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notesSlides/notesSlide4.xml" ContentType="application/vnd.openxmlformats-officedocument.presentationml.notesSlide+xml"/>
  <Override PartName="/ppt/embeddings/oleObject5.bin" ContentType="application/vnd.openxmlformats-officedocument.oleObject"/>
  <Override PartName="/ppt/embeddings/oleObject6.bin" ContentType="application/vnd.openxmlformats-officedocument.oleObject"/>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4"/>
  </p:notesMasterIdLst>
  <p:handoutMasterIdLst>
    <p:handoutMasterId r:id="rId45"/>
  </p:handoutMasterIdLst>
  <p:sldIdLst>
    <p:sldId id="309" r:id="rId2"/>
    <p:sldId id="355" r:id="rId3"/>
    <p:sldId id="356" r:id="rId4"/>
    <p:sldId id="352" r:id="rId5"/>
    <p:sldId id="357" r:id="rId6"/>
    <p:sldId id="358" r:id="rId7"/>
    <p:sldId id="353" r:id="rId8"/>
    <p:sldId id="359" r:id="rId9"/>
    <p:sldId id="360" r:id="rId10"/>
    <p:sldId id="361" r:id="rId11"/>
    <p:sldId id="366" r:id="rId12"/>
    <p:sldId id="363" r:id="rId13"/>
    <p:sldId id="362" r:id="rId14"/>
    <p:sldId id="364" r:id="rId15"/>
    <p:sldId id="368" r:id="rId16"/>
    <p:sldId id="369" r:id="rId17"/>
    <p:sldId id="374" r:id="rId18"/>
    <p:sldId id="373" r:id="rId19"/>
    <p:sldId id="376" r:id="rId20"/>
    <p:sldId id="377" r:id="rId21"/>
    <p:sldId id="375" r:id="rId22"/>
    <p:sldId id="370" r:id="rId23"/>
    <p:sldId id="371" r:id="rId24"/>
    <p:sldId id="378" r:id="rId25"/>
    <p:sldId id="380" r:id="rId26"/>
    <p:sldId id="379" r:id="rId27"/>
    <p:sldId id="349" r:id="rId28"/>
    <p:sldId id="400" r:id="rId29"/>
    <p:sldId id="399" r:id="rId30"/>
    <p:sldId id="381" r:id="rId31"/>
    <p:sldId id="365" r:id="rId32"/>
    <p:sldId id="383" r:id="rId33"/>
    <p:sldId id="386" r:id="rId34"/>
    <p:sldId id="387" r:id="rId35"/>
    <p:sldId id="388" r:id="rId36"/>
    <p:sldId id="389" r:id="rId37"/>
    <p:sldId id="391" r:id="rId38"/>
    <p:sldId id="392" r:id="rId39"/>
    <p:sldId id="393" r:id="rId40"/>
    <p:sldId id="396" r:id="rId41"/>
    <p:sldId id="398" r:id="rId42"/>
    <p:sldId id="397" r:id="rId43"/>
  </p:sldIdLst>
  <p:sldSz cx="9144000" cy="6858000" type="screen4x3"/>
  <p:notesSz cx="9296400" cy="7010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os="720" userDrawn="1">
          <p15:clr>
            <a:srgbClr val="A4A3A4"/>
          </p15:clr>
        </p15:guide>
        <p15:guide id="2" pos="2880">
          <p15:clr>
            <a:srgbClr val="A4A3A4"/>
          </p15:clr>
        </p15:guide>
      </p15:sldGuideLst>
    </p:ext>
    <p:ext uri="{2D200454-40CA-4A62-9FC3-DE9A4176ACB9}">
      <p15:notesGuideLst xmlns:p15="http://schemas.microsoft.com/office/powerpoint/2012/main" xmlns="">
        <p15:guide id="1" orient="horz" pos="2208" userDrawn="1">
          <p15:clr>
            <a:srgbClr val="A4A3A4"/>
          </p15:clr>
        </p15:guide>
        <p15:guide id="2" pos="292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FFFFCC"/>
    <a:srgbClr val="00B050"/>
    <a:srgbClr val="CFEFFD"/>
    <a:srgbClr val="D5EAFF"/>
    <a:srgbClr val="C00000"/>
    <a:srgbClr val="A40000"/>
    <a:srgbClr val="FFAA01"/>
    <a:srgbClr val="A162D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84783" autoAdjust="0"/>
  </p:normalViewPr>
  <p:slideViewPr>
    <p:cSldViewPr snapToGrid="0">
      <p:cViewPr>
        <p:scale>
          <a:sx n="87" d="100"/>
          <a:sy n="87" d="100"/>
        </p:scale>
        <p:origin x="-896" y="-744"/>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275"/>
    </p:cViewPr>
  </p:sorterViewPr>
  <p:notesViewPr>
    <p:cSldViewPr snapToGrid="0">
      <p:cViewPr>
        <p:scale>
          <a:sx n="75" d="100"/>
          <a:sy n="75" d="100"/>
        </p:scale>
        <p:origin x="-702" y="1926"/>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 Id="rId2"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 Id="rId2"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 Id="rId2"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E0C40C13-24E2-4FA0-9644-2103F379F421}" type="slidenum">
              <a:rPr lang="en-US" altLang="en-US"/>
              <a:pPr/>
              <a:t>‹#›</a:t>
            </a:fld>
            <a:endParaRPr lang="en-US" altLang="en-US" dirty="0"/>
          </a:p>
        </p:txBody>
      </p:sp>
    </p:spTree>
    <p:extLst>
      <p:ext uri="{BB962C8B-B14F-4D97-AF65-F5344CB8AC3E}">
        <p14:creationId xmlns:p14="http://schemas.microsoft.com/office/powerpoint/2010/main" val="260088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95600" y="525463"/>
            <a:ext cx="3505200" cy="2628900"/>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9640" y="3329940"/>
            <a:ext cx="7437120" cy="3154680"/>
          </a:xfrm>
          <a:prstGeom prst="rect">
            <a:avLst/>
          </a:prstGeom>
          <a:noFill/>
          <a:ln>
            <a:noFill/>
          </a:ln>
          <a:effectLst/>
          <a:extLst/>
        </p:spPr>
        <p:txBody>
          <a:bodyPr vert="horz" wrap="square" lIns="91723" tIns="45862" rIns="91723" bIns="45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CFA5B1C5-F8F7-4C25-81AE-ECFF46DF10B2}" type="slidenum">
              <a:rPr lang="en-US" altLang="en-US"/>
              <a:pPr/>
              <a:t>‹#›</a:t>
            </a:fld>
            <a:endParaRPr lang="en-US" altLang="en-US" dirty="0"/>
          </a:p>
        </p:txBody>
      </p:sp>
    </p:spTree>
    <p:extLst>
      <p:ext uri="{BB962C8B-B14F-4D97-AF65-F5344CB8AC3E}">
        <p14:creationId xmlns:p14="http://schemas.microsoft.com/office/powerpoint/2010/main" val="1762181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r>
              <a:rPr lang="en-US" dirty="0" smtClean="0"/>
              <a:t>This unit focuses</a:t>
            </a:r>
            <a:r>
              <a:rPr lang="en-US" baseline="0" dirty="0" smtClean="0"/>
              <a:t> on one (1) play element – source (white oval)</a:t>
            </a:r>
            <a:r>
              <a:rPr lang="en-US" dirty="0" smtClean="0"/>
              <a:t>.</a:t>
            </a:r>
            <a:r>
              <a:rPr lang="en-US" baseline="0" dirty="0" smtClean="0"/>
              <a:t> Please see ‘Introduction to Play Elements’ lesson for more information about the rest of the play elements.</a:t>
            </a:r>
            <a:endParaRPr lang="en-US" dirty="0" smtClean="0"/>
          </a:p>
        </p:txBody>
      </p:sp>
      <p:sp>
        <p:nvSpPr>
          <p:cNvPr id="5124" name="Slide Number Placeholder 3"/>
          <p:cNvSpPr>
            <a:spLocks noGrp="1"/>
          </p:cNvSpPr>
          <p:nvPr>
            <p:ph type="sldNum" sz="quarter" idx="5"/>
          </p:nvPr>
        </p:nvSpPr>
        <p:spPr>
          <a:noFill/>
          <a:ln>
            <a:miter lim="800000"/>
            <a:headEnd/>
            <a:tailEnd/>
          </a:ln>
        </p:spPr>
        <p:txBody>
          <a:bodyPr/>
          <a:lstStyle/>
          <a:p>
            <a:fld id="{6488AF9B-54E0-42B9-B942-86195BC32557}" type="slidenum">
              <a:rPr lang="en-US" altLang="en-US"/>
              <a:pPr/>
              <a:t>1</a:t>
            </a:fld>
            <a:endParaRPr lang="en-US" altLang="en-US" dirty="0"/>
          </a:p>
        </p:txBody>
      </p:sp>
    </p:spTree>
    <p:extLst>
      <p:ext uri="{BB962C8B-B14F-4D97-AF65-F5344CB8AC3E}">
        <p14:creationId xmlns:p14="http://schemas.microsoft.com/office/powerpoint/2010/main" val="2613253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Geochemists</a:t>
            </a:r>
            <a:r>
              <a:rPr lang="en-US" baseline="0" dirty="0" smtClean="0"/>
              <a:t> </a:t>
            </a:r>
            <a:r>
              <a:rPr lang="en-US" dirty="0" smtClean="0"/>
              <a:t>also address two other properties</a:t>
            </a:r>
            <a:r>
              <a:rPr lang="en-US" baseline="0" dirty="0" smtClean="0"/>
              <a:t> of source rocks (in addition to organic matter type). We’ve talked about the first – TOC = total organic carbon (by weight %). Any rock with &gt;1% TOC would be considered a potential source rock. About 1-5% would be a poor or lean source rock, 5-10% would be a good source rock, 10-15% would be an excellent source, and anything &gt;15% would be a world-class source rock.</a:t>
            </a:r>
          </a:p>
          <a:p>
            <a:endParaRPr lang="en-US" baseline="0" dirty="0" smtClean="0"/>
          </a:p>
          <a:p>
            <a:r>
              <a:rPr lang="en-US" baseline="0" dirty="0" smtClean="0"/>
              <a:t>The other property is HI = Hydrogen Index. This is a measure of the hydrogen content of the source material.</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10</a:t>
            </a:fld>
            <a:endParaRPr lang="en-US" altLang="en-US" dirty="0"/>
          </a:p>
        </p:txBody>
      </p:sp>
    </p:spTree>
    <p:extLst>
      <p:ext uri="{BB962C8B-B14F-4D97-AF65-F5344CB8AC3E}">
        <p14:creationId xmlns:p14="http://schemas.microsoft.com/office/powerpoint/2010/main" val="30724971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Thus far, I’ve talked about “potential” source rocks.</a:t>
            </a:r>
            <a:r>
              <a:rPr lang="en-US" baseline="0" dirty="0" smtClean="0"/>
              <a:t> </a:t>
            </a:r>
            <a:r>
              <a:rPr lang="en-US" dirty="0" smtClean="0"/>
              <a:t>High Total Organic Carbon (TOC) is great, but we need the organic matter to go through the chemical transformation that results in oil and gas.</a:t>
            </a:r>
            <a:r>
              <a:rPr lang="en-US" baseline="0" dirty="0" smtClean="0"/>
              <a:t> </a:t>
            </a:r>
            <a:r>
              <a:rPr lang="en-US" dirty="0" smtClean="0"/>
              <a:t>Temperature is a primary control on the chemical reaction that we need,</a:t>
            </a:r>
            <a:r>
              <a:rPr lang="en-US" baseline="0" dirty="0" smtClean="0"/>
              <a:t> and t</a:t>
            </a:r>
            <a:r>
              <a:rPr lang="en-US" dirty="0" smtClean="0"/>
              <a:t>emperature is controlled by the temperature gradient and depth of burial.</a:t>
            </a:r>
            <a:r>
              <a:rPr lang="en-US" baseline="0" dirty="0" smtClean="0"/>
              <a:t> </a:t>
            </a:r>
            <a:r>
              <a:rPr lang="en-US" dirty="0" smtClean="0"/>
              <a:t>Geochemists understand the transformation process well enough that they can model it using the Arrhenius equation.</a:t>
            </a:r>
            <a:r>
              <a:rPr lang="en-US" baseline="0" dirty="0" smtClean="0"/>
              <a:t> </a:t>
            </a:r>
            <a:r>
              <a:rPr lang="en-US" dirty="0" smtClean="0"/>
              <a:t>For our purpose, we can leave the equation for others to study.</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11</a:t>
            </a:fld>
            <a:endParaRPr lang="en-US" altLang="en-US" dirty="0"/>
          </a:p>
        </p:txBody>
      </p:sp>
    </p:spTree>
    <p:extLst>
      <p:ext uri="{BB962C8B-B14F-4D97-AF65-F5344CB8AC3E}">
        <p14:creationId xmlns:p14="http://schemas.microsoft.com/office/powerpoint/2010/main" val="654031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highlights the changes that occur for organic matter.</a:t>
            </a:r>
            <a:r>
              <a:rPr lang="en-US" baseline="0" dirty="0" smtClean="0"/>
              <a:t> </a:t>
            </a:r>
            <a:r>
              <a:rPr lang="en-US" dirty="0" smtClean="0"/>
              <a:t>After deposition,</a:t>
            </a:r>
            <a:r>
              <a:rPr lang="en-US" baseline="0" dirty="0" smtClean="0"/>
              <a:t> the organic matter and sediments undergo </a:t>
            </a:r>
            <a:r>
              <a:rPr lang="en-US" baseline="0" dirty="0" err="1" smtClean="0"/>
              <a:t>diagenesis</a:t>
            </a:r>
            <a:r>
              <a:rPr lang="en-US" baseline="0" dirty="0" smtClean="0"/>
              <a:t>. The sediments are compacted and both temperature and pressure start to increase. Organic matter is transformed into kerogen, a pre-cursor of oil &amp; gas.</a:t>
            </a:r>
          </a:p>
          <a:p>
            <a:endParaRPr lang="en-US" baseline="0" dirty="0" smtClean="0"/>
          </a:p>
          <a:p>
            <a:r>
              <a:rPr lang="en-US" baseline="0" dirty="0" smtClean="0"/>
              <a:t>Further burial with higher temperatures and pressures results in </a:t>
            </a:r>
            <a:r>
              <a:rPr lang="en-US" baseline="0" dirty="0" err="1" smtClean="0"/>
              <a:t>catagenesis</a:t>
            </a:r>
            <a:r>
              <a:rPr lang="en-US" baseline="0" dirty="0" smtClean="0"/>
              <a:t>. The hydrocarbon (HC) chains associated with oil and gas start to form. Early </a:t>
            </a:r>
            <a:r>
              <a:rPr lang="en-US" baseline="0" dirty="0" err="1" smtClean="0"/>
              <a:t>catagenesis</a:t>
            </a:r>
            <a:r>
              <a:rPr lang="en-US" baseline="0" dirty="0" smtClean="0"/>
              <a:t> is when oil forms. As </a:t>
            </a:r>
            <a:r>
              <a:rPr lang="en-US" baseline="0" dirty="0" err="1" smtClean="0"/>
              <a:t>catagenesis</a:t>
            </a:r>
            <a:r>
              <a:rPr lang="en-US" baseline="0" dirty="0" smtClean="0"/>
              <a:t> continues, the longer oil HC chains break down – it is “cracked” to gas.</a:t>
            </a:r>
          </a:p>
          <a:p>
            <a:endParaRPr lang="en-US" baseline="0" dirty="0" smtClean="0"/>
          </a:p>
          <a:p>
            <a:r>
              <a:rPr lang="en-US" baseline="0" dirty="0" smtClean="0"/>
              <a:t>The final stage is </a:t>
            </a:r>
            <a:r>
              <a:rPr lang="en-US" baseline="0" dirty="0" err="1" smtClean="0"/>
              <a:t>metagenesis</a:t>
            </a:r>
            <a:r>
              <a:rPr lang="en-US" baseline="0" dirty="0" smtClean="0"/>
              <a:t>, when hydrogen is driven off. Now we are talking about graphite and diamonds.</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12</a:t>
            </a:fld>
            <a:endParaRPr lang="en-US" altLang="en-US" dirty="0"/>
          </a:p>
        </p:txBody>
      </p:sp>
    </p:spTree>
    <p:extLst>
      <p:ext uri="{BB962C8B-B14F-4D97-AF65-F5344CB8AC3E}">
        <p14:creationId xmlns:p14="http://schemas.microsoft.com/office/powerpoint/2010/main" val="59061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a:t>
            </a:r>
            <a:r>
              <a:rPr lang="en-US" baseline="0" dirty="0" smtClean="0"/>
              <a:t> what is called a Van </a:t>
            </a:r>
            <a:r>
              <a:rPr lang="en-US" baseline="0" dirty="0" err="1" smtClean="0"/>
              <a:t>Krevelen</a:t>
            </a:r>
            <a:r>
              <a:rPr lang="en-US" baseline="0" dirty="0" smtClean="0"/>
              <a:t> diagram. The X axis is the oxygen/carbon (O/C) ratio, and the Y axis is the hydrogen/carbon (H/C) ratio.</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Notice that the three organic matter classes are differentiated. Note also how the ratios decrease as the chemical transformation proceeds. The green zone is where CO</a:t>
            </a:r>
            <a:r>
              <a:rPr lang="en-US" baseline="-25000" dirty="0" smtClean="0"/>
              <a:t>2</a:t>
            </a:r>
            <a:r>
              <a:rPr lang="en-US" baseline="0" dirty="0" smtClean="0"/>
              <a:t>, CH</a:t>
            </a:r>
            <a:r>
              <a:rPr lang="en-US" baseline="-25000" dirty="0" smtClean="0"/>
              <a:t>4</a:t>
            </a:r>
            <a:r>
              <a:rPr lang="en-US" baseline="0" dirty="0" smtClean="0"/>
              <a:t> and H</a:t>
            </a:r>
            <a:r>
              <a:rPr lang="en-US" baseline="-25000" dirty="0" smtClean="0"/>
              <a:t>2</a:t>
            </a:r>
            <a:r>
              <a:rPr lang="en-US" baseline="0" dirty="0" smtClean="0"/>
              <a:t>O are generated, the blue zone is where oil is generated, and the black zone is where gas is generated.</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13</a:t>
            </a:fld>
            <a:endParaRPr lang="en-US" altLang="en-US" dirty="0"/>
          </a:p>
        </p:txBody>
      </p:sp>
    </p:spTree>
    <p:extLst>
      <p:ext uri="{BB962C8B-B14F-4D97-AF65-F5344CB8AC3E}">
        <p14:creationId xmlns:p14="http://schemas.microsoft.com/office/powerpoint/2010/main" val="23331385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do we use all this geochemical information?</a:t>
            </a:r>
            <a:r>
              <a:rPr lang="en-US" baseline="0" dirty="0" smtClean="0"/>
              <a:t> </a:t>
            </a:r>
            <a:r>
              <a:rPr lang="en-US" dirty="0" smtClean="0"/>
              <a:t>We have computer software that will model a basin’s history.</a:t>
            </a:r>
            <a:r>
              <a:rPr lang="en-US" baseline="0" dirty="0" smtClean="0"/>
              <a:t> </a:t>
            </a:r>
            <a:r>
              <a:rPr lang="en-US" dirty="0" smtClean="0"/>
              <a:t>This modeling can be done for a single location, like where a well is or is planned.</a:t>
            </a:r>
            <a:r>
              <a:rPr lang="en-US" baseline="0" dirty="0" smtClean="0"/>
              <a:t> </a:t>
            </a:r>
            <a:r>
              <a:rPr lang="en-US" dirty="0" smtClean="0"/>
              <a:t>It can also be done for a cross-section (2D model) or with a set of grids (3D model). </a:t>
            </a:r>
          </a:p>
          <a:p>
            <a:endParaRPr lang="en-US" dirty="0" smtClean="0"/>
          </a:p>
          <a:p>
            <a:r>
              <a:rPr lang="en-US" dirty="0" smtClean="0"/>
              <a:t>We start with the present-day stratigraphy,</a:t>
            </a:r>
            <a:r>
              <a:rPr lang="en-US" baseline="0" dirty="0" smtClean="0"/>
              <a:t> and </a:t>
            </a:r>
            <a:r>
              <a:rPr lang="en-US" dirty="0" smtClean="0"/>
              <a:t>back-strip from present to past times (something commonly called </a:t>
            </a:r>
            <a:r>
              <a:rPr lang="en-US" dirty="0" err="1" smtClean="0"/>
              <a:t>geohistory</a:t>
            </a:r>
            <a:r>
              <a:rPr lang="en-US" dirty="0" smtClean="0"/>
              <a:t>).</a:t>
            </a:r>
            <a:r>
              <a:rPr lang="en-US" baseline="0" dirty="0" smtClean="0"/>
              <a:t> </a:t>
            </a:r>
            <a:r>
              <a:rPr lang="en-US" dirty="0" smtClean="0"/>
              <a:t>We then calibrate the model using temperature data and current indicators of HC generation states.</a:t>
            </a:r>
            <a:r>
              <a:rPr lang="en-US" baseline="0" dirty="0" smtClean="0"/>
              <a:t> </a:t>
            </a:r>
            <a:r>
              <a:rPr lang="en-US" dirty="0" smtClean="0"/>
              <a:t>Once we have bootstrapped the basin back through time, we can forward model through geologic time to get source and reservoir properties through time.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14</a:t>
            </a:fld>
            <a:endParaRPr lang="en-US" altLang="en-US" dirty="0"/>
          </a:p>
        </p:txBody>
      </p:sp>
    </p:spTree>
    <p:extLst>
      <p:ext uri="{BB962C8B-B14F-4D97-AF65-F5344CB8AC3E}">
        <p14:creationId xmlns:p14="http://schemas.microsoft.com/office/powerpoint/2010/main" val="2456715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5253" indent="-286636">
              <a:defRPr sz="2400">
                <a:solidFill>
                  <a:schemeClr val="tx1"/>
                </a:solidFill>
                <a:latin typeface="Times New Roman" panose="02020603050405020304" pitchFamily="18" charset="0"/>
                <a:ea typeface="MS PGothic" panose="020B0600070205080204" pitchFamily="34" charset="-128"/>
              </a:defRPr>
            </a:lvl2pPr>
            <a:lvl3pPr marL="1146543" indent="-229309">
              <a:defRPr sz="2400">
                <a:solidFill>
                  <a:schemeClr val="tx1"/>
                </a:solidFill>
                <a:latin typeface="Times New Roman" panose="02020603050405020304" pitchFamily="18" charset="0"/>
                <a:ea typeface="MS PGothic" panose="020B0600070205080204" pitchFamily="34" charset="-128"/>
              </a:defRPr>
            </a:lvl3pPr>
            <a:lvl4pPr marL="1605161" indent="-229309">
              <a:defRPr sz="2400">
                <a:solidFill>
                  <a:schemeClr val="tx1"/>
                </a:solidFill>
                <a:latin typeface="Times New Roman" panose="02020603050405020304" pitchFamily="18" charset="0"/>
                <a:ea typeface="MS PGothic" panose="020B0600070205080204" pitchFamily="34" charset="-128"/>
              </a:defRPr>
            </a:lvl4pPr>
            <a:lvl5pPr marL="2063778" indent="-229309">
              <a:defRPr sz="2400">
                <a:solidFill>
                  <a:schemeClr val="tx1"/>
                </a:solidFill>
                <a:latin typeface="Times New Roman" panose="02020603050405020304" pitchFamily="18" charset="0"/>
                <a:ea typeface="MS PGothic" panose="020B0600070205080204" pitchFamily="34" charset="-128"/>
              </a:defRPr>
            </a:lvl5pPr>
            <a:lvl6pPr marL="2522395" indent="-229309"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81013" indent="-229309"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39630" indent="-229309"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98247" indent="-229309"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fld id="{F3FA29B1-FEBD-4EA5-B8A7-6BB6E822F42A}" type="slidenum">
              <a:rPr lang="en-US" altLang="en-US" sz="1200"/>
              <a:pPr/>
              <a:t>15</a:t>
            </a:fld>
            <a:endParaRPr lang="en-US" altLang="en-US" sz="1200" dirty="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100" dirty="0" smtClean="0">
                <a:latin typeface="Arial" panose="020B0604020202020204" pitchFamily="34" charset="0"/>
              </a:rPr>
              <a:t>Here </a:t>
            </a:r>
            <a:r>
              <a:rPr lang="en-US" altLang="en-US" sz="1100" dirty="0">
                <a:latin typeface="Arial" panose="020B0604020202020204" pitchFamily="34" charset="0"/>
              </a:rPr>
              <a:t>is a simple cross-section with </a:t>
            </a:r>
            <a:r>
              <a:rPr lang="en-US" altLang="en-US" sz="1100" dirty="0" smtClean="0">
                <a:latin typeface="Arial" panose="020B0604020202020204" pitchFamily="34" charset="0"/>
              </a:rPr>
              <a:t>four (4) </a:t>
            </a:r>
            <a:r>
              <a:rPr lang="en-US" altLang="en-US" sz="1100" dirty="0">
                <a:latin typeface="Arial" panose="020B0604020202020204" pitchFamily="34" charset="0"/>
              </a:rPr>
              <a:t>major depositional </a:t>
            </a:r>
            <a:r>
              <a:rPr lang="en-US" altLang="en-US" sz="1100" dirty="0" smtClean="0">
                <a:latin typeface="Arial" panose="020B0604020202020204" pitchFamily="34" charset="0"/>
              </a:rPr>
              <a:t>units</a:t>
            </a:r>
            <a:r>
              <a:rPr lang="en-US" altLang="en-US" sz="1100" baseline="0" dirty="0" smtClean="0">
                <a:latin typeface="Arial" panose="020B0604020202020204" pitchFamily="34" charset="0"/>
              </a:rPr>
              <a:t> shown by </a:t>
            </a:r>
            <a:r>
              <a:rPr lang="en-US" altLang="en-US" sz="1100" dirty="0" smtClean="0">
                <a:latin typeface="Arial" panose="020B0604020202020204" pitchFamily="34" charset="0"/>
              </a:rPr>
              <a:t>brown</a:t>
            </a:r>
            <a:r>
              <a:rPr lang="en-US" altLang="en-US" sz="1100" dirty="0">
                <a:latin typeface="Arial" panose="020B0604020202020204" pitchFamily="34" charset="0"/>
              </a:rPr>
              <a:t>, orange, yellow and </a:t>
            </a:r>
            <a:r>
              <a:rPr lang="en-US" altLang="en-US" sz="1100" dirty="0" smtClean="0">
                <a:latin typeface="Arial" panose="020B0604020202020204" pitchFamily="34" charset="0"/>
              </a:rPr>
              <a:t>green.</a:t>
            </a:r>
            <a:r>
              <a:rPr lang="en-US" altLang="en-US" sz="1100" baseline="0" dirty="0">
                <a:latin typeface="Arial" panose="020B0604020202020204" pitchFamily="34" charset="0"/>
              </a:rPr>
              <a:t> </a:t>
            </a:r>
            <a:r>
              <a:rPr lang="en-US" altLang="en-US" sz="1100" dirty="0" smtClean="0">
                <a:latin typeface="Arial" panose="020B0604020202020204" pitchFamily="34" charset="0"/>
              </a:rPr>
              <a:t>We </a:t>
            </a:r>
            <a:r>
              <a:rPr lang="en-US" altLang="en-US" sz="1100" dirty="0">
                <a:latin typeface="Arial" panose="020B0604020202020204" pitchFamily="34" charset="0"/>
              </a:rPr>
              <a:t>can back-strip each unit and estimate the basin</a:t>
            </a:r>
            <a:r>
              <a:rPr lang="ja-JP" altLang="en-US" sz="1100" dirty="0">
                <a:latin typeface="Arial" panose="020B0604020202020204" pitchFamily="34" charset="0"/>
              </a:rPr>
              <a:t>’</a:t>
            </a:r>
            <a:r>
              <a:rPr lang="en-US" altLang="ja-JP" sz="1100" dirty="0">
                <a:latin typeface="Arial" panose="020B0604020202020204" pitchFamily="34" charset="0"/>
              </a:rPr>
              <a:t>s shape – unit by </a:t>
            </a:r>
            <a:r>
              <a:rPr lang="en-US" altLang="ja-JP" sz="1100" dirty="0" smtClean="0">
                <a:latin typeface="Arial" panose="020B0604020202020204" pitchFamily="34" charset="0"/>
              </a:rPr>
              <a:t>unit.</a:t>
            </a:r>
            <a:r>
              <a:rPr lang="en-US" altLang="ja-JP" sz="1100" baseline="0" dirty="0">
                <a:latin typeface="Arial" panose="020B0604020202020204" pitchFamily="34" charset="0"/>
              </a:rPr>
              <a:t> </a:t>
            </a:r>
            <a:r>
              <a:rPr lang="en-US" altLang="en-US" sz="1100" dirty="0" smtClean="0">
                <a:latin typeface="Arial" panose="020B0604020202020204" pitchFamily="34" charset="0"/>
              </a:rPr>
              <a:t>We </a:t>
            </a:r>
            <a:r>
              <a:rPr lang="en-US" altLang="en-US" sz="1100" dirty="0">
                <a:latin typeface="Arial" panose="020B0604020202020204" pitchFamily="34" charset="0"/>
              </a:rPr>
              <a:t>do need to predict paleo-water </a:t>
            </a:r>
            <a:r>
              <a:rPr lang="en-US" altLang="en-US" sz="1100" dirty="0" smtClean="0">
                <a:latin typeface="Arial" panose="020B0604020202020204" pitchFamily="34" charset="0"/>
              </a:rPr>
              <a:t>depths,</a:t>
            </a:r>
            <a:r>
              <a:rPr lang="en-US" altLang="en-US" sz="1100" baseline="0" dirty="0" smtClean="0">
                <a:latin typeface="Arial" panose="020B0604020202020204" pitchFamily="34" charset="0"/>
              </a:rPr>
              <a:t> and </a:t>
            </a:r>
            <a:r>
              <a:rPr lang="en-US" altLang="en-US" sz="1100" dirty="0" smtClean="0">
                <a:latin typeface="Arial" panose="020B0604020202020204" pitchFamily="34" charset="0"/>
              </a:rPr>
              <a:t>are </a:t>
            </a:r>
            <a:r>
              <a:rPr lang="en-US" altLang="en-US" sz="1100" dirty="0">
                <a:latin typeface="Arial" panose="020B0604020202020204" pitchFamily="34" charset="0"/>
              </a:rPr>
              <a:t>limited to the ages of the interpreted horizons – here 18 Ma, 29 Ma, 36 Ma and before deposition began at 42 </a:t>
            </a:r>
            <a:r>
              <a:rPr lang="en-US" altLang="en-US" sz="1100" dirty="0" smtClean="0">
                <a:latin typeface="Arial" panose="020B0604020202020204" pitchFamily="34" charset="0"/>
              </a:rPr>
              <a:t>Ma.</a:t>
            </a:r>
            <a:endParaRPr lang="en-US" altLang="en-US" sz="1100" dirty="0">
              <a:latin typeface="Arial" panose="020B0604020202020204" pitchFamily="34" charset="0"/>
            </a:endParaRPr>
          </a:p>
          <a:p>
            <a:pPr lvl="0"/>
            <a:endParaRPr lang="en-US" altLang="en-US" sz="1100" dirty="0">
              <a:latin typeface="Arial" panose="020B0604020202020204" pitchFamily="34" charset="0"/>
            </a:endParaRPr>
          </a:p>
          <a:p>
            <a:pPr lvl="0"/>
            <a:r>
              <a:rPr lang="en-US" altLang="en-US" sz="1100" dirty="0">
                <a:latin typeface="Arial" panose="020B0604020202020204" pitchFamily="34" charset="0"/>
              </a:rPr>
              <a:t>After we do the back-stripping, we can estimate the parameters that controlled the basin</a:t>
            </a:r>
            <a:r>
              <a:rPr lang="ja-JP" altLang="en-US" sz="1100" dirty="0">
                <a:latin typeface="Arial" panose="020B0604020202020204" pitchFamily="34" charset="0"/>
              </a:rPr>
              <a:t>’</a:t>
            </a:r>
            <a:r>
              <a:rPr lang="en-US" altLang="ja-JP" sz="1100" dirty="0">
                <a:latin typeface="Arial" panose="020B0604020202020204" pitchFamily="34" charset="0"/>
              </a:rPr>
              <a:t>s development</a:t>
            </a:r>
            <a:r>
              <a:rPr lang="en-US" altLang="ja-JP" sz="1100" dirty="0" smtClean="0">
                <a:latin typeface="Arial" panose="020B0604020202020204" pitchFamily="34" charset="0"/>
              </a:rPr>
              <a:t>, </a:t>
            </a:r>
            <a:r>
              <a:rPr lang="en-US" altLang="en-US" sz="1100" dirty="0" smtClean="0">
                <a:latin typeface="Arial" panose="020B0604020202020204" pitchFamily="34" charset="0"/>
              </a:rPr>
              <a:t>such as:</a:t>
            </a:r>
            <a:r>
              <a:rPr lang="en-US" altLang="en-US" sz="1100" baseline="0" dirty="0" smtClean="0">
                <a:latin typeface="Arial" panose="020B0604020202020204" pitchFamily="34" charset="0"/>
              </a:rPr>
              <a:t> </a:t>
            </a:r>
            <a:r>
              <a:rPr lang="en-US" altLang="en-US" sz="1100" dirty="0" smtClean="0">
                <a:latin typeface="Arial" panose="020B0604020202020204" pitchFamily="34" charset="0"/>
              </a:rPr>
              <a:t>subsidence </a:t>
            </a:r>
            <a:r>
              <a:rPr lang="en-US" altLang="en-US" sz="1100" dirty="0">
                <a:latin typeface="Arial" panose="020B0604020202020204" pitchFamily="34" charset="0"/>
              </a:rPr>
              <a:t>rates through time, </a:t>
            </a:r>
            <a:r>
              <a:rPr lang="en-US" altLang="en-US" sz="1100" dirty="0" smtClean="0">
                <a:latin typeface="Arial" panose="020B0604020202020204" pitchFamily="34" charset="0"/>
              </a:rPr>
              <a:t>sediment </a:t>
            </a:r>
            <a:r>
              <a:rPr lang="en-US" altLang="en-US" sz="1100" dirty="0">
                <a:latin typeface="Arial" panose="020B0604020202020204" pitchFamily="34" charset="0"/>
              </a:rPr>
              <a:t>supply through time</a:t>
            </a:r>
            <a:r>
              <a:rPr lang="en-US" altLang="en-US" sz="1100" dirty="0" smtClean="0">
                <a:latin typeface="Arial" panose="020B0604020202020204" pitchFamily="34" charset="0"/>
              </a:rPr>
              <a:t>,</a:t>
            </a:r>
            <a:r>
              <a:rPr lang="en-US" altLang="en-US" sz="1100" baseline="0" dirty="0" smtClean="0">
                <a:latin typeface="Arial" panose="020B0604020202020204" pitchFamily="34" charset="0"/>
              </a:rPr>
              <a:t> </a:t>
            </a:r>
            <a:r>
              <a:rPr lang="en-US" altLang="en-US" sz="1100" dirty="0" err="1" smtClean="0">
                <a:latin typeface="Arial" panose="020B0604020202020204" pitchFamily="34" charset="0"/>
              </a:rPr>
              <a:t>paleobathymetry</a:t>
            </a:r>
            <a:r>
              <a:rPr lang="en-US" altLang="en-US" sz="1100" dirty="0">
                <a:latin typeface="Arial" panose="020B0604020202020204" pitchFamily="34" charset="0"/>
              </a:rPr>
              <a:t>, and </a:t>
            </a:r>
            <a:r>
              <a:rPr lang="en-US" altLang="en-US" sz="1100" dirty="0" smtClean="0">
                <a:latin typeface="Arial" panose="020B0604020202020204" pitchFamily="34" charset="0"/>
              </a:rPr>
              <a:t>some </a:t>
            </a:r>
            <a:r>
              <a:rPr lang="en-US" altLang="en-US" sz="1100" dirty="0">
                <a:latin typeface="Arial" panose="020B0604020202020204" pitchFamily="34" charset="0"/>
              </a:rPr>
              <a:t>estimate of sea level change through </a:t>
            </a:r>
            <a:r>
              <a:rPr lang="en-US" altLang="en-US" sz="1100" dirty="0" smtClean="0">
                <a:latin typeface="Arial" panose="020B0604020202020204" pitchFamily="34" charset="0"/>
              </a:rPr>
              <a:t>time.</a:t>
            </a:r>
            <a:r>
              <a:rPr lang="en-US" altLang="en-US" sz="1100" baseline="0" dirty="0" smtClean="0">
                <a:latin typeface="Arial" panose="020B0604020202020204" pitchFamily="34" charset="0"/>
              </a:rPr>
              <a:t> </a:t>
            </a:r>
            <a:r>
              <a:rPr lang="en-US" altLang="en-US" sz="1100" dirty="0" smtClean="0">
                <a:latin typeface="Arial" panose="020B0604020202020204" pitchFamily="34" charset="0"/>
              </a:rPr>
              <a:t>We </a:t>
            </a:r>
            <a:r>
              <a:rPr lang="en-US" altLang="en-US" sz="1100" dirty="0">
                <a:latin typeface="Arial" panose="020B0604020202020204" pitchFamily="34" charset="0"/>
              </a:rPr>
              <a:t>can then use basin simulation software to model the basin forward through </a:t>
            </a:r>
            <a:r>
              <a:rPr lang="en-US" altLang="en-US" sz="1100" dirty="0" smtClean="0">
                <a:latin typeface="Arial" panose="020B0604020202020204" pitchFamily="34" charset="0"/>
              </a:rPr>
              <a:t>time.</a:t>
            </a:r>
            <a:r>
              <a:rPr lang="en-US" altLang="en-US" sz="1100" baseline="0" dirty="0">
                <a:latin typeface="Arial" panose="020B0604020202020204" pitchFamily="34" charset="0"/>
              </a:rPr>
              <a:t> </a:t>
            </a:r>
            <a:r>
              <a:rPr lang="en-US" altLang="en-US" sz="1100" dirty="0" smtClean="0">
                <a:latin typeface="Arial" panose="020B0604020202020204" pitchFamily="34" charset="0"/>
              </a:rPr>
              <a:t>We </a:t>
            </a:r>
            <a:r>
              <a:rPr lang="en-US" altLang="en-US" sz="1100" dirty="0">
                <a:latin typeface="Arial" panose="020B0604020202020204" pitchFamily="34" charset="0"/>
              </a:rPr>
              <a:t>can use a much smaller time step, e.g., ½ million </a:t>
            </a:r>
            <a:r>
              <a:rPr lang="en-US" altLang="en-US" sz="1100" dirty="0" smtClean="0">
                <a:latin typeface="Arial" panose="020B0604020202020204" pitchFamily="34" charset="0"/>
              </a:rPr>
              <a:t>year.</a:t>
            </a:r>
            <a:r>
              <a:rPr lang="en-US" altLang="en-US" sz="1100" baseline="0" dirty="0">
                <a:latin typeface="Arial" panose="020B0604020202020204" pitchFamily="34" charset="0"/>
              </a:rPr>
              <a:t> </a:t>
            </a:r>
            <a:r>
              <a:rPr lang="en-US" altLang="en-US" sz="1100" dirty="0" smtClean="0">
                <a:latin typeface="Arial" panose="020B0604020202020204" pitchFamily="34" charset="0"/>
              </a:rPr>
              <a:t>We </a:t>
            </a:r>
            <a:r>
              <a:rPr lang="en-US" altLang="en-US" sz="1100" dirty="0">
                <a:latin typeface="Arial" panose="020B0604020202020204" pitchFamily="34" charset="0"/>
              </a:rPr>
              <a:t>can also model temperatures, pressures, </a:t>
            </a:r>
            <a:r>
              <a:rPr lang="en-US" altLang="en-US" sz="1100" dirty="0" smtClean="0">
                <a:latin typeface="Arial" panose="020B0604020202020204" pitchFamily="34" charset="0"/>
              </a:rPr>
              <a:t>hydrocarbon</a:t>
            </a:r>
            <a:r>
              <a:rPr lang="en-US" altLang="en-US" sz="1100" baseline="0" dirty="0" smtClean="0">
                <a:latin typeface="Arial" panose="020B0604020202020204" pitchFamily="34" charset="0"/>
              </a:rPr>
              <a:t> (</a:t>
            </a:r>
            <a:r>
              <a:rPr lang="en-US" altLang="en-US" sz="1100" dirty="0" smtClean="0">
                <a:latin typeface="Arial" panose="020B0604020202020204" pitchFamily="34" charset="0"/>
              </a:rPr>
              <a:t>HC) </a:t>
            </a:r>
            <a:r>
              <a:rPr lang="en-US" altLang="en-US" sz="1100" dirty="0">
                <a:latin typeface="Arial" panose="020B0604020202020204" pitchFamily="34" charset="0"/>
              </a:rPr>
              <a:t>generation, porosity changes, </a:t>
            </a:r>
            <a:r>
              <a:rPr lang="en-US" altLang="en-US" sz="1100" dirty="0" smtClean="0">
                <a:latin typeface="Arial" panose="020B0604020202020204" pitchFamily="34" charset="0"/>
              </a:rPr>
              <a:t>etc.</a:t>
            </a:r>
            <a:endParaRPr lang="en-US" altLang="en-US" sz="1100" dirty="0">
              <a:latin typeface="Arial" panose="020B0604020202020204" pitchFamily="34" charset="0"/>
            </a:endParaRPr>
          </a:p>
        </p:txBody>
      </p:sp>
    </p:spTree>
    <p:extLst>
      <p:ext uri="{BB962C8B-B14F-4D97-AF65-F5344CB8AC3E}">
        <p14:creationId xmlns:p14="http://schemas.microsoft.com/office/powerpoint/2010/main" val="1938075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walk through an example of the analyses</a:t>
            </a:r>
            <a:r>
              <a:rPr lang="en-US" baseline="0" dirty="0" smtClean="0"/>
              <a:t> we can do for a single location (1D model). From a well (or an interpreted seismic line) we can get the present-day stratigraphy. We input the needed data into a software program that does the back-stripping for us. </a:t>
            </a:r>
            <a:r>
              <a:rPr lang="en-US" dirty="0" smtClean="0"/>
              <a:t>We</a:t>
            </a:r>
            <a:r>
              <a:rPr lang="en-US" baseline="0" dirty="0" smtClean="0"/>
              <a:t> get a model for how the basin subsided and filled with the sedimentary units (sequences). Most software packages will “de-compact” the sediment back through time.</a:t>
            </a:r>
            <a:endParaRPr lang="en-US"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16</a:t>
            </a:fld>
            <a:endParaRPr lang="en-US" altLang="en-US" dirty="0"/>
          </a:p>
        </p:txBody>
      </p:sp>
    </p:spTree>
    <p:extLst>
      <p:ext uri="{BB962C8B-B14F-4D97-AF65-F5344CB8AC3E}">
        <p14:creationId xmlns:p14="http://schemas.microsoft.com/office/powerpoint/2010/main" val="3749462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 </a:t>
            </a:r>
            <a:r>
              <a:rPr lang="en-US" baseline="0" dirty="0" err="1" smtClean="0"/>
              <a:t>geohistory</a:t>
            </a:r>
            <a:r>
              <a:rPr lang="en-US" baseline="0" dirty="0" smtClean="0"/>
              <a:t> or burial history diagram. At this scale, we assume sea level is constant. The present-day strata are back-stripped and </a:t>
            </a:r>
            <a:r>
              <a:rPr lang="en-US" baseline="0" dirty="0" err="1" smtClean="0"/>
              <a:t>decompacted</a:t>
            </a:r>
            <a:r>
              <a:rPr lang="en-US" baseline="0" dirty="0" smtClean="0"/>
              <a:t>. Also we include our understanding of how water depths vary throughout time (paleo-bathymetry). </a:t>
            </a:r>
            <a:r>
              <a:rPr lang="en-US" dirty="0" smtClean="0"/>
              <a:t>For the location of Well A, we have a model for how this point subsided and was filled with sediment (and ocean water).</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17</a:t>
            </a:fld>
            <a:endParaRPr lang="en-US" altLang="en-US" dirty="0"/>
          </a:p>
        </p:txBody>
      </p:sp>
    </p:spTree>
    <p:extLst>
      <p:ext uri="{BB962C8B-B14F-4D97-AF65-F5344CB8AC3E}">
        <p14:creationId xmlns:p14="http://schemas.microsoft.com/office/powerpoint/2010/main" val="39432164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a:t>
            </a:r>
            <a:r>
              <a:rPr lang="en-US" dirty="0" err="1" smtClean="0"/>
              <a:t>geohistory</a:t>
            </a:r>
            <a:r>
              <a:rPr lang="en-US" dirty="0" smtClean="0"/>
              <a:t> analysis has given us the total subsidence for our deepest (oldest) horizon.</a:t>
            </a:r>
            <a:r>
              <a:rPr lang="en-US" baseline="0" dirty="0" smtClean="0"/>
              <a:t> </a:t>
            </a:r>
            <a:r>
              <a:rPr lang="en-US" dirty="0" smtClean="0"/>
              <a:t>Let’s say for our case this is the subsidence of the continental crust.</a:t>
            </a:r>
            <a:r>
              <a:rPr lang="en-US" baseline="0" dirty="0" smtClean="0"/>
              <a:t> </a:t>
            </a:r>
            <a:r>
              <a:rPr lang="en-US" dirty="0" smtClean="0"/>
              <a:t>We can consider that total subsidence consists of two major components:</a:t>
            </a:r>
            <a:r>
              <a:rPr lang="en-US" baseline="0" dirty="0" smtClean="0"/>
              <a:t> 1) t</a:t>
            </a:r>
            <a:r>
              <a:rPr lang="en-US" dirty="0" smtClean="0"/>
              <a:t>he tectonic (including thermal) forces that gave rise to basin formation, and</a:t>
            </a:r>
            <a:r>
              <a:rPr lang="en-US" baseline="0" dirty="0" smtClean="0"/>
              <a:t> 2) t</a:t>
            </a:r>
            <a:r>
              <a:rPr lang="en-US" dirty="0" smtClean="0"/>
              <a:t>he weight of the sedimentary</a:t>
            </a:r>
            <a:r>
              <a:rPr lang="en-US" baseline="0" dirty="0" smtClean="0"/>
              <a:t> column. Since we have information about the sediments, we can estimate the weight component. With both total subsidence and the weight component through time, we can get an estimate of the tectonic-thermal component: (Total – Weight = Tectonic-thermal)</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18</a:t>
            </a:fld>
            <a:endParaRPr lang="en-US" altLang="en-US" dirty="0"/>
          </a:p>
        </p:txBody>
      </p:sp>
    </p:spTree>
    <p:extLst>
      <p:ext uri="{BB962C8B-B14F-4D97-AF65-F5344CB8AC3E}">
        <p14:creationId xmlns:p14="http://schemas.microsoft.com/office/powerpoint/2010/main" val="2830434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Extensional or pull-apart continental margins (like both sides of the North and South Atlantic) have yielded many oil and gas fields.</a:t>
            </a:r>
            <a:r>
              <a:rPr lang="en-US" baseline="0" dirty="0" smtClean="0"/>
              <a:t> </a:t>
            </a:r>
            <a:r>
              <a:rPr lang="en-US" dirty="0" smtClean="0"/>
              <a:t>We have a good understanding for these extensional margins</a:t>
            </a:r>
            <a:r>
              <a:rPr lang="en-US" baseline="0" dirty="0" smtClean="0"/>
              <a:t> (here we will keep things simple - modern advanced models are now available). </a:t>
            </a:r>
            <a:r>
              <a:rPr lang="en-US" dirty="0" smtClean="0"/>
              <a:t>For an Atlantic-type margin, the continental crust is extended (stretched) from a thickness of about 35 km (un-stretched) to fully extended where it meets oceanic crust, which is about 5 km thick.</a:t>
            </a:r>
            <a:r>
              <a:rPr lang="en-US" baseline="0" dirty="0" smtClean="0"/>
              <a:t> </a:t>
            </a:r>
            <a:r>
              <a:rPr lang="en-US" dirty="0" smtClean="0"/>
              <a:t>Thus,</a:t>
            </a:r>
            <a:r>
              <a:rPr lang="en-US" baseline="0" dirty="0" smtClean="0"/>
              <a:t> on a cross-section across this type of margin, extension goes from 0% to 100%, as shown. It turns out that we have some theoretical work on how the crust would subside as a function of its degree of stretching if no sediment weighed it down. The theory also tells us about heat flow as a function of its degree of stretching.</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19</a:t>
            </a:fld>
            <a:endParaRPr lang="en-US" altLang="en-US" dirty="0"/>
          </a:p>
        </p:txBody>
      </p:sp>
    </p:spTree>
    <p:extLst>
      <p:ext uri="{BB962C8B-B14F-4D97-AF65-F5344CB8AC3E}">
        <p14:creationId xmlns:p14="http://schemas.microsoft.com/office/powerpoint/2010/main" val="2107333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 definition of play elements. The four (4) elements and two (2) processes are given on the next slide.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a:t>
            </a:fld>
            <a:endParaRPr lang="en-US" altLang="en-US" dirty="0"/>
          </a:p>
        </p:txBody>
      </p:sp>
    </p:spTree>
    <p:extLst>
      <p:ext uri="{BB962C8B-B14F-4D97-AF65-F5344CB8AC3E}">
        <p14:creationId xmlns:p14="http://schemas.microsoft.com/office/powerpoint/2010/main" val="2692043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red curves represent how, in theory,</a:t>
            </a:r>
            <a:r>
              <a:rPr lang="en-US" baseline="0" dirty="0" smtClean="0"/>
              <a:t> continental crust should subside after rifting as a function of crustal stretching. The lowest curve, 100% stretching, was derived from profiles out from mid-ocean ridges. These red curves are tectonic-thermal curves for extensional margins. You see where we are going, don’t you?</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20</a:t>
            </a:fld>
            <a:endParaRPr lang="en-US" altLang="en-US" dirty="0"/>
          </a:p>
        </p:txBody>
      </p:sp>
    </p:spTree>
    <p:extLst>
      <p:ext uri="{BB962C8B-B14F-4D97-AF65-F5344CB8AC3E}">
        <p14:creationId xmlns:p14="http://schemas.microsoft.com/office/powerpoint/2010/main" val="16823261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our </a:t>
            </a:r>
            <a:r>
              <a:rPr lang="en-US" dirty="0" err="1" smtClean="0"/>
              <a:t>geohistory</a:t>
            </a:r>
            <a:r>
              <a:rPr lang="en-US" dirty="0" smtClean="0"/>
              <a:t> diagram that shows only:</a:t>
            </a:r>
            <a:r>
              <a:rPr lang="en-US" baseline="0" dirty="0" smtClean="0"/>
              <a:t> </a:t>
            </a:r>
            <a:r>
              <a:rPr lang="en-US" dirty="0" smtClean="0"/>
              <a:t>total subsidence (red</a:t>
            </a:r>
            <a:r>
              <a:rPr lang="en-US" baseline="0" dirty="0" smtClean="0"/>
              <a:t> line), the sediment weight (tan region) and the remaining tectonic-thermal subsidence (magenta line)</a:t>
            </a:r>
            <a:r>
              <a:rPr lang="en-US" baseline="0" dirty="0" smtClean="0"/>
              <a:t>.</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dashed black line is the t</a:t>
            </a:r>
            <a:r>
              <a:rPr lang="en-US" dirty="0" smtClean="0"/>
              <a:t>hermal subsidence associated with 70% crustal thinning for a rift event that ended about 180 MY ago.</a:t>
            </a:r>
            <a:r>
              <a:rPr lang="en-US" baseline="0" dirty="0" smtClean="0"/>
              <a:t> Further landward of Well A, thinning would have been less; further basinward it would have been more. This is important information for predicting paleo-heat flow around Well A. We can match the tectonic-thermal subsidence (magenta line) with the dashed black line to estimate the amount of stretching at this location and infer the </a:t>
            </a:r>
            <a:r>
              <a:rPr lang="en-US" baseline="0" dirty="0" err="1" smtClean="0"/>
              <a:t>paleo</a:t>
            </a:r>
            <a:r>
              <a:rPr lang="en-US" baseline="0" dirty="0" smtClean="0"/>
              <a:t>-heat flow.</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21</a:t>
            </a:fld>
            <a:endParaRPr lang="en-US" altLang="en-US" dirty="0"/>
          </a:p>
        </p:txBody>
      </p:sp>
    </p:spTree>
    <p:extLst>
      <p:ext uri="{BB962C8B-B14F-4D97-AF65-F5344CB8AC3E}">
        <p14:creationId xmlns:p14="http://schemas.microsoft.com/office/powerpoint/2010/main" val="3322390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an extensional margin, heat flow has two components:</a:t>
            </a:r>
            <a:r>
              <a:rPr lang="en-US" baseline="0" dirty="0" smtClean="0"/>
              <a:t> </a:t>
            </a:r>
            <a:r>
              <a:rPr lang="en-US" dirty="0" smtClean="0"/>
              <a:t>a background heat flow, and extra heat associated with continental extension and the rising asthenosphere</a:t>
            </a:r>
            <a:r>
              <a:rPr lang="en-US" dirty="0" smtClean="0"/>
              <a:t>.</a:t>
            </a:r>
          </a:p>
          <a:p>
            <a:endParaRPr lang="en-US" dirty="0" smtClean="0"/>
          </a:p>
          <a:p>
            <a:r>
              <a:rPr lang="en-US" dirty="0" smtClean="0"/>
              <a:t>For our study location, we assume a background heat flow of 1.2 HFU (heat flow units).</a:t>
            </a:r>
            <a:r>
              <a:rPr lang="en-US" baseline="0" dirty="0" smtClean="0"/>
              <a:t> </a:t>
            </a:r>
            <a:r>
              <a:rPr lang="en-US" dirty="0" smtClean="0"/>
              <a:t>To this we add the heat associated with rifting to the point of 70% crustal thinning (from our tectonic-thermal subsidence curve).</a:t>
            </a:r>
          </a:p>
          <a:p>
            <a:endParaRPr lang="en-US" dirty="0" smtClean="0"/>
          </a:p>
          <a:p>
            <a:r>
              <a:rPr lang="en-US" dirty="0" smtClean="0"/>
              <a:t>Outside our scope:</a:t>
            </a:r>
            <a:r>
              <a:rPr lang="en-US" baseline="0" dirty="0" smtClean="0"/>
              <a:t> </a:t>
            </a:r>
            <a:r>
              <a:rPr lang="en-US" dirty="0" smtClean="0"/>
              <a:t>We enter this paleo-heat</a:t>
            </a:r>
            <a:r>
              <a:rPr lang="en-US" baseline="0" dirty="0" smtClean="0"/>
              <a:t> flow estimate to the basin modeling software, and it predicts temperatures through time. One way to calibrate this temperature history is to check predicted present-day temperatures against measured temperatures. We also have some paleo-temperature methods, but these are </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22</a:t>
            </a:fld>
            <a:endParaRPr lang="en-US" altLang="en-US" dirty="0"/>
          </a:p>
        </p:txBody>
      </p:sp>
    </p:spTree>
    <p:extLst>
      <p:ext uri="{BB962C8B-B14F-4D97-AF65-F5344CB8AC3E}">
        <p14:creationId xmlns:p14="http://schemas.microsoft.com/office/powerpoint/2010/main" val="41356772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good is our temperature model?</a:t>
            </a:r>
            <a:r>
              <a:rPr lang="en-US" baseline="0" dirty="0" smtClean="0"/>
              <a:t> </a:t>
            </a:r>
            <a:r>
              <a:rPr lang="en-US" dirty="0" smtClean="0"/>
              <a:t>When Well A was drilled, they obtained temperature data at seven</a:t>
            </a:r>
            <a:r>
              <a:rPr lang="en-US" baseline="0" dirty="0" smtClean="0"/>
              <a:t> (</a:t>
            </a:r>
            <a:r>
              <a:rPr lang="en-US" dirty="0" smtClean="0"/>
              <a:t>7) depths (black dots).</a:t>
            </a:r>
            <a:r>
              <a:rPr lang="en-US" baseline="0" dirty="0" smtClean="0"/>
              <a:t> </a:t>
            </a:r>
            <a:r>
              <a:rPr lang="en-US" dirty="0" smtClean="0"/>
              <a:t>Our model for today’s temperature profile fits the measured data quite well.</a:t>
            </a:r>
            <a:r>
              <a:rPr lang="en-US" baseline="0" dirty="0" smtClean="0"/>
              <a:t> </a:t>
            </a:r>
            <a:r>
              <a:rPr lang="en-US" dirty="0" smtClean="0"/>
              <a:t>Usually several iterations are necessary to get this good a fit.</a:t>
            </a:r>
            <a:r>
              <a:rPr lang="en-US" baseline="0" dirty="0" smtClean="0"/>
              <a:t> </a:t>
            </a:r>
            <a:r>
              <a:rPr lang="en-US" dirty="0" smtClean="0"/>
              <a:t>Background</a:t>
            </a:r>
            <a:r>
              <a:rPr lang="en-US" baseline="0" dirty="0" smtClean="0"/>
              <a:t> heat flow and the stretching factor are adjusted to get a reasonable match. If several wells with temperature data are in an area of interest, then each well is modeled and the goal is to have a spatially consistent model. For example, if two wells are only a couple of miles apart, you would not expect background heat flow to be significantly different for each.</a:t>
            </a:r>
          </a:p>
          <a:p>
            <a:endParaRPr lang="en-US" baseline="0" dirty="0" smtClean="0"/>
          </a:p>
          <a:p>
            <a:r>
              <a:rPr lang="en-US" baseline="0" dirty="0" smtClean="0"/>
              <a:t>This same methodology can be done for a cross-section (2D model) or for a region (3D model using input grids). 3D models are superior because there are important 3D effects that we can not include in 1D models.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23</a:t>
            </a:fld>
            <a:endParaRPr lang="en-US" altLang="en-US" dirty="0"/>
          </a:p>
        </p:txBody>
      </p:sp>
    </p:spTree>
    <p:extLst>
      <p:ext uri="{BB962C8B-B14F-4D97-AF65-F5344CB8AC3E}">
        <p14:creationId xmlns:p14="http://schemas.microsoft.com/office/powerpoint/2010/main" val="14986746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a:t>
            </a:r>
            <a:r>
              <a:rPr lang="en-US" baseline="0" dirty="0" smtClean="0"/>
              <a:t> another way to test our temperature model. As organic matter is “cooked” it changes appearance. Geochemists examine samples under a microscope and determine how shiny the </a:t>
            </a:r>
            <a:r>
              <a:rPr lang="en-US" baseline="0" dirty="0" err="1" smtClean="0"/>
              <a:t>vitrinite</a:t>
            </a:r>
            <a:r>
              <a:rPr lang="en-US" baseline="0" dirty="0" smtClean="0"/>
              <a:t> particles are. They have a scale, called </a:t>
            </a:r>
            <a:r>
              <a:rPr lang="en-US" baseline="0" dirty="0" err="1" smtClean="0"/>
              <a:t>vitrinite</a:t>
            </a:r>
            <a:r>
              <a:rPr lang="en-US" baseline="0" dirty="0" smtClean="0"/>
              <a:t> reflectance (R</a:t>
            </a:r>
            <a:r>
              <a:rPr lang="en-US" baseline="-25000" dirty="0" smtClean="0"/>
              <a:t>o</a:t>
            </a:r>
            <a:r>
              <a:rPr lang="en-US" baseline="0" dirty="0" smtClean="0"/>
              <a:t>), that indicates how hot the source rock was. R</a:t>
            </a:r>
            <a:r>
              <a:rPr lang="en-US" baseline="-25000" dirty="0" smtClean="0"/>
              <a:t>o </a:t>
            </a:r>
            <a:r>
              <a:rPr lang="en-US" baseline="0" dirty="0" smtClean="0"/>
              <a:t>is a subjective scale, so it is not as precise as temperature (error bars on R</a:t>
            </a:r>
            <a:r>
              <a:rPr lang="en-US" baseline="-25000" dirty="0" smtClean="0"/>
              <a:t>o </a:t>
            </a:r>
            <a:r>
              <a:rPr lang="en-US" baseline="0" dirty="0" smtClean="0"/>
              <a:t>are wide). This slide shows a predicted R</a:t>
            </a:r>
            <a:r>
              <a:rPr lang="en-US" baseline="-25000" dirty="0" smtClean="0"/>
              <a:t>o </a:t>
            </a:r>
            <a:r>
              <a:rPr lang="en-US" baseline="0" dirty="0" smtClean="0"/>
              <a:t>curve (green line) with measured data. Given the subjective nature of R</a:t>
            </a:r>
            <a:r>
              <a:rPr lang="en-US" baseline="-25000" dirty="0" smtClean="0"/>
              <a:t>o </a:t>
            </a:r>
            <a:r>
              <a:rPr lang="en-US" baseline="0" dirty="0" smtClean="0"/>
              <a:t>data, this is not a bad fit. </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24</a:t>
            </a:fld>
            <a:endParaRPr lang="en-US" altLang="en-US" dirty="0"/>
          </a:p>
        </p:txBody>
      </p:sp>
    </p:spTree>
    <p:extLst>
      <p:ext uri="{BB962C8B-B14F-4D97-AF65-F5344CB8AC3E}">
        <p14:creationId xmlns:p14="http://schemas.microsoft.com/office/powerpoint/2010/main" val="19737839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we have a satisfactorily calibrated temperature model, we can start to work on HC generation.</a:t>
            </a:r>
            <a:r>
              <a:rPr lang="en-US" baseline="0" dirty="0" smtClean="0"/>
              <a:t> </a:t>
            </a:r>
            <a:r>
              <a:rPr lang="en-US" dirty="0" smtClean="0"/>
              <a:t>The </a:t>
            </a:r>
            <a:r>
              <a:rPr lang="en-US" baseline="0" dirty="0" smtClean="0"/>
              <a:t>R</a:t>
            </a:r>
            <a:r>
              <a:rPr lang="en-US" baseline="-25000" dirty="0" smtClean="0"/>
              <a:t>o </a:t>
            </a:r>
            <a:r>
              <a:rPr lang="en-US" baseline="0" dirty="0" smtClean="0"/>
              <a:t>value for the onset of oil and gas generation varies a little bit based on the organic matter type (I, II or III). For our discussion, we will say that oil generation starts at an R</a:t>
            </a:r>
            <a:r>
              <a:rPr lang="en-US" baseline="-25000" dirty="0" smtClean="0"/>
              <a:t>o </a:t>
            </a:r>
            <a:r>
              <a:rPr lang="en-US" baseline="0" dirty="0" smtClean="0"/>
              <a:t>value of 0.55 and that gas generation starts at 0.95. Using the diagram on the previous slide (also repeated here), we can predict a depth for the top of the oil window of 3400 m. Similarly, we predict the top of the gas window to be at 5600 m.</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25</a:t>
            </a:fld>
            <a:endParaRPr lang="en-US" altLang="en-US" dirty="0"/>
          </a:p>
        </p:txBody>
      </p:sp>
    </p:spTree>
    <p:extLst>
      <p:ext uri="{BB962C8B-B14F-4D97-AF65-F5344CB8AC3E}">
        <p14:creationId xmlns:p14="http://schemas.microsoft.com/office/powerpoint/2010/main" val="409070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summarizes the steps in our analysis – reviews what we just did for Well A.</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26</a:t>
            </a:fld>
            <a:endParaRPr lang="en-US" altLang="en-US" dirty="0"/>
          </a:p>
        </p:txBody>
      </p:sp>
    </p:spTree>
    <p:extLst>
      <p:ext uri="{BB962C8B-B14F-4D97-AF65-F5344CB8AC3E}">
        <p14:creationId xmlns:p14="http://schemas.microsoft.com/office/powerpoint/2010/main" val="5662438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27</a:t>
            </a:fld>
            <a:endParaRPr lang="en-US" altLang="en-US" dirty="0"/>
          </a:p>
        </p:txBody>
      </p:sp>
    </p:spTree>
    <p:extLst>
      <p:ext uri="{BB962C8B-B14F-4D97-AF65-F5344CB8AC3E}">
        <p14:creationId xmlns:p14="http://schemas.microsoft.com/office/powerpoint/2010/main" val="28492631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following twelve (12) slides present a case study from the Norwegian North Sea.  It was done in 1990, so it is not as sophisticated as what we can do with current technology.</a:t>
            </a:r>
          </a:p>
          <a:p>
            <a:endParaRPr lang="en-US" dirty="0" smtClean="0"/>
          </a:p>
          <a:p>
            <a:r>
              <a:rPr lang="en-US" dirty="0" smtClean="0"/>
              <a:t>You might not want to show this in class due to time</a:t>
            </a:r>
            <a:r>
              <a:rPr lang="en-US" baseline="0" dirty="0" smtClean="0"/>
              <a:t> constraints, but you may want to</a:t>
            </a:r>
            <a:r>
              <a:rPr lang="en-US" dirty="0" smtClean="0"/>
              <a:t> consider having the students review it on their own as they work the exercise.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29</a:t>
            </a:fld>
            <a:endParaRPr lang="en-US" altLang="en-US" dirty="0"/>
          </a:p>
        </p:txBody>
      </p:sp>
    </p:spTree>
    <p:extLst>
      <p:ext uri="{BB962C8B-B14F-4D97-AF65-F5344CB8AC3E}">
        <p14:creationId xmlns:p14="http://schemas.microsoft.com/office/powerpoint/2010/main" val="18151417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starts a case study done in 1990 in preparation for a Norwegian lease sale.</a:t>
            </a:r>
            <a:r>
              <a:rPr lang="en-US" baseline="0" dirty="0" smtClean="0"/>
              <a:t> </a:t>
            </a:r>
            <a:r>
              <a:rPr lang="en-US" dirty="0" smtClean="0"/>
              <a:t>The area is in the central North Sea to the west of Bergen. Nine (9) oil/gas fields are in the area.</a:t>
            </a:r>
            <a:r>
              <a:rPr lang="en-US" baseline="0" dirty="0" smtClean="0"/>
              <a:t> </a:t>
            </a:r>
            <a:r>
              <a:rPr lang="en-US" dirty="0" smtClean="0"/>
              <a:t>The blue circles on the right map are the location of wells that were used to calibrate the basin model.</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30</a:t>
            </a:fld>
            <a:endParaRPr lang="en-US" altLang="en-US" dirty="0"/>
          </a:p>
        </p:txBody>
      </p:sp>
    </p:spTree>
    <p:extLst>
      <p:ext uri="{BB962C8B-B14F-4D97-AF65-F5344CB8AC3E}">
        <p14:creationId xmlns:p14="http://schemas.microsoft.com/office/powerpoint/2010/main" val="2676536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is a slightly different way to describe play elements. Here we split out two required processes: (1) Trap formation, and (2) hydrocarbon (HC) generation, migration and accumulation. Overburden rocks are an essential element. These rocks, which are younger than our target interval, are what buries the source and compacts the sealing rocks.</a:t>
            </a:r>
          </a:p>
          <a:p>
            <a:endParaRPr lang="en-US" baseline="0" dirty="0" smtClean="0"/>
          </a:p>
          <a:p>
            <a:r>
              <a:rPr lang="en-US" baseline="0" dirty="0" smtClean="0"/>
              <a:t>Overburden is good for source generation and seal strength. Overburden is bad for a reservoir as more compaction (and diagenesis, such as cementation) reduces porosity &amp; permeability.</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a:t>
            </a:fld>
            <a:endParaRPr lang="en-US" altLang="en-US" dirty="0"/>
          </a:p>
        </p:txBody>
      </p:sp>
    </p:spTree>
    <p:extLst>
      <p:ext uri="{BB962C8B-B14F-4D97-AF65-F5344CB8AC3E}">
        <p14:creationId xmlns:p14="http://schemas.microsoft.com/office/powerpoint/2010/main" val="31800392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 block diagram for the</a:t>
            </a:r>
            <a:r>
              <a:rPr lang="en-US" baseline="0" dirty="0" smtClean="0"/>
              <a:t> eastern side of the central North Sea rift. The Brent formation is the oldest rocks we are interested in. Brent sands are our reservoir and migration path rocks. There are some coals within the Brent, which is the secondary source rocks.</a:t>
            </a:r>
          </a:p>
          <a:p>
            <a:endParaRPr lang="en-US" baseline="0" dirty="0" smtClean="0"/>
          </a:p>
          <a:p>
            <a:r>
              <a:rPr lang="en-US" baseline="0" dirty="0" smtClean="0"/>
              <a:t>On top of the Brent, the </a:t>
            </a:r>
            <a:r>
              <a:rPr lang="en-US" baseline="0" dirty="0" err="1" smtClean="0"/>
              <a:t>Sogenefjord</a:t>
            </a:r>
            <a:r>
              <a:rPr lang="en-US" baseline="0" dirty="0" smtClean="0"/>
              <a:t> shales and then the Heather shales were deposited.  Far to the east (landward) the Heather changes to a nearshore sand </a:t>
            </a:r>
            <a:r>
              <a:rPr lang="en-US" baseline="0" dirty="0" err="1" smtClean="0"/>
              <a:t>facies</a:t>
            </a:r>
            <a:r>
              <a:rPr lang="en-US" baseline="0" dirty="0" smtClean="0"/>
              <a:t>.</a:t>
            </a:r>
          </a:p>
          <a:p>
            <a:endParaRPr lang="en-US" baseline="0" dirty="0" smtClean="0"/>
          </a:p>
          <a:p>
            <a:r>
              <a:rPr lang="en-US" baseline="0" dirty="0" smtClean="0"/>
              <a:t>Next to be deposited was the </a:t>
            </a:r>
            <a:r>
              <a:rPr lang="en-US" baseline="0" dirty="0" err="1" smtClean="0"/>
              <a:t>Draupne</a:t>
            </a:r>
            <a:r>
              <a:rPr lang="en-US" baseline="0" dirty="0" smtClean="0"/>
              <a:t> shale, which is a world-class source at TOC &gt; 18% because anoxic conditions existed during deposition. The equivalent rocks on the English side of the North Sea are called the </a:t>
            </a:r>
            <a:r>
              <a:rPr lang="en-US" baseline="0" dirty="0" err="1" smtClean="0"/>
              <a:t>Kimmeridge</a:t>
            </a:r>
            <a:r>
              <a:rPr lang="en-US" baseline="0" dirty="0" smtClean="0"/>
              <a:t> clay, much better known (famous) than the name </a:t>
            </a:r>
            <a:r>
              <a:rPr lang="en-US" baseline="0" dirty="0" err="1" smtClean="0"/>
              <a:t>Draupne</a:t>
            </a:r>
            <a:r>
              <a:rPr lang="en-US" baseline="0" dirty="0" smtClean="0"/>
              <a:t>. After deposition of the </a:t>
            </a:r>
            <a:r>
              <a:rPr lang="en-US" baseline="0" dirty="0" err="1" smtClean="0"/>
              <a:t>Draupne</a:t>
            </a:r>
            <a:r>
              <a:rPr lang="en-US" baseline="0" dirty="0" smtClean="0"/>
              <a:t>/</a:t>
            </a:r>
            <a:r>
              <a:rPr lang="en-US" baseline="0" dirty="0" err="1" smtClean="0"/>
              <a:t>Kimmeridge</a:t>
            </a:r>
            <a:r>
              <a:rPr lang="en-US" baseline="0" dirty="0" smtClean="0"/>
              <a:t> clay there was a major unconformity with erosion of paleo-highs (base of Cretaceous unconformity).</a:t>
            </a:r>
          </a:p>
          <a:p>
            <a:endParaRPr lang="en-US" baseline="0" dirty="0" smtClean="0"/>
          </a:p>
          <a:p>
            <a:r>
              <a:rPr lang="en-US" baseline="0" dirty="0" smtClean="0"/>
              <a:t>The North Sea is a failed rift system, so there are large rotated fault blocks, which form the traps. The seal is either the </a:t>
            </a:r>
            <a:r>
              <a:rPr lang="en-US" baseline="0" dirty="0" err="1" smtClean="0"/>
              <a:t>Draupne</a:t>
            </a:r>
            <a:r>
              <a:rPr lang="en-US" baseline="0" dirty="0" smtClean="0"/>
              <a:t> shale or Early Cretaceous deep marine shales.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31</a:t>
            </a:fld>
            <a:endParaRPr lang="en-US" altLang="en-US" dirty="0"/>
          </a:p>
        </p:txBody>
      </p:sp>
    </p:spTree>
    <p:extLst>
      <p:ext uri="{BB962C8B-B14F-4D97-AF65-F5344CB8AC3E}">
        <p14:creationId xmlns:p14="http://schemas.microsoft.com/office/powerpoint/2010/main" val="22185206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There were four (4) major steps in the study.</a:t>
            </a:r>
            <a:r>
              <a:rPr lang="en-US" baseline="0" dirty="0" smtClean="0"/>
              <a:t> </a:t>
            </a:r>
            <a:r>
              <a:rPr lang="en-US" dirty="0" smtClean="0"/>
              <a:t>The ultimate goal for the study was to predict HC generation, migration and trap fill as part of the analysis of blocks up for bids</a:t>
            </a:r>
            <a:r>
              <a:rPr lang="en-US" dirty="0" smtClean="0"/>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Step 1 was to compile the available data needed to build the basin model. There was well data and seismic data.</a:t>
            </a:r>
            <a:r>
              <a:rPr lang="en-US" baseline="0" dirty="0" smtClean="0"/>
              <a:t> </a:t>
            </a:r>
            <a:r>
              <a:rPr lang="en-US" dirty="0" smtClean="0"/>
              <a:t>Step 2 was to model HC generation.</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32</a:t>
            </a:fld>
            <a:endParaRPr lang="en-US" altLang="en-US" dirty="0"/>
          </a:p>
        </p:txBody>
      </p:sp>
    </p:spTree>
    <p:extLst>
      <p:ext uri="{BB962C8B-B14F-4D97-AF65-F5344CB8AC3E}">
        <p14:creationId xmlns:p14="http://schemas.microsoft.com/office/powerpoint/2010/main" val="10126619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Step 2 was subdivided into two</a:t>
            </a:r>
            <a:r>
              <a:rPr lang="en-US" baseline="0" dirty="0" smtClean="0"/>
              <a:t> (</a:t>
            </a:r>
            <a:r>
              <a:rPr lang="en-US" dirty="0" smtClean="0"/>
              <a:t>2) phases. Phase 1 focused on well location and well data. Phase 2 focused on seismic data.</a:t>
            </a:r>
            <a:r>
              <a:rPr lang="en-US" baseline="0" dirty="0" smtClean="0"/>
              <a:t> </a:t>
            </a:r>
            <a:r>
              <a:rPr lang="en-US" dirty="0" smtClean="0"/>
              <a:t>We had thirty-five</a:t>
            </a:r>
            <a:r>
              <a:rPr lang="en-US" baseline="0" dirty="0" smtClean="0"/>
              <a:t> (</a:t>
            </a:r>
            <a:r>
              <a:rPr lang="en-US" dirty="0" smtClean="0"/>
              <a:t>35) wells with the data we needed, including</a:t>
            </a:r>
            <a:r>
              <a:rPr lang="en-US" baseline="0" dirty="0" smtClean="0"/>
              <a:t> temperature and </a:t>
            </a:r>
            <a:r>
              <a:rPr lang="en-US" baseline="0" dirty="0" err="1" smtClean="0"/>
              <a:t>vitrinite</a:t>
            </a:r>
            <a:r>
              <a:rPr lang="en-US" baseline="0" dirty="0" smtClean="0"/>
              <a:t> reflectance information. We worked the 1D </a:t>
            </a:r>
            <a:r>
              <a:rPr lang="en-US" baseline="0" dirty="0" err="1" smtClean="0"/>
              <a:t>geohistory</a:t>
            </a:r>
            <a:r>
              <a:rPr lang="en-US" baseline="0" dirty="0" smtClean="0"/>
              <a:t> analysis described in the lecture.  This included: Subsidence analysis, Estimating the tectonic-thermal component of subsidence, Getting a crustal stretching value for each location, Predicting heat flow through time, Calibrating the model with the temperature and </a:t>
            </a:r>
            <a:r>
              <a:rPr lang="en-US" baseline="0" dirty="0" err="1" smtClean="0"/>
              <a:t>vitrinite</a:t>
            </a:r>
            <a:r>
              <a:rPr lang="en-US" baseline="0" dirty="0" smtClean="0"/>
              <a:t> reflectance data, and Modeling HC generation and expulsion from the source rocks through time.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plotted many of our 1D input variables and output values (e.g., crustal thinning) on </a:t>
            </a:r>
            <a:r>
              <a:rPr lang="en-US" baseline="0" dirty="0" err="1" smtClean="0"/>
              <a:t>basemaps</a:t>
            </a:r>
            <a:r>
              <a:rPr lang="en-US" baseline="0" dirty="0" smtClean="0"/>
              <a:t> to make sure all the data had reasonable spatial variations.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For example, the stretching factor should be lowest to the east and greatest towards the center of the rift (west).</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33</a:t>
            </a:fld>
            <a:endParaRPr lang="en-US" altLang="en-US" dirty="0"/>
          </a:p>
        </p:txBody>
      </p:sp>
    </p:spTree>
    <p:extLst>
      <p:ext uri="{BB962C8B-B14F-4D97-AF65-F5344CB8AC3E}">
        <p14:creationId xmlns:p14="http://schemas.microsoft.com/office/powerpoint/2010/main" val="30782386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Here is one of the </a:t>
            </a:r>
            <a:r>
              <a:rPr lang="en-US" dirty="0" err="1" smtClean="0"/>
              <a:t>geohistory</a:t>
            </a:r>
            <a:r>
              <a:rPr lang="en-US" dirty="0" smtClean="0"/>
              <a:t> diagrams.</a:t>
            </a:r>
            <a:r>
              <a:rPr lang="en-US" baseline="0" dirty="0" smtClean="0"/>
              <a:t> </a:t>
            </a:r>
            <a:r>
              <a:rPr lang="en-US" dirty="0" smtClean="0"/>
              <a:t>Regional</a:t>
            </a:r>
            <a:r>
              <a:rPr lang="en-US" baseline="0" dirty="0" smtClean="0"/>
              <a:t> studies suggest two rifting events: a smaller event during the Early Jurassic and a more significant one in the Early Cretaceous. For this well location, we determined a crustal stretching factor of 12% for the first rifting event and 53% for the second.</a:t>
            </a:r>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34</a:t>
            </a:fld>
            <a:endParaRPr lang="en-US" altLang="en-US" dirty="0"/>
          </a:p>
        </p:txBody>
      </p:sp>
    </p:spTree>
    <p:extLst>
      <p:ext uri="{BB962C8B-B14F-4D97-AF65-F5344CB8AC3E}">
        <p14:creationId xmlns:p14="http://schemas.microsoft.com/office/powerpoint/2010/main" val="32440781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used these</a:t>
            </a:r>
            <a:r>
              <a:rPr lang="en-US" baseline="0" dirty="0" smtClean="0"/>
              <a:t> timings and stretching factors to predict heat flow at this location from the Late Triassic to the present.</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35</a:t>
            </a:fld>
            <a:endParaRPr lang="en-US" altLang="en-US" dirty="0"/>
          </a:p>
        </p:txBody>
      </p:sp>
    </p:spTree>
    <p:extLst>
      <p:ext uri="{BB962C8B-B14F-4D97-AF65-F5344CB8AC3E}">
        <p14:creationId xmlns:p14="http://schemas.microsoft.com/office/powerpoint/2010/main" val="35079537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good was our model</a:t>
            </a:r>
            <a:r>
              <a:rPr lang="en-US" dirty="0" smtClean="0"/>
              <a:t>?</a:t>
            </a:r>
            <a:r>
              <a:rPr lang="en-US" baseline="0" dirty="0" smtClean="0"/>
              <a:t> </a:t>
            </a:r>
            <a:r>
              <a:rPr lang="en-US" dirty="0" smtClean="0"/>
              <a:t>This </a:t>
            </a:r>
            <a:r>
              <a:rPr lang="en-US" dirty="0" smtClean="0"/>
              <a:t>shows measured </a:t>
            </a:r>
            <a:r>
              <a:rPr lang="en-US" baseline="0" dirty="0" smtClean="0"/>
              <a:t>temperature and </a:t>
            </a:r>
            <a:r>
              <a:rPr lang="en-US" baseline="0" dirty="0" err="1" smtClean="0"/>
              <a:t>vitrinite</a:t>
            </a:r>
            <a:r>
              <a:rPr lang="en-US" baseline="0" dirty="0" smtClean="0"/>
              <a:t> reflectance as a function of depth versus our predicted </a:t>
            </a:r>
            <a:r>
              <a:rPr lang="en-US" baseline="0" dirty="0" smtClean="0"/>
              <a:t>values. Predicted </a:t>
            </a:r>
            <a:r>
              <a:rPr lang="en-US" baseline="0" dirty="0" smtClean="0"/>
              <a:t>temperatures are too hot for the Tertiary, but not bad for the depths we are interested in, where the Jurassic source intervals lie.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36</a:t>
            </a:fld>
            <a:endParaRPr lang="en-US" altLang="en-US" dirty="0"/>
          </a:p>
        </p:txBody>
      </p:sp>
    </p:spTree>
    <p:extLst>
      <p:ext uri="{BB962C8B-B14F-4D97-AF65-F5344CB8AC3E}">
        <p14:creationId xmlns:p14="http://schemas.microsoft.com/office/powerpoint/2010/main" val="2362796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calibration</a:t>
            </a:r>
            <a:r>
              <a:rPr lang="en-US" dirty="0" smtClean="0"/>
              <a:t> allowed us to predict the timing and amount of HC generation fro the </a:t>
            </a:r>
            <a:r>
              <a:rPr lang="en-US" dirty="0" err="1" smtClean="0"/>
              <a:t>Draupne</a:t>
            </a:r>
            <a:r>
              <a:rPr lang="en-US" dirty="0" smtClean="0"/>
              <a:t> at this</a:t>
            </a:r>
            <a:r>
              <a:rPr lang="en-US" baseline="0" dirty="0" smtClean="0"/>
              <a:t> location through time. For the organic matter in the </a:t>
            </a:r>
            <a:r>
              <a:rPr lang="en-US" baseline="0" dirty="0" err="1" smtClean="0"/>
              <a:t>Draupne</a:t>
            </a:r>
            <a:r>
              <a:rPr lang="en-US" baseline="0" dirty="0" smtClean="0"/>
              <a:t>, oil generation starts at R</a:t>
            </a:r>
            <a:r>
              <a:rPr lang="en-US" baseline="-25000" dirty="0" smtClean="0"/>
              <a:t>o</a:t>
            </a:r>
            <a:r>
              <a:rPr lang="en-US" baseline="0" dirty="0" smtClean="0"/>
              <a:t> = 0.60, thus oil generation started around 28 MY ago.</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37</a:t>
            </a:fld>
            <a:endParaRPr lang="en-US" altLang="en-US" dirty="0"/>
          </a:p>
        </p:txBody>
      </p:sp>
    </p:spTree>
    <p:extLst>
      <p:ext uri="{BB962C8B-B14F-4D97-AF65-F5344CB8AC3E}">
        <p14:creationId xmlns:p14="http://schemas.microsoft.com/office/powerpoint/2010/main" val="21409503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Here is the cumulative yield for oil (left scale bar, green line) and for gas (right scale bar, red line).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38</a:t>
            </a:fld>
            <a:endParaRPr lang="en-US" altLang="en-US" dirty="0"/>
          </a:p>
        </p:txBody>
      </p:sp>
    </p:spTree>
    <p:extLst>
      <p:ext uri="{BB962C8B-B14F-4D97-AF65-F5344CB8AC3E}">
        <p14:creationId xmlns:p14="http://schemas.microsoft.com/office/powerpoint/2010/main" val="1077890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examination of the thirty-five</a:t>
            </a:r>
            <a:r>
              <a:rPr lang="en-US" baseline="0" dirty="0" smtClean="0"/>
              <a:t> (</a:t>
            </a:r>
            <a:r>
              <a:rPr lang="en-US" dirty="0" smtClean="0"/>
              <a:t>35) well locations, we made maps of the various input and output parameters.</a:t>
            </a:r>
            <a:r>
              <a:rPr lang="en-US" baseline="0" dirty="0" smtClean="0"/>
              <a:t> </a:t>
            </a:r>
            <a:r>
              <a:rPr lang="en-US" dirty="0" smtClean="0"/>
              <a:t>In</a:t>
            </a:r>
            <a:r>
              <a:rPr lang="en-US" baseline="0" dirty="0" smtClean="0"/>
              <a:t> most cases, reasonable map patterns were </a:t>
            </a:r>
            <a:r>
              <a:rPr lang="en-US" baseline="0" dirty="0" smtClean="0"/>
              <a:t>observed. If </a:t>
            </a:r>
            <a:r>
              <a:rPr lang="en-US" baseline="0" dirty="0" smtClean="0"/>
              <a:t>something looked anomalous, we iterated so that we had reasonably consistent maps. </a:t>
            </a:r>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39</a:t>
            </a:fld>
            <a:endParaRPr lang="en-US" altLang="en-US" dirty="0"/>
          </a:p>
        </p:txBody>
      </p:sp>
    </p:spTree>
    <p:extLst>
      <p:ext uri="{BB962C8B-B14F-4D97-AF65-F5344CB8AC3E}">
        <p14:creationId xmlns:p14="http://schemas.microsoft.com/office/powerpoint/2010/main" val="17825625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At this point, we had thirty-five</a:t>
            </a:r>
            <a:r>
              <a:rPr lang="en-US" baseline="0" dirty="0" smtClean="0"/>
              <a:t> (</a:t>
            </a:r>
            <a:r>
              <a:rPr lang="en-US" dirty="0" smtClean="0"/>
              <a:t>35) 1D models with some imposed spatial consistency.</a:t>
            </a:r>
            <a:r>
              <a:rPr lang="en-US" baseline="0" dirty="0" smtClean="0"/>
              <a:t> </a:t>
            </a:r>
            <a:r>
              <a:rPr lang="en-US" dirty="0" smtClean="0"/>
              <a:t>We wanted</a:t>
            </a:r>
            <a:r>
              <a:rPr lang="en-US" baseline="0" dirty="0" smtClean="0"/>
              <a:t> more control points </a:t>
            </a:r>
            <a:r>
              <a:rPr lang="en-US" dirty="0" smtClean="0"/>
              <a:t>for our final model,</a:t>
            </a:r>
            <a:r>
              <a:rPr lang="en-US" baseline="0" dirty="0" smtClean="0"/>
              <a:t> so we </a:t>
            </a:r>
            <a:r>
              <a:rPr lang="en-US" dirty="0" smtClean="0"/>
              <a:t>selected 193 additional points to generate pseudo-wells, what we would expect if we were to drill at these 193 locations.</a:t>
            </a:r>
            <a:r>
              <a:rPr lang="en-US" baseline="0" dirty="0" smtClean="0"/>
              <a:t> </a:t>
            </a:r>
            <a:r>
              <a:rPr lang="en-US" dirty="0" smtClean="0"/>
              <a:t>We used seismic horizons to give us present-day stratigraphy (age-depth pairs),</a:t>
            </a:r>
            <a:r>
              <a:rPr lang="en-US" baseline="0" dirty="0" smtClean="0"/>
              <a:t> and </a:t>
            </a:r>
            <a:r>
              <a:rPr lang="en-US" dirty="0" err="1" smtClean="0"/>
              <a:t>paleo</a:t>
            </a:r>
            <a:r>
              <a:rPr lang="en-US" dirty="0" smtClean="0"/>
              <a:t>-bathymetric maps from Phase 1 to set water depths through time.</a:t>
            </a:r>
            <a:r>
              <a:rPr lang="en-US" baseline="0" dirty="0" smtClean="0"/>
              <a:t> </a:t>
            </a:r>
            <a:r>
              <a:rPr lang="en-US" dirty="0" smtClean="0"/>
              <a:t>Of course we did not have temperature or </a:t>
            </a:r>
            <a:r>
              <a:rPr lang="en-US" dirty="0" err="1" smtClean="0"/>
              <a:t>vitrinite</a:t>
            </a:r>
            <a:r>
              <a:rPr lang="en-US" dirty="0" smtClean="0"/>
              <a:t> reflectance data to calibrate our pseudo-well locations.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Why add point</a:t>
            </a:r>
            <a:r>
              <a:rPr lang="en-US" dirty="0" smtClean="0"/>
              <a:t>?</a:t>
            </a:r>
            <a:r>
              <a:rPr lang="en-US" baseline="0" dirty="0" smtClean="0"/>
              <a:t> </a:t>
            </a:r>
            <a:r>
              <a:rPr lang="en-US" dirty="0" smtClean="0"/>
              <a:t>If </a:t>
            </a:r>
            <a:r>
              <a:rPr lang="en-US" dirty="0" smtClean="0"/>
              <a:t>you think about it, we tend to drill highs (anticlines). </a:t>
            </a:r>
            <a:r>
              <a:rPr lang="en-US" dirty="0" smtClean="0"/>
              <a:t>Thus </a:t>
            </a:r>
            <a:r>
              <a:rPr lang="en-US" dirty="0" smtClean="0"/>
              <a:t>there is a bias in our available </a:t>
            </a:r>
            <a:r>
              <a:rPr lang="en-US" dirty="0" smtClean="0"/>
              <a:t>data.</a:t>
            </a:r>
            <a:r>
              <a:rPr lang="en-US" baseline="0" dirty="0" smtClean="0"/>
              <a:t> </a:t>
            </a:r>
            <a:r>
              <a:rPr lang="en-US" dirty="0" smtClean="0"/>
              <a:t>Our </a:t>
            </a:r>
            <a:r>
              <a:rPr lang="en-US" dirty="0" smtClean="0"/>
              <a:t>“kitchens” are in lows (synclines). </a:t>
            </a:r>
            <a:r>
              <a:rPr lang="en-US" dirty="0" smtClean="0"/>
              <a:t>So </a:t>
            </a:r>
            <a:r>
              <a:rPr lang="en-US" dirty="0" smtClean="0"/>
              <a:t>we tend to pick </a:t>
            </a:r>
            <a:r>
              <a:rPr lang="en-US" dirty="0" err="1" smtClean="0"/>
              <a:t>pseuso</a:t>
            </a:r>
            <a:r>
              <a:rPr lang="en-US" dirty="0" smtClean="0"/>
              <a:t>-well locations in the synclines – where the HC generation action is located.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40</a:t>
            </a:fld>
            <a:endParaRPr lang="en-US" altLang="en-US" dirty="0"/>
          </a:p>
        </p:txBody>
      </p:sp>
    </p:spTree>
    <p:extLst>
      <p:ext uri="{BB962C8B-B14F-4D97-AF65-F5344CB8AC3E}">
        <p14:creationId xmlns:p14="http://schemas.microsoft.com/office/powerpoint/2010/main" val="2578895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Oil and gas molecules</a:t>
            </a:r>
            <a:r>
              <a:rPr lang="en-US" baseline="0" dirty="0" smtClean="0"/>
              <a:t> come from organic matter – plant or animal remains. The hydrocarbon (HC) generation process needs the right conditions for the chemical changes to occur. This primarily depends on temperature, which requires time for the organic matter to be buried and reactions to occur. We’ll give some more details in the next few slides.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4</a:t>
            </a:fld>
            <a:endParaRPr lang="en-US" altLang="en-US" dirty="0"/>
          </a:p>
        </p:txBody>
      </p:sp>
    </p:spTree>
    <p:extLst>
      <p:ext uri="{BB962C8B-B14F-4D97-AF65-F5344CB8AC3E}">
        <p14:creationId xmlns:p14="http://schemas.microsoft.com/office/powerpoint/2010/main" val="31032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 color-coded depth map to the top of the Brent</a:t>
            </a:r>
            <a:r>
              <a:rPr lang="en-US" baseline="0" dirty="0" smtClean="0"/>
              <a:t> reservoir. The names are fields: </a:t>
            </a:r>
            <a:r>
              <a:rPr lang="en-US" baseline="0" dirty="0" err="1" smtClean="0"/>
              <a:t>Huldra</a:t>
            </a:r>
            <a:r>
              <a:rPr lang="en-US" baseline="0" dirty="0" smtClean="0"/>
              <a:t>, </a:t>
            </a:r>
            <a:r>
              <a:rPr lang="en-US" baseline="0" dirty="0" err="1" smtClean="0"/>
              <a:t>Oseberg</a:t>
            </a:r>
            <a:r>
              <a:rPr lang="en-US" baseline="0" dirty="0" smtClean="0"/>
              <a:t>, etc. For the underlying </a:t>
            </a:r>
            <a:r>
              <a:rPr lang="en-US" baseline="0" dirty="0" err="1" smtClean="0"/>
              <a:t>Draupne</a:t>
            </a:r>
            <a:r>
              <a:rPr lang="en-US" baseline="0" dirty="0" smtClean="0"/>
              <a:t> source, the oil window starts at the middle of the yellow depth range. The top of the window is in the deep purple depth range.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41</a:t>
            </a:fld>
            <a:endParaRPr lang="en-US" altLang="en-US" dirty="0"/>
          </a:p>
        </p:txBody>
      </p:sp>
    </p:spTree>
    <p:extLst>
      <p:ext uri="{BB962C8B-B14F-4D97-AF65-F5344CB8AC3E}">
        <p14:creationId xmlns:p14="http://schemas.microsoft.com/office/powerpoint/2010/main" val="4504717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the same</a:t>
            </a:r>
            <a:r>
              <a:rPr lang="en-US" baseline="0" dirty="0" smtClean="0"/>
              <a:t> map, but this time color-coded based on HC generation for the </a:t>
            </a:r>
            <a:r>
              <a:rPr lang="en-US" baseline="0" dirty="0" err="1" smtClean="0"/>
              <a:t>Draupne</a:t>
            </a:r>
            <a:r>
              <a:rPr lang="en-US" baseline="0" dirty="0" smtClean="0"/>
              <a:t> source. Most of the area is in the oil generation region. The deepest area, colored red, is where the </a:t>
            </a:r>
            <a:r>
              <a:rPr lang="en-US" baseline="0" dirty="0" err="1" smtClean="0"/>
              <a:t>Draupne</a:t>
            </a:r>
            <a:r>
              <a:rPr lang="en-US" baseline="0" dirty="0" smtClean="0"/>
              <a:t> is in the gas only generation stage. Light yellow in the SE is where the </a:t>
            </a:r>
            <a:r>
              <a:rPr lang="en-US" baseline="0" dirty="0" err="1" smtClean="0"/>
              <a:t>Draupne</a:t>
            </a:r>
            <a:r>
              <a:rPr lang="en-US" baseline="0" dirty="0" smtClean="0"/>
              <a:t> is not generating – it is immature.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42</a:t>
            </a:fld>
            <a:endParaRPr lang="en-US" altLang="en-US" dirty="0"/>
          </a:p>
        </p:txBody>
      </p:sp>
    </p:spTree>
    <p:extLst>
      <p:ext uri="{BB962C8B-B14F-4D97-AF65-F5344CB8AC3E}">
        <p14:creationId xmlns:p14="http://schemas.microsoft.com/office/powerpoint/2010/main" val="2286882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need organic matter to be produced and preserved within the sediments.</a:t>
            </a:r>
            <a:r>
              <a:rPr lang="en-US" baseline="0" dirty="0" smtClean="0"/>
              <a:t> </a:t>
            </a:r>
            <a:r>
              <a:rPr lang="en-US" dirty="0" smtClean="0"/>
              <a:t>Organic productivity can be in the form of plant matter or “critters”.</a:t>
            </a:r>
            <a:r>
              <a:rPr lang="en-US" baseline="0" dirty="0" smtClean="0"/>
              <a:t> </a:t>
            </a:r>
            <a:r>
              <a:rPr lang="en-US" dirty="0" smtClean="0"/>
              <a:t>This requires nutrients and other favorable growing conditions</a:t>
            </a:r>
            <a:r>
              <a:rPr lang="en-US" baseline="0" dirty="0" smtClean="0"/>
              <a:t> (shown in </a:t>
            </a:r>
            <a:r>
              <a:rPr lang="en-US" dirty="0" smtClean="0"/>
              <a:t>purple).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5</a:t>
            </a:fld>
            <a:endParaRPr lang="en-US" altLang="en-US" dirty="0"/>
          </a:p>
        </p:txBody>
      </p:sp>
    </p:spTree>
    <p:extLst>
      <p:ext uri="{BB962C8B-B14F-4D97-AF65-F5344CB8AC3E}">
        <p14:creationId xmlns:p14="http://schemas.microsoft.com/office/powerpoint/2010/main" val="3282023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Besides organic productivity, we need organic concentration</a:t>
            </a:r>
            <a:r>
              <a:rPr lang="en-US" baseline="0" dirty="0" smtClean="0"/>
              <a:t> and organic preservation. A source rock has a minimum of 1% by weight of organic material – it can get above 20% by weight. Normally this means areas where terrigenous input (sand, silt, clay/shale) is low.</a:t>
            </a:r>
          </a:p>
          <a:p>
            <a:endParaRPr lang="en-US" baseline="0" dirty="0" smtClean="0"/>
          </a:p>
          <a:p>
            <a:r>
              <a:rPr lang="en-US" baseline="0" dirty="0" smtClean="0"/>
              <a:t>If organic material is exposed to oxygen for very long, the material will oxidize and lose its potential to generate hydrocarbons (HCs). The best source rocks are deposited where oxygen levels are low, for example in a stagnant lake or swamp. We’ll look at important low-oxygen environments on the next slide.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6</a:t>
            </a:fld>
            <a:endParaRPr lang="en-US" altLang="en-US" dirty="0"/>
          </a:p>
        </p:txBody>
      </p:sp>
    </p:spTree>
    <p:extLst>
      <p:ext uri="{BB962C8B-B14F-4D97-AF65-F5344CB8AC3E}">
        <p14:creationId xmlns:p14="http://schemas.microsoft.com/office/powerpoint/2010/main" val="4027449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certain places, a large body of water (e.g., an ocean)</a:t>
            </a:r>
            <a:r>
              <a:rPr lang="en-US" baseline="0" dirty="0" smtClean="0"/>
              <a:t> can develop a water layer with anoxic conditions. Organic production is high in the photic zone. As organic matter dies and sinks, some is decomposed and this lowers the oxygen content just below the base of the photic zone. This can go to the point that an anoxic zone develops. Since decomposition does not proceed under anoxic conditions, the seafloor sediments can be organic rich. For certain geologic periods, some oceans were especially starved of oxygen. Sediments deposited at these times can become world-class source rocks (&gt;15% total organic carbon).</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7</a:t>
            </a:fld>
            <a:endParaRPr lang="en-US" altLang="en-US" dirty="0"/>
          </a:p>
        </p:txBody>
      </p:sp>
    </p:spTree>
    <p:extLst>
      <p:ext uri="{BB962C8B-B14F-4D97-AF65-F5344CB8AC3E}">
        <p14:creationId xmlns:p14="http://schemas.microsoft.com/office/powerpoint/2010/main" val="1902297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chart shows geologic time across the top,</a:t>
            </a:r>
            <a:r>
              <a:rPr lang="en-US" baseline="0" dirty="0" smtClean="0"/>
              <a:t> and the </a:t>
            </a:r>
            <a:r>
              <a:rPr lang="en-US" dirty="0" smtClean="0"/>
              <a:t>colored bars represent the number of living families.</a:t>
            </a:r>
            <a:r>
              <a:rPr lang="en-US" baseline="0" dirty="0" smtClean="0"/>
              <a:t> </a:t>
            </a:r>
            <a:r>
              <a:rPr lang="en-US" dirty="0" smtClean="0"/>
              <a:t>There were mass extinction events at certain periods of time,</a:t>
            </a:r>
            <a:r>
              <a:rPr lang="en-US" baseline="0" dirty="0" smtClean="0"/>
              <a:t> which </a:t>
            </a:r>
            <a:r>
              <a:rPr lang="en-US" dirty="0" smtClean="0"/>
              <a:t>can be linked to some very rich source rock intervals.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8</a:t>
            </a:fld>
            <a:endParaRPr lang="en-US" altLang="en-US" dirty="0"/>
          </a:p>
        </p:txBody>
      </p:sp>
    </p:spTree>
    <p:extLst>
      <p:ext uri="{BB962C8B-B14F-4D97-AF65-F5344CB8AC3E}">
        <p14:creationId xmlns:p14="http://schemas.microsoft.com/office/powerpoint/2010/main" val="418785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Geochemists have developed a means to classify the organic material in a source rock.</a:t>
            </a:r>
            <a:r>
              <a:rPr lang="en-US" baseline="0" dirty="0" smtClean="0"/>
              <a:t> </a:t>
            </a:r>
            <a:r>
              <a:rPr lang="en-US" dirty="0" smtClean="0"/>
              <a:t>They speak of Type I, Type II and Type III.</a:t>
            </a:r>
            <a:r>
              <a:rPr lang="en-US" baseline="0" dirty="0" smtClean="0"/>
              <a:t> </a:t>
            </a:r>
            <a:r>
              <a:rPr lang="en-US" dirty="0" smtClean="0"/>
              <a:t>You can see that each type is associated with different types of remains, environments and decomposition</a:t>
            </a:r>
            <a:r>
              <a:rPr lang="en-US" baseline="0" dirty="0" smtClean="0"/>
              <a:t> characteristics. For me, it is very important that each type generates a different type of hydrocarbon (HC). If I had the chance to explore in one of two basins, and I knew there was Type III organic matter in the first basin and Type I organic matter in the second basin, I’d be more interested in the second basin (Type 1) since it is more likely to have oil as opposed to gas, all other factors being equal.</a:t>
            </a:r>
            <a:r>
              <a:rPr lang="en-US" dirty="0" smtClean="0"/>
              <a:t> </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9</a:t>
            </a:fld>
            <a:endParaRPr lang="en-US" altLang="en-US" dirty="0"/>
          </a:p>
        </p:txBody>
      </p:sp>
    </p:spTree>
    <p:extLst>
      <p:ext uri="{BB962C8B-B14F-4D97-AF65-F5344CB8AC3E}">
        <p14:creationId xmlns:p14="http://schemas.microsoft.com/office/powerpoint/2010/main" val="33720199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3"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sp>
        <p:nvSpPr>
          <p:cNvPr id="6" name="Slide Number Placeholder 4"/>
          <p:cNvSpPr txBox="1">
            <a:spLocks noGrp="1"/>
          </p:cNvSpPr>
          <p:nvPr userDrawn="1"/>
        </p:nvSpPr>
        <p:spPr bwMode="auto">
          <a:xfrm>
            <a:off x="7953375" y="6429375"/>
            <a:ext cx="792163" cy="341313"/>
          </a:xfrm>
          <a:prstGeom prst="rect">
            <a:avLst/>
          </a:prstGeom>
          <a:noFill/>
          <a:ln>
            <a:noFill/>
          </a:ln>
          <a:extLst/>
        </p:spPr>
        <p:txBody>
          <a:bodyPr/>
          <a:lstStyle/>
          <a:p>
            <a:pPr algn="r" eaLnBrk="1" hangingPunct="1"/>
            <a:fld id="{E2632309-6E10-4E78-84C5-1F9E9994AA6E}" type="slidenum">
              <a:rPr lang="en-US" altLang="en-US" sz="1100">
                <a:solidFill>
                  <a:srgbClr val="F2F2F2"/>
                </a:solidFill>
                <a:latin typeface="Verdana" pitchFamily="34" charset="0"/>
              </a:rPr>
              <a:pPr algn="r" eaLnBrk="1" hangingPunct="1"/>
              <a:t>‹#›</a:t>
            </a:fld>
            <a:endParaRPr lang="en-US" altLang="en-US" sz="1100" dirty="0">
              <a:solidFill>
                <a:srgbClr val="F2F2F2"/>
              </a:solidFill>
              <a:latin typeface="Verdana" pitchFamily="34" charset="0"/>
            </a:endParaRPr>
          </a:p>
        </p:txBody>
      </p:sp>
      <p:pic>
        <p:nvPicPr>
          <p:cNvPr id="1031" name="Picture 2"/>
          <p:cNvPicPr>
            <a:picLocks noChangeAspect="1" noChangeArrowheads="1"/>
          </p:cNvPicPr>
          <p:nvPr userDrawn="1"/>
        </p:nvPicPr>
        <p:blipFill>
          <a:blip r:embed="rId4"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5"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fld id="{4A230886-E3E7-4C11-B151-97515F6E9E67}" type="slidenum">
              <a:rPr lang="en-US" altLang="en-US" sz="1100">
                <a:latin typeface="Verdana" pitchFamily="34" charset="0"/>
              </a:rPr>
              <a:pPr eaLnBrk="1" hangingPunct="1"/>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50" r:id="rId1"/>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4.wmf"/><Relationship Id="rId6" Type="http://schemas.openxmlformats.org/officeDocument/2006/relationships/oleObject" Target="../embeddings/oleObject2.bin"/><Relationship Id="rId7" Type="http://schemas.openxmlformats.org/officeDocument/2006/relationships/image" Target="../media/image5.wmf"/><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0"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22.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9" Type="http://schemas.openxmlformats.org/officeDocument/2006/relationships/image" Target="../media/image20.png"/><Relationship Id="rId10"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22.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9" Type="http://schemas.openxmlformats.org/officeDocument/2006/relationships/image" Target="../media/image20.png"/><Relationship Id="rId10"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22.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9" Type="http://schemas.openxmlformats.org/officeDocument/2006/relationships/image" Target="../media/image20.png"/><Relationship Id="rId10"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oleObject" Target="../embeddings/oleObject3.bin"/><Relationship Id="rId5" Type="http://schemas.openxmlformats.org/officeDocument/2006/relationships/image" Target="../media/image4.wmf"/><Relationship Id="rId6" Type="http://schemas.openxmlformats.org/officeDocument/2006/relationships/oleObject" Target="../embeddings/oleObject4.bin"/><Relationship Id="rId7" Type="http://schemas.openxmlformats.org/officeDocument/2006/relationships/image" Target="../media/image5.wmf"/><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4" Type="http://schemas.microsoft.com/office/2007/relationships/hdphoto" Target="../media/hdphoto1.wdp"/><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4" Type="http://schemas.microsoft.com/office/2007/relationships/hdphoto" Target="../media/hdphoto1.wdp"/><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6.png"/><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2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3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7.jpeg"/><Relationship Id="rId5" Type="http://schemas.openxmlformats.org/officeDocument/2006/relationships/oleObject" Target="../embeddings/oleObject5.bin"/><Relationship Id="rId6" Type="http://schemas.openxmlformats.org/officeDocument/2006/relationships/image" Target="../media/image6.wmf"/><Relationship Id="rId7" Type="http://schemas.openxmlformats.org/officeDocument/2006/relationships/oleObject" Target="../embeddings/oleObject6.bin"/><Relationship Id="rId8" Type="http://schemas.openxmlformats.org/officeDocument/2006/relationships/image" Target="../media/image4.wmf"/><Relationship Id="rId1" Type="http://schemas.openxmlformats.org/officeDocument/2006/relationships/vmlDrawing" Target="../drawings/vmlDrawing3.vml"/><Relationship Id="rId2"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2.png"/><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e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bwMode="auto">
          <a:xfrm>
            <a:off x="435253" y="2701636"/>
            <a:ext cx="2391789" cy="3699164"/>
          </a:xfrm>
          <a:prstGeom prst="ellipse">
            <a:avLst/>
          </a:prstGeom>
          <a:solidFill>
            <a:schemeClr val="bg1"/>
          </a:solid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98" name="Title 1"/>
          <p:cNvSpPr>
            <a:spLocks noGrp="1"/>
          </p:cNvSpPr>
          <p:nvPr>
            <p:ph type="title"/>
          </p:nvPr>
        </p:nvSpPr>
        <p:spPr/>
        <p:txBody>
          <a:bodyPr/>
          <a:lstStyle/>
          <a:p>
            <a:r>
              <a:rPr lang="en-US" altLang="en-US" dirty="0" smtClean="0"/>
              <a:t>Petroleum Geology &amp; Geophysics</a:t>
            </a:r>
          </a:p>
        </p:txBody>
      </p:sp>
      <p:grpSp>
        <p:nvGrpSpPr>
          <p:cNvPr id="4106" name="Group 14"/>
          <p:cNvGrpSpPr>
            <a:grpSpLocks/>
          </p:cNvGrpSpPr>
          <p:nvPr/>
        </p:nvGrpSpPr>
        <p:grpSpPr bwMode="auto">
          <a:xfrm>
            <a:off x="2292428" y="1222375"/>
            <a:ext cx="4547755" cy="765175"/>
            <a:chOff x="1104900" y="1266092"/>
            <a:chExt cx="4547755" cy="764931"/>
          </a:xfrm>
        </p:grpSpPr>
        <p:sp>
          <p:nvSpPr>
            <p:cNvPr id="16" name="Rectangle 15"/>
            <p:cNvSpPr/>
            <p:nvPr/>
          </p:nvSpPr>
          <p:spPr>
            <a:xfrm>
              <a:off x="1104900" y="1266092"/>
              <a:ext cx="454775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1641937" y="1428064"/>
              <a:ext cx="3476445" cy="443391"/>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7. Source Rocks</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grpSp>
        <p:nvGrpSpPr>
          <p:cNvPr id="3" name="Group 2"/>
          <p:cNvGrpSpPr/>
          <p:nvPr/>
        </p:nvGrpSpPr>
        <p:grpSpPr>
          <a:xfrm>
            <a:off x="613062" y="1641764"/>
            <a:ext cx="7938654" cy="4544781"/>
            <a:chOff x="-14671" y="1454726"/>
            <a:chExt cx="9243072" cy="4544781"/>
          </a:xfrm>
        </p:grpSpPr>
        <p:sp>
          <p:nvSpPr>
            <p:cNvPr id="79" name="Freeform 40"/>
            <p:cNvSpPr>
              <a:spLocks noChangeAspect="1"/>
            </p:cNvSpPr>
            <p:nvPr/>
          </p:nvSpPr>
          <p:spPr bwMode="auto">
            <a:xfrm>
              <a:off x="932036" y="4873059"/>
              <a:ext cx="164791"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80" name="Freeform 41"/>
            <p:cNvSpPr>
              <a:spLocks noChangeAspect="1"/>
            </p:cNvSpPr>
            <p:nvPr/>
          </p:nvSpPr>
          <p:spPr bwMode="auto">
            <a:xfrm>
              <a:off x="1159896" y="4941286"/>
              <a:ext cx="164791"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81" name="Freeform 42"/>
            <p:cNvSpPr>
              <a:spLocks noChangeAspect="1"/>
            </p:cNvSpPr>
            <p:nvPr/>
          </p:nvSpPr>
          <p:spPr bwMode="auto">
            <a:xfrm>
              <a:off x="1385721" y="4868881"/>
              <a:ext cx="164791"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aphicFrame>
          <p:nvGraphicFramePr>
            <p:cNvPr id="82" name="Object 43"/>
            <p:cNvGraphicFramePr>
              <a:graphicFrameLocks noChangeAspect="1"/>
            </p:cNvGraphicFramePr>
            <p:nvPr>
              <p:extLst>
                <p:ext uri="{D42A27DB-BD31-4B8C-83A1-F6EECF244321}">
                  <p14:modId xmlns:p14="http://schemas.microsoft.com/office/powerpoint/2010/main" val="3194088539"/>
                </p:ext>
              </p:extLst>
            </p:nvPr>
          </p:nvGraphicFramePr>
          <p:xfrm>
            <a:off x="768930" y="4814578"/>
            <a:ext cx="1022314" cy="1184929"/>
          </p:xfrm>
          <a:graphic>
            <a:graphicData uri="http://schemas.openxmlformats.org/presentationml/2006/ole">
              <mc:AlternateContent xmlns:mc="http://schemas.openxmlformats.org/markup-compatibility/2006">
                <mc:Choice xmlns:v="urn:schemas-microsoft-com:vml" Requires="v">
                  <p:oleObj spid="_x0000_s5328" name="Clip" r:id="rId4" imgW="1042416" imgH="1352398" progId="">
                    <p:embed/>
                  </p:oleObj>
                </mc:Choice>
                <mc:Fallback>
                  <p:oleObj name="Clip" r:id="rId4" imgW="1042416" imgH="1352398" progId="">
                    <p:embed/>
                    <p:pic>
                      <p:nvPicPr>
                        <p:cNvPr id="0" name="Picture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930" y="4814578"/>
                          <a:ext cx="1022314" cy="118492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3" name="Text Box 44"/>
            <p:cNvSpPr txBox="1">
              <a:spLocks noChangeArrowheads="1"/>
            </p:cNvSpPr>
            <p:nvPr/>
          </p:nvSpPr>
          <p:spPr bwMode="auto">
            <a:xfrm>
              <a:off x="-14671" y="2872185"/>
              <a:ext cx="2494246" cy="94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a:solidFill>
                    <a:schemeClr val="tx1"/>
                  </a:solidFill>
                  <a:cs typeface="Arial" panose="020B0604020202020204" pitchFamily="34" charset="0"/>
                </a:rPr>
                <a:t>A “Kitchen”</a:t>
              </a:r>
            </a:p>
            <a:p>
              <a:pPr algn="ctr">
                <a:spcBef>
                  <a:spcPct val="0"/>
                </a:spcBef>
                <a:buFontTx/>
                <a:buNone/>
              </a:pPr>
              <a:r>
                <a:rPr lang="en-US" altLang="en-US" sz="1600" dirty="0">
                  <a:solidFill>
                    <a:schemeClr val="tx1"/>
                  </a:solidFill>
                  <a:cs typeface="Arial" panose="020B0604020202020204" pitchFamily="34" charset="0"/>
                </a:rPr>
                <a:t>Where Organic</a:t>
              </a:r>
            </a:p>
            <a:p>
              <a:pPr algn="ctr">
                <a:spcBef>
                  <a:spcPct val="0"/>
                </a:spcBef>
                <a:buFontTx/>
                <a:buNone/>
              </a:pPr>
              <a:r>
                <a:rPr lang="en-US" altLang="en-US" sz="1600" dirty="0">
                  <a:solidFill>
                    <a:schemeClr val="tx1"/>
                  </a:solidFill>
                  <a:cs typeface="Arial" panose="020B0604020202020204" pitchFamily="34" charset="0"/>
                </a:rPr>
                <a:t>Material Is</a:t>
              </a:r>
            </a:p>
            <a:p>
              <a:pPr algn="ctr">
                <a:spcBef>
                  <a:spcPct val="0"/>
                </a:spcBef>
                <a:buFontTx/>
                <a:buNone/>
              </a:pPr>
              <a:r>
                <a:rPr lang="en-US" altLang="en-US" sz="1600" dirty="0">
                  <a:solidFill>
                    <a:schemeClr val="tx1"/>
                  </a:solidFill>
                  <a:cs typeface="Arial" panose="020B0604020202020204" pitchFamily="34" charset="0"/>
                </a:rPr>
                <a:t> Cooked</a:t>
              </a:r>
            </a:p>
          </p:txBody>
        </p:sp>
        <p:sp>
          <p:nvSpPr>
            <p:cNvPr id="84" name="AutoShape 47"/>
            <p:cNvSpPr>
              <a:spLocks noChangeArrowheads="1"/>
            </p:cNvSpPr>
            <p:nvPr/>
          </p:nvSpPr>
          <p:spPr bwMode="auto">
            <a:xfrm>
              <a:off x="6917413" y="3537751"/>
              <a:ext cx="1245088"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85" name="AutoShape 48"/>
            <p:cNvSpPr>
              <a:spLocks noChangeArrowheads="1"/>
            </p:cNvSpPr>
            <p:nvPr/>
          </p:nvSpPr>
          <p:spPr bwMode="auto">
            <a:xfrm>
              <a:off x="6917413" y="3211930"/>
              <a:ext cx="1245088"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86" name="AutoShape 49"/>
            <p:cNvSpPr>
              <a:spLocks noChangeArrowheads="1"/>
            </p:cNvSpPr>
            <p:nvPr/>
          </p:nvSpPr>
          <p:spPr bwMode="auto">
            <a:xfrm>
              <a:off x="6917413" y="2872185"/>
              <a:ext cx="1245088"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87" name="AutoShape 52"/>
            <p:cNvSpPr>
              <a:spLocks noChangeArrowheads="1"/>
            </p:cNvSpPr>
            <p:nvPr/>
          </p:nvSpPr>
          <p:spPr bwMode="auto">
            <a:xfrm>
              <a:off x="694005" y="4441416"/>
              <a:ext cx="1094539" cy="391264"/>
            </a:xfrm>
            <a:prstGeom prst="flowChartExtract">
              <a:avLst/>
            </a:prstGeom>
            <a:solidFill>
              <a:srgbClr val="9933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graphicFrame>
          <p:nvGraphicFramePr>
            <p:cNvPr id="109" name="Object 54"/>
            <p:cNvGraphicFramePr>
              <a:graphicFrameLocks noChangeAspect="1"/>
            </p:cNvGraphicFramePr>
            <p:nvPr>
              <p:extLst>
                <p:ext uri="{D42A27DB-BD31-4B8C-83A1-F6EECF244321}">
                  <p14:modId xmlns:p14="http://schemas.microsoft.com/office/powerpoint/2010/main" val="184964715"/>
                </p:ext>
              </p:extLst>
            </p:nvPr>
          </p:nvGraphicFramePr>
          <p:xfrm>
            <a:off x="4073239" y="3782812"/>
            <a:ext cx="1281709" cy="960753"/>
          </p:xfrm>
          <a:graphic>
            <a:graphicData uri="http://schemas.openxmlformats.org/presentationml/2006/ole">
              <mc:AlternateContent xmlns:mc="http://schemas.openxmlformats.org/markup-compatibility/2006">
                <mc:Choice xmlns:v="urn:schemas-microsoft-com:vml" Requires="v">
                  <p:oleObj spid="_x0000_s5329" name="Clip" r:id="rId6" imgW="811073" imgH="781812" progId="">
                    <p:embed/>
                  </p:oleObj>
                </mc:Choice>
                <mc:Fallback>
                  <p:oleObj name="Clip" r:id="rId6" imgW="811073" imgH="781812" progId="">
                    <p:embed/>
                    <p:pic>
                      <p:nvPicPr>
                        <p:cNvPr id="0" name="Picture 7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73239" y="3782812"/>
                          <a:ext cx="1281709" cy="96075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0" name="Freeform 55"/>
            <p:cNvSpPr>
              <a:spLocks/>
            </p:cNvSpPr>
            <p:nvPr/>
          </p:nvSpPr>
          <p:spPr bwMode="auto">
            <a:xfrm>
              <a:off x="1168033" y="4016735"/>
              <a:ext cx="2931654" cy="509617"/>
            </a:xfrm>
            <a:custGeom>
              <a:avLst/>
              <a:gdLst>
                <a:gd name="T0" fmla="*/ 86 w 1441"/>
                <a:gd name="T1" fmla="*/ 366 h 366"/>
                <a:gd name="T2" fmla="*/ 0 w 1441"/>
                <a:gd name="T3" fmla="*/ 366 h 366"/>
                <a:gd name="T4" fmla="*/ 0 w 1441"/>
                <a:gd name="T5" fmla="*/ 0 h 366"/>
                <a:gd name="T6" fmla="*/ 608 w 1441"/>
                <a:gd name="T7" fmla="*/ 0 h 366"/>
                <a:gd name="T8" fmla="*/ 608 w 1441"/>
                <a:gd name="T9" fmla="*/ 273 h 366"/>
                <a:gd name="T10" fmla="*/ 1138 w 1441"/>
                <a:gd name="T11" fmla="*/ 273 h 366"/>
                <a:gd name="T12" fmla="*/ 1138 w 1441"/>
                <a:gd name="T13" fmla="*/ 117 h 366"/>
                <a:gd name="T14" fmla="*/ 1441 w 1441"/>
                <a:gd name="T15" fmla="*/ 117 h 366"/>
                <a:gd name="T16" fmla="*/ 1426 w 1441"/>
                <a:gd name="T17" fmla="*/ 173 h 366"/>
                <a:gd name="T18" fmla="*/ 1434 w 1441"/>
                <a:gd name="T19" fmla="*/ 218 h 366"/>
                <a:gd name="T20" fmla="*/ 1223 w 1441"/>
                <a:gd name="T21" fmla="*/ 218 h 366"/>
                <a:gd name="T22" fmla="*/ 1223 w 1441"/>
                <a:gd name="T23" fmla="*/ 343 h 366"/>
                <a:gd name="T24" fmla="*/ 553 w 1441"/>
                <a:gd name="T25" fmla="*/ 343 h 366"/>
                <a:gd name="T26" fmla="*/ 553 w 1441"/>
                <a:gd name="T27" fmla="*/ 94 h 366"/>
                <a:gd name="T28" fmla="*/ 78 w 1441"/>
                <a:gd name="T29" fmla="*/ 94 h 366"/>
                <a:gd name="T30" fmla="*/ 86 w 1441"/>
                <a:gd name="T31" fmla="*/ 366 h 3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1" h="366">
                  <a:moveTo>
                    <a:pt x="86" y="366"/>
                  </a:moveTo>
                  <a:lnTo>
                    <a:pt x="0" y="366"/>
                  </a:lnTo>
                  <a:lnTo>
                    <a:pt x="0" y="0"/>
                  </a:lnTo>
                  <a:lnTo>
                    <a:pt x="608" y="0"/>
                  </a:lnTo>
                  <a:lnTo>
                    <a:pt x="608" y="273"/>
                  </a:lnTo>
                  <a:lnTo>
                    <a:pt x="1138" y="273"/>
                  </a:lnTo>
                  <a:lnTo>
                    <a:pt x="1138" y="117"/>
                  </a:lnTo>
                  <a:lnTo>
                    <a:pt x="1441" y="117"/>
                  </a:lnTo>
                  <a:lnTo>
                    <a:pt x="1426" y="173"/>
                  </a:lnTo>
                  <a:lnTo>
                    <a:pt x="1434" y="218"/>
                  </a:lnTo>
                  <a:lnTo>
                    <a:pt x="1223" y="218"/>
                  </a:lnTo>
                  <a:lnTo>
                    <a:pt x="1223" y="343"/>
                  </a:lnTo>
                  <a:lnTo>
                    <a:pt x="553" y="343"/>
                  </a:lnTo>
                  <a:lnTo>
                    <a:pt x="553" y="94"/>
                  </a:lnTo>
                  <a:lnTo>
                    <a:pt x="78" y="94"/>
                  </a:lnTo>
                  <a:lnTo>
                    <a:pt x="86" y="366"/>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11" name="Freeform 56"/>
            <p:cNvSpPr>
              <a:spLocks/>
            </p:cNvSpPr>
            <p:nvPr/>
          </p:nvSpPr>
          <p:spPr bwMode="auto">
            <a:xfrm>
              <a:off x="5140521" y="3940797"/>
              <a:ext cx="2475172" cy="1475940"/>
            </a:xfrm>
            <a:custGeom>
              <a:avLst/>
              <a:gdLst>
                <a:gd name="T0" fmla="*/ 0 w 1161"/>
                <a:gd name="T1" fmla="*/ 943 h 771"/>
                <a:gd name="T2" fmla="*/ 319 w 1161"/>
                <a:gd name="T3" fmla="*/ 943 h 771"/>
                <a:gd name="T4" fmla="*/ 319 w 1161"/>
                <a:gd name="T5" fmla="*/ 13526 h 771"/>
                <a:gd name="T6" fmla="*/ 1161 w 1161"/>
                <a:gd name="T7" fmla="*/ 13526 h 771"/>
                <a:gd name="T8" fmla="*/ 1161 w 1161"/>
                <a:gd name="T9" fmla="*/ 686 h 771"/>
                <a:gd name="T10" fmla="*/ 1060 w 1161"/>
                <a:gd name="T11" fmla="*/ 686 h 771"/>
                <a:gd name="T12" fmla="*/ 1060 w 1161"/>
                <a:gd name="T13" fmla="*/ 12305 h 771"/>
                <a:gd name="T14" fmla="*/ 389 w 1161"/>
                <a:gd name="T15" fmla="*/ 12305 h 771"/>
                <a:gd name="T16" fmla="*/ 389 w 1161"/>
                <a:gd name="T17" fmla="*/ 0 h 771"/>
                <a:gd name="T18" fmla="*/ 0 w 1161"/>
                <a:gd name="T19" fmla="*/ 0 h 771"/>
                <a:gd name="T20" fmla="*/ 0 w 1161"/>
                <a:gd name="T21" fmla="*/ 943 h 7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1" h="771">
                  <a:moveTo>
                    <a:pt x="0" y="54"/>
                  </a:moveTo>
                  <a:lnTo>
                    <a:pt x="319" y="54"/>
                  </a:lnTo>
                  <a:lnTo>
                    <a:pt x="319" y="771"/>
                  </a:lnTo>
                  <a:lnTo>
                    <a:pt x="1161" y="771"/>
                  </a:lnTo>
                  <a:lnTo>
                    <a:pt x="1161" y="39"/>
                  </a:lnTo>
                  <a:lnTo>
                    <a:pt x="1060" y="39"/>
                  </a:lnTo>
                  <a:lnTo>
                    <a:pt x="1060" y="701"/>
                  </a:lnTo>
                  <a:lnTo>
                    <a:pt x="389" y="701"/>
                  </a:lnTo>
                  <a:lnTo>
                    <a:pt x="389" y="0"/>
                  </a:lnTo>
                  <a:lnTo>
                    <a:pt x="0" y="0"/>
                  </a:lnTo>
                  <a:lnTo>
                    <a:pt x="0" y="54"/>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12" name="Text Box 57"/>
            <p:cNvSpPr txBox="1">
              <a:spLocks noChangeArrowheads="1"/>
            </p:cNvSpPr>
            <p:nvPr/>
          </p:nvSpPr>
          <p:spPr bwMode="auto">
            <a:xfrm>
              <a:off x="3784358" y="2695600"/>
              <a:ext cx="1884038"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a:solidFill>
                    <a:schemeClr val="tx1"/>
                  </a:solidFill>
                  <a:cs typeface="Arial" panose="020B0604020202020204" pitchFamily="34" charset="0"/>
                </a:rPr>
                <a:t>“Plumbing” To </a:t>
              </a:r>
              <a:r>
                <a:rPr lang="en-US" altLang="en-US" sz="1600" dirty="0" smtClean="0">
                  <a:solidFill>
                    <a:schemeClr val="tx1"/>
                  </a:solidFill>
                  <a:cs typeface="Arial" panose="020B0604020202020204" pitchFamily="34" charset="0"/>
                </a:rPr>
                <a:t>Connect the </a:t>
              </a:r>
              <a:r>
                <a:rPr lang="en-US" altLang="en-US" sz="1600" dirty="0">
                  <a:solidFill>
                    <a:schemeClr val="tx1"/>
                  </a:solidFill>
                  <a:cs typeface="Arial" panose="020B0604020202020204" pitchFamily="34" charset="0"/>
                </a:rPr>
                <a:t>Container to the Kitchen </a:t>
              </a:r>
            </a:p>
          </p:txBody>
        </p:sp>
        <p:sp>
          <p:nvSpPr>
            <p:cNvPr id="89" name="Freeform 61"/>
            <p:cNvSpPr>
              <a:spLocks noChangeAspect="1"/>
            </p:cNvSpPr>
            <p:nvPr/>
          </p:nvSpPr>
          <p:spPr bwMode="auto">
            <a:xfrm flipV="1">
              <a:off x="8339497" y="2022824"/>
              <a:ext cx="164791"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0" name="Freeform 62"/>
            <p:cNvSpPr>
              <a:spLocks noChangeAspect="1"/>
            </p:cNvSpPr>
            <p:nvPr/>
          </p:nvSpPr>
          <p:spPr bwMode="auto">
            <a:xfrm flipV="1">
              <a:off x="8646700" y="2155102"/>
              <a:ext cx="164791"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1" name="Freeform 63"/>
            <p:cNvSpPr>
              <a:spLocks noChangeAspect="1"/>
            </p:cNvSpPr>
            <p:nvPr/>
          </p:nvSpPr>
          <p:spPr bwMode="auto">
            <a:xfrm flipV="1">
              <a:off x="8508358" y="1898901"/>
              <a:ext cx="164791"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2" name="Freeform 64"/>
            <p:cNvSpPr>
              <a:spLocks/>
            </p:cNvSpPr>
            <p:nvPr/>
          </p:nvSpPr>
          <p:spPr bwMode="auto">
            <a:xfrm>
              <a:off x="7476888" y="1454726"/>
              <a:ext cx="941953" cy="402403"/>
            </a:xfrm>
            <a:custGeom>
              <a:avLst/>
              <a:gdLst>
                <a:gd name="T0" fmla="*/ 40 w 463"/>
                <a:gd name="T1" fmla="*/ 235 h 289"/>
                <a:gd name="T2" fmla="*/ 110 w 463"/>
                <a:gd name="T3" fmla="*/ 95 h 289"/>
                <a:gd name="T4" fmla="*/ 243 w 463"/>
                <a:gd name="T5" fmla="*/ 87 h 289"/>
                <a:gd name="T6" fmla="*/ 406 w 463"/>
                <a:gd name="T7" fmla="*/ 251 h 289"/>
                <a:gd name="T8" fmla="*/ 453 w 463"/>
                <a:gd name="T9" fmla="*/ 173 h 289"/>
                <a:gd name="T10" fmla="*/ 344 w 463"/>
                <a:gd name="T11" fmla="*/ 71 h 289"/>
                <a:gd name="T12" fmla="*/ 134 w 463"/>
                <a:gd name="T13" fmla="*/ 9 h 289"/>
                <a:gd name="T14" fmla="*/ 17 w 463"/>
                <a:gd name="T15" fmla="*/ 126 h 289"/>
                <a:gd name="T16" fmla="*/ 32 w 463"/>
                <a:gd name="T17" fmla="*/ 289 h 2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3" h="289">
                  <a:moveTo>
                    <a:pt x="40" y="235"/>
                  </a:moveTo>
                  <a:cubicBezTo>
                    <a:pt x="58" y="177"/>
                    <a:pt x="76" y="120"/>
                    <a:pt x="110" y="95"/>
                  </a:cubicBezTo>
                  <a:cubicBezTo>
                    <a:pt x="144" y="70"/>
                    <a:pt x="194" y="61"/>
                    <a:pt x="243" y="87"/>
                  </a:cubicBezTo>
                  <a:cubicBezTo>
                    <a:pt x="292" y="113"/>
                    <a:pt x="371" y="237"/>
                    <a:pt x="406" y="251"/>
                  </a:cubicBezTo>
                  <a:cubicBezTo>
                    <a:pt x="441" y="265"/>
                    <a:pt x="463" y="203"/>
                    <a:pt x="453" y="173"/>
                  </a:cubicBezTo>
                  <a:cubicBezTo>
                    <a:pt x="443" y="143"/>
                    <a:pt x="397" y="98"/>
                    <a:pt x="344" y="71"/>
                  </a:cubicBezTo>
                  <a:cubicBezTo>
                    <a:pt x="291" y="44"/>
                    <a:pt x="188" y="0"/>
                    <a:pt x="134" y="9"/>
                  </a:cubicBezTo>
                  <a:cubicBezTo>
                    <a:pt x="80" y="18"/>
                    <a:pt x="34" y="79"/>
                    <a:pt x="17" y="126"/>
                  </a:cubicBezTo>
                  <a:cubicBezTo>
                    <a:pt x="0" y="173"/>
                    <a:pt x="28" y="255"/>
                    <a:pt x="32" y="289"/>
                  </a:cubicBezTo>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nvGrpSpPr>
            <p:cNvPr id="93" name="Group 65"/>
            <p:cNvGrpSpPr>
              <a:grpSpLocks/>
            </p:cNvGrpSpPr>
            <p:nvPr/>
          </p:nvGrpSpPr>
          <p:grpSpPr bwMode="auto">
            <a:xfrm>
              <a:off x="7344363" y="1793079"/>
              <a:ext cx="376375" cy="802020"/>
              <a:chOff x="1982" y="990"/>
              <a:chExt cx="254" cy="576"/>
            </a:xfrm>
          </p:grpSpPr>
          <p:grpSp>
            <p:nvGrpSpPr>
              <p:cNvPr id="99" name="Group 66"/>
              <p:cNvGrpSpPr>
                <a:grpSpLocks/>
              </p:cNvGrpSpPr>
              <p:nvPr/>
            </p:nvGrpSpPr>
            <p:grpSpPr bwMode="auto">
              <a:xfrm>
                <a:off x="1982" y="990"/>
                <a:ext cx="254" cy="576"/>
                <a:chOff x="1982" y="935"/>
                <a:chExt cx="519" cy="631"/>
              </a:xfrm>
            </p:grpSpPr>
            <p:sp>
              <p:nvSpPr>
                <p:cNvPr id="104" name="Line 67"/>
                <p:cNvSpPr>
                  <a:spLocks noChangeShapeType="1"/>
                </p:cNvSpPr>
                <p:nvPr/>
              </p:nvSpPr>
              <p:spPr bwMode="auto">
                <a:xfrm>
                  <a:off x="2118" y="1044"/>
                  <a:ext cx="25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5" name="Line 68"/>
                <p:cNvSpPr>
                  <a:spLocks noChangeShapeType="1"/>
                </p:cNvSpPr>
                <p:nvPr/>
              </p:nvSpPr>
              <p:spPr bwMode="auto">
                <a:xfrm>
                  <a:off x="2014" y="1428"/>
                  <a:ext cx="466"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6" name="Line 69"/>
                <p:cNvSpPr>
                  <a:spLocks noChangeAspect="1" noChangeShapeType="1"/>
                </p:cNvSpPr>
                <p:nvPr/>
              </p:nvSpPr>
              <p:spPr bwMode="auto">
                <a:xfrm>
                  <a:off x="2065" y="1235"/>
                  <a:ext cx="363"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7" name="Line 70"/>
                <p:cNvSpPr>
                  <a:spLocks noChangeShapeType="1"/>
                </p:cNvSpPr>
                <p:nvPr/>
              </p:nvSpPr>
              <p:spPr bwMode="auto">
                <a:xfrm>
                  <a:off x="2338"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8" name="Line 71"/>
                <p:cNvSpPr>
                  <a:spLocks noChangeShapeType="1"/>
                </p:cNvSpPr>
                <p:nvPr/>
              </p:nvSpPr>
              <p:spPr bwMode="auto">
                <a:xfrm flipH="1">
                  <a:off x="1982"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100" name="Line 72"/>
              <p:cNvSpPr>
                <a:spLocks noChangeShapeType="1"/>
              </p:cNvSpPr>
              <p:nvPr/>
            </p:nvSpPr>
            <p:spPr bwMode="auto">
              <a:xfrm>
                <a:off x="2051" y="1089"/>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1" name="Line 73"/>
              <p:cNvSpPr>
                <a:spLocks noChangeShapeType="1"/>
              </p:cNvSpPr>
              <p:nvPr/>
            </p:nvSpPr>
            <p:spPr bwMode="auto">
              <a:xfrm>
                <a:off x="2033" y="1276"/>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2" name="Line 74"/>
              <p:cNvSpPr>
                <a:spLocks noChangeShapeType="1"/>
              </p:cNvSpPr>
              <p:nvPr/>
            </p:nvSpPr>
            <p:spPr bwMode="auto">
              <a:xfrm flipH="1">
                <a:off x="2025" y="1092"/>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3" name="Line 75"/>
              <p:cNvSpPr>
                <a:spLocks noChangeShapeType="1"/>
              </p:cNvSpPr>
              <p:nvPr/>
            </p:nvSpPr>
            <p:spPr bwMode="auto">
              <a:xfrm flipH="1">
                <a:off x="2012" y="1277"/>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94" name="Line 76"/>
            <p:cNvSpPr>
              <a:spLocks noChangeShapeType="1"/>
            </p:cNvSpPr>
            <p:nvPr/>
          </p:nvSpPr>
          <p:spPr bwMode="auto">
            <a:xfrm>
              <a:off x="7527749" y="1836243"/>
              <a:ext cx="0" cy="125872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5" name="Line 77"/>
            <p:cNvSpPr>
              <a:spLocks noChangeShapeType="1"/>
            </p:cNvSpPr>
            <p:nvPr/>
          </p:nvSpPr>
          <p:spPr bwMode="auto">
            <a:xfrm>
              <a:off x="7415853" y="1804218"/>
              <a:ext cx="22175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6" name="WordArt 79"/>
            <p:cNvSpPr>
              <a:spLocks noChangeArrowheads="1" noChangeShapeType="1" noTextEdit="1"/>
            </p:cNvSpPr>
            <p:nvPr/>
          </p:nvSpPr>
          <p:spPr bwMode="auto">
            <a:xfrm>
              <a:off x="637040" y="5308878"/>
              <a:ext cx="1190824" cy="381517"/>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Source</a:t>
              </a:r>
            </a:p>
          </p:txBody>
        </p:sp>
        <p:sp>
          <p:nvSpPr>
            <p:cNvPr id="97" name="WordArt 80"/>
            <p:cNvSpPr>
              <a:spLocks noChangeArrowheads="1" noChangeShapeType="1" noTextEdit="1"/>
            </p:cNvSpPr>
            <p:nvPr/>
          </p:nvSpPr>
          <p:spPr bwMode="auto">
            <a:xfrm>
              <a:off x="4018310" y="4618250"/>
              <a:ext cx="1416135" cy="501263"/>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Migration</a:t>
              </a:r>
            </a:p>
          </p:txBody>
        </p:sp>
        <p:sp>
          <p:nvSpPr>
            <p:cNvPr id="98" name="WordArt 81"/>
            <p:cNvSpPr>
              <a:spLocks noChangeArrowheads="1" noChangeShapeType="1" noTextEdit="1"/>
            </p:cNvSpPr>
            <p:nvPr/>
          </p:nvSpPr>
          <p:spPr bwMode="auto">
            <a:xfrm>
              <a:off x="6722917" y="3043450"/>
              <a:ext cx="1616579" cy="906449"/>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Reservoir</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Trap</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Seal</a:t>
              </a:r>
            </a:p>
          </p:txBody>
        </p:sp>
        <p:sp>
          <p:nvSpPr>
            <p:cNvPr id="113" name="Text Box 57"/>
            <p:cNvSpPr txBox="1">
              <a:spLocks noChangeArrowheads="1"/>
            </p:cNvSpPr>
            <p:nvPr/>
          </p:nvSpPr>
          <p:spPr bwMode="auto">
            <a:xfrm>
              <a:off x="7344363" y="4080096"/>
              <a:ext cx="188403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smtClean="0">
                  <a:solidFill>
                    <a:schemeClr val="tx1"/>
                  </a:solidFill>
                  <a:cs typeface="Arial" panose="020B0604020202020204" pitchFamily="34" charset="0"/>
                </a:rPr>
                <a:t>Where HCs Accumulate</a:t>
              </a:r>
              <a:endParaRPr lang="en-US" altLang="en-US" sz="1600" dirty="0">
                <a:solidFill>
                  <a:schemeClr val="tx1"/>
                </a:solidFill>
                <a:cs typeface="Arial" panose="020B0604020202020204" pitchFamily="34" charset="0"/>
              </a:endParaRPr>
            </a:p>
          </p:txBody>
        </p:sp>
      </p:gr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 Rock Properties</a:t>
            </a:r>
            <a:endParaRPr lang="en-US" dirty="0"/>
          </a:p>
        </p:txBody>
      </p:sp>
      <p:sp>
        <p:nvSpPr>
          <p:cNvPr id="3" name="Rectangle 3"/>
          <p:cNvSpPr txBox="1">
            <a:spLocks noChangeArrowheads="1"/>
          </p:cNvSpPr>
          <p:nvPr/>
        </p:nvSpPr>
        <p:spPr bwMode="auto">
          <a:xfrm>
            <a:off x="557784" y="1286407"/>
            <a:ext cx="7772400" cy="18202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indent="-228600" eaLnBrk="1" hangingPunct="1">
              <a:spcBef>
                <a:spcPct val="20000"/>
              </a:spcBef>
              <a:buFont typeface="Arial" panose="020B0604020202020204" pitchFamily="34" charset="0"/>
              <a:buChar char="•"/>
            </a:pPr>
            <a:r>
              <a:rPr lang="en-US" altLang="en-US" b="1" kern="0" dirty="0" smtClean="0">
                <a:solidFill>
                  <a:srgbClr val="000000"/>
                </a:solidFill>
                <a:latin typeface="Tahoma"/>
              </a:rPr>
              <a:t>Total Organic </a:t>
            </a:r>
            <a:r>
              <a:rPr kumimoji="0" lang="en-US" altLang="en-US" sz="2400" b="1" i="0" u="none" strike="noStrike" kern="0" cap="none" spc="0" normalizeH="0" baseline="0" noProof="0" dirty="0" smtClean="0">
                <a:ln>
                  <a:noFill/>
                </a:ln>
                <a:solidFill>
                  <a:schemeClr val="tx1"/>
                </a:solidFill>
                <a:effectLst/>
                <a:uLnTx/>
                <a:uFillTx/>
                <a:latin typeface="+mn-lt"/>
                <a:ea typeface="+mn-ea"/>
                <a:cs typeface="+mn-cs"/>
              </a:rPr>
              <a:t>Content (TOC)</a:t>
            </a:r>
          </a:p>
          <a:p>
            <a:pPr marL="800100" lvl="1" indent="-342900" eaLnBrk="1" hangingPunct="1">
              <a:spcBef>
                <a:spcPct val="20000"/>
              </a:spcBef>
              <a:buFont typeface="Tahoma" pitchFamily="34" charset="0"/>
              <a:buChar char="̶"/>
            </a:pPr>
            <a:r>
              <a:rPr lang="en-US" altLang="en-US" kern="0" dirty="0" smtClean="0">
                <a:latin typeface="+mn-lt"/>
              </a:rPr>
              <a:t>Weight % organic carbon</a:t>
            </a:r>
          </a:p>
          <a:p>
            <a:pPr marL="800100" lvl="1" indent="-342900" eaLnBrk="1" hangingPunct="1">
              <a:spcBef>
                <a:spcPct val="20000"/>
              </a:spcBef>
              <a:buFont typeface="Tahoma" pitchFamily="34" charset="0"/>
              <a:buChar char="̶"/>
            </a:pPr>
            <a:r>
              <a:rPr kumimoji="0" lang="en-US" altLang="en-US" b="0" i="0" u="none" strike="noStrike" kern="0" cap="none" spc="0" normalizeH="0" baseline="0" noProof="0" dirty="0" smtClean="0">
                <a:ln>
                  <a:noFill/>
                </a:ln>
                <a:solidFill>
                  <a:schemeClr val="tx1"/>
                </a:solidFill>
                <a:effectLst/>
                <a:uLnTx/>
                <a:uFillTx/>
                <a:latin typeface="+mn-lt"/>
                <a:ea typeface="+mn-ea"/>
                <a:cs typeface="+mn-cs"/>
              </a:rPr>
              <a:t>Greater than 1% TOC</a:t>
            </a:r>
            <a:r>
              <a:rPr kumimoji="0" lang="en-US" altLang="en-US" b="0" i="0" u="none" strike="noStrike" kern="0" cap="none" spc="0" normalizeH="0" noProof="0" dirty="0" smtClean="0">
                <a:ln>
                  <a:noFill/>
                </a:ln>
                <a:solidFill>
                  <a:schemeClr val="tx1"/>
                </a:solidFill>
                <a:effectLst/>
                <a:uLnTx/>
                <a:uFillTx/>
                <a:latin typeface="+mn-lt"/>
                <a:ea typeface="+mn-ea"/>
                <a:cs typeface="+mn-cs"/>
              </a:rPr>
              <a:t> </a:t>
            </a:r>
            <a:r>
              <a:rPr kumimoji="0" lang="en-US" altLang="en-US" b="0" i="0" u="none" strike="noStrike" kern="0" cap="none" spc="0" normalizeH="0" baseline="0" noProof="0" dirty="0" smtClean="0">
                <a:ln>
                  <a:noFill/>
                </a:ln>
                <a:solidFill>
                  <a:schemeClr val="tx1"/>
                </a:solidFill>
                <a:effectLst/>
                <a:uLnTx/>
                <a:uFillTx/>
                <a:latin typeface="+mn-lt"/>
                <a:ea typeface="+mn-ea"/>
                <a:cs typeface="+mn-cs"/>
              </a:rPr>
              <a:t>considered a source rock</a:t>
            </a:r>
          </a:p>
          <a:p>
            <a:pPr marL="800100" lvl="1" indent="-342900" eaLnBrk="1" hangingPunct="1">
              <a:spcBef>
                <a:spcPct val="20000"/>
              </a:spcBef>
              <a:buFont typeface="Tahoma" pitchFamily="34" charset="0"/>
              <a:buChar char="̶"/>
            </a:pPr>
            <a:r>
              <a:rPr kumimoji="0" lang="en-US" altLang="en-US" b="0" i="0" u="none" strike="noStrike" kern="0" cap="none" spc="0" normalizeH="0" baseline="0" noProof="0" dirty="0" smtClean="0">
                <a:ln>
                  <a:noFill/>
                </a:ln>
                <a:solidFill>
                  <a:schemeClr val="tx1"/>
                </a:solidFill>
                <a:effectLst/>
                <a:uLnTx/>
                <a:uFillTx/>
                <a:latin typeface="+mn-lt"/>
                <a:ea typeface="+mn-ea"/>
                <a:cs typeface="+mn-cs"/>
              </a:rPr>
              <a:t>If exceeds 15% TOC - world class source rock</a:t>
            </a:r>
            <a:endParaRPr kumimoji="0" lang="en-US"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4" name="Rectangle 3"/>
          <p:cNvSpPr txBox="1">
            <a:spLocks noChangeArrowheads="1"/>
          </p:cNvSpPr>
          <p:nvPr/>
        </p:nvSpPr>
        <p:spPr bwMode="auto">
          <a:xfrm>
            <a:off x="557784" y="3560215"/>
            <a:ext cx="7772400" cy="214501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indent="-228600" eaLnBrk="1" hangingPunct="1">
              <a:spcBef>
                <a:spcPct val="20000"/>
              </a:spcBef>
              <a:buFont typeface="Arial" panose="020B0604020202020204" pitchFamily="34" charset="0"/>
              <a:buChar char="•"/>
            </a:pPr>
            <a:r>
              <a:rPr lang="en-US" altLang="en-US" b="1" kern="0" dirty="0" smtClean="0">
                <a:solidFill>
                  <a:srgbClr val="000000"/>
                </a:solidFill>
                <a:latin typeface="Tahoma"/>
              </a:rPr>
              <a:t>Hydrogen Index (HI)</a:t>
            </a:r>
            <a:endParaRPr kumimoji="0" lang="en-US" altLang="en-US" sz="2400" b="1" i="0" u="none" strike="noStrike" kern="0" cap="none" spc="0" normalizeH="0" baseline="0" noProof="0" dirty="0" smtClean="0">
              <a:ln>
                <a:noFill/>
              </a:ln>
              <a:solidFill>
                <a:schemeClr val="tx1"/>
              </a:solidFill>
              <a:effectLst/>
              <a:uLnTx/>
              <a:uFillTx/>
              <a:latin typeface="+mn-lt"/>
              <a:ea typeface="+mn-ea"/>
              <a:cs typeface="+mn-cs"/>
            </a:endParaRPr>
          </a:p>
          <a:p>
            <a:pPr marL="800100" lvl="1" indent="-342900" eaLnBrk="1" hangingPunct="1">
              <a:spcBef>
                <a:spcPct val="20000"/>
              </a:spcBef>
              <a:buFont typeface="Tahoma" pitchFamily="34" charset="0"/>
              <a:buChar char="̶"/>
            </a:pPr>
            <a:r>
              <a:rPr lang="en-US" altLang="en-US" kern="0" dirty="0" smtClean="0">
                <a:latin typeface="+mn-lt"/>
              </a:rPr>
              <a:t>The density of hydrogen in the rock relative to that of water </a:t>
            </a:r>
            <a:r>
              <a:rPr lang="en-US" altLang="en-US" sz="1600" kern="0" dirty="0" smtClean="0">
                <a:latin typeface="+mn-lt"/>
              </a:rPr>
              <a:t>(# H atoms per unit volume/# H atoms/vol in water)</a:t>
            </a:r>
          </a:p>
          <a:p>
            <a:pPr marL="800100" lvl="1" indent="-342900" eaLnBrk="1" hangingPunct="1">
              <a:spcBef>
                <a:spcPct val="20000"/>
              </a:spcBef>
              <a:buFont typeface="Tahoma" pitchFamily="34" charset="0"/>
              <a:buChar char="̶"/>
            </a:pPr>
            <a:r>
              <a:rPr lang="en-US" altLang="en-US" kern="0" dirty="0" smtClean="0">
                <a:solidFill>
                  <a:srgbClr val="000000"/>
                </a:solidFill>
                <a:latin typeface="Tahoma"/>
              </a:rPr>
              <a:t>HI </a:t>
            </a:r>
            <a:r>
              <a:rPr lang="en-US" altLang="en-US" kern="0" dirty="0">
                <a:solidFill>
                  <a:srgbClr val="000000"/>
                </a:solidFill>
                <a:latin typeface="Tahoma"/>
              </a:rPr>
              <a:t>is the key factor in the response of a neutron porosity </a:t>
            </a:r>
            <a:r>
              <a:rPr lang="en-US" altLang="en-US" kern="0" dirty="0" smtClean="0">
                <a:solidFill>
                  <a:srgbClr val="000000"/>
                </a:solidFill>
                <a:latin typeface="Tahoma"/>
              </a:rPr>
              <a:t>log</a:t>
            </a:r>
            <a:endParaRPr lang="en-US" altLang="en-US" kern="0" dirty="0">
              <a:solidFill>
                <a:srgbClr val="000000"/>
              </a:solidFill>
              <a:latin typeface="Tahoma"/>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Need More than High TOC</a:t>
            </a:r>
            <a:endParaRPr lang="en-US" dirty="0"/>
          </a:p>
        </p:txBody>
      </p:sp>
      <p:sp>
        <p:nvSpPr>
          <p:cNvPr id="3" name="TextBox 2"/>
          <p:cNvSpPr txBox="1"/>
          <p:nvPr/>
        </p:nvSpPr>
        <p:spPr>
          <a:xfrm>
            <a:off x="322730" y="1054193"/>
            <a:ext cx="8567270" cy="4364272"/>
          </a:xfrm>
          <a:prstGeom prst="rect">
            <a:avLst/>
          </a:prstGeom>
          <a:noFill/>
        </p:spPr>
        <p:txBody>
          <a:bodyPr wrap="square" rtlCol="0">
            <a:spAutoFit/>
          </a:bodyPr>
          <a:lstStyle/>
          <a:p>
            <a:pPr marL="234950" indent="-234950">
              <a:lnSpc>
                <a:spcPct val="90000"/>
              </a:lnSpc>
              <a:spcBef>
                <a:spcPts val="1200"/>
              </a:spcBef>
              <a:buFont typeface="Arial" panose="020B0604020202020204" pitchFamily="34" charset="0"/>
              <a:buChar char="•"/>
              <a:tabLst>
                <a:tab pos="512763" algn="l"/>
              </a:tabLst>
            </a:pPr>
            <a:r>
              <a:rPr lang="en-US" altLang="en-US" kern="0" dirty="0" smtClean="0">
                <a:solidFill>
                  <a:srgbClr val="000000"/>
                </a:solidFill>
                <a:latin typeface="Tahoma"/>
              </a:rPr>
              <a:t>We need the raw material</a:t>
            </a:r>
            <a:r>
              <a:rPr lang="en-US" altLang="en-US" kern="0" dirty="0">
                <a:solidFill>
                  <a:srgbClr val="000000"/>
                </a:solidFill>
                <a:latin typeface="Tahoma"/>
              </a:rPr>
              <a:t> </a:t>
            </a:r>
            <a:r>
              <a:rPr lang="en-US" altLang="en-US" kern="0" dirty="0" smtClean="0">
                <a:solidFill>
                  <a:srgbClr val="000000"/>
                </a:solidFill>
                <a:latin typeface="Tahoma"/>
              </a:rPr>
              <a:t>(organic matter) to generate oil 	and gas molecules </a:t>
            </a:r>
          </a:p>
          <a:p>
            <a:pPr marL="234950" indent="-234950">
              <a:lnSpc>
                <a:spcPct val="90000"/>
              </a:lnSpc>
              <a:spcBef>
                <a:spcPts val="1200"/>
              </a:spcBef>
              <a:buFont typeface="Arial" panose="020B0604020202020204" pitchFamily="34" charset="0"/>
              <a:buChar char="•"/>
              <a:tabLst>
                <a:tab pos="512763" algn="l"/>
              </a:tabLst>
            </a:pPr>
            <a:r>
              <a:rPr lang="en-US" altLang="en-US" kern="0" dirty="0" smtClean="0">
                <a:solidFill>
                  <a:srgbClr val="000000"/>
                </a:solidFill>
                <a:latin typeface="Tahoma"/>
              </a:rPr>
              <a:t>We also need the chemical reaction that converts plant &amp; 	animal remains into HCs</a:t>
            </a:r>
          </a:p>
          <a:p>
            <a:pPr marL="234950" indent="-234950">
              <a:lnSpc>
                <a:spcPct val="90000"/>
              </a:lnSpc>
              <a:spcBef>
                <a:spcPts val="1200"/>
              </a:spcBef>
              <a:buFont typeface="Arial" panose="020B0604020202020204" pitchFamily="34" charset="0"/>
              <a:buChar char="•"/>
              <a:tabLst>
                <a:tab pos="512763" algn="l"/>
              </a:tabLst>
            </a:pPr>
            <a:r>
              <a:rPr lang="en-US" altLang="en-US" kern="0" dirty="0" smtClean="0">
                <a:solidFill>
                  <a:srgbClr val="000000"/>
                </a:solidFill>
                <a:latin typeface="Tahoma"/>
              </a:rPr>
              <a:t>Temperature is a primary control on the chemical reaction 	that we need</a:t>
            </a:r>
          </a:p>
          <a:p>
            <a:pPr marL="234950" indent="-234950">
              <a:lnSpc>
                <a:spcPct val="90000"/>
              </a:lnSpc>
              <a:spcBef>
                <a:spcPts val="1200"/>
              </a:spcBef>
              <a:buFont typeface="Arial" panose="020B0604020202020204" pitchFamily="34" charset="0"/>
              <a:buChar char="•"/>
              <a:tabLst>
                <a:tab pos="512763" algn="l"/>
              </a:tabLst>
            </a:pPr>
            <a:r>
              <a:rPr lang="en-US" altLang="en-US" kern="0" dirty="0" smtClean="0">
                <a:solidFill>
                  <a:srgbClr val="000000"/>
                </a:solidFill>
                <a:latin typeface="Tahoma"/>
              </a:rPr>
              <a:t>Temperature is controlled by the temperature gradient and 	depth of burial</a:t>
            </a:r>
          </a:p>
          <a:p>
            <a:pPr marL="234950" indent="-234950">
              <a:lnSpc>
                <a:spcPct val="90000"/>
              </a:lnSpc>
              <a:spcBef>
                <a:spcPts val="1200"/>
              </a:spcBef>
              <a:buFont typeface="Arial" panose="020B0604020202020204" pitchFamily="34" charset="0"/>
              <a:buChar char="•"/>
              <a:tabLst>
                <a:tab pos="512763" algn="l"/>
              </a:tabLst>
            </a:pPr>
            <a:r>
              <a:rPr lang="en-US" altLang="en-US" kern="0" dirty="0" smtClean="0">
                <a:solidFill>
                  <a:srgbClr val="000000"/>
                </a:solidFill>
                <a:latin typeface="Tahoma"/>
              </a:rPr>
              <a:t>Geochemists can model 			           the </a:t>
            </a:r>
            <a:r>
              <a:rPr lang="en-US" altLang="en-US" kern="0" dirty="0" err="1" smtClean="0">
                <a:solidFill>
                  <a:srgbClr val="000000"/>
                </a:solidFill>
                <a:latin typeface="Tahoma"/>
              </a:rPr>
              <a:t>the</a:t>
            </a:r>
            <a:r>
              <a:rPr lang="en-US" altLang="en-US" kern="0" dirty="0" smtClean="0">
                <a:solidFill>
                  <a:srgbClr val="000000"/>
                </a:solidFill>
                <a:latin typeface="Tahoma"/>
              </a:rPr>
              <a:t> 	reactions using the Arrhenius 				equation</a:t>
            </a:r>
          </a:p>
        </p:txBody>
      </p:sp>
      <p:pic>
        <p:nvPicPr>
          <p:cNvPr id="4" name="Picture 3"/>
          <p:cNvPicPr>
            <a:picLocks noChangeAspect="1"/>
          </p:cNvPicPr>
          <p:nvPr/>
        </p:nvPicPr>
        <p:blipFill>
          <a:blip r:embed="rId3" cstate="print"/>
          <a:stretch>
            <a:fillRect/>
          </a:stretch>
        </p:blipFill>
        <p:spPr>
          <a:xfrm>
            <a:off x="5295900" y="4111750"/>
            <a:ext cx="3587471" cy="2011985"/>
          </a:xfrm>
          <a:prstGeom prst="rect">
            <a:avLst/>
          </a:prstGeom>
        </p:spPr>
      </p:pic>
      <p:sp>
        <p:nvSpPr>
          <p:cNvPr id="5" name="Rectangle 4"/>
          <p:cNvSpPr/>
          <p:nvPr/>
        </p:nvSpPr>
        <p:spPr>
          <a:xfrm>
            <a:off x="4505325" y="6123735"/>
            <a:ext cx="4572000" cy="276999"/>
          </a:xfrm>
          <a:prstGeom prst="rect">
            <a:avLst/>
          </a:prstGeom>
        </p:spPr>
        <p:txBody>
          <a:bodyPr>
            <a:spAutoFit/>
          </a:bodyPr>
          <a:lstStyle/>
          <a:p>
            <a:r>
              <a:rPr lang="en-US" sz="1200" dirty="0">
                <a:solidFill>
                  <a:schemeClr val="accent6"/>
                </a:solidFill>
                <a:latin typeface="Arial" panose="020B0604020202020204" pitchFamily="34" charset="0"/>
                <a:cs typeface="Arial" panose="020B0604020202020204" pitchFamily="34" charset="0"/>
              </a:rPr>
              <a:t>http://www.chemguide.co.uk/physical/basicrates/arrhenius.html</a:t>
            </a:r>
          </a:p>
        </p:txBody>
      </p:sp>
    </p:spTree>
    <p:extLst>
      <p:ext uri="{BB962C8B-B14F-4D97-AF65-F5344CB8AC3E}">
        <p14:creationId xmlns:p14="http://schemas.microsoft.com/office/powerpoint/2010/main" val="340453934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print"/>
          <a:srcRect l="40772" t="8618" r="3007" b="20045"/>
          <a:stretch/>
        </p:blipFill>
        <p:spPr>
          <a:xfrm>
            <a:off x="4911400" y="1190050"/>
            <a:ext cx="4113259" cy="4141051"/>
          </a:xfrm>
          <a:prstGeom prst="rect">
            <a:avLst/>
          </a:prstGeom>
        </p:spPr>
      </p:pic>
      <p:sp>
        <p:nvSpPr>
          <p:cNvPr id="3" name="Rectangle 2"/>
          <p:cNvSpPr/>
          <p:nvPr/>
        </p:nvSpPr>
        <p:spPr bwMode="auto">
          <a:xfrm>
            <a:off x="4667249" y="1200151"/>
            <a:ext cx="593101" cy="379095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From Organic Matter to HCs</a:t>
            </a:r>
            <a:endParaRPr lang="en-US" dirty="0"/>
          </a:p>
        </p:txBody>
      </p:sp>
      <p:sp>
        <p:nvSpPr>
          <p:cNvPr id="5" name="Rectangle 4"/>
          <p:cNvSpPr/>
          <p:nvPr/>
        </p:nvSpPr>
        <p:spPr>
          <a:xfrm>
            <a:off x="5051862" y="5745921"/>
            <a:ext cx="3482538" cy="461665"/>
          </a:xfrm>
          <a:prstGeom prst="rect">
            <a:avLst/>
          </a:prstGeom>
        </p:spPr>
        <p:txBody>
          <a:bodyPr wrap="square">
            <a:spAutoFit/>
          </a:bodyPr>
          <a:lstStyle/>
          <a:p>
            <a:pPr>
              <a:tabLst>
                <a:tab pos="228600" algn="l"/>
              </a:tabLst>
            </a:pPr>
            <a:r>
              <a:rPr lang="en-US" sz="1200" dirty="0">
                <a:solidFill>
                  <a:schemeClr val="accent6"/>
                </a:solidFill>
                <a:latin typeface="Arial" panose="020B0604020202020204" pitchFamily="34" charset="0"/>
                <a:cs typeface="Arial" panose="020B0604020202020204" pitchFamily="34" charset="0"/>
              </a:rPr>
              <a:t>http://www.ems.psu.edu/~</a:t>
            </a:r>
            <a:r>
              <a:rPr lang="en-US" sz="1200" dirty="0" smtClean="0">
                <a:solidFill>
                  <a:schemeClr val="accent6"/>
                </a:solidFill>
                <a:latin typeface="Arial" panose="020B0604020202020204" pitchFamily="34" charset="0"/>
                <a:cs typeface="Arial" panose="020B0604020202020204" pitchFamily="34" charset="0"/>
              </a:rPr>
              <a:t>pisupati/ACSOutreach/</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Petroleum_2.html</a:t>
            </a:r>
            <a:endParaRPr lang="en-US" sz="1200" dirty="0">
              <a:solidFill>
                <a:schemeClr val="accent6"/>
              </a:solidFill>
              <a:latin typeface="Arial" panose="020B0604020202020204" pitchFamily="34" charset="0"/>
              <a:cs typeface="Arial" panose="020B0604020202020204" pitchFamily="34" charset="0"/>
            </a:endParaRPr>
          </a:p>
        </p:txBody>
      </p:sp>
      <p:sp>
        <p:nvSpPr>
          <p:cNvPr id="8" name="Rectangle 3"/>
          <p:cNvSpPr txBox="1">
            <a:spLocks noChangeArrowheads="1"/>
          </p:cNvSpPr>
          <p:nvPr/>
        </p:nvSpPr>
        <p:spPr bwMode="auto">
          <a:xfrm>
            <a:off x="152400" y="2578234"/>
            <a:ext cx="4467225" cy="8548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lvl="1" indent="-228600" eaLnBrk="1" hangingPunct="1">
              <a:lnSpc>
                <a:spcPct val="110000"/>
              </a:lnSpc>
              <a:spcBef>
                <a:spcPts val="0"/>
              </a:spcBef>
            </a:pPr>
            <a:r>
              <a:rPr lang="en-US" altLang="en-US" sz="1600" kern="0" dirty="0" smtClean="0">
                <a:latin typeface="+mn-lt"/>
              </a:rPr>
              <a:t>Compaction under mild temperature and pressure converts the organic material into kerogen, a dewatered waxy material</a:t>
            </a:r>
            <a:endParaRPr kumimoji="0" lang="en-US" altLang="en-US" sz="1600" b="0" i="0" u="none" strike="noStrike" kern="0" cap="none" spc="0" normalizeH="0" baseline="0" noProof="0" dirty="0" smtClean="0">
              <a:ln>
                <a:noFill/>
              </a:ln>
              <a:solidFill>
                <a:schemeClr val="tx1"/>
              </a:solidFill>
              <a:effectLst/>
              <a:uLnTx/>
              <a:uFillTx/>
              <a:latin typeface="+mn-lt"/>
            </a:endParaRPr>
          </a:p>
        </p:txBody>
      </p:sp>
      <p:sp>
        <p:nvSpPr>
          <p:cNvPr id="10" name="Rectangle 3"/>
          <p:cNvSpPr txBox="1">
            <a:spLocks noChangeArrowheads="1"/>
          </p:cNvSpPr>
          <p:nvPr/>
        </p:nvSpPr>
        <p:spPr bwMode="auto">
          <a:xfrm>
            <a:off x="1302544" y="2208126"/>
            <a:ext cx="2257425" cy="48806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algn="ctr" eaLnBrk="1" hangingPunct="1">
              <a:lnSpc>
                <a:spcPct val="110000"/>
              </a:lnSpc>
              <a:spcBef>
                <a:spcPts val="0"/>
              </a:spcBef>
            </a:pPr>
            <a:r>
              <a:rPr lang="en-US" altLang="en-US" b="1" kern="0" dirty="0" smtClean="0">
                <a:solidFill>
                  <a:srgbClr val="000000"/>
                </a:solidFill>
                <a:latin typeface="Tahoma"/>
              </a:rPr>
              <a:t>Diagenesis</a:t>
            </a:r>
            <a:endParaRPr kumimoji="0" lang="en-US"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1" name="Rectangle 3"/>
          <p:cNvSpPr txBox="1">
            <a:spLocks noChangeArrowheads="1"/>
          </p:cNvSpPr>
          <p:nvPr/>
        </p:nvSpPr>
        <p:spPr bwMode="auto">
          <a:xfrm>
            <a:off x="152400" y="1380344"/>
            <a:ext cx="4552950" cy="5768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lvl="1" indent="-228600" eaLnBrk="1" hangingPunct="1">
              <a:lnSpc>
                <a:spcPct val="110000"/>
              </a:lnSpc>
              <a:spcBef>
                <a:spcPts val="0"/>
              </a:spcBef>
            </a:pPr>
            <a:r>
              <a:rPr lang="en-US" altLang="en-US" sz="1600" kern="0" dirty="0" smtClean="0">
                <a:latin typeface="+mn-lt"/>
              </a:rPr>
              <a:t>Proteins, lipids &amp; carbohydrates are deposited with sediment</a:t>
            </a:r>
            <a:endParaRPr kumimoji="0" lang="en-US" altLang="en-US" sz="1600" b="0" i="0" u="none" strike="noStrike" kern="0" cap="none" spc="0" normalizeH="0" baseline="0" noProof="0" dirty="0" smtClean="0">
              <a:ln>
                <a:noFill/>
              </a:ln>
              <a:solidFill>
                <a:schemeClr val="tx1"/>
              </a:solidFill>
              <a:effectLst/>
              <a:uLnTx/>
              <a:uFillTx/>
              <a:latin typeface="+mn-lt"/>
            </a:endParaRPr>
          </a:p>
        </p:txBody>
      </p:sp>
      <p:sp>
        <p:nvSpPr>
          <p:cNvPr id="12" name="Rectangle 3"/>
          <p:cNvSpPr txBox="1">
            <a:spLocks noChangeArrowheads="1"/>
          </p:cNvSpPr>
          <p:nvPr/>
        </p:nvSpPr>
        <p:spPr bwMode="auto">
          <a:xfrm>
            <a:off x="1302544" y="1007358"/>
            <a:ext cx="2257425" cy="48806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algn="ctr" eaLnBrk="1" hangingPunct="1">
              <a:lnSpc>
                <a:spcPct val="110000"/>
              </a:lnSpc>
              <a:spcBef>
                <a:spcPts val="0"/>
              </a:spcBef>
            </a:pPr>
            <a:r>
              <a:rPr lang="en-US" altLang="en-US" b="1" kern="0" dirty="0" smtClean="0">
                <a:solidFill>
                  <a:srgbClr val="000000"/>
                </a:solidFill>
                <a:latin typeface="Tahoma"/>
              </a:rPr>
              <a:t>Deposition</a:t>
            </a:r>
            <a:endParaRPr kumimoji="0" lang="en-US"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3" name="Rectangle 3"/>
          <p:cNvSpPr txBox="1">
            <a:spLocks noChangeArrowheads="1"/>
          </p:cNvSpPr>
          <p:nvPr/>
        </p:nvSpPr>
        <p:spPr bwMode="auto">
          <a:xfrm>
            <a:off x="1302544" y="3758745"/>
            <a:ext cx="2257425" cy="48806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algn="ctr" eaLnBrk="1" hangingPunct="1">
              <a:lnSpc>
                <a:spcPct val="110000"/>
              </a:lnSpc>
              <a:spcBef>
                <a:spcPts val="0"/>
              </a:spcBef>
            </a:pPr>
            <a:r>
              <a:rPr lang="en-US" altLang="en-US" b="1" kern="0" dirty="0" smtClean="0">
                <a:solidFill>
                  <a:srgbClr val="000000"/>
                </a:solidFill>
                <a:latin typeface="Tahoma"/>
              </a:rPr>
              <a:t>Catagenesis</a:t>
            </a:r>
            <a:endParaRPr kumimoji="0" lang="en-US"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4" name="Rectangle 3"/>
          <p:cNvSpPr txBox="1">
            <a:spLocks noChangeArrowheads="1"/>
          </p:cNvSpPr>
          <p:nvPr/>
        </p:nvSpPr>
        <p:spPr bwMode="auto">
          <a:xfrm>
            <a:off x="152400" y="4141954"/>
            <a:ext cx="4619625" cy="11240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lvl="1" indent="-228600" eaLnBrk="1" hangingPunct="1">
              <a:lnSpc>
                <a:spcPct val="110000"/>
              </a:lnSpc>
              <a:spcBef>
                <a:spcPts val="0"/>
              </a:spcBef>
            </a:pPr>
            <a:r>
              <a:rPr lang="en-US" altLang="en-US" sz="1600" kern="0" dirty="0" smtClean="0">
                <a:latin typeface="+mn-lt"/>
              </a:rPr>
              <a:t>The thermal degradation of kerogen to form HC chains. As burial depth and temperature increases, longer HC chains (oil) is cracked to shorter HC chains (gas)</a:t>
            </a:r>
            <a:endParaRPr kumimoji="0" lang="en-US" altLang="en-US" sz="1600" b="0" i="0" u="none" strike="noStrike" kern="0" cap="none" spc="0" normalizeH="0" baseline="0" noProof="0" dirty="0" smtClean="0">
              <a:ln>
                <a:noFill/>
              </a:ln>
              <a:solidFill>
                <a:schemeClr val="tx1"/>
              </a:solidFill>
              <a:effectLst/>
              <a:uLnTx/>
              <a:uFillTx/>
              <a:latin typeface="+mn-lt"/>
            </a:endParaRPr>
          </a:p>
        </p:txBody>
      </p:sp>
      <p:sp>
        <p:nvSpPr>
          <p:cNvPr id="15" name="Rectangle 3"/>
          <p:cNvSpPr txBox="1">
            <a:spLocks noChangeArrowheads="1"/>
          </p:cNvSpPr>
          <p:nvPr/>
        </p:nvSpPr>
        <p:spPr bwMode="auto">
          <a:xfrm>
            <a:off x="1302544" y="5554274"/>
            <a:ext cx="2257425" cy="48806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algn="ctr" eaLnBrk="1" hangingPunct="1">
              <a:lnSpc>
                <a:spcPct val="110000"/>
              </a:lnSpc>
              <a:spcBef>
                <a:spcPts val="0"/>
              </a:spcBef>
            </a:pPr>
            <a:r>
              <a:rPr lang="en-US" altLang="en-US" b="1" kern="0" dirty="0" smtClean="0">
                <a:solidFill>
                  <a:srgbClr val="000000"/>
                </a:solidFill>
                <a:latin typeface="Tahoma"/>
              </a:rPr>
              <a:t>Metagenesis</a:t>
            </a:r>
            <a:endParaRPr kumimoji="0" lang="en-US"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6" name="Rectangle 3"/>
          <p:cNvSpPr txBox="1">
            <a:spLocks noChangeArrowheads="1"/>
          </p:cNvSpPr>
          <p:nvPr/>
        </p:nvSpPr>
        <p:spPr bwMode="auto">
          <a:xfrm>
            <a:off x="152400" y="5937567"/>
            <a:ext cx="5072062" cy="3679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lvl="1" indent="-228600" eaLnBrk="1" hangingPunct="1">
              <a:lnSpc>
                <a:spcPct val="110000"/>
              </a:lnSpc>
              <a:spcBef>
                <a:spcPts val="0"/>
              </a:spcBef>
            </a:pPr>
            <a:r>
              <a:rPr lang="en-US" altLang="en-US" sz="1600" kern="0" dirty="0" smtClean="0">
                <a:latin typeface="+mn-lt"/>
              </a:rPr>
              <a:t>Hydrogen is driven off leaving residual carbon</a:t>
            </a:r>
            <a:endParaRPr kumimoji="0" lang="en-US" altLang="en-US" sz="1600" b="0" i="0" u="none" strike="noStrike" kern="0" cap="none" spc="0" normalizeH="0" baseline="0" noProof="0" dirty="0" smtClean="0">
              <a:ln>
                <a:noFill/>
              </a:ln>
              <a:solidFill>
                <a:schemeClr val="tx1"/>
              </a:solidFill>
              <a:effectLst/>
              <a:uLnTx/>
              <a:uFillTx/>
              <a:latin typeface="+mn-lt"/>
            </a:endParaRPr>
          </a:p>
        </p:txBody>
      </p:sp>
      <p:sp>
        <p:nvSpPr>
          <p:cNvPr id="17" name="Down Arrow 16"/>
          <p:cNvSpPr/>
          <p:nvPr/>
        </p:nvSpPr>
        <p:spPr bwMode="auto">
          <a:xfrm>
            <a:off x="2043113" y="1936888"/>
            <a:ext cx="604837" cy="348809"/>
          </a:xfrm>
          <a:prstGeom prst="downArrow">
            <a:avLst/>
          </a:prstGeom>
          <a:solidFill>
            <a:srgbClr val="FFFF00"/>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8" name="Down Arrow 17"/>
          <p:cNvSpPr/>
          <p:nvPr/>
        </p:nvSpPr>
        <p:spPr bwMode="auto">
          <a:xfrm>
            <a:off x="2043113" y="3472482"/>
            <a:ext cx="604837" cy="348809"/>
          </a:xfrm>
          <a:prstGeom prst="downArrow">
            <a:avLst/>
          </a:prstGeom>
          <a:solidFill>
            <a:srgbClr val="FFFF00"/>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9" name="Down Arrow 18"/>
          <p:cNvSpPr/>
          <p:nvPr/>
        </p:nvSpPr>
        <p:spPr bwMode="auto">
          <a:xfrm>
            <a:off x="2043113" y="5300085"/>
            <a:ext cx="604837" cy="348809"/>
          </a:xfrm>
          <a:prstGeom prst="downArrow">
            <a:avLst/>
          </a:prstGeom>
          <a:solidFill>
            <a:srgbClr val="FFFF00"/>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0" name="Rectangle 3"/>
          <p:cNvSpPr txBox="1">
            <a:spLocks noChangeArrowheads="1"/>
          </p:cNvSpPr>
          <p:nvPr/>
        </p:nvSpPr>
        <p:spPr bwMode="auto">
          <a:xfrm rot="16200000">
            <a:off x="4185240" y="2134364"/>
            <a:ext cx="1259006" cy="289359"/>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marL="342900" indent="-342900" algn="ctr" eaLnBrk="1" hangingPunct="1">
              <a:lnSpc>
                <a:spcPct val="110000"/>
              </a:lnSpc>
              <a:spcBef>
                <a:spcPts val="0"/>
              </a:spcBef>
            </a:pPr>
            <a:r>
              <a:rPr lang="en-US" altLang="en-US" sz="1400" b="1" kern="0" dirty="0" smtClean="0">
                <a:solidFill>
                  <a:srgbClr val="FF0000"/>
                </a:solidFill>
                <a:latin typeface="Tahoma"/>
              </a:rPr>
              <a:t>Diagenesis</a:t>
            </a:r>
            <a:endParaRPr kumimoji="0" lang="en-US" altLang="en-US" sz="1400" b="0" i="0" u="none" strike="noStrike" kern="0" cap="none" spc="0" normalizeH="0" baseline="0" noProof="0" dirty="0" smtClean="0">
              <a:ln>
                <a:noFill/>
              </a:ln>
              <a:solidFill>
                <a:srgbClr val="FF0000"/>
              </a:solidFill>
              <a:effectLst/>
              <a:uLnTx/>
              <a:uFillTx/>
              <a:latin typeface="+mn-lt"/>
            </a:endParaRPr>
          </a:p>
        </p:txBody>
      </p:sp>
      <p:sp>
        <p:nvSpPr>
          <p:cNvPr id="21" name="Rectangle 3"/>
          <p:cNvSpPr txBox="1">
            <a:spLocks noChangeArrowheads="1"/>
          </p:cNvSpPr>
          <p:nvPr/>
        </p:nvSpPr>
        <p:spPr bwMode="auto">
          <a:xfrm rot="16200000">
            <a:off x="4169710" y="4920920"/>
            <a:ext cx="1325354" cy="324648"/>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marL="342900" indent="-342900" algn="ctr" eaLnBrk="1" hangingPunct="1">
              <a:lnSpc>
                <a:spcPct val="110000"/>
              </a:lnSpc>
              <a:spcBef>
                <a:spcPts val="0"/>
              </a:spcBef>
            </a:pPr>
            <a:r>
              <a:rPr lang="en-US" altLang="en-US" sz="1400" b="1" kern="0" dirty="0" smtClean="0">
                <a:solidFill>
                  <a:srgbClr val="FF0000"/>
                </a:solidFill>
                <a:latin typeface="Tahoma"/>
              </a:rPr>
              <a:t>Metagenesis</a:t>
            </a:r>
            <a:endParaRPr kumimoji="0" lang="en-US" altLang="en-US" sz="1400" b="0" i="0" u="none" strike="noStrike" kern="0" cap="none" spc="0" normalizeH="0" baseline="0" noProof="0" dirty="0" smtClean="0">
              <a:ln>
                <a:noFill/>
              </a:ln>
              <a:solidFill>
                <a:srgbClr val="FF0000"/>
              </a:solidFill>
              <a:effectLst/>
              <a:uLnTx/>
              <a:uFillTx/>
              <a:latin typeface="+mn-lt"/>
            </a:endParaRPr>
          </a:p>
        </p:txBody>
      </p:sp>
      <p:sp>
        <p:nvSpPr>
          <p:cNvPr id="22" name="Rectangle 3"/>
          <p:cNvSpPr txBox="1">
            <a:spLocks noChangeArrowheads="1"/>
          </p:cNvSpPr>
          <p:nvPr/>
        </p:nvSpPr>
        <p:spPr bwMode="auto">
          <a:xfrm rot="16200000">
            <a:off x="4166355" y="3453742"/>
            <a:ext cx="1296779" cy="289360"/>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marL="342900" indent="-342900" algn="ctr" eaLnBrk="1" hangingPunct="1">
              <a:lnSpc>
                <a:spcPct val="110000"/>
              </a:lnSpc>
              <a:spcBef>
                <a:spcPts val="0"/>
              </a:spcBef>
            </a:pPr>
            <a:r>
              <a:rPr lang="en-US" altLang="en-US" sz="1400" b="1" kern="0" dirty="0" smtClean="0">
                <a:solidFill>
                  <a:srgbClr val="FF0000"/>
                </a:solidFill>
                <a:latin typeface="Tahoma"/>
              </a:rPr>
              <a:t>Catagenesis</a:t>
            </a:r>
            <a:endParaRPr kumimoji="0" lang="en-US" altLang="en-US" sz="1400" b="0" i="0" u="none" strike="noStrike" kern="0" cap="none" spc="0" normalizeH="0" baseline="0" noProof="0" dirty="0" smtClean="0">
              <a:ln>
                <a:noFill/>
              </a:ln>
              <a:solidFill>
                <a:srgbClr val="FF0000"/>
              </a:solidFill>
              <a:effectLst/>
              <a:uLnTx/>
              <a:uFillTx/>
              <a:latin typeface="+mn-lt"/>
            </a:endParaRPr>
          </a:p>
        </p:txBody>
      </p:sp>
      <p:cxnSp>
        <p:nvCxnSpPr>
          <p:cNvPr id="23" name="Straight Connector 22"/>
          <p:cNvCxnSpPr/>
          <p:nvPr/>
        </p:nvCxnSpPr>
        <p:spPr bwMode="auto">
          <a:xfrm>
            <a:off x="4667250" y="2892882"/>
            <a:ext cx="1381125" cy="0"/>
          </a:xfrm>
          <a:prstGeom prst="line">
            <a:avLst/>
          </a:prstGeom>
          <a:solidFill>
            <a:schemeClr val="accent1"/>
          </a:solidFill>
          <a:ln w="28575" cap="flat" cmpd="sng" algn="ctr">
            <a:solidFill>
              <a:srgbClr val="FF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p:nvCxnSpPr>
        <p:spPr bwMode="auto">
          <a:xfrm>
            <a:off x="4667250" y="4350207"/>
            <a:ext cx="1514475" cy="0"/>
          </a:xfrm>
          <a:prstGeom prst="line">
            <a:avLst/>
          </a:prstGeom>
          <a:solidFill>
            <a:schemeClr val="accent1"/>
          </a:solidFill>
          <a:ln w="28575" cap="flat" cmpd="sng" algn="ctr">
            <a:solidFill>
              <a:srgbClr val="FF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Rectangle 26"/>
          <p:cNvSpPr/>
          <p:nvPr/>
        </p:nvSpPr>
        <p:spPr bwMode="auto">
          <a:xfrm rot="16200000">
            <a:off x="6577439" y="3288599"/>
            <a:ext cx="829203" cy="406523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8" name="Rectangle 3"/>
          <p:cNvSpPr txBox="1">
            <a:spLocks noChangeArrowheads="1"/>
          </p:cNvSpPr>
          <p:nvPr/>
        </p:nvSpPr>
        <p:spPr bwMode="auto">
          <a:xfrm>
            <a:off x="5020189" y="1621495"/>
            <a:ext cx="808595" cy="392533"/>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900" b="1" kern="0" dirty="0" smtClean="0">
                <a:latin typeface="Tahoma"/>
              </a:rPr>
              <a:t>Living</a:t>
            </a:r>
          </a:p>
          <a:p>
            <a:pPr algn="ctr" eaLnBrk="1" hangingPunct="1">
              <a:lnSpc>
                <a:spcPct val="110000"/>
              </a:lnSpc>
              <a:spcBef>
                <a:spcPts val="0"/>
              </a:spcBef>
            </a:pPr>
            <a:r>
              <a:rPr kumimoji="0" lang="en-US" altLang="en-US" sz="900" b="1" i="0" u="none" strike="noStrike" kern="0" cap="none" spc="0" normalizeH="0" baseline="0" noProof="0" dirty="0" smtClean="0">
                <a:ln>
                  <a:noFill/>
                </a:ln>
                <a:effectLst/>
                <a:uLnTx/>
                <a:uFillTx/>
                <a:latin typeface="Tahoma"/>
              </a:rPr>
              <a:t>Organisms</a:t>
            </a:r>
            <a:endParaRPr kumimoji="0" lang="en-US" altLang="en-US" sz="900" b="0" i="0" u="none" strike="noStrike" kern="0" cap="none" spc="0" normalizeH="0" baseline="0" noProof="0" dirty="0" smtClean="0">
              <a:ln>
                <a:noFill/>
              </a:ln>
              <a:effectLst/>
              <a:uLnTx/>
              <a:uFillTx/>
              <a:latin typeface="+mn-lt"/>
            </a:endParaRPr>
          </a:p>
        </p:txBody>
      </p:sp>
      <p:sp>
        <p:nvSpPr>
          <p:cNvPr id="29" name="Rectangle 3"/>
          <p:cNvSpPr txBox="1">
            <a:spLocks noChangeArrowheads="1"/>
          </p:cNvSpPr>
          <p:nvPr/>
        </p:nvSpPr>
        <p:spPr bwMode="auto">
          <a:xfrm>
            <a:off x="4985865" y="2998280"/>
            <a:ext cx="1113152" cy="392533"/>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900" b="1" kern="0" dirty="0" smtClean="0">
                <a:latin typeface="Tahoma"/>
              </a:rPr>
              <a:t>Principal Zone of Oil Formation</a:t>
            </a:r>
            <a:endParaRPr kumimoji="0" lang="en-US" altLang="en-US" sz="900" b="0" i="0" u="none" strike="noStrike" kern="0" cap="none" spc="0" normalizeH="0" baseline="0" noProof="0" dirty="0" smtClean="0">
              <a:ln>
                <a:noFill/>
              </a:ln>
              <a:effectLst/>
              <a:uLnTx/>
              <a:uFillTx/>
              <a:latin typeface="+mn-lt"/>
            </a:endParaRPr>
          </a:p>
        </p:txBody>
      </p:sp>
      <p:sp>
        <p:nvSpPr>
          <p:cNvPr id="30" name="Rectangle 3"/>
          <p:cNvSpPr txBox="1">
            <a:spLocks noChangeArrowheads="1"/>
          </p:cNvSpPr>
          <p:nvPr/>
        </p:nvSpPr>
        <p:spPr bwMode="auto">
          <a:xfrm>
            <a:off x="4985865" y="3923942"/>
            <a:ext cx="1113152" cy="392533"/>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900" b="1" kern="0" dirty="0" smtClean="0">
                <a:latin typeface="Tahoma"/>
              </a:rPr>
              <a:t>Zone of Gas Formation</a:t>
            </a:r>
            <a:endParaRPr kumimoji="0" lang="en-US" altLang="en-US" sz="900" b="0" i="0" u="none" strike="noStrike" kern="0" cap="none" spc="0" normalizeH="0" baseline="0" noProof="0" dirty="0" smtClean="0">
              <a:ln>
                <a:noFill/>
              </a:ln>
              <a:effectLst/>
              <a:uLnTx/>
              <a:uFillTx/>
              <a:latin typeface="+mn-lt"/>
            </a:endParaRPr>
          </a:p>
        </p:txBody>
      </p:sp>
      <p:sp>
        <p:nvSpPr>
          <p:cNvPr id="31" name="Rectangle 3"/>
          <p:cNvSpPr txBox="1">
            <a:spLocks noChangeArrowheads="1"/>
          </p:cNvSpPr>
          <p:nvPr/>
        </p:nvSpPr>
        <p:spPr bwMode="auto">
          <a:xfrm>
            <a:off x="6113271" y="2809836"/>
            <a:ext cx="517925" cy="152895"/>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620" b="1" kern="0" dirty="0" smtClean="0">
                <a:solidFill>
                  <a:schemeClr val="accent6"/>
                </a:solidFill>
                <a:latin typeface="Tahoma"/>
              </a:rPr>
              <a:t>Kerogen</a:t>
            </a:r>
            <a:endParaRPr kumimoji="0" lang="en-US" altLang="en-US" sz="620" b="0" i="0" u="none" strike="noStrike" kern="0" cap="none" spc="0" normalizeH="0" baseline="0" noProof="0" dirty="0" smtClean="0">
              <a:ln>
                <a:noFill/>
              </a:ln>
              <a:solidFill>
                <a:schemeClr val="accent6"/>
              </a:solidFill>
              <a:effectLst/>
              <a:uLnTx/>
              <a:uFillTx/>
              <a:latin typeface="+mn-lt"/>
            </a:endParaRPr>
          </a:p>
        </p:txBody>
      </p:sp>
      <p:sp>
        <p:nvSpPr>
          <p:cNvPr id="32" name="Rectangle 3"/>
          <p:cNvSpPr txBox="1">
            <a:spLocks noChangeArrowheads="1"/>
          </p:cNvSpPr>
          <p:nvPr/>
        </p:nvSpPr>
        <p:spPr bwMode="auto">
          <a:xfrm>
            <a:off x="5606847" y="1327270"/>
            <a:ext cx="542925" cy="176932"/>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620" b="1" kern="0" dirty="0" smtClean="0">
                <a:solidFill>
                  <a:schemeClr val="accent6"/>
                </a:solidFill>
                <a:latin typeface="Tahoma"/>
              </a:rPr>
              <a:t>Lignin</a:t>
            </a:r>
            <a:endParaRPr kumimoji="0" lang="en-US" altLang="en-US" sz="620" b="0" i="0" u="none" strike="noStrike" kern="0" cap="none" spc="0" normalizeH="0" baseline="0" noProof="0" dirty="0" smtClean="0">
              <a:ln>
                <a:noFill/>
              </a:ln>
              <a:solidFill>
                <a:schemeClr val="accent6"/>
              </a:solidFill>
              <a:effectLst/>
              <a:uLnTx/>
              <a:uFillTx/>
              <a:latin typeface="+mn-lt"/>
            </a:endParaRPr>
          </a:p>
        </p:txBody>
      </p:sp>
      <p:sp>
        <p:nvSpPr>
          <p:cNvPr id="33" name="Rectangle 3"/>
          <p:cNvSpPr txBox="1">
            <a:spLocks noChangeArrowheads="1"/>
          </p:cNvSpPr>
          <p:nvPr/>
        </p:nvSpPr>
        <p:spPr bwMode="auto">
          <a:xfrm>
            <a:off x="6197397" y="1293496"/>
            <a:ext cx="542925" cy="253364"/>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620" b="1" kern="0" dirty="0" smtClean="0">
                <a:solidFill>
                  <a:schemeClr val="accent6"/>
                </a:solidFill>
                <a:latin typeface="Tahoma"/>
              </a:rPr>
              <a:t>Carbo-</a:t>
            </a:r>
          </a:p>
          <a:p>
            <a:pPr algn="ctr" eaLnBrk="1" hangingPunct="1">
              <a:lnSpc>
                <a:spcPct val="110000"/>
              </a:lnSpc>
              <a:spcBef>
                <a:spcPts val="0"/>
              </a:spcBef>
            </a:pPr>
            <a:r>
              <a:rPr kumimoji="0" lang="en-US" altLang="en-US" sz="620" b="1" i="0" u="none" strike="noStrike" kern="0" cap="none" spc="0" normalizeH="0" baseline="0" noProof="0" dirty="0" smtClean="0">
                <a:ln>
                  <a:noFill/>
                </a:ln>
                <a:solidFill>
                  <a:schemeClr val="accent6"/>
                </a:solidFill>
                <a:effectLst/>
                <a:uLnTx/>
                <a:uFillTx/>
                <a:latin typeface="Tahoma"/>
              </a:rPr>
              <a:t>hydrates</a:t>
            </a:r>
            <a:endParaRPr kumimoji="0" lang="en-US" altLang="en-US" sz="620" b="0" i="0" u="none" strike="noStrike" kern="0" cap="none" spc="0" normalizeH="0" baseline="0" noProof="0" dirty="0" smtClean="0">
              <a:ln>
                <a:noFill/>
              </a:ln>
              <a:solidFill>
                <a:schemeClr val="accent6"/>
              </a:solidFill>
              <a:effectLst/>
              <a:uLnTx/>
              <a:uFillTx/>
              <a:latin typeface="+mn-lt"/>
            </a:endParaRPr>
          </a:p>
        </p:txBody>
      </p:sp>
      <p:sp>
        <p:nvSpPr>
          <p:cNvPr id="34" name="Rectangle 3"/>
          <p:cNvSpPr txBox="1">
            <a:spLocks noChangeArrowheads="1"/>
          </p:cNvSpPr>
          <p:nvPr/>
        </p:nvSpPr>
        <p:spPr bwMode="auto">
          <a:xfrm>
            <a:off x="6774612" y="1327270"/>
            <a:ext cx="542925" cy="176932"/>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620" b="1" kern="0" dirty="0" smtClean="0">
                <a:solidFill>
                  <a:schemeClr val="accent6"/>
                </a:solidFill>
                <a:latin typeface="Tahoma"/>
              </a:rPr>
              <a:t>Proteins</a:t>
            </a:r>
            <a:endParaRPr kumimoji="0" lang="en-US" altLang="en-US" sz="620" b="0" i="0" u="none" strike="noStrike" kern="0" cap="none" spc="0" normalizeH="0" baseline="0" noProof="0" dirty="0" smtClean="0">
              <a:ln>
                <a:noFill/>
              </a:ln>
              <a:solidFill>
                <a:schemeClr val="accent6"/>
              </a:solidFill>
              <a:effectLst/>
              <a:uLnTx/>
              <a:uFillTx/>
              <a:latin typeface="+mn-lt"/>
            </a:endParaRPr>
          </a:p>
        </p:txBody>
      </p:sp>
      <p:sp>
        <p:nvSpPr>
          <p:cNvPr id="35" name="Rectangle 3"/>
          <p:cNvSpPr txBox="1">
            <a:spLocks noChangeArrowheads="1"/>
          </p:cNvSpPr>
          <p:nvPr/>
        </p:nvSpPr>
        <p:spPr bwMode="auto">
          <a:xfrm>
            <a:off x="7361772" y="1327270"/>
            <a:ext cx="542925" cy="176932"/>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620" b="1" kern="0" dirty="0" smtClean="0">
                <a:solidFill>
                  <a:schemeClr val="accent6"/>
                </a:solidFill>
                <a:latin typeface="Tahoma"/>
              </a:rPr>
              <a:t>Lipids</a:t>
            </a:r>
            <a:endParaRPr kumimoji="0" lang="en-US" altLang="en-US" sz="620" b="0" i="0" u="none" strike="noStrike" kern="0" cap="none" spc="0" normalizeH="0" baseline="0" noProof="0" dirty="0" smtClean="0">
              <a:ln>
                <a:noFill/>
              </a:ln>
              <a:solidFill>
                <a:schemeClr val="accent6"/>
              </a:solidFill>
              <a:effectLst/>
              <a:uLnTx/>
              <a:uFillTx/>
              <a:latin typeface="+mn-lt"/>
            </a:endParaRPr>
          </a:p>
        </p:txBody>
      </p:sp>
      <p:sp>
        <p:nvSpPr>
          <p:cNvPr id="36" name="Rectangle 3"/>
          <p:cNvSpPr txBox="1">
            <a:spLocks noChangeArrowheads="1"/>
          </p:cNvSpPr>
          <p:nvPr/>
        </p:nvSpPr>
        <p:spPr bwMode="auto">
          <a:xfrm>
            <a:off x="8216708" y="3448333"/>
            <a:ext cx="736702" cy="211817"/>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900" b="1" kern="0" dirty="0" smtClean="0">
                <a:solidFill>
                  <a:schemeClr val="accent6"/>
                </a:solidFill>
                <a:latin typeface="Tahoma"/>
              </a:rPr>
              <a:t>Crude Oil</a:t>
            </a:r>
            <a:endParaRPr kumimoji="0" lang="en-US" altLang="en-US" sz="900" b="0" i="0" u="none" strike="noStrike" kern="0" cap="none" spc="0" normalizeH="0" baseline="0" noProof="0" dirty="0" smtClean="0">
              <a:ln>
                <a:noFill/>
              </a:ln>
              <a:solidFill>
                <a:schemeClr val="accent6"/>
              </a:solidFill>
              <a:effectLst/>
              <a:uLnTx/>
              <a:uFillTx/>
              <a:latin typeface="+mn-lt"/>
            </a:endParaRPr>
          </a:p>
        </p:txBody>
      </p:sp>
      <p:sp>
        <p:nvSpPr>
          <p:cNvPr id="37" name="Rectangle 3"/>
          <p:cNvSpPr txBox="1">
            <a:spLocks noChangeArrowheads="1"/>
          </p:cNvSpPr>
          <p:nvPr/>
        </p:nvSpPr>
        <p:spPr bwMode="auto">
          <a:xfrm>
            <a:off x="7941461" y="4138390"/>
            <a:ext cx="736702" cy="211817"/>
          </a:xfrm>
          <a:prstGeom prst="rect">
            <a:avLst/>
          </a:prstGeom>
          <a:solidFill>
            <a:schemeClr val="bg1"/>
          </a:solid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900" b="1" kern="0" dirty="0" smtClean="0">
                <a:solidFill>
                  <a:schemeClr val="accent6"/>
                </a:solidFill>
                <a:latin typeface="Tahoma"/>
              </a:rPr>
              <a:t>Nat. Gas</a:t>
            </a:r>
            <a:endParaRPr kumimoji="0" lang="en-US" altLang="en-US" sz="900" b="0" i="0" u="none" strike="noStrike" kern="0" cap="none" spc="0" normalizeH="0" baseline="0" noProof="0" dirty="0" smtClean="0">
              <a:ln>
                <a:noFill/>
              </a:ln>
              <a:solidFill>
                <a:schemeClr val="accent6"/>
              </a:solidFill>
              <a:effectLst/>
              <a:uLnTx/>
              <a:uFillTx/>
              <a:latin typeface="+mn-lt"/>
            </a:endParaRPr>
          </a:p>
        </p:txBody>
      </p:sp>
      <p:cxnSp>
        <p:nvCxnSpPr>
          <p:cNvPr id="40" name="Straight Arrow Connector 39"/>
          <p:cNvCxnSpPr/>
          <p:nvPr/>
        </p:nvCxnSpPr>
        <p:spPr bwMode="auto">
          <a:xfrm>
            <a:off x="5020619" y="4394303"/>
            <a:ext cx="0" cy="1114309"/>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Arrow Connector 40"/>
          <p:cNvCxnSpPr/>
          <p:nvPr/>
        </p:nvCxnSpPr>
        <p:spPr bwMode="auto">
          <a:xfrm>
            <a:off x="5020619" y="2920897"/>
            <a:ext cx="0" cy="1395578"/>
          </a:xfrm>
          <a:prstGeom prst="straightConnector1">
            <a:avLst/>
          </a:prstGeom>
          <a:solidFill>
            <a:schemeClr val="accent1"/>
          </a:solidFill>
          <a:ln w="2857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Arrow Connector 42"/>
          <p:cNvCxnSpPr/>
          <p:nvPr/>
        </p:nvCxnSpPr>
        <p:spPr bwMode="auto">
          <a:xfrm>
            <a:off x="5020619" y="1621495"/>
            <a:ext cx="0" cy="1240702"/>
          </a:xfrm>
          <a:prstGeom prst="straightConnector1">
            <a:avLst/>
          </a:prstGeom>
          <a:solidFill>
            <a:schemeClr val="accent1"/>
          </a:solidFill>
          <a:ln w="2857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Rectangle 3"/>
          <p:cNvSpPr txBox="1">
            <a:spLocks noChangeArrowheads="1"/>
          </p:cNvSpPr>
          <p:nvPr/>
        </p:nvSpPr>
        <p:spPr bwMode="auto">
          <a:xfrm>
            <a:off x="5045973" y="5412949"/>
            <a:ext cx="3907437" cy="248324"/>
          </a:xfrm>
          <a:prstGeom prst="rect">
            <a:avLst/>
          </a:prstGeom>
          <a:no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650" kern="0" dirty="0" smtClean="0">
                <a:latin typeface="Tahoma"/>
              </a:rPr>
              <a:t>Modified from Tissot and Welte, 1984.  Petroleum formation and occurrence, Springer-Verlag, 699 pp.  </a:t>
            </a:r>
          </a:p>
          <a:p>
            <a:pPr algn="ctr" eaLnBrk="1" hangingPunct="1">
              <a:lnSpc>
                <a:spcPct val="110000"/>
              </a:lnSpc>
              <a:spcBef>
                <a:spcPts val="0"/>
              </a:spcBef>
            </a:pPr>
            <a:r>
              <a:rPr kumimoji="0" lang="en-US" altLang="en-US" sz="650" i="0" u="none" strike="noStrike" kern="0" cap="none" spc="0" normalizeH="0" baseline="0" noProof="0" dirty="0" smtClean="0">
                <a:ln>
                  <a:noFill/>
                </a:ln>
                <a:effectLst/>
                <a:uLnTx/>
                <a:uFillTx/>
                <a:latin typeface="Tahoma"/>
              </a:rPr>
              <a:t>Summary of the oil formation process</a:t>
            </a:r>
            <a:endParaRPr kumimoji="0" lang="en-US" altLang="en-US" sz="650" i="0" u="none" strike="noStrike" kern="0" cap="none" spc="0" normalizeH="0" baseline="0" noProof="0" dirty="0" smtClean="0">
              <a:ln>
                <a:noFill/>
              </a:ln>
              <a:effectLst/>
              <a:uLnTx/>
              <a:uFillTx/>
              <a:latin typeface="+mn-lt"/>
            </a:endParaRPr>
          </a:p>
        </p:txBody>
      </p:sp>
      <p:sp>
        <p:nvSpPr>
          <p:cNvPr id="4" name="Rectangle 3"/>
          <p:cNvSpPr/>
          <p:nvPr/>
        </p:nvSpPr>
        <p:spPr bwMode="auto">
          <a:xfrm>
            <a:off x="6865620" y="3408571"/>
            <a:ext cx="1029349" cy="279509"/>
          </a:xfrm>
          <a:prstGeom prst="rect">
            <a:avLst/>
          </a:prstGeom>
          <a:solidFill>
            <a:srgbClr val="00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9" name="Rectangle 3"/>
          <p:cNvSpPr txBox="1">
            <a:spLocks noChangeArrowheads="1"/>
          </p:cNvSpPr>
          <p:nvPr/>
        </p:nvSpPr>
        <p:spPr bwMode="auto">
          <a:xfrm>
            <a:off x="6840008" y="3406002"/>
            <a:ext cx="1027642" cy="211817"/>
          </a:xfrm>
          <a:prstGeom prst="rect">
            <a:avLst/>
          </a:prstGeom>
          <a:no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700" b="1" kern="0" dirty="0" smtClean="0">
                <a:latin typeface="Tahoma"/>
              </a:rPr>
              <a:t>Small to Medium Hydrocarbons</a:t>
            </a:r>
            <a:endParaRPr kumimoji="0" lang="en-US" altLang="en-US" sz="700" b="0" i="0" u="none" strike="noStrike" kern="0" cap="none" spc="0" normalizeH="0" baseline="0" noProof="0" dirty="0" smtClean="0">
              <a:ln>
                <a:noFill/>
              </a:ln>
              <a:effectLst/>
              <a:uLnTx/>
              <a:uFillTx/>
              <a:latin typeface="+mn-lt"/>
            </a:endParaRPr>
          </a:p>
        </p:txBody>
      </p:sp>
      <p:sp>
        <p:nvSpPr>
          <p:cNvPr id="42" name="Rectangle 41"/>
          <p:cNvSpPr/>
          <p:nvPr/>
        </p:nvSpPr>
        <p:spPr bwMode="auto">
          <a:xfrm>
            <a:off x="7893981" y="3406002"/>
            <a:ext cx="313408" cy="279509"/>
          </a:xfrm>
          <a:prstGeom prst="rect">
            <a:avLst/>
          </a:prstGeom>
          <a:solidFill>
            <a:schemeClr val="bg1">
              <a:lumMod val="6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 name="Rectangle 5"/>
          <p:cNvSpPr/>
          <p:nvPr/>
        </p:nvSpPr>
        <p:spPr bwMode="auto">
          <a:xfrm>
            <a:off x="8035290" y="3695613"/>
            <a:ext cx="611505" cy="30716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4" name="Rectangle 3"/>
          <p:cNvSpPr txBox="1">
            <a:spLocks noChangeArrowheads="1"/>
          </p:cNvSpPr>
          <p:nvPr/>
        </p:nvSpPr>
        <p:spPr bwMode="auto">
          <a:xfrm>
            <a:off x="7953674" y="3689207"/>
            <a:ext cx="757057" cy="211817"/>
          </a:xfrm>
          <a:prstGeom prst="rect">
            <a:avLst/>
          </a:prstGeom>
          <a:no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700" b="1" kern="0" dirty="0" smtClean="0">
                <a:latin typeface="Tahoma"/>
              </a:rPr>
              <a:t>Heavy HCs</a:t>
            </a:r>
          </a:p>
          <a:p>
            <a:pPr algn="ctr" eaLnBrk="1" hangingPunct="1">
              <a:lnSpc>
                <a:spcPct val="110000"/>
              </a:lnSpc>
              <a:spcBef>
                <a:spcPts val="0"/>
              </a:spcBef>
            </a:pPr>
            <a:r>
              <a:rPr kumimoji="0" lang="en-US" altLang="en-US" sz="700" b="1" i="0" u="none" strike="noStrike" kern="0" cap="none" spc="0" normalizeH="0" baseline="0" noProof="0" dirty="0" smtClean="0">
                <a:ln>
                  <a:noFill/>
                </a:ln>
                <a:effectLst/>
                <a:uLnTx/>
                <a:uFillTx/>
                <a:latin typeface="Tahoma"/>
              </a:rPr>
              <a:t>And</a:t>
            </a:r>
            <a:r>
              <a:rPr kumimoji="0" lang="en-US" altLang="en-US" sz="700" b="1" i="0" u="none" strike="noStrike" kern="0" cap="none" spc="0" normalizeH="0" noProof="0" dirty="0" smtClean="0">
                <a:ln>
                  <a:noFill/>
                </a:ln>
                <a:effectLst/>
                <a:uLnTx/>
                <a:uFillTx/>
                <a:latin typeface="Tahoma"/>
              </a:rPr>
              <a:t> Bitumen</a:t>
            </a:r>
            <a:endParaRPr kumimoji="0" lang="en-US" altLang="en-US" sz="700" b="0" i="0" u="none" strike="noStrike" kern="0" cap="none" spc="0" normalizeH="0" baseline="0" noProof="0" dirty="0" smtClean="0">
              <a:ln>
                <a:noFill/>
              </a:ln>
              <a:effectLst/>
              <a:uLnTx/>
              <a:uFillTx/>
              <a:latin typeface="+mn-lt"/>
            </a:endParaRPr>
          </a:p>
        </p:txBody>
      </p:sp>
      <p:cxnSp>
        <p:nvCxnSpPr>
          <p:cNvPr id="24" name="Straight Arrow Connector 23"/>
          <p:cNvCxnSpPr/>
          <p:nvPr/>
        </p:nvCxnSpPr>
        <p:spPr bwMode="auto">
          <a:xfrm flipH="1" flipV="1">
            <a:off x="8011548" y="3585660"/>
            <a:ext cx="194876" cy="165184"/>
          </a:xfrm>
          <a:prstGeom prst="straightConnector1">
            <a:avLst/>
          </a:prstGeom>
          <a:solidFill>
            <a:schemeClr val="accent1"/>
          </a:solidFill>
          <a:ln w="9525" cap="flat" cmpd="sng" algn="ctr">
            <a:solidFill>
              <a:srgbClr val="FF00FF"/>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Rectangle 46"/>
          <p:cNvSpPr/>
          <p:nvPr/>
        </p:nvSpPr>
        <p:spPr bwMode="auto">
          <a:xfrm>
            <a:off x="6842987" y="4093216"/>
            <a:ext cx="1061710" cy="279509"/>
          </a:xfrm>
          <a:prstGeom prst="rect">
            <a:avLst/>
          </a:prstGeom>
          <a:solidFill>
            <a:srgbClr val="FF8B8B"/>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8" name="Rectangle 3"/>
          <p:cNvSpPr txBox="1">
            <a:spLocks noChangeArrowheads="1"/>
          </p:cNvSpPr>
          <p:nvPr/>
        </p:nvSpPr>
        <p:spPr bwMode="auto">
          <a:xfrm>
            <a:off x="6801869" y="4063844"/>
            <a:ext cx="1228266" cy="211817"/>
          </a:xfrm>
          <a:prstGeom prst="rect">
            <a:avLst/>
          </a:prstGeom>
          <a:no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110000"/>
              </a:lnSpc>
              <a:spcBef>
                <a:spcPts val="0"/>
              </a:spcBef>
            </a:pPr>
            <a:r>
              <a:rPr lang="en-US" altLang="en-US" sz="700" b="1" kern="0" dirty="0" smtClean="0">
                <a:latin typeface="Tahoma"/>
              </a:rPr>
              <a:t>Methane and</a:t>
            </a:r>
          </a:p>
          <a:p>
            <a:pPr algn="ctr" eaLnBrk="1" hangingPunct="1">
              <a:lnSpc>
                <a:spcPct val="110000"/>
              </a:lnSpc>
              <a:spcBef>
                <a:spcPts val="0"/>
              </a:spcBef>
            </a:pPr>
            <a:r>
              <a:rPr kumimoji="0" lang="en-US" altLang="en-US" sz="700" b="1" i="0" u="none" strike="noStrike" kern="0" cap="none" spc="0" normalizeH="0" baseline="0" noProof="0" dirty="0" smtClean="0">
                <a:ln>
                  <a:noFill/>
                </a:ln>
                <a:effectLst/>
                <a:uLnTx/>
                <a:uFillTx/>
                <a:latin typeface="Tahoma"/>
              </a:rPr>
              <a:t>Light Hydrocarbons</a:t>
            </a:r>
            <a:endParaRPr kumimoji="0" lang="en-US" altLang="en-US" sz="700" b="0" i="0" u="none" strike="noStrike" kern="0" cap="none" spc="0" normalizeH="0" baseline="0" noProof="0" dirty="0" smtClean="0">
              <a:ln>
                <a:noFill/>
              </a:ln>
              <a:effectLst/>
              <a:uLnTx/>
              <a:uFillTx/>
              <a:latin typeface="+mn-lt"/>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Van Krevelen Diagram</a:t>
            </a:r>
            <a:endParaRPr lang="en-US" dirty="0"/>
          </a:p>
        </p:txBody>
      </p:sp>
      <p:sp>
        <p:nvSpPr>
          <p:cNvPr id="5" name="Rectangle 4"/>
          <p:cNvSpPr/>
          <p:nvPr/>
        </p:nvSpPr>
        <p:spPr>
          <a:xfrm>
            <a:off x="4277533" y="5860194"/>
            <a:ext cx="4496036" cy="461665"/>
          </a:xfrm>
          <a:prstGeom prst="rect">
            <a:avLst/>
          </a:prstGeom>
        </p:spPr>
        <p:txBody>
          <a:bodyPr wrap="square">
            <a:spAutoFit/>
          </a:bodyPr>
          <a:lstStyle/>
          <a:p>
            <a:pPr>
              <a:tabLst>
                <a:tab pos="228600" algn="l"/>
              </a:tabLst>
            </a:pPr>
            <a:r>
              <a:rPr lang="en-US" sz="1200" dirty="0">
                <a:solidFill>
                  <a:schemeClr val="accent6"/>
                </a:solidFill>
                <a:latin typeface="Arial" panose="020B0604020202020204" pitchFamily="34" charset="0"/>
                <a:cs typeface="Arial" panose="020B0604020202020204" pitchFamily="34" charset="0"/>
              </a:rPr>
              <a:t>https://</a:t>
            </a:r>
            <a:r>
              <a:rPr lang="en-US" sz="1200" dirty="0" smtClean="0">
                <a:solidFill>
                  <a:schemeClr val="accent6"/>
                </a:solidFill>
                <a:latin typeface="Arial" panose="020B0604020202020204" pitchFamily="34" charset="0"/>
                <a:cs typeface="Arial" panose="020B0604020202020204" pitchFamily="34" charset="0"/>
              </a:rPr>
              <a:t>geochemist.wordpress.com/2009/01/08/evolusi-termal-material-organik-2</a:t>
            </a:r>
            <a:r>
              <a:rPr lang="en-US" sz="1200" dirty="0">
                <a:solidFill>
                  <a:schemeClr val="accent6"/>
                </a:solidFill>
                <a:latin typeface="Arial" panose="020B0604020202020204" pitchFamily="34" charset="0"/>
                <a:cs typeface="Arial" panose="020B0604020202020204" pitchFamily="34" charset="0"/>
              </a:rPr>
              <a:t>/</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7533" y="997042"/>
            <a:ext cx="4471261" cy="4782743"/>
          </a:xfrm>
          <a:prstGeom prst="rect">
            <a:avLst/>
          </a:prstGeom>
        </p:spPr>
      </p:pic>
      <p:sp>
        <p:nvSpPr>
          <p:cNvPr id="6" name="TextBox 5"/>
          <p:cNvSpPr txBox="1"/>
          <p:nvPr/>
        </p:nvSpPr>
        <p:spPr>
          <a:xfrm>
            <a:off x="322730" y="1738649"/>
            <a:ext cx="3675833" cy="3477875"/>
          </a:xfrm>
          <a:prstGeom prst="rect">
            <a:avLst/>
          </a:prstGeom>
          <a:noFill/>
        </p:spPr>
        <p:txBody>
          <a:bodyPr wrap="square" rtlCol="0">
            <a:spAutoFit/>
          </a:bodyPr>
          <a:lstStyle/>
          <a:p>
            <a:pPr marL="228600" indent="-228600"/>
            <a:r>
              <a:rPr lang="en-US" altLang="en-US" sz="2000" kern="0" dirty="0" smtClean="0">
                <a:solidFill>
                  <a:srgbClr val="000000"/>
                </a:solidFill>
                <a:latin typeface="Tahoma"/>
              </a:rPr>
              <a:t>If we plot the O/C ratio vs. the H/C ratio:</a:t>
            </a:r>
          </a:p>
          <a:p>
            <a:pPr marL="228600" indent="-228600"/>
            <a:endParaRPr lang="en-US" altLang="en-US" sz="2000" kern="0" dirty="0" smtClean="0">
              <a:solidFill>
                <a:srgbClr val="000000"/>
              </a:solidFill>
              <a:latin typeface="Tahoma"/>
            </a:endParaRPr>
          </a:p>
          <a:p>
            <a:pPr marL="341313" lvl="1" indent="-171450">
              <a:buFont typeface="Arial" panose="020B0604020202020204" pitchFamily="34" charset="0"/>
              <a:buChar char="•"/>
              <a:tabLst>
                <a:tab pos="627063" algn="l"/>
              </a:tabLst>
            </a:pPr>
            <a:r>
              <a:rPr lang="en-US" altLang="en-US" sz="2000" kern="0" dirty="0" smtClean="0">
                <a:solidFill>
                  <a:srgbClr val="000000"/>
                </a:solidFill>
                <a:latin typeface="Tahoma"/>
              </a:rPr>
              <a:t>The three organic matter 	types (OMTs) can be 	distinguished</a:t>
            </a:r>
          </a:p>
          <a:p>
            <a:pPr marL="169863" lvl="1">
              <a:tabLst>
                <a:tab pos="627063" algn="l"/>
              </a:tabLst>
            </a:pPr>
            <a:endParaRPr lang="en-US" altLang="en-US" sz="2000" kern="0" dirty="0" smtClean="0">
              <a:solidFill>
                <a:srgbClr val="000000"/>
              </a:solidFill>
              <a:latin typeface="Tahoma"/>
            </a:endParaRPr>
          </a:p>
          <a:p>
            <a:pPr marL="341313" lvl="1" indent="-171450">
              <a:buFont typeface="Arial" panose="020B0604020202020204" pitchFamily="34" charset="0"/>
              <a:buChar char="•"/>
              <a:tabLst>
                <a:tab pos="627063" algn="l"/>
              </a:tabLst>
            </a:pPr>
            <a:r>
              <a:rPr lang="en-US" altLang="en-US" sz="2000" kern="0" dirty="0" smtClean="0">
                <a:solidFill>
                  <a:srgbClr val="000000"/>
                </a:solidFill>
                <a:latin typeface="Tahoma"/>
              </a:rPr>
              <a:t>The degree of diagenesis to 	catagenesis can be 	determined</a:t>
            </a:r>
          </a:p>
          <a:p>
            <a:pPr marL="628650" lvl="1" indent="-342900">
              <a:buFont typeface="Arial" panose="020B0604020202020204" pitchFamily="34" charset="0"/>
              <a:buChar char="•"/>
              <a:tabLst>
                <a:tab pos="857250" algn="l"/>
              </a:tabLst>
            </a:pP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Basin Modeling</a:t>
            </a:r>
            <a:endParaRPr lang="en-US" dirty="0"/>
          </a:p>
        </p:txBody>
      </p:sp>
      <p:sp>
        <p:nvSpPr>
          <p:cNvPr id="3" name="TextBox 2"/>
          <p:cNvSpPr txBox="1"/>
          <p:nvPr/>
        </p:nvSpPr>
        <p:spPr>
          <a:xfrm>
            <a:off x="322730" y="979487"/>
            <a:ext cx="8538428" cy="4597668"/>
          </a:xfrm>
          <a:prstGeom prst="rect">
            <a:avLst/>
          </a:prstGeom>
          <a:noFill/>
        </p:spPr>
        <p:txBody>
          <a:bodyPr wrap="square" rtlCol="0">
            <a:spAutoFit/>
          </a:bodyPr>
          <a:lstStyle/>
          <a:p>
            <a:pPr marL="342900" indent="-342900">
              <a:lnSpc>
                <a:spcPct val="90000"/>
              </a:lnSpc>
              <a:spcBef>
                <a:spcPts val="1200"/>
              </a:spcBef>
              <a:buFont typeface="Arial" panose="020B0604020202020204" pitchFamily="34" charset="0"/>
              <a:buChar char="•"/>
            </a:pPr>
            <a:r>
              <a:rPr lang="en-US" altLang="en-US" sz="2200" kern="0" dirty="0" smtClean="0">
                <a:solidFill>
                  <a:srgbClr val="000000"/>
                </a:solidFill>
                <a:latin typeface="Tahoma"/>
              </a:rPr>
              <a:t>We can use computer software to model a basin’s history</a:t>
            </a:r>
          </a:p>
          <a:p>
            <a:pPr marL="342900" indent="-342900">
              <a:lnSpc>
                <a:spcPct val="90000"/>
              </a:lnSpc>
              <a:spcBef>
                <a:spcPts val="1200"/>
              </a:spcBef>
              <a:buFont typeface="Arial" panose="020B0604020202020204" pitchFamily="34" charset="0"/>
              <a:buChar char="•"/>
            </a:pPr>
            <a:r>
              <a:rPr lang="en-US" altLang="en-US" sz="2200" kern="0" dirty="0" smtClean="0">
                <a:solidFill>
                  <a:srgbClr val="000000"/>
                </a:solidFill>
                <a:latin typeface="Tahoma"/>
              </a:rPr>
              <a:t>This modeling can be:</a:t>
            </a:r>
          </a:p>
          <a:p>
            <a:pPr marL="692150" lvl="1" indent="-234950">
              <a:lnSpc>
                <a:spcPct val="90000"/>
              </a:lnSpc>
              <a:spcBef>
                <a:spcPts val="1200"/>
              </a:spcBef>
              <a:buFont typeface="Calibri" panose="020F0502020204030204" pitchFamily="34" charset="0"/>
              <a:buChar char="̶"/>
            </a:pPr>
            <a:r>
              <a:rPr lang="en-US" altLang="en-US" sz="2000" kern="0" dirty="0" smtClean="0">
                <a:solidFill>
                  <a:srgbClr val="000000"/>
                </a:solidFill>
                <a:latin typeface="Tahoma"/>
              </a:rPr>
              <a:t>1-D – modeling a well location (or pseudo-well)</a:t>
            </a:r>
          </a:p>
          <a:p>
            <a:pPr marL="692150" lvl="1" indent="-234950">
              <a:lnSpc>
                <a:spcPct val="90000"/>
              </a:lnSpc>
              <a:spcBef>
                <a:spcPts val="1200"/>
              </a:spcBef>
              <a:buFont typeface="Calibri" panose="020F0502020204030204" pitchFamily="34" charset="0"/>
              <a:buChar char="̶"/>
            </a:pPr>
            <a:r>
              <a:rPr lang="en-US" altLang="en-US" sz="2000" kern="0" dirty="0" smtClean="0">
                <a:solidFill>
                  <a:srgbClr val="000000"/>
                </a:solidFill>
                <a:latin typeface="Tahoma"/>
              </a:rPr>
              <a:t>2-D – model a cross-section (between wells)</a:t>
            </a:r>
          </a:p>
          <a:p>
            <a:pPr marL="692150" lvl="1" indent="-234950">
              <a:lnSpc>
                <a:spcPct val="90000"/>
              </a:lnSpc>
              <a:spcBef>
                <a:spcPts val="1200"/>
              </a:spcBef>
              <a:buFont typeface="Calibri" panose="020F0502020204030204" pitchFamily="34" charset="0"/>
              <a:buChar char="̶"/>
            </a:pPr>
            <a:r>
              <a:rPr lang="en-US" altLang="en-US" sz="2000" kern="0" dirty="0" smtClean="0">
                <a:solidFill>
                  <a:srgbClr val="000000"/>
                </a:solidFill>
                <a:latin typeface="Tahoma"/>
              </a:rPr>
              <a:t>3-D – use a series of grids to model a region</a:t>
            </a:r>
            <a:endParaRPr lang="en-US" altLang="en-US" sz="2200" kern="0" dirty="0" smtClean="0">
              <a:solidFill>
                <a:srgbClr val="000000"/>
              </a:solidFill>
              <a:latin typeface="Tahoma"/>
            </a:endParaRPr>
          </a:p>
          <a:p>
            <a:pPr marL="342900" indent="-342900">
              <a:lnSpc>
                <a:spcPct val="90000"/>
              </a:lnSpc>
              <a:spcBef>
                <a:spcPts val="1200"/>
              </a:spcBef>
              <a:buFont typeface="Arial" panose="020B0604020202020204" pitchFamily="34" charset="0"/>
              <a:buChar char="•"/>
            </a:pPr>
            <a:r>
              <a:rPr lang="en-US" altLang="en-US" sz="2200" kern="0" dirty="0" smtClean="0">
                <a:solidFill>
                  <a:srgbClr val="000000"/>
                </a:solidFill>
                <a:latin typeface="Tahoma"/>
              </a:rPr>
              <a:t>We start with present-day stratigraphy</a:t>
            </a:r>
          </a:p>
          <a:p>
            <a:pPr marL="342900" indent="-342900">
              <a:lnSpc>
                <a:spcPct val="90000"/>
              </a:lnSpc>
              <a:spcBef>
                <a:spcPts val="1200"/>
              </a:spcBef>
              <a:buFont typeface="Arial" panose="020B0604020202020204" pitchFamily="34" charset="0"/>
              <a:buChar char="•"/>
            </a:pPr>
            <a:r>
              <a:rPr lang="en-US" altLang="en-US" sz="2200" kern="0" dirty="0" smtClean="0">
                <a:solidFill>
                  <a:srgbClr val="000000"/>
                </a:solidFill>
                <a:latin typeface="Tahoma"/>
              </a:rPr>
              <a:t>We back-strip from present to past times (geohistory)</a:t>
            </a:r>
          </a:p>
          <a:p>
            <a:pPr marL="342900" indent="-342900">
              <a:lnSpc>
                <a:spcPct val="90000"/>
              </a:lnSpc>
              <a:spcBef>
                <a:spcPts val="1200"/>
              </a:spcBef>
              <a:buFont typeface="Arial" panose="020B0604020202020204" pitchFamily="34" charset="0"/>
              <a:buChar char="•"/>
              <a:tabLst>
                <a:tab pos="568325" algn="l"/>
              </a:tabLst>
            </a:pPr>
            <a:r>
              <a:rPr lang="en-US" altLang="en-US" sz="2200" kern="0" dirty="0" smtClean="0">
                <a:solidFill>
                  <a:srgbClr val="000000"/>
                </a:solidFill>
                <a:latin typeface="Tahoma"/>
              </a:rPr>
              <a:t>We calibrate with temperature </a:t>
            </a:r>
            <a:r>
              <a:rPr lang="en-US" altLang="en-US" sz="2200" kern="0" dirty="0">
                <a:solidFill>
                  <a:srgbClr val="000000"/>
                </a:solidFill>
                <a:latin typeface="Tahoma"/>
              </a:rPr>
              <a:t>data and current indicators of HC </a:t>
            </a:r>
            <a:r>
              <a:rPr lang="en-US" altLang="en-US" sz="2200" kern="0" dirty="0" smtClean="0">
                <a:solidFill>
                  <a:srgbClr val="000000"/>
                </a:solidFill>
                <a:latin typeface="Tahoma"/>
              </a:rPr>
              <a:t>	generation states</a:t>
            </a:r>
          </a:p>
          <a:p>
            <a:pPr marL="342900" indent="-342900">
              <a:lnSpc>
                <a:spcPct val="90000"/>
              </a:lnSpc>
              <a:spcBef>
                <a:spcPts val="1200"/>
              </a:spcBef>
              <a:buFont typeface="Arial" panose="020B0604020202020204" pitchFamily="34" charset="0"/>
              <a:buChar char="•"/>
              <a:tabLst>
                <a:tab pos="568325" algn="l"/>
              </a:tabLst>
            </a:pPr>
            <a:r>
              <a:rPr lang="en-US" altLang="en-US" sz="2200" kern="0" dirty="0" smtClean="0">
                <a:solidFill>
                  <a:srgbClr val="000000"/>
                </a:solidFill>
                <a:latin typeface="Tahoma"/>
              </a:rPr>
              <a:t>Then, we can forward model through geologic time to get 	source and reservoir properties</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9"/>
          <p:cNvSpPr>
            <a:spLocks noChangeArrowheads="1"/>
          </p:cNvSpPr>
          <p:nvPr/>
        </p:nvSpPr>
        <p:spPr bwMode="auto">
          <a:xfrm>
            <a:off x="2890838" y="1047750"/>
            <a:ext cx="3322637" cy="901700"/>
          </a:xfrm>
          <a:prstGeom prst="rect">
            <a:avLst/>
          </a:prstGeom>
          <a:solidFill>
            <a:srgbClr val="CCFFF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56" name="Rectangle 28"/>
          <p:cNvSpPr>
            <a:spLocks noChangeArrowheads="1"/>
          </p:cNvSpPr>
          <p:nvPr/>
        </p:nvSpPr>
        <p:spPr bwMode="auto">
          <a:xfrm>
            <a:off x="2890838" y="1143000"/>
            <a:ext cx="3322637" cy="806450"/>
          </a:xfrm>
          <a:prstGeom prst="rect">
            <a:avLst/>
          </a:prstGeom>
          <a:solidFill>
            <a:srgbClr val="33CCF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57" name="Freeform 13"/>
          <p:cNvSpPr>
            <a:spLocks/>
          </p:cNvSpPr>
          <p:nvPr/>
        </p:nvSpPr>
        <p:spPr bwMode="auto">
          <a:xfrm>
            <a:off x="2890838" y="1143000"/>
            <a:ext cx="3322637" cy="806450"/>
          </a:xfrm>
          <a:custGeom>
            <a:avLst/>
            <a:gdLst>
              <a:gd name="T0" fmla="*/ 0 w 1524"/>
              <a:gd name="T1" fmla="*/ 0 h 508"/>
              <a:gd name="T2" fmla="*/ 0 w 1524"/>
              <a:gd name="T3" fmla="*/ 806450 h 508"/>
              <a:gd name="T4" fmla="*/ 3322637 w 1524"/>
              <a:gd name="T5" fmla="*/ 806450 h 508"/>
              <a:gd name="T6" fmla="*/ 3322637 w 1524"/>
              <a:gd name="T7" fmla="*/ 444500 h 508"/>
              <a:gd name="T8" fmla="*/ 3122058 w 1524"/>
              <a:gd name="T9" fmla="*/ 387350 h 508"/>
              <a:gd name="T10" fmla="*/ 2781945 w 1524"/>
              <a:gd name="T11" fmla="*/ 254000 h 508"/>
              <a:gd name="T12" fmla="*/ 2537762 w 1524"/>
              <a:gd name="T13" fmla="*/ 165100 h 508"/>
              <a:gd name="T14" fmla="*/ 2223812 w 1524"/>
              <a:gd name="T15" fmla="*/ 82550 h 508"/>
              <a:gd name="T16" fmla="*/ 1901141 w 1524"/>
              <a:gd name="T17" fmla="*/ 69850 h 508"/>
              <a:gd name="T18" fmla="*/ 1325566 w 1524"/>
              <a:gd name="T19" fmla="*/ 57150 h 508"/>
              <a:gd name="T20" fmla="*/ 863362 w 1524"/>
              <a:gd name="T21" fmla="*/ 44450 h 508"/>
              <a:gd name="T22" fmla="*/ 523250 w 1524"/>
              <a:gd name="T23" fmla="*/ 25400 h 508"/>
              <a:gd name="T24" fmla="*/ 218021 w 1524"/>
              <a:gd name="T25" fmla="*/ 6350 h 508"/>
              <a:gd name="T26" fmla="*/ 0 w 1524"/>
              <a:gd name="T27" fmla="*/ 0 h 5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24"/>
              <a:gd name="T43" fmla="*/ 0 h 508"/>
              <a:gd name="T44" fmla="*/ 1524 w 1524"/>
              <a:gd name="T45" fmla="*/ 508 h 50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24" h="508">
                <a:moveTo>
                  <a:pt x="0" y="0"/>
                </a:moveTo>
                <a:lnTo>
                  <a:pt x="0" y="508"/>
                </a:lnTo>
                <a:lnTo>
                  <a:pt x="1524" y="508"/>
                </a:lnTo>
                <a:lnTo>
                  <a:pt x="1524" y="280"/>
                </a:lnTo>
                <a:lnTo>
                  <a:pt x="1432" y="244"/>
                </a:lnTo>
                <a:lnTo>
                  <a:pt x="1276" y="160"/>
                </a:lnTo>
                <a:lnTo>
                  <a:pt x="1164" y="104"/>
                </a:lnTo>
                <a:lnTo>
                  <a:pt x="1020" y="52"/>
                </a:lnTo>
                <a:lnTo>
                  <a:pt x="872" y="44"/>
                </a:lnTo>
                <a:lnTo>
                  <a:pt x="608" y="36"/>
                </a:lnTo>
                <a:lnTo>
                  <a:pt x="396" y="28"/>
                </a:lnTo>
                <a:lnTo>
                  <a:pt x="240" y="16"/>
                </a:lnTo>
                <a:lnTo>
                  <a:pt x="100" y="4"/>
                </a:lnTo>
                <a:lnTo>
                  <a:pt x="0" y="0"/>
                </a:lnTo>
                <a:close/>
              </a:path>
            </a:pathLst>
          </a:custGeom>
          <a:solidFill>
            <a:srgbClr val="996633"/>
          </a:solidFill>
          <a:ln w="9525">
            <a:solidFill>
              <a:schemeClr val="tx1"/>
            </a:solidFill>
            <a:round/>
            <a:headEnd/>
            <a:tailEnd/>
          </a:ln>
        </p:spPr>
        <p:txBody>
          <a:bodyPr/>
          <a:lstStyle/>
          <a:p>
            <a:endParaRPr lang="en-US" dirty="0"/>
          </a:p>
        </p:txBody>
      </p:sp>
      <p:sp>
        <p:nvSpPr>
          <p:cNvPr id="74758" name="Freeform 14"/>
          <p:cNvSpPr>
            <a:spLocks/>
          </p:cNvSpPr>
          <p:nvPr/>
        </p:nvSpPr>
        <p:spPr bwMode="auto">
          <a:xfrm>
            <a:off x="2890838" y="1206500"/>
            <a:ext cx="3322637" cy="742950"/>
          </a:xfrm>
          <a:custGeom>
            <a:avLst/>
            <a:gdLst>
              <a:gd name="T0" fmla="*/ 0 w 1524"/>
              <a:gd name="T1" fmla="*/ 0 h 468"/>
              <a:gd name="T2" fmla="*/ 0 w 1524"/>
              <a:gd name="T3" fmla="*/ 742950 h 468"/>
              <a:gd name="T4" fmla="*/ 3322637 w 1524"/>
              <a:gd name="T5" fmla="*/ 742950 h 468"/>
              <a:gd name="T6" fmla="*/ 3322637 w 1524"/>
              <a:gd name="T7" fmla="*/ 406400 h 468"/>
              <a:gd name="T8" fmla="*/ 3165662 w 1524"/>
              <a:gd name="T9" fmla="*/ 400050 h 468"/>
              <a:gd name="T10" fmla="*/ 2851712 w 1524"/>
              <a:gd name="T11" fmla="*/ 317500 h 468"/>
              <a:gd name="T12" fmla="*/ 2529041 w 1524"/>
              <a:gd name="T13" fmla="*/ 260350 h 468"/>
              <a:gd name="T14" fmla="*/ 2197650 w 1524"/>
              <a:gd name="T15" fmla="*/ 177800 h 468"/>
              <a:gd name="T16" fmla="*/ 1892421 w 1524"/>
              <a:gd name="T17" fmla="*/ 76200 h 468"/>
              <a:gd name="T18" fmla="*/ 1595912 w 1524"/>
              <a:gd name="T19" fmla="*/ 76200 h 468"/>
              <a:gd name="T20" fmla="*/ 1229637 w 1524"/>
              <a:gd name="T21" fmla="*/ 63500 h 468"/>
              <a:gd name="T22" fmla="*/ 950571 w 1524"/>
              <a:gd name="T23" fmla="*/ 50800 h 468"/>
              <a:gd name="T24" fmla="*/ 619179 w 1524"/>
              <a:gd name="T25" fmla="*/ 25400 h 468"/>
              <a:gd name="T26" fmla="*/ 296508 w 1524"/>
              <a:gd name="T27" fmla="*/ 6350 h 468"/>
              <a:gd name="T28" fmla="*/ 0 w 1524"/>
              <a:gd name="T29" fmla="*/ 0 h 4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24"/>
              <a:gd name="T46" fmla="*/ 0 h 468"/>
              <a:gd name="T47" fmla="*/ 1524 w 1524"/>
              <a:gd name="T48" fmla="*/ 468 h 46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24" h="468">
                <a:moveTo>
                  <a:pt x="0" y="0"/>
                </a:moveTo>
                <a:lnTo>
                  <a:pt x="0" y="468"/>
                </a:lnTo>
                <a:lnTo>
                  <a:pt x="1524" y="468"/>
                </a:lnTo>
                <a:lnTo>
                  <a:pt x="1524" y="256"/>
                </a:lnTo>
                <a:lnTo>
                  <a:pt x="1452" y="252"/>
                </a:lnTo>
                <a:lnTo>
                  <a:pt x="1308" y="200"/>
                </a:lnTo>
                <a:lnTo>
                  <a:pt x="1160" y="164"/>
                </a:lnTo>
                <a:lnTo>
                  <a:pt x="1008" y="112"/>
                </a:lnTo>
                <a:lnTo>
                  <a:pt x="868" y="48"/>
                </a:lnTo>
                <a:lnTo>
                  <a:pt x="732" y="48"/>
                </a:lnTo>
                <a:lnTo>
                  <a:pt x="564" y="40"/>
                </a:lnTo>
                <a:lnTo>
                  <a:pt x="436" y="32"/>
                </a:lnTo>
                <a:lnTo>
                  <a:pt x="284" y="16"/>
                </a:lnTo>
                <a:lnTo>
                  <a:pt x="136" y="4"/>
                </a:lnTo>
                <a:lnTo>
                  <a:pt x="0" y="0"/>
                </a:lnTo>
                <a:close/>
              </a:path>
            </a:pathLst>
          </a:custGeom>
          <a:solidFill>
            <a:srgbClr val="FFAC07"/>
          </a:solidFill>
          <a:ln w="9525">
            <a:solidFill>
              <a:schemeClr val="tx1"/>
            </a:solidFill>
            <a:round/>
            <a:headEnd/>
            <a:tailEnd/>
          </a:ln>
        </p:spPr>
        <p:txBody>
          <a:bodyPr/>
          <a:lstStyle/>
          <a:p>
            <a:endParaRPr lang="en-US" dirty="0"/>
          </a:p>
        </p:txBody>
      </p:sp>
      <p:sp>
        <p:nvSpPr>
          <p:cNvPr id="74759" name="Freeform 15"/>
          <p:cNvSpPr>
            <a:spLocks/>
          </p:cNvSpPr>
          <p:nvPr/>
        </p:nvSpPr>
        <p:spPr bwMode="auto">
          <a:xfrm>
            <a:off x="2890838" y="1276350"/>
            <a:ext cx="3322637" cy="666750"/>
          </a:xfrm>
          <a:custGeom>
            <a:avLst/>
            <a:gdLst>
              <a:gd name="T0" fmla="*/ 0 w 1524"/>
              <a:gd name="T1" fmla="*/ 0 h 420"/>
              <a:gd name="T2" fmla="*/ 0 w 1524"/>
              <a:gd name="T3" fmla="*/ 666750 h 420"/>
              <a:gd name="T4" fmla="*/ 3322637 w 1524"/>
              <a:gd name="T5" fmla="*/ 666750 h 420"/>
              <a:gd name="T6" fmla="*/ 3322637 w 1524"/>
              <a:gd name="T7" fmla="*/ 368300 h 420"/>
              <a:gd name="T8" fmla="*/ 3095895 w 1524"/>
              <a:gd name="T9" fmla="*/ 330200 h 420"/>
              <a:gd name="T10" fmla="*/ 2816829 w 1524"/>
              <a:gd name="T11" fmla="*/ 317500 h 420"/>
              <a:gd name="T12" fmla="*/ 2502879 w 1524"/>
              <a:gd name="T13" fmla="*/ 304800 h 420"/>
              <a:gd name="T14" fmla="*/ 2215091 w 1524"/>
              <a:gd name="T15" fmla="*/ 285750 h 420"/>
              <a:gd name="T16" fmla="*/ 1857537 w 1524"/>
              <a:gd name="T17" fmla="*/ 196850 h 420"/>
              <a:gd name="T18" fmla="*/ 1587191 w 1524"/>
              <a:gd name="T19" fmla="*/ 101600 h 420"/>
              <a:gd name="T20" fmla="*/ 1255800 w 1524"/>
              <a:gd name="T21" fmla="*/ 57150 h 420"/>
              <a:gd name="T22" fmla="*/ 915687 w 1524"/>
              <a:gd name="T23" fmla="*/ 50800 h 420"/>
              <a:gd name="T24" fmla="*/ 627900 w 1524"/>
              <a:gd name="T25" fmla="*/ 31750 h 420"/>
              <a:gd name="T26" fmla="*/ 305229 w 1524"/>
              <a:gd name="T27" fmla="*/ 12700 h 420"/>
              <a:gd name="T28" fmla="*/ 0 w 1524"/>
              <a:gd name="T29" fmla="*/ 0 h 4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24"/>
              <a:gd name="T46" fmla="*/ 0 h 420"/>
              <a:gd name="T47" fmla="*/ 1524 w 1524"/>
              <a:gd name="T48" fmla="*/ 420 h 4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24" h="420">
                <a:moveTo>
                  <a:pt x="0" y="0"/>
                </a:moveTo>
                <a:lnTo>
                  <a:pt x="0" y="420"/>
                </a:lnTo>
                <a:lnTo>
                  <a:pt x="1524" y="420"/>
                </a:lnTo>
                <a:lnTo>
                  <a:pt x="1524" y="232"/>
                </a:lnTo>
                <a:lnTo>
                  <a:pt x="1420" y="208"/>
                </a:lnTo>
                <a:lnTo>
                  <a:pt x="1292" y="200"/>
                </a:lnTo>
                <a:lnTo>
                  <a:pt x="1148" y="192"/>
                </a:lnTo>
                <a:lnTo>
                  <a:pt x="1016" y="180"/>
                </a:lnTo>
                <a:lnTo>
                  <a:pt x="852" y="124"/>
                </a:lnTo>
                <a:lnTo>
                  <a:pt x="728" y="64"/>
                </a:lnTo>
                <a:lnTo>
                  <a:pt x="576" y="36"/>
                </a:lnTo>
                <a:lnTo>
                  <a:pt x="420" y="32"/>
                </a:lnTo>
                <a:lnTo>
                  <a:pt x="288" y="20"/>
                </a:lnTo>
                <a:lnTo>
                  <a:pt x="140" y="8"/>
                </a:lnTo>
                <a:lnTo>
                  <a:pt x="0" y="0"/>
                </a:lnTo>
                <a:close/>
              </a:path>
            </a:pathLst>
          </a:custGeom>
          <a:solidFill>
            <a:srgbClr val="FFFF66"/>
          </a:solidFill>
          <a:ln w="9525">
            <a:solidFill>
              <a:schemeClr val="tx1"/>
            </a:solidFill>
            <a:round/>
            <a:headEnd/>
            <a:tailEnd/>
          </a:ln>
        </p:spPr>
        <p:txBody>
          <a:bodyPr/>
          <a:lstStyle/>
          <a:p>
            <a:endParaRPr lang="en-US" dirty="0"/>
          </a:p>
        </p:txBody>
      </p:sp>
      <p:sp>
        <p:nvSpPr>
          <p:cNvPr id="74760" name="Freeform 16"/>
          <p:cNvSpPr>
            <a:spLocks/>
          </p:cNvSpPr>
          <p:nvPr/>
        </p:nvSpPr>
        <p:spPr bwMode="auto">
          <a:xfrm>
            <a:off x="2898775" y="1333500"/>
            <a:ext cx="3314700" cy="622300"/>
          </a:xfrm>
          <a:custGeom>
            <a:avLst/>
            <a:gdLst>
              <a:gd name="T0" fmla="*/ 0 w 1520"/>
              <a:gd name="T1" fmla="*/ 6350 h 392"/>
              <a:gd name="T2" fmla="*/ 0 w 1520"/>
              <a:gd name="T3" fmla="*/ 622300 h 392"/>
              <a:gd name="T4" fmla="*/ 3314700 w 1520"/>
              <a:gd name="T5" fmla="*/ 622300 h 392"/>
              <a:gd name="T6" fmla="*/ 3314700 w 1520"/>
              <a:gd name="T7" fmla="*/ 336550 h 392"/>
              <a:gd name="T8" fmla="*/ 3140242 w 1520"/>
              <a:gd name="T9" fmla="*/ 317500 h 392"/>
              <a:gd name="T10" fmla="*/ 2834941 w 1520"/>
              <a:gd name="T11" fmla="*/ 323850 h 392"/>
              <a:gd name="T12" fmla="*/ 2512194 w 1520"/>
              <a:gd name="T13" fmla="*/ 323850 h 392"/>
              <a:gd name="T14" fmla="*/ 2189447 w 1520"/>
              <a:gd name="T15" fmla="*/ 311150 h 392"/>
              <a:gd name="T16" fmla="*/ 1875422 w 1520"/>
              <a:gd name="T17" fmla="*/ 311150 h 392"/>
              <a:gd name="T18" fmla="*/ 1561398 w 1520"/>
              <a:gd name="T19" fmla="*/ 234950 h 392"/>
              <a:gd name="T20" fmla="*/ 1264820 w 1520"/>
              <a:gd name="T21" fmla="*/ 120650 h 392"/>
              <a:gd name="T22" fmla="*/ 1081639 w 1520"/>
              <a:gd name="T23" fmla="*/ 76200 h 392"/>
              <a:gd name="T24" fmla="*/ 889735 w 1520"/>
              <a:gd name="T25" fmla="*/ 57150 h 392"/>
              <a:gd name="T26" fmla="*/ 671663 w 1520"/>
              <a:gd name="T27" fmla="*/ 38100 h 392"/>
              <a:gd name="T28" fmla="*/ 436145 w 1520"/>
              <a:gd name="T29" fmla="*/ 19050 h 392"/>
              <a:gd name="T30" fmla="*/ 183181 w 1520"/>
              <a:gd name="T31" fmla="*/ 0 h 392"/>
              <a:gd name="T32" fmla="*/ 0 w 1520"/>
              <a:gd name="T33" fmla="*/ 6350 h 3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20"/>
              <a:gd name="T52" fmla="*/ 0 h 392"/>
              <a:gd name="T53" fmla="*/ 1520 w 1520"/>
              <a:gd name="T54" fmla="*/ 392 h 3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20" h="392">
                <a:moveTo>
                  <a:pt x="0" y="4"/>
                </a:moveTo>
                <a:lnTo>
                  <a:pt x="0" y="392"/>
                </a:lnTo>
                <a:lnTo>
                  <a:pt x="1520" y="392"/>
                </a:lnTo>
                <a:lnTo>
                  <a:pt x="1520" y="212"/>
                </a:lnTo>
                <a:lnTo>
                  <a:pt x="1440" y="200"/>
                </a:lnTo>
                <a:lnTo>
                  <a:pt x="1300" y="204"/>
                </a:lnTo>
                <a:lnTo>
                  <a:pt x="1152" y="204"/>
                </a:lnTo>
                <a:lnTo>
                  <a:pt x="1004" y="196"/>
                </a:lnTo>
                <a:lnTo>
                  <a:pt x="860" y="196"/>
                </a:lnTo>
                <a:lnTo>
                  <a:pt x="716" y="148"/>
                </a:lnTo>
                <a:lnTo>
                  <a:pt x="580" y="76"/>
                </a:lnTo>
                <a:lnTo>
                  <a:pt x="496" y="48"/>
                </a:lnTo>
                <a:lnTo>
                  <a:pt x="408" y="36"/>
                </a:lnTo>
                <a:lnTo>
                  <a:pt x="308" y="24"/>
                </a:lnTo>
                <a:lnTo>
                  <a:pt x="200" y="12"/>
                </a:lnTo>
                <a:lnTo>
                  <a:pt x="84" y="0"/>
                </a:lnTo>
                <a:lnTo>
                  <a:pt x="0" y="4"/>
                </a:lnTo>
                <a:close/>
              </a:path>
            </a:pathLst>
          </a:custGeom>
          <a:solidFill>
            <a:srgbClr val="00CC00"/>
          </a:solidFill>
          <a:ln w="9525">
            <a:solidFill>
              <a:schemeClr val="tx1"/>
            </a:solidFill>
            <a:round/>
            <a:headEnd/>
            <a:tailEnd/>
          </a:ln>
        </p:spPr>
        <p:txBody>
          <a:bodyPr/>
          <a:lstStyle/>
          <a:p>
            <a:endParaRPr lang="en-US" dirty="0"/>
          </a:p>
        </p:txBody>
      </p:sp>
      <p:sp>
        <p:nvSpPr>
          <p:cNvPr id="74761" name="Freeform 17" descr="Large confetti"/>
          <p:cNvSpPr>
            <a:spLocks/>
          </p:cNvSpPr>
          <p:nvPr/>
        </p:nvSpPr>
        <p:spPr bwMode="auto">
          <a:xfrm>
            <a:off x="2898775" y="1416050"/>
            <a:ext cx="3314700" cy="539750"/>
          </a:xfrm>
          <a:custGeom>
            <a:avLst/>
            <a:gdLst>
              <a:gd name="T0" fmla="*/ 0 w 1520"/>
              <a:gd name="T1" fmla="*/ 0 h 340"/>
              <a:gd name="T2" fmla="*/ 0 w 1520"/>
              <a:gd name="T3" fmla="*/ 539750 h 340"/>
              <a:gd name="T4" fmla="*/ 3314700 w 1520"/>
              <a:gd name="T5" fmla="*/ 539750 h 340"/>
              <a:gd name="T6" fmla="*/ 3314700 w 1520"/>
              <a:gd name="T7" fmla="*/ 349250 h 340"/>
              <a:gd name="T8" fmla="*/ 3166411 w 1520"/>
              <a:gd name="T9" fmla="*/ 355600 h 340"/>
              <a:gd name="T10" fmla="*/ 2869832 w 1520"/>
              <a:gd name="T11" fmla="*/ 355600 h 340"/>
              <a:gd name="T12" fmla="*/ 2520917 w 1520"/>
              <a:gd name="T13" fmla="*/ 292100 h 340"/>
              <a:gd name="T14" fmla="*/ 2180724 w 1520"/>
              <a:gd name="T15" fmla="*/ 311150 h 340"/>
              <a:gd name="T16" fmla="*/ 1910314 w 1520"/>
              <a:gd name="T17" fmla="*/ 330200 h 340"/>
              <a:gd name="T18" fmla="*/ 1543952 w 1520"/>
              <a:gd name="T19" fmla="*/ 285750 h 340"/>
              <a:gd name="T20" fmla="*/ 1256097 w 1520"/>
              <a:gd name="T21" fmla="*/ 222250 h 340"/>
              <a:gd name="T22" fmla="*/ 968241 w 1520"/>
              <a:gd name="T23" fmla="*/ 139700 h 340"/>
              <a:gd name="T24" fmla="*/ 636771 w 1520"/>
              <a:gd name="T25" fmla="*/ 38100 h 340"/>
              <a:gd name="T26" fmla="*/ 296578 w 1520"/>
              <a:gd name="T27" fmla="*/ 12700 h 340"/>
              <a:gd name="T28" fmla="*/ 0 w 1520"/>
              <a:gd name="T29" fmla="*/ 0 h 3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20"/>
              <a:gd name="T46" fmla="*/ 0 h 340"/>
              <a:gd name="T47" fmla="*/ 1520 w 1520"/>
              <a:gd name="T48" fmla="*/ 340 h 3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20" h="340">
                <a:moveTo>
                  <a:pt x="0" y="0"/>
                </a:moveTo>
                <a:lnTo>
                  <a:pt x="0" y="340"/>
                </a:lnTo>
                <a:lnTo>
                  <a:pt x="1520" y="340"/>
                </a:lnTo>
                <a:lnTo>
                  <a:pt x="1520" y="220"/>
                </a:lnTo>
                <a:lnTo>
                  <a:pt x="1452" y="224"/>
                </a:lnTo>
                <a:lnTo>
                  <a:pt x="1316" y="224"/>
                </a:lnTo>
                <a:lnTo>
                  <a:pt x="1156" y="184"/>
                </a:lnTo>
                <a:lnTo>
                  <a:pt x="1000" y="196"/>
                </a:lnTo>
                <a:lnTo>
                  <a:pt x="876" y="208"/>
                </a:lnTo>
                <a:lnTo>
                  <a:pt x="708" y="180"/>
                </a:lnTo>
                <a:lnTo>
                  <a:pt x="576" y="140"/>
                </a:lnTo>
                <a:lnTo>
                  <a:pt x="444" y="88"/>
                </a:lnTo>
                <a:lnTo>
                  <a:pt x="292" y="24"/>
                </a:lnTo>
                <a:lnTo>
                  <a:pt x="136" y="8"/>
                </a:lnTo>
                <a:lnTo>
                  <a:pt x="0" y="0"/>
                </a:lnTo>
                <a:close/>
              </a:path>
            </a:pathLst>
          </a:custGeom>
          <a:pattFill prst="lgConfetti">
            <a:fgClr>
              <a:srgbClr val="FF0000"/>
            </a:fgClr>
            <a:bgClr>
              <a:schemeClr val="tx1"/>
            </a:bgClr>
          </a:pattFill>
          <a:ln w="9525">
            <a:solidFill>
              <a:schemeClr val="tx1"/>
            </a:solidFill>
            <a:round/>
            <a:headEnd/>
            <a:tailEnd/>
          </a:ln>
        </p:spPr>
        <p:txBody>
          <a:bodyPr/>
          <a:lstStyle/>
          <a:p>
            <a:endParaRPr lang="en-US" dirty="0"/>
          </a:p>
        </p:txBody>
      </p:sp>
      <p:sp>
        <p:nvSpPr>
          <p:cNvPr id="74762" name="Rectangle 4"/>
          <p:cNvSpPr>
            <a:spLocks noGrp="1" noChangeArrowheads="1"/>
          </p:cNvSpPr>
          <p:nvPr>
            <p:ph type="title"/>
          </p:nvPr>
        </p:nvSpPr>
        <p:spPr/>
        <p:txBody>
          <a:bodyPr/>
          <a:lstStyle/>
          <a:p>
            <a:r>
              <a:rPr lang="en-US" altLang="en-US" dirty="0" smtClean="0"/>
              <a:t>Basin Modeling</a:t>
            </a:r>
          </a:p>
        </p:txBody>
      </p:sp>
      <p:sp>
        <p:nvSpPr>
          <p:cNvPr id="74763" name="Text Box 39"/>
          <p:cNvSpPr txBox="1">
            <a:spLocks noChangeArrowheads="1"/>
          </p:cNvSpPr>
          <p:nvPr/>
        </p:nvSpPr>
        <p:spPr bwMode="auto">
          <a:xfrm>
            <a:off x="2874963" y="1628775"/>
            <a:ext cx="6143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b="1" dirty="0">
                <a:solidFill>
                  <a:schemeClr val="bg1"/>
                </a:solidFill>
                <a:latin typeface="Tahoma" panose="020B0604030504040204" pitchFamily="34" charset="0"/>
              </a:rPr>
              <a:t>0 Ma</a:t>
            </a:r>
          </a:p>
        </p:txBody>
      </p:sp>
      <p:grpSp>
        <p:nvGrpSpPr>
          <p:cNvPr id="2" name="Group 53"/>
          <p:cNvGrpSpPr>
            <a:grpSpLocks/>
          </p:cNvGrpSpPr>
          <p:nvPr/>
        </p:nvGrpSpPr>
        <p:grpSpPr bwMode="auto">
          <a:xfrm>
            <a:off x="2873375" y="2228850"/>
            <a:ext cx="3340100" cy="833438"/>
            <a:chOff x="1810" y="1404"/>
            <a:chExt cx="2104" cy="525"/>
          </a:xfrm>
        </p:grpSpPr>
        <p:sp>
          <p:nvSpPr>
            <p:cNvPr id="74791" name="Rectangle 30"/>
            <p:cNvSpPr>
              <a:spLocks noChangeArrowheads="1"/>
            </p:cNvSpPr>
            <p:nvPr/>
          </p:nvSpPr>
          <p:spPr bwMode="auto">
            <a:xfrm>
              <a:off x="1821" y="1404"/>
              <a:ext cx="2093" cy="524"/>
            </a:xfrm>
            <a:prstGeom prst="rect">
              <a:avLst/>
            </a:prstGeom>
            <a:solidFill>
              <a:srgbClr val="CCFFF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92" name="Rectangle 31"/>
            <p:cNvSpPr>
              <a:spLocks noChangeArrowheads="1"/>
            </p:cNvSpPr>
            <p:nvPr/>
          </p:nvSpPr>
          <p:spPr bwMode="auto">
            <a:xfrm>
              <a:off x="1821" y="1468"/>
              <a:ext cx="2093" cy="460"/>
            </a:xfrm>
            <a:prstGeom prst="rect">
              <a:avLst/>
            </a:prstGeom>
            <a:solidFill>
              <a:srgbClr val="33CCF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93" name="Freeform 18"/>
            <p:cNvSpPr>
              <a:spLocks/>
            </p:cNvSpPr>
            <p:nvPr/>
          </p:nvSpPr>
          <p:spPr bwMode="auto">
            <a:xfrm>
              <a:off x="1815" y="1468"/>
              <a:ext cx="2099" cy="448"/>
            </a:xfrm>
            <a:custGeom>
              <a:avLst/>
              <a:gdLst>
                <a:gd name="T0" fmla="*/ 0 w 1524"/>
                <a:gd name="T1" fmla="*/ 0 h 448"/>
                <a:gd name="T2" fmla="*/ 0 w 1524"/>
                <a:gd name="T3" fmla="*/ 448 h 448"/>
                <a:gd name="T4" fmla="*/ 2099 w 1524"/>
                <a:gd name="T5" fmla="*/ 448 h 448"/>
                <a:gd name="T6" fmla="*/ 2099 w 1524"/>
                <a:gd name="T7" fmla="*/ 168 h 448"/>
                <a:gd name="T8" fmla="*/ 1989 w 1524"/>
                <a:gd name="T9" fmla="*/ 172 h 448"/>
                <a:gd name="T10" fmla="*/ 1785 w 1524"/>
                <a:gd name="T11" fmla="*/ 156 h 448"/>
                <a:gd name="T12" fmla="*/ 1592 w 1524"/>
                <a:gd name="T13" fmla="*/ 116 h 448"/>
                <a:gd name="T14" fmla="*/ 1383 w 1524"/>
                <a:gd name="T15" fmla="*/ 88 h 448"/>
                <a:gd name="T16" fmla="*/ 1195 w 1524"/>
                <a:gd name="T17" fmla="*/ 28 h 448"/>
                <a:gd name="T18" fmla="*/ 992 w 1524"/>
                <a:gd name="T19" fmla="*/ 28 h 448"/>
                <a:gd name="T20" fmla="*/ 799 w 1524"/>
                <a:gd name="T21" fmla="*/ 24 h 448"/>
                <a:gd name="T22" fmla="*/ 595 w 1524"/>
                <a:gd name="T23" fmla="*/ 16 h 448"/>
                <a:gd name="T24" fmla="*/ 391 w 1524"/>
                <a:gd name="T25" fmla="*/ 12 h 448"/>
                <a:gd name="T26" fmla="*/ 176 w 1524"/>
                <a:gd name="T27" fmla="*/ 8 h 448"/>
                <a:gd name="T28" fmla="*/ 0 w 1524"/>
                <a:gd name="T29" fmla="*/ 0 h 4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24"/>
                <a:gd name="T46" fmla="*/ 0 h 448"/>
                <a:gd name="T47" fmla="*/ 1524 w 1524"/>
                <a:gd name="T48" fmla="*/ 448 h 4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24" h="448">
                  <a:moveTo>
                    <a:pt x="0" y="0"/>
                  </a:moveTo>
                  <a:lnTo>
                    <a:pt x="0" y="448"/>
                  </a:lnTo>
                  <a:lnTo>
                    <a:pt x="1524" y="448"/>
                  </a:lnTo>
                  <a:lnTo>
                    <a:pt x="1524" y="168"/>
                  </a:lnTo>
                  <a:lnTo>
                    <a:pt x="1444" y="172"/>
                  </a:lnTo>
                  <a:lnTo>
                    <a:pt x="1296" y="156"/>
                  </a:lnTo>
                  <a:lnTo>
                    <a:pt x="1156" y="116"/>
                  </a:lnTo>
                  <a:lnTo>
                    <a:pt x="1004" y="88"/>
                  </a:lnTo>
                  <a:lnTo>
                    <a:pt x="868" y="28"/>
                  </a:lnTo>
                  <a:lnTo>
                    <a:pt x="720" y="28"/>
                  </a:lnTo>
                  <a:lnTo>
                    <a:pt x="580" y="24"/>
                  </a:lnTo>
                  <a:lnTo>
                    <a:pt x="432" y="16"/>
                  </a:lnTo>
                  <a:lnTo>
                    <a:pt x="284" y="12"/>
                  </a:lnTo>
                  <a:lnTo>
                    <a:pt x="128" y="8"/>
                  </a:lnTo>
                  <a:lnTo>
                    <a:pt x="0" y="0"/>
                  </a:lnTo>
                  <a:close/>
                </a:path>
              </a:pathLst>
            </a:custGeom>
            <a:solidFill>
              <a:srgbClr val="FFAC07"/>
            </a:solidFill>
            <a:ln w="9525">
              <a:solidFill>
                <a:schemeClr val="tx1"/>
              </a:solidFill>
              <a:round/>
              <a:headEnd/>
              <a:tailEnd/>
            </a:ln>
          </p:spPr>
          <p:txBody>
            <a:bodyPr/>
            <a:lstStyle/>
            <a:p>
              <a:endParaRPr lang="en-US" dirty="0"/>
            </a:p>
          </p:txBody>
        </p:sp>
        <p:sp>
          <p:nvSpPr>
            <p:cNvPr id="74794" name="Freeform 19"/>
            <p:cNvSpPr>
              <a:spLocks/>
            </p:cNvSpPr>
            <p:nvPr/>
          </p:nvSpPr>
          <p:spPr bwMode="auto">
            <a:xfrm>
              <a:off x="1821" y="1512"/>
              <a:ext cx="2093" cy="404"/>
            </a:xfrm>
            <a:custGeom>
              <a:avLst/>
              <a:gdLst>
                <a:gd name="T0" fmla="*/ 0 w 1524"/>
                <a:gd name="T1" fmla="*/ 0 h 404"/>
                <a:gd name="T2" fmla="*/ 0 w 1524"/>
                <a:gd name="T3" fmla="*/ 404 h 404"/>
                <a:gd name="T4" fmla="*/ 2093 w 1524"/>
                <a:gd name="T5" fmla="*/ 404 h 404"/>
                <a:gd name="T6" fmla="*/ 2093 w 1524"/>
                <a:gd name="T7" fmla="*/ 152 h 404"/>
                <a:gd name="T8" fmla="*/ 1989 w 1524"/>
                <a:gd name="T9" fmla="*/ 148 h 404"/>
                <a:gd name="T10" fmla="*/ 1780 w 1524"/>
                <a:gd name="T11" fmla="*/ 160 h 404"/>
                <a:gd name="T12" fmla="*/ 1566 w 1524"/>
                <a:gd name="T13" fmla="*/ 144 h 404"/>
                <a:gd name="T14" fmla="*/ 1368 w 1524"/>
                <a:gd name="T15" fmla="*/ 148 h 404"/>
                <a:gd name="T16" fmla="*/ 1192 w 1524"/>
                <a:gd name="T17" fmla="*/ 104 h 404"/>
                <a:gd name="T18" fmla="*/ 983 w 1524"/>
                <a:gd name="T19" fmla="*/ 40 h 404"/>
                <a:gd name="T20" fmla="*/ 791 w 1524"/>
                <a:gd name="T21" fmla="*/ 28 h 404"/>
                <a:gd name="T22" fmla="*/ 593 w 1524"/>
                <a:gd name="T23" fmla="*/ 20 h 404"/>
                <a:gd name="T24" fmla="*/ 401 w 1524"/>
                <a:gd name="T25" fmla="*/ 20 h 404"/>
                <a:gd name="T26" fmla="*/ 198 w 1524"/>
                <a:gd name="T27" fmla="*/ 4 h 404"/>
                <a:gd name="T28" fmla="*/ 0 w 1524"/>
                <a:gd name="T29" fmla="*/ 0 h 40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24"/>
                <a:gd name="T46" fmla="*/ 0 h 404"/>
                <a:gd name="T47" fmla="*/ 1524 w 1524"/>
                <a:gd name="T48" fmla="*/ 404 h 40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24" h="404">
                  <a:moveTo>
                    <a:pt x="0" y="0"/>
                  </a:moveTo>
                  <a:lnTo>
                    <a:pt x="0" y="404"/>
                  </a:lnTo>
                  <a:lnTo>
                    <a:pt x="1524" y="404"/>
                  </a:lnTo>
                  <a:lnTo>
                    <a:pt x="1524" y="152"/>
                  </a:lnTo>
                  <a:lnTo>
                    <a:pt x="1448" y="148"/>
                  </a:lnTo>
                  <a:lnTo>
                    <a:pt x="1296" y="160"/>
                  </a:lnTo>
                  <a:lnTo>
                    <a:pt x="1140" y="144"/>
                  </a:lnTo>
                  <a:lnTo>
                    <a:pt x="996" y="148"/>
                  </a:lnTo>
                  <a:lnTo>
                    <a:pt x="868" y="104"/>
                  </a:lnTo>
                  <a:lnTo>
                    <a:pt x="716" y="40"/>
                  </a:lnTo>
                  <a:lnTo>
                    <a:pt x="576" y="28"/>
                  </a:lnTo>
                  <a:lnTo>
                    <a:pt x="432" y="20"/>
                  </a:lnTo>
                  <a:lnTo>
                    <a:pt x="292" y="20"/>
                  </a:lnTo>
                  <a:lnTo>
                    <a:pt x="144" y="4"/>
                  </a:lnTo>
                  <a:lnTo>
                    <a:pt x="0" y="0"/>
                  </a:lnTo>
                  <a:close/>
                </a:path>
              </a:pathLst>
            </a:custGeom>
            <a:solidFill>
              <a:srgbClr val="FFFF66"/>
            </a:solidFill>
            <a:ln w="9525">
              <a:solidFill>
                <a:schemeClr val="tx1"/>
              </a:solidFill>
              <a:round/>
              <a:headEnd/>
              <a:tailEnd/>
            </a:ln>
          </p:spPr>
          <p:txBody>
            <a:bodyPr/>
            <a:lstStyle/>
            <a:p>
              <a:endParaRPr lang="en-US" dirty="0"/>
            </a:p>
          </p:txBody>
        </p:sp>
        <p:sp>
          <p:nvSpPr>
            <p:cNvPr id="74795" name="Freeform 20"/>
            <p:cNvSpPr>
              <a:spLocks/>
            </p:cNvSpPr>
            <p:nvPr/>
          </p:nvSpPr>
          <p:spPr bwMode="auto">
            <a:xfrm>
              <a:off x="1815" y="1552"/>
              <a:ext cx="2099" cy="372"/>
            </a:xfrm>
            <a:custGeom>
              <a:avLst/>
              <a:gdLst>
                <a:gd name="T0" fmla="*/ 0 w 1528"/>
                <a:gd name="T1" fmla="*/ 0 h 372"/>
                <a:gd name="T2" fmla="*/ 0 w 1528"/>
                <a:gd name="T3" fmla="*/ 372 h 372"/>
                <a:gd name="T4" fmla="*/ 2099 w 1528"/>
                <a:gd name="T5" fmla="*/ 372 h 372"/>
                <a:gd name="T6" fmla="*/ 2099 w 1528"/>
                <a:gd name="T7" fmla="*/ 116 h 372"/>
                <a:gd name="T8" fmla="*/ 1973 w 1528"/>
                <a:gd name="T9" fmla="*/ 124 h 372"/>
                <a:gd name="T10" fmla="*/ 1786 w 1528"/>
                <a:gd name="T11" fmla="*/ 160 h 372"/>
                <a:gd name="T12" fmla="*/ 1582 w 1528"/>
                <a:gd name="T13" fmla="*/ 152 h 372"/>
                <a:gd name="T14" fmla="*/ 1385 w 1528"/>
                <a:gd name="T15" fmla="*/ 156 h 372"/>
                <a:gd name="T16" fmla="*/ 1165 w 1528"/>
                <a:gd name="T17" fmla="*/ 180 h 372"/>
                <a:gd name="T18" fmla="*/ 989 w 1528"/>
                <a:gd name="T19" fmla="*/ 128 h 372"/>
                <a:gd name="T20" fmla="*/ 786 w 1528"/>
                <a:gd name="T21" fmla="*/ 48 h 372"/>
                <a:gd name="T22" fmla="*/ 560 w 1528"/>
                <a:gd name="T23" fmla="*/ 24 h 372"/>
                <a:gd name="T24" fmla="*/ 401 w 1528"/>
                <a:gd name="T25" fmla="*/ 16 h 372"/>
                <a:gd name="T26" fmla="*/ 181 w 1528"/>
                <a:gd name="T27" fmla="*/ 8 h 372"/>
                <a:gd name="T28" fmla="*/ 0 w 1528"/>
                <a:gd name="T29" fmla="*/ 0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28"/>
                <a:gd name="T46" fmla="*/ 0 h 372"/>
                <a:gd name="T47" fmla="*/ 1528 w 1528"/>
                <a:gd name="T48" fmla="*/ 372 h 37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28" h="372">
                  <a:moveTo>
                    <a:pt x="0" y="0"/>
                  </a:moveTo>
                  <a:lnTo>
                    <a:pt x="0" y="372"/>
                  </a:lnTo>
                  <a:lnTo>
                    <a:pt x="1528" y="372"/>
                  </a:lnTo>
                  <a:lnTo>
                    <a:pt x="1528" y="116"/>
                  </a:lnTo>
                  <a:lnTo>
                    <a:pt x="1436" y="124"/>
                  </a:lnTo>
                  <a:lnTo>
                    <a:pt x="1300" y="160"/>
                  </a:lnTo>
                  <a:lnTo>
                    <a:pt x="1152" y="152"/>
                  </a:lnTo>
                  <a:lnTo>
                    <a:pt x="1008" y="156"/>
                  </a:lnTo>
                  <a:lnTo>
                    <a:pt x="848" y="180"/>
                  </a:lnTo>
                  <a:lnTo>
                    <a:pt x="720" y="128"/>
                  </a:lnTo>
                  <a:lnTo>
                    <a:pt x="572" y="48"/>
                  </a:lnTo>
                  <a:lnTo>
                    <a:pt x="408" y="24"/>
                  </a:lnTo>
                  <a:lnTo>
                    <a:pt x="292" y="16"/>
                  </a:lnTo>
                  <a:lnTo>
                    <a:pt x="132" y="8"/>
                  </a:lnTo>
                  <a:lnTo>
                    <a:pt x="0" y="0"/>
                  </a:lnTo>
                  <a:close/>
                </a:path>
              </a:pathLst>
            </a:custGeom>
            <a:solidFill>
              <a:srgbClr val="33CC33"/>
            </a:solidFill>
            <a:ln w="9525">
              <a:solidFill>
                <a:schemeClr val="tx1"/>
              </a:solidFill>
              <a:round/>
              <a:headEnd/>
              <a:tailEnd/>
            </a:ln>
          </p:spPr>
          <p:txBody>
            <a:bodyPr/>
            <a:lstStyle/>
            <a:p>
              <a:endParaRPr lang="en-US" dirty="0"/>
            </a:p>
          </p:txBody>
        </p:sp>
        <p:sp>
          <p:nvSpPr>
            <p:cNvPr id="74796" name="Freeform 21" descr="Large confetti"/>
            <p:cNvSpPr>
              <a:spLocks/>
            </p:cNvSpPr>
            <p:nvPr/>
          </p:nvSpPr>
          <p:spPr bwMode="auto">
            <a:xfrm>
              <a:off x="1810" y="1604"/>
              <a:ext cx="2104" cy="324"/>
            </a:xfrm>
            <a:custGeom>
              <a:avLst/>
              <a:gdLst>
                <a:gd name="T0" fmla="*/ 0 w 1524"/>
                <a:gd name="T1" fmla="*/ 0 h 324"/>
                <a:gd name="T2" fmla="*/ 0 w 1524"/>
                <a:gd name="T3" fmla="*/ 324 h 324"/>
                <a:gd name="T4" fmla="*/ 2104 w 1524"/>
                <a:gd name="T5" fmla="*/ 324 h 324"/>
                <a:gd name="T6" fmla="*/ 2104 w 1524"/>
                <a:gd name="T7" fmla="*/ 136 h 324"/>
                <a:gd name="T8" fmla="*/ 2016 w 1524"/>
                <a:gd name="T9" fmla="*/ 144 h 324"/>
                <a:gd name="T10" fmla="*/ 1806 w 1524"/>
                <a:gd name="T11" fmla="*/ 184 h 324"/>
                <a:gd name="T12" fmla="*/ 1624 w 1524"/>
                <a:gd name="T13" fmla="*/ 148 h 324"/>
                <a:gd name="T14" fmla="*/ 1519 w 1524"/>
                <a:gd name="T15" fmla="*/ 148 h 324"/>
                <a:gd name="T16" fmla="*/ 1397 w 1524"/>
                <a:gd name="T17" fmla="*/ 164 h 324"/>
                <a:gd name="T18" fmla="*/ 1193 w 1524"/>
                <a:gd name="T19" fmla="*/ 176 h 324"/>
                <a:gd name="T20" fmla="*/ 1060 w 1524"/>
                <a:gd name="T21" fmla="*/ 176 h 324"/>
                <a:gd name="T22" fmla="*/ 944 w 1524"/>
                <a:gd name="T23" fmla="*/ 144 h 324"/>
                <a:gd name="T24" fmla="*/ 784 w 1524"/>
                <a:gd name="T25" fmla="*/ 112 h 324"/>
                <a:gd name="T26" fmla="*/ 602 w 1524"/>
                <a:gd name="T27" fmla="*/ 68 h 324"/>
                <a:gd name="T28" fmla="*/ 431 w 1524"/>
                <a:gd name="T29" fmla="*/ 24 h 324"/>
                <a:gd name="T30" fmla="*/ 326 w 1524"/>
                <a:gd name="T31" fmla="*/ 4 h 324"/>
                <a:gd name="T32" fmla="*/ 215 w 1524"/>
                <a:gd name="T33" fmla="*/ 4 h 324"/>
                <a:gd name="T34" fmla="*/ 0 w 1524"/>
                <a:gd name="T35" fmla="*/ 0 h 3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4"/>
                <a:gd name="T55" fmla="*/ 0 h 324"/>
                <a:gd name="T56" fmla="*/ 1524 w 1524"/>
                <a:gd name="T57" fmla="*/ 324 h 3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4" h="324">
                  <a:moveTo>
                    <a:pt x="0" y="0"/>
                  </a:moveTo>
                  <a:lnTo>
                    <a:pt x="0" y="324"/>
                  </a:lnTo>
                  <a:lnTo>
                    <a:pt x="1524" y="324"/>
                  </a:lnTo>
                  <a:lnTo>
                    <a:pt x="1524" y="136"/>
                  </a:lnTo>
                  <a:lnTo>
                    <a:pt x="1460" y="144"/>
                  </a:lnTo>
                  <a:lnTo>
                    <a:pt x="1308" y="184"/>
                  </a:lnTo>
                  <a:lnTo>
                    <a:pt x="1176" y="148"/>
                  </a:lnTo>
                  <a:lnTo>
                    <a:pt x="1100" y="148"/>
                  </a:lnTo>
                  <a:lnTo>
                    <a:pt x="1012" y="164"/>
                  </a:lnTo>
                  <a:lnTo>
                    <a:pt x="864" y="176"/>
                  </a:lnTo>
                  <a:lnTo>
                    <a:pt x="768" y="176"/>
                  </a:lnTo>
                  <a:lnTo>
                    <a:pt x="684" y="144"/>
                  </a:lnTo>
                  <a:lnTo>
                    <a:pt x="568" y="112"/>
                  </a:lnTo>
                  <a:lnTo>
                    <a:pt x="436" y="68"/>
                  </a:lnTo>
                  <a:lnTo>
                    <a:pt x="312" y="24"/>
                  </a:lnTo>
                  <a:lnTo>
                    <a:pt x="236" y="4"/>
                  </a:lnTo>
                  <a:lnTo>
                    <a:pt x="156" y="4"/>
                  </a:lnTo>
                  <a:lnTo>
                    <a:pt x="0" y="0"/>
                  </a:lnTo>
                  <a:close/>
                </a:path>
              </a:pathLst>
            </a:custGeom>
            <a:pattFill prst="lgConfetti">
              <a:fgClr>
                <a:srgbClr val="FF0000"/>
              </a:fgClr>
              <a:bgClr>
                <a:schemeClr val="tx1"/>
              </a:bgClr>
            </a:pattFill>
            <a:ln w="9525">
              <a:solidFill>
                <a:schemeClr val="tx1"/>
              </a:solidFill>
              <a:round/>
              <a:headEnd/>
              <a:tailEnd/>
            </a:ln>
          </p:spPr>
          <p:txBody>
            <a:bodyPr/>
            <a:lstStyle/>
            <a:p>
              <a:endParaRPr lang="en-US" dirty="0"/>
            </a:p>
          </p:txBody>
        </p:sp>
        <p:sp>
          <p:nvSpPr>
            <p:cNvPr id="74797" name="Text Box 40"/>
            <p:cNvSpPr txBox="1">
              <a:spLocks noChangeArrowheads="1"/>
            </p:cNvSpPr>
            <p:nvPr/>
          </p:nvSpPr>
          <p:spPr bwMode="auto">
            <a:xfrm>
              <a:off x="1811" y="1737"/>
              <a:ext cx="45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b="1" dirty="0">
                  <a:solidFill>
                    <a:schemeClr val="bg1"/>
                  </a:solidFill>
                  <a:latin typeface="Tahoma" panose="020B0604030504040204" pitchFamily="34" charset="0"/>
                </a:rPr>
                <a:t>18 Ma</a:t>
              </a:r>
            </a:p>
          </p:txBody>
        </p:sp>
      </p:grpSp>
      <p:grpSp>
        <p:nvGrpSpPr>
          <p:cNvPr id="3" name="Group 54"/>
          <p:cNvGrpSpPr>
            <a:grpSpLocks/>
          </p:cNvGrpSpPr>
          <p:nvPr/>
        </p:nvGrpSpPr>
        <p:grpSpPr bwMode="auto">
          <a:xfrm>
            <a:off x="2873375" y="3340100"/>
            <a:ext cx="3340100" cy="812800"/>
            <a:chOff x="1810" y="2104"/>
            <a:chExt cx="2104" cy="512"/>
          </a:xfrm>
        </p:grpSpPr>
        <p:sp>
          <p:nvSpPr>
            <p:cNvPr id="74785" name="Rectangle 32"/>
            <p:cNvSpPr>
              <a:spLocks noChangeArrowheads="1"/>
            </p:cNvSpPr>
            <p:nvPr/>
          </p:nvSpPr>
          <p:spPr bwMode="auto">
            <a:xfrm>
              <a:off x="1821" y="2104"/>
              <a:ext cx="2093" cy="512"/>
            </a:xfrm>
            <a:prstGeom prst="rect">
              <a:avLst/>
            </a:prstGeom>
            <a:solidFill>
              <a:srgbClr val="CCFFF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86" name="Rectangle 33"/>
            <p:cNvSpPr>
              <a:spLocks noChangeArrowheads="1"/>
            </p:cNvSpPr>
            <p:nvPr/>
          </p:nvSpPr>
          <p:spPr bwMode="auto">
            <a:xfrm>
              <a:off x="1821" y="2160"/>
              <a:ext cx="2093" cy="456"/>
            </a:xfrm>
            <a:prstGeom prst="rect">
              <a:avLst/>
            </a:prstGeom>
            <a:solidFill>
              <a:srgbClr val="33CCF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87" name="Freeform 22"/>
            <p:cNvSpPr>
              <a:spLocks/>
            </p:cNvSpPr>
            <p:nvPr/>
          </p:nvSpPr>
          <p:spPr bwMode="auto">
            <a:xfrm>
              <a:off x="1815" y="2160"/>
              <a:ext cx="2097" cy="452"/>
            </a:xfrm>
            <a:custGeom>
              <a:avLst/>
              <a:gdLst>
                <a:gd name="T0" fmla="*/ 0 w 1572"/>
                <a:gd name="T1" fmla="*/ 0 h 452"/>
                <a:gd name="T2" fmla="*/ 0 w 1572"/>
                <a:gd name="T3" fmla="*/ 452 h 452"/>
                <a:gd name="T4" fmla="*/ 2097 w 1572"/>
                <a:gd name="T5" fmla="*/ 452 h 452"/>
                <a:gd name="T6" fmla="*/ 2097 w 1572"/>
                <a:gd name="T7" fmla="*/ 144 h 452"/>
                <a:gd name="T8" fmla="*/ 1926 w 1572"/>
                <a:gd name="T9" fmla="*/ 140 h 452"/>
                <a:gd name="T10" fmla="*/ 1729 w 1572"/>
                <a:gd name="T11" fmla="*/ 140 h 452"/>
                <a:gd name="T12" fmla="*/ 1537 w 1572"/>
                <a:gd name="T13" fmla="*/ 128 h 452"/>
                <a:gd name="T14" fmla="*/ 1334 w 1572"/>
                <a:gd name="T15" fmla="*/ 140 h 452"/>
                <a:gd name="T16" fmla="*/ 1158 w 1572"/>
                <a:gd name="T17" fmla="*/ 104 h 452"/>
                <a:gd name="T18" fmla="*/ 966 w 1572"/>
                <a:gd name="T19" fmla="*/ 48 h 452"/>
                <a:gd name="T20" fmla="*/ 779 w 1572"/>
                <a:gd name="T21" fmla="*/ 28 h 452"/>
                <a:gd name="T22" fmla="*/ 587 w 1572"/>
                <a:gd name="T23" fmla="*/ 20 h 452"/>
                <a:gd name="T24" fmla="*/ 390 w 1572"/>
                <a:gd name="T25" fmla="*/ 16 h 452"/>
                <a:gd name="T26" fmla="*/ 171 w 1572"/>
                <a:gd name="T27" fmla="*/ 4 h 452"/>
                <a:gd name="T28" fmla="*/ 0 w 1572"/>
                <a:gd name="T29" fmla="*/ 0 h 4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72"/>
                <a:gd name="T46" fmla="*/ 0 h 452"/>
                <a:gd name="T47" fmla="*/ 1572 w 1572"/>
                <a:gd name="T48" fmla="*/ 452 h 4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72" h="452">
                  <a:moveTo>
                    <a:pt x="0" y="0"/>
                  </a:moveTo>
                  <a:lnTo>
                    <a:pt x="0" y="452"/>
                  </a:lnTo>
                  <a:lnTo>
                    <a:pt x="1572" y="452"/>
                  </a:lnTo>
                  <a:lnTo>
                    <a:pt x="1572" y="144"/>
                  </a:lnTo>
                  <a:lnTo>
                    <a:pt x="1444" y="140"/>
                  </a:lnTo>
                  <a:lnTo>
                    <a:pt x="1296" y="140"/>
                  </a:lnTo>
                  <a:lnTo>
                    <a:pt x="1152" y="128"/>
                  </a:lnTo>
                  <a:lnTo>
                    <a:pt x="1000" y="140"/>
                  </a:lnTo>
                  <a:lnTo>
                    <a:pt x="868" y="104"/>
                  </a:lnTo>
                  <a:lnTo>
                    <a:pt x="724" y="48"/>
                  </a:lnTo>
                  <a:lnTo>
                    <a:pt x="584" y="28"/>
                  </a:lnTo>
                  <a:lnTo>
                    <a:pt x="440" y="20"/>
                  </a:lnTo>
                  <a:lnTo>
                    <a:pt x="292" y="16"/>
                  </a:lnTo>
                  <a:lnTo>
                    <a:pt x="128" y="4"/>
                  </a:lnTo>
                  <a:lnTo>
                    <a:pt x="0" y="0"/>
                  </a:lnTo>
                  <a:close/>
                </a:path>
              </a:pathLst>
            </a:custGeom>
            <a:solidFill>
              <a:srgbClr val="FFFF66"/>
            </a:solidFill>
            <a:ln w="9525">
              <a:solidFill>
                <a:schemeClr val="tx1"/>
              </a:solidFill>
              <a:round/>
              <a:headEnd/>
              <a:tailEnd/>
            </a:ln>
          </p:spPr>
          <p:txBody>
            <a:bodyPr/>
            <a:lstStyle/>
            <a:p>
              <a:endParaRPr lang="en-US" dirty="0"/>
            </a:p>
          </p:txBody>
        </p:sp>
        <p:sp>
          <p:nvSpPr>
            <p:cNvPr id="74788" name="Freeform 23"/>
            <p:cNvSpPr>
              <a:spLocks/>
            </p:cNvSpPr>
            <p:nvPr/>
          </p:nvSpPr>
          <p:spPr bwMode="auto">
            <a:xfrm>
              <a:off x="1810" y="2200"/>
              <a:ext cx="2102" cy="412"/>
            </a:xfrm>
            <a:custGeom>
              <a:avLst/>
              <a:gdLst>
                <a:gd name="T0" fmla="*/ 0 w 1576"/>
                <a:gd name="T1" fmla="*/ 0 h 412"/>
                <a:gd name="T2" fmla="*/ 0 w 1576"/>
                <a:gd name="T3" fmla="*/ 412 h 412"/>
                <a:gd name="T4" fmla="*/ 2102 w 1576"/>
                <a:gd name="T5" fmla="*/ 412 h 412"/>
                <a:gd name="T6" fmla="*/ 2102 w 1576"/>
                <a:gd name="T7" fmla="*/ 112 h 412"/>
                <a:gd name="T8" fmla="*/ 1937 w 1576"/>
                <a:gd name="T9" fmla="*/ 116 h 412"/>
                <a:gd name="T10" fmla="*/ 1739 w 1576"/>
                <a:gd name="T11" fmla="*/ 136 h 412"/>
                <a:gd name="T12" fmla="*/ 1542 w 1576"/>
                <a:gd name="T13" fmla="*/ 136 h 412"/>
                <a:gd name="T14" fmla="*/ 1355 w 1576"/>
                <a:gd name="T15" fmla="*/ 148 h 412"/>
                <a:gd name="T16" fmla="*/ 1168 w 1576"/>
                <a:gd name="T17" fmla="*/ 164 h 412"/>
                <a:gd name="T18" fmla="*/ 976 w 1576"/>
                <a:gd name="T19" fmla="*/ 132 h 412"/>
                <a:gd name="T20" fmla="*/ 790 w 1576"/>
                <a:gd name="T21" fmla="*/ 52 h 412"/>
                <a:gd name="T22" fmla="*/ 592 w 1576"/>
                <a:gd name="T23" fmla="*/ 24 h 412"/>
                <a:gd name="T24" fmla="*/ 379 w 1576"/>
                <a:gd name="T25" fmla="*/ 16 h 412"/>
                <a:gd name="T26" fmla="*/ 176 w 1576"/>
                <a:gd name="T27" fmla="*/ 12 h 412"/>
                <a:gd name="T28" fmla="*/ 0 w 1576"/>
                <a:gd name="T29" fmla="*/ 0 h 4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76"/>
                <a:gd name="T46" fmla="*/ 0 h 412"/>
                <a:gd name="T47" fmla="*/ 1576 w 1576"/>
                <a:gd name="T48" fmla="*/ 412 h 4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76" h="412">
                  <a:moveTo>
                    <a:pt x="0" y="0"/>
                  </a:moveTo>
                  <a:lnTo>
                    <a:pt x="0" y="412"/>
                  </a:lnTo>
                  <a:lnTo>
                    <a:pt x="1576" y="412"/>
                  </a:lnTo>
                  <a:lnTo>
                    <a:pt x="1576" y="112"/>
                  </a:lnTo>
                  <a:lnTo>
                    <a:pt x="1452" y="116"/>
                  </a:lnTo>
                  <a:lnTo>
                    <a:pt x="1304" y="136"/>
                  </a:lnTo>
                  <a:lnTo>
                    <a:pt x="1156" y="136"/>
                  </a:lnTo>
                  <a:lnTo>
                    <a:pt x="1016" y="148"/>
                  </a:lnTo>
                  <a:lnTo>
                    <a:pt x="876" y="164"/>
                  </a:lnTo>
                  <a:lnTo>
                    <a:pt x="732" y="132"/>
                  </a:lnTo>
                  <a:lnTo>
                    <a:pt x="592" y="52"/>
                  </a:lnTo>
                  <a:lnTo>
                    <a:pt x="444" y="24"/>
                  </a:lnTo>
                  <a:lnTo>
                    <a:pt x="284" y="16"/>
                  </a:lnTo>
                  <a:lnTo>
                    <a:pt x="132" y="12"/>
                  </a:lnTo>
                  <a:lnTo>
                    <a:pt x="0" y="0"/>
                  </a:lnTo>
                  <a:close/>
                </a:path>
              </a:pathLst>
            </a:custGeom>
            <a:solidFill>
              <a:srgbClr val="33CC33"/>
            </a:solidFill>
            <a:ln w="9525">
              <a:solidFill>
                <a:schemeClr val="tx1"/>
              </a:solidFill>
              <a:round/>
              <a:headEnd/>
              <a:tailEnd/>
            </a:ln>
          </p:spPr>
          <p:txBody>
            <a:bodyPr/>
            <a:lstStyle/>
            <a:p>
              <a:endParaRPr lang="en-US" dirty="0"/>
            </a:p>
          </p:txBody>
        </p:sp>
        <p:sp>
          <p:nvSpPr>
            <p:cNvPr id="74789" name="Freeform 24" descr="Large confetti"/>
            <p:cNvSpPr>
              <a:spLocks/>
            </p:cNvSpPr>
            <p:nvPr/>
          </p:nvSpPr>
          <p:spPr bwMode="auto">
            <a:xfrm>
              <a:off x="1815" y="2260"/>
              <a:ext cx="2097" cy="352"/>
            </a:xfrm>
            <a:custGeom>
              <a:avLst/>
              <a:gdLst>
                <a:gd name="T0" fmla="*/ 0 w 1572"/>
                <a:gd name="T1" fmla="*/ 0 h 352"/>
                <a:gd name="T2" fmla="*/ 0 w 1572"/>
                <a:gd name="T3" fmla="*/ 352 h 352"/>
                <a:gd name="T4" fmla="*/ 2033 w 1572"/>
                <a:gd name="T5" fmla="*/ 352 h 352"/>
                <a:gd name="T6" fmla="*/ 2097 w 1572"/>
                <a:gd name="T7" fmla="*/ 352 h 352"/>
                <a:gd name="T8" fmla="*/ 2097 w 1572"/>
                <a:gd name="T9" fmla="*/ 140 h 352"/>
                <a:gd name="T10" fmla="*/ 1932 w 1572"/>
                <a:gd name="T11" fmla="*/ 136 h 352"/>
                <a:gd name="T12" fmla="*/ 1739 w 1572"/>
                <a:gd name="T13" fmla="*/ 160 h 352"/>
                <a:gd name="T14" fmla="*/ 1542 w 1572"/>
                <a:gd name="T15" fmla="*/ 120 h 352"/>
                <a:gd name="T16" fmla="*/ 1339 w 1572"/>
                <a:gd name="T17" fmla="*/ 152 h 352"/>
                <a:gd name="T18" fmla="*/ 1147 w 1572"/>
                <a:gd name="T19" fmla="*/ 164 h 352"/>
                <a:gd name="T20" fmla="*/ 1030 w 1572"/>
                <a:gd name="T21" fmla="*/ 164 h 352"/>
                <a:gd name="T22" fmla="*/ 950 w 1572"/>
                <a:gd name="T23" fmla="*/ 152 h 352"/>
                <a:gd name="T24" fmla="*/ 774 w 1572"/>
                <a:gd name="T25" fmla="*/ 116 h 352"/>
                <a:gd name="T26" fmla="*/ 576 w 1572"/>
                <a:gd name="T27" fmla="*/ 72 h 352"/>
                <a:gd name="T28" fmla="*/ 384 w 1572"/>
                <a:gd name="T29" fmla="*/ 4 h 352"/>
                <a:gd name="T30" fmla="*/ 213 w 1572"/>
                <a:gd name="T31" fmla="*/ 4 h 352"/>
                <a:gd name="T32" fmla="*/ 75 w 1572"/>
                <a:gd name="T33" fmla="*/ 0 h 352"/>
                <a:gd name="T34" fmla="*/ 0 w 1572"/>
                <a:gd name="T35" fmla="*/ 0 h 3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72"/>
                <a:gd name="T55" fmla="*/ 0 h 352"/>
                <a:gd name="T56" fmla="*/ 1572 w 1572"/>
                <a:gd name="T57" fmla="*/ 352 h 35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72" h="352">
                  <a:moveTo>
                    <a:pt x="0" y="0"/>
                  </a:moveTo>
                  <a:lnTo>
                    <a:pt x="0" y="352"/>
                  </a:lnTo>
                  <a:lnTo>
                    <a:pt x="1524" y="352"/>
                  </a:lnTo>
                  <a:lnTo>
                    <a:pt x="1572" y="352"/>
                  </a:lnTo>
                  <a:lnTo>
                    <a:pt x="1572" y="140"/>
                  </a:lnTo>
                  <a:lnTo>
                    <a:pt x="1448" y="136"/>
                  </a:lnTo>
                  <a:lnTo>
                    <a:pt x="1304" y="160"/>
                  </a:lnTo>
                  <a:lnTo>
                    <a:pt x="1156" y="120"/>
                  </a:lnTo>
                  <a:lnTo>
                    <a:pt x="1004" y="152"/>
                  </a:lnTo>
                  <a:lnTo>
                    <a:pt x="860" y="164"/>
                  </a:lnTo>
                  <a:lnTo>
                    <a:pt x="772" y="164"/>
                  </a:lnTo>
                  <a:lnTo>
                    <a:pt x="712" y="152"/>
                  </a:lnTo>
                  <a:lnTo>
                    <a:pt x="580" y="116"/>
                  </a:lnTo>
                  <a:lnTo>
                    <a:pt x="432" y="72"/>
                  </a:lnTo>
                  <a:lnTo>
                    <a:pt x="288" y="4"/>
                  </a:lnTo>
                  <a:lnTo>
                    <a:pt x="160" y="4"/>
                  </a:lnTo>
                  <a:lnTo>
                    <a:pt x="56" y="0"/>
                  </a:lnTo>
                  <a:lnTo>
                    <a:pt x="0" y="0"/>
                  </a:lnTo>
                  <a:close/>
                </a:path>
              </a:pathLst>
            </a:custGeom>
            <a:pattFill prst="lgConfetti">
              <a:fgClr>
                <a:srgbClr val="FF0000"/>
              </a:fgClr>
              <a:bgClr>
                <a:schemeClr val="tx1"/>
              </a:bgClr>
            </a:pattFill>
            <a:ln w="9525">
              <a:solidFill>
                <a:schemeClr val="tx1"/>
              </a:solidFill>
              <a:round/>
              <a:headEnd/>
              <a:tailEnd/>
            </a:ln>
          </p:spPr>
          <p:txBody>
            <a:bodyPr/>
            <a:lstStyle/>
            <a:p>
              <a:endParaRPr lang="en-US" dirty="0"/>
            </a:p>
          </p:txBody>
        </p:sp>
        <p:sp>
          <p:nvSpPr>
            <p:cNvPr id="74790" name="Text Box 41"/>
            <p:cNvSpPr txBox="1">
              <a:spLocks noChangeArrowheads="1"/>
            </p:cNvSpPr>
            <p:nvPr/>
          </p:nvSpPr>
          <p:spPr bwMode="auto">
            <a:xfrm>
              <a:off x="1811" y="2422"/>
              <a:ext cx="45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b="1" dirty="0">
                  <a:solidFill>
                    <a:schemeClr val="bg1"/>
                  </a:solidFill>
                  <a:latin typeface="Tahoma" panose="020B0604030504040204" pitchFamily="34" charset="0"/>
                </a:rPr>
                <a:t>29 Ma</a:t>
              </a:r>
            </a:p>
          </p:txBody>
        </p:sp>
      </p:grpSp>
      <p:grpSp>
        <p:nvGrpSpPr>
          <p:cNvPr id="4" name="Group 55"/>
          <p:cNvGrpSpPr>
            <a:grpSpLocks/>
          </p:cNvGrpSpPr>
          <p:nvPr/>
        </p:nvGrpSpPr>
        <p:grpSpPr bwMode="auto">
          <a:xfrm>
            <a:off x="2874963" y="4340225"/>
            <a:ext cx="3338512" cy="901700"/>
            <a:chOff x="1811" y="2734"/>
            <a:chExt cx="2103" cy="568"/>
          </a:xfrm>
        </p:grpSpPr>
        <p:sp>
          <p:nvSpPr>
            <p:cNvPr id="74780" name="Rectangle 34"/>
            <p:cNvSpPr>
              <a:spLocks noChangeArrowheads="1"/>
            </p:cNvSpPr>
            <p:nvPr/>
          </p:nvSpPr>
          <p:spPr bwMode="auto">
            <a:xfrm>
              <a:off x="1821" y="2734"/>
              <a:ext cx="2093" cy="568"/>
            </a:xfrm>
            <a:prstGeom prst="rect">
              <a:avLst/>
            </a:prstGeom>
            <a:solidFill>
              <a:srgbClr val="CCFFF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81" name="Rectangle 35"/>
            <p:cNvSpPr>
              <a:spLocks noChangeArrowheads="1"/>
            </p:cNvSpPr>
            <p:nvPr/>
          </p:nvSpPr>
          <p:spPr bwMode="auto">
            <a:xfrm>
              <a:off x="1821" y="2794"/>
              <a:ext cx="2093" cy="508"/>
            </a:xfrm>
            <a:prstGeom prst="rect">
              <a:avLst/>
            </a:prstGeom>
            <a:solidFill>
              <a:srgbClr val="33CCF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82" name="Freeform 26"/>
            <p:cNvSpPr>
              <a:spLocks/>
            </p:cNvSpPr>
            <p:nvPr/>
          </p:nvSpPr>
          <p:spPr bwMode="auto">
            <a:xfrm>
              <a:off x="1821" y="2804"/>
              <a:ext cx="2091" cy="496"/>
            </a:xfrm>
            <a:custGeom>
              <a:avLst/>
              <a:gdLst>
                <a:gd name="T0" fmla="*/ 0 w 1568"/>
                <a:gd name="T1" fmla="*/ 0 h 496"/>
                <a:gd name="T2" fmla="*/ 0 w 1568"/>
                <a:gd name="T3" fmla="*/ 496 h 496"/>
                <a:gd name="T4" fmla="*/ 2091 w 1568"/>
                <a:gd name="T5" fmla="*/ 496 h 496"/>
                <a:gd name="T6" fmla="*/ 2091 w 1568"/>
                <a:gd name="T7" fmla="*/ 108 h 496"/>
                <a:gd name="T8" fmla="*/ 1926 w 1568"/>
                <a:gd name="T9" fmla="*/ 116 h 496"/>
                <a:gd name="T10" fmla="*/ 1728 w 1568"/>
                <a:gd name="T11" fmla="*/ 128 h 496"/>
                <a:gd name="T12" fmla="*/ 1536 w 1568"/>
                <a:gd name="T13" fmla="*/ 128 h 496"/>
                <a:gd name="T14" fmla="*/ 1339 w 1568"/>
                <a:gd name="T15" fmla="*/ 128 h 496"/>
                <a:gd name="T16" fmla="*/ 1147 w 1568"/>
                <a:gd name="T17" fmla="*/ 140 h 496"/>
                <a:gd name="T18" fmla="*/ 949 w 1568"/>
                <a:gd name="T19" fmla="*/ 108 h 496"/>
                <a:gd name="T20" fmla="*/ 763 w 1568"/>
                <a:gd name="T21" fmla="*/ 28 h 496"/>
                <a:gd name="T22" fmla="*/ 560 w 1568"/>
                <a:gd name="T23" fmla="*/ 12 h 496"/>
                <a:gd name="T24" fmla="*/ 373 w 1568"/>
                <a:gd name="T25" fmla="*/ 12 h 496"/>
                <a:gd name="T26" fmla="*/ 203 w 1568"/>
                <a:gd name="T27" fmla="*/ 8 h 496"/>
                <a:gd name="T28" fmla="*/ 0 w 1568"/>
                <a:gd name="T29" fmla="*/ 0 h 4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68"/>
                <a:gd name="T46" fmla="*/ 0 h 496"/>
                <a:gd name="T47" fmla="*/ 1568 w 1568"/>
                <a:gd name="T48" fmla="*/ 496 h 4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68" h="496">
                  <a:moveTo>
                    <a:pt x="0" y="0"/>
                  </a:moveTo>
                  <a:lnTo>
                    <a:pt x="0" y="496"/>
                  </a:lnTo>
                  <a:lnTo>
                    <a:pt x="1568" y="496"/>
                  </a:lnTo>
                  <a:lnTo>
                    <a:pt x="1568" y="108"/>
                  </a:lnTo>
                  <a:lnTo>
                    <a:pt x="1444" y="116"/>
                  </a:lnTo>
                  <a:lnTo>
                    <a:pt x="1296" y="128"/>
                  </a:lnTo>
                  <a:lnTo>
                    <a:pt x="1152" y="128"/>
                  </a:lnTo>
                  <a:lnTo>
                    <a:pt x="1004" y="128"/>
                  </a:lnTo>
                  <a:lnTo>
                    <a:pt x="860" y="140"/>
                  </a:lnTo>
                  <a:lnTo>
                    <a:pt x="712" y="108"/>
                  </a:lnTo>
                  <a:lnTo>
                    <a:pt x="572" y="28"/>
                  </a:lnTo>
                  <a:lnTo>
                    <a:pt x="420" y="12"/>
                  </a:lnTo>
                  <a:lnTo>
                    <a:pt x="280" y="12"/>
                  </a:lnTo>
                  <a:lnTo>
                    <a:pt x="152" y="8"/>
                  </a:lnTo>
                  <a:lnTo>
                    <a:pt x="0" y="0"/>
                  </a:lnTo>
                  <a:close/>
                </a:path>
              </a:pathLst>
            </a:custGeom>
            <a:solidFill>
              <a:srgbClr val="33CC33"/>
            </a:solidFill>
            <a:ln w="9525">
              <a:solidFill>
                <a:schemeClr val="tx1"/>
              </a:solidFill>
              <a:round/>
              <a:headEnd/>
              <a:tailEnd/>
            </a:ln>
          </p:spPr>
          <p:txBody>
            <a:bodyPr/>
            <a:lstStyle/>
            <a:p>
              <a:endParaRPr lang="en-US" dirty="0"/>
            </a:p>
          </p:txBody>
        </p:sp>
        <p:sp>
          <p:nvSpPr>
            <p:cNvPr id="74783" name="Freeform 25" descr="Large confetti"/>
            <p:cNvSpPr>
              <a:spLocks/>
            </p:cNvSpPr>
            <p:nvPr/>
          </p:nvSpPr>
          <p:spPr bwMode="auto">
            <a:xfrm>
              <a:off x="1815" y="2856"/>
              <a:ext cx="2091" cy="440"/>
            </a:xfrm>
            <a:custGeom>
              <a:avLst/>
              <a:gdLst>
                <a:gd name="T0" fmla="*/ 0 w 1568"/>
                <a:gd name="T1" fmla="*/ 0 h 440"/>
                <a:gd name="T2" fmla="*/ 0 w 1568"/>
                <a:gd name="T3" fmla="*/ 440 h 440"/>
                <a:gd name="T4" fmla="*/ 2091 w 1568"/>
                <a:gd name="T5" fmla="*/ 440 h 440"/>
                <a:gd name="T6" fmla="*/ 2091 w 1568"/>
                <a:gd name="T7" fmla="*/ 140 h 440"/>
                <a:gd name="T8" fmla="*/ 1936 w 1568"/>
                <a:gd name="T9" fmla="*/ 136 h 440"/>
                <a:gd name="T10" fmla="*/ 1744 w 1568"/>
                <a:gd name="T11" fmla="*/ 164 h 440"/>
                <a:gd name="T12" fmla="*/ 1531 w 1568"/>
                <a:gd name="T13" fmla="*/ 112 h 440"/>
                <a:gd name="T14" fmla="*/ 1350 w 1568"/>
                <a:gd name="T15" fmla="*/ 136 h 440"/>
                <a:gd name="T16" fmla="*/ 1152 w 1568"/>
                <a:gd name="T17" fmla="*/ 164 h 440"/>
                <a:gd name="T18" fmla="*/ 949 w 1568"/>
                <a:gd name="T19" fmla="*/ 140 h 440"/>
                <a:gd name="T20" fmla="*/ 752 w 1568"/>
                <a:gd name="T21" fmla="*/ 104 h 440"/>
                <a:gd name="T22" fmla="*/ 587 w 1568"/>
                <a:gd name="T23" fmla="*/ 80 h 440"/>
                <a:gd name="T24" fmla="*/ 379 w 1568"/>
                <a:gd name="T25" fmla="*/ 12 h 440"/>
                <a:gd name="T26" fmla="*/ 171 w 1568"/>
                <a:gd name="T27" fmla="*/ 12 h 440"/>
                <a:gd name="T28" fmla="*/ 0 w 1568"/>
                <a:gd name="T29" fmla="*/ 0 h 4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68"/>
                <a:gd name="T46" fmla="*/ 0 h 440"/>
                <a:gd name="T47" fmla="*/ 1568 w 1568"/>
                <a:gd name="T48" fmla="*/ 440 h 4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68" h="440">
                  <a:moveTo>
                    <a:pt x="0" y="0"/>
                  </a:moveTo>
                  <a:lnTo>
                    <a:pt x="0" y="440"/>
                  </a:lnTo>
                  <a:lnTo>
                    <a:pt x="1568" y="440"/>
                  </a:lnTo>
                  <a:lnTo>
                    <a:pt x="1568" y="140"/>
                  </a:lnTo>
                  <a:lnTo>
                    <a:pt x="1452" y="136"/>
                  </a:lnTo>
                  <a:lnTo>
                    <a:pt x="1308" y="164"/>
                  </a:lnTo>
                  <a:lnTo>
                    <a:pt x="1148" y="112"/>
                  </a:lnTo>
                  <a:lnTo>
                    <a:pt x="1012" y="136"/>
                  </a:lnTo>
                  <a:lnTo>
                    <a:pt x="864" y="164"/>
                  </a:lnTo>
                  <a:lnTo>
                    <a:pt x="712" y="140"/>
                  </a:lnTo>
                  <a:lnTo>
                    <a:pt x="564" y="104"/>
                  </a:lnTo>
                  <a:lnTo>
                    <a:pt x="440" y="80"/>
                  </a:lnTo>
                  <a:lnTo>
                    <a:pt x="284" y="12"/>
                  </a:lnTo>
                  <a:lnTo>
                    <a:pt x="128" y="12"/>
                  </a:lnTo>
                  <a:lnTo>
                    <a:pt x="0" y="0"/>
                  </a:lnTo>
                  <a:close/>
                </a:path>
              </a:pathLst>
            </a:custGeom>
            <a:pattFill prst="lgConfetti">
              <a:fgClr>
                <a:srgbClr val="FF0000"/>
              </a:fgClr>
              <a:bgClr>
                <a:schemeClr val="tx1"/>
              </a:bgClr>
            </a:pattFill>
            <a:ln w="9525">
              <a:solidFill>
                <a:schemeClr val="tx1"/>
              </a:solidFill>
              <a:round/>
              <a:headEnd/>
              <a:tailEnd/>
            </a:ln>
          </p:spPr>
          <p:txBody>
            <a:bodyPr/>
            <a:lstStyle/>
            <a:p>
              <a:endParaRPr lang="en-US" dirty="0"/>
            </a:p>
          </p:txBody>
        </p:sp>
        <p:sp>
          <p:nvSpPr>
            <p:cNvPr id="74784" name="Text Box 42"/>
            <p:cNvSpPr txBox="1">
              <a:spLocks noChangeArrowheads="1"/>
            </p:cNvSpPr>
            <p:nvPr/>
          </p:nvSpPr>
          <p:spPr bwMode="auto">
            <a:xfrm>
              <a:off x="1811" y="3107"/>
              <a:ext cx="45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b="1" dirty="0">
                  <a:solidFill>
                    <a:schemeClr val="bg1"/>
                  </a:solidFill>
                  <a:latin typeface="Tahoma" panose="020B0604030504040204" pitchFamily="34" charset="0"/>
                </a:rPr>
                <a:t>36 Ma</a:t>
              </a:r>
            </a:p>
          </p:txBody>
        </p:sp>
      </p:grpSp>
      <p:grpSp>
        <p:nvGrpSpPr>
          <p:cNvPr id="5" name="Group 56"/>
          <p:cNvGrpSpPr>
            <a:grpSpLocks/>
          </p:cNvGrpSpPr>
          <p:nvPr/>
        </p:nvGrpSpPr>
        <p:grpSpPr bwMode="auto">
          <a:xfrm>
            <a:off x="2874963" y="5432425"/>
            <a:ext cx="3343275" cy="912813"/>
            <a:chOff x="1811" y="3422"/>
            <a:chExt cx="2106" cy="575"/>
          </a:xfrm>
        </p:grpSpPr>
        <p:sp>
          <p:nvSpPr>
            <p:cNvPr id="74776" name="Rectangle 36"/>
            <p:cNvSpPr>
              <a:spLocks noChangeArrowheads="1"/>
            </p:cNvSpPr>
            <p:nvPr/>
          </p:nvSpPr>
          <p:spPr bwMode="auto">
            <a:xfrm>
              <a:off x="1821" y="3422"/>
              <a:ext cx="2093" cy="568"/>
            </a:xfrm>
            <a:prstGeom prst="rect">
              <a:avLst/>
            </a:prstGeom>
            <a:solidFill>
              <a:srgbClr val="CCFFF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77" name="Rectangle 37"/>
            <p:cNvSpPr>
              <a:spLocks noChangeArrowheads="1"/>
            </p:cNvSpPr>
            <p:nvPr/>
          </p:nvSpPr>
          <p:spPr bwMode="auto">
            <a:xfrm>
              <a:off x="1821" y="3482"/>
              <a:ext cx="2093" cy="508"/>
            </a:xfrm>
            <a:prstGeom prst="rect">
              <a:avLst/>
            </a:prstGeom>
            <a:solidFill>
              <a:srgbClr val="33CCF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78" name="Freeform 27" descr="Large confetti"/>
            <p:cNvSpPr>
              <a:spLocks/>
            </p:cNvSpPr>
            <p:nvPr/>
          </p:nvSpPr>
          <p:spPr bwMode="auto">
            <a:xfrm>
              <a:off x="1815" y="3492"/>
              <a:ext cx="2102" cy="500"/>
            </a:xfrm>
            <a:custGeom>
              <a:avLst/>
              <a:gdLst>
                <a:gd name="T0" fmla="*/ 0 w 1576"/>
                <a:gd name="T1" fmla="*/ 0 h 500"/>
                <a:gd name="T2" fmla="*/ 0 w 1576"/>
                <a:gd name="T3" fmla="*/ 500 h 500"/>
                <a:gd name="T4" fmla="*/ 2102 w 1576"/>
                <a:gd name="T5" fmla="*/ 500 h 500"/>
                <a:gd name="T6" fmla="*/ 2102 w 1576"/>
                <a:gd name="T7" fmla="*/ 128 h 500"/>
                <a:gd name="T8" fmla="*/ 1963 w 1576"/>
                <a:gd name="T9" fmla="*/ 136 h 500"/>
                <a:gd name="T10" fmla="*/ 1921 w 1576"/>
                <a:gd name="T11" fmla="*/ 144 h 500"/>
                <a:gd name="T12" fmla="*/ 1739 w 1576"/>
                <a:gd name="T13" fmla="*/ 160 h 500"/>
                <a:gd name="T14" fmla="*/ 1542 w 1576"/>
                <a:gd name="T15" fmla="*/ 116 h 500"/>
                <a:gd name="T16" fmla="*/ 1360 w 1576"/>
                <a:gd name="T17" fmla="*/ 132 h 500"/>
                <a:gd name="T18" fmla="*/ 1168 w 1576"/>
                <a:gd name="T19" fmla="*/ 156 h 500"/>
                <a:gd name="T20" fmla="*/ 1056 w 1576"/>
                <a:gd name="T21" fmla="*/ 156 h 500"/>
                <a:gd name="T22" fmla="*/ 960 w 1576"/>
                <a:gd name="T23" fmla="*/ 140 h 500"/>
                <a:gd name="T24" fmla="*/ 784 w 1576"/>
                <a:gd name="T25" fmla="*/ 116 h 500"/>
                <a:gd name="T26" fmla="*/ 566 w 1576"/>
                <a:gd name="T27" fmla="*/ 72 h 500"/>
                <a:gd name="T28" fmla="*/ 395 w 1576"/>
                <a:gd name="T29" fmla="*/ 20 h 500"/>
                <a:gd name="T30" fmla="*/ 203 w 1576"/>
                <a:gd name="T31" fmla="*/ 8 h 500"/>
                <a:gd name="T32" fmla="*/ 0 w 1576"/>
                <a:gd name="T33" fmla="*/ 0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76"/>
                <a:gd name="T52" fmla="*/ 0 h 500"/>
                <a:gd name="T53" fmla="*/ 1576 w 1576"/>
                <a:gd name="T54" fmla="*/ 500 h 5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76" h="500">
                  <a:moveTo>
                    <a:pt x="0" y="0"/>
                  </a:moveTo>
                  <a:lnTo>
                    <a:pt x="0" y="500"/>
                  </a:lnTo>
                  <a:lnTo>
                    <a:pt x="1576" y="500"/>
                  </a:lnTo>
                  <a:lnTo>
                    <a:pt x="1576" y="128"/>
                  </a:lnTo>
                  <a:lnTo>
                    <a:pt x="1472" y="136"/>
                  </a:lnTo>
                  <a:lnTo>
                    <a:pt x="1440" y="144"/>
                  </a:lnTo>
                  <a:lnTo>
                    <a:pt x="1304" y="160"/>
                  </a:lnTo>
                  <a:lnTo>
                    <a:pt x="1156" y="116"/>
                  </a:lnTo>
                  <a:lnTo>
                    <a:pt x="1020" y="132"/>
                  </a:lnTo>
                  <a:lnTo>
                    <a:pt x="876" y="156"/>
                  </a:lnTo>
                  <a:lnTo>
                    <a:pt x="792" y="156"/>
                  </a:lnTo>
                  <a:lnTo>
                    <a:pt x="720" y="140"/>
                  </a:lnTo>
                  <a:lnTo>
                    <a:pt x="588" y="116"/>
                  </a:lnTo>
                  <a:lnTo>
                    <a:pt x="424" y="72"/>
                  </a:lnTo>
                  <a:lnTo>
                    <a:pt x="296" y="20"/>
                  </a:lnTo>
                  <a:lnTo>
                    <a:pt x="152" y="8"/>
                  </a:lnTo>
                  <a:lnTo>
                    <a:pt x="0" y="0"/>
                  </a:lnTo>
                  <a:close/>
                </a:path>
              </a:pathLst>
            </a:custGeom>
            <a:pattFill prst="lgConfetti">
              <a:fgClr>
                <a:srgbClr val="FF0000"/>
              </a:fgClr>
              <a:bgClr>
                <a:schemeClr val="tx1"/>
              </a:bgClr>
            </a:pattFill>
            <a:ln w="9525">
              <a:solidFill>
                <a:schemeClr val="tx1"/>
              </a:solidFill>
              <a:round/>
              <a:headEnd/>
              <a:tailEnd/>
            </a:ln>
          </p:spPr>
          <p:txBody>
            <a:bodyPr/>
            <a:lstStyle/>
            <a:p>
              <a:endParaRPr lang="en-US" dirty="0"/>
            </a:p>
          </p:txBody>
        </p:sp>
        <p:sp>
          <p:nvSpPr>
            <p:cNvPr id="74779" name="Text Box 43"/>
            <p:cNvSpPr txBox="1">
              <a:spLocks noChangeArrowheads="1"/>
            </p:cNvSpPr>
            <p:nvPr/>
          </p:nvSpPr>
          <p:spPr bwMode="auto">
            <a:xfrm>
              <a:off x="1811" y="3805"/>
              <a:ext cx="45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r>
                <a:rPr lang="en-US" altLang="en-US" sz="1400" b="1" dirty="0">
                  <a:solidFill>
                    <a:schemeClr val="bg1"/>
                  </a:solidFill>
                  <a:latin typeface="Tahoma" panose="020B0604030504040204" pitchFamily="34" charset="0"/>
                </a:rPr>
                <a:t>42 Ma</a:t>
              </a:r>
            </a:p>
          </p:txBody>
        </p:sp>
      </p:grpSp>
      <p:grpSp>
        <p:nvGrpSpPr>
          <p:cNvPr id="6" name="Group 51"/>
          <p:cNvGrpSpPr>
            <a:grpSpLocks/>
          </p:cNvGrpSpPr>
          <p:nvPr/>
        </p:nvGrpSpPr>
        <p:grpSpPr bwMode="auto">
          <a:xfrm>
            <a:off x="690563" y="1052513"/>
            <a:ext cx="1979612" cy="4468812"/>
            <a:chOff x="435" y="663"/>
            <a:chExt cx="1247" cy="2815"/>
          </a:xfrm>
        </p:grpSpPr>
        <p:sp>
          <p:nvSpPr>
            <p:cNvPr id="74773" name="Text Box 44"/>
            <p:cNvSpPr txBox="1">
              <a:spLocks noChangeArrowheads="1"/>
            </p:cNvSpPr>
            <p:nvPr/>
          </p:nvSpPr>
          <p:spPr bwMode="auto">
            <a:xfrm>
              <a:off x="435" y="663"/>
              <a:ext cx="1247"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algn="ctr"/>
              <a:r>
                <a:rPr lang="en-US" altLang="en-US" sz="2000" b="1" dirty="0">
                  <a:latin typeface="Tahoma" panose="020B0604030504040204" pitchFamily="34" charset="0"/>
                </a:rPr>
                <a:t>Back-strip the</a:t>
              </a:r>
            </a:p>
            <a:p>
              <a:pPr algn="ctr"/>
              <a:r>
                <a:rPr lang="en-US" altLang="en-US" sz="2000" b="1" dirty="0">
                  <a:latin typeface="Tahoma" panose="020B0604030504040204" pitchFamily="34" charset="0"/>
                </a:rPr>
                <a:t>Present-day</a:t>
              </a:r>
            </a:p>
            <a:p>
              <a:pPr algn="ctr"/>
              <a:r>
                <a:rPr lang="en-US" altLang="en-US" sz="2000" b="1" dirty="0">
                  <a:latin typeface="Tahoma" panose="020B0604030504040204" pitchFamily="34" charset="0"/>
                </a:rPr>
                <a:t>Strata to </a:t>
              </a:r>
            </a:p>
            <a:p>
              <a:pPr algn="ctr"/>
              <a:r>
                <a:rPr lang="en-US" altLang="en-US" sz="2000" b="1" dirty="0">
                  <a:latin typeface="Tahoma" panose="020B0604030504040204" pitchFamily="34" charset="0"/>
                </a:rPr>
                <a:t>Unravel</a:t>
              </a:r>
            </a:p>
            <a:p>
              <a:pPr algn="ctr"/>
              <a:r>
                <a:rPr lang="en-US" altLang="en-US" sz="2000" b="1" dirty="0">
                  <a:latin typeface="Tahoma" panose="020B0604030504040204" pitchFamily="34" charset="0"/>
                </a:rPr>
                <a:t>the Basin</a:t>
              </a:r>
              <a:r>
                <a:rPr lang="ja-JP" altLang="en-US" sz="2000" b="1" dirty="0">
                  <a:latin typeface="Tahoma" panose="020B0604030504040204" pitchFamily="34" charset="0"/>
                </a:rPr>
                <a:t>’</a:t>
              </a:r>
              <a:r>
                <a:rPr lang="en-US" altLang="ja-JP" sz="2000" b="1" dirty="0">
                  <a:latin typeface="Tahoma" panose="020B0604030504040204" pitchFamily="34" charset="0"/>
                </a:rPr>
                <a:t>s</a:t>
              </a:r>
            </a:p>
            <a:p>
              <a:pPr algn="ctr"/>
              <a:r>
                <a:rPr lang="en-US" altLang="en-US" sz="2000" b="1" dirty="0">
                  <a:latin typeface="Tahoma" panose="020B0604030504040204" pitchFamily="34" charset="0"/>
                </a:rPr>
                <a:t>History</a:t>
              </a:r>
            </a:p>
          </p:txBody>
        </p:sp>
        <p:sp>
          <p:nvSpPr>
            <p:cNvPr id="74774" name="AutoShape 45"/>
            <p:cNvSpPr>
              <a:spLocks noChangeArrowheads="1"/>
            </p:cNvSpPr>
            <p:nvPr/>
          </p:nvSpPr>
          <p:spPr bwMode="auto">
            <a:xfrm>
              <a:off x="888" y="2767"/>
              <a:ext cx="340" cy="711"/>
            </a:xfrm>
            <a:prstGeom prst="downArrow">
              <a:avLst>
                <a:gd name="adj1" fmla="val 50000"/>
                <a:gd name="adj2" fmla="val 52279"/>
              </a:avLst>
            </a:prstGeom>
            <a:solidFill>
              <a:srgbClr val="FFFF00"/>
            </a:solidFill>
            <a:ln w="9525">
              <a:solidFill>
                <a:srgbClr val="FF0000"/>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75" name="Text Box 48"/>
            <p:cNvSpPr txBox="1">
              <a:spLocks noChangeArrowheads="1"/>
            </p:cNvSpPr>
            <p:nvPr/>
          </p:nvSpPr>
          <p:spPr bwMode="auto">
            <a:xfrm>
              <a:off x="494" y="1946"/>
              <a:ext cx="1129"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algn="ctr"/>
              <a:r>
                <a:rPr lang="en-US" altLang="en-US" sz="1400" b="1" dirty="0">
                  <a:latin typeface="Tahoma" panose="020B0604030504040204" pitchFamily="34" charset="0"/>
                </a:rPr>
                <a:t>Time Steps are</a:t>
              </a:r>
            </a:p>
            <a:p>
              <a:pPr algn="ctr"/>
              <a:r>
                <a:rPr lang="en-US" altLang="en-US" sz="1400" b="1" dirty="0">
                  <a:latin typeface="Tahoma" panose="020B0604030504040204" pitchFamily="34" charset="0"/>
                </a:rPr>
                <a:t>Limited to Mapped Horizons</a:t>
              </a:r>
            </a:p>
          </p:txBody>
        </p:sp>
      </p:grpSp>
      <p:grpSp>
        <p:nvGrpSpPr>
          <p:cNvPr id="7" name="Group 52"/>
          <p:cNvGrpSpPr>
            <a:grpSpLocks/>
          </p:cNvGrpSpPr>
          <p:nvPr/>
        </p:nvGrpSpPr>
        <p:grpSpPr bwMode="auto">
          <a:xfrm>
            <a:off x="6503988" y="1052513"/>
            <a:ext cx="2085975" cy="4468812"/>
            <a:chOff x="4097" y="663"/>
            <a:chExt cx="1314" cy="2815"/>
          </a:xfrm>
        </p:grpSpPr>
        <p:sp>
          <p:nvSpPr>
            <p:cNvPr id="74770" name="Text Box 46"/>
            <p:cNvSpPr txBox="1">
              <a:spLocks noChangeArrowheads="1"/>
            </p:cNvSpPr>
            <p:nvPr/>
          </p:nvSpPr>
          <p:spPr bwMode="auto">
            <a:xfrm>
              <a:off x="4097" y="663"/>
              <a:ext cx="1314"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algn="ctr"/>
              <a:r>
                <a:rPr lang="en-US" altLang="en-US" sz="2000" b="1" dirty="0">
                  <a:latin typeface="Tahoma" panose="020B0604030504040204" pitchFamily="34" charset="0"/>
                </a:rPr>
                <a:t>Model Rock </a:t>
              </a:r>
            </a:p>
            <a:p>
              <a:pPr algn="ctr"/>
              <a:r>
                <a:rPr lang="en-US" altLang="en-US" sz="2000" b="1" dirty="0">
                  <a:latin typeface="Tahoma" panose="020B0604030504040204" pitchFamily="34" charset="0"/>
                </a:rPr>
                <a:t>&amp; Fluid Properties</a:t>
              </a:r>
            </a:p>
            <a:p>
              <a:pPr algn="ctr"/>
              <a:r>
                <a:rPr lang="en-US" altLang="en-US" sz="2000" b="1" dirty="0">
                  <a:latin typeface="Tahoma" panose="020B0604030504040204" pitchFamily="34" charset="0"/>
                </a:rPr>
                <a:t>Forward through Time</a:t>
              </a:r>
            </a:p>
          </p:txBody>
        </p:sp>
        <p:sp>
          <p:nvSpPr>
            <p:cNvPr id="74771" name="AutoShape 47"/>
            <p:cNvSpPr>
              <a:spLocks noChangeArrowheads="1"/>
            </p:cNvSpPr>
            <p:nvPr/>
          </p:nvSpPr>
          <p:spPr bwMode="auto">
            <a:xfrm flipV="1">
              <a:off x="4584" y="2767"/>
              <a:ext cx="340" cy="711"/>
            </a:xfrm>
            <a:prstGeom prst="downArrow">
              <a:avLst>
                <a:gd name="adj1" fmla="val 50000"/>
                <a:gd name="adj2" fmla="val 52279"/>
              </a:avLst>
            </a:prstGeom>
            <a:solidFill>
              <a:srgbClr val="FFFF00"/>
            </a:solidFill>
            <a:ln w="9525">
              <a:solidFill>
                <a:srgbClr val="FF0000"/>
              </a:solidFill>
              <a:miter lim="800000"/>
              <a:headEnd/>
              <a:tailEnd/>
            </a:ln>
          </p:spPr>
          <p:txBody>
            <a:bodyPr wrap="none" anchor="ct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endParaRPr lang="en-US" altLang="en-US" dirty="0"/>
            </a:p>
          </p:txBody>
        </p:sp>
        <p:sp>
          <p:nvSpPr>
            <p:cNvPr id="74772" name="Text Box 49"/>
            <p:cNvSpPr txBox="1">
              <a:spLocks noChangeArrowheads="1"/>
            </p:cNvSpPr>
            <p:nvPr/>
          </p:nvSpPr>
          <p:spPr bwMode="auto">
            <a:xfrm>
              <a:off x="4170" y="1946"/>
              <a:ext cx="1169" cy="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algn="ctr"/>
              <a:r>
                <a:rPr lang="en-US" altLang="en-US" sz="1400" b="1" dirty="0">
                  <a:latin typeface="Tahoma" panose="020B0604030504040204" pitchFamily="34" charset="0"/>
                </a:rPr>
                <a:t>Time Steps are</a:t>
              </a:r>
            </a:p>
            <a:p>
              <a:pPr algn="ctr"/>
              <a:r>
                <a:rPr lang="en-US" altLang="en-US" sz="1400" b="1" dirty="0">
                  <a:latin typeface="Tahoma" panose="020B0604030504040204" pitchFamily="34" charset="0"/>
                </a:rPr>
                <a:t>Regular Intervals as Defined by the User</a:t>
              </a:r>
            </a:p>
          </p:txBody>
        </p:sp>
      </p:grpSp>
    </p:spTree>
    <p:extLst>
      <p:ext uri="{BB962C8B-B14F-4D97-AF65-F5344CB8AC3E}">
        <p14:creationId xmlns:p14="http://schemas.microsoft.com/office/powerpoint/2010/main" val="9492650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nodeType="afterGroup">
                            <p:stCondLst>
                              <p:cond delay="500"/>
                            </p:stCondLst>
                            <p:childTnLst>
                              <p:par>
                                <p:cTn id="9" presetID="1" presetClass="entr" presetSubtype="0" fill="hold" nodeType="afterEffect">
                                  <p:stCondLst>
                                    <p:cond delay="500"/>
                                  </p:stCondLst>
                                  <p:childTnLst>
                                    <p:set>
                                      <p:cBhvr>
                                        <p:cTn id="10" dur="1" fill="hold">
                                          <p:stCondLst>
                                            <p:cond delay="0"/>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nodeType="after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par>
                          <p:cTn id="14" fill="hold" nodeType="afterGroup">
                            <p:stCondLst>
                              <p:cond delay="1500"/>
                            </p:stCondLst>
                            <p:childTnLst>
                              <p:par>
                                <p:cTn id="15" presetID="1" presetClass="entr" presetSubtype="0" fill="hold" nodeType="afterEffect">
                                  <p:stCondLst>
                                    <p:cond delay="500"/>
                                  </p:stCondLst>
                                  <p:childTnLst>
                                    <p:set>
                                      <p:cBhvr>
                                        <p:cTn id="16" dur="1" fill="hold">
                                          <p:stCondLst>
                                            <p:cond delay="0"/>
                                          </p:stCondLst>
                                        </p:cTn>
                                        <p:tgtEl>
                                          <p:spTgt spid="3"/>
                                        </p:tgtEl>
                                        <p:attrNameLst>
                                          <p:attrName>style.visibility</p:attrName>
                                        </p:attrNameLst>
                                      </p:cBhvr>
                                      <p:to>
                                        <p:strVal val="visible"/>
                                      </p:to>
                                    </p:set>
                                  </p:childTnLst>
                                </p:cTn>
                              </p:par>
                            </p:childTnLst>
                          </p:cTn>
                        </p:par>
                        <p:par>
                          <p:cTn id="17" fill="hold" nodeType="afterGroup">
                            <p:stCondLst>
                              <p:cond delay="2000"/>
                            </p:stCondLst>
                            <p:childTnLst>
                              <p:par>
                                <p:cTn id="18" presetID="1" presetClass="entr" presetSubtype="0" fill="hold" nodeType="afterEffect">
                                  <p:stCondLst>
                                    <p:cond delay="500"/>
                                  </p:stCondLst>
                                  <p:childTnLst>
                                    <p:set>
                                      <p:cBhvr>
                                        <p:cTn id="19" dur="1" fill="hold">
                                          <p:stCondLst>
                                            <p:cond delay="0"/>
                                          </p:stCondLst>
                                        </p:cTn>
                                        <p:tgtEl>
                                          <p:spTgt spid="4"/>
                                        </p:tgtEl>
                                        <p:attrNameLst>
                                          <p:attrName>style.visibility</p:attrName>
                                        </p:attrNameLst>
                                      </p:cBhvr>
                                      <p:to>
                                        <p:strVal val="visible"/>
                                      </p:to>
                                    </p:set>
                                  </p:childTnLst>
                                </p:cTn>
                              </p:par>
                            </p:childTnLst>
                          </p:cTn>
                        </p:par>
                        <p:par>
                          <p:cTn id="20" fill="hold" nodeType="afterGroup">
                            <p:stCondLst>
                              <p:cond delay="2500"/>
                            </p:stCondLst>
                            <p:childTnLst>
                              <p:par>
                                <p:cTn id="21" presetID="1" presetClass="entr" presetSubtype="0" fill="hold" nodeType="afterEffect">
                                  <p:stCondLst>
                                    <p:cond delay="500"/>
                                  </p:stCondLst>
                                  <p:childTnLst>
                                    <p:set>
                                      <p:cBhvr>
                                        <p:cTn id="22" dur="1" fill="hold">
                                          <p:stCondLst>
                                            <p:cond delay="0"/>
                                          </p:stCondLst>
                                        </p:cTn>
                                        <p:tgtEl>
                                          <p:spTgt spid="5"/>
                                        </p:tgtEl>
                                        <p:attrNameLst>
                                          <p:attrName>style.visibility</p:attrName>
                                        </p:attrNameLst>
                                      </p:cBhvr>
                                      <p:to>
                                        <p:strVal val="visible"/>
                                      </p:to>
                                    </p:set>
                                  </p:childTnLst>
                                </p:cTn>
                              </p:par>
                            </p:childTnLst>
                          </p:cTn>
                        </p:par>
                        <p:par>
                          <p:cTn id="23" fill="hold" nodeType="afterGroup">
                            <p:stCondLst>
                              <p:cond delay="3000"/>
                            </p:stCondLst>
                            <p:childTnLst>
                              <p:par>
                                <p:cTn id="24" presetID="22" presetClass="entr" presetSubtype="4" fill="hold" nodeType="afterEffect">
                                  <p:stCondLst>
                                    <p:cond delay="200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 name="Rectangle 657"/>
          <p:cNvSpPr/>
          <p:nvPr/>
        </p:nvSpPr>
        <p:spPr bwMode="auto">
          <a:xfrm>
            <a:off x="6927741" y="1161773"/>
            <a:ext cx="1232585" cy="4574009"/>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7" name="TextBox 436"/>
          <p:cNvSpPr txBox="1"/>
          <p:nvPr/>
        </p:nvSpPr>
        <p:spPr>
          <a:xfrm>
            <a:off x="7855407" y="415343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165</a:t>
            </a:r>
            <a:endParaRPr lang="en-US" sz="600" b="1" dirty="0">
              <a:latin typeface="Arial" panose="020B0604020202020204" pitchFamily="34" charset="0"/>
              <a:cs typeface="Arial" panose="020B0604020202020204" pitchFamily="34" charset="0"/>
            </a:endParaRPr>
          </a:p>
        </p:txBody>
      </p:sp>
      <p:sp>
        <p:nvSpPr>
          <p:cNvPr id="438" name="TextBox 437"/>
          <p:cNvSpPr txBox="1"/>
          <p:nvPr/>
        </p:nvSpPr>
        <p:spPr>
          <a:xfrm>
            <a:off x="7855407" y="51181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178</a:t>
            </a:r>
            <a:endParaRPr lang="en-US" sz="600" b="1" dirty="0">
              <a:latin typeface="Arial" panose="020B0604020202020204" pitchFamily="34" charset="0"/>
              <a:cs typeface="Arial" panose="020B0604020202020204" pitchFamily="34" charset="0"/>
            </a:endParaRPr>
          </a:p>
        </p:txBody>
      </p:sp>
      <p:sp>
        <p:nvSpPr>
          <p:cNvPr id="439" name="TextBox 438"/>
          <p:cNvSpPr txBox="1"/>
          <p:nvPr/>
        </p:nvSpPr>
        <p:spPr>
          <a:xfrm>
            <a:off x="7855407" y="4727994"/>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172</a:t>
            </a:r>
            <a:endParaRPr lang="en-US" sz="600" b="1" dirty="0">
              <a:latin typeface="Arial" panose="020B0604020202020204" pitchFamily="34" charset="0"/>
              <a:cs typeface="Arial" panose="020B0604020202020204" pitchFamily="34" charset="0"/>
            </a:endParaRPr>
          </a:p>
        </p:txBody>
      </p:sp>
      <p:sp>
        <p:nvSpPr>
          <p:cNvPr id="440" name="TextBox 439"/>
          <p:cNvSpPr txBox="1"/>
          <p:nvPr/>
        </p:nvSpPr>
        <p:spPr>
          <a:xfrm>
            <a:off x="7855407" y="530549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198</a:t>
            </a:r>
            <a:endParaRPr lang="en-US" sz="600" b="1" dirty="0">
              <a:latin typeface="Arial" panose="020B0604020202020204" pitchFamily="34" charset="0"/>
              <a:cs typeface="Arial" panose="020B0604020202020204" pitchFamily="34" charset="0"/>
            </a:endParaRPr>
          </a:p>
        </p:txBody>
      </p:sp>
      <p:sp>
        <p:nvSpPr>
          <p:cNvPr id="441" name="TextBox 440"/>
          <p:cNvSpPr txBox="1"/>
          <p:nvPr/>
        </p:nvSpPr>
        <p:spPr>
          <a:xfrm>
            <a:off x="7855407" y="224391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70</a:t>
            </a:r>
            <a:endParaRPr lang="en-US" sz="600" b="1" dirty="0">
              <a:latin typeface="Arial" panose="020B0604020202020204" pitchFamily="34" charset="0"/>
              <a:cs typeface="Arial" panose="020B0604020202020204" pitchFamily="34" charset="0"/>
            </a:endParaRPr>
          </a:p>
        </p:txBody>
      </p:sp>
      <p:sp>
        <p:nvSpPr>
          <p:cNvPr id="442" name="TextBox 441"/>
          <p:cNvSpPr txBox="1"/>
          <p:nvPr/>
        </p:nvSpPr>
        <p:spPr>
          <a:xfrm>
            <a:off x="7855407" y="211423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30/0</a:t>
            </a:r>
            <a:endParaRPr lang="en-US" sz="600" b="1" dirty="0">
              <a:latin typeface="Arial" panose="020B0604020202020204" pitchFamily="34" charset="0"/>
              <a:cs typeface="Arial" panose="020B0604020202020204" pitchFamily="34" charset="0"/>
            </a:endParaRPr>
          </a:p>
        </p:txBody>
      </p:sp>
      <p:sp>
        <p:nvSpPr>
          <p:cNvPr id="443" name="TextBox 442"/>
          <p:cNvSpPr txBox="1"/>
          <p:nvPr/>
        </p:nvSpPr>
        <p:spPr>
          <a:xfrm>
            <a:off x="7855407" y="373332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155</a:t>
            </a:r>
            <a:endParaRPr lang="en-US" sz="600" b="1" dirty="0">
              <a:latin typeface="Arial" panose="020B0604020202020204" pitchFamily="34" charset="0"/>
              <a:cs typeface="Arial" panose="020B0604020202020204" pitchFamily="34" charset="0"/>
            </a:endParaRPr>
          </a:p>
        </p:txBody>
      </p:sp>
      <p:sp>
        <p:nvSpPr>
          <p:cNvPr id="444" name="TextBox 443"/>
          <p:cNvSpPr txBox="1"/>
          <p:nvPr/>
        </p:nvSpPr>
        <p:spPr>
          <a:xfrm>
            <a:off x="7855407" y="26910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110</a:t>
            </a:r>
            <a:endParaRPr lang="en-US" sz="600" b="1" dirty="0">
              <a:latin typeface="Arial" panose="020B0604020202020204" pitchFamily="34" charset="0"/>
              <a:cs typeface="Arial" panose="020B0604020202020204" pitchFamily="34" charset="0"/>
            </a:endParaRPr>
          </a:p>
        </p:txBody>
      </p:sp>
      <p:sp>
        <p:nvSpPr>
          <p:cNvPr id="445" name="TextBox 444"/>
          <p:cNvSpPr txBox="1"/>
          <p:nvPr/>
        </p:nvSpPr>
        <p:spPr>
          <a:xfrm>
            <a:off x="7855407" y="34205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145</a:t>
            </a:r>
            <a:endParaRPr lang="en-US" sz="600" b="1" dirty="0">
              <a:latin typeface="Arial" panose="020B0604020202020204" pitchFamily="34" charset="0"/>
              <a:cs typeface="Arial" panose="020B0604020202020204" pitchFamily="34" charset="0"/>
            </a:endParaRPr>
          </a:p>
        </p:txBody>
      </p:sp>
      <p:sp>
        <p:nvSpPr>
          <p:cNvPr id="446" name="TextBox 445"/>
          <p:cNvSpPr txBox="1"/>
          <p:nvPr/>
        </p:nvSpPr>
        <p:spPr>
          <a:xfrm>
            <a:off x="7855407" y="310403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130</a:t>
            </a:r>
            <a:endParaRPr lang="en-US" sz="600" b="1" dirty="0">
              <a:latin typeface="Arial" panose="020B0604020202020204" pitchFamily="34" charset="0"/>
              <a:cs typeface="Arial" panose="020B0604020202020204" pitchFamily="34" charset="0"/>
            </a:endParaRPr>
          </a:p>
        </p:txBody>
      </p:sp>
      <p:grpSp>
        <p:nvGrpSpPr>
          <p:cNvPr id="4" name="Group 3"/>
          <p:cNvGrpSpPr/>
          <p:nvPr/>
        </p:nvGrpSpPr>
        <p:grpSpPr>
          <a:xfrm>
            <a:off x="7582005" y="2146767"/>
            <a:ext cx="308438" cy="3245056"/>
            <a:chOff x="7574256" y="2146767"/>
            <a:chExt cx="308438" cy="3245056"/>
          </a:xfrm>
        </p:grpSpPr>
        <p:sp>
          <p:nvSpPr>
            <p:cNvPr id="532" name="Rectangle 46"/>
            <p:cNvSpPr/>
            <p:nvPr/>
          </p:nvSpPr>
          <p:spPr bwMode="auto">
            <a:xfrm>
              <a:off x="7574256" y="5215214"/>
              <a:ext cx="308438"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3" name="Rectangle 532"/>
            <p:cNvSpPr/>
            <p:nvPr/>
          </p:nvSpPr>
          <p:spPr bwMode="auto">
            <a:xfrm>
              <a:off x="7574256" y="4819798"/>
              <a:ext cx="308438"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4" name="Rectangle 48"/>
            <p:cNvSpPr/>
            <p:nvPr/>
          </p:nvSpPr>
          <p:spPr bwMode="auto">
            <a:xfrm>
              <a:off x="7574256" y="4252312"/>
              <a:ext cx="308438"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5" name="Rectangle 534"/>
            <p:cNvSpPr/>
            <p:nvPr/>
          </p:nvSpPr>
          <p:spPr bwMode="auto">
            <a:xfrm>
              <a:off x="7574256" y="3515640"/>
              <a:ext cx="308438"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6" name="Rectangle 535"/>
            <p:cNvSpPr/>
            <p:nvPr/>
          </p:nvSpPr>
          <p:spPr bwMode="auto">
            <a:xfrm>
              <a:off x="7574256" y="3829885"/>
              <a:ext cx="308438"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7" name="Rectangle 536"/>
            <p:cNvSpPr/>
            <p:nvPr/>
          </p:nvSpPr>
          <p:spPr bwMode="auto">
            <a:xfrm>
              <a:off x="7574256" y="3196244"/>
              <a:ext cx="308438"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8" name="Rectangle 537"/>
            <p:cNvSpPr/>
            <p:nvPr/>
          </p:nvSpPr>
          <p:spPr bwMode="auto">
            <a:xfrm>
              <a:off x="7574256" y="2778969"/>
              <a:ext cx="308438"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9" name="Rectangle 538"/>
            <p:cNvSpPr/>
            <p:nvPr/>
          </p:nvSpPr>
          <p:spPr bwMode="auto">
            <a:xfrm>
              <a:off x="7574256" y="2335934"/>
              <a:ext cx="308438"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0" name="Rectangle 539"/>
            <p:cNvSpPr/>
            <p:nvPr/>
          </p:nvSpPr>
          <p:spPr bwMode="auto">
            <a:xfrm>
              <a:off x="7574256" y="2206700"/>
              <a:ext cx="308438"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1" name="Rectangle 540"/>
            <p:cNvSpPr/>
            <p:nvPr/>
          </p:nvSpPr>
          <p:spPr bwMode="auto">
            <a:xfrm>
              <a:off x="7574256" y="2146767"/>
              <a:ext cx="308438"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pic>
        <p:nvPicPr>
          <p:cNvPr id="617" name="Picture 616"/>
          <p:cNvPicPr>
            <a:picLocks noChangeAspect="1"/>
          </p:cNvPicPr>
          <p:nvPr/>
        </p:nvPicPr>
        <p:blipFill rotWithShape="1">
          <a:blip r:embed="rId4" cstate="print"/>
          <a:srcRect l="12705" t="59220" b="10795"/>
          <a:stretch/>
        </p:blipFill>
        <p:spPr>
          <a:xfrm rot="16200000">
            <a:off x="6370995" y="3216665"/>
            <a:ext cx="2246431" cy="111309"/>
          </a:xfrm>
          <a:prstGeom prst="rect">
            <a:avLst/>
          </a:prstGeom>
          <a:ln w="12700">
            <a:noFill/>
          </a:ln>
        </p:spPr>
      </p:pic>
      <p:pic>
        <p:nvPicPr>
          <p:cNvPr id="618" name="Picture 617"/>
          <p:cNvPicPr>
            <a:picLocks noChangeAspect="1"/>
          </p:cNvPicPr>
          <p:nvPr/>
        </p:nvPicPr>
        <p:blipFill rotWithShape="1">
          <a:blip r:embed="rId5" cstate="print"/>
          <a:srcRect l="4500" t="54857" r="87004" b="10959"/>
          <a:stretch/>
        </p:blipFill>
        <p:spPr>
          <a:xfrm rot="16200000">
            <a:off x="7391250" y="4440415"/>
            <a:ext cx="205911" cy="99752"/>
          </a:xfrm>
          <a:prstGeom prst="rect">
            <a:avLst/>
          </a:prstGeom>
          <a:ln w="12700">
            <a:noFill/>
          </a:ln>
        </p:spPr>
      </p:pic>
      <p:cxnSp>
        <p:nvCxnSpPr>
          <p:cNvPr id="619" name="Straight Connector 618"/>
          <p:cNvCxnSpPr/>
          <p:nvPr/>
        </p:nvCxnSpPr>
        <p:spPr bwMode="auto">
          <a:xfrm rot="16200000">
            <a:off x="5898851"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0" name="Straight Connector 619"/>
          <p:cNvCxnSpPr/>
          <p:nvPr/>
        </p:nvCxnSpPr>
        <p:spPr bwMode="auto">
          <a:xfrm rot="16200000">
            <a:off x="5781076"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1" name="Straight Connector 620"/>
          <p:cNvCxnSpPr/>
          <p:nvPr/>
        </p:nvCxnSpPr>
        <p:spPr bwMode="auto">
          <a:xfrm rot="16200000">
            <a:off x="7492022" y="4911655"/>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2" name="Straight Connector 621"/>
          <p:cNvCxnSpPr/>
          <p:nvPr/>
        </p:nvCxnSpPr>
        <p:spPr bwMode="auto">
          <a:xfrm rot="16200000">
            <a:off x="7495999" y="4544710"/>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23" name="Group 97"/>
          <p:cNvGrpSpPr/>
          <p:nvPr/>
        </p:nvGrpSpPr>
        <p:grpSpPr>
          <a:xfrm rot="16200000">
            <a:off x="7366476" y="4740125"/>
            <a:ext cx="255130" cy="93426"/>
            <a:chOff x="134250" y="3055742"/>
            <a:chExt cx="644743" cy="330816"/>
          </a:xfrm>
        </p:grpSpPr>
        <p:pic>
          <p:nvPicPr>
            <p:cNvPr id="627" name="Picture 626"/>
            <p:cNvPicPr>
              <a:picLocks noChangeAspect="1"/>
            </p:cNvPicPr>
            <p:nvPr/>
          </p:nvPicPr>
          <p:blipFill rotWithShape="1">
            <a:blip r:embed="rId6" cstate="print"/>
            <a:srcRect l="6365" t="61299" r="86883" b="10992"/>
            <a:stretch/>
          </p:blipFill>
          <p:spPr>
            <a:xfrm>
              <a:off x="321735" y="3055742"/>
              <a:ext cx="457258" cy="330816"/>
            </a:xfrm>
            <a:prstGeom prst="rect">
              <a:avLst/>
            </a:prstGeom>
            <a:ln w="12700">
              <a:noFill/>
            </a:ln>
          </p:spPr>
        </p:pic>
        <p:pic>
          <p:nvPicPr>
            <p:cNvPr id="628" name="Picture 627"/>
            <p:cNvPicPr>
              <a:picLocks noChangeAspect="1"/>
            </p:cNvPicPr>
            <p:nvPr/>
          </p:nvPicPr>
          <p:blipFill rotWithShape="1">
            <a:blip r:embed="rId7" cstate="print"/>
            <a:srcRect l="85167" t="66087" r="11547" b="12899"/>
            <a:stretch/>
          </p:blipFill>
          <p:spPr>
            <a:xfrm>
              <a:off x="134250" y="3077142"/>
              <a:ext cx="222563" cy="276226"/>
            </a:xfrm>
            <a:prstGeom prst="rect">
              <a:avLst/>
            </a:prstGeom>
            <a:ln w="12700">
              <a:noFill/>
            </a:ln>
          </p:spPr>
        </p:pic>
      </p:grpSp>
      <p:pic>
        <p:nvPicPr>
          <p:cNvPr id="625" name="Picture 624"/>
          <p:cNvPicPr>
            <a:picLocks noChangeAspect="1"/>
          </p:cNvPicPr>
          <p:nvPr/>
        </p:nvPicPr>
        <p:blipFill rotWithShape="1">
          <a:blip r:embed="rId8" cstate="print"/>
          <a:srcRect l="6365" t="61299" r="86883" b="10992"/>
          <a:stretch/>
        </p:blipFill>
        <p:spPr>
          <a:xfrm rot="16200000">
            <a:off x="7401162" y="5139876"/>
            <a:ext cx="180941" cy="100011"/>
          </a:xfrm>
          <a:prstGeom prst="rect">
            <a:avLst/>
          </a:prstGeom>
          <a:noFill/>
          <a:ln w="12700">
            <a:noFill/>
          </a:ln>
        </p:spPr>
      </p:pic>
      <p:pic>
        <p:nvPicPr>
          <p:cNvPr id="626" name="Picture 625"/>
          <p:cNvPicPr>
            <a:picLocks noChangeAspect="1"/>
          </p:cNvPicPr>
          <p:nvPr/>
        </p:nvPicPr>
        <p:blipFill rotWithShape="1">
          <a:blip r:embed="rId9" cstate="print"/>
          <a:srcRect l="15578" t="61594" r="81755" b="11783"/>
          <a:stretch/>
        </p:blipFill>
        <p:spPr>
          <a:xfrm rot="16200000">
            <a:off x="7459935" y="5259698"/>
            <a:ext cx="71474" cy="93807"/>
          </a:xfrm>
          <a:prstGeom prst="rect">
            <a:avLst/>
          </a:prstGeom>
          <a:noFill/>
          <a:ln w="12700">
            <a:noFill/>
          </a:ln>
        </p:spPr>
      </p:pic>
      <p:grpSp>
        <p:nvGrpSpPr>
          <p:cNvPr id="630" name="Group 629"/>
          <p:cNvGrpSpPr/>
          <p:nvPr/>
        </p:nvGrpSpPr>
        <p:grpSpPr>
          <a:xfrm>
            <a:off x="7125529" y="1890661"/>
            <a:ext cx="358688" cy="3756064"/>
            <a:chOff x="7111813" y="1890661"/>
            <a:chExt cx="358688" cy="3756064"/>
          </a:xfrm>
        </p:grpSpPr>
        <p:grpSp>
          <p:nvGrpSpPr>
            <p:cNvPr id="631" name="Group 424"/>
            <p:cNvGrpSpPr/>
            <p:nvPr/>
          </p:nvGrpSpPr>
          <p:grpSpPr>
            <a:xfrm>
              <a:off x="7112443" y="1890661"/>
              <a:ext cx="61839" cy="3678866"/>
              <a:chOff x="7112443" y="1890661"/>
              <a:chExt cx="161194" cy="3678866"/>
            </a:xfrm>
          </p:grpSpPr>
          <p:cxnSp>
            <p:nvCxnSpPr>
              <p:cNvPr id="640" name="Straight Connector 639"/>
              <p:cNvCxnSpPr/>
              <p:nvPr/>
            </p:nvCxnSpPr>
            <p:spPr bwMode="auto">
              <a:xfrm>
                <a:off x="7120293" y="1898073"/>
                <a:ext cx="0" cy="367145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1" name="Straight Connector 640"/>
              <p:cNvCxnSpPr/>
              <p:nvPr/>
            </p:nvCxnSpPr>
            <p:spPr bwMode="auto">
              <a:xfrm rot="5400000">
                <a:off x="7156596" y="2334513"/>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2" name="Straight Connector 641"/>
              <p:cNvCxnSpPr/>
              <p:nvPr/>
            </p:nvCxnSpPr>
            <p:spPr bwMode="auto">
              <a:xfrm rot="5400000">
                <a:off x="7193040" y="2054066"/>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3" name="Straight Connector 642"/>
              <p:cNvCxnSpPr/>
              <p:nvPr/>
            </p:nvCxnSpPr>
            <p:spPr bwMode="auto">
              <a:xfrm rot="5400000">
                <a:off x="7193040" y="254206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4" name="Straight Connector 643"/>
              <p:cNvCxnSpPr/>
              <p:nvPr/>
            </p:nvCxnSpPr>
            <p:spPr bwMode="auto">
              <a:xfrm rot="5400000">
                <a:off x="7193040" y="3030071"/>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 name="Straight Connector 644"/>
              <p:cNvCxnSpPr/>
              <p:nvPr/>
            </p:nvCxnSpPr>
            <p:spPr bwMode="auto">
              <a:xfrm rot="5400000">
                <a:off x="7156596" y="282251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6" name="Straight Connector 645"/>
              <p:cNvCxnSpPr/>
              <p:nvPr/>
            </p:nvCxnSpPr>
            <p:spPr bwMode="auto">
              <a:xfrm rot="5400000">
                <a:off x="7156596" y="1846508"/>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7" name="Straight Connector 646"/>
              <p:cNvCxnSpPr/>
              <p:nvPr/>
            </p:nvCxnSpPr>
            <p:spPr bwMode="auto">
              <a:xfrm rot="5400000">
                <a:off x="7156596" y="4774522"/>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8" name="Straight Connector 647"/>
              <p:cNvCxnSpPr/>
              <p:nvPr/>
            </p:nvCxnSpPr>
            <p:spPr bwMode="auto">
              <a:xfrm rot="5400000">
                <a:off x="7193040" y="3518072"/>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9" name="Straight Connector 648"/>
              <p:cNvCxnSpPr/>
              <p:nvPr/>
            </p:nvCxnSpPr>
            <p:spPr bwMode="auto">
              <a:xfrm rot="5400000">
                <a:off x="7193040" y="4006075"/>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0" name="Straight Connector 649"/>
              <p:cNvCxnSpPr/>
              <p:nvPr/>
            </p:nvCxnSpPr>
            <p:spPr bwMode="auto">
              <a:xfrm rot="5400000">
                <a:off x="7193040" y="4494077"/>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1" name="Straight Connector 650"/>
              <p:cNvCxnSpPr/>
              <p:nvPr/>
            </p:nvCxnSpPr>
            <p:spPr bwMode="auto">
              <a:xfrm rot="5400000">
                <a:off x="7193040" y="498207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2" name="Straight Connector 651"/>
              <p:cNvCxnSpPr/>
              <p:nvPr/>
            </p:nvCxnSpPr>
            <p:spPr bwMode="auto">
              <a:xfrm rot="5400000">
                <a:off x="7193040" y="5470080"/>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3" name="Straight Connector 652"/>
              <p:cNvCxnSpPr/>
              <p:nvPr/>
            </p:nvCxnSpPr>
            <p:spPr bwMode="auto">
              <a:xfrm rot="5400000">
                <a:off x="7156596" y="526252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4" name="Straight Connector 653"/>
              <p:cNvCxnSpPr/>
              <p:nvPr/>
            </p:nvCxnSpPr>
            <p:spPr bwMode="auto">
              <a:xfrm rot="5400000">
                <a:off x="7156596" y="4286521"/>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 name="Straight Connector 654"/>
              <p:cNvCxnSpPr/>
              <p:nvPr/>
            </p:nvCxnSpPr>
            <p:spPr bwMode="auto">
              <a:xfrm rot="5400000">
                <a:off x="7156596" y="3798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6" name="Straight Connector 655"/>
              <p:cNvCxnSpPr/>
              <p:nvPr/>
            </p:nvCxnSpPr>
            <p:spPr bwMode="auto">
              <a:xfrm rot="5400000">
                <a:off x="7156596" y="3310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32" name="TextBox 631"/>
            <p:cNvSpPr txBox="1"/>
            <p:nvPr/>
          </p:nvSpPr>
          <p:spPr>
            <a:xfrm>
              <a:off x="7111813" y="20466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633" name="TextBox 632"/>
            <p:cNvSpPr txBox="1"/>
            <p:nvPr/>
          </p:nvSpPr>
          <p:spPr>
            <a:xfrm>
              <a:off x="7111813" y="253096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634" name="TextBox 633"/>
            <p:cNvSpPr txBox="1"/>
            <p:nvPr/>
          </p:nvSpPr>
          <p:spPr>
            <a:xfrm>
              <a:off x="7111813" y="301530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635" name="TextBox 634"/>
            <p:cNvSpPr txBox="1"/>
            <p:nvPr/>
          </p:nvSpPr>
          <p:spPr>
            <a:xfrm>
              <a:off x="7111813" y="350397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636" name="TextBox 635"/>
            <p:cNvSpPr txBox="1"/>
            <p:nvPr/>
          </p:nvSpPr>
          <p:spPr>
            <a:xfrm>
              <a:off x="7111813" y="399338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637" name="TextBox 636"/>
            <p:cNvSpPr txBox="1"/>
            <p:nvPr/>
          </p:nvSpPr>
          <p:spPr>
            <a:xfrm>
              <a:off x="7111813" y="447772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638" name="TextBox 637"/>
            <p:cNvSpPr txBox="1"/>
            <p:nvPr/>
          </p:nvSpPr>
          <p:spPr>
            <a:xfrm>
              <a:off x="7111813" y="4965192"/>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a:t>
              </a:r>
              <a:endParaRPr lang="en-US" sz="600" b="1" dirty="0">
                <a:latin typeface="Arial" panose="020B0604020202020204" pitchFamily="34" charset="0"/>
                <a:cs typeface="Arial" panose="020B0604020202020204" pitchFamily="34" charset="0"/>
              </a:endParaRPr>
            </a:p>
          </p:txBody>
        </p:sp>
        <p:sp>
          <p:nvSpPr>
            <p:cNvPr id="639" name="TextBox 638"/>
            <p:cNvSpPr txBox="1"/>
            <p:nvPr/>
          </p:nvSpPr>
          <p:spPr>
            <a:xfrm>
              <a:off x="7111813" y="546205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a:t>
              </a:r>
              <a:endParaRPr lang="en-US" sz="600" b="1" dirty="0">
                <a:latin typeface="Arial" panose="020B0604020202020204" pitchFamily="34" charset="0"/>
                <a:cs typeface="Arial" panose="020B0604020202020204" pitchFamily="34" charset="0"/>
              </a:endParaRPr>
            </a:p>
          </p:txBody>
        </p:sp>
      </p:grpSp>
      <p:sp>
        <p:nvSpPr>
          <p:cNvPr id="659" name="TextBox 658"/>
          <p:cNvSpPr txBox="1"/>
          <p:nvPr/>
        </p:nvSpPr>
        <p:spPr>
          <a:xfrm>
            <a:off x="6983645" y="1495347"/>
            <a:ext cx="1181222" cy="369332"/>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Stratigraphy</a:t>
            </a:r>
            <a:endParaRPr lang="en-US" sz="900" b="1"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r>
              <a:rPr lang="en-US" dirty="0" smtClean="0"/>
              <a:t>Back-Strip for Burial History</a:t>
            </a:r>
            <a:endParaRPr lang="en-US" dirty="0"/>
          </a:p>
        </p:txBody>
      </p:sp>
      <p:sp>
        <p:nvSpPr>
          <p:cNvPr id="225" name="TextBox 224"/>
          <p:cNvSpPr txBox="1"/>
          <p:nvPr/>
        </p:nvSpPr>
        <p:spPr>
          <a:xfrm rot="16200000">
            <a:off x="6909832" y="3400489"/>
            <a:ext cx="803132" cy="184666"/>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Depth (km)</a:t>
            </a:r>
            <a:endParaRPr lang="en-US" sz="600" b="1" dirty="0">
              <a:latin typeface="Arial" panose="020B0604020202020204" pitchFamily="34" charset="0"/>
              <a:cs typeface="Arial" panose="020B0604020202020204" pitchFamily="34" charset="0"/>
            </a:endParaRPr>
          </a:p>
        </p:txBody>
      </p:sp>
      <p:sp>
        <p:nvSpPr>
          <p:cNvPr id="226" name="TextBox 225"/>
          <p:cNvSpPr txBox="1"/>
          <p:nvPr/>
        </p:nvSpPr>
        <p:spPr>
          <a:xfrm>
            <a:off x="7635379" y="1875442"/>
            <a:ext cx="593931" cy="276999"/>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Geologic Ages (MY)</a:t>
            </a:r>
            <a:endParaRPr lang="en-US" sz="600" b="1" dirty="0">
              <a:latin typeface="Arial" panose="020B0604020202020204" pitchFamily="34" charset="0"/>
              <a:cs typeface="Arial" panose="020B0604020202020204" pitchFamily="34" charset="0"/>
            </a:endParaRPr>
          </a:p>
        </p:txBody>
      </p:sp>
      <p:sp>
        <p:nvSpPr>
          <p:cNvPr id="3" name="Right Arrow 2"/>
          <p:cNvSpPr/>
          <p:nvPr/>
        </p:nvSpPr>
        <p:spPr bwMode="auto">
          <a:xfrm>
            <a:off x="6778728" y="2108664"/>
            <a:ext cx="271220" cy="51997"/>
          </a:xfrm>
          <a:prstGeom prst="rightArrow">
            <a:avLst/>
          </a:prstGeom>
          <a:solidFill>
            <a:srgbClr val="FFFF00"/>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28" name="TextBox 227"/>
          <p:cNvSpPr txBox="1"/>
          <p:nvPr/>
        </p:nvSpPr>
        <p:spPr>
          <a:xfrm>
            <a:off x="5766028" y="2039595"/>
            <a:ext cx="1012385" cy="184666"/>
          </a:xfrm>
          <a:prstGeom prst="rect">
            <a:avLst/>
          </a:prstGeom>
          <a:solidFill>
            <a:schemeClr val="bg1"/>
          </a:solid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Present Day Sea Level</a:t>
            </a:r>
            <a:endParaRPr lang="en-US" sz="600" b="1" dirty="0">
              <a:latin typeface="Arial" panose="020B0604020202020204" pitchFamily="34" charset="0"/>
              <a:cs typeface="Arial" panose="020B0604020202020204" pitchFamily="34" charset="0"/>
            </a:endParaRPr>
          </a:p>
        </p:txBody>
      </p:sp>
      <p:sp>
        <p:nvSpPr>
          <p:cNvPr id="229" name="TextBox 228"/>
          <p:cNvSpPr txBox="1"/>
          <p:nvPr/>
        </p:nvSpPr>
        <p:spPr>
          <a:xfrm>
            <a:off x="322731" y="1033731"/>
            <a:ext cx="5949790" cy="5047536"/>
          </a:xfrm>
          <a:prstGeom prst="rect">
            <a:avLst/>
          </a:prstGeom>
          <a:noFill/>
        </p:spPr>
        <p:txBody>
          <a:bodyPr wrap="square" rtlCol="0">
            <a:spAutoFit/>
          </a:bodyPr>
          <a:lstStyle/>
          <a:p>
            <a:pPr marL="342900" indent="-342900">
              <a:lnSpc>
                <a:spcPct val="90000"/>
              </a:lnSpc>
              <a:spcBef>
                <a:spcPts val="1200"/>
              </a:spcBef>
              <a:buFont typeface="Arial" panose="020B0604020202020204" pitchFamily="34" charset="0"/>
              <a:buChar char="•"/>
              <a:tabLst>
                <a:tab pos="568325" algn="l"/>
              </a:tabLst>
            </a:pPr>
            <a:r>
              <a:rPr lang="en-US" altLang="en-US" sz="2200" kern="0" dirty="0" smtClean="0">
                <a:solidFill>
                  <a:srgbClr val="000000"/>
                </a:solidFill>
                <a:latin typeface="Tahoma"/>
              </a:rPr>
              <a:t>From an existing well, we can get present 	day stratigraphy:</a:t>
            </a:r>
          </a:p>
          <a:p>
            <a:pPr marL="688975" lvl="1" indent="-231775">
              <a:lnSpc>
                <a:spcPct val="90000"/>
              </a:lnSpc>
              <a:spcBef>
                <a:spcPts val="1200"/>
              </a:spcBef>
              <a:buFont typeface="Tahoma" panose="020B0604030504040204" pitchFamily="34" charset="0"/>
              <a:buChar char="–"/>
              <a:tabLst>
                <a:tab pos="568325" algn="l"/>
              </a:tabLst>
            </a:pPr>
            <a:r>
              <a:rPr lang="en-US" altLang="en-US" sz="2000" kern="0" dirty="0" smtClean="0">
                <a:solidFill>
                  <a:srgbClr val="000000"/>
                </a:solidFill>
                <a:latin typeface="Tahoma"/>
              </a:rPr>
              <a:t>Age-depth pairs </a:t>
            </a:r>
            <a:r>
              <a:rPr lang="en-US" altLang="en-US" sz="1600" kern="0" dirty="0" smtClean="0">
                <a:solidFill>
                  <a:srgbClr val="000000"/>
                </a:solidFill>
                <a:latin typeface="Tahoma"/>
              </a:rPr>
              <a:t>(e.g., 198 Ma, 6725 m)</a:t>
            </a:r>
          </a:p>
          <a:p>
            <a:pPr marL="688975" lvl="1" indent="-231775">
              <a:lnSpc>
                <a:spcPct val="90000"/>
              </a:lnSpc>
              <a:spcBef>
                <a:spcPts val="1200"/>
              </a:spcBef>
              <a:buFont typeface="Tahoma" panose="020B0604030504040204" pitchFamily="34" charset="0"/>
              <a:buChar char="–"/>
              <a:tabLst>
                <a:tab pos="568325" algn="l"/>
              </a:tabLst>
            </a:pPr>
            <a:r>
              <a:rPr lang="en-US" altLang="en-US" sz="2000" kern="0" dirty="0" smtClean="0">
                <a:solidFill>
                  <a:srgbClr val="000000"/>
                </a:solidFill>
                <a:latin typeface="Tahoma"/>
              </a:rPr>
              <a:t>Lithology of each major interval</a:t>
            </a:r>
          </a:p>
          <a:p>
            <a:pPr marL="688975" lvl="1" indent="-231775">
              <a:lnSpc>
                <a:spcPct val="90000"/>
              </a:lnSpc>
              <a:spcBef>
                <a:spcPts val="1200"/>
              </a:spcBef>
              <a:buFont typeface="Tahoma" panose="020B0604030504040204" pitchFamily="34" charset="0"/>
              <a:buChar char="–"/>
              <a:tabLst>
                <a:tab pos="568325" algn="l"/>
              </a:tabLst>
            </a:pPr>
            <a:r>
              <a:rPr lang="en-US" altLang="en-US" sz="2000" kern="0" dirty="0" smtClean="0">
                <a:solidFill>
                  <a:srgbClr val="000000"/>
                </a:solidFill>
                <a:latin typeface="Tahoma"/>
              </a:rPr>
              <a:t>Paleo data for ages and water depths</a:t>
            </a:r>
          </a:p>
          <a:p>
            <a:pPr marL="342900" indent="-342900">
              <a:lnSpc>
                <a:spcPct val="90000"/>
              </a:lnSpc>
              <a:spcBef>
                <a:spcPts val="1200"/>
              </a:spcBef>
              <a:buFont typeface="Arial" panose="020B0604020202020204" pitchFamily="34" charset="0"/>
              <a:buChar char="•"/>
              <a:tabLst>
                <a:tab pos="568325" algn="l"/>
              </a:tabLst>
            </a:pPr>
            <a:r>
              <a:rPr lang="en-US" altLang="en-US" sz="2200" kern="0" dirty="0" smtClean="0">
                <a:solidFill>
                  <a:srgbClr val="000000"/>
                </a:solidFill>
                <a:latin typeface="Tahoma"/>
              </a:rPr>
              <a:t>Software allows us to step back in time by 	progressively removing the top layer</a:t>
            </a:r>
          </a:p>
          <a:p>
            <a:pPr marL="342900" indent="-342900">
              <a:lnSpc>
                <a:spcPct val="90000"/>
              </a:lnSpc>
              <a:spcBef>
                <a:spcPts val="1200"/>
              </a:spcBef>
              <a:buFont typeface="Arial" panose="020B0604020202020204" pitchFamily="34" charset="0"/>
              <a:buChar char="•"/>
              <a:tabLst>
                <a:tab pos="568325" algn="l"/>
              </a:tabLst>
            </a:pPr>
            <a:r>
              <a:rPr lang="en-US" altLang="en-US" sz="2200" kern="0" dirty="0" smtClean="0">
                <a:solidFill>
                  <a:srgbClr val="000000"/>
                </a:solidFill>
                <a:latin typeface="Tahoma"/>
              </a:rPr>
              <a:t>We datum each time step based on present 	day sea level or our favorite SL curve</a:t>
            </a:r>
          </a:p>
          <a:p>
            <a:pPr marL="342900" indent="-342900">
              <a:lnSpc>
                <a:spcPct val="90000"/>
              </a:lnSpc>
              <a:spcBef>
                <a:spcPts val="1200"/>
              </a:spcBef>
              <a:buFont typeface="Arial" panose="020B0604020202020204" pitchFamily="34" charset="0"/>
              <a:buChar char="•"/>
              <a:tabLst>
                <a:tab pos="568325" algn="l"/>
              </a:tabLst>
            </a:pPr>
            <a:r>
              <a:rPr lang="en-US" altLang="en-US" sz="2200" kern="0" dirty="0" smtClean="0">
                <a:solidFill>
                  <a:srgbClr val="000000"/>
                </a:solidFill>
                <a:latin typeface="Tahoma"/>
              </a:rPr>
              <a:t>This gives us a model for how the basin 	subsided and was filled with sediment</a:t>
            </a:r>
          </a:p>
          <a:p>
            <a:pPr marL="342900" indent="-342900">
              <a:lnSpc>
                <a:spcPct val="90000"/>
              </a:lnSpc>
              <a:spcBef>
                <a:spcPts val="1200"/>
              </a:spcBef>
              <a:buFont typeface="Arial" panose="020B0604020202020204" pitchFamily="34" charset="0"/>
              <a:buChar char="•"/>
              <a:tabLst>
                <a:tab pos="568325" algn="l"/>
              </a:tabLst>
            </a:pPr>
            <a:r>
              <a:rPr lang="en-US" altLang="en-US" sz="2200" kern="0" dirty="0" smtClean="0">
                <a:solidFill>
                  <a:srgbClr val="000000"/>
                </a:solidFill>
                <a:latin typeface="Tahoma"/>
              </a:rPr>
              <a:t>We also “de-compact” the sediments as we 	move back through geologic time</a:t>
            </a:r>
          </a:p>
        </p:txBody>
      </p:sp>
      <p:sp>
        <p:nvSpPr>
          <p:cNvPr id="232" name="Rectangle 231"/>
          <p:cNvSpPr/>
          <p:nvPr/>
        </p:nvSpPr>
        <p:spPr>
          <a:xfrm>
            <a:off x="7027721" y="1161773"/>
            <a:ext cx="1005980" cy="369332"/>
          </a:xfrm>
          <a:prstGeom prst="rect">
            <a:avLst/>
          </a:prstGeom>
          <a:noFill/>
        </p:spPr>
        <p:txBody>
          <a:bodyPr wrap="none" lIns="91440" tIns="45720" rIns="91440" bIns="45720">
            <a:spAutoFit/>
          </a:bodyPr>
          <a:lstStyle/>
          <a:p>
            <a:pPr algn="ctr"/>
            <a:r>
              <a:rPr lang="en-US" sz="1800" b="1" cap="none" spc="0" dirty="0" smtClean="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rPr>
              <a:t>Well A</a:t>
            </a:r>
            <a:endParaRPr lang="en-US" sz="1800" b="1" cap="none" spc="0" dirty="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endParaRPr>
          </a:p>
        </p:txBody>
      </p:sp>
      <p:sp>
        <p:nvSpPr>
          <p:cNvPr id="70" name="Rectangle 3"/>
          <p:cNvSpPr txBox="1">
            <a:spLocks noChangeArrowheads="1"/>
          </p:cNvSpPr>
          <p:nvPr/>
        </p:nvSpPr>
        <p:spPr bwMode="auto">
          <a:xfrm>
            <a:off x="6221535" y="5747195"/>
            <a:ext cx="2571189" cy="218003"/>
          </a:xfrm>
          <a:prstGeom prst="rect">
            <a:avLst/>
          </a:prstGeom>
          <a:noFill/>
          <a:ln w="9525">
            <a:noFill/>
            <a:miter lim="800000"/>
            <a:headEnd/>
            <a:tailEnd/>
          </a:ln>
          <a:extLst/>
        </p:spPr>
        <p:txBody>
          <a:bodyPr vert="horz" wrap="square" lIns="91440" tIns="45720" rIns="91440" bIns="45720" numCol="1" anchor="t" anchorCtr="0" compatLnSpc="1">
            <a:prstTxWarp prst="textNoShape">
              <a:avLst/>
            </a:prstTxWarp>
          </a:bodyPr>
          <a:lstStyle/>
          <a:p>
            <a:pPr algn="ctr" eaLnBrk="1" hangingPunct="1">
              <a:lnSpc>
                <a:spcPct val="85000"/>
              </a:lnSpc>
              <a:spcBef>
                <a:spcPts val="0"/>
              </a:spcBef>
            </a:pPr>
            <a:r>
              <a:rPr lang="en-US" altLang="en-US" sz="1600" kern="0" dirty="0" smtClean="0">
                <a:solidFill>
                  <a:schemeClr val="accent6"/>
                </a:solidFill>
                <a:latin typeface="Arial" panose="020B0604020202020204" pitchFamily="34" charset="0"/>
                <a:cs typeface="Arial" panose="020B0604020202020204" pitchFamily="34" charset="0"/>
              </a:rPr>
              <a:t>We can also use seismic-derived stratigraphy to model pseudo-wells</a:t>
            </a:r>
            <a:endParaRPr kumimoji="0" lang="en-US" altLang="en-US" sz="1600" i="0" u="none" strike="noStrike" kern="0" cap="none" spc="0" normalizeH="0" baseline="0" noProof="0" dirty="0" smtClean="0">
              <a:ln>
                <a:noFill/>
              </a:ln>
              <a:solidFill>
                <a:schemeClr val="accent6"/>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619536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 name="Rectangle 657"/>
          <p:cNvSpPr/>
          <p:nvPr/>
        </p:nvSpPr>
        <p:spPr bwMode="auto">
          <a:xfrm>
            <a:off x="1080655" y="1219200"/>
            <a:ext cx="7079672" cy="4516582"/>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7" name="TextBox 436"/>
          <p:cNvSpPr txBox="1"/>
          <p:nvPr/>
        </p:nvSpPr>
        <p:spPr>
          <a:xfrm>
            <a:off x="7855407" y="415343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165</a:t>
            </a:r>
            <a:endParaRPr lang="en-US" sz="600" b="1" dirty="0">
              <a:latin typeface="Arial" panose="020B0604020202020204" pitchFamily="34" charset="0"/>
              <a:cs typeface="Arial" panose="020B0604020202020204" pitchFamily="34" charset="0"/>
            </a:endParaRPr>
          </a:p>
        </p:txBody>
      </p:sp>
      <p:sp>
        <p:nvSpPr>
          <p:cNvPr id="438" name="TextBox 437"/>
          <p:cNvSpPr txBox="1"/>
          <p:nvPr/>
        </p:nvSpPr>
        <p:spPr>
          <a:xfrm>
            <a:off x="7855407" y="51181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178</a:t>
            </a:r>
            <a:endParaRPr lang="en-US" sz="600" b="1" dirty="0">
              <a:latin typeface="Arial" panose="020B0604020202020204" pitchFamily="34" charset="0"/>
              <a:cs typeface="Arial" panose="020B0604020202020204" pitchFamily="34" charset="0"/>
            </a:endParaRPr>
          </a:p>
        </p:txBody>
      </p:sp>
      <p:sp>
        <p:nvSpPr>
          <p:cNvPr id="439" name="TextBox 438"/>
          <p:cNvSpPr txBox="1"/>
          <p:nvPr/>
        </p:nvSpPr>
        <p:spPr>
          <a:xfrm>
            <a:off x="7855407" y="4727994"/>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172</a:t>
            </a:r>
            <a:endParaRPr lang="en-US" sz="600" b="1" dirty="0">
              <a:latin typeface="Arial" panose="020B0604020202020204" pitchFamily="34" charset="0"/>
              <a:cs typeface="Arial" panose="020B0604020202020204" pitchFamily="34" charset="0"/>
            </a:endParaRPr>
          </a:p>
        </p:txBody>
      </p:sp>
      <p:sp>
        <p:nvSpPr>
          <p:cNvPr id="440" name="TextBox 439"/>
          <p:cNvSpPr txBox="1"/>
          <p:nvPr/>
        </p:nvSpPr>
        <p:spPr>
          <a:xfrm>
            <a:off x="7855407" y="530549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198</a:t>
            </a:r>
            <a:endParaRPr lang="en-US" sz="600" b="1" dirty="0">
              <a:latin typeface="Arial" panose="020B0604020202020204" pitchFamily="34" charset="0"/>
              <a:cs typeface="Arial" panose="020B0604020202020204" pitchFamily="34" charset="0"/>
            </a:endParaRPr>
          </a:p>
        </p:txBody>
      </p:sp>
      <p:sp>
        <p:nvSpPr>
          <p:cNvPr id="441" name="TextBox 440"/>
          <p:cNvSpPr txBox="1"/>
          <p:nvPr/>
        </p:nvSpPr>
        <p:spPr>
          <a:xfrm>
            <a:off x="7855407" y="224391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70</a:t>
            </a:r>
            <a:endParaRPr lang="en-US" sz="600" b="1" dirty="0">
              <a:latin typeface="Arial" panose="020B0604020202020204" pitchFamily="34" charset="0"/>
              <a:cs typeface="Arial" panose="020B0604020202020204" pitchFamily="34" charset="0"/>
            </a:endParaRPr>
          </a:p>
        </p:txBody>
      </p:sp>
      <p:sp>
        <p:nvSpPr>
          <p:cNvPr id="442" name="TextBox 441"/>
          <p:cNvSpPr txBox="1"/>
          <p:nvPr/>
        </p:nvSpPr>
        <p:spPr>
          <a:xfrm>
            <a:off x="7855407" y="211423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30/0</a:t>
            </a:r>
            <a:endParaRPr lang="en-US" sz="600" b="1" dirty="0">
              <a:latin typeface="Arial" panose="020B0604020202020204" pitchFamily="34" charset="0"/>
              <a:cs typeface="Arial" panose="020B0604020202020204" pitchFamily="34" charset="0"/>
            </a:endParaRPr>
          </a:p>
        </p:txBody>
      </p:sp>
      <p:sp>
        <p:nvSpPr>
          <p:cNvPr id="443" name="TextBox 442"/>
          <p:cNvSpPr txBox="1"/>
          <p:nvPr/>
        </p:nvSpPr>
        <p:spPr>
          <a:xfrm>
            <a:off x="7855407" y="373332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155</a:t>
            </a:r>
            <a:endParaRPr lang="en-US" sz="600" b="1" dirty="0">
              <a:latin typeface="Arial" panose="020B0604020202020204" pitchFamily="34" charset="0"/>
              <a:cs typeface="Arial" panose="020B0604020202020204" pitchFamily="34" charset="0"/>
            </a:endParaRPr>
          </a:p>
        </p:txBody>
      </p:sp>
      <p:sp>
        <p:nvSpPr>
          <p:cNvPr id="444" name="TextBox 443"/>
          <p:cNvSpPr txBox="1"/>
          <p:nvPr/>
        </p:nvSpPr>
        <p:spPr>
          <a:xfrm>
            <a:off x="7855407" y="26910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110</a:t>
            </a:r>
            <a:endParaRPr lang="en-US" sz="600" b="1" dirty="0">
              <a:latin typeface="Arial" panose="020B0604020202020204" pitchFamily="34" charset="0"/>
              <a:cs typeface="Arial" panose="020B0604020202020204" pitchFamily="34" charset="0"/>
            </a:endParaRPr>
          </a:p>
        </p:txBody>
      </p:sp>
      <p:sp>
        <p:nvSpPr>
          <p:cNvPr id="445" name="TextBox 444"/>
          <p:cNvSpPr txBox="1"/>
          <p:nvPr/>
        </p:nvSpPr>
        <p:spPr>
          <a:xfrm>
            <a:off x="7855407" y="34205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145</a:t>
            </a:r>
            <a:endParaRPr lang="en-US" sz="600" b="1" dirty="0">
              <a:latin typeface="Arial" panose="020B0604020202020204" pitchFamily="34" charset="0"/>
              <a:cs typeface="Arial" panose="020B0604020202020204" pitchFamily="34" charset="0"/>
            </a:endParaRPr>
          </a:p>
        </p:txBody>
      </p:sp>
      <p:sp>
        <p:nvSpPr>
          <p:cNvPr id="446" name="TextBox 445"/>
          <p:cNvSpPr txBox="1"/>
          <p:nvPr/>
        </p:nvSpPr>
        <p:spPr>
          <a:xfrm>
            <a:off x="7855407" y="310403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130</a:t>
            </a:r>
            <a:endParaRPr lang="en-US" sz="600" b="1" dirty="0">
              <a:latin typeface="Arial" panose="020B0604020202020204" pitchFamily="34" charset="0"/>
              <a:cs typeface="Arial" panose="020B0604020202020204" pitchFamily="34" charset="0"/>
            </a:endParaRPr>
          </a:p>
        </p:txBody>
      </p:sp>
      <p:grpSp>
        <p:nvGrpSpPr>
          <p:cNvPr id="531" name="Group 530"/>
          <p:cNvGrpSpPr/>
          <p:nvPr/>
        </p:nvGrpSpPr>
        <p:grpSpPr>
          <a:xfrm>
            <a:off x="7574256" y="2146767"/>
            <a:ext cx="310551" cy="3245056"/>
            <a:chOff x="7034644" y="2149635"/>
            <a:chExt cx="97877" cy="3245056"/>
          </a:xfrm>
        </p:grpSpPr>
        <p:sp>
          <p:nvSpPr>
            <p:cNvPr id="532" name="Rectangle 46"/>
            <p:cNvSpPr/>
            <p:nvPr/>
          </p:nvSpPr>
          <p:spPr bwMode="auto">
            <a:xfrm>
              <a:off x="7035310" y="5218082"/>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3" name="Rectangle 532"/>
            <p:cNvSpPr/>
            <p:nvPr/>
          </p:nvSpPr>
          <p:spPr bwMode="auto">
            <a:xfrm>
              <a:off x="7035310" y="4822666"/>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4" name="Rectangle 48"/>
            <p:cNvSpPr/>
            <p:nvPr/>
          </p:nvSpPr>
          <p:spPr bwMode="auto">
            <a:xfrm>
              <a:off x="7035310" y="4255180"/>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5" name="Rectangle 534"/>
            <p:cNvSpPr/>
            <p:nvPr/>
          </p:nvSpPr>
          <p:spPr bwMode="auto">
            <a:xfrm>
              <a:off x="7035310" y="3518508"/>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6" name="Rectangle 535"/>
            <p:cNvSpPr/>
            <p:nvPr/>
          </p:nvSpPr>
          <p:spPr bwMode="auto">
            <a:xfrm>
              <a:off x="7035310" y="3832753"/>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7" name="Rectangle 536"/>
            <p:cNvSpPr/>
            <p:nvPr/>
          </p:nvSpPr>
          <p:spPr bwMode="auto">
            <a:xfrm>
              <a:off x="7035310" y="3199112"/>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8" name="Rectangle 537"/>
            <p:cNvSpPr/>
            <p:nvPr/>
          </p:nvSpPr>
          <p:spPr bwMode="auto">
            <a:xfrm>
              <a:off x="7035310" y="2781837"/>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9" name="Rectangle 538"/>
            <p:cNvSpPr/>
            <p:nvPr/>
          </p:nvSpPr>
          <p:spPr bwMode="auto">
            <a:xfrm>
              <a:off x="7035310" y="2338802"/>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0" name="Rectangle 539"/>
            <p:cNvSpPr/>
            <p:nvPr/>
          </p:nvSpPr>
          <p:spPr bwMode="auto">
            <a:xfrm>
              <a:off x="7035310" y="2209568"/>
              <a:ext cx="97211"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1" name="Rectangle 540"/>
            <p:cNvSpPr/>
            <p:nvPr/>
          </p:nvSpPr>
          <p:spPr bwMode="auto">
            <a:xfrm>
              <a:off x="7034644" y="2149635"/>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pic>
        <p:nvPicPr>
          <p:cNvPr id="617" name="Picture 616"/>
          <p:cNvPicPr>
            <a:picLocks noChangeAspect="1"/>
          </p:cNvPicPr>
          <p:nvPr/>
        </p:nvPicPr>
        <p:blipFill rotWithShape="1">
          <a:blip r:embed="rId4" cstate="print"/>
          <a:srcRect l="12705" t="59220" b="10795"/>
          <a:stretch/>
        </p:blipFill>
        <p:spPr>
          <a:xfrm rot="16200000">
            <a:off x="6370995" y="3216665"/>
            <a:ext cx="2246431" cy="111309"/>
          </a:xfrm>
          <a:prstGeom prst="rect">
            <a:avLst/>
          </a:prstGeom>
          <a:ln w="12700">
            <a:noFill/>
          </a:ln>
        </p:spPr>
      </p:pic>
      <p:pic>
        <p:nvPicPr>
          <p:cNvPr id="618" name="Picture 617"/>
          <p:cNvPicPr>
            <a:picLocks noChangeAspect="1"/>
          </p:cNvPicPr>
          <p:nvPr/>
        </p:nvPicPr>
        <p:blipFill rotWithShape="1">
          <a:blip r:embed="rId5" cstate="print"/>
          <a:srcRect l="4500" t="54857" r="87004" b="10959"/>
          <a:stretch/>
        </p:blipFill>
        <p:spPr>
          <a:xfrm rot="16200000">
            <a:off x="7391250" y="4440415"/>
            <a:ext cx="205911" cy="99752"/>
          </a:xfrm>
          <a:prstGeom prst="rect">
            <a:avLst/>
          </a:prstGeom>
          <a:ln w="12700">
            <a:noFill/>
          </a:ln>
        </p:spPr>
      </p:pic>
      <p:cxnSp>
        <p:nvCxnSpPr>
          <p:cNvPr id="619" name="Straight Connector 618"/>
          <p:cNvCxnSpPr/>
          <p:nvPr/>
        </p:nvCxnSpPr>
        <p:spPr bwMode="auto">
          <a:xfrm rot="16200000">
            <a:off x="5898851"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0" name="Straight Connector 619"/>
          <p:cNvCxnSpPr/>
          <p:nvPr/>
        </p:nvCxnSpPr>
        <p:spPr bwMode="auto">
          <a:xfrm rot="16200000">
            <a:off x="5781076"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1" name="Straight Connector 620"/>
          <p:cNvCxnSpPr/>
          <p:nvPr/>
        </p:nvCxnSpPr>
        <p:spPr bwMode="auto">
          <a:xfrm rot="16200000">
            <a:off x="7492022" y="4911655"/>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2" name="Straight Connector 621"/>
          <p:cNvCxnSpPr/>
          <p:nvPr/>
        </p:nvCxnSpPr>
        <p:spPr bwMode="auto">
          <a:xfrm rot="16200000">
            <a:off x="7495999" y="4544710"/>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23" name="Group 97"/>
          <p:cNvGrpSpPr/>
          <p:nvPr/>
        </p:nvGrpSpPr>
        <p:grpSpPr>
          <a:xfrm rot="16200000">
            <a:off x="7366476" y="4740125"/>
            <a:ext cx="255130" cy="93426"/>
            <a:chOff x="134250" y="3055742"/>
            <a:chExt cx="644743" cy="330816"/>
          </a:xfrm>
        </p:grpSpPr>
        <p:pic>
          <p:nvPicPr>
            <p:cNvPr id="627" name="Picture 626"/>
            <p:cNvPicPr>
              <a:picLocks noChangeAspect="1"/>
            </p:cNvPicPr>
            <p:nvPr/>
          </p:nvPicPr>
          <p:blipFill rotWithShape="1">
            <a:blip r:embed="rId6" cstate="print"/>
            <a:srcRect l="6365" t="61299" r="86883" b="10992"/>
            <a:stretch/>
          </p:blipFill>
          <p:spPr>
            <a:xfrm>
              <a:off x="321735" y="3055742"/>
              <a:ext cx="457258" cy="330816"/>
            </a:xfrm>
            <a:prstGeom prst="rect">
              <a:avLst/>
            </a:prstGeom>
            <a:ln w="12700">
              <a:noFill/>
            </a:ln>
          </p:spPr>
        </p:pic>
        <p:pic>
          <p:nvPicPr>
            <p:cNvPr id="628" name="Picture 627"/>
            <p:cNvPicPr>
              <a:picLocks noChangeAspect="1"/>
            </p:cNvPicPr>
            <p:nvPr/>
          </p:nvPicPr>
          <p:blipFill rotWithShape="1">
            <a:blip r:embed="rId7" cstate="print"/>
            <a:srcRect l="85167" t="66087" r="11547" b="12899"/>
            <a:stretch/>
          </p:blipFill>
          <p:spPr>
            <a:xfrm>
              <a:off x="134250" y="3077142"/>
              <a:ext cx="222563" cy="276226"/>
            </a:xfrm>
            <a:prstGeom prst="rect">
              <a:avLst/>
            </a:prstGeom>
            <a:ln w="12700">
              <a:noFill/>
            </a:ln>
          </p:spPr>
        </p:pic>
      </p:grpSp>
      <p:pic>
        <p:nvPicPr>
          <p:cNvPr id="625" name="Picture 624"/>
          <p:cNvPicPr>
            <a:picLocks noChangeAspect="1"/>
          </p:cNvPicPr>
          <p:nvPr/>
        </p:nvPicPr>
        <p:blipFill rotWithShape="1">
          <a:blip r:embed="rId8" cstate="print"/>
          <a:srcRect l="6365" t="61299" r="86883" b="10992"/>
          <a:stretch/>
        </p:blipFill>
        <p:spPr>
          <a:xfrm rot="16200000">
            <a:off x="7401162" y="5139876"/>
            <a:ext cx="180941" cy="100011"/>
          </a:xfrm>
          <a:prstGeom prst="rect">
            <a:avLst/>
          </a:prstGeom>
          <a:noFill/>
          <a:ln w="12700">
            <a:noFill/>
          </a:ln>
        </p:spPr>
      </p:pic>
      <p:pic>
        <p:nvPicPr>
          <p:cNvPr id="626" name="Picture 625"/>
          <p:cNvPicPr>
            <a:picLocks noChangeAspect="1"/>
          </p:cNvPicPr>
          <p:nvPr/>
        </p:nvPicPr>
        <p:blipFill rotWithShape="1">
          <a:blip r:embed="rId9" cstate="print"/>
          <a:srcRect l="15578" t="61594" r="81755" b="11783"/>
          <a:stretch/>
        </p:blipFill>
        <p:spPr>
          <a:xfrm rot="16200000">
            <a:off x="7459935" y="5259698"/>
            <a:ext cx="71474" cy="93807"/>
          </a:xfrm>
          <a:prstGeom prst="rect">
            <a:avLst/>
          </a:prstGeom>
          <a:noFill/>
          <a:ln w="12700">
            <a:noFill/>
          </a:ln>
        </p:spPr>
      </p:pic>
      <p:grpSp>
        <p:nvGrpSpPr>
          <p:cNvPr id="630" name="Group 629"/>
          <p:cNvGrpSpPr/>
          <p:nvPr/>
        </p:nvGrpSpPr>
        <p:grpSpPr>
          <a:xfrm>
            <a:off x="7125529" y="1890661"/>
            <a:ext cx="358688" cy="3756064"/>
            <a:chOff x="7111813" y="1890661"/>
            <a:chExt cx="358688" cy="3756064"/>
          </a:xfrm>
        </p:grpSpPr>
        <p:grpSp>
          <p:nvGrpSpPr>
            <p:cNvPr id="631" name="Group 424"/>
            <p:cNvGrpSpPr/>
            <p:nvPr/>
          </p:nvGrpSpPr>
          <p:grpSpPr>
            <a:xfrm>
              <a:off x="7112443" y="1890661"/>
              <a:ext cx="61839" cy="3678866"/>
              <a:chOff x="7112443" y="1890661"/>
              <a:chExt cx="161194" cy="3678866"/>
            </a:xfrm>
          </p:grpSpPr>
          <p:cxnSp>
            <p:nvCxnSpPr>
              <p:cNvPr id="640" name="Straight Connector 639"/>
              <p:cNvCxnSpPr/>
              <p:nvPr/>
            </p:nvCxnSpPr>
            <p:spPr bwMode="auto">
              <a:xfrm>
                <a:off x="7120293" y="1898073"/>
                <a:ext cx="0" cy="367145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1" name="Straight Connector 640"/>
              <p:cNvCxnSpPr/>
              <p:nvPr/>
            </p:nvCxnSpPr>
            <p:spPr bwMode="auto">
              <a:xfrm rot="5400000">
                <a:off x="7156596" y="2334513"/>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2" name="Straight Connector 641"/>
              <p:cNvCxnSpPr/>
              <p:nvPr/>
            </p:nvCxnSpPr>
            <p:spPr bwMode="auto">
              <a:xfrm rot="5400000">
                <a:off x="7193040" y="2054066"/>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3" name="Straight Connector 642"/>
              <p:cNvCxnSpPr/>
              <p:nvPr/>
            </p:nvCxnSpPr>
            <p:spPr bwMode="auto">
              <a:xfrm rot="5400000">
                <a:off x="7193040" y="254206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4" name="Straight Connector 643"/>
              <p:cNvCxnSpPr/>
              <p:nvPr/>
            </p:nvCxnSpPr>
            <p:spPr bwMode="auto">
              <a:xfrm rot="5400000">
                <a:off x="7193040" y="3030071"/>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 name="Straight Connector 644"/>
              <p:cNvCxnSpPr/>
              <p:nvPr/>
            </p:nvCxnSpPr>
            <p:spPr bwMode="auto">
              <a:xfrm rot="5400000">
                <a:off x="7156596" y="282251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6" name="Straight Connector 645"/>
              <p:cNvCxnSpPr/>
              <p:nvPr/>
            </p:nvCxnSpPr>
            <p:spPr bwMode="auto">
              <a:xfrm rot="5400000">
                <a:off x="7156596" y="1846508"/>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7" name="Straight Connector 646"/>
              <p:cNvCxnSpPr/>
              <p:nvPr/>
            </p:nvCxnSpPr>
            <p:spPr bwMode="auto">
              <a:xfrm rot="5400000">
                <a:off x="7156596" y="4774522"/>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8" name="Straight Connector 647"/>
              <p:cNvCxnSpPr/>
              <p:nvPr/>
            </p:nvCxnSpPr>
            <p:spPr bwMode="auto">
              <a:xfrm rot="5400000">
                <a:off x="7193040" y="3518072"/>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9" name="Straight Connector 648"/>
              <p:cNvCxnSpPr/>
              <p:nvPr/>
            </p:nvCxnSpPr>
            <p:spPr bwMode="auto">
              <a:xfrm rot="5400000">
                <a:off x="7193040" y="4006075"/>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0" name="Straight Connector 649"/>
              <p:cNvCxnSpPr/>
              <p:nvPr/>
            </p:nvCxnSpPr>
            <p:spPr bwMode="auto">
              <a:xfrm rot="5400000">
                <a:off x="7193040" y="4494077"/>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1" name="Straight Connector 650"/>
              <p:cNvCxnSpPr/>
              <p:nvPr/>
            </p:nvCxnSpPr>
            <p:spPr bwMode="auto">
              <a:xfrm rot="5400000">
                <a:off x="7193040" y="498207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2" name="Straight Connector 651"/>
              <p:cNvCxnSpPr/>
              <p:nvPr/>
            </p:nvCxnSpPr>
            <p:spPr bwMode="auto">
              <a:xfrm rot="5400000">
                <a:off x="7193040" y="5470080"/>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3" name="Straight Connector 652"/>
              <p:cNvCxnSpPr/>
              <p:nvPr/>
            </p:nvCxnSpPr>
            <p:spPr bwMode="auto">
              <a:xfrm rot="5400000">
                <a:off x="7156596" y="526252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4" name="Straight Connector 653"/>
              <p:cNvCxnSpPr/>
              <p:nvPr/>
            </p:nvCxnSpPr>
            <p:spPr bwMode="auto">
              <a:xfrm rot="5400000">
                <a:off x="7156596" y="4286521"/>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 name="Straight Connector 654"/>
              <p:cNvCxnSpPr/>
              <p:nvPr/>
            </p:nvCxnSpPr>
            <p:spPr bwMode="auto">
              <a:xfrm rot="5400000">
                <a:off x="7156596" y="3798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6" name="Straight Connector 655"/>
              <p:cNvCxnSpPr/>
              <p:nvPr/>
            </p:nvCxnSpPr>
            <p:spPr bwMode="auto">
              <a:xfrm rot="5400000">
                <a:off x="7156596" y="3310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32" name="TextBox 631"/>
            <p:cNvSpPr txBox="1"/>
            <p:nvPr/>
          </p:nvSpPr>
          <p:spPr>
            <a:xfrm>
              <a:off x="7111813" y="20466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633" name="TextBox 632"/>
            <p:cNvSpPr txBox="1"/>
            <p:nvPr/>
          </p:nvSpPr>
          <p:spPr>
            <a:xfrm>
              <a:off x="7111813" y="253096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634" name="TextBox 633"/>
            <p:cNvSpPr txBox="1"/>
            <p:nvPr/>
          </p:nvSpPr>
          <p:spPr>
            <a:xfrm>
              <a:off x="7111813" y="301530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635" name="TextBox 634"/>
            <p:cNvSpPr txBox="1"/>
            <p:nvPr/>
          </p:nvSpPr>
          <p:spPr>
            <a:xfrm>
              <a:off x="7111813" y="350397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636" name="TextBox 635"/>
            <p:cNvSpPr txBox="1"/>
            <p:nvPr/>
          </p:nvSpPr>
          <p:spPr>
            <a:xfrm>
              <a:off x="7111813" y="399338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637" name="TextBox 636"/>
            <p:cNvSpPr txBox="1"/>
            <p:nvPr/>
          </p:nvSpPr>
          <p:spPr>
            <a:xfrm>
              <a:off x="7111813" y="447772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638" name="TextBox 637"/>
            <p:cNvSpPr txBox="1"/>
            <p:nvPr/>
          </p:nvSpPr>
          <p:spPr>
            <a:xfrm>
              <a:off x="7111813" y="4965192"/>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a:t>
              </a:r>
              <a:endParaRPr lang="en-US" sz="600" b="1" dirty="0">
                <a:latin typeface="Arial" panose="020B0604020202020204" pitchFamily="34" charset="0"/>
                <a:cs typeface="Arial" panose="020B0604020202020204" pitchFamily="34" charset="0"/>
              </a:endParaRPr>
            </a:p>
          </p:txBody>
        </p:sp>
        <p:sp>
          <p:nvSpPr>
            <p:cNvPr id="639" name="TextBox 638"/>
            <p:cNvSpPr txBox="1"/>
            <p:nvPr/>
          </p:nvSpPr>
          <p:spPr>
            <a:xfrm>
              <a:off x="7111813" y="546205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a:t>
              </a:r>
              <a:endParaRPr lang="en-US" sz="600" b="1" dirty="0">
                <a:latin typeface="Arial" panose="020B0604020202020204" pitchFamily="34" charset="0"/>
                <a:cs typeface="Arial" panose="020B0604020202020204" pitchFamily="34" charset="0"/>
              </a:endParaRPr>
            </a:p>
          </p:txBody>
        </p:sp>
      </p:grpSp>
      <p:sp>
        <p:nvSpPr>
          <p:cNvPr id="657" name="TextBox 656"/>
          <p:cNvSpPr txBox="1"/>
          <p:nvPr/>
        </p:nvSpPr>
        <p:spPr>
          <a:xfrm rot="16200000">
            <a:off x="6909832" y="3400489"/>
            <a:ext cx="803132" cy="184666"/>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Depth (km)</a:t>
            </a:r>
            <a:endParaRPr lang="en-US" sz="600" b="1"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r>
              <a:rPr lang="en-US" dirty="0" smtClean="0"/>
              <a:t>Back-Strip for Burial History</a:t>
            </a:r>
            <a:endParaRPr lang="en-US" dirty="0"/>
          </a:p>
        </p:txBody>
      </p:sp>
      <p:sp>
        <p:nvSpPr>
          <p:cNvPr id="225" name="TextBox 224"/>
          <p:cNvSpPr txBox="1"/>
          <p:nvPr/>
        </p:nvSpPr>
        <p:spPr>
          <a:xfrm>
            <a:off x="6983645" y="1495347"/>
            <a:ext cx="1181222" cy="369332"/>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Stratigraphy</a:t>
            </a:r>
            <a:endParaRPr lang="en-US" sz="900" b="1" dirty="0">
              <a:latin typeface="Arial" panose="020B0604020202020204" pitchFamily="34" charset="0"/>
              <a:cs typeface="Arial" panose="020B0604020202020204" pitchFamily="34" charset="0"/>
            </a:endParaRPr>
          </a:p>
        </p:txBody>
      </p:sp>
      <p:sp>
        <p:nvSpPr>
          <p:cNvPr id="226" name="TextBox 225"/>
          <p:cNvSpPr txBox="1"/>
          <p:nvPr/>
        </p:nvSpPr>
        <p:spPr>
          <a:xfrm>
            <a:off x="7635379" y="1875442"/>
            <a:ext cx="593931" cy="276999"/>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Geologic Ages (MY)</a:t>
            </a:r>
            <a:endParaRPr lang="en-US" sz="600" b="1" dirty="0">
              <a:latin typeface="Arial" panose="020B0604020202020204" pitchFamily="34" charset="0"/>
              <a:cs typeface="Arial" panose="020B0604020202020204" pitchFamily="34" charset="0"/>
            </a:endParaRPr>
          </a:p>
        </p:txBody>
      </p:sp>
      <p:sp>
        <p:nvSpPr>
          <p:cNvPr id="228" name="Rectangle 227"/>
          <p:cNvSpPr/>
          <p:nvPr/>
        </p:nvSpPr>
        <p:spPr>
          <a:xfrm>
            <a:off x="7027721" y="1161773"/>
            <a:ext cx="1005980" cy="369332"/>
          </a:xfrm>
          <a:prstGeom prst="rect">
            <a:avLst/>
          </a:prstGeom>
          <a:noFill/>
        </p:spPr>
        <p:txBody>
          <a:bodyPr wrap="none" lIns="91440" tIns="45720" rIns="91440" bIns="45720">
            <a:spAutoFit/>
          </a:bodyPr>
          <a:lstStyle/>
          <a:p>
            <a:pPr algn="ctr"/>
            <a:r>
              <a:rPr lang="en-US" sz="1800" b="1" cap="none" spc="0" dirty="0" smtClean="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rPr>
              <a:t>Well A</a:t>
            </a:r>
            <a:endParaRPr lang="en-US" sz="1800" b="1" cap="none" spc="0" dirty="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endParaRPr>
          </a:p>
        </p:txBody>
      </p:sp>
      <p:sp>
        <p:nvSpPr>
          <p:cNvPr id="264" name="TextBox 263"/>
          <p:cNvSpPr txBox="1"/>
          <p:nvPr/>
        </p:nvSpPr>
        <p:spPr>
          <a:xfrm>
            <a:off x="6946592" y="1684306"/>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0</a:t>
            </a:r>
            <a:endParaRPr lang="en-US" sz="500" b="1" dirty="0">
              <a:solidFill>
                <a:srgbClr val="FF0000"/>
              </a:solidFill>
              <a:latin typeface="Arial" panose="020B0604020202020204" pitchFamily="34" charset="0"/>
              <a:cs typeface="Arial" panose="020B0604020202020204" pitchFamily="34" charset="0"/>
            </a:endParaRPr>
          </a:p>
        </p:txBody>
      </p:sp>
      <p:grpSp>
        <p:nvGrpSpPr>
          <p:cNvPr id="14" name="Group 13"/>
          <p:cNvGrpSpPr/>
          <p:nvPr/>
        </p:nvGrpSpPr>
        <p:grpSpPr>
          <a:xfrm>
            <a:off x="1107213" y="1413164"/>
            <a:ext cx="6052604" cy="4141816"/>
            <a:chOff x="1107213" y="1413164"/>
            <a:chExt cx="6052604" cy="4141816"/>
          </a:xfrm>
        </p:grpSpPr>
        <p:sp>
          <p:nvSpPr>
            <p:cNvPr id="244" name="TextBox 243"/>
            <p:cNvSpPr txBox="1"/>
            <p:nvPr/>
          </p:nvSpPr>
          <p:spPr>
            <a:xfrm>
              <a:off x="3732367"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110</a:t>
              </a:r>
              <a:endParaRPr lang="en-US" sz="500" b="1" dirty="0">
                <a:solidFill>
                  <a:srgbClr val="FF0000"/>
                </a:solidFill>
                <a:latin typeface="Arial" panose="020B0604020202020204" pitchFamily="34" charset="0"/>
                <a:cs typeface="Arial" panose="020B0604020202020204" pitchFamily="34" charset="0"/>
              </a:endParaRPr>
            </a:p>
          </p:txBody>
        </p:sp>
        <p:sp>
          <p:nvSpPr>
            <p:cNvPr id="245" name="TextBox 244"/>
            <p:cNvSpPr txBox="1"/>
            <p:nvPr/>
          </p:nvSpPr>
          <p:spPr>
            <a:xfrm>
              <a:off x="4029792"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100</a:t>
              </a:r>
              <a:endParaRPr lang="en-US" sz="500" b="1" dirty="0">
                <a:solidFill>
                  <a:srgbClr val="FF0000"/>
                </a:solidFill>
                <a:latin typeface="Arial" panose="020B0604020202020204" pitchFamily="34" charset="0"/>
                <a:cs typeface="Arial" panose="020B0604020202020204" pitchFamily="34" charset="0"/>
              </a:endParaRPr>
            </a:p>
          </p:txBody>
        </p:sp>
        <p:sp>
          <p:nvSpPr>
            <p:cNvPr id="246" name="TextBox 245"/>
            <p:cNvSpPr txBox="1"/>
            <p:nvPr/>
          </p:nvSpPr>
          <p:spPr>
            <a:xfrm>
              <a:off x="4319844"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90</a:t>
              </a:r>
              <a:endParaRPr lang="en-US" sz="500" b="1" dirty="0">
                <a:solidFill>
                  <a:srgbClr val="FF0000"/>
                </a:solidFill>
                <a:latin typeface="Arial" panose="020B0604020202020204" pitchFamily="34" charset="0"/>
                <a:cs typeface="Arial" panose="020B0604020202020204" pitchFamily="34" charset="0"/>
              </a:endParaRPr>
            </a:p>
          </p:txBody>
        </p:sp>
        <p:sp>
          <p:nvSpPr>
            <p:cNvPr id="247" name="TextBox 246"/>
            <p:cNvSpPr txBox="1"/>
            <p:nvPr/>
          </p:nvSpPr>
          <p:spPr>
            <a:xfrm>
              <a:off x="4613890"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80</a:t>
              </a:r>
              <a:endParaRPr lang="en-US" sz="500" b="1" dirty="0">
                <a:solidFill>
                  <a:srgbClr val="FF0000"/>
                </a:solidFill>
                <a:latin typeface="Arial" panose="020B0604020202020204" pitchFamily="34" charset="0"/>
                <a:cs typeface="Arial" panose="020B0604020202020204" pitchFamily="34" charset="0"/>
              </a:endParaRPr>
            </a:p>
          </p:txBody>
        </p:sp>
        <p:sp>
          <p:nvSpPr>
            <p:cNvPr id="248" name="TextBox 247"/>
            <p:cNvSpPr txBox="1"/>
            <p:nvPr/>
          </p:nvSpPr>
          <p:spPr>
            <a:xfrm>
              <a:off x="4921147"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70</a:t>
              </a:r>
              <a:endParaRPr lang="en-US" sz="500" b="1" dirty="0">
                <a:solidFill>
                  <a:srgbClr val="FF0000"/>
                </a:solidFill>
                <a:latin typeface="Arial" panose="020B0604020202020204" pitchFamily="34" charset="0"/>
                <a:cs typeface="Arial" panose="020B0604020202020204" pitchFamily="34" charset="0"/>
              </a:endParaRPr>
            </a:p>
          </p:txBody>
        </p:sp>
        <p:sp>
          <p:nvSpPr>
            <p:cNvPr id="249" name="TextBox 248"/>
            <p:cNvSpPr txBox="1"/>
            <p:nvPr/>
          </p:nvSpPr>
          <p:spPr>
            <a:xfrm>
              <a:off x="5201366"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60</a:t>
              </a:r>
              <a:endParaRPr lang="en-US" sz="500" b="1" dirty="0">
                <a:solidFill>
                  <a:srgbClr val="FF0000"/>
                </a:solidFill>
                <a:latin typeface="Arial" panose="020B0604020202020204" pitchFamily="34" charset="0"/>
                <a:cs typeface="Arial" panose="020B0604020202020204" pitchFamily="34" charset="0"/>
              </a:endParaRPr>
            </a:p>
          </p:txBody>
        </p:sp>
        <p:sp>
          <p:nvSpPr>
            <p:cNvPr id="250" name="TextBox 249"/>
            <p:cNvSpPr txBox="1"/>
            <p:nvPr/>
          </p:nvSpPr>
          <p:spPr>
            <a:xfrm>
              <a:off x="198222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170</a:t>
              </a:r>
              <a:endParaRPr lang="en-US" sz="500" b="1" dirty="0">
                <a:solidFill>
                  <a:srgbClr val="FF0000"/>
                </a:solidFill>
                <a:latin typeface="Arial" panose="020B0604020202020204" pitchFamily="34" charset="0"/>
                <a:cs typeface="Arial" panose="020B0604020202020204" pitchFamily="34" charset="0"/>
              </a:endParaRPr>
            </a:p>
          </p:txBody>
        </p:sp>
        <p:sp>
          <p:nvSpPr>
            <p:cNvPr id="251" name="TextBox 250"/>
            <p:cNvSpPr txBox="1"/>
            <p:nvPr/>
          </p:nvSpPr>
          <p:spPr>
            <a:xfrm>
              <a:off x="1394746"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190</a:t>
              </a:r>
              <a:endParaRPr lang="en-US" sz="500" b="1" dirty="0">
                <a:solidFill>
                  <a:srgbClr val="FF0000"/>
                </a:solidFill>
                <a:latin typeface="Arial" panose="020B0604020202020204" pitchFamily="34" charset="0"/>
                <a:cs typeface="Arial" panose="020B0604020202020204" pitchFamily="34" charset="0"/>
              </a:endParaRPr>
            </a:p>
          </p:txBody>
        </p:sp>
        <p:sp>
          <p:nvSpPr>
            <p:cNvPr id="252" name="TextBox 251"/>
            <p:cNvSpPr txBox="1"/>
            <p:nvPr/>
          </p:nvSpPr>
          <p:spPr>
            <a:xfrm>
              <a:off x="168971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180</a:t>
              </a:r>
              <a:endParaRPr lang="en-US" sz="500" b="1" dirty="0">
                <a:solidFill>
                  <a:srgbClr val="FF0000"/>
                </a:solidFill>
                <a:latin typeface="Arial" panose="020B0604020202020204" pitchFamily="34" charset="0"/>
                <a:cs typeface="Arial" panose="020B0604020202020204" pitchFamily="34" charset="0"/>
              </a:endParaRPr>
            </a:p>
          </p:txBody>
        </p:sp>
        <p:sp>
          <p:nvSpPr>
            <p:cNvPr id="253" name="TextBox 252"/>
            <p:cNvSpPr txBox="1"/>
            <p:nvPr/>
          </p:nvSpPr>
          <p:spPr>
            <a:xfrm>
              <a:off x="2269817"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160</a:t>
              </a:r>
              <a:endParaRPr lang="en-US" sz="500" b="1" dirty="0">
                <a:solidFill>
                  <a:srgbClr val="FF0000"/>
                </a:solidFill>
                <a:latin typeface="Arial" panose="020B0604020202020204" pitchFamily="34" charset="0"/>
                <a:cs typeface="Arial" panose="020B0604020202020204" pitchFamily="34" charset="0"/>
              </a:endParaRPr>
            </a:p>
          </p:txBody>
        </p:sp>
        <p:sp>
          <p:nvSpPr>
            <p:cNvPr id="254" name="TextBox 253"/>
            <p:cNvSpPr txBox="1"/>
            <p:nvPr/>
          </p:nvSpPr>
          <p:spPr>
            <a:xfrm>
              <a:off x="257062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150</a:t>
              </a:r>
              <a:endParaRPr lang="en-US" sz="500" b="1" dirty="0">
                <a:solidFill>
                  <a:srgbClr val="FF0000"/>
                </a:solidFill>
                <a:latin typeface="Arial" panose="020B0604020202020204" pitchFamily="34" charset="0"/>
                <a:cs typeface="Arial" panose="020B0604020202020204" pitchFamily="34" charset="0"/>
              </a:endParaRPr>
            </a:p>
          </p:txBody>
        </p:sp>
        <p:sp>
          <p:nvSpPr>
            <p:cNvPr id="255" name="TextBox 254"/>
            <p:cNvSpPr txBox="1"/>
            <p:nvPr/>
          </p:nvSpPr>
          <p:spPr>
            <a:xfrm>
              <a:off x="2860675"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140</a:t>
              </a:r>
              <a:endParaRPr lang="en-US" sz="500" b="1" dirty="0">
                <a:solidFill>
                  <a:srgbClr val="FF0000"/>
                </a:solidFill>
                <a:latin typeface="Arial" panose="020B0604020202020204" pitchFamily="34" charset="0"/>
                <a:cs typeface="Arial" panose="020B0604020202020204" pitchFamily="34" charset="0"/>
              </a:endParaRPr>
            </a:p>
          </p:txBody>
        </p:sp>
        <p:sp>
          <p:nvSpPr>
            <p:cNvPr id="256" name="TextBox 255"/>
            <p:cNvSpPr txBox="1"/>
            <p:nvPr/>
          </p:nvSpPr>
          <p:spPr>
            <a:xfrm>
              <a:off x="3150726"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130</a:t>
              </a:r>
              <a:endParaRPr lang="en-US" sz="500" b="1" dirty="0">
                <a:solidFill>
                  <a:srgbClr val="FF0000"/>
                </a:solidFill>
                <a:latin typeface="Arial" panose="020B0604020202020204" pitchFamily="34" charset="0"/>
                <a:cs typeface="Arial" panose="020B0604020202020204" pitchFamily="34" charset="0"/>
              </a:endParaRPr>
            </a:p>
          </p:txBody>
        </p:sp>
        <p:sp>
          <p:nvSpPr>
            <p:cNvPr id="257" name="TextBox 256"/>
            <p:cNvSpPr txBox="1"/>
            <p:nvPr/>
          </p:nvSpPr>
          <p:spPr>
            <a:xfrm>
              <a:off x="3445694"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120</a:t>
              </a:r>
              <a:endParaRPr lang="en-US" sz="500" b="1" dirty="0">
                <a:solidFill>
                  <a:srgbClr val="FF0000"/>
                </a:solidFill>
                <a:latin typeface="Arial" panose="020B0604020202020204" pitchFamily="34" charset="0"/>
                <a:cs typeface="Arial" panose="020B0604020202020204" pitchFamily="34" charset="0"/>
              </a:endParaRPr>
            </a:p>
          </p:txBody>
        </p:sp>
        <p:sp>
          <p:nvSpPr>
            <p:cNvPr id="258" name="TextBox 257"/>
            <p:cNvSpPr txBox="1"/>
            <p:nvPr/>
          </p:nvSpPr>
          <p:spPr>
            <a:xfrm>
              <a:off x="1107213" y="1672320"/>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200</a:t>
              </a:r>
              <a:endParaRPr lang="en-US" sz="500" b="1" dirty="0">
                <a:solidFill>
                  <a:srgbClr val="FF0000"/>
                </a:solidFill>
                <a:latin typeface="Arial" panose="020B0604020202020204" pitchFamily="34" charset="0"/>
                <a:cs typeface="Arial" panose="020B0604020202020204" pitchFamily="34" charset="0"/>
              </a:endParaRPr>
            </a:p>
          </p:txBody>
        </p:sp>
        <p:sp>
          <p:nvSpPr>
            <p:cNvPr id="259" name="TextBox 258"/>
            <p:cNvSpPr txBox="1"/>
            <p:nvPr/>
          </p:nvSpPr>
          <p:spPr>
            <a:xfrm>
              <a:off x="5486501" y="1676931"/>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50</a:t>
              </a:r>
              <a:endParaRPr lang="en-US" sz="500" b="1" dirty="0">
                <a:solidFill>
                  <a:srgbClr val="FF0000"/>
                </a:solidFill>
                <a:latin typeface="Arial" panose="020B0604020202020204" pitchFamily="34" charset="0"/>
                <a:cs typeface="Arial" panose="020B0604020202020204" pitchFamily="34" charset="0"/>
              </a:endParaRPr>
            </a:p>
          </p:txBody>
        </p:sp>
        <p:sp>
          <p:nvSpPr>
            <p:cNvPr id="260" name="TextBox 259"/>
            <p:cNvSpPr txBox="1"/>
            <p:nvPr/>
          </p:nvSpPr>
          <p:spPr>
            <a:xfrm>
              <a:off x="5781469" y="1674474"/>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40</a:t>
              </a:r>
              <a:endParaRPr lang="en-US" sz="500" b="1" dirty="0">
                <a:solidFill>
                  <a:srgbClr val="FF0000"/>
                </a:solidFill>
                <a:latin typeface="Arial" panose="020B0604020202020204" pitchFamily="34" charset="0"/>
                <a:cs typeface="Arial" panose="020B0604020202020204" pitchFamily="34" charset="0"/>
              </a:endParaRPr>
            </a:p>
          </p:txBody>
        </p:sp>
        <p:sp>
          <p:nvSpPr>
            <p:cNvPr id="261" name="TextBox 260"/>
            <p:cNvSpPr txBox="1"/>
            <p:nvPr/>
          </p:nvSpPr>
          <p:spPr>
            <a:xfrm>
              <a:off x="6071521"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30</a:t>
              </a:r>
              <a:endParaRPr lang="en-US" sz="500" b="1" dirty="0">
                <a:solidFill>
                  <a:srgbClr val="FF0000"/>
                </a:solidFill>
                <a:latin typeface="Arial" panose="020B0604020202020204" pitchFamily="34" charset="0"/>
                <a:cs typeface="Arial" panose="020B0604020202020204" pitchFamily="34" charset="0"/>
              </a:endParaRPr>
            </a:p>
          </p:txBody>
        </p:sp>
        <p:sp>
          <p:nvSpPr>
            <p:cNvPr id="262" name="TextBox 261"/>
            <p:cNvSpPr txBox="1"/>
            <p:nvPr/>
          </p:nvSpPr>
          <p:spPr>
            <a:xfrm>
              <a:off x="6364031" y="1684306"/>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20</a:t>
              </a:r>
              <a:endParaRPr lang="en-US" sz="500" b="1" dirty="0">
                <a:solidFill>
                  <a:srgbClr val="FF0000"/>
                </a:solidFill>
                <a:latin typeface="Arial" panose="020B0604020202020204" pitchFamily="34" charset="0"/>
                <a:cs typeface="Arial" panose="020B0604020202020204" pitchFamily="34" charset="0"/>
              </a:endParaRPr>
            </a:p>
          </p:txBody>
        </p:sp>
        <p:sp>
          <p:nvSpPr>
            <p:cNvPr id="263" name="TextBox 262"/>
            <p:cNvSpPr txBox="1"/>
            <p:nvPr/>
          </p:nvSpPr>
          <p:spPr>
            <a:xfrm>
              <a:off x="6656540" y="1679390"/>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10</a:t>
              </a:r>
              <a:endParaRPr lang="en-US" sz="500" b="1" dirty="0">
                <a:solidFill>
                  <a:srgbClr val="FF0000"/>
                </a:solidFill>
                <a:latin typeface="Arial" panose="020B0604020202020204" pitchFamily="34" charset="0"/>
                <a:cs typeface="Arial" panose="020B0604020202020204" pitchFamily="34" charset="0"/>
              </a:endParaRPr>
            </a:p>
          </p:txBody>
        </p:sp>
        <p:grpSp>
          <p:nvGrpSpPr>
            <p:cNvPr id="265" name="Group 281"/>
            <p:cNvGrpSpPr/>
            <p:nvPr/>
          </p:nvGrpSpPr>
          <p:grpSpPr>
            <a:xfrm>
              <a:off x="1274363" y="1413164"/>
              <a:ext cx="5857923" cy="245912"/>
              <a:chOff x="1274363" y="178638"/>
              <a:chExt cx="5857923" cy="362838"/>
            </a:xfrm>
          </p:grpSpPr>
          <p:pic>
            <p:nvPicPr>
              <p:cNvPr id="312" name="Picture 311"/>
              <p:cNvPicPr>
                <a:picLocks noChangeAspect="1"/>
              </p:cNvPicPr>
              <p:nvPr/>
            </p:nvPicPr>
            <p:blipFill rotWithShape="1">
              <a:blip r:embed="rId10" cstate="print"/>
              <a:srcRect l="12705" t="59220" b="10795"/>
              <a:stretch/>
            </p:blipFill>
            <p:spPr>
              <a:xfrm>
                <a:off x="3142422" y="223163"/>
                <a:ext cx="3980941" cy="313279"/>
              </a:xfrm>
              <a:prstGeom prst="rect">
                <a:avLst/>
              </a:prstGeom>
            </p:spPr>
          </p:pic>
          <p:pic>
            <p:nvPicPr>
              <p:cNvPr id="313" name="Picture 312"/>
              <p:cNvPicPr>
                <a:picLocks noChangeAspect="1"/>
              </p:cNvPicPr>
              <p:nvPr/>
            </p:nvPicPr>
            <p:blipFill rotWithShape="1">
              <a:blip r:embed="rId10" cstate="print"/>
              <a:srcRect l="4500" t="54857" r="87004" b="10959"/>
              <a:stretch/>
            </p:blipFill>
            <p:spPr>
              <a:xfrm>
                <a:off x="2792054" y="178638"/>
                <a:ext cx="364899" cy="357138"/>
              </a:xfrm>
              <a:prstGeom prst="rect">
                <a:avLst/>
              </a:prstGeom>
            </p:spPr>
          </p:pic>
          <p:cxnSp>
            <p:nvCxnSpPr>
              <p:cNvPr id="314" name="Straight Connector 313"/>
              <p:cNvCxnSpPr/>
              <p:nvPr/>
            </p:nvCxnSpPr>
            <p:spPr bwMode="auto">
              <a:xfrm>
                <a:off x="1274363" y="541476"/>
                <a:ext cx="5857923"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5" name="Straight Connector 314"/>
              <p:cNvCxnSpPr/>
              <p:nvPr/>
            </p:nvCxnSpPr>
            <p:spPr bwMode="auto">
              <a:xfrm>
                <a:off x="1274363" y="209999"/>
                <a:ext cx="5857923"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6" name="Straight Connector 315"/>
              <p:cNvCxnSpPr/>
              <p:nvPr/>
            </p:nvCxnSpPr>
            <p:spPr bwMode="auto">
              <a:xfrm>
                <a:off x="2129170" y="217004"/>
                <a:ext cx="0" cy="313279"/>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7" name="Straight Connector 316"/>
              <p:cNvCxnSpPr/>
              <p:nvPr/>
            </p:nvCxnSpPr>
            <p:spPr bwMode="auto">
              <a:xfrm>
                <a:off x="2779441" y="228197"/>
                <a:ext cx="0" cy="313279"/>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18" name="Group 97"/>
              <p:cNvGrpSpPr/>
              <p:nvPr/>
            </p:nvGrpSpPr>
            <p:grpSpPr>
              <a:xfrm>
                <a:off x="2222928" y="238493"/>
                <a:ext cx="452119" cy="289492"/>
                <a:chOff x="134251" y="3043963"/>
                <a:chExt cx="644741" cy="364211"/>
              </a:xfrm>
            </p:grpSpPr>
            <p:pic>
              <p:nvPicPr>
                <p:cNvPr id="322" name="Picture 321"/>
                <p:cNvPicPr>
                  <a:picLocks noChangeAspect="1"/>
                </p:cNvPicPr>
                <p:nvPr/>
              </p:nvPicPr>
              <p:blipFill rotWithShape="1">
                <a:blip r:embed="rId10" cstate="print"/>
                <a:srcRect l="6365" t="61299" r="86883" b="10992"/>
                <a:stretch/>
              </p:blipFill>
              <p:spPr>
                <a:xfrm>
                  <a:off x="321733" y="3043963"/>
                  <a:ext cx="457259" cy="364211"/>
                </a:xfrm>
                <a:prstGeom prst="rect">
                  <a:avLst/>
                </a:prstGeom>
              </p:spPr>
            </p:pic>
            <p:pic>
              <p:nvPicPr>
                <p:cNvPr id="323" name="Picture 322"/>
                <p:cNvPicPr>
                  <a:picLocks noChangeAspect="1"/>
                </p:cNvPicPr>
                <p:nvPr/>
              </p:nvPicPr>
              <p:blipFill rotWithShape="1">
                <a:blip r:embed="rId10" cstate="print"/>
                <a:srcRect l="85167" t="66087" r="11547" b="12899"/>
                <a:stretch/>
              </p:blipFill>
              <p:spPr>
                <a:xfrm>
                  <a:off x="134251" y="3112461"/>
                  <a:ext cx="222562" cy="276225"/>
                </a:xfrm>
                <a:prstGeom prst="rect">
                  <a:avLst/>
                </a:prstGeom>
              </p:spPr>
            </p:pic>
          </p:grpSp>
          <p:grpSp>
            <p:nvGrpSpPr>
              <p:cNvPr id="319" name="Group 100"/>
              <p:cNvGrpSpPr/>
              <p:nvPr/>
            </p:nvGrpSpPr>
            <p:grpSpPr>
              <a:xfrm>
                <a:off x="1464576" y="241853"/>
                <a:ext cx="430492" cy="289492"/>
                <a:chOff x="200165" y="4008847"/>
                <a:chExt cx="613900" cy="364211"/>
              </a:xfrm>
            </p:grpSpPr>
            <p:pic>
              <p:nvPicPr>
                <p:cNvPr id="320" name="Picture 319"/>
                <p:cNvPicPr>
                  <a:picLocks noChangeAspect="1"/>
                </p:cNvPicPr>
                <p:nvPr/>
              </p:nvPicPr>
              <p:blipFill rotWithShape="1">
                <a:blip r:embed="rId10" cstate="print"/>
                <a:srcRect l="6365" t="61299" r="86883" b="10992"/>
                <a:stretch/>
              </p:blipFill>
              <p:spPr>
                <a:xfrm>
                  <a:off x="356806" y="4008847"/>
                  <a:ext cx="457259" cy="364211"/>
                </a:xfrm>
                <a:prstGeom prst="rect">
                  <a:avLst/>
                </a:prstGeom>
              </p:spPr>
            </p:pic>
            <p:pic>
              <p:nvPicPr>
                <p:cNvPr id="321" name="Picture 320"/>
                <p:cNvPicPr>
                  <a:picLocks noChangeAspect="1"/>
                </p:cNvPicPr>
                <p:nvPr/>
              </p:nvPicPr>
              <p:blipFill rotWithShape="1">
                <a:blip r:embed="rId10" cstate="print"/>
                <a:srcRect l="15578" t="61594" r="81755" b="11783"/>
                <a:stretch/>
              </p:blipFill>
              <p:spPr>
                <a:xfrm>
                  <a:off x="200165" y="4015482"/>
                  <a:ext cx="180622" cy="349956"/>
                </a:xfrm>
                <a:prstGeom prst="rect">
                  <a:avLst/>
                </a:prstGeom>
              </p:spPr>
            </p:pic>
          </p:grpSp>
        </p:grpSp>
        <p:grpSp>
          <p:nvGrpSpPr>
            <p:cNvPr id="266" name="Group 265"/>
            <p:cNvGrpSpPr/>
            <p:nvPr/>
          </p:nvGrpSpPr>
          <p:grpSpPr>
            <a:xfrm>
              <a:off x="1271561" y="1784429"/>
              <a:ext cx="5888256" cy="88367"/>
              <a:chOff x="1277911" y="1898729"/>
              <a:chExt cx="5888256" cy="88367"/>
            </a:xfrm>
          </p:grpSpPr>
          <p:cxnSp>
            <p:nvCxnSpPr>
              <p:cNvPr id="270" name="Straight Connector 269"/>
              <p:cNvCxnSpPr/>
              <p:nvPr/>
            </p:nvCxnSpPr>
            <p:spPr bwMode="auto">
              <a:xfrm>
                <a:off x="1277911" y="1984048"/>
                <a:ext cx="5888256"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1" name="Straight Connector 270"/>
              <p:cNvCxnSpPr/>
              <p:nvPr/>
            </p:nvCxnSpPr>
            <p:spPr bwMode="auto">
              <a:xfrm>
                <a:off x="1287907"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2" name="Straight Connector 271"/>
              <p:cNvCxnSpPr/>
              <p:nvPr/>
            </p:nvCxnSpPr>
            <p:spPr bwMode="auto">
              <a:xfrm>
                <a:off x="2308746"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3" name="Straight Connector 272"/>
              <p:cNvCxnSpPr/>
              <p:nvPr/>
            </p:nvCxnSpPr>
            <p:spPr bwMode="auto">
              <a:xfrm>
                <a:off x="157957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4" name="Straight Connector 273"/>
              <p:cNvCxnSpPr/>
              <p:nvPr/>
            </p:nvCxnSpPr>
            <p:spPr bwMode="auto">
              <a:xfrm>
                <a:off x="187124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5" name="Straight Connector 274"/>
              <p:cNvCxnSpPr/>
              <p:nvPr/>
            </p:nvCxnSpPr>
            <p:spPr bwMode="auto">
              <a:xfrm>
                <a:off x="216291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6" name="Straight Connector 275"/>
              <p:cNvCxnSpPr/>
              <p:nvPr/>
            </p:nvCxnSpPr>
            <p:spPr bwMode="auto">
              <a:xfrm>
                <a:off x="2454580"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7" name="Straight Connector 276"/>
              <p:cNvCxnSpPr/>
              <p:nvPr/>
            </p:nvCxnSpPr>
            <p:spPr bwMode="auto">
              <a:xfrm>
                <a:off x="2746248"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8" name="Straight Connector 277"/>
              <p:cNvCxnSpPr/>
              <p:nvPr/>
            </p:nvCxnSpPr>
            <p:spPr bwMode="auto">
              <a:xfrm>
                <a:off x="2600414"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9" name="Straight Connector 278"/>
              <p:cNvCxnSpPr/>
              <p:nvPr/>
            </p:nvCxnSpPr>
            <p:spPr bwMode="auto">
              <a:xfrm>
                <a:off x="201707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0" name="Straight Connector 279"/>
              <p:cNvCxnSpPr/>
              <p:nvPr/>
            </p:nvCxnSpPr>
            <p:spPr bwMode="auto">
              <a:xfrm>
                <a:off x="172540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1" name="Straight Connector 280"/>
              <p:cNvCxnSpPr/>
              <p:nvPr/>
            </p:nvCxnSpPr>
            <p:spPr bwMode="auto">
              <a:xfrm>
                <a:off x="1433741"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2" name="Straight Connector 281"/>
              <p:cNvCxnSpPr/>
              <p:nvPr/>
            </p:nvCxnSpPr>
            <p:spPr bwMode="auto">
              <a:xfrm>
                <a:off x="376708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3" name="Straight Connector 282"/>
              <p:cNvCxnSpPr/>
              <p:nvPr/>
            </p:nvCxnSpPr>
            <p:spPr bwMode="auto">
              <a:xfrm>
                <a:off x="3037916"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4" name="Straight Connector 283"/>
              <p:cNvCxnSpPr/>
              <p:nvPr/>
            </p:nvCxnSpPr>
            <p:spPr bwMode="auto">
              <a:xfrm>
                <a:off x="332958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5" name="Straight Connector 284"/>
              <p:cNvCxnSpPr/>
              <p:nvPr/>
            </p:nvCxnSpPr>
            <p:spPr bwMode="auto">
              <a:xfrm>
                <a:off x="362125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6" name="Straight Connector 285"/>
              <p:cNvCxnSpPr/>
              <p:nvPr/>
            </p:nvCxnSpPr>
            <p:spPr bwMode="auto">
              <a:xfrm>
                <a:off x="391292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7" name="Straight Connector 286"/>
              <p:cNvCxnSpPr/>
              <p:nvPr/>
            </p:nvCxnSpPr>
            <p:spPr bwMode="auto">
              <a:xfrm>
                <a:off x="4204589"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8" name="Straight Connector 287"/>
              <p:cNvCxnSpPr/>
              <p:nvPr/>
            </p:nvCxnSpPr>
            <p:spPr bwMode="auto">
              <a:xfrm>
                <a:off x="4058755"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9" name="Straight Connector 288"/>
              <p:cNvCxnSpPr/>
              <p:nvPr/>
            </p:nvCxnSpPr>
            <p:spPr bwMode="auto">
              <a:xfrm>
                <a:off x="347541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0" name="Straight Connector 289"/>
              <p:cNvCxnSpPr/>
              <p:nvPr/>
            </p:nvCxnSpPr>
            <p:spPr bwMode="auto">
              <a:xfrm>
                <a:off x="3183750"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1" name="Straight Connector 290"/>
              <p:cNvCxnSpPr/>
              <p:nvPr/>
            </p:nvCxnSpPr>
            <p:spPr bwMode="auto">
              <a:xfrm>
                <a:off x="2892082"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2" name="Straight Connector 291"/>
              <p:cNvCxnSpPr/>
              <p:nvPr/>
            </p:nvCxnSpPr>
            <p:spPr bwMode="auto">
              <a:xfrm>
                <a:off x="5225428"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3" name="Straight Connector 292"/>
              <p:cNvCxnSpPr/>
              <p:nvPr/>
            </p:nvCxnSpPr>
            <p:spPr bwMode="auto">
              <a:xfrm>
                <a:off x="4496258"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4" name="Straight Connector 293"/>
              <p:cNvCxnSpPr/>
              <p:nvPr/>
            </p:nvCxnSpPr>
            <p:spPr bwMode="auto">
              <a:xfrm>
                <a:off x="4787926"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5" name="Straight Connector 294"/>
              <p:cNvCxnSpPr/>
              <p:nvPr/>
            </p:nvCxnSpPr>
            <p:spPr bwMode="auto">
              <a:xfrm>
                <a:off x="5079594"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6" name="Straight Connector 295"/>
              <p:cNvCxnSpPr/>
              <p:nvPr/>
            </p:nvCxnSpPr>
            <p:spPr bwMode="auto">
              <a:xfrm>
                <a:off x="5371263"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7" name="Straight Connector 296"/>
              <p:cNvCxnSpPr/>
              <p:nvPr/>
            </p:nvCxnSpPr>
            <p:spPr bwMode="auto">
              <a:xfrm>
                <a:off x="5662931"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8" name="Straight Connector 297"/>
              <p:cNvCxnSpPr/>
              <p:nvPr/>
            </p:nvCxnSpPr>
            <p:spPr bwMode="auto">
              <a:xfrm>
                <a:off x="5517097"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9" name="Straight Connector 298"/>
              <p:cNvCxnSpPr/>
              <p:nvPr/>
            </p:nvCxnSpPr>
            <p:spPr bwMode="auto">
              <a:xfrm>
                <a:off x="4933760"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0" name="Straight Connector 299"/>
              <p:cNvCxnSpPr/>
              <p:nvPr/>
            </p:nvCxnSpPr>
            <p:spPr bwMode="auto">
              <a:xfrm>
                <a:off x="4642092"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1" name="Straight Connector 300"/>
              <p:cNvCxnSpPr/>
              <p:nvPr/>
            </p:nvCxnSpPr>
            <p:spPr bwMode="auto">
              <a:xfrm>
                <a:off x="4350424"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2" name="Straight Connector 301"/>
              <p:cNvCxnSpPr/>
              <p:nvPr/>
            </p:nvCxnSpPr>
            <p:spPr bwMode="auto">
              <a:xfrm>
                <a:off x="6683770"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3" name="Straight Connector 302"/>
              <p:cNvCxnSpPr/>
              <p:nvPr/>
            </p:nvCxnSpPr>
            <p:spPr bwMode="auto">
              <a:xfrm>
                <a:off x="5954599"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4" name="Straight Connector 303"/>
              <p:cNvCxnSpPr/>
              <p:nvPr/>
            </p:nvCxnSpPr>
            <p:spPr bwMode="auto">
              <a:xfrm>
                <a:off x="6246267"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5" name="Straight Connector 304"/>
              <p:cNvCxnSpPr/>
              <p:nvPr/>
            </p:nvCxnSpPr>
            <p:spPr bwMode="auto">
              <a:xfrm>
                <a:off x="6537936"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6" name="Straight Connector 305"/>
              <p:cNvCxnSpPr/>
              <p:nvPr/>
            </p:nvCxnSpPr>
            <p:spPr bwMode="auto">
              <a:xfrm>
                <a:off x="6829604"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 name="Straight Connector 306"/>
              <p:cNvCxnSpPr/>
              <p:nvPr/>
            </p:nvCxnSpPr>
            <p:spPr bwMode="auto">
              <a:xfrm>
                <a:off x="7121281"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8" name="Straight Connector 307"/>
              <p:cNvCxnSpPr/>
              <p:nvPr/>
            </p:nvCxnSpPr>
            <p:spPr bwMode="auto">
              <a:xfrm>
                <a:off x="6975438"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9" name="Straight Connector 308"/>
              <p:cNvCxnSpPr/>
              <p:nvPr/>
            </p:nvCxnSpPr>
            <p:spPr bwMode="auto">
              <a:xfrm>
                <a:off x="6392102"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0" name="Straight Connector 309"/>
              <p:cNvCxnSpPr/>
              <p:nvPr/>
            </p:nvCxnSpPr>
            <p:spPr bwMode="auto">
              <a:xfrm>
                <a:off x="6100433"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1" name="Straight Connector 310"/>
              <p:cNvCxnSpPr/>
              <p:nvPr/>
            </p:nvCxnSpPr>
            <p:spPr bwMode="auto">
              <a:xfrm>
                <a:off x="5808765"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267" name="Straight Connector 266"/>
            <p:cNvCxnSpPr/>
            <p:nvPr/>
          </p:nvCxnSpPr>
          <p:spPr bwMode="auto">
            <a:xfrm>
              <a:off x="1295400" y="2139950"/>
              <a:ext cx="583565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8" name="TextBox 267"/>
            <p:cNvSpPr txBox="1"/>
            <p:nvPr/>
          </p:nvSpPr>
          <p:spPr>
            <a:xfrm>
              <a:off x="3968750" y="1974850"/>
              <a:ext cx="1144865" cy="215444"/>
            </a:xfrm>
            <a:prstGeom prst="rect">
              <a:avLst/>
            </a:prstGeom>
            <a:noFill/>
          </p:spPr>
          <p:txBody>
            <a:bodyPr wrap="none" rtlCol="0">
              <a:spAutoFit/>
            </a:bodyPr>
            <a:lstStyle/>
            <a:p>
              <a:r>
                <a:rPr lang="en-US" sz="800" b="1" dirty="0" smtClean="0">
                  <a:latin typeface="Candara" pitchFamily="34" charset="0"/>
                </a:rPr>
                <a:t>Present Day Sea Level</a:t>
              </a:r>
              <a:endParaRPr lang="en-US" sz="800" b="1" dirty="0">
                <a:latin typeface="Candara" pitchFamily="34" charset="0"/>
              </a:endParaRPr>
            </a:p>
          </p:txBody>
        </p:sp>
        <p:sp>
          <p:nvSpPr>
            <p:cNvPr id="269" name="Rectangle 268"/>
            <p:cNvSpPr/>
            <p:nvPr/>
          </p:nvSpPr>
          <p:spPr bwMode="auto">
            <a:xfrm>
              <a:off x="1281734" y="1873921"/>
              <a:ext cx="5842635" cy="3681059"/>
            </a:xfrm>
            <a:prstGeom prst="rect">
              <a:avLst/>
            </a:prstGeom>
            <a:no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326" name="Group 325"/>
          <p:cNvGrpSpPr/>
          <p:nvPr/>
        </p:nvGrpSpPr>
        <p:grpSpPr>
          <a:xfrm>
            <a:off x="1557770" y="2131653"/>
            <a:ext cx="5572125" cy="170793"/>
            <a:chOff x="1557770" y="2131653"/>
            <a:chExt cx="5572125" cy="170793"/>
          </a:xfrm>
        </p:grpSpPr>
        <p:sp>
          <p:nvSpPr>
            <p:cNvPr id="327" name="Freeform 326"/>
            <p:cNvSpPr/>
            <p:nvPr/>
          </p:nvSpPr>
          <p:spPr bwMode="auto">
            <a:xfrm>
              <a:off x="6647491" y="2137986"/>
              <a:ext cx="427597" cy="52627"/>
            </a:xfrm>
            <a:custGeom>
              <a:avLst/>
              <a:gdLst>
                <a:gd name="connsiteX0" fmla="*/ 427597 w 427597"/>
                <a:gd name="connsiteY0" fmla="*/ 6578 h 52627"/>
                <a:gd name="connsiteX1" fmla="*/ 0 w 427597"/>
                <a:gd name="connsiteY1" fmla="*/ 0 h 52627"/>
                <a:gd name="connsiteX2" fmla="*/ 203931 w 427597"/>
                <a:gd name="connsiteY2" fmla="*/ 39470 h 52627"/>
                <a:gd name="connsiteX3" fmla="*/ 381548 w 427597"/>
                <a:gd name="connsiteY3" fmla="*/ 52627 h 52627"/>
                <a:gd name="connsiteX4" fmla="*/ 427597 w 427597"/>
                <a:gd name="connsiteY4" fmla="*/ 6578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597" h="52627">
                  <a:moveTo>
                    <a:pt x="427597" y="6578"/>
                  </a:moveTo>
                  <a:lnTo>
                    <a:pt x="0" y="0"/>
                  </a:lnTo>
                  <a:lnTo>
                    <a:pt x="203931" y="39470"/>
                  </a:lnTo>
                  <a:lnTo>
                    <a:pt x="381548" y="52627"/>
                  </a:lnTo>
                  <a:lnTo>
                    <a:pt x="427597" y="6578"/>
                  </a:lnTo>
                  <a:close/>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28" name="Freeform 327"/>
            <p:cNvSpPr/>
            <p:nvPr/>
          </p:nvSpPr>
          <p:spPr bwMode="auto">
            <a:xfrm>
              <a:off x="3963496" y="2137986"/>
              <a:ext cx="2216927" cy="157882"/>
            </a:xfrm>
            <a:custGeom>
              <a:avLst/>
              <a:gdLst>
                <a:gd name="connsiteX0" fmla="*/ 2216927 w 2216927"/>
                <a:gd name="connsiteY0" fmla="*/ 0 h 157882"/>
                <a:gd name="connsiteX1" fmla="*/ 0 w 2216927"/>
                <a:gd name="connsiteY1" fmla="*/ 0 h 157882"/>
                <a:gd name="connsiteX2" fmla="*/ 105255 w 2216927"/>
                <a:gd name="connsiteY2" fmla="*/ 75651 h 157882"/>
                <a:gd name="connsiteX3" fmla="*/ 151304 w 2216927"/>
                <a:gd name="connsiteY3" fmla="*/ 92097 h 157882"/>
                <a:gd name="connsiteX4" fmla="*/ 246691 w 2216927"/>
                <a:gd name="connsiteY4" fmla="*/ 134857 h 157882"/>
                <a:gd name="connsiteX5" fmla="*/ 440754 w 2216927"/>
                <a:gd name="connsiteY5" fmla="*/ 138146 h 157882"/>
                <a:gd name="connsiteX6" fmla="*/ 562455 w 2216927"/>
                <a:gd name="connsiteY6" fmla="*/ 131568 h 157882"/>
                <a:gd name="connsiteX7" fmla="*/ 713759 w 2216927"/>
                <a:gd name="connsiteY7" fmla="*/ 124990 h 157882"/>
                <a:gd name="connsiteX8" fmla="*/ 891376 w 2216927"/>
                <a:gd name="connsiteY8" fmla="*/ 141436 h 157882"/>
                <a:gd name="connsiteX9" fmla="*/ 993341 w 2216927"/>
                <a:gd name="connsiteY9" fmla="*/ 134857 h 157882"/>
                <a:gd name="connsiteX10" fmla="*/ 1092018 w 2216927"/>
                <a:gd name="connsiteY10" fmla="*/ 154592 h 157882"/>
                <a:gd name="connsiteX11" fmla="*/ 1138067 w 2216927"/>
                <a:gd name="connsiteY11" fmla="*/ 157882 h 157882"/>
                <a:gd name="connsiteX12" fmla="*/ 1230164 w 2216927"/>
                <a:gd name="connsiteY12" fmla="*/ 144725 h 157882"/>
                <a:gd name="connsiteX13" fmla="*/ 1309105 w 2216927"/>
                <a:gd name="connsiteY13" fmla="*/ 141436 h 157882"/>
                <a:gd name="connsiteX14" fmla="*/ 1351865 w 2216927"/>
                <a:gd name="connsiteY14" fmla="*/ 134857 h 157882"/>
                <a:gd name="connsiteX15" fmla="*/ 1483433 w 2216927"/>
                <a:gd name="connsiteY15" fmla="*/ 138146 h 157882"/>
                <a:gd name="connsiteX16" fmla="*/ 1526193 w 2216927"/>
                <a:gd name="connsiteY16" fmla="*/ 141436 h 157882"/>
                <a:gd name="connsiteX17" fmla="*/ 1542639 w 2216927"/>
                <a:gd name="connsiteY17" fmla="*/ 144725 h 157882"/>
                <a:gd name="connsiteX18" fmla="*/ 1605134 w 2216927"/>
                <a:gd name="connsiteY18" fmla="*/ 144725 h 157882"/>
                <a:gd name="connsiteX19" fmla="*/ 1641316 w 2216927"/>
                <a:gd name="connsiteY19" fmla="*/ 141436 h 157882"/>
                <a:gd name="connsiteX20" fmla="*/ 1697232 w 2216927"/>
                <a:gd name="connsiteY20" fmla="*/ 141436 h 157882"/>
                <a:gd name="connsiteX21" fmla="*/ 1795908 w 2216927"/>
                <a:gd name="connsiteY21" fmla="*/ 131568 h 157882"/>
                <a:gd name="connsiteX22" fmla="*/ 1874849 w 2216927"/>
                <a:gd name="connsiteY22" fmla="*/ 118411 h 157882"/>
                <a:gd name="connsiteX23" fmla="*/ 1904452 w 2216927"/>
                <a:gd name="connsiteY23" fmla="*/ 101965 h 157882"/>
                <a:gd name="connsiteX24" fmla="*/ 1999839 w 2216927"/>
                <a:gd name="connsiteY24" fmla="*/ 85519 h 157882"/>
                <a:gd name="connsiteX25" fmla="*/ 2055756 w 2216927"/>
                <a:gd name="connsiteY25" fmla="*/ 62495 h 157882"/>
                <a:gd name="connsiteX26" fmla="*/ 2098516 w 2216927"/>
                <a:gd name="connsiteY26" fmla="*/ 32892 h 157882"/>
                <a:gd name="connsiteX27" fmla="*/ 2216927 w 2216927"/>
                <a:gd name="connsiteY27" fmla="*/ 0 h 157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16927" h="157882">
                  <a:moveTo>
                    <a:pt x="2216927" y="0"/>
                  </a:moveTo>
                  <a:lnTo>
                    <a:pt x="0" y="0"/>
                  </a:lnTo>
                  <a:lnTo>
                    <a:pt x="105255" y="75651"/>
                  </a:lnTo>
                  <a:lnTo>
                    <a:pt x="151304" y="92097"/>
                  </a:lnTo>
                  <a:lnTo>
                    <a:pt x="246691" y="134857"/>
                  </a:lnTo>
                  <a:lnTo>
                    <a:pt x="440754" y="138146"/>
                  </a:lnTo>
                  <a:lnTo>
                    <a:pt x="562455" y="131568"/>
                  </a:lnTo>
                  <a:lnTo>
                    <a:pt x="713759" y="124990"/>
                  </a:lnTo>
                  <a:lnTo>
                    <a:pt x="891376" y="141436"/>
                  </a:lnTo>
                  <a:lnTo>
                    <a:pt x="993341" y="134857"/>
                  </a:lnTo>
                  <a:lnTo>
                    <a:pt x="1092018" y="154592"/>
                  </a:lnTo>
                  <a:lnTo>
                    <a:pt x="1138067" y="157882"/>
                  </a:lnTo>
                  <a:lnTo>
                    <a:pt x="1230164" y="144725"/>
                  </a:lnTo>
                  <a:cubicBezTo>
                    <a:pt x="1282746" y="140343"/>
                    <a:pt x="1256432" y="141436"/>
                    <a:pt x="1309105" y="141436"/>
                  </a:cubicBezTo>
                  <a:lnTo>
                    <a:pt x="1351865" y="134857"/>
                  </a:lnTo>
                  <a:lnTo>
                    <a:pt x="1483433" y="138146"/>
                  </a:lnTo>
                  <a:cubicBezTo>
                    <a:pt x="1497686" y="139243"/>
                    <a:pt x="1511985" y="139857"/>
                    <a:pt x="1526193" y="141436"/>
                  </a:cubicBezTo>
                  <a:cubicBezTo>
                    <a:pt x="1531749" y="142053"/>
                    <a:pt x="1537053" y="144492"/>
                    <a:pt x="1542639" y="144725"/>
                  </a:cubicBezTo>
                  <a:cubicBezTo>
                    <a:pt x="1563453" y="145592"/>
                    <a:pt x="1584302" y="144725"/>
                    <a:pt x="1605134" y="144725"/>
                  </a:cubicBezTo>
                  <a:lnTo>
                    <a:pt x="1641316" y="141436"/>
                  </a:lnTo>
                  <a:lnTo>
                    <a:pt x="1697232" y="141436"/>
                  </a:lnTo>
                  <a:lnTo>
                    <a:pt x="1795908" y="131568"/>
                  </a:lnTo>
                  <a:lnTo>
                    <a:pt x="1874849" y="118411"/>
                  </a:lnTo>
                  <a:cubicBezTo>
                    <a:pt x="1902550" y="104561"/>
                    <a:pt x="1894229" y="112188"/>
                    <a:pt x="1904452" y="101965"/>
                  </a:cubicBezTo>
                  <a:lnTo>
                    <a:pt x="1999839" y="85519"/>
                  </a:lnTo>
                  <a:lnTo>
                    <a:pt x="2055756" y="62495"/>
                  </a:lnTo>
                  <a:lnTo>
                    <a:pt x="2098516" y="32892"/>
                  </a:lnTo>
                  <a:lnTo>
                    <a:pt x="2216927" y="0"/>
                  </a:lnTo>
                  <a:close/>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29" name="Freeform 328"/>
            <p:cNvSpPr/>
            <p:nvPr/>
          </p:nvSpPr>
          <p:spPr bwMode="auto">
            <a:xfrm>
              <a:off x="3387885" y="2137986"/>
              <a:ext cx="519695" cy="121700"/>
            </a:xfrm>
            <a:custGeom>
              <a:avLst/>
              <a:gdLst>
                <a:gd name="connsiteX0" fmla="*/ 519695 w 519695"/>
                <a:gd name="connsiteY0" fmla="*/ 0 h 121700"/>
                <a:gd name="connsiteX1" fmla="*/ 0 w 519695"/>
                <a:gd name="connsiteY1" fmla="*/ 6578 h 121700"/>
                <a:gd name="connsiteX2" fmla="*/ 19735 w 519695"/>
                <a:gd name="connsiteY2" fmla="*/ 42759 h 121700"/>
                <a:gd name="connsiteX3" fmla="*/ 92098 w 519695"/>
                <a:gd name="connsiteY3" fmla="*/ 69073 h 121700"/>
                <a:gd name="connsiteX4" fmla="*/ 118411 w 519695"/>
                <a:gd name="connsiteY4" fmla="*/ 92097 h 121700"/>
                <a:gd name="connsiteX5" fmla="*/ 141436 w 519695"/>
                <a:gd name="connsiteY5" fmla="*/ 121700 h 121700"/>
                <a:gd name="connsiteX6" fmla="*/ 236823 w 519695"/>
                <a:gd name="connsiteY6" fmla="*/ 121700 h 121700"/>
                <a:gd name="connsiteX7" fmla="*/ 358524 w 519695"/>
                <a:gd name="connsiteY7" fmla="*/ 98676 h 121700"/>
                <a:gd name="connsiteX8" fmla="*/ 407862 w 519695"/>
                <a:gd name="connsiteY8" fmla="*/ 69073 h 121700"/>
                <a:gd name="connsiteX9" fmla="*/ 519695 w 519695"/>
                <a:gd name="connsiteY9" fmla="*/ 0 h 1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695" h="121700">
                  <a:moveTo>
                    <a:pt x="519695" y="0"/>
                  </a:moveTo>
                  <a:lnTo>
                    <a:pt x="0" y="6578"/>
                  </a:lnTo>
                  <a:lnTo>
                    <a:pt x="19735" y="42759"/>
                  </a:lnTo>
                  <a:lnTo>
                    <a:pt x="92098" y="69073"/>
                  </a:lnTo>
                  <a:lnTo>
                    <a:pt x="118411" y="92097"/>
                  </a:lnTo>
                  <a:lnTo>
                    <a:pt x="141436" y="121700"/>
                  </a:lnTo>
                  <a:lnTo>
                    <a:pt x="236823" y="121700"/>
                  </a:lnTo>
                  <a:lnTo>
                    <a:pt x="358524" y="98676"/>
                  </a:lnTo>
                  <a:lnTo>
                    <a:pt x="407862" y="69073"/>
                  </a:lnTo>
                  <a:lnTo>
                    <a:pt x="519695" y="0"/>
                  </a:lnTo>
                  <a:close/>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30" name="Freeform 329"/>
            <p:cNvSpPr/>
            <p:nvPr/>
          </p:nvSpPr>
          <p:spPr bwMode="auto">
            <a:xfrm>
              <a:off x="1950501" y="2141275"/>
              <a:ext cx="1095306" cy="161171"/>
            </a:xfrm>
            <a:custGeom>
              <a:avLst/>
              <a:gdLst>
                <a:gd name="connsiteX0" fmla="*/ 0 w 1095306"/>
                <a:gd name="connsiteY0" fmla="*/ 16446 h 161171"/>
                <a:gd name="connsiteX1" fmla="*/ 0 w 1095306"/>
                <a:gd name="connsiteY1" fmla="*/ 16446 h 161171"/>
                <a:gd name="connsiteX2" fmla="*/ 32892 w 1095306"/>
                <a:gd name="connsiteY2" fmla="*/ 95387 h 161171"/>
                <a:gd name="connsiteX3" fmla="*/ 108544 w 1095306"/>
                <a:gd name="connsiteY3" fmla="*/ 161171 h 161171"/>
                <a:gd name="connsiteX4" fmla="*/ 141436 w 1095306"/>
                <a:gd name="connsiteY4" fmla="*/ 161171 h 161171"/>
                <a:gd name="connsiteX5" fmla="*/ 217087 w 1095306"/>
                <a:gd name="connsiteY5" fmla="*/ 157882 h 161171"/>
                <a:gd name="connsiteX6" fmla="*/ 292739 w 1095306"/>
                <a:gd name="connsiteY6" fmla="*/ 144725 h 161171"/>
                <a:gd name="connsiteX7" fmla="*/ 358523 w 1095306"/>
                <a:gd name="connsiteY7" fmla="*/ 134857 h 161171"/>
                <a:gd name="connsiteX8" fmla="*/ 437464 w 1095306"/>
                <a:gd name="connsiteY8" fmla="*/ 124990 h 161171"/>
                <a:gd name="connsiteX9" fmla="*/ 506538 w 1095306"/>
                <a:gd name="connsiteY9" fmla="*/ 124990 h 161171"/>
                <a:gd name="connsiteX10" fmla="*/ 562454 w 1095306"/>
                <a:gd name="connsiteY10" fmla="*/ 105254 h 161171"/>
                <a:gd name="connsiteX11" fmla="*/ 611793 w 1095306"/>
                <a:gd name="connsiteY11" fmla="*/ 78941 h 161171"/>
                <a:gd name="connsiteX12" fmla="*/ 670998 w 1095306"/>
                <a:gd name="connsiteY12" fmla="*/ 65784 h 161171"/>
                <a:gd name="connsiteX13" fmla="*/ 710469 w 1095306"/>
                <a:gd name="connsiteY13" fmla="*/ 82230 h 161171"/>
                <a:gd name="connsiteX14" fmla="*/ 713758 w 1095306"/>
                <a:gd name="connsiteY14" fmla="*/ 82230 h 161171"/>
                <a:gd name="connsiteX15" fmla="*/ 730204 w 1095306"/>
                <a:gd name="connsiteY15" fmla="*/ 82230 h 161171"/>
                <a:gd name="connsiteX16" fmla="*/ 842037 w 1095306"/>
                <a:gd name="connsiteY16" fmla="*/ 59206 h 161171"/>
                <a:gd name="connsiteX17" fmla="*/ 868351 w 1095306"/>
                <a:gd name="connsiteY17" fmla="*/ 42760 h 161171"/>
                <a:gd name="connsiteX18" fmla="*/ 881508 w 1095306"/>
                <a:gd name="connsiteY18" fmla="*/ 36181 h 161171"/>
                <a:gd name="connsiteX19" fmla="*/ 907821 w 1095306"/>
                <a:gd name="connsiteY19" fmla="*/ 19735 h 161171"/>
                <a:gd name="connsiteX20" fmla="*/ 990052 w 1095306"/>
                <a:gd name="connsiteY20" fmla="*/ 3289 h 161171"/>
                <a:gd name="connsiteX21" fmla="*/ 1095306 w 1095306"/>
                <a:gd name="connsiteY21" fmla="*/ 0 h 16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306" h="161171">
                  <a:moveTo>
                    <a:pt x="0" y="16446"/>
                  </a:moveTo>
                  <a:lnTo>
                    <a:pt x="0" y="16446"/>
                  </a:lnTo>
                  <a:lnTo>
                    <a:pt x="32892" y="95387"/>
                  </a:lnTo>
                  <a:lnTo>
                    <a:pt x="108544" y="161171"/>
                  </a:lnTo>
                  <a:lnTo>
                    <a:pt x="141436" y="161171"/>
                  </a:lnTo>
                  <a:lnTo>
                    <a:pt x="217087" y="157882"/>
                  </a:lnTo>
                  <a:lnTo>
                    <a:pt x="292739" y="144725"/>
                  </a:lnTo>
                  <a:lnTo>
                    <a:pt x="358523" y="134857"/>
                  </a:lnTo>
                  <a:lnTo>
                    <a:pt x="437464" y="124990"/>
                  </a:lnTo>
                  <a:lnTo>
                    <a:pt x="506538" y="124990"/>
                  </a:lnTo>
                  <a:lnTo>
                    <a:pt x="562454" y="105254"/>
                  </a:lnTo>
                  <a:lnTo>
                    <a:pt x="611793" y="78941"/>
                  </a:lnTo>
                  <a:lnTo>
                    <a:pt x="670998" y="65784"/>
                  </a:lnTo>
                  <a:cubicBezTo>
                    <a:pt x="676932" y="68422"/>
                    <a:pt x="698974" y="79356"/>
                    <a:pt x="710469" y="82230"/>
                  </a:cubicBezTo>
                  <a:cubicBezTo>
                    <a:pt x="711533" y="82496"/>
                    <a:pt x="712662" y="82230"/>
                    <a:pt x="713758" y="82230"/>
                  </a:cubicBezTo>
                  <a:lnTo>
                    <a:pt x="730204" y="82230"/>
                  </a:lnTo>
                  <a:lnTo>
                    <a:pt x="842037" y="59206"/>
                  </a:lnTo>
                  <a:cubicBezTo>
                    <a:pt x="850808" y="53724"/>
                    <a:pt x="859271" y="47713"/>
                    <a:pt x="868351" y="42760"/>
                  </a:cubicBezTo>
                  <a:cubicBezTo>
                    <a:pt x="884982" y="33688"/>
                    <a:pt x="873399" y="44288"/>
                    <a:pt x="881508" y="36181"/>
                  </a:cubicBezTo>
                  <a:lnTo>
                    <a:pt x="907821" y="19735"/>
                  </a:lnTo>
                  <a:lnTo>
                    <a:pt x="990052" y="3289"/>
                  </a:lnTo>
                  <a:lnTo>
                    <a:pt x="1095306" y="0"/>
                  </a:lnTo>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31" name="Freeform 330"/>
            <p:cNvSpPr/>
            <p:nvPr/>
          </p:nvSpPr>
          <p:spPr bwMode="auto">
            <a:xfrm>
              <a:off x="1557770" y="2131653"/>
              <a:ext cx="5572125" cy="169863"/>
            </a:xfrm>
            <a:custGeom>
              <a:avLst/>
              <a:gdLst>
                <a:gd name="connsiteX0" fmla="*/ 5572125 w 5572125"/>
                <a:gd name="connsiteY0" fmla="*/ 47625 h 169863"/>
                <a:gd name="connsiteX1" fmla="*/ 5410200 w 5572125"/>
                <a:gd name="connsiteY1" fmla="*/ 57150 h 169863"/>
                <a:gd name="connsiteX2" fmla="*/ 5133975 w 5572125"/>
                <a:gd name="connsiteY2" fmla="*/ 28575 h 169863"/>
                <a:gd name="connsiteX3" fmla="*/ 4743450 w 5572125"/>
                <a:gd name="connsiteY3" fmla="*/ 9525 h 169863"/>
                <a:gd name="connsiteX4" fmla="*/ 4552950 w 5572125"/>
                <a:gd name="connsiteY4" fmla="*/ 38100 h 169863"/>
                <a:gd name="connsiteX5" fmla="*/ 4476750 w 5572125"/>
                <a:gd name="connsiteY5" fmla="*/ 57150 h 169863"/>
                <a:gd name="connsiteX6" fmla="*/ 4343400 w 5572125"/>
                <a:gd name="connsiteY6" fmla="*/ 104775 h 169863"/>
                <a:gd name="connsiteX7" fmla="*/ 4086225 w 5572125"/>
                <a:gd name="connsiteY7" fmla="*/ 142875 h 169863"/>
                <a:gd name="connsiteX8" fmla="*/ 3752850 w 5572125"/>
                <a:gd name="connsiteY8" fmla="*/ 142875 h 169863"/>
                <a:gd name="connsiteX9" fmla="*/ 3438525 w 5572125"/>
                <a:gd name="connsiteY9" fmla="*/ 152400 h 169863"/>
                <a:gd name="connsiteX10" fmla="*/ 3114675 w 5572125"/>
                <a:gd name="connsiteY10" fmla="*/ 133350 h 169863"/>
                <a:gd name="connsiteX11" fmla="*/ 2800350 w 5572125"/>
                <a:gd name="connsiteY11" fmla="*/ 133350 h 169863"/>
                <a:gd name="connsiteX12" fmla="*/ 2647950 w 5572125"/>
                <a:gd name="connsiteY12" fmla="*/ 123825 h 169863"/>
                <a:gd name="connsiteX13" fmla="*/ 2486025 w 5572125"/>
                <a:gd name="connsiteY13" fmla="*/ 66675 h 169863"/>
                <a:gd name="connsiteX14" fmla="*/ 2381250 w 5572125"/>
                <a:gd name="connsiteY14" fmla="*/ 19050 h 169863"/>
                <a:gd name="connsiteX15" fmla="*/ 2200275 w 5572125"/>
                <a:gd name="connsiteY15" fmla="*/ 85725 h 169863"/>
                <a:gd name="connsiteX16" fmla="*/ 2057400 w 5572125"/>
                <a:gd name="connsiteY16" fmla="*/ 114300 h 169863"/>
                <a:gd name="connsiteX17" fmla="*/ 1952625 w 5572125"/>
                <a:gd name="connsiteY17" fmla="*/ 104775 h 169863"/>
                <a:gd name="connsiteX18" fmla="*/ 1895475 w 5572125"/>
                <a:gd name="connsiteY18" fmla="*/ 66675 h 169863"/>
                <a:gd name="connsiteX19" fmla="*/ 1800225 w 5572125"/>
                <a:gd name="connsiteY19" fmla="*/ 28575 h 169863"/>
                <a:gd name="connsiteX20" fmla="*/ 1685925 w 5572125"/>
                <a:gd name="connsiteY20" fmla="*/ 28575 h 169863"/>
                <a:gd name="connsiteX21" fmla="*/ 1581150 w 5572125"/>
                <a:gd name="connsiteY21" fmla="*/ 28575 h 169863"/>
                <a:gd name="connsiteX22" fmla="*/ 1485900 w 5572125"/>
                <a:gd name="connsiteY22" fmla="*/ 28575 h 169863"/>
                <a:gd name="connsiteX23" fmla="*/ 1285875 w 5572125"/>
                <a:gd name="connsiteY23" fmla="*/ 38100 h 169863"/>
                <a:gd name="connsiteX24" fmla="*/ 1171575 w 5572125"/>
                <a:gd name="connsiteY24" fmla="*/ 76200 h 169863"/>
                <a:gd name="connsiteX25" fmla="*/ 1028700 w 5572125"/>
                <a:gd name="connsiteY25" fmla="*/ 85725 h 169863"/>
                <a:gd name="connsiteX26" fmla="*/ 895350 w 5572125"/>
                <a:gd name="connsiteY26" fmla="*/ 133350 h 169863"/>
                <a:gd name="connsiteX27" fmla="*/ 781050 w 5572125"/>
                <a:gd name="connsiteY27" fmla="*/ 142875 h 169863"/>
                <a:gd name="connsiteX28" fmla="*/ 600075 w 5572125"/>
                <a:gd name="connsiteY28" fmla="*/ 161925 h 169863"/>
                <a:gd name="connsiteX29" fmla="*/ 514350 w 5572125"/>
                <a:gd name="connsiteY29" fmla="*/ 161925 h 169863"/>
                <a:gd name="connsiteX30" fmla="*/ 428625 w 5572125"/>
                <a:gd name="connsiteY30" fmla="*/ 114300 h 169863"/>
                <a:gd name="connsiteX31" fmla="*/ 400050 w 5572125"/>
                <a:gd name="connsiteY31" fmla="*/ 66675 h 169863"/>
                <a:gd name="connsiteX32" fmla="*/ 361950 w 5572125"/>
                <a:gd name="connsiteY32" fmla="*/ 38100 h 169863"/>
                <a:gd name="connsiteX33" fmla="*/ 314325 w 5572125"/>
                <a:gd name="connsiteY33" fmla="*/ 19050 h 169863"/>
                <a:gd name="connsiteX34" fmla="*/ 0 w 5572125"/>
                <a:gd name="connsiteY34" fmla="*/ 0 h 16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572125" h="169863">
                  <a:moveTo>
                    <a:pt x="5572125" y="47625"/>
                  </a:moveTo>
                  <a:cubicBezTo>
                    <a:pt x="5527675" y="53975"/>
                    <a:pt x="5483225" y="60325"/>
                    <a:pt x="5410200" y="57150"/>
                  </a:cubicBezTo>
                  <a:cubicBezTo>
                    <a:pt x="5337175" y="53975"/>
                    <a:pt x="5245100" y="36512"/>
                    <a:pt x="5133975" y="28575"/>
                  </a:cubicBezTo>
                  <a:cubicBezTo>
                    <a:pt x="5022850" y="20638"/>
                    <a:pt x="4840287" y="7938"/>
                    <a:pt x="4743450" y="9525"/>
                  </a:cubicBezTo>
                  <a:cubicBezTo>
                    <a:pt x="4646613" y="11112"/>
                    <a:pt x="4597400" y="30163"/>
                    <a:pt x="4552950" y="38100"/>
                  </a:cubicBezTo>
                  <a:cubicBezTo>
                    <a:pt x="4508500" y="46037"/>
                    <a:pt x="4511675" y="46038"/>
                    <a:pt x="4476750" y="57150"/>
                  </a:cubicBezTo>
                  <a:cubicBezTo>
                    <a:pt x="4441825" y="68263"/>
                    <a:pt x="4408487" y="90488"/>
                    <a:pt x="4343400" y="104775"/>
                  </a:cubicBezTo>
                  <a:cubicBezTo>
                    <a:pt x="4278313" y="119062"/>
                    <a:pt x="4184650" y="136525"/>
                    <a:pt x="4086225" y="142875"/>
                  </a:cubicBezTo>
                  <a:cubicBezTo>
                    <a:pt x="3987800" y="149225"/>
                    <a:pt x="3860800" y="141288"/>
                    <a:pt x="3752850" y="142875"/>
                  </a:cubicBezTo>
                  <a:cubicBezTo>
                    <a:pt x="3644900" y="144463"/>
                    <a:pt x="3544887" y="153987"/>
                    <a:pt x="3438525" y="152400"/>
                  </a:cubicBezTo>
                  <a:cubicBezTo>
                    <a:pt x="3332163" y="150813"/>
                    <a:pt x="3221037" y="136525"/>
                    <a:pt x="3114675" y="133350"/>
                  </a:cubicBezTo>
                  <a:cubicBezTo>
                    <a:pt x="3008313" y="130175"/>
                    <a:pt x="2878137" y="134937"/>
                    <a:pt x="2800350" y="133350"/>
                  </a:cubicBezTo>
                  <a:cubicBezTo>
                    <a:pt x="2722563" y="131763"/>
                    <a:pt x="2700337" y="134937"/>
                    <a:pt x="2647950" y="123825"/>
                  </a:cubicBezTo>
                  <a:cubicBezTo>
                    <a:pt x="2595563" y="112713"/>
                    <a:pt x="2530475" y="84137"/>
                    <a:pt x="2486025" y="66675"/>
                  </a:cubicBezTo>
                  <a:cubicBezTo>
                    <a:pt x="2441575" y="49213"/>
                    <a:pt x="2428875" y="15875"/>
                    <a:pt x="2381250" y="19050"/>
                  </a:cubicBezTo>
                  <a:cubicBezTo>
                    <a:pt x="2333625" y="22225"/>
                    <a:pt x="2254250" y="69850"/>
                    <a:pt x="2200275" y="85725"/>
                  </a:cubicBezTo>
                  <a:cubicBezTo>
                    <a:pt x="2146300" y="101600"/>
                    <a:pt x="2098675" y="111125"/>
                    <a:pt x="2057400" y="114300"/>
                  </a:cubicBezTo>
                  <a:cubicBezTo>
                    <a:pt x="2016125" y="117475"/>
                    <a:pt x="1979612" y="112712"/>
                    <a:pt x="1952625" y="104775"/>
                  </a:cubicBezTo>
                  <a:cubicBezTo>
                    <a:pt x="1925638" y="96838"/>
                    <a:pt x="1920875" y="79375"/>
                    <a:pt x="1895475" y="66675"/>
                  </a:cubicBezTo>
                  <a:cubicBezTo>
                    <a:pt x="1870075" y="53975"/>
                    <a:pt x="1835150" y="34925"/>
                    <a:pt x="1800225" y="28575"/>
                  </a:cubicBezTo>
                  <a:cubicBezTo>
                    <a:pt x="1765300" y="22225"/>
                    <a:pt x="1685925" y="28575"/>
                    <a:pt x="1685925" y="28575"/>
                  </a:cubicBezTo>
                  <a:lnTo>
                    <a:pt x="1581150" y="28575"/>
                  </a:lnTo>
                  <a:cubicBezTo>
                    <a:pt x="1547813" y="28575"/>
                    <a:pt x="1535112" y="26988"/>
                    <a:pt x="1485900" y="28575"/>
                  </a:cubicBezTo>
                  <a:cubicBezTo>
                    <a:pt x="1436688" y="30162"/>
                    <a:pt x="1338262" y="30163"/>
                    <a:pt x="1285875" y="38100"/>
                  </a:cubicBezTo>
                  <a:cubicBezTo>
                    <a:pt x="1233488" y="46037"/>
                    <a:pt x="1214437" y="68263"/>
                    <a:pt x="1171575" y="76200"/>
                  </a:cubicBezTo>
                  <a:cubicBezTo>
                    <a:pt x="1128713" y="84137"/>
                    <a:pt x="1074738" y="76200"/>
                    <a:pt x="1028700" y="85725"/>
                  </a:cubicBezTo>
                  <a:cubicBezTo>
                    <a:pt x="982663" y="95250"/>
                    <a:pt x="936625" y="123825"/>
                    <a:pt x="895350" y="133350"/>
                  </a:cubicBezTo>
                  <a:cubicBezTo>
                    <a:pt x="854075" y="142875"/>
                    <a:pt x="781050" y="142875"/>
                    <a:pt x="781050" y="142875"/>
                  </a:cubicBezTo>
                  <a:cubicBezTo>
                    <a:pt x="731838" y="147638"/>
                    <a:pt x="644525" y="158750"/>
                    <a:pt x="600075" y="161925"/>
                  </a:cubicBezTo>
                  <a:cubicBezTo>
                    <a:pt x="555625" y="165100"/>
                    <a:pt x="542925" y="169863"/>
                    <a:pt x="514350" y="161925"/>
                  </a:cubicBezTo>
                  <a:cubicBezTo>
                    <a:pt x="485775" y="153987"/>
                    <a:pt x="447675" y="130175"/>
                    <a:pt x="428625" y="114300"/>
                  </a:cubicBezTo>
                  <a:cubicBezTo>
                    <a:pt x="409575" y="98425"/>
                    <a:pt x="411162" y="79375"/>
                    <a:pt x="400050" y="66675"/>
                  </a:cubicBezTo>
                  <a:cubicBezTo>
                    <a:pt x="388938" y="53975"/>
                    <a:pt x="376237" y="46037"/>
                    <a:pt x="361950" y="38100"/>
                  </a:cubicBezTo>
                  <a:cubicBezTo>
                    <a:pt x="347663" y="30163"/>
                    <a:pt x="374650" y="25400"/>
                    <a:pt x="314325" y="19050"/>
                  </a:cubicBezTo>
                  <a:cubicBezTo>
                    <a:pt x="254000" y="12700"/>
                    <a:pt x="127000" y="6350"/>
                    <a:pt x="0" y="0"/>
                  </a:cubicBezTo>
                </a:path>
              </a:pathLst>
            </a:custGeom>
            <a:solidFill>
              <a:srgbClr val="66FFFF"/>
            </a:solid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332" name="Group 331"/>
          <p:cNvGrpSpPr/>
          <p:nvPr/>
        </p:nvGrpSpPr>
        <p:grpSpPr>
          <a:xfrm>
            <a:off x="7034644" y="2149635"/>
            <a:ext cx="97877" cy="3245056"/>
            <a:chOff x="7034644" y="2149635"/>
            <a:chExt cx="97877" cy="3245056"/>
          </a:xfrm>
        </p:grpSpPr>
        <p:sp>
          <p:nvSpPr>
            <p:cNvPr id="333" name="Rectangle 46"/>
            <p:cNvSpPr/>
            <p:nvPr/>
          </p:nvSpPr>
          <p:spPr bwMode="auto">
            <a:xfrm>
              <a:off x="7035310" y="5218082"/>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34" name="Rectangle 333"/>
            <p:cNvSpPr/>
            <p:nvPr/>
          </p:nvSpPr>
          <p:spPr bwMode="auto">
            <a:xfrm>
              <a:off x="7035310" y="4822666"/>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35" name="Rectangle 48"/>
            <p:cNvSpPr/>
            <p:nvPr/>
          </p:nvSpPr>
          <p:spPr bwMode="auto">
            <a:xfrm>
              <a:off x="7035310" y="4255180"/>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36" name="Rectangle 335"/>
            <p:cNvSpPr/>
            <p:nvPr/>
          </p:nvSpPr>
          <p:spPr bwMode="auto">
            <a:xfrm>
              <a:off x="7035310" y="3518508"/>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37" name="Rectangle 336"/>
            <p:cNvSpPr/>
            <p:nvPr/>
          </p:nvSpPr>
          <p:spPr bwMode="auto">
            <a:xfrm>
              <a:off x="7035310" y="3832753"/>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38" name="Rectangle 337"/>
            <p:cNvSpPr/>
            <p:nvPr/>
          </p:nvSpPr>
          <p:spPr bwMode="auto">
            <a:xfrm>
              <a:off x="7035310" y="3199112"/>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39" name="Rectangle 338"/>
            <p:cNvSpPr/>
            <p:nvPr/>
          </p:nvSpPr>
          <p:spPr bwMode="auto">
            <a:xfrm>
              <a:off x="7035310" y="2781837"/>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0" name="Rectangle 339"/>
            <p:cNvSpPr/>
            <p:nvPr/>
          </p:nvSpPr>
          <p:spPr bwMode="auto">
            <a:xfrm>
              <a:off x="7035310" y="2338802"/>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1" name="Rectangle 340"/>
            <p:cNvSpPr/>
            <p:nvPr/>
          </p:nvSpPr>
          <p:spPr bwMode="auto">
            <a:xfrm>
              <a:off x="7035310" y="2209568"/>
              <a:ext cx="97211"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2" name="Rectangle 341"/>
            <p:cNvSpPr/>
            <p:nvPr/>
          </p:nvSpPr>
          <p:spPr bwMode="auto">
            <a:xfrm>
              <a:off x="7034644" y="2149635"/>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343" name="Group 342"/>
          <p:cNvGrpSpPr/>
          <p:nvPr/>
        </p:nvGrpSpPr>
        <p:grpSpPr>
          <a:xfrm>
            <a:off x="6202088" y="2143691"/>
            <a:ext cx="99161" cy="3197687"/>
            <a:chOff x="6202088" y="2143691"/>
            <a:chExt cx="99161" cy="3197687"/>
          </a:xfrm>
        </p:grpSpPr>
        <p:sp>
          <p:nvSpPr>
            <p:cNvPr id="344" name="Rectangle 343"/>
            <p:cNvSpPr/>
            <p:nvPr/>
          </p:nvSpPr>
          <p:spPr bwMode="auto">
            <a:xfrm>
              <a:off x="6202088" y="2143691"/>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5" name="Rectangle 46"/>
            <p:cNvSpPr/>
            <p:nvPr/>
          </p:nvSpPr>
          <p:spPr bwMode="auto">
            <a:xfrm>
              <a:off x="6204038" y="5164769"/>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6" name="Rectangle 345"/>
            <p:cNvSpPr/>
            <p:nvPr/>
          </p:nvSpPr>
          <p:spPr bwMode="auto">
            <a:xfrm>
              <a:off x="6204038" y="4773163"/>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7" name="Rectangle 48"/>
            <p:cNvSpPr/>
            <p:nvPr/>
          </p:nvSpPr>
          <p:spPr bwMode="auto">
            <a:xfrm>
              <a:off x="6204038" y="4217107"/>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8" name="Rectangle 347"/>
            <p:cNvSpPr/>
            <p:nvPr/>
          </p:nvSpPr>
          <p:spPr bwMode="auto">
            <a:xfrm>
              <a:off x="6204038" y="3495675"/>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9" name="Rectangle 348"/>
            <p:cNvSpPr/>
            <p:nvPr/>
          </p:nvSpPr>
          <p:spPr bwMode="auto">
            <a:xfrm>
              <a:off x="6204038" y="3809920"/>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50" name="Rectangle 349"/>
            <p:cNvSpPr/>
            <p:nvPr/>
          </p:nvSpPr>
          <p:spPr bwMode="auto">
            <a:xfrm>
              <a:off x="6204038" y="3195329"/>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51" name="Rectangle 350"/>
            <p:cNvSpPr/>
            <p:nvPr/>
          </p:nvSpPr>
          <p:spPr bwMode="auto">
            <a:xfrm>
              <a:off x="6204038" y="2778054"/>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52" name="Rectangle 351"/>
            <p:cNvSpPr/>
            <p:nvPr/>
          </p:nvSpPr>
          <p:spPr bwMode="auto">
            <a:xfrm>
              <a:off x="6204038" y="2331209"/>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53" name="Rectangle 352"/>
            <p:cNvSpPr/>
            <p:nvPr/>
          </p:nvSpPr>
          <p:spPr bwMode="auto">
            <a:xfrm>
              <a:off x="6204038" y="2145030"/>
              <a:ext cx="97211" cy="179417"/>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354" name="Group 353"/>
          <p:cNvGrpSpPr/>
          <p:nvPr/>
        </p:nvGrpSpPr>
        <p:grpSpPr>
          <a:xfrm>
            <a:off x="5025735" y="2144093"/>
            <a:ext cx="97877" cy="3161236"/>
            <a:chOff x="5025735" y="2144093"/>
            <a:chExt cx="97877" cy="3161236"/>
          </a:xfrm>
        </p:grpSpPr>
        <p:sp>
          <p:nvSpPr>
            <p:cNvPr id="355" name="Rectangle 46"/>
            <p:cNvSpPr/>
            <p:nvPr/>
          </p:nvSpPr>
          <p:spPr bwMode="auto">
            <a:xfrm>
              <a:off x="5026401" y="5055870"/>
              <a:ext cx="97211" cy="24945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56" name="Rectangle 355"/>
            <p:cNvSpPr/>
            <p:nvPr/>
          </p:nvSpPr>
          <p:spPr bwMode="auto">
            <a:xfrm>
              <a:off x="5026401" y="4752354"/>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57" name="Rectangle 48"/>
            <p:cNvSpPr/>
            <p:nvPr/>
          </p:nvSpPr>
          <p:spPr bwMode="auto">
            <a:xfrm>
              <a:off x="5026401" y="4188678"/>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58" name="Rectangle 357"/>
            <p:cNvSpPr/>
            <p:nvPr/>
          </p:nvSpPr>
          <p:spPr bwMode="auto">
            <a:xfrm>
              <a:off x="5026401" y="3448196"/>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59" name="Rectangle 358"/>
            <p:cNvSpPr/>
            <p:nvPr/>
          </p:nvSpPr>
          <p:spPr bwMode="auto">
            <a:xfrm>
              <a:off x="5026401" y="3766251"/>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60" name="Rectangle 359"/>
            <p:cNvSpPr/>
            <p:nvPr/>
          </p:nvSpPr>
          <p:spPr bwMode="auto">
            <a:xfrm>
              <a:off x="5026401" y="3128800"/>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61" name="Rectangle 360"/>
            <p:cNvSpPr/>
            <p:nvPr/>
          </p:nvSpPr>
          <p:spPr bwMode="auto">
            <a:xfrm>
              <a:off x="5026401" y="2711525"/>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62" name="Rectangle 361"/>
            <p:cNvSpPr/>
            <p:nvPr/>
          </p:nvSpPr>
          <p:spPr bwMode="auto">
            <a:xfrm>
              <a:off x="5026401" y="2291350"/>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63" name="Rectangle 362"/>
            <p:cNvSpPr/>
            <p:nvPr/>
          </p:nvSpPr>
          <p:spPr bwMode="auto">
            <a:xfrm>
              <a:off x="5025735" y="2144093"/>
              <a:ext cx="97211" cy="138097"/>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364" name="Group 363"/>
          <p:cNvGrpSpPr/>
          <p:nvPr/>
        </p:nvGrpSpPr>
        <p:grpSpPr>
          <a:xfrm>
            <a:off x="3876473" y="2148840"/>
            <a:ext cx="97211" cy="2689860"/>
            <a:chOff x="3876473" y="2148840"/>
            <a:chExt cx="97211" cy="2689860"/>
          </a:xfrm>
        </p:grpSpPr>
        <p:sp>
          <p:nvSpPr>
            <p:cNvPr id="365" name="Rectangle 46"/>
            <p:cNvSpPr/>
            <p:nvPr/>
          </p:nvSpPr>
          <p:spPr bwMode="auto">
            <a:xfrm>
              <a:off x="3876473" y="4635505"/>
              <a:ext cx="97211" cy="203195"/>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66" name="Rectangle 365"/>
            <p:cNvSpPr/>
            <p:nvPr/>
          </p:nvSpPr>
          <p:spPr bwMode="auto">
            <a:xfrm>
              <a:off x="3876473" y="4107181"/>
              <a:ext cx="97211" cy="520984"/>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67" name="Rectangle 48"/>
            <p:cNvSpPr/>
            <p:nvPr/>
          </p:nvSpPr>
          <p:spPr bwMode="auto">
            <a:xfrm>
              <a:off x="3876473" y="3615690"/>
              <a:ext cx="97211" cy="602091"/>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68" name="Rectangle 367"/>
            <p:cNvSpPr/>
            <p:nvPr/>
          </p:nvSpPr>
          <p:spPr bwMode="auto">
            <a:xfrm>
              <a:off x="3876473" y="2935931"/>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69" name="Rectangle 368"/>
            <p:cNvSpPr/>
            <p:nvPr/>
          </p:nvSpPr>
          <p:spPr bwMode="auto">
            <a:xfrm>
              <a:off x="3876473" y="3257550"/>
              <a:ext cx="97211" cy="387040"/>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70" name="Rectangle 369"/>
            <p:cNvSpPr/>
            <p:nvPr/>
          </p:nvSpPr>
          <p:spPr bwMode="auto">
            <a:xfrm>
              <a:off x="3876473" y="2583180"/>
              <a:ext cx="97211" cy="350175"/>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71" name="Rectangle 370"/>
            <p:cNvSpPr/>
            <p:nvPr/>
          </p:nvSpPr>
          <p:spPr bwMode="auto">
            <a:xfrm>
              <a:off x="3876473" y="2148840"/>
              <a:ext cx="97211" cy="434340"/>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372" name="Group 371"/>
          <p:cNvGrpSpPr/>
          <p:nvPr/>
        </p:nvGrpSpPr>
        <p:grpSpPr>
          <a:xfrm>
            <a:off x="3286963" y="2145030"/>
            <a:ext cx="97211" cy="2277765"/>
            <a:chOff x="3286963" y="2145030"/>
            <a:chExt cx="97211" cy="2277765"/>
          </a:xfrm>
        </p:grpSpPr>
        <p:sp>
          <p:nvSpPr>
            <p:cNvPr id="373" name="Rectangle 46"/>
            <p:cNvSpPr/>
            <p:nvPr/>
          </p:nvSpPr>
          <p:spPr bwMode="auto">
            <a:xfrm>
              <a:off x="3286963" y="4233895"/>
              <a:ext cx="97211" cy="188900"/>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74" name="Rectangle 373"/>
            <p:cNvSpPr/>
            <p:nvPr/>
          </p:nvSpPr>
          <p:spPr bwMode="auto">
            <a:xfrm>
              <a:off x="3286963" y="3839339"/>
              <a:ext cx="97211" cy="397570"/>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75" name="Rectangle 48"/>
            <p:cNvSpPr/>
            <p:nvPr/>
          </p:nvSpPr>
          <p:spPr bwMode="auto">
            <a:xfrm>
              <a:off x="3286963" y="3272790"/>
              <a:ext cx="97211" cy="582341"/>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76" name="Rectangle 375"/>
            <p:cNvSpPr/>
            <p:nvPr/>
          </p:nvSpPr>
          <p:spPr bwMode="auto">
            <a:xfrm>
              <a:off x="3286963" y="2487930"/>
              <a:ext cx="97211" cy="356451"/>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77" name="Rectangle 376"/>
            <p:cNvSpPr/>
            <p:nvPr/>
          </p:nvSpPr>
          <p:spPr bwMode="auto">
            <a:xfrm>
              <a:off x="3286963" y="2846070"/>
              <a:ext cx="97211" cy="439680"/>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78" name="Rectangle 377"/>
            <p:cNvSpPr/>
            <p:nvPr/>
          </p:nvSpPr>
          <p:spPr bwMode="auto">
            <a:xfrm>
              <a:off x="3286963" y="2145030"/>
              <a:ext cx="97211" cy="341855"/>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379" name="Group 378"/>
          <p:cNvGrpSpPr/>
          <p:nvPr/>
        </p:nvGrpSpPr>
        <p:grpSpPr>
          <a:xfrm>
            <a:off x="2848813" y="2156460"/>
            <a:ext cx="97211" cy="1984741"/>
            <a:chOff x="2848813" y="2156460"/>
            <a:chExt cx="97211" cy="1984741"/>
          </a:xfrm>
        </p:grpSpPr>
        <p:sp>
          <p:nvSpPr>
            <p:cNvPr id="380" name="Rectangle 46"/>
            <p:cNvSpPr/>
            <p:nvPr/>
          </p:nvSpPr>
          <p:spPr bwMode="auto">
            <a:xfrm>
              <a:off x="2848813" y="3939540"/>
              <a:ext cx="97211" cy="201661"/>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1" name="Rectangle 380"/>
            <p:cNvSpPr/>
            <p:nvPr/>
          </p:nvSpPr>
          <p:spPr bwMode="auto">
            <a:xfrm>
              <a:off x="2848813" y="3516630"/>
              <a:ext cx="97211" cy="429191"/>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2" name="Rectangle 48"/>
            <p:cNvSpPr/>
            <p:nvPr/>
          </p:nvSpPr>
          <p:spPr bwMode="auto">
            <a:xfrm>
              <a:off x="2848813" y="2937510"/>
              <a:ext cx="97211" cy="58268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3" name="Rectangle 382"/>
            <p:cNvSpPr/>
            <p:nvPr/>
          </p:nvSpPr>
          <p:spPr bwMode="auto">
            <a:xfrm>
              <a:off x="2848813" y="2156460"/>
              <a:ext cx="97211" cy="341558"/>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4" name="Rectangle 383"/>
            <p:cNvSpPr/>
            <p:nvPr/>
          </p:nvSpPr>
          <p:spPr bwMode="auto">
            <a:xfrm>
              <a:off x="2848813" y="2499360"/>
              <a:ext cx="97211" cy="436217"/>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385" name="Group 384"/>
          <p:cNvGrpSpPr/>
          <p:nvPr/>
        </p:nvGrpSpPr>
        <p:grpSpPr>
          <a:xfrm>
            <a:off x="2546437" y="2139544"/>
            <a:ext cx="98180" cy="1689585"/>
            <a:chOff x="2546437" y="2139544"/>
            <a:chExt cx="98180" cy="1689585"/>
          </a:xfrm>
        </p:grpSpPr>
        <p:sp>
          <p:nvSpPr>
            <p:cNvPr id="386" name="Rectangle 46"/>
            <p:cNvSpPr/>
            <p:nvPr/>
          </p:nvSpPr>
          <p:spPr bwMode="auto">
            <a:xfrm>
              <a:off x="2546437" y="3596641"/>
              <a:ext cx="97211" cy="232488"/>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7" name="Rectangle 386"/>
            <p:cNvSpPr/>
            <p:nvPr/>
          </p:nvSpPr>
          <p:spPr bwMode="auto">
            <a:xfrm>
              <a:off x="2546437" y="3200401"/>
              <a:ext cx="97211" cy="399058"/>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8" name="Rectangle 48"/>
            <p:cNvSpPr/>
            <p:nvPr/>
          </p:nvSpPr>
          <p:spPr bwMode="auto">
            <a:xfrm>
              <a:off x="2546437" y="2621280"/>
              <a:ext cx="97211" cy="571605"/>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9" name="Rectangle 388"/>
            <p:cNvSpPr/>
            <p:nvPr/>
          </p:nvSpPr>
          <p:spPr bwMode="auto">
            <a:xfrm>
              <a:off x="2546437" y="2213610"/>
              <a:ext cx="97211" cy="419100"/>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90" name="Rectangle 389"/>
            <p:cNvSpPr/>
            <p:nvPr/>
          </p:nvSpPr>
          <p:spPr bwMode="auto">
            <a:xfrm>
              <a:off x="2547406" y="2139544"/>
              <a:ext cx="97211" cy="7409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391" name="Group 390"/>
          <p:cNvGrpSpPr/>
          <p:nvPr/>
        </p:nvGrpSpPr>
        <p:grpSpPr>
          <a:xfrm>
            <a:off x="2268920" y="2141276"/>
            <a:ext cx="97637" cy="1349109"/>
            <a:chOff x="2268920" y="2141276"/>
            <a:chExt cx="97637" cy="1349109"/>
          </a:xfrm>
        </p:grpSpPr>
        <p:sp>
          <p:nvSpPr>
            <p:cNvPr id="392" name="Rectangle 46"/>
            <p:cNvSpPr/>
            <p:nvPr/>
          </p:nvSpPr>
          <p:spPr bwMode="auto">
            <a:xfrm>
              <a:off x="2269346" y="3265171"/>
              <a:ext cx="97211" cy="225214"/>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93" name="Rectangle 392"/>
            <p:cNvSpPr/>
            <p:nvPr/>
          </p:nvSpPr>
          <p:spPr bwMode="auto">
            <a:xfrm>
              <a:off x="2269346" y="2876551"/>
              <a:ext cx="97211" cy="384809"/>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94" name="Rectangle 48"/>
            <p:cNvSpPr/>
            <p:nvPr/>
          </p:nvSpPr>
          <p:spPr bwMode="auto">
            <a:xfrm>
              <a:off x="2269346" y="2289912"/>
              <a:ext cx="97211" cy="594257"/>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95" name="Rectangle 394"/>
            <p:cNvSpPr/>
            <p:nvPr/>
          </p:nvSpPr>
          <p:spPr bwMode="auto">
            <a:xfrm>
              <a:off x="2268920" y="2141276"/>
              <a:ext cx="97211" cy="152400"/>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396" name="Group 395"/>
          <p:cNvGrpSpPr/>
          <p:nvPr/>
        </p:nvGrpSpPr>
        <p:grpSpPr>
          <a:xfrm>
            <a:off x="2062914" y="2144564"/>
            <a:ext cx="98190" cy="888196"/>
            <a:chOff x="2062914" y="2144564"/>
            <a:chExt cx="98190" cy="888196"/>
          </a:xfrm>
        </p:grpSpPr>
        <p:sp>
          <p:nvSpPr>
            <p:cNvPr id="397" name="Rectangle 396"/>
            <p:cNvSpPr/>
            <p:nvPr/>
          </p:nvSpPr>
          <p:spPr bwMode="auto">
            <a:xfrm>
              <a:off x="2062914" y="2294212"/>
              <a:ext cx="97211" cy="506138"/>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98" name="Rectangle 46"/>
            <p:cNvSpPr/>
            <p:nvPr/>
          </p:nvSpPr>
          <p:spPr bwMode="auto">
            <a:xfrm>
              <a:off x="2062914" y="2792498"/>
              <a:ext cx="97211" cy="240262"/>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99" name="Rectangle 398"/>
            <p:cNvSpPr/>
            <p:nvPr/>
          </p:nvSpPr>
          <p:spPr bwMode="auto">
            <a:xfrm>
              <a:off x="2063893" y="2144564"/>
              <a:ext cx="97211" cy="144725"/>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401" name="Group 400"/>
          <p:cNvGrpSpPr/>
          <p:nvPr/>
        </p:nvGrpSpPr>
        <p:grpSpPr>
          <a:xfrm>
            <a:off x="1944806" y="2138901"/>
            <a:ext cx="5131558" cy="3081368"/>
            <a:chOff x="1944806" y="2138901"/>
            <a:chExt cx="5131558" cy="3081368"/>
          </a:xfrm>
        </p:grpSpPr>
        <p:sp>
          <p:nvSpPr>
            <p:cNvPr id="402" name="Freeform 401"/>
            <p:cNvSpPr/>
            <p:nvPr/>
          </p:nvSpPr>
          <p:spPr bwMode="auto">
            <a:xfrm>
              <a:off x="1944806" y="2149522"/>
              <a:ext cx="5131558" cy="3070747"/>
            </a:xfrm>
            <a:custGeom>
              <a:avLst/>
              <a:gdLst>
                <a:gd name="connsiteX0" fmla="*/ 0 w 5131558"/>
                <a:gd name="connsiteY0" fmla="*/ 0 h 3070747"/>
                <a:gd name="connsiteX1" fmla="*/ 27295 w 5131558"/>
                <a:gd name="connsiteY1" fmla="*/ 75063 h 3070747"/>
                <a:gd name="connsiteX2" fmla="*/ 88710 w 5131558"/>
                <a:gd name="connsiteY2" fmla="*/ 300251 h 3070747"/>
                <a:gd name="connsiteX3" fmla="*/ 150125 w 5131558"/>
                <a:gd name="connsiteY3" fmla="*/ 668741 h 3070747"/>
                <a:gd name="connsiteX4" fmla="*/ 218364 w 5131558"/>
                <a:gd name="connsiteY4" fmla="*/ 805218 h 3070747"/>
                <a:gd name="connsiteX5" fmla="*/ 279779 w 5131558"/>
                <a:gd name="connsiteY5" fmla="*/ 1023582 h 3070747"/>
                <a:gd name="connsiteX6" fmla="*/ 402609 w 5131558"/>
                <a:gd name="connsiteY6" fmla="*/ 1173708 h 3070747"/>
                <a:gd name="connsiteX7" fmla="*/ 491319 w 5131558"/>
                <a:gd name="connsiteY7" fmla="*/ 1303362 h 3070747"/>
                <a:gd name="connsiteX8" fmla="*/ 600501 w 5131558"/>
                <a:gd name="connsiteY8" fmla="*/ 1398896 h 3070747"/>
                <a:gd name="connsiteX9" fmla="*/ 696036 w 5131558"/>
                <a:gd name="connsiteY9" fmla="*/ 1508078 h 3070747"/>
                <a:gd name="connsiteX10" fmla="*/ 764275 w 5131558"/>
                <a:gd name="connsiteY10" fmla="*/ 1576317 h 3070747"/>
                <a:gd name="connsiteX11" fmla="*/ 825690 w 5131558"/>
                <a:gd name="connsiteY11" fmla="*/ 1637732 h 3070747"/>
                <a:gd name="connsiteX12" fmla="*/ 921224 w 5131558"/>
                <a:gd name="connsiteY12" fmla="*/ 1726442 h 3070747"/>
                <a:gd name="connsiteX13" fmla="*/ 996287 w 5131558"/>
                <a:gd name="connsiteY13" fmla="*/ 1842448 h 3070747"/>
                <a:gd name="connsiteX14" fmla="*/ 1214651 w 5131558"/>
                <a:gd name="connsiteY14" fmla="*/ 2026693 h 3070747"/>
                <a:gd name="connsiteX15" fmla="*/ 1235122 w 5131558"/>
                <a:gd name="connsiteY15" fmla="*/ 2060812 h 3070747"/>
                <a:gd name="connsiteX16" fmla="*/ 1494430 w 5131558"/>
                <a:gd name="connsiteY16" fmla="*/ 2122227 h 3070747"/>
                <a:gd name="connsiteX17" fmla="*/ 1685498 w 5131558"/>
                <a:gd name="connsiteY17" fmla="*/ 2224585 h 3070747"/>
                <a:gd name="connsiteX18" fmla="*/ 1815152 w 5131558"/>
                <a:gd name="connsiteY18" fmla="*/ 2333768 h 3070747"/>
                <a:gd name="connsiteX19" fmla="*/ 1972101 w 5131558"/>
                <a:gd name="connsiteY19" fmla="*/ 2456597 h 3070747"/>
                <a:gd name="connsiteX20" fmla="*/ 2129051 w 5131558"/>
                <a:gd name="connsiteY20" fmla="*/ 2572603 h 3070747"/>
                <a:gd name="connsiteX21" fmla="*/ 2477069 w 5131558"/>
                <a:gd name="connsiteY21" fmla="*/ 2736377 h 3070747"/>
                <a:gd name="connsiteX22" fmla="*/ 2715904 w 5131558"/>
                <a:gd name="connsiteY22" fmla="*/ 2886502 h 3070747"/>
                <a:gd name="connsiteX23" fmla="*/ 2913797 w 5131558"/>
                <a:gd name="connsiteY23" fmla="*/ 2954741 h 3070747"/>
                <a:gd name="connsiteX24" fmla="*/ 3214048 w 5131558"/>
                <a:gd name="connsiteY24" fmla="*/ 3009332 h 3070747"/>
                <a:gd name="connsiteX25" fmla="*/ 3500651 w 5131558"/>
                <a:gd name="connsiteY25" fmla="*/ 3043451 h 3070747"/>
                <a:gd name="connsiteX26" fmla="*/ 3835021 w 5131558"/>
                <a:gd name="connsiteY26" fmla="*/ 3043451 h 3070747"/>
                <a:gd name="connsiteX27" fmla="*/ 4189863 w 5131558"/>
                <a:gd name="connsiteY27" fmla="*/ 3022979 h 3070747"/>
                <a:gd name="connsiteX28" fmla="*/ 4469642 w 5131558"/>
                <a:gd name="connsiteY28" fmla="*/ 3022979 h 3070747"/>
                <a:gd name="connsiteX29" fmla="*/ 5131558 w 5131558"/>
                <a:gd name="connsiteY29" fmla="*/ 3070747 h 307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131558" h="3070747">
                  <a:moveTo>
                    <a:pt x="0" y="0"/>
                  </a:moveTo>
                  <a:cubicBezTo>
                    <a:pt x="6255" y="12510"/>
                    <a:pt x="12510" y="25021"/>
                    <a:pt x="27295" y="75063"/>
                  </a:cubicBezTo>
                  <a:cubicBezTo>
                    <a:pt x="42080" y="125105"/>
                    <a:pt x="68238" y="201305"/>
                    <a:pt x="88710" y="300251"/>
                  </a:cubicBezTo>
                  <a:cubicBezTo>
                    <a:pt x="109182" y="399197"/>
                    <a:pt x="128516" y="584580"/>
                    <a:pt x="150125" y="668741"/>
                  </a:cubicBezTo>
                  <a:cubicBezTo>
                    <a:pt x="171734" y="752902"/>
                    <a:pt x="196755" y="746078"/>
                    <a:pt x="218364" y="805218"/>
                  </a:cubicBezTo>
                  <a:cubicBezTo>
                    <a:pt x="239973" y="864358"/>
                    <a:pt x="249072" y="962167"/>
                    <a:pt x="279779" y="1023582"/>
                  </a:cubicBezTo>
                  <a:cubicBezTo>
                    <a:pt x="310486" y="1084997"/>
                    <a:pt x="367352" y="1127078"/>
                    <a:pt x="402609" y="1173708"/>
                  </a:cubicBezTo>
                  <a:cubicBezTo>
                    <a:pt x="437866" y="1220338"/>
                    <a:pt x="458337" y="1265831"/>
                    <a:pt x="491319" y="1303362"/>
                  </a:cubicBezTo>
                  <a:cubicBezTo>
                    <a:pt x="524301" y="1340893"/>
                    <a:pt x="566382" y="1364777"/>
                    <a:pt x="600501" y="1398896"/>
                  </a:cubicBezTo>
                  <a:cubicBezTo>
                    <a:pt x="634620" y="1433015"/>
                    <a:pt x="668740" y="1478508"/>
                    <a:pt x="696036" y="1508078"/>
                  </a:cubicBezTo>
                  <a:cubicBezTo>
                    <a:pt x="723332" y="1537648"/>
                    <a:pt x="764275" y="1576317"/>
                    <a:pt x="764275" y="1576317"/>
                  </a:cubicBezTo>
                  <a:cubicBezTo>
                    <a:pt x="785884" y="1597926"/>
                    <a:pt x="799532" y="1612711"/>
                    <a:pt x="825690" y="1637732"/>
                  </a:cubicBezTo>
                  <a:cubicBezTo>
                    <a:pt x="851848" y="1662753"/>
                    <a:pt x="892791" y="1692323"/>
                    <a:pt x="921224" y="1726442"/>
                  </a:cubicBezTo>
                  <a:cubicBezTo>
                    <a:pt x="949657" y="1760561"/>
                    <a:pt x="947383" y="1792406"/>
                    <a:pt x="996287" y="1842448"/>
                  </a:cubicBezTo>
                  <a:cubicBezTo>
                    <a:pt x="1045192" y="1892490"/>
                    <a:pt x="1174845" y="1990299"/>
                    <a:pt x="1214651" y="2026693"/>
                  </a:cubicBezTo>
                  <a:cubicBezTo>
                    <a:pt x="1254457" y="2063087"/>
                    <a:pt x="1188492" y="2044890"/>
                    <a:pt x="1235122" y="2060812"/>
                  </a:cubicBezTo>
                  <a:cubicBezTo>
                    <a:pt x="1281752" y="2076734"/>
                    <a:pt x="1419367" y="2094932"/>
                    <a:pt x="1494430" y="2122227"/>
                  </a:cubicBezTo>
                  <a:cubicBezTo>
                    <a:pt x="1569493" y="2149523"/>
                    <a:pt x="1632044" y="2189328"/>
                    <a:pt x="1685498" y="2224585"/>
                  </a:cubicBezTo>
                  <a:cubicBezTo>
                    <a:pt x="1738952" y="2259842"/>
                    <a:pt x="1767385" y="2295099"/>
                    <a:pt x="1815152" y="2333768"/>
                  </a:cubicBezTo>
                  <a:cubicBezTo>
                    <a:pt x="1862919" y="2372437"/>
                    <a:pt x="1919785" y="2416791"/>
                    <a:pt x="1972101" y="2456597"/>
                  </a:cubicBezTo>
                  <a:cubicBezTo>
                    <a:pt x="2024418" y="2496403"/>
                    <a:pt x="2044890" y="2525973"/>
                    <a:pt x="2129051" y="2572603"/>
                  </a:cubicBezTo>
                  <a:cubicBezTo>
                    <a:pt x="2213212" y="2619233"/>
                    <a:pt x="2379260" y="2684060"/>
                    <a:pt x="2477069" y="2736377"/>
                  </a:cubicBezTo>
                  <a:cubicBezTo>
                    <a:pt x="2574878" y="2788694"/>
                    <a:pt x="2643116" y="2850108"/>
                    <a:pt x="2715904" y="2886502"/>
                  </a:cubicBezTo>
                  <a:cubicBezTo>
                    <a:pt x="2788692" y="2922896"/>
                    <a:pt x="2830773" y="2934269"/>
                    <a:pt x="2913797" y="2954741"/>
                  </a:cubicBezTo>
                  <a:cubicBezTo>
                    <a:pt x="2996821" y="2975213"/>
                    <a:pt x="3116239" y="2994547"/>
                    <a:pt x="3214048" y="3009332"/>
                  </a:cubicBezTo>
                  <a:cubicBezTo>
                    <a:pt x="3311857" y="3024117"/>
                    <a:pt x="3397156" y="3037765"/>
                    <a:pt x="3500651" y="3043451"/>
                  </a:cubicBezTo>
                  <a:cubicBezTo>
                    <a:pt x="3604146" y="3049137"/>
                    <a:pt x="3720152" y="3046863"/>
                    <a:pt x="3835021" y="3043451"/>
                  </a:cubicBezTo>
                  <a:cubicBezTo>
                    <a:pt x="3949890" y="3040039"/>
                    <a:pt x="4084093" y="3026391"/>
                    <a:pt x="4189863" y="3022979"/>
                  </a:cubicBezTo>
                  <a:cubicBezTo>
                    <a:pt x="4295633" y="3019567"/>
                    <a:pt x="4312693" y="3015018"/>
                    <a:pt x="4469642" y="3022979"/>
                  </a:cubicBezTo>
                  <a:cubicBezTo>
                    <a:pt x="4626591" y="3030940"/>
                    <a:pt x="4879074" y="3050843"/>
                    <a:pt x="5131558" y="3070747"/>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3" name="Freeform 402"/>
            <p:cNvSpPr/>
            <p:nvPr/>
          </p:nvSpPr>
          <p:spPr bwMode="auto">
            <a:xfrm>
              <a:off x="2122227" y="2306472"/>
              <a:ext cx="4940489" cy="2511188"/>
            </a:xfrm>
            <a:custGeom>
              <a:avLst/>
              <a:gdLst>
                <a:gd name="connsiteX0" fmla="*/ 0 w 4940489"/>
                <a:gd name="connsiteY0" fmla="*/ 0 h 2511188"/>
                <a:gd name="connsiteX1" fmla="*/ 109182 w 4940489"/>
                <a:gd name="connsiteY1" fmla="*/ 436728 h 2511188"/>
                <a:gd name="connsiteX2" fmla="*/ 197892 w 4940489"/>
                <a:gd name="connsiteY2" fmla="*/ 580029 h 2511188"/>
                <a:gd name="connsiteX3" fmla="*/ 341194 w 4940489"/>
                <a:gd name="connsiteY3" fmla="*/ 771098 h 2511188"/>
                <a:gd name="connsiteX4" fmla="*/ 511791 w 4940489"/>
                <a:gd name="connsiteY4" fmla="*/ 941695 h 2511188"/>
                <a:gd name="connsiteX5" fmla="*/ 743803 w 4940489"/>
                <a:gd name="connsiteY5" fmla="*/ 1166883 h 2511188"/>
                <a:gd name="connsiteX6" fmla="*/ 982639 w 4940489"/>
                <a:gd name="connsiteY6" fmla="*/ 1453486 h 2511188"/>
                <a:gd name="connsiteX7" fmla="*/ 1207827 w 4940489"/>
                <a:gd name="connsiteY7" fmla="*/ 1555844 h 2511188"/>
                <a:gd name="connsiteX8" fmla="*/ 1542197 w 4940489"/>
                <a:gd name="connsiteY8" fmla="*/ 1740089 h 2511188"/>
                <a:gd name="connsiteX9" fmla="*/ 1801504 w 4940489"/>
                <a:gd name="connsiteY9" fmla="*/ 1924334 h 2511188"/>
                <a:gd name="connsiteX10" fmla="*/ 2060812 w 4940489"/>
                <a:gd name="connsiteY10" fmla="*/ 2074459 h 2511188"/>
                <a:gd name="connsiteX11" fmla="*/ 2320119 w 4940489"/>
                <a:gd name="connsiteY11" fmla="*/ 2190465 h 2511188"/>
                <a:gd name="connsiteX12" fmla="*/ 2497540 w 4940489"/>
                <a:gd name="connsiteY12" fmla="*/ 2306471 h 2511188"/>
                <a:gd name="connsiteX13" fmla="*/ 2681785 w 4940489"/>
                <a:gd name="connsiteY13" fmla="*/ 2381534 h 2511188"/>
                <a:gd name="connsiteX14" fmla="*/ 3063922 w 4940489"/>
                <a:gd name="connsiteY14" fmla="*/ 2456597 h 2511188"/>
                <a:gd name="connsiteX15" fmla="*/ 3405116 w 4940489"/>
                <a:gd name="connsiteY15" fmla="*/ 2497540 h 2511188"/>
                <a:gd name="connsiteX16" fmla="*/ 4019266 w 4940489"/>
                <a:gd name="connsiteY16" fmla="*/ 2477068 h 2511188"/>
                <a:gd name="connsiteX17" fmla="*/ 4387755 w 4940489"/>
                <a:gd name="connsiteY17" fmla="*/ 2477068 h 2511188"/>
                <a:gd name="connsiteX18" fmla="*/ 4940489 w 4940489"/>
                <a:gd name="connsiteY18" fmla="*/ 2511188 h 2511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40489" h="2511188">
                  <a:moveTo>
                    <a:pt x="0" y="0"/>
                  </a:moveTo>
                  <a:cubicBezTo>
                    <a:pt x="38100" y="170028"/>
                    <a:pt x="76200" y="340057"/>
                    <a:pt x="109182" y="436728"/>
                  </a:cubicBezTo>
                  <a:cubicBezTo>
                    <a:pt x="142164" y="533400"/>
                    <a:pt x="159223" y="524301"/>
                    <a:pt x="197892" y="580029"/>
                  </a:cubicBezTo>
                  <a:cubicBezTo>
                    <a:pt x="236561" y="635757"/>
                    <a:pt x="288878" y="710820"/>
                    <a:pt x="341194" y="771098"/>
                  </a:cubicBezTo>
                  <a:cubicBezTo>
                    <a:pt x="393511" y="831376"/>
                    <a:pt x="444689" y="875731"/>
                    <a:pt x="511791" y="941695"/>
                  </a:cubicBezTo>
                  <a:cubicBezTo>
                    <a:pt x="578893" y="1007659"/>
                    <a:pt x="665328" y="1081585"/>
                    <a:pt x="743803" y="1166883"/>
                  </a:cubicBezTo>
                  <a:cubicBezTo>
                    <a:pt x="822278" y="1252181"/>
                    <a:pt x="905302" y="1388659"/>
                    <a:pt x="982639" y="1453486"/>
                  </a:cubicBezTo>
                  <a:cubicBezTo>
                    <a:pt x="1059976" y="1518313"/>
                    <a:pt x="1114567" y="1508077"/>
                    <a:pt x="1207827" y="1555844"/>
                  </a:cubicBezTo>
                  <a:cubicBezTo>
                    <a:pt x="1301087" y="1603611"/>
                    <a:pt x="1443251" y="1678674"/>
                    <a:pt x="1542197" y="1740089"/>
                  </a:cubicBezTo>
                  <a:cubicBezTo>
                    <a:pt x="1641143" y="1801504"/>
                    <a:pt x="1715068" y="1868606"/>
                    <a:pt x="1801504" y="1924334"/>
                  </a:cubicBezTo>
                  <a:cubicBezTo>
                    <a:pt x="1887940" y="1980062"/>
                    <a:pt x="1974376" y="2030104"/>
                    <a:pt x="2060812" y="2074459"/>
                  </a:cubicBezTo>
                  <a:cubicBezTo>
                    <a:pt x="2147248" y="2118814"/>
                    <a:pt x="2247331" y="2151796"/>
                    <a:pt x="2320119" y="2190465"/>
                  </a:cubicBezTo>
                  <a:cubicBezTo>
                    <a:pt x="2392907" y="2229134"/>
                    <a:pt x="2437262" y="2274626"/>
                    <a:pt x="2497540" y="2306471"/>
                  </a:cubicBezTo>
                  <a:cubicBezTo>
                    <a:pt x="2557818" y="2338316"/>
                    <a:pt x="2587388" y="2356513"/>
                    <a:pt x="2681785" y="2381534"/>
                  </a:cubicBezTo>
                  <a:cubicBezTo>
                    <a:pt x="2776182" y="2406555"/>
                    <a:pt x="2943367" y="2437263"/>
                    <a:pt x="3063922" y="2456597"/>
                  </a:cubicBezTo>
                  <a:cubicBezTo>
                    <a:pt x="3184477" y="2475931"/>
                    <a:pt x="3245892" y="2494128"/>
                    <a:pt x="3405116" y="2497540"/>
                  </a:cubicBezTo>
                  <a:cubicBezTo>
                    <a:pt x="3564340" y="2500952"/>
                    <a:pt x="3855493" y="2480480"/>
                    <a:pt x="4019266" y="2477068"/>
                  </a:cubicBezTo>
                  <a:cubicBezTo>
                    <a:pt x="4183039" y="2473656"/>
                    <a:pt x="4234218" y="2471381"/>
                    <a:pt x="4387755" y="2477068"/>
                  </a:cubicBezTo>
                  <a:cubicBezTo>
                    <a:pt x="4541292" y="2482755"/>
                    <a:pt x="4740890" y="2496971"/>
                    <a:pt x="4940489" y="2511188"/>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4" name="Freeform 403"/>
            <p:cNvSpPr/>
            <p:nvPr/>
          </p:nvSpPr>
          <p:spPr bwMode="auto">
            <a:xfrm>
              <a:off x="2333767" y="2286000"/>
              <a:ext cx="4735773" cy="1973238"/>
            </a:xfrm>
            <a:custGeom>
              <a:avLst/>
              <a:gdLst>
                <a:gd name="connsiteX0" fmla="*/ 0 w 4735773"/>
                <a:gd name="connsiteY0" fmla="*/ 0 h 1973238"/>
                <a:gd name="connsiteX1" fmla="*/ 81887 w 4735773"/>
                <a:gd name="connsiteY1" fmla="*/ 143301 h 1973238"/>
                <a:gd name="connsiteX2" fmla="*/ 313899 w 4735773"/>
                <a:gd name="connsiteY2" fmla="*/ 395785 h 1973238"/>
                <a:gd name="connsiteX3" fmla="*/ 436729 w 4735773"/>
                <a:gd name="connsiteY3" fmla="*/ 504967 h 1973238"/>
                <a:gd name="connsiteX4" fmla="*/ 545911 w 4735773"/>
                <a:gd name="connsiteY4" fmla="*/ 641445 h 1973238"/>
                <a:gd name="connsiteX5" fmla="*/ 709684 w 4735773"/>
                <a:gd name="connsiteY5" fmla="*/ 818866 h 1973238"/>
                <a:gd name="connsiteX6" fmla="*/ 812042 w 4735773"/>
                <a:gd name="connsiteY6" fmla="*/ 921224 h 1973238"/>
                <a:gd name="connsiteX7" fmla="*/ 941696 w 4735773"/>
                <a:gd name="connsiteY7" fmla="*/ 975815 h 1973238"/>
                <a:gd name="connsiteX8" fmla="*/ 1221475 w 4735773"/>
                <a:gd name="connsiteY8" fmla="*/ 1105469 h 1973238"/>
                <a:gd name="connsiteX9" fmla="*/ 1494430 w 4735773"/>
                <a:gd name="connsiteY9" fmla="*/ 1296537 h 1973238"/>
                <a:gd name="connsiteX10" fmla="*/ 1733266 w 4735773"/>
                <a:gd name="connsiteY10" fmla="*/ 1460310 h 1973238"/>
                <a:gd name="connsiteX11" fmla="*/ 2006221 w 4735773"/>
                <a:gd name="connsiteY11" fmla="*/ 1596788 h 1973238"/>
                <a:gd name="connsiteX12" fmla="*/ 2156346 w 4735773"/>
                <a:gd name="connsiteY12" fmla="*/ 1651379 h 1973238"/>
                <a:gd name="connsiteX13" fmla="*/ 2265529 w 4735773"/>
                <a:gd name="connsiteY13" fmla="*/ 1740090 h 1973238"/>
                <a:gd name="connsiteX14" fmla="*/ 2402006 w 4735773"/>
                <a:gd name="connsiteY14" fmla="*/ 1808328 h 1973238"/>
                <a:gd name="connsiteX15" fmla="*/ 2572603 w 4735773"/>
                <a:gd name="connsiteY15" fmla="*/ 1849272 h 1973238"/>
                <a:gd name="connsiteX16" fmla="*/ 2934269 w 4735773"/>
                <a:gd name="connsiteY16" fmla="*/ 1931158 h 1973238"/>
                <a:gd name="connsiteX17" fmla="*/ 3452884 w 4735773"/>
                <a:gd name="connsiteY17" fmla="*/ 1972101 h 1973238"/>
                <a:gd name="connsiteX18" fmla="*/ 3951027 w 4735773"/>
                <a:gd name="connsiteY18" fmla="*/ 1937982 h 1973238"/>
                <a:gd name="connsiteX19" fmla="*/ 4326340 w 4735773"/>
                <a:gd name="connsiteY19" fmla="*/ 1951630 h 1973238"/>
                <a:gd name="connsiteX20" fmla="*/ 4735773 w 4735773"/>
                <a:gd name="connsiteY20" fmla="*/ 1965278 h 197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5773" h="1973238">
                  <a:moveTo>
                    <a:pt x="0" y="0"/>
                  </a:moveTo>
                  <a:cubicBezTo>
                    <a:pt x="14785" y="38668"/>
                    <a:pt x="29571" y="77337"/>
                    <a:pt x="81887" y="143301"/>
                  </a:cubicBezTo>
                  <a:cubicBezTo>
                    <a:pt x="134203" y="209265"/>
                    <a:pt x="254759" y="335507"/>
                    <a:pt x="313899" y="395785"/>
                  </a:cubicBezTo>
                  <a:cubicBezTo>
                    <a:pt x="373039" y="456063"/>
                    <a:pt x="398060" y="464024"/>
                    <a:pt x="436729" y="504967"/>
                  </a:cubicBezTo>
                  <a:cubicBezTo>
                    <a:pt x="475398" y="545910"/>
                    <a:pt x="500419" y="589129"/>
                    <a:pt x="545911" y="641445"/>
                  </a:cubicBezTo>
                  <a:cubicBezTo>
                    <a:pt x="591403" y="693761"/>
                    <a:pt x="665329" y="772236"/>
                    <a:pt x="709684" y="818866"/>
                  </a:cubicBezTo>
                  <a:cubicBezTo>
                    <a:pt x="754039" y="865496"/>
                    <a:pt x="773373" y="895066"/>
                    <a:pt x="812042" y="921224"/>
                  </a:cubicBezTo>
                  <a:cubicBezTo>
                    <a:pt x="850711" y="947382"/>
                    <a:pt x="873457" y="945108"/>
                    <a:pt x="941696" y="975815"/>
                  </a:cubicBezTo>
                  <a:cubicBezTo>
                    <a:pt x="1009935" y="1006523"/>
                    <a:pt x="1129353" y="1052015"/>
                    <a:pt x="1221475" y="1105469"/>
                  </a:cubicBezTo>
                  <a:cubicBezTo>
                    <a:pt x="1313597" y="1158923"/>
                    <a:pt x="1494430" y="1296537"/>
                    <a:pt x="1494430" y="1296537"/>
                  </a:cubicBezTo>
                  <a:cubicBezTo>
                    <a:pt x="1579728" y="1355677"/>
                    <a:pt x="1647968" y="1410268"/>
                    <a:pt x="1733266" y="1460310"/>
                  </a:cubicBezTo>
                  <a:cubicBezTo>
                    <a:pt x="1818564" y="1510352"/>
                    <a:pt x="1935708" y="1564943"/>
                    <a:pt x="2006221" y="1596788"/>
                  </a:cubicBezTo>
                  <a:cubicBezTo>
                    <a:pt x="2076734" y="1628633"/>
                    <a:pt x="2113128" y="1627495"/>
                    <a:pt x="2156346" y="1651379"/>
                  </a:cubicBezTo>
                  <a:cubicBezTo>
                    <a:pt x="2199564" y="1675263"/>
                    <a:pt x="2224586" y="1713932"/>
                    <a:pt x="2265529" y="1740090"/>
                  </a:cubicBezTo>
                  <a:cubicBezTo>
                    <a:pt x="2306472" y="1766248"/>
                    <a:pt x="2350827" y="1790131"/>
                    <a:pt x="2402006" y="1808328"/>
                  </a:cubicBezTo>
                  <a:cubicBezTo>
                    <a:pt x="2453185" y="1826525"/>
                    <a:pt x="2572603" y="1849272"/>
                    <a:pt x="2572603" y="1849272"/>
                  </a:cubicBezTo>
                  <a:cubicBezTo>
                    <a:pt x="2661314" y="1869744"/>
                    <a:pt x="2787555" y="1910686"/>
                    <a:pt x="2934269" y="1931158"/>
                  </a:cubicBezTo>
                  <a:cubicBezTo>
                    <a:pt x="3080983" y="1951630"/>
                    <a:pt x="3283424" y="1970964"/>
                    <a:pt x="3452884" y="1972101"/>
                  </a:cubicBezTo>
                  <a:cubicBezTo>
                    <a:pt x="3622344" y="1973238"/>
                    <a:pt x="3805451" y="1941394"/>
                    <a:pt x="3951027" y="1937982"/>
                  </a:cubicBezTo>
                  <a:cubicBezTo>
                    <a:pt x="4096603" y="1934570"/>
                    <a:pt x="4326340" y="1951630"/>
                    <a:pt x="4326340" y="1951630"/>
                  </a:cubicBezTo>
                  <a:lnTo>
                    <a:pt x="4735773" y="1965278"/>
                  </a:ln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5" name="Freeform 404"/>
            <p:cNvSpPr/>
            <p:nvPr/>
          </p:nvSpPr>
          <p:spPr bwMode="auto">
            <a:xfrm>
              <a:off x="2576223" y="2210463"/>
              <a:ext cx="4484535" cy="1651221"/>
            </a:xfrm>
            <a:custGeom>
              <a:avLst/>
              <a:gdLst>
                <a:gd name="connsiteX0" fmla="*/ 0 w 4484535"/>
                <a:gd name="connsiteY0" fmla="*/ 0 h 1651221"/>
                <a:gd name="connsiteX1" fmla="*/ 127220 w 4484535"/>
                <a:gd name="connsiteY1" fmla="*/ 127220 h 1651221"/>
                <a:gd name="connsiteX2" fmla="*/ 238539 w 4484535"/>
                <a:gd name="connsiteY2" fmla="*/ 214685 h 1651221"/>
                <a:gd name="connsiteX3" fmla="*/ 381662 w 4484535"/>
                <a:gd name="connsiteY3" fmla="*/ 389614 h 1651221"/>
                <a:gd name="connsiteX4" fmla="*/ 516834 w 4484535"/>
                <a:gd name="connsiteY4" fmla="*/ 500932 h 1651221"/>
                <a:gd name="connsiteX5" fmla="*/ 723568 w 4484535"/>
                <a:gd name="connsiteY5" fmla="*/ 620201 h 1651221"/>
                <a:gd name="connsiteX6" fmla="*/ 811033 w 4484535"/>
                <a:gd name="connsiteY6" fmla="*/ 683812 h 1651221"/>
                <a:gd name="connsiteX7" fmla="*/ 1009815 w 4484535"/>
                <a:gd name="connsiteY7" fmla="*/ 779227 h 1651221"/>
                <a:gd name="connsiteX8" fmla="*/ 1192695 w 4484535"/>
                <a:gd name="connsiteY8" fmla="*/ 914400 h 1651221"/>
                <a:gd name="connsiteX9" fmla="*/ 1335819 w 4484535"/>
                <a:gd name="connsiteY9" fmla="*/ 1041620 h 1651221"/>
                <a:gd name="connsiteX10" fmla="*/ 1566407 w 4484535"/>
                <a:gd name="connsiteY10" fmla="*/ 1176793 h 1651221"/>
                <a:gd name="connsiteX11" fmla="*/ 1844702 w 4484535"/>
                <a:gd name="connsiteY11" fmla="*/ 1280160 h 1651221"/>
                <a:gd name="connsiteX12" fmla="*/ 1940118 w 4484535"/>
                <a:gd name="connsiteY12" fmla="*/ 1335819 h 1651221"/>
                <a:gd name="connsiteX13" fmla="*/ 2043485 w 4484535"/>
                <a:gd name="connsiteY13" fmla="*/ 1415332 h 1651221"/>
                <a:gd name="connsiteX14" fmla="*/ 2242267 w 4484535"/>
                <a:gd name="connsiteY14" fmla="*/ 1486894 h 1651221"/>
                <a:gd name="connsiteX15" fmla="*/ 2639833 w 4484535"/>
                <a:gd name="connsiteY15" fmla="*/ 1590260 h 1651221"/>
                <a:gd name="connsiteX16" fmla="*/ 3045349 w 4484535"/>
                <a:gd name="connsiteY16" fmla="*/ 1645920 h 1651221"/>
                <a:gd name="connsiteX17" fmla="*/ 3395207 w 4484535"/>
                <a:gd name="connsiteY17" fmla="*/ 1622066 h 1651221"/>
                <a:gd name="connsiteX18" fmla="*/ 3609892 w 4484535"/>
                <a:gd name="connsiteY18" fmla="*/ 1598212 h 1651221"/>
                <a:gd name="connsiteX19" fmla="*/ 3896139 w 4484535"/>
                <a:gd name="connsiteY19" fmla="*/ 1614114 h 1651221"/>
                <a:gd name="connsiteX20" fmla="*/ 4484535 w 4484535"/>
                <a:gd name="connsiteY20" fmla="*/ 1622066 h 16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84535" h="1651221">
                  <a:moveTo>
                    <a:pt x="0" y="0"/>
                  </a:moveTo>
                  <a:cubicBezTo>
                    <a:pt x="43732" y="45719"/>
                    <a:pt x="87464" y="91439"/>
                    <a:pt x="127220" y="127220"/>
                  </a:cubicBezTo>
                  <a:cubicBezTo>
                    <a:pt x="166976" y="163001"/>
                    <a:pt x="196132" y="170953"/>
                    <a:pt x="238539" y="214685"/>
                  </a:cubicBezTo>
                  <a:cubicBezTo>
                    <a:pt x="280946" y="258417"/>
                    <a:pt x="335279" y="341906"/>
                    <a:pt x="381662" y="389614"/>
                  </a:cubicBezTo>
                  <a:cubicBezTo>
                    <a:pt x="428045" y="437322"/>
                    <a:pt x="459850" y="462501"/>
                    <a:pt x="516834" y="500932"/>
                  </a:cubicBezTo>
                  <a:cubicBezTo>
                    <a:pt x="573818" y="539363"/>
                    <a:pt x="674535" y="589721"/>
                    <a:pt x="723568" y="620201"/>
                  </a:cubicBezTo>
                  <a:cubicBezTo>
                    <a:pt x="772601" y="650681"/>
                    <a:pt x="763325" y="657308"/>
                    <a:pt x="811033" y="683812"/>
                  </a:cubicBezTo>
                  <a:cubicBezTo>
                    <a:pt x="858741" y="710316"/>
                    <a:pt x="946205" y="740796"/>
                    <a:pt x="1009815" y="779227"/>
                  </a:cubicBezTo>
                  <a:cubicBezTo>
                    <a:pt x="1073425" y="817658"/>
                    <a:pt x="1138361" y="870668"/>
                    <a:pt x="1192695" y="914400"/>
                  </a:cubicBezTo>
                  <a:cubicBezTo>
                    <a:pt x="1247029" y="958132"/>
                    <a:pt x="1273534" y="997888"/>
                    <a:pt x="1335819" y="1041620"/>
                  </a:cubicBezTo>
                  <a:cubicBezTo>
                    <a:pt x="1398104" y="1085352"/>
                    <a:pt x="1481593" y="1137036"/>
                    <a:pt x="1566407" y="1176793"/>
                  </a:cubicBezTo>
                  <a:cubicBezTo>
                    <a:pt x="1651221" y="1216550"/>
                    <a:pt x="1782417" y="1253656"/>
                    <a:pt x="1844702" y="1280160"/>
                  </a:cubicBezTo>
                  <a:cubicBezTo>
                    <a:pt x="1906987" y="1306664"/>
                    <a:pt x="1906988" y="1313290"/>
                    <a:pt x="1940118" y="1335819"/>
                  </a:cubicBezTo>
                  <a:cubicBezTo>
                    <a:pt x="1973249" y="1358348"/>
                    <a:pt x="1993127" y="1390153"/>
                    <a:pt x="2043485" y="1415332"/>
                  </a:cubicBezTo>
                  <a:cubicBezTo>
                    <a:pt x="2093843" y="1440511"/>
                    <a:pt x="2142876" y="1457739"/>
                    <a:pt x="2242267" y="1486894"/>
                  </a:cubicBezTo>
                  <a:cubicBezTo>
                    <a:pt x="2341658" y="1516049"/>
                    <a:pt x="2505986" y="1563756"/>
                    <a:pt x="2639833" y="1590260"/>
                  </a:cubicBezTo>
                  <a:cubicBezTo>
                    <a:pt x="2773680" y="1616764"/>
                    <a:pt x="2919453" y="1640619"/>
                    <a:pt x="3045349" y="1645920"/>
                  </a:cubicBezTo>
                  <a:cubicBezTo>
                    <a:pt x="3171245" y="1651221"/>
                    <a:pt x="3301117" y="1630017"/>
                    <a:pt x="3395207" y="1622066"/>
                  </a:cubicBezTo>
                  <a:cubicBezTo>
                    <a:pt x="3489297" y="1614115"/>
                    <a:pt x="3526403" y="1599537"/>
                    <a:pt x="3609892" y="1598212"/>
                  </a:cubicBezTo>
                  <a:cubicBezTo>
                    <a:pt x="3693381" y="1596887"/>
                    <a:pt x="3750365" y="1610138"/>
                    <a:pt x="3896139" y="1614114"/>
                  </a:cubicBezTo>
                  <a:cubicBezTo>
                    <a:pt x="4041913" y="1618090"/>
                    <a:pt x="4263224" y="1620078"/>
                    <a:pt x="4484535" y="1622066"/>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6" name="Freeform 405"/>
            <p:cNvSpPr/>
            <p:nvPr/>
          </p:nvSpPr>
          <p:spPr bwMode="auto">
            <a:xfrm>
              <a:off x="2886323" y="2162755"/>
              <a:ext cx="4166484" cy="1367624"/>
            </a:xfrm>
            <a:custGeom>
              <a:avLst/>
              <a:gdLst>
                <a:gd name="connsiteX0" fmla="*/ 0 w 4166484"/>
                <a:gd name="connsiteY0" fmla="*/ 0 h 1367624"/>
                <a:gd name="connsiteX1" fmla="*/ 119270 w 4166484"/>
                <a:gd name="connsiteY1" fmla="*/ 143123 h 1367624"/>
                <a:gd name="connsiteX2" fmla="*/ 357809 w 4166484"/>
                <a:gd name="connsiteY2" fmla="*/ 270344 h 1367624"/>
                <a:gd name="connsiteX3" fmla="*/ 540689 w 4166484"/>
                <a:gd name="connsiteY3" fmla="*/ 413468 h 1367624"/>
                <a:gd name="connsiteX4" fmla="*/ 683813 w 4166484"/>
                <a:gd name="connsiteY4" fmla="*/ 524786 h 1367624"/>
                <a:gd name="connsiteX5" fmla="*/ 890547 w 4166484"/>
                <a:gd name="connsiteY5" fmla="*/ 675861 h 1367624"/>
                <a:gd name="connsiteX6" fmla="*/ 1041621 w 4166484"/>
                <a:gd name="connsiteY6" fmla="*/ 779228 h 1367624"/>
                <a:gd name="connsiteX7" fmla="*/ 1327868 w 4166484"/>
                <a:gd name="connsiteY7" fmla="*/ 930302 h 1367624"/>
                <a:gd name="connsiteX8" fmla="*/ 1550505 w 4166484"/>
                <a:gd name="connsiteY8" fmla="*/ 1009815 h 1367624"/>
                <a:gd name="connsiteX9" fmla="*/ 1733385 w 4166484"/>
                <a:gd name="connsiteY9" fmla="*/ 1105231 h 1367624"/>
                <a:gd name="connsiteX10" fmla="*/ 1868557 w 4166484"/>
                <a:gd name="connsiteY10" fmla="*/ 1176793 h 1367624"/>
                <a:gd name="connsiteX11" fmla="*/ 2083242 w 4166484"/>
                <a:gd name="connsiteY11" fmla="*/ 1248355 h 1367624"/>
                <a:gd name="connsiteX12" fmla="*/ 2377440 w 4166484"/>
                <a:gd name="connsiteY12" fmla="*/ 1311965 h 1367624"/>
                <a:gd name="connsiteX13" fmla="*/ 2623931 w 4166484"/>
                <a:gd name="connsiteY13" fmla="*/ 1367624 h 1367624"/>
                <a:gd name="connsiteX14" fmla="*/ 3299792 w 4166484"/>
                <a:gd name="connsiteY14" fmla="*/ 1343770 h 1367624"/>
                <a:gd name="connsiteX15" fmla="*/ 3753016 w 4166484"/>
                <a:gd name="connsiteY15" fmla="*/ 1351722 h 1367624"/>
                <a:gd name="connsiteX16" fmla="*/ 4166484 w 4166484"/>
                <a:gd name="connsiteY16" fmla="*/ 1351722 h 136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66484" h="1367624">
                  <a:moveTo>
                    <a:pt x="0" y="0"/>
                  </a:moveTo>
                  <a:cubicBezTo>
                    <a:pt x="29817" y="49033"/>
                    <a:pt x="59635" y="98066"/>
                    <a:pt x="119270" y="143123"/>
                  </a:cubicBezTo>
                  <a:cubicBezTo>
                    <a:pt x="178905" y="188180"/>
                    <a:pt x="287572" y="225286"/>
                    <a:pt x="357809" y="270344"/>
                  </a:cubicBezTo>
                  <a:cubicBezTo>
                    <a:pt x="428046" y="315402"/>
                    <a:pt x="540689" y="413468"/>
                    <a:pt x="540689" y="413468"/>
                  </a:cubicBezTo>
                  <a:cubicBezTo>
                    <a:pt x="595023" y="455875"/>
                    <a:pt x="625503" y="481054"/>
                    <a:pt x="683813" y="524786"/>
                  </a:cubicBezTo>
                  <a:cubicBezTo>
                    <a:pt x="742123" y="568518"/>
                    <a:pt x="830912" y="633454"/>
                    <a:pt x="890547" y="675861"/>
                  </a:cubicBezTo>
                  <a:cubicBezTo>
                    <a:pt x="950182" y="718268"/>
                    <a:pt x="968734" y="736821"/>
                    <a:pt x="1041621" y="779228"/>
                  </a:cubicBezTo>
                  <a:cubicBezTo>
                    <a:pt x="1114508" y="821635"/>
                    <a:pt x="1243054" y="891871"/>
                    <a:pt x="1327868" y="930302"/>
                  </a:cubicBezTo>
                  <a:cubicBezTo>
                    <a:pt x="1412682" y="968733"/>
                    <a:pt x="1482919" y="980660"/>
                    <a:pt x="1550505" y="1009815"/>
                  </a:cubicBezTo>
                  <a:cubicBezTo>
                    <a:pt x="1618091" y="1038970"/>
                    <a:pt x="1733385" y="1105231"/>
                    <a:pt x="1733385" y="1105231"/>
                  </a:cubicBezTo>
                  <a:cubicBezTo>
                    <a:pt x="1786394" y="1133061"/>
                    <a:pt x="1810248" y="1152939"/>
                    <a:pt x="1868557" y="1176793"/>
                  </a:cubicBezTo>
                  <a:cubicBezTo>
                    <a:pt x="1926866" y="1200647"/>
                    <a:pt x="1998428" y="1225826"/>
                    <a:pt x="2083242" y="1248355"/>
                  </a:cubicBezTo>
                  <a:cubicBezTo>
                    <a:pt x="2168056" y="1270884"/>
                    <a:pt x="2377440" y="1311965"/>
                    <a:pt x="2377440" y="1311965"/>
                  </a:cubicBezTo>
                  <a:cubicBezTo>
                    <a:pt x="2467555" y="1331843"/>
                    <a:pt x="2470206" y="1362323"/>
                    <a:pt x="2623931" y="1367624"/>
                  </a:cubicBezTo>
                  <a:lnTo>
                    <a:pt x="3299792" y="1343770"/>
                  </a:lnTo>
                  <a:lnTo>
                    <a:pt x="3753016" y="1351722"/>
                  </a:lnTo>
                  <a:lnTo>
                    <a:pt x="4166484" y="1351722"/>
                  </a:ln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7" name="Freeform 406"/>
            <p:cNvSpPr/>
            <p:nvPr/>
          </p:nvSpPr>
          <p:spPr bwMode="auto">
            <a:xfrm>
              <a:off x="3339548" y="2146852"/>
              <a:ext cx="3705308" cy="1060174"/>
            </a:xfrm>
            <a:custGeom>
              <a:avLst/>
              <a:gdLst>
                <a:gd name="connsiteX0" fmla="*/ 0 w 3705308"/>
                <a:gd name="connsiteY0" fmla="*/ 0 h 1060174"/>
                <a:gd name="connsiteX1" fmla="*/ 254442 w 3705308"/>
                <a:gd name="connsiteY1" fmla="*/ 214685 h 1060174"/>
                <a:gd name="connsiteX2" fmla="*/ 779228 w 3705308"/>
                <a:gd name="connsiteY2" fmla="*/ 572494 h 1060174"/>
                <a:gd name="connsiteX3" fmla="*/ 914400 w 3705308"/>
                <a:gd name="connsiteY3" fmla="*/ 628153 h 1060174"/>
                <a:gd name="connsiteX4" fmla="*/ 1192695 w 3705308"/>
                <a:gd name="connsiteY4" fmla="*/ 779228 h 1060174"/>
                <a:gd name="connsiteX5" fmla="*/ 1502796 w 3705308"/>
                <a:gd name="connsiteY5" fmla="*/ 914400 h 1060174"/>
                <a:gd name="connsiteX6" fmla="*/ 1781092 w 3705308"/>
                <a:gd name="connsiteY6" fmla="*/ 993913 h 1060174"/>
                <a:gd name="connsiteX7" fmla="*/ 2059388 w 3705308"/>
                <a:gd name="connsiteY7" fmla="*/ 1049572 h 1060174"/>
                <a:gd name="connsiteX8" fmla="*/ 2282024 w 3705308"/>
                <a:gd name="connsiteY8" fmla="*/ 1057524 h 1060174"/>
                <a:gd name="connsiteX9" fmla="*/ 2822713 w 3705308"/>
                <a:gd name="connsiteY9" fmla="*/ 1049572 h 1060174"/>
                <a:gd name="connsiteX10" fmla="*/ 3705308 w 3705308"/>
                <a:gd name="connsiteY10" fmla="*/ 1049572 h 106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5308" h="1060174">
                  <a:moveTo>
                    <a:pt x="0" y="0"/>
                  </a:moveTo>
                  <a:cubicBezTo>
                    <a:pt x="62285" y="59634"/>
                    <a:pt x="124571" y="119269"/>
                    <a:pt x="254442" y="214685"/>
                  </a:cubicBezTo>
                  <a:cubicBezTo>
                    <a:pt x="384313" y="310101"/>
                    <a:pt x="669235" y="503583"/>
                    <a:pt x="779228" y="572494"/>
                  </a:cubicBezTo>
                  <a:cubicBezTo>
                    <a:pt x="889221" y="641405"/>
                    <a:pt x="845489" y="593697"/>
                    <a:pt x="914400" y="628153"/>
                  </a:cubicBezTo>
                  <a:cubicBezTo>
                    <a:pt x="983311" y="662609"/>
                    <a:pt x="1094629" y="731520"/>
                    <a:pt x="1192695" y="779228"/>
                  </a:cubicBezTo>
                  <a:cubicBezTo>
                    <a:pt x="1290761" y="826936"/>
                    <a:pt x="1404730" y="878619"/>
                    <a:pt x="1502796" y="914400"/>
                  </a:cubicBezTo>
                  <a:cubicBezTo>
                    <a:pt x="1600862" y="950181"/>
                    <a:pt x="1688327" y="971384"/>
                    <a:pt x="1781092" y="993913"/>
                  </a:cubicBezTo>
                  <a:cubicBezTo>
                    <a:pt x="1873857" y="1016442"/>
                    <a:pt x="1975900" y="1038970"/>
                    <a:pt x="2059388" y="1049572"/>
                  </a:cubicBezTo>
                  <a:cubicBezTo>
                    <a:pt x="2142876" y="1060174"/>
                    <a:pt x="2154803" y="1057524"/>
                    <a:pt x="2282024" y="1057524"/>
                  </a:cubicBezTo>
                  <a:cubicBezTo>
                    <a:pt x="2409245" y="1057524"/>
                    <a:pt x="2822713" y="1049572"/>
                    <a:pt x="2822713" y="1049572"/>
                  </a:cubicBezTo>
                  <a:lnTo>
                    <a:pt x="3705308" y="1049572"/>
                  </a:ln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8" name="Freeform 407"/>
            <p:cNvSpPr/>
            <p:nvPr/>
          </p:nvSpPr>
          <p:spPr bwMode="auto">
            <a:xfrm>
              <a:off x="3912042" y="2138901"/>
              <a:ext cx="3148716" cy="659958"/>
            </a:xfrm>
            <a:custGeom>
              <a:avLst/>
              <a:gdLst>
                <a:gd name="connsiteX0" fmla="*/ 0 w 3148716"/>
                <a:gd name="connsiteY0" fmla="*/ 0 h 659958"/>
                <a:gd name="connsiteX1" fmla="*/ 190831 w 3148716"/>
                <a:gd name="connsiteY1" fmla="*/ 151075 h 659958"/>
                <a:gd name="connsiteX2" fmla="*/ 683812 w 3148716"/>
                <a:gd name="connsiteY2" fmla="*/ 405516 h 659958"/>
                <a:gd name="connsiteX3" fmla="*/ 1184744 w 3148716"/>
                <a:gd name="connsiteY3" fmla="*/ 596348 h 659958"/>
                <a:gd name="connsiteX4" fmla="*/ 1502796 w 3148716"/>
                <a:gd name="connsiteY4" fmla="*/ 652007 h 659958"/>
                <a:gd name="connsiteX5" fmla="*/ 2178657 w 3148716"/>
                <a:gd name="connsiteY5" fmla="*/ 644056 h 659958"/>
                <a:gd name="connsiteX6" fmla="*/ 3148716 w 3148716"/>
                <a:gd name="connsiteY6" fmla="*/ 644056 h 65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8716" h="659958">
                  <a:moveTo>
                    <a:pt x="0" y="0"/>
                  </a:moveTo>
                  <a:cubicBezTo>
                    <a:pt x="38431" y="41744"/>
                    <a:pt x="76862" y="83489"/>
                    <a:pt x="190831" y="151075"/>
                  </a:cubicBezTo>
                  <a:cubicBezTo>
                    <a:pt x="304800" y="218661"/>
                    <a:pt x="518160" y="331304"/>
                    <a:pt x="683812" y="405516"/>
                  </a:cubicBezTo>
                  <a:cubicBezTo>
                    <a:pt x="849464" y="479728"/>
                    <a:pt x="1048247" y="555266"/>
                    <a:pt x="1184744" y="596348"/>
                  </a:cubicBezTo>
                  <a:cubicBezTo>
                    <a:pt x="1321241" y="637430"/>
                    <a:pt x="1337144" y="644056"/>
                    <a:pt x="1502796" y="652007"/>
                  </a:cubicBezTo>
                  <a:cubicBezTo>
                    <a:pt x="1668448" y="659958"/>
                    <a:pt x="2178657" y="644056"/>
                    <a:pt x="2178657" y="644056"/>
                  </a:cubicBezTo>
                  <a:lnTo>
                    <a:pt x="3148716" y="644056"/>
                  </a:ln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9" name="Freeform 408"/>
            <p:cNvSpPr/>
            <p:nvPr/>
          </p:nvSpPr>
          <p:spPr bwMode="auto">
            <a:xfrm>
              <a:off x="5088835" y="2274073"/>
              <a:ext cx="1963972" cy="96741"/>
            </a:xfrm>
            <a:custGeom>
              <a:avLst/>
              <a:gdLst>
                <a:gd name="connsiteX0" fmla="*/ 0 w 1963972"/>
                <a:gd name="connsiteY0" fmla="*/ 0 h 96741"/>
                <a:gd name="connsiteX1" fmla="*/ 206734 w 1963972"/>
                <a:gd name="connsiteY1" fmla="*/ 79513 h 96741"/>
                <a:gd name="connsiteX2" fmla="*/ 548640 w 1963972"/>
                <a:gd name="connsiteY2" fmla="*/ 95416 h 96741"/>
                <a:gd name="connsiteX3" fmla="*/ 1264257 w 1963972"/>
                <a:gd name="connsiteY3" fmla="*/ 71562 h 96741"/>
                <a:gd name="connsiteX4" fmla="*/ 1963972 w 1963972"/>
                <a:gd name="connsiteY4" fmla="*/ 63610 h 96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972" h="96741">
                  <a:moveTo>
                    <a:pt x="0" y="0"/>
                  </a:moveTo>
                  <a:cubicBezTo>
                    <a:pt x="57647" y="31805"/>
                    <a:pt x="115294" y="63610"/>
                    <a:pt x="206734" y="79513"/>
                  </a:cubicBezTo>
                  <a:cubicBezTo>
                    <a:pt x="298174" y="95416"/>
                    <a:pt x="372386" y="96741"/>
                    <a:pt x="548640" y="95416"/>
                  </a:cubicBezTo>
                  <a:cubicBezTo>
                    <a:pt x="724894" y="94091"/>
                    <a:pt x="1028368" y="76863"/>
                    <a:pt x="1264257" y="71562"/>
                  </a:cubicBezTo>
                  <a:cubicBezTo>
                    <a:pt x="1500146" y="66261"/>
                    <a:pt x="1732059" y="64935"/>
                    <a:pt x="1963972" y="63610"/>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10" name="Freeform 409"/>
            <p:cNvSpPr/>
            <p:nvPr/>
          </p:nvSpPr>
          <p:spPr bwMode="auto">
            <a:xfrm>
              <a:off x="6278578" y="2150198"/>
              <a:ext cx="778598" cy="58848"/>
            </a:xfrm>
            <a:custGeom>
              <a:avLst/>
              <a:gdLst>
                <a:gd name="connsiteX0" fmla="*/ 0 w 778598"/>
                <a:gd name="connsiteY0" fmla="*/ 0 h 58848"/>
                <a:gd name="connsiteX1" fmla="*/ 194650 w 778598"/>
                <a:gd name="connsiteY1" fmla="*/ 27160 h 58848"/>
                <a:gd name="connsiteX2" fmla="*/ 778598 w 778598"/>
                <a:gd name="connsiteY2" fmla="*/ 58848 h 58848"/>
              </a:gdLst>
              <a:ahLst/>
              <a:cxnLst>
                <a:cxn ang="0">
                  <a:pos x="connsiteX0" y="connsiteY0"/>
                </a:cxn>
                <a:cxn ang="0">
                  <a:pos x="connsiteX1" y="connsiteY1"/>
                </a:cxn>
                <a:cxn ang="0">
                  <a:pos x="connsiteX2" y="connsiteY2"/>
                </a:cxn>
              </a:cxnLst>
              <a:rect l="l" t="t" r="r" b="b"/>
              <a:pathLst>
                <a:path w="778598" h="58848">
                  <a:moveTo>
                    <a:pt x="0" y="0"/>
                  </a:moveTo>
                  <a:cubicBezTo>
                    <a:pt x="32442" y="8676"/>
                    <a:pt x="64884" y="17352"/>
                    <a:pt x="194650" y="27160"/>
                  </a:cubicBezTo>
                  <a:cubicBezTo>
                    <a:pt x="324416" y="36968"/>
                    <a:pt x="551507" y="47908"/>
                    <a:pt x="778598" y="58848"/>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411" name="Group 410"/>
          <p:cNvGrpSpPr/>
          <p:nvPr/>
        </p:nvGrpSpPr>
        <p:grpSpPr>
          <a:xfrm>
            <a:off x="1351128" y="2148840"/>
            <a:ext cx="5718412" cy="3228378"/>
            <a:chOff x="1351128" y="2148840"/>
            <a:chExt cx="5718412" cy="3228378"/>
          </a:xfrm>
        </p:grpSpPr>
        <p:grpSp>
          <p:nvGrpSpPr>
            <p:cNvPr id="412" name="Group 411"/>
            <p:cNvGrpSpPr/>
            <p:nvPr/>
          </p:nvGrpSpPr>
          <p:grpSpPr>
            <a:xfrm>
              <a:off x="1351128" y="2148840"/>
              <a:ext cx="5718412" cy="3228378"/>
              <a:chOff x="1351128" y="2148840"/>
              <a:chExt cx="5718412" cy="3228378"/>
            </a:xfrm>
          </p:grpSpPr>
          <p:sp>
            <p:nvSpPr>
              <p:cNvPr id="414" name="Freeform 413"/>
              <p:cNvSpPr/>
              <p:nvPr/>
            </p:nvSpPr>
            <p:spPr bwMode="auto">
              <a:xfrm>
                <a:off x="1351128" y="2149522"/>
                <a:ext cx="5718412" cy="3227696"/>
              </a:xfrm>
              <a:custGeom>
                <a:avLst/>
                <a:gdLst>
                  <a:gd name="connsiteX0" fmla="*/ 0 w 5718412"/>
                  <a:gd name="connsiteY0" fmla="*/ 0 h 3227696"/>
                  <a:gd name="connsiteX1" fmla="*/ 218365 w 5718412"/>
                  <a:gd name="connsiteY1" fmla="*/ 61415 h 3227696"/>
                  <a:gd name="connsiteX2" fmla="*/ 573206 w 5718412"/>
                  <a:gd name="connsiteY2" fmla="*/ 143302 h 3227696"/>
                  <a:gd name="connsiteX3" fmla="*/ 668741 w 5718412"/>
                  <a:gd name="connsiteY3" fmla="*/ 388962 h 3227696"/>
                  <a:gd name="connsiteX4" fmla="*/ 716508 w 5718412"/>
                  <a:gd name="connsiteY4" fmla="*/ 805218 h 3227696"/>
                  <a:gd name="connsiteX5" fmla="*/ 791571 w 5718412"/>
                  <a:gd name="connsiteY5" fmla="*/ 1009935 h 3227696"/>
                  <a:gd name="connsiteX6" fmla="*/ 873457 w 5718412"/>
                  <a:gd name="connsiteY6" fmla="*/ 1221475 h 3227696"/>
                  <a:gd name="connsiteX7" fmla="*/ 1064526 w 5718412"/>
                  <a:gd name="connsiteY7" fmla="*/ 1473959 h 3227696"/>
                  <a:gd name="connsiteX8" fmla="*/ 1153236 w 5718412"/>
                  <a:gd name="connsiteY8" fmla="*/ 1549021 h 3227696"/>
                  <a:gd name="connsiteX9" fmla="*/ 1262418 w 5718412"/>
                  <a:gd name="connsiteY9" fmla="*/ 1692323 h 3227696"/>
                  <a:gd name="connsiteX10" fmla="*/ 1426191 w 5718412"/>
                  <a:gd name="connsiteY10" fmla="*/ 1821977 h 3227696"/>
                  <a:gd name="connsiteX11" fmla="*/ 1528550 w 5718412"/>
                  <a:gd name="connsiteY11" fmla="*/ 1972102 h 3227696"/>
                  <a:gd name="connsiteX12" fmla="*/ 1699147 w 5718412"/>
                  <a:gd name="connsiteY12" fmla="*/ 2149523 h 3227696"/>
                  <a:gd name="connsiteX13" fmla="*/ 1815153 w 5718412"/>
                  <a:gd name="connsiteY13" fmla="*/ 2224585 h 3227696"/>
                  <a:gd name="connsiteX14" fmla="*/ 2040341 w 5718412"/>
                  <a:gd name="connsiteY14" fmla="*/ 2292824 h 3227696"/>
                  <a:gd name="connsiteX15" fmla="*/ 2320120 w 5718412"/>
                  <a:gd name="connsiteY15" fmla="*/ 2429302 h 3227696"/>
                  <a:gd name="connsiteX16" fmla="*/ 2565779 w 5718412"/>
                  <a:gd name="connsiteY16" fmla="*/ 2688609 h 3227696"/>
                  <a:gd name="connsiteX17" fmla="*/ 2845559 w 5718412"/>
                  <a:gd name="connsiteY17" fmla="*/ 2831911 h 3227696"/>
                  <a:gd name="connsiteX18" fmla="*/ 3152633 w 5718412"/>
                  <a:gd name="connsiteY18" fmla="*/ 2988860 h 3227696"/>
                  <a:gd name="connsiteX19" fmla="*/ 3384645 w 5718412"/>
                  <a:gd name="connsiteY19" fmla="*/ 3077571 h 3227696"/>
                  <a:gd name="connsiteX20" fmla="*/ 3698544 w 5718412"/>
                  <a:gd name="connsiteY20" fmla="*/ 3145809 h 3227696"/>
                  <a:gd name="connsiteX21" fmla="*/ 4032914 w 5718412"/>
                  <a:gd name="connsiteY21" fmla="*/ 3200400 h 3227696"/>
                  <a:gd name="connsiteX22" fmla="*/ 4660711 w 5718412"/>
                  <a:gd name="connsiteY22" fmla="*/ 3179929 h 3227696"/>
                  <a:gd name="connsiteX23" fmla="*/ 5220269 w 5718412"/>
                  <a:gd name="connsiteY23" fmla="*/ 3200400 h 3227696"/>
                  <a:gd name="connsiteX24" fmla="*/ 5718412 w 5718412"/>
                  <a:gd name="connsiteY24" fmla="*/ 3227696 h 322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18412" h="3227696">
                    <a:moveTo>
                      <a:pt x="0" y="0"/>
                    </a:moveTo>
                    <a:cubicBezTo>
                      <a:pt x="61415" y="18765"/>
                      <a:pt x="122831" y="37531"/>
                      <a:pt x="218365" y="61415"/>
                    </a:cubicBezTo>
                    <a:cubicBezTo>
                      <a:pt x="313899" y="85299"/>
                      <a:pt x="498143" y="88711"/>
                      <a:pt x="573206" y="143302"/>
                    </a:cubicBezTo>
                    <a:cubicBezTo>
                      <a:pt x="648269" y="197893"/>
                      <a:pt x="644857" y="278643"/>
                      <a:pt x="668741" y="388962"/>
                    </a:cubicBezTo>
                    <a:cubicBezTo>
                      <a:pt x="692625" y="499281"/>
                      <a:pt x="696036" y="701723"/>
                      <a:pt x="716508" y="805218"/>
                    </a:cubicBezTo>
                    <a:cubicBezTo>
                      <a:pt x="736980" y="908713"/>
                      <a:pt x="765413" y="940559"/>
                      <a:pt x="791571" y="1009935"/>
                    </a:cubicBezTo>
                    <a:cubicBezTo>
                      <a:pt x="817729" y="1079311"/>
                      <a:pt x="827965" y="1144138"/>
                      <a:pt x="873457" y="1221475"/>
                    </a:cubicBezTo>
                    <a:cubicBezTo>
                      <a:pt x="918950" y="1298812"/>
                      <a:pt x="1017896" y="1419368"/>
                      <a:pt x="1064526" y="1473959"/>
                    </a:cubicBezTo>
                    <a:cubicBezTo>
                      <a:pt x="1111156" y="1528550"/>
                      <a:pt x="1120254" y="1512627"/>
                      <a:pt x="1153236" y="1549021"/>
                    </a:cubicBezTo>
                    <a:cubicBezTo>
                      <a:pt x="1186218" y="1585415"/>
                      <a:pt x="1216926" y="1646830"/>
                      <a:pt x="1262418" y="1692323"/>
                    </a:cubicBezTo>
                    <a:cubicBezTo>
                      <a:pt x="1307910" y="1737816"/>
                      <a:pt x="1381836" y="1775347"/>
                      <a:pt x="1426191" y="1821977"/>
                    </a:cubicBezTo>
                    <a:cubicBezTo>
                      <a:pt x="1470546" y="1868607"/>
                      <a:pt x="1483057" y="1917511"/>
                      <a:pt x="1528550" y="1972102"/>
                    </a:cubicBezTo>
                    <a:cubicBezTo>
                      <a:pt x="1574043" y="2026693"/>
                      <a:pt x="1651380" y="2107443"/>
                      <a:pt x="1699147" y="2149523"/>
                    </a:cubicBezTo>
                    <a:cubicBezTo>
                      <a:pt x="1746914" y="2191604"/>
                      <a:pt x="1758287" y="2200702"/>
                      <a:pt x="1815153" y="2224585"/>
                    </a:cubicBezTo>
                    <a:cubicBezTo>
                      <a:pt x="1872019" y="2248468"/>
                      <a:pt x="1956180" y="2258705"/>
                      <a:pt x="2040341" y="2292824"/>
                    </a:cubicBezTo>
                    <a:cubicBezTo>
                      <a:pt x="2124502" y="2326943"/>
                      <a:pt x="2232547" y="2363338"/>
                      <a:pt x="2320120" y="2429302"/>
                    </a:cubicBezTo>
                    <a:cubicBezTo>
                      <a:pt x="2407693" y="2495266"/>
                      <a:pt x="2478206" y="2621508"/>
                      <a:pt x="2565779" y="2688609"/>
                    </a:cubicBezTo>
                    <a:cubicBezTo>
                      <a:pt x="2653352" y="2755711"/>
                      <a:pt x="2845559" y="2831911"/>
                      <a:pt x="2845559" y="2831911"/>
                    </a:cubicBezTo>
                    <a:cubicBezTo>
                      <a:pt x="2943368" y="2881953"/>
                      <a:pt x="3062785" y="2947917"/>
                      <a:pt x="3152633" y="2988860"/>
                    </a:cubicBezTo>
                    <a:cubicBezTo>
                      <a:pt x="3242481" y="3029803"/>
                      <a:pt x="3293660" y="3051413"/>
                      <a:pt x="3384645" y="3077571"/>
                    </a:cubicBezTo>
                    <a:cubicBezTo>
                      <a:pt x="3475630" y="3103729"/>
                      <a:pt x="3590499" y="3125338"/>
                      <a:pt x="3698544" y="3145809"/>
                    </a:cubicBezTo>
                    <a:cubicBezTo>
                      <a:pt x="3806589" y="3166280"/>
                      <a:pt x="3872553" y="3194713"/>
                      <a:pt x="4032914" y="3200400"/>
                    </a:cubicBezTo>
                    <a:cubicBezTo>
                      <a:pt x="4193275" y="3206087"/>
                      <a:pt x="4462819" y="3179929"/>
                      <a:pt x="4660711" y="3179929"/>
                    </a:cubicBezTo>
                    <a:cubicBezTo>
                      <a:pt x="4858603" y="3179929"/>
                      <a:pt x="5220269" y="3200400"/>
                      <a:pt x="5220269" y="3200400"/>
                    </a:cubicBezTo>
                    <a:lnTo>
                      <a:pt x="5718412" y="3227696"/>
                    </a:ln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15" name="Freeform 414"/>
              <p:cNvSpPr/>
              <p:nvPr/>
            </p:nvSpPr>
            <p:spPr bwMode="auto">
              <a:xfrm>
                <a:off x="1360170" y="2148840"/>
                <a:ext cx="716280" cy="849630"/>
              </a:xfrm>
              <a:custGeom>
                <a:avLst/>
                <a:gdLst>
                  <a:gd name="connsiteX0" fmla="*/ 0 w 716280"/>
                  <a:gd name="connsiteY0" fmla="*/ 0 h 849630"/>
                  <a:gd name="connsiteX1" fmla="*/ 182880 w 716280"/>
                  <a:gd name="connsiteY1" fmla="*/ 60960 h 849630"/>
                  <a:gd name="connsiteX2" fmla="*/ 331470 w 716280"/>
                  <a:gd name="connsiteY2" fmla="*/ 83820 h 849630"/>
                  <a:gd name="connsiteX3" fmla="*/ 407670 w 716280"/>
                  <a:gd name="connsiteY3" fmla="*/ 99060 h 849630"/>
                  <a:gd name="connsiteX4" fmla="*/ 480060 w 716280"/>
                  <a:gd name="connsiteY4" fmla="*/ 106680 h 849630"/>
                  <a:gd name="connsiteX5" fmla="*/ 533400 w 716280"/>
                  <a:gd name="connsiteY5" fmla="*/ 129540 h 849630"/>
                  <a:gd name="connsiteX6" fmla="*/ 598170 w 716280"/>
                  <a:gd name="connsiteY6" fmla="*/ 179070 h 849630"/>
                  <a:gd name="connsiteX7" fmla="*/ 640080 w 716280"/>
                  <a:gd name="connsiteY7" fmla="*/ 278130 h 849630"/>
                  <a:gd name="connsiteX8" fmla="*/ 674370 w 716280"/>
                  <a:gd name="connsiteY8" fmla="*/ 510540 h 849630"/>
                  <a:gd name="connsiteX9" fmla="*/ 697230 w 716280"/>
                  <a:gd name="connsiteY9" fmla="*/ 735330 h 849630"/>
                  <a:gd name="connsiteX10" fmla="*/ 716280 w 716280"/>
                  <a:gd name="connsiteY10" fmla="*/ 849630 h 84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6280" h="849630">
                    <a:moveTo>
                      <a:pt x="0" y="0"/>
                    </a:moveTo>
                    <a:cubicBezTo>
                      <a:pt x="63817" y="23495"/>
                      <a:pt x="127635" y="46990"/>
                      <a:pt x="182880" y="60960"/>
                    </a:cubicBezTo>
                    <a:cubicBezTo>
                      <a:pt x="238125" y="74930"/>
                      <a:pt x="294005" y="77470"/>
                      <a:pt x="331470" y="83820"/>
                    </a:cubicBezTo>
                    <a:cubicBezTo>
                      <a:pt x="368935" y="90170"/>
                      <a:pt x="382905" y="95250"/>
                      <a:pt x="407670" y="99060"/>
                    </a:cubicBezTo>
                    <a:cubicBezTo>
                      <a:pt x="432435" y="102870"/>
                      <a:pt x="459105" y="101600"/>
                      <a:pt x="480060" y="106680"/>
                    </a:cubicBezTo>
                    <a:cubicBezTo>
                      <a:pt x="501015" y="111760"/>
                      <a:pt x="513715" y="117475"/>
                      <a:pt x="533400" y="129540"/>
                    </a:cubicBezTo>
                    <a:cubicBezTo>
                      <a:pt x="553085" y="141605"/>
                      <a:pt x="580390" y="154305"/>
                      <a:pt x="598170" y="179070"/>
                    </a:cubicBezTo>
                    <a:cubicBezTo>
                      <a:pt x="615950" y="203835"/>
                      <a:pt x="627380" y="222885"/>
                      <a:pt x="640080" y="278130"/>
                    </a:cubicBezTo>
                    <a:cubicBezTo>
                      <a:pt x="652780" y="333375"/>
                      <a:pt x="664845" y="434340"/>
                      <a:pt x="674370" y="510540"/>
                    </a:cubicBezTo>
                    <a:cubicBezTo>
                      <a:pt x="683895" y="586740"/>
                      <a:pt x="690245" y="678815"/>
                      <a:pt x="697230" y="735330"/>
                    </a:cubicBezTo>
                    <a:cubicBezTo>
                      <a:pt x="704215" y="791845"/>
                      <a:pt x="710247" y="820737"/>
                      <a:pt x="716280" y="849630"/>
                    </a:cubicBezTo>
                  </a:path>
                </a:pathLst>
              </a:custGeom>
              <a:noFill/>
              <a:ln w="381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413" name="Freeform 412"/>
            <p:cNvSpPr/>
            <p:nvPr/>
          </p:nvSpPr>
          <p:spPr bwMode="auto">
            <a:xfrm>
              <a:off x="1367790" y="2165928"/>
              <a:ext cx="742950" cy="929640"/>
            </a:xfrm>
            <a:custGeom>
              <a:avLst/>
              <a:gdLst>
                <a:gd name="connsiteX0" fmla="*/ 0 w 742950"/>
                <a:gd name="connsiteY0" fmla="*/ 0 h 929640"/>
                <a:gd name="connsiteX1" fmla="*/ 270510 w 742950"/>
                <a:gd name="connsiteY1" fmla="*/ 91440 h 929640"/>
                <a:gd name="connsiteX2" fmla="*/ 480060 w 742950"/>
                <a:gd name="connsiteY2" fmla="*/ 167640 h 929640"/>
                <a:gd name="connsiteX3" fmla="*/ 537210 w 742950"/>
                <a:gd name="connsiteY3" fmla="*/ 182880 h 929640"/>
                <a:gd name="connsiteX4" fmla="*/ 571500 w 742950"/>
                <a:gd name="connsiteY4" fmla="*/ 259080 h 929640"/>
                <a:gd name="connsiteX5" fmla="*/ 632460 w 742950"/>
                <a:gd name="connsiteY5" fmla="*/ 529590 h 929640"/>
                <a:gd name="connsiteX6" fmla="*/ 742950 w 742950"/>
                <a:gd name="connsiteY6" fmla="*/ 929640 h 92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0" h="929640">
                  <a:moveTo>
                    <a:pt x="0" y="0"/>
                  </a:moveTo>
                  <a:lnTo>
                    <a:pt x="270510" y="91440"/>
                  </a:lnTo>
                  <a:cubicBezTo>
                    <a:pt x="350520" y="119380"/>
                    <a:pt x="435610" y="152400"/>
                    <a:pt x="480060" y="167640"/>
                  </a:cubicBezTo>
                  <a:cubicBezTo>
                    <a:pt x="524510" y="182880"/>
                    <a:pt x="521970" y="167640"/>
                    <a:pt x="537210" y="182880"/>
                  </a:cubicBezTo>
                  <a:cubicBezTo>
                    <a:pt x="552450" y="198120"/>
                    <a:pt x="555625" y="201295"/>
                    <a:pt x="571500" y="259080"/>
                  </a:cubicBezTo>
                  <a:cubicBezTo>
                    <a:pt x="587375" y="316865"/>
                    <a:pt x="603885" y="417830"/>
                    <a:pt x="632460" y="529590"/>
                  </a:cubicBezTo>
                  <a:cubicBezTo>
                    <a:pt x="661035" y="641350"/>
                    <a:pt x="701992" y="785495"/>
                    <a:pt x="742950" y="929640"/>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400" name="Rectangle 46"/>
          <p:cNvSpPr/>
          <p:nvPr/>
        </p:nvSpPr>
        <p:spPr bwMode="auto">
          <a:xfrm>
            <a:off x="1853710" y="2140641"/>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38" name="Rectangle 3"/>
          <p:cNvSpPr txBox="1">
            <a:spLocks noChangeArrowheads="1"/>
          </p:cNvSpPr>
          <p:nvPr/>
        </p:nvSpPr>
        <p:spPr bwMode="auto">
          <a:xfrm>
            <a:off x="1300790" y="4357874"/>
            <a:ext cx="2514471" cy="232837"/>
          </a:xfrm>
          <a:prstGeom prst="rect">
            <a:avLst/>
          </a:prstGeom>
          <a:noFill/>
          <a:ln w="9525">
            <a:noFill/>
            <a:miter lim="800000"/>
            <a:headEnd/>
            <a:tailEnd/>
          </a:ln>
          <a:extLst/>
        </p:spPr>
        <p:txBody>
          <a:bodyPr vert="horz" wrap="square" lIns="91440" tIns="45720" rIns="91440" bIns="45720" numCol="1" anchor="t" anchorCtr="0" compatLnSpc="1">
            <a:prstTxWarp prst="textNoShape">
              <a:avLst/>
            </a:prstTxWarp>
          </a:bodyPr>
          <a:lstStyle/>
          <a:p>
            <a:pPr eaLnBrk="1" hangingPunct="1">
              <a:lnSpc>
                <a:spcPct val="110000"/>
              </a:lnSpc>
              <a:spcBef>
                <a:spcPts val="0"/>
              </a:spcBef>
            </a:pPr>
            <a:r>
              <a:rPr lang="en-US" altLang="en-US" sz="1100" kern="0" dirty="0" smtClean="0">
                <a:latin typeface="Arial" panose="020B0604020202020204" pitchFamily="34" charset="0"/>
                <a:cs typeface="Arial" panose="020B0604020202020204" pitchFamily="34" charset="0"/>
              </a:rPr>
              <a:t>Sources of Uncertainty:</a:t>
            </a:r>
          </a:p>
          <a:p>
            <a:pPr marL="231775" lvl="1" indent="-115888" eaLnBrk="1" hangingPunct="1">
              <a:lnSpc>
                <a:spcPct val="110000"/>
              </a:lnSpc>
              <a:spcBef>
                <a:spcPts val="0"/>
              </a:spcBef>
              <a:buFont typeface="Arial" panose="020B0604020202020204" pitchFamily="34" charset="0"/>
              <a:buChar char="•"/>
            </a:pPr>
            <a:r>
              <a:rPr lang="en-US" altLang="en-US" sz="1100" kern="0" dirty="0" smtClean="0">
                <a:latin typeface="Arial" panose="020B0604020202020204" pitchFamily="34" charset="0"/>
                <a:cs typeface="Arial" panose="020B0604020202020204" pitchFamily="34" charset="0"/>
              </a:rPr>
              <a:t>Ages of tops</a:t>
            </a:r>
          </a:p>
          <a:p>
            <a:pPr marL="231775" lvl="1" indent="-115888" eaLnBrk="1" hangingPunct="1">
              <a:lnSpc>
                <a:spcPct val="110000"/>
              </a:lnSpc>
              <a:spcBef>
                <a:spcPts val="0"/>
              </a:spcBef>
              <a:buFont typeface="Arial" panose="020B0604020202020204" pitchFamily="34" charset="0"/>
              <a:buChar char="•"/>
            </a:pPr>
            <a:r>
              <a:rPr lang="en-US" altLang="en-US" sz="1100" kern="0" dirty="0" smtClean="0">
                <a:latin typeface="Arial" panose="020B0604020202020204" pitchFamily="34" charset="0"/>
                <a:cs typeface="Arial" panose="020B0604020202020204" pitchFamily="34" charset="0"/>
              </a:rPr>
              <a:t>Paleowater depth</a:t>
            </a:r>
          </a:p>
          <a:p>
            <a:pPr marL="231775" lvl="1" indent="-115888" eaLnBrk="1" hangingPunct="1">
              <a:lnSpc>
                <a:spcPct val="110000"/>
              </a:lnSpc>
              <a:spcBef>
                <a:spcPts val="0"/>
              </a:spcBef>
              <a:buFont typeface="Arial" panose="020B0604020202020204" pitchFamily="34" charset="0"/>
              <a:buChar char="•"/>
            </a:pPr>
            <a:r>
              <a:rPr lang="en-US" altLang="en-US" sz="1100" kern="0" dirty="0" smtClean="0">
                <a:latin typeface="Arial" panose="020B0604020202020204" pitchFamily="34" charset="0"/>
                <a:cs typeface="Arial" panose="020B0604020202020204" pitchFamily="34" charset="0"/>
              </a:rPr>
              <a:t>Litho (compaction)</a:t>
            </a:r>
          </a:p>
          <a:p>
            <a:pPr marL="231775" lvl="1" indent="-115888" eaLnBrk="1" hangingPunct="1">
              <a:lnSpc>
                <a:spcPct val="110000"/>
              </a:lnSpc>
              <a:spcBef>
                <a:spcPts val="0"/>
              </a:spcBef>
              <a:buFont typeface="Arial" panose="020B0604020202020204" pitchFamily="34" charset="0"/>
              <a:buChar char="•"/>
            </a:pPr>
            <a:r>
              <a:rPr lang="en-US" altLang="en-US" sz="1100" kern="0" dirty="0" smtClean="0">
                <a:latin typeface="Arial" panose="020B0604020202020204" pitchFamily="34" charset="0"/>
                <a:cs typeface="Arial" panose="020B0604020202020204" pitchFamily="34" charset="0"/>
              </a:rPr>
              <a:t>Amount of eroded section</a:t>
            </a:r>
          </a:p>
          <a:p>
            <a:pPr marL="231775" lvl="1" indent="-115888" eaLnBrk="1" hangingPunct="1">
              <a:lnSpc>
                <a:spcPct val="110000"/>
              </a:lnSpc>
              <a:spcBef>
                <a:spcPts val="0"/>
              </a:spcBef>
              <a:buFont typeface="Arial" panose="020B0604020202020204" pitchFamily="34" charset="0"/>
              <a:buChar char="•"/>
            </a:pPr>
            <a:r>
              <a:rPr lang="en-US" altLang="en-US" sz="1100" kern="0" dirty="0" smtClean="0">
                <a:latin typeface="Arial" panose="020B0604020202020204" pitchFamily="34" charset="0"/>
                <a:cs typeface="Arial" panose="020B0604020202020204" pitchFamily="34" charset="0"/>
              </a:rPr>
              <a:t>Injected salt</a:t>
            </a:r>
          </a:p>
          <a:p>
            <a:pPr eaLnBrk="1" hangingPunct="1">
              <a:lnSpc>
                <a:spcPct val="110000"/>
              </a:lnSpc>
              <a:spcBef>
                <a:spcPts val="0"/>
              </a:spcBef>
            </a:pPr>
            <a:endParaRPr kumimoji="0" lang="en-US" altLang="en-US" sz="1100" i="0" u="none" strike="noStrike" kern="0" cap="none" spc="0" normalizeH="0" baseline="0" noProof="0" dirty="0" smtClean="0">
              <a:ln>
                <a:noFill/>
              </a:ln>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48410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2"/>
                                        </p:tgtEl>
                                        <p:attrNameLst>
                                          <p:attrName>style.visibility</p:attrName>
                                        </p:attrNameLst>
                                      </p:cBhvr>
                                      <p:to>
                                        <p:strVal val="visible"/>
                                      </p:to>
                                    </p:set>
                                    <p:animEffect transition="in" filter="fade">
                                      <p:cBhvr>
                                        <p:cTn id="11" dur="500"/>
                                        <p:tgtEl>
                                          <p:spTgt spid="33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26"/>
                                        </p:tgtEl>
                                        <p:attrNameLst>
                                          <p:attrName>style.visibility</p:attrName>
                                        </p:attrNameLst>
                                      </p:cBhvr>
                                      <p:to>
                                        <p:strVal val="visible"/>
                                      </p:to>
                                    </p:set>
                                    <p:animEffect transition="in" filter="fade">
                                      <p:cBhvr>
                                        <p:cTn id="16" dur="500"/>
                                        <p:tgtEl>
                                          <p:spTgt spid="3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43"/>
                                        </p:tgtEl>
                                        <p:attrNameLst>
                                          <p:attrName>style.visibility</p:attrName>
                                        </p:attrNameLst>
                                      </p:cBhvr>
                                      <p:to>
                                        <p:strVal val="visible"/>
                                      </p:to>
                                    </p:set>
                                    <p:animEffect transition="in" filter="fade">
                                      <p:cBhvr>
                                        <p:cTn id="21" dur="500"/>
                                        <p:tgtEl>
                                          <p:spTgt spid="34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54"/>
                                        </p:tgtEl>
                                        <p:attrNameLst>
                                          <p:attrName>style.visibility</p:attrName>
                                        </p:attrNameLst>
                                      </p:cBhvr>
                                      <p:to>
                                        <p:strVal val="visible"/>
                                      </p:to>
                                    </p:set>
                                    <p:animEffect transition="in" filter="fade">
                                      <p:cBhvr>
                                        <p:cTn id="26" dur="500"/>
                                        <p:tgtEl>
                                          <p:spTgt spid="35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64"/>
                                        </p:tgtEl>
                                        <p:attrNameLst>
                                          <p:attrName>style.visibility</p:attrName>
                                        </p:attrNameLst>
                                      </p:cBhvr>
                                      <p:to>
                                        <p:strVal val="visible"/>
                                      </p:to>
                                    </p:set>
                                    <p:animEffect transition="in" filter="fade">
                                      <p:cBhvr>
                                        <p:cTn id="31" dur="500"/>
                                        <p:tgtEl>
                                          <p:spTgt spid="36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72"/>
                                        </p:tgtEl>
                                        <p:attrNameLst>
                                          <p:attrName>style.visibility</p:attrName>
                                        </p:attrNameLst>
                                      </p:cBhvr>
                                      <p:to>
                                        <p:strVal val="visible"/>
                                      </p:to>
                                    </p:set>
                                    <p:animEffect transition="in" filter="fade">
                                      <p:cBhvr>
                                        <p:cTn id="36" dur="500"/>
                                        <p:tgtEl>
                                          <p:spTgt spid="37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79"/>
                                        </p:tgtEl>
                                        <p:attrNameLst>
                                          <p:attrName>style.visibility</p:attrName>
                                        </p:attrNameLst>
                                      </p:cBhvr>
                                      <p:to>
                                        <p:strVal val="visible"/>
                                      </p:to>
                                    </p:set>
                                    <p:animEffect transition="in" filter="fade">
                                      <p:cBhvr>
                                        <p:cTn id="41" dur="500"/>
                                        <p:tgtEl>
                                          <p:spTgt spid="37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85"/>
                                        </p:tgtEl>
                                        <p:attrNameLst>
                                          <p:attrName>style.visibility</p:attrName>
                                        </p:attrNameLst>
                                      </p:cBhvr>
                                      <p:to>
                                        <p:strVal val="visible"/>
                                      </p:to>
                                    </p:set>
                                    <p:animEffect transition="in" filter="fade">
                                      <p:cBhvr>
                                        <p:cTn id="46" dur="500"/>
                                        <p:tgtEl>
                                          <p:spTgt spid="38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91"/>
                                        </p:tgtEl>
                                        <p:attrNameLst>
                                          <p:attrName>style.visibility</p:attrName>
                                        </p:attrNameLst>
                                      </p:cBhvr>
                                      <p:to>
                                        <p:strVal val="visible"/>
                                      </p:to>
                                    </p:set>
                                    <p:animEffect transition="in" filter="fade">
                                      <p:cBhvr>
                                        <p:cTn id="51" dur="500"/>
                                        <p:tgtEl>
                                          <p:spTgt spid="39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96"/>
                                        </p:tgtEl>
                                        <p:attrNameLst>
                                          <p:attrName>style.visibility</p:attrName>
                                        </p:attrNameLst>
                                      </p:cBhvr>
                                      <p:to>
                                        <p:strVal val="visible"/>
                                      </p:to>
                                    </p:set>
                                    <p:animEffect transition="in" filter="fade">
                                      <p:cBhvr>
                                        <p:cTn id="56" dur="500"/>
                                        <p:tgtEl>
                                          <p:spTgt spid="39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400"/>
                                        </p:tgtEl>
                                        <p:attrNameLst>
                                          <p:attrName>style.visibility</p:attrName>
                                        </p:attrNameLst>
                                      </p:cBhvr>
                                      <p:to>
                                        <p:strVal val="visible"/>
                                      </p:to>
                                    </p:set>
                                    <p:animEffect transition="in" filter="fade">
                                      <p:cBhvr>
                                        <p:cTn id="61" dur="500"/>
                                        <p:tgtEl>
                                          <p:spTgt spid="40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411"/>
                                        </p:tgtEl>
                                        <p:attrNameLst>
                                          <p:attrName>style.visibility</p:attrName>
                                        </p:attrNameLst>
                                      </p:cBhvr>
                                      <p:to>
                                        <p:strVal val="visible"/>
                                      </p:to>
                                    </p:set>
                                    <p:animEffect transition="in" filter="wipe(left)">
                                      <p:cBhvr>
                                        <p:cTn id="66" dur="2000"/>
                                        <p:tgtEl>
                                          <p:spTgt spid="41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401"/>
                                        </p:tgtEl>
                                        <p:attrNameLst>
                                          <p:attrName>style.visibility</p:attrName>
                                        </p:attrNameLst>
                                      </p:cBhvr>
                                      <p:to>
                                        <p:strVal val="visible"/>
                                      </p:to>
                                    </p:set>
                                    <p:animEffect transition="in" filter="wipe(left)">
                                      <p:cBhvr>
                                        <p:cTn id="71" dur="2000"/>
                                        <p:tgtEl>
                                          <p:spTgt spid="401"/>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238"/>
                                        </p:tgtEl>
                                        <p:attrNameLst>
                                          <p:attrName>style.visibility</p:attrName>
                                        </p:attrNameLst>
                                      </p:cBhvr>
                                      <p:to>
                                        <p:strVal val="visible"/>
                                      </p:to>
                                    </p:set>
                                    <p:animEffect transition="in" filter="fade">
                                      <p:cBhvr>
                                        <p:cTn id="76" dur="1000"/>
                                        <p:tgtEl>
                                          <p:spTgt spid="238"/>
                                        </p:tgtEl>
                                      </p:cBhvr>
                                    </p:animEffect>
                                    <p:anim calcmode="lin" valueType="num">
                                      <p:cBhvr>
                                        <p:cTn id="77" dur="1000" fill="hold"/>
                                        <p:tgtEl>
                                          <p:spTgt spid="238"/>
                                        </p:tgtEl>
                                        <p:attrNameLst>
                                          <p:attrName>ppt_x</p:attrName>
                                        </p:attrNameLst>
                                      </p:cBhvr>
                                      <p:tavLst>
                                        <p:tav tm="0">
                                          <p:val>
                                            <p:strVal val="#ppt_x"/>
                                          </p:val>
                                        </p:tav>
                                        <p:tav tm="100000">
                                          <p:val>
                                            <p:strVal val="#ppt_x"/>
                                          </p:val>
                                        </p:tav>
                                      </p:tavLst>
                                    </p:anim>
                                    <p:anim calcmode="lin" valueType="num">
                                      <p:cBhvr>
                                        <p:cTn id="78" dur="1000" fill="hold"/>
                                        <p:tgtEl>
                                          <p:spTgt spid="2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 grpId="0" animBg="1"/>
      <p:bldP spid="2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 name="Rectangle 657"/>
          <p:cNvSpPr/>
          <p:nvPr/>
        </p:nvSpPr>
        <p:spPr bwMode="auto">
          <a:xfrm>
            <a:off x="1101933" y="1232094"/>
            <a:ext cx="7079672" cy="4516582"/>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Freeform 3"/>
          <p:cNvSpPr/>
          <p:nvPr/>
        </p:nvSpPr>
        <p:spPr bwMode="auto">
          <a:xfrm>
            <a:off x="1276350" y="2138363"/>
            <a:ext cx="5848350" cy="3414712"/>
          </a:xfrm>
          <a:custGeom>
            <a:avLst/>
            <a:gdLst>
              <a:gd name="connsiteX0" fmla="*/ 5848350 w 5848350"/>
              <a:gd name="connsiteY0" fmla="*/ 3243262 h 3414712"/>
              <a:gd name="connsiteX1" fmla="*/ 5848350 w 5848350"/>
              <a:gd name="connsiteY1" fmla="*/ 3414712 h 3414712"/>
              <a:gd name="connsiteX2" fmla="*/ 0 w 5848350"/>
              <a:gd name="connsiteY2" fmla="*/ 3414712 h 3414712"/>
              <a:gd name="connsiteX3" fmla="*/ 0 w 5848350"/>
              <a:gd name="connsiteY3" fmla="*/ 0 h 3414712"/>
              <a:gd name="connsiteX4" fmla="*/ 123825 w 5848350"/>
              <a:gd name="connsiteY4" fmla="*/ 0 h 3414712"/>
              <a:gd name="connsiteX5" fmla="*/ 304800 w 5848350"/>
              <a:gd name="connsiteY5" fmla="*/ 76200 h 3414712"/>
              <a:gd name="connsiteX6" fmla="*/ 519113 w 5848350"/>
              <a:gd name="connsiteY6" fmla="*/ 138112 h 3414712"/>
              <a:gd name="connsiteX7" fmla="*/ 628650 w 5848350"/>
              <a:gd name="connsiteY7" fmla="*/ 200025 h 3414712"/>
              <a:gd name="connsiteX8" fmla="*/ 652463 w 5848350"/>
              <a:gd name="connsiteY8" fmla="*/ 219075 h 3414712"/>
              <a:gd name="connsiteX9" fmla="*/ 676275 w 5848350"/>
              <a:gd name="connsiteY9" fmla="*/ 371475 h 3414712"/>
              <a:gd name="connsiteX10" fmla="*/ 747713 w 5848350"/>
              <a:gd name="connsiteY10" fmla="*/ 704850 h 3414712"/>
              <a:gd name="connsiteX11" fmla="*/ 847725 w 5848350"/>
              <a:gd name="connsiteY11" fmla="*/ 985837 h 3414712"/>
              <a:gd name="connsiteX12" fmla="*/ 933450 w 5848350"/>
              <a:gd name="connsiteY12" fmla="*/ 1204912 h 3414712"/>
              <a:gd name="connsiteX13" fmla="*/ 1047750 w 5848350"/>
              <a:gd name="connsiteY13" fmla="*/ 1419225 h 3414712"/>
              <a:gd name="connsiteX14" fmla="*/ 1266825 w 5848350"/>
              <a:gd name="connsiteY14" fmla="*/ 1581150 h 3414712"/>
              <a:gd name="connsiteX15" fmla="*/ 1357313 w 5848350"/>
              <a:gd name="connsiteY15" fmla="*/ 1719262 h 3414712"/>
              <a:gd name="connsiteX16" fmla="*/ 1490663 w 5848350"/>
              <a:gd name="connsiteY16" fmla="*/ 1804987 h 3414712"/>
              <a:gd name="connsiteX17" fmla="*/ 1547813 w 5848350"/>
              <a:gd name="connsiteY17" fmla="*/ 1914525 h 3414712"/>
              <a:gd name="connsiteX18" fmla="*/ 1581150 w 5848350"/>
              <a:gd name="connsiteY18" fmla="*/ 1938337 h 3414712"/>
              <a:gd name="connsiteX19" fmla="*/ 1600200 w 5848350"/>
              <a:gd name="connsiteY19" fmla="*/ 1966912 h 3414712"/>
              <a:gd name="connsiteX20" fmla="*/ 1695450 w 5848350"/>
              <a:gd name="connsiteY20" fmla="*/ 2081212 h 3414712"/>
              <a:gd name="connsiteX21" fmla="*/ 1828800 w 5848350"/>
              <a:gd name="connsiteY21" fmla="*/ 2224087 h 3414712"/>
              <a:gd name="connsiteX22" fmla="*/ 1990725 w 5848350"/>
              <a:gd name="connsiteY22" fmla="*/ 2271712 h 3414712"/>
              <a:gd name="connsiteX23" fmla="*/ 2243138 w 5848350"/>
              <a:gd name="connsiteY23" fmla="*/ 2362200 h 3414712"/>
              <a:gd name="connsiteX24" fmla="*/ 2424113 w 5848350"/>
              <a:gd name="connsiteY24" fmla="*/ 2466975 h 3414712"/>
              <a:gd name="connsiteX25" fmla="*/ 2628900 w 5848350"/>
              <a:gd name="connsiteY25" fmla="*/ 2709862 h 3414712"/>
              <a:gd name="connsiteX26" fmla="*/ 3024188 w 5848350"/>
              <a:gd name="connsiteY26" fmla="*/ 2895600 h 3414712"/>
              <a:gd name="connsiteX27" fmla="*/ 3471863 w 5848350"/>
              <a:gd name="connsiteY27" fmla="*/ 3105150 h 3414712"/>
              <a:gd name="connsiteX28" fmla="*/ 3867150 w 5848350"/>
              <a:gd name="connsiteY28" fmla="*/ 3176587 h 3414712"/>
              <a:gd name="connsiteX29" fmla="*/ 4186238 w 5848350"/>
              <a:gd name="connsiteY29" fmla="*/ 3219450 h 3414712"/>
              <a:gd name="connsiteX30" fmla="*/ 4438650 w 5848350"/>
              <a:gd name="connsiteY30" fmla="*/ 3205162 h 3414712"/>
              <a:gd name="connsiteX31" fmla="*/ 4852988 w 5848350"/>
              <a:gd name="connsiteY31" fmla="*/ 3195637 h 3414712"/>
              <a:gd name="connsiteX32" fmla="*/ 5472113 w 5848350"/>
              <a:gd name="connsiteY32" fmla="*/ 3209925 h 3414712"/>
              <a:gd name="connsiteX33" fmla="*/ 5757863 w 5848350"/>
              <a:gd name="connsiteY33" fmla="*/ 3238500 h 341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848350" h="3414712">
                <a:moveTo>
                  <a:pt x="5848350" y="3243262"/>
                </a:moveTo>
                <a:lnTo>
                  <a:pt x="5848350" y="3414712"/>
                </a:lnTo>
                <a:lnTo>
                  <a:pt x="0" y="3414712"/>
                </a:lnTo>
                <a:lnTo>
                  <a:pt x="0" y="0"/>
                </a:lnTo>
                <a:lnTo>
                  <a:pt x="123825" y="0"/>
                </a:lnTo>
                <a:lnTo>
                  <a:pt x="304800" y="76200"/>
                </a:lnTo>
                <a:lnTo>
                  <a:pt x="519113" y="138112"/>
                </a:lnTo>
                <a:lnTo>
                  <a:pt x="628650" y="200025"/>
                </a:lnTo>
                <a:lnTo>
                  <a:pt x="652463" y="219075"/>
                </a:lnTo>
                <a:lnTo>
                  <a:pt x="676275" y="371475"/>
                </a:lnTo>
                <a:lnTo>
                  <a:pt x="747713" y="704850"/>
                </a:lnTo>
                <a:lnTo>
                  <a:pt x="847725" y="985837"/>
                </a:lnTo>
                <a:lnTo>
                  <a:pt x="933450" y="1204912"/>
                </a:lnTo>
                <a:lnTo>
                  <a:pt x="1047750" y="1419225"/>
                </a:lnTo>
                <a:lnTo>
                  <a:pt x="1266825" y="1581150"/>
                </a:lnTo>
                <a:lnTo>
                  <a:pt x="1357313" y="1719262"/>
                </a:lnTo>
                <a:lnTo>
                  <a:pt x="1490663" y="1804987"/>
                </a:lnTo>
                <a:lnTo>
                  <a:pt x="1547813" y="1914525"/>
                </a:lnTo>
                <a:cubicBezTo>
                  <a:pt x="1558925" y="1922462"/>
                  <a:pt x="1571494" y="1928681"/>
                  <a:pt x="1581150" y="1938337"/>
                </a:cubicBezTo>
                <a:cubicBezTo>
                  <a:pt x="1589245" y="1946432"/>
                  <a:pt x="1600200" y="1966912"/>
                  <a:pt x="1600200" y="1966912"/>
                </a:cubicBezTo>
                <a:lnTo>
                  <a:pt x="1695450" y="2081212"/>
                </a:lnTo>
                <a:lnTo>
                  <a:pt x="1828800" y="2224087"/>
                </a:lnTo>
                <a:lnTo>
                  <a:pt x="1990725" y="2271712"/>
                </a:lnTo>
                <a:lnTo>
                  <a:pt x="2243138" y="2362200"/>
                </a:lnTo>
                <a:lnTo>
                  <a:pt x="2424113" y="2466975"/>
                </a:lnTo>
                <a:lnTo>
                  <a:pt x="2628900" y="2709862"/>
                </a:lnTo>
                <a:lnTo>
                  <a:pt x="3024188" y="2895600"/>
                </a:lnTo>
                <a:lnTo>
                  <a:pt x="3471863" y="3105150"/>
                </a:lnTo>
                <a:lnTo>
                  <a:pt x="3867150" y="3176587"/>
                </a:lnTo>
                <a:lnTo>
                  <a:pt x="4186238" y="3219450"/>
                </a:lnTo>
                <a:lnTo>
                  <a:pt x="4438650" y="3205162"/>
                </a:lnTo>
                <a:lnTo>
                  <a:pt x="4852988" y="3195637"/>
                </a:lnTo>
                <a:lnTo>
                  <a:pt x="5472113" y="3209925"/>
                </a:lnTo>
                <a:lnTo>
                  <a:pt x="5757863" y="3238500"/>
                </a:lnTo>
              </a:path>
            </a:pathLst>
          </a:cu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100000" t="100000"/>
            </a:path>
            <a:tileRect r="-100000" b="-100000"/>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9" name="Freeform 668"/>
          <p:cNvSpPr/>
          <p:nvPr/>
        </p:nvSpPr>
        <p:spPr bwMode="auto">
          <a:xfrm>
            <a:off x="6647491" y="2137986"/>
            <a:ext cx="427597" cy="52627"/>
          </a:xfrm>
          <a:custGeom>
            <a:avLst/>
            <a:gdLst>
              <a:gd name="connsiteX0" fmla="*/ 427597 w 427597"/>
              <a:gd name="connsiteY0" fmla="*/ 6578 h 52627"/>
              <a:gd name="connsiteX1" fmla="*/ 0 w 427597"/>
              <a:gd name="connsiteY1" fmla="*/ 0 h 52627"/>
              <a:gd name="connsiteX2" fmla="*/ 203931 w 427597"/>
              <a:gd name="connsiteY2" fmla="*/ 39470 h 52627"/>
              <a:gd name="connsiteX3" fmla="*/ 381548 w 427597"/>
              <a:gd name="connsiteY3" fmla="*/ 52627 h 52627"/>
              <a:gd name="connsiteX4" fmla="*/ 427597 w 427597"/>
              <a:gd name="connsiteY4" fmla="*/ 6578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597" h="52627">
                <a:moveTo>
                  <a:pt x="427597" y="6578"/>
                </a:moveTo>
                <a:lnTo>
                  <a:pt x="0" y="0"/>
                </a:lnTo>
                <a:lnTo>
                  <a:pt x="203931" y="39470"/>
                </a:lnTo>
                <a:lnTo>
                  <a:pt x="381548" y="52627"/>
                </a:lnTo>
                <a:lnTo>
                  <a:pt x="427597" y="6578"/>
                </a:lnTo>
                <a:close/>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7" name="Freeform 666"/>
          <p:cNvSpPr/>
          <p:nvPr/>
        </p:nvSpPr>
        <p:spPr bwMode="auto">
          <a:xfrm>
            <a:off x="3963496" y="2137986"/>
            <a:ext cx="2216927" cy="157882"/>
          </a:xfrm>
          <a:custGeom>
            <a:avLst/>
            <a:gdLst>
              <a:gd name="connsiteX0" fmla="*/ 2216927 w 2216927"/>
              <a:gd name="connsiteY0" fmla="*/ 0 h 157882"/>
              <a:gd name="connsiteX1" fmla="*/ 0 w 2216927"/>
              <a:gd name="connsiteY1" fmla="*/ 0 h 157882"/>
              <a:gd name="connsiteX2" fmla="*/ 105255 w 2216927"/>
              <a:gd name="connsiteY2" fmla="*/ 75651 h 157882"/>
              <a:gd name="connsiteX3" fmla="*/ 151304 w 2216927"/>
              <a:gd name="connsiteY3" fmla="*/ 92097 h 157882"/>
              <a:gd name="connsiteX4" fmla="*/ 246691 w 2216927"/>
              <a:gd name="connsiteY4" fmla="*/ 134857 h 157882"/>
              <a:gd name="connsiteX5" fmla="*/ 440754 w 2216927"/>
              <a:gd name="connsiteY5" fmla="*/ 138146 h 157882"/>
              <a:gd name="connsiteX6" fmla="*/ 562455 w 2216927"/>
              <a:gd name="connsiteY6" fmla="*/ 131568 h 157882"/>
              <a:gd name="connsiteX7" fmla="*/ 713759 w 2216927"/>
              <a:gd name="connsiteY7" fmla="*/ 124990 h 157882"/>
              <a:gd name="connsiteX8" fmla="*/ 891376 w 2216927"/>
              <a:gd name="connsiteY8" fmla="*/ 141436 h 157882"/>
              <a:gd name="connsiteX9" fmla="*/ 993341 w 2216927"/>
              <a:gd name="connsiteY9" fmla="*/ 134857 h 157882"/>
              <a:gd name="connsiteX10" fmla="*/ 1092018 w 2216927"/>
              <a:gd name="connsiteY10" fmla="*/ 154592 h 157882"/>
              <a:gd name="connsiteX11" fmla="*/ 1138067 w 2216927"/>
              <a:gd name="connsiteY11" fmla="*/ 157882 h 157882"/>
              <a:gd name="connsiteX12" fmla="*/ 1230164 w 2216927"/>
              <a:gd name="connsiteY12" fmla="*/ 144725 h 157882"/>
              <a:gd name="connsiteX13" fmla="*/ 1309105 w 2216927"/>
              <a:gd name="connsiteY13" fmla="*/ 141436 h 157882"/>
              <a:gd name="connsiteX14" fmla="*/ 1351865 w 2216927"/>
              <a:gd name="connsiteY14" fmla="*/ 134857 h 157882"/>
              <a:gd name="connsiteX15" fmla="*/ 1483433 w 2216927"/>
              <a:gd name="connsiteY15" fmla="*/ 138146 h 157882"/>
              <a:gd name="connsiteX16" fmla="*/ 1526193 w 2216927"/>
              <a:gd name="connsiteY16" fmla="*/ 141436 h 157882"/>
              <a:gd name="connsiteX17" fmla="*/ 1542639 w 2216927"/>
              <a:gd name="connsiteY17" fmla="*/ 144725 h 157882"/>
              <a:gd name="connsiteX18" fmla="*/ 1605134 w 2216927"/>
              <a:gd name="connsiteY18" fmla="*/ 144725 h 157882"/>
              <a:gd name="connsiteX19" fmla="*/ 1641316 w 2216927"/>
              <a:gd name="connsiteY19" fmla="*/ 141436 h 157882"/>
              <a:gd name="connsiteX20" fmla="*/ 1697232 w 2216927"/>
              <a:gd name="connsiteY20" fmla="*/ 141436 h 157882"/>
              <a:gd name="connsiteX21" fmla="*/ 1795908 w 2216927"/>
              <a:gd name="connsiteY21" fmla="*/ 131568 h 157882"/>
              <a:gd name="connsiteX22" fmla="*/ 1874849 w 2216927"/>
              <a:gd name="connsiteY22" fmla="*/ 118411 h 157882"/>
              <a:gd name="connsiteX23" fmla="*/ 1904452 w 2216927"/>
              <a:gd name="connsiteY23" fmla="*/ 101965 h 157882"/>
              <a:gd name="connsiteX24" fmla="*/ 1999839 w 2216927"/>
              <a:gd name="connsiteY24" fmla="*/ 85519 h 157882"/>
              <a:gd name="connsiteX25" fmla="*/ 2055756 w 2216927"/>
              <a:gd name="connsiteY25" fmla="*/ 62495 h 157882"/>
              <a:gd name="connsiteX26" fmla="*/ 2098516 w 2216927"/>
              <a:gd name="connsiteY26" fmla="*/ 32892 h 157882"/>
              <a:gd name="connsiteX27" fmla="*/ 2216927 w 2216927"/>
              <a:gd name="connsiteY27" fmla="*/ 0 h 157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16927" h="157882">
                <a:moveTo>
                  <a:pt x="2216927" y="0"/>
                </a:moveTo>
                <a:lnTo>
                  <a:pt x="0" y="0"/>
                </a:lnTo>
                <a:lnTo>
                  <a:pt x="105255" y="75651"/>
                </a:lnTo>
                <a:lnTo>
                  <a:pt x="151304" y="92097"/>
                </a:lnTo>
                <a:lnTo>
                  <a:pt x="246691" y="134857"/>
                </a:lnTo>
                <a:lnTo>
                  <a:pt x="440754" y="138146"/>
                </a:lnTo>
                <a:lnTo>
                  <a:pt x="562455" y="131568"/>
                </a:lnTo>
                <a:lnTo>
                  <a:pt x="713759" y="124990"/>
                </a:lnTo>
                <a:lnTo>
                  <a:pt x="891376" y="141436"/>
                </a:lnTo>
                <a:lnTo>
                  <a:pt x="993341" y="134857"/>
                </a:lnTo>
                <a:lnTo>
                  <a:pt x="1092018" y="154592"/>
                </a:lnTo>
                <a:lnTo>
                  <a:pt x="1138067" y="157882"/>
                </a:lnTo>
                <a:lnTo>
                  <a:pt x="1230164" y="144725"/>
                </a:lnTo>
                <a:cubicBezTo>
                  <a:pt x="1282746" y="140343"/>
                  <a:pt x="1256432" y="141436"/>
                  <a:pt x="1309105" y="141436"/>
                </a:cubicBezTo>
                <a:lnTo>
                  <a:pt x="1351865" y="134857"/>
                </a:lnTo>
                <a:lnTo>
                  <a:pt x="1483433" y="138146"/>
                </a:lnTo>
                <a:cubicBezTo>
                  <a:pt x="1497686" y="139243"/>
                  <a:pt x="1511985" y="139857"/>
                  <a:pt x="1526193" y="141436"/>
                </a:cubicBezTo>
                <a:cubicBezTo>
                  <a:pt x="1531749" y="142053"/>
                  <a:pt x="1537053" y="144492"/>
                  <a:pt x="1542639" y="144725"/>
                </a:cubicBezTo>
                <a:cubicBezTo>
                  <a:pt x="1563453" y="145592"/>
                  <a:pt x="1584302" y="144725"/>
                  <a:pt x="1605134" y="144725"/>
                </a:cubicBezTo>
                <a:lnTo>
                  <a:pt x="1641316" y="141436"/>
                </a:lnTo>
                <a:lnTo>
                  <a:pt x="1697232" y="141436"/>
                </a:lnTo>
                <a:lnTo>
                  <a:pt x="1795908" y="131568"/>
                </a:lnTo>
                <a:lnTo>
                  <a:pt x="1874849" y="118411"/>
                </a:lnTo>
                <a:cubicBezTo>
                  <a:pt x="1902550" y="104561"/>
                  <a:pt x="1894229" y="112188"/>
                  <a:pt x="1904452" y="101965"/>
                </a:cubicBezTo>
                <a:lnTo>
                  <a:pt x="1999839" y="85519"/>
                </a:lnTo>
                <a:lnTo>
                  <a:pt x="2055756" y="62495"/>
                </a:lnTo>
                <a:lnTo>
                  <a:pt x="2098516" y="32892"/>
                </a:lnTo>
                <a:lnTo>
                  <a:pt x="2216927" y="0"/>
                </a:lnTo>
                <a:close/>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6" name="Freeform 665"/>
          <p:cNvSpPr/>
          <p:nvPr/>
        </p:nvSpPr>
        <p:spPr bwMode="auto">
          <a:xfrm>
            <a:off x="3387885" y="2137986"/>
            <a:ext cx="519695" cy="121700"/>
          </a:xfrm>
          <a:custGeom>
            <a:avLst/>
            <a:gdLst>
              <a:gd name="connsiteX0" fmla="*/ 519695 w 519695"/>
              <a:gd name="connsiteY0" fmla="*/ 0 h 121700"/>
              <a:gd name="connsiteX1" fmla="*/ 0 w 519695"/>
              <a:gd name="connsiteY1" fmla="*/ 6578 h 121700"/>
              <a:gd name="connsiteX2" fmla="*/ 19735 w 519695"/>
              <a:gd name="connsiteY2" fmla="*/ 42759 h 121700"/>
              <a:gd name="connsiteX3" fmla="*/ 92098 w 519695"/>
              <a:gd name="connsiteY3" fmla="*/ 69073 h 121700"/>
              <a:gd name="connsiteX4" fmla="*/ 118411 w 519695"/>
              <a:gd name="connsiteY4" fmla="*/ 92097 h 121700"/>
              <a:gd name="connsiteX5" fmla="*/ 141436 w 519695"/>
              <a:gd name="connsiteY5" fmla="*/ 121700 h 121700"/>
              <a:gd name="connsiteX6" fmla="*/ 236823 w 519695"/>
              <a:gd name="connsiteY6" fmla="*/ 121700 h 121700"/>
              <a:gd name="connsiteX7" fmla="*/ 358524 w 519695"/>
              <a:gd name="connsiteY7" fmla="*/ 98676 h 121700"/>
              <a:gd name="connsiteX8" fmla="*/ 407862 w 519695"/>
              <a:gd name="connsiteY8" fmla="*/ 69073 h 121700"/>
              <a:gd name="connsiteX9" fmla="*/ 519695 w 519695"/>
              <a:gd name="connsiteY9" fmla="*/ 0 h 1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695" h="121700">
                <a:moveTo>
                  <a:pt x="519695" y="0"/>
                </a:moveTo>
                <a:lnTo>
                  <a:pt x="0" y="6578"/>
                </a:lnTo>
                <a:lnTo>
                  <a:pt x="19735" y="42759"/>
                </a:lnTo>
                <a:lnTo>
                  <a:pt x="92098" y="69073"/>
                </a:lnTo>
                <a:lnTo>
                  <a:pt x="118411" y="92097"/>
                </a:lnTo>
                <a:lnTo>
                  <a:pt x="141436" y="121700"/>
                </a:lnTo>
                <a:lnTo>
                  <a:pt x="236823" y="121700"/>
                </a:lnTo>
                <a:lnTo>
                  <a:pt x="358524" y="98676"/>
                </a:lnTo>
                <a:lnTo>
                  <a:pt x="407862" y="69073"/>
                </a:lnTo>
                <a:lnTo>
                  <a:pt x="519695" y="0"/>
                </a:lnTo>
                <a:close/>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665" name="Group 664"/>
          <p:cNvGrpSpPr/>
          <p:nvPr/>
        </p:nvGrpSpPr>
        <p:grpSpPr>
          <a:xfrm>
            <a:off x="1943922" y="2137986"/>
            <a:ext cx="1101885" cy="164460"/>
            <a:chOff x="1943922" y="2137986"/>
            <a:chExt cx="1101885" cy="164460"/>
          </a:xfrm>
        </p:grpSpPr>
        <p:sp>
          <p:nvSpPr>
            <p:cNvPr id="663" name="Freeform 662"/>
            <p:cNvSpPr/>
            <p:nvPr/>
          </p:nvSpPr>
          <p:spPr bwMode="auto">
            <a:xfrm>
              <a:off x="1950501" y="2141275"/>
              <a:ext cx="1095306" cy="161171"/>
            </a:xfrm>
            <a:custGeom>
              <a:avLst/>
              <a:gdLst>
                <a:gd name="connsiteX0" fmla="*/ 0 w 1095306"/>
                <a:gd name="connsiteY0" fmla="*/ 16446 h 161171"/>
                <a:gd name="connsiteX1" fmla="*/ 0 w 1095306"/>
                <a:gd name="connsiteY1" fmla="*/ 16446 h 161171"/>
                <a:gd name="connsiteX2" fmla="*/ 32892 w 1095306"/>
                <a:gd name="connsiteY2" fmla="*/ 95387 h 161171"/>
                <a:gd name="connsiteX3" fmla="*/ 108544 w 1095306"/>
                <a:gd name="connsiteY3" fmla="*/ 161171 h 161171"/>
                <a:gd name="connsiteX4" fmla="*/ 141436 w 1095306"/>
                <a:gd name="connsiteY4" fmla="*/ 161171 h 161171"/>
                <a:gd name="connsiteX5" fmla="*/ 217087 w 1095306"/>
                <a:gd name="connsiteY5" fmla="*/ 157882 h 161171"/>
                <a:gd name="connsiteX6" fmla="*/ 292739 w 1095306"/>
                <a:gd name="connsiteY6" fmla="*/ 144725 h 161171"/>
                <a:gd name="connsiteX7" fmla="*/ 358523 w 1095306"/>
                <a:gd name="connsiteY7" fmla="*/ 134857 h 161171"/>
                <a:gd name="connsiteX8" fmla="*/ 437464 w 1095306"/>
                <a:gd name="connsiteY8" fmla="*/ 124990 h 161171"/>
                <a:gd name="connsiteX9" fmla="*/ 506538 w 1095306"/>
                <a:gd name="connsiteY9" fmla="*/ 124990 h 161171"/>
                <a:gd name="connsiteX10" fmla="*/ 562454 w 1095306"/>
                <a:gd name="connsiteY10" fmla="*/ 105254 h 161171"/>
                <a:gd name="connsiteX11" fmla="*/ 611793 w 1095306"/>
                <a:gd name="connsiteY11" fmla="*/ 78941 h 161171"/>
                <a:gd name="connsiteX12" fmla="*/ 670998 w 1095306"/>
                <a:gd name="connsiteY12" fmla="*/ 65784 h 161171"/>
                <a:gd name="connsiteX13" fmla="*/ 710469 w 1095306"/>
                <a:gd name="connsiteY13" fmla="*/ 82230 h 161171"/>
                <a:gd name="connsiteX14" fmla="*/ 713758 w 1095306"/>
                <a:gd name="connsiteY14" fmla="*/ 82230 h 161171"/>
                <a:gd name="connsiteX15" fmla="*/ 730204 w 1095306"/>
                <a:gd name="connsiteY15" fmla="*/ 82230 h 161171"/>
                <a:gd name="connsiteX16" fmla="*/ 842037 w 1095306"/>
                <a:gd name="connsiteY16" fmla="*/ 59206 h 161171"/>
                <a:gd name="connsiteX17" fmla="*/ 868351 w 1095306"/>
                <a:gd name="connsiteY17" fmla="*/ 42760 h 161171"/>
                <a:gd name="connsiteX18" fmla="*/ 881508 w 1095306"/>
                <a:gd name="connsiteY18" fmla="*/ 36181 h 161171"/>
                <a:gd name="connsiteX19" fmla="*/ 907821 w 1095306"/>
                <a:gd name="connsiteY19" fmla="*/ 19735 h 161171"/>
                <a:gd name="connsiteX20" fmla="*/ 990052 w 1095306"/>
                <a:gd name="connsiteY20" fmla="*/ 3289 h 161171"/>
                <a:gd name="connsiteX21" fmla="*/ 1095306 w 1095306"/>
                <a:gd name="connsiteY21" fmla="*/ 0 h 16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306" h="161171">
                  <a:moveTo>
                    <a:pt x="0" y="16446"/>
                  </a:moveTo>
                  <a:lnTo>
                    <a:pt x="0" y="16446"/>
                  </a:lnTo>
                  <a:lnTo>
                    <a:pt x="32892" y="95387"/>
                  </a:lnTo>
                  <a:lnTo>
                    <a:pt x="108544" y="161171"/>
                  </a:lnTo>
                  <a:lnTo>
                    <a:pt x="141436" y="161171"/>
                  </a:lnTo>
                  <a:lnTo>
                    <a:pt x="217087" y="157882"/>
                  </a:lnTo>
                  <a:lnTo>
                    <a:pt x="292739" y="144725"/>
                  </a:lnTo>
                  <a:lnTo>
                    <a:pt x="358523" y="134857"/>
                  </a:lnTo>
                  <a:lnTo>
                    <a:pt x="437464" y="124990"/>
                  </a:lnTo>
                  <a:lnTo>
                    <a:pt x="506538" y="124990"/>
                  </a:lnTo>
                  <a:lnTo>
                    <a:pt x="562454" y="105254"/>
                  </a:lnTo>
                  <a:lnTo>
                    <a:pt x="611793" y="78941"/>
                  </a:lnTo>
                  <a:lnTo>
                    <a:pt x="670998" y="65784"/>
                  </a:lnTo>
                  <a:cubicBezTo>
                    <a:pt x="676932" y="68422"/>
                    <a:pt x="698974" y="79356"/>
                    <a:pt x="710469" y="82230"/>
                  </a:cubicBezTo>
                  <a:cubicBezTo>
                    <a:pt x="711533" y="82496"/>
                    <a:pt x="712662" y="82230"/>
                    <a:pt x="713758" y="82230"/>
                  </a:cubicBezTo>
                  <a:lnTo>
                    <a:pt x="730204" y="82230"/>
                  </a:lnTo>
                  <a:lnTo>
                    <a:pt x="842037" y="59206"/>
                  </a:lnTo>
                  <a:cubicBezTo>
                    <a:pt x="850808" y="53724"/>
                    <a:pt x="859271" y="47713"/>
                    <a:pt x="868351" y="42760"/>
                  </a:cubicBezTo>
                  <a:cubicBezTo>
                    <a:pt x="884982" y="33688"/>
                    <a:pt x="873399" y="44288"/>
                    <a:pt x="881508" y="36181"/>
                  </a:cubicBezTo>
                  <a:lnTo>
                    <a:pt x="907821" y="19735"/>
                  </a:lnTo>
                  <a:lnTo>
                    <a:pt x="990052" y="3289"/>
                  </a:lnTo>
                  <a:lnTo>
                    <a:pt x="1095306" y="0"/>
                  </a:lnTo>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4" name="Freeform 663"/>
            <p:cNvSpPr/>
            <p:nvPr/>
          </p:nvSpPr>
          <p:spPr bwMode="auto">
            <a:xfrm>
              <a:off x="1943922" y="2137986"/>
              <a:ext cx="891376" cy="55916"/>
            </a:xfrm>
            <a:custGeom>
              <a:avLst/>
              <a:gdLst>
                <a:gd name="connsiteX0" fmla="*/ 891376 w 891376"/>
                <a:gd name="connsiteY0" fmla="*/ 6578 h 55916"/>
                <a:gd name="connsiteX1" fmla="*/ 0 w 891376"/>
                <a:gd name="connsiteY1" fmla="*/ 0 h 55916"/>
                <a:gd name="connsiteX2" fmla="*/ 26314 w 891376"/>
                <a:gd name="connsiteY2" fmla="*/ 55916 h 55916"/>
              </a:gdLst>
              <a:ahLst/>
              <a:cxnLst>
                <a:cxn ang="0">
                  <a:pos x="connsiteX0" y="connsiteY0"/>
                </a:cxn>
                <a:cxn ang="0">
                  <a:pos x="connsiteX1" y="connsiteY1"/>
                </a:cxn>
                <a:cxn ang="0">
                  <a:pos x="connsiteX2" y="connsiteY2"/>
                </a:cxn>
              </a:cxnLst>
              <a:rect l="l" t="t" r="r" b="b"/>
              <a:pathLst>
                <a:path w="891376" h="55916">
                  <a:moveTo>
                    <a:pt x="891376" y="6578"/>
                  </a:moveTo>
                  <a:lnTo>
                    <a:pt x="0" y="0"/>
                  </a:lnTo>
                  <a:lnTo>
                    <a:pt x="26314" y="55916"/>
                  </a:lnTo>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436" name="Freeform 435"/>
          <p:cNvSpPr/>
          <p:nvPr/>
        </p:nvSpPr>
        <p:spPr bwMode="auto">
          <a:xfrm>
            <a:off x="1557770" y="2131653"/>
            <a:ext cx="5572125" cy="169863"/>
          </a:xfrm>
          <a:custGeom>
            <a:avLst/>
            <a:gdLst>
              <a:gd name="connsiteX0" fmla="*/ 5572125 w 5572125"/>
              <a:gd name="connsiteY0" fmla="*/ 47625 h 169863"/>
              <a:gd name="connsiteX1" fmla="*/ 5410200 w 5572125"/>
              <a:gd name="connsiteY1" fmla="*/ 57150 h 169863"/>
              <a:gd name="connsiteX2" fmla="*/ 5133975 w 5572125"/>
              <a:gd name="connsiteY2" fmla="*/ 28575 h 169863"/>
              <a:gd name="connsiteX3" fmla="*/ 4743450 w 5572125"/>
              <a:gd name="connsiteY3" fmla="*/ 9525 h 169863"/>
              <a:gd name="connsiteX4" fmla="*/ 4552950 w 5572125"/>
              <a:gd name="connsiteY4" fmla="*/ 38100 h 169863"/>
              <a:gd name="connsiteX5" fmla="*/ 4476750 w 5572125"/>
              <a:gd name="connsiteY5" fmla="*/ 57150 h 169863"/>
              <a:gd name="connsiteX6" fmla="*/ 4343400 w 5572125"/>
              <a:gd name="connsiteY6" fmla="*/ 104775 h 169863"/>
              <a:gd name="connsiteX7" fmla="*/ 4086225 w 5572125"/>
              <a:gd name="connsiteY7" fmla="*/ 142875 h 169863"/>
              <a:gd name="connsiteX8" fmla="*/ 3752850 w 5572125"/>
              <a:gd name="connsiteY8" fmla="*/ 142875 h 169863"/>
              <a:gd name="connsiteX9" fmla="*/ 3438525 w 5572125"/>
              <a:gd name="connsiteY9" fmla="*/ 152400 h 169863"/>
              <a:gd name="connsiteX10" fmla="*/ 3114675 w 5572125"/>
              <a:gd name="connsiteY10" fmla="*/ 133350 h 169863"/>
              <a:gd name="connsiteX11" fmla="*/ 2800350 w 5572125"/>
              <a:gd name="connsiteY11" fmla="*/ 133350 h 169863"/>
              <a:gd name="connsiteX12" fmla="*/ 2647950 w 5572125"/>
              <a:gd name="connsiteY12" fmla="*/ 123825 h 169863"/>
              <a:gd name="connsiteX13" fmla="*/ 2486025 w 5572125"/>
              <a:gd name="connsiteY13" fmla="*/ 66675 h 169863"/>
              <a:gd name="connsiteX14" fmla="*/ 2381250 w 5572125"/>
              <a:gd name="connsiteY14" fmla="*/ 19050 h 169863"/>
              <a:gd name="connsiteX15" fmla="*/ 2200275 w 5572125"/>
              <a:gd name="connsiteY15" fmla="*/ 85725 h 169863"/>
              <a:gd name="connsiteX16" fmla="*/ 2057400 w 5572125"/>
              <a:gd name="connsiteY16" fmla="*/ 114300 h 169863"/>
              <a:gd name="connsiteX17" fmla="*/ 1952625 w 5572125"/>
              <a:gd name="connsiteY17" fmla="*/ 104775 h 169863"/>
              <a:gd name="connsiteX18" fmla="*/ 1895475 w 5572125"/>
              <a:gd name="connsiteY18" fmla="*/ 66675 h 169863"/>
              <a:gd name="connsiteX19" fmla="*/ 1800225 w 5572125"/>
              <a:gd name="connsiteY19" fmla="*/ 28575 h 169863"/>
              <a:gd name="connsiteX20" fmla="*/ 1685925 w 5572125"/>
              <a:gd name="connsiteY20" fmla="*/ 28575 h 169863"/>
              <a:gd name="connsiteX21" fmla="*/ 1581150 w 5572125"/>
              <a:gd name="connsiteY21" fmla="*/ 28575 h 169863"/>
              <a:gd name="connsiteX22" fmla="*/ 1485900 w 5572125"/>
              <a:gd name="connsiteY22" fmla="*/ 28575 h 169863"/>
              <a:gd name="connsiteX23" fmla="*/ 1285875 w 5572125"/>
              <a:gd name="connsiteY23" fmla="*/ 38100 h 169863"/>
              <a:gd name="connsiteX24" fmla="*/ 1171575 w 5572125"/>
              <a:gd name="connsiteY24" fmla="*/ 76200 h 169863"/>
              <a:gd name="connsiteX25" fmla="*/ 1028700 w 5572125"/>
              <a:gd name="connsiteY25" fmla="*/ 85725 h 169863"/>
              <a:gd name="connsiteX26" fmla="*/ 895350 w 5572125"/>
              <a:gd name="connsiteY26" fmla="*/ 133350 h 169863"/>
              <a:gd name="connsiteX27" fmla="*/ 781050 w 5572125"/>
              <a:gd name="connsiteY27" fmla="*/ 142875 h 169863"/>
              <a:gd name="connsiteX28" fmla="*/ 600075 w 5572125"/>
              <a:gd name="connsiteY28" fmla="*/ 161925 h 169863"/>
              <a:gd name="connsiteX29" fmla="*/ 514350 w 5572125"/>
              <a:gd name="connsiteY29" fmla="*/ 161925 h 169863"/>
              <a:gd name="connsiteX30" fmla="*/ 428625 w 5572125"/>
              <a:gd name="connsiteY30" fmla="*/ 114300 h 169863"/>
              <a:gd name="connsiteX31" fmla="*/ 400050 w 5572125"/>
              <a:gd name="connsiteY31" fmla="*/ 66675 h 169863"/>
              <a:gd name="connsiteX32" fmla="*/ 361950 w 5572125"/>
              <a:gd name="connsiteY32" fmla="*/ 38100 h 169863"/>
              <a:gd name="connsiteX33" fmla="*/ 314325 w 5572125"/>
              <a:gd name="connsiteY33" fmla="*/ 19050 h 169863"/>
              <a:gd name="connsiteX34" fmla="*/ 0 w 5572125"/>
              <a:gd name="connsiteY34" fmla="*/ 0 h 16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572125" h="169863">
                <a:moveTo>
                  <a:pt x="5572125" y="47625"/>
                </a:moveTo>
                <a:cubicBezTo>
                  <a:pt x="5527675" y="53975"/>
                  <a:pt x="5483225" y="60325"/>
                  <a:pt x="5410200" y="57150"/>
                </a:cubicBezTo>
                <a:cubicBezTo>
                  <a:pt x="5337175" y="53975"/>
                  <a:pt x="5245100" y="36512"/>
                  <a:pt x="5133975" y="28575"/>
                </a:cubicBezTo>
                <a:cubicBezTo>
                  <a:pt x="5022850" y="20638"/>
                  <a:pt x="4840287" y="7938"/>
                  <a:pt x="4743450" y="9525"/>
                </a:cubicBezTo>
                <a:cubicBezTo>
                  <a:pt x="4646613" y="11112"/>
                  <a:pt x="4597400" y="30163"/>
                  <a:pt x="4552950" y="38100"/>
                </a:cubicBezTo>
                <a:cubicBezTo>
                  <a:pt x="4508500" y="46037"/>
                  <a:pt x="4511675" y="46038"/>
                  <a:pt x="4476750" y="57150"/>
                </a:cubicBezTo>
                <a:cubicBezTo>
                  <a:pt x="4441825" y="68263"/>
                  <a:pt x="4408487" y="90488"/>
                  <a:pt x="4343400" y="104775"/>
                </a:cubicBezTo>
                <a:cubicBezTo>
                  <a:pt x="4278313" y="119062"/>
                  <a:pt x="4184650" y="136525"/>
                  <a:pt x="4086225" y="142875"/>
                </a:cubicBezTo>
                <a:cubicBezTo>
                  <a:pt x="3987800" y="149225"/>
                  <a:pt x="3860800" y="141288"/>
                  <a:pt x="3752850" y="142875"/>
                </a:cubicBezTo>
                <a:cubicBezTo>
                  <a:pt x="3644900" y="144463"/>
                  <a:pt x="3544887" y="153987"/>
                  <a:pt x="3438525" y="152400"/>
                </a:cubicBezTo>
                <a:cubicBezTo>
                  <a:pt x="3332163" y="150813"/>
                  <a:pt x="3221037" y="136525"/>
                  <a:pt x="3114675" y="133350"/>
                </a:cubicBezTo>
                <a:cubicBezTo>
                  <a:pt x="3008313" y="130175"/>
                  <a:pt x="2878137" y="134937"/>
                  <a:pt x="2800350" y="133350"/>
                </a:cubicBezTo>
                <a:cubicBezTo>
                  <a:pt x="2722563" y="131763"/>
                  <a:pt x="2700337" y="134937"/>
                  <a:pt x="2647950" y="123825"/>
                </a:cubicBezTo>
                <a:cubicBezTo>
                  <a:pt x="2595563" y="112713"/>
                  <a:pt x="2530475" y="84137"/>
                  <a:pt x="2486025" y="66675"/>
                </a:cubicBezTo>
                <a:cubicBezTo>
                  <a:pt x="2441575" y="49213"/>
                  <a:pt x="2428875" y="15875"/>
                  <a:pt x="2381250" y="19050"/>
                </a:cubicBezTo>
                <a:cubicBezTo>
                  <a:pt x="2333625" y="22225"/>
                  <a:pt x="2254250" y="69850"/>
                  <a:pt x="2200275" y="85725"/>
                </a:cubicBezTo>
                <a:cubicBezTo>
                  <a:pt x="2146300" y="101600"/>
                  <a:pt x="2098675" y="111125"/>
                  <a:pt x="2057400" y="114300"/>
                </a:cubicBezTo>
                <a:cubicBezTo>
                  <a:pt x="2016125" y="117475"/>
                  <a:pt x="1979612" y="112712"/>
                  <a:pt x="1952625" y="104775"/>
                </a:cubicBezTo>
                <a:cubicBezTo>
                  <a:pt x="1925638" y="96838"/>
                  <a:pt x="1920875" y="79375"/>
                  <a:pt x="1895475" y="66675"/>
                </a:cubicBezTo>
                <a:cubicBezTo>
                  <a:pt x="1870075" y="53975"/>
                  <a:pt x="1835150" y="34925"/>
                  <a:pt x="1800225" y="28575"/>
                </a:cubicBezTo>
                <a:cubicBezTo>
                  <a:pt x="1765300" y="22225"/>
                  <a:pt x="1685925" y="28575"/>
                  <a:pt x="1685925" y="28575"/>
                </a:cubicBezTo>
                <a:lnTo>
                  <a:pt x="1581150" y="28575"/>
                </a:lnTo>
                <a:cubicBezTo>
                  <a:pt x="1547813" y="28575"/>
                  <a:pt x="1535112" y="26988"/>
                  <a:pt x="1485900" y="28575"/>
                </a:cubicBezTo>
                <a:cubicBezTo>
                  <a:pt x="1436688" y="30162"/>
                  <a:pt x="1338262" y="30163"/>
                  <a:pt x="1285875" y="38100"/>
                </a:cubicBezTo>
                <a:cubicBezTo>
                  <a:pt x="1233488" y="46037"/>
                  <a:pt x="1214437" y="68263"/>
                  <a:pt x="1171575" y="76200"/>
                </a:cubicBezTo>
                <a:cubicBezTo>
                  <a:pt x="1128713" y="84137"/>
                  <a:pt x="1074738" y="76200"/>
                  <a:pt x="1028700" y="85725"/>
                </a:cubicBezTo>
                <a:cubicBezTo>
                  <a:pt x="982663" y="95250"/>
                  <a:pt x="936625" y="123825"/>
                  <a:pt x="895350" y="133350"/>
                </a:cubicBezTo>
                <a:cubicBezTo>
                  <a:pt x="854075" y="142875"/>
                  <a:pt x="781050" y="142875"/>
                  <a:pt x="781050" y="142875"/>
                </a:cubicBezTo>
                <a:cubicBezTo>
                  <a:pt x="731838" y="147638"/>
                  <a:pt x="644525" y="158750"/>
                  <a:pt x="600075" y="161925"/>
                </a:cubicBezTo>
                <a:cubicBezTo>
                  <a:pt x="555625" y="165100"/>
                  <a:pt x="542925" y="169863"/>
                  <a:pt x="514350" y="161925"/>
                </a:cubicBezTo>
                <a:cubicBezTo>
                  <a:pt x="485775" y="153987"/>
                  <a:pt x="447675" y="130175"/>
                  <a:pt x="428625" y="114300"/>
                </a:cubicBezTo>
                <a:cubicBezTo>
                  <a:pt x="409575" y="98425"/>
                  <a:pt x="411162" y="79375"/>
                  <a:pt x="400050" y="66675"/>
                </a:cubicBezTo>
                <a:cubicBezTo>
                  <a:pt x="388938" y="53975"/>
                  <a:pt x="376237" y="46037"/>
                  <a:pt x="361950" y="38100"/>
                </a:cubicBezTo>
                <a:cubicBezTo>
                  <a:pt x="347663" y="30163"/>
                  <a:pt x="374650" y="25400"/>
                  <a:pt x="314325" y="19050"/>
                </a:cubicBezTo>
                <a:cubicBezTo>
                  <a:pt x="254000" y="12700"/>
                  <a:pt x="127000" y="6350"/>
                  <a:pt x="0" y="0"/>
                </a:cubicBezTo>
              </a:path>
            </a:pathLst>
          </a:custGeom>
          <a:solidFill>
            <a:srgbClr val="66FFFF"/>
          </a:solid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7" name="TextBox 436"/>
          <p:cNvSpPr txBox="1"/>
          <p:nvPr/>
        </p:nvSpPr>
        <p:spPr>
          <a:xfrm>
            <a:off x="7855407" y="415343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165</a:t>
            </a:r>
            <a:endParaRPr lang="en-US" sz="600" b="1" dirty="0">
              <a:latin typeface="Arial" panose="020B0604020202020204" pitchFamily="34" charset="0"/>
              <a:cs typeface="Arial" panose="020B0604020202020204" pitchFamily="34" charset="0"/>
            </a:endParaRPr>
          </a:p>
        </p:txBody>
      </p:sp>
      <p:sp>
        <p:nvSpPr>
          <p:cNvPr id="438" name="TextBox 437"/>
          <p:cNvSpPr txBox="1"/>
          <p:nvPr/>
        </p:nvSpPr>
        <p:spPr>
          <a:xfrm>
            <a:off x="7855407" y="51181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178</a:t>
            </a:r>
            <a:endParaRPr lang="en-US" sz="600" b="1" dirty="0">
              <a:latin typeface="Arial" panose="020B0604020202020204" pitchFamily="34" charset="0"/>
              <a:cs typeface="Arial" panose="020B0604020202020204" pitchFamily="34" charset="0"/>
            </a:endParaRPr>
          </a:p>
        </p:txBody>
      </p:sp>
      <p:sp>
        <p:nvSpPr>
          <p:cNvPr id="439" name="TextBox 438"/>
          <p:cNvSpPr txBox="1"/>
          <p:nvPr/>
        </p:nvSpPr>
        <p:spPr>
          <a:xfrm>
            <a:off x="7855407" y="4727994"/>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172</a:t>
            </a:r>
            <a:endParaRPr lang="en-US" sz="600" b="1" dirty="0">
              <a:latin typeface="Arial" panose="020B0604020202020204" pitchFamily="34" charset="0"/>
              <a:cs typeface="Arial" panose="020B0604020202020204" pitchFamily="34" charset="0"/>
            </a:endParaRPr>
          </a:p>
        </p:txBody>
      </p:sp>
      <p:sp>
        <p:nvSpPr>
          <p:cNvPr id="440" name="TextBox 439"/>
          <p:cNvSpPr txBox="1"/>
          <p:nvPr/>
        </p:nvSpPr>
        <p:spPr>
          <a:xfrm>
            <a:off x="7855407" y="530549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198</a:t>
            </a:r>
            <a:endParaRPr lang="en-US" sz="600" b="1" dirty="0">
              <a:latin typeface="Arial" panose="020B0604020202020204" pitchFamily="34" charset="0"/>
              <a:cs typeface="Arial" panose="020B0604020202020204" pitchFamily="34" charset="0"/>
            </a:endParaRPr>
          </a:p>
        </p:txBody>
      </p:sp>
      <p:sp>
        <p:nvSpPr>
          <p:cNvPr id="441" name="TextBox 440"/>
          <p:cNvSpPr txBox="1"/>
          <p:nvPr/>
        </p:nvSpPr>
        <p:spPr>
          <a:xfrm>
            <a:off x="7855407" y="224391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70</a:t>
            </a:r>
            <a:endParaRPr lang="en-US" sz="600" b="1" dirty="0">
              <a:latin typeface="Arial" panose="020B0604020202020204" pitchFamily="34" charset="0"/>
              <a:cs typeface="Arial" panose="020B0604020202020204" pitchFamily="34" charset="0"/>
            </a:endParaRPr>
          </a:p>
        </p:txBody>
      </p:sp>
      <p:sp>
        <p:nvSpPr>
          <p:cNvPr id="442" name="TextBox 441"/>
          <p:cNvSpPr txBox="1"/>
          <p:nvPr/>
        </p:nvSpPr>
        <p:spPr>
          <a:xfrm>
            <a:off x="7855407" y="211423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30/0</a:t>
            </a:r>
            <a:endParaRPr lang="en-US" sz="600" b="1" dirty="0">
              <a:latin typeface="Arial" panose="020B0604020202020204" pitchFamily="34" charset="0"/>
              <a:cs typeface="Arial" panose="020B0604020202020204" pitchFamily="34" charset="0"/>
            </a:endParaRPr>
          </a:p>
        </p:txBody>
      </p:sp>
      <p:sp>
        <p:nvSpPr>
          <p:cNvPr id="443" name="TextBox 442"/>
          <p:cNvSpPr txBox="1"/>
          <p:nvPr/>
        </p:nvSpPr>
        <p:spPr>
          <a:xfrm>
            <a:off x="7855407" y="373332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155</a:t>
            </a:r>
            <a:endParaRPr lang="en-US" sz="600" b="1" dirty="0">
              <a:latin typeface="Arial" panose="020B0604020202020204" pitchFamily="34" charset="0"/>
              <a:cs typeface="Arial" panose="020B0604020202020204" pitchFamily="34" charset="0"/>
            </a:endParaRPr>
          </a:p>
        </p:txBody>
      </p:sp>
      <p:sp>
        <p:nvSpPr>
          <p:cNvPr id="444" name="TextBox 443"/>
          <p:cNvSpPr txBox="1"/>
          <p:nvPr/>
        </p:nvSpPr>
        <p:spPr>
          <a:xfrm>
            <a:off x="7855407" y="26910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110</a:t>
            </a:r>
            <a:endParaRPr lang="en-US" sz="600" b="1" dirty="0">
              <a:latin typeface="Arial" panose="020B0604020202020204" pitchFamily="34" charset="0"/>
              <a:cs typeface="Arial" panose="020B0604020202020204" pitchFamily="34" charset="0"/>
            </a:endParaRPr>
          </a:p>
        </p:txBody>
      </p:sp>
      <p:sp>
        <p:nvSpPr>
          <p:cNvPr id="445" name="TextBox 444"/>
          <p:cNvSpPr txBox="1"/>
          <p:nvPr/>
        </p:nvSpPr>
        <p:spPr>
          <a:xfrm>
            <a:off x="7855407" y="34205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145</a:t>
            </a:r>
            <a:endParaRPr lang="en-US" sz="600" b="1" dirty="0">
              <a:latin typeface="Arial" panose="020B0604020202020204" pitchFamily="34" charset="0"/>
              <a:cs typeface="Arial" panose="020B0604020202020204" pitchFamily="34" charset="0"/>
            </a:endParaRPr>
          </a:p>
        </p:txBody>
      </p:sp>
      <p:sp>
        <p:nvSpPr>
          <p:cNvPr id="446" name="TextBox 445"/>
          <p:cNvSpPr txBox="1"/>
          <p:nvPr/>
        </p:nvSpPr>
        <p:spPr>
          <a:xfrm>
            <a:off x="7855407" y="310403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130</a:t>
            </a:r>
            <a:endParaRPr lang="en-US" sz="600" b="1" dirty="0">
              <a:latin typeface="Arial" panose="020B0604020202020204" pitchFamily="34" charset="0"/>
              <a:cs typeface="Arial" panose="020B0604020202020204" pitchFamily="34" charset="0"/>
            </a:endParaRPr>
          </a:p>
        </p:txBody>
      </p:sp>
      <p:sp>
        <p:nvSpPr>
          <p:cNvPr id="448" name="TextBox 447"/>
          <p:cNvSpPr txBox="1"/>
          <p:nvPr/>
        </p:nvSpPr>
        <p:spPr>
          <a:xfrm>
            <a:off x="3732367"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110</a:t>
            </a:r>
            <a:endParaRPr lang="en-US" sz="500" b="1" dirty="0">
              <a:solidFill>
                <a:srgbClr val="FF0000"/>
              </a:solidFill>
              <a:latin typeface="Arial" panose="020B0604020202020204" pitchFamily="34" charset="0"/>
              <a:cs typeface="Arial" panose="020B0604020202020204" pitchFamily="34" charset="0"/>
            </a:endParaRPr>
          </a:p>
        </p:txBody>
      </p:sp>
      <p:sp>
        <p:nvSpPr>
          <p:cNvPr id="449" name="TextBox 448"/>
          <p:cNvSpPr txBox="1"/>
          <p:nvPr/>
        </p:nvSpPr>
        <p:spPr>
          <a:xfrm>
            <a:off x="4029792"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100</a:t>
            </a:r>
            <a:endParaRPr lang="en-US" sz="500" b="1" dirty="0">
              <a:solidFill>
                <a:srgbClr val="FF0000"/>
              </a:solidFill>
              <a:latin typeface="Arial" panose="020B0604020202020204" pitchFamily="34" charset="0"/>
              <a:cs typeface="Arial" panose="020B0604020202020204" pitchFamily="34" charset="0"/>
            </a:endParaRPr>
          </a:p>
        </p:txBody>
      </p:sp>
      <p:sp>
        <p:nvSpPr>
          <p:cNvPr id="450" name="TextBox 449"/>
          <p:cNvSpPr txBox="1"/>
          <p:nvPr/>
        </p:nvSpPr>
        <p:spPr>
          <a:xfrm>
            <a:off x="4319844"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90</a:t>
            </a:r>
            <a:endParaRPr lang="en-US" sz="500" b="1" dirty="0">
              <a:solidFill>
                <a:srgbClr val="FF0000"/>
              </a:solidFill>
              <a:latin typeface="Arial" panose="020B0604020202020204" pitchFamily="34" charset="0"/>
              <a:cs typeface="Arial" panose="020B0604020202020204" pitchFamily="34" charset="0"/>
            </a:endParaRPr>
          </a:p>
        </p:txBody>
      </p:sp>
      <p:sp>
        <p:nvSpPr>
          <p:cNvPr id="451" name="TextBox 450"/>
          <p:cNvSpPr txBox="1"/>
          <p:nvPr/>
        </p:nvSpPr>
        <p:spPr>
          <a:xfrm>
            <a:off x="4613890"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80</a:t>
            </a:r>
            <a:endParaRPr lang="en-US" sz="500" b="1" dirty="0">
              <a:solidFill>
                <a:srgbClr val="FF0000"/>
              </a:solidFill>
              <a:latin typeface="Arial" panose="020B0604020202020204" pitchFamily="34" charset="0"/>
              <a:cs typeface="Arial" panose="020B0604020202020204" pitchFamily="34" charset="0"/>
            </a:endParaRPr>
          </a:p>
        </p:txBody>
      </p:sp>
      <p:sp>
        <p:nvSpPr>
          <p:cNvPr id="452" name="TextBox 451"/>
          <p:cNvSpPr txBox="1"/>
          <p:nvPr/>
        </p:nvSpPr>
        <p:spPr>
          <a:xfrm>
            <a:off x="4921147"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70</a:t>
            </a:r>
            <a:endParaRPr lang="en-US" sz="500" b="1" dirty="0">
              <a:solidFill>
                <a:srgbClr val="FF0000"/>
              </a:solidFill>
              <a:latin typeface="Arial" panose="020B0604020202020204" pitchFamily="34" charset="0"/>
              <a:cs typeface="Arial" panose="020B0604020202020204" pitchFamily="34" charset="0"/>
            </a:endParaRPr>
          </a:p>
        </p:txBody>
      </p:sp>
      <p:sp>
        <p:nvSpPr>
          <p:cNvPr id="453" name="TextBox 452"/>
          <p:cNvSpPr txBox="1"/>
          <p:nvPr/>
        </p:nvSpPr>
        <p:spPr>
          <a:xfrm>
            <a:off x="5201366"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60</a:t>
            </a:r>
            <a:endParaRPr lang="en-US" sz="500" b="1" dirty="0">
              <a:solidFill>
                <a:srgbClr val="FF0000"/>
              </a:solidFill>
              <a:latin typeface="Arial" panose="020B0604020202020204" pitchFamily="34" charset="0"/>
              <a:cs typeface="Arial" panose="020B0604020202020204" pitchFamily="34" charset="0"/>
            </a:endParaRPr>
          </a:p>
        </p:txBody>
      </p:sp>
      <p:sp>
        <p:nvSpPr>
          <p:cNvPr id="454" name="TextBox 453"/>
          <p:cNvSpPr txBox="1"/>
          <p:nvPr/>
        </p:nvSpPr>
        <p:spPr>
          <a:xfrm>
            <a:off x="198222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170</a:t>
            </a:r>
            <a:endParaRPr lang="en-US" sz="500" b="1" dirty="0">
              <a:solidFill>
                <a:srgbClr val="FF0000"/>
              </a:solidFill>
              <a:latin typeface="Arial" panose="020B0604020202020204" pitchFamily="34" charset="0"/>
              <a:cs typeface="Arial" panose="020B0604020202020204" pitchFamily="34" charset="0"/>
            </a:endParaRPr>
          </a:p>
        </p:txBody>
      </p:sp>
      <p:sp>
        <p:nvSpPr>
          <p:cNvPr id="455" name="TextBox 454"/>
          <p:cNvSpPr txBox="1"/>
          <p:nvPr/>
        </p:nvSpPr>
        <p:spPr>
          <a:xfrm>
            <a:off x="1394746"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190</a:t>
            </a:r>
            <a:endParaRPr lang="en-US" sz="500" b="1" dirty="0">
              <a:solidFill>
                <a:srgbClr val="FF0000"/>
              </a:solidFill>
              <a:latin typeface="Arial" panose="020B0604020202020204" pitchFamily="34" charset="0"/>
              <a:cs typeface="Arial" panose="020B0604020202020204" pitchFamily="34" charset="0"/>
            </a:endParaRPr>
          </a:p>
        </p:txBody>
      </p:sp>
      <p:sp>
        <p:nvSpPr>
          <p:cNvPr id="456" name="TextBox 455"/>
          <p:cNvSpPr txBox="1"/>
          <p:nvPr/>
        </p:nvSpPr>
        <p:spPr>
          <a:xfrm>
            <a:off x="168971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180</a:t>
            </a:r>
            <a:endParaRPr lang="en-US" sz="500" b="1" dirty="0">
              <a:solidFill>
                <a:srgbClr val="FF0000"/>
              </a:solidFill>
              <a:latin typeface="Arial" panose="020B0604020202020204" pitchFamily="34" charset="0"/>
              <a:cs typeface="Arial" panose="020B0604020202020204" pitchFamily="34" charset="0"/>
            </a:endParaRPr>
          </a:p>
        </p:txBody>
      </p:sp>
      <p:sp>
        <p:nvSpPr>
          <p:cNvPr id="457" name="TextBox 456"/>
          <p:cNvSpPr txBox="1"/>
          <p:nvPr/>
        </p:nvSpPr>
        <p:spPr>
          <a:xfrm>
            <a:off x="2269817"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160</a:t>
            </a:r>
            <a:endParaRPr lang="en-US" sz="500" b="1" dirty="0">
              <a:solidFill>
                <a:srgbClr val="FF0000"/>
              </a:solidFill>
              <a:latin typeface="Arial" panose="020B0604020202020204" pitchFamily="34" charset="0"/>
              <a:cs typeface="Arial" panose="020B0604020202020204" pitchFamily="34" charset="0"/>
            </a:endParaRPr>
          </a:p>
        </p:txBody>
      </p:sp>
      <p:sp>
        <p:nvSpPr>
          <p:cNvPr id="458" name="TextBox 457"/>
          <p:cNvSpPr txBox="1"/>
          <p:nvPr/>
        </p:nvSpPr>
        <p:spPr>
          <a:xfrm>
            <a:off x="257062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150</a:t>
            </a:r>
            <a:endParaRPr lang="en-US" sz="500" b="1" dirty="0">
              <a:solidFill>
                <a:srgbClr val="FF0000"/>
              </a:solidFill>
              <a:latin typeface="Arial" panose="020B0604020202020204" pitchFamily="34" charset="0"/>
              <a:cs typeface="Arial" panose="020B0604020202020204" pitchFamily="34" charset="0"/>
            </a:endParaRPr>
          </a:p>
        </p:txBody>
      </p:sp>
      <p:sp>
        <p:nvSpPr>
          <p:cNvPr id="459" name="TextBox 458"/>
          <p:cNvSpPr txBox="1"/>
          <p:nvPr/>
        </p:nvSpPr>
        <p:spPr>
          <a:xfrm>
            <a:off x="2860675"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140</a:t>
            </a:r>
            <a:endParaRPr lang="en-US" sz="500" b="1" dirty="0">
              <a:solidFill>
                <a:srgbClr val="FF0000"/>
              </a:solidFill>
              <a:latin typeface="Arial" panose="020B0604020202020204" pitchFamily="34" charset="0"/>
              <a:cs typeface="Arial" panose="020B0604020202020204" pitchFamily="34" charset="0"/>
            </a:endParaRPr>
          </a:p>
        </p:txBody>
      </p:sp>
      <p:sp>
        <p:nvSpPr>
          <p:cNvPr id="460" name="TextBox 459"/>
          <p:cNvSpPr txBox="1"/>
          <p:nvPr/>
        </p:nvSpPr>
        <p:spPr>
          <a:xfrm>
            <a:off x="3150726"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130</a:t>
            </a:r>
            <a:endParaRPr lang="en-US" sz="500" b="1" dirty="0">
              <a:solidFill>
                <a:srgbClr val="FF0000"/>
              </a:solidFill>
              <a:latin typeface="Arial" panose="020B0604020202020204" pitchFamily="34" charset="0"/>
              <a:cs typeface="Arial" panose="020B0604020202020204" pitchFamily="34" charset="0"/>
            </a:endParaRPr>
          </a:p>
        </p:txBody>
      </p:sp>
      <p:sp>
        <p:nvSpPr>
          <p:cNvPr id="461" name="TextBox 460"/>
          <p:cNvSpPr txBox="1"/>
          <p:nvPr/>
        </p:nvSpPr>
        <p:spPr>
          <a:xfrm>
            <a:off x="3445694"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120</a:t>
            </a:r>
            <a:endParaRPr lang="en-US" sz="500" b="1" dirty="0">
              <a:solidFill>
                <a:srgbClr val="FF0000"/>
              </a:solidFill>
              <a:latin typeface="Arial" panose="020B0604020202020204" pitchFamily="34" charset="0"/>
              <a:cs typeface="Arial" panose="020B0604020202020204" pitchFamily="34" charset="0"/>
            </a:endParaRPr>
          </a:p>
        </p:txBody>
      </p:sp>
      <p:sp>
        <p:nvSpPr>
          <p:cNvPr id="462" name="TextBox 461"/>
          <p:cNvSpPr txBox="1"/>
          <p:nvPr/>
        </p:nvSpPr>
        <p:spPr>
          <a:xfrm>
            <a:off x="1107213" y="1672320"/>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200</a:t>
            </a:r>
            <a:endParaRPr lang="en-US" sz="500" b="1" dirty="0">
              <a:solidFill>
                <a:srgbClr val="FF0000"/>
              </a:solidFill>
              <a:latin typeface="Arial" panose="020B0604020202020204" pitchFamily="34" charset="0"/>
              <a:cs typeface="Arial" panose="020B0604020202020204" pitchFamily="34" charset="0"/>
            </a:endParaRPr>
          </a:p>
        </p:txBody>
      </p:sp>
      <p:sp>
        <p:nvSpPr>
          <p:cNvPr id="463" name="TextBox 462"/>
          <p:cNvSpPr txBox="1"/>
          <p:nvPr/>
        </p:nvSpPr>
        <p:spPr>
          <a:xfrm>
            <a:off x="5486501" y="1676931"/>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50</a:t>
            </a:r>
            <a:endParaRPr lang="en-US" sz="500" b="1" dirty="0">
              <a:solidFill>
                <a:srgbClr val="FF0000"/>
              </a:solidFill>
              <a:latin typeface="Arial" panose="020B0604020202020204" pitchFamily="34" charset="0"/>
              <a:cs typeface="Arial" panose="020B0604020202020204" pitchFamily="34" charset="0"/>
            </a:endParaRPr>
          </a:p>
        </p:txBody>
      </p:sp>
      <p:sp>
        <p:nvSpPr>
          <p:cNvPr id="464" name="TextBox 463"/>
          <p:cNvSpPr txBox="1"/>
          <p:nvPr/>
        </p:nvSpPr>
        <p:spPr>
          <a:xfrm>
            <a:off x="5781469" y="1674474"/>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40</a:t>
            </a:r>
            <a:endParaRPr lang="en-US" sz="500" b="1" dirty="0">
              <a:solidFill>
                <a:srgbClr val="FF0000"/>
              </a:solidFill>
              <a:latin typeface="Arial" panose="020B0604020202020204" pitchFamily="34" charset="0"/>
              <a:cs typeface="Arial" panose="020B0604020202020204" pitchFamily="34" charset="0"/>
            </a:endParaRPr>
          </a:p>
        </p:txBody>
      </p:sp>
      <p:sp>
        <p:nvSpPr>
          <p:cNvPr id="465" name="TextBox 464"/>
          <p:cNvSpPr txBox="1"/>
          <p:nvPr/>
        </p:nvSpPr>
        <p:spPr>
          <a:xfrm>
            <a:off x="6071521"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30</a:t>
            </a:r>
            <a:endParaRPr lang="en-US" sz="500" b="1" dirty="0">
              <a:solidFill>
                <a:srgbClr val="FF0000"/>
              </a:solidFill>
              <a:latin typeface="Arial" panose="020B0604020202020204" pitchFamily="34" charset="0"/>
              <a:cs typeface="Arial" panose="020B0604020202020204" pitchFamily="34" charset="0"/>
            </a:endParaRPr>
          </a:p>
        </p:txBody>
      </p:sp>
      <p:sp>
        <p:nvSpPr>
          <p:cNvPr id="466" name="TextBox 465"/>
          <p:cNvSpPr txBox="1"/>
          <p:nvPr/>
        </p:nvSpPr>
        <p:spPr>
          <a:xfrm>
            <a:off x="6364031" y="1684306"/>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20</a:t>
            </a:r>
            <a:endParaRPr lang="en-US" sz="500" b="1" dirty="0">
              <a:solidFill>
                <a:srgbClr val="FF0000"/>
              </a:solidFill>
              <a:latin typeface="Arial" panose="020B0604020202020204" pitchFamily="34" charset="0"/>
              <a:cs typeface="Arial" panose="020B0604020202020204" pitchFamily="34" charset="0"/>
            </a:endParaRPr>
          </a:p>
        </p:txBody>
      </p:sp>
      <p:sp>
        <p:nvSpPr>
          <p:cNvPr id="467" name="TextBox 466"/>
          <p:cNvSpPr txBox="1"/>
          <p:nvPr/>
        </p:nvSpPr>
        <p:spPr>
          <a:xfrm>
            <a:off x="6656540" y="1679390"/>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10</a:t>
            </a:r>
            <a:endParaRPr lang="en-US" sz="500" b="1" dirty="0">
              <a:solidFill>
                <a:srgbClr val="FF0000"/>
              </a:solidFill>
              <a:latin typeface="Arial" panose="020B0604020202020204" pitchFamily="34" charset="0"/>
              <a:cs typeface="Arial" panose="020B0604020202020204" pitchFamily="34" charset="0"/>
            </a:endParaRPr>
          </a:p>
        </p:txBody>
      </p:sp>
      <p:sp>
        <p:nvSpPr>
          <p:cNvPr id="468" name="TextBox 467"/>
          <p:cNvSpPr txBox="1"/>
          <p:nvPr/>
        </p:nvSpPr>
        <p:spPr>
          <a:xfrm>
            <a:off x="6946592" y="1684306"/>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0</a:t>
            </a:r>
            <a:endParaRPr lang="en-US" sz="500" b="1" dirty="0">
              <a:solidFill>
                <a:srgbClr val="FF0000"/>
              </a:solidFill>
              <a:latin typeface="Arial" panose="020B0604020202020204" pitchFamily="34" charset="0"/>
              <a:cs typeface="Arial" panose="020B0604020202020204" pitchFamily="34" charset="0"/>
            </a:endParaRPr>
          </a:p>
        </p:txBody>
      </p:sp>
      <p:sp>
        <p:nvSpPr>
          <p:cNvPr id="478" name="Freeform 477"/>
          <p:cNvSpPr/>
          <p:nvPr/>
        </p:nvSpPr>
        <p:spPr bwMode="auto">
          <a:xfrm>
            <a:off x="1351128" y="2149522"/>
            <a:ext cx="5718412" cy="3227696"/>
          </a:xfrm>
          <a:custGeom>
            <a:avLst/>
            <a:gdLst>
              <a:gd name="connsiteX0" fmla="*/ 0 w 5718412"/>
              <a:gd name="connsiteY0" fmla="*/ 0 h 3227696"/>
              <a:gd name="connsiteX1" fmla="*/ 218365 w 5718412"/>
              <a:gd name="connsiteY1" fmla="*/ 61415 h 3227696"/>
              <a:gd name="connsiteX2" fmla="*/ 573206 w 5718412"/>
              <a:gd name="connsiteY2" fmla="*/ 143302 h 3227696"/>
              <a:gd name="connsiteX3" fmla="*/ 668741 w 5718412"/>
              <a:gd name="connsiteY3" fmla="*/ 388962 h 3227696"/>
              <a:gd name="connsiteX4" fmla="*/ 716508 w 5718412"/>
              <a:gd name="connsiteY4" fmla="*/ 805218 h 3227696"/>
              <a:gd name="connsiteX5" fmla="*/ 791571 w 5718412"/>
              <a:gd name="connsiteY5" fmla="*/ 1009935 h 3227696"/>
              <a:gd name="connsiteX6" fmla="*/ 873457 w 5718412"/>
              <a:gd name="connsiteY6" fmla="*/ 1221475 h 3227696"/>
              <a:gd name="connsiteX7" fmla="*/ 1064526 w 5718412"/>
              <a:gd name="connsiteY7" fmla="*/ 1473959 h 3227696"/>
              <a:gd name="connsiteX8" fmla="*/ 1153236 w 5718412"/>
              <a:gd name="connsiteY8" fmla="*/ 1549021 h 3227696"/>
              <a:gd name="connsiteX9" fmla="*/ 1262418 w 5718412"/>
              <a:gd name="connsiteY9" fmla="*/ 1692323 h 3227696"/>
              <a:gd name="connsiteX10" fmla="*/ 1426191 w 5718412"/>
              <a:gd name="connsiteY10" fmla="*/ 1821977 h 3227696"/>
              <a:gd name="connsiteX11" fmla="*/ 1528550 w 5718412"/>
              <a:gd name="connsiteY11" fmla="*/ 1972102 h 3227696"/>
              <a:gd name="connsiteX12" fmla="*/ 1699147 w 5718412"/>
              <a:gd name="connsiteY12" fmla="*/ 2149523 h 3227696"/>
              <a:gd name="connsiteX13" fmla="*/ 1815153 w 5718412"/>
              <a:gd name="connsiteY13" fmla="*/ 2224585 h 3227696"/>
              <a:gd name="connsiteX14" fmla="*/ 2040341 w 5718412"/>
              <a:gd name="connsiteY14" fmla="*/ 2292824 h 3227696"/>
              <a:gd name="connsiteX15" fmla="*/ 2320120 w 5718412"/>
              <a:gd name="connsiteY15" fmla="*/ 2429302 h 3227696"/>
              <a:gd name="connsiteX16" fmla="*/ 2565779 w 5718412"/>
              <a:gd name="connsiteY16" fmla="*/ 2688609 h 3227696"/>
              <a:gd name="connsiteX17" fmla="*/ 2845559 w 5718412"/>
              <a:gd name="connsiteY17" fmla="*/ 2831911 h 3227696"/>
              <a:gd name="connsiteX18" fmla="*/ 3152633 w 5718412"/>
              <a:gd name="connsiteY18" fmla="*/ 2988860 h 3227696"/>
              <a:gd name="connsiteX19" fmla="*/ 3384645 w 5718412"/>
              <a:gd name="connsiteY19" fmla="*/ 3077571 h 3227696"/>
              <a:gd name="connsiteX20" fmla="*/ 3698544 w 5718412"/>
              <a:gd name="connsiteY20" fmla="*/ 3145809 h 3227696"/>
              <a:gd name="connsiteX21" fmla="*/ 4032914 w 5718412"/>
              <a:gd name="connsiteY21" fmla="*/ 3200400 h 3227696"/>
              <a:gd name="connsiteX22" fmla="*/ 4660711 w 5718412"/>
              <a:gd name="connsiteY22" fmla="*/ 3179929 h 3227696"/>
              <a:gd name="connsiteX23" fmla="*/ 5220269 w 5718412"/>
              <a:gd name="connsiteY23" fmla="*/ 3200400 h 3227696"/>
              <a:gd name="connsiteX24" fmla="*/ 5718412 w 5718412"/>
              <a:gd name="connsiteY24" fmla="*/ 3227696 h 322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18412" h="3227696">
                <a:moveTo>
                  <a:pt x="0" y="0"/>
                </a:moveTo>
                <a:cubicBezTo>
                  <a:pt x="61415" y="18765"/>
                  <a:pt x="122831" y="37531"/>
                  <a:pt x="218365" y="61415"/>
                </a:cubicBezTo>
                <a:cubicBezTo>
                  <a:pt x="313899" y="85299"/>
                  <a:pt x="498143" y="88711"/>
                  <a:pt x="573206" y="143302"/>
                </a:cubicBezTo>
                <a:cubicBezTo>
                  <a:pt x="648269" y="197893"/>
                  <a:pt x="644857" y="278643"/>
                  <a:pt x="668741" y="388962"/>
                </a:cubicBezTo>
                <a:cubicBezTo>
                  <a:pt x="692625" y="499281"/>
                  <a:pt x="696036" y="701723"/>
                  <a:pt x="716508" y="805218"/>
                </a:cubicBezTo>
                <a:cubicBezTo>
                  <a:pt x="736980" y="908713"/>
                  <a:pt x="765413" y="940559"/>
                  <a:pt x="791571" y="1009935"/>
                </a:cubicBezTo>
                <a:cubicBezTo>
                  <a:pt x="817729" y="1079311"/>
                  <a:pt x="827965" y="1144138"/>
                  <a:pt x="873457" y="1221475"/>
                </a:cubicBezTo>
                <a:cubicBezTo>
                  <a:pt x="918950" y="1298812"/>
                  <a:pt x="1017896" y="1419368"/>
                  <a:pt x="1064526" y="1473959"/>
                </a:cubicBezTo>
                <a:cubicBezTo>
                  <a:pt x="1111156" y="1528550"/>
                  <a:pt x="1120254" y="1512627"/>
                  <a:pt x="1153236" y="1549021"/>
                </a:cubicBezTo>
                <a:cubicBezTo>
                  <a:pt x="1186218" y="1585415"/>
                  <a:pt x="1216926" y="1646830"/>
                  <a:pt x="1262418" y="1692323"/>
                </a:cubicBezTo>
                <a:cubicBezTo>
                  <a:pt x="1307910" y="1737816"/>
                  <a:pt x="1381836" y="1775347"/>
                  <a:pt x="1426191" y="1821977"/>
                </a:cubicBezTo>
                <a:cubicBezTo>
                  <a:pt x="1470546" y="1868607"/>
                  <a:pt x="1483057" y="1917511"/>
                  <a:pt x="1528550" y="1972102"/>
                </a:cubicBezTo>
                <a:cubicBezTo>
                  <a:pt x="1574043" y="2026693"/>
                  <a:pt x="1651380" y="2107443"/>
                  <a:pt x="1699147" y="2149523"/>
                </a:cubicBezTo>
                <a:cubicBezTo>
                  <a:pt x="1746914" y="2191604"/>
                  <a:pt x="1758287" y="2200702"/>
                  <a:pt x="1815153" y="2224585"/>
                </a:cubicBezTo>
                <a:cubicBezTo>
                  <a:pt x="1872019" y="2248468"/>
                  <a:pt x="1956180" y="2258705"/>
                  <a:pt x="2040341" y="2292824"/>
                </a:cubicBezTo>
                <a:cubicBezTo>
                  <a:pt x="2124502" y="2326943"/>
                  <a:pt x="2232547" y="2363338"/>
                  <a:pt x="2320120" y="2429302"/>
                </a:cubicBezTo>
                <a:cubicBezTo>
                  <a:pt x="2407693" y="2495266"/>
                  <a:pt x="2478206" y="2621508"/>
                  <a:pt x="2565779" y="2688609"/>
                </a:cubicBezTo>
                <a:cubicBezTo>
                  <a:pt x="2653352" y="2755711"/>
                  <a:pt x="2845559" y="2831911"/>
                  <a:pt x="2845559" y="2831911"/>
                </a:cubicBezTo>
                <a:cubicBezTo>
                  <a:pt x="2943368" y="2881953"/>
                  <a:pt x="3062785" y="2947917"/>
                  <a:pt x="3152633" y="2988860"/>
                </a:cubicBezTo>
                <a:cubicBezTo>
                  <a:pt x="3242481" y="3029803"/>
                  <a:pt x="3293660" y="3051413"/>
                  <a:pt x="3384645" y="3077571"/>
                </a:cubicBezTo>
                <a:cubicBezTo>
                  <a:pt x="3475630" y="3103729"/>
                  <a:pt x="3590499" y="3125338"/>
                  <a:pt x="3698544" y="3145809"/>
                </a:cubicBezTo>
                <a:cubicBezTo>
                  <a:pt x="3806589" y="3166280"/>
                  <a:pt x="3872553" y="3194713"/>
                  <a:pt x="4032914" y="3200400"/>
                </a:cubicBezTo>
                <a:cubicBezTo>
                  <a:pt x="4193275" y="3206087"/>
                  <a:pt x="4462819" y="3179929"/>
                  <a:pt x="4660711" y="3179929"/>
                </a:cubicBezTo>
                <a:cubicBezTo>
                  <a:pt x="4858603" y="3179929"/>
                  <a:pt x="5220269" y="3200400"/>
                  <a:pt x="5220269" y="3200400"/>
                </a:cubicBezTo>
                <a:lnTo>
                  <a:pt x="5718412" y="3227696"/>
                </a:lnTo>
              </a:path>
            </a:pathLst>
          </a:cu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531" name="Group 530"/>
          <p:cNvGrpSpPr/>
          <p:nvPr/>
        </p:nvGrpSpPr>
        <p:grpSpPr>
          <a:xfrm>
            <a:off x="7574256" y="2146767"/>
            <a:ext cx="310551" cy="3245056"/>
            <a:chOff x="7034644" y="2149635"/>
            <a:chExt cx="97877" cy="3245056"/>
          </a:xfrm>
        </p:grpSpPr>
        <p:sp>
          <p:nvSpPr>
            <p:cNvPr id="532" name="Rectangle 46"/>
            <p:cNvSpPr/>
            <p:nvPr/>
          </p:nvSpPr>
          <p:spPr bwMode="auto">
            <a:xfrm>
              <a:off x="7035310" y="5218082"/>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3" name="Rectangle 532"/>
            <p:cNvSpPr/>
            <p:nvPr/>
          </p:nvSpPr>
          <p:spPr bwMode="auto">
            <a:xfrm>
              <a:off x="7035310" y="4822666"/>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4" name="Rectangle 48"/>
            <p:cNvSpPr/>
            <p:nvPr/>
          </p:nvSpPr>
          <p:spPr bwMode="auto">
            <a:xfrm>
              <a:off x="7035310" y="4255180"/>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5" name="Rectangle 534"/>
            <p:cNvSpPr/>
            <p:nvPr/>
          </p:nvSpPr>
          <p:spPr bwMode="auto">
            <a:xfrm>
              <a:off x="7035310" y="3518508"/>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6" name="Rectangle 535"/>
            <p:cNvSpPr/>
            <p:nvPr/>
          </p:nvSpPr>
          <p:spPr bwMode="auto">
            <a:xfrm>
              <a:off x="7035310" y="3832753"/>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7" name="Rectangle 536"/>
            <p:cNvSpPr/>
            <p:nvPr/>
          </p:nvSpPr>
          <p:spPr bwMode="auto">
            <a:xfrm>
              <a:off x="7035310" y="3199112"/>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8" name="Rectangle 537"/>
            <p:cNvSpPr/>
            <p:nvPr/>
          </p:nvSpPr>
          <p:spPr bwMode="auto">
            <a:xfrm>
              <a:off x="7035310" y="2781837"/>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9" name="Rectangle 538"/>
            <p:cNvSpPr/>
            <p:nvPr/>
          </p:nvSpPr>
          <p:spPr bwMode="auto">
            <a:xfrm>
              <a:off x="7035310" y="2338802"/>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0" name="Rectangle 539"/>
            <p:cNvSpPr/>
            <p:nvPr/>
          </p:nvSpPr>
          <p:spPr bwMode="auto">
            <a:xfrm>
              <a:off x="7035310" y="2209568"/>
              <a:ext cx="97211"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1" name="Rectangle 540"/>
            <p:cNvSpPr/>
            <p:nvPr/>
          </p:nvSpPr>
          <p:spPr bwMode="auto">
            <a:xfrm>
              <a:off x="7034644" y="2149635"/>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542" name="Group 541"/>
          <p:cNvGrpSpPr/>
          <p:nvPr/>
        </p:nvGrpSpPr>
        <p:grpSpPr>
          <a:xfrm>
            <a:off x="7034644" y="2149635"/>
            <a:ext cx="97877" cy="3245056"/>
            <a:chOff x="7034644" y="2149635"/>
            <a:chExt cx="97877" cy="3245056"/>
          </a:xfrm>
        </p:grpSpPr>
        <p:sp>
          <p:nvSpPr>
            <p:cNvPr id="543" name="Rectangle 46"/>
            <p:cNvSpPr/>
            <p:nvPr/>
          </p:nvSpPr>
          <p:spPr bwMode="auto">
            <a:xfrm>
              <a:off x="7035310" y="5218082"/>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4" name="Rectangle 543"/>
            <p:cNvSpPr/>
            <p:nvPr/>
          </p:nvSpPr>
          <p:spPr bwMode="auto">
            <a:xfrm>
              <a:off x="7035310" y="4822666"/>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5" name="Rectangle 48"/>
            <p:cNvSpPr/>
            <p:nvPr/>
          </p:nvSpPr>
          <p:spPr bwMode="auto">
            <a:xfrm>
              <a:off x="7035310" y="4255180"/>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6" name="Rectangle 545"/>
            <p:cNvSpPr/>
            <p:nvPr/>
          </p:nvSpPr>
          <p:spPr bwMode="auto">
            <a:xfrm>
              <a:off x="7035310" y="3518508"/>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7" name="Rectangle 546"/>
            <p:cNvSpPr/>
            <p:nvPr/>
          </p:nvSpPr>
          <p:spPr bwMode="auto">
            <a:xfrm>
              <a:off x="7035310" y="3832753"/>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8" name="Rectangle 547"/>
            <p:cNvSpPr/>
            <p:nvPr/>
          </p:nvSpPr>
          <p:spPr bwMode="auto">
            <a:xfrm>
              <a:off x="7035310" y="3199112"/>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9" name="Rectangle 548"/>
            <p:cNvSpPr/>
            <p:nvPr/>
          </p:nvSpPr>
          <p:spPr bwMode="auto">
            <a:xfrm>
              <a:off x="7035310" y="2781837"/>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0" name="Rectangle 549"/>
            <p:cNvSpPr/>
            <p:nvPr/>
          </p:nvSpPr>
          <p:spPr bwMode="auto">
            <a:xfrm>
              <a:off x="7035310" y="2338802"/>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1" name="Rectangle 550"/>
            <p:cNvSpPr/>
            <p:nvPr/>
          </p:nvSpPr>
          <p:spPr bwMode="auto">
            <a:xfrm>
              <a:off x="7035310" y="2209568"/>
              <a:ext cx="97211"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2" name="Rectangle 551"/>
            <p:cNvSpPr/>
            <p:nvPr/>
          </p:nvSpPr>
          <p:spPr bwMode="auto">
            <a:xfrm>
              <a:off x="7034644" y="2149635"/>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553" name="Freeform 552"/>
          <p:cNvSpPr/>
          <p:nvPr/>
        </p:nvSpPr>
        <p:spPr bwMode="auto">
          <a:xfrm>
            <a:off x="1351024" y="2148198"/>
            <a:ext cx="723693" cy="849630"/>
          </a:xfrm>
          <a:custGeom>
            <a:avLst/>
            <a:gdLst>
              <a:gd name="connsiteX0" fmla="*/ 0 w 716280"/>
              <a:gd name="connsiteY0" fmla="*/ 0 h 849630"/>
              <a:gd name="connsiteX1" fmla="*/ 182880 w 716280"/>
              <a:gd name="connsiteY1" fmla="*/ 60960 h 849630"/>
              <a:gd name="connsiteX2" fmla="*/ 331470 w 716280"/>
              <a:gd name="connsiteY2" fmla="*/ 83820 h 849630"/>
              <a:gd name="connsiteX3" fmla="*/ 407670 w 716280"/>
              <a:gd name="connsiteY3" fmla="*/ 99060 h 849630"/>
              <a:gd name="connsiteX4" fmla="*/ 480060 w 716280"/>
              <a:gd name="connsiteY4" fmla="*/ 106680 h 849630"/>
              <a:gd name="connsiteX5" fmla="*/ 533400 w 716280"/>
              <a:gd name="connsiteY5" fmla="*/ 129540 h 849630"/>
              <a:gd name="connsiteX6" fmla="*/ 598170 w 716280"/>
              <a:gd name="connsiteY6" fmla="*/ 179070 h 849630"/>
              <a:gd name="connsiteX7" fmla="*/ 640080 w 716280"/>
              <a:gd name="connsiteY7" fmla="*/ 278130 h 849630"/>
              <a:gd name="connsiteX8" fmla="*/ 674370 w 716280"/>
              <a:gd name="connsiteY8" fmla="*/ 510540 h 849630"/>
              <a:gd name="connsiteX9" fmla="*/ 697230 w 716280"/>
              <a:gd name="connsiteY9" fmla="*/ 735330 h 849630"/>
              <a:gd name="connsiteX10" fmla="*/ 716280 w 716280"/>
              <a:gd name="connsiteY10" fmla="*/ 849630 h 84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6280" h="849630">
                <a:moveTo>
                  <a:pt x="0" y="0"/>
                </a:moveTo>
                <a:cubicBezTo>
                  <a:pt x="63817" y="23495"/>
                  <a:pt x="127635" y="46990"/>
                  <a:pt x="182880" y="60960"/>
                </a:cubicBezTo>
                <a:cubicBezTo>
                  <a:pt x="238125" y="74930"/>
                  <a:pt x="294005" y="77470"/>
                  <a:pt x="331470" y="83820"/>
                </a:cubicBezTo>
                <a:cubicBezTo>
                  <a:pt x="368935" y="90170"/>
                  <a:pt x="382905" y="95250"/>
                  <a:pt x="407670" y="99060"/>
                </a:cubicBezTo>
                <a:cubicBezTo>
                  <a:pt x="432435" y="102870"/>
                  <a:pt x="459105" y="101600"/>
                  <a:pt x="480060" y="106680"/>
                </a:cubicBezTo>
                <a:cubicBezTo>
                  <a:pt x="501015" y="111760"/>
                  <a:pt x="513715" y="117475"/>
                  <a:pt x="533400" y="129540"/>
                </a:cubicBezTo>
                <a:cubicBezTo>
                  <a:pt x="553085" y="141605"/>
                  <a:pt x="580390" y="154305"/>
                  <a:pt x="598170" y="179070"/>
                </a:cubicBezTo>
                <a:cubicBezTo>
                  <a:pt x="615950" y="203835"/>
                  <a:pt x="627380" y="222885"/>
                  <a:pt x="640080" y="278130"/>
                </a:cubicBezTo>
                <a:cubicBezTo>
                  <a:pt x="652780" y="333375"/>
                  <a:pt x="664845" y="434340"/>
                  <a:pt x="674370" y="510540"/>
                </a:cubicBezTo>
                <a:cubicBezTo>
                  <a:pt x="683895" y="586740"/>
                  <a:pt x="690245" y="678815"/>
                  <a:pt x="697230" y="735330"/>
                </a:cubicBezTo>
                <a:cubicBezTo>
                  <a:pt x="704215" y="791845"/>
                  <a:pt x="710247" y="820737"/>
                  <a:pt x="716280" y="849630"/>
                </a:cubicBezTo>
              </a:path>
            </a:pathLst>
          </a:custGeom>
          <a:no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5" name="Freeform 554"/>
          <p:cNvSpPr/>
          <p:nvPr/>
        </p:nvSpPr>
        <p:spPr bwMode="auto">
          <a:xfrm>
            <a:off x="1357398" y="2133600"/>
            <a:ext cx="742950" cy="929640"/>
          </a:xfrm>
          <a:custGeom>
            <a:avLst/>
            <a:gdLst>
              <a:gd name="connsiteX0" fmla="*/ 0 w 742950"/>
              <a:gd name="connsiteY0" fmla="*/ 0 h 929640"/>
              <a:gd name="connsiteX1" fmla="*/ 270510 w 742950"/>
              <a:gd name="connsiteY1" fmla="*/ 91440 h 929640"/>
              <a:gd name="connsiteX2" fmla="*/ 480060 w 742950"/>
              <a:gd name="connsiteY2" fmla="*/ 167640 h 929640"/>
              <a:gd name="connsiteX3" fmla="*/ 537210 w 742950"/>
              <a:gd name="connsiteY3" fmla="*/ 182880 h 929640"/>
              <a:gd name="connsiteX4" fmla="*/ 571500 w 742950"/>
              <a:gd name="connsiteY4" fmla="*/ 259080 h 929640"/>
              <a:gd name="connsiteX5" fmla="*/ 632460 w 742950"/>
              <a:gd name="connsiteY5" fmla="*/ 529590 h 929640"/>
              <a:gd name="connsiteX6" fmla="*/ 742950 w 742950"/>
              <a:gd name="connsiteY6" fmla="*/ 929640 h 92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0" h="929640">
                <a:moveTo>
                  <a:pt x="0" y="0"/>
                </a:moveTo>
                <a:lnTo>
                  <a:pt x="270510" y="91440"/>
                </a:lnTo>
                <a:cubicBezTo>
                  <a:pt x="350520" y="119380"/>
                  <a:pt x="435610" y="152400"/>
                  <a:pt x="480060" y="167640"/>
                </a:cubicBezTo>
                <a:cubicBezTo>
                  <a:pt x="524510" y="182880"/>
                  <a:pt x="521970" y="167640"/>
                  <a:pt x="537210" y="182880"/>
                </a:cubicBezTo>
                <a:cubicBezTo>
                  <a:pt x="552450" y="198120"/>
                  <a:pt x="555625" y="201295"/>
                  <a:pt x="571500" y="259080"/>
                </a:cubicBezTo>
                <a:cubicBezTo>
                  <a:pt x="587375" y="316865"/>
                  <a:pt x="603885" y="417830"/>
                  <a:pt x="632460" y="529590"/>
                </a:cubicBezTo>
                <a:cubicBezTo>
                  <a:pt x="661035" y="641350"/>
                  <a:pt x="701992" y="785495"/>
                  <a:pt x="742950" y="929640"/>
                </a:cubicBezTo>
              </a:path>
            </a:pathLst>
          </a:custGeom>
          <a:no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558" name="Group 281"/>
          <p:cNvGrpSpPr/>
          <p:nvPr/>
        </p:nvGrpSpPr>
        <p:grpSpPr>
          <a:xfrm>
            <a:off x="1274363" y="1413164"/>
            <a:ext cx="5857923" cy="245912"/>
            <a:chOff x="1274363" y="178638"/>
            <a:chExt cx="5857923" cy="362838"/>
          </a:xfrm>
        </p:grpSpPr>
        <p:pic>
          <p:nvPicPr>
            <p:cNvPr id="559" name="Picture 558"/>
            <p:cNvPicPr>
              <a:picLocks noChangeAspect="1"/>
            </p:cNvPicPr>
            <p:nvPr/>
          </p:nvPicPr>
          <p:blipFill rotWithShape="1">
            <a:blip r:embed="rId4" cstate="print"/>
            <a:srcRect l="12705" t="59220" b="10795"/>
            <a:stretch/>
          </p:blipFill>
          <p:spPr>
            <a:xfrm>
              <a:off x="3142422" y="223163"/>
              <a:ext cx="3980941" cy="313279"/>
            </a:xfrm>
            <a:prstGeom prst="rect">
              <a:avLst/>
            </a:prstGeom>
          </p:spPr>
        </p:pic>
        <p:pic>
          <p:nvPicPr>
            <p:cNvPr id="560" name="Picture 559"/>
            <p:cNvPicPr>
              <a:picLocks noChangeAspect="1"/>
            </p:cNvPicPr>
            <p:nvPr/>
          </p:nvPicPr>
          <p:blipFill rotWithShape="1">
            <a:blip r:embed="rId4" cstate="print"/>
            <a:srcRect l="4500" t="54857" r="87004" b="10959"/>
            <a:stretch/>
          </p:blipFill>
          <p:spPr>
            <a:xfrm>
              <a:off x="2792054" y="178638"/>
              <a:ext cx="364899" cy="357138"/>
            </a:xfrm>
            <a:prstGeom prst="rect">
              <a:avLst/>
            </a:prstGeom>
          </p:spPr>
        </p:pic>
        <p:cxnSp>
          <p:nvCxnSpPr>
            <p:cNvPr id="561" name="Straight Connector 560"/>
            <p:cNvCxnSpPr/>
            <p:nvPr/>
          </p:nvCxnSpPr>
          <p:spPr bwMode="auto">
            <a:xfrm>
              <a:off x="1274363" y="541476"/>
              <a:ext cx="5857923"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2" name="Straight Connector 561"/>
            <p:cNvCxnSpPr/>
            <p:nvPr/>
          </p:nvCxnSpPr>
          <p:spPr bwMode="auto">
            <a:xfrm>
              <a:off x="1274363" y="209999"/>
              <a:ext cx="5857923"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3" name="Straight Connector 562"/>
            <p:cNvCxnSpPr/>
            <p:nvPr/>
          </p:nvCxnSpPr>
          <p:spPr bwMode="auto">
            <a:xfrm>
              <a:off x="2129170" y="217004"/>
              <a:ext cx="0" cy="313279"/>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 name="Straight Connector 563"/>
            <p:cNvCxnSpPr/>
            <p:nvPr/>
          </p:nvCxnSpPr>
          <p:spPr bwMode="auto">
            <a:xfrm>
              <a:off x="2779441" y="228197"/>
              <a:ext cx="0" cy="313279"/>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65" name="Group 97"/>
            <p:cNvGrpSpPr/>
            <p:nvPr/>
          </p:nvGrpSpPr>
          <p:grpSpPr>
            <a:xfrm>
              <a:off x="2222928" y="238493"/>
              <a:ext cx="452119" cy="289492"/>
              <a:chOff x="134251" y="3043963"/>
              <a:chExt cx="644741" cy="364211"/>
            </a:xfrm>
          </p:grpSpPr>
          <p:pic>
            <p:nvPicPr>
              <p:cNvPr id="569" name="Picture 568"/>
              <p:cNvPicPr>
                <a:picLocks noChangeAspect="1"/>
              </p:cNvPicPr>
              <p:nvPr/>
            </p:nvPicPr>
            <p:blipFill rotWithShape="1">
              <a:blip r:embed="rId4" cstate="print"/>
              <a:srcRect l="6365" t="61299" r="86883" b="10992"/>
              <a:stretch/>
            </p:blipFill>
            <p:spPr>
              <a:xfrm>
                <a:off x="321733" y="3043963"/>
                <a:ext cx="457259" cy="364211"/>
              </a:xfrm>
              <a:prstGeom prst="rect">
                <a:avLst/>
              </a:prstGeom>
            </p:spPr>
          </p:pic>
          <p:pic>
            <p:nvPicPr>
              <p:cNvPr id="570" name="Picture 569"/>
              <p:cNvPicPr>
                <a:picLocks noChangeAspect="1"/>
              </p:cNvPicPr>
              <p:nvPr/>
            </p:nvPicPr>
            <p:blipFill rotWithShape="1">
              <a:blip r:embed="rId4" cstate="print"/>
              <a:srcRect l="85167" t="66087" r="11547" b="12899"/>
              <a:stretch/>
            </p:blipFill>
            <p:spPr>
              <a:xfrm>
                <a:off x="134251" y="3112461"/>
                <a:ext cx="222562" cy="276225"/>
              </a:xfrm>
              <a:prstGeom prst="rect">
                <a:avLst/>
              </a:prstGeom>
            </p:spPr>
          </p:pic>
        </p:grpSp>
        <p:grpSp>
          <p:nvGrpSpPr>
            <p:cNvPr id="566" name="Group 100"/>
            <p:cNvGrpSpPr/>
            <p:nvPr/>
          </p:nvGrpSpPr>
          <p:grpSpPr>
            <a:xfrm>
              <a:off x="1464576" y="241853"/>
              <a:ext cx="430492" cy="289492"/>
              <a:chOff x="200165" y="4008847"/>
              <a:chExt cx="613900" cy="364211"/>
            </a:xfrm>
          </p:grpSpPr>
          <p:pic>
            <p:nvPicPr>
              <p:cNvPr id="567" name="Picture 566"/>
              <p:cNvPicPr>
                <a:picLocks noChangeAspect="1"/>
              </p:cNvPicPr>
              <p:nvPr/>
            </p:nvPicPr>
            <p:blipFill rotWithShape="1">
              <a:blip r:embed="rId4" cstate="print"/>
              <a:srcRect l="6365" t="61299" r="86883" b="10992"/>
              <a:stretch/>
            </p:blipFill>
            <p:spPr>
              <a:xfrm>
                <a:off x="356806" y="4008847"/>
                <a:ext cx="457259" cy="364211"/>
              </a:xfrm>
              <a:prstGeom prst="rect">
                <a:avLst/>
              </a:prstGeom>
            </p:spPr>
          </p:pic>
          <p:pic>
            <p:nvPicPr>
              <p:cNvPr id="568" name="Picture 567"/>
              <p:cNvPicPr>
                <a:picLocks noChangeAspect="1"/>
              </p:cNvPicPr>
              <p:nvPr/>
            </p:nvPicPr>
            <p:blipFill rotWithShape="1">
              <a:blip r:embed="rId4" cstate="print"/>
              <a:srcRect l="15578" t="61594" r="81755" b="11783"/>
              <a:stretch/>
            </p:blipFill>
            <p:spPr>
              <a:xfrm>
                <a:off x="200165" y="4015482"/>
                <a:ext cx="180622" cy="349956"/>
              </a:xfrm>
              <a:prstGeom prst="rect">
                <a:avLst/>
              </a:prstGeom>
            </p:spPr>
          </p:pic>
        </p:grpSp>
      </p:grpSp>
      <p:grpSp>
        <p:nvGrpSpPr>
          <p:cNvPr id="571" name="Group 570"/>
          <p:cNvGrpSpPr/>
          <p:nvPr/>
        </p:nvGrpSpPr>
        <p:grpSpPr>
          <a:xfrm>
            <a:off x="1271561" y="1784429"/>
            <a:ext cx="5888256" cy="88367"/>
            <a:chOff x="1277911" y="1898729"/>
            <a:chExt cx="5888256" cy="88367"/>
          </a:xfrm>
        </p:grpSpPr>
        <p:cxnSp>
          <p:nvCxnSpPr>
            <p:cNvPr id="572" name="Straight Connector 571"/>
            <p:cNvCxnSpPr/>
            <p:nvPr/>
          </p:nvCxnSpPr>
          <p:spPr bwMode="auto">
            <a:xfrm>
              <a:off x="1277911" y="1984048"/>
              <a:ext cx="5888256"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3" name="Straight Connector 572"/>
            <p:cNvCxnSpPr/>
            <p:nvPr/>
          </p:nvCxnSpPr>
          <p:spPr bwMode="auto">
            <a:xfrm>
              <a:off x="1287907"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4" name="Straight Connector 573"/>
            <p:cNvCxnSpPr/>
            <p:nvPr/>
          </p:nvCxnSpPr>
          <p:spPr bwMode="auto">
            <a:xfrm>
              <a:off x="2308746"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5" name="Straight Connector 574"/>
            <p:cNvCxnSpPr/>
            <p:nvPr/>
          </p:nvCxnSpPr>
          <p:spPr bwMode="auto">
            <a:xfrm>
              <a:off x="157957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6" name="Straight Connector 575"/>
            <p:cNvCxnSpPr/>
            <p:nvPr/>
          </p:nvCxnSpPr>
          <p:spPr bwMode="auto">
            <a:xfrm>
              <a:off x="187124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7" name="Straight Connector 576"/>
            <p:cNvCxnSpPr/>
            <p:nvPr/>
          </p:nvCxnSpPr>
          <p:spPr bwMode="auto">
            <a:xfrm>
              <a:off x="216291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8" name="Straight Connector 577"/>
            <p:cNvCxnSpPr/>
            <p:nvPr/>
          </p:nvCxnSpPr>
          <p:spPr bwMode="auto">
            <a:xfrm>
              <a:off x="2454580"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9" name="Straight Connector 578"/>
            <p:cNvCxnSpPr/>
            <p:nvPr/>
          </p:nvCxnSpPr>
          <p:spPr bwMode="auto">
            <a:xfrm>
              <a:off x="2746248"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0" name="Straight Connector 579"/>
            <p:cNvCxnSpPr/>
            <p:nvPr/>
          </p:nvCxnSpPr>
          <p:spPr bwMode="auto">
            <a:xfrm>
              <a:off x="2600414"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1" name="Straight Connector 580"/>
            <p:cNvCxnSpPr/>
            <p:nvPr/>
          </p:nvCxnSpPr>
          <p:spPr bwMode="auto">
            <a:xfrm>
              <a:off x="201707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2" name="Straight Connector 581"/>
            <p:cNvCxnSpPr/>
            <p:nvPr/>
          </p:nvCxnSpPr>
          <p:spPr bwMode="auto">
            <a:xfrm>
              <a:off x="172540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3" name="Straight Connector 582"/>
            <p:cNvCxnSpPr/>
            <p:nvPr/>
          </p:nvCxnSpPr>
          <p:spPr bwMode="auto">
            <a:xfrm>
              <a:off x="1433741"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4" name="Straight Connector 583"/>
            <p:cNvCxnSpPr/>
            <p:nvPr/>
          </p:nvCxnSpPr>
          <p:spPr bwMode="auto">
            <a:xfrm>
              <a:off x="376708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5" name="Straight Connector 584"/>
            <p:cNvCxnSpPr/>
            <p:nvPr/>
          </p:nvCxnSpPr>
          <p:spPr bwMode="auto">
            <a:xfrm>
              <a:off x="3037916"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6" name="Straight Connector 585"/>
            <p:cNvCxnSpPr/>
            <p:nvPr/>
          </p:nvCxnSpPr>
          <p:spPr bwMode="auto">
            <a:xfrm>
              <a:off x="332958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7" name="Straight Connector 586"/>
            <p:cNvCxnSpPr/>
            <p:nvPr/>
          </p:nvCxnSpPr>
          <p:spPr bwMode="auto">
            <a:xfrm>
              <a:off x="362125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8" name="Straight Connector 587"/>
            <p:cNvCxnSpPr/>
            <p:nvPr/>
          </p:nvCxnSpPr>
          <p:spPr bwMode="auto">
            <a:xfrm>
              <a:off x="391292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9" name="Straight Connector 588"/>
            <p:cNvCxnSpPr/>
            <p:nvPr/>
          </p:nvCxnSpPr>
          <p:spPr bwMode="auto">
            <a:xfrm>
              <a:off x="4204589"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0" name="Straight Connector 589"/>
            <p:cNvCxnSpPr/>
            <p:nvPr/>
          </p:nvCxnSpPr>
          <p:spPr bwMode="auto">
            <a:xfrm>
              <a:off x="4058755"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1" name="Straight Connector 590"/>
            <p:cNvCxnSpPr/>
            <p:nvPr/>
          </p:nvCxnSpPr>
          <p:spPr bwMode="auto">
            <a:xfrm>
              <a:off x="347541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2" name="Straight Connector 591"/>
            <p:cNvCxnSpPr/>
            <p:nvPr/>
          </p:nvCxnSpPr>
          <p:spPr bwMode="auto">
            <a:xfrm>
              <a:off x="3183750"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3" name="Straight Connector 592"/>
            <p:cNvCxnSpPr/>
            <p:nvPr/>
          </p:nvCxnSpPr>
          <p:spPr bwMode="auto">
            <a:xfrm>
              <a:off x="2892082"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4" name="Straight Connector 593"/>
            <p:cNvCxnSpPr/>
            <p:nvPr/>
          </p:nvCxnSpPr>
          <p:spPr bwMode="auto">
            <a:xfrm>
              <a:off x="5225428"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5" name="Straight Connector 594"/>
            <p:cNvCxnSpPr/>
            <p:nvPr/>
          </p:nvCxnSpPr>
          <p:spPr bwMode="auto">
            <a:xfrm>
              <a:off x="4496258"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6" name="Straight Connector 595"/>
            <p:cNvCxnSpPr/>
            <p:nvPr/>
          </p:nvCxnSpPr>
          <p:spPr bwMode="auto">
            <a:xfrm>
              <a:off x="4787926"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7" name="Straight Connector 596"/>
            <p:cNvCxnSpPr/>
            <p:nvPr/>
          </p:nvCxnSpPr>
          <p:spPr bwMode="auto">
            <a:xfrm>
              <a:off x="5079594"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8" name="Straight Connector 597"/>
            <p:cNvCxnSpPr/>
            <p:nvPr/>
          </p:nvCxnSpPr>
          <p:spPr bwMode="auto">
            <a:xfrm>
              <a:off x="5371263"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9" name="Straight Connector 598"/>
            <p:cNvCxnSpPr/>
            <p:nvPr/>
          </p:nvCxnSpPr>
          <p:spPr bwMode="auto">
            <a:xfrm>
              <a:off x="5662931"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0" name="Straight Connector 599"/>
            <p:cNvCxnSpPr/>
            <p:nvPr/>
          </p:nvCxnSpPr>
          <p:spPr bwMode="auto">
            <a:xfrm>
              <a:off x="5517097"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1" name="Straight Connector 600"/>
            <p:cNvCxnSpPr/>
            <p:nvPr/>
          </p:nvCxnSpPr>
          <p:spPr bwMode="auto">
            <a:xfrm>
              <a:off x="4933760"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2" name="Straight Connector 601"/>
            <p:cNvCxnSpPr/>
            <p:nvPr/>
          </p:nvCxnSpPr>
          <p:spPr bwMode="auto">
            <a:xfrm>
              <a:off x="4642092"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3" name="Straight Connector 602"/>
            <p:cNvCxnSpPr/>
            <p:nvPr/>
          </p:nvCxnSpPr>
          <p:spPr bwMode="auto">
            <a:xfrm>
              <a:off x="4350424"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4" name="Straight Connector 603"/>
            <p:cNvCxnSpPr/>
            <p:nvPr/>
          </p:nvCxnSpPr>
          <p:spPr bwMode="auto">
            <a:xfrm>
              <a:off x="6683770"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5" name="Straight Connector 604"/>
            <p:cNvCxnSpPr/>
            <p:nvPr/>
          </p:nvCxnSpPr>
          <p:spPr bwMode="auto">
            <a:xfrm>
              <a:off x="5954599"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6" name="Straight Connector 605"/>
            <p:cNvCxnSpPr/>
            <p:nvPr/>
          </p:nvCxnSpPr>
          <p:spPr bwMode="auto">
            <a:xfrm>
              <a:off x="6246267"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7" name="Straight Connector 606"/>
            <p:cNvCxnSpPr/>
            <p:nvPr/>
          </p:nvCxnSpPr>
          <p:spPr bwMode="auto">
            <a:xfrm>
              <a:off x="6537936"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8" name="Straight Connector 607"/>
            <p:cNvCxnSpPr/>
            <p:nvPr/>
          </p:nvCxnSpPr>
          <p:spPr bwMode="auto">
            <a:xfrm>
              <a:off x="6829604"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9" name="Straight Connector 608"/>
            <p:cNvCxnSpPr/>
            <p:nvPr/>
          </p:nvCxnSpPr>
          <p:spPr bwMode="auto">
            <a:xfrm>
              <a:off x="7121281"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0" name="Straight Connector 609"/>
            <p:cNvCxnSpPr/>
            <p:nvPr/>
          </p:nvCxnSpPr>
          <p:spPr bwMode="auto">
            <a:xfrm>
              <a:off x="6975438"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1" name="Straight Connector 610"/>
            <p:cNvCxnSpPr/>
            <p:nvPr/>
          </p:nvCxnSpPr>
          <p:spPr bwMode="auto">
            <a:xfrm>
              <a:off x="6392102"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2" name="Straight Connector 611"/>
            <p:cNvCxnSpPr/>
            <p:nvPr/>
          </p:nvCxnSpPr>
          <p:spPr bwMode="auto">
            <a:xfrm>
              <a:off x="6100433"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3" name="Straight Connector 612"/>
            <p:cNvCxnSpPr/>
            <p:nvPr/>
          </p:nvCxnSpPr>
          <p:spPr bwMode="auto">
            <a:xfrm>
              <a:off x="5808765"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614" name="Straight Connector 613"/>
          <p:cNvCxnSpPr/>
          <p:nvPr/>
        </p:nvCxnSpPr>
        <p:spPr bwMode="auto">
          <a:xfrm>
            <a:off x="1295400" y="2139950"/>
            <a:ext cx="583565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5" name="TextBox 614"/>
          <p:cNvSpPr txBox="1"/>
          <p:nvPr/>
        </p:nvSpPr>
        <p:spPr>
          <a:xfrm>
            <a:off x="3968750" y="1974850"/>
            <a:ext cx="1144865" cy="215444"/>
          </a:xfrm>
          <a:prstGeom prst="rect">
            <a:avLst/>
          </a:prstGeom>
          <a:noFill/>
        </p:spPr>
        <p:txBody>
          <a:bodyPr wrap="none" rtlCol="0">
            <a:spAutoFit/>
          </a:bodyPr>
          <a:lstStyle/>
          <a:p>
            <a:r>
              <a:rPr lang="en-US" sz="800" b="1" dirty="0" smtClean="0">
                <a:latin typeface="Candara" pitchFamily="34" charset="0"/>
              </a:rPr>
              <a:t>Present Day Sea Level</a:t>
            </a:r>
            <a:endParaRPr lang="en-US" sz="800" b="1" dirty="0">
              <a:latin typeface="Candara" pitchFamily="34" charset="0"/>
            </a:endParaRPr>
          </a:p>
        </p:txBody>
      </p:sp>
      <p:pic>
        <p:nvPicPr>
          <p:cNvPr id="617" name="Picture 616"/>
          <p:cNvPicPr>
            <a:picLocks noChangeAspect="1"/>
          </p:cNvPicPr>
          <p:nvPr/>
        </p:nvPicPr>
        <p:blipFill rotWithShape="1">
          <a:blip r:embed="rId5" cstate="print"/>
          <a:srcRect l="12705" t="59220" b="10795"/>
          <a:stretch/>
        </p:blipFill>
        <p:spPr>
          <a:xfrm rot="16200000">
            <a:off x="6370995" y="3216665"/>
            <a:ext cx="2246431" cy="111309"/>
          </a:xfrm>
          <a:prstGeom prst="rect">
            <a:avLst/>
          </a:prstGeom>
          <a:ln w="12700">
            <a:noFill/>
          </a:ln>
        </p:spPr>
      </p:pic>
      <p:pic>
        <p:nvPicPr>
          <p:cNvPr id="618" name="Picture 617"/>
          <p:cNvPicPr>
            <a:picLocks noChangeAspect="1"/>
          </p:cNvPicPr>
          <p:nvPr/>
        </p:nvPicPr>
        <p:blipFill rotWithShape="1">
          <a:blip r:embed="rId6" cstate="print"/>
          <a:srcRect l="4500" t="54857" r="87004" b="10959"/>
          <a:stretch/>
        </p:blipFill>
        <p:spPr>
          <a:xfrm rot="16200000">
            <a:off x="7391250" y="4440415"/>
            <a:ext cx="205911" cy="99752"/>
          </a:xfrm>
          <a:prstGeom prst="rect">
            <a:avLst/>
          </a:prstGeom>
          <a:ln w="12700">
            <a:noFill/>
          </a:ln>
        </p:spPr>
      </p:pic>
      <p:cxnSp>
        <p:nvCxnSpPr>
          <p:cNvPr id="619" name="Straight Connector 618"/>
          <p:cNvCxnSpPr/>
          <p:nvPr/>
        </p:nvCxnSpPr>
        <p:spPr bwMode="auto">
          <a:xfrm rot="16200000">
            <a:off x="5898851"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0" name="Straight Connector 619"/>
          <p:cNvCxnSpPr/>
          <p:nvPr/>
        </p:nvCxnSpPr>
        <p:spPr bwMode="auto">
          <a:xfrm rot="16200000">
            <a:off x="5781076"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1" name="Straight Connector 620"/>
          <p:cNvCxnSpPr/>
          <p:nvPr/>
        </p:nvCxnSpPr>
        <p:spPr bwMode="auto">
          <a:xfrm rot="16200000">
            <a:off x="7492022" y="4911655"/>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2" name="Straight Connector 621"/>
          <p:cNvCxnSpPr/>
          <p:nvPr/>
        </p:nvCxnSpPr>
        <p:spPr bwMode="auto">
          <a:xfrm rot="16200000">
            <a:off x="7495999" y="4544710"/>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23" name="Group 97"/>
          <p:cNvGrpSpPr/>
          <p:nvPr/>
        </p:nvGrpSpPr>
        <p:grpSpPr>
          <a:xfrm rot="16200000">
            <a:off x="7366476" y="4740125"/>
            <a:ext cx="255130" cy="93426"/>
            <a:chOff x="134250" y="3055742"/>
            <a:chExt cx="644743" cy="330816"/>
          </a:xfrm>
        </p:grpSpPr>
        <p:pic>
          <p:nvPicPr>
            <p:cNvPr id="627" name="Picture 626"/>
            <p:cNvPicPr>
              <a:picLocks noChangeAspect="1"/>
            </p:cNvPicPr>
            <p:nvPr/>
          </p:nvPicPr>
          <p:blipFill rotWithShape="1">
            <a:blip r:embed="rId7" cstate="print"/>
            <a:srcRect l="6365" t="61299" r="86883" b="10992"/>
            <a:stretch/>
          </p:blipFill>
          <p:spPr>
            <a:xfrm>
              <a:off x="321735" y="3055742"/>
              <a:ext cx="457258" cy="330816"/>
            </a:xfrm>
            <a:prstGeom prst="rect">
              <a:avLst/>
            </a:prstGeom>
            <a:ln w="12700">
              <a:noFill/>
            </a:ln>
          </p:spPr>
        </p:pic>
        <p:pic>
          <p:nvPicPr>
            <p:cNvPr id="628" name="Picture 627"/>
            <p:cNvPicPr>
              <a:picLocks noChangeAspect="1"/>
            </p:cNvPicPr>
            <p:nvPr/>
          </p:nvPicPr>
          <p:blipFill rotWithShape="1">
            <a:blip r:embed="rId8" cstate="print"/>
            <a:srcRect l="85167" t="66087" r="11547" b="12899"/>
            <a:stretch/>
          </p:blipFill>
          <p:spPr>
            <a:xfrm>
              <a:off x="134250" y="3077142"/>
              <a:ext cx="222563" cy="276226"/>
            </a:xfrm>
            <a:prstGeom prst="rect">
              <a:avLst/>
            </a:prstGeom>
            <a:ln w="12700">
              <a:noFill/>
            </a:ln>
          </p:spPr>
        </p:pic>
      </p:grpSp>
      <p:pic>
        <p:nvPicPr>
          <p:cNvPr id="625" name="Picture 624"/>
          <p:cNvPicPr>
            <a:picLocks noChangeAspect="1"/>
          </p:cNvPicPr>
          <p:nvPr/>
        </p:nvPicPr>
        <p:blipFill rotWithShape="1">
          <a:blip r:embed="rId9" cstate="print"/>
          <a:srcRect l="6365" t="61299" r="86883" b="10992"/>
          <a:stretch/>
        </p:blipFill>
        <p:spPr>
          <a:xfrm rot="16200000">
            <a:off x="7401162" y="5139876"/>
            <a:ext cx="180941" cy="100011"/>
          </a:xfrm>
          <a:prstGeom prst="rect">
            <a:avLst/>
          </a:prstGeom>
          <a:noFill/>
          <a:ln w="12700">
            <a:noFill/>
          </a:ln>
        </p:spPr>
      </p:pic>
      <p:pic>
        <p:nvPicPr>
          <p:cNvPr id="626" name="Picture 625"/>
          <p:cNvPicPr>
            <a:picLocks noChangeAspect="1"/>
          </p:cNvPicPr>
          <p:nvPr/>
        </p:nvPicPr>
        <p:blipFill rotWithShape="1">
          <a:blip r:embed="rId10" cstate="print"/>
          <a:srcRect l="15578" t="61594" r="81755" b="11783"/>
          <a:stretch/>
        </p:blipFill>
        <p:spPr>
          <a:xfrm rot="16200000">
            <a:off x="7459935" y="5259698"/>
            <a:ext cx="71474" cy="93807"/>
          </a:xfrm>
          <a:prstGeom prst="rect">
            <a:avLst/>
          </a:prstGeom>
          <a:noFill/>
          <a:ln w="12700">
            <a:noFill/>
          </a:ln>
        </p:spPr>
      </p:pic>
      <p:sp>
        <p:nvSpPr>
          <p:cNvPr id="629" name="Rectangle 628"/>
          <p:cNvSpPr/>
          <p:nvPr/>
        </p:nvSpPr>
        <p:spPr bwMode="auto">
          <a:xfrm>
            <a:off x="1281734" y="1873921"/>
            <a:ext cx="5842635" cy="3681059"/>
          </a:xfrm>
          <a:prstGeom prst="rect">
            <a:avLst/>
          </a:prstGeom>
          <a:no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630" name="Group 629"/>
          <p:cNvGrpSpPr/>
          <p:nvPr/>
        </p:nvGrpSpPr>
        <p:grpSpPr>
          <a:xfrm>
            <a:off x="7125529" y="1890661"/>
            <a:ext cx="358688" cy="3756064"/>
            <a:chOff x="7111813" y="1890661"/>
            <a:chExt cx="358688" cy="3756064"/>
          </a:xfrm>
        </p:grpSpPr>
        <p:grpSp>
          <p:nvGrpSpPr>
            <p:cNvPr id="631" name="Group 424"/>
            <p:cNvGrpSpPr/>
            <p:nvPr/>
          </p:nvGrpSpPr>
          <p:grpSpPr>
            <a:xfrm>
              <a:off x="7112443" y="1890661"/>
              <a:ext cx="61839" cy="3678866"/>
              <a:chOff x="7112443" y="1890661"/>
              <a:chExt cx="161194" cy="3678866"/>
            </a:xfrm>
          </p:grpSpPr>
          <p:cxnSp>
            <p:nvCxnSpPr>
              <p:cNvPr id="640" name="Straight Connector 639"/>
              <p:cNvCxnSpPr/>
              <p:nvPr/>
            </p:nvCxnSpPr>
            <p:spPr bwMode="auto">
              <a:xfrm>
                <a:off x="7120293" y="1898073"/>
                <a:ext cx="0" cy="367145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1" name="Straight Connector 640"/>
              <p:cNvCxnSpPr/>
              <p:nvPr/>
            </p:nvCxnSpPr>
            <p:spPr bwMode="auto">
              <a:xfrm rot="5400000">
                <a:off x="7156596" y="2334513"/>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2" name="Straight Connector 641"/>
              <p:cNvCxnSpPr/>
              <p:nvPr/>
            </p:nvCxnSpPr>
            <p:spPr bwMode="auto">
              <a:xfrm rot="5400000">
                <a:off x="7193040" y="2054066"/>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3" name="Straight Connector 642"/>
              <p:cNvCxnSpPr/>
              <p:nvPr/>
            </p:nvCxnSpPr>
            <p:spPr bwMode="auto">
              <a:xfrm rot="5400000">
                <a:off x="7193040" y="254206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4" name="Straight Connector 643"/>
              <p:cNvCxnSpPr/>
              <p:nvPr/>
            </p:nvCxnSpPr>
            <p:spPr bwMode="auto">
              <a:xfrm rot="5400000">
                <a:off x="7193040" y="3030071"/>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 name="Straight Connector 644"/>
              <p:cNvCxnSpPr/>
              <p:nvPr/>
            </p:nvCxnSpPr>
            <p:spPr bwMode="auto">
              <a:xfrm rot="5400000">
                <a:off x="7156596" y="282251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6" name="Straight Connector 645"/>
              <p:cNvCxnSpPr/>
              <p:nvPr/>
            </p:nvCxnSpPr>
            <p:spPr bwMode="auto">
              <a:xfrm rot="5400000">
                <a:off x="7156596" y="1846508"/>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7" name="Straight Connector 646"/>
              <p:cNvCxnSpPr/>
              <p:nvPr/>
            </p:nvCxnSpPr>
            <p:spPr bwMode="auto">
              <a:xfrm rot="5400000">
                <a:off x="7156596" y="4774522"/>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8" name="Straight Connector 647"/>
              <p:cNvCxnSpPr/>
              <p:nvPr/>
            </p:nvCxnSpPr>
            <p:spPr bwMode="auto">
              <a:xfrm rot="5400000">
                <a:off x="7193040" y="3518072"/>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9" name="Straight Connector 648"/>
              <p:cNvCxnSpPr/>
              <p:nvPr/>
            </p:nvCxnSpPr>
            <p:spPr bwMode="auto">
              <a:xfrm rot="5400000">
                <a:off x="7193040" y="4006075"/>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0" name="Straight Connector 649"/>
              <p:cNvCxnSpPr/>
              <p:nvPr/>
            </p:nvCxnSpPr>
            <p:spPr bwMode="auto">
              <a:xfrm rot="5400000">
                <a:off x="7193040" y="4494077"/>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1" name="Straight Connector 650"/>
              <p:cNvCxnSpPr/>
              <p:nvPr/>
            </p:nvCxnSpPr>
            <p:spPr bwMode="auto">
              <a:xfrm rot="5400000">
                <a:off x="7193040" y="498207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2" name="Straight Connector 651"/>
              <p:cNvCxnSpPr/>
              <p:nvPr/>
            </p:nvCxnSpPr>
            <p:spPr bwMode="auto">
              <a:xfrm rot="5400000">
                <a:off x="7193040" y="5470080"/>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3" name="Straight Connector 652"/>
              <p:cNvCxnSpPr/>
              <p:nvPr/>
            </p:nvCxnSpPr>
            <p:spPr bwMode="auto">
              <a:xfrm rot="5400000">
                <a:off x="7156596" y="526252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4" name="Straight Connector 653"/>
              <p:cNvCxnSpPr/>
              <p:nvPr/>
            </p:nvCxnSpPr>
            <p:spPr bwMode="auto">
              <a:xfrm rot="5400000">
                <a:off x="7156596" y="4286521"/>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 name="Straight Connector 654"/>
              <p:cNvCxnSpPr/>
              <p:nvPr/>
            </p:nvCxnSpPr>
            <p:spPr bwMode="auto">
              <a:xfrm rot="5400000">
                <a:off x="7156596" y="3798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6" name="Straight Connector 655"/>
              <p:cNvCxnSpPr/>
              <p:nvPr/>
            </p:nvCxnSpPr>
            <p:spPr bwMode="auto">
              <a:xfrm rot="5400000">
                <a:off x="7156596" y="3310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32" name="TextBox 631"/>
            <p:cNvSpPr txBox="1"/>
            <p:nvPr/>
          </p:nvSpPr>
          <p:spPr>
            <a:xfrm>
              <a:off x="7111813" y="20466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633" name="TextBox 632"/>
            <p:cNvSpPr txBox="1"/>
            <p:nvPr/>
          </p:nvSpPr>
          <p:spPr>
            <a:xfrm>
              <a:off x="7111813" y="253096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634" name="TextBox 633"/>
            <p:cNvSpPr txBox="1"/>
            <p:nvPr/>
          </p:nvSpPr>
          <p:spPr>
            <a:xfrm>
              <a:off x="7111813" y="301530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635" name="TextBox 634"/>
            <p:cNvSpPr txBox="1"/>
            <p:nvPr/>
          </p:nvSpPr>
          <p:spPr>
            <a:xfrm>
              <a:off x="7111813" y="350397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636" name="TextBox 635"/>
            <p:cNvSpPr txBox="1"/>
            <p:nvPr/>
          </p:nvSpPr>
          <p:spPr>
            <a:xfrm>
              <a:off x="7111813" y="399338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637" name="TextBox 636"/>
            <p:cNvSpPr txBox="1"/>
            <p:nvPr/>
          </p:nvSpPr>
          <p:spPr>
            <a:xfrm>
              <a:off x="7111813" y="447772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638" name="TextBox 637"/>
            <p:cNvSpPr txBox="1"/>
            <p:nvPr/>
          </p:nvSpPr>
          <p:spPr>
            <a:xfrm>
              <a:off x="7111813" y="4965192"/>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a:t>
              </a:r>
              <a:endParaRPr lang="en-US" sz="600" b="1" dirty="0">
                <a:latin typeface="Arial" panose="020B0604020202020204" pitchFamily="34" charset="0"/>
                <a:cs typeface="Arial" panose="020B0604020202020204" pitchFamily="34" charset="0"/>
              </a:endParaRPr>
            </a:p>
          </p:txBody>
        </p:sp>
        <p:sp>
          <p:nvSpPr>
            <p:cNvPr id="639" name="TextBox 638"/>
            <p:cNvSpPr txBox="1"/>
            <p:nvPr/>
          </p:nvSpPr>
          <p:spPr>
            <a:xfrm>
              <a:off x="7111813" y="546205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a:t>
              </a:r>
              <a:endParaRPr lang="en-US" sz="600" b="1" dirty="0">
                <a:latin typeface="Arial" panose="020B0604020202020204" pitchFamily="34" charset="0"/>
                <a:cs typeface="Arial" panose="020B0604020202020204" pitchFamily="34" charset="0"/>
              </a:endParaRPr>
            </a:p>
          </p:txBody>
        </p:sp>
      </p:grpSp>
      <p:sp>
        <p:nvSpPr>
          <p:cNvPr id="657" name="TextBox 656"/>
          <p:cNvSpPr txBox="1"/>
          <p:nvPr/>
        </p:nvSpPr>
        <p:spPr>
          <a:xfrm rot="16200000">
            <a:off x="6909832" y="3400489"/>
            <a:ext cx="803132" cy="184666"/>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Depth (km)</a:t>
            </a:r>
            <a:endParaRPr lang="en-US" sz="600" b="1"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r>
              <a:rPr lang="en-US" dirty="0" smtClean="0"/>
              <a:t>Components of Total Subsidence</a:t>
            </a:r>
            <a:endParaRPr lang="en-US" dirty="0"/>
          </a:p>
        </p:txBody>
      </p:sp>
      <p:sp>
        <p:nvSpPr>
          <p:cNvPr id="225" name="TextBox 224"/>
          <p:cNvSpPr txBox="1"/>
          <p:nvPr/>
        </p:nvSpPr>
        <p:spPr>
          <a:xfrm>
            <a:off x="6983645" y="1495347"/>
            <a:ext cx="1181222" cy="369332"/>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Stratigraphy</a:t>
            </a:r>
            <a:endParaRPr lang="en-US" sz="900" b="1" dirty="0">
              <a:latin typeface="Arial" panose="020B0604020202020204" pitchFamily="34" charset="0"/>
              <a:cs typeface="Arial" panose="020B0604020202020204" pitchFamily="34" charset="0"/>
            </a:endParaRPr>
          </a:p>
        </p:txBody>
      </p:sp>
      <p:sp>
        <p:nvSpPr>
          <p:cNvPr id="226" name="TextBox 225"/>
          <p:cNvSpPr txBox="1"/>
          <p:nvPr/>
        </p:nvSpPr>
        <p:spPr>
          <a:xfrm>
            <a:off x="7635379" y="1875442"/>
            <a:ext cx="593931" cy="276999"/>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Geologic Ages (MY)</a:t>
            </a:r>
            <a:endParaRPr lang="en-US" sz="600" b="1" dirty="0">
              <a:latin typeface="Arial" panose="020B0604020202020204" pitchFamily="34" charset="0"/>
              <a:cs typeface="Arial" panose="020B0604020202020204" pitchFamily="34" charset="0"/>
            </a:endParaRPr>
          </a:p>
        </p:txBody>
      </p:sp>
      <p:sp>
        <p:nvSpPr>
          <p:cNvPr id="227" name="Rectangle 226"/>
          <p:cNvSpPr/>
          <p:nvPr/>
        </p:nvSpPr>
        <p:spPr>
          <a:xfrm>
            <a:off x="7027721" y="1161773"/>
            <a:ext cx="1005980" cy="369332"/>
          </a:xfrm>
          <a:prstGeom prst="rect">
            <a:avLst/>
          </a:prstGeom>
          <a:noFill/>
        </p:spPr>
        <p:txBody>
          <a:bodyPr wrap="none" lIns="91440" tIns="45720" rIns="91440" bIns="45720">
            <a:spAutoFit/>
          </a:bodyPr>
          <a:lstStyle/>
          <a:p>
            <a:pPr algn="ctr"/>
            <a:r>
              <a:rPr lang="en-US" sz="1800" b="1" cap="none" spc="0" dirty="0" smtClean="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rPr>
              <a:t>Well A</a:t>
            </a:r>
            <a:endParaRPr lang="en-US" sz="1800" b="1" cap="none" spc="0" dirty="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endParaRPr>
          </a:p>
        </p:txBody>
      </p:sp>
      <p:sp>
        <p:nvSpPr>
          <p:cNvPr id="5" name="Freeform 4"/>
          <p:cNvSpPr/>
          <p:nvPr/>
        </p:nvSpPr>
        <p:spPr bwMode="auto">
          <a:xfrm>
            <a:off x="1312545" y="2154555"/>
            <a:ext cx="384810" cy="125730"/>
          </a:xfrm>
          <a:custGeom>
            <a:avLst/>
            <a:gdLst>
              <a:gd name="connsiteX0" fmla="*/ 30480 w 384810"/>
              <a:gd name="connsiteY0" fmla="*/ 0 h 125730"/>
              <a:gd name="connsiteX1" fmla="*/ 384810 w 384810"/>
              <a:gd name="connsiteY1" fmla="*/ 125730 h 125730"/>
              <a:gd name="connsiteX2" fmla="*/ 226695 w 384810"/>
              <a:gd name="connsiteY2" fmla="*/ 125730 h 125730"/>
              <a:gd name="connsiteX3" fmla="*/ 0 w 384810"/>
              <a:gd name="connsiteY3" fmla="*/ 68580 h 125730"/>
            </a:gdLst>
            <a:ahLst/>
            <a:cxnLst>
              <a:cxn ang="0">
                <a:pos x="connsiteX0" y="connsiteY0"/>
              </a:cxn>
              <a:cxn ang="0">
                <a:pos x="connsiteX1" y="connsiteY1"/>
              </a:cxn>
              <a:cxn ang="0">
                <a:pos x="connsiteX2" y="connsiteY2"/>
              </a:cxn>
              <a:cxn ang="0">
                <a:pos x="connsiteX3" y="connsiteY3"/>
              </a:cxn>
            </a:cxnLst>
            <a:rect l="l" t="t" r="r" b="b"/>
            <a:pathLst>
              <a:path w="384810" h="125730">
                <a:moveTo>
                  <a:pt x="30480" y="0"/>
                </a:moveTo>
                <a:lnTo>
                  <a:pt x="384810" y="125730"/>
                </a:lnTo>
                <a:lnTo>
                  <a:pt x="226695" y="125730"/>
                </a:lnTo>
                <a:lnTo>
                  <a:pt x="0" y="68580"/>
                </a:lnTo>
              </a:path>
            </a:pathLst>
          </a:cu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 name="Freeform 6"/>
          <p:cNvSpPr/>
          <p:nvPr/>
        </p:nvSpPr>
        <p:spPr bwMode="auto">
          <a:xfrm>
            <a:off x="1952625" y="2785110"/>
            <a:ext cx="150495" cy="358140"/>
          </a:xfrm>
          <a:custGeom>
            <a:avLst/>
            <a:gdLst>
              <a:gd name="connsiteX0" fmla="*/ 55245 w 150495"/>
              <a:gd name="connsiteY0" fmla="*/ 59055 h 358140"/>
              <a:gd name="connsiteX1" fmla="*/ 106680 w 150495"/>
              <a:gd name="connsiteY1" fmla="*/ 228600 h 358140"/>
              <a:gd name="connsiteX2" fmla="*/ 150495 w 150495"/>
              <a:gd name="connsiteY2" fmla="*/ 346710 h 358140"/>
              <a:gd name="connsiteX3" fmla="*/ 62865 w 150495"/>
              <a:gd name="connsiteY3" fmla="*/ 358140 h 358140"/>
              <a:gd name="connsiteX4" fmla="*/ 57150 w 150495"/>
              <a:gd name="connsiteY4" fmla="*/ 339090 h 358140"/>
              <a:gd name="connsiteX5" fmla="*/ 0 w 150495"/>
              <a:gd name="connsiteY5" fmla="*/ 11430 h 358140"/>
              <a:gd name="connsiteX6" fmla="*/ 47625 w 150495"/>
              <a:gd name="connsiteY6" fmla="*/ 0 h 358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495" h="358140">
                <a:moveTo>
                  <a:pt x="55245" y="59055"/>
                </a:moveTo>
                <a:lnTo>
                  <a:pt x="106680" y="228600"/>
                </a:lnTo>
                <a:lnTo>
                  <a:pt x="150495" y="346710"/>
                </a:lnTo>
                <a:lnTo>
                  <a:pt x="62865" y="358140"/>
                </a:lnTo>
                <a:lnTo>
                  <a:pt x="57150" y="339090"/>
                </a:lnTo>
                <a:lnTo>
                  <a:pt x="0" y="11430"/>
                </a:lnTo>
                <a:lnTo>
                  <a:pt x="47625" y="0"/>
                </a:lnTo>
              </a:path>
            </a:pathLst>
          </a:cu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 name="TextBox 7"/>
          <p:cNvSpPr txBox="1"/>
          <p:nvPr/>
        </p:nvSpPr>
        <p:spPr>
          <a:xfrm>
            <a:off x="1339972" y="4619196"/>
            <a:ext cx="1835759" cy="830997"/>
          </a:xfrm>
          <a:prstGeom prst="rect">
            <a:avLst/>
          </a:prstGeom>
          <a:noFill/>
        </p:spPr>
        <p:txBody>
          <a:bodyPr wrap="none" rtlCol="0">
            <a:spAutoFit/>
          </a:bodyPr>
          <a:lstStyle/>
          <a:p>
            <a:r>
              <a:rPr lang="en-US" dirty="0" smtClean="0">
                <a:solidFill>
                  <a:srgbClr val="FFFFCC"/>
                </a:solidFill>
                <a:latin typeface="Aharoni" panose="02010803020104030203" pitchFamily="2" charset="-79"/>
                <a:cs typeface="Aharoni" panose="02010803020104030203" pitchFamily="2" charset="-79"/>
              </a:rPr>
              <a:t>Continental</a:t>
            </a:r>
          </a:p>
          <a:p>
            <a:r>
              <a:rPr lang="en-US" dirty="0">
                <a:solidFill>
                  <a:srgbClr val="FFFFCC"/>
                </a:solidFill>
                <a:latin typeface="Aharoni" panose="02010803020104030203" pitchFamily="2" charset="-79"/>
                <a:cs typeface="Aharoni" panose="02010803020104030203" pitchFamily="2" charset="-79"/>
              </a:rPr>
              <a:t> </a:t>
            </a:r>
            <a:r>
              <a:rPr lang="en-US" dirty="0" smtClean="0">
                <a:solidFill>
                  <a:srgbClr val="FFFFCC"/>
                </a:solidFill>
                <a:latin typeface="Aharoni" panose="02010803020104030203" pitchFamily="2" charset="-79"/>
                <a:cs typeface="Aharoni" panose="02010803020104030203" pitchFamily="2" charset="-79"/>
              </a:rPr>
              <a:t>  Crust</a:t>
            </a:r>
            <a:endParaRPr lang="en-US" dirty="0">
              <a:solidFill>
                <a:srgbClr val="FFFFCC"/>
              </a:solidFill>
              <a:latin typeface="Aharoni" panose="02010803020104030203" pitchFamily="2" charset="-79"/>
              <a:cs typeface="Aharoni" panose="02010803020104030203" pitchFamily="2" charset="-79"/>
            </a:endParaRPr>
          </a:p>
        </p:txBody>
      </p:sp>
      <p:sp>
        <p:nvSpPr>
          <p:cNvPr id="9" name="TextBox 8"/>
          <p:cNvSpPr txBox="1"/>
          <p:nvPr/>
        </p:nvSpPr>
        <p:spPr>
          <a:xfrm>
            <a:off x="2120619" y="2495318"/>
            <a:ext cx="4863025" cy="1815882"/>
          </a:xfrm>
          <a:prstGeom prst="rect">
            <a:avLst/>
          </a:prstGeom>
          <a:noFill/>
        </p:spPr>
        <p:txBody>
          <a:bodyPr wrap="square" rtlCol="0">
            <a:spAutoFit/>
          </a:bodyPr>
          <a:lstStyle/>
          <a:p>
            <a:r>
              <a:rPr lang="en-US" sz="1400" dirty="0" smtClean="0">
                <a:latin typeface="+mn-lt"/>
              </a:rPr>
              <a:t>The crust at Well A is extended (thinned) continental crust</a:t>
            </a:r>
          </a:p>
          <a:p>
            <a:endParaRPr lang="en-US" sz="1400" dirty="0" smtClean="0">
              <a:latin typeface="+mn-lt"/>
            </a:endParaRPr>
          </a:p>
          <a:p>
            <a:pPr>
              <a:tabLst>
                <a:tab pos="573088" algn="l"/>
              </a:tabLst>
            </a:pPr>
            <a:r>
              <a:rPr lang="en-US" sz="1400" dirty="0" smtClean="0">
                <a:latin typeface="+mn-lt"/>
              </a:rPr>
              <a:t>       </a:t>
            </a:r>
            <a:r>
              <a:rPr lang="en-US" sz="1400" b="1" dirty="0" smtClean="0">
                <a:latin typeface="+mn-lt"/>
              </a:rPr>
              <a:t>Total</a:t>
            </a:r>
            <a:r>
              <a:rPr lang="en-US" sz="1400" dirty="0" smtClean="0">
                <a:latin typeface="+mn-lt"/>
              </a:rPr>
              <a:t> subsidence is the combined effect of the 	</a:t>
            </a:r>
            <a:r>
              <a:rPr lang="en-US" sz="1400" b="1" dirty="0" smtClean="0">
                <a:latin typeface="+mn-lt"/>
              </a:rPr>
              <a:t>tectonic-thermal</a:t>
            </a:r>
            <a:r>
              <a:rPr lang="en-US" sz="1400" dirty="0" smtClean="0">
                <a:latin typeface="+mn-lt"/>
              </a:rPr>
              <a:t> effect of the local extension</a:t>
            </a:r>
          </a:p>
          <a:p>
            <a:pPr>
              <a:tabLst>
                <a:tab pos="573088" algn="l"/>
              </a:tabLst>
            </a:pPr>
            <a:r>
              <a:rPr lang="en-US" sz="1400" dirty="0">
                <a:latin typeface="+mn-lt"/>
              </a:rPr>
              <a:t>	</a:t>
            </a:r>
            <a:r>
              <a:rPr lang="en-US" sz="1400" dirty="0" smtClean="0">
                <a:latin typeface="+mn-lt"/>
              </a:rPr>
              <a:t>and the </a:t>
            </a:r>
            <a:r>
              <a:rPr lang="en-US" sz="1400" b="1" dirty="0" smtClean="0">
                <a:latin typeface="+mn-lt"/>
              </a:rPr>
              <a:t>weight</a:t>
            </a:r>
            <a:r>
              <a:rPr lang="en-US" sz="1400" dirty="0" smtClean="0">
                <a:latin typeface="+mn-lt"/>
              </a:rPr>
              <a:t> of the deposited sediments</a:t>
            </a:r>
          </a:p>
          <a:p>
            <a:pPr>
              <a:tabLst>
                <a:tab pos="573088" algn="l"/>
              </a:tabLst>
            </a:pPr>
            <a:endParaRPr lang="en-US" sz="1400" dirty="0">
              <a:latin typeface="+mn-lt"/>
            </a:endParaRPr>
          </a:p>
          <a:p>
            <a:pPr>
              <a:tabLst>
                <a:tab pos="573088" algn="l"/>
              </a:tabLst>
            </a:pPr>
            <a:r>
              <a:rPr lang="en-US" sz="1400" dirty="0" smtClean="0">
                <a:latin typeface="+mn-lt"/>
              </a:rPr>
              <a:t>		Knowing the stratigraphy, we can estimate the 		      effect of the weight of the sediments</a:t>
            </a:r>
            <a:endParaRPr lang="en-US" sz="1400" dirty="0">
              <a:latin typeface="+mn-lt"/>
            </a:endParaRPr>
          </a:p>
        </p:txBody>
      </p:sp>
    </p:spTree>
    <p:extLst>
      <p:ext uri="{BB962C8B-B14F-4D97-AF65-F5344CB8AC3E}">
        <p14:creationId xmlns:p14="http://schemas.microsoft.com/office/powerpoint/2010/main" val="233148622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Extensional Margins</a:t>
            </a:r>
            <a:endParaRPr lang="en-US" dirty="0"/>
          </a:p>
        </p:txBody>
      </p:sp>
      <p:grpSp>
        <p:nvGrpSpPr>
          <p:cNvPr id="39" name="Group 38"/>
          <p:cNvGrpSpPr/>
          <p:nvPr/>
        </p:nvGrpSpPr>
        <p:grpSpPr>
          <a:xfrm>
            <a:off x="1595293" y="1219565"/>
            <a:ext cx="5953413" cy="3305942"/>
            <a:chOff x="1595293" y="1653514"/>
            <a:chExt cx="5953413" cy="3305942"/>
          </a:xfrm>
        </p:grpSpPr>
        <p:grpSp>
          <p:nvGrpSpPr>
            <p:cNvPr id="29" name="Group 28"/>
            <p:cNvGrpSpPr/>
            <p:nvPr/>
          </p:nvGrpSpPr>
          <p:grpSpPr>
            <a:xfrm>
              <a:off x="1595293" y="1653514"/>
              <a:ext cx="5953413" cy="3305942"/>
              <a:chOff x="1161533" y="1808497"/>
              <a:chExt cx="5953413" cy="3305942"/>
            </a:xfrm>
          </p:grpSpPr>
          <p:sp>
            <p:nvSpPr>
              <p:cNvPr id="11" name="Rectangle 10"/>
              <p:cNvSpPr/>
              <p:nvPr/>
            </p:nvSpPr>
            <p:spPr bwMode="auto">
              <a:xfrm>
                <a:off x="1161533" y="1808497"/>
                <a:ext cx="5944440" cy="3305941"/>
              </a:xfrm>
              <a:prstGeom prst="rect">
                <a:avLst/>
              </a:prstGeom>
              <a:solidFill>
                <a:schemeClr val="bg1"/>
              </a:solidFill>
              <a:ln w="285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3" name="Freeform 22"/>
              <p:cNvSpPr/>
              <p:nvPr/>
            </p:nvSpPr>
            <p:spPr bwMode="auto">
              <a:xfrm>
                <a:off x="1960536" y="2495227"/>
                <a:ext cx="5145437" cy="743919"/>
              </a:xfrm>
              <a:custGeom>
                <a:avLst/>
                <a:gdLst>
                  <a:gd name="connsiteX0" fmla="*/ 131736 w 5145437"/>
                  <a:gd name="connsiteY0" fmla="*/ 0 h 743919"/>
                  <a:gd name="connsiteX1" fmla="*/ 5145437 w 5145437"/>
                  <a:gd name="connsiteY1" fmla="*/ 0 h 743919"/>
                  <a:gd name="connsiteX2" fmla="*/ 5145437 w 5145437"/>
                  <a:gd name="connsiteY2" fmla="*/ 418454 h 743919"/>
                  <a:gd name="connsiteX3" fmla="*/ 4479010 w 5145437"/>
                  <a:gd name="connsiteY3" fmla="*/ 596685 h 743919"/>
                  <a:gd name="connsiteX4" fmla="*/ 3471620 w 5145437"/>
                  <a:gd name="connsiteY4" fmla="*/ 743919 h 743919"/>
                  <a:gd name="connsiteX5" fmla="*/ 2533973 w 5145437"/>
                  <a:gd name="connsiteY5" fmla="*/ 705173 h 743919"/>
                  <a:gd name="connsiteX6" fmla="*/ 1681566 w 5145437"/>
                  <a:gd name="connsiteY6" fmla="*/ 604434 h 743919"/>
                  <a:gd name="connsiteX7" fmla="*/ 1580827 w 5145437"/>
                  <a:gd name="connsiteY7" fmla="*/ 604434 h 743919"/>
                  <a:gd name="connsiteX8" fmla="*/ 829159 w 5145437"/>
                  <a:gd name="connsiteY8" fmla="*/ 503695 h 743919"/>
                  <a:gd name="connsiteX9" fmla="*/ 0 w 5145437"/>
                  <a:gd name="connsiteY9" fmla="*/ 418454 h 74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45437" h="743919">
                    <a:moveTo>
                      <a:pt x="131736" y="0"/>
                    </a:moveTo>
                    <a:lnTo>
                      <a:pt x="5145437" y="0"/>
                    </a:lnTo>
                    <a:lnTo>
                      <a:pt x="5145437" y="418454"/>
                    </a:lnTo>
                    <a:lnTo>
                      <a:pt x="4479010" y="596685"/>
                    </a:lnTo>
                    <a:lnTo>
                      <a:pt x="3471620" y="743919"/>
                    </a:lnTo>
                    <a:lnTo>
                      <a:pt x="2533973" y="705173"/>
                    </a:lnTo>
                    <a:lnTo>
                      <a:pt x="1681566" y="604434"/>
                    </a:lnTo>
                    <a:lnTo>
                      <a:pt x="1580827" y="604434"/>
                    </a:lnTo>
                    <a:lnTo>
                      <a:pt x="829159" y="503695"/>
                    </a:lnTo>
                    <a:lnTo>
                      <a:pt x="0" y="418454"/>
                    </a:lnTo>
                  </a:path>
                </a:pathLst>
              </a:custGeom>
              <a:solidFill>
                <a:srgbClr val="99CCFF"/>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4" name="Freeform 23"/>
              <p:cNvSpPr/>
              <p:nvPr/>
            </p:nvSpPr>
            <p:spPr bwMode="auto">
              <a:xfrm>
                <a:off x="2007031" y="2495227"/>
                <a:ext cx="3239145" cy="534692"/>
              </a:xfrm>
              <a:custGeom>
                <a:avLst/>
                <a:gdLst>
                  <a:gd name="connsiteX0" fmla="*/ 69742 w 3239145"/>
                  <a:gd name="connsiteY0" fmla="*/ 0 h 534692"/>
                  <a:gd name="connsiteX1" fmla="*/ 1906291 w 3239145"/>
                  <a:gd name="connsiteY1" fmla="*/ 0 h 534692"/>
                  <a:gd name="connsiteX2" fmla="*/ 2061274 w 3239145"/>
                  <a:gd name="connsiteY2" fmla="*/ 30997 h 534692"/>
                  <a:gd name="connsiteX3" fmla="*/ 2208508 w 3239145"/>
                  <a:gd name="connsiteY3" fmla="*/ 116237 h 534692"/>
                  <a:gd name="connsiteX4" fmla="*/ 2371240 w 3239145"/>
                  <a:gd name="connsiteY4" fmla="*/ 209227 h 534692"/>
                  <a:gd name="connsiteX5" fmla="*/ 2487477 w 3239145"/>
                  <a:gd name="connsiteY5" fmla="*/ 294468 h 534692"/>
                  <a:gd name="connsiteX6" fmla="*/ 2665708 w 3239145"/>
                  <a:gd name="connsiteY6" fmla="*/ 371959 h 534692"/>
                  <a:gd name="connsiteX7" fmla="*/ 2859437 w 3239145"/>
                  <a:gd name="connsiteY7" fmla="*/ 418454 h 534692"/>
                  <a:gd name="connsiteX8" fmla="*/ 3239145 w 3239145"/>
                  <a:gd name="connsiteY8" fmla="*/ 464949 h 534692"/>
                  <a:gd name="connsiteX9" fmla="*/ 3177152 w 3239145"/>
                  <a:gd name="connsiteY9" fmla="*/ 488197 h 534692"/>
                  <a:gd name="connsiteX10" fmla="*/ 3107410 w 3239145"/>
                  <a:gd name="connsiteY10" fmla="*/ 534692 h 534692"/>
                  <a:gd name="connsiteX11" fmla="*/ 2944677 w 3239145"/>
                  <a:gd name="connsiteY11" fmla="*/ 534692 h 534692"/>
                  <a:gd name="connsiteX12" fmla="*/ 2766447 w 3239145"/>
                  <a:gd name="connsiteY12" fmla="*/ 526942 h 534692"/>
                  <a:gd name="connsiteX13" fmla="*/ 2743200 w 3239145"/>
                  <a:gd name="connsiteY13" fmla="*/ 488197 h 534692"/>
                  <a:gd name="connsiteX14" fmla="*/ 2502976 w 3239145"/>
                  <a:gd name="connsiteY14" fmla="*/ 511444 h 534692"/>
                  <a:gd name="connsiteX15" fmla="*/ 2115518 w 3239145"/>
                  <a:gd name="connsiteY15" fmla="*/ 519193 h 534692"/>
                  <a:gd name="connsiteX16" fmla="*/ 1821050 w 3239145"/>
                  <a:gd name="connsiteY16" fmla="*/ 464949 h 534692"/>
                  <a:gd name="connsiteX17" fmla="*/ 1743559 w 3239145"/>
                  <a:gd name="connsiteY17" fmla="*/ 464949 h 534692"/>
                  <a:gd name="connsiteX18" fmla="*/ 1294108 w 3239145"/>
                  <a:gd name="connsiteY18" fmla="*/ 433953 h 534692"/>
                  <a:gd name="connsiteX19" fmla="*/ 743918 w 3239145"/>
                  <a:gd name="connsiteY19" fmla="*/ 271220 h 534692"/>
                  <a:gd name="connsiteX20" fmla="*/ 0 w 3239145"/>
                  <a:gd name="connsiteY20" fmla="*/ 108488 h 53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39145" h="534692">
                    <a:moveTo>
                      <a:pt x="69742" y="0"/>
                    </a:moveTo>
                    <a:lnTo>
                      <a:pt x="1906291" y="0"/>
                    </a:lnTo>
                    <a:lnTo>
                      <a:pt x="2061274" y="30997"/>
                    </a:lnTo>
                    <a:lnTo>
                      <a:pt x="2208508" y="116237"/>
                    </a:lnTo>
                    <a:lnTo>
                      <a:pt x="2371240" y="209227"/>
                    </a:lnTo>
                    <a:lnTo>
                      <a:pt x="2487477" y="294468"/>
                    </a:lnTo>
                    <a:lnTo>
                      <a:pt x="2665708" y="371959"/>
                    </a:lnTo>
                    <a:lnTo>
                      <a:pt x="2859437" y="418454"/>
                    </a:lnTo>
                    <a:lnTo>
                      <a:pt x="3239145" y="464949"/>
                    </a:lnTo>
                    <a:lnTo>
                      <a:pt x="3177152" y="488197"/>
                    </a:lnTo>
                    <a:lnTo>
                      <a:pt x="3107410" y="534692"/>
                    </a:lnTo>
                    <a:lnTo>
                      <a:pt x="2944677" y="534692"/>
                    </a:lnTo>
                    <a:lnTo>
                      <a:pt x="2766447" y="526942"/>
                    </a:lnTo>
                    <a:lnTo>
                      <a:pt x="2743200" y="488197"/>
                    </a:lnTo>
                    <a:lnTo>
                      <a:pt x="2502976" y="511444"/>
                    </a:lnTo>
                    <a:lnTo>
                      <a:pt x="2115518" y="519193"/>
                    </a:lnTo>
                    <a:lnTo>
                      <a:pt x="1821050" y="464949"/>
                    </a:lnTo>
                    <a:lnTo>
                      <a:pt x="1743559" y="464949"/>
                    </a:lnTo>
                    <a:lnTo>
                      <a:pt x="1294108" y="433953"/>
                    </a:lnTo>
                    <a:lnTo>
                      <a:pt x="743918" y="271220"/>
                    </a:lnTo>
                    <a:lnTo>
                      <a:pt x="0" y="108488"/>
                    </a:lnTo>
                  </a:path>
                </a:pathLst>
              </a:custGeom>
              <a:solidFill>
                <a:srgbClr val="FFDD7D"/>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0" name="Freeform 19"/>
              <p:cNvSpPr/>
              <p:nvPr/>
            </p:nvSpPr>
            <p:spPr bwMode="auto">
              <a:xfrm>
                <a:off x="1604075" y="3068664"/>
                <a:ext cx="5377911" cy="2038028"/>
              </a:xfrm>
              <a:custGeom>
                <a:avLst/>
                <a:gdLst>
                  <a:gd name="connsiteX0" fmla="*/ 0 w 5377911"/>
                  <a:gd name="connsiteY0" fmla="*/ 658678 h 2038028"/>
                  <a:gd name="connsiteX1" fmla="*/ 0 w 5377911"/>
                  <a:gd name="connsiteY1" fmla="*/ 2038028 h 2038028"/>
                  <a:gd name="connsiteX2" fmla="*/ 488196 w 5377911"/>
                  <a:gd name="connsiteY2" fmla="*/ 2022529 h 2038028"/>
                  <a:gd name="connsiteX3" fmla="*/ 2626962 w 5377911"/>
                  <a:gd name="connsiteY3" fmla="*/ 1069383 h 2038028"/>
                  <a:gd name="connsiteX4" fmla="*/ 2719952 w 5377911"/>
                  <a:gd name="connsiteY4" fmla="*/ 1022889 h 2038028"/>
                  <a:gd name="connsiteX5" fmla="*/ 4169044 w 5377911"/>
                  <a:gd name="connsiteY5" fmla="*/ 922150 h 2038028"/>
                  <a:gd name="connsiteX6" fmla="*/ 4246535 w 5377911"/>
                  <a:gd name="connsiteY6" fmla="*/ 898902 h 2038028"/>
                  <a:gd name="connsiteX7" fmla="*/ 4285281 w 5377911"/>
                  <a:gd name="connsiteY7" fmla="*/ 883404 h 2038028"/>
                  <a:gd name="connsiteX8" fmla="*/ 4308528 w 5377911"/>
                  <a:gd name="connsiteY8" fmla="*/ 875655 h 2038028"/>
                  <a:gd name="connsiteX9" fmla="*/ 5160935 w 5377911"/>
                  <a:gd name="connsiteY9" fmla="*/ 557939 h 2038028"/>
                  <a:gd name="connsiteX10" fmla="*/ 5377911 w 5377911"/>
                  <a:gd name="connsiteY10" fmla="*/ 0 h 2038028"/>
                  <a:gd name="connsiteX11" fmla="*/ 3750589 w 5377911"/>
                  <a:gd name="connsiteY11" fmla="*/ 170482 h 2038028"/>
                  <a:gd name="connsiteX12" fmla="*/ 2216257 w 5377911"/>
                  <a:gd name="connsiteY12" fmla="*/ 139485 h 2038028"/>
                  <a:gd name="connsiteX13" fmla="*/ 2131017 w 5377911"/>
                  <a:gd name="connsiteY13" fmla="*/ 139485 h 2038028"/>
                  <a:gd name="connsiteX14" fmla="*/ 232474 w 5377911"/>
                  <a:gd name="connsiteY14" fmla="*/ 154983 h 2038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77911" h="2038028">
                    <a:moveTo>
                      <a:pt x="0" y="658678"/>
                    </a:moveTo>
                    <a:lnTo>
                      <a:pt x="0" y="2038028"/>
                    </a:lnTo>
                    <a:lnTo>
                      <a:pt x="488196" y="2022529"/>
                    </a:lnTo>
                    <a:lnTo>
                      <a:pt x="2626962" y="1069383"/>
                    </a:lnTo>
                    <a:cubicBezTo>
                      <a:pt x="2708884" y="1020231"/>
                      <a:pt x="2674331" y="1022889"/>
                      <a:pt x="2719952" y="1022889"/>
                    </a:cubicBezTo>
                    <a:lnTo>
                      <a:pt x="4169044" y="922150"/>
                    </a:lnTo>
                    <a:cubicBezTo>
                      <a:pt x="4194874" y="914401"/>
                      <a:pt x="4220951" y="907430"/>
                      <a:pt x="4246535" y="898902"/>
                    </a:cubicBezTo>
                    <a:cubicBezTo>
                      <a:pt x="4259731" y="894503"/>
                      <a:pt x="4272256" y="888288"/>
                      <a:pt x="4285281" y="883404"/>
                    </a:cubicBezTo>
                    <a:cubicBezTo>
                      <a:pt x="4292929" y="880536"/>
                      <a:pt x="4308528" y="875655"/>
                      <a:pt x="4308528" y="875655"/>
                    </a:cubicBezTo>
                    <a:lnTo>
                      <a:pt x="5160935" y="557939"/>
                    </a:lnTo>
                    <a:lnTo>
                      <a:pt x="5377911" y="0"/>
                    </a:lnTo>
                    <a:lnTo>
                      <a:pt x="3750589" y="170482"/>
                    </a:lnTo>
                    <a:lnTo>
                      <a:pt x="2216257" y="139485"/>
                    </a:lnTo>
                    <a:lnTo>
                      <a:pt x="2131017" y="139485"/>
                    </a:lnTo>
                    <a:lnTo>
                      <a:pt x="232474" y="154983"/>
                    </a:lnTo>
                  </a:path>
                </a:pathLst>
              </a:cu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9" name="Freeform 18"/>
              <p:cNvSpPr/>
              <p:nvPr/>
            </p:nvSpPr>
            <p:spPr bwMode="auto">
              <a:xfrm>
                <a:off x="5390947" y="2865163"/>
                <a:ext cx="1707277" cy="404979"/>
              </a:xfrm>
              <a:custGeom>
                <a:avLst/>
                <a:gdLst>
                  <a:gd name="connsiteX0" fmla="*/ 0 w 1619573"/>
                  <a:gd name="connsiteY0" fmla="*/ 162732 h 503695"/>
                  <a:gd name="connsiteX1" fmla="*/ 116237 w 1619573"/>
                  <a:gd name="connsiteY1" fmla="*/ 185979 h 503695"/>
                  <a:gd name="connsiteX2" fmla="*/ 255722 w 1619573"/>
                  <a:gd name="connsiteY2" fmla="*/ 224725 h 503695"/>
                  <a:gd name="connsiteX3" fmla="*/ 519193 w 1619573"/>
                  <a:gd name="connsiteY3" fmla="*/ 255722 h 503695"/>
                  <a:gd name="connsiteX4" fmla="*/ 790413 w 1619573"/>
                  <a:gd name="connsiteY4" fmla="*/ 240223 h 503695"/>
                  <a:gd name="connsiteX5" fmla="*/ 1007390 w 1619573"/>
                  <a:gd name="connsiteY5" fmla="*/ 170481 h 503695"/>
                  <a:gd name="connsiteX6" fmla="*/ 1201118 w 1619573"/>
                  <a:gd name="connsiteY6" fmla="*/ 131735 h 503695"/>
                  <a:gd name="connsiteX7" fmla="*/ 1340603 w 1619573"/>
                  <a:gd name="connsiteY7" fmla="*/ 23247 h 503695"/>
                  <a:gd name="connsiteX8" fmla="*/ 1402596 w 1619573"/>
                  <a:gd name="connsiteY8" fmla="*/ 69742 h 503695"/>
                  <a:gd name="connsiteX9" fmla="*/ 1449091 w 1619573"/>
                  <a:gd name="connsiteY9" fmla="*/ 77491 h 503695"/>
                  <a:gd name="connsiteX10" fmla="*/ 1472339 w 1619573"/>
                  <a:gd name="connsiteY10" fmla="*/ 0 h 503695"/>
                  <a:gd name="connsiteX11" fmla="*/ 1542081 w 1619573"/>
                  <a:gd name="connsiteY11" fmla="*/ 30996 h 503695"/>
                  <a:gd name="connsiteX12" fmla="*/ 1619573 w 1619573"/>
                  <a:gd name="connsiteY12" fmla="*/ 85240 h 503695"/>
                  <a:gd name="connsiteX13" fmla="*/ 1619573 w 1619573"/>
                  <a:gd name="connsiteY13" fmla="*/ 309966 h 503695"/>
                  <a:gd name="connsiteX14" fmla="*/ 1418095 w 1619573"/>
                  <a:gd name="connsiteY14" fmla="*/ 317715 h 503695"/>
                  <a:gd name="connsiteX15" fmla="*/ 1208868 w 1619573"/>
                  <a:gd name="connsiteY15" fmla="*/ 340962 h 503695"/>
                  <a:gd name="connsiteX16" fmla="*/ 1030637 w 1619573"/>
                  <a:gd name="connsiteY16" fmla="*/ 371959 h 503695"/>
                  <a:gd name="connsiteX17" fmla="*/ 728420 w 1619573"/>
                  <a:gd name="connsiteY17" fmla="*/ 418454 h 503695"/>
                  <a:gd name="connsiteX18" fmla="*/ 565688 w 1619573"/>
                  <a:gd name="connsiteY18" fmla="*/ 426203 h 503695"/>
                  <a:gd name="connsiteX19" fmla="*/ 333213 w 1619573"/>
                  <a:gd name="connsiteY19" fmla="*/ 464949 h 503695"/>
                  <a:gd name="connsiteX20" fmla="*/ 216976 w 1619573"/>
                  <a:gd name="connsiteY20" fmla="*/ 464949 h 503695"/>
                  <a:gd name="connsiteX21" fmla="*/ 15498 w 1619573"/>
                  <a:gd name="connsiteY21" fmla="*/ 503695 h 50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19573" h="503695">
                    <a:moveTo>
                      <a:pt x="0" y="162732"/>
                    </a:moveTo>
                    <a:lnTo>
                      <a:pt x="116237" y="185979"/>
                    </a:lnTo>
                    <a:lnTo>
                      <a:pt x="255722" y="224725"/>
                    </a:lnTo>
                    <a:lnTo>
                      <a:pt x="519193" y="255722"/>
                    </a:lnTo>
                    <a:lnTo>
                      <a:pt x="790413" y="240223"/>
                    </a:lnTo>
                    <a:lnTo>
                      <a:pt x="1007390" y="170481"/>
                    </a:lnTo>
                    <a:lnTo>
                      <a:pt x="1201118" y="131735"/>
                    </a:lnTo>
                    <a:lnTo>
                      <a:pt x="1340603" y="23247"/>
                    </a:lnTo>
                    <a:lnTo>
                      <a:pt x="1402596" y="69742"/>
                    </a:lnTo>
                    <a:lnTo>
                      <a:pt x="1449091" y="77491"/>
                    </a:lnTo>
                    <a:lnTo>
                      <a:pt x="1472339" y="0"/>
                    </a:lnTo>
                    <a:lnTo>
                      <a:pt x="1542081" y="30996"/>
                    </a:lnTo>
                    <a:lnTo>
                      <a:pt x="1619573" y="85240"/>
                    </a:lnTo>
                    <a:lnTo>
                      <a:pt x="1619573" y="309966"/>
                    </a:lnTo>
                    <a:lnTo>
                      <a:pt x="1418095" y="317715"/>
                    </a:lnTo>
                    <a:lnTo>
                      <a:pt x="1208868" y="340962"/>
                    </a:lnTo>
                    <a:lnTo>
                      <a:pt x="1030637" y="371959"/>
                    </a:lnTo>
                    <a:lnTo>
                      <a:pt x="728420" y="418454"/>
                    </a:lnTo>
                    <a:lnTo>
                      <a:pt x="565688" y="426203"/>
                    </a:lnTo>
                    <a:lnTo>
                      <a:pt x="333213" y="464949"/>
                    </a:lnTo>
                    <a:lnTo>
                      <a:pt x="216976" y="464949"/>
                    </a:lnTo>
                    <a:lnTo>
                      <a:pt x="15498" y="503695"/>
                    </a:lnTo>
                  </a:path>
                </a:pathLst>
              </a:cu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 name="Freeform 9"/>
              <p:cNvSpPr/>
              <p:nvPr/>
            </p:nvSpPr>
            <p:spPr bwMode="auto">
              <a:xfrm>
                <a:off x="1580827" y="2378990"/>
                <a:ext cx="3890075" cy="1379349"/>
              </a:xfrm>
              <a:custGeom>
                <a:avLst/>
                <a:gdLst>
                  <a:gd name="connsiteX0" fmla="*/ 46495 w 3890075"/>
                  <a:gd name="connsiteY0" fmla="*/ 0 h 1379349"/>
                  <a:gd name="connsiteX1" fmla="*/ 418454 w 3890075"/>
                  <a:gd name="connsiteY1" fmla="*/ 108488 h 1379349"/>
                  <a:gd name="connsiteX2" fmla="*/ 712922 w 3890075"/>
                  <a:gd name="connsiteY2" fmla="*/ 162732 h 1379349"/>
                  <a:gd name="connsiteX3" fmla="*/ 937648 w 3890075"/>
                  <a:gd name="connsiteY3" fmla="*/ 185979 h 1379349"/>
                  <a:gd name="connsiteX4" fmla="*/ 1208868 w 3890075"/>
                  <a:gd name="connsiteY4" fmla="*/ 201478 h 1379349"/>
                  <a:gd name="connsiteX5" fmla="*/ 1402597 w 3890075"/>
                  <a:gd name="connsiteY5" fmla="*/ 232474 h 1379349"/>
                  <a:gd name="connsiteX6" fmla="*/ 1557580 w 3890075"/>
                  <a:gd name="connsiteY6" fmla="*/ 216976 h 1379349"/>
                  <a:gd name="connsiteX7" fmla="*/ 1635071 w 3890075"/>
                  <a:gd name="connsiteY7" fmla="*/ 379708 h 1379349"/>
                  <a:gd name="connsiteX8" fmla="*/ 2123268 w 3890075"/>
                  <a:gd name="connsiteY8" fmla="*/ 410705 h 1379349"/>
                  <a:gd name="connsiteX9" fmla="*/ 2409987 w 3890075"/>
                  <a:gd name="connsiteY9" fmla="*/ 387457 h 1379349"/>
                  <a:gd name="connsiteX10" fmla="*/ 2448732 w 3890075"/>
                  <a:gd name="connsiteY10" fmla="*/ 534691 h 1379349"/>
                  <a:gd name="connsiteX11" fmla="*/ 2619214 w 3890075"/>
                  <a:gd name="connsiteY11" fmla="*/ 542441 h 1379349"/>
                  <a:gd name="connsiteX12" fmla="*/ 2805193 w 3890075"/>
                  <a:gd name="connsiteY12" fmla="*/ 565688 h 1379349"/>
                  <a:gd name="connsiteX13" fmla="*/ 3146156 w 3890075"/>
                  <a:gd name="connsiteY13" fmla="*/ 581186 h 1379349"/>
                  <a:gd name="connsiteX14" fmla="*/ 3200400 w 3890075"/>
                  <a:gd name="connsiteY14" fmla="*/ 627681 h 1379349"/>
                  <a:gd name="connsiteX15" fmla="*/ 3533614 w 3890075"/>
                  <a:gd name="connsiteY15" fmla="*/ 650929 h 1379349"/>
                  <a:gd name="connsiteX16" fmla="*/ 3587858 w 3890075"/>
                  <a:gd name="connsiteY16" fmla="*/ 596685 h 1379349"/>
                  <a:gd name="connsiteX17" fmla="*/ 3859078 w 3890075"/>
                  <a:gd name="connsiteY17" fmla="*/ 581186 h 1379349"/>
                  <a:gd name="connsiteX18" fmla="*/ 3890075 w 3890075"/>
                  <a:gd name="connsiteY18" fmla="*/ 705173 h 1379349"/>
                  <a:gd name="connsiteX19" fmla="*/ 3890075 w 3890075"/>
                  <a:gd name="connsiteY19" fmla="*/ 906651 h 1379349"/>
                  <a:gd name="connsiteX20" fmla="*/ 3742841 w 3890075"/>
                  <a:gd name="connsiteY20" fmla="*/ 953146 h 1379349"/>
                  <a:gd name="connsiteX21" fmla="*/ 3533614 w 3890075"/>
                  <a:gd name="connsiteY21" fmla="*/ 960895 h 1379349"/>
                  <a:gd name="connsiteX22" fmla="*/ 3332136 w 3890075"/>
                  <a:gd name="connsiteY22" fmla="*/ 968644 h 1379349"/>
                  <a:gd name="connsiteX23" fmla="*/ 3130658 w 3890075"/>
                  <a:gd name="connsiteY23" fmla="*/ 929898 h 1379349"/>
                  <a:gd name="connsiteX24" fmla="*/ 2836190 w 3890075"/>
                  <a:gd name="connsiteY24" fmla="*/ 929898 h 1379349"/>
                  <a:gd name="connsiteX25" fmla="*/ 2580468 w 3890075"/>
                  <a:gd name="connsiteY25" fmla="*/ 929898 h 1379349"/>
                  <a:gd name="connsiteX26" fmla="*/ 2131017 w 3890075"/>
                  <a:gd name="connsiteY26" fmla="*/ 929898 h 1379349"/>
                  <a:gd name="connsiteX27" fmla="*/ 1813302 w 3890075"/>
                  <a:gd name="connsiteY27" fmla="*/ 953146 h 1379349"/>
                  <a:gd name="connsiteX28" fmla="*/ 1418095 w 3890075"/>
                  <a:gd name="connsiteY28" fmla="*/ 960895 h 1379349"/>
                  <a:gd name="connsiteX29" fmla="*/ 984142 w 3890075"/>
                  <a:gd name="connsiteY29" fmla="*/ 976393 h 1379349"/>
                  <a:gd name="connsiteX30" fmla="*/ 627681 w 3890075"/>
                  <a:gd name="connsiteY30" fmla="*/ 1084881 h 1379349"/>
                  <a:gd name="connsiteX31" fmla="*/ 294468 w 3890075"/>
                  <a:gd name="connsiteY31" fmla="*/ 1208868 h 1379349"/>
                  <a:gd name="connsiteX32" fmla="*/ 0 w 3890075"/>
                  <a:gd name="connsiteY32" fmla="*/ 1379349 h 1379349"/>
                  <a:gd name="connsiteX33" fmla="*/ 46495 w 3890075"/>
                  <a:gd name="connsiteY33" fmla="*/ 0 h 1379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890075" h="1379349">
                    <a:moveTo>
                      <a:pt x="46495" y="0"/>
                    </a:moveTo>
                    <a:lnTo>
                      <a:pt x="418454" y="108488"/>
                    </a:lnTo>
                    <a:lnTo>
                      <a:pt x="712922" y="162732"/>
                    </a:lnTo>
                    <a:lnTo>
                      <a:pt x="937648" y="185979"/>
                    </a:lnTo>
                    <a:lnTo>
                      <a:pt x="1208868" y="201478"/>
                    </a:lnTo>
                    <a:lnTo>
                      <a:pt x="1402597" y="232474"/>
                    </a:lnTo>
                    <a:lnTo>
                      <a:pt x="1557580" y="216976"/>
                    </a:lnTo>
                    <a:lnTo>
                      <a:pt x="1635071" y="379708"/>
                    </a:lnTo>
                    <a:lnTo>
                      <a:pt x="2123268" y="410705"/>
                    </a:lnTo>
                    <a:lnTo>
                      <a:pt x="2409987" y="387457"/>
                    </a:lnTo>
                    <a:lnTo>
                      <a:pt x="2448732" y="534691"/>
                    </a:lnTo>
                    <a:lnTo>
                      <a:pt x="2619214" y="542441"/>
                    </a:lnTo>
                    <a:lnTo>
                      <a:pt x="2805193" y="565688"/>
                    </a:lnTo>
                    <a:lnTo>
                      <a:pt x="3146156" y="581186"/>
                    </a:lnTo>
                    <a:lnTo>
                      <a:pt x="3200400" y="627681"/>
                    </a:lnTo>
                    <a:lnTo>
                      <a:pt x="3533614" y="650929"/>
                    </a:lnTo>
                    <a:lnTo>
                      <a:pt x="3587858" y="596685"/>
                    </a:lnTo>
                    <a:lnTo>
                      <a:pt x="3859078" y="581186"/>
                    </a:lnTo>
                    <a:lnTo>
                      <a:pt x="3890075" y="705173"/>
                    </a:lnTo>
                    <a:lnTo>
                      <a:pt x="3890075" y="906651"/>
                    </a:lnTo>
                    <a:lnTo>
                      <a:pt x="3742841" y="953146"/>
                    </a:lnTo>
                    <a:lnTo>
                      <a:pt x="3533614" y="960895"/>
                    </a:lnTo>
                    <a:lnTo>
                      <a:pt x="3332136" y="968644"/>
                    </a:lnTo>
                    <a:lnTo>
                      <a:pt x="3130658" y="929898"/>
                    </a:lnTo>
                    <a:lnTo>
                      <a:pt x="2836190" y="929898"/>
                    </a:lnTo>
                    <a:lnTo>
                      <a:pt x="2580468" y="929898"/>
                    </a:lnTo>
                    <a:lnTo>
                      <a:pt x="2131017" y="929898"/>
                    </a:lnTo>
                    <a:lnTo>
                      <a:pt x="1813302" y="953146"/>
                    </a:lnTo>
                    <a:lnTo>
                      <a:pt x="1418095" y="960895"/>
                    </a:lnTo>
                    <a:lnTo>
                      <a:pt x="984142" y="976393"/>
                    </a:lnTo>
                    <a:lnTo>
                      <a:pt x="627681" y="1084881"/>
                    </a:lnTo>
                    <a:lnTo>
                      <a:pt x="294468" y="1208868"/>
                    </a:lnTo>
                    <a:lnTo>
                      <a:pt x="0" y="1379349"/>
                    </a:lnTo>
                    <a:lnTo>
                      <a:pt x="46495" y="0"/>
                    </a:lnTo>
                    <a:close/>
                  </a:path>
                </a:pathLst>
              </a:custGeom>
              <a:solidFill>
                <a:srgbClr val="FFAA0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 name="TextBox 4"/>
              <p:cNvSpPr txBox="1"/>
              <p:nvPr/>
            </p:nvSpPr>
            <p:spPr>
              <a:xfrm rot="16200000">
                <a:off x="786203" y="3582691"/>
                <a:ext cx="1066318" cy="276999"/>
              </a:xfrm>
              <a:prstGeom prst="rect">
                <a:avLst/>
              </a:prstGeom>
              <a:noFill/>
            </p:spPr>
            <p:txBody>
              <a:bodyPr wrap="none" rtlCol="0">
                <a:spAutoFit/>
              </a:bodyPr>
              <a:lstStyle/>
              <a:p>
                <a:r>
                  <a:rPr lang="en-US" sz="1200" b="1" dirty="0" smtClean="0">
                    <a:solidFill>
                      <a:srgbClr val="FF0000"/>
                    </a:solidFill>
                    <a:latin typeface="Arial" panose="020B0604020202020204" pitchFamily="34" charset="0"/>
                    <a:cs typeface="Arial" panose="020B0604020202020204" pitchFamily="34" charset="0"/>
                  </a:rPr>
                  <a:t>Lithosphere</a:t>
                </a:r>
                <a:endParaRPr lang="en-US" sz="1200" b="1" dirty="0">
                  <a:solidFill>
                    <a:srgbClr val="FF0000"/>
                  </a:solidFill>
                  <a:latin typeface="Arial" panose="020B0604020202020204" pitchFamily="34" charset="0"/>
                  <a:cs typeface="Arial" panose="020B0604020202020204" pitchFamily="34" charset="0"/>
                </a:endParaRPr>
              </a:p>
            </p:txBody>
          </p:sp>
          <p:sp>
            <p:nvSpPr>
              <p:cNvPr id="6" name="TextBox 5"/>
              <p:cNvSpPr txBox="1"/>
              <p:nvPr/>
            </p:nvSpPr>
            <p:spPr>
              <a:xfrm>
                <a:off x="2260170" y="3005620"/>
                <a:ext cx="1476686" cy="276999"/>
              </a:xfrm>
              <a:prstGeom prst="rect">
                <a:avLst/>
              </a:prstGeom>
              <a:noFill/>
            </p:spPr>
            <p:txBody>
              <a:bodyPr wrap="none" rtlCol="0">
                <a:spAutoFit/>
              </a:bodyPr>
              <a:lstStyle/>
              <a:p>
                <a:r>
                  <a:rPr lang="en-US" sz="1200" b="1" dirty="0" smtClean="0">
                    <a:solidFill>
                      <a:schemeClr val="accent2"/>
                    </a:solidFill>
                    <a:latin typeface="Arial" panose="020B0604020202020204" pitchFamily="34" charset="0"/>
                    <a:cs typeface="Arial" panose="020B0604020202020204" pitchFamily="34" charset="0"/>
                  </a:rPr>
                  <a:t>Continental Crust</a:t>
                </a:r>
                <a:endParaRPr lang="en-US" sz="1200" b="1" dirty="0">
                  <a:solidFill>
                    <a:schemeClr val="accent2"/>
                  </a:solidFill>
                  <a:latin typeface="Arial" panose="020B0604020202020204" pitchFamily="34" charset="0"/>
                  <a:cs typeface="Arial" panose="020B0604020202020204" pitchFamily="34" charset="0"/>
                </a:endParaRPr>
              </a:p>
            </p:txBody>
          </p:sp>
          <p:sp>
            <p:nvSpPr>
              <p:cNvPr id="7" name="TextBox 6"/>
              <p:cNvSpPr txBox="1"/>
              <p:nvPr/>
            </p:nvSpPr>
            <p:spPr>
              <a:xfrm>
                <a:off x="2998513" y="3444192"/>
                <a:ext cx="671979" cy="276999"/>
              </a:xfrm>
              <a:prstGeom prst="rect">
                <a:avLst/>
              </a:prstGeom>
              <a:noFill/>
            </p:spPr>
            <p:txBody>
              <a:bodyPr wrap="none" rtlCol="0">
                <a:spAutoFit/>
              </a:bodyPr>
              <a:lstStyle/>
              <a:p>
                <a:r>
                  <a:rPr lang="en-US" sz="1200" b="1" dirty="0" smtClean="0">
                    <a:latin typeface="Arial" panose="020B0604020202020204" pitchFamily="34" charset="0"/>
                    <a:cs typeface="Arial" panose="020B0604020202020204" pitchFamily="34" charset="0"/>
                  </a:rPr>
                  <a:t>Mantle</a:t>
                </a:r>
                <a:endParaRPr lang="en-US" sz="1200" b="1" dirty="0">
                  <a:latin typeface="Arial" panose="020B0604020202020204" pitchFamily="34" charset="0"/>
                  <a:cs typeface="Arial" panose="020B0604020202020204" pitchFamily="34" charset="0"/>
                </a:endParaRPr>
              </a:p>
            </p:txBody>
          </p:sp>
          <p:sp>
            <p:nvSpPr>
              <p:cNvPr id="8" name="TextBox 7"/>
              <p:cNvSpPr txBox="1"/>
              <p:nvPr/>
            </p:nvSpPr>
            <p:spPr>
              <a:xfrm>
                <a:off x="4148365" y="3182758"/>
                <a:ext cx="663964" cy="276999"/>
              </a:xfrm>
              <a:prstGeom prst="rect">
                <a:avLst/>
              </a:prstGeom>
              <a:noFill/>
            </p:spPr>
            <p:txBody>
              <a:bodyPr wrap="none" rtlCol="0">
                <a:spAutoFit/>
              </a:bodyPr>
              <a:lstStyle/>
              <a:p>
                <a:r>
                  <a:rPr lang="en-US" sz="1200" b="1" dirty="0" smtClean="0">
                    <a:solidFill>
                      <a:srgbClr val="7030A0"/>
                    </a:solidFill>
                    <a:latin typeface="Arial" panose="020B0604020202020204" pitchFamily="34" charset="0"/>
                    <a:cs typeface="Arial" panose="020B0604020202020204" pitchFamily="34" charset="0"/>
                  </a:rPr>
                  <a:t>MOHO</a:t>
                </a:r>
                <a:endParaRPr lang="en-US" sz="1200" b="1" dirty="0">
                  <a:solidFill>
                    <a:srgbClr val="7030A0"/>
                  </a:solidFill>
                  <a:latin typeface="Arial" panose="020B0604020202020204" pitchFamily="34" charset="0"/>
                  <a:cs typeface="Arial" panose="020B0604020202020204" pitchFamily="34" charset="0"/>
                </a:endParaRPr>
              </a:p>
            </p:txBody>
          </p:sp>
          <p:sp>
            <p:nvSpPr>
              <p:cNvPr id="9" name="TextBox 8"/>
              <p:cNvSpPr txBox="1"/>
              <p:nvPr/>
            </p:nvSpPr>
            <p:spPr>
              <a:xfrm rot="21300000">
                <a:off x="5529682" y="2998332"/>
                <a:ext cx="1140056" cy="261610"/>
              </a:xfrm>
              <a:prstGeom prst="rect">
                <a:avLst/>
              </a:prstGeom>
              <a:noFill/>
            </p:spPr>
            <p:txBody>
              <a:bodyPr wrap="none" rtlCol="0">
                <a:spAutoFit/>
              </a:bodyPr>
              <a:lstStyle/>
              <a:p>
                <a:r>
                  <a:rPr lang="en-US" sz="1100" b="1" dirty="0" smtClean="0">
                    <a:solidFill>
                      <a:schemeClr val="bg1"/>
                    </a:solidFill>
                    <a:latin typeface="Arial" panose="020B0604020202020204" pitchFamily="34" charset="0"/>
                    <a:cs typeface="Arial" panose="020B0604020202020204" pitchFamily="34" charset="0"/>
                  </a:rPr>
                  <a:t>Oceanic Crust</a:t>
                </a:r>
                <a:endParaRPr lang="en-US" sz="1100" b="1" dirty="0">
                  <a:solidFill>
                    <a:schemeClr val="bg1"/>
                  </a:solidFill>
                  <a:latin typeface="Arial" panose="020B0604020202020204" pitchFamily="34" charset="0"/>
                  <a:cs typeface="Arial" panose="020B0604020202020204" pitchFamily="34" charset="0"/>
                </a:endParaRPr>
              </a:p>
            </p:txBody>
          </p:sp>
          <p:sp>
            <p:nvSpPr>
              <p:cNvPr id="12" name="Freeform 11"/>
              <p:cNvSpPr/>
              <p:nvPr/>
            </p:nvSpPr>
            <p:spPr bwMode="auto">
              <a:xfrm>
                <a:off x="1635071" y="3107676"/>
                <a:ext cx="5463152" cy="1999016"/>
              </a:xfrm>
              <a:custGeom>
                <a:avLst/>
                <a:gdLst>
                  <a:gd name="connsiteX0" fmla="*/ 0 w 5463152"/>
                  <a:gd name="connsiteY0" fmla="*/ 1945037 h 1952786"/>
                  <a:gd name="connsiteX1" fmla="*/ 247973 w 5463152"/>
                  <a:gd name="connsiteY1" fmla="*/ 1534332 h 1952786"/>
                  <a:gd name="connsiteX2" fmla="*/ 852407 w 5463152"/>
                  <a:gd name="connsiteY2" fmla="*/ 1069383 h 1952786"/>
                  <a:gd name="connsiteX3" fmla="*/ 1487837 w 5463152"/>
                  <a:gd name="connsiteY3" fmla="*/ 829159 h 1952786"/>
                  <a:gd name="connsiteX4" fmla="*/ 2409986 w 5463152"/>
                  <a:gd name="connsiteY4" fmla="*/ 681925 h 1952786"/>
                  <a:gd name="connsiteX5" fmla="*/ 3448373 w 5463152"/>
                  <a:gd name="connsiteY5" fmla="*/ 557939 h 1952786"/>
                  <a:gd name="connsiteX6" fmla="*/ 4014061 w 5463152"/>
                  <a:gd name="connsiteY6" fmla="*/ 480447 h 1952786"/>
                  <a:gd name="connsiteX7" fmla="*/ 4463512 w 5463152"/>
                  <a:gd name="connsiteY7" fmla="*/ 371959 h 1952786"/>
                  <a:gd name="connsiteX8" fmla="*/ 4819973 w 5463152"/>
                  <a:gd name="connsiteY8" fmla="*/ 216976 h 1952786"/>
                  <a:gd name="connsiteX9" fmla="*/ 5013701 w 5463152"/>
                  <a:gd name="connsiteY9" fmla="*/ 46495 h 1952786"/>
                  <a:gd name="connsiteX10" fmla="*/ 5106691 w 5463152"/>
                  <a:gd name="connsiteY10" fmla="*/ 7749 h 1952786"/>
                  <a:gd name="connsiteX11" fmla="*/ 5463152 w 5463152"/>
                  <a:gd name="connsiteY11" fmla="*/ 0 h 1952786"/>
                  <a:gd name="connsiteX12" fmla="*/ 5463152 w 5463152"/>
                  <a:gd name="connsiteY12" fmla="*/ 1952786 h 1952786"/>
                  <a:gd name="connsiteX13" fmla="*/ 0 w 5463152"/>
                  <a:gd name="connsiteY13" fmla="*/ 1945037 h 195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63152" h="1952786">
                    <a:moveTo>
                      <a:pt x="0" y="1945037"/>
                    </a:moveTo>
                    <a:lnTo>
                      <a:pt x="247973" y="1534332"/>
                    </a:lnTo>
                    <a:lnTo>
                      <a:pt x="852407" y="1069383"/>
                    </a:lnTo>
                    <a:lnTo>
                      <a:pt x="1487837" y="829159"/>
                    </a:lnTo>
                    <a:lnTo>
                      <a:pt x="2409986" y="681925"/>
                    </a:lnTo>
                    <a:lnTo>
                      <a:pt x="3448373" y="557939"/>
                    </a:lnTo>
                    <a:lnTo>
                      <a:pt x="4014061" y="480447"/>
                    </a:lnTo>
                    <a:lnTo>
                      <a:pt x="4463512" y="371959"/>
                    </a:lnTo>
                    <a:lnTo>
                      <a:pt x="4819973" y="216976"/>
                    </a:lnTo>
                    <a:lnTo>
                      <a:pt x="5013701" y="46495"/>
                    </a:lnTo>
                    <a:lnTo>
                      <a:pt x="5106691" y="7749"/>
                    </a:lnTo>
                    <a:lnTo>
                      <a:pt x="5463152" y="0"/>
                    </a:lnTo>
                    <a:lnTo>
                      <a:pt x="5463152" y="1952786"/>
                    </a:lnTo>
                    <a:lnTo>
                      <a:pt x="0" y="1945037"/>
                    </a:lnTo>
                    <a:close/>
                  </a:path>
                </a:pathLst>
              </a:custGeom>
              <a:solidFill>
                <a:srgbClr val="A4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3" name="Freeform 12"/>
              <p:cNvSpPr/>
              <p:nvPr/>
            </p:nvSpPr>
            <p:spPr bwMode="auto">
              <a:xfrm>
                <a:off x="3138407" y="2595966"/>
                <a:ext cx="371959" cy="480448"/>
              </a:xfrm>
              <a:custGeom>
                <a:avLst/>
                <a:gdLst>
                  <a:gd name="connsiteX0" fmla="*/ 0 w 371959"/>
                  <a:gd name="connsiteY0" fmla="*/ 0 h 480448"/>
                  <a:gd name="connsiteX1" fmla="*/ 61993 w 371959"/>
                  <a:gd name="connsiteY1" fmla="*/ 170481 h 480448"/>
                  <a:gd name="connsiteX2" fmla="*/ 131735 w 371959"/>
                  <a:gd name="connsiteY2" fmla="*/ 294468 h 480448"/>
                  <a:gd name="connsiteX3" fmla="*/ 371959 w 371959"/>
                  <a:gd name="connsiteY3" fmla="*/ 480448 h 480448"/>
                </a:gdLst>
                <a:ahLst/>
                <a:cxnLst>
                  <a:cxn ang="0">
                    <a:pos x="connsiteX0" y="connsiteY0"/>
                  </a:cxn>
                  <a:cxn ang="0">
                    <a:pos x="connsiteX1" y="connsiteY1"/>
                  </a:cxn>
                  <a:cxn ang="0">
                    <a:pos x="connsiteX2" y="connsiteY2"/>
                  </a:cxn>
                  <a:cxn ang="0">
                    <a:pos x="connsiteX3" y="connsiteY3"/>
                  </a:cxn>
                </a:cxnLst>
                <a:rect l="l" t="t" r="r" b="b"/>
                <a:pathLst>
                  <a:path w="371959" h="480448">
                    <a:moveTo>
                      <a:pt x="0" y="0"/>
                    </a:moveTo>
                    <a:cubicBezTo>
                      <a:pt x="20018" y="60701"/>
                      <a:pt x="40037" y="121403"/>
                      <a:pt x="61993" y="170481"/>
                    </a:cubicBezTo>
                    <a:cubicBezTo>
                      <a:pt x="83949" y="219559"/>
                      <a:pt x="80074" y="242807"/>
                      <a:pt x="131735" y="294468"/>
                    </a:cubicBezTo>
                    <a:cubicBezTo>
                      <a:pt x="183396" y="346129"/>
                      <a:pt x="277677" y="413288"/>
                      <a:pt x="371959" y="480448"/>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4" name="Freeform 13"/>
              <p:cNvSpPr/>
              <p:nvPr/>
            </p:nvSpPr>
            <p:spPr bwMode="auto">
              <a:xfrm>
                <a:off x="3975315" y="2750949"/>
                <a:ext cx="309966" cy="426352"/>
              </a:xfrm>
              <a:custGeom>
                <a:avLst/>
                <a:gdLst>
                  <a:gd name="connsiteX0" fmla="*/ 0 w 309966"/>
                  <a:gd name="connsiteY0" fmla="*/ 0 h 426352"/>
                  <a:gd name="connsiteX1" fmla="*/ 46495 w 309966"/>
                  <a:gd name="connsiteY1" fmla="*/ 139485 h 426352"/>
                  <a:gd name="connsiteX2" fmla="*/ 255722 w 309966"/>
                  <a:gd name="connsiteY2" fmla="*/ 379709 h 426352"/>
                  <a:gd name="connsiteX3" fmla="*/ 309966 w 309966"/>
                  <a:gd name="connsiteY3" fmla="*/ 426204 h 426352"/>
                </a:gdLst>
                <a:ahLst/>
                <a:cxnLst>
                  <a:cxn ang="0">
                    <a:pos x="connsiteX0" y="connsiteY0"/>
                  </a:cxn>
                  <a:cxn ang="0">
                    <a:pos x="connsiteX1" y="connsiteY1"/>
                  </a:cxn>
                  <a:cxn ang="0">
                    <a:pos x="connsiteX2" y="connsiteY2"/>
                  </a:cxn>
                  <a:cxn ang="0">
                    <a:pos x="connsiteX3" y="connsiteY3"/>
                  </a:cxn>
                </a:cxnLst>
                <a:rect l="l" t="t" r="r" b="b"/>
                <a:pathLst>
                  <a:path w="309966" h="426352">
                    <a:moveTo>
                      <a:pt x="0" y="0"/>
                    </a:moveTo>
                    <a:cubicBezTo>
                      <a:pt x="1937" y="38100"/>
                      <a:pt x="3875" y="76200"/>
                      <a:pt x="46495" y="139485"/>
                    </a:cubicBezTo>
                    <a:cubicBezTo>
                      <a:pt x="89115" y="202770"/>
                      <a:pt x="211810" y="331923"/>
                      <a:pt x="255722" y="379709"/>
                    </a:cubicBezTo>
                    <a:cubicBezTo>
                      <a:pt x="299634" y="427495"/>
                      <a:pt x="304800" y="426849"/>
                      <a:pt x="309966" y="426204"/>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5" name="Freeform 14"/>
              <p:cNvSpPr/>
              <p:nvPr/>
            </p:nvSpPr>
            <p:spPr bwMode="auto">
              <a:xfrm>
                <a:off x="4726983" y="2944678"/>
                <a:ext cx="224725" cy="255722"/>
              </a:xfrm>
              <a:custGeom>
                <a:avLst/>
                <a:gdLst>
                  <a:gd name="connsiteX0" fmla="*/ 0 w 224725"/>
                  <a:gd name="connsiteY0" fmla="*/ 0 h 255722"/>
                  <a:gd name="connsiteX1" fmla="*/ 54244 w 224725"/>
                  <a:gd name="connsiteY1" fmla="*/ 131736 h 255722"/>
                  <a:gd name="connsiteX2" fmla="*/ 224725 w 224725"/>
                  <a:gd name="connsiteY2" fmla="*/ 255722 h 255722"/>
                </a:gdLst>
                <a:ahLst/>
                <a:cxnLst>
                  <a:cxn ang="0">
                    <a:pos x="connsiteX0" y="connsiteY0"/>
                  </a:cxn>
                  <a:cxn ang="0">
                    <a:pos x="connsiteX1" y="connsiteY1"/>
                  </a:cxn>
                  <a:cxn ang="0">
                    <a:pos x="connsiteX2" y="connsiteY2"/>
                  </a:cxn>
                </a:cxnLst>
                <a:rect l="l" t="t" r="r" b="b"/>
                <a:pathLst>
                  <a:path w="224725" h="255722">
                    <a:moveTo>
                      <a:pt x="0" y="0"/>
                    </a:moveTo>
                    <a:cubicBezTo>
                      <a:pt x="8395" y="44558"/>
                      <a:pt x="16790" y="89116"/>
                      <a:pt x="54244" y="131736"/>
                    </a:cubicBezTo>
                    <a:cubicBezTo>
                      <a:pt x="91698" y="174356"/>
                      <a:pt x="158211" y="215039"/>
                      <a:pt x="224725" y="255722"/>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TextBox 3"/>
              <p:cNvSpPr txBox="1"/>
              <p:nvPr/>
            </p:nvSpPr>
            <p:spPr>
              <a:xfrm>
                <a:off x="4395576" y="4017017"/>
                <a:ext cx="1303562" cy="276999"/>
              </a:xfrm>
              <a:prstGeom prst="rect">
                <a:avLst/>
              </a:prstGeom>
              <a:noFill/>
            </p:spPr>
            <p:txBody>
              <a:bodyPr wrap="none" rtlCol="0">
                <a:spAutoFit/>
              </a:bodyPr>
              <a:lstStyle/>
              <a:p>
                <a:r>
                  <a:rPr lang="en-US" sz="1200" b="1" dirty="0" smtClean="0">
                    <a:solidFill>
                      <a:srgbClr val="FFFF00"/>
                    </a:solidFill>
                    <a:latin typeface="Arial" panose="020B0604020202020204" pitchFamily="34" charset="0"/>
                    <a:cs typeface="Arial" panose="020B0604020202020204" pitchFamily="34" charset="0"/>
                  </a:rPr>
                  <a:t>Asthenosphere</a:t>
                </a:r>
                <a:endParaRPr lang="en-US" sz="1200" b="1" dirty="0">
                  <a:solidFill>
                    <a:srgbClr val="FFFF00"/>
                  </a:solidFill>
                  <a:latin typeface="Arial" panose="020B0604020202020204" pitchFamily="34" charset="0"/>
                  <a:cs typeface="Arial" panose="020B0604020202020204" pitchFamily="34" charset="0"/>
                </a:endParaRPr>
              </a:p>
            </p:txBody>
          </p:sp>
          <p:cxnSp>
            <p:nvCxnSpPr>
              <p:cNvPr id="22" name="Straight Arrow Connector 21"/>
              <p:cNvCxnSpPr/>
              <p:nvPr/>
            </p:nvCxnSpPr>
            <p:spPr bwMode="auto">
              <a:xfrm>
                <a:off x="1502928" y="2378990"/>
                <a:ext cx="0" cy="2657959"/>
              </a:xfrm>
              <a:prstGeom prst="straightConnector1">
                <a:avLst/>
              </a:prstGeom>
              <a:solidFill>
                <a:schemeClr val="accent1"/>
              </a:solidFill>
              <a:ln w="57150"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Freeform 24"/>
              <p:cNvSpPr/>
              <p:nvPr/>
            </p:nvSpPr>
            <p:spPr bwMode="auto">
              <a:xfrm>
                <a:off x="5052447" y="2944678"/>
                <a:ext cx="131736" cy="185980"/>
              </a:xfrm>
              <a:custGeom>
                <a:avLst/>
                <a:gdLst>
                  <a:gd name="connsiteX0" fmla="*/ 131736 w 131736"/>
                  <a:gd name="connsiteY0" fmla="*/ 0 h 185980"/>
                  <a:gd name="connsiteX1" fmla="*/ 0 w 131736"/>
                  <a:gd name="connsiteY1" fmla="*/ 185980 h 185980"/>
                  <a:gd name="connsiteX2" fmla="*/ 0 w 131736"/>
                  <a:gd name="connsiteY2" fmla="*/ 185980 h 185980"/>
                </a:gdLst>
                <a:ahLst/>
                <a:cxnLst>
                  <a:cxn ang="0">
                    <a:pos x="connsiteX0" y="connsiteY0"/>
                  </a:cxn>
                  <a:cxn ang="0">
                    <a:pos x="connsiteX1" y="connsiteY1"/>
                  </a:cxn>
                  <a:cxn ang="0">
                    <a:pos x="connsiteX2" y="connsiteY2"/>
                  </a:cxn>
                </a:cxnLst>
                <a:rect l="l" t="t" r="r" b="b"/>
                <a:pathLst>
                  <a:path w="131736" h="185980">
                    <a:moveTo>
                      <a:pt x="131736" y="0"/>
                    </a:moveTo>
                    <a:lnTo>
                      <a:pt x="0" y="185980"/>
                    </a:lnTo>
                    <a:lnTo>
                      <a:pt x="0" y="185980"/>
                    </a:ln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6" name="Freeform 25"/>
              <p:cNvSpPr/>
              <p:nvPr/>
            </p:nvSpPr>
            <p:spPr bwMode="auto">
              <a:xfrm>
                <a:off x="5416658" y="2952427"/>
                <a:ext cx="85240" cy="317715"/>
              </a:xfrm>
              <a:custGeom>
                <a:avLst/>
                <a:gdLst>
                  <a:gd name="connsiteX0" fmla="*/ 0 w 85240"/>
                  <a:gd name="connsiteY0" fmla="*/ 0 h 317715"/>
                  <a:gd name="connsiteX1" fmla="*/ 85240 w 85240"/>
                  <a:gd name="connsiteY1" fmla="*/ 317715 h 317715"/>
                </a:gdLst>
                <a:ahLst/>
                <a:cxnLst>
                  <a:cxn ang="0">
                    <a:pos x="connsiteX0" y="connsiteY0"/>
                  </a:cxn>
                  <a:cxn ang="0">
                    <a:pos x="connsiteX1" y="connsiteY1"/>
                  </a:cxn>
                </a:cxnLst>
                <a:rect l="l" t="t" r="r" b="b"/>
                <a:pathLst>
                  <a:path w="85240" h="317715">
                    <a:moveTo>
                      <a:pt x="0" y="0"/>
                    </a:moveTo>
                    <a:lnTo>
                      <a:pt x="85240" y="317715"/>
                    </a:ln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7" name="TextBox 26"/>
              <p:cNvSpPr txBox="1"/>
              <p:nvPr/>
            </p:nvSpPr>
            <p:spPr>
              <a:xfrm>
                <a:off x="3189430" y="2495227"/>
                <a:ext cx="962123" cy="276999"/>
              </a:xfrm>
              <a:prstGeom prst="rect">
                <a:avLst/>
              </a:prstGeom>
              <a:noFill/>
            </p:spPr>
            <p:txBody>
              <a:bodyPr wrap="none" rtlCol="0">
                <a:spAutoFit/>
              </a:bodyPr>
              <a:lstStyle/>
              <a:p>
                <a:r>
                  <a:rPr lang="en-US" sz="1200" b="1" dirty="0" smtClean="0">
                    <a:latin typeface="Arial" panose="020B0604020202020204" pitchFamily="34" charset="0"/>
                    <a:cs typeface="Arial" panose="020B0604020202020204" pitchFamily="34" charset="0"/>
                  </a:rPr>
                  <a:t>Sediments</a:t>
                </a:r>
                <a:endParaRPr lang="en-US" sz="1200" b="1" dirty="0">
                  <a:latin typeface="Arial" panose="020B0604020202020204" pitchFamily="34" charset="0"/>
                  <a:cs typeface="Arial" panose="020B0604020202020204" pitchFamily="34" charset="0"/>
                </a:endParaRPr>
              </a:p>
            </p:txBody>
          </p:sp>
          <p:sp>
            <p:nvSpPr>
              <p:cNvPr id="28" name="Rectangle 27"/>
              <p:cNvSpPr/>
              <p:nvPr/>
            </p:nvSpPr>
            <p:spPr bwMode="auto">
              <a:xfrm>
                <a:off x="1170506" y="1808498"/>
                <a:ext cx="5944440" cy="3305941"/>
              </a:xfrm>
              <a:prstGeom prst="rect">
                <a:avLst/>
              </a:prstGeom>
              <a:noFill/>
              <a:ln w="2857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30" name="TextBox 29"/>
            <p:cNvSpPr txBox="1"/>
            <p:nvPr/>
          </p:nvSpPr>
          <p:spPr>
            <a:xfrm>
              <a:off x="2147273" y="2905427"/>
              <a:ext cx="494046"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35 Km</a:t>
              </a:r>
              <a:endParaRPr lang="en-US" sz="800" b="1" dirty="0">
                <a:latin typeface="Arial" panose="020B0604020202020204" pitchFamily="34" charset="0"/>
                <a:cs typeface="Arial" panose="020B0604020202020204" pitchFamily="34" charset="0"/>
              </a:endParaRPr>
            </a:p>
          </p:txBody>
        </p:sp>
        <p:sp>
          <p:nvSpPr>
            <p:cNvPr id="31" name="TextBox 30"/>
            <p:cNvSpPr txBox="1"/>
            <p:nvPr/>
          </p:nvSpPr>
          <p:spPr>
            <a:xfrm>
              <a:off x="5426372" y="2903588"/>
              <a:ext cx="494046"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10 Km</a:t>
              </a:r>
              <a:endParaRPr lang="en-US" sz="800" b="1" dirty="0">
                <a:latin typeface="Arial" panose="020B0604020202020204" pitchFamily="34" charset="0"/>
                <a:cs typeface="Arial" panose="020B0604020202020204" pitchFamily="34" charset="0"/>
              </a:endParaRPr>
            </a:p>
          </p:txBody>
        </p:sp>
        <p:cxnSp>
          <p:nvCxnSpPr>
            <p:cNvPr id="33" name="Straight Arrow Connector 32"/>
            <p:cNvCxnSpPr/>
            <p:nvPr/>
          </p:nvCxnSpPr>
          <p:spPr bwMode="auto">
            <a:xfrm>
              <a:off x="2195400" y="2309001"/>
              <a:ext cx="0" cy="1178118"/>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Arrow Connector 34"/>
            <p:cNvCxnSpPr/>
            <p:nvPr/>
          </p:nvCxnSpPr>
          <p:spPr bwMode="auto">
            <a:xfrm>
              <a:off x="5648960" y="2811062"/>
              <a:ext cx="0" cy="372454"/>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7" name="Group 56"/>
          <p:cNvGrpSpPr/>
          <p:nvPr/>
        </p:nvGrpSpPr>
        <p:grpSpPr>
          <a:xfrm>
            <a:off x="306804" y="4895442"/>
            <a:ext cx="7237416" cy="1412368"/>
            <a:chOff x="306804" y="4895442"/>
            <a:chExt cx="7237416" cy="1412368"/>
          </a:xfrm>
        </p:grpSpPr>
        <p:sp>
          <p:nvSpPr>
            <p:cNvPr id="56" name="Rectangle 55"/>
            <p:cNvSpPr/>
            <p:nvPr/>
          </p:nvSpPr>
          <p:spPr bwMode="auto">
            <a:xfrm>
              <a:off x="1599780" y="4895442"/>
              <a:ext cx="5944440" cy="1412368"/>
            </a:xfrm>
            <a:prstGeom prst="rect">
              <a:avLst/>
            </a:prstGeom>
            <a:solidFill>
              <a:schemeClr val="bg1"/>
            </a:solidFill>
            <a:ln w="2857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55" name="Group 54"/>
            <p:cNvGrpSpPr/>
            <p:nvPr/>
          </p:nvGrpSpPr>
          <p:grpSpPr>
            <a:xfrm>
              <a:off x="306804" y="4977475"/>
              <a:ext cx="7233121" cy="1221080"/>
              <a:chOff x="306804" y="4683009"/>
              <a:chExt cx="7233121" cy="1221080"/>
            </a:xfrm>
          </p:grpSpPr>
          <p:sp>
            <p:nvSpPr>
              <p:cNvPr id="48" name="Freeform 47"/>
              <p:cNvSpPr/>
              <p:nvPr/>
            </p:nvSpPr>
            <p:spPr bwMode="auto">
              <a:xfrm>
                <a:off x="2014780" y="4936210"/>
                <a:ext cx="3742840" cy="875654"/>
              </a:xfrm>
              <a:custGeom>
                <a:avLst/>
                <a:gdLst>
                  <a:gd name="connsiteX0" fmla="*/ 15498 w 3742840"/>
                  <a:gd name="connsiteY0" fmla="*/ 0 h 875654"/>
                  <a:gd name="connsiteX1" fmla="*/ 247973 w 3742840"/>
                  <a:gd name="connsiteY1" fmla="*/ 162732 h 875654"/>
                  <a:gd name="connsiteX2" fmla="*/ 480447 w 3742840"/>
                  <a:gd name="connsiteY2" fmla="*/ 302217 h 875654"/>
                  <a:gd name="connsiteX3" fmla="*/ 836908 w 3742840"/>
                  <a:gd name="connsiteY3" fmla="*/ 449451 h 875654"/>
                  <a:gd name="connsiteX4" fmla="*/ 1046135 w 3742840"/>
                  <a:gd name="connsiteY4" fmla="*/ 526943 h 875654"/>
                  <a:gd name="connsiteX5" fmla="*/ 1441342 w 3742840"/>
                  <a:gd name="connsiteY5" fmla="*/ 565688 h 875654"/>
                  <a:gd name="connsiteX6" fmla="*/ 1774556 w 3742840"/>
                  <a:gd name="connsiteY6" fmla="*/ 619932 h 875654"/>
                  <a:gd name="connsiteX7" fmla="*/ 2061274 w 3742840"/>
                  <a:gd name="connsiteY7" fmla="*/ 658678 h 875654"/>
                  <a:gd name="connsiteX8" fmla="*/ 2572718 w 3742840"/>
                  <a:gd name="connsiteY8" fmla="*/ 759417 h 875654"/>
                  <a:gd name="connsiteX9" fmla="*/ 2921430 w 3742840"/>
                  <a:gd name="connsiteY9" fmla="*/ 774915 h 875654"/>
                  <a:gd name="connsiteX10" fmla="*/ 3626603 w 3742840"/>
                  <a:gd name="connsiteY10" fmla="*/ 829159 h 875654"/>
                  <a:gd name="connsiteX11" fmla="*/ 3742840 w 3742840"/>
                  <a:gd name="connsiteY11" fmla="*/ 875654 h 875654"/>
                  <a:gd name="connsiteX12" fmla="*/ 0 w 3742840"/>
                  <a:gd name="connsiteY12" fmla="*/ 875654 h 875654"/>
                  <a:gd name="connsiteX13" fmla="*/ 0 w 3742840"/>
                  <a:gd name="connsiteY13" fmla="*/ 232475 h 87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2840" h="875654">
                    <a:moveTo>
                      <a:pt x="15498" y="0"/>
                    </a:moveTo>
                    <a:lnTo>
                      <a:pt x="247973" y="162732"/>
                    </a:lnTo>
                    <a:lnTo>
                      <a:pt x="480447" y="302217"/>
                    </a:lnTo>
                    <a:lnTo>
                      <a:pt x="836908" y="449451"/>
                    </a:lnTo>
                    <a:lnTo>
                      <a:pt x="1046135" y="526943"/>
                    </a:lnTo>
                    <a:lnTo>
                      <a:pt x="1441342" y="565688"/>
                    </a:lnTo>
                    <a:lnTo>
                      <a:pt x="1774556" y="619932"/>
                    </a:lnTo>
                    <a:lnTo>
                      <a:pt x="2061274" y="658678"/>
                    </a:lnTo>
                    <a:lnTo>
                      <a:pt x="2572718" y="759417"/>
                    </a:lnTo>
                    <a:lnTo>
                      <a:pt x="2921430" y="774915"/>
                    </a:lnTo>
                    <a:lnTo>
                      <a:pt x="3626603" y="829159"/>
                    </a:lnTo>
                    <a:lnTo>
                      <a:pt x="3742840" y="875654"/>
                    </a:lnTo>
                    <a:lnTo>
                      <a:pt x="0" y="875654"/>
                    </a:lnTo>
                    <a:lnTo>
                      <a:pt x="0" y="232475"/>
                    </a:lnTo>
                  </a:path>
                </a:pathLst>
              </a:custGeom>
              <a:solidFill>
                <a:srgbClr val="FFAA01"/>
              </a:solid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41" name="Straight Connector 40"/>
              <p:cNvCxnSpPr/>
              <p:nvPr/>
            </p:nvCxnSpPr>
            <p:spPr bwMode="auto">
              <a:xfrm>
                <a:off x="2022529" y="5796366"/>
                <a:ext cx="551739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p:cNvCxnSpPr/>
              <p:nvPr/>
            </p:nvCxnSpPr>
            <p:spPr bwMode="auto">
              <a:xfrm>
                <a:off x="2022529" y="4858719"/>
                <a:ext cx="0" cy="937647"/>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TextBox 48"/>
              <p:cNvSpPr txBox="1"/>
              <p:nvPr/>
            </p:nvSpPr>
            <p:spPr>
              <a:xfrm>
                <a:off x="306804" y="5050871"/>
                <a:ext cx="1180357" cy="646331"/>
              </a:xfrm>
              <a:prstGeom prst="rect">
                <a:avLst/>
              </a:prstGeom>
              <a:noFill/>
            </p:spPr>
            <p:txBody>
              <a:bodyPr wrap="square" rtlCol="0">
                <a:spAutoFit/>
              </a:bodyPr>
              <a:lstStyle/>
              <a:p>
                <a:pPr algn="ctr"/>
                <a:r>
                  <a:rPr lang="en-US" sz="1200" b="1" dirty="0" smtClean="0">
                    <a:latin typeface="Arial" panose="020B0604020202020204" pitchFamily="34" charset="0"/>
                    <a:cs typeface="Arial" panose="020B0604020202020204" pitchFamily="34" charset="0"/>
                  </a:rPr>
                  <a:t>Continental Crustal</a:t>
                </a:r>
              </a:p>
              <a:p>
                <a:pPr algn="ctr"/>
                <a:r>
                  <a:rPr lang="en-US" sz="1200" b="1" dirty="0" smtClean="0">
                    <a:latin typeface="Arial" panose="020B0604020202020204" pitchFamily="34" charset="0"/>
                    <a:cs typeface="Arial" panose="020B0604020202020204" pitchFamily="34" charset="0"/>
                  </a:rPr>
                  <a:t>Extension</a:t>
                </a:r>
                <a:endParaRPr lang="en-US" sz="1200" b="1" dirty="0">
                  <a:latin typeface="Arial" panose="020B0604020202020204" pitchFamily="34" charset="0"/>
                  <a:cs typeface="Arial" panose="020B0604020202020204" pitchFamily="34" charset="0"/>
                </a:endParaRPr>
              </a:p>
            </p:txBody>
          </p:sp>
          <p:sp>
            <p:nvSpPr>
              <p:cNvPr id="50" name="TextBox 49"/>
              <p:cNvSpPr txBox="1"/>
              <p:nvPr/>
            </p:nvSpPr>
            <p:spPr>
              <a:xfrm>
                <a:off x="1646381" y="5258566"/>
                <a:ext cx="391454" cy="215444"/>
              </a:xfrm>
              <a:prstGeom prst="rect">
                <a:avLst/>
              </a:prstGeom>
              <a:noFill/>
            </p:spPr>
            <p:txBody>
              <a:bodyPr wrap="none" rtlCol="0">
                <a:spAutoFit/>
              </a:bodyPr>
              <a:lstStyle/>
              <a:p>
                <a:pPr algn="r"/>
                <a:r>
                  <a:rPr lang="en-US" sz="800" b="1" dirty="0" smtClean="0">
                    <a:latin typeface="Arial" panose="020B0604020202020204" pitchFamily="34" charset="0"/>
                    <a:cs typeface="Arial" panose="020B0604020202020204" pitchFamily="34" charset="0"/>
                  </a:rPr>
                  <a:t>50%</a:t>
                </a:r>
                <a:endParaRPr lang="en-US" sz="800" b="1" dirty="0">
                  <a:latin typeface="Arial" panose="020B0604020202020204" pitchFamily="34" charset="0"/>
                  <a:cs typeface="Arial" panose="020B0604020202020204" pitchFamily="34" charset="0"/>
                </a:endParaRPr>
              </a:p>
            </p:txBody>
          </p:sp>
          <p:sp>
            <p:nvSpPr>
              <p:cNvPr id="51" name="TextBox 50"/>
              <p:cNvSpPr txBox="1"/>
              <p:nvPr/>
            </p:nvSpPr>
            <p:spPr>
              <a:xfrm>
                <a:off x="1588673" y="5688645"/>
                <a:ext cx="449162" cy="215444"/>
              </a:xfrm>
              <a:prstGeom prst="rect">
                <a:avLst/>
              </a:prstGeom>
              <a:noFill/>
            </p:spPr>
            <p:txBody>
              <a:bodyPr wrap="none" rtlCol="0">
                <a:spAutoFit/>
              </a:bodyPr>
              <a:lstStyle/>
              <a:p>
                <a:pPr algn="r"/>
                <a:r>
                  <a:rPr lang="en-US" sz="800" b="1" dirty="0" smtClean="0">
                    <a:latin typeface="Arial" panose="020B0604020202020204" pitchFamily="34" charset="0"/>
                    <a:cs typeface="Arial" panose="020B0604020202020204" pitchFamily="34" charset="0"/>
                  </a:rPr>
                  <a:t>100%</a:t>
                </a:r>
                <a:endParaRPr lang="en-US" sz="800" b="1" dirty="0">
                  <a:latin typeface="Arial" panose="020B0604020202020204" pitchFamily="34" charset="0"/>
                  <a:cs typeface="Arial" panose="020B0604020202020204" pitchFamily="34" charset="0"/>
                </a:endParaRPr>
              </a:p>
            </p:txBody>
          </p:sp>
          <p:sp>
            <p:nvSpPr>
              <p:cNvPr id="52" name="TextBox 51"/>
              <p:cNvSpPr txBox="1"/>
              <p:nvPr/>
            </p:nvSpPr>
            <p:spPr>
              <a:xfrm>
                <a:off x="1704089" y="4828487"/>
                <a:ext cx="333746" cy="215444"/>
              </a:xfrm>
              <a:prstGeom prst="rect">
                <a:avLst/>
              </a:prstGeom>
              <a:noFill/>
            </p:spPr>
            <p:txBody>
              <a:bodyPr wrap="none" rtlCol="0">
                <a:spAutoFit/>
              </a:bodyPr>
              <a:lstStyle/>
              <a:p>
                <a:pPr algn="r"/>
                <a:r>
                  <a:rPr lang="en-US" sz="800" b="1" dirty="0" smtClean="0">
                    <a:latin typeface="Arial" panose="020B0604020202020204" pitchFamily="34" charset="0"/>
                    <a:cs typeface="Arial" panose="020B0604020202020204" pitchFamily="34" charset="0"/>
                  </a:rPr>
                  <a:t>0%</a:t>
                </a:r>
                <a:endParaRPr lang="en-US" sz="800" b="1" dirty="0">
                  <a:latin typeface="Arial" panose="020B0604020202020204" pitchFamily="34" charset="0"/>
                  <a:cs typeface="Arial" panose="020B0604020202020204" pitchFamily="34" charset="0"/>
                </a:endParaRPr>
              </a:p>
            </p:txBody>
          </p:sp>
          <p:sp>
            <p:nvSpPr>
              <p:cNvPr id="53" name="TextBox 52"/>
              <p:cNvSpPr txBox="1"/>
              <p:nvPr/>
            </p:nvSpPr>
            <p:spPr>
              <a:xfrm>
                <a:off x="1891622" y="4683009"/>
                <a:ext cx="367408"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Full</a:t>
                </a:r>
                <a:endParaRPr lang="en-US" sz="800" b="1" dirty="0">
                  <a:latin typeface="Arial" panose="020B0604020202020204" pitchFamily="34" charset="0"/>
                  <a:cs typeface="Arial" panose="020B0604020202020204" pitchFamily="34" charset="0"/>
                </a:endParaRPr>
              </a:p>
            </p:txBody>
          </p:sp>
          <p:sp>
            <p:nvSpPr>
              <p:cNvPr id="54" name="TextBox 53"/>
              <p:cNvSpPr txBox="1"/>
              <p:nvPr/>
            </p:nvSpPr>
            <p:spPr>
              <a:xfrm>
                <a:off x="5445218" y="4683009"/>
                <a:ext cx="407484"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Zero</a:t>
                </a:r>
                <a:endParaRPr lang="en-US" sz="800" b="1" dirty="0">
                  <a:latin typeface="Arial" panose="020B0604020202020204" pitchFamily="34" charset="0"/>
                  <a:cs typeface="Arial" panose="020B0604020202020204" pitchFamily="34" charset="0"/>
                </a:endParaRPr>
              </a:p>
            </p:txBody>
          </p:sp>
        </p:grpSp>
      </p:grpSp>
      <p:sp>
        <p:nvSpPr>
          <p:cNvPr id="59" name="Rectangle 58"/>
          <p:cNvSpPr/>
          <p:nvPr/>
        </p:nvSpPr>
        <p:spPr bwMode="auto">
          <a:xfrm>
            <a:off x="5678822" y="6099348"/>
            <a:ext cx="1852047" cy="208462"/>
          </a:xfrm>
          <a:prstGeom prst="rect">
            <a:avLst/>
          </a:prstGeom>
          <a:solidFill>
            <a:schemeClr val="bg2">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8" name="TextBox 57"/>
          <p:cNvSpPr txBox="1"/>
          <p:nvPr/>
        </p:nvSpPr>
        <p:spPr>
          <a:xfrm>
            <a:off x="6091682" y="5866873"/>
            <a:ext cx="883575"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Oceanic Crust</a:t>
            </a:r>
            <a:endParaRPr lang="en-US" sz="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289159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Petroleum Syste</a:t>
            </a:r>
            <a:r>
              <a:rPr lang="en-US" dirty="0"/>
              <a:t>m</a:t>
            </a:r>
          </a:p>
        </p:txBody>
      </p:sp>
      <p:sp>
        <p:nvSpPr>
          <p:cNvPr id="3" name="TextBox 2"/>
          <p:cNvSpPr txBox="1"/>
          <p:nvPr/>
        </p:nvSpPr>
        <p:spPr>
          <a:xfrm>
            <a:off x="311727" y="1150937"/>
            <a:ext cx="8297685" cy="3046988"/>
          </a:xfrm>
          <a:prstGeom prst="rect">
            <a:avLst/>
          </a:prstGeom>
          <a:noFill/>
        </p:spPr>
        <p:txBody>
          <a:bodyPr wrap="square" rtlCol="0">
            <a:spAutoFit/>
          </a:bodyPr>
          <a:lstStyle/>
          <a:p>
            <a:r>
              <a:rPr lang="en-US" b="1" dirty="0" smtClean="0">
                <a:latin typeface="Tahoma" panose="020B0604030504040204" pitchFamily="34" charset="0"/>
                <a:ea typeface="Tahoma" panose="020B0604030504040204" pitchFamily="34" charset="0"/>
                <a:cs typeface="Tahoma" panose="020B0604030504040204" pitchFamily="34" charset="0"/>
              </a:rPr>
              <a:t>What is a Petroleum System?</a:t>
            </a:r>
          </a:p>
          <a:p>
            <a:endParaRPr lang="en-US" dirty="0">
              <a:latin typeface="Tahoma" panose="020B0604030504040204" pitchFamily="34" charset="0"/>
              <a:ea typeface="Tahoma" panose="020B0604030504040204" pitchFamily="34" charset="0"/>
              <a:cs typeface="Tahoma" panose="020B0604030504040204" pitchFamily="34" charset="0"/>
            </a:endParaRPr>
          </a:p>
          <a:p>
            <a:pPr marL="519113"/>
            <a:r>
              <a:rPr lang="en-US" dirty="0" smtClean="0">
                <a:latin typeface="Tahoma" panose="020B0604030504040204" pitchFamily="34" charset="0"/>
                <a:ea typeface="Tahoma" panose="020B0604030504040204" pitchFamily="34" charset="0"/>
                <a:cs typeface="Tahoma" panose="020B0604030504040204" pitchFamily="34" charset="0"/>
              </a:rPr>
              <a:t>A </a:t>
            </a:r>
            <a:r>
              <a:rPr lang="en-US" b="1" dirty="0">
                <a:latin typeface="Tahoma" panose="020B0604030504040204" pitchFamily="34" charset="0"/>
                <a:ea typeface="Tahoma" panose="020B0604030504040204" pitchFamily="34" charset="0"/>
                <a:cs typeface="Tahoma" panose="020B0604030504040204" pitchFamily="34" charset="0"/>
              </a:rPr>
              <a:t>Petroleum System </a:t>
            </a:r>
            <a:r>
              <a:rPr lang="en-US" dirty="0" smtClean="0">
                <a:latin typeface="Tahoma" panose="020B0604030504040204" pitchFamily="34" charset="0"/>
                <a:ea typeface="Tahoma" panose="020B0604030504040204" pitchFamily="34" charset="0"/>
                <a:cs typeface="Tahoma" panose="020B0604030504040204" pitchFamily="34" charset="0"/>
              </a:rPr>
              <a:t>includes where the petroleum originates, where and how it accumulates, and how it got from its source to its trap.</a:t>
            </a:r>
          </a:p>
          <a:p>
            <a:pPr marL="519113"/>
            <a:endParaRPr lang="en-US" dirty="0">
              <a:latin typeface="Tahoma" panose="020B0604030504040204" pitchFamily="34" charset="0"/>
              <a:ea typeface="Tahoma" panose="020B0604030504040204" pitchFamily="34" charset="0"/>
              <a:cs typeface="Tahoma" panose="020B0604030504040204" pitchFamily="34" charset="0"/>
            </a:endParaRPr>
          </a:p>
          <a:p>
            <a:pPr marL="519113"/>
            <a:r>
              <a:rPr lang="en-US" dirty="0" smtClean="0">
                <a:latin typeface="Tahoma" panose="020B0604030504040204" pitchFamily="34" charset="0"/>
                <a:ea typeface="Tahoma" panose="020B0604030504040204" pitchFamily="34" charset="0"/>
                <a:cs typeface="Tahoma" panose="020B0604030504040204" pitchFamily="34" charset="0"/>
              </a:rPr>
              <a:t>There are four essential elements and two major processes.</a:t>
            </a: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1390406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Theoretical Post-Rift Thermal Subsidence</a:t>
            </a:r>
            <a:endParaRPr lang="en-US" dirty="0"/>
          </a:p>
        </p:txBody>
      </p:sp>
      <p:sp>
        <p:nvSpPr>
          <p:cNvPr id="4" name="TextBox 3"/>
          <p:cNvSpPr txBox="1"/>
          <p:nvPr/>
        </p:nvSpPr>
        <p:spPr>
          <a:xfrm>
            <a:off x="322731" y="1033731"/>
            <a:ext cx="8371818" cy="1243417"/>
          </a:xfrm>
          <a:prstGeom prst="rect">
            <a:avLst/>
          </a:prstGeom>
          <a:noFill/>
        </p:spPr>
        <p:txBody>
          <a:bodyPr wrap="square" rtlCol="0">
            <a:spAutoFit/>
          </a:bodyPr>
          <a:lstStyle/>
          <a:p>
            <a:pPr marL="342900" indent="-342900">
              <a:lnSpc>
                <a:spcPct val="90000"/>
              </a:lnSpc>
              <a:spcBef>
                <a:spcPts val="1200"/>
              </a:spcBef>
              <a:buFont typeface="Arial" panose="020B0604020202020204" pitchFamily="34" charset="0"/>
              <a:buChar char="•"/>
            </a:pPr>
            <a:r>
              <a:rPr lang="en-US" altLang="en-US" sz="1800" kern="0" dirty="0" smtClean="0">
                <a:solidFill>
                  <a:srgbClr val="000000"/>
                </a:solidFill>
                <a:latin typeface="Tahoma"/>
              </a:rPr>
              <a:t>Royden et al. (1980) used the subsidence of oceanic crust (100% extension) to develop several models of how extended continental crust would subside in the absence of sediment load</a:t>
            </a:r>
          </a:p>
          <a:p>
            <a:pPr marL="342900" indent="-342900">
              <a:lnSpc>
                <a:spcPct val="90000"/>
              </a:lnSpc>
              <a:spcBef>
                <a:spcPts val="1200"/>
              </a:spcBef>
              <a:buFont typeface="Arial" panose="020B0604020202020204" pitchFamily="34" charset="0"/>
              <a:buChar char="•"/>
            </a:pPr>
            <a:r>
              <a:rPr lang="en-US" altLang="en-US" sz="1800" kern="0" dirty="0" smtClean="0">
                <a:solidFill>
                  <a:srgbClr val="000000"/>
                </a:solidFill>
                <a:latin typeface="Tahoma"/>
              </a:rPr>
              <a:t>These curves are for their dike injection model</a:t>
            </a:r>
          </a:p>
        </p:txBody>
      </p:sp>
      <p:sp>
        <p:nvSpPr>
          <p:cNvPr id="5" name="TextBox 4"/>
          <p:cNvSpPr txBox="1"/>
          <p:nvPr/>
        </p:nvSpPr>
        <p:spPr>
          <a:xfrm>
            <a:off x="2088397" y="6136694"/>
            <a:ext cx="3438570" cy="276999"/>
          </a:xfrm>
          <a:prstGeom prst="rect">
            <a:avLst/>
          </a:prstGeom>
          <a:noFill/>
        </p:spPr>
        <p:txBody>
          <a:bodyPr wrap="none" rtlCol="0">
            <a:spAutoFit/>
          </a:bodyPr>
          <a:lstStyle/>
          <a:p>
            <a:r>
              <a:rPr lang="en-US" sz="1200" dirty="0" smtClean="0">
                <a:solidFill>
                  <a:schemeClr val="accent6"/>
                </a:solidFill>
                <a:latin typeface="Arial" panose="020B0604020202020204" pitchFamily="34" charset="0"/>
                <a:cs typeface="Arial" panose="020B0604020202020204" pitchFamily="34" charset="0"/>
              </a:rPr>
              <a:t>Modified from Hardenbol, Vail and Ferrer (1981)</a:t>
            </a:r>
            <a:endParaRPr lang="en-US" sz="1200" dirty="0">
              <a:solidFill>
                <a:schemeClr val="accent6"/>
              </a:solidFill>
              <a:latin typeface="Arial" panose="020B0604020202020204" pitchFamily="34" charset="0"/>
              <a:cs typeface="Arial" panose="020B0604020202020204" pitchFamily="34" charset="0"/>
            </a:endParaRPr>
          </a:p>
        </p:txBody>
      </p:sp>
      <p:grpSp>
        <p:nvGrpSpPr>
          <p:cNvPr id="342" name="Group 341"/>
          <p:cNvGrpSpPr/>
          <p:nvPr/>
        </p:nvGrpSpPr>
        <p:grpSpPr>
          <a:xfrm>
            <a:off x="1948683" y="2346086"/>
            <a:ext cx="5246634" cy="3790608"/>
            <a:chOff x="2074600" y="2346086"/>
            <a:chExt cx="4744666" cy="3427944"/>
          </a:xfrm>
        </p:grpSpPr>
        <p:sp>
          <p:nvSpPr>
            <p:cNvPr id="17" name="Rectangle 16"/>
            <p:cNvSpPr/>
            <p:nvPr/>
          </p:nvSpPr>
          <p:spPr bwMode="auto">
            <a:xfrm>
              <a:off x="2257924" y="2740729"/>
              <a:ext cx="4219076" cy="2609226"/>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 name="Freeform 5"/>
            <p:cNvSpPr/>
            <p:nvPr/>
          </p:nvSpPr>
          <p:spPr bwMode="auto">
            <a:xfrm>
              <a:off x="2253913" y="3934326"/>
              <a:ext cx="4195011" cy="1231232"/>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 name="Freeform 6"/>
            <p:cNvSpPr/>
            <p:nvPr/>
          </p:nvSpPr>
          <p:spPr bwMode="auto">
            <a:xfrm>
              <a:off x="2253913" y="3819743"/>
              <a:ext cx="4195011" cy="1109194"/>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 name="Freeform 7"/>
            <p:cNvSpPr/>
            <p:nvPr/>
          </p:nvSpPr>
          <p:spPr bwMode="auto">
            <a:xfrm>
              <a:off x="2253913" y="3667727"/>
              <a:ext cx="4195011" cy="1020578"/>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 name="Freeform 8"/>
            <p:cNvSpPr/>
            <p:nvPr/>
          </p:nvSpPr>
          <p:spPr bwMode="auto">
            <a:xfrm>
              <a:off x="2253913" y="3565177"/>
              <a:ext cx="4195011" cy="890518"/>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 name="Freeform 9"/>
            <p:cNvSpPr/>
            <p:nvPr/>
          </p:nvSpPr>
          <p:spPr bwMode="auto">
            <a:xfrm>
              <a:off x="2253913" y="3471791"/>
              <a:ext cx="4195011" cy="755304"/>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1" name="Freeform 10"/>
            <p:cNvSpPr/>
            <p:nvPr/>
          </p:nvSpPr>
          <p:spPr bwMode="auto">
            <a:xfrm>
              <a:off x="2253913" y="3357208"/>
              <a:ext cx="4195011" cy="637276"/>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2" name="Freeform 11"/>
            <p:cNvSpPr/>
            <p:nvPr/>
          </p:nvSpPr>
          <p:spPr bwMode="auto">
            <a:xfrm>
              <a:off x="2253913" y="3251121"/>
              <a:ext cx="4195011" cy="510753"/>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3" name="Freeform 12"/>
            <p:cNvSpPr/>
            <p:nvPr/>
          </p:nvSpPr>
          <p:spPr bwMode="auto">
            <a:xfrm>
              <a:off x="2253913" y="3159123"/>
              <a:ext cx="4195011" cy="394021"/>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4" name="Freeform 13"/>
            <p:cNvSpPr/>
            <p:nvPr/>
          </p:nvSpPr>
          <p:spPr bwMode="auto">
            <a:xfrm>
              <a:off x="2253913" y="3038159"/>
              <a:ext cx="4195011" cy="260419"/>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5" name="Freeform 14"/>
            <p:cNvSpPr/>
            <p:nvPr/>
          </p:nvSpPr>
          <p:spPr bwMode="auto">
            <a:xfrm>
              <a:off x="2253913" y="2944773"/>
              <a:ext cx="4195011" cy="133135"/>
            </a:xfrm>
            <a:custGeom>
              <a:avLst/>
              <a:gdLst>
                <a:gd name="connsiteX0" fmla="*/ 0 w 4195011"/>
                <a:gd name="connsiteY0" fmla="*/ 0 h 1231232"/>
                <a:gd name="connsiteX1" fmla="*/ 80211 w 4195011"/>
                <a:gd name="connsiteY1" fmla="*/ 168442 h 1231232"/>
                <a:gd name="connsiteX2" fmla="*/ 280737 w 4195011"/>
                <a:gd name="connsiteY2" fmla="*/ 372979 h 1231232"/>
                <a:gd name="connsiteX3" fmla="*/ 661737 w 4195011"/>
                <a:gd name="connsiteY3" fmla="*/ 609600 h 1231232"/>
                <a:gd name="connsiteX4" fmla="*/ 1114927 w 4195011"/>
                <a:gd name="connsiteY4" fmla="*/ 814137 h 1231232"/>
                <a:gd name="connsiteX5" fmla="*/ 1796716 w 4195011"/>
                <a:gd name="connsiteY5" fmla="*/ 1006642 h 1231232"/>
                <a:gd name="connsiteX6" fmla="*/ 2438400 w 4195011"/>
                <a:gd name="connsiteY6" fmla="*/ 1110916 h 1231232"/>
                <a:gd name="connsiteX7" fmla="*/ 3252537 w 4195011"/>
                <a:gd name="connsiteY7" fmla="*/ 1199148 h 1231232"/>
                <a:gd name="connsiteX8" fmla="*/ 4195011 w 4195011"/>
                <a:gd name="connsiteY8" fmla="*/ 1231232 h 123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5011" h="1231232">
                  <a:moveTo>
                    <a:pt x="0" y="0"/>
                  </a:moveTo>
                  <a:cubicBezTo>
                    <a:pt x="16710" y="53139"/>
                    <a:pt x="33421" y="106279"/>
                    <a:pt x="80211" y="168442"/>
                  </a:cubicBezTo>
                  <a:cubicBezTo>
                    <a:pt x="127001" y="230605"/>
                    <a:pt x="183816" y="299453"/>
                    <a:pt x="280737" y="372979"/>
                  </a:cubicBezTo>
                  <a:cubicBezTo>
                    <a:pt x="377658" y="446505"/>
                    <a:pt x="522705" y="536074"/>
                    <a:pt x="661737" y="609600"/>
                  </a:cubicBezTo>
                  <a:cubicBezTo>
                    <a:pt x="800769" y="683126"/>
                    <a:pt x="925764" y="747963"/>
                    <a:pt x="1114927" y="814137"/>
                  </a:cubicBezTo>
                  <a:cubicBezTo>
                    <a:pt x="1304090" y="880311"/>
                    <a:pt x="1576137" y="957179"/>
                    <a:pt x="1796716" y="1006642"/>
                  </a:cubicBezTo>
                  <a:cubicBezTo>
                    <a:pt x="2017295" y="1056105"/>
                    <a:pt x="2195763" y="1078832"/>
                    <a:pt x="2438400" y="1110916"/>
                  </a:cubicBezTo>
                  <a:cubicBezTo>
                    <a:pt x="2681037" y="1143000"/>
                    <a:pt x="2959768" y="1179095"/>
                    <a:pt x="3252537" y="1199148"/>
                  </a:cubicBezTo>
                  <a:cubicBezTo>
                    <a:pt x="3545306" y="1219201"/>
                    <a:pt x="3870158" y="1225216"/>
                    <a:pt x="4195011" y="1231232"/>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19" name="Straight Connector 18"/>
            <p:cNvCxnSpPr/>
            <p:nvPr/>
          </p:nvCxnSpPr>
          <p:spPr bwMode="auto">
            <a:xfrm>
              <a:off x="2253913" y="2863558"/>
              <a:ext cx="4195011" cy="0"/>
            </a:xfrm>
            <a:prstGeom prst="line">
              <a:avLst/>
            </a:prstGeom>
            <a:solidFill>
              <a:schemeClr val="accent1"/>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ctangle 19"/>
            <p:cNvSpPr/>
            <p:nvPr/>
          </p:nvSpPr>
          <p:spPr bwMode="auto">
            <a:xfrm>
              <a:off x="2975811" y="2815389"/>
              <a:ext cx="172452" cy="2005264"/>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 name="TextBox 20"/>
            <p:cNvSpPr txBox="1"/>
            <p:nvPr/>
          </p:nvSpPr>
          <p:spPr>
            <a:xfrm>
              <a:off x="2911198" y="2916316"/>
              <a:ext cx="309700" cy="200055"/>
            </a:xfrm>
            <a:prstGeom prst="rect">
              <a:avLst/>
            </a:prstGeom>
            <a:noFill/>
          </p:spPr>
          <p:txBody>
            <a:bodyPr wrap="none" rtlCol="0">
              <a:spAutoFit/>
            </a:bodyPr>
            <a:lstStyle/>
            <a:p>
              <a:r>
                <a:rPr lang="en-US" sz="700" b="1" dirty="0" smtClean="0">
                  <a:latin typeface="Arial" panose="020B0604020202020204" pitchFamily="34" charset="0"/>
                  <a:cs typeface="Arial" panose="020B0604020202020204" pitchFamily="34" charset="0"/>
                </a:rPr>
                <a:t>0.1</a:t>
              </a:r>
              <a:endParaRPr lang="en-US" sz="700" b="1" dirty="0">
                <a:latin typeface="Arial" panose="020B0604020202020204" pitchFamily="34" charset="0"/>
                <a:cs typeface="Arial" panose="020B0604020202020204" pitchFamily="34" charset="0"/>
              </a:endParaRPr>
            </a:p>
          </p:txBody>
        </p:sp>
        <p:sp>
          <p:nvSpPr>
            <p:cNvPr id="22" name="TextBox 21"/>
            <p:cNvSpPr txBox="1"/>
            <p:nvPr/>
          </p:nvSpPr>
          <p:spPr>
            <a:xfrm>
              <a:off x="2911198" y="3082283"/>
              <a:ext cx="309700" cy="200055"/>
            </a:xfrm>
            <a:prstGeom prst="rect">
              <a:avLst/>
            </a:prstGeom>
            <a:noFill/>
          </p:spPr>
          <p:txBody>
            <a:bodyPr wrap="none" rtlCol="0">
              <a:spAutoFit/>
            </a:bodyPr>
            <a:lstStyle/>
            <a:p>
              <a:r>
                <a:rPr lang="en-US" sz="700" b="1" dirty="0" smtClean="0">
                  <a:latin typeface="Arial" panose="020B0604020202020204" pitchFamily="34" charset="0"/>
                  <a:cs typeface="Arial" panose="020B0604020202020204" pitchFamily="34" charset="0"/>
                </a:rPr>
                <a:t>0.2</a:t>
              </a:r>
              <a:endParaRPr lang="en-US" sz="700" b="1" dirty="0">
                <a:latin typeface="Arial" panose="020B0604020202020204" pitchFamily="34" charset="0"/>
                <a:cs typeface="Arial" panose="020B0604020202020204" pitchFamily="34" charset="0"/>
              </a:endParaRPr>
            </a:p>
          </p:txBody>
        </p:sp>
        <p:sp>
          <p:nvSpPr>
            <p:cNvPr id="23" name="TextBox 22"/>
            <p:cNvSpPr txBox="1"/>
            <p:nvPr/>
          </p:nvSpPr>
          <p:spPr>
            <a:xfrm>
              <a:off x="2944857" y="2758997"/>
              <a:ext cx="234360" cy="200055"/>
            </a:xfrm>
            <a:prstGeom prst="rect">
              <a:avLst/>
            </a:prstGeom>
            <a:noFill/>
          </p:spPr>
          <p:txBody>
            <a:bodyPr wrap="none" rtlCol="0">
              <a:spAutoFit/>
            </a:bodyPr>
            <a:lstStyle/>
            <a:p>
              <a:r>
                <a:rPr lang="en-US" sz="700" b="1" dirty="0" smtClean="0">
                  <a:latin typeface="Arial" panose="020B0604020202020204" pitchFamily="34" charset="0"/>
                  <a:cs typeface="Arial" panose="020B0604020202020204" pitchFamily="34" charset="0"/>
                </a:rPr>
                <a:t>0</a:t>
              </a:r>
              <a:endParaRPr lang="en-US" sz="700" b="1" dirty="0">
                <a:latin typeface="Arial" panose="020B0604020202020204" pitchFamily="34" charset="0"/>
                <a:cs typeface="Arial" panose="020B0604020202020204" pitchFamily="34" charset="0"/>
              </a:endParaRPr>
            </a:p>
          </p:txBody>
        </p:sp>
        <p:sp>
          <p:nvSpPr>
            <p:cNvPr id="24" name="TextBox 23"/>
            <p:cNvSpPr txBox="1"/>
            <p:nvPr/>
          </p:nvSpPr>
          <p:spPr>
            <a:xfrm>
              <a:off x="2915209" y="3278370"/>
              <a:ext cx="309700" cy="200055"/>
            </a:xfrm>
            <a:prstGeom prst="rect">
              <a:avLst/>
            </a:prstGeom>
            <a:noFill/>
          </p:spPr>
          <p:txBody>
            <a:bodyPr wrap="none" rtlCol="0">
              <a:spAutoFit/>
            </a:bodyPr>
            <a:lstStyle/>
            <a:p>
              <a:r>
                <a:rPr lang="en-US" sz="700" b="1" dirty="0" smtClean="0">
                  <a:latin typeface="Arial" panose="020B0604020202020204" pitchFamily="34" charset="0"/>
                  <a:cs typeface="Arial" panose="020B0604020202020204" pitchFamily="34" charset="0"/>
                </a:rPr>
                <a:t>0.3</a:t>
              </a:r>
              <a:endParaRPr lang="en-US" sz="700" b="1" dirty="0">
                <a:latin typeface="Arial" panose="020B0604020202020204" pitchFamily="34" charset="0"/>
                <a:cs typeface="Arial" panose="020B0604020202020204" pitchFamily="34" charset="0"/>
              </a:endParaRPr>
            </a:p>
          </p:txBody>
        </p:sp>
        <p:sp>
          <p:nvSpPr>
            <p:cNvPr id="25" name="TextBox 24"/>
            <p:cNvSpPr txBox="1"/>
            <p:nvPr/>
          </p:nvSpPr>
          <p:spPr>
            <a:xfrm>
              <a:off x="2907187" y="3441320"/>
              <a:ext cx="309700" cy="200055"/>
            </a:xfrm>
            <a:prstGeom prst="rect">
              <a:avLst/>
            </a:prstGeom>
            <a:noFill/>
          </p:spPr>
          <p:txBody>
            <a:bodyPr wrap="none" rtlCol="0">
              <a:spAutoFit/>
            </a:bodyPr>
            <a:lstStyle/>
            <a:p>
              <a:r>
                <a:rPr lang="en-US" sz="700" b="1" dirty="0" smtClean="0">
                  <a:latin typeface="Arial" panose="020B0604020202020204" pitchFamily="34" charset="0"/>
                  <a:cs typeface="Arial" panose="020B0604020202020204" pitchFamily="34" charset="0"/>
                </a:rPr>
                <a:t>0.4</a:t>
              </a:r>
              <a:endParaRPr lang="en-US" sz="700" b="1" dirty="0">
                <a:latin typeface="Arial" panose="020B0604020202020204" pitchFamily="34" charset="0"/>
                <a:cs typeface="Arial" panose="020B0604020202020204" pitchFamily="34" charset="0"/>
              </a:endParaRPr>
            </a:p>
          </p:txBody>
        </p:sp>
        <p:sp>
          <p:nvSpPr>
            <p:cNvPr id="26" name="TextBox 25"/>
            <p:cNvSpPr txBox="1"/>
            <p:nvPr/>
          </p:nvSpPr>
          <p:spPr>
            <a:xfrm>
              <a:off x="2907187" y="3609536"/>
              <a:ext cx="309700" cy="200055"/>
            </a:xfrm>
            <a:prstGeom prst="rect">
              <a:avLst/>
            </a:prstGeom>
            <a:noFill/>
          </p:spPr>
          <p:txBody>
            <a:bodyPr wrap="none" rtlCol="0">
              <a:spAutoFit/>
            </a:bodyPr>
            <a:lstStyle/>
            <a:p>
              <a:r>
                <a:rPr lang="en-US" sz="700" b="1" dirty="0" smtClean="0">
                  <a:latin typeface="Arial" panose="020B0604020202020204" pitchFamily="34" charset="0"/>
                  <a:cs typeface="Arial" panose="020B0604020202020204" pitchFamily="34" charset="0"/>
                </a:rPr>
                <a:t>0.5</a:t>
              </a:r>
              <a:endParaRPr lang="en-US" sz="700" b="1" dirty="0">
                <a:latin typeface="Arial" panose="020B0604020202020204" pitchFamily="34" charset="0"/>
                <a:cs typeface="Arial" panose="020B0604020202020204" pitchFamily="34" charset="0"/>
              </a:endParaRPr>
            </a:p>
          </p:txBody>
        </p:sp>
        <p:sp>
          <p:nvSpPr>
            <p:cNvPr id="27" name="TextBox 26"/>
            <p:cNvSpPr txBox="1"/>
            <p:nvPr/>
          </p:nvSpPr>
          <p:spPr>
            <a:xfrm>
              <a:off x="2915209" y="3789123"/>
              <a:ext cx="309700" cy="200055"/>
            </a:xfrm>
            <a:prstGeom prst="rect">
              <a:avLst/>
            </a:prstGeom>
            <a:noFill/>
          </p:spPr>
          <p:txBody>
            <a:bodyPr wrap="none" rtlCol="0">
              <a:spAutoFit/>
            </a:bodyPr>
            <a:lstStyle/>
            <a:p>
              <a:r>
                <a:rPr lang="en-US" sz="700" b="1" dirty="0" smtClean="0">
                  <a:latin typeface="Arial" panose="020B0604020202020204" pitchFamily="34" charset="0"/>
                  <a:cs typeface="Arial" panose="020B0604020202020204" pitchFamily="34" charset="0"/>
                </a:rPr>
                <a:t>0.6</a:t>
              </a:r>
              <a:endParaRPr lang="en-US" sz="700" b="1" dirty="0">
                <a:latin typeface="Arial" panose="020B0604020202020204" pitchFamily="34" charset="0"/>
                <a:cs typeface="Arial" panose="020B0604020202020204" pitchFamily="34" charset="0"/>
              </a:endParaRPr>
            </a:p>
          </p:txBody>
        </p:sp>
        <p:sp>
          <p:nvSpPr>
            <p:cNvPr id="28" name="TextBox 27"/>
            <p:cNvSpPr txBox="1"/>
            <p:nvPr/>
          </p:nvSpPr>
          <p:spPr>
            <a:xfrm>
              <a:off x="2915209" y="3961991"/>
              <a:ext cx="309700" cy="200055"/>
            </a:xfrm>
            <a:prstGeom prst="rect">
              <a:avLst/>
            </a:prstGeom>
            <a:noFill/>
          </p:spPr>
          <p:txBody>
            <a:bodyPr wrap="none" rtlCol="0">
              <a:spAutoFit/>
            </a:bodyPr>
            <a:lstStyle/>
            <a:p>
              <a:r>
                <a:rPr lang="en-US" sz="700" b="1" dirty="0" smtClean="0">
                  <a:latin typeface="Arial" panose="020B0604020202020204" pitchFamily="34" charset="0"/>
                  <a:cs typeface="Arial" panose="020B0604020202020204" pitchFamily="34" charset="0"/>
                </a:rPr>
                <a:t>0.7</a:t>
              </a:r>
              <a:endParaRPr lang="en-US" sz="700" b="1" dirty="0">
                <a:latin typeface="Arial" panose="020B0604020202020204" pitchFamily="34" charset="0"/>
                <a:cs typeface="Arial" panose="020B0604020202020204" pitchFamily="34" charset="0"/>
              </a:endParaRPr>
            </a:p>
          </p:txBody>
        </p:sp>
        <p:sp>
          <p:nvSpPr>
            <p:cNvPr id="29" name="TextBox 28"/>
            <p:cNvSpPr txBox="1"/>
            <p:nvPr/>
          </p:nvSpPr>
          <p:spPr>
            <a:xfrm>
              <a:off x="2907187" y="4131297"/>
              <a:ext cx="309700" cy="200055"/>
            </a:xfrm>
            <a:prstGeom prst="rect">
              <a:avLst/>
            </a:prstGeom>
            <a:noFill/>
          </p:spPr>
          <p:txBody>
            <a:bodyPr wrap="none" rtlCol="0">
              <a:spAutoFit/>
            </a:bodyPr>
            <a:lstStyle/>
            <a:p>
              <a:r>
                <a:rPr lang="en-US" sz="700" b="1" dirty="0" smtClean="0">
                  <a:latin typeface="Arial" panose="020B0604020202020204" pitchFamily="34" charset="0"/>
                  <a:cs typeface="Arial" panose="020B0604020202020204" pitchFamily="34" charset="0"/>
                </a:rPr>
                <a:t>0.8</a:t>
              </a:r>
              <a:endParaRPr lang="en-US" sz="700" b="1" dirty="0">
                <a:latin typeface="Arial" panose="020B0604020202020204" pitchFamily="34" charset="0"/>
                <a:cs typeface="Arial" panose="020B0604020202020204" pitchFamily="34" charset="0"/>
              </a:endParaRPr>
            </a:p>
          </p:txBody>
        </p:sp>
        <p:sp>
          <p:nvSpPr>
            <p:cNvPr id="30" name="TextBox 29"/>
            <p:cNvSpPr txBox="1"/>
            <p:nvPr/>
          </p:nvSpPr>
          <p:spPr>
            <a:xfrm>
              <a:off x="2915209" y="4324520"/>
              <a:ext cx="309700" cy="200055"/>
            </a:xfrm>
            <a:prstGeom prst="rect">
              <a:avLst/>
            </a:prstGeom>
            <a:noFill/>
          </p:spPr>
          <p:txBody>
            <a:bodyPr wrap="none" rtlCol="0">
              <a:spAutoFit/>
            </a:bodyPr>
            <a:lstStyle/>
            <a:p>
              <a:r>
                <a:rPr lang="en-US" sz="700" b="1" dirty="0" smtClean="0">
                  <a:latin typeface="Arial" panose="020B0604020202020204" pitchFamily="34" charset="0"/>
                  <a:cs typeface="Arial" panose="020B0604020202020204" pitchFamily="34" charset="0"/>
                </a:rPr>
                <a:t>0.9</a:t>
              </a:r>
              <a:endParaRPr lang="en-US" sz="700" b="1" dirty="0">
                <a:latin typeface="Arial" panose="020B0604020202020204" pitchFamily="34" charset="0"/>
                <a:cs typeface="Arial" panose="020B0604020202020204" pitchFamily="34" charset="0"/>
              </a:endParaRPr>
            </a:p>
          </p:txBody>
        </p:sp>
        <p:sp>
          <p:nvSpPr>
            <p:cNvPr id="31" name="TextBox 30"/>
            <p:cNvSpPr txBox="1"/>
            <p:nvPr/>
          </p:nvSpPr>
          <p:spPr>
            <a:xfrm>
              <a:off x="2915209" y="4532365"/>
              <a:ext cx="309700" cy="200055"/>
            </a:xfrm>
            <a:prstGeom prst="rect">
              <a:avLst/>
            </a:prstGeom>
            <a:noFill/>
          </p:spPr>
          <p:txBody>
            <a:bodyPr wrap="none" rtlCol="0">
              <a:spAutoFit/>
            </a:bodyPr>
            <a:lstStyle/>
            <a:p>
              <a:r>
                <a:rPr lang="en-US" sz="700" b="1" dirty="0" smtClean="0">
                  <a:latin typeface="Arial" panose="020B0604020202020204" pitchFamily="34" charset="0"/>
                  <a:cs typeface="Arial" panose="020B0604020202020204" pitchFamily="34" charset="0"/>
                </a:rPr>
                <a:t>1.0</a:t>
              </a:r>
              <a:endParaRPr lang="en-US" sz="700" b="1" dirty="0">
                <a:latin typeface="Arial" panose="020B0604020202020204" pitchFamily="34" charset="0"/>
                <a:cs typeface="Arial" panose="020B0604020202020204" pitchFamily="34" charset="0"/>
              </a:endParaRPr>
            </a:p>
          </p:txBody>
        </p:sp>
        <p:sp>
          <p:nvSpPr>
            <p:cNvPr id="33" name="TextBox 32"/>
            <p:cNvSpPr txBox="1"/>
            <p:nvPr/>
          </p:nvSpPr>
          <p:spPr>
            <a:xfrm>
              <a:off x="3985530" y="2504837"/>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110</a:t>
              </a:r>
              <a:endParaRPr lang="en-US" sz="700" b="1" dirty="0">
                <a:latin typeface="Arial" panose="020B0604020202020204" pitchFamily="34" charset="0"/>
                <a:cs typeface="Arial" panose="020B0604020202020204" pitchFamily="34" charset="0"/>
              </a:endParaRPr>
            </a:p>
          </p:txBody>
        </p:sp>
        <p:sp>
          <p:nvSpPr>
            <p:cNvPr id="34" name="TextBox 33"/>
            <p:cNvSpPr txBox="1"/>
            <p:nvPr/>
          </p:nvSpPr>
          <p:spPr>
            <a:xfrm>
              <a:off x="4199984" y="2504837"/>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100</a:t>
              </a:r>
              <a:endParaRPr lang="en-US" sz="700" b="1" dirty="0">
                <a:latin typeface="Arial" panose="020B0604020202020204" pitchFamily="34" charset="0"/>
                <a:cs typeface="Arial" panose="020B0604020202020204" pitchFamily="34" charset="0"/>
              </a:endParaRPr>
            </a:p>
          </p:txBody>
        </p:sp>
        <p:sp>
          <p:nvSpPr>
            <p:cNvPr id="37" name="TextBox 36"/>
            <p:cNvSpPr txBox="1"/>
            <p:nvPr/>
          </p:nvSpPr>
          <p:spPr>
            <a:xfrm>
              <a:off x="4842685" y="2504837"/>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70</a:t>
              </a:r>
              <a:endParaRPr lang="en-US" sz="700" b="1" dirty="0">
                <a:latin typeface="Arial" panose="020B0604020202020204" pitchFamily="34" charset="0"/>
                <a:cs typeface="Arial" panose="020B0604020202020204" pitchFamily="34" charset="0"/>
              </a:endParaRPr>
            </a:p>
          </p:txBody>
        </p:sp>
        <p:sp>
          <p:nvSpPr>
            <p:cNvPr id="38" name="TextBox 37"/>
            <p:cNvSpPr txBox="1"/>
            <p:nvPr/>
          </p:nvSpPr>
          <p:spPr>
            <a:xfrm>
              <a:off x="5044733" y="2504837"/>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60</a:t>
              </a:r>
              <a:endParaRPr lang="en-US" sz="700" b="1" dirty="0">
                <a:latin typeface="Arial" panose="020B0604020202020204" pitchFamily="34" charset="0"/>
                <a:cs typeface="Arial" panose="020B0604020202020204" pitchFamily="34" charset="0"/>
              </a:endParaRPr>
            </a:p>
          </p:txBody>
        </p:sp>
        <p:sp>
          <p:nvSpPr>
            <p:cNvPr id="39" name="TextBox 38"/>
            <p:cNvSpPr txBox="1"/>
            <p:nvPr/>
          </p:nvSpPr>
          <p:spPr>
            <a:xfrm>
              <a:off x="2723610" y="2505083"/>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170</a:t>
              </a:r>
              <a:endParaRPr lang="en-US" sz="700" b="1" dirty="0">
                <a:latin typeface="Arial" panose="020B0604020202020204" pitchFamily="34" charset="0"/>
                <a:cs typeface="Arial" panose="020B0604020202020204" pitchFamily="34" charset="0"/>
              </a:endParaRPr>
            </a:p>
          </p:txBody>
        </p:sp>
        <p:sp>
          <p:nvSpPr>
            <p:cNvPr id="40" name="TextBox 39"/>
            <p:cNvSpPr txBox="1"/>
            <p:nvPr/>
          </p:nvSpPr>
          <p:spPr>
            <a:xfrm>
              <a:off x="2300017" y="2505083"/>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190</a:t>
              </a:r>
              <a:endParaRPr lang="en-US" sz="700" b="1" dirty="0">
                <a:latin typeface="Arial" panose="020B0604020202020204" pitchFamily="34" charset="0"/>
                <a:cs typeface="Arial" panose="020B0604020202020204" pitchFamily="34" charset="0"/>
              </a:endParaRPr>
            </a:p>
          </p:txBody>
        </p:sp>
        <p:sp>
          <p:nvSpPr>
            <p:cNvPr id="41" name="TextBox 40"/>
            <p:cNvSpPr txBox="1"/>
            <p:nvPr/>
          </p:nvSpPr>
          <p:spPr>
            <a:xfrm>
              <a:off x="2512699" y="2505083"/>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180</a:t>
              </a:r>
              <a:endParaRPr lang="en-US" sz="700" b="1" dirty="0">
                <a:latin typeface="Arial" panose="020B0604020202020204" pitchFamily="34" charset="0"/>
                <a:cs typeface="Arial" panose="020B0604020202020204" pitchFamily="34" charset="0"/>
              </a:endParaRPr>
            </a:p>
          </p:txBody>
        </p:sp>
        <p:sp>
          <p:nvSpPr>
            <p:cNvPr id="42" name="TextBox 41"/>
            <p:cNvSpPr txBox="1"/>
            <p:nvPr/>
          </p:nvSpPr>
          <p:spPr>
            <a:xfrm>
              <a:off x="2930976" y="2505083"/>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160</a:t>
              </a:r>
              <a:endParaRPr lang="en-US" sz="700" b="1" dirty="0">
                <a:latin typeface="Arial" panose="020B0604020202020204" pitchFamily="34" charset="0"/>
                <a:cs typeface="Arial" panose="020B0604020202020204" pitchFamily="34" charset="0"/>
              </a:endParaRPr>
            </a:p>
          </p:txBody>
        </p:sp>
        <p:sp>
          <p:nvSpPr>
            <p:cNvPr id="43" name="TextBox 42"/>
            <p:cNvSpPr txBox="1"/>
            <p:nvPr/>
          </p:nvSpPr>
          <p:spPr>
            <a:xfrm>
              <a:off x="3147869" y="2505083"/>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150</a:t>
              </a:r>
              <a:endParaRPr lang="en-US" sz="700" b="1" dirty="0">
                <a:latin typeface="Arial" panose="020B0604020202020204" pitchFamily="34" charset="0"/>
                <a:cs typeface="Arial" panose="020B0604020202020204" pitchFamily="34" charset="0"/>
              </a:endParaRPr>
            </a:p>
          </p:txBody>
        </p:sp>
        <p:sp>
          <p:nvSpPr>
            <p:cNvPr id="44" name="TextBox 43"/>
            <p:cNvSpPr txBox="1"/>
            <p:nvPr/>
          </p:nvSpPr>
          <p:spPr>
            <a:xfrm>
              <a:off x="3357007" y="2505083"/>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140</a:t>
              </a:r>
              <a:endParaRPr lang="en-US" sz="700" b="1" dirty="0">
                <a:latin typeface="Arial" panose="020B0604020202020204" pitchFamily="34" charset="0"/>
                <a:cs typeface="Arial" panose="020B0604020202020204" pitchFamily="34" charset="0"/>
              </a:endParaRPr>
            </a:p>
          </p:txBody>
        </p:sp>
        <p:sp>
          <p:nvSpPr>
            <p:cNvPr id="45" name="TextBox 44"/>
            <p:cNvSpPr txBox="1"/>
            <p:nvPr/>
          </p:nvSpPr>
          <p:spPr>
            <a:xfrm>
              <a:off x="3566145" y="2505083"/>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130</a:t>
              </a:r>
              <a:endParaRPr lang="en-US" sz="700" b="1" dirty="0">
                <a:latin typeface="Arial" panose="020B0604020202020204" pitchFamily="34" charset="0"/>
                <a:cs typeface="Arial" panose="020B0604020202020204" pitchFamily="34" charset="0"/>
              </a:endParaRPr>
            </a:p>
          </p:txBody>
        </p:sp>
        <p:sp>
          <p:nvSpPr>
            <p:cNvPr id="46" name="TextBox 45"/>
            <p:cNvSpPr txBox="1"/>
            <p:nvPr/>
          </p:nvSpPr>
          <p:spPr>
            <a:xfrm>
              <a:off x="3778828" y="2505083"/>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120</a:t>
              </a:r>
              <a:endParaRPr lang="en-US" sz="700" b="1" dirty="0">
                <a:latin typeface="Arial" panose="020B0604020202020204" pitchFamily="34" charset="0"/>
                <a:cs typeface="Arial" panose="020B0604020202020204" pitchFamily="34" charset="0"/>
              </a:endParaRPr>
            </a:p>
          </p:txBody>
        </p:sp>
        <p:sp>
          <p:nvSpPr>
            <p:cNvPr id="47" name="TextBox 46"/>
            <p:cNvSpPr txBox="1"/>
            <p:nvPr/>
          </p:nvSpPr>
          <p:spPr>
            <a:xfrm>
              <a:off x="2092695" y="2503096"/>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200</a:t>
              </a:r>
              <a:endParaRPr lang="en-US" sz="700" b="1" dirty="0">
                <a:latin typeface="Arial" panose="020B0604020202020204" pitchFamily="34" charset="0"/>
                <a:cs typeface="Arial" panose="020B0604020202020204" pitchFamily="34" charset="0"/>
              </a:endParaRPr>
            </a:p>
          </p:txBody>
        </p:sp>
        <p:sp>
          <p:nvSpPr>
            <p:cNvPr id="48" name="TextBox 47"/>
            <p:cNvSpPr txBox="1"/>
            <p:nvPr/>
          </p:nvSpPr>
          <p:spPr>
            <a:xfrm>
              <a:off x="5250326" y="2506825"/>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50</a:t>
              </a:r>
              <a:endParaRPr lang="en-US" sz="700" b="1" dirty="0">
                <a:latin typeface="Arial" panose="020B0604020202020204" pitchFamily="34" charset="0"/>
                <a:cs typeface="Arial" panose="020B0604020202020204" pitchFamily="34" charset="0"/>
              </a:endParaRPr>
            </a:p>
          </p:txBody>
        </p:sp>
        <p:sp>
          <p:nvSpPr>
            <p:cNvPr id="49" name="TextBox 48"/>
            <p:cNvSpPr txBox="1"/>
            <p:nvPr/>
          </p:nvSpPr>
          <p:spPr>
            <a:xfrm>
              <a:off x="5463009" y="2504838"/>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40</a:t>
              </a:r>
              <a:endParaRPr lang="en-US" sz="700" b="1" dirty="0">
                <a:latin typeface="Arial" panose="020B0604020202020204" pitchFamily="34" charset="0"/>
                <a:cs typeface="Arial" panose="020B0604020202020204" pitchFamily="34" charset="0"/>
              </a:endParaRPr>
            </a:p>
          </p:txBody>
        </p:sp>
        <p:sp>
          <p:nvSpPr>
            <p:cNvPr id="50" name="TextBox 49"/>
            <p:cNvSpPr txBox="1"/>
            <p:nvPr/>
          </p:nvSpPr>
          <p:spPr>
            <a:xfrm>
              <a:off x="5672147" y="2504837"/>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30</a:t>
              </a:r>
              <a:endParaRPr lang="en-US" sz="700" b="1" dirty="0">
                <a:latin typeface="Arial" panose="020B0604020202020204" pitchFamily="34" charset="0"/>
                <a:cs typeface="Arial" panose="020B0604020202020204" pitchFamily="34" charset="0"/>
              </a:endParaRPr>
            </a:p>
          </p:txBody>
        </p:sp>
        <p:sp>
          <p:nvSpPr>
            <p:cNvPr id="51" name="TextBox 50"/>
            <p:cNvSpPr txBox="1"/>
            <p:nvPr/>
          </p:nvSpPr>
          <p:spPr>
            <a:xfrm>
              <a:off x="5883058" y="2512789"/>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20</a:t>
              </a:r>
              <a:endParaRPr lang="en-US" sz="700" b="1" dirty="0">
                <a:latin typeface="Arial" panose="020B0604020202020204" pitchFamily="34" charset="0"/>
                <a:cs typeface="Arial" panose="020B0604020202020204" pitchFamily="34" charset="0"/>
              </a:endParaRPr>
            </a:p>
          </p:txBody>
        </p:sp>
        <p:sp>
          <p:nvSpPr>
            <p:cNvPr id="52" name="TextBox 51"/>
            <p:cNvSpPr txBox="1"/>
            <p:nvPr/>
          </p:nvSpPr>
          <p:spPr>
            <a:xfrm>
              <a:off x="6093968" y="2508814"/>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10</a:t>
              </a:r>
              <a:endParaRPr lang="en-US" sz="700" b="1" dirty="0">
                <a:latin typeface="Arial" panose="020B0604020202020204" pitchFamily="34" charset="0"/>
                <a:cs typeface="Arial" panose="020B0604020202020204" pitchFamily="34" charset="0"/>
              </a:endParaRPr>
            </a:p>
          </p:txBody>
        </p:sp>
        <p:sp>
          <p:nvSpPr>
            <p:cNvPr id="53" name="TextBox 52"/>
            <p:cNvSpPr txBox="1"/>
            <p:nvPr/>
          </p:nvSpPr>
          <p:spPr>
            <a:xfrm>
              <a:off x="6303106" y="2512789"/>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0</a:t>
              </a:r>
              <a:endParaRPr lang="en-US" sz="700" b="1" dirty="0">
                <a:latin typeface="Arial" panose="020B0604020202020204" pitchFamily="34" charset="0"/>
                <a:cs typeface="Arial" panose="020B0604020202020204" pitchFamily="34" charset="0"/>
              </a:endParaRPr>
            </a:p>
          </p:txBody>
        </p:sp>
        <p:grpSp>
          <p:nvGrpSpPr>
            <p:cNvPr id="54" name="Group 53"/>
            <p:cNvGrpSpPr/>
            <p:nvPr/>
          </p:nvGrpSpPr>
          <p:grpSpPr>
            <a:xfrm>
              <a:off x="2249229" y="2657256"/>
              <a:ext cx="4245654" cy="71464"/>
              <a:chOff x="1277911" y="1898729"/>
              <a:chExt cx="5888256" cy="88367"/>
            </a:xfrm>
          </p:grpSpPr>
          <p:cxnSp>
            <p:nvCxnSpPr>
              <p:cNvPr id="55" name="Straight Connector 54"/>
              <p:cNvCxnSpPr/>
              <p:nvPr/>
            </p:nvCxnSpPr>
            <p:spPr bwMode="auto">
              <a:xfrm>
                <a:off x="1277911" y="1984048"/>
                <a:ext cx="5888256"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Straight Connector 55"/>
              <p:cNvCxnSpPr/>
              <p:nvPr/>
            </p:nvCxnSpPr>
            <p:spPr bwMode="auto">
              <a:xfrm>
                <a:off x="1287907"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Straight Connector 56"/>
              <p:cNvCxnSpPr/>
              <p:nvPr/>
            </p:nvCxnSpPr>
            <p:spPr bwMode="auto">
              <a:xfrm>
                <a:off x="2308746"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Straight Connector 57"/>
              <p:cNvCxnSpPr/>
              <p:nvPr/>
            </p:nvCxnSpPr>
            <p:spPr bwMode="auto">
              <a:xfrm>
                <a:off x="157957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Connector 58"/>
              <p:cNvCxnSpPr/>
              <p:nvPr/>
            </p:nvCxnSpPr>
            <p:spPr bwMode="auto">
              <a:xfrm>
                <a:off x="187124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Straight Connector 59"/>
              <p:cNvCxnSpPr/>
              <p:nvPr/>
            </p:nvCxnSpPr>
            <p:spPr bwMode="auto">
              <a:xfrm>
                <a:off x="216291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Straight Connector 60"/>
              <p:cNvCxnSpPr/>
              <p:nvPr/>
            </p:nvCxnSpPr>
            <p:spPr bwMode="auto">
              <a:xfrm>
                <a:off x="2454580"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Straight Connector 61"/>
              <p:cNvCxnSpPr/>
              <p:nvPr/>
            </p:nvCxnSpPr>
            <p:spPr bwMode="auto">
              <a:xfrm>
                <a:off x="2746248"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Straight Connector 62"/>
              <p:cNvCxnSpPr/>
              <p:nvPr/>
            </p:nvCxnSpPr>
            <p:spPr bwMode="auto">
              <a:xfrm>
                <a:off x="2600414"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Straight Connector 63"/>
              <p:cNvCxnSpPr/>
              <p:nvPr/>
            </p:nvCxnSpPr>
            <p:spPr bwMode="auto">
              <a:xfrm>
                <a:off x="201707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Straight Connector 64"/>
              <p:cNvCxnSpPr/>
              <p:nvPr/>
            </p:nvCxnSpPr>
            <p:spPr bwMode="auto">
              <a:xfrm>
                <a:off x="172540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Straight Connector 65"/>
              <p:cNvCxnSpPr/>
              <p:nvPr/>
            </p:nvCxnSpPr>
            <p:spPr bwMode="auto">
              <a:xfrm>
                <a:off x="1433741"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Straight Connector 66"/>
              <p:cNvCxnSpPr/>
              <p:nvPr/>
            </p:nvCxnSpPr>
            <p:spPr bwMode="auto">
              <a:xfrm>
                <a:off x="376708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 name="Straight Connector 67"/>
              <p:cNvCxnSpPr/>
              <p:nvPr/>
            </p:nvCxnSpPr>
            <p:spPr bwMode="auto">
              <a:xfrm>
                <a:off x="3037916"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Straight Connector 68"/>
              <p:cNvCxnSpPr/>
              <p:nvPr/>
            </p:nvCxnSpPr>
            <p:spPr bwMode="auto">
              <a:xfrm>
                <a:off x="332958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 name="Straight Connector 69"/>
              <p:cNvCxnSpPr/>
              <p:nvPr/>
            </p:nvCxnSpPr>
            <p:spPr bwMode="auto">
              <a:xfrm>
                <a:off x="362125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Straight Connector 70"/>
              <p:cNvCxnSpPr/>
              <p:nvPr/>
            </p:nvCxnSpPr>
            <p:spPr bwMode="auto">
              <a:xfrm>
                <a:off x="391292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Straight Connector 71"/>
              <p:cNvCxnSpPr/>
              <p:nvPr/>
            </p:nvCxnSpPr>
            <p:spPr bwMode="auto">
              <a:xfrm>
                <a:off x="4204589"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Straight Connector 72"/>
              <p:cNvCxnSpPr/>
              <p:nvPr/>
            </p:nvCxnSpPr>
            <p:spPr bwMode="auto">
              <a:xfrm>
                <a:off x="4058755"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 name="Straight Connector 73"/>
              <p:cNvCxnSpPr/>
              <p:nvPr/>
            </p:nvCxnSpPr>
            <p:spPr bwMode="auto">
              <a:xfrm>
                <a:off x="347541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 name="Straight Connector 74"/>
              <p:cNvCxnSpPr/>
              <p:nvPr/>
            </p:nvCxnSpPr>
            <p:spPr bwMode="auto">
              <a:xfrm>
                <a:off x="3183750"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Straight Connector 75"/>
              <p:cNvCxnSpPr/>
              <p:nvPr/>
            </p:nvCxnSpPr>
            <p:spPr bwMode="auto">
              <a:xfrm>
                <a:off x="2892082"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Connector 76"/>
              <p:cNvCxnSpPr/>
              <p:nvPr/>
            </p:nvCxnSpPr>
            <p:spPr bwMode="auto">
              <a:xfrm>
                <a:off x="5225428"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Straight Connector 77"/>
              <p:cNvCxnSpPr/>
              <p:nvPr/>
            </p:nvCxnSpPr>
            <p:spPr bwMode="auto">
              <a:xfrm>
                <a:off x="4496258"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Straight Connector 78"/>
              <p:cNvCxnSpPr/>
              <p:nvPr/>
            </p:nvCxnSpPr>
            <p:spPr bwMode="auto">
              <a:xfrm>
                <a:off x="4787926"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Connector 79"/>
              <p:cNvCxnSpPr/>
              <p:nvPr/>
            </p:nvCxnSpPr>
            <p:spPr bwMode="auto">
              <a:xfrm>
                <a:off x="5079594"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Straight Connector 80"/>
              <p:cNvCxnSpPr/>
              <p:nvPr/>
            </p:nvCxnSpPr>
            <p:spPr bwMode="auto">
              <a:xfrm>
                <a:off x="5371263"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Straight Connector 81"/>
              <p:cNvCxnSpPr/>
              <p:nvPr/>
            </p:nvCxnSpPr>
            <p:spPr bwMode="auto">
              <a:xfrm>
                <a:off x="5662931"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Straight Connector 82"/>
              <p:cNvCxnSpPr/>
              <p:nvPr/>
            </p:nvCxnSpPr>
            <p:spPr bwMode="auto">
              <a:xfrm>
                <a:off x="5517097"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Straight Connector 83"/>
              <p:cNvCxnSpPr/>
              <p:nvPr/>
            </p:nvCxnSpPr>
            <p:spPr bwMode="auto">
              <a:xfrm>
                <a:off x="4933760"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Straight Connector 84"/>
              <p:cNvCxnSpPr/>
              <p:nvPr/>
            </p:nvCxnSpPr>
            <p:spPr bwMode="auto">
              <a:xfrm>
                <a:off x="4642092"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Straight Connector 85"/>
              <p:cNvCxnSpPr/>
              <p:nvPr/>
            </p:nvCxnSpPr>
            <p:spPr bwMode="auto">
              <a:xfrm>
                <a:off x="4350424"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p:cNvCxnSpPr/>
              <p:nvPr/>
            </p:nvCxnSpPr>
            <p:spPr bwMode="auto">
              <a:xfrm>
                <a:off x="6683770"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p:cNvCxnSpPr/>
              <p:nvPr/>
            </p:nvCxnSpPr>
            <p:spPr bwMode="auto">
              <a:xfrm>
                <a:off x="5954599"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p:cNvCxnSpPr/>
              <p:nvPr/>
            </p:nvCxnSpPr>
            <p:spPr bwMode="auto">
              <a:xfrm>
                <a:off x="6246267"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p:cNvCxnSpPr/>
              <p:nvPr/>
            </p:nvCxnSpPr>
            <p:spPr bwMode="auto">
              <a:xfrm>
                <a:off x="6537936"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p:cNvCxnSpPr/>
              <p:nvPr/>
            </p:nvCxnSpPr>
            <p:spPr bwMode="auto">
              <a:xfrm>
                <a:off x="6829604"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Straight Connector 91"/>
              <p:cNvCxnSpPr/>
              <p:nvPr/>
            </p:nvCxnSpPr>
            <p:spPr bwMode="auto">
              <a:xfrm>
                <a:off x="7121281"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Straight Connector 92"/>
              <p:cNvCxnSpPr/>
              <p:nvPr/>
            </p:nvCxnSpPr>
            <p:spPr bwMode="auto">
              <a:xfrm>
                <a:off x="6975438"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Straight Connector 93"/>
              <p:cNvCxnSpPr/>
              <p:nvPr/>
            </p:nvCxnSpPr>
            <p:spPr bwMode="auto">
              <a:xfrm>
                <a:off x="6392102"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Straight Connector 94"/>
              <p:cNvCxnSpPr/>
              <p:nvPr/>
            </p:nvCxnSpPr>
            <p:spPr bwMode="auto">
              <a:xfrm>
                <a:off x="6100433"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Straight Connector 95"/>
              <p:cNvCxnSpPr/>
              <p:nvPr/>
            </p:nvCxnSpPr>
            <p:spPr bwMode="auto">
              <a:xfrm>
                <a:off x="5808765"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90" name="Group 289"/>
            <p:cNvGrpSpPr/>
            <p:nvPr/>
          </p:nvGrpSpPr>
          <p:grpSpPr>
            <a:xfrm>
              <a:off x="2074600" y="5346319"/>
              <a:ext cx="4553635" cy="257845"/>
              <a:chOff x="1869020" y="5817522"/>
              <a:chExt cx="4553635" cy="257845"/>
            </a:xfrm>
          </p:grpSpPr>
          <p:grpSp>
            <p:nvGrpSpPr>
              <p:cNvPr id="119" name="Group 118"/>
              <p:cNvGrpSpPr/>
              <p:nvPr/>
            </p:nvGrpSpPr>
            <p:grpSpPr>
              <a:xfrm flipV="1">
                <a:off x="2043596" y="5817522"/>
                <a:ext cx="4245654" cy="71464"/>
                <a:chOff x="1277911" y="1898729"/>
                <a:chExt cx="5888256" cy="88367"/>
              </a:xfrm>
            </p:grpSpPr>
            <p:cxnSp>
              <p:nvCxnSpPr>
                <p:cNvPr id="120" name="Straight Connector 119"/>
                <p:cNvCxnSpPr/>
                <p:nvPr/>
              </p:nvCxnSpPr>
              <p:spPr bwMode="auto">
                <a:xfrm>
                  <a:off x="1277911" y="1984048"/>
                  <a:ext cx="5888256"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1" name="Straight Connector 120"/>
                <p:cNvCxnSpPr/>
                <p:nvPr/>
              </p:nvCxnSpPr>
              <p:spPr bwMode="auto">
                <a:xfrm>
                  <a:off x="1287907"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Straight Connector 121"/>
                <p:cNvCxnSpPr/>
                <p:nvPr/>
              </p:nvCxnSpPr>
              <p:spPr bwMode="auto">
                <a:xfrm>
                  <a:off x="2308746"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 name="Straight Connector 122"/>
                <p:cNvCxnSpPr/>
                <p:nvPr/>
              </p:nvCxnSpPr>
              <p:spPr bwMode="auto">
                <a:xfrm>
                  <a:off x="157957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Straight Connector 123"/>
                <p:cNvCxnSpPr/>
                <p:nvPr/>
              </p:nvCxnSpPr>
              <p:spPr bwMode="auto">
                <a:xfrm>
                  <a:off x="187124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Straight Connector 124"/>
                <p:cNvCxnSpPr/>
                <p:nvPr/>
              </p:nvCxnSpPr>
              <p:spPr bwMode="auto">
                <a:xfrm>
                  <a:off x="216291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6" name="Straight Connector 125"/>
                <p:cNvCxnSpPr/>
                <p:nvPr/>
              </p:nvCxnSpPr>
              <p:spPr bwMode="auto">
                <a:xfrm>
                  <a:off x="2454580"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Straight Connector 126"/>
                <p:cNvCxnSpPr/>
                <p:nvPr/>
              </p:nvCxnSpPr>
              <p:spPr bwMode="auto">
                <a:xfrm>
                  <a:off x="2746248"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 name="Straight Connector 127"/>
                <p:cNvCxnSpPr/>
                <p:nvPr/>
              </p:nvCxnSpPr>
              <p:spPr bwMode="auto">
                <a:xfrm>
                  <a:off x="2600414"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Straight Connector 128"/>
                <p:cNvCxnSpPr/>
                <p:nvPr/>
              </p:nvCxnSpPr>
              <p:spPr bwMode="auto">
                <a:xfrm>
                  <a:off x="201707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Straight Connector 129"/>
                <p:cNvCxnSpPr/>
                <p:nvPr/>
              </p:nvCxnSpPr>
              <p:spPr bwMode="auto">
                <a:xfrm>
                  <a:off x="172540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1" name="Straight Connector 130"/>
                <p:cNvCxnSpPr/>
                <p:nvPr/>
              </p:nvCxnSpPr>
              <p:spPr bwMode="auto">
                <a:xfrm>
                  <a:off x="1433741"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2" name="Straight Connector 131"/>
                <p:cNvCxnSpPr/>
                <p:nvPr/>
              </p:nvCxnSpPr>
              <p:spPr bwMode="auto">
                <a:xfrm>
                  <a:off x="376708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 name="Straight Connector 132"/>
                <p:cNvCxnSpPr/>
                <p:nvPr/>
              </p:nvCxnSpPr>
              <p:spPr bwMode="auto">
                <a:xfrm>
                  <a:off x="3037916"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4" name="Straight Connector 133"/>
                <p:cNvCxnSpPr/>
                <p:nvPr/>
              </p:nvCxnSpPr>
              <p:spPr bwMode="auto">
                <a:xfrm>
                  <a:off x="332958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5" name="Straight Connector 134"/>
                <p:cNvCxnSpPr/>
                <p:nvPr/>
              </p:nvCxnSpPr>
              <p:spPr bwMode="auto">
                <a:xfrm>
                  <a:off x="362125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6" name="Straight Connector 135"/>
                <p:cNvCxnSpPr/>
                <p:nvPr/>
              </p:nvCxnSpPr>
              <p:spPr bwMode="auto">
                <a:xfrm>
                  <a:off x="391292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Straight Connector 136"/>
                <p:cNvCxnSpPr/>
                <p:nvPr/>
              </p:nvCxnSpPr>
              <p:spPr bwMode="auto">
                <a:xfrm>
                  <a:off x="4204589"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Straight Connector 137"/>
                <p:cNvCxnSpPr/>
                <p:nvPr/>
              </p:nvCxnSpPr>
              <p:spPr bwMode="auto">
                <a:xfrm>
                  <a:off x="4058755"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9" name="Straight Connector 138"/>
                <p:cNvCxnSpPr/>
                <p:nvPr/>
              </p:nvCxnSpPr>
              <p:spPr bwMode="auto">
                <a:xfrm>
                  <a:off x="347541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0" name="Straight Connector 139"/>
                <p:cNvCxnSpPr/>
                <p:nvPr/>
              </p:nvCxnSpPr>
              <p:spPr bwMode="auto">
                <a:xfrm>
                  <a:off x="3183750"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1" name="Straight Connector 140"/>
                <p:cNvCxnSpPr/>
                <p:nvPr/>
              </p:nvCxnSpPr>
              <p:spPr bwMode="auto">
                <a:xfrm>
                  <a:off x="2892082"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2" name="Straight Connector 141"/>
                <p:cNvCxnSpPr/>
                <p:nvPr/>
              </p:nvCxnSpPr>
              <p:spPr bwMode="auto">
                <a:xfrm>
                  <a:off x="5225428"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 name="Straight Connector 142"/>
                <p:cNvCxnSpPr/>
                <p:nvPr/>
              </p:nvCxnSpPr>
              <p:spPr bwMode="auto">
                <a:xfrm>
                  <a:off x="4496258"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 name="Straight Connector 143"/>
                <p:cNvCxnSpPr/>
                <p:nvPr/>
              </p:nvCxnSpPr>
              <p:spPr bwMode="auto">
                <a:xfrm>
                  <a:off x="4787926"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5" name="Straight Connector 144"/>
                <p:cNvCxnSpPr/>
                <p:nvPr/>
              </p:nvCxnSpPr>
              <p:spPr bwMode="auto">
                <a:xfrm>
                  <a:off x="5079594"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6" name="Straight Connector 145"/>
                <p:cNvCxnSpPr/>
                <p:nvPr/>
              </p:nvCxnSpPr>
              <p:spPr bwMode="auto">
                <a:xfrm>
                  <a:off x="5371263"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7" name="Straight Connector 146"/>
                <p:cNvCxnSpPr/>
                <p:nvPr/>
              </p:nvCxnSpPr>
              <p:spPr bwMode="auto">
                <a:xfrm>
                  <a:off x="5662931"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8" name="Straight Connector 147"/>
                <p:cNvCxnSpPr/>
                <p:nvPr/>
              </p:nvCxnSpPr>
              <p:spPr bwMode="auto">
                <a:xfrm>
                  <a:off x="5517097"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9" name="Straight Connector 148"/>
                <p:cNvCxnSpPr/>
                <p:nvPr/>
              </p:nvCxnSpPr>
              <p:spPr bwMode="auto">
                <a:xfrm>
                  <a:off x="4933760"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0" name="Straight Connector 149"/>
                <p:cNvCxnSpPr/>
                <p:nvPr/>
              </p:nvCxnSpPr>
              <p:spPr bwMode="auto">
                <a:xfrm>
                  <a:off x="4642092"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 name="Straight Connector 150"/>
                <p:cNvCxnSpPr/>
                <p:nvPr/>
              </p:nvCxnSpPr>
              <p:spPr bwMode="auto">
                <a:xfrm>
                  <a:off x="4350424"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2" name="Straight Connector 151"/>
                <p:cNvCxnSpPr/>
                <p:nvPr/>
              </p:nvCxnSpPr>
              <p:spPr bwMode="auto">
                <a:xfrm>
                  <a:off x="6683770"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 name="Straight Connector 152"/>
                <p:cNvCxnSpPr/>
                <p:nvPr/>
              </p:nvCxnSpPr>
              <p:spPr bwMode="auto">
                <a:xfrm>
                  <a:off x="5954599"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4" name="Straight Connector 153"/>
                <p:cNvCxnSpPr/>
                <p:nvPr/>
              </p:nvCxnSpPr>
              <p:spPr bwMode="auto">
                <a:xfrm>
                  <a:off x="6246267"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5" name="Straight Connector 154"/>
                <p:cNvCxnSpPr/>
                <p:nvPr/>
              </p:nvCxnSpPr>
              <p:spPr bwMode="auto">
                <a:xfrm>
                  <a:off x="6537936"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 name="Straight Connector 155"/>
                <p:cNvCxnSpPr/>
                <p:nvPr/>
              </p:nvCxnSpPr>
              <p:spPr bwMode="auto">
                <a:xfrm>
                  <a:off x="6829604"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 name="Straight Connector 156"/>
                <p:cNvCxnSpPr/>
                <p:nvPr/>
              </p:nvCxnSpPr>
              <p:spPr bwMode="auto">
                <a:xfrm>
                  <a:off x="7121281"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8" name="Straight Connector 157"/>
                <p:cNvCxnSpPr/>
                <p:nvPr/>
              </p:nvCxnSpPr>
              <p:spPr bwMode="auto">
                <a:xfrm>
                  <a:off x="6975438"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9" name="Straight Connector 158"/>
                <p:cNvCxnSpPr/>
                <p:nvPr/>
              </p:nvCxnSpPr>
              <p:spPr bwMode="auto">
                <a:xfrm>
                  <a:off x="6392102"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0" name="Straight Connector 159"/>
                <p:cNvCxnSpPr/>
                <p:nvPr/>
              </p:nvCxnSpPr>
              <p:spPr bwMode="auto">
                <a:xfrm>
                  <a:off x="6100433"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1" name="Straight Connector 160"/>
                <p:cNvCxnSpPr/>
                <p:nvPr/>
              </p:nvCxnSpPr>
              <p:spPr bwMode="auto">
                <a:xfrm>
                  <a:off x="5808765"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26" name="TextBox 225"/>
              <p:cNvSpPr txBox="1"/>
              <p:nvPr/>
            </p:nvSpPr>
            <p:spPr>
              <a:xfrm>
                <a:off x="3761855" y="5867360"/>
                <a:ext cx="343224" cy="200055"/>
              </a:xfrm>
              <a:prstGeom prst="rect">
                <a:avLst/>
              </a:prstGeom>
              <a:noFill/>
            </p:spPr>
            <p:txBody>
              <a:bodyPr wrap="square" rtlCol="0">
                <a:spAutoFit/>
              </a:bodyPr>
              <a:lstStyle/>
              <a:p>
                <a:pPr algn="ctr"/>
                <a:r>
                  <a:rPr lang="en-US" sz="700" b="1" dirty="0">
                    <a:latin typeface="Arial" panose="020B0604020202020204" pitchFamily="34" charset="0"/>
                    <a:cs typeface="Arial" panose="020B0604020202020204" pitchFamily="34" charset="0"/>
                  </a:rPr>
                  <a:t>9</a:t>
                </a:r>
                <a:r>
                  <a:rPr lang="en-US" sz="700" b="1" dirty="0" smtClean="0">
                    <a:latin typeface="Arial" panose="020B0604020202020204" pitchFamily="34" charset="0"/>
                    <a:cs typeface="Arial" panose="020B0604020202020204" pitchFamily="34" charset="0"/>
                  </a:rPr>
                  <a:t>0</a:t>
                </a:r>
                <a:endParaRPr lang="en-US" sz="700" b="1" dirty="0">
                  <a:latin typeface="Arial" panose="020B0604020202020204" pitchFamily="34" charset="0"/>
                  <a:cs typeface="Arial" panose="020B0604020202020204" pitchFamily="34" charset="0"/>
                </a:endParaRPr>
              </a:p>
            </p:txBody>
          </p:sp>
          <p:sp>
            <p:nvSpPr>
              <p:cNvPr id="227" name="TextBox 226"/>
              <p:cNvSpPr txBox="1"/>
              <p:nvPr/>
            </p:nvSpPr>
            <p:spPr>
              <a:xfrm>
                <a:off x="3976309" y="5867360"/>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100</a:t>
                </a:r>
                <a:endParaRPr lang="en-US" sz="700" b="1" dirty="0">
                  <a:latin typeface="Arial" panose="020B0604020202020204" pitchFamily="34" charset="0"/>
                  <a:cs typeface="Arial" panose="020B0604020202020204" pitchFamily="34" charset="0"/>
                </a:endParaRPr>
              </a:p>
            </p:txBody>
          </p:sp>
          <p:sp>
            <p:nvSpPr>
              <p:cNvPr id="228" name="TextBox 227"/>
              <p:cNvSpPr txBox="1"/>
              <p:nvPr/>
            </p:nvSpPr>
            <p:spPr>
              <a:xfrm>
                <a:off x="4185448" y="5867360"/>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110</a:t>
                </a:r>
                <a:endParaRPr lang="en-US" sz="700" b="1" dirty="0">
                  <a:latin typeface="Arial" panose="020B0604020202020204" pitchFamily="34" charset="0"/>
                  <a:cs typeface="Arial" panose="020B0604020202020204" pitchFamily="34" charset="0"/>
                </a:endParaRPr>
              </a:p>
            </p:txBody>
          </p:sp>
          <p:sp>
            <p:nvSpPr>
              <p:cNvPr id="229" name="TextBox 228"/>
              <p:cNvSpPr txBox="1"/>
              <p:nvPr/>
            </p:nvSpPr>
            <p:spPr>
              <a:xfrm>
                <a:off x="4397466" y="5867360"/>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120</a:t>
                </a:r>
                <a:endParaRPr lang="en-US" sz="700" b="1" dirty="0">
                  <a:latin typeface="Arial" panose="020B0604020202020204" pitchFamily="34" charset="0"/>
                  <a:cs typeface="Arial" panose="020B0604020202020204" pitchFamily="34" charset="0"/>
                </a:endParaRPr>
              </a:p>
            </p:txBody>
          </p:sp>
          <p:sp>
            <p:nvSpPr>
              <p:cNvPr id="230" name="TextBox 229"/>
              <p:cNvSpPr txBox="1"/>
              <p:nvPr/>
            </p:nvSpPr>
            <p:spPr>
              <a:xfrm>
                <a:off x="4619010" y="5867360"/>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130</a:t>
                </a:r>
                <a:endParaRPr lang="en-US" sz="700" b="1" dirty="0">
                  <a:latin typeface="Arial" panose="020B0604020202020204" pitchFamily="34" charset="0"/>
                  <a:cs typeface="Arial" panose="020B0604020202020204" pitchFamily="34" charset="0"/>
                </a:endParaRPr>
              </a:p>
            </p:txBody>
          </p:sp>
          <p:sp>
            <p:nvSpPr>
              <p:cNvPr id="231" name="TextBox 230"/>
              <p:cNvSpPr txBox="1"/>
              <p:nvPr/>
            </p:nvSpPr>
            <p:spPr>
              <a:xfrm>
                <a:off x="4821058" y="5867360"/>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140</a:t>
                </a:r>
                <a:endParaRPr lang="en-US" sz="700" b="1" dirty="0">
                  <a:latin typeface="Arial" panose="020B0604020202020204" pitchFamily="34" charset="0"/>
                  <a:cs typeface="Arial" panose="020B0604020202020204" pitchFamily="34" charset="0"/>
                </a:endParaRPr>
              </a:p>
            </p:txBody>
          </p:sp>
          <p:sp>
            <p:nvSpPr>
              <p:cNvPr id="232" name="TextBox 231"/>
              <p:cNvSpPr txBox="1"/>
              <p:nvPr/>
            </p:nvSpPr>
            <p:spPr>
              <a:xfrm>
                <a:off x="2499935" y="5867606"/>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30</a:t>
                </a:r>
                <a:endParaRPr lang="en-US" sz="700" b="1" dirty="0">
                  <a:latin typeface="Arial" panose="020B0604020202020204" pitchFamily="34" charset="0"/>
                  <a:cs typeface="Arial" panose="020B0604020202020204" pitchFamily="34" charset="0"/>
                </a:endParaRPr>
              </a:p>
            </p:txBody>
          </p:sp>
          <p:sp>
            <p:nvSpPr>
              <p:cNvPr id="233" name="TextBox 232"/>
              <p:cNvSpPr txBox="1"/>
              <p:nvPr/>
            </p:nvSpPr>
            <p:spPr>
              <a:xfrm>
                <a:off x="2076342" y="5867606"/>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10</a:t>
                </a:r>
                <a:endParaRPr lang="en-US" sz="700" b="1" dirty="0">
                  <a:latin typeface="Arial" panose="020B0604020202020204" pitchFamily="34" charset="0"/>
                  <a:cs typeface="Arial" panose="020B0604020202020204" pitchFamily="34" charset="0"/>
                </a:endParaRPr>
              </a:p>
            </p:txBody>
          </p:sp>
          <p:sp>
            <p:nvSpPr>
              <p:cNvPr id="234" name="TextBox 233"/>
              <p:cNvSpPr txBox="1"/>
              <p:nvPr/>
            </p:nvSpPr>
            <p:spPr>
              <a:xfrm>
                <a:off x="2289024" y="5867606"/>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20</a:t>
                </a:r>
                <a:endParaRPr lang="en-US" sz="700" b="1" dirty="0">
                  <a:latin typeface="Arial" panose="020B0604020202020204" pitchFamily="34" charset="0"/>
                  <a:cs typeface="Arial" panose="020B0604020202020204" pitchFamily="34" charset="0"/>
                </a:endParaRPr>
              </a:p>
            </p:txBody>
          </p:sp>
          <p:sp>
            <p:nvSpPr>
              <p:cNvPr id="235" name="TextBox 234"/>
              <p:cNvSpPr txBox="1"/>
              <p:nvPr/>
            </p:nvSpPr>
            <p:spPr>
              <a:xfrm>
                <a:off x="2707301" y="5867606"/>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40</a:t>
                </a:r>
                <a:endParaRPr lang="en-US" sz="700" b="1" dirty="0">
                  <a:latin typeface="Arial" panose="020B0604020202020204" pitchFamily="34" charset="0"/>
                  <a:cs typeface="Arial" panose="020B0604020202020204" pitchFamily="34" charset="0"/>
                </a:endParaRPr>
              </a:p>
            </p:txBody>
          </p:sp>
          <p:sp>
            <p:nvSpPr>
              <p:cNvPr id="236" name="TextBox 235"/>
              <p:cNvSpPr txBox="1"/>
              <p:nvPr/>
            </p:nvSpPr>
            <p:spPr>
              <a:xfrm>
                <a:off x="2924194" y="5867606"/>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50</a:t>
                </a:r>
                <a:endParaRPr lang="en-US" sz="700" b="1" dirty="0">
                  <a:latin typeface="Arial" panose="020B0604020202020204" pitchFamily="34" charset="0"/>
                  <a:cs typeface="Arial" panose="020B0604020202020204" pitchFamily="34" charset="0"/>
                </a:endParaRPr>
              </a:p>
            </p:txBody>
          </p:sp>
          <p:sp>
            <p:nvSpPr>
              <p:cNvPr id="237" name="TextBox 236"/>
              <p:cNvSpPr txBox="1"/>
              <p:nvPr/>
            </p:nvSpPr>
            <p:spPr>
              <a:xfrm>
                <a:off x="3133332" y="5867606"/>
                <a:ext cx="343224" cy="200055"/>
              </a:xfrm>
              <a:prstGeom prst="rect">
                <a:avLst/>
              </a:prstGeom>
              <a:noFill/>
            </p:spPr>
            <p:txBody>
              <a:bodyPr wrap="square" rtlCol="0">
                <a:spAutoFit/>
              </a:bodyPr>
              <a:lstStyle/>
              <a:p>
                <a:pPr algn="ctr"/>
                <a:r>
                  <a:rPr lang="en-US" sz="700" b="1" dirty="0">
                    <a:latin typeface="Arial" panose="020B0604020202020204" pitchFamily="34" charset="0"/>
                    <a:cs typeface="Arial" panose="020B0604020202020204" pitchFamily="34" charset="0"/>
                  </a:rPr>
                  <a:t>6</a:t>
                </a:r>
                <a:r>
                  <a:rPr lang="en-US" sz="700" b="1" dirty="0" smtClean="0">
                    <a:latin typeface="Arial" panose="020B0604020202020204" pitchFamily="34" charset="0"/>
                    <a:cs typeface="Arial" panose="020B0604020202020204" pitchFamily="34" charset="0"/>
                  </a:rPr>
                  <a:t>0</a:t>
                </a:r>
                <a:endParaRPr lang="en-US" sz="700" b="1" dirty="0">
                  <a:latin typeface="Arial" panose="020B0604020202020204" pitchFamily="34" charset="0"/>
                  <a:cs typeface="Arial" panose="020B0604020202020204" pitchFamily="34" charset="0"/>
                </a:endParaRPr>
              </a:p>
            </p:txBody>
          </p:sp>
          <p:sp>
            <p:nvSpPr>
              <p:cNvPr id="238" name="TextBox 237"/>
              <p:cNvSpPr txBox="1"/>
              <p:nvPr/>
            </p:nvSpPr>
            <p:spPr>
              <a:xfrm>
                <a:off x="3342470" y="5867606"/>
                <a:ext cx="343224" cy="200055"/>
              </a:xfrm>
              <a:prstGeom prst="rect">
                <a:avLst/>
              </a:prstGeom>
              <a:noFill/>
            </p:spPr>
            <p:txBody>
              <a:bodyPr wrap="square" rtlCol="0">
                <a:spAutoFit/>
              </a:bodyPr>
              <a:lstStyle/>
              <a:p>
                <a:pPr algn="ctr"/>
                <a:r>
                  <a:rPr lang="en-US" sz="700" b="1" dirty="0">
                    <a:latin typeface="Arial" panose="020B0604020202020204" pitchFamily="34" charset="0"/>
                    <a:cs typeface="Arial" panose="020B0604020202020204" pitchFamily="34" charset="0"/>
                  </a:rPr>
                  <a:t>7</a:t>
                </a:r>
                <a:r>
                  <a:rPr lang="en-US" sz="700" b="1" dirty="0" smtClean="0">
                    <a:latin typeface="Arial" panose="020B0604020202020204" pitchFamily="34" charset="0"/>
                    <a:cs typeface="Arial" panose="020B0604020202020204" pitchFamily="34" charset="0"/>
                  </a:rPr>
                  <a:t>0</a:t>
                </a:r>
                <a:endParaRPr lang="en-US" sz="700" b="1" dirty="0">
                  <a:latin typeface="Arial" panose="020B0604020202020204" pitchFamily="34" charset="0"/>
                  <a:cs typeface="Arial" panose="020B0604020202020204" pitchFamily="34" charset="0"/>
                </a:endParaRPr>
              </a:p>
            </p:txBody>
          </p:sp>
          <p:sp>
            <p:nvSpPr>
              <p:cNvPr id="239" name="TextBox 238"/>
              <p:cNvSpPr txBox="1"/>
              <p:nvPr/>
            </p:nvSpPr>
            <p:spPr>
              <a:xfrm>
                <a:off x="3555153" y="5867606"/>
                <a:ext cx="343224" cy="200055"/>
              </a:xfrm>
              <a:prstGeom prst="rect">
                <a:avLst/>
              </a:prstGeom>
              <a:noFill/>
            </p:spPr>
            <p:txBody>
              <a:bodyPr wrap="square" rtlCol="0">
                <a:spAutoFit/>
              </a:bodyPr>
              <a:lstStyle/>
              <a:p>
                <a:pPr algn="ctr"/>
                <a:r>
                  <a:rPr lang="en-US" sz="700" b="1" dirty="0">
                    <a:latin typeface="Arial" panose="020B0604020202020204" pitchFamily="34" charset="0"/>
                    <a:cs typeface="Arial" panose="020B0604020202020204" pitchFamily="34" charset="0"/>
                  </a:rPr>
                  <a:t>8</a:t>
                </a:r>
                <a:r>
                  <a:rPr lang="en-US" sz="700" b="1" dirty="0" smtClean="0">
                    <a:latin typeface="Arial" panose="020B0604020202020204" pitchFamily="34" charset="0"/>
                    <a:cs typeface="Arial" panose="020B0604020202020204" pitchFamily="34" charset="0"/>
                  </a:rPr>
                  <a:t>0</a:t>
                </a:r>
                <a:endParaRPr lang="en-US" sz="700" b="1" dirty="0">
                  <a:latin typeface="Arial" panose="020B0604020202020204" pitchFamily="34" charset="0"/>
                  <a:cs typeface="Arial" panose="020B0604020202020204" pitchFamily="34" charset="0"/>
                </a:endParaRPr>
              </a:p>
            </p:txBody>
          </p:sp>
          <p:sp>
            <p:nvSpPr>
              <p:cNvPr id="240" name="TextBox 239"/>
              <p:cNvSpPr txBox="1"/>
              <p:nvPr/>
            </p:nvSpPr>
            <p:spPr>
              <a:xfrm>
                <a:off x="1869020" y="5865619"/>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0</a:t>
                </a:r>
                <a:endParaRPr lang="en-US" sz="700" b="1" dirty="0">
                  <a:latin typeface="Arial" panose="020B0604020202020204" pitchFamily="34" charset="0"/>
                  <a:cs typeface="Arial" panose="020B0604020202020204" pitchFamily="34" charset="0"/>
                </a:endParaRPr>
              </a:p>
            </p:txBody>
          </p:sp>
          <p:sp>
            <p:nvSpPr>
              <p:cNvPr id="241" name="TextBox 240"/>
              <p:cNvSpPr txBox="1"/>
              <p:nvPr/>
            </p:nvSpPr>
            <p:spPr>
              <a:xfrm>
                <a:off x="5026651" y="5869348"/>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150</a:t>
                </a:r>
                <a:endParaRPr lang="en-US" sz="700" b="1" dirty="0">
                  <a:latin typeface="Arial" panose="020B0604020202020204" pitchFamily="34" charset="0"/>
                  <a:cs typeface="Arial" panose="020B0604020202020204" pitchFamily="34" charset="0"/>
                </a:endParaRPr>
              </a:p>
            </p:txBody>
          </p:sp>
          <p:sp>
            <p:nvSpPr>
              <p:cNvPr id="242" name="TextBox 241"/>
              <p:cNvSpPr txBox="1"/>
              <p:nvPr/>
            </p:nvSpPr>
            <p:spPr>
              <a:xfrm>
                <a:off x="5239334" y="5867361"/>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160</a:t>
                </a:r>
                <a:endParaRPr lang="en-US" sz="700" b="1" dirty="0">
                  <a:latin typeface="Arial" panose="020B0604020202020204" pitchFamily="34" charset="0"/>
                  <a:cs typeface="Arial" panose="020B0604020202020204" pitchFamily="34" charset="0"/>
                </a:endParaRPr>
              </a:p>
            </p:txBody>
          </p:sp>
          <p:sp>
            <p:nvSpPr>
              <p:cNvPr id="243" name="TextBox 242"/>
              <p:cNvSpPr txBox="1"/>
              <p:nvPr/>
            </p:nvSpPr>
            <p:spPr>
              <a:xfrm>
                <a:off x="5448472" y="5867360"/>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170</a:t>
                </a:r>
                <a:endParaRPr lang="en-US" sz="700" b="1" dirty="0">
                  <a:latin typeface="Arial" panose="020B0604020202020204" pitchFamily="34" charset="0"/>
                  <a:cs typeface="Arial" panose="020B0604020202020204" pitchFamily="34" charset="0"/>
                </a:endParaRPr>
              </a:p>
            </p:txBody>
          </p:sp>
          <p:sp>
            <p:nvSpPr>
              <p:cNvPr id="244" name="TextBox 243"/>
              <p:cNvSpPr txBox="1"/>
              <p:nvPr/>
            </p:nvSpPr>
            <p:spPr>
              <a:xfrm>
                <a:off x="5659383" y="5875312"/>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180</a:t>
                </a:r>
                <a:endParaRPr lang="en-US" sz="700" b="1" dirty="0">
                  <a:latin typeface="Arial" panose="020B0604020202020204" pitchFamily="34" charset="0"/>
                  <a:cs typeface="Arial" panose="020B0604020202020204" pitchFamily="34" charset="0"/>
                </a:endParaRPr>
              </a:p>
            </p:txBody>
          </p:sp>
          <p:sp>
            <p:nvSpPr>
              <p:cNvPr id="245" name="TextBox 244"/>
              <p:cNvSpPr txBox="1"/>
              <p:nvPr/>
            </p:nvSpPr>
            <p:spPr>
              <a:xfrm>
                <a:off x="5870293" y="5871337"/>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190</a:t>
                </a:r>
                <a:endParaRPr lang="en-US" sz="700" b="1" dirty="0">
                  <a:latin typeface="Arial" panose="020B0604020202020204" pitchFamily="34" charset="0"/>
                  <a:cs typeface="Arial" panose="020B0604020202020204" pitchFamily="34" charset="0"/>
                </a:endParaRPr>
              </a:p>
            </p:txBody>
          </p:sp>
          <p:sp>
            <p:nvSpPr>
              <p:cNvPr id="246" name="TextBox 245"/>
              <p:cNvSpPr txBox="1"/>
              <p:nvPr/>
            </p:nvSpPr>
            <p:spPr>
              <a:xfrm>
                <a:off x="6079431" y="5875312"/>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200</a:t>
                </a:r>
                <a:endParaRPr lang="en-US" sz="700" b="1" dirty="0">
                  <a:latin typeface="Arial" panose="020B0604020202020204" pitchFamily="34" charset="0"/>
                  <a:cs typeface="Arial" panose="020B0604020202020204" pitchFamily="34" charset="0"/>
                </a:endParaRPr>
              </a:p>
            </p:txBody>
          </p:sp>
        </p:grpSp>
        <p:grpSp>
          <p:nvGrpSpPr>
            <p:cNvPr id="291" name="Group 290"/>
            <p:cNvGrpSpPr/>
            <p:nvPr/>
          </p:nvGrpSpPr>
          <p:grpSpPr>
            <a:xfrm>
              <a:off x="6460578" y="2756705"/>
              <a:ext cx="358688" cy="2653142"/>
              <a:chOff x="7111813" y="1890661"/>
              <a:chExt cx="358688" cy="3756064"/>
            </a:xfrm>
          </p:grpSpPr>
          <p:grpSp>
            <p:nvGrpSpPr>
              <p:cNvPr id="292" name="Group 424"/>
              <p:cNvGrpSpPr/>
              <p:nvPr/>
            </p:nvGrpSpPr>
            <p:grpSpPr>
              <a:xfrm>
                <a:off x="7112443" y="1890661"/>
                <a:ext cx="61839" cy="3678866"/>
                <a:chOff x="7112443" y="1890661"/>
                <a:chExt cx="161194" cy="3678866"/>
              </a:xfrm>
            </p:grpSpPr>
            <p:cxnSp>
              <p:nvCxnSpPr>
                <p:cNvPr id="301" name="Straight Connector 300"/>
                <p:cNvCxnSpPr/>
                <p:nvPr/>
              </p:nvCxnSpPr>
              <p:spPr bwMode="auto">
                <a:xfrm>
                  <a:off x="7120293" y="1898073"/>
                  <a:ext cx="0" cy="367145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2" name="Straight Connector 301"/>
                <p:cNvCxnSpPr/>
                <p:nvPr/>
              </p:nvCxnSpPr>
              <p:spPr bwMode="auto">
                <a:xfrm rot="5400000">
                  <a:off x="7156596" y="2334513"/>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3" name="Straight Connector 302"/>
                <p:cNvCxnSpPr/>
                <p:nvPr/>
              </p:nvCxnSpPr>
              <p:spPr bwMode="auto">
                <a:xfrm rot="5400000">
                  <a:off x="7193040" y="2054066"/>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4" name="Straight Connector 303"/>
                <p:cNvCxnSpPr/>
                <p:nvPr/>
              </p:nvCxnSpPr>
              <p:spPr bwMode="auto">
                <a:xfrm rot="5400000">
                  <a:off x="7193040" y="254206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5" name="Straight Connector 304"/>
                <p:cNvCxnSpPr/>
                <p:nvPr/>
              </p:nvCxnSpPr>
              <p:spPr bwMode="auto">
                <a:xfrm rot="5400000">
                  <a:off x="7193040" y="3030071"/>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6" name="Straight Connector 305"/>
                <p:cNvCxnSpPr/>
                <p:nvPr/>
              </p:nvCxnSpPr>
              <p:spPr bwMode="auto">
                <a:xfrm rot="5400000">
                  <a:off x="7156596" y="282251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 name="Straight Connector 306"/>
                <p:cNvCxnSpPr/>
                <p:nvPr/>
              </p:nvCxnSpPr>
              <p:spPr bwMode="auto">
                <a:xfrm rot="5400000">
                  <a:off x="7156596" y="1846508"/>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8" name="Straight Connector 307"/>
                <p:cNvCxnSpPr/>
                <p:nvPr/>
              </p:nvCxnSpPr>
              <p:spPr bwMode="auto">
                <a:xfrm rot="5400000">
                  <a:off x="7156596" y="4774522"/>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9" name="Straight Connector 308"/>
                <p:cNvCxnSpPr/>
                <p:nvPr/>
              </p:nvCxnSpPr>
              <p:spPr bwMode="auto">
                <a:xfrm rot="5400000">
                  <a:off x="7193040" y="3518072"/>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0" name="Straight Connector 309"/>
                <p:cNvCxnSpPr/>
                <p:nvPr/>
              </p:nvCxnSpPr>
              <p:spPr bwMode="auto">
                <a:xfrm rot="5400000">
                  <a:off x="7193040" y="4006075"/>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1" name="Straight Connector 310"/>
                <p:cNvCxnSpPr/>
                <p:nvPr/>
              </p:nvCxnSpPr>
              <p:spPr bwMode="auto">
                <a:xfrm rot="5400000">
                  <a:off x="7193040" y="4494077"/>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2" name="Straight Connector 311"/>
                <p:cNvCxnSpPr/>
                <p:nvPr/>
              </p:nvCxnSpPr>
              <p:spPr bwMode="auto">
                <a:xfrm rot="5400000">
                  <a:off x="7193040" y="498207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3" name="Straight Connector 312"/>
                <p:cNvCxnSpPr/>
                <p:nvPr/>
              </p:nvCxnSpPr>
              <p:spPr bwMode="auto">
                <a:xfrm rot="5400000">
                  <a:off x="7193040" y="5470080"/>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4" name="Straight Connector 313"/>
                <p:cNvCxnSpPr/>
                <p:nvPr/>
              </p:nvCxnSpPr>
              <p:spPr bwMode="auto">
                <a:xfrm rot="5400000">
                  <a:off x="7156596" y="526252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5" name="Straight Connector 314"/>
                <p:cNvCxnSpPr/>
                <p:nvPr/>
              </p:nvCxnSpPr>
              <p:spPr bwMode="auto">
                <a:xfrm rot="5400000">
                  <a:off x="7156596" y="4286521"/>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6" name="Straight Connector 315"/>
                <p:cNvCxnSpPr/>
                <p:nvPr/>
              </p:nvCxnSpPr>
              <p:spPr bwMode="auto">
                <a:xfrm rot="5400000">
                  <a:off x="7156596" y="3798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7" name="Straight Connector 316"/>
                <p:cNvCxnSpPr/>
                <p:nvPr/>
              </p:nvCxnSpPr>
              <p:spPr bwMode="auto">
                <a:xfrm rot="5400000">
                  <a:off x="7156596" y="3310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93" name="TextBox 292"/>
              <p:cNvSpPr txBox="1"/>
              <p:nvPr/>
            </p:nvSpPr>
            <p:spPr>
              <a:xfrm>
                <a:off x="7111813" y="20466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294" name="TextBox 293"/>
              <p:cNvSpPr txBox="1"/>
              <p:nvPr/>
            </p:nvSpPr>
            <p:spPr>
              <a:xfrm>
                <a:off x="7111813" y="253096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295" name="TextBox 294"/>
              <p:cNvSpPr txBox="1"/>
              <p:nvPr/>
            </p:nvSpPr>
            <p:spPr>
              <a:xfrm>
                <a:off x="7111813" y="301530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296" name="TextBox 295"/>
              <p:cNvSpPr txBox="1"/>
              <p:nvPr/>
            </p:nvSpPr>
            <p:spPr>
              <a:xfrm>
                <a:off x="7111813" y="350397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297" name="TextBox 296"/>
              <p:cNvSpPr txBox="1"/>
              <p:nvPr/>
            </p:nvSpPr>
            <p:spPr>
              <a:xfrm>
                <a:off x="7111813" y="399338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298" name="TextBox 297"/>
              <p:cNvSpPr txBox="1"/>
              <p:nvPr/>
            </p:nvSpPr>
            <p:spPr>
              <a:xfrm>
                <a:off x="7111813" y="447772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299" name="TextBox 298"/>
              <p:cNvSpPr txBox="1"/>
              <p:nvPr/>
            </p:nvSpPr>
            <p:spPr>
              <a:xfrm>
                <a:off x="7111813" y="4965192"/>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a:t>
                </a:r>
                <a:endParaRPr lang="en-US" sz="600" b="1" dirty="0">
                  <a:latin typeface="Arial" panose="020B0604020202020204" pitchFamily="34" charset="0"/>
                  <a:cs typeface="Arial" panose="020B0604020202020204" pitchFamily="34" charset="0"/>
                </a:endParaRPr>
              </a:p>
            </p:txBody>
          </p:sp>
          <p:sp>
            <p:nvSpPr>
              <p:cNvPr id="300" name="TextBox 299"/>
              <p:cNvSpPr txBox="1"/>
              <p:nvPr/>
            </p:nvSpPr>
            <p:spPr>
              <a:xfrm>
                <a:off x="7111813" y="546205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a:t>
                </a:r>
                <a:endParaRPr lang="en-US" sz="600" b="1" dirty="0">
                  <a:latin typeface="Arial" panose="020B0604020202020204" pitchFamily="34" charset="0"/>
                  <a:cs typeface="Arial" panose="020B0604020202020204" pitchFamily="34" charset="0"/>
                </a:endParaRPr>
              </a:p>
            </p:txBody>
          </p:sp>
        </p:grpSp>
        <p:cxnSp>
          <p:nvCxnSpPr>
            <p:cNvPr id="319" name="Straight Connector 318"/>
            <p:cNvCxnSpPr/>
            <p:nvPr/>
          </p:nvCxnSpPr>
          <p:spPr bwMode="auto">
            <a:xfrm>
              <a:off x="2281922" y="2944773"/>
              <a:ext cx="4195078" cy="0"/>
            </a:xfrm>
            <a:prstGeom prst="line">
              <a:avLst/>
            </a:prstGeom>
            <a:solidFill>
              <a:schemeClr val="accent1"/>
            </a:solidFill>
            <a:ln w="9525" cap="flat" cmpd="sng" algn="ctr">
              <a:solidFill>
                <a:srgbClr val="00B0F0"/>
              </a:solidFill>
              <a:prstDash val="lg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0" name="TextBox 319"/>
            <p:cNvSpPr txBox="1"/>
            <p:nvPr/>
          </p:nvSpPr>
          <p:spPr>
            <a:xfrm>
              <a:off x="5937920" y="2898923"/>
              <a:ext cx="540533" cy="184666"/>
            </a:xfrm>
            <a:prstGeom prst="rect">
              <a:avLst/>
            </a:prstGeom>
            <a:noFill/>
          </p:spPr>
          <p:txBody>
            <a:bodyPr wrap="none" rtlCol="0">
              <a:spAutoFit/>
            </a:bodyPr>
            <a:lstStyle/>
            <a:p>
              <a:r>
                <a:rPr lang="en-US" sz="600" b="1" dirty="0" smtClean="0">
                  <a:latin typeface="Arial" panose="020B0604020202020204" pitchFamily="34" charset="0"/>
                  <a:cs typeface="Arial" panose="020B0604020202020204" pitchFamily="34" charset="0"/>
                </a:rPr>
                <a:t>Sea Level</a:t>
              </a:r>
              <a:endParaRPr lang="en-US" sz="600" b="1" dirty="0">
                <a:latin typeface="Arial" panose="020B0604020202020204" pitchFamily="34" charset="0"/>
                <a:cs typeface="Arial" panose="020B0604020202020204" pitchFamily="34" charset="0"/>
              </a:endParaRPr>
            </a:p>
          </p:txBody>
        </p:sp>
        <p:sp>
          <p:nvSpPr>
            <p:cNvPr id="325" name="TextBox 324"/>
            <p:cNvSpPr txBox="1"/>
            <p:nvPr/>
          </p:nvSpPr>
          <p:spPr>
            <a:xfrm>
              <a:off x="3691268" y="5558586"/>
              <a:ext cx="1321196"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Time since Rifting (MY)</a:t>
              </a:r>
              <a:endParaRPr lang="en-US" sz="800" b="1" dirty="0">
                <a:latin typeface="Arial" panose="020B0604020202020204" pitchFamily="34" charset="0"/>
                <a:cs typeface="Arial" panose="020B0604020202020204" pitchFamily="34" charset="0"/>
              </a:endParaRPr>
            </a:p>
          </p:txBody>
        </p:sp>
        <p:sp>
          <p:nvSpPr>
            <p:cNvPr id="326" name="TextBox 325"/>
            <p:cNvSpPr txBox="1"/>
            <p:nvPr/>
          </p:nvSpPr>
          <p:spPr>
            <a:xfrm>
              <a:off x="3795064" y="2346086"/>
              <a:ext cx="1144865"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Geologic Time (MY)</a:t>
              </a:r>
              <a:endParaRPr lang="en-US" sz="800" b="1" dirty="0">
                <a:latin typeface="Arial" panose="020B0604020202020204" pitchFamily="34" charset="0"/>
                <a:cs typeface="Arial" panose="020B0604020202020204" pitchFamily="34" charset="0"/>
              </a:endParaRPr>
            </a:p>
          </p:txBody>
        </p:sp>
        <p:sp>
          <p:nvSpPr>
            <p:cNvPr id="35" name="TextBox 34"/>
            <p:cNvSpPr txBox="1"/>
            <p:nvPr/>
          </p:nvSpPr>
          <p:spPr>
            <a:xfrm>
              <a:off x="4409123" y="2504837"/>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90</a:t>
              </a:r>
              <a:endParaRPr lang="en-US" sz="700" b="1" dirty="0">
                <a:latin typeface="Arial" panose="020B0604020202020204" pitchFamily="34" charset="0"/>
                <a:cs typeface="Arial" panose="020B0604020202020204" pitchFamily="34" charset="0"/>
              </a:endParaRPr>
            </a:p>
          </p:txBody>
        </p:sp>
        <p:sp>
          <p:nvSpPr>
            <p:cNvPr id="36" name="TextBox 35"/>
            <p:cNvSpPr txBox="1"/>
            <p:nvPr/>
          </p:nvSpPr>
          <p:spPr>
            <a:xfrm>
              <a:off x="4621141" y="2504837"/>
              <a:ext cx="343224" cy="200055"/>
            </a:xfrm>
            <a:prstGeom prst="rect">
              <a:avLst/>
            </a:prstGeom>
            <a:noFill/>
          </p:spPr>
          <p:txBody>
            <a:bodyPr wrap="square" rtlCol="0">
              <a:spAutoFit/>
            </a:bodyPr>
            <a:lstStyle/>
            <a:p>
              <a:pPr algn="ctr"/>
              <a:r>
                <a:rPr lang="en-US" sz="700" b="1" dirty="0" smtClean="0">
                  <a:latin typeface="Arial" panose="020B0604020202020204" pitchFamily="34" charset="0"/>
                  <a:cs typeface="Arial" panose="020B0604020202020204" pitchFamily="34" charset="0"/>
                </a:rPr>
                <a:t>80</a:t>
              </a:r>
              <a:endParaRPr lang="en-US" sz="700" b="1" dirty="0">
                <a:latin typeface="Arial" panose="020B0604020202020204" pitchFamily="34" charset="0"/>
                <a:cs typeface="Arial" panose="020B0604020202020204" pitchFamily="34" charset="0"/>
              </a:endParaRPr>
            </a:p>
          </p:txBody>
        </p:sp>
        <p:sp>
          <p:nvSpPr>
            <p:cNvPr id="327" name="Rectangle 326"/>
            <p:cNvSpPr/>
            <p:nvPr/>
          </p:nvSpPr>
          <p:spPr bwMode="auto">
            <a:xfrm>
              <a:off x="4585514" y="2833170"/>
              <a:ext cx="172452" cy="234880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28" name="TextBox 327"/>
            <p:cNvSpPr txBox="1"/>
            <p:nvPr/>
          </p:nvSpPr>
          <p:spPr>
            <a:xfrm>
              <a:off x="4529714" y="2957871"/>
              <a:ext cx="284052" cy="200055"/>
            </a:xfrm>
            <a:prstGeom prst="rect">
              <a:avLst/>
            </a:prstGeom>
            <a:noFill/>
          </p:spPr>
          <p:txBody>
            <a:bodyPr wrap="none" rtlCol="0">
              <a:spAutoFit/>
            </a:bodyPr>
            <a:lstStyle/>
            <a:p>
              <a:pPr algn="ctr"/>
              <a:r>
                <a:rPr lang="en-US" sz="700" b="1" dirty="0" smtClean="0">
                  <a:latin typeface="Arial" panose="020B0604020202020204" pitchFamily="34" charset="0"/>
                  <a:cs typeface="Arial" panose="020B0604020202020204" pitchFamily="34" charset="0"/>
                </a:rPr>
                <a:t>35</a:t>
              </a:r>
              <a:endParaRPr lang="en-US" sz="700" b="1" dirty="0">
                <a:latin typeface="Arial" panose="020B0604020202020204" pitchFamily="34" charset="0"/>
                <a:cs typeface="Arial" panose="020B0604020202020204" pitchFamily="34" charset="0"/>
              </a:endParaRPr>
            </a:p>
          </p:txBody>
        </p:sp>
        <p:sp>
          <p:nvSpPr>
            <p:cNvPr id="329" name="TextBox 328"/>
            <p:cNvSpPr txBox="1"/>
            <p:nvPr/>
          </p:nvSpPr>
          <p:spPr>
            <a:xfrm>
              <a:off x="4529714" y="3162934"/>
              <a:ext cx="284052" cy="200055"/>
            </a:xfrm>
            <a:prstGeom prst="rect">
              <a:avLst/>
            </a:prstGeom>
            <a:noFill/>
          </p:spPr>
          <p:txBody>
            <a:bodyPr wrap="none" rtlCol="0">
              <a:spAutoFit/>
            </a:bodyPr>
            <a:lstStyle/>
            <a:p>
              <a:pPr algn="ctr"/>
              <a:r>
                <a:rPr lang="en-US" sz="700" b="1" dirty="0" smtClean="0">
                  <a:latin typeface="Arial" panose="020B0604020202020204" pitchFamily="34" charset="0"/>
                  <a:cs typeface="Arial" panose="020B0604020202020204" pitchFamily="34" charset="0"/>
                </a:rPr>
                <a:t>32</a:t>
              </a:r>
              <a:endParaRPr lang="en-US" sz="700" b="1" dirty="0">
                <a:latin typeface="Arial" panose="020B0604020202020204" pitchFamily="34" charset="0"/>
                <a:cs typeface="Arial" panose="020B0604020202020204" pitchFamily="34" charset="0"/>
              </a:endParaRPr>
            </a:p>
          </p:txBody>
        </p:sp>
        <p:sp>
          <p:nvSpPr>
            <p:cNvPr id="330" name="TextBox 329"/>
            <p:cNvSpPr txBox="1"/>
            <p:nvPr/>
          </p:nvSpPr>
          <p:spPr>
            <a:xfrm>
              <a:off x="4529714" y="2763493"/>
              <a:ext cx="284052" cy="200055"/>
            </a:xfrm>
            <a:prstGeom prst="rect">
              <a:avLst/>
            </a:prstGeom>
            <a:noFill/>
          </p:spPr>
          <p:txBody>
            <a:bodyPr wrap="none" rtlCol="0">
              <a:spAutoFit/>
            </a:bodyPr>
            <a:lstStyle/>
            <a:p>
              <a:pPr algn="ctr"/>
              <a:r>
                <a:rPr lang="en-US" sz="700" b="1" dirty="0" smtClean="0">
                  <a:latin typeface="Arial" panose="020B0604020202020204" pitchFamily="34" charset="0"/>
                  <a:cs typeface="Arial" panose="020B0604020202020204" pitchFamily="34" charset="0"/>
                </a:rPr>
                <a:t>36</a:t>
              </a:r>
              <a:endParaRPr lang="en-US" sz="700" b="1" dirty="0">
                <a:latin typeface="Arial" panose="020B0604020202020204" pitchFamily="34" charset="0"/>
                <a:cs typeface="Arial" panose="020B0604020202020204" pitchFamily="34" charset="0"/>
              </a:endParaRPr>
            </a:p>
          </p:txBody>
        </p:sp>
        <p:sp>
          <p:nvSpPr>
            <p:cNvPr id="331" name="TextBox 330"/>
            <p:cNvSpPr txBox="1"/>
            <p:nvPr/>
          </p:nvSpPr>
          <p:spPr>
            <a:xfrm>
              <a:off x="4529714" y="3405212"/>
              <a:ext cx="284052" cy="200055"/>
            </a:xfrm>
            <a:prstGeom prst="rect">
              <a:avLst/>
            </a:prstGeom>
            <a:noFill/>
          </p:spPr>
          <p:txBody>
            <a:bodyPr wrap="none" rtlCol="0">
              <a:spAutoFit/>
            </a:bodyPr>
            <a:lstStyle/>
            <a:p>
              <a:pPr algn="ctr"/>
              <a:r>
                <a:rPr lang="en-US" sz="700" b="1" dirty="0" smtClean="0">
                  <a:latin typeface="Arial" panose="020B0604020202020204" pitchFamily="34" charset="0"/>
                  <a:cs typeface="Arial" panose="020B0604020202020204" pitchFamily="34" charset="0"/>
                </a:rPr>
                <a:t>28</a:t>
              </a:r>
              <a:endParaRPr lang="en-US" sz="700" b="1" dirty="0">
                <a:latin typeface="Arial" panose="020B0604020202020204" pitchFamily="34" charset="0"/>
                <a:cs typeface="Arial" panose="020B0604020202020204" pitchFamily="34" charset="0"/>
              </a:endParaRPr>
            </a:p>
          </p:txBody>
        </p:sp>
        <p:sp>
          <p:nvSpPr>
            <p:cNvPr id="332" name="TextBox 331"/>
            <p:cNvSpPr txBox="1"/>
            <p:nvPr/>
          </p:nvSpPr>
          <p:spPr>
            <a:xfrm>
              <a:off x="4529714" y="3606548"/>
              <a:ext cx="284052" cy="200055"/>
            </a:xfrm>
            <a:prstGeom prst="rect">
              <a:avLst/>
            </a:prstGeom>
            <a:noFill/>
          </p:spPr>
          <p:txBody>
            <a:bodyPr wrap="none" rtlCol="0">
              <a:spAutoFit/>
            </a:bodyPr>
            <a:lstStyle/>
            <a:p>
              <a:pPr algn="ctr"/>
              <a:r>
                <a:rPr lang="en-US" sz="700" b="1" dirty="0" smtClean="0">
                  <a:latin typeface="Arial" panose="020B0604020202020204" pitchFamily="34" charset="0"/>
                  <a:cs typeface="Arial" panose="020B0604020202020204" pitchFamily="34" charset="0"/>
                </a:rPr>
                <a:t>26</a:t>
              </a:r>
              <a:endParaRPr lang="en-US" sz="700" b="1" dirty="0">
                <a:latin typeface="Arial" panose="020B0604020202020204" pitchFamily="34" charset="0"/>
                <a:cs typeface="Arial" panose="020B0604020202020204" pitchFamily="34" charset="0"/>
              </a:endParaRPr>
            </a:p>
          </p:txBody>
        </p:sp>
        <p:sp>
          <p:nvSpPr>
            <p:cNvPr id="333" name="TextBox 332"/>
            <p:cNvSpPr txBox="1"/>
            <p:nvPr/>
          </p:nvSpPr>
          <p:spPr>
            <a:xfrm>
              <a:off x="4529714" y="3814390"/>
              <a:ext cx="284052" cy="200055"/>
            </a:xfrm>
            <a:prstGeom prst="rect">
              <a:avLst/>
            </a:prstGeom>
            <a:noFill/>
          </p:spPr>
          <p:txBody>
            <a:bodyPr wrap="none" rtlCol="0">
              <a:spAutoFit/>
            </a:bodyPr>
            <a:lstStyle/>
            <a:p>
              <a:pPr algn="ctr"/>
              <a:r>
                <a:rPr lang="en-US" sz="700" b="1" dirty="0" smtClean="0">
                  <a:latin typeface="Arial" panose="020B0604020202020204" pitchFamily="34" charset="0"/>
                  <a:cs typeface="Arial" panose="020B0604020202020204" pitchFamily="34" charset="0"/>
                </a:rPr>
                <a:t>23</a:t>
              </a:r>
              <a:endParaRPr lang="en-US" sz="700" b="1" dirty="0">
                <a:latin typeface="Arial" panose="020B0604020202020204" pitchFamily="34" charset="0"/>
                <a:cs typeface="Arial" panose="020B0604020202020204" pitchFamily="34" charset="0"/>
              </a:endParaRPr>
            </a:p>
          </p:txBody>
        </p:sp>
        <p:sp>
          <p:nvSpPr>
            <p:cNvPr id="334" name="TextBox 333"/>
            <p:cNvSpPr txBox="1"/>
            <p:nvPr/>
          </p:nvSpPr>
          <p:spPr>
            <a:xfrm>
              <a:off x="4529714" y="4036281"/>
              <a:ext cx="284052" cy="200055"/>
            </a:xfrm>
            <a:prstGeom prst="rect">
              <a:avLst/>
            </a:prstGeom>
            <a:noFill/>
          </p:spPr>
          <p:txBody>
            <a:bodyPr wrap="none" rtlCol="0">
              <a:spAutoFit/>
            </a:bodyPr>
            <a:lstStyle/>
            <a:p>
              <a:pPr algn="ctr"/>
              <a:r>
                <a:rPr lang="en-US" sz="700" b="1" dirty="0" smtClean="0">
                  <a:latin typeface="Arial" panose="020B0604020202020204" pitchFamily="34" charset="0"/>
                  <a:cs typeface="Arial" panose="020B0604020202020204" pitchFamily="34" charset="0"/>
                </a:rPr>
                <a:t>20</a:t>
              </a:r>
              <a:endParaRPr lang="en-US" sz="700" b="1" dirty="0">
                <a:latin typeface="Arial" panose="020B0604020202020204" pitchFamily="34" charset="0"/>
                <a:cs typeface="Arial" panose="020B0604020202020204" pitchFamily="34" charset="0"/>
              </a:endParaRPr>
            </a:p>
          </p:txBody>
        </p:sp>
        <p:sp>
          <p:nvSpPr>
            <p:cNvPr id="335" name="TextBox 334"/>
            <p:cNvSpPr txBox="1"/>
            <p:nvPr/>
          </p:nvSpPr>
          <p:spPr>
            <a:xfrm>
              <a:off x="4529714" y="4249871"/>
              <a:ext cx="284052" cy="200055"/>
            </a:xfrm>
            <a:prstGeom prst="rect">
              <a:avLst/>
            </a:prstGeom>
            <a:noFill/>
          </p:spPr>
          <p:txBody>
            <a:bodyPr wrap="none" rtlCol="0">
              <a:spAutoFit/>
            </a:bodyPr>
            <a:lstStyle/>
            <a:p>
              <a:pPr algn="ctr"/>
              <a:r>
                <a:rPr lang="en-US" sz="700" b="1" dirty="0" smtClean="0">
                  <a:latin typeface="Arial" panose="020B0604020202020204" pitchFamily="34" charset="0"/>
                  <a:cs typeface="Arial" panose="020B0604020202020204" pitchFamily="34" charset="0"/>
                </a:rPr>
                <a:t>17</a:t>
              </a:r>
              <a:endParaRPr lang="en-US" sz="700" b="1" dirty="0">
                <a:latin typeface="Arial" panose="020B0604020202020204" pitchFamily="34" charset="0"/>
                <a:cs typeface="Arial" panose="020B0604020202020204" pitchFamily="34" charset="0"/>
              </a:endParaRPr>
            </a:p>
          </p:txBody>
        </p:sp>
        <p:sp>
          <p:nvSpPr>
            <p:cNvPr id="336" name="TextBox 335"/>
            <p:cNvSpPr txBox="1"/>
            <p:nvPr/>
          </p:nvSpPr>
          <p:spPr>
            <a:xfrm>
              <a:off x="4529714" y="4459060"/>
              <a:ext cx="284052" cy="200055"/>
            </a:xfrm>
            <a:prstGeom prst="rect">
              <a:avLst/>
            </a:prstGeom>
            <a:noFill/>
          </p:spPr>
          <p:txBody>
            <a:bodyPr wrap="none" rtlCol="0">
              <a:spAutoFit/>
            </a:bodyPr>
            <a:lstStyle/>
            <a:p>
              <a:pPr algn="ctr"/>
              <a:r>
                <a:rPr lang="en-US" sz="700" b="1" dirty="0" smtClean="0">
                  <a:latin typeface="Arial" panose="020B0604020202020204" pitchFamily="34" charset="0"/>
                  <a:cs typeface="Arial" panose="020B0604020202020204" pitchFamily="34" charset="0"/>
                </a:rPr>
                <a:t>14</a:t>
              </a:r>
              <a:endParaRPr lang="en-US" sz="700" b="1" dirty="0">
                <a:latin typeface="Arial" panose="020B0604020202020204" pitchFamily="34" charset="0"/>
                <a:cs typeface="Arial" panose="020B0604020202020204" pitchFamily="34" charset="0"/>
              </a:endParaRPr>
            </a:p>
          </p:txBody>
        </p:sp>
        <p:sp>
          <p:nvSpPr>
            <p:cNvPr id="337" name="TextBox 336"/>
            <p:cNvSpPr txBox="1"/>
            <p:nvPr/>
          </p:nvSpPr>
          <p:spPr>
            <a:xfrm>
              <a:off x="4529714" y="4697799"/>
              <a:ext cx="284052" cy="200055"/>
            </a:xfrm>
            <a:prstGeom prst="rect">
              <a:avLst/>
            </a:prstGeom>
            <a:noFill/>
          </p:spPr>
          <p:txBody>
            <a:bodyPr wrap="none" rtlCol="0">
              <a:spAutoFit/>
            </a:bodyPr>
            <a:lstStyle/>
            <a:p>
              <a:pPr algn="ctr"/>
              <a:r>
                <a:rPr lang="en-US" sz="700" b="1" dirty="0" smtClean="0">
                  <a:latin typeface="Arial" panose="020B0604020202020204" pitchFamily="34" charset="0"/>
                  <a:cs typeface="Arial" panose="020B0604020202020204" pitchFamily="34" charset="0"/>
                </a:rPr>
                <a:t>11</a:t>
              </a:r>
              <a:endParaRPr lang="en-US" sz="700" b="1" dirty="0">
                <a:latin typeface="Arial" panose="020B0604020202020204" pitchFamily="34" charset="0"/>
                <a:cs typeface="Arial" panose="020B0604020202020204" pitchFamily="34" charset="0"/>
              </a:endParaRPr>
            </a:p>
          </p:txBody>
        </p:sp>
        <p:sp>
          <p:nvSpPr>
            <p:cNvPr id="338" name="TextBox 337"/>
            <p:cNvSpPr txBox="1"/>
            <p:nvPr/>
          </p:nvSpPr>
          <p:spPr>
            <a:xfrm>
              <a:off x="4554560" y="4954605"/>
              <a:ext cx="234360" cy="200055"/>
            </a:xfrm>
            <a:prstGeom prst="rect">
              <a:avLst/>
            </a:prstGeom>
            <a:noFill/>
          </p:spPr>
          <p:txBody>
            <a:bodyPr wrap="none" rtlCol="0">
              <a:spAutoFit/>
            </a:bodyPr>
            <a:lstStyle/>
            <a:p>
              <a:pPr algn="ctr"/>
              <a:r>
                <a:rPr lang="en-US" sz="700" b="1" dirty="0" smtClean="0">
                  <a:latin typeface="Arial" panose="020B0604020202020204" pitchFamily="34" charset="0"/>
                  <a:cs typeface="Arial" panose="020B0604020202020204" pitchFamily="34" charset="0"/>
                </a:rPr>
                <a:t>0</a:t>
              </a:r>
              <a:endParaRPr lang="en-US" sz="700" b="1" dirty="0">
                <a:latin typeface="Arial" panose="020B0604020202020204" pitchFamily="34" charset="0"/>
                <a:cs typeface="Arial" panose="020B0604020202020204" pitchFamily="34" charset="0"/>
              </a:endParaRPr>
            </a:p>
          </p:txBody>
        </p:sp>
        <p:sp>
          <p:nvSpPr>
            <p:cNvPr id="322" name="TextBox 321"/>
            <p:cNvSpPr txBox="1"/>
            <p:nvPr/>
          </p:nvSpPr>
          <p:spPr>
            <a:xfrm rot="300000">
              <a:off x="4776095" y="4928438"/>
              <a:ext cx="883575"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Oceanic Crust</a:t>
              </a:r>
              <a:endParaRPr lang="en-US" sz="800" b="1" dirty="0">
                <a:latin typeface="Arial" panose="020B0604020202020204" pitchFamily="34" charset="0"/>
                <a:cs typeface="Arial" panose="020B0604020202020204" pitchFamily="34" charset="0"/>
              </a:endParaRPr>
            </a:p>
          </p:txBody>
        </p:sp>
        <p:sp>
          <p:nvSpPr>
            <p:cNvPr id="321" name="TextBox 320"/>
            <p:cNvSpPr txBox="1"/>
            <p:nvPr/>
          </p:nvSpPr>
          <p:spPr>
            <a:xfrm>
              <a:off x="4781494" y="2713225"/>
              <a:ext cx="1045479"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Continental Crust</a:t>
              </a:r>
              <a:endParaRPr lang="en-US" sz="800" b="1" dirty="0">
                <a:latin typeface="Arial" panose="020B0604020202020204" pitchFamily="34" charset="0"/>
                <a:cs typeface="Arial" panose="020B0604020202020204" pitchFamily="34" charset="0"/>
              </a:endParaRPr>
            </a:p>
          </p:txBody>
        </p:sp>
        <p:sp>
          <p:nvSpPr>
            <p:cNvPr id="323" name="TextBox 322"/>
            <p:cNvSpPr txBox="1"/>
            <p:nvPr/>
          </p:nvSpPr>
          <p:spPr>
            <a:xfrm>
              <a:off x="4177630" y="5050458"/>
              <a:ext cx="784189" cy="184666"/>
            </a:xfrm>
            <a:prstGeom prst="rect">
              <a:avLst/>
            </a:prstGeom>
            <a:noFill/>
          </p:spPr>
          <p:txBody>
            <a:bodyPr wrap="none" rtlCol="0">
              <a:spAutoFit/>
            </a:bodyPr>
            <a:lstStyle/>
            <a:p>
              <a:r>
                <a:rPr lang="en-US" sz="600" b="1" dirty="0" smtClean="0">
                  <a:latin typeface="Arial" panose="020B0604020202020204" pitchFamily="34" charset="0"/>
                  <a:cs typeface="Arial" panose="020B0604020202020204" pitchFamily="34" charset="0"/>
                </a:rPr>
                <a:t>Crust Thickness</a:t>
              </a:r>
              <a:endParaRPr lang="en-US" sz="600" b="1" dirty="0">
                <a:latin typeface="Arial" panose="020B0604020202020204" pitchFamily="34" charset="0"/>
                <a:cs typeface="Arial" panose="020B0604020202020204" pitchFamily="34" charset="0"/>
              </a:endParaRPr>
            </a:p>
          </p:txBody>
        </p:sp>
        <p:sp>
          <p:nvSpPr>
            <p:cNvPr id="324" name="TextBox 323"/>
            <p:cNvSpPr txBox="1"/>
            <p:nvPr/>
          </p:nvSpPr>
          <p:spPr>
            <a:xfrm>
              <a:off x="2682703" y="4726368"/>
              <a:ext cx="777716" cy="369332"/>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Fraction of Continental Crust Thinning</a:t>
              </a:r>
              <a:endParaRPr lang="en-US" sz="600" b="1" dirty="0">
                <a:latin typeface="Arial" panose="020B0604020202020204" pitchFamily="34" charset="0"/>
                <a:cs typeface="Arial" panose="020B0604020202020204" pitchFamily="34" charset="0"/>
              </a:endParaRPr>
            </a:p>
          </p:txBody>
        </p:sp>
        <p:sp>
          <p:nvSpPr>
            <p:cNvPr id="340" name="Freeform 339"/>
            <p:cNvSpPr/>
            <p:nvPr/>
          </p:nvSpPr>
          <p:spPr bwMode="auto">
            <a:xfrm>
              <a:off x="2291080" y="4328160"/>
              <a:ext cx="269084" cy="909320"/>
            </a:xfrm>
            <a:custGeom>
              <a:avLst/>
              <a:gdLst>
                <a:gd name="connsiteX0" fmla="*/ 0 w 548640"/>
                <a:gd name="connsiteY0" fmla="*/ 0 h 909320"/>
                <a:gd name="connsiteX1" fmla="*/ 0 w 548640"/>
                <a:gd name="connsiteY1" fmla="*/ 909320 h 909320"/>
                <a:gd name="connsiteX2" fmla="*/ 548640 w 548640"/>
                <a:gd name="connsiteY2" fmla="*/ 909320 h 909320"/>
              </a:gdLst>
              <a:ahLst/>
              <a:cxnLst>
                <a:cxn ang="0">
                  <a:pos x="connsiteX0" y="connsiteY0"/>
                </a:cxn>
                <a:cxn ang="0">
                  <a:pos x="connsiteX1" y="connsiteY1"/>
                </a:cxn>
                <a:cxn ang="0">
                  <a:pos x="connsiteX2" y="connsiteY2"/>
                </a:cxn>
              </a:cxnLst>
              <a:rect l="l" t="t" r="r" b="b"/>
              <a:pathLst>
                <a:path w="548640" h="909320">
                  <a:moveTo>
                    <a:pt x="0" y="0"/>
                  </a:moveTo>
                  <a:lnTo>
                    <a:pt x="0" y="909320"/>
                  </a:lnTo>
                  <a:lnTo>
                    <a:pt x="548640" y="909320"/>
                  </a:lnTo>
                </a:path>
              </a:pathLst>
            </a:custGeom>
            <a:noFill/>
            <a:ln w="28575"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1" name="TextBox 340"/>
            <p:cNvSpPr txBox="1"/>
            <p:nvPr/>
          </p:nvSpPr>
          <p:spPr>
            <a:xfrm>
              <a:off x="2493273" y="5110110"/>
              <a:ext cx="902811"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Time of Rifting</a:t>
              </a:r>
              <a:endParaRPr lang="en-US" sz="800"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825007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 name="Rectangle 657"/>
          <p:cNvSpPr/>
          <p:nvPr/>
        </p:nvSpPr>
        <p:spPr bwMode="auto">
          <a:xfrm>
            <a:off x="1101933" y="1232094"/>
            <a:ext cx="7079672" cy="4516582"/>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 name="Freeform 8"/>
          <p:cNvSpPr/>
          <p:nvPr/>
        </p:nvSpPr>
        <p:spPr bwMode="auto">
          <a:xfrm>
            <a:off x="1357398" y="2077003"/>
            <a:ext cx="5686581" cy="3386150"/>
          </a:xfrm>
          <a:custGeom>
            <a:avLst/>
            <a:gdLst>
              <a:gd name="connsiteX0" fmla="*/ 54244 w 5633634"/>
              <a:gd name="connsiteY0" fmla="*/ 0 h 3347634"/>
              <a:gd name="connsiteX1" fmla="*/ 309966 w 5633634"/>
              <a:gd name="connsiteY1" fmla="*/ 69742 h 3347634"/>
              <a:gd name="connsiteX2" fmla="*/ 503695 w 5633634"/>
              <a:gd name="connsiteY2" fmla="*/ 123986 h 3347634"/>
              <a:gd name="connsiteX3" fmla="*/ 519193 w 5633634"/>
              <a:gd name="connsiteY3" fmla="*/ 247973 h 3347634"/>
              <a:gd name="connsiteX4" fmla="*/ 565688 w 5633634"/>
              <a:gd name="connsiteY4" fmla="*/ 387457 h 3347634"/>
              <a:gd name="connsiteX5" fmla="*/ 767166 w 5633634"/>
              <a:gd name="connsiteY5" fmla="*/ 565688 h 3347634"/>
              <a:gd name="connsiteX6" fmla="*/ 968644 w 5633634"/>
              <a:gd name="connsiteY6" fmla="*/ 736169 h 3347634"/>
              <a:gd name="connsiteX7" fmla="*/ 1379349 w 5633634"/>
              <a:gd name="connsiteY7" fmla="*/ 852406 h 3347634"/>
              <a:gd name="connsiteX8" fmla="*/ 1697064 w 5633634"/>
              <a:gd name="connsiteY8" fmla="*/ 914400 h 3347634"/>
              <a:gd name="connsiteX9" fmla="*/ 2084522 w 5633634"/>
              <a:gd name="connsiteY9" fmla="*/ 968644 h 3347634"/>
              <a:gd name="connsiteX10" fmla="*/ 2262752 w 5633634"/>
              <a:gd name="connsiteY10" fmla="*/ 1015139 h 3347634"/>
              <a:gd name="connsiteX11" fmla="*/ 2324746 w 5633634"/>
              <a:gd name="connsiteY11" fmla="*/ 1046135 h 3347634"/>
              <a:gd name="connsiteX12" fmla="*/ 2456481 w 5633634"/>
              <a:gd name="connsiteY12" fmla="*/ 1139125 h 3347634"/>
              <a:gd name="connsiteX13" fmla="*/ 2681207 w 5633634"/>
              <a:gd name="connsiteY13" fmla="*/ 1131376 h 3347634"/>
              <a:gd name="connsiteX14" fmla="*/ 2789695 w 5633634"/>
              <a:gd name="connsiteY14" fmla="*/ 1115878 h 3347634"/>
              <a:gd name="connsiteX15" fmla="*/ 2952427 w 5633634"/>
              <a:gd name="connsiteY15" fmla="*/ 1208867 h 3347634"/>
              <a:gd name="connsiteX16" fmla="*/ 3107410 w 5633634"/>
              <a:gd name="connsiteY16" fmla="*/ 1239864 h 3347634"/>
              <a:gd name="connsiteX17" fmla="*/ 3432874 w 5633634"/>
              <a:gd name="connsiteY17" fmla="*/ 1255362 h 3347634"/>
              <a:gd name="connsiteX18" fmla="*/ 3673098 w 5633634"/>
              <a:gd name="connsiteY18" fmla="*/ 1239864 h 3347634"/>
              <a:gd name="connsiteX19" fmla="*/ 3766088 w 5633634"/>
              <a:gd name="connsiteY19" fmla="*/ 1239864 h 3347634"/>
              <a:gd name="connsiteX20" fmla="*/ 4122549 w 5633634"/>
              <a:gd name="connsiteY20" fmla="*/ 1301857 h 3347634"/>
              <a:gd name="connsiteX21" fmla="*/ 4463512 w 5633634"/>
              <a:gd name="connsiteY21" fmla="*/ 1332854 h 3347634"/>
              <a:gd name="connsiteX22" fmla="*/ 4564251 w 5633634"/>
              <a:gd name="connsiteY22" fmla="*/ 1278610 h 3347634"/>
              <a:gd name="connsiteX23" fmla="*/ 4633993 w 5633634"/>
              <a:gd name="connsiteY23" fmla="*/ 1270861 h 3347634"/>
              <a:gd name="connsiteX24" fmla="*/ 4719234 w 5633634"/>
              <a:gd name="connsiteY24" fmla="*/ 1263112 h 3347634"/>
              <a:gd name="connsiteX25" fmla="*/ 4835471 w 5633634"/>
              <a:gd name="connsiteY25" fmla="*/ 1286359 h 3347634"/>
              <a:gd name="connsiteX26" fmla="*/ 5114440 w 5633634"/>
              <a:gd name="connsiteY26" fmla="*/ 1371600 h 3347634"/>
              <a:gd name="connsiteX27" fmla="*/ 5331417 w 5633634"/>
              <a:gd name="connsiteY27" fmla="*/ 1402596 h 3347634"/>
              <a:gd name="connsiteX28" fmla="*/ 5447654 w 5633634"/>
              <a:gd name="connsiteY28" fmla="*/ 1348352 h 3347634"/>
              <a:gd name="connsiteX29" fmla="*/ 5633634 w 5633634"/>
              <a:gd name="connsiteY29" fmla="*/ 1332854 h 3347634"/>
              <a:gd name="connsiteX30" fmla="*/ 5633634 w 5633634"/>
              <a:gd name="connsiteY30" fmla="*/ 3347634 h 3347634"/>
              <a:gd name="connsiteX31" fmla="*/ 193729 w 5633634"/>
              <a:gd name="connsiteY31" fmla="*/ 3146156 h 3347634"/>
              <a:gd name="connsiteX32" fmla="*/ 0 w 5633634"/>
              <a:gd name="connsiteY32" fmla="*/ 23247 h 33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633634" h="3347634">
                <a:moveTo>
                  <a:pt x="54244" y="0"/>
                </a:moveTo>
                <a:lnTo>
                  <a:pt x="309966" y="69742"/>
                </a:lnTo>
                <a:lnTo>
                  <a:pt x="503695" y="123986"/>
                </a:lnTo>
                <a:lnTo>
                  <a:pt x="519193" y="247973"/>
                </a:lnTo>
                <a:lnTo>
                  <a:pt x="565688" y="387457"/>
                </a:lnTo>
                <a:lnTo>
                  <a:pt x="767166" y="565688"/>
                </a:lnTo>
                <a:lnTo>
                  <a:pt x="968644" y="736169"/>
                </a:lnTo>
                <a:lnTo>
                  <a:pt x="1379349" y="852406"/>
                </a:lnTo>
                <a:lnTo>
                  <a:pt x="1697064" y="914400"/>
                </a:lnTo>
                <a:lnTo>
                  <a:pt x="2084522" y="968644"/>
                </a:lnTo>
                <a:lnTo>
                  <a:pt x="2262752" y="1015139"/>
                </a:lnTo>
                <a:lnTo>
                  <a:pt x="2324746" y="1046135"/>
                </a:lnTo>
                <a:lnTo>
                  <a:pt x="2456481" y="1139125"/>
                </a:lnTo>
                <a:lnTo>
                  <a:pt x="2681207" y="1131376"/>
                </a:lnTo>
                <a:lnTo>
                  <a:pt x="2789695" y="1115878"/>
                </a:lnTo>
                <a:lnTo>
                  <a:pt x="2952427" y="1208867"/>
                </a:lnTo>
                <a:lnTo>
                  <a:pt x="3107410" y="1239864"/>
                </a:lnTo>
                <a:lnTo>
                  <a:pt x="3432874" y="1255362"/>
                </a:lnTo>
                <a:lnTo>
                  <a:pt x="3673098" y="1239864"/>
                </a:lnTo>
                <a:lnTo>
                  <a:pt x="3766088" y="1239864"/>
                </a:lnTo>
                <a:lnTo>
                  <a:pt x="4122549" y="1301857"/>
                </a:lnTo>
                <a:lnTo>
                  <a:pt x="4463512" y="1332854"/>
                </a:lnTo>
                <a:lnTo>
                  <a:pt x="4564251" y="1278610"/>
                </a:lnTo>
                <a:lnTo>
                  <a:pt x="4633993" y="1270861"/>
                </a:lnTo>
                <a:lnTo>
                  <a:pt x="4719234" y="1263112"/>
                </a:lnTo>
                <a:lnTo>
                  <a:pt x="4835471" y="1286359"/>
                </a:lnTo>
                <a:lnTo>
                  <a:pt x="5114440" y="1371600"/>
                </a:lnTo>
                <a:lnTo>
                  <a:pt x="5331417" y="1402596"/>
                </a:lnTo>
                <a:lnTo>
                  <a:pt x="5447654" y="1348352"/>
                </a:lnTo>
                <a:lnTo>
                  <a:pt x="5633634" y="1332854"/>
                </a:lnTo>
                <a:lnTo>
                  <a:pt x="5633634" y="3347634"/>
                </a:lnTo>
                <a:lnTo>
                  <a:pt x="193729" y="3146156"/>
                </a:lnTo>
                <a:lnTo>
                  <a:pt x="0" y="23247"/>
                </a:lnTo>
              </a:path>
            </a:pathLst>
          </a:custGeom>
          <a:solidFill>
            <a:srgbClr val="FFDD7D"/>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Freeform 3"/>
          <p:cNvSpPr/>
          <p:nvPr/>
        </p:nvSpPr>
        <p:spPr bwMode="auto">
          <a:xfrm>
            <a:off x="1276350" y="2138363"/>
            <a:ext cx="5848350" cy="3414712"/>
          </a:xfrm>
          <a:custGeom>
            <a:avLst/>
            <a:gdLst>
              <a:gd name="connsiteX0" fmla="*/ 5848350 w 5848350"/>
              <a:gd name="connsiteY0" fmla="*/ 3243262 h 3414712"/>
              <a:gd name="connsiteX1" fmla="*/ 5848350 w 5848350"/>
              <a:gd name="connsiteY1" fmla="*/ 3414712 h 3414712"/>
              <a:gd name="connsiteX2" fmla="*/ 0 w 5848350"/>
              <a:gd name="connsiteY2" fmla="*/ 3414712 h 3414712"/>
              <a:gd name="connsiteX3" fmla="*/ 0 w 5848350"/>
              <a:gd name="connsiteY3" fmla="*/ 0 h 3414712"/>
              <a:gd name="connsiteX4" fmla="*/ 123825 w 5848350"/>
              <a:gd name="connsiteY4" fmla="*/ 0 h 3414712"/>
              <a:gd name="connsiteX5" fmla="*/ 304800 w 5848350"/>
              <a:gd name="connsiteY5" fmla="*/ 76200 h 3414712"/>
              <a:gd name="connsiteX6" fmla="*/ 519113 w 5848350"/>
              <a:gd name="connsiteY6" fmla="*/ 138112 h 3414712"/>
              <a:gd name="connsiteX7" fmla="*/ 628650 w 5848350"/>
              <a:gd name="connsiteY7" fmla="*/ 200025 h 3414712"/>
              <a:gd name="connsiteX8" fmla="*/ 652463 w 5848350"/>
              <a:gd name="connsiteY8" fmla="*/ 219075 h 3414712"/>
              <a:gd name="connsiteX9" fmla="*/ 676275 w 5848350"/>
              <a:gd name="connsiteY9" fmla="*/ 371475 h 3414712"/>
              <a:gd name="connsiteX10" fmla="*/ 747713 w 5848350"/>
              <a:gd name="connsiteY10" fmla="*/ 704850 h 3414712"/>
              <a:gd name="connsiteX11" fmla="*/ 847725 w 5848350"/>
              <a:gd name="connsiteY11" fmla="*/ 985837 h 3414712"/>
              <a:gd name="connsiteX12" fmla="*/ 933450 w 5848350"/>
              <a:gd name="connsiteY12" fmla="*/ 1204912 h 3414712"/>
              <a:gd name="connsiteX13" fmla="*/ 1047750 w 5848350"/>
              <a:gd name="connsiteY13" fmla="*/ 1419225 h 3414712"/>
              <a:gd name="connsiteX14" fmla="*/ 1266825 w 5848350"/>
              <a:gd name="connsiteY14" fmla="*/ 1581150 h 3414712"/>
              <a:gd name="connsiteX15" fmla="*/ 1357313 w 5848350"/>
              <a:gd name="connsiteY15" fmla="*/ 1719262 h 3414712"/>
              <a:gd name="connsiteX16" fmla="*/ 1490663 w 5848350"/>
              <a:gd name="connsiteY16" fmla="*/ 1804987 h 3414712"/>
              <a:gd name="connsiteX17" fmla="*/ 1547813 w 5848350"/>
              <a:gd name="connsiteY17" fmla="*/ 1914525 h 3414712"/>
              <a:gd name="connsiteX18" fmla="*/ 1581150 w 5848350"/>
              <a:gd name="connsiteY18" fmla="*/ 1938337 h 3414712"/>
              <a:gd name="connsiteX19" fmla="*/ 1600200 w 5848350"/>
              <a:gd name="connsiteY19" fmla="*/ 1966912 h 3414712"/>
              <a:gd name="connsiteX20" fmla="*/ 1695450 w 5848350"/>
              <a:gd name="connsiteY20" fmla="*/ 2081212 h 3414712"/>
              <a:gd name="connsiteX21" fmla="*/ 1828800 w 5848350"/>
              <a:gd name="connsiteY21" fmla="*/ 2224087 h 3414712"/>
              <a:gd name="connsiteX22" fmla="*/ 1990725 w 5848350"/>
              <a:gd name="connsiteY22" fmla="*/ 2271712 h 3414712"/>
              <a:gd name="connsiteX23" fmla="*/ 2243138 w 5848350"/>
              <a:gd name="connsiteY23" fmla="*/ 2362200 h 3414712"/>
              <a:gd name="connsiteX24" fmla="*/ 2424113 w 5848350"/>
              <a:gd name="connsiteY24" fmla="*/ 2466975 h 3414712"/>
              <a:gd name="connsiteX25" fmla="*/ 2628900 w 5848350"/>
              <a:gd name="connsiteY25" fmla="*/ 2709862 h 3414712"/>
              <a:gd name="connsiteX26" fmla="*/ 3024188 w 5848350"/>
              <a:gd name="connsiteY26" fmla="*/ 2895600 h 3414712"/>
              <a:gd name="connsiteX27" fmla="*/ 3471863 w 5848350"/>
              <a:gd name="connsiteY27" fmla="*/ 3105150 h 3414712"/>
              <a:gd name="connsiteX28" fmla="*/ 3867150 w 5848350"/>
              <a:gd name="connsiteY28" fmla="*/ 3176587 h 3414712"/>
              <a:gd name="connsiteX29" fmla="*/ 4186238 w 5848350"/>
              <a:gd name="connsiteY29" fmla="*/ 3219450 h 3414712"/>
              <a:gd name="connsiteX30" fmla="*/ 4438650 w 5848350"/>
              <a:gd name="connsiteY30" fmla="*/ 3205162 h 3414712"/>
              <a:gd name="connsiteX31" fmla="*/ 4852988 w 5848350"/>
              <a:gd name="connsiteY31" fmla="*/ 3195637 h 3414712"/>
              <a:gd name="connsiteX32" fmla="*/ 5472113 w 5848350"/>
              <a:gd name="connsiteY32" fmla="*/ 3209925 h 3414712"/>
              <a:gd name="connsiteX33" fmla="*/ 5757863 w 5848350"/>
              <a:gd name="connsiteY33" fmla="*/ 3238500 h 341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848350" h="3414712">
                <a:moveTo>
                  <a:pt x="5848350" y="3243262"/>
                </a:moveTo>
                <a:lnTo>
                  <a:pt x="5848350" y="3414712"/>
                </a:lnTo>
                <a:lnTo>
                  <a:pt x="0" y="3414712"/>
                </a:lnTo>
                <a:lnTo>
                  <a:pt x="0" y="0"/>
                </a:lnTo>
                <a:lnTo>
                  <a:pt x="123825" y="0"/>
                </a:lnTo>
                <a:lnTo>
                  <a:pt x="304800" y="76200"/>
                </a:lnTo>
                <a:lnTo>
                  <a:pt x="519113" y="138112"/>
                </a:lnTo>
                <a:lnTo>
                  <a:pt x="628650" y="200025"/>
                </a:lnTo>
                <a:lnTo>
                  <a:pt x="652463" y="219075"/>
                </a:lnTo>
                <a:lnTo>
                  <a:pt x="676275" y="371475"/>
                </a:lnTo>
                <a:lnTo>
                  <a:pt x="747713" y="704850"/>
                </a:lnTo>
                <a:lnTo>
                  <a:pt x="847725" y="985837"/>
                </a:lnTo>
                <a:lnTo>
                  <a:pt x="933450" y="1204912"/>
                </a:lnTo>
                <a:lnTo>
                  <a:pt x="1047750" y="1419225"/>
                </a:lnTo>
                <a:lnTo>
                  <a:pt x="1266825" y="1581150"/>
                </a:lnTo>
                <a:lnTo>
                  <a:pt x="1357313" y="1719262"/>
                </a:lnTo>
                <a:lnTo>
                  <a:pt x="1490663" y="1804987"/>
                </a:lnTo>
                <a:lnTo>
                  <a:pt x="1547813" y="1914525"/>
                </a:lnTo>
                <a:cubicBezTo>
                  <a:pt x="1558925" y="1922462"/>
                  <a:pt x="1571494" y="1928681"/>
                  <a:pt x="1581150" y="1938337"/>
                </a:cubicBezTo>
                <a:cubicBezTo>
                  <a:pt x="1589245" y="1946432"/>
                  <a:pt x="1600200" y="1966912"/>
                  <a:pt x="1600200" y="1966912"/>
                </a:cubicBezTo>
                <a:lnTo>
                  <a:pt x="1695450" y="2081212"/>
                </a:lnTo>
                <a:lnTo>
                  <a:pt x="1828800" y="2224087"/>
                </a:lnTo>
                <a:lnTo>
                  <a:pt x="1990725" y="2271712"/>
                </a:lnTo>
                <a:lnTo>
                  <a:pt x="2243138" y="2362200"/>
                </a:lnTo>
                <a:lnTo>
                  <a:pt x="2424113" y="2466975"/>
                </a:lnTo>
                <a:lnTo>
                  <a:pt x="2628900" y="2709862"/>
                </a:lnTo>
                <a:lnTo>
                  <a:pt x="3024188" y="2895600"/>
                </a:lnTo>
                <a:lnTo>
                  <a:pt x="3471863" y="3105150"/>
                </a:lnTo>
                <a:lnTo>
                  <a:pt x="3867150" y="3176587"/>
                </a:lnTo>
                <a:lnTo>
                  <a:pt x="4186238" y="3219450"/>
                </a:lnTo>
                <a:lnTo>
                  <a:pt x="4438650" y="3205162"/>
                </a:lnTo>
                <a:lnTo>
                  <a:pt x="4852988" y="3195637"/>
                </a:lnTo>
                <a:lnTo>
                  <a:pt x="5472113" y="3209925"/>
                </a:lnTo>
                <a:lnTo>
                  <a:pt x="5757863" y="3238500"/>
                </a:lnTo>
              </a:path>
            </a:pathLst>
          </a:cu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100000" t="100000"/>
            </a:path>
            <a:tileRect r="-100000" b="-100000"/>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9" name="Freeform 668"/>
          <p:cNvSpPr/>
          <p:nvPr/>
        </p:nvSpPr>
        <p:spPr bwMode="auto">
          <a:xfrm>
            <a:off x="6647491" y="2137986"/>
            <a:ext cx="427597" cy="52627"/>
          </a:xfrm>
          <a:custGeom>
            <a:avLst/>
            <a:gdLst>
              <a:gd name="connsiteX0" fmla="*/ 427597 w 427597"/>
              <a:gd name="connsiteY0" fmla="*/ 6578 h 52627"/>
              <a:gd name="connsiteX1" fmla="*/ 0 w 427597"/>
              <a:gd name="connsiteY1" fmla="*/ 0 h 52627"/>
              <a:gd name="connsiteX2" fmla="*/ 203931 w 427597"/>
              <a:gd name="connsiteY2" fmla="*/ 39470 h 52627"/>
              <a:gd name="connsiteX3" fmla="*/ 381548 w 427597"/>
              <a:gd name="connsiteY3" fmla="*/ 52627 h 52627"/>
              <a:gd name="connsiteX4" fmla="*/ 427597 w 427597"/>
              <a:gd name="connsiteY4" fmla="*/ 6578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597" h="52627">
                <a:moveTo>
                  <a:pt x="427597" y="6578"/>
                </a:moveTo>
                <a:lnTo>
                  <a:pt x="0" y="0"/>
                </a:lnTo>
                <a:lnTo>
                  <a:pt x="203931" y="39470"/>
                </a:lnTo>
                <a:lnTo>
                  <a:pt x="381548" y="52627"/>
                </a:lnTo>
                <a:lnTo>
                  <a:pt x="427597" y="6578"/>
                </a:lnTo>
                <a:close/>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7" name="Freeform 666"/>
          <p:cNvSpPr/>
          <p:nvPr/>
        </p:nvSpPr>
        <p:spPr bwMode="auto">
          <a:xfrm>
            <a:off x="3963496" y="2137986"/>
            <a:ext cx="2216927" cy="157882"/>
          </a:xfrm>
          <a:custGeom>
            <a:avLst/>
            <a:gdLst>
              <a:gd name="connsiteX0" fmla="*/ 2216927 w 2216927"/>
              <a:gd name="connsiteY0" fmla="*/ 0 h 157882"/>
              <a:gd name="connsiteX1" fmla="*/ 0 w 2216927"/>
              <a:gd name="connsiteY1" fmla="*/ 0 h 157882"/>
              <a:gd name="connsiteX2" fmla="*/ 105255 w 2216927"/>
              <a:gd name="connsiteY2" fmla="*/ 75651 h 157882"/>
              <a:gd name="connsiteX3" fmla="*/ 151304 w 2216927"/>
              <a:gd name="connsiteY3" fmla="*/ 92097 h 157882"/>
              <a:gd name="connsiteX4" fmla="*/ 246691 w 2216927"/>
              <a:gd name="connsiteY4" fmla="*/ 134857 h 157882"/>
              <a:gd name="connsiteX5" fmla="*/ 440754 w 2216927"/>
              <a:gd name="connsiteY5" fmla="*/ 138146 h 157882"/>
              <a:gd name="connsiteX6" fmla="*/ 562455 w 2216927"/>
              <a:gd name="connsiteY6" fmla="*/ 131568 h 157882"/>
              <a:gd name="connsiteX7" fmla="*/ 713759 w 2216927"/>
              <a:gd name="connsiteY7" fmla="*/ 124990 h 157882"/>
              <a:gd name="connsiteX8" fmla="*/ 891376 w 2216927"/>
              <a:gd name="connsiteY8" fmla="*/ 141436 h 157882"/>
              <a:gd name="connsiteX9" fmla="*/ 993341 w 2216927"/>
              <a:gd name="connsiteY9" fmla="*/ 134857 h 157882"/>
              <a:gd name="connsiteX10" fmla="*/ 1092018 w 2216927"/>
              <a:gd name="connsiteY10" fmla="*/ 154592 h 157882"/>
              <a:gd name="connsiteX11" fmla="*/ 1138067 w 2216927"/>
              <a:gd name="connsiteY11" fmla="*/ 157882 h 157882"/>
              <a:gd name="connsiteX12" fmla="*/ 1230164 w 2216927"/>
              <a:gd name="connsiteY12" fmla="*/ 144725 h 157882"/>
              <a:gd name="connsiteX13" fmla="*/ 1309105 w 2216927"/>
              <a:gd name="connsiteY13" fmla="*/ 141436 h 157882"/>
              <a:gd name="connsiteX14" fmla="*/ 1351865 w 2216927"/>
              <a:gd name="connsiteY14" fmla="*/ 134857 h 157882"/>
              <a:gd name="connsiteX15" fmla="*/ 1483433 w 2216927"/>
              <a:gd name="connsiteY15" fmla="*/ 138146 h 157882"/>
              <a:gd name="connsiteX16" fmla="*/ 1526193 w 2216927"/>
              <a:gd name="connsiteY16" fmla="*/ 141436 h 157882"/>
              <a:gd name="connsiteX17" fmla="*/ 1542639 w 2216927"/>
              <a:gd name="connsiteY17" fmla="*/ 144725 h 157882"/>
              <a:gd name="connsiteX18" fmla="*/ 1605134 w 2216927"/>
              <a:gd name="connsiteY18" fmla="*/ 144725 h 157882"/>
              <a:gd name="connsiteX19" fmla="*/ 1641316 w 2216927"/>
              <a:gd name="connsiteY19" fmla="*/ 141436 h 157882"/>
              <a:gd name="connsiteX20" fmla="*/ 1697232 w 2216927"/>
              <a:gd name="connsiteY20" fmla="*/ 141436 h 157882"/>
              <a:gd name="connsiteX21" fmla="*/ 1795908 w 2216927"/>
              <a:gd name="connsiteY21" fmla="*/ 131568 h 157882"/>
              <a:gd name="connsiteX22" fmla="*/ 1874849 w 2216927"/>
              <a:gd name="connsiteY22" fmla="*/ 118411 h 157882"/>
              <a:gd name="connsiteX23" fmla="*/ 1904452 w 2216927"/>
              <a:gd name="connsiteY23" fmla="*/ 101965 h 157882"/>
              <a:gd name="connsiteX24" fmla="*/ 1999839 w 2216927"/>
              <a:gd name="connsiteY24" fmla="*/ 85519 h 157882"/>
              <a:gd name="connsiteX25" fmla="*/ 2055756 w 2216927"/>
              <a:gd name="connsiteY25" fmla="*/ 62495 h 157882"/>
              <a:gd name="connsiteX26" fmla="*/ 2098516 w 2216927"/>
              <a:gd name="connsiteY26" fmla="*/ 32892 h 157882"/>
              <a:gd name="connsiteX27" fmla="*/ 2216927 w 2216927"/>
              <a:gd name="connsiteY27" fmla="*/ 0 h 157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16927" h="157882">
                <a:moveTo>
                  <a:pt x="2216927" y="0"/>
                </a:moveTo>
                <a:lnTo>
                  <a:pt x="0" y="0"/>
                </a:lnTo>
                <a:lnTo>
                  <a:pt x="105255" y="75651"/>
                </a:lnTo>
                <a:lnTo>
                  <a:pt x="151304" y="92097"/>
                </a:lnTo>
                <a:lnTo>
                  <a:pt x="246691" y="134857"/>
                </a:lnTo>
                <a:lnTo>
                  <a:pt x="440754" y="138146"/>
                </a:lnTo>
                <a:lnTo>
                  <a:pt x="562455" y="131568"/>
                </a:lnTo>
                <a:lnTo>
                  <a:pt x="713759" y="124990"/>
                </a:lnTo>
                <a:lnTo>
                  <a:pt x="891376" y="141436"/>
                </a:lnTo>
                <a:lnTo>
                  <a:pt x="993341" y="134857"/>
                </a:lnTo>
                <a:lnTo>
                  <a:pt x="1092018" y="154592"/>
                </a:lnTo>
                <a:lnTo>
                  <a:pt x="1138067" y="157882"/>
                </a:lnTo>
                <a:lnTo>
                  <a:pt x="1230164" y="144725"/>
                </a:lnTo>
                <a:cubicBezTo>
                  <a:pt x="1282746" y="140343"/>
                  <a:pt x="1256432" y="141436"/>
                  <a:pt x="1309105" y="141436"/>
                </a:cubicBezTo>
                <a:lnTo>
                  <a:pt x="1351865" y="134857"/>
                </a:lnTo>
                <a:lnTo>
                  <a:pt x="1483433" y="138146"/>
                </a:lnTo>
                <a:cubicBezTo>
                  <a:pt x="1497686" y="139243"/>
                  <a:pt x="1511985" y="139857"/>
                  <a:pt x="1526193" y="141436"/>
                </a:cubicBezTo>
                <a:cubicBezTo>
                  <a:pt x="1531749" y="142053"/>
                  <a:pt x="1537053" y="144492"/>
                  <a:pt x="1542639" y="144725"/>
                </a:cubicBezTo>
                <a:cubicBezTo>
                  <a:pt x="1563453" y="145592"/>
                  <a:pt x="1584302" y="144725"/>
                  <a:pt x="1605134" y="144725"/>
                </a:cubicBezTo>
                <a:lnTo>
                  <a:pt x="1641316" y="141436"/>
                </a:lnTo>
                <a:lnTo>
                  <a:pt x="1697232" y="141436"/>
                </a:lnTo>
                <a:lnTo>
                  <a:pt x="1795908" y="131568"/>
                </a:lnTo>
                <a:lnTo>
                  <a:pt x="1874849" y="118411"/>
                </a:lnTo>
                <a:cubicBezTo>
                  <a:pt x="1902550" y="104561"/>
                  <a:pt x="1894229" y="112188"/>
                  <a:pt x="1904452" y="101965"/>
                </a:cubicBezTo>
                <a:lnTo>
                  <a:pt x="1999839" y="85519"/>
                </a:lnTo>
                <a:lnTo>
                  <a:pt x="2055756" y="62495"/>
                </a:lnTo>
                <a:lnTo>
                  <a:pt x="2098516" y="32892"/>
                </a:lnTo>
                <a:lnTo>
                  <a:pt x="2216927" y="0"/>
                </a:lnTo>
                <a:close/>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6" name="Freeform 665"/>
          <p:cNvSpPr/>
          <p:nvPr/>
        </p:nvSpPr>
        <p:spPr bwMode="auto">
          <a:xfrm>
            <a:off x="3387885" y="2137986"/>
            <a:ext cx="519695" cy="121700"/>
          </a:xfrm>
          <a:custGeom>
            <a:avLst/>
            <a:gdLst>
              <a:gd name="connsiteX0" fmla="*/ 519695 w 519695"/>
              <a:gd name="connsiteY0" fmla="*/ 0 h 121700"/>
              <a:gd name="connsiteX1" fmla="*/ 0 w 519695"/>
              <a:gd name="connsiteY1" fmla="*/ 6578 h 121700"/>
              <a:gd name="connsiteX2" fmla="*/ 19735 w 519695"/>
              <a:gd name="connsiteY2" fmla="*/ 42759 h 121700"/>
              <a:gd name="connsiteX3" fmla="*/ 92098 w 519695"/>
              <a:gd name="connsiteY3" fmla="*/ 69073 h 121700"/>
              <a:gd name="connsiteX4" fmla="*/ 118411 w 519695"/>
              <a:gd name="connsiteY4" fmla="*/ 92097 h 121700"/>
              <a:gd name="connsiteX5" fmla="*/ 141436 w 519695"/>
              <a:gd name="connsiteY5" fmla="*/ 121700 h 121700"/>
              <a:gd name="connsiteX6" fmla="*/ 236823 w 519695"/>
              <a:gd name="connsiteY6" fmla="*/ 121700 h 121700"/>
              <a:gd name="connsiteX7" fmla="*/ 358524 w 519695"/>
              <a:gd name="connsiteY7" fmla="*/ 98676 h 121700"/>
              <a:gd name="connsiteX8" fmla="*/ 407862 w 519695"/>
              <a:gd name="connsiteY8" fmla="*/ 69073 h 121700"/>
              <a:gd name="connsiteX9" fmla="*/ 519695 w 519695"/>
              <a:gd name="connsiteY9" fmla="*/ 0 h 1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695" h="121700">
                <a:moveTo>
                  <a:pt x="519695" y="0"/>
                </a:moveTo>
                <a:lnTo>
                  <a:pt x="0" y="6578"/>
                </a:lnTo>
                <a:lnTo>
                  <a:pt x="19735" y="42759"/>
                </a:lnTo>
                <a:lnTo>
                  <a:pt x="92098" y="69073"/>
                </a:lnTo>
                <a:lnTo>
                  <a:pt x="118411" y="92097"/>
                </a:lnTo>
                <a:lnTo>
                  <a:pt x="141436" y="121700"/>
                </a:lnTo>
                <a:lnTo>
                  <a:pt x="236823" y="121700"/>
                </a:lnTo>
                <a:lnTo>
                  <a:pt x="358524" y="98676"/>
                </a:lnTo>
                <a:lnTo>
                  <a:pt x="407862" y="69073"/>
                </a:lnTo>
                <a:lnTo>
                  <a:pt x="519695" y="0"/>
                </a:lnTo>
                <a:close/>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665" name="Group 664"/>
          <p:cNvGrpSpPr/>
          <p:nvPr/>
        </p:nvGrpSpPr>
        <p:grpSpPr>
          <a:xfrm>
            <a:off x="1943922" y="2137986"/>
            <a:ext cx="1101885" cy="164460"/>
            <a:chOff x="1943922" y="2137986"/>
            <a:chExt cx="1101885" cy="164460"/>
          </a:xfrm>
        </p:grpSpPr>
        <p:sp>
          <p:nvSpPr>
            <p:cNvPr id="663" name="Freeform 662"/>
            <p:cNvSpPr/>
            <p:nvPr/>
          </p:nvSpPr>
          <p:spPr bwMode="auto">
            <a:xfrm>
              <a:off x="1950501" y="2141275"/>
              <a:ext cx="1095306" cy="161171"/>
            </a:xfrm>
            <a:custGeom>
              <a:avLst/>
              <a:gdLst>
                <a:gd name="connsiteX0" fmla="*/ 0 w 1095306"/>
                <a:gd name="connsiteY0" fmla="*/ 16446 h 161171"/>
                <a:gd name="connsiteX1" fmla="*/ 0 w 1095306"/>
                <a:gd name="connsiteY1" fmla="*/ 16446 h 161171"/>
                <a:gd name="connsiteX2" fmla="*/ 32892 w 1095306"/>
                <a:gd name="connsiteY2" fmla="*/ 95387 h 161171"/>
                <a:gd name="connsiteX3" fmla="*/ 108544 w 1095306"/>
                <a:gd name="connsiteY3" fmla="*/ 161171 h 161171"/>
                <a:gd name="connsiteX4" fmla="*/ 141436 w 1095306"/>
                <a:gd name="connsiteY4" fmla="*/ 161171 h 161171"/>
                <a:gd name="connsiteX5" fmla="*/ 217087 w 1095306"/>
                <a:gd name="connsiteY5" fmla="*/ 157882 h 161171"/>
                <a:gd name="connsiteX6" fmla="*/ 292739 w 1095306"/>
                <a:gd name="connsiteY6" fmla="*/ 144725 h 161171"/>
                <a:gd name="connsiteX7" fmla="*/ 358523 w 1095306"/>
                <a:gd name="connsiteY7" fmla="*/ 134857 h 161171"/>
                <a:gd name="connsiteX8" fmla="*/ 437464 w 1095306"/>
                <a:gd name="connsiteY8" fmla="*/ 124990 h 161171"/>
                <a:gd name="connsiteX9" fmla="*/ 506538 w 1095306"/>
                <a:gd name="connsiteY9" fmla="*/ 124990 h 161171"/>
                <a:gd name="connsiteX10" fmla="*/ 562454 w 1095306"/>
                <a:gd name="connsiteY10" fmla="*/ 105254 h 161171"/>
                <a:gd name="connsiteX11" fmla="*/ 611793 w 1095306"/>
                <a:gd name="connsiteY11" fmla="*/ 78941 h 161171"/>
                <a:gd name="connsiteX12" fmla="*/ 670998 w 1095306"/>
                <a:gd name="connsiteY12" fmla="*/ 65784 h 161171"/>
                <a:gd name="connsiteX13" fmla="*/ 710469 w 1095306"/>
                <a:gd name="connsiteY13" fmla="*/ 82230 h 161171"/>
                <a:gd name="connsiteX14" fmla="*/ 713758 w 1095306"/>
                <a:gd name="connsiteY14" fmla="*/ 82230 h 161171"/>
                <a:gd name="connsiteX15" fmla="*/ 730204 w 1095306"/>
                <a:gd name="connsiteY15" fmla="*/ 82230 h 161171"/>
                <a:gd name="connsiteX16" fmla="*/ 842037 w 1095306"/>
                <a:gd name="connsiteY16" fmla="*/ 59206 h 161171"/>
                <a:gd name="connsiteX17" fmla="*/ 868351 w 1095306"/>
                <a:gd name="connsiteY17" fmla="*/ 42760 h 161171"/>
                <a:gd name="connsiteX18" fmla="*/ 881508 w 1095306"/>
                <a:gd name="connsiteY18" fmla="*/ 36181 h 161171"/>
                <a:gd name="connsiteX19" fmla="*/ 907821 w 1095306"/>
                <a:gd name="connsiteY19" fmla="*/ 19735 h 161171"/>
                <a:gd name="connsiteX20" fmla="*/ 990052 w 1095306"/>
                <a:gd name="connsiteY20" fmla="*/ 3289 h 161171"/>
                <a:gd name="connsiteX21" fmla="*/ 1095306 w 1095306"/>
                <a:gd name="connsiteY21" fmla="*/ 0 h 16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306" h="161171">
                  <a:moveTo>
                    <a:pt x="0" y="16446"/>
                  </a:moveTo>
                  <a:lnTo>
                    <a:pt x="0" y="16446"/>
                  </a:lnTo>
                  <a:lnTo>
                    <a:pt x="32892" y="95387"/>
                  </a:lnTo>
                  <a:lnTo>
                    <a:pt x="108544" y="161171"/>
                  </a:lnTo>
                  <a:lnTo>
                    <a:pt x="141436" y="161171"/>
                  </a:lnTo>
                  <a:lnTo>
                    <a:pt x="217087" y="157882"/>
                  </a:lnTo>
                  <a:lnTo>
                    <a:pt x="292739" y="144725"/>
                  </a:lnTo>
                  <a:lnTo>
                    <a:pt x="358523" y="134857"/>
                  </a:lnTo>
                  <a:lnTo>
                    <a:pt x="437464" y="124990"/>
                  </a:lnTo>
                  <a:lnTo>
                    <a:pt x="506538" y="124990"/>
                  </a:lnTo>
                  <a:lnTo>
                    <a:pt x="562454" y="105254"/>
                  </a:lnTo>
                  <a:lnTo>
                    <a:pt x="611793" y="78941"/>
                  </a:lnTo>
                  <a:lnTo>
                    <a:pt x="670998" y="65784"/>
                  </a:lnTo>
                  <a:cubicBezTo>
                    <a:pt x="676932" y="68422"/>
                    <a:pt x="698974" y="79356"/>
                    <a:pt x="710469" y="82230"/>
                  </a:cubicBezTo>
                  <a:cubicBezTo>
                    <a:pt x="711533" y="82496"/>
                    <a:pt x="712662" y="82230"/>
                    <a:pt x="713758" y="82230"/>
                  </a:cubicBezTo>
                  <a:lnTo>
                    <a:pt x="730204" y="82230"/>
                  </a:lnTo>
                  <a:lnTo>
                    <a:pt x="842037" y="59206"/>
                  </a:lnTo>
                  <a:cubicBezTo>
                    <a:pt x="850808" y="53724"/>
                    <a:pt x="859271" y="47713"/>
                    <a:pt x="868351" y="42760"/>
                  </a:cubicBezTo>
                  <a:cubicBezTo>
                    <a:pt x="884982" y="33688"/>
                    <a:pt x="873399" y="44288"/>
                    <a:pt x="881508" y="36181"/>
                  </a:cubicBezTo>
                  <a:lnTo>
                    <a:pt x="907821" y="19735"/>
                  </a:lnTo>
                  <a:lnTo>
                    <a:pt x="990052" y="3289"/>
                  </a:lnTo>
                  <a:lnTo>
                    <a:pt x="1095306" y="0"/>
                  </a:lnTo>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4" name="Freeform 663"/>
            <p:cNvSpPr/>
            <p:nvPr/>
          </p:nvSpPr>
          <p:spPr bwMode="auto">
            <a:xfrm>
              <a:off x="1943922" y="2137986"/>
              <a:ext cx="891376" cy="55916"/>
            </a:xfrm>
            <a:custGeom>
              <a:avLst/>
              <a:gdLst>
                <a:gd name="connsiteX0" fmla="*/ 891376 w 891376"/>
                <a:gd name="connsiteY0" fmla="*/ 6578 h 55916"/>
                <a:gd name="connsiteX1" fmla="*/ 0 w 891376"/>
                <a:gd name="connsiteY1" fmla="*/ 0 h 55916"/>
                <a:gd name="connsiteX2" fmla="*/ 26314 w 891376"/>
                <a:gd name="connsiteY2" fmla="*/ 55916 h 55916"/>
              </a:gdLst>
              <a:ahLst/>
              <a:cxnLst>
                <a:cxn ang="0">
                  <a:pos x="connsiteX0" y="connsiteY0"/>
                </a:cxn>
                <a:cxn ang="0">
                  <a:pos x="connsiteX1" y="connsiteY1"/>
                </a:cxn>
                <a:cxn ang="0">
                  <a:pos x="connsiteX2" y="connsiteY2"/>
                </a:cxn>
              </a:cxnLst>
              <a:rect l="l" t="t" r="r" b="b"/>
              <a:pathLst>
                <a:path w="891376" h="55916">
                  <a:moveTo>
                    <a:pt x="891376" y="6578"/>
                  </a:moveTo>
                  <a:lnTo>
                    <a:pt x="0" y="0"/>
                  </a:lnTo>
                  <a:lnTo>
                    <a:pt x="26314" y="55916"/>
                  </a:lnTo>
                </a:path>
              </a:pathLst>
            </a:custGeom>
            <a:solidFill>
              <a:srgbClr val="66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436" name="Freeform 435"/>
          <p:cNvSpPr/>
          <p:nvPr/>
        </p:nvSpPr>
        <p:spPr bwMode="auto">
          <a:xfrm>
            <a:off x="1557770" y="2131653"/>
            <a:ext cx="5572125" cy="169863"/>
          </a:xfrm>
          <a:custGeom>
            <a:avLst/>
            <a:gdLst>
              <a:gd name="connsiteX0" fmla="*/ 5572125 w 5572125"/>
              <a:gd name="connsiteY0" fmla="*/ 47625 h 169863"/>
              <a:gd name="connsiteX1" fmla="*/ 5410200 w 5572125"/>
              <a:gd name="connsiteY1" fmla="*/ 57150 h 169863"/>
              <a:gd name="connsiteX2" fmla="*/ 5133975 w 5572125"/>
              <a:gd name="connsiteY2" fmla="*/ 28575 h 169863"/>
              <a:gd name="connsiteX3" fmla="*/ 4743450 w 5572125"/>
              <a:gd name="connsiteY3" fmla="*/ 9525 h 169863"/>
              <a:gd name="connsiteX4" fmla="*/ 4552950 w 5572125"/>
              <a:gd name="connsiteY4" fmla="*/ 38100 h 169863"/>
              <a:gd name="connsiteX5" fmla="*/ 4476750 w 5572125"/>
              <a:gd name="connsiteY5" fmla="*/ 57150 h 169863"/>
              <a:gd name="connsiteX6" fmla="*/ 4343400 w 5572125"/>
              <a:gd name="connsiteY6" fmla="*/ 104775 h 169863"/>
              <a:gd name="connsiteX7" fmla="*/ 4086225 w 5572125"/>
              <a:gd name="connsiteY7" fmla="*/ 142875 h 169863"/>
              <a:gd name="connsiteX8" fmla="*/ 3752850 w 5572125"/>
              <a:gd name="connsiteY8" fmla="*/ 142875 h 169863"/>
              <a:gd name="connsiteX9" fmla="*/ 3438525 w 5572125"/>
              <a:gd name="connsiteY9" fmla="*/ 152400 h 169863"/>
              <a:gd name="connsiteX10" fmla="*/ 3114675 w 5572125"/>
              <a:gd name="connsiteY10" fmla="*/ 133350 h 169863"/>
              <a:gd name="connsiteX11" fmla="*/ 2800350 w 5572125"/>
              <a:gd name="connsiteY11" fmla="*/ 133350 h 169863"/>
              <a:gd name="connsiteX12" fmla="*/ 2647950 w 5572125"/>
              <a:gd name="connsiteY12" fmla="*/ 123825 h 169863"/>
              <a:gd name="connsiteX13" fmla="*/ 2486025 w 5572125"/>
              <a:gd name="connsiteY13" fmla="*/ 66675 h 169863"/>
              <a:gd name="connsiteX14" fmla="*/ 2381250 w 5572125"/>
              <a:gd name="connsiteY14" fmla="*/ 19050 h 169863"/>
              <a:gd name="connsiteX15" fmla="*/ 2200275 w 5572125"/>
              <a:gd name="connsiteY15" fmla="*/ 85725 h 169863"/>
              <a:gd name="connsiteX16" fmla="*/ 2057400 w 5572125"/>
              <a:gd name="connsiteY16" fmla="*/ 114300 h 169863"/>
              <a:gd name="connsiteX17" fmla="*/ 1952625 w 5572125"/>
              <a:gd name="connsiteY17" fmla="*/ 104775 h 169863"/>
              <a:gd name="connsiteX18" fmla="*/ 1895475 w 5572125"/>
              <a:gd name="connsiteY18" fmla="*/ 66675 h 169863"/>
              <a:gd name="connsiteX19" fmla="*/ 1800225 w 5572125"/>
              <a:gd name="connsiteY19" fmla="*/ 28575 h 169863"/>
              <a:gd name="connsiteX20" fmla="*/ 1685925 w 5572125"/>
              <a:gd name="connsiteY20" fmla="*/ 28575 h 169863"/>
              <a:gd name="connsiteX21" fmla="*/ 1581150 w 5572125"/>
              <a:gd name="connsiteY21" fmla="*/ 28575 h 169863"/>
              <a:gd name="connsiteX22" fmla="*/ 1485900 w 5572125"/>
              <a:gd name="connsiteY22" fmla="*/ 28575 h 169863"/>
              <a:gd name="connsiteX23" fmla="*/ 1285875 w 5572125"/>
              <a:gd name="connsiteY23" fmla="*/ 38100 h 169863"/>
              <a:gd name="connsiteX24" fmla="*/ 1171575 w 5572125"/>
              <a:gd name="connsiteY24" fmla="*/ 76200 h 169863"/>
              <a:gd name="connsiteX25" fmla="*/ 1028700 w 5572125"/>
              <a:gd name="connsiteY25" fmla="*/ 85725 h 169863"/>
              <a:gd name="connsiteX26" fmla="*/ 895350 w 5572125"/>
              <a:gd name="connsiteY26" fmla="*/ 133350 h 169863"/>
              <a:gd name="connsiteX27" fmla="*/ 781050 w 5572125"/>
              <a:gd name="connsiteY27" fmla="*/ 142875 h 169863"/>
              <a:gd name="connsiteX28" fmla="*/ 600075 w 5572125"/>
              <a:gd name="connsiteY28" fmla="*/ 161925 h 169863"/>
              <a:gd name="connsiteX29" fmla="*/ 514350 w 5572125"/>
              <a:gd name="connsiteY29" fmla="*/ 161925 h 169863"/>
              <a:gd name="connsiteX30" fmla="*/ 428625 w 5572125"/>
              <a:gd name="connsiteY30" fmla="*/ 114300 h 169863"/>
              <a:gd name="connsiteX31" fmla="*/ 400050 w 5572125"/>
              <a:gd name="connsiteY31" fmla="*/ 66675 h 169863"/>
              <a:gd name="connsiteX32" fmla="*/ 361950 w 5572125"/>
              <a:gd name="connsiteY32" fmla="*/ 38100 h 169863"/>
              <a:gd name="connsiteX33" fmla="*/ 314325 w 5572125"/>
              <a:gd name="connsiteY33" fmla="*/ 19050 h 169863"/>
              <a:gd name="connsiteX34" fmla="*/ 0 w 5572125"/>
              <a:gd name="connsiteY34" fmla="*/ 0 h 16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572125" h="169863">
                <a:moveTo>
                  <a:pt x="5572125" y="47625"/>
                </a:moveTo>
                <a:cubicBezTo>
                  <a:pt x="5527675" y="53975"/>
                  <a:pt x="5483225" y="60325"/>
                  <a:pt x="5410200" y="57150"/>
                </a:cubicBezTo>
                <a:cubicBezTo>
                  <a:pt x="5337175" y="53975"/>
                  <a:pt x="5245100" y="36512"/>
                  <a:pt x="5133975" y="28575"/>
                </a:cubicBezTo>
                <a:cubicBezTo>
                  <a:pt x="5022850" y="20638"/>
                  <a:pt x="4840287" y="7938"/>
                  <a:pt x="4743450" y="9525"/>
                </a:cubicBezTo>
                <a:cubicBezTo>
                  <a:pt x="4646613" y="11112"/>
                  <a:pt x="4597400" y="30163"/>
                  <a:pt x="4552950" y="38100"/>
                </a:cubicBezTo>
                <a:cubicBezTo>
                  <a:pt x="4508500" y="46037"/>
                  <a:pt x="4511675" y="46038"/>
                  <a:pt x="4476750" y="57150"/>
                </a:cubicBezTo>
                <a:cubicBezTo>
                  <a:pt x="4441825" y="68263"/>
                  <a:pt x="4408487" y="90488"/>
                  <a:pt x="4343400" y="104775"/>
                </a:cubicBezTo>
                <a:cubicBezTo>
                  <a:pt x="4278313" y="119062"/>
                  <a:pt x="4184650" y="136525"/>
                  <a:pt x="4086225" y="142875"/>
                </a:cubicBezTo>
                <a:cubicBezTo>
                  <a:pt x="3987800" y="149225"/>
                  <a:pt x="3860800" y="141288"/>
                  <a:pt x="3752850" y="142875"/>
                </a:cubicBezTo>
                <a:cubicBezTo>
                  <a:pt x="3644900" y="144463"/>
                  <a:pt x="3544887" y="153987"/>
                  <a:pt x="3438525" y="152400"/>
                </a:cubicBezTo>
                <a:cubicBezTo>
                  <a:pt x="3332163" y="150813"/>
                  <a:pt x="3221037" y="136525"/>
                  <a:pt x="3114675" y="133350"/>
                </a:cubicBezTo>
                <a:cubicBezTo>
                  <a:pt x="3008313" y="130175"/>
                  <a:pt x="2878137" y="134937"/>
                  <a:pt x="2800350" y="133350"/>
                </a:cubicBezTo>
                <a:cubicBezTo>
                  <a:pt x="2722563" y="131763"/>
                  <a:pt x="2700337" y="134937"/>
                  <a:pt x="2647950" y="123825"/>
                </a:cubicBezTo>
                <a:cubicBezTo>
                  <a:pt x="2595563" y="112713"/>
                  <a:pt x="2530475" y="84137"/>
                  <a:pt x="2486025" y="66675"/>
                </a:cubicBezTo>
                <a:cubicBezTo>
                  <a:pt x="2441575" y="49213"/>
                  <a:pt x="2428875" y="15875"/>
                  <a:pt x="2381250" y="19050"/>
                </a:cubicBezTo>
                <a:cubicBezTo>
                  <a:pt x="2333625" y="22225"/>
                  <a:pt x="2254250" y="69850"/>
                  <a:pt x="2200275" y="85725"/>
                </a:cubicBezTo>
                <a:cubicBezTo>
                  <a:pt x="2146300" y="101600"/>
                  <a:pt x="2098675" y="111125"/>
                  <a:pt x="2057400" y="114300"/>
                </a:cubicBezTo>
                <a:cubicBezTo>
                  <a:pt x="2016125" y="117475"/>
                  <a:pt x="1979612" y="112712"/>
                  <a:pt x="1952625" y="104775"/>
                </a:cubicBezTo>
                <a:cubicBezTo>
                  <a:pt x="1925638" y="96838"/>
                  <a:pt x="1920875" y="79375"/>
                  <a:pt x="1895475" y="66675"/>
                </a:cubicBezTo>
                <a:cubicBezTo>
                  <a:pt x="1870075" y="53975"/>
                  <a:pt x="1835150" y="34925"/>
                  <a:pt x="1800225" y="28575"/>
                </a:cubicBezTo>
                <a:cubicBezTo>
                  <a:pt x="1765300" y="22225"/>
                  <a:pt x="1685925" y="28575"/>
                  <a:pt x="1685925" y="28575"/>
                </a:cubicBezTo>
                <a:lnTo>
                  <a:pt x="1581150" y="28575"/>
                </a:lnTo>
                <a:cubicBezTo>
                  <a:pt x="1547813" y="28575"/>
                  <a:pt x="1535112" y="26988"/>
                  <a:pt x="1485900" y="28575"/>
                </a:cubicBezTo>
                <a:cubicBezTo>
                  <a:pt x="1436688" y="30162"/>
                  <a:pt x="1338262" y="30163"/>
                  <a:pt x="1285875" y="38100"/>
                </a:cubicBezTo>
                <a:cubicBezTo>
                  <a:pt x="1233488" y="46037"/>
                  <a:pt x="1214437" y="68263"/>
                  <a:pt x="1171575" y="76200"/>
                </a:cubicBezTo>
                <a:cubicBezTo>
                  <a:pt x="1128713" y="84137"/>
                  <a:pt x="1074738" y="76200"/>
                  <a:pt x="1028700" y="85725"/>
                </a:cubicBezTo>
                <a:cubicBezTo>
                  <a:pt x="982663" y="95250"/>
                  <a:pt x="936625" y="123825"/>
                  <a:pt x="895350" y="133350"/>
                </a:cubicBezTo>
                <a:cubicBezTo>
                  <a:pt x="854075" y="142875"/>
                  <a:pt x="781050" y="142875"/>
                  <a:pt x="781050" y="142875"/>
                </a:cubicBezTo>
                <a:cubicBezTo>
                  <a:pt x="731838" y="147638"/>
                  <a:pt x="644525" y="158750"/>
                  <a:pt x="600075" y="161925"/>
                </a:cubicBezTo>
                <a:cubicBezTo>
                  <a:pt x="555625" y="165100"/>
                  <a:pt x="542925" y="169863"/>
                  <a:pt x="514350" y="161925"/>
                </a:cubicBezTo>
                <a:cubicBezTo>
                  <a:pt x="485775" y="153987"/>
                  <a:pt x="447675" y="130175"/>
                  <a:pt x="428625" y="114300"/>
                </a:cubicBezTo>
                <a:cubicBezTo>
                  <a:pt x="409575" y="98425"/>
                  <a:pt x="411162" y="79375"/>
                  <a:pt x="400050" y="66675"/>
                </a:cubicBezTo>
                <a:cubicBezTo>
                  <a:pt x="388938" y="53975"/>
                  <a:pt x="376237" y="46037"/>
                  <a:pt x="361950" y="38100"/>
                </a:cubicBezTo>
                <a:cubicBezTo>
                  <a:pt x="347663" y="30163"/>
                  <a:pt x="374650" y="25400"/>
                  <a:pt x="314325" y="19050"/>
                </a:cubicBezTo>
                <a:cubicBezTo>
                  <a:pt x="254000" y="12700"/>
                  <a:pt x="127000" y="6350"/>
                  <a:pt x="0" y="0"/>
                </a:cubicBezTo>
              </a:path>
            </a:pathLst>
          </a:custGeom>
          <a:solidFill>
            <a:srgbClr val="66FFFF"/>
          </a:solid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7" name="TextBox 436"/>
          <p:cNvSpPr txBox="1"/>
          <p:nvPr/>
        </p:nvSpPr>
        <p:spPr>
          <a:xfrm>
            <a:off x="7855407" y="415343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165</a:t>
            </a:r>
            <a:endParaRPr lang="en-US" sz="600" b="1" dirty="0">
              <a:latin typeface="Arial" panose="020B0604020202020204" pitchFamily="34" charset="0"/>
              <a:cs typeface="Arial" panose="020B0604020202020204" pitchFamily="34" charset="0"/>
            </a:endParaRPr>
          </a:p>
        </p:txBody>
      </p:sp>
      <p:sp>
        <p:nvSpPr>
          <p:cNvPr id="438" name="TextBox 437"/>
          <p:cNvSpPr txBox="1"/>
          <p:nvPr/>
        </p:nvSpPr>
        <p:spPr>
          <a:xfrm>
            <a:off x="7855407" y="51181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178</a:t>
            </a:r>
            <a:endParaRPr lang="en-US" sz="600" b="1" dirty="0">
              <a:latin typeface="Arial" panose="020B0604020202020204" pitchFamily="34" charset="0"/>
              <a:cs typeface="Arial" panose="020B0604020202020204" pitchFamily="34" charset="0"/>
            </a:endParaRPr>
          </a:p>
        </p:txBody>
      </p:sp>
      <p:sp>
        <p:nvSpPr>
          <p:cNvPr id="439" name="TextBox 438"/>
          <p:cNvSpPr txBox="1"/>
          <p:nvPr/>
        </p:nvSpPr>
        <p:spPr>
          <a:xfrm>
            <a:off x="7855407" y="4727994"/>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172</a:t>
            </a:r>
            <a:endParaRPr lang="en-US" sz="600" b="1" dirty="0">
              <a:latin typeface="Arial" panose="020B0604020202020204" pitchFamily="34" charset="0"/>
              <a:cs typeface="Arial" panose="020B0604020202020204" pitchFamily="34" charset="0"/>
            </a:endParaRPr>
          </a:p>
        </p:txBody>
      </p:sp>
      <p:sp>
        <p:nvSpPr>
          <p:cNvPr id="440" name="TextBox 439"/>
          <p:cNvSpPr txBox="1"/>
          <p:nvPr/>
        </p:nvSpPr>
        <p:spPr>
          <a:xfrm>
            <a:off x="7855407" y="530549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198</a:t>
            </a:r>
            <a:endParaRPr lang="en-US" sz="600" b="1" dirty="0">
              <a:latin typeface="Arial" panose="020B0604020202020204" pitchFamily="34" charset="0"/>
              <a:cs typeface="Arial" panose="020B0604020202020204" pitchFamily="34" charset="0"/>
            </a:endParaRPr>
          </a:p>
        </p:txBody>
      </p:sp>
      <p:sp>
        <p:nvSpPr>
          <p:cNvPr id="441" name="TextBox 440"/>
          <p:cNvSpPr txBox="1"/>
          <p:nvPr/>
        </p:nvSpPr>
        <p:spPr>
          <a:xfrm>
            <a:off x="7855407" y="224391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70</a:t>
            </a:r>
            <a:endParaRPr lang="en-US" sz="600" b="1" dirty="0">
              <a:latin typeface="Arial" panose="020B0604020202020204" pitchFamily="34" charset="0"/>
              <a:cs typeface="Arial" panose="020B0604020202020204" pitchFamily="34" charset="0"/>
            </a:endParaRPr>
          </a:p>
        </p:txBody>
      </p:sp>
      <p:sp>
        <p:nvSpPr>
          <p:cNvPr id="442" name="TextBox 441"/>
          <p:cNvSpPr txBox="1"/>
          <p:nvPr/>
        </p:nvSpPr>
        <p:spPr>
          <a:xfrm>
            <a:off x="7855407" y="211423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30/0</a:t>
            </a:r>
            <a:endParaRPr lang="en-US" sz="600" b="1" dirty="0">
              <a:latin typeface="Arial" panose="020B0604020202020204" pitchFamily="34" charset="0"/>
              <a:cs typeface="Arial" panose="020B0604020202020204" pitchFamily="34" charset="0"/>
            </a:endParaRPr>
          </a:p>
        </p:txBody>
      </p:sp>
      <p:sp>
        <p:nvSpPr>
          <p:cNvPr id="443" name="TextBox 442"/>
          <p:cNvSpPr txBox="1"/>
          <p:nvPr/>
        </p:nvSpPr>
        <p:spPr>
          <a:xfrm>
            <a:off x="7855407" y="373332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155</a:t>
            </a:r>
            <a:endParaRPr lang="en-US" sz="600" b="1" dirty="0">
              <a:latin typeface="Arial" panose="020B0604020202020204" pitchFamily="34" charset="0"/>
              <a:cs typeface="Arial" panose="020B0604020202020204" pitchFamily="34" charset="0"/>
            </a:endParaRPr>
          </a:p>
        </p:txBody>
      </p:sp>
      <p:sp>
        <p:nvSpPr>
          <p:cNvPr id="444" name="TextBox 443"/>
          <p:cNvSpPr txBox="1"/>
          <p:nvPr/>
        </p:nvSpPr>
        <p:spPr>
          <a:xfrm>
            <a:off x="7855407" y="26910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110</a:t>
            </a:r>
            <a:endParaRPr lang="en-US" sz="600" b="1" dirty="0">
              <a:latin typeface="Arial" panose="020B0604020202020204" pitchFamily="34" charset="0"/>
              <a:cs typeface="Arial" panose="020B0604020202020204" pitchFamily="34" charset="0"/>
            </a:endParaRPr>
          </a:p>
        </p:txBody>
      </p:sp>
      <p:sp>
        <p:nvSpPr>
          <p:cNvPr id="445" name="TextBox 444"/>
          <p:cNvSpPr txBox="1"/>
          <p:nvPr/>
        </p:nvSpPr>
        <p:spPr>
          <a:xfrm>
            <a:off x="7855407" y="34205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145</a:t>
            </a:r>
            <a:endParaRPr lang="en-US" sz="600" b="1" dirty="0">
              <a:latin typeface="Arial" panose="020B0604020202020204" pitchFamily="34" charset="0"/>
              <a:cs typeface="Arial" panose="020B0604020202020204" pitchFamily="34" charset="0"/>
            </a:endParaRPr>
          </a:p>
        </p:txBody>
      </p:sp>
      <p:sp>
        <p:nvSpPr>
          <p:cNvPr id="446" name="TextBox 445"/>
          <p:cNvSpPr txBox="1"/>
          <p:nvPr/>
        </p:nvSpPr>
        <p:spPr>
          <a:xfrm>
            <a:off x="7855407" y="310403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130</a:t>
            </a:r>
            <a:endParaRPr lang="en-US" sz="600" b="1" dirty="0">
              <a:latin typeface="Arial" panose="020B0604020202020204" pitchFamily="34" charset="0"/>
              <a:cs typeface="Arial" panose="020B0604020202020204" pitchFamily="34" charset="0"/>
            </a:endParaRPr>
          </a:p>
        </p:txBody>
      </p:sp>
      <p:sp>
        <p:nvSpPr>
          <p:cNvPr id="448" name="TextBox 447"/>
          <p:cNvSpPr txBox="1"/>
          <p:nvPr/>
        </p:nvSpPr>
        <p:spPr>
          <a:xfrm>
            <a:off x="3732367"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110</a:t>
            </a:r>
            <a:endParaRPr lang="en-US" sz="500" b="1" dirty="0">
              <a:solidFill>
                <a:srgbClr val="FF0000"/>
              </a:solidFill>
              <a:latin typeface="Arial" panose="020B0604020202020204" pitchFamily="34" charset="0"/>
              <a:cs typeface="Arial" panose="020B0604020202020204" pitchFamily="34" charset="0"/>
            </a:endParaRPr>
          </a:p>
        </p:txBody>
      </p:sp>
      <p:sp>
        <p:nvSpPr>
          <p:cNvPr id="449" name="TextBox 448"/>
          <p:cNvSpPr txBox="1"/>
          <p:nvPr/>
        </p:nvSpPr>
        <p:spPr>
          <a:xfrm>
            <a:off x="4029792"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100</a:t>
            </a:r>
            <a:endParaRPr lang="en-US" sz="500" b="1" dirty="0">
              <a:solidFill>
                <a:srgbClr val="FF0000"/>
              </a:solidFill>
              <a:latin typeface="Arial" panose="020B0604020202020204" pitchFamily="34" charset="0"/>
              <a:cs typeface="Arial" panose="020B0604020202020204" pitchFamily="34" charset="0"/>
            </a:endParaRPr>
          </a:p>
        </p:txBody>
      </p:sp>
      <p:sp>
        <p:nvSpPr>
          <p:cNvPr id="450" name="TextBox 449"/>
          <p:cNvSpPr txBox="1"/>
          <p:nvPr/>
        </p:nvSpPr>
        <p:spPr>
          <a:xfrm>
            <a:off x="4319844"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90</a:t>
            </a:r>
            <a:endParaRPr lang="en-US" sz="500" b="1" dirty="0">
              <a:solidFill>
                <a:srgbClr val="FF0000"/>
              </a:solidFill>
              <a:latin typeface="Arial" panose="020B0604020202020204" pitchFamily="34" charset="0"/>
              <a:cs typeface="Arial" panose="020B0604020202020204" pitchFamily="34" charset="0"/>
            </a:endParaRPr>
          </a:p>
        </p:txBody>
      </p:sp>
      <p:sp>
        <p:nvSpPr>
          <p:cNvPr id="451" name="TextBox 450"/>
          <p:cNvSpPr txBox="1"/>
          <p:nvPr/>
        </p:nvSpPr>
        <p:spPr>
          <a:xfrm>
            <a:off x="4613890"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80</a:t>
            </a:r>
            <a:endParaRPr lang="en-US" sz="500" b="1" dirty="0">
              <a:solidFill>
                <a:srgbClr val="FF0000"/>
              </a:solidFill>
              <a:latin typeface="Arial" panose="020B0604020202020204" pitchFamily="34" charset="0"/>
              <a:cs typeface="Arial" panose="020B0604020202020204" pitchFamily="34" charset="0"/>
            </a:endParaRPr>
          </a:p>
        </p:txBody>
      </p:sp>
      <p:sp>
        <p:nvSpPr>
          <p:cNvPr id="452" name="TextBox 451"/>
          <p:cNvSpPr txBox="1"/>
          <p:nvPr/>
        </p:nvSpPr>
        <p:spPr>
          <a:xfrm>
            <a:off x="4921147"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70</a:t>
            </a:r>
            <a:endParaRPr lang="en-US" sz="500" b="1" dirty="0">
              <a:solidFill>
                <a:srgbClr val="FF0000"/>
              </a:solidFill>
              <a:latin typeface="Arial" panose="020B0604020202020204" pitchFamily="34" charset="0"/>
              <a:cs typeface="Arial" panose="020B0604020202020204" pitchFamily="34" charset="0"/>
            </a:endParaRPr>
          </a:p>
        </p:txBody>
      </p:sp>
      <p:sp>
        <p:nvSpPr>
          <p:cNvPr id="453" name="TextBox 452"/>
          <p:cNvSpPr txBox="1"/>
          <p:nvPr/>
        </p:nvSpPr>
        <p:spPr>
          <a:xfrm>
            <a:off x="5201366"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60</a:t>
            </a:r>
            <a:endParaRPr lang="en-US" sz="500" b="1" dirty="0">
              <a:solidFill>
                <a:srgbClr val="FF0000"/>
              </a:solidFill>
              <a:latin typeface="Arial" panose="020B0604020202020204" pitchFamily="34" charset="0"/>
              <a:cs typeface="Arial" panose="020B0604020202020204" pitchFamily="34" charset="0"/>
            </a:endParaRPr>
          </a:p>
        </p:txBody>
      </p:sp>
      <p:sp>
        <p:nvSpPr>
          <p:cNvPr id="454" name="TextBox 453"/>
          <p:cNvSpPr txBox="1"/>
          <p:nvPr/>
        </p:nvSpPr>
        <p:spPr>
          <a:xfrm>
            <a:off x="198222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170</a:t>
            </a:r>
            <a:endParaRPr lang="en-US" sz="500" b="1" dirty="0">
              <a:solidFill>
                <a:srgbClr val="FF0000"/>
              </a:solidFill>
              <a:latin typeface="Arial" panose="020B0604020202020204" pitchFamily="34" charset="0"/>
              <a:cs typeface="Arial" panose="020B0604020202020204" pitchFamily="34" charset="0"/>
            </a:endParaRPr>
          </a:p>
        </p:txBody>
      </p:sp>
      <p:sp>
        <p:nvSpPr>
          <p:cNvPr id="455" name="TextBox 454"/>
          <p:cNvSpPr txBox="1"/>
          <p:nvPr/>
        </p:nvSpPr>
        <p:spPr>
          <a:xfrm>
            <a:off x="1394746"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190</a:t>
            </a:r>
            <a:endParaRPr lang="en-US" sz="500" b="1" dirty="0">
              <a:solidFill>
                <a:srgbClr val="FF0000"/>
              </a:solidFill>
              <a:latin typeface="Arial" panose="020B0604020202020204" pitchFamily="34" charset="0"/>
              <a:cs typeface="Arial" panose="020B0604020202020204" pitchFamily="34" charset="0"/>
            </a:endParaRPr>
          </a:p>
        </p:txBody>
      </p:sp>
      <p:sp>
        <p:nvSpPr>
          <p:cNvPr id="456" name="TextBox 455"/>
          <p:cNvSpPr txBox="1"/>
          <p:nvPr/>
        </p:nvSpPr>
        <p:spPr>
          <a:xfrm>
            <a:off x="168971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180</a:t>
            </a:r>
            <a:endParaRPr lang="en-US" sz="500" b="1" dirty="0">
              <a:solidFill>
                <a:srgbClr val="FF0000"/>
              </a:solidFill>
              <a:latin typeface="Arial" panose="020B0604020202020204" pitchFamily="34" charset="0"/>
              <a:cs typeface="Arial" panose="020B0604020202020204" pitchFamily="34" charset="0"/>
            </a:endParaRPr>
          </a:p>
        </p:txBody>
      </p:sp>
      <p:sp>
        <p:nvSpPr>
          <p:cNvPr id="457" name="TextBox 456"/>
          <p:cNvSpPr txBox="1"/>
          <p:nvPr/>
        </p:nvSpPr>
        <p:spPr>
          <a:xfrm>
            <a:off x="2269817"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160</a:t>
            </a:r>
            <a:endParaRPr lang="en-US" sz="500" b="1" dirty="0">
              <a:solidFill>
                <a:srgbClr val="FF0000"/>
              </a:solidFill>
              <a:latin typeface="Arial" panose="020B0604020202020204" pitchFamily="34" charset="0"/>
              <a:cs typeface="Arial" panose="020B0604020202020204" pitchFamily="34" charset="0"/>
            </a:endParaRPr>
          </a:p>
        </p:txBody>
      </p:sp>
      <p:sp>
        <p:nvSpPr>
          <p:cNvPr id="458" name="TextBox 457"/>
          <p:cNvSpPr txBox="1"/>
          <p:nvPr/>
        </p:nvSpPr>
        <p:spPr>
          <a:xfrm>
            <a:off x="257062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150</a:t>
            </a:r>
            <a:endParaRPr lang="en-US" sz="500" b="1" dirty="0">
              <a:solidFill>
                <a:srgbClr val="FF0000"/>
              </a:solidFill>
              <a:latin typeface="Arial" panose="020B0604020202020204" pitchFamily="34" charset="0"/>
              <a:cs typeface="Arial" panose="020B0604020202020204" pitchFamily="34" charset="0"/>
            </a:endParaRPr>
          </a:p>
        </p:txBody>
      </p:sp>
      <p:sp>
        <p:nvSpPr>
          <p:cNvPr id="459" name="TextBox 458"/>
          <p:cNvSpPr txBox="1"/>
          <p:nvPr/>
        </p:nvSpPr>
        <p:spPr>
          <a:xfrm>
            <a:off x="2860675"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140</a:t>
            </a:r>
            <a:endParaRPr lang="en-US" sz="500" b="1" dirty="0">
              <a:solidFill>
                <a:srgbClr val="FF0000"/>
              </a:solidFill>
              <a:latin typeface="Arial" panose="020B0604020202020204" pitchFamily="34" charset="0"/>
              <a:cs typeface="Arial" panose="020B0604020202020204" pitchFamily="34" charset="0"/>
            </a:endParaRPr>
          </a:p>
        </p:txBody>
      </p:sp>
      <p:sp>
        <p:nvSpPr>
          <p:cNvPr id="460" name="TextBox 459"/>
          <p:cNvSpPr txBox="1"/>
          <p:nvPr/>
        </p:nvSpPr>
        <p:spPr>
          <a:xfrm>
            <a:off x="3150726"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130</a:t>
            </a:r>
            <a:endParaRPr lang="en-US" sz="500" b="1" dirty="0">
              <a:solidFill>
                <a:srgbClr val="FF0000"/>
              </a:solidFill>
              <a:latin typeface="Arial" panose="020B0604020202020204" pitchFamily="34" charset="0"/>
              <a:cs typeface="Arial" panose="020B0604020202020204" pitchFamily="34" charset="0"/>
            </a:endParaRPr>
          </a:p>
        </p:txBody>
      </p:sp>
      <p:sp>
        <p:nvSpPr>
          <p:cNvPr id="461" name="TextBox 460"/>
          <p:cNvSpPr txBox="1"/>
          <p:nvPr/>
        </p:nvSpPr>
        <p:spPr>
          <a:xfrm>
            <a:off x="3445694"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120</a:t>
            </a:r>
            <a:endParaRPr lang="en-US" sz="500" b="1" dirty="0">
              <a:solidFill>
                <a:srgbClr val="FF0000"/>
              </a:solidFill>
              <a:latin typeface="Arial" panose="020B0604020202020204" pitchFamily="34" charset="0"/>
              <a:cs typeface="Arial" panose="020B0604020202020204" pitchFamily="34" charset="0"/>
            </a:endParaRPr>
          </a:p>
        </p:txBody>
      </p:sp>
      <p:sp>
        <p:nvSpPr>
          <p:cNvPr id="462" name="TextBox 461"/>
          <p:cNvSpPr txBox="1"/>
          <p:nvPr/>
        </p:nvSpPr>
        <p:spPr>
          <a:xfrm>
            <a:off x="1107213" y="1672320"/>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200</a:t>
            </a:r>
            <a:endParaRPr lang="en-US" sz="500" b="1" dirty="0">
              <a:solidFill>
                <a:srgbClr val="FF0000"/>
              </a:solidFill>
              <a:latin typeface="Arial" panose="020B0604020202020204" pitchFamily="34" charset="0"/>
              <a:cs typeface="Arial" panose="020B0604020202020204" pitchFamily="34" charset="0"/>
            </a:endParaRPr>
          </a:p>
        </p:txBody>
      </p:sp>
      <p:sp>
        <p:nvSpPr>
          <p:cNvPr id="463" name="TextBox 462"/>
          <p:cNvSpPr txBox="1"/>
          <p:nvPr/>
        </p:nvSpPr>
        <p:spPr>
          <a:xfrm>
            <a:off x="5486501" y="1676931"/>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50</a:t>
            </a:r>
            <a:endParaRPr lang="en-US" sz="500" b="1" dirty="0">
              <a:solidFill>
                <a:srgbClr val="FF0000"/>
              </a:solidFill>
              <a:latin typeface="Arial" panose="020B0604020202020204" pitchFamily="34" charset="0"/>
              <a:cs typeface="Arial" panose="020B0604020202020204" pitchFamily="34" charset="0"/>
            </a:endParaRPr>
          </a:p>
        </p:txBody>
      </p:sp>
      <p:sp>
        <p:nvSpPr>
          <p:cNvPr id="464" name="TextBox 463"/>
          <p:cNvSpPr txBox="1"/>
          <p:nvPr/>
        </p:nvSpPr>
        <p:spPr>
          <a:xfrm>
            <a:off x="5781469" y="1674474"/>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40</a:t>
            </a:r>
            <a:endParaRPr lang="en-US" sz="500" b="1" dirty="0">
              <a:solidFill>
                <a:srgbClr val="FF0000"/>
              </a:solidFill>
              <a:latin typeface="Arial" panose="020B0604020202020204" pitchFamily="34" charset="0"/>
              <a:cs typeface="Arial" panose="020B0604020202020204" pitchFamily="34" charset="0"/>
            </a:endParaRPr>
          </a:p>
        </p:txBody>
      </p:sp>
      <p:sp>
        <p:nvSpPr>
          <p:cNvPr id="465" name="TextBox 464"/>
          <p:cNvSpPr txBox="1"/>
          <p:nvPr/>
        </p:nvSpPr>
        <p:spPr>
          <a:xfrm>
            <a:off x="6071521"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30</a:t>
            </a:r>
            <a:endParaRPr lang="en-US" sz="500" b="1" dirty="0">
              <a:solidFill>
                <a:srgbClr val="FF0000"/>
              </a:solidFill>
              <a:latin typeface="Arial" panose="020B0604020202020204" pitchFamily="34" charset="0"/>
              <a:cs typeface="Arial" panose="020B0604020202020204" pitchFamily="34" charset="0"/>
            </a:endParaRPr>
          </a:p>
        </p:txBody>
      </p:sp>
      <p:sp>
        <p:nvSpPr>
          <p:cNvPr id="466" name="TextBox 465"/>
          <p:cNvSpPr txBox="1"/>
          <p:nvPr/>
        </p:nvSpPr>
        <p:spPr>
          <a:xfrm>
            <a:off x="6364031" y="1684306"/>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20</a:t>
            </a:r>
            <a:endParaRPr lang="en-US" sz="500" b="1" dirty="0">
              <a:solidFill>
                <a:srgbClr val="FF0000"/>
              </a:solidFill>
              <a:latin typeface="Arial" panose="020B0604020202020204" pitchFamily="34" charset="0"/>
              <a:cs typeface="Arial" panose="020B0604020202020204" pitchFamily="34" charset="0"/>
            </a:endParaRPr>
          </a:p>
        </p:txBody>
      </p:sp>
      <p:sp>
        <p:nvSpPr>
          <p:cNvPr id="467" name="TextBox 466"/>
          <p:cNvSpPr txBox="1"/>
          <p:nvPr/>
        </p:nvSpPr>
        <p:spPr>
          <a:xfrm>
            <a:off x="6656540" y="1679390"/>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10</a:t>
            </a:r>
            <a:endParaRPr lang="en-US" sz="500" b="1" dirty="0">
              <a:solidFill>
                <a:srgbClr val="FF0000"/>
              </a:solidFill>
              <a:latin typeface="Arial" panose="020B0604020202020204" pitchFamily="34" charset="0"/>
              <a:cs typeface="Arial" panose="020B0604020202020204" pitchFamily="34" charset="0"/>
            </a:endParaRPr>
          </a:p>
        </p:txBody>
      </p:sp>
      <p:sp>
        <p:nvSpPr>
          <p:cNvPr id="468" name="TextBox 467"/>
          <p:cNvSpPr txBox="1"/>
          <p:nvPr/>
        </p:nvSpPr>
        <p:spPr>
          <a:xfrm>
            <a:off x="6946592" y="1684306"/>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0</a:t>
            </a:r>
            <a:endParaRPr lang="en-US" sz="500" b="1" dirty="0">
              <a:solidFill>
                <a:srgbClr val="FF0000"/>
              </a:solidFill>
              <a:latin typeface="Arial" panose="020B0604020202020204" pitchFamily="34" charset="0"/>
              <a:cs typeface="Arial" panose="020B0604020202020204" pitchFamily="34" charset="0"/>
            </a:endParaRPr>
          </a:p>
        </p:txBody>
      </p:sp>
      <p:sp>
        <p:nvSpPr>
          <p:cNvPr id="478" name="Freeform 477"/>
          <p:cNvSpPr/>
          <p:nvPr/>
        </p:nvSpPr>
        <p:spPr bwMode="auto">
          <a:xfrm>
            <a:off x="1351128" y="2149522"/>
            <a:ext cx="5718412" cy="3227696"/>
          </a:xfrm>
          <a:custGeom>
            <a:avLst/>
            <a:gdLst>
              <a:gd name="connsiteX0" fmla="*/ 0 w 5718412"/>
              <a:gd name="connsiteY0" fmla="*/ 0 h 3227696"/>
              <a:gd name="connsiteX1" fmla="*/ 218365 w 5718412"/>
              <a:gd name="connsiteY1" fmla="*/ 61415 h 3227696"/>
              <a:gd name="connsiteX2" fmla="*/ 573206 w 5718412"/>
              <a:gd name="connsiteY2" fmla="*/ 143302 h 3227696"/>
              <a:gd name="connsiteX3" fmla="*/ 668741 w 5718412"/>
              <a:gd name="connsiteY3" fmla="*/ 388962 h 3227696"/>
              <a:gd name="connsiteX4" fmla="*/ 716508 w 5718412"/>
              <a:gd name="connsiteY4" fmla="*/ 805218 h 3227696"/>
              <a:gd name="connsiteX5" fmla="*/ 791571 w 5718412"/>
              <a:gd name="connsiteY5" fmla="*/ 1009935 h 3227696"/>
              <a:gd name="connsiteX6" fmla="*/ 873457 w 5718412"/>
              <a:gd name="connsiteY6" fmla="*/ 1221475 h 3227696"/>
              <a:gd name="connsiteX7" fmla="*/ 1064526 w 5718412"/>
              <a:gd name="connsiteY7" fmla="*/ 1473959 h 3227696"/>
              <a:gd name="connsiteX8" fmla="*/ 1153236 w 5718412"/>
              <a:gd name="connsiteY8" fmla="*/ 1549021 h 3227696"/>
              <a:gd name="connsiteX9" fmla="*/ 1262418 w 5718412"/>
              <a:gd name="connsiteY9" fmla="*/ 1692323 h 3227696"/>
              <a:gd name="connsiteX10" fmla="*/ 1426191 w 5718412"/>
              <a:gd name="connsiteY10" fmla="*/ 1821977 h 3227696"/>
              <a:gd name="connsiteX11" fmla="*/ 1528550 w 5718412"/>
              <a:gd name="connsiteY11" fmla="*/ 1972102 h 3227696"/>
              <a:gd name="connsiteX12" fmla="*/ 1699147 w 5718412"/>
              <a:gd name="connsiteY12" fmla="*/ 2149523 h 3227696"/>
              <a:gd name="connsiteX13" fmla="*/ 1815153 w 5718412"/>
              <a:gd name="connsiteY13" fmla="*/ 2224585 h 3227696"/>
              <a:gd name="connsiteX14" fmla="*/ 2040341 w 5718412"/>
              <a:gd name="connsiteY14" fmla="*/ 2292824 h 3227696"/>
              <a:gd name="connsiteX15" fmla="*/ 2320120 w 5718412"/>
              <a:gd name="connsiteY15" fmla="*/ 2429302 h 3227696"/>
              <a:gd name="connsiteX16" fmla="*/ 2565779 w 5718412"/>
              <a:gd name="connsiteY16" fmla="*/ 2688609 h 3227696"/>
              <a:gd name="connsiteX17" fmla="*/ 2845559 w 5718412"/>
              <a:gd name="connsiteY17" fmla="*/ 2831911 h 3227696"/>
              <a:gd name="connsiteX18" fmla="*/ 3152633 w 5718412"/>
              <a:gd name="connsiteY18" fmla="*/ 2988860 h 3227696"/>
              <a:gd name="connsiteX19" fmla="*/ 3384645 w 5718412"/>
              <a:gd name="connsiteY19" fmla="*/ 3077571 h 3227696"/>
              <a:gd name="connsiteX20" fmla="*/ 3698544 w 5718412"/>
              <a:gd name="connsiteY20" fmla="*/ 3145809 h 3227696"/>
              <a:gd name="connsiteX21" fmla="*/ 4032914 w 5718412"/>
              <a:gd name="connsiteY21" fmla="*/ 3200400 h 3227696"/>
              <a:gd name="connsiteX22" fmla="*/ 4660711 w 5718412"/>
              <a:gd name="connsiteY22" fmla="*/ 3179929 h 3227696"/>
              <a:gd name="connsiteX23" fmla="*/ 5220269 w 5718412"/>
              <a:gd name="connsiteY23" fmla="*/ 3200400 h 3227696"/>
              <a:gd name="connsiteX24" fmla="*/ 5718412 w 5718412"/>
              <a:gd name="connsiteY24" fmla="*/ 3227696 h 322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18412" h="3227696">
                <a:moveTo>
                  <a:pt x="0" y="0"/>
                </a:moveTo>
                <a:cubicBezTo>
                  <a:pt x="61415" y="18765"/>
                  <a:pt x="122831" y="37531"/>
                  <a:pt x="218365" y="61415"/>
                </a:cubicBezTo>
                <a:cubicBezTo>
                  <a:pt x="313899" y="85299"/>
                  <a:pt x="498143" y="88711"/>
                  <a:pt x="573206" y="143302"/>
                </a:cubicBezTo>
                <a:cubicBezTo>
                  <a:pt x="648269" y="197893"/>
                  <a:pt x="644857" y="278643"/>
                  <a:pt x="668741" y="388962"/>
                </a:cubicBezTo>
                <a:cubicBezTo>
                  <a:pt x="692625" y="499281"/>
                  <a:pt x="696036" y="701723"/>
                  <a:pt x="716508" y="805218"/>
                </a:cubicBezTo>
                <a:cubicBezTo>
                  <a:pt x="736980" y="908713"/>
                  <a:pt x="765413" y="940559"/>
                  <a:pt x="791571" y="1009935"/>
                </a:cubicBezTo>
                <a:cubicBezTo>
                  <a:pt x="817729" y="1079311"/>
                  <a:pt x="827965" y="1144138"/>
                  <a:pt x="873457" y="1221475"/>
                </a:cubicBezTo>
                <a:cubicBezTo>
                  <a:pt x="918950" y="1298812"/>
                  <a:pt x="1017896" y="1419368"/>
                  <a:pt x="1064526" y="1473959"/>
                </a:cubicBezTo>
                <a:cubicBezTo>
                  <a:pt x="1111156" y="1528550"/>
                  <a:pt x="1120254" y="1512627"/>
                  <a:pt x="1153236" y="1549021"/>
                </a:cubicBezTo>
                <a:cubicBezTo>
                  <a:pt x="1186218" y="1585415"/>
                  <a:pt x="1216926" y="1646830"/>
                  <a:pt x="1262418" y="1692323"/>
                </a:cubicBezTo>
                <a:cubicBezTo>
                  <a:pt x="1307910" y="1737816"/>
                  <a:pt x="1381836" y="1775347"/>
                  <a:pt x="1426191" y="1821977"/>
                </a:cubicBezTo>
                <a:cubicBezTo>
                  <a:pt x="1470546" y="1868607"/>
                  <a:pt x="1483057" y="1917511"/>
                  <a:pt x="1528550" y="1972102"/>
                </a:cubicBezTo>
                <a:cubicBezTo>
                  <a:pt x="1574043" y="2026693"/>
                  <a:pt x="1651380" y="2107443"/>
                  <a:pt x="1699147" y="2149523"/>
                </a:cubicBezTo>
                <a:cubicBezTo>
                  <a:pt x="1746914" y="2191604"/>
                  <a:pt x="1758287" y="2200702"/>
                  <a:pt x="1815153" y="2224585"/>
                </a:cubicBezTo>
                <a:cubicBezTo>
                  <a:pt x="1872019" y="2248468"/>
                  <a:pt x="1956180" y="2258705"/>
                  <a:pt x="2040341" y="2292824"/>
                </a:cubicBezTo>
                <a:cubicBezTo>
                  <a:pt x="2124502" y="2326943"/>
                  <a:pt x="2232547" y="2363338"/>
                  <a:pt x="2320120" y="2429302"/>
                </a:cubicBezTo>
                <a:cubicBezTo>
                  <a:pt x="2407693" y="2495266"/>
                  <a:pt x="2478206" y="2621508"/>
                  <a:pt x="2565779" y="2688609"/>
                </a:cubicBezTo>
                <a:cubicBezTo>
                  <a:pt x="2653352" y="2755711"/>
                  <a:pt x="2845559" y="2831911"/>
                  <a:pt x="2845559" y="2831911"/>
                </a:cubicBezTo>
                <a:cubicBezTo>
                  <a:pt x="2943368" y="2881953"/>
                  <a:pt x="3062785" y="2947917"/>
                  <a:pt x="3152633" y="2988860"/>
                </a:cubicBezTo>
                <a:cubicBezTo>
                  <a:pt x="3242481" y="3029803"/>
                  <a:pt x="3293660" y="3051413"/>
                  <a:pt x="3384645" y="3077571"/>
                </a:cubicBezTo>
                <a:cubicBezTo>
                  <a:pt x="3475630" y="3103729"/>
                  <a:pt x="3590499" y="3125338"/>
                  <a:pt x="3698544" y="3145809"/>
                </a:cubicBezTo>
                <a:cubicBezTo>
                  <a:pt x="3806589" y="3166280"/>
                  <a:pt x="3872553" y="3194713"/>
                  <a:pt x="4032914" y="3200400"/>
                </a:cubicBezTo>
                <a:cubicBezTo>
                  <a:pt x="4193275" y="3206087"/>
                  <a:pt x="4462819" y="3179929"/>
                  <a:pt x="4660711" y="3179929"/>
                </a:cubicBezTo>
                <a:cubicBezTo>
                  <a:pt x="4858603" y="3179929"/>
                  <a:pt x="5220269" y="3200400"/>
                  <a:pt x="5220269" y="3200400"/>
                </a:cubicBezTo>
                <a:lnTo>
                  <a:pt x="5718412" y="3227696"/>
                </a:lnTo>
              </a:path>
            </a:pathLst>
          </a:cu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531" name="Group 530"/>
          <p:cNvGrpSpPr/>
          <p:nvPr/>
        </p:nvGrpSpPr>
        <p:grpSpPr>
          <a:xfrm>
            <a:off x="7574256" y="2146767"/>
            <a:ext cx="310551" cy="3245056"/>
            <a:chOff x="7034644" y="2149635"/>
            <a:chExt cx="97877" cy="3245056"/>
          </a:xfrm>
        </p:grpSpPr>
        <p:sp>
          <p:nvSpPr>
            <p:cNvPr id="532" name="Rectangle 46"/>
            <p:cNvSpPr/>
            <p:nvPr/>
          </p:nvSpPr>
          <p:spPr bwMode="auto">
            <a:xfrm>
              <a:off x="7035310" y="5218082"/>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3" name="Rectangle 532"/>
            <p:cNvSpPr/>
            <p:nvPr/>
          </p:nvSpPr>
          <p:spPr bwMode="auto">
            <a:xfrm>
              <a:off x="7035310" y="4822666"/>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4" name="Rectangle 48"/>
            <p:cNvSpPr/>
            <p:nvPr/>
          </p:nvSpPr>
          <p:spPr bwMode="auto">
            <a:xfrm>
              <a:off x="7035310" y="4255180"/>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5" name="Rectangle 534"/>
            <p:cNvSpPr/>
            <p:nvPr/>
          </p:nvSpPr>
          <p:spPr bwMode="auto">
            <a:xfrm>
              <a:off x="7035310" y="3518508"/>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6" name="Rectangle 535"/>
            <p:cNvSpPr/>
            <p:nvPr/>
          </p:nvSpPr>
          <p:spPr bwMode="auto">
            <a:xfrm>
              <a:off x="7035310" y="3832753"/>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7" name="Rectangle 536"/>
            <p:cNvSpPr/>
            <p:nvPr/>
          </p:nvSpPr>
          <p:spPr bwMode="auto">
            <a:xfrm>
              <a:off x="7035310" y="3199112"/>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8" name="Rectangle 537"/>
            <p:cNvSpPr/>
            <p:nvPr/>
          </p:nvSpPr>
          <p:spPr bwMode="auto">
            <a:xfrm>
              <a:off x="7035310" y="2781837"/>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39" name="Rectangle 538"/>
            <p:cNvSpPr/>
            <p:nvPr/>
          </p:nvSpPr>
          <p:spPr bwMode="auto">
            <a:xfrm>
              <a:off x="7035310" y="2338802"/>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0" name="Rectangle 539"/>
            <p:cNvSpPr/>
            <p:nvPr/>
          </p:nvSpPr>
          <p:spPr bwMode="auto">
            <a:xfrm>
              <a:off x="7035310" y="2209568"/>
              <a:ext cx="97211"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1" name="Rectangle 540"/>
            <p:cNvSpPr/>
            <p:nvPr/>
          </p:nvSpPr>
          <p:spPr bwMode="auto">
            <a:xfrm>
              <a:off x="7034644" y="2149635"/>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542" name="Group 541"/>
          <p:cNvGrpSpPr/>
          <p:nvPr/>
        </p:nvGrpSpPr>
        <p:grpSpPr>
          <a:xfrm>
            <a:off x="7034644" y="2149635"/>
            <a:ext cx="97877" cy="3245056"/>
            <a:chOff x="7034644" y="2149635"/>
            <a:chExt cx="97877" cy="3245056"/>
          </a:xfrm>
        </p:grpSpPr>
        <p:sp>
          <p:nvSpPr>
            <p:cNvPr id="543" name="Rectangle 46"/>
            <p:cNvSpPr/>
            <p:nvPr/>
          </p:nvSpPr>
          <p:spPr bwMode="auto">
            <a:xfrm>
              <a:off x="7035310" y="5218082"/>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4" name="Rectangle 543"/>
            <p:cNvSpPr/>
            <p:nvPr/>
          </p:nvSpPr>
          <p:spPr bwMode="auto">
            <a:xfrm>
              <a:off x="7035310" y="4822666"/>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5" name="Rectangle 48"/>
            <p:cNvSpPr/>
            <p:nvPr/>
          </p:nvSpPr>
          <p:spPr bwMode="auto">
            <a:xfrm>
              <a:off x="7035310" y="4255180"/>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6" name="Rectangle 545"/>
            <p:cNvSpPr/>
            <p:nvPr/>
          </p:nvSpPr>
          <p:spPr bwMode="auto">
            <a:xfrm>
              <a:off x="7035310" y="3518508"/>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7" name="Rectangle 546"/>
            <p:cNvSpPr/>
            <p:nvPr/>
          </p:nvSpPr>
          <p:spPr bwMode="auto">
            <a:xfrm>
              <a:off x="7035310" y="3832753"/>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8" name="Rectangle 547"/>
            <p:cNvSpPr/>
            <p:nvPr/>
          </p:nvSpPr>
          <p:spPr bwMode="auto">
            <a:xfrm>
              <a:off x="7035310" y="3199112"/>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49" name="Rectangle 548"/>
            <p:cNvSpPr/>
            <p:nvPr/>
          </p:nvSpPr>
          <p:spPr bwMode="auto">
            <a:xfrm>
              <a:off x="7035310" y="2781837"/>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0" name="Rectangle 549"/>
            <p:cNvSpPr/>
            <p:nvPr/>
          </p:nvSpPr>
          <p:spPr bwMode="auto">
            <a:xfrm>
              <a:off x="7035310" y="2338802"/>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1" name="Rectangle 550"/>
            <p:cNvSpPr/>
            <p:nvPr/>
          </p:nvSpPr>
          <p:spPr bwMode="auto">
            <a:xfrm>
              <a:off x="7035310" y="2209568"/>
              <a:ext cx="97211"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2" name="Rectangle 551"/>
            <p:cNvSpPr/>
            <p:nvPr/>
          </p:nvSpPr>
          <p:spPr bwMode="auto">
            <a:xfrm>
              <a:off x="7034644" y="2149635"/>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553" name="Freeform 552"/>
          <p:cNvSpPr/>
          <p:nvPr/>
        </p:nvSpPr>
        <p:spPr bwMode="auto">
          <a:xfrm>
            <a:off x="1351024" y="2148198"/>
            <a:ext cx="723693" cy="849630"/>
          </a:xfrm>
          <a:custGeom>
            <a:avLst/>
            <a:gdLst>
              <a:gd name="connsiteX0" fmla="*/ 0 w 716280"/>
              <a:gd name="connsiteY0" fmla="*/ 0 h 849630"/>
              <a:gd name="connsiteX1" fmla="*/ 182880 w 716280"/>
              <a:gd name="connsiteY1" fmla="*/ 60960 h 849630"/>
              <a:gd name="connsiteX2" fmla="*/ 331470 w 716280"/>
              <a:gd name="connsiteY2" fmla="*/ 83820 h 849630"/>
              <a:gd name="connsiteX3" fmla="*/ 407670 w 716280"/>
              <a:gd name="connsiteY3" fmla="*/ 99060 h 849630"/>
              <a:gd name="connsiteX4" fmla="*/ 480060 w 716280"/>
              <a:gd name="connsiteY4" fmla="*/ 106680 h 849630"/>
              <a:gd name="connsiteX5" fmla="*/ 533400 w 716280"/>
              <a:gd name="connsiteY5" fmla="*/ 129540 h 849630"/>
              <a:gd name="connsiteX6" fmla="*/ 598170 w 716280"/>
              <a:gd name="connsiteY6" fmla="*/ 179070 h 849630"/>
              <a:gd name="connsiteX7" fmla="*/ 640080 w 716280"/>
              <a:gd name="connsiteY7" fmla="*/ 278130 h 849630"/>
              <a:gd name="connsiteX8" fmla="*/ 674370 w 716280"/>
              <a:gd name="connsiteY8" fmla="*/ 510540 h 849630"/>
              <a:gd name="connsiteX9" fmla="*/ 697230 w 716280"/>
              <a:gd name="connsiteY9" fmla="*/ 735330 h 849630"/>
              <a:gd name="connsiteX10" fmla="*/ 716280 w 716280"/>
              <a:gd name="connsiteY10" fmla="*/ 849630 h 84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6280" h="849630">
                <a:moveTo>
                  <a:pt x="0" y="0"/>
                </a:moveTo>
                <a:cubicBezTo>
                  <a:pt x="63817" y="23495"/>
                  <a:pt x="127635" y="46990"/>
                  <a:pt x="182880" y="60960"/>
                </a:cubicBezTo>
                <a:cubicBezTo>
                  <a:pt x="238125" y="74930"/>
                  <a:pt x="294005" y="77470"/>
                  <a:pt x="331470" y="83820"/>
                </a:cubicBezTo>
                <a:cubicBezTo>
                  <a:pt x="368935" y="90170"/>
                  <a:pt x="382905" y="95250"/>
                  <a:pt x="407670" y="99060"/>
                </a:cubicBezTo>
                <a:cubicBezTo>
                  <a:pt x="432435" y="102870"/>
                  <a:pt x="459105" y="101600"/>
                  <a:pt x="480060" y="106680"/>
                </a:cubicBezTo>
                <a:cubicBezTo>
                  <a:pt x="501015" y="111760"/>
                  <a:pt x="513715" y="117475"/>
                  <a:pt x="533400" y="129540"/>
                </a:cubicBezTo>
                <a:cubicBezTo>
                  <a:pt x="553085" y="141605"/>
                  <a:pt x="580390" y="154305"/>
                  <a:pt x="598170" y="179070"/>
                </a:cubicBezTo>
                <a:cubicBezTo>
                  <a:pt x="615950" y="203835"/>
                  <a:pt x="627380" y="222885"/>
                  <a:pt x="640080" y="278130"/>
                </a:cubicBezTo>
                <a:cubicBezTo>
                  <a:pt x="652780" y="333375"/>
                  <a:pt x="664845" y="434340"/>
                  <a:pt x="674370" y="510540"/>
                </a:cubicBezTo>
                <a:cubicBezTo>
                  <a:pt x="683895" y="586740"/>
                  <a:pt x="690245" y="678815"/>
                  <a:pt x="697230" y="735330"/>
                </a:cubicBezTo>
                <a:cubicBezTo>
                  <a:pt x="704215" y="791845"/>
                  <a:pt x="710247" y="820737"/>
                  <a:pt x="716280" y="849630"/>
                </a:cubicBezTo>
              </a:path>
            </a:pathLst>
          </a:custGeom>
          <a:no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55" name="Freeform 554"/>
          <p:cNvSpPr/>
          <p:nvPr/>
        </p:nvSpPr>
        <p:spPr bwMode="auto">
          <a:xfrm>
            <a:off x="1357398" y="2133600"/>
            <a:ext cx="742950" cy="929640"/>
          </a:xfrm>
          <a:custGeom>
            <a:avLst/>
            <a:gdLst>
              <a:gd name="connsiteX0" fmla="*/ 0 w 742950"/>
              <a:gd name="connsiteY0" fmla="*/ 0 h 929640"/>
              <a:gd name="connsiteX1" fmla="*/ 270510 w 742950"/>
              <a:gd name="connsiteY1" fmla="*/ 91440 h 929640"/>
              <a:gd name="connsiteX2" fmla="*/ 480060 w 742950"/>
              <a:gd name="connsiteY2" fmla="*/ 167640 h 929640"/>
              <a:gd name="connsiteX3" fmla="*/ 537210 w 742950"/>
              <a:gd name="connsiteY3" fmla="*/ 182880 h 929640"/>
              <a:gd name="connsiteX4" fmla="*/ 571500 w 742950"/>
              <a:gd name="connsiteY4" fmla="*/ 259080 h 929640"/>
              <a:gd name="connsiteX5" fmla="*/ 632460 w 742950"/>
              <a:gd name="connsiteY5" fmla="*/ 529590 h 929640"/>
              <a:gd name="connsiteX6" fmla="*/ 742950 w 742950"/>
              <a:gd name="connsiteY6" fmla="*/ 929640 h 92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0" h="929640">
                <a:moveTo>
                  <a:pt x="0" y="0"/>
                </a:moveTo>
                <a:lnTo>
                  <a:pt x="270510" y="91440"/>
                </a:lnTo>
                <a:cubicBezTo>
                  <a:pt x="350520" y="119380"/>
                  <a:pt x="435610" y="152400"/>
                  <a:pt x="480060" y="167640"/>
                </a:cubicBezTo>
                <a:cubicBezTo>
                  <a:pt x="524510" y="182880"/>
                  <a:pt x="521970" y="167640"/>
                  <a:pt x="537210" y="182880"/>
                </a:cubicBezTo>
                <a:cubicBezTo>
                  <a:pt x="552450" y="198120"/>
                  <a:pt x="555625" y="201295"/>
                  <a:pt x="571500" y="259080"/>
                </a:cubicBezTo>
                <a:cubicBezTo>
                  <a:pt x="587375" y="316865"/>
                  <a:pt x="603885" y="417830"/>
                  <a:pt x="632460" y="529590"/>
                </a:cubicBezTo>
                <a:cubicBezTo>
                  <a:pt x="661035" y="641350"/>
                  <a:pt x="701992" y="785495"/>
                  <a:pt x="742950" y="929640"/>
                </a:cubicBezTo>
              </a:path>
            </a:pathLst>
          </a:custGeom>
          <a:no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558" name="Group 281"/>
          <p:cNvGrpSpPr/>
          <p:nvPr/>
        </p:nvGrpSpPr>
        <p:grpSpPr>
          <a:xfrm>
            <a:off x="1274363" y="1413164"/>
            <a:ext cx="5857923" cy="245912"/>
            <a:chOff x="1274363" y="178638"/>
            <a:chExt cx="5857923" cy="362838"/>
          </a:xfrm>
        </p:grpSpPr>
        <p:pic>
          <p:nvPicPr>
            <p:cNvPr id="559" name="Picture 558"/>
            <p:cNvPicPr>
              <a:picLocks noChangeAspect="1"/>
            </p:cNvPicPr>
            <p:nvPr/>
          </p:nvPicPr>
          <p:blipFill rotWithShape="1">
            <a:blip r:embed="rId4" cstate="print"/>
            <a:srcRect l="12705" t="59220" b="10795"/>
            <a:stretch/>
          </p:blipFill>
          <p:spPr>
            <a:xfrm>
              <a:off x="3142422" y="223163"/>
              <a:ext cx="3980941" cy="313279"/>
            </a:xfrm>
            <a:prstGeom prst="rect">
              <a:avLst/>
            </a:prstGeom>
          </p:spPr>
        </p:pic>
        <p:pic>
          <p:nvPicPr>
            <p:cNvPr id="560" name="Picture 559"/>
            <p:cNvPicPr>
              <a:picLocks noChangeAspect="1"/>
            </p:cNvPicPr>
            <p:nvPr/>
          </p:nvPicPr>
          <p:blipFill rotWithShape="1">
            <a:blip r:embed="rId4" cstate="print"/>
            <a:srcRect l="4500" t="54857" r="87004" b="10959"/>
            <a:stretch/>
          </p:blipFill>
          <p:spPr>
            <a:xfrm>
              <a:off x="2792054" y="178638"/>
              <a:ext cx="364899" cy="357138"/>
            </a:xfrm>
            <a:prstGeom prst="rect">
              <a:avLst/>
            </a:prstGeom>
          </p:spPr>
        </p:pic>
        <p:cxnSp>
          <p:nvCxnSpPr>
            <p:cNvPr id="561" name="Straight Connector 560"/>
            <p:cNvCxnSpPr/>
            <p:nvPr/>
          </p:nvCxnSpPr>
          <p:spPr bwMode="auto">
            <a:xfrm>
              <a:off x="1274363" y="541476"/>
              <a:ext cx="5857923"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2" name="Straight Connector 561"/>
            <p:cNvCxnSpPr/>
            <p:nvPr/>
          </p:nvCxnSpPr>
          <p:spPr bwMode="auto">
            <a:xfrm>
              <a:off x="1274363" y="209999"/>
              <a:ext cx="5857923"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3" name="Straight Connector 562"/>
            <p:cNvCxnSpPr/>
            <p:nvPr/>
          </p:nvCxnSpPr>
          <p:spPr bwMode="auto">
            <a:xfrm>
              <a:off x="2129170" y="217004"/>
              <a:ext cx="0" cy="313279"/>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 name="Straight Connector 563"/>
            <p:cNvCxnSpPr/>
            <p:nvPr/>
          </p:nvCxnSpPr>
          <p:spPr bwMode="auto">
            <a:xfrm>
              <a:off x="2779441" y="228197"/>
              <a:ext cx="0" cy="313279"/>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65" name="Group 97"/>
            <p:cNvGrpSpPr/>
            <p:nvPr/>
          </p:nvGrpSpPr>
          <p:grpSpPr>
            <a:xfrm>
              <a:off x="2222928" y="238493"/>
              <a:ext cx="452119" cy="289492"/>
              <a:chOff x="134251" y="3043963"/>
              <a:chExt cx="644741" cy="364211"/>
            </a:xfrm>
          </p:grpSpPr>
          <p:pic>
            <p:nvPicPr>
              <p:cNvPr id="569" name="Picture 568"/>
              <p:cNvPicPr>
                <a:picLocks noChangeAspect="1"/>
              </p:cNvPicPr>
              <p:nvPr/>
            </p:nvPicPr>
            <p:blipFill rotWithShape="1">
              <a:blip r:embed="rId4" cstate="print"/>
              <a:srcRect l="6365" t="61299" r="86883" b="10992"/>
              <a:stretch/>
            </p:blipFill>
            <p:spPr>
              <a:xfrm>
                <a:off x="321733" y="3043963"/>
                <a:ext cx="457259" cy="364211"/>
              </a:xfrm>
              <a:prstGeom prst="rect">
                <a:avLst/>
              </a:prstGeom>
            </p:spPr>
          </p:pic>
          <p:pic>
            <p:nvPicPr>
              <p:cNvPr id="570" name="Picture 569"/>
              <p:cNvPicPr>
                <a:picLocks noChangeAspect="1"/>
              </p:cNvPicPr>
              <p:nvPr/>
            </p:nvPicPr>
            <p:blipFill rotWithShape="1">
              <a:blip r:embed="rId4" cstate="print"/>
              <a:srcRect l="85167" t="66087" r="11547" b="12899"/>
              <a:stretch/>
            </p:blipFill>
            <p:spPr>
              <a:xfrm>
                <a:off x="134251" y="3112461"/>
                <a:ext cx="222562" cy="276225"/>
              </a:xfrm>
              <a:prstGeom prst="rect">
                <a:avLst/>
              </a:prstGeom>
            </p:spPr>
          </p:pic>
        </p:grpSp>
        <p:grpSp>
          <p:nvGrpSpPr>
            <p:cNvPr id="566" name="Group 100"/>
            <p:cNvGrpSpPr/>
            <p:nvPr/>
          </p:nvGrpSpPr>
          <p:grpSpPr>
            <a:xfrm>
              <a:off x="1464576" y="241853"/>
              <a:ext cx="430492" cy="289492"/>
              <a:chOff x="200165" y="4008847"/>
              <a:chExt cx="613900" cy="364211"/>
            </a:xfrm>
          </p:grpSpPr>
          <p:pic>
            <p:nvPicPr>
              <p:cNvPr id="567" name="Picture 566"/>
              <p:cNvPicPr>
                <a:picLocks noChangeAspect="1"/>
              </p:cNvPicPr>
              <p:nvPr/>
            </p:nvPicPr>
            <p:blipFill rotWithShape="1">
              <a:blip r:embed="rId4" cstate="print"/>
              <a:srcRect l="6365" t="61299" r="86883" b="10992"/>
              <a:stretch/>
            </p:blipFill>
            <p:spPr>
              <a:xfrm>
                <a:off x="356806" y="4008847"/>
                <a:ext cx="457259" cy="364211"/>
              </a:xfrm>
              <a:prstGeom prst="rect">
                <a:avLst/>
              </a:prstGeom>
            </p:spPr>
          </p:pic>
          <p:pic>
            <p:nvPicPr>
              <p:cNvPr id="568" name="Picture 567"/>
              <p:cNvPicPr>
                <a:picLocks noChangeAspect="1"/>
              </p:cNvPicPr>
              <p:nvPr/>
            </p:nvPicPr>
            <p:blipFill rotWithShape="1">
              <a:blip r:embed="rId4" cstate="print"/>
              <a:srcRect l="15578" t="61594" r="81755" b="11783"/>
              <a:stretch/>
            </p:blipFill>
            <p:spPr>
              <a:xfrm>
                <a:off x="200165" y="4015482"/>
                <a:ext cx="180622" cy="349956"/>
              </a:xfrm>
              <a:prstGeom prst="rect">
                <a:avLst/>
              </a:prstGeom>
            </p:spPr>
          </p:pic>
        </p:grpSp>
      </p:grpSp>
      <p:grpSp>
        <p:nvGrpSpPr>
          <p:cNvPr id="571" name="Group 570"/>
          <p:cNvGrpSpPr/>
          <p:nvPr/>
        </p:nvGrpSpPr>
        <p:grpSpPr>
          <a:xfrm>
            <a:off x="1271561" y="1784429"/>
            <a:ext cx="5888256" cy="88367"/>
            <a:chOff x="1277911" y="1898729"/>
            <a:chExt cx="5888256" cy="88367"/>
          </a:xfrm>
        </p:grpSpPr>
        <p:cxnSp>
          <p:nvCxnSpPr>
            <p:cNvPr id="572" name="Straight Connector 571"/>
            <p:cNvCxnSpPr/>
            <p:nvPr/>
          </p:nvCxnSpPr>
          <p:spPr bwMode="auto">
            <a:xfrm>
              <a:off x="1277911" y="1984048"/>
              <a:ext cx="5888256"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3" name="Straight Connector 572"/>
            <p:cNvCxnSpPr/>
            <p:nvPr/>
          </p:nvCxnSpPr>
          <p:spPr bwMode="auto">
            <a:xfrm>
              <a:off x="1287907"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4" name="Straight Connector 573"/>
            <p:cNvCxnSpPr/>
            <p:nvPr/>
          </p:nvCxnSpPr>
          <p:spPr bwMode="auto">
            <a:xfrm>
              <a:off x="2308746"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5" name="Straight Connector 574"/>
            <p:cNvCxnSpPr/>
            <p:nvPr/>
          </p:nvCxnSpPr>
          <p:spPr bwMode="auto">
            <a:xfrm>
              <a:off x="157957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6" name="Straight Connector 575"/>
            <p:cNvCxnSpPr/>
            <p:nvPr/>
          </p:nvCxnSpPr>
          <p:spPr bwMode="auto">
            <a:xfrm>
              <a:off x="187124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7" name="Straight Connector 576"/>
            <p:cNvCxnSpPr/>
            <p:nvPr/>
          </p:nvCxnSpPr>
          <p:spPr bwMode="auto">
            <a:xfrm>
              <a:off x="216291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8" name="Straight Connector 577"/>
            <p:cNvCxnSpPr/>
            <p:nvPr/>
          </p:nvCxnSpPr>
          <p:spPr bwMode="auto">
            <a:xfrm>
              <a:off x="2454580"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9" name="Straight Connector 578"/>
            <p:cNvCxnSpPr/>
            <p:nvPr/>
          </p:nvCxnSpPr>
          <p:spPr bwMode="auto">
            <a:xfrm>
              <a:off x="2746248"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0" name="Straight Connector 579"/>
            <p:cNvCxnSpPr/>
            <p:nvPr/>
          </p:nvCxnSpPr>
          <p:spPr bwMode="auto">
            <a:xfrm>
              <a:off x="2600414"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1" name="Straight Connector 580"/>
            <p:cNvCxnSpPr/>
            <p:nvPr/>
          </p:nvCxnSpPr>
          <p:spPr bwMode="auto">
            <a:xfrm>
              <a:off x="201707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2" name="Straight Connector 581"/>
            <p:cNvCxnSpPr/>
            <p:nvPr/>
          </p:nvCxnSpPr>
          <p:spPr bwMode="auto">
            <a:xfrm>
              <a:off x="172540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3" name="Straight Connector 582"/>
            <p:cNvCxnSpPr/>
            <p:nvPr/>
          </p:nvCxnSpPr>
          <p:spPr bwMode="auto">
            <a:xfrm>
              <a:off x="1433741"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4" name="Straight Connector 583"/>
            <p:cNvCxnSpPr/>
            <p:nvPr/>
          </p:nvCxnSpPr>
          <p:spPr bwMode="auto">
            <a:xfrm>
              <a:off x="376708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5" name="Straight Connector 584"/>
            <p:cNvCxnSpPr/>
            <p:nvPr/>
          </p:nvCxnSpPr>
          <p:spPr bwMode="auto">
            <a:xfrm>
              <a:off x="3037916"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6" name="Straight Connector 585"/>
            <p:cNvCxnSpPr/>
            <p:nvPr/>
          </p:nvCxnSpPr>
          <p:spPr bwMode="auto">
            <a:xfrm>
              <a:off x="332958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7" name="Straight Connector 586"/>
            <p:cNvCxnSpPr/>
            <p:nvPr/>
          </p:nvCxnSpPr>
          <p:spPr bwMode="auto">
            <a:xfrm>
              <a:off x="362125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8" name="Straight Connector 587"/>
            <p:cNvCxnSpPr/>
            <p:nvPr/>
          </p:nvCxnSpPr>
          <p:spPr bwMode="auto">
            <a:xfrm>
              <a:off x="391292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9" name="Straight Connector 588"/>
            <p:cNvCxnSpPr/>
            <p:nvPr/>
          </p:nvCxnSpPr>
          <p:spPr bwMode="auto">
            <a:xfrm>
              <a:off x="4204589"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0" name="Straight Connector 589"/>
            <p:cNvCxnSpPr/>
            <p:nvPr/>
          </p:nvCxnSpPr>
          <p:spPr bwMode="auto">
            <a:xfrm>
              <a:off x="4058755"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1" name="Straight Connector 590"/>
            <p:cNvCxnSpPr/>
            <p:nvPr/>
          </p:nvCxnSpPr>
          <p:spPr bwMode="auto">
            <a:xfrm>
              <a:off x="347541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2" name="Straight Connector 591"/>
            <p:cNvCxnSpPr/>
            <p:nvPr/>
          </p:nvCxnSpPr>
          <p:spPr bwMode="auto">
            <a:xfrm>
              <a:off x="3183750"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3" name="Straight Connector 592"/>
            <p:cNvCxnSpPr/>
            <p:nvPr/>
          </p:nvCxnSpPr>
          <p:spPr bwMode="auto">
            <a:xfrm>
              <a:off x="2892082"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4" name="Straight Connector 593"/>
            <p:cNvCxnSpPr/>
            <p:nvPr/>
          </p:nvCxnSpPr>
          <p:spPr bwMode="auto">
            <a:xfrm>
              <a:off x="5225428"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5" name="Straight Connector 594"/>
            <p:cNvCxnSpPr/>
            <p:nvPr/>
          </p:nvCxnSpPr>
          <p:spPr bwMode="auto">
            <a:xfrm>
              <a:off x="4496258"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6" name="Straight Connector 595"/>
            <p:cNvCxnSpPr/>
            <p:nvPr/>
          </p:nvCxnSpPr>
          <p:spPr bwMode="auto">
            <a:xfrm>
              <a:off x="4787926"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7" name="Straight Connector 596"/>
            <p:cNvCxnSpPr/>
            <p:nvPr/>
          </p:nvCxnSpPr>
          <p:spPr bwMode="auto">
            <a:xfrm>
              <a:off x="5079594"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8" name="Straight Connector 597"/>
            <p:cNvCxnSpPr/>
            <p:nvPr/>
          </p:nvCxnSpPr>
          <p:spPr bwMode="auto">
            <a:xfrm>
              <a:off x="5371263"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9" name="Straight Connector 598"/>
            <p:cNvCxnSpPr/>
            <p:nvPr/>
          </p:nvCxnSpPr>
          <p:spPr bwMode="auto">
            <a:xfrm>
              <a:off x="5662931"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0" name="Straight Connector 599"/>
            <p:cNvCxnSpPr/>
            <p:nvPr/>
          </p:nvCxnSpPr>
          <p:spPr bwMode="auto">
            <a:xfrm>
              <a:off x="5517097"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1" name="Straight Connector 600"/>
            <p:cNvCxnSpPr/>
            <p:nvPr/>
          </p:nvCxnSpPr>
          <p:spPr bwMode="auto">
            <a:xfrm>
              <a:off x="4933760"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2" name="Straight Connector 601"/>
            <p:cNvCxnSpPr/>
            <p:nvPr/>
          </p:nvCxnSpPr>
          <p:spPr bwMode="auto">
            <a:xfrm>
              <a:off x="4642092"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3" name="Straight Connector 602"/>
            <p:cNvCxnSpPr/>
            <p:nvPr/>
          </p:nvCxnSpPr>
          <p:spPr bwMode="auto">
            <a:xfrm>
              <a:off x="4350424"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4" name="Straight Connector 603"/>
            <p:cNvCxnSpPr/>
            <p:nvPr/>
          </p:nvCxnSpPr>
          <p:spPr bwMode="auto">
            <a:xfrm>
              <a:off x="6683770"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5" name="Straight Connector 604"/>
            <p:cNvCxnSpPr/>
            <p:nvPr/>
          </p:nvCxnSpPr>
          <p:spPr bwMode="auto">
            <a:xfrm>
              <a:off x="5954599"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6" name="Straight Connector 605"/>
            <p:cNvCxnSpPr/>
            <p:nvPr/>
          </p:nvCxnSpPr>
          <p:spPr bwMode="auto">
            <a:xfrm>
              <a:off x="6246267"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7" name="Straight Connector 606"/>
            <p:cNvCxnSpPr/>
            <p:nvPr/>
          </p:nvCxnSpPr>
          <p:spPr bwMode="auto">
            <a:xfrm>
              <a:off x="6537936"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8" name="Straight Connector 607"/>
            <p:cNvCxnSpPr/>
            <p:nvPr/>
          </p:nvCxnSpPr>
          <p:spPr bwMode="auto">
            <a:xfrm>
              <a:off x="6829604"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9" name="Straight Connector 608"/>
            <p:cNvCxnSpPr/>
            <p:nvPr/>
          </p:nvCxnSpPr>
          <p:spPr bwMode="auto">
            <a:xfrm>
              <a:off x="7121281"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0" name="Straight Connector 609"/>
            <p:cNvCxnSpPr/>
            <p:nvPr/>
          </p:nvCxnSpPr>
          <p:spPr bwMode="auto">
            <a:xfrm>
              <a:off x="6975438"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1" name="Straight Connector 610"/>
            <p:cNvCxnSpPr/>
            <p:nvPr/>
          </p:nvCxnSpPr>
          <p:spPr bwMode="auto">
            <a:xfrm>
              <a:off x="6392102"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2" name="Straight Connector 611"/>
            <p:cNvCxnSpPr/>
            <p:nvPr/>
          </p:nvCxnSpPr>
          <p:spPr bwMode="auto">
            <a:xfrm>
              <a:off x="6100433"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3" name="Straight Connector 612"/>
            <p:cNvCxnSpPr/>
            <p:nvPr/>
          </p:nvCxnSpPr>
          <p:spPr bwMode="auto">
            <a:xfrm>
              <a:off x="5808765"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614" name="Straight Connector 613"/>
          <p:cNvCxnSpPr/>
          <p:nvPr/>
        </p:nvCxnSpPr>
        <p:spPr bwMode="auto">
          <a:xfrm>
            <a:off x="1295400" y="2139950"/>
            <a:ext cx="583565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5" name="TextBox 614"/>
          <p:cNvSpPr txBox="1"/>
          <p:nvPr/>
        </p:nvSpPr>
        <p:spPr>
          <a:xfrm>
            <a:off x="3968750" y="1974850"/>
            <a:ext cx="1144865" cy="215444"/>
          </a:xfrm>
          <a:prstGeom prst="rect">
            <a:avLst/>
          </a:prstGeom>
          <a:noFill/>
        </p:spPr>
        <p:txBody>
          <a:bodyPr wrap="none" rtlCol="0">
            <a:spAutoFit/>
          </a:bodyPr>
          <a:lstStyle/>
          <a:p>
            <a:r>
              <a:rPr lang="en-US" sz="800" b="1" dirty="0" smtClean="0">
                <a:latin typeface="Candara" pitchFamily="34" charset="0"/>
              </a:rPr>
              <a:t>Present Day Sea Level</a:t>
            </a:r>
            <a:endParaRPr lang="en-US" sz="800" b="1" dirty="0">
              <a:latin typeface="Candara" pitchFamily="34" charset="0"/>
            </a:endParaRPr>
          </a:p>
        </p:txBody>
      </p:sp>
      <p:pic>
        <p:nvPicPr>
          <p:cNvPr id="617" name="Picture 616"/>
          <p:cNvPicPr>
            <a:picLocks noChangeAspect="1"/>
          </p:cNvPicPr>
          <p:nvPr/>
        </p:nvPicPr>
        <p:blipFill rotWithShape="1">
          <a:blip r:embed="rId5" cstate="print"/>
          <a:srcRect l="12705" t="59220" b="10795"/>
          <a:stretch/>
        </p:blipFill>
        <p:spPr>
          <a:xfrm rot="16200000">
            <a:off x="6370995" y="3216665"/>
            <a:ext cx="2246431" cy="111309"/>
          </a:xfrm>
          <a:prstGeom prst="rect">
            <a:avLst/>
          </a:prstGeom>
          <a:ln w="12700">
            <a:noFill/>
          </a:ln>
        </p:spPr>
      </p:pic>
      <p:pic>
        <p:nvPicPr>
          <p:cNvPr id="618" name="Picture 617"/>
          <p:cNvPicPr>
            <a:picLocks noChangeAspect="1"/>
          </p:cNvPicPr>
          <p:nvPr/>
        </p:nvPicPr>
        <p:blipFill rotWithShape="1">
          <a:blip r:embed="rId6" cstate="print"/>
          <a:srcRect l="4500" t="54857" r="87004" b="10959"/>
          <a:stretch/>
        </p:blipFill>
        <p:spPr>
          <a:xfrm rot="16200000">
            <a:off x="7391250" y="4440415"/>
            <a:ext cx="205911" cy="99752"/>
          </a:xfrm>
          <a:prstGeom prst="rect">
            <a:avLst/>
          </a:prstGeom>
          <a:ln w="12700">
            <a:noFill/>
          </a:ln>
        </p:spPr>
      </p:pic>
      <p:cxnSp>
        <p:nvCxnSpPr>
          <p:cNvPr id="619" name="Straight Connector 618"/>
          <p:cNvCxnSpPr/>
          <p:nvPr/>
        </p:nvCxnSpPr>
        <p:spPr bwMode="auto">
          <a:xfrm rot="16200000">
            <a:off x="5898851"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0" name="Straight Connector 619"/>
          <p:cNvCxnSpPr/>
          <p:nvPr/>
        </p:nvCxnSpPr>
        <p:spPr bwMode="auto">
          <a:xfrm rot="16200000">
            <a:off x="5781076"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1" name="Straight Connector 620"/>
          <p:cNvCxnSpPr/>
          <p:nvPr/>
        </p:nvCxnSpPr>
        <p:spPr bwMode="auto">
          <a:xfrm rot="16200000">
            <a:off x="7492022" y="4911655"/>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2" name="Straight Connector 621"/>
          <p:cNvCxnSpPr/>
          <p:nvPr/>
        </p:nvCxnSpPr>
        <p:spPr bwMode="auto">
          <a:xfrm rot="16200000">
            <a:off x="7495999" y="4544710"/>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23" name="Group 97"/>
          <p:cNvGrpSpPr/>
          <p:nvPr/>
        </p:nvGrpSpPr>
        <p:grpSpPr>
          <a:xfrm rot="16200000">
            <a:off x="7366476" y="4740125"/>
            <a:ext cx="255130" cy="93426"/>
            <a:chOff x="134250" y="3055742"/>
            <a:chExt cx="644743" cy="330816"/>
          </a:xfrm>
        </p:grpSpPr>
        <p:pic>
          <p:nvPicPr>
            <p:cNvPr id="627" name="Picture 626"/>
            <p:cNvPicPr>
              <a:picLocks noChangeAspect="1"/>
            </p:cNvPicPr>
            <p:nvPr/>
          </p:nvPicPr>
          <p:blipFill rotWithShape="1">
            <a:blip r:embed="rId7" cstate="print"/>
            <a:srcRect l="6365" t="61299" r="86883" b="10992"/>
            <a:stretch/>
          </p:blipFill>
          <p:spPr>
            <a:xfrm>
              <a:off x="321735" y="3055742"/>
              <a:ext cx="457258" cy="330816"/>
            </a:xfrm>
            <a:prstGeom prst="rect">
              <a:avLst/>
            </a:prstGeom>
            <a:ln w="12700">
              <a:noFill/>
            </a:ln>
          </p:spPr>
        </p:pic>
        <p:pic>
          <p:nvPicPr>
            <p:cNvPr id="628" name="Picture 627"/>
            <p:cNvPicPr>
              <a:picLocks noChangeAspect="1"/>
            </p:cNvPicPr>
            <p:nvPr/>
          </p:nvPicPr>
          <p:blipFill rotWithShape="1">
            <a:blip r:embed="rId8" cstate="print"/>
            <a:srcRect l="85167" t="66087" r="11547" b="12899"/>
            <a:stretch/>
          </p:blipFill>
          <p:spPr>
            <a:xfrm>
              <a:off x="134250" y="3077142"/>
              <a:ext cx="222563" cy="276226"/>
            </a:xfrm>
            <a:prstGeom prst="rect">
              <a:avLst/>
            </a:prstGeom>
            <a:ln w="12700">
              <a:noFill/>
            </a:ln>
          </p:spPr>
        </p:pic>
      </p:grpSp>
      <p:pic>
        <p:nvPicPr>
          <p:cNvPr id="625" name="Picture 624"/>
          <p:cNvPicPr>
            <a:picLocks noChangeAspect="1"/>
          </p:cNvPicPr>
          <p:nvPr/>
        </p:nvPicPr>
        <p:blipFill rotWithShape="1">
          <a:blip r:embed="rId9" cstate="print"/>
          <a:srcRect l="6365" t="61299" r="86883" b="10992"/>
          <a:stretch/>
        </p:blipFill>
        <p:spPr>
          <a:xfrm rot="16200000">
            <a:off x="7401162" y="5139876"/>
            <a:ext cx="180941" cy="100011"/>
          </a:xfrm>
          <a:prstGeom prst="rect">
            <a:avLst/>
          </a:prstGeom>
          <a:noFill/>
          <a:ln w="12700">
            <a:noFill/>
          </a:ln>
        </p:spPr>
      </p:pic>
      <p:pic>
        <p:nvPicPr>
          <p:cNvPr id="626" name="Picture 625"/>
          <p:cNvPicPr>
            <a:picLocks noChangeAspect="1"/>
          </p:cNvPicPr>
          <p:nvPr/>
        </p:nvPicPr>
        <p:blipFill rotWithShape="1">
          <a:blip r:embed="rId10" cstate="print"/>
          <a:srcRect l="15578" t="61594" r="81755" b="11783"/>
          <a:stretch/>
        </p:blipFill>
        <p:spPr>
          <a:xfrm rot="16200000">
            <a:off x="7459935" y="5259698"/>
            <a:ext cx="71474" cy="93807"/>
          </a:xfrm>
          <a:prstGeom prst="rect">
            <a:avLst/>
          </a:prstGeom>
          <a:noFill/>
          <a:ln w="12700">
            <a:noFill/>
          </a:ln>
        </p:spPr>
      </p:pic>
      <p:sp>
        <p:nvSpPr>
          <p:cNvPr id="629" name="Rectangle 628"/>
          <p:cNvSpPr/>
          <p:nvPr/>
        </p:nvSpPr>
        <p:spPr bwMode="auto">
          <a:xfrm>
            <a:off x="1281734" y="1873921"/>
            <a:ext cx="5842635" cy="3681059"/>
          </a:xfrm>
          <a:prstGeom prst="rect">
            <a:avLst/>
          </a:prstGeom>
          <a:no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630" name="Group 629"/>
          <p:cNvGrpSpPr/>
          <p:nvPr/>
        </p:nvGrpSpPr>
        <p:grpSpPr>
          <a:xfrm>
            <a:off x="7125529" y="1890661"/>
            <a:ext cx="358688" cy="3756064"/>
            <a:chOff x="7111813" y="1890661"/>
            <a:chExt cx="358688" cy="3756064"/>
          </a:xfrm>
        </p:grpSpPr>
        <p:grpSp>
          <p:nvGrpSpPr>
            <p:cNvPr id="631" name="Group 424"/>
            <p:cNvGrpSpPr/>
            <p:nvPr/>
          </p:nvGrpSpPr>
          <p:grpSpPr>
            <a:xfrm>
              <a:off x="7112443" y="1890661"/>
              <a:ext cx="61839" cy="3678866"/>
              <a:chOff x="7112443" y="1890661"/>
              <a:chExt cx="161194" cy="3678866"/>
            </a:xfrm>
          </p:grpSpPr>
          <p:cxnSp>
            <p:nvCxnSpPr>
              <p:cNvPr id="640" name="Straight Connector 639"/>
              <p:cNvCxnSpPr/>
              <p:nvPr/>
            </p:nvCxnSpPr>
            <p:spPr bwMode="auto">
              <a:xfrm>
                <a:off x="7120293" y="1898073"/>
                <a:ext cx="0" cy="367145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1" name="Straight Connector 640"/>
              <p:cNvCxnSpPr/>
              <p:nvPr/>
            </p:nvCxnSpPr>
            <p:spPr bwMode="auto">
              <a:xfrm rot="5400000">
                <a:off x="7156596" y="2334513"/>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2" name="Straight Connector 641"/>
              <p:cNvCxnSpPr/>
              <p:nvPr/>
            </p:nvCxnSpPr>
            <p:spPr bwMode="auto">
              <a:xfrm rot="5400000">
                <a:off x="7193040" y="2054066"/>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3" name="Straight Connector 642"/>
              <p:cNvCxnSpPr/>
              <p:nvPr/>
            </p:nvCxnSpPr>
            <p:spPr bwMode="auto">
              <a:xfrm rot="5400000">
                <a:off x="7193040" y="254206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4" name="Straight Connector 643"/>
              <p:cNvCxnSpPr/>
              <p:nvPr/>
            </p:nvCxnSpPr>
            <p:spPr bwMode="auto">
              <a:xfrm rot="5400000">
                <a:off x="7193040" y="3030071"/>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 name="Straight Connector 644"/>
              <p:cNvCxnSpPr/>
              <p:nvPr/>
            </p:nvCxnSpPr>
            <p:spPr bwMode="auto">
              <a:xfrm rot="5400000">
                <a:off x="7156596" y="282251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6" name="Straight Connector 645"/>
              <p:cNvCxnSpPr/>
              <p:nvPr/>
            </p:nvCxnSpPr>
            <p:spPr bwMode="auto">
              <a:xfrm rot="5400000">
                <a:off x="7156596" y="1846508"/>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7" name="Straight Connector 646"/>
              <p:cNvCxnSpPr/>
              <p:nvPr/>
            </p:nvCxnSpPr>
            <p:spPr bwMode="auto">
              <a:xfrm rot="5400000">
                <a:off x="7156596" y="4774522"/>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8" name="Straight Connector 647"/>
              <p:cNvCxnSpPr/>
              <p:nvPr/>
            </p:nvCxnSpPr>
            <p:spPr bwMode="auto">
              <a:xfrm rot="5400000">
                <a:off x="7193040" y="3518072"/>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9" name="Straight Connector 648"/>
              <p:cNvCxnSpPr/>
              <p:nvPr/>
            </p:nvCxnSpPr>
            <p:spPr bwMode="auto">
              <a:xfrm rot="5400000">
                <a:off x="7193040" y="4006075"/>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0" name="Straight Connector 649"/>
              <p:cNvCxnSpPr/>
              <p:nvPr/>
            </p:nvCxnSpPr>
            <p:spPr bwMode="auto">
              <a:xfrm rot="5400000">
                <a:off x="7193040" y="4494077"/>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1" name="Straight Connector 650"/>
              <p:cNvCxnSpPr/>
              <p:nvPr/>
            </p:nvCxnSpPr>
            <p:spPr bwMode="auto">
              <a:xfrm rot="5400000">
                <a:off x="7193040" y="498207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2" name="Straight Connector 651"/>
              <p:cNvCxnSpPr/>
              <p:nvPr/>
            </p:nvCxnSpPr>
            <p:spPr bwMode="auto">
              <a:xfrm rot="5400000">
                <a:off x="7193040" y="5470080"/>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3" name="Straight Connector 652"/>
              <p:cNvCxnSpPr/>
              <p:nvPr/>
            </p:nvCxnSpPr>
            <p:spPr bwMode="auto">
              <a:xfrm rot="5400000">
                <a:off x="7156596" y="526252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4" name="Straight Connector 653"/>
              <p:cNvCxnSpPr/>
              <p:nvPr/>
            </p:nvCxnSpPr>
            <p:spPr bwMode="auto">
              <a:xfrm rot="5400000">
                <a:off x="7156596" y="4286521"/>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 name="Straight Connector 654"/>
              <p:cNvCxnSpPr/>
              <p:nvPr/>
            </p:nvCxnSpPr>
            <p:spPr bwMode="auto">
              <a:xfrm rot="5400000">
                <a:off x="7156596" y="3798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6" name="Straight Connector 655"/>
              <p:cNvCxnSpPr/>
              <p:nvPr/>
            </p:nvCxnSpPr>
            <p:spPr bwMode="auto">
              <a:xfrm rot="5400000">
                <a:off x="7156596" y="3310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32" name="TextBox 631"/>
            <p:cNvSpPr txBox="1"/>
            <p:nvPr/>
          </p:nvSpPr>
          <p:spPr>
            <a:xfrm>
              <a:off x="7111813" y="20466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633" name="TextBox 632"/>
            <p:cNvSpPr txBox="1"/>
            <p:nvPr/>
          </p:nvSpPr>
          <p:spPr>
            <a:xfrm>
              <a:off x="7111813" y="253096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634" name="TextBox 633"/>
            <p:cNvSpPr txBox="1"/>
            <p:nvPr/>
          </p:nvSpPr>
          <p:spPr>
            <a:xfrm>
              <a:off x="7111813" y="301530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635" name="TextBox 634"/>
            <p:cNvSpPr txBox="1"/>
            <p:nvPr/>
          </p:nvSpPr>
          <p:spPr>
            <a:xfrm>
              <a:off x="7111813" y="350397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636" name="TextBox 635"/>
            <p:cNvSpPr txBox="1"/>
            <p:nvPr/>
          </p:nvSpPr>
          <p:spPr>
            <a:xfrm>
              <a:off x="7111813" y="399338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637" name="TextBox 636"/>
            <p:cNvSpPr txBox="1"/>
            <p:nvPr/>
          </p:nvSpPr>
          <p:spPr>
            <a:xfrm>
              <a:off x="7111813" y="447772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638" name="TextBox 637"/>
            <p:cNvSpPr txBox="1"/>
            <p:nvPr/>
          </p:nvSpPr>
          <p:spPr>
            <a:xfrm>
              <a:off x="7111813" y="4965192"/>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a:t>
              </a:r>
              <a:endParaRPr lang="en-US" sz="600" b="1" dirty="0">
                <a:latin typeface="Arial" panose="020B0604020202020204" pitchFamily="34" charset="0"/>
                <a:cs typeface="Arial" panose="020B0604020202020204" pitchFamily="34" charset="0"/>
              </a:endParaRPr>
            </a:p>
          </p:txBody>
        </p:sp>
        <p:sp>
          <p:nvSpPr>
            <p:cNvPr id="639" name="TextBox 638"/>
            <p:cNvSpPr txBox="1"/>
            <p:nvPr/>
          </p:nvSpPr>
          <p:spPr>
            <a:xfrm>
              <a:off x="7111813" y="546205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a:t>
              </a:r>
              <a:endParaRPr lang="en-US" sz="600" b="1" dirty="0">
                <a:latin typeface="Arial" panose="020B0604020202020204" pitchFamily="34" charset="0"/>
                <a:cs typeface="Arial" panose="020B0604020202020204" pitchFamily="34" charset="0"/>
              </a:endParaRPr>
            </a:p>
          </p:txBody>
        </p:sp>
      </p:grpSp>
      <p:sp>
        <p:nvSpPr>
          <p:cNvPr id="657" name="TextBox 656"/>
          <p:cNvSpPr txBox="1"/>
          <p:nvPr/>
        </p:nvSpPr>
        <p:spPr>
          <a:xfrm rot="16200000">
            <a:off x="6909832" y="3400489"/>
            <a:ext cx="803132" cy="184666"/>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Depth (km)</a:t>
            </a:r>
            <a:endParaRPr lang="en-US" sz="600" b="1"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r>
              <a:rPr lang="en-US" dirty="0" smtClean="0"/>
              <a:t>Components of Total Subsidence</a:t>
            </a:r>
            <a:endParaRPr lang="en-US" dirty="0"/>
          </a:p>
        </p:txBody>
      </p:sp>
      <p:sp>
        <p:nvSpPr>
          <p:cNvPr id="225" name="TextBox 224"/>
          <p:cNvSpPr txBox="1"/>
          <p:nvPr/>
        </p:nvSpPr>
        <p:spPr>
          <a:xfrm>
            <a:off x="6983645" y="1495347"/>
            <a:ext cx="1181222" cy="369332"/>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Stratigraphy</a:t>
            </a:r>
            <a:endParaRPr lang="en-US" sz="900" b="1" dirty="0">
              <a:latin typeface="Arial" panose="020B0604020202020204" pitchFamily="34" charset="0"/>
              <a:cs typeface="Arial" panose="020B0604020202020204" pitchFamily="34" charset="0"/>
            </a:endParaRPr>
          </a:p>
        </p:txBody>
      </p:sp>
      <p:sp>
        <p:nvSpPr>
          <p:cNvPr id="226" name="TextBox 225"/>
          <p:cNvSpPr txBox="1"/>
          <p:nvPr/>
        </p:nvSpPr>
        <p:spPr>
          <a:xfrm>
            <a:off x="7635379" y="1875442"/>
            <a:ext cx="593931" cy="276999"/>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Geologic Ages (MY)</a:t>
            </a:r>
            <a:endParaRPr lang="en-US" sz="600" b="1" dirty="0">
              <a:latin typeface="Arial" panose="020B0604020202020204" pitchFamily="34" charset="0"/>
              <a:cs typeface="Arial" panose="020B0604020202020204" pitchFamily="34" charset="0"/>
            </a:endParaRPr>
          </a:p>
        </p:txBody>
      </p:sp>
      <p:sp>
        <p:nvSpPr>
          <p:cNvPr id="227" name="Rectangle 226"/>
          <p:cNvSpPr/>
          <p:nvPr/>
        </p:nvSpPr>
        <p:spPr>
          <a:xfrm>
            <a:off x="7027721" y="1161773"/>
            <a:ext cx="1005980" cy="369332"/>
          </a:xfrm>
          <a:prstGeom prst="rect">
            <a:avLst/>
          </a:prstGeom>
          <a:noFill/>
        </p:spPr>
        <p:txBody>
          <a:bodyPr wrap="none" lIns="91440" tIns="45720" rIns="91440" bIns="45720">
            <a:spAutoFit/>
          </a:bodyPr>
          <a:lstStyle/>
          <a:p>
            <a:pPr algn="ctr"/>
            <a:r>
              <a:rPr lang="en-US" sz="1800" b="1" cap="none" spc="0" dirty="0" smtClean="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rPr>
              <a:t>Well A</a:t>
            </a:r>
            <a:endParaRPr lang="en-US" sz="1800" b="1" cap="none" spc="0" dirty="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endParaRPr>
          </a:p>
        </p:txBody>
      </p:sp>
      <p:sp>
        <p:nvSpPr>
          <p:cNvPr id="5" name="Freeform 4"/>
          <p:cNvSpPr/>
          <p:nvPr/>
        </p:nvSpPr>
        <p:spPr bwMode="auto">
          <a:xfrm>
            <a:off x="1312545" y="2154555"/>
            <a:ext cx="384810" cy="125730"/>
          </a:xfrm>
          <a:custGeom>
            <a:avLst/>
            <a:gdLst>
              <a:gd name="connsiteX0" fmla="*/ 30480 w 384810"/>
              <a:gd name="connsiteY0" fmla="*/ 0 h 125730"/>
              <a:gd name="connsiteX1" fmla="*/ 384810 w 384810"/>
              <a:gd name="connsiteY1" fmla="*/ 125730 h 125730"/>
              <a:gd name="connsiteX2" fmla="*/ 226695 w 384810"/>
              <a:gd name="connsiteY2" fmla="*/ 125730 h 125730"/>
              <a:gd name="connsiteX3" fmla="*/ 0 w 384810"/>
              <a:gd name="connsiteY3" fmla="*/ 68580 h 125730"/>
            </a:gdLst>
            <a:ahLst/>
            <a:cxnLst>
              <a:cxn ang="0">
                <a:pos x="connsiteX0" y="connsiteY0"/>
              </a:cxn>
              <a:cxn ang="0">
                <a:pos x="connsiteX1" y="connsiteY1"/>
              </a:cxn>
              <a:cxn ang="0">
                <a:pos x="connsiteX2" y="connsiteY2"/>
              </a:cxn>
              <a:cxn ang="0">
                <a:pos x="connsiteX3" y="connsiteY3"/>
              </a:cxn>
            </a:cxnLst>
            <a:rect l="l" t="t" r="r" b="b"/>
            <a:pathLst>
              <a:path w="384810" h="125730">
                <a:moveTo>
                  <a:pt x="30480" y="0"/>
                </a:moveTo>
                <a:lnTo>
                  <a:pt x="384810" y="125730"/>
                </a:lnTo>
                <a:lnTo>
                  <a:pt x="226695" y="125730"/>
                </a:lnTo>
                <a:lnTo>
                  <a:pt x="0" y="68580"/>
                </a:lnTo>
              </a:path>
            </a:pathLst>
          </a:cu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 name="Freeform 6"/>
          <p:cNvSpPr/>
          <p:nvPr/>
        </p:nvSpPr>
        <p:spPr bwMode="auto">
          <a:xfrm>
            <a:off x="1952625" y="2785110"/>
            <a:ext cx="150495" cy="358140"/>
          </a:xfrm>
          <a:custGeom>
            <a:avLst/>
            <a:gdLst>
              <a:gd name="connsiteX0" fmla="*/ 55245 w 150495"/>
              <a:gd name="connsiteY0" fmla="*/ 59055 h 358140"/>
              <a:gd name="connsiteX1" fmla="*/ 106680 w 150495"/>
              <a:gd name="connsiteY1" fmla="*/ 228600 h 358140"/>
              <a:gd name="connsiteX2" fmla="*/ 150495 w 150495"/>
              <a:gd name="connsiteY2" fmla="*/ 346710 h 358140"/>
              <a:gd name="connsiteX3" fmla="*/ 62865 w 150495"/>
              <a:gd name="connsiteY3" fmla="*/ 358140 h 358140"/>
              <a:gd name="connsiteX4" fmla="*/ 57150 w 150495"/>
              <a:gd name="connsiteY4" fmla="*/ 339090 h 358140"/>
              <a:gd name="connsiteX5" fmla="*/ 0 w 150495"/>
              <a:gd name="connsiteY5" fmla="*/ 11430 h 358140"/>
              <a:gd name="connsiteX6" fmla="*/ 47625 w 150495"/>
              <a:gd name="connsiteY6" fmla="*/ 0 h 358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495" h="358140">
                <a:moveTo>
                  <a:pt x="55245" y="59055"/>
                </a:moveTo>
                <a:lnTo>
                  <a:pt x="106680" y="228600"/>
                </a:lnTo>
                <a:lnTo>
                  <a:pt x="150495" y="346710"/>
                </a:lnTo>
                <a:lnTo>
                  <a:pt x="62865" y="358140"/>
                </a:lnTo>
                <a:lnTo>
                  <a:pt x="57150" y="339090"/>
                </a:lnTo>
                <a:lnTo>
                  <a:pt x="0" y="11430"/>
                </a:lnTo>
                <a:lnTo>
                  <a:pt x="47625" y="0"/>
                </a:lnTo>
              </a:path>
            </a:pathLst>
          </a:cu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 name="TextBox 7"/>
          <p:cNvSpPr txBox="1"/>
          <p:nvPr/>
        </p:nvSpPr>
        <p:spPr>
          <a:xfrm>
            <a:off x="1339972" y="4619196"/>
            <a:ext cx="1835759" cy="830997"/>
          </a:xfrm>
          <a:prstGeom prst="rect">
            <a:avLst/>
          </a:prstGeom>
          <a:noFill/>
        </p:spPr>
        <p:txBody>
          <a:bodyPr wrap="none" rtlCol="0">
            <a:spAutoFit/>
          </a:bodyPr>
          <a:lstStyle/>
          <a:p>
            <a:r>
              <a:rPr lang="en-US" dirty="0" smtClean="0">
                <a:solidFill>
                  <a:srgbClr val="FFFFCC"/>
                </a:solidFill>
                <a:latin typeface="Aharoni" panose="02010803020104030203" pitchFamily="2" charset="-79"/>
                <a:cs typeface="Aharoni" panose="02010803020104030203" pitchFamily="2" charset="-79"/>
              </a:rPr>
              <a:t>Continental</a:t>
            </a:r>
          </a:p>
          <a:p>
            <a:r>
              <a:rPr lang="en-US" dirty="0">
                <a:solidFill>
                  <a:srgbClr val="FFFFCC"/>
                </a:solidFill>
                <a:latin typeface="Aharoni" panose="02010803020104030203" pitchFamily="2" charset="-79"/>
                <a:cs typeface="Aharoni" panose="02010803020104030203" pitchFamily="2" charset="-79"/>
              </a:rPr>
              <a:t> </a:t>
            </a:r>
            <a:r>
              <a:rPr lang="en-US" dirty="0" smtClean="0">
                <a:solidFill>
                  <a:srgbClr val="FFFFCC"/>
                </a:solidFill>
                <a:latin typeface="Aharoni" panose="02010803020104030203" pitchFamily="2" charset="-79"/>
                <a:cs typeface="Aharoni" panose="02010803020104030203" pitchFamily="2" charset="-79"/>
              </a:rPr>
              <a:t>  Crust</a:t>
            </a:r>
            <a:endParaRPr lang="en-US" dirty="0">
              <a:solidFill>
                <a:srgbClr val="FFFFCC"/>
              </a:solidFill>
              <a:latin typeface="Aharoni" panose="02010803020104030203" pitchFamily="2" charset="-79"/>
              <a:cs typeface="Aharoni" panose="02010803020104030203" pitchFamily="2" charset="-79"/>
            </a:endParaRPr>
          </a:p>
        </p:txBody>
      </p:sp>
      <p:sp>
        <p:nvSpPr>
          <p:cNvPr id="177" name="TextBox 176"/>
          <p:cNvSpPr txBox="1"/>
          <p:nvPr/>
        </p:nvSpPr>
        <p:spPr>
          <a:xfrm>
            <a:off x="4234539" y="3967071"/>
            <a:ext cx="2384783" cy="523220"/>
          </a:xfrm>
          <a:prstGeom prst="rect">
            <a:avLst/>
          </a:prstGeom>
          <a:noFill/>
        </p:spPr>
        <p:txBody>
          <a:bodyPr wrap="square" rtlCol="0">
            <a:spAutoFit/>
          </a:bodyPr>
          <a:lstStyle/>
          <a:p>
            <a:pPr algn="ctr"/>
            <a:r>
              <a:rPr lang="en-US" sz="1400" dirty="0" smtClean="0">
                <a:latin typeface="+mn-lt"/>
              </a:rPr>
              <a:t>The subsidence due to the weight of the sediments</a:t>
            </a:r>
            <a:endParaRPr lang="en-US" sz="1400" dirty="0">
              <a:latin typeface="+mn-lt"/>
            </a:endParaRPr>
          </a:p>
        </p:txBody>
      </p:sp>
      <p:sp>
        <p:nvSpPr>
          <p:cNvPr id="178" name="TextBox 177"/>
          <p:cNvSpPr txBox="1"/>
          <p:nvPr/>
        </p:nvSpPr>
        <p:spPr>
          <a:xfrm>
            <a:off x="3198485" y="2540680"/>
            <a:ext cx="3693037" cy="738664"/>
          </a:xfrm>
          <a:prstGeom prst="rect">
            <a:avLst/>
          </a:prstGeom>
          <a:noFill/>
        </p:spPr>
        <p:txBody>
          <a:bodyPr wrap="square" rtlCol="0">
            <a:spAutoFit/>
          </a:bodyPr>
          <a:lstStyle/>
          <a:p>
            <a:pPr algn="ctr"/>
            <a:r>
              <a:rPr lang="en-US" sz="1400" dirty="0" smtClean="0">
                <a:latin typeface="+mn-lt"/>
              </a:rPr>
              <a:t>The subsidence due to the tectonic-thermal effect of the local extension</a:t>
            </a:r>
          </a:p>
          <a:p>
            <a:pPr algn="ctr">
              <a:tabLst>
                <a:tab pos="573088" algn="l"/>
              </a:tabLst>
            </a:pPr>
            <a:r>
              <a:rPr lang="en-US" sz="1400" dirty="0">
                <a:latin typeface="+mn-lt"/>
              </a:rPr>
              <a:t>	</a:t>
            </a:r>
          </a:p>
        </p:txBody>
      </p:sp>
      <p:sp>
        <p:nvSpPr>
          <p:cNvPr id="6" name="Freeform 5"/>
          <p:cNvSpPr/>
          <p:nvPr/>
        </p:nvSpPr>
        <p:spPr bwMode="auto">
          <a:xfrm>
            <a:off x="1456841" y="2123268"/>
            <a:ext cx="5570055" cy="1381209"/>
          </a:xfrm>
          <a:custGeom>
            <a:avLst/>
            <a:gdLst>
              <a:gd name="connsiteX0" fmla="*/ 0 w 5626245"/>
              <a:gd name="connsiteY0" fmla="*/ 0 h 1381209"/>
              <a:gd name="connsiteX1" fmla="*/ 278969 w 5626245"/>
              <a:gd name="connsiteY1" fmla="*/ 61993 h 1381209"/>
              <a:gd name="connsiteX2" fmla="*/ 464949 w 5626245"/>
              <a:gd name="connsiteY2" fmla="*/ 123986 h 1381209"/>
              <a:gd name="connsiteX3" fmla="*/ 480447 w 5626245"/>
              <a:gd name="connsiteY3" fmla="*/ 286718 h 1381209"/>
              <a:gd name="connsiteX4" fmla="*/ 550190 w 5626245"/>
              <a:gd name="connsiteY4" fmla="*/ 379708 h 1381209"/>
              <a:gd name="connsiteX5" fmla="*/ 720671 w 5626245"/>
              <a:gd name="connsiteY5" fmla="*/ 526942 h 1381209"/>
              <a:gd name="connsiteX6" fmla="*/ 906651 w 5626245"/>
              <a:gd name="connsiteY6" fmla="*/ 697424 h 1381209"/>
              <a:gd name="connsiteX7" fmla="*/ 1154623 w 5626245"/>
              <a:gd name="connsiteY7" fmla="*/ 782664 h 1381209"/>
              <a:gd name="connsiteX8" fmla="*/ 1627322 w 5626245"/>
              <a:gd name="connsiteY8" fmla="*/ 883403 h 1381209"/>
              <a:gd name="connsiteX9" fmla="*/ 1937288 w 5626245"/>
              <a:gd name="connsiteY9" fmla="*/ 945396 h 1381209"/>
              <a:gd name="connsiteX10" fmla="*/ 2255003 w 5626245"/>
              <a:gd name="connsiteY10" fmla="*/ 1015139 h 1381209"/>
              <a:gd name="connsiteX11" fmla="*/ 2440983 w 5626245"/>
              <a:gd name="connsiteY11" fmla="*/ 1115878 h 1381209"/>
              <a:gd name="connsiteX12" fmla="*/ 2781945 w 5626245"/>
              <a:gd name="connsiteY12" fmla="*/ 1139125 h 1381209"/>
              <a:gd name="connsiteX13" fmla="*/ 3029918 w 5626245"/>
              <a:gd name="connsiteY13" fmla="*/ 1224366 h 1381209"/>
              <a:gd name="connsiteX14" fmla="*/ 3471620 w 5626245"/>
              <a:gd name="connsiteY14" fmla="*/ 1247613 h 1381209"/>
              <a:gd name="connsiteX15" fmla="*/ 3812583 w 5626245"/>
              <a:gd name="connsiteY15" fmla="*/ 1247613 h 1381209"/>
              <a:gd name="connsiteX16" fmla="*/ 4409267 w 5626245"/>
              <a:gd name="connsiteY16" fmla="*/ 1317356 h 1381209"/>
              <a:gd name="connsiteX17" fmla="*/ 4742481 w 5626245"/>
              <a:gd name="connsiteY17" fmla="*/ 1270861 h 1381209"/>
              <a:gd name="connsiteX18" fmla="*/ 5238427 w 5626245"/>
              <a:gd name="connsiteY18" fmla="*/ 1379349 h 1381209"/>
              <a:gd name="connsiteX19" fmla="*/ 5563891 w 5626245"/>
              <a:gd name="connsiteY19" fmla="*/ 1340603 h 1381209"/>
              <a:gd name="connsiteX20" fmla="*/ 5625884 w 5626245"/>
              <a:gd name="connsiteY20" fmla="*/ 1356101 h 138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26245" h="1381209">
                <a:moveTo>
                  <a:pt x="0" y="0"/>
                </a:moveTo>
                <a:cubicBezTo>
                  <a:pt x="100739" y="20664"/>
                  <a:pt x="201478" y="41329"/>
                  <a:pt x="278969" y="61993"/>
                </a:cubicBezTo>
                <a:cubicBezTo>
                  <a:pt x="356461" y="82657"/>
                  <a:pt x="431369" y="86532"/>
                  <a:pt x="464949" y="123986"/>
                </a:cubicBezTo>
                <a:cubicBezTo>
                  <a:pt x="498529" y="161440"/>
                  <a:pt x="466240" y="244098"/>
                  <a:pt x="480447" y="286718"/>
                </a:cubicBezTo>
                <a:cubicBezTo>
                  <a:pt x="494654" y="329338"/>
                  <a:pt x="510153" y="339671"/>
                  <a:pt x="550190" y="379708"/>
                </a:cubicBezTo>
                <a:cubicBezTo>
                  <a:pt x="590227" y="419745"/>
                  <a:pt x="661261" y="473989"/>
                  <a:pt x="720671" y="526942"/>
                </a:cubicBezTo>
                <a:cubicBezTo>
                  <a:pt x="780081" y="579895"/>
                  <a:pt x="834326" y="654804"/>
                  <a:pt x="906651" y="697424"/>
                </a:cubicBezTo>
                <a:cubicBezTo>
                  <a:pt x="978976" y="740044"/>
                  <a:pt x="1034511" y="751668"/>
                  <a:pt x="1154623" y="782664"/>
                </a:cubicBezTo>
                <a:cubicBezTo>
                  <a:pt x="1274735" y="813660"/>
                  <a:pt x="1627322" y="883403"/>
                  <a:pt x="1627322" y="883403"/>
                </a:cubicBezTo>
                <a:lnTo>
                  <a:pt x="1937288" y="945396"/>
                </a:lnTo>
                <a:cubicBezTo>
                  <a:pt x="2041902" y="967352"/>
                  <a:pt x="2171054" y="986725"/>
                  <a:pt x="2255003" y="1015139"/>
                </a:cubicBezTo>
                <a:cubicBezTo>
                  <a:pt x="2338952" y="1043553"/>
                  <a:pt x="2353159" y="1095214"/>
                  <a:pt x="2440983" y="1115878"/>
                </a:cubicBezTo>
                <a:cubicBezTo>
                  <a:pt x="2528807" y="1136542"/>
                  <a:pt x="2683789" y="1121044"/>
                  <a:pt x="2781945" y="1139125"/>
                </a:cubicBezTo>
                <a:cubicBezTo>
                  <a:pt x="2880101" y="1157206"/>
                  <a:pt x="2914972" y="1206285"/>
                  <a:pt x="3029918" y="1224366"/>
                </a:cubicBezTo>
                <a:cubicBezTo>
                  <a:pt x="3144864" y="1242447"/>
                  <a:pt x="3341176" y="1243739"/>
                  <a:pt x="3471620" y="1247613"/>
                </a:cubicBezTo>
                <a:cubicBezTo>
                  <a:pt x="3602064" y="1251487"/>
                  <a:pt x="3656309" y="1235989"/>
                  <a:pt x="3812583" y="1247613"/>
                </a:cubicBezTo>
                <a:cubicBezTo>
                  <a:pt x="3968857" y="1259237"/>
                  <a:pt x="4254284" y="1313481"/>
                  <a:pt x="4409267" y="1317356"/>
                </a:cubicBezTo>
                <a:cubicBezTo>
                  <a:pt x="4564250" y="1321231"/>
                  <a:pt x="4604288" y="1260529"/>
                  <a:pt x="4742481" y="1270861"/>
                </a:cubicBezTo>
                <a:cubicBezTo>
                  <a:pt x="4880674" y="1281193"/>
                  <a:pt x="5101525" y="1367725"/>
                  <a:pt x="5238427" y="1379349"/>
                </a:cubicBezTo>
                <a:cubicBezTo>
                  <a:pt x="5375329" y="1390973"/>
                  <a:pt x="5499315" y="1344478"/>
                  <a:pt x="5563891" y="1340603"/>
                </a:cubicBezTo>
                <a:cubicBezTo>
                  <a:pt x="5628467" y="1336728"/>
                  <a:pt x="5627175" y="1346414"/>
                  <a:pt x="5625884" y="1356101"/>
                </a:cubicBezTo>
              </a:path>
            </a:pathLst>
          </a:custGeom>
          <a:noFill/>
          <a:ln w="28575" cap="flat" cmpd="sng" algn="ctr">
            <a:solidFill>
              <a:srgbClr val="FF00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 name="Freeform 9"/>
          <p:cNvSpPr/>
          <p:nvPr/>
        </p:nvSpPr>
        <p:spPr bwMode="auto">
          <a:xfrm>
            <a:off x="1986915" y="2499360"/>
            <a:ext cx="228600" cy="525780"/>
          </a:xfrm>
          <a:custGeom>
            <a:avLst/>
            <a:gdLst>
              <a:gd name="connsiteX0" fmla="*/ 139065 w 228600"/>
              <a:gd name="connsiteY0" fmla="*/ 525780 h 525780"/>
              <a:gd name="connsiteX1" fmla="*/ 74295 w 228600"/>
              <a:gd name="connsiteY1" fmla="*/ 302895 h 525780"/>
              <a:gd name="connsiteX2" fmla="*/ 64770 w 228600"/>
              <a:gd name="connsiteY2" fmla="*/ 283845 h 525780"/>
              <a:gd name="connsiteX3" fmla="*/ 0 w 228600"/>
              <a:gd name="connsiteY3" fmla="*/ 0 h 525780"/>
              <a:gd name="connsiteX4" fmla="*/ 81915 w 228600"/>
              <a:gd name="connsiteY4" fmla="*/ 83820 h 525780"/>
              <a:gd name="connsiteX5" fmla="*/ 129540 w 228600"/>
              <a:gd name="connsiteY5" fmla="*/ 127635 h 525780"/>
              <a:gd name="connsiteX6" fmla="*/ 144780 w 228600"/>
              <a:gd name="connsiteY6" fmla="*/ 146685 h 525780"/>
              <a:gd name="connsiteX7" fmla="*/ 165735 w 228600"/>
              <a:gd name="connsiteY7" fmla="*/ 154305 h 525780"/>
              <a:gd name="connsiteX8" fmla="*/ 228600 w 228600"/>
              <a:gd name="connsiteY8" fmla="*/ 217170 h 5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525780">
                <a:moveTo>
                  <a:pt x="139065" y="525780"/>
                </a:moveTo>
                <a:lnTo>
                  <a:pt x="74295" y="302895"/>
                </a:lnTo>
                <a:lnTo>
                  <a:pt x="64770" y="283845"/>
                </a:lnTo>
                <a:lnTo>
                  <a:pt x="0" y="0"/>
                </a:lnTo>
                <a:lnTo>
                  <a:pt x="81915" y="83820"/>
                </a:lnTo>
                <a:lnTo>
                  <a:pt x="129540" y="127635"/>
                </a:lnTo>
                <a:lnTo>
                  <a:pt x="144780" y="146685"/>
                </a:lnTo>
                <a:lnTo>
                  <a:pt x="165735" y="154305"/>
                </a:lnTo>
                <a:lnTo>
                  <a:pt x="228600" y="217170"/>
                </a:lnTo>
              </a:path>
            </a:pathLst>
          </a:custGeom>
          <a:solidFill>
            <a:srgbClr val="FFDD7D"/>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2" name="Freeform 11"/>
          <p:cNvSpPr/>
          <p:nvPr/>
        </p:nvSpPr>
        <p:spPr bwMode="auto">
          <a:xfrm>
            <a:off x="1493520" y="2141220"/>
            <a:ext cx="440055" cy="158115"/>
          </a:xfrm>
          <a:custGeom>
            <a:avLst/>
            <a:gdLst>
              <a:gd name="connsiteX0" fmla="*/ 0 w 440055"/>
              <a:gd name="connsiteY0" fmla="*/ 0 h 158115"/>
              <a:gd name="connsiteX1" fmla="*/ 180975 w 440055"/>
              <a:gd name="connsiteY1" fmla="*/ 41910 h 158115"/>
              <a:gd name="connsiteX2" fmla="*/ 363855 w 440055"/>
              <a:gd name="connsiteY2" fmla="*/ 83820 h 158115"/>
              <a:gd name="connsiteX3" fmla="*/ 415290 w 440055"/>
              <a:gd name="connsiteY3" fmla="*/ 106680 h 158115"/>
              <a:gd name="connsiteX4" fmla="*/ 440055 w 440055"/>
              <a:gd name="connsiteY4" fmla="*/ 158115 h 158115"/>
              <a:gd name="connsiteX5" fmla="*/ 411480 w 440055"/>
              <a:gd name="connsiteY5" fmla="*/ 148590 h 158115"/>
              <a:gd name="connsiteX6" fmla="*/ 339090 w 440055"/>
              <a:gd name="connsiteY6" fmla="*/ 125730 h 158115"/>
              <a:gd name="connsiteX7" fmla="*/ 148590 w 440055"/>
              <a:gd name="connsiteY7" fmla="*/ 57150 h 158115"/>
              <a:gd name="connsiteX8" fmla="*/ 0 w 440055"/>
              <a:gd name="connsiteY8"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055" h="158115">
                <a:moveTo>
                  <a:pt x="0" y="0"/>
                </a:moveTo>
                <a:lnTo>
                  <a:pt x="180975" y="41910"/>
                </a:lnTo>
                <a:lnTo>
                  <a:pt x="363855" y="83820"/>
                </a:lnTo>
                <a:lnTo>
                  <a:pt x="415290" y="106680"/>
                </a:lnTo>
                <a:lnTo>
                  <a:pt x="440055" y="158115"/>
                </a:lnTo>
                <a:lnTo>
                  <a:pt x="411480" y="148590"/>
                </a:lnTo>
                <a:lnTo>
                  <a:pt x="339090" y="125730"/>
                </a:lnTo>
                <a:lnTo>
                  <a:pt x="148590" y="57150"/>
                </a:lnTo>
                <a:lnTo>
                  <a:pt x="0" y="0"/>
                </a:lnTo>
                <a:close/>
              </a:path>
            </a:pathLst>
          </a:custGeom>
          <a:solidFill>
            <a:srgbClr val="FFDD7D"/>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3" name="Rectangle 12"/>
          <p:cNvSpPr/>
          <p:nvPr/>
        </p:nvSpPr>
        <p:spPr bwMode="auto">
          <a:xfrm>
            <a:off x="1336065" y="2072831"/>
            <a:ext cx="517818" cy="58994"/>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4" name="Freeform 13"/>
          <p:cNvSpPr/>
          <p:nvPr/>
        </p:nvSpPr>
        <p:spPr bwMode="auto">
          <a:xfrm>
            <a:off x="1992086" y="2454729"/>
            <a:ext cx="5040085" cy="1006928"/>
          </a:xfrm>
          <a:custGeom>
            <a:avLst/>
            <a:gdLst>
              <a:gd name="connsiteX0" fmla="*/ 0 w 5040085"/>
              <a:gd name="connsiteY0" fmla="*/ 0 h 1006928"/>
              <a:gd name="connsiteX1" fmla="*/ 146957 w 5040085"/>
              <a:gd name="connsiteY1" fmla="*/ 157842 h 1006928"/>
              <a:gd name="connsiteX2" fmla="*/ 440871 w 5040085"/>
              <a:gd name="connsiteY2" fmla="*/ 337457 h 1006928"/>
              <a:gd name="connsiteX3" fmla="*/ 1104900 w 5040085"/>
              <a:gd name="connsiteY3" fmla="*/ 549728 h 1006928"/>
              <a:gd name="connsiteX4" fmla="*/ 2041071 w 5040085"/>
              <a:gd name="connsiteY4" fmla="*/ 762000 h 1006928"/>
              <a:gd name="connsiteX5" fmla="*/ 3156857 w 5040085"/>
              <a:gd name="connsiteY5" fmla="*/ 887185 h 1006928"/>
              <a:gd name="connsiteX6" fmla="*/ 3907971 w 5040085"/>
              <a:gd name="connsiteY6" fmla="*/ 952500 h 1006928"/>
              <a:gd name="connsiteX7" fmla="*/ 5040085 w 5040085"/>
              <a:gd name="connsiteY7" fmla="*/ 1006928 h 100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0085" h="1006928">
                <a:moveTo>
                  <a:pt x="0" y="0"/>
                </a:moveTo>
                <a:cubicBezTo>
                  <a:pt x="36739" y="50799"/>
                  <a:pt x="73479" y="101599"/>
                  <a:pt x="146957" y="157842"/>
                </a:cubicBezTo>
                <a:cubicBezTo>
                  <a:pt x="220436" y="214085"/>
                  <a:pt x="281214" y="272143"/>
                  <a:pt x="440871" y="337457"/>
                </a:cubicBezTo>
                <a:cubicBezTo>
                  <a:pt x="600528" y="402771"/>
                  <a:pt x="838200" y="478971"/>
                  <a:pt x="1104900" y="549728"/>
                </a:cubicBezTo>
                <a:cubicBezTo>
                  <a:pt x="1371600" y="620485"/>
                  <a:pt x="1699078" y="705757"/>
                  <a:pt x="2041071" y="762000"/>
                </a:cubicBezTo>
                <a:cubicBezTo>
                  <a:pt x="2383064" y="818243"/>
                  <a:pt x="2845707" y="855435"/>
                  <a:pt x="3156857" y="887185"/>
                </a:cubicBezTo>
                <a:cubicBezTo>
                  <a:pt x="3468007" y="918935"/>
                  <a:pt x="3594100" y="932543"/>
                  <a:pt x="3907971" y="952500"/>
                </a:cubicBezTo>
                <a:cubicBezTo>
                  <a:pt x="4221842" y="972457"/>
                  <a:pt x="4630963" y="989692"/>
                  <a:pt x="5040085" y="1006928"/>
                </a:cubicBezTo>
              </a:path>
            </a:pathLst>
          </a:custGeom>
          <a:noFill/>
          <a:ln w="38100" cap="flat" cmpd="sng" algn="ctr">
            <a:solidFill>
              <a:schemeClr val="tx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6" name="TextBox 15"/>
          <p:cNvSpPr txBox="1"/>
          <p:nvPr/>
        </p:nvSpPr>
        <p:spPr>
          <a:xfrm>
            <a:off x="5706094" y="3143250"/>
            <a:ext cx="1016625" cy="246221"/>
          </a:xfrm>
          <a:prstGeom prst="rect">
            <a:avLst/>
          </a:prstGeom>
          <a:noFill/>
        </p:spPr>
        <p:txBody>
          <a:bodyPr wrap="none" rtlCol="0">
            <a:spAutoFit/>
          </a:bodyPr>
          <a:lstStyle/>
          <a:p>
            <a:r>
              <a:rPr lang="en-US" sz="1000" b="1" dirty="0" smtClean="0">
                <a:latin typeface="Arial" panose="020B0604020202020204" pitchFamily="34" charset="0"/>
                <a:cs typeface="Arial" panose="020B0604020202020204" pitchFamily="34" charset="0"/>
              </a:rPr>
              <a:t>70% Thinning</a:t>
            </a:r>
            <a:endParaRPr lang="en-US" sz="1000" b="1" dirty="0">
              <a:latin typeface="Arial" panose="020B0604020202020204" pitchFamily="34" charset="0"/>
              <a:cs typeface="Arial" panose="020B0604020202020204" pitchFamily="34" charset="0"/>
            </a:endParaRPr>
          </a:p>
        </p:txBody>
      </p:sp>
      <p:grpSp>
        <p:nvGrpSpPr>
          <p:cNvPr id="19" name="Group 18"/>
          <p:cNvGrpSpPr/>
          <p:nvPr/>
        </p:nvGrpSpPr>
        <p:grpSpPr>
          <a:xfrm>
            <a:off x="1626801" y="2499360"/>
            <a:ext cx="639919" cy="1259755"/>
            <a:chOff x="1626801" y="2499360"/>
            <a:chExt cx="639919" cy="1259755"/>
          </a:xfrm>
        </p:grpSpPr>
        <p:cxnSp>
          <p:nvCxnSpPr>
            <p:cNvPr id="18" name="Straight Arrow Connector 17"/>
            <p:cNvCxnSpPr/>
            <p:nvPr/>
          </p:nvCxnSpPr>
          <p:spPr bwMode="auto">
            <a:xfrm flipV="1">
              <a:off x="1950501" y="2499360"/>
              <a:ext cx="0" cy="863032"/>
            </a:xfrm>
            <a:prstGeom prst="straightConnector1">
              <a:avLst/>
            </a:prstGeom>
            <a:solidFill>
              <a:schemeClr val="accent1"/>
            </a:solidFill>
            <a:ln w="57150" cap="flat" cmpd="sng" algn="ctr">
              <a:solidFill>
                <a:srgbClr val="FFFF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4" name="TextBox 193"/>
            <p:cNvSpPr txBox="1"/>
            <p:nvPr/>
          </p:nvSpPr>
          <p:spPr>
            <a:xfrm>
              <a:off x="1626801" y="3359005"/>
              <a:ext cx="639919" cy="400110"/>
            </a:xfrm>
            <a:prstGeom prst="rect">
              <a:avLst/>
            </a:prstGeom>
            <a:noFill/>
          </p:spPr>
          <p:txBody>
            <a:bodyPr wrap="none" rtlCol="0">
              <a:spAutoFit/>
            </a:bodyPr>
            <a:lstStyle/>
            <a:p>
              <a:pPr algn="ctr"/>
              <a:r>
                <a:rPr lang="en-US" sz="1000" b="1" dirty="0" smtClean="0">
                  <a:solidFill>
                    <a:srgbClr val="FFFF00"/>
                  </a:solidFill>
                  <a:latin typeface="Arial" panose="020B0604020202020204" pitchFamily="34" charset="0"/>
                  <a:cs typeface="Arial" panose="020B0604020202020204" pitchFamily="34" charset="0"/>
                </a:rPr>
                <a:t>Time of</a:t>
              </a:r>
            </a:p>
            <a:p>
              <a:pPr algn="ctr"/>
              <a:r>
                <a:rPr lang="en-US" sz="1000" b="1" dirty="0" smtClean="0">
                  <a:solidFill>
                    <a:srgbClr val="FFFF00"/>
                  </a:solidFill>
                  <a:latin typeface="Arial" panose="020B0604020202020204" pitchFamily="34" charset="0"/>
                  <a:cs typeface="Arial" panose="020B0604020202020204" pitchFamily="34" charset="0"/>
                </a:rPr>
                <a:t>Sag</a:t>
              </a:r>
              <a:endParaRPr lang="en-US" sz="1000" b="1" dirty="0">
                <a:solidFill>
                  <a:srgbClr val="FFFF0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6705816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7"/>
                                        </p:tgtEl>
                                        <p:attrNameLst>
                                          <p:attrName>style.visibility</p:attrName>
                                        </p:attrNameLst>
                                      </p:cBhvr>
                                      <p:to>
                                        <p:strVal val="visible"/>
                                      </p:to>
                                    </p:set>
                                    <p:animEffect transition="in" filter="fade">
                                      <p:cBhvr>
                                        <p:cTn id="13" dur="500"/>
                                        <p:tgtEl>
                                          <p:spTgt spid="17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78"/>
                                        </p:tgtEl>
                                        <p:attrNameLst>
                                          <p:attrName>style.visibility</p:attrName>
                                        </p:attrNameLst>
                                      </p:cBhvr>
                                      <p:to>
                                        <p:strVal val="visible"/>
                                      </p:to>
                                    </p:set>
                                    <p:animEffect transition="in" filter="fade">
                                      <p:cBhvr>
                                        <p:cTn id="24" dur="500"/>
                                        <p:tgtEl>
                                          <p:spTgt spid="17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7" grpId="0"/>
      <p:bldP spid="178" grpId="0"/>
      <p:bldP spid="6" grpId="0" animBg="1"/>
      <p:bldP spid="10" grpId="0" animBg="1"/>
      <p:bldP spid="12" grpId="0" animBg="1"/>
      <p:bldP spid="14" grpId="0" animBg="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Heat Flow</a:t>
            </a:r>
            <a:endParaRPr lang="en-US" dirty="0"/>
          </a:p>
        </p:txBody>
      </p:sp>
      <p:sp>
        <p:nvSpPr>
          <p:cNvPr id="366" name="Rectangle 365"/>
          <p:cNvSpPr/>
          <p:nvPr/>
        </p:nvSpPr>
        <p:spPr bwMode="auto">
          <a:xfrm>
            <a:off x="1080655" y="1219200"/>
            <a:ext cx="7079672" cy="4516582"/>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67" name="Freeform 366"/>
          <p:cNvSpPr/>
          <p:nvPr/>
        </p:nvSpPr>
        <p:spPr bwMode="auto">
          <a:xfrm>
            <a:off x="1557770" y="2131653"/>
            <a:ext cx="5572125" cy="169863"/>
          </a:xfrm>
          <a:custGeom>
            <a:avLst/>
            <a:gdLst>
              <a:gd name="connsiteX0" fmla="*/ 5572125 w 5572125"/>
              <a:gd name="connsiteY0" fmla="*/ 47625 h 169863"/>
              <a:gd name="connsiteX1" fmla="*/ 5410200 w 5572125"/>
              <a:gd name="connsiteY1" fmla="*/ 57150 h 169863"/>
              <a:gd name="connsiteX2" fmla="*/ 5133975 w 5572125"/>
              <a:gd name="connsiteY2" fmla="*/ 28575 h 169863"/>
              <a:gd name="connsiteX3" fmla="*/ 4743450 w 5572125"/>
              <a:gd name="connsiteY3" fmla="*/ 9525 h 169863"/>
              <a:gd name="connsiteX4" fmla="*/ 4552950 w 5572125"/>
              <a:gd name="connsiteY4" fmla="*/ 38100 h 169863"/>
              <a:gd name="connsiteX5" fmla="*/ 4476750 w 5572125"/>
              <a:gd name="connsiteY5" fmla="*/ 57150 h 169863"/>
              <a:gd name="connsiteX6" fmla="*/ 4343400 w 5572125"/>
              <a:gd name="connsiteY6" fmla="*/ 104775 h 169863"/>
              <a:gd name="connsiteX7" fmla="*/ 4086225 w 5572125"/>
              <a:gd name="connsiteY7" fmla="*/ 142875 h 169863"/>
              <a:gd name="connsiteX8" fmla="*/ 3752850 w 5572125"/>
              <a:gd name="connsiteY8" fmla="*/ 142875 h 169863"/>
              <a:gd name="connsiteX9" fmla="*/ 3438525 w 5572125"/>
              <a:gd name="connsiteY9" fmla="*/ 152400 h 169863"/>
              <a:gd name="connsiteX10" fmla="*/ 3114675 w 5572125"/>
              <a:gd name="connsiteY10" fmla="*/ 133350 h 169863"/>
              <a:gd name="connsiteX11" fmla="*/ 2800350 w 5572125"/>
              <a:gd name="connsiteY11" fmla="*/ 133350 h 169863"/>
              <a:gd name="connsiteX12" fmla="*/ 2647950 w 5572125"/>
              <a:gd name="connsiteY12" fmla="*/ 123825 h 169863"/>
              <a:gd name="connsiteX13" fmla="*/ 2486025 w 5572125"/>
              <a:gd name="connsiteY13" fmla="*/ 66675 h 169863"/>
              <a:gd name="connsiteX14" fmla="*/ 2381250 w 5572125"/>
              <a:gd name="connsiteY14" fmla="*/ 19050 h 169863"/>
              <a:gd name="connsiteX15" fmla="*/ 2200275 w 5572125"/>
              <a:gd name="connsiteY15" fmla="*/ 85725 h 169863"/>
              <a:gd name="connsiteX16" fmla="*/ 2057400 w 5572125"/>
              <a:gd name="connsiteY16" fmla="*/ 114300 h 169863"/>
              <a:gd name="connsiteX17" fmla="*/ 1952625 w 5572125"/>
              <a:gd name="connsiteY17" fmla="*/ 104775 h 169863"/>
              <a:gd name="connsiteX18" fmla="*/ 1895475 w 5572125"/>
              <a:gd name="connsiteY18" fmla="*/ 66675 h 169863"/>
              <a:gd name="connsiteX19" fmla="*/ 1800225 w 5572125"/>
              <a:gd name="connsiteY19" fmla="*/ 28575 h 169863"/>
              <a:gd name="connsiteX20" fmla="*/ 1685925 w 5572125"/>
              <a:gd name="connsiteY20" fmla="*/ 28575 h 169863"/>
              <a:gd name="connsiteX21" fmla="*/ 1581150 w 5572125"/>
              <a:gd name="connsiteY21" fmla="*/ 28575 h 169863"/>
              <a:gd name="connsiteX22" fmla="*/ 1485900 w 5572125"/>
              <a:gd name="connsiteY22" fmla="*/ 28575 h 169863"/>
              <a:gd name="connsiteX23" fmla="*/ 1285875 w 5572125"/>
              <a:gd name="connsiteY23" fmla="*/ 38100 h 169863"/>
              <a:gd name="connsiteX24" fmla="*/ 1171575 w 5572125"/>
              <a:gd name="connsiteY24" fmla="*/ 76200 h 169863"/>
              <a:gd name="connsiteX25" fmla="*/ 1028700 w 5572125"/>
              <a:gd name="connsiteY25" fmla="*/ 85725 h 169863"/>
              <a:gd name="connsiteX26" fmla="*/ 895350 w 5572125"/>
              <a:gd name="connsiteY26" fmla="*/ 133350 h 169863"/>
              <a:gd name="connsiteX27" fmla="*/ 781050 w 5572125"/>
              <a:gd name="connsiteY27" fmla="*/ 142875 h 169863"/>
              <a:gd name="connsiteX28" fmla="*/ 600075 w 5572125"/>
              <a:gd name="connsiteY28" fmla="*/ 161925 h 169863"/>
              <a:gd name="connsiteX29" fmla="*/ 514350 w 5572125"/>
              <a:gd name="connsiteY29" fmla="*/ 161925 h 169863"/>
              <a:gd name="connsiteX30" fmla="*/ 428625 w 5572125"/>
              <a:gd name="connsiteY30" fmla="*/ 114300 h 169863"/>
              <a:gd name="connsiteX31" fmla="*/ 400050 w 5572125"/>
              <a:gd name="connsiteY31" fmla="*/ 66675 h 169863"/>
              <a:gd name="connsiteX32" fmla="*/ 361950 w 5572125"/>
              <a:gd name="connsiteY32" fmla="*/ 38100 h 169863"/>
              <a:gd name="connsiteX33" fmla="*/ 314325 w 5572125"/>
              <a:gd name="connsiteY33" fmla="*/ 19050 h 169863"/>
              <a:gd name="connsiteX34" fmla="*/ 0 w 5572125"/>
              <a:gd name="connsiteY34" fmla="*/ 0 h 16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572125" h="169863">
                <a:moveTo>
                  <a:pt x="5572125" y="47625"/>
                </a:moveTo>
                <a:cubicBezTo>
                  <a:pt x="5527675" y="53975"/>
                  <a:pt x="5483225" y="60325"/>
                  <a:pt x="5410200" y="57150"/>
                </a:cubicBezTo>
                <a:cubicBezTo>
                  <a:pt x="5337175" y="53975"/>
                  <a:pt x="5245100" y="36512"/>
                  <a:pt x="5133975" y="28575"/>
                </a:cubicBezTo>
                <a:cubicBezTo>
                  <a:pt x="5022850" y="20638"/>
                  <a:pt x="4840287" y="7938"/>
                  <a:pt x="4743450" y="9525"/>
                </a:cubicBezTo>
                <a:cubicBezTo>
                  <a:pt x="4646613" y="11112"/>
                  <a:pt x="4597400" y="30163"/>
                  <a:pt x="4552950" y="38100"/>
                </a:cubicBezTo>
                <a:cubicBezTo>
                  <a:pt x="4508500" y="46037"/>
                  <a:pt x="4511675" y="46038"/>
                  <a:pt x="4476750" y="57150"/>
                </a:cubicBezTo>
                <a:cubicBezTo>
                  <a:pt x="4441825" y="68263"/>
                  <a:pt x="4408487" y="90488"/>
                  <a:pt x="4343400" y="104775"/>
                </a:cubicBezTo>
                <a:cubicBezTo>
                  <a:pt x="4278313" y="119062"/>
                  <a:pt x="4184650" y="136525"/>
                  <a:pt x="4086225" y="142875"/>
                </a:cubicBezTo>
                <a:cubicBezTo>
                  <a:pt x="3987800" y="149225"/>
                  <a:pt x="3860800" y="141288"/>
                  <a:pt x="3752850" y="142875"/>
                </a:cubicBezTo>
                <a:cubicBezTo>
                  <a:pt x="3644900" y="144463"/>
                  <a:pt x="3544887" y="153987"/>
                  <a:pt x="3438525" y="152400"/>
                </a:cubicBezTo>
                <a:cubicBezTo>
                  <a:pt x="3332163" y="150813"/>
                  <a:pt x="3221037" y="136525"/>
                  <a:pt x="3114675" y="133350"/>
                </a:cubicBezTo>
                <a:cubicBezTo>
                  <a:pt x="3008313" y="130175"/>
                  <a:pt x="2878137" y="134937"/>
                  <a:pt x="2800350" y="133350"/>
                </a:cubicBezTo>
                <a:cubicBezTo>
                  <a:pt x="2722563" y="131763"/>
                  <a:pt x="2700337" y="134937"/>
                  <a:pt x="2647950" y="123825"/>
                </a:cubicBezTo>
                <a:cubicBezTo>
                  <a:pt x="2595563" y="112713"/>
                  <a:pt x="2530475" y="84137"/>
                  <a:pt x="2486025" y="66675"/>
                </a:cubicBezTo>
                <a:cubicBezTo>
                  <a:pt x="2441575" y="49213"/>
                  <a:pt x="2428875" y="15875"/>
                  <a:pt x="2381250" y="19050"/>
                </a:cubicBezTo>
                <a:cubicBezTo>
                  <a:pt x="2333625" y="22225"/>
                  <a:pt x="2254250" y="69850"/>
                  <a:pt x="2200275" y="85725"/>
                </a:cubicBezTo>
                <a:cubicBezTo>
                  <a:pt x="2146300" y="101600"/>
                  <a:pt x="2098675" y="111125"/>
                  <a:pt x="2057400" y="114300"/>
                </a:cubicBezTo>
                <a:cubicBezTo>
                  <a:pt x="2016125" y="117475"/>
                  <a:pt x="1979612" y="112712"/>
                  <a:pt x="1952625" y="104775"/>
                </a:cubicBezTo>
                <a:cubicBezTo>
                  <a:pt x="1925638" y="96838"/>
                  <a:pt x="1920875" y="79375"/>
                  <a:pt x="1895475" y="66675"/>
                </a:cubicBezTo>
                <a:cubicBezTo>
                  <a:pt x="1870075" y="53975"/>
                  <a:pt x="1835150" y="34925"/>
                  <a:pt x="1800225" y="28575"/>
                </a:cubicBezTo>
                <a:cubicBezTo>
                  <a:pt x="1765300" y="22225"/>
                  <a:pt x="1685925" y="28575"/>
                  <a:pt x="1685925" y="28575"/>
                </a:cubicBezTo>
                <a:lnTo>
                  <a:pt x="1581150" y="28575"/>
                </a:lnTo>
                <a:cubicBezTo>
                  <a:pt x="1547813" y="28575"/>
                  <a:pt x="1535112" y="26988"/>
                  <a:pt x="1485900" y="28575"/>
                </a:cubicBezTo>
                <a:cubicBezTo>
                  <a:pt x="1436688" y="30162"/>
                  <a:pt x="1338262" y="30163"/>
                  <a:pt x="1285875" y="38100"/>
                </a:cubicBezTo>
                <a:cubicBezTo>
                  <a:pt x="1233488" y="46037"/>
                  <a:pt x="1214437" y="68263"/>
                  <a:pt x="1171575" y="76200"/>
                </a:cubicBezTo>
                <a:cubicBezTo>
                  <a:pt x="1128713" y="84137"/>
                  <a:pt x="1074738" y="76200"/>
                  <a:pt x="1028700" y="85725"/>
                </a:cubicBezTo>
                <a:cubicBezTo>
                  <a:pt x="982663" y="95250"/>
                  <a:pt x="936625" y="123825"/>
                  <a:pt x="895350" y="133350"/>
                </a:cubicBezTo>
                <a:cubicBezTo>
                  <a:pt x="854075" y="142875"/>
                  <a:pt x="781050" y="142875"/>
                  <a:pt x="781050" y="142875"/>
                </a:cubicBezTo>
                <a:cubicBezTo>
                  <a:pt x="731838" y="147638"/>
                  <a:pt x="644525" y="158750"/>
                  <a:pt x="600075" y="161925"/>
                </a:cubicBezTo>
                <a:cubicBezTo>
                  <a:pt x="555625" y="165100"/>
                  <a:pt x="542925" y="169863"/>
                  <a:pt x="514350" y="161925"/>
                </a:cubicBezTo>
                <a:cubicBezTo>
                  <a:pt x="485775" y="153987"/>
                  <a:pt x="447675" y="130175"/>
                  <a:pt x="428625" y="114300"/>
                </a:cubicBezTo>
                <a:cubicBezTo>
                  <a:pt x="409575" y="98425"/>
                  <a:pt x="411162" y="79375"/>
                  <a:pt x="400050" y="66675"/>
                </a:cubicBezTo>
                <a:cubicBezTo>
                  <a:pt x="388938" y="53975"/>
                  <a:pt x="376237" y="46037"/>
                  <a:pt x="361950" y="38100"/>
                </a:cubicBezTo>
                <a:cubicBezTo>
                  <a:pt x="347663" y="30163"/>
                  <a:pt x="374650" y="25400"/>
                  <a:pt x="314325" y="19050"/>
                </a:cubicBezTo>
                <a:cubicBezTo>
                  <a:pt x="254000" y="12700"/>
                  <a:pt x="127000" y="6350"/>
                  <a:pt x="0" y="0"/>
                </a:cubicBezTo>
              </a:path>
            </a:pathLst>
          </a:custGeom>
          <a:no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68" name="TextBox 367"/>
          <p:cNvSpPr txBox="1"/>
          <p:nvPr/>
        </p:nvSpPr>
        <p:spPr>
          <a:xfrm>
            <a:off x="7855407" y="415343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165</a:t>
            </a:r>
            <a:endParaRPr lang="en-US" sz="600" b="1" dirty="0">
              <a:latin typeface="Arial" panose="020B0604020202020204" pitchFamily="34" charset="0"/>
              <a:cs typeface="Arial" panose="020B0604020202020204" pitchFamily="34" charset="0"/>
            </a:endParaRPr>
          </a:p>
        </p:txBody>
      </p:sp>
      <p:sp>
        <p:nvSpPr>
          <p:cNvPr id="369" name="TextBox 368"/>
          <p:cNvSpPr txBox="1"/>
          <p:nvPr/>
        </p:nvSpPr>
        <p:spPr>
          <a:xfrm>
            <a:off x="7855407" y="51181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178</a:t>
            </a:r>
            <a:endParaRPr lang="en-US" sz="600" b="1" dirty="0">
              <a:latin typeface="Arial" panose="020B0604020202020204" pitchFamily="34" charset="0"/>
              <a:cs typeface="Arial" panose="020B0604020202020204" pitchFamily="34" charset="0"/>
            </a:endParaRPr>
          </a:p>
        </p:txBody>
      </p:sp>
      <p:sp>
        <p:nvSpPr>
          <p:cNvPr id="370" name="TextBox 369"/>
          <p:cNvSpPr txBox="1"/>
          <p:nvPr/>
        </p:nvSpPr>
        <p:spPr>
          <a:xfrm>
            <a:off x="7855407" y="4727994"/>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172</a:t>
            </a:r>
            <a:endParaRPr lang="en-US" sz="600" b="1" dirty="0">
              <a:latin typeface="Arial" panose="020B0604020202020204" pitchFamily="34" charset="0"/>
              <a:cs typeface="Arial" panose="020B0604020202020204" pitchFamily="34" charset="0"/>
            </a:endParaRPr>
          </a:p>
        </p:txBody>
      </p:sp>
      <p:sp>
        <p:nvSpPr>
          <p:cNvPr id="371" name="TextBox 370"/>
          <p:cNvSpPr txBox="1"/>
          <p:nvPr/>
        </p:nvSpPr>
        <p:spPr>
          <a:xfrm>
            <a:off x="7855407" y="530549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198</a:t>
            </a:r>
            <a:endParaRPr lang="en-US" sz="600" b="1" dirty="0">
              <a:latin typeface="Arial" panose="020B0604020202020204" pitchFamily="34" charset="0"/>
              <a:cs typeface="Arial" panose="020B0604020202020204" pitchFamily="34" charset="0"/>
            </a:endParaRPr>
          </a:p>
        </p:txBody>
      </p:sp>
      <p:sp>
        <p:nvSpPr>
          <p:cNvPr id="372" name="TextBox 371"/>
          <p:cNvSpPr txBox="1"/>
          <p:nvPr/>
        </p:nvSpPr>
        <p:spPr>
          <a:xfrm>
            <a:off x="7855407" y="224391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70</a:t>
            </a:r>
            <a:endParaRPr lang="en-US" sz="600" b="1" dirty="0">
              <a:latin typeface="Arial" panose="020B0604020202020204" pitchFamily="34" charset="0"/>
              <a:cs typeface="Arial" panose="020B0604020202020204" pitchFamily="34" charset="0"/>
            </a:endParaRPr>
          </a:p>
        </p:txBody>
      </p:sp>
      <p:sp>
        <p:nvSpPr>
          <p:cNvPr id="373" name="TextBox 372"/>
          <p:cNvSpPr txBox="1"/>
          <p:nvPr/>
        </p:nvSpPr>
        <p:spPr>
          <a:xfrm>
            <a:off x="7855407" y="211423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30/0</a:t>
            </a:r>
            <a:endParaRPr lang="en-US" sz="600" b="1" dirty="0">
              <a:latin typeface="Arial" panose="020B0604020202020204" pitchFamily="34" charset="0"/>
              <a:cs typeface="Arial" panose="020B0604020202020204" pitchFamily="34" charset="0"/>
            </a:endParaRPr>
          </a:p>
        </p:txBody>
      </p:sp>
      <p:sp>
        <p:nvSpPr>
          <p:cNvPr id="374" name="TextBox 373"/>
          <p:cNvSpPr txBox="1"/>
          <p:nvPr/>
        </p:nvSpPr>
        <p:spPr>
          <a:xfrm>
            <a:off x="7855407" y="373332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155</a:t>
            </a:r>
            <a:endParaRPr lang="en-US" sz="600" b="1" dirty="0">
              <a:latin typeface="Arial" panose="020B0604020202020204" pitchFamily="34" charset="0"/>
              <a:cs typeface="Arial" panose="020B0604020202020204" pitchFamily="34" charset="0"/>
            </a:endParaRPr>
          </a:p>
        </p:txBody>
      </p:sp>
      <p:sp>
        <p:nvSpPr>
          <p:cNvPr id="375" name="TextBox 374"/>
          <p:cNvSpPr txBox="1"/>
          <p:nvPr/>
        </p:nvSpPr>
        <p:spPr>
          <a:xfrm>
            <a:off x="7855407" y="26910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110</a:t>
            </a:r>
            <a:endParaRPr lang="en-US" sz="600" b="1" dirty="0">
              <a:latin typeface="Arial" panose="020B0604020202020204" pitchFamily="34" charset="0"/>
              <a:cs typeface="Arial" panose="020B0604020202020204" pitchFamily="34" charset="0"/>
            </a:endParaRPr>
          </a:p>
        </p:txBody>
      </p:sp>
      <p:sp>
        <p:nvSpPr>
          <p:cNvPr id="376" name="TextBox 375"/>
          <p:cNvSpPr txBox="1"/>
          <p:nvPr/>
        </p:nvSpPr>
        <p:spPr>
          <a:xfrm>
            <a:off x="7855407" y="34205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145</a:t>
            </a:r>
            <a:endParaRPr lang="en-US" sz="600" b="1" dirty="0">
              <a:latin typeface="Arial" panose="020B0604020202020204" pitchFamily="34" charset="0"/>
              <a:cs typeface="Arial" panose="020B0604020202020204" pitchFamily="34" charset="0"/>
            </a:endParaRPr>
          </a:p>
        </p:txBody>
      </p:sp>
      <p:sp>
        <p:nvSpPr>
          <p:cNvPr id="377" name="TextBox 376"/>
          <p:cNvSpPr txBox="1"/>
          <p:nvPr/>
        </p:nvSpPr>
        <p:spPr>
          <a:xfrm>
            <a:off x="7855407" y="310403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130</a:t>
            </a:r>
            <a:endParaRPr lang="en-US" sz="600" b="1" dirty="0">
              <a:latin typeface="Arial" panose="020B0604020202020204" pitchFamily="34" charset="0"/>
              <a:cs typeface="Arial" panose="020B0604020202020204" pitchFamily="34" charset="0"/>
            </a:endParaRPr>
          </a:p>
        </p:txBody>
      </p:sp>
      <p:sp>
        <p:nvSpPr>
          <p:cNvPr id="379" name="TextBox 378"/>
          <p:cNvSpPr txBox="1"/>
          <p:nvPr/>
        </p:nvSpPr>
        <p:spPr>
          <a:xfrm>
            <a:off x="3732367"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110</a:t>
            </a:r>
            <a:endParaRPr lang="en-US" sz="500" b="1" dirty="0">
              <a:solidFill>
                <a:srgbClr val="FF0000"/>
              </a:solidFill>
              <a:latin typeface="Arial" panose="020B0604020202020204" pitchFamily="34" charset="0"/>
              <a:cs typeface="Arial" panose="020B0604020202020204" pitchFamily="34" charset="0"/>
            </a:endParaRPr>
          </a:p>
        </p:txBody>
      </p:sp>
      <p:sp>
        <p:nvSpPr>
          <p:cNvPr id="380" name="TextBox 379"/>
          <p:cNvSpPr txBox="1"/>
          <p:nvPr/>
        </p:nvSpPr>
        <p:spPr>
          <a:xfrm>
            <a:off x="4029792"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100</a:t>
            </a:r>
            <a:endParaRPr lang="en-US" sz="500" b="1" dirty="0">
              <a:solidFill>
                <a:srgbClr val="FF0000"/>
              </a:solidFill>
              <a:latin typeface="Arial" panose="020B0604020202020204" pitchFamily="34" charset="0"/>
              <a:cs typeface="Arial" panose="020B0604020202020204" pitchFamily="34" charset="0"/>
            </a:endParaRPr>
          </a:p>
        </p:txBody>
      </p:sp>
      <p:sp>
        <p:nvSpPr>
          <p:cNvPr id="381" name="TextBox 380"/>
          <p:cNvSpPr txBox="1"/>
          <p:nvPr/>
        </p:nvSpPr>
        <p:spPr>
          <a:xfrm>
            <a:off x="4319844"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90</a:t>
            </a:r>
            <a:endParaRPr lang="en-US" sz="500" b="1" dirty="0">
              <a:solidFill>
                <a:srgbClr val="FF0000"/>
              </a:solidFill>
              <a:latin typeface="Arial" panose="020B0604020202020204" pitchFamily="34" charset="0"/>
              <a:cs typeface="Arial" panose="020B0604020202020204" pitchFamily="34" charset="0"/>
            </a:endParaRPr>
          </a:p>
        </p:txBody>
      </p:sp>
      <p:sp>
        <p:nvSpPr>
          <p:cNvPr id="382" name="TextBox 381"/>
          <p:cNvSpPr txBox="1"/>
          <p:nvPr/>
        </p:nvSpPr>
        <p:spPr>
          <a:xfrm>
            <a:off x="4613890"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80</a:t>
            </a:r>
            <a:endParaRPr lang="en-US" sz="500" b="1" dirty="0">
              <a:solidFill>
                <a:srgbClr val="FF0000"/>
              </a:solidFill>
              <a:latin typeface="Arial" panose="020B0604020202020204" pitchFamily="34" charset="0"/>
              <a:cs typeface="Arial" panose="020B0604020202020204" pitchFamily="34" charset="0"/>
            </a:endParaRPr>
          </a:p>
        </p:txBody>
      </p:sp>
      <p:sp>
        <p:nvSpPr>
          <p:cNvPr id="383" name="TextBox 382"/>
          <p:cNvSpPr txBox="1"/>
          <p:nvPr/>
        </p:nvSpPr>
        <p:spPr>
          <a:xfrm>
            <a:off x="4921147"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70</a:t>
            </a:r>
            <a:endParaRPr lang="en-US" sz="500" b="1" dirty="0">
              <a:solidFill>
                <a:srgbClr val="FF0000"/>
              </a:solidFill>
              <a:latin typeface="Arial" panose="020B0604020202020204" pitchFamily="34" charset="0"/>
              <a:cs typeface="Arial" panose="020B0604020202020204" pitchFamily="34" charset="0"/>
            </a:endParaRPr>
          </a:p>
        </p:txBody>
      </p:sp>
      <p:sp>
        <p:nvSpPr>
          <p:cNvPr id="384" name="TextBox 383"/>
          <p:cNvSpPr txBox="1"/>
          <p:nvPr/>
        </p:nvSpPr>
        <p:spPr>
          <a:xfrm>
            <a:off x="5201366"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60</a:t>
            </a:r>
            <a:endParaRPr lang="en-US" sz="500" b="1" dirty="0">
              <a:solidFill>
                <a:srgbClr val="FF0000"/>
              </a:solidFill>
              <a:latin typeface="Arial" panose="020B0604020202020204" pitchFamily="34" charset="0"/>
              <a:cs typeface="Arial" panose="020B0604020202020204" pitchFamily="34" charset="0"/>
            </a:endParaRPr>
          </a:p>
        </p:txBody>
      </p:sp>
      <p:sp>
        <p:nvSpPr>
          <p:cNvPr id="385" name="TextBox 384"/>
          <p:cNvSpPr txBox="1"/>
          <p:nvPr/>
        </p:nvSpPr>
        <p:spPr>
          <a:xfrm>
            <a:off x="198222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170</a:t>
            </a:r>
            <a:endParaRPr lang="en-US" sz="500" b="1" dirty="0">
              <a:solidFill>
                <a:srgbClr val="FF0000"/>
              </a:solidFill>
              <a:latin typeface="Arial" panose="020B0604020202020204" pitchFamily="34" charset="0"/>
              <a:cs typeface="Arial" panose="020B0604020202020204" pitchFamily="34" charset="0"/>
            </a:endParaRPr>
          </a:p>
        </p:txBody>
      </p:sp>
      <p:sp>
        <p:nvSpPr>
          <p:cNvPr id="386" name="TextBox 385"/>
          <p:cNvSpPr txBox="1"/>
          <p:nvPr/>
        </p:nvSpPr>
        <p:spPr>
          <a:xfrm>
            <a:off x="1394746"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190</a:t>
            </a:r>
            <a:endParaRPr lang="en-US" sz="500" b="1" dirty="0">
              <a:solidFill>
                <a:srgbClr val="FF0000"/>
              </a:solidFill>
              <a:latin typeface="Arial" panose="020B0604020202020204" pitchFamily="34" charset="0"/>
              <a:cs typeface="Arial" panose="020B0604020202020204" pitchFamily="34" charset="0"/>
            </a:endParaRPr>
          </a:p>
        </p:txBody>
      </p:sp>
      <p:sp>
        <p:nvSpPr>
          <p:cNvPr id="387" name="TextBox 386"/>
          <p:cNvSpPr txBox="1"/>
          <p:nvPr/>
        </p:nvSpPr>
        <p:spPr>
          <a:xfrm>
            <a:off x="168971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180</a:t>
            </a:r>
            <a:endParaRPr lang="en-US" sz="500" b="1" dirty="0">
              <a:solidFill>
                <a:srgbClr val="FF0000"/>
              </a:solidFill>
              <a:latin typeface="Arial" panose="020B0604020202020204" pitchFamily="34" charset="0"/>
              <a:cs typeface="Arial" panose="020B0604020202020204" pitchFamily="34" charset="0"/>
            </a:endParaRPr>
          </a:p>
        </p:txBody>
      </p:sp>
      <p:sp>
        <p:nvSpPr>
          <p:cNvPr id="388" name="TextBox 387"/>
          <p:cNvSpPr txBox="1"/>
          <p:nvPr/>
        </p:nvSpPr>
        <p:spPr>
          <a:xfrm>
            <a:off x="2269817"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160</a:t>
            </a:r>
            <a:endParaRPr lang="en-US" sz="500" b="1" dirty="0">
              <a:solidFill>
                <a:srgbClr val="FF0000"/>
              </a:solidFill>
              <a:latin typeface="Arial" panose="020B0604020202020204" pitchFamily="34" charset="0"/>
              <a:cs typeface="Arial" panose="020B0604020202020204" pitchFamily="34" charset="0"/>
            </a:endParaRPr>
          </a:p>
        </p:txBody>
      </p:sp>
      <p:sp>
        <p:nvSpPr>
          <p:cNvPr id="389" name="TextBox 388"/>
          <p:cNvSpPr txBox="1"/>
          <p:nvPr/>
        </p:nvSpPr>
        <p:spPr>
          <a:xfrm>
            <a:off x="2570623"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150</a:t>
            </a:r>
            <a:endParaRPr lang="en-US" sz="500" b="1" dirty="0">
              <a:solidFill>
                <a:srgbClr val="FF0000"/>
              </a:solidFill>
              <a:latin typeface="Arial" panose="020B0604020202020204" pitchFamily="34" charset="0"/>
              <a:cs typeface="Arial" panose="020B0604020202020204" pitchFamily="34" charset="0"/>
            </a:endParaRPr>
          </a:p>
        </p:txBody>
      </p:sp>
      <p:sp>
        <p:nvSpPr>
          <p:cNvPr id="390" name="TextBox 389"/>
          <p:cNvSpPr txBox="1"/>
          <p:nvPr/>
        </p:nvSpPr>
        <p:spPr>
          <a:xfrm>
            <a:off x="2860675"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140</a:t>
            </a:r>
            <a:endParaRPr lang="en-US" sz="500" b="1" dirty="0">
              <a:solidFill>
                <a:srgbClr val="FF0000"/>
              </a:solidFill>
              <a:latin typeface="Arial" panose="020B0604020202020204" pitchFamily="34" charset="0"/>
              <a:cs typeface="Arial" panose="020B0604020202020204" pitchFamily="34" charset="0"/>
            </a:endParaRPr>
          </a:p>
        </p:txBody>
      </p:sp>
      <p:sp>
        <p:nvSpPr>
          <p:cNvPr id="391" name="TextBox 390"/>
          <p:cNvSpPr txBox="1"/>
          <p:nvPr/>
        </p:nvSpPr>
        <p:spPr>
          <a:xfrm>
            <a:off x="3150726"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130</a:t>
            </a:r>
            <a:endParaRPr lang="en-US" sz="500" b="1" dirty="0">
              <a:solidFill>
                <a:srgbClr val="FF0000"/>
              </a:solidFill>
              <a:latin typeface="Arial" panose="020B0604020202020204" pitchFamily="34" charset="0"/>
              <a:cs typeface="Arial" panose="020B0604020202020204" pitchFamily="34" charset="0"/>
            </a:endParaRPr>
          </a:p>
        </p:txBody>
      </p:sp>
      <p:sp>
        <p:nvSpPr>
          <p:cNvPr id="392" name="TextBox 391"/>
          <p:cNvSpPr txBox="1"/>
          <p:nvPr/>
        </p:nvSpPr>
        <p:spPr>
          <a:xfrm>
            <a:off x="3445694" y="1674777"/>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120</a:t>
            </a:r>
            <a:endParaRPr lang="en-US" sz="500" b="1" dirty="0">
              <a:solidFill>
                <a:srgbClr val="FF0000"/>
              </a:solidFill>
              <a:latin typeface="Arial" panose="020B0604020202020204" pitchFamily="34" charset="0"/>
              <a:cs typeface="Arial" panose="020B0604020202020204" pitchFamily="34" charset="0"/>
            </a:endParaRPr>
          </a:p>
        </p:txBody>
      </p:sp>
      <p:sp>
        <p:nvSpPr>
          <p:cNvPr id="393" name="TextBox 392"/>
          <p:cNvSpPr txBox="1"/>
          <p:nvPr/>
        </p:nvSpPr>
        <p:spPr>
          <a:xfrm>
            <a:off x="1107213" y="1672320"/>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200</a:t>
            </a:r>
            <a:endParaRPr lang="en-US" sz="500" b="1" dirty="0">
              <a:solidFill>
                <a:srgbClr val="FF0000"/>
              </a:solidFill>
              <a:latin typeface="Arial" panose="020B0604020202020204" pitchFamily="34" charset="0"/>
              <a:cs typeface="Arial" panose="020B0604020202020204" pitchFamily="34" charset="0"/>
            </a:endParaRPr>
          </a:p>
        </p:txBody>
      </p:sp>
      <p:sp>
        <p:nvSpPr>
          <p:cNvPr id="394" name="TextBox 393"/>
          <p:cNvSpPr txBox="1"/>
          <p:nvPr/>
        </p:nvSpPr>
        <p:spPr>
          <a:xfrm>
            <a:off x="5486501" y="1676931"/>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50</a:t>
            </a:r>
            <a:endParaRPr lang="en-US" sz="500" b="1" dirty="0">
              <a:solidFill>
                <a:srgbClr val="FF0000"/>
              </a:solidFill>
              <a:latin typeface="Arial" panose="020B0604020202020204" pitchFamily="34" charset="0"/>
              <a:cs typeface="Arial" panose="020B0604020202020204" pitchFamily="34" charset="0"/>
            </a:endParaRPr>
          </a:p>
        </p:txBody>
      </p:sp>
      <p:sp>
        <p:nvSpPr>
          <p:cNvPr id="395" name="TextBox 394"/>
          <p:cNvSpPr txBox="1"/>
          <p:nvPr/>
        </p:nvSpPr>
        <p:spPr>
          <a:xfrm>
            <a:off x="5781469" y="1674474"/>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40</a:t>
            </a:r>
            <a:endParaRPr lang="en-US" sz="500" b="1" dirty="0">
              <a:solidFill>
                <a:srgbClr val="FF0000"/>
              </a:solidFill>
              <a:latin typeface="Arial" panose="020B0604020202020204" pitchFamily="34" charset="0"/>
              <a:cs typeface="Arial" panose="020B0604020202020204" pitchFamily="34" charset="0"/>
            </a:endParaRPr>
          </a:p>
        </p:txBody>
      </p:sp>
      <p:sp>
        <p:nvSpPr>
          <p:cNvPr id="396" name="TextBox 395"/>
          <p:cNvSpPr txBox="1"/>
          <p:nvPr/>
        </p:nvSpPr>
        <p:spPr>
          <a:xfrm>
            <a:off x="6071521" y="1674473"/>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30</a:t>
            </a:r>
            <a:endParaRPr lang="en-US" sz="500" b="1" dirty="0">
              <a:solidFill>
                <a:srgbClr val="FF0000"/>
              </a:solidFill>
              <a:latin typeface="Arial" panose="020B0604020202020204" pitchFamily="34" charset="0"/>
              <a:cs typeface="Arial" panose="020B0604020202020204" pitchFamily="34" charset="0"/>
            </a:endParaRPr>
          </a:p>
        </p:txBody>
      </p:sp>
      <p:sp>
        <p:nvSpPr>
          <p:cNvPr id="397" name="TextBox 396"/>
          <p:cNvSpPr txBox="1"/>
          <p:nvPr/>
        </p:nvSpPr>
        <p:spPr>
          <a:xfrm>
            <a:off x="6364031" y="1684306"/>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20</a:t>
            </a:r>
            <a:endParaRPr lang="en-US" sz="500" b="1" dirty="0">
              <a:solidFill>
                <a:srgbClr val="FF0000"/>
              </a:solidFill>
              <a:latin typeface="Arial" panose="020B0604020202020204" pitchFamily="34" charset="0"/>
              <a:cs typeface="Arial" panose="020B0604020202020204" pitchFamily="34" charset="0"/>
            </a:endParaRPr>
          </a:p>
        </p:txBody>
      </p:sp>
      <p:sp>
        <p:nvSpPr>
          <p:cNvPr id="398" name="TextBox 397"/>
          <p:cNvSpPr txBox="1"/>
          <p:nvPr/>
        </p:nvSpPr>
        <p:spPr>
          <a:xfrm>
            <a:off x="6656540" y="1679390"/>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10</a:t>
            </a:r>
            <a:endParaRPr lang="en-US" sz="500" b="1" dirty="0">
              <a:solidFill>
                <a:srgbClr val="FF0000"/>
              </a:solidFill>
              <a:latin typeface="Arial" panose="020B0604020202020204" pitchFamily="34" charset="0"/>
              <a:cs typeface="Arial" panose="020B0604020202020204" pitchFamily="34" charset="0"/>
            </a:endParaRPr>
          </a:p>
        </p:txBody>
      </p:sp>
      <p:sp>
        <p:nvSpPr>
          <p:cNvPr id="399" name="TextBox 398"/>
          <p:cNvSpPr txBox="1"/>
          <p:nvPr/>
        </p:nvSpPr>
        <p:spPr>
          <a:xfrm>
            <a:off x="6946592" y="1684306"/>
            <a:ext cx="358688" cy="169277"/>
          </a:xfrm>
          <a:prstGeom prst="rect">
            <a:avLst/>
          </a:prstGeom>
          <a:noFill/>
        </p:spPr>
        <p:txBody>
          <a:bodyPr wrap="square" rtlCol="0">
            <a:spAutoFit/>
          </a:bodyPr>
          <a:lstStyle/>
          <a:p>
            <a:pPr algn="ctr"/>
            <a:r>
              <a:rPr lang="en-US" sz="500" b="1" dirty="0" smtClean="0">
                <a:solidFill>
                  <a:srgbClr val="FF0000"/>
                </a:solidFill>
                <a:latin typeface="Arial" panose="020B0604020202020204" pitchFamily="34" charset="0"/>
                <a:cs typeface="Arial" panose="020B0604020202020204" pitchFamily="34" charset="0"/>
              </a:rPr>
              <a:t>0</a:t>
            </a:r>
            <a:endParaRPr lang="en-US" sz="500" b="1" dirty="0">
              <a:solidFill>
                <a:srgbClr val="FF0000"/>
              </a:solidFill>
              <a:latin typeface="Arial" panose="020B0604020202020204" pitchFamily="34" charset="0"/>
              <a:cs typeface="Arial" panose="020B0604020202020204" pitchFamily="34" charset="0"/>
            </a:endParaRPr>
          </a:p>
        </p:txBody>
      </p:sp>
      <p:sp>
        <p:nvSpPr>
          <p:cNvPr id="400" name="Freeform 399"/>
          <p:cNvSpPr/>
          <p:nvPr/>
        </p:nvSpPr>
        <p:spPr bwMode="auto">
          <a:xfrm>
            <a:off x="1351128" y="2149522"/>
            <a:ext cx="5718412" cy="3227696"/>
          </a:xfrm>
          <a:custGeom>
            <a:avLst/>
            <a:gdLst>
              <a:gd name="connsiteX0" fmla="*/ 0 w 5718412"/>
              <a:gd name="connsiteY0" fmla="*/ 0 h 3227696"/>
              <a:gd name="connsiteX1" fmla="*/ 218365 w 5718412"/>
              <a:gd name="connsiteY1" fmla="*/ 61415 h 3227696"/>
              <a:gd name="connsiteX2" fmla="*/ 573206 w 5718412"/>
              <a:gd name="connsiteY2" fmla="*/ 143302 h 3227696"/>
              <a:gd name="connsiteX3" fmla="*/ 668741 w 5718412"/>
              <a:gd name="connsiteY3" fmla="*/ 388962 h 3227696"/>
              <a:gd name="connsiteX4" fmla="*/ 716508 w 5718412"/>
              <a:gd name="connsiteY4" fmla="*/ 805218 h 3227696"/>
              <a:gd name="connsiteX5" fmla="*/ 791571 w 5718412"/>
              <a:gd name="connsiteY5" fmla="*/ 1009935 h 3227696"/>
              <a:gd name="connsiteX6" fmla="*/ 873457 w 5718412"/>
              <a:gd name="connsiteY6" fmla="*/ 1221475 h 3227696"/>
              <a:gd name="connsiteX7" fmla="*/ 1064526 w 5718412"/>
              <a:gd name="connsiteY7" fmla="*/ 1473959 h 3227696"/>
              <a:gd name="connsiteX8" fmla="*/ 1153236 w 5718412"/>
              <a:gd name="connsiteY8" fmla="*/ 1549021 h 3227696"/>
              <a:gd name="connsiteX9" fmla="*/ 1262418 w 5718412"/>
              <a:gd name="connsiteY9" fmla="*/ 1692323 h 3227696"/>
              <a:gd name="connsiteX10" fmla="*/ 1426191 w 5718412"/>
              <a:gd name="connsiteY10" fmla="*/ 1821977 h 3227696"/>
              <a:gd name="connsiteX11" fmla="*/ 1528550 w 5718412"/>
              <a:gd name="connsiteY11" fmla="*/ 1972102 h 3227696"/>
              <a:gd name="connsiteX12" fmla="*/ 1699147 w 5718412"/>
              <a:gd name="connsiteY12" fmla="*/ 2149523 h 3227696"/>
              <a:gd name="connsiteX13" fmla="*/ 1815153 w 5718412"/>
              <a:gd name="connsiteY13" fmla="*/ 2224585 h 3227696"/>
              <a:gd name="connsiteX14" fmla="*/ 2040341 w 5718412"/>
              <a:gd name="connsiteY14" fmla="*/ 2292824 h 3227696"/>
              <a:gd name="connsiteX15" fmla="*/ 2320120 w 5718412"/>
              <a:gd name="connsiteY15" fmla="*/ 2429302 h 3227696"/>
              <a:gd name="connsiteX16" fmla="*/ 2565779 w 5718412"/>
              <a:gd name="connsiteY16" fmla="*/ 2688609 h 3227696"/>
              <a:gd name="connsiteX17" fmla="*/ 2845559 w 5718412"/>
              <a:gd name="connsiteY17" fmla="*/ 2831911 h 3227696"/>
              <a:gd name="connsiteX18" fmla="*/ 3152633 w 5718412"/>
              <a:gd name="connsiteY18" fmla="*/ 2988860 h 3227696"/>
              <a:gd name="connsiteX19" fmla="*/ 3384645 w 5718412"/>
              <a:gd name="connsiteY19" fmla="*/ 3077571 h 3227696"/>
              <a:gd name="connsiteX20" fmla="*/ 3698544 w 5718412"/>
              <a:gd name="connsiteY20" fmla="*/ 3145809 h 3227696"/>
              <a:gd name="connsiteX21" fmla="*/ 4032914 w 5718412"/>
              <a:gd name="connsiteY21" fmla="*/ 3200400 h 3227696"/>
              <a:gd name="connsiteX22" fmla="*/ 4660711 w 5718412"/>
              <a:gd name="connsiteY22" fmla="*/ 3179929 h 3227696"/>
              <a:gd name="connsiteX23" fmla="*/ 5220269 w 5718412"/>
              <a:gd name="connsiteY23" fmla="*/ 3200400 h 3227696"/>
              <a:gd name="connsiteX24" fmla="*/ 5718412 w 5718412"/>
              <a:gd name="connsiteY24" fmla="*/ 3227696 h 322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18412" h="3227696">
                <a:moveTo>
                  <a:pt x="0" y="0"/>
                </a:moveTo>
                <a:cubicBezTo>
                  <a:pt x="61415" y="18765"/>
                  <a:pt x="122831" y="37531"/>
                  <a:pt x="218365" y="61415"/>
                </a:cubicBezTo>
                <a:cubicBezTo>
                  <a:pt x="313899" y="85299"/>
                  <a:pt x="498143" y="88711"/>
                  <a:pt x="573206" y="143302"/>
                </a:cubicBezTo>
                <a:cubicBezTo>
                  <a:pt x="648269" y="197893"/>
                  <a:pt x="644857" y="278643"/>
                  <a:pt x="668741" y="388962"/>
                </a:cubicBezTo>
                <a:cubicBezTo>
                  <a:pt x="692625" y="499281"/>
                  <a:pt x="696036" y="701723"/>
                  <a:pt x="716508" y="805218"/>
                </a:cubicBezTo>
                <a:cubicBezTo>
                  <a:pt x="736980" y="908713"/>
                  <a:pt x="765413" y="940559"/>
                  <a:pt x="791571" y="1009935"/>
                </a:cubicBezTo>
                <a:cubicBezTo>
                  <a:pt x="817729" y="1079311"/>
                  <a:pt x="827965" y="1144138"/>
                  <a:pt x="873457" y="1221475"/>
                </a:cubicBezTo>
                <a:cubicBezTo>
                  <a:pt x="918950" y="1298812"/>
                  <a:pt x="1017896" y="1419368"/>
                  <a:pt x="1064526" y="1473959"/>
                </a:cubicBezTo>
                <a:cubicBezTo>
                  <a:pt x="1111156" y="1528550"/>
                  <a:pt x="1120254" y="1512627"/>
                  <a:pt x="1153236" y="1549021"/>
                </a:cubicBezTo>
                <a:cubicBezTo>
                  <a:pt x="1186218" y="1585415"/>
                  <a:pt x="1216926" y="1646830"/>
                  <a:pt x="1262418" y="1692323"/>
                </a:cubicBezTo>
                <a:cubicBezTo>
                  <a:pt x="1307910" y="1737816"/>
                  <a:pt x="1381836" y="1775347"/>
                  <a:pt x="1426191" y="1821977"/>
                </a:cubicBezTo>
                <a:cubicBezTo>
                  <a:pt x="1470546" y="1868607"/>
                  <a:pt x="1483057" y="1917511"/>
                  <a:pt x="1528550" y="1972102"/>
                </a:cubicBezTo>
                <a:cubicBezTo>
                  <a:pt x="1574043" y="2026693"/>
                  <a:pt x="1651380" y="2107443"/>
                  <a:pt x="1699147" y="2149523"/>
                </a:cubicBezTo>
                <a:cubicBezTo>
                  <a:pt x="1746914" y="2191604"/>
                  <a:pt x="1758287" y="2200702"/>
                  <a:pt x="1815153" y="2224585"/>
                </a:cubicBezTo>
                <a:cubicBezTo>
                  <a:pt x="1872019" y="2248468"/>
                  <a:pt x="1956180" y="2258705"/>
                  <a:pt x="2040341" y="2292824"/>
                </a:cubicBezTo>
                <a:cubicBezTo>
                  <a:pt x="2124502" y="2326943"/>
                  <a:pt x="2232547" y="2363338"/>
                  <a:pt x="2320120" y="2429302"/>
                </a:cubicBezTo>
                <a:cubicBezTo>
                  <a:pt x="2407693" y="2495266"/>
                  <a:pt x="2478206" y="2621508"/>
                  <a:pt x="2565779" y="2688609"/>
                </a:cubicBezTo>
                <a:cubicBezTo>
                  <a:pt x="2653352" y="2755711"/>
                  <a:pt x="2845559" y="2831911"/>
                  <a:pt x="2845559" y="2831911"/>
                </a:cubicBezTo>
                <a:cubicBezTo>
                  <a:pt x="2943368" y="2881953"/>
                  <a:pt x="3062785" y="2947917"/>
                  <a:pt x="3152633" y="2988860"/>
                </a:cubicBezTo>
                <a:cubicBezTo>
                  <a:pt x="3242481" y="3029803"/>
                  <a:pt x="3293660" y="3051413"/>
                  <a:pt x="3384645" y="3077571"/>
                </a:cubicBezTo>
                <a:cubicBezTo>
                  <a:pt x="3475630" y="3103729"/>
                  <a:pt x="3590499" y="3125338"/>
                  <a:pt x="3698544" y="3145809"/>
                </a:cubicBezTo>
                <a:cubicBezTo>
                  <a:pt x="3806589" y="3166280"/>
                  <a:pt x="3872553" y="3194713"/>
                  <a:pt x="4032914" y="3200400"/>
                </a:cubicBezTo>
                <a:cubicBezTo>
                  <a:pt x="4193275" y="3206087"/>
                  <a:pt x="4462819" y="3179929"/>
                  <a:pt x="4660711" y="3179929"/>
                </a:cubicBezTo>
                <a:cubicBezTo>
                  <a:pt x="4858603" y="3179929"/>
                  <a:pt x="5220269" y="3200400"/>
                  <a:pt x="5220269" y="3200400"/>
                </a:cubicBezTo>
                <a:lnTo>
                  <a:pt x="5718412" y="3227696"/>
                </a:ln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453" name="Group 452"/>
          <p:cNvGrpSpPr/>
          <p:nvPr/>
        </p:nvGrpSpPr>
        <p:grpSpPr>
          <a:xfrm>
            <a:off x="7574256" y="2146767"/>
            <a:ext cx="310551" cy="3245056"/>
            <a:chOff x="7034644" y="2149635"/>
            <a:chExt cx="97877" cy="3245056"/>
          </a:xfrm>
        </p:grpSpPr>
        <p:sp>
          <p:nvSpPr>
            <p:cNvPr id="454" name="Rectangle 46"/>
            <p:cNvSpPr/>
            <p:nvPr/>
          </p:nvSpPr>
          <p:spPr bwMode="auto">
            <a:xfrm>
              <a:off x="7035310" y="5218082"/>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5" name="Rectangle 454"/>
            <p:cNvSpPr/>
            <p:nvPr/>
          </p:nvSpPr>
          <p:spPr bwMode="auto">
            <a:xfrm>
              <a:off x="7035310" y="4822666"/>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6" name="Rectangle 48"/>
            <p:cNvSpPr/>
            <p:nvPr/>
          </p:nvSpPr>
          <p:spPr bwMode="auto">
            <a:xfrm>
              <a:off x="7035310" y="4255180"/>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7" name="Rectangle 456"/>
            <p:cNvSpPr/>
            <p:nvPr/>
          </p:nvSpPr>
          <p:spPr bwMode="auto">
            <a:xfrm>
              <a:off x="7035310" y="3518508"/>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8" name="Rectangle 457"/>
            <p:cNvSpPr/>
            <p:nvPr/>
          </p:nvSpPr>
          <p:spPr bwMode="auto">
            <a:xfrm>
              <a:off x="7035310" y="3832753"/>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9" name="Rectangle 458"/>
            <p:cNvSpPr/>
            <p:nvPr/>
          </p:nvSpPr>
          <p:spPr bwMode="auto">
            <a:xfrm>
              <a:off x="7035310" y="3199112"/>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0" name="Rectangle 459"/>
            <p:cNvSpPr/>
            <p:nvPr/>
          </p:nvSpPr>
          <p:spPr bwMode="auto">
            <a:xfrm>
              <a:off x="7035310" y="2781837"/>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1" name="Rectangle 460"/>
            <p:cNvSpPr/>
            <p:nvPr/>
          </p:nvSpPr>
          <p:spPr bwMode="auto">
            <a:xfrm>
              <a:off x="7035310" y="2338802"/>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2" name="Rectangle 461"/>
            <p:cNvSpPr/>
            <p:nvPr/>
          </p:nvSpPr>
          <p:spPr bwMode="auto">
            <a:xfrm>
              <a:off x="7035310" y="2209568"/>
              <a:ext cx="97211"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3" name="Rectangle 462"/>
            <p:cNvSpPr/>
            <p:nvPr/>
          </p:nvSpPr>
          <p:spPr bwMode="auto">
            <a:xfrm>
              <a:off x="7034644" y="2149635"/>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464" name="Group 463"/>
          <p:cNvGrpSpPr/>
          <p:nvPr/>
        </p:nvGrpSpPr>
        <p:grpSpPr>
          <a:xfrm>
            <a:off x="7034644" y="2149635"/>
            <a:ext cx="97877" cy="3245056"/>
            <a:chOff x="7034644" y="2149635"/>
            <a:chExt cx="97877" cy="3245056"/>
          </a:xfrm>
        </p:grpSpPr>
        <p:sp>
          <p:nvSpPr>
            <p:cNvPr id="465" name="Rectangle 46"/>
            <p:cNvSpPr/>
            <p:nvPr/>
          </p:nvSpPr>
          <p:spPr bwMode="auto">
            <a:xfrm>
              <a:off x="7035310" y="5218082"/>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6" name="Rectangle 465"/>
            <p:cNvSpPr/>
            <p:nvPr/>
          </p:nvSpPr>
          <p:spPr bwMode="auto">
            <a:xfrm>
              <a:off x="7035310" y="4822666"/>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7" name="Rectangle 48"/>
            <p:cNvSpPr/>
            <p:nvPr/>
          </p:nvSpPr>
          <p:spPr bwMode="auto">
            <a:xfrm>
              <a:off x="7035310" y="4255180"/>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8" name="Rectangle 467"/>
            <p:cNvSpPr/>
            <p:nvPr/>
          </p:nvSpPr>
          <p:spPr bwMode="auto">
            <a:xfrm>
              <a:off x="7035310" y="3518508"/>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9" name="Rectangle 468"/>
            <p:cNvSpPr/>
            <p:nvPr/>
          </p:nvSpPr>
          <p:spPr bwMode="auto">
            <a:xfrm>
              <a:off x="7035310" y="3832753"/>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70" name="Rectangle 469"/>
            <p:cNvSpPr/>
            <p:nvPr/>
          </p:nvSpPr>
          <p:spPr bwMode="auto">
            <a:xfrm>
              <a:off x="7035310" y="3199112"/>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71" name="Rectangle 470"/>
            <p:cNvSpPr/>
            <p:nvPr/>
          </p:nvSpPr>
          <p:spPr bwMode="auto">
            <a:xfrm>
              <a:off x="7035310" y="2781837"/>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72" name="Rectangle 471"/>
            <p:cNvSpPr/>
            <p:nvPr/>
          </p:nvSpPr>
          <p:spPr bwMode="auto">
            <a:xfrm>
              <a:off x="7035310" y="2338802"/>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73" name="Rectangle 472"/>
            <p:cNvSpPr/>
            <p:nvPr/>
          </p:nvSpPr>
          <p:spPr bwMode="auto">
            <a:xfrm>
              <a:off x="7035310" y="2209568"/>
              <a:ext cx="97211"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74" name="Rectangle 473"/>
            <p:cNvSpPr/>
            <p:nvPr/>
          </p:nvSpPr>
          <p:spPr bwMode="auto">
            <a:xfrm>
              <a:off x="7034644" y="2149635"/>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475" name="Freeform 474"/>
          <p:cNvSpPr/>
          <p:nvPr/>
        </p:nvSpPr>
        <p:spPr bwMode="auto">
          <a:xfrm>
            <a:off x="1360170" y="2148840"/>
            <a:ext cx="716280" cy="849630"/>
          </a:xfrm>
          <a:custGeom>
            <a:avLst/>
            <a:gdLst>
              <a:gd name="connsiteX0" fmla="*/ 0 w 716280"/>
              <a:gd name="connsiteY0" fmla="*/ 0 h 849630"/>
              <a:gd name="connsiteX1" fmla="*/ 182880 w 716280"/>
              <a:gd name="connsiteY1" fmla="*/ 60960 h 849630"/>
              <a:gd name="connsiteX2" fmla="*/ 331470 w 716280"/>
              <a:gd name="connsiteY2" fmla="*/ 83820 h 849630"/>
              <a:gd name="connsiteX3" fmla="*/ 407670 w 716280"/>
              <a:gd name="connsiteY3" fmla="*/ 99060 h 849630"/>
              <a:gd name="connsiteX4" fmla="*/ 480060 w 716280"/>
              <a:gd name="connsiteY4" fmla="*/ 106680 h 849630"/>
              <a:gd name="connsiteX5" fmla="*/ 533400 w 716280"/>
              <a:gd name="connsiteY5" fmla="*/ 129540 h 849630"/>
              <a:gd name="connsiteX6" fmla="*/ 598170 w 716280"/>
              <a:gd name="connsiteY6" fmla="*/ 179070 h 849630"/>
              <a:gd name="connsiteX7" fmla="*/ 640080 w 716280"/>
              <a:gd name="connsiteY7" fmla="*/ 278130 h 849630"/>
              <a:gd name="connsiteX8" fmla="*/ 674370 w 716280"/>
              <a:gd name="connsiteY8" fmla="*/ 510540 h 849630"/>
              <a:gd name="connsiteX9" fmla="*/ 697230 w 716280"/>
              <a:gd name="connsiteY9" fmla="*/ 735330 h 849630"/>
              <a:gd name="connsiteX10" fmla="*/ 716280 w 716280"/>
              <a:gd name="connsiteY10" fmla="*/ 849630 h 84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6280" h="849630">
                <a:moveTo>
                  <a:pt x="0" y="0"/>
                </a:moveTo>
                <a:cubicBezTo>
                  <a:pt x="63817" y="23495"/>
                  <a:pt x="127635" y="46990"/>
                  <a:pt x="182880" y="60960"/>
                </a:cubicBezTo>
                <a:cubicBezTo>
                  <a:pt x="238125" y="74930"/>
                  <a:pt x="294005" y="77470"/>
                  <a:pt x="331470" y="83820"/>
                </a:cubicBezTo>
                <a:cubicBezTo>
                  <a:pt x="368935" y="90170"/>
                  <a:pt x="382905" y="95250"/>
                  <a:pt x="407670" y="99060"/>
                </a:cubicBezTo>
                <a:cubicBezTo>
                  <a:pt x="432435" y="102870"/>
                  <a:pt x="459105" y="101600"/>
                  <a:pt x="480060" y="106680"/>
                </a:cubicBezTo>
                <a:cubicBezTo>
                  <a:pt x="501015" y="111760"/>
                  <a:pt x="513715" y="117475"/>
                  <a:pt x="533400" y="129540"/>
                </a:cubicBezTo>
                <a:cubicBezTo>
                  <a:pt x="553085" y="141605"/>
                  <a:pt x="580390" y="154305"/>
                  <a:pt x="598170" y="179070"/>
                </a:cubicBezTo>
                <a:cubicBezTo>
                  <a:pt x="615950" y="203835"/>
                  <a:pt x="627380" y="222885"/>
                  <a:pt x="640080" y="278130"/>
                </a:cubicBezTo>
                <a:cubicBezTo>
                  <a:pt x="652780" y="333375"/>
                  <a:pt x="664845" y="434340"/>
                  <a:pt x="674370" y="510540"/>
                </a:cubicBezTo>
                <a:cubicBezTo>
                  <a:pt x="683895" y="586740"/>
                  <a:pt x="690245" y="678815"/>
                  <a:pt x="697230" y="735330"/>
                </a:cubicBezTo>
                <a:cubicBezTo>
                  <a:pt x="704215" y="791845"/>
                  <a:pt x="710247" y="820737"/>
                  <a:pt x="716280" y="849630"/>
                </a:cubicBezTo>
              </a:path>
            </a:pathLst>
          </a:custGeom>
          <a:noFill/>
          <a:ln w="381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77" name="Freeform 476"/>
          <p:cNvSpPr/>
          <p:nvPr/>
        </p:nvSpPr>
        <p:spPr bwMode="auto">
          <a:xfrm>
            <a:off x="1367790" y="2133600"/>
            <a:ext cx="742950" cy="929640"/>
          </a:xfrm>
          <a:custGeom>
            <a:avLst/>
            <a:gdLst>
              <a:gd name="connsiteX0" fmla="*/ 0 w 742950"/>
              <a:gd name="connsiteY0" fmla="*/ 0 h 929640"/>
              <a:gd name="connsiteX1" fmla="*/ 270510 w 742950"/>
              <a:gd name="connsiteY1" fmla="*/ 91440 h 929640"/>
              <a:gd name="connsiteX2" fmla="*/ 480060 w 742950"/>
              <a:gd name="connsiteY2" fmla="*/ 167640 h 929640"/>
              <a:gd name="connsiteX3" fmla="*/ 537210 w 742950"/>
              <a:gd name="connsiteY3" fmla="*/ 182880 h 929640"/>
              <a:gd name="connsiteX4" fmla="*/ 571500 w 742950"/>
              <a:gd name="connsiteY4" fmla="*/ 259080 h 929640"/>
              <a:gd name="connsiteX5" fmla="*/ 632460 w 742950"/>
              <a:gd name="connsiteY5" fmla="*/ 529590 h 929640"/>
              <a:gd name="connsiteX6" fmla="*/ 742950 w 742950"/>
              <a:gd name="connsiteY6" fmla="*/ 929640 h 92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0" h="929640">
                <a:moveTo>
                  <a:pt x="0" y="0"/>
                </a:moveTo>
                <a:lnTo>
                  <a:pt x="270510" y="91440"/>
                </a:lnTo>
                <a:cubicBezTo>
                  <a:pt x="350520" y="119380"/>
                  <a:pt x="435610" y="152400"/>
                  <a:pt x="480060" y="167640"/>
                </a:cubicBezTo>
                <a:cubicBezTo>
                  <a:pt x="524510" y="182880"/>
                  <a:pt x="521970" y="167640"/>
                  <a:pt x="537210" y="182880"/>
                </a:cubicBezTo>
                <a:cubicBezTo>
                  <a:pt x="552450" y="198120"/>
                  <a:pt x="555625" y="201295"/>
                  <a:pt x="571500" y="259080"/>
                </a:cubicBezTo>
                <a:cubicBezTo>
                  <a:pt x="587375" y="316865"/>
                  <a:pt x="603885" y="417830"/>
                  <a:pt x="632460" y="529590"/>
                </a:cubicBezTo>
                <a:cubicBezTo>
                  <a:pt x="661035" y="641350"/>
                  <a:pt x="701992" y="785495"/>
                  <a:pt x="742950" y="929640"/>
                </a:cubicBezTo>
              </a:path>
            </a:pathLst>
          </a:cu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480" name="Group 281"/>
          <p:cNvGrpSpPr/>
          <p:nvPr/>
        </p:nvGrpSpPr>
        <p:grpSpPr>
          <a:xfrm>
            <a:off x="1274363" y="1413164"/>
            <a:ext cx="5857923" cy="245912"/>
            <a:chOff x="1274363" y="178638"/>
            <a:chExt cx="5857923" cy="362838"/>
          </a:xfrm>
        </p:grpSpPr>
        <p:pic>
          <p:nvPicPr>
            <p:cNvPr id="481" name="Picture 480"/>
            <p:cNvPicPr>
              <a:picLocks noChangeAspect="1"/>
            </p:cNvPicPr>
            <p:nvPr/>
          </p:nvPicPr>
          <p:blipFill rotWithShape="1">
            <a:blip r:embed="rId4" cstate="print"/>
            <a:srcRect l="12705" t="59220" b="10795"/>
            <a:stretch/>
          </p:blipFill>
          <p:spPr>
            <a:xfrm>
              <a:off x="3142422" y="223163"/>
              <a:ext cx="3980941" cy="313279"/>
            </a:xfrm>
            <a:prstGeom prst="rect">
              <a:avLst/>
            </a:prstGeom>
          </p:spPr>
        </p:pic>
        <p:pic>
          <p:nvPicPr>
            <p:cNvPr id="482" name="Picture 481"/>
            <p:cNvPicPr>
              <a:picLocks noChangeAspect="1"/>
            </p:cNvPicPr>
            <p:nvPr/>
          </p:nvPicPr>
          <p:blipFill rotWithShape="1">
            <a:blip r:embed="rId4" cstate="print"/>
            <a:srcRect l="4500" t="54857" r="87004" b="10959"/>
            <a:stretch/>
          </p:blipFill>
          <p:spPr>
            <a:xfrm>
              <a:off x="2792054" y="178638"/>
              <a:ext cx="364899" cy="357138"/>
            </a:xfrm>
            <a:prstGeom prst="rect">
              <a:avLst/>
            </a:prstGeom>
          </p:spPr>
        </p:pic>
        <p:cxnSp>
          <p:nvCxnSpPr>
            <p:cNvPr id="483" name="Straight Connector 482"/>
            <p:cNvCxnSpPr/>
            <p:nvPr/>
          </p:nvCxnSpPr>
          <p:spPr bwMode="auto">
            <a:xfrm>
              <a:off x="1274363" y="541476"/>
              <a:ext cx="5857923"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4" name="Straight Connector 483"/>
            <p:cNvCxnSpPr/>
            <p:nvPr/>
          </p:nvCxnSpPr>
          <p:spPr bwMode="auto">
            <a:xfrm>
              <a:off x="1274363" y="209999"/>
              <a:ext cx="5857923"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5" name="Straight Connector 484"/>
            <p:cNvCxnSpPr/>
            <p:nvPr/>
          </p:nvCxnSpPr>
          <p:spPr bwMode="auto">
            <a:xfrm>
              <a:off x="2129170" y="217004"/>
              <a:ext cx="0" cy="313279"/>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6" name="Straight Connector 485"/>
            <p:cNvCxnSpPr/>
            <p:nvPr/>
          </p:nvCxnSpPr>
          <p:spPr bwMode="auto">
            <a:xfrm>
              <a:off x="2779441" y="228197"/>
              <a:ext cx="0" cy="313279"/>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87" name="Group 97"/>
            <p:cNvGrpSpPr/>
            <p:nvPr/>
          </p:nvGrpSpPr>
          <p:grpSpPr>
            <a:xfrm>
              <a:off x="2222928" y="238493"/>
              <a:ext cx="452119" cy="289492"/>
              <a:chOff x="134251" y="3043963"/>
              <a:chExt cx="644741" cy="364211"/>
            </a:xfrm>
          </p:grpSpPr>
          <p:pic>
            <p:nvPicPr>
              <p:cNvPr id="491" name="Picture 490"/>
              <p:cNvPicPr>
                <a:picLocks noChangeAspect="1"/>
              </p:cNvPicPr>
              <p:nvPr/>
            </p:nvPicPr>
            <p:blipFill rotWithShape="1">
              <a:blip r:embed="rId4" cstate="print"/>
              <a:srcRect l="6365" t="61299" r="86883" b="10992"/>
              <a:stretch/>
            </p:blipFill>
            <p:spPr>
              <a:xfrm>
                <a:off x="321733" y="3043963"/>
                <a:ext cx="457259" cy="364211"/>
              </a:xfrm>
              <a:prstGeom prst="rect">
                <a:avLst/>
              </a:prstGeom>
            </p:spPr>
          </p:pic>
          <p:pic>
            <p:nvPicPr>
              <p:cNvPr id="492" name="Picture 491"/>
              <p:cNvPicPr>
                <a:picLocks noChangeAspect="1"/>
              </p:cNvPicPr>
              <p:nvPr/>
            </p:nvPicPr>
            <p:blipFill rotWithShape="1">
              <a:blip r:embed="rId4" cstate="print"/>
              <a:srcRect l="85167" t="66087" r="11547" b="12899"/>
              <a:stretch/>
            </p:blipFill>
            <p:spPr>
              <a:xfrm>
                <a:off x="134251" y="3112461"/>
                <a:ext cx="222562" cy="276225"/>
              </a:xfrm>
              <a:prstGeom prst="rect">
                <a:avLst/>
              </a:prstGeom>
            </p:spPr>
          </p:pic>
        </p:grpSp>
        <p:grpSp>
          <p:nvGrpSpPr>
            <p:cNvPr id="488" name="Group 100"/>
            <p:cNvGrpSpPr/>
            <p:nvPr/>
          </p:nvGrpSpPr>
          <p:grpSpPr>
            <a:xfrm>
              <a:off x="1464576" y="241853"/>
              <a:ext cx="430492" cy="289492"/>
              <a:chOff x="200165" y="4008847"/>
              <a:chExt cx="613900" cy="364211"/>
            </a:xfrm>
          </p:grpSpPr>
          <p:pic>
            <p:nvPicPr>
              <p:cNvPr id="489" name="Picture 488"/>
              <p:cNvPicPr>
                <a:picLocks noChangeAspect="1"/>
              </p:cNvPicPr>
              <p:nvPr/>
            </p:nvPicPr>
            <p:blipFill rotWithShape="1">
              <a:blip r:embed="rId4" cstate="print"/>
              <a:srcRect l="6365" t="61299" r="86883" b="10992"/>
              <a:stretch/>
            </p:blipFill>
            <p:spPr>
              <a:xfrm>
                <a:off x="356806" y="4008847"/>
                <a:ext cx="457259" cy="364211"/>
              </a:xfrm>
              <a:prstGeom prst="rect">
                <a:avLst/>
              </a:prstGeom>
            </p:spPr>
          </p:pic>
          <p:pic>
            <p:nvPicPr>
              <p:cNvPr id="490" name="Picture 489"/>
              <p:cNvPicPr>
                <a:picLocks noChangeAspect="1"/>
              </p:cNvPicPr>
              <p:nvPr/>
            </p:nvPicPr>
            <p:blipFill rotWithShape="1">
              <a:blip r:embed="rId4" cstate="print"/>
              <a:srcRect l="15578" t="61594" r="81755" b="11783"/>
              <a:stretch/>
            </p:blipFill>
            <p:spPr>
              <a:xfrm>
                <a:off x="200165" y="4015482"/>
                <a:ext cx="180622" cy="349956"/>
              </a:xfrm>
              <a:prstGeom prst="rect">
                <a:avLst/>
              </a:prstGeom>
            </p:spPr>
          </p:pic>
        </p:grpSp>
      </p:grpSp>
      <p:grpSp>
        <p:nvGrpSpPr>
          <p:cNvPr id="493" name="Group 492"/>
          <p:cNvGrpSpPr/>
          <p:nvPr/>
        </p:nvGrpSpPr>
        <p:grpSpPr>
          <a:xfrm>
            <a:off x="1271561" y="1784429"/>
            <a:ext cx="5888256" cy="88367"/>
            <a:chOff x="1277911" y="1898729"/>
            <a:chExt cx="5888256" cy="88367"/>
          </a:xfrm>
        </p:grpSpPr>
        <p:cxnSp>
          <p:nvCxnSpPr>
            <p:cNvPr id="494" name="Straight Connector 493"/>
            <p:cNvCxnSpPr/>
            <p:nvPr/>
          </p:nvCxnSpPr>
          <p:spPr bwMode="auto">
            <a:xfrm>
              <a:off x="1277911" y="1984048"/>
              <a:ext cx="5888256"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5" name="Straight Connector 494"/>
            <p:cNvCxnSpPr/>
            <p:nvPr/>
          </p:nvCxnSpPr>
          <p:spPr bwMode="auto">
            <a:xfrm>
              <a:off x="1287907"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6" name="Straight Connector 495"/>
            <p:cNvCxnSpPr/>
            <p:nvPr/>
          </p:nvCxnSpPr>
          <p:spPr bwMode="auto">
            <a:xfrm>
              <a:off x="2308746"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7" name="Straight Connector 496"/>
            <p:cNvCxnSpPr/>
            <p:nvPr/>
          </p:nvCxnSpPr>
          <p:spPr bwMode="auto">
            <a:xfrm>
              <a:off x="157957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8" name="Straight Connector 497"/>
            <p:cNvCxnSpPr/>
            <p:nvPr/>
          </p:nvCxnSpPr>
          <p:spPr bwMode="auto">
            <a:xfrm>
              <a:off x="187124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9" name="Straight Connector 498"/>
            <p:cNvCxnSpPr/>
            <p:nvPr/>
          </p:nvCxnSpPr>
          <p:spPr bwMode="auto">
            <a:xfrm>
              <a:off x="216291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0" name="Straight Connector 499"/>
            <p:cNvCxnSpPr/>
            <p:nvPr/>
          </p:nvCxnSpPr>
          <p:spPr bwMode="auto">
            <a:xfrm>
              <a:off x="2454580"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1" name="Straight Connector 500"/>
            <p:cNvCxnSpPr/>
            <p:nvPr/>
          </p:nvCxnSpPr>
          <p:spPr bwMode="auto">
            <a:xfrm>
              <a:off x="2746248"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2" name="Straight Connector 501"/>
            <p:cNvCxnSpPr/>
            <p:nvPr/>
          </p:nvCxnSpPr>
          <p:spPr bwMode="auto">
            <a:xfrm>
              <a:off x="2600414"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3" name="Straight Connector 502"/>
            <p:cNvCxnSpPr/>
            <p:nvPr/>
          </p:nvCxnSpPr>
          <p:spPr bwMode="auto">
            <a:xfrm>
              <a:off x="201707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4" name="Straight Connector 503"/>
            <p:cNvCxnSpPr/>
            <p:nvPr/>
          </p:nvCxnSpPr>
          <p:spPr bwMode="auto">
            <a:xfrm>
              <a:off x="172540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5" name="Straight Connector 504"/>
            <p:cNvCxnSpPr/>
            <p:nvPr/>
          </p:nvCxnSpPr>
          <p:spPr bwMode="auto">
            <a:xfrm>
              <a:off x="1433741"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6" name="Straight Connector 505"/>
            <p:cNvCxnSpPr/>
            <p:nvPr/>
          </p:nvCxnSpPr>
          <p:spPr bwMode="auto">
            <a:xfrm>
              <a:off x="3767087"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7" name="Straight Connector 506"/>
            <p:cNvCxnSpPr/>
            <p:nvPr/>
          </p:nvCxnSpPr>
          <p:spPr bwMode="auto">
            <a:xfrm>
              <a:off x="3037916"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8" name="Straight Connector 507"/>
            <p:cNvCxnSpPr/>
            <p:nvPr/>
          </p:nvCxnSpPr>
          <p:spPr bwMode="auto">
            <a:xfrm>
              <a:off x="3329585"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9" name="Straight Connector 508"/>
            <p:cNvCxnSpPr/>
            <p:nvPr/>
          </p:nvCxnSpPr>
          <p:spPr bwMode="auto">
            <a:xfrm>
              <a:off x="3621253"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0" name="Straight Connector 509"/>
            <p:cNvCxnSpPr/>
            <p:nvPr/>
          </p:nvCxnSpPr>
          <p:spPr bwMode="auto">
            <a:xfrm>
              <a:off x="3912921"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1" name="Straight Connector 510"/>
            <p:cNvCxnSpPr/>
            <p:nvPr/>
          </p:nvCxnSpPr>
          <p:spPr bwMode="auto">
            <a:xfrm>
              <a:off x="4204589" y="1924503"/>
              <a:ext cx="0" cy="6259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2" name="Straight Connector 511"/>
            <p:cNvCxnSpPr/>
            <p:nvPr/>
          </p:nvCxnSpPr>
          <p:spPr bwMode="auto">
            <a:xfrm>
              <a:off x="4058755"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3" name="Straight Connector 512"/>
            <p:cNvCxnSpPr/>
            <p:nvPr/>
          </p:nvCxnSpPr>
          <p:spPr bwMode="auto">
            <a:xfrm>
              <a:off x="3475419"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4" name="Straight Connector 513"/>
            <p:cNvCxnSpPr/>
            <p:nvPr/>
          </p:nvCxnSpPr>
          <p:spPr bwMode="auto">
            <a:xfrm>
              <a:off x="3183750"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5" name="Straight Connector 514"/>
            <p:cNvCxnSpPr/>
            <p:nvPr/>
          </p:nvCxnSpPr>
          <p:spPr bwMode="auto">
            <a:xfrm>
              <a:off x="2892082" y="1952806"/>
              <a:ext cx="0" cy="3429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6" name="Straight Connector 515"/>
            <p:cNvCxnSpPr/>
            <p:nvPr/>
          </p:nvCxnSpPr>
          <p:spPr bwMode="auto">
            <a:xfrm>
              <a:off x="5225428"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7" name="Straight Connector 516"/>
            <p:cNvCxnSpPr/>
            <p:nvPr/>
          </p:nvCxnSpPr>
          <p:spPr bwMode="auto">
            <a:xfrm>
              <a:off x="4496258"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8" name="Straight Connector 517"/>
            <p:cNvCxnSpPr/>
            <p:nvPr/>
          </p:nvCxnSpPr>
          <p:spPr bwMode="auto">
            <a:xfrm>
              <a:off x="4787926"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9" name="Straight Connector 518"/>
            <p:cNvCxnSpPr/>
            <p:nvPr/>
          </p:nvCxnSpPr>
          <p:spPr bwMode="auto">
            <a:xfrm>
              <a:off x="5079594"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0" name="Straight Connector 519"/>
            <p:cNvCxnSpPr/>
            <p:nvPr/>
          </p:nvCxnSpPr>
          <p:spPr bwMode="auto">
            <a:xfrm>
              <a:off x="5371263"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1" name="Straight Connector 520"/>
            <p:cNvCxnSpPr/>
            <p:nvPr/>
          </p:nvCxnSpPr>
          <p:spPr bwMode="auto">
            <a:xfrm>
              <a:off x="5662931" y="1925429"/>
              <a:ext cx="0" cy="616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2" name="Straight Connector 521"/>
            <p:cNvCxnSpPr/>
            <p:nvPr/>
          </p:nvCxnSpPr>
          <p:spPr bwMode="auto">
            <a:xfrm>
              <a:off x="5517097"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3" name="Straight Connector 522"/>
            <p:cNvCxnSpPr/>
            <p:nvPr/>
          </p:nvCxnSpPr>
          <p:spPr bwMode="auto">
            <a:xfrm>
              <a:off x="4933760"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4" name="Straight Connector 523"/>
            <p:cNvCxnSpPr/>
            <p:nvPr/>
          </p:nvCxnSpPr>
          <p:spPr bwMode="auto">
            <a:xfrm>
              <a:off x="4642092"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5" name="Straight Connector 524"/>
            <p:cNvCxnSpPr/>
            <p:nvPr/>
          </p:nvCxnSpPr>
          <p:spPr bwMode="auto">
            <a:xfrm>
              <a:off x="4350424" y="1953313"/>
              <a:ext cx="0" cy="3378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6" name="Straight Connector 525"/>
            <p:cNvCxnSpPr/>
            <p:nvPr/>
          </p:nvCxnSpPr>
          <p:spPr bwMode="auto">
            <a:xfrm>
              <a:off x="6683770"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7" name="Straight Connector 526"/>
            <p:cNvCxnSpPr/>
            <p:nvPr/>
          </p:nvCxnSpPr>
          <p:spPr bwMode="auto">
            <a:xfrm>
              <a:off x="5954599"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8" name="Straight Connector 527"/>
            <p:cNvCxnSpPr/>
            <p:nvPr/>
          </p:nvCxnSpPr>
          <p:spPr bwMode="auto">
            <a:xfrm>
              <a:off x="6246267"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9" name="Straight Connector 528"/>
            <p:cNvCxnSpPr/>
            <p:nvPr/>
          </p:nvCxnSpPr>
          <p:spPr bwMode="auto">
            <a:xfrm>
              <a:off x="6537936"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0" name="Straight Connector 529"/>
            <p:cNvCxnSpPr/>
            <p:nvPr/>
          </p:nvCxnSpPr>
          <p:spPr bwMode="auto">
            <a:xfrm>
              <a:off x="6829604"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1" name="Straight Connector 530"/>
            <p:cNvCxnSpPr/>
            <p:nvPr/>
          </p:nvCxnSpPr>
          <p:spPr bwMode="auto">
            <a:xfrm>
              <a:off x="7121281" y="1898729"/>
              <a:ext cx="0" cy="8836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 name="Straight Connector 531"/>
            <p:cNvCxnSpPr/>
            <p:nvPr/>
          </p:nvCxnSpPr>
          <p:spPr bwMode="auto">
            <a:xfrm>
              <a:off x="6975438"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3" name="Straight Connector 532"/>
            <p:cNvCxnSpPr/>
            <p:nvPr/>
          </p:nvCxnSpPr>
          <p:spPr bwMode="auto">
            <a:xfrm>
              <a:off x="6392102"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4" name="Straight Connector 533"/>
            <p:cNvCxnSpPr/>
            <p:nvPr/>
          </p:nvCxnSpPr>
          <p:spPr bwMode="auto">
            <a:xfrm>
              <a:off x="6100433"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5" name="Straight Connector 534"/>
            <p:cNvCxnSpPr/>
            <p:nvPr/>
          </p:nvCxnSpPr>
          <p:spPr bwMode="auto">
            <a:xfrm>
              <a:off x="5808765" y="1938686"/>
              <a:ext cx="0" cy="4841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36" name="Straight Connector 535"/>
          <p:cNvCxnSpPr/>
          <p:nvPr/>
        </p:nvCxnSpPr>
        <p:spPr bwMode="auto">
          <a:xfrm>
            <a:off x="1295400" y="2139950"/>
            <a:ext cx="583565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7" name="TextBox 536"/>
          <p:cNvSpPr txBox="1"/>
          <p:nvPr/>
        </p:nvSpPr>
        <p:spPr>
          <a:xfrm>
            <a:off x="3968750" y="1974850"/>
            <a:ext cx="1144865" cy="215444"/>
          </a:xfrm>
          <a:prstGeom prst="rect">
            <a:avLst/>
          </a:prstGeom>
          <a:noFill/>
        </p:spPr>
        <p:txBody>
          <a:bodyPr wrap="none" rtlCol="0">
            <a:spAutoFit/>
          </a:bodyPr>
          <a:lstStyle/>
          <a:p>
            <a:r>
              <a:rPr lang="en-US" sz="800" b="1" dirty="0" smtClean="0">
                <a:latin typeface="Candara" pitchFamily="34" charset="0"/>
              </a:rPr>
              <a:t>Present Day Sea Level</a:t>
            </a:r>
            <a:endParaRPr lang="en-US" sz="800" b="1" dirty="0">
              <a:latin typeface="Candara" pitchFamily="34" charset="0"/>
            </a:endParaRPr>
          </a:p>
        </p:txBody>
      </p:sp>
      <p:pic>
        <p:nvPicPr>
          <p:cNvPr id="538" name="Picture 537"/>
          <p:cNvPicPr>
            <a:picLocks noChangeAspect="1"/>
          </p:cNvPicPr>
          <p:nvPr/>
        </p:nvPicPr>
        <p:blipFill rotWithShape="1">
          <a:blip r:embed="rId5" cstate="print"/>
          <a:srcRect l="12705" t="59220" b="10795"/>
          <a:stretch/>
        </p:blipFill>
        <p:spPr>
          <a:xfrm rot="16200000">
            <a:off x="6370995" y="3216665"/>
            <a:ext cx="2246431" cy="111309"/>
          </a:xfrm>
          <a:prstGeom prst="rect">
            <a:avLst/>
          </a:prstGeom>
          <a:ln w="12700">
            <a:noFill/>
          </a:ln>
        </p:spPr>
      </p:pic>
      <p:pic>
        <p:nvPicPr>
          <p:cNvPr id="539" name="Picture 538"/>
          <p:cNvPicPr>
            <a:picLocks noChangeAspect="1"/>
          </p:cNvPicPr>
          <p:nvPr/>
        </p:nvPicPr>
        <p:blipFill rotWithShape="1">
          <a:blip r:embed="rId6" cstate="print"/>
          <a:srcRect l="4500" t="54857" r="87004" b="10959"/>
          <a:stretch/>
        </p:blipFill>
        <p:spPr>
          <a:xfrm rot="16200000">
            <a:off x="7391250" y="4440415"/>
            <a:ext cx="205911" cy="99752"/>
          </a:xfrm>
          <a:prstGeom prst="rect">
            <a:avLst/>
          </a:prstGeom>
          <a:ln w="12700">
            <a:noFill/>
          </a:ln>
        </p:spPr>
      </p:pic>
      <p:cxnSp>
        <p:nvCxnSpPr>
          <p:cNvPr id="540" name="Straight Connector 539"/>
          <p:cNvCxnSpPr/>
          <p:nvPr/>
        </p:nvCxnSpPr>
        <p:spPr bwMode="auto">
          <a:xfrm rot="16200000">
            <a:off x="5898851"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1" name="Straight Connector 540"/>
          <p:cNvCxnSpPr/>
          <p:nvPr/>
        </p:nvCxnSpPr>
        <p:spPr bwMode="auto">
          <a:xfrm rot="16200000">
            <a:off x="5781076"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2" name="Straight Connector 541"/>
          <p:cNvCxnSpPr/>
          <p:nvPr/>
        </p:nvCxnSpPr>
        <p:spPr bwMode="auto">
          <a:xfrm rot="16200000">
            <a:off x="7492022" y="4911655"/>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3" name="Straight Connector 542"/>
          <p:cNvCxnSpPr/>
          <p:nvPr/>
        </p:nvCxnSpPr>
        <p:spPr bwMode="auto">
          <a:xfrm rot="16200000">
            <a:off x="7495999" y="4544710"/>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44" name="Group 97"/>
          <p:cNvGrpSpPr/>
          <p:nvPr/>
        </p:nvGrpSpPr>
        <p:grpSpPr>
          <a:xfrm rot="16200000">
            <a:off x="7366476" y="4740125"/>
            <a:ext cx="255130" cy="93426"/>
            <a:chOff x="134250" y="3055742"/>
            <a:chExt cx="644743" cy="330816"/>
          </a:xfrm>
        </p:grpSpPr>
        <p:pic>
          <p:nvPicPr>
            <p:cNvPr id="545" name="Picture 544"/>
            <p:cNvPicPr>
              <a:picLocks noChangeAspect="1"/>
            </p:cNvPicPr>
            <p:nvPr/>
          </p:nvPicPr>
          <p:blipFill rotWithShape="1">
            <a:blip r:embed="rId7" cstate="print"/>
            <a:srcRect l="6365" t="61299" r="86883" b="10992"/>
            <a:stretch/>
          </p:blipFill>
          <p:spPr>
            <a:xfrm>
              <a:off x="321735" y="3055742"/>
              <a:ext cx="457258" cy="330816"/>
            </a:xfrm>
            <a:prstGeom prst="rect">
              <a:avLst/>
            </a:prstGeom>
            <a:ln w="12700">
              <a:noFill/>
            </a:ln>
          </p:spPr>
        </p:pic>
        <p:pic>
          <p:nvPicPr>
            <p:cNvPr id="546" name="Picture 545"/>
            <p:cNvPicPr>
              <a:picLocks noChangeAspect="1"/>
            </p:cNvPicPr>
            <p:nvPr/>
          </p:nvPicPr>
          <p:blipFill rotWithShape="1">
            <a:blip r:embed="rId8" cstate="print"/>
            <a:srcRect l="85167" t="66087" r="11547" b="12899"/>
            <a:stretch/>
          </p:blipFill>
          <p:spPr>
            <a:xfrm>
              <a:off x="134250" y="3077142"/>
              <a:ext cx="222563" cy="276226"/>
            </a:xfrm>
            <a:prstGeom prst="rect">
              <a:avLst/>
            </a:prstGeom>
            <a:ln w="12700">
              <a:noFill/>
            </a:ln>
          </p:spPr>
        </p:pic>
      </p:grpSp>
      <p:pic>
        <p:nvPicPr>
          <p:cNvPr id="547" name="Picture 546"/>
          <p:cNvPicPr>
            <a:picLocks noChangeAspect="1"/>
          </p:cNvPicPr>
          <p:nvPr/>
        </p:nvPicPr>
        <p:blipFill rotWithShape="1">
          <a:blip r:embed="rId9" cstate="print"/>
          <a:srcRect l="6365" t="61299" r="86883" b="10992"/>
          <a:stretch/>
        </p:blipFill>
        <p:spPr>
          <a:xfrm rot="16200000">
            <a:off x="7401162" y="5139876"/>
            <a:ext cx="180941" cy="100011"/>
          </a:xfrm>
          <a:prstGeom prst="rect">
            <a:avLst/>
          </a:prstGeom>
          <a:noFill/>
          <a:ln w="12700">
            <a:noFill/>
          </a:ln>
        </p:spPr>
      </p:pic>
      <p:pic>
        <p:nvPicPr>
          <p:cNvPr id="548" name="Picture 547"/>
          <p:cNvPicPr>
            <a:picLocks noChangeAspect="1"/>
          </p:cNvPicPr>
          <p:nvPr/>
        </p:nvPicPr>
        <p:blipFill rotWithShape="1">
          <a:blip r:embed="rId10" cstate="print"/>
          <a:srcRect l="15578" t="61594" r="81755" b="11783"/>
          <a:stretch/>
        </p:blipFill>
        <p:spPr>
          <a:xfrm rot="16200000">
            <a:off x="7459935" y="5259698"/>
            <a:ext cx="71474" cy="93807"/>
          </a:xfrm>
          <a:prstGeom prst="rect">
            <a:avLst/>
          </a:prstGeom>
          <a:noFill/>
          <a:ln w="12700">
            <a:noFill/>
          </a:ln>
        </p:spPr>
      </p:pic>
      <p:sp>
        <p:nvSpPr>
          <p:cNvPr id="549" name="Rectangle 548"/>
          <p:cNvSpPr/>
          <p:nvPr/>
        </p:nvSpPr>
        <p:spPr bwMode="auto">
          <a:xfrm>
            <a:off x="1281734" y="1873921"/>
            <a:ext cx="5842635" cy="3681059"/>
          </a:xfrm>
          <a:prstGeom prst="rect">
            <a:avLst/>
          </a:prstGeom>
          <a:no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550" name="Group 549"/>
          <p:cNvGrpSpPr/>
          <p:nvPr/>
        </p:nvGrpSpPr>
        <p:grpSpPr>
          <a:xfrm>
            <a:off x="7125529" y="1890661"/>
            <a:ext cx="358688" cy="3756064"/>
            <a:chOff x="7111813" y="1890661"/>
            <a:chExt cx="358688" cy="3756064"/>
          </a:xfrm>
        </p:grpSpPr>
        <p:grpSp>
          <p:nvGrpSpPr>
            <p:cNvPr id="551" name="Group 424"/>
            <p:cNvGrpSpPr/>
            <p:nvPr/>
          </p:nvGrpSpPr>
          <p:grpSpPr>
            <a:xfrm>
              <a:off x="7112443" y="1890661"/>
              <a:ext cx="61839" cy="3678866"/>
              <a:chOff x="7112443" y="1890661"/>
              <a:chExt cx="161194" cy="3678866"/>
            </a:xfrm>
          </p:grpSpPr>
          <p:cxnSp>
            <p:nvCxnSpPr>
              <p:cNvPr id="560" name="Straight Connector 559"/>
              <p:cNvCxnSpPr/>
              <p:nvPr/>
            </p:nvCxnSpPr>
            <p:spPr bwMode="auto">
              <a:xfrm>
                <a:off x="7120293" y="1898073"/>
                <a:ext cx="0" cy="367145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1" name="Straight Connector 560"/>
              <p:cNvCxnSpPr/>
              <p:nvPr/>
            </p:nvCxnSpPr>
            <p:spPr bwMode="auto">
              <a:xfrm rot="5400000">
                <a:off x="7156596" y="2334513"/>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2" name="Straight Connector 561"/>
              <p:cNvCxnSpPr/>
              <p:nvPr/>
            </p:nvCxnSpPr>
            <p:spPr bwMode="auto">
              <a:xfrm rot="5400000">
                <a:off x="7193040" y="2054066"/>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3" name="Straight Connector 562"/>
              <p:cNvCxnSpPr/>
              <p:nvPr/>
            </p:nvCxnSpPr>
            <p:spPr bwMode="auto">
              <a:xfrm rot="5400000">
                <a:off x="7193040" y="254206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 name="Straight Connector 563"/>
              <p:cNvCxnSpPr/>
              <p:nvPr/>
            </p:nvCxnSpPr>
            <p:spPr bwMode="auto">
              <a:xfrm rot="5400000">
                <a:off x="7193040" y="3030071"/>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5" name="Straight Connector 564"/>
              <p:cNvCxnSpPr/>
              <p:nvPr/>
            </p:nvCxnSpPr>
            <p:spPr bwMode="auto">
              <a:xfrm rot="5400000">
                <a:off x="7156596" y="282251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6" name="Straight Connector 565"/>
              <p:cNvCxnSpPr/>
              <p:nvPr/>
            </p:nvCxnSpPr>
            <p:spPr bwMode="auto">
              <a:xfrm rot="5400000">
                <a:off x="7156596" y="1846508"/>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7" name="Straight Connector 566"/>
              <p:cNvCxnSpPr/>
              <p:nvPr/>
            </p:nvCxnSpPr>
            <p:spPr bwMode="auto">
              <a:xfrm rot="5400000">
                <a:off x="7156596" y="4774522"/>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8" name="Straight Connector 567"/>
              <p:cNvCxnSpPr/>
              <p:nvPr/>
            </p:nvCxnSpPr>
            <p:spPr bwMode="auto">
              <a:xfrm rot="5400000">
                <a:off x="7193040" y="3518072"/>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9" name="Straight Connector 568"/>
              <p:cNvCxnSpPr/>
              <p:nvPr/>
            </p:nvCxnSpPr>
            <p:spPr bwMode="auto">
              <a:xfrm rot="5400000">
                <a:off x="7193040" y="4006075"/>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0" name="Straight Connector 569"/>
              <p:cNvCxnSpPr/>
              <p:nvPr/>
            </p:nvCxnSpPr>
            <p:spPr bwMode="auto">
              <a:xfrm rot="5400000">
                <a:off x="7193040" y="4494077"/>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1" name="Straight Connector 570"/>
              <p:cNvCxnSpPr/>
              <p:nvPr/>
            </p:nvCxnSpPr>
            <p:spPr bwMode="auto">
              <a:xfrm rot="5400000">
                <a:off x="7193040" y="4982079"/>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2" name="Straight Connector 571"/>
              <p:cNvCxnSpPr/>
              <p:nvPr/>
            </p:nvCxnSpPr>
            <p:spPr bwMode="auto">
              <a:xfrm rot="5400000">
                <a:off x="7193040" y="5470080"/>
                <a:ext cx="0" cy="16119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3" name="Straight Connector 572"/>
              <p:cNvCxnSpPr/>
              <p:nvPr/>
            </p:nvCxnSpPr>
            <p:spPr bwMode="auto">
              <a:xfrm rot="5400000">
                <a:off x="7156596" y="5262524"/>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4" name="Straight Connector 573"/>
              <p:cNvCxnSpPr/>
              <p:nvPr/>
            </p:nvCxnSpPr>
            <p:spPr bwMode="auto">
              <a:xfrm rot="5400000">
                <a:off x="7156596" y="4286521"/>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5" name="Straight Connector 574"/>
              <p:cNvCxnSpPr/>
              <p:nvPr/>
            </p:nvCxnSpPr>
            <p:spPr bwMode="auto">
              <a:xfrm rot="5400000">
                <a:off x="7156596" y="3798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6" name="Straight Connector 575"/>
              <p:cNvCxnSpPr/>
              <p:nvPr/>
            </p:nvCxnSpPr>
            <p:spPr bwMode="auto">
              <a:xfrm rot="5400000">
                <a:off x="7156596" y="3310516"/>
                <a:ext cx="0" cy="88306"/>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52" name="TextBox 551"/>
            <p:cNvSpPr txBox="1"/>
            <p:nvPr/>
          </p:nvSpPr>
          <p:spPr>
            <a:xfrm>
              <a:off x="7111813" y="20466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553" name="TextBox 552"/>
            <p:cNvSpPr txBox="1"/>
            <p:nvPr/>
          </p:nvSpPr>
          <p:spPr>
            <a:xfrm>
              <a:off x="7111813" y="253096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554" name="TextBox 553"/>
            <p:cNvSpPr txBox="1"/>
            <p:nvPr/>
          </p:nvSpPr>
          <p:spPr>
            <a:xfrm>
              <a:off x="7111813" y="301530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555" name="TextBox 554"/>
            <p:cNvSpPr txBox="1"/>
            <p:nvPr/>
          </p:nvSpPr>
          <p:spPr>
            <a:xfrm>
              <a:off x="7111813" y="350397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556" name="TextBox 555"/>
            <p:cNvSpPr txBox="1"/>
            <p:nvPr/>
          </p:nvSpPr>
          <p:spPr>
            <a:xfrm>
              <a:off x="7111813" y="399338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557" name="TextBox 556"/>
            <p:cNvSpPr txBox="1"/>
            <p:nvPr/>
          </p:nvSpPr>
          <p:spPr>
            <a:xfrm>
              <a:off x="7111813" y="447772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558" name="TextBox 557"/>
            <p:cNvSpPr txBox="1"/>
            <p:nvPr/>
          </p:nvSpPr>
          <p:spPr>
            <a:xfrm>
              <a:off x="7111813" y="4965192"/>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a:t>
              </a:r>
              <a:endParaRPr lang="en-US" sz="600" b="1" dirty="0">
                <a:latin typeface="Arial" panose="020B0604020202020204" pitchFamily="34" charset="0"/>
                <a:cs typeface="Arial" panose="020B0604020202020204" pitchFamily="34" charset="0"/>
              </a:endParaRPr>
            </a:p>
          </p:txBody>
        </p:sp>
        <p:sp>
          <p:nvSpPr>
            <p:cNvPr id="559" name="TextBox 558"/>
            <p:cNvSpPr txBox="1"/>
            <p:nvPr/>
          </p:nvSpPr>
          <p:spPr>
            <a:xfrm>
              <a:off x="7111813" y="546205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a:t>
              </a:r>
              <a:endParaRPr lang="en-US" sz="600" b="1" dirty="0">
                <a:latin typeface="Arial" panose="020B0604020202020204" pitchFamily="34" charset="0"/>
                <a:cs typeface="Arial" panose="020B0604020202020204" pitchFamily="34" charset="0"/>
              </a:endParaRPr>
            </a:p>
          </p:txBody>
        </p:sp>
      </p:grpSp>
      <p:sp>
        <p:nvSpPr>
          <p:cNvPr id="577" name="TextBox 576"/>
          <p:cNvSpPr txBox="1"/>
          <p:nvPr/>
        </p:nvSpPr>
        <p:spPr>
          <a:xfrm rot="16200000">
            <a:off x="6909832" y="3400489"/>
            <a:ext cx="803132" cy="184666"/>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Depth (km)</a:t>
            </a:r>
            <a:endParaRPr lang="en-US" sz="600" b="1" dirty="0">
              <a:latin typeface="Arial" panose="020B0604020202020204" pitchFamily="34" charset="0"/>
              <a:cs typeface="Arial" panose="020B0604020202020204" pitchFamily="34" charset="0"/>
            </a:endParaRPr>
          </a:p>
        </p:txBody>
      </p:sp>
      <p:sp>
        <p:nvSpPr>
          <p:cNvPr id="164" name="TextBox 163"/>
          <p:cNvSpPr txBox="1"/>
          <p:nvPr/>
        </p:nvSpPr>
        <p:spPr>
          <a:xfrm>
            <a:off x="6983645" y="1495347"/>
            <a:ext cx="1181222" cy="369332"/>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Stratigraphy</a:t>
            </a:r>
            <a:endParaRPr lang="en-US" sz="900" b="1" dirty="0">
              <a:latin typeface="Arial" panose="020B0604020202020204" pitchFamily="34" charset="0"/>
              <a:cs typeface="Arial" panose="020B0604020202020204" pitchFamily="34" charset="0"/>
            </a:endParaRPr>
          </a:p>
        </p:txBody>
      </p:sp>
      <p:sp>
        <p:nvSpPr>
          <p:cNvPr id="165" name="TextBox 164"/>
          <p:cNvSpPr txBox="1"/>
          <p:nvPr/>
        </p:nvSpPr>
        <p:spPr>
          <a:xfrm>
            <a:off x="7635379" y="1875442"/>
            <a:ext cx="593931" cy="276999"/>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Geologic Ages (MY)</a:t>
            </a:r>
            <a:endParaRPr lang="en-US" sz="600" b="1" dirty="0">
              <a:latin typeface="Arial" panose="020B0604020202020204" pitchFamily="34" charset="0"/>
              <a:cs typeface="Arial" panose="020B0604020202020204" pitchFamily="34" charset="0"/>
            </a:endParaRPr>
          </a:p>
        </p:txBody>
      </p:sp>
      <p:sp>
        <p:nvSpPr>
          <p:cNvPr id="166" name="Rectangle 165"/>
          <p:cNvSpPr/>
          <p:nvPr/>
        </p:nvSpPr>
        <p:spPr>
          <a:xfrm>
            <a:off x="7027721" y="1161773"/>
            <a:ext cx="1005980" cy="369332"/>
          </a:xfrm>
          <a:prstGeom prst="rect">
            <a:avLst/>
          </a:prstGeom>
          <a:noFill/>
        </p:spPr>
        <p:txBody>
          <a:bodyPr wrap="none" lIns="91440" tIns="45720" rIns="91440" bIns="45720">
            <a:spAutoFit/>
          </a:bodyPr>
          <a:lstStyle/>
          <a:p>
            <a:pPr algn="ctr"/>
            <a:r>
              <a:rPr lang="en-US" sz="1800" b="1" cap="none" spc="0" dirty="0" smtClean="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rPr>
              <a:t>Well A</a:t>
            </a:r>
            <a:endParaRPr lang="en-US" sz="1800" b="1" cap="none" spc="0" dirty="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endParaRPr>
          </a:p>
        </p:txBody>
      </p:sp>
      <p:sp>
        <p:nvSpPr>
          <p:cNvPr id="167" name="Freeform 166"/>
          <p:cNvSpPr/>
          <p:nvPr/>
        </p:nvSpPr>
        <p:spPr bwMode="auto">
          <a:xfrm>
            <a:off x="1456841" y="2123268"/>
            <a:ext cx="5570055" cy="1381209"/>
          </a:xfrm>
          <a:custGeom>
            <a:avLst/>
            <a:gdLst>
              <a:gd name="connsiteX0" fmla="*/ 0 w 5626245"/>
              <a:gd name="connsiteY0" fmla="*/ 0 h 1381209"/>
              <a:gd name="connsiteX1" fmla="*/ 278969 w 5626245"/>
              <a:gd name="connsiteY1" fmla="*/ 61993 h 1381209"/>
              <a:gd name="connsiteX2" fmla="*/ 464949 w 5626245"/>
              <a:gd name="connsiteY2" fmla="*/ 123986 h 1381209"/>
              <a:gd name="connsiteX3" fmla="*/ 480447 w 5626245"/>
              <a:gd name="connsiteY3" fmla="*/ 286718 h 1381209"/>
              <a:gd name="connsiteX4" fmla="*/ 550190 w 5626245"/>
              <a:gd name="connsiteY4" fmla="*/ 379708 h 1381209"/>
              <a:gd name="connsiteX5" fmla="*/ 720671 w 5626245"/>
              <a:gd name="connsiteY5" fmla="*/ 526942 h 1381209"/>
              <a:gd name="connsiteX6" fmla="*/ 906651 w 5626245"/>
              <a:gd name="connsiteY6" fmla="*/ 697424 h 1381209"/>
              <a:gd name="connsiteX7" fmla="*/ 1154623 w 5626245"/>
              <a:gd name="connsiteY7" fmla="*/ 782664 h 1381209"/>
              <a:gd name="connsiteX8" fmla="*/ 1627322 w 5626245"/>
              <a:gd name="connsiteY8" fmla="*/ 883403 h 1381209"/>
              <a:gd name="connsiteX9" fmla="*/ 1937288 w 5626245"/>
              <a:gd name="connsiteY9" fmla="*/ 945396 h 1381209"/>
              <a:gd name="connsiteX10" fmla="*/ 2255003 w 5626245"/>
              <a:gd name="connsiteY10" fmla="*/ 1015139 h 1381209"/>
              <a:gd name="connsiteX11" fmla="*/ 2440983 w 5626245"/>
              <a:gd name="connsiteY11" fmla="*/ 1115878 h 1381209"/>
              <a:gd name="connsiteX12" fmla="*/ 2781945 w 5626245"/>
              <a:gd name="connsiteY12" fmla="*/ 1139125 h 1381209"/>
              <a:gd name="connsiteX13" fmla="*/ 3029918 w 5626245"/>
              <a:gd name="connsiteY13" fmla="*/ 1224366 h 1381209"/>
              <a:gd name="connsiteX14" fmla="*/ 3471620 w 5626245"/>
              <a:gd name="connsiteY14" fmla="*/ 1247613 h 1381209"/>
              <a:gd name="connsiteX15" fmla="*/ 3812583 w 5626245"/>
              <a:gd name="connsiteY15" fmla="*/ 1247613 h 1381209"/>
              <a:gd name="connsiteX16" fmla="*/ 4409267 w 5626245"/>
              <a:gd name="connsiteY16" fmla="*/ 1317356 h 1381209"/>
              <a:gd name="connsiteX17" fmla="*/ 4742481 w 5626245"/>
              <a:gd name="connsiteY17" fmla="*/ 1270861 h 1381209"/>
              <a:gd name="connsiteX18" fmla="*/ 5238427 w 5626245"/>
              <a:gd name="connsiteY18" fmla="*/ 1379349 h 1381209"/>
              <a:gd name="connsiteX19" fmla="*/ 5563891 w 5626245"/>
              <a:gd name="connsiteY19" fmla="*/ 1340603 h 1381209"/>
              <a:gd name="connsiteX20" fmla="*/ 5625884 w 5626245"/>
              <a:gd name="connsiteY20" fmla="*/ 1356101 h 138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26245" h="1381209">
                <a:moveTo>
                  <a:pt x="0" y="0"/>
                </a:moveTo>
                <a:cubicBezTo>
                  <a:pt x="100739" y="20664"/>
                  <a:pt x="201478" y="41329"/>
                  <a:pt x="278969" y="61993"/>
                </a:cubicBezTo>
                <a:cubicBezTo>
                  <a:pt x="356461" y="82657"/>
                  <a:pt x="431369" y="86532"/>
                  <a:pt x="464949" y="123986"/>
                </a:cubicBezTo>
                <a:cubicBezTo>
                  <a:pt x="498529" y="161440"/>
                  <a:pt x="466240" y="244098"/>
                  <a:pt x="480447" y="286718"/>
                </a:cubicBezTo>
                <a:cubicBezTo>
                  <a:pt x="494654" y="329338"/>
                  <a:pt x="510153" y="339671"/>
                  <a:pt x="550190" y="379708"/>
                </a:cubicBezTo>
                <a:cubicBezTo>
                  <a:pt x="590227" y="419745"/>
                  <a:pt x="661261" y="473989"/>
                  <a:pt x="720671" y="526942"/>
                </a:cubicBezTo>
                <a:cubicBezTo>
                  <a:pt x="780081" y="579895"/>
                  <a:pt x="834326" y="654804"/>
                  <a:pt x="906651" y="697424"/>
                </a:cubicBezTo>
                <a:cubicBezTo>
                  <a:pt x="978976" y="740044"/>
                  <a:pt x="1034511" y="751668"/>
                  <a:pt x="1154623" y="782664"/>
                </a:cubicBezTo>
                <a:cubicBezTo>
                  <a:pt x="1274735" y="813660"/>
                  <a:pt x="1627322" y="883403"/>
                  <a:pt x="1627322" y="883403"/>
                </a:cubicBezTo>
                <a:lnTo>
                  <a:pt x="1937288" y="945396"/>
                </a:lnTo>
                <a:cubicBezTo>
                  <a:pt x="2041902" y="967352"/>
                  <a:pt x="2171054" y="986725"/>
                  <a:pt x="2255003" y="1015139"/>
                </a:cubicBezTo>
                <a:cubicBezTo>
                  <a:pt x="2338952" y="1043553"/>
                  <a:pt x="2353159" y="1095214"/>
                  <a:pt x="2440983" y="1115878"/>
                </a:cubicBezTo>
                <a:cubicBezTo>
                  <a:pt x="2528807" y="1136542"/>
                  <a:pt x="2683789" y="1121044"/>
                  <a:pt x="2781945" y="1139125"/>
                </a:cubicBezTo>
                <a:cubicBezTo>
                  <a:pt x="2880101" y="1157206"/>
                  <a:pt x="2914972" y="1206285"/>
                  <a:pt x="3029918" y="1224366"/>
                </a:cubicBezTo>
                <a:cubicBezTo>
                  <a:pt x="3144864" y="1242447"/>
                  <a:pt x="3341176" y="1243739"/>
                  <a:pt x="3471620" y="1247613"/>
                </a:cubicBezTo>
                <a:cubicBezTo>
                  <a:pt x="3602064" y="1251487"/>
                  <a:pt x="3656309" y="1235989"/>
                  <a:pt x="3812583" y="1247613"/>
                </a:cubicBezTo>
                <a:cubicBezTo>
                  <a:pt x="3968857" y="1259237"/>
                  <a:pt x="4254284" y="1313481"/>
                  <a:pt x="4409267" y="1317356"/>
                </a:cubicBezTo>
                <a:cubicBezTo>
                  <a:pt x="4564250" y="1321231"/>
                  <a:pt x="4604288" y="1260529"/>
                  <a:pt x="4742481" y="1270861"/>
                </a:cubicBezTo>
                <a:cubicBezTo>
                  <a:pt x="4880674" y="1281193"/>
                  <a:pt x="5101525" y="1367725"/>
                  <a:pt x="5238427" y="1379349"/>
                </a:cubicBezTo>
                <a:cubicBezTo>
                  <a:pt x="5375329" y="1390973"/>
                  <a:pt x="5499315" y="1344478"/>
                  <a:pt x="5563891" y="1340603"/>
                </a:cubicBezTo>
                <a:cubicBezTo>
                  <a:pt x="5628467" y="1336728"/>
                  <a:pt x="5627175" y="1346414"/>
                  <a:pt x="5625884" y="1356101"/>
                </a:cubicBezTo>
              </a:path>
            </a:pathLst>
          </a:custGeom>
          <a:noFill/>
          <a:ln w="28575" cap="flat" cmpd="sng" algn="ctr">
            <a:solidFill>
              <a:srgbClr val="FF00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68" name="Freeform 167"/>
          <p:cNvSpPr/>
          <p:nvPr/>
        </p:nvSpPr>
        <p:spPr bwMode="auto">
          <a:xfrm>
            <a:off x="1992086" y="2454729"/>
            <a:ext cx="5040085" cy="1006928"/>
          </a:xfrm>
          <a:custGeom>
            <a:avLst/>
            <a:gdLst>
              <a:gd name="connsiteX0" fmla="*/ 0 w 5040085"/>
              <a:gd name="connsiteY0" fmla="*/ 0 h 1006928"/>
              <a:gd name="connsiteX1" fmla="*/ 146957 w 5040085"/>
              <a:gd name="connsiteY1" fmla="*/ 157842 h 1006928"/>
              <a:gd name="connsiteX2" fmla="*/ 440871 w 5040085"/>
              <a:gd name="connsiteY2" fmla="*/ 337457 h 1006928"/>
              <a:gd name="connsiteX3" fmla="*/ 1104900 w 5040085"/>
              <a:gd name="connsiteY3" fmla="*/ 549728 h 1006928"/>
              <a:gd name="connsiteX4" fmla="*/ 2041071 w 5040085"/>
              <a:gd name="connsiteY4" fmla="*/ 762000 h 1006928"/>
              <a:gd name="connsiteX5" fmla="*/ 3156857 w 5040085"/>
              <a:gd name="connsiteY5" fmla="*/ 887185 h 1006928"/>
              <a:gd name="connsiteX6" fmla="*/ 3907971 w 5040085"/>
              <a:gd name="connsiteY6" fmla="*/ 952500 h 1006928"/>
              <a:gd name="connsiteX7" fmla="*/ 5040085 w 5040085"/>
              <a:gd name="connsiteY7" fmla="*/ 1006928 h 100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0085" h="1006928">
                <a:moveTo>
                  <a:pt x="0" y="0"/>
                </a:moveTo>
                <a:cubicBezTo>
                  <a:pt x="36739" y="50799"/>
                  <a:pt x="73479" y="101599"/>
                  <a:pt x="146957" y="157842"/>
                </a:cubicBezTo>
                <a:cubicBezTo>
                  <a:pt x="220436" y="214085"/>
                  <a:pt x="281214" y="272143"/>
                  <a:pt x="440871" y="337457"/>
                </a:cubicBezTo>
                <a:cubicBezTo>
                  <a:pt x="600528" y="402771"/>
                  <a:pt x="838200" y="478971"/>
                  <a:pt x="1104900" y="549728"/>
                </a:cubicBezTo>
                <a:cubicBezTo>
                  <a:pt x="1371600" y="620485"/>
                  <a:pt x="1699078" y="705757"/>
                  <a:pt x="2041071" y="762000"/>
                </a:cubicBezTo>
                <a:cubicBezTo>
                  <a:pt x="2383064" y="818243"/>
                  <a:pt x="2845707" y="855435"/>
                  <a:pt x="3156857" y="887185"/>
                </a:cubicBezTo>
                <a:cubicBezTo>
                  <a:pt x="3468007" y="918935"/>
                  <a:pt x="3594100" y="932543"/>
                  <a:pt x="3907971" y="952500"/>
                </a:cubicBezTo>
                <a:cubicBezTo>
                  <a:pt x="4221842" y="972457"/>
                  <a:pt x="4630963" y="989692"/>
                  <a:pt x="5040085" y="1006928"/>
                </a:cubicBezTo>
              </a:path>
            </a:pathLst>
          </a:custGeom>
          <a:noFill/>
          <a:ln w="38100" cap="flat" cmpd="sng" algn="ctr">
            <a:solidFill>
              <a:schemeClr val="tx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169" name="Group 168"/>
          <p:cNvGrpSpPr/>
          <p:nvPr/>
        </p:nvGrpSpPr>
        <p:grpSpPr>
          <a:xfrm>
            <a:off x="1626801" y="2499360"/>
            <a:ext cx="639919" cy="1259755"/>
            <a:chOff x="1626801" y="2499360"/>
            <a:chExt cx="639919" cy="1259755"/>
          </a:xfrm>
        </p:grpSpPr>
        <p:cxnSp>
          <p:nvCxnSpPr>
            <p:cNvPr id="170" name="Straight Arrow Connector 169"/>
            <p:cNvCxnSpPr/>
            <p:nvPr/>
          </p:nvCxnSpPr>
          <p:spPr bwMode="auto">
            <a:xfrm flipV="1">
              <a:off x="1950501" y="2499360"/>
              <a:ext cx="0" cy="863032"/>
            </a:xfrm>
            <a:prstGeom prst="straightConnector1">
              <a:avLst/>
            </a:prstGeom>
            <a:solidFill>
              <a:schemeClr val="accent1"/>
            </a:solidFill>
            <a:ln w="57150" cap="flat" cmpd="sng" algn="ctr">
              <a:solidFill>
                <a:srgbClr val="7030A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1" name="TextBox 170"/>
            <p:cNvSpPr txBox="1"/>
            <p:nvPr/>
          </p:nvSpPr>
          <p:spPr>
            <a:xfrm>
              <a:off x="1626801" y="3359005"/>
              <a:ext cx="639919" cy="400110"/>
            </a:xfrm>
            <a:prstGeom prst="rect">
              <a:avLst/>
            </a:prstGeom>
            <a:noFill/>
          </p:spPr>
          <p:txBody>
            <a:bodyPr wrap="none" rtlCol="0">
              <a:spAutoFit/>
            </a:bodyPr>
            <a:lstStyle/>
            <a:p>
              <a:pPr algn="ctr"/>
              <a:r>
                <a:rPr lang="en-US" sz="1000" b="1" dirty="0" smtClean="0">
                  <a:solidFill>
                    <a:srgbClr val="7030A0"/>
                  </a:solidFill>
                  <a:latin typeface="Arial" panose="020B0604020202020204" pitchFamily="34" charset="0"/>
                  <a:cs typeface="Arial" panose="020B0604020202020204" pitchFamily="34" charset="0"/>
                </a:rPr>
                <a:t>Time of</a:t>
              </a:r>
            </a:p>
            <a:p>
              <a:pPr algn="ctr"/>
              <a:r>
                <a:rPr lang="en-US" sz="1000" b="1" dirty="0" smtClean="0">
                  <a:solidFill>
                    <a:srgbClr val="7030A0"/>
                  </a:solidFill>
                  <a:latin typeface="Arial" panose="020B0604020202020204" pitchFamily="34" charset="0"/>
                  <a:cs typeface="Arial" panose="020B0604020202020204" pitchFamily="34" charset="0"/>
                </a:rPr>
                <a:t>Sag</a:t>
              </a:r>
              <a:endParaRPr lang="en-US" sz="1000" b="1" dirty="0">
                <a:solidFill>
                  <a:srgbClr val="7030A0"/>
                </a:solidFill>
                <a:latin typeface="Arial" panose="020B0604020202020204" pitchFamily="34" charset="0"/>
                <a:cs typeface="Arial" panose="020B0604020202020204" pitchFamily="34" charset="0"/>
              </a:endParaRPr>
            </a:p>
          </p:txBody>
        </p:sp>
      </p:grpSp>
      <p:sp>
        <p:nvSpPr>
          <p:cNvPr id="174" name="TextBox 173"/>
          <p:cNvSpPr txBox="1"/>
          <p:nvPr/>
        </p:nvSpPr>
        <p:spPr>
          <a:xfrm>
            <a:off x="1251241" y="2299507"/>
            <a:ext cx="639919" cy="400110"/>
          </a:xfrm>
          <a:prstGeom prst="rect">
            <a:avLst/>
          </a:prstGeom>
          <a:noFill/>
        </p:spPr>
        <p:txBody>
          <a:bodyPr wrap="none" rtlCol="0">
            <a:spAutoFit/>
          </a:bodyPr>
          <a:lstStyle/>
          <a:p>
            <a:pPr algn="ctr"/>
            <a:r>
              <a:rPr lang="en-US" sz="1000" b="1" dirty="0" smtClean="0">
                <a:solidFill>
                  <a:srgbClr val="FF0000"/>
                </a:solidFill>
                <a:latin typeface="Arial" panose="020B0604020202020204" pitchFamily="34" charset="0"/>
                <a:cs typeface="Arial" panose="020B0604020202020204" pitchFamily="34" charset="0"/>
              </a:rPr>
              <a:t>Time of</a:t>
            </a:r>
          </a:p>
          <a:p>
            <a:pPr algn="ctr"/>
            <a:r>
              <a:rPr lang="en-US" sz="1000" b="1" dirty="0" smtClean="0">
                <a:solidFill>
                  <a:srgbClr val="FF0000"/>
                </a:solidFill>
                <a:latin typeface="Arial" panose="020B0604020202020204" pitchFamily="34" charset="0"/>
                <a:cs typeface="Arial" panose="020B0604020202020204" pitchFamily="34" charset="0"/>
              </a:rPr>
              <a:t>Rifting</a:t>
            </a:r>
            <a:endParaRPr lang="en-US" sz="1000" b="1" dirty="0">
              <a:solidFill>
                <a:srgbClr val="FF0000"/>
              </a:solidFill>
              <a:latin typeface="Arial" panose="020B0604020202020204" pitchFamily="34" charset="0"/>
              <a:cs typeface="Arial" panose="020B0604020202020204" pitchFamily="34" charset="0"/>
            </a:endParaRPr>
          </a:p>
        </p:txBody>
      </p:sp>
      <p:grpSp>
        <p:nvGrpSpPr>
          <p:cNvPr id="11" name="Group 10"/>
          <p:cNvGrpSpPr/>
          <p:nvPr/>
        </p:nvGrpSpPr>
        <p:grpSpPr>
          <a:xfrm>
            <a:off x="-14532" y="4564967"/>
            <a:ext cx="1181222" cy="524552"/>
            <a:chOff x="-634402" y="3776246"/>
            <a:chExt cx="1181222" cy="524552"/>
          </a:xfrm>
        </p:grpSpPr>
        <p:sp>
          <p:nvSpPr>
            <p:cNvPr id="10" name="Rectangle 9"/>
            <p:cNvSpPr/>
            <p:nvPr/>
          </p:nvSpPr>
          <p:spPr bwMode="auto">
            <a:xfrm>
              <a:off x="-450621" y="3776246"/>
              <a:ext cx="813661" cy="524552"/>
            </a:xfrm>
            <a:prstGeom prst="rect">
              <a:avLst/>
            </a:prstGeom>
            <a:solidFill>
              <a:schemeClr val="bg1"/>
            </a:solid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77" name="TextBox 176"/>
            <p:cNvSpPr txBox="1"/>
            <p:nvPr/>
          </p:nvSpPr>
          <p:spPr>
            <a:xfrm>
              <a:off x="-634402" y="3807690"/>
              <a:ext cx="1181222" cy="461665"/>
            </a:xfrm>
            <a:prstGeom prst="rect">
              <a:avLst/>
            </a:prstGeom>
            <a:noFill/>
          </p:spPr>
          <p:txBody>
            <a:bodyPr wrap="square" rtlCol="0">
              <a:spAutoFit/>
            </a:bodyPr>
            <a:lstStyle/>
            <a:p>
              <a:pPr algn="ctr"/>
              <a:r>
                <a:rPr lang="en-US" sz="1200" b="1" dirty="0" smtClean="0">
                  <a:latin typeface="Arial" panose="020B0604020202020204" pitchFamily="34" charset="0"/>
                  <a:cs typeface="Arial" panose="020B0604020202020204" pitchFamily="34" charset="0"/>
                </a:rPr>
                <a:t>Heat Flow</a:t>
              </a:r>
            </a:p>
            <a:p>
              <a:pPr algn="ctr"/>
              <a:r>
                <a:rPr lang="en-US" sz="1200" b="1" dirty="0" smtClean="0">
                  <a:latin typeface="Arial" panose="020B0604020202020204" pitchFamily="34" charset="0"/>
                  <a:cs typeface="Arial" panose="020B0604020202020204" pitchFamily="34" charset="0"/>
                </a:rPr>
                <a:t>History</a:t>
              </a:r>
              <a:endParaRPr lang="en-US" sz="1200" b="1" dirty="0">
                <a:latin typeface="Arial" panose="020B0604020202020204" pitchFamily="34" charset="0"/>
                <a:cs typeface="Arial" panose="020B0604020202020204" pitchFamily="34" charset="0"/>
              </a:endParaRPr>
            </a:p>
          </p:txBody>
        </p:sp>
      </p:grpSp>
      <p:grpSp>
        <p:nvGrpSpPr>
          <p:cNvPr id="7" name="Group 6"/>
          <p:cNvGrpSpPr/>
          <p:nvPr/>
        </p:nvGrpSpPr>
        <p:grpSpPr>
          <a:xfrm>
            <a:off x="1295400" y="5283020"/>
            <a:ext cx="5819531" cy="283839"/>
            <a:chOff x="1295400" y="5283020"/>
            <a:chExt cx="5819531" cy="283839"/>
          </a:xfrm>
        </p:grpSpPr>
        <p:sp>
          <p:nvSpPr>
            <p:cNvPr id="2" name="Rectangle 1"/>
            <p:cNvSpPr/>
            <p:nvPr/>
          </p:nvSpPr>
          <p:spPr bwMode="auto">
            <a:xfrm>
              <a:off x="1295400" y="5283020"/>
              <a:ext cx="5819531" cy="262241"/>
            </a:xfrm>
            <a:prstGeom prst="rect">
              <a:avLst/>
            </a:prstGeom>
            <a:solidFill>
              <a:srgbClr val="C00000"/>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78" name="TextBox 177"/>
            <p:cNvSpPr txBox="1"/>
            <p:nvPr/>
          </p:nvSpPr>
          <p:spPr>
            <a:xfrm>
              <a:off x="2426543" y="5320638"/>
              <a:ext cx="2938369" cy="246221"/>
            </a:xfrm>
            <a:prstGeom prst="rect">
              <a:avLst/>
            </a:prstGeom>
            <a:noFill/>
          </p:spPr>
          <p:txBody>
            <a:bodyPr wrap="square" rtlCol="0">
              <a:spAutoFit/>
            </a:bodyPr>
            <a:lstStyle/>
            <a:p>
              <a:pPr algn="ctr"/>
              <a:r>
                <a:rPr lang="en-US" sz="1000" b="1" dirty="0" smtClean="0">
                  <a:solidFill>
                    <a:schemeClr val="bg1"/>
                  </a:solidFill>
                  <a:latin typeface="Arial" panose="020B0604020202020204" pitchFamily="34" charset="0"/>
                  <a:cs typeface="Arial" panose="020B0604020202020204" pitchFamily="34" charset="0"/>
                </a:rPr>
                <a:t>Background (crustal) Heat Flow</a:t>
              </a:r>
              <a:endParaRPr lang="en-US" sz="1000" b="1" dirty="0">
                <a:solidFill>
                  <a:schemeClr val="bg1"/>
                </a:solidFill>
                <a:latin typeface="Arial" panose="020B0604020202020204" pitchFamily="34" charset="0"/>
                <a:cs typeface="Arial" panose="020B0604020202020204" pitchFamily="34" charset="0"/>
              </a:endParaRPr>
            </a:p>
          </p:txBody>
        </p:sp>
      </p:grpSp>
      <p:grpSp>
        <p:nvGrpSpPr>
          <p:cNvPr id="8" name="Group 7"/>
          <p:cNvGrpSpPr/>
          <p:nvPr/>
        </p:nvGrpSpPr>
        <p:grpSpPr>
          <a:xfrm>
            <a:off x="1303867" y="4254511"/>
            <a:ext cx="5799666" cy="1034578"/>
            <a:chOff x="1303867" y="4254511"/>
            <a:chExt cx="5799666" cy="1034578"/>
          </a:xfrm>
        </p:grpSpPr>
        <p:sp>
          <p:nvSpPr>
            <p:cNvPr id="5" name="Freeform 4"/>
            <p:cNvSpPr/>
            <p:nvPr/>
          </p:nvSpPr>
          <p:spPr bwMode="auto">
            <a:xfrm>
              <a:off x="1303867" y="4254511"/>
              <a:ext cx="5799666" cy="1032933"/>
            </a:xfrm>
            <a:custGeom>
              <a:avLst/>
              <a:gdLst>
                <a:gd name="connsiteX0" fmla="*/ 5799666 w 5799666"/>
                <a:gd name="connsiteY0" fmla="*/ 1032933 h 1032933"/>
                <a:gd name="connsiteX1" fmla="*/ 0 w 5799666"/>
                <a:gd name="connsiteY1" fmla="*/ 1032933 h 1032933"/>
                <a:gd name="connsiteX2" fmla="*/ 165100 w 5799666"/>
                <a:gd name="connsiteY2" fmla="*/ 884766 h 1032933"/>
                <a:gd name="connsiteX3" fmla="*/ 228600 w 5799666"/>
                <a:gd name="connsiteY3" fmla="*/ 791633 h 1032933"/>
                <a:gd name="connsiteX4" fmla="*/ 258233 w 5799666"/>
                <a:gd name="connsiteY4" fmla="*/ 762000 h 1032933"/>
                <a:gd name="connsiteX5" fmla="*/ 266700 w 5799666"/>
                <a:gd name="connsiteY5" fmla="*/ 740833 h 1032933"/>
                <a:gd name="connsiteX6" fmla="*/ 368300 w 5799666"/>
                <a:gd name="connsiteY6" fmla="*/ 533400 h 1032933"/>
                <a:gd name="connsiteX7" fmla="*/ 372533 w 5799666"/>
                <a:gd name="connsiteY7" fmla="*/ 491066 h 1032933"/>
                <a:gd name="connsiteX8" fmla="*/ 440266 w 5799666"/>
                <a:gd name="connsiteY8" fmla="*/ 283633 h 1032933"/>
                <a:gd name="connsiteX9" fmla="*/ 495300 w 5799666"/>
                <a:gd name="connsiteY9" fmla="*/ 122766 h 1032933"/>
                <a:gd name="connsiteX10" fmla="*/ 601133 w 5799666"/>
                <a:gd name="connsiteY10" fmla="*/ 0 h 1032933"/>
                <a:gd name="connsiteX11" fmla="*/ 656166 w 5799666"/>
                <a:gd name="connsiteY11" fmla="*/ 12700 h 1032933"/>
                <a:gd name="connsiteX12" fmla="*/ 804333 w 5799666"/>
                <a:gd name="connsiteY12" fmla="*/ 177800 h 1032933"/>
                <a:gd name="connsiteX13" fmla="*/ 1282700 w 5799666"/>
                <a:gd name="connsiteY13" fmla="*/ 431800 h 1032933"/>
                <a:gd name="connsiteX14" fmla="*/ 1828800 w 5799666"/>
                <a:gd name="connsiteY14" fmla="*/ 596900 h 1032933"/>
                <a:gd name="connsiteX15" fmla="*/ 2413000 w 5799666"/>
                <a:gd name="connsiteY15" fmla="*/ 706966 h 1032933"/>
                <a:gd name="connsiteX16" fmla="*/ 3031066 w 5799666"/>
                <a:gd name="connsiteY16" fmla="*/ 791633 h 1032933"/>
                <a:gd name="connsiteX17" fmla="*/ 3310466 w 5799666"/>
                <a:gd name="connsiteY17" fmla="*/ 838200 h 1032933"/>
                <a:gd name="connsiteX18" fmla="*/ 3644900 w 5799666"/>
                <a:gd name="connsiteY18" fmla="*/ 880533 h 1032933"/>
                <a:gd name="connsiteX19" fmla="*/ 4072466 w 5799666"/>
                <a:gd name="connsiteY19" fmla="*/ 927100 h 1032933"/>
                <a:gd name="connsiteX20" fmla="*/ 4597400 w 5799666"/>
                <a:gd name="connsiteY20" fmla="*/ 973666 h 1032933"/>
                <a:gd name="connsiteX21" fmla="*/ 5092700 w 5799666"/>
                <a:gd name="connsiteY21" fmla="*/ 1011766 h 1032933"/>
                <a:gd name="connsiteX22" fmla="*/ 5799666 w 5799666"/>
                <a:gd name="connsiteY22" fmla="*/ 1032933 h 1032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99666" h="1032933">
                  <a:moveTo>
                    <a:pt x="5799666" y="1032933"/>
                  </a:moveTo>
                  <a:lnTo>
                    <a:pt x="0" y="1032933"/>
                  </a:lnTo>
                  <a:lnTo>
                    <a:pt x="165100" y="884766"/>
                  </a:lnTo>
                  <a:lnTo>
                    <a:pt x="228600" y="791633"/>
                  </a:lnTo>
                  <a:cubicBezTo>
                    <a:pt x="238478" y="781755"/>
                    <a:pt x="249852" y="773175"/>
                    <a:pt x="258233" y="762000"/>
                  </a:cubicBezTo>
                  <a:cubicBezTo>
                    <a:pt x="262793" y="755921"/>
                    <a:pt x="266700" y="740833"/>
                    <a:pt x="266700" y="740833"/>
                  </a:cubicBezTo>
                  <a:lnTo>
                    <a:pt x="368300" y="533400"/>
                  </a:lnTo>
                  <a:lnTo>
                    <a:pt x="372533" y="491066"/>
                  </a:lnTo>
                  <a:lnTo>
                    <a:pt x="440266" y="283633"/>
                  </a:lnTo>
                  <a:lnTo>
                    <a:pt x="495300" y="122766"/>
                  </a:lnTo>
                  <a:lnTo>
                    <a:pt x="601133" y="0"/>
                  </a:lnTo>
                  <a:lnTo>
                    <a:pt x="656166" y="12700"/>
                  </a:lnTo>
                  <a:lnTo>
                    <a:pt x="804333" y="177800"/>
                  </a:lnTo>
                  <a:lnTo>
                    <a:pt x="1282700" y="431800"/>
                  </a:lnTo>
                  <a:lnTo>
                    <a:pt x="1828800" y="596900"/>
                  </a:lnTo>
                  <a:lnTo>
                    <a:pt x="2413000" y="706966"/>
                  </a:lnTo>
                  <a:lnTo>
                    <a:pt x="3031066" y="791633"/>
                  </a:lnTo>
                  <a:lnTo>
                    <a:pt x="3310466" y="838200"/>
                  </a:lnTo>
                  <a:lnTo>
                    <a:pt x="3644900" y="880533"/>
                  </a:lnTo>
                  <a:lnTo>
                    <a:pt x="4072466" y="927100"/>
                  </a:lnTo>
                  <a:lnTo>
                    <a:pt x="4597400" y="973666"/>
                  </a:lnTo>
                  <a:lnTo>
                    <a:pt x="5092700" y="1011766"/>
                  </a:lnTo>
                  <a:lnTo>
                    <a:pt x="5799666" y="1032933"/>
                  </a:lnTo>
                  <a:close/>
                </a:path>
              </a:pathLst>
            </a:custGeom>
            <a:solidFill>
              <a:srgbClr val="B07AD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Freeform 3"/>
            <p:cNvSpPr/>
            <p:nvPr/>
          </p:nvSpPr>
          <p:spPr bwMode="auto">
            <a:xfrm>
              <a:off x="1308538" y="4259411"/>
              <a:ext cx="5793828" cy="1029678"/>
            </a:xfrm>
            <a:custGeom>
              <a:avLst/>
              <a:gdLst>
                <a:gd name="connsiteX0" fmla="*/ 0 w 5793828"/>
                <a:gd name="connsiteY0" fmla="*/ 1029678 h 1029678"/>
                <a:gd name="connsiteX1" fmla="*/ 181303 w 5793828"/>
                <a:gd name="connsiteY1" fmla="*/ 879905 h 1029678"/>
                <a:gd name="connsiteX2" fmla="*/ 204952 w 5793828"/>
                <a:gd name="connsiteY2" fmla="*/ 848374 h 1029678"/>
                <a:gd name="connsiteX3" fmla="*/ 346841 w 5793828"/>
                <a:gd name="connsiteY3" fmla="*/ 533064 h 1029678"/>
                <a:gd name="connsiteX4" fmla="*/ 457200 w 5793828"/>
                <a:gd name="connsiteY4" fmla="*/ 178340 h 1029678"/>
                <a:gd name="connsiteX5" fmla="*/ 567559 w 5793828"/>
                <a:gd name="connsiteY5" fmla="*/ 28567 h 1029678"/>
                <a:gd name="connsiteX6" fmla="*/ 646386 w 5793828"/>
                <a:gd name="connsiteY6" fmla="*/ 20685 h 1029678"/>
                <a:gd name="connsiteX7" fmla="*/ 922283 w 5793828"/>
                <a:gd name="connsiteY7" fmla="*/ 249285 h 1029678"/>
                <a:gd name="connsiteX8" fmla="*/ 1324303 w 5793828"/>
                <a:gd name="connsiteY8" fmla="*/ 438471 h 1029678"/>
                <a:gd name="connsiteX9" fmla="*/ 1844565 w 5793828"/>
                <a:gd name="connsiteY9" fmla="*/ 588243 h 1029678"/>
                <a:gd name="connsiteX10" fmla="*/ 2530365 w 5793828"/>
                <a:gd name="connsiteY10" fmla="*/ 722250 h 1029678"/>
                <a:gd name="connsiteX11" fmla="*/ 3168869 w 5793828"/>
                <a:gd name="connsiteY11" fmla="*/ 808960 h 1029678"/>
                <a:gd name="connsiteX12" fmla="*/ 3775841 w 5793828"/>
                <a:gd name="connsiteY12" fmla="*/ 895671 h 1029678"/>
                <a:gd name="connsiteX13" fmla="*/ 4895193 w 5793828"/>
                <a:gd name="connsiteY13" fmla="*/ 998147 h 1029678"/>
                <a:gd name="connsiteX14" fmla="*/ 5793828 w 5793828"/>
                <a:gd name="connsiteY14" fmla="*/ 1006029 h 1029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93828" h="1029678">
                  <a:moveTo>
                    <a:pt x="0" y="1029678"/>
                  </a:moveTo>
                  <a:cubicBezTo>
                    <a:pt x="73572" y="969900"/>
                    <a:pt x="147144" y="910122"/>
                    <a:pt x="181303" y="879905"/>
                  </a:cubicBezTo>
                  <a:cubicBezTo>
                    <a:pt x="215462" y="849688"/>
                    <a:pt x="177362" y="906181"/>
                    <a:pt x="204952" y="848374"/>
                  </a:cubicBezTo>
                  <a:cubicBezTo>
                    <a:pt x="232542" y="790567"/>
                    <a:pt x="304800" y="644736"/>
                    <a:pt x="346841" y="533064"/>
                  </a:cubicBezTo>
                  <a:cubicBezTo>
                    <a:pt x="388882" y="421392"/>
                    <a:pt x="420414" y="262423"/>
                    <a:pt x="457200" y="178340"/>
                  </a:cubicBezTo>
                  <a:cubicBezTo>
                    <a:pt x="493986" y="94257"/>
                    <a:pt x="536028" y="54843"/>
                    <a:pt x="567559" y="28567"/>
                  </a:cubicBezTo>
                  <a:cubicBezTo>
                    <a:pt x="599090" y="2291"/>
                    <a:pt x="587265" y="-16101"/>
                    <a:pt x="646386" y="20685"/>
                  </a:cubicBezTo>
                  <a:cubicBezTo>
                    <a:pt x="705507" y="57471"/>
                    <a:pt x="809297" y="179654"/>
                    <a:pt x="922283" y="249285"/>
                  </a:cubicBezTo>
                  <a:cubicBezTo>
                    <a:pt x="1035269" y="318916"/>
                    <a:pt x="1170590" y="381978"/>
                    <a:pt x="1324303" y="438471"/>
                  </a:cubicBezTo>
                  <a:cubicBezTo>
                    <a:pt x="1478016" y="494964"/>
                    <a:pt x="1643555" y="540947"/>
                    <a:pt x="1844565" y="588243"/>
                  </a:cubicBezTo>
                  <a:cubicBezTo>
                    <a:pt x="2045575" y="635539"/>
                    <a:pt x="2309648" y="685464"/>
                    <a:pt x="2530365" y="722250"/>
                  </a:cubicBezTo>
                  <a:cubicBezTo>
                    <a:pt x="2751082" y="759036"/>
                    <a:pt x="3168869" y="808960"/>
                    <a:pt x="3168869" y="808960"/>
                  </a:cubicBezTo>
                  <a:cubicBezTo>
                    <a:pt x="3376448" y="837863"/>
                    <a:pt x="3488120" y="864140"/>
                    <a:pt x="3775841" y="895671"/>
                  </a:cubicBezTo>
                  <a:cubicBezTo>
                    <a:pt x="4063562" y="927202"/>
                    <a:pt x="4558862" y="979754"/>
                    <a:pt x="4895193" y="998147"/>
                  </a:cubicBezTo>
                  <a:cubicBezTo>
                    <a:pt x="5231524" y="1016540"/>
                    <a:pt x="5512676" y="1011284"/>
                    <a:pt x="5793828" y="1006029"/>
                  </a:cubicBezTo>
                </a:path>
              </a:pathLst>
            </a:custGeom>
            <a:noFill/>
            <a:ln w="28575" cap="flat" cmpd="sng" algn="ctr">
              <a:solidFill>
                <a:srgbClr val="7030A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80" name="TextBox 179"/>
            <p:cNvSpPr txBox="1"/>
            <p:nvPr/>
          </p:nvSpPr>
          <p:spPr>
            <a:xfrm>
              <a:off x="1358381" y="5039731"/>
              <a:ext cx="2938369" cy="246221"/>
            </a:xfrm>
            <a:prstGeom prst="rect">
              <a:avLst/>
            </a:prstGeom>
            <a:noFill/>
          </p:spPr>
          <p:txBody>
            <a:bodyPr wrap="square" rtlCol="0">
              <a:spAutoFit/>
            </a:bodyPr>
            <a:lstStyle/>
            <a:p>
              <a:pPr algn="ctr"/>
              <a:r>
                <a:rPr lang="en-US" sz="1000" b="1" dirty="0" smtClean="0">
                  <a:solidFill>
                    <a:schemeClr val="bg1"/>
                  </a:solidFill>
                  <a:latin typeface="Arial" panose="020B0604020202020204" pitchFamily="34" charset="0"/>
                  <a:cs typeface="Arial" panose="020B0604020202020204" pitchFamily="34" charset="0"/>
                </a:rPr>
                <a:t>Heating and then Cooling due to Rifting</a:t>
              </a:r>
              <a:endParaRPr lang="en-US" sz="1000" b="1" dirty="0">
                <a:solidFill>
                  <a:schemeClr val="bg1"/>
                </a:solidFill>
                <a:latin typeface="Arial" panose="020B0604020202020204" pitchFamily="34" charset="0"/>
                <a:cs typeface="Arial" panose="020B0604020202020204" pitchFamily="34" charset="0"/>
              </a:endParaRPr>
            </a:p>
          </p:txBody>
        </p:sp>
      </p:grpSp>
      <p:grpSp>
        <p:nvGrpSpPr>
          <p:cNvPr id="9" name="Group 8"/>
          <p:cNvGrpSpPr/>
          <p:nvPr/>
        </p:nvGrpSpPr>
        <p:grpSpPr>
          <a:xfrm>
            <a:off x="942574" y="3894388"/>
            <a:ext cx="358688" cy="1740370"/>
            <a:chOff x="-491185" y="3496514"/>
            <a:chExt cx="358688" cy="1653344"/>
          </a:xfrm>
        </p:grpSpPr>
        <p:cxnSp>
          <p:nvCxnSpPr>
            <p:cNvPr id="179" name="Straight Connector 178"/>
            <p:cNvCxnSpPr/>
            <p:nvPr/>
          </p:nvCxnSpPr>
          <p:spPr bwMode="auto">
            <a:xfrm flipH="1">
              <a:off x="-152764" y="3565600"/>
              <a:ext cx="20267" cy="152572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Straight Connector 185"/>
            <p:cNvCxnSpPr/>
            <p:nvPr/>
          </p:nvCxnSpPr>
          <p:spPr bwMode="auto">
            <a:xfrm rot="16200000" flipH="1">
              <a:off x="-166690" y="4304870"/>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8" name="Straight Connector 187"/>
            <p:cNvCxnSpPr/>
            <p:nvPr/>
          </p:nvCxnSpPr>
          <p:spPr bwMode="auto">
            <a:xfrm rot="16200000" flipH="1">
              <a:off x="-180671" y="3558886"/>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9" name="Straight Connector 188"/>
            <p:cNvCxnSpPr/>
            <p:nvPr/>
          </p:nvCxnSpPr>
          <p:spPr bwMode="auto">
            <a:xfrm rot="16200000" flipH="1">
              <a:off x="-180671" y="4046888"/>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0" name="Straight Connector 189"/>
            <p:cNvCxnSpPr/>
            <p:nvPr/>
          </p:nvCxnSpPr>
          <p:spPr bwMode="auto">
            <a:xfrm rot="16200000" flipH="1">
              <a:off x="-180671" y="4534890"/>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1" name="Straight Connector 190"/>
            <p:cNvCxnSpPr/>
            <p:nvPr/>
          </p:nvCxnSpPr>
          <p:spPr bwMode="auto">
            <a:xfrm rot="16200000" flipH="1">
              <a:off x="-180671" y="5022891"/>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2" name="Straight Connector 191"/>
            <p:cNvCxnSpPr/>
            <p:nvPr/>
          </p:nvCxnSpPr>
          <p:spPr bwMode="auto">
            <a:xfrm rot="16200000" flipH="1">
              <a:off x="-166690" y="4792872"/>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Straight Connector 192"/>
            <p:cNvCxnSpPr/>
            <p:nvPr/>
          </p:nvCxnSpPr>
          <p:spPr bwMode="auto">
            <a:xfrm rot="16200000" flipH="1">
              <a:off x="-166690" y="3816869"/>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0" name="TextBox 199"/>
            <p:cNvSpPr txBox="1"/>
            <p:nvPr/>
          </p:nvSpPr>
          <p:spPr>
            <a:xfrm>
              <a:off x="-491185" y="3496514"/>
              <a:ext cx="358688" cy="184666"/>
            </a:xfrm>
            <a:prstGeom prst="rect">
              <a:avLst/>
            </a:prstGeom>
            <a:noFill/>
          </p:spPr>
          <p:txBody>
            <a:bodyPr wrap="square" rtlCol="0">
              <a:spAutoFit/>
            </a:bodyPr>
            <a:lstStyle/>
            <a:p>
              <a:pPr algn="r"/>
              <a:r>
                <a:rPr lang="en-US" sz="600" b="1" dirty="0" smtClean="0">
                  <a:latin typeface="Arial" panose="020B0604020202020204" pitchFamily="34" charset="0"/>
                  <a:cs typeface="Arial" panose="020B0604020202020204" pitchFamily="34" charset="0"/>
                </a:rPr>
                <a:t>2.2</a:t>
              </a:r>
              <a:endParaRPr lang="en-US" sz="600" b="1" dirty="0">
                <a:latin typeface="Arial" panose="020B0604020202020204" pitchFamily="34" charset="0"/>
                <a:cs typeface="Arial" panose="020B0604020202020204" pitchFamily="34" charset="0"/>
              </a:endParaRPr>
            </a:p>
          </p:txBody>
        </p:sp>
        <p:sp>
          <p:nvSpPr>
            <p:cNvPr id="201" name="TextBox 200"/>
            <p:cNvSpPr txBox="1"/>
            <p:nvPr/>
          </p:nvSpPr>
          <p:spPr>
            <a:xfrm>
              <a:off x="-491185" y="3980853"/>
              <a:ext cx="358688" cy="184666"/>
            </a:xfrm>
            <a:prstGeom prst="rect">
              <a:avLst/>
            </a:prstGeom>
            <a:noFill/>
          </p:spPr>
          <p:txBody>
            <a:bodyPr wrap="square" rtlCol="0">
              <a:spAutoFit/>
            </a:bodyPr>
            <a:lstStyle/>
            <a:p>
              <a:pPr algn="r"/>
              <a:r>
                <a:rPr lang="en-US" sz="600" b="1" dirty="0" smtClean="0">
                  <a:latin typeface="Arial" panose="020B0604020202020204" pitchFamily="34" charset="0"/>
                  <a:cs typeface="Arial" panose="020B0604020202020204" pitchFamily="34" charset="0"/>
                </a:rPr>
                <a:t>1.8</a:t>
              </a:r>
              <a:endParaRPr lang="en-US" sz="600" b="1" dirty="0">
                <a:latin typeface="Arial" panose="020B0604020202020204" pitchFamily="34" charset="0"/>
                <a:cs typeface="Arial" panose="020B0604020202020204" pitchFamily="34" charset="0"/>
              </a:endParaRPr>
            </a:p>
          </p:txBody>
        </p:sp>
        <p:sp>
          <p:nvSpPr>
            <p:cNvPr id="202" name="TextBox 201"/>
            <p:cNvSpPr txBox="1"/>
            <p:nvPr/>
          </p:nvSpPr>
          <p:spPr>
            <a:xfrm>
              <a:off x="-491185" y="4468325"/>
              <a:ext cx="358688" cy="184666"/>
            </a:xfrm>
            <a:prstGeom prst="rect">
              <a:avLst/>
            </a:prstGeom>
            <a:noFill/>
          </p:spPr>
          <p:txBody>
            <a:bodyPr wrap="square" rtlCol="0">
              <a:spAutoFit/>
            </a:bodyPr>
            <a:lstStyle/>
            <a:p>
              <a:pPr algn="r"/>
              <a:r>
                <a:rPr lang="en-US" sz="600" b="1" dirty="0" smtClean="0">
                  <a:latin typeface="Arial" panose="020B0604020202020204" pitchFamily="34" charset="0"/>
                  <a:cs typeface="Arial" panose="020B0604020202020204" pitchFamily="34" charset="0"/>
                </a:rPr>
                <a:t>1.4</a:t>
              </a:r>
              <a:endParaRPr lang="en-US" sz="600" b="1" dirty="0">
                <a:latin typeface="Arial" panose="020B0604020202020204" pitchFamily="34" charset="0"/>
                <a:cs typeface="Arial" panose="020B0604020202020204" pitchFamily="34" charset="0"/>
              </a:endParaRPr>
            </a:p>
          </p:txBody>
        </p:sp>
        <p:sp>
          <p:nvSpPr>
            <p:cNvPr id="203" name="TextBox 202"/>
            <p:cNvSpPr txBox="1"/>
            <p:nvPr/>
          </p:nvSpPr>
          <p:spPr>
            <a:xfrm>
              <a:off x="-491185" y="4965192"/>
              <a:ext cx="358688" cy="184666"/>
            </a:xfrm>
            <a:prstGeom prst="rect">
              <a:avLst/>
            </a:prstGeom>
            <a:noFill/>
          </p:spPr>
          <p:txBody>
            <a:bodyPr wrap="square" rtlCol="0">
              <a:spAutoFit/>
            </a:bodyPr>
            <a:lstStyle/>
            <a:p>
              <a:pPr algn="r"/>
              <a:r>
                <a:rPr lang="en-US" sz="600" b="1" dirty="0" smtClean="0">
                  <a:latin typeface="Arial" panose="020B0604020202020204" pitchFamily="34" charset="0"/>
                  <a:cs typeface="Arial" panose="020B0604020202020204" pitchFamily="34" charset="0"/>
                </a:rPr>
                <a:t>1.0</a:t>
              </a:r>
              <a:endParaRPr lang="en-US" sz="600" b="1" dirty="0">
                <a:latin typeface="Arial" panose="020B0604020202020204" pitchFamily="34" charset="0"/>
                <a:cs typeface="Arial" panose="020B0604020202020204" pitchFamily="34" charset="0"/>
              </a:endParaRPr>
            </a:p>
          </p:txBody>
        </p:sp>
      </p:grpSp>
      <p:sp>
        <p:nvSpPr>
          <p:cNvPr id="194" name="TextBox 193"/>
          <p:cNvSpPr txBox="1"/>
          <p:nvPr/>
        </p:nvSpPr>
        <p:spPr>
          <a:xfrm>
            <a:off x="5706094" y="3143250"/>
            <a:ext cx="1016625" cy="246221"/>
          </a:xfrm>
          <a:prstGeom prst="rect">
            <a:avLst/>
          </a:prstGeom>
          <a:noFill/>
        </p:spPr>
        <p:txBody>
          <a:bodyPr wrap="none" rtlCol="0">
            <a:spAutoFit/>
          </a:bodyPr>
          <a:lstStyle/>
          <a:p>
            <a:r>
              <a:rPr lang="en-US" sz="1000" b="1" dirty="0" smtClean="0">
                <a:latin typeface="Arial" panose="020B0604020202020204" pitchFamily="34" charset="0"/>
                <a:cs typeface="Arial" panose="020B0604020202020204" pitchFamily="34" charset="0"/>
              </a:rPr>
              <a:t>70% Thinning</a:t>
            </a:r>
            <a:endParaRPr lang="en-US"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07850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94"/>
                                        </p:tgtEl>
                                        <p:attrNameLst>
                                          <p:attrName>style.visibility</p:attrName>
                                        </p:attrNameLst>
                                      </p:cBhvr>
                                      <p:to>
                                        <p:strVal val="visible"/>
                                      </p:to>
                                    </p:set>
                                    <p:animEffect transition="in" filter="fade">
                                      <p:cBhvr>
                                        <p:cTn id="16" dur="50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Temperatures</a:t>
            </a:r>
            <a:endParaRPr lang="en-US" dirty="0"/>
          </a:p>
        </p:txBody>
      </p:sp>
      <p:sp>
        <p:nvSpPr>
          <p:cNvPr id="366" name="Rectangle 365"/>
          <p:cNvSpPr/>
          <p:nvPr/>
        </p:nvSpPr>
        <p:spPr bwMode="auto">
          <a:xfrm>
            <a:off x="1080655" y="1219200"/>
            <a:ext cx="4436742" cy="4516582"/>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16" name="Group 15"/>
          <p:cNvGrpSpPr/>
          <p:nvPr/>
        </p:nvGrpSpPr>
        <p:grpSpPr>
          <a:xfrm>
            <a:off x="2228409" y="2046630"/>
            <a:ext cx="358688" cy="3600095"/>
            <a:chOff x="2073429" y="2046630"/>
            <a:chExt cx="358688" cy="3600095"/>
          </a:xfrm>
        </p:grpSpPr>
        <p:cxnSp>
          <p:nvCxnSpPr>
            <p:cNvPr id="560" name="Straight Connector 559"/>
            <p:cNvCxnSpPr/>
            <p:nvPr/>
          </p:nvCxnSpPr>
          <p:spPr bwMode="auto">
            <a:xfrm flipH="1">
              <a:off x="2295615" y="2055404"/>
              <a:ext cx="504" cy="355603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1" name="Straight Connector 560"/>
            <p:cNvCxnSpPr/>
            <p:nvPr/>
          </p:nvCxnSpPr>
          <p:spPr bwMode="auto">
            <a:xfrm rot="16200000" flipH="1">
              <a:off x="2281689" y="2361728"/>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2" name="Straight Connector 561"/>
            <p:cNvCxnSpPr/>
            <p:nvPr/>
          </p:nvCxnSpPr>
          <p:spPr bwMode="auto">
            <a:xfrm rot="16200000" flipH="1">
              <a:off x="2267708" y="2103744"/>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3" name="Straight Connector 562"/>
            <p:cNvCxnSpPr/>
            <p:nvPr/>
          </p:nvCxnSpPr>
          <p:spPr bwMode="auto">
            <a:xfrm rot="16200000" flipH="1">
              <a:off x="2267708" y="2591747"/>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4" name="Straight Connector 563"/>
            <p:cNvCxnSpPr/>
            <p:nvPr/>
          </p:nvCxnSpPr>
          <p:spPr bwMode="auto">
            <a:xfrm rot="16200000" flipH="1">
              <a:off x="2267708" y="3079749"/>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5" name="Straight Connector 564"/>
            <p:cNvCxnSpPr/>
            <p:nvPr/>
          </p:nvCxnSpPr>
          <p:spPr bwMode="auto">
            <a:xfrm rot="16200000" flipH="1">
              <a:off x="2281689" y="2849729"/>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7" name="Straight Connector 566"/>
            <p:cNvCxnSpPr/>
            <p:nvPr/>
          </p:nvCxnSpPr>
          <p:spPr bwMode="auto">
            <a:xfrm rot="16200000" flipH="1">
              <a:off x="2281689" y="4801737"/>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8" name="Straight Connector 567"/>
            <p:cNvCxnSpPr/>
            <p:nvPr/>
          </p:nvCxnSpPr>
          <p:spPr bwMode="auto">
            <a:xfrm rot="16200000" flipH="1">
              <a:off x="2267708" y="3567750"/>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9" name="Straight Connector 568"/>
            <p:cNvCxnSpPr/>
            <p:nvPr/>
          </p:nvCxnSpPr>
          <p:spPr bwMode="auto">
            <a:xfrm rot="16200000" flipH="1">
              <a:off x="2267708" y="4055753"/>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0" name="Straight Connector 569"/>
            <p:cNvCxnSpPr/>
            <p:nvPr/>
          </p:nvCxnSpPr>
          <p:spPr bwMode="auto">
            <a:xfrm rot="16200000" flipH="1">
              <a:off x="2267708" y="4543755"/>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1" name="Straight Connector 570"/>
            <p:cNvCxnSpPr/>
            <p:nvPr/>
          </p:nvCxnSpPr>
          <p:spPr bwMode="auto">
            <a:xfrm rot="16200000" flipH="1">
              <a:off x="2267708" y="5031757"/>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2" name="Straight Connector 571"/>
            <p:cNvCxnSpPr/>
            <p:nvPr/>
          </p:nvCxnSpPr>
          <p:spPr bwMode="auto">
            <a:xfrm rot="16200000" flipH="1">
              <a:off x="2267708" y="5519758"/>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3" name="Straight Connector 572"/>
            <p:cNvCxnSpPr/>
            <p:nvPr/>
          </p:nvCxnSpPr>
          <p:spPr bwMode="auto">
            <a:xfrm rot="16200000" flipH="1">
              <a:off x="2281689" y="5289739"/>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4" name="Straight Connector 573"/>
            <p:cNvCxnSpPr/>
            <p:nvPr/>
          </p:nvCxnSpPr>
          <p:spPr bwMode="auto">
            <a:xfrm rot="16200000" flipH="1">
              <a:off x="2281689" y="4313736"/>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5" name="Straight Connector 574"/>
            <p:cNvCxnSpPr/>
            <p:nvPr/>
          </p:nvCxnSpPr>
          <p:spPr bwMode="auto">
            <a:xfrm rot="16200000" flipH="1">
              <a:off x="2281689" y="3825731"/>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6" name="Straight Connector 575"/>
            <p:cNvCxnSpPr/>
            <p:nvPr/>
          </p:nvCxnSpPr>
          <p:spPr bwMode="auto">
            <a:xfrm rot="16200000" flipH="1">
              <a:off x="2281689" y="3337731"/>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2" name="TextBox 551"/>
            <p:cNvSpPr txBox="1"/>
            <p:nvPr/>
          </p:nvSpPr>
          <p:spPr>
            <a:xfrm>
              <a:off x="2073429" y="20466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553" name="TextBox 552"/>
            <p:cNvSpPr txBox="1"/>
            <p:nvPr/>
          </p:nvSpPr>
          <p:spPr>
            <a:xfrm>
              <a:off x="2073429" y="253096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554" name="TextBox 553"/>
            <p:cNvSpPr txBox="1"/>
            <p:nvPr/>
          </p:nvSpPr>
          <p:spPr>
            <a:xfrm>
              <a:off x="2073429" y="301530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555" name="TextBox 554"/>
            <p:cNvSpPr txBox="1"/>
            <p:nvPr/>
          </p:nvSpPr>
          <p:spPr>
            <a:xfrm>
              <a:off x="2073429" y="350397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556" name="TextBox 555"/>
            <p:cNvSpPr txBox="1"/>
            <p:nvPr/>
          </p:nvSpPr>
          <p:spPr>
            <a:xfrm>
              <a:off x="2073429" y="399338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557" name="TextBox 556"/>
            <p:cNvSpPr txBox="1"/>
            <p:nvPr/>
          </p:nvSpPr>
          <p:spPr>
            <a:xfrm>
              <a:off x="2073429" y="447772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558" name="TextBox 557"/>
            <p:cNvSpPr txBox="1"/>
            <p:nvPr/>
          </p:nvSpPr>
          <p:spPr>
            <a:xfrm>
              <a:off x="2073429" y="4965192"/>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a:t>
              </a:r>
              <a:endParaRPr lang="en-US" sz="600" b="1" dirty="0">
                <a:latin typeface="Arial" panose="020B0604020202020204" pitchFamily="34" charset="0"/>
                <a:cs typeface="Arial" panose="020B0604020202020204" pitchFamily="34" charset="0"/>
              </a:endParaRPr>
            </a:p>
          </p:txBody>
        </p:sp>
        <p:sp>
          <p:nvSpPr>
            <p:cNvPr id="559" name="TextBox 558"/>
            <p:cNvSpPr txBox="1"/>
            <p:nvPr/>
          </p:nvSpPr>
          <p:spPr>
            <a:xfrm>
              <a:off x="2073429" y="546205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a:t>
              </a:r>
              <a:endParaRPr lang="en-US" sz="600" b="1" dirty="0">
                <a:latin typeface="Arial" panose="020B0604020202020204" pitchFamily="34" charset="0"/>
                <a:cs typeface="Arial" panose="020B0604020202020204" pitchFamily="34" charset="0"/>
              </a:endParaRPr>
            </a:p>
          </p:txBody>
        </p:sp>
      </p:grpSp>
      <p:sp>
        <p:nvSpPr>
          <p:cNvPr id="164" name="Rectangle 163"/>
          <p:cNvSpPr/>
          <p:nvPr/>
        </p:nvSpPr>
        <p:spPr>
          <a:xfrm>
            <a:off x="1141226" y="1161773"/>
            <a:ext cx="1005980" cy="369332"/>
          </a:xfrm>
          <a:prstGeom prst="rect">
            <a:avLst/>
          </a:prstGeom>
          <a:noFill/>
        </p:spPr>
        <p:txBody>
          <a:bodyPr wrap="none" lIns="91440" tIns="45720" rIns="91440" bIns="45720">
            <a:spAutoFit/>
          </a:bodyPr>
          <a:lstStyle/>
          <a:p>
            <a:pPr algn="ctr"/>
            <a:r>
              <a:rPr lang="en-US" sz="1800" b="1" cap="none" spc="0" dirty="0" smtClean="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rPr>
              <a:t>Well A</a:t>
            </a:r>
            <a:endParaRPr lang="en-US" sz="1800" b="1" cap="none" spc="0" dirty="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endParaRPr>
          </a:p>
        </p:txBody>
      </p:sp>
      <p:sp>
        <p:nvSpPr>
          <p:cNvPr id="165" name="TextBox 164"/>
          <p:cNvSpPr txBox="1"/>
          <p:nvPr/>
        </p:nvSpPr>
        <p:spPr>
          <a:xfrm>
            <a:off x="1100467" y="1495347"/>
            <a:ext cx="1181222" cy="369332"/>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Stratigraphy</a:t>
            </a:r>
            <a:endParaRPr lang="en-US" sz="900" b="1" dirty="0">
              <a:latin typeface="Arial" panose="020B0604020202020204" pitchFamily="34" charset="0"/>
              <a:cs typeface="Arial" panose="020B0604020202020204" pitchFamily="34" charset="0"/>
            </a:endParaRPr>
          </a:p>
        </p:txBody>
      </p:sp>
      <p:grpSp>
        <p:nvGrpSpPr>
          <p:cNvPr id="14" name="Group 13"/>
          <p:cNvGrpSpPr/>
          <p:nvPr/>
        </p:nvGrpSpPr>
        <p:grpSpPr>
          <a:xfrm>
            <a:off x="1349620" y="1875442"/>
            <a:ext cx="937607" cy="3614720"/>
            <a:chOff x="7433879" y="1875442"/>
            <a:chExt cx="937607" cy="3614720"/>
          </a:xfrm>
        </p:grpSpPr>
        <p:sp>
          <p:nvSpPr>
            <p:cNvPr id="368" name="TextBox 367"/>
            <p:cNvSpPr txBox="1"/>
            <p:nvPr/>
          </p:nvSpPr>
          <p:spPr>
            <a:xfrm>
              <a:off x="7855407" y="415343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165</a:t>
              </a:r>
              <a:endParaRPr lang="en-US" sz="600" b="1" dirty="0">
                <a:latin typeface="Arial" panose="020B0604020202020204" pitchFamily="34" charset="0"/>
                <a:cs typeface="Arial" panose="020B0604020202020204" pitchFamily="34" charset="0"/>
              </a:endParaRPr>
            </a:p>
          </p:txBody>
        </p:sp>
        <p:sp>
          <p:nvSpPr>
            <p:cNvPr id="369" name="TextBox 368"/>
            <p:cNvSpPr txBox="1"/>
            <p:nvPr/>
          </p:nvSpPr>
          <p:spPr>
            <a:xfrm>
              <a:off x="7855407" y="51181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178</a:t>
              </a:r>
              <a:endParaRPr lang="en-US" sz="600" b="1" dirty="0">
                <a:latin typeface="Arial" panose="020B0604020202020204" pitchFamily="34" charset="0"/>
                <a:cs typeface="Arial" panose="020B0604020202020204" pitchFamily="34" charset="0"/>
              </a:endParaRPr>
            </a:p>
          </p:txBody>
        </p:sp>
        <p:sp>
          <p:nvSpPr>
            <p:cNvPr id="370" name="TextBox 369"/>
            <p:cNvSpPr txBox="1"/>
            <p:nvPr/>
          </p:nvSpPr>
          <p:spPr>
            <a:xfrm>
              <a:off x="7855407" y="4727994"/>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172</a:t>
              </a:r>
              <a:endParaRPr lang="en-US" sz="600" b="1" dirty="0">
                <a:latin typeface="Arial" panose="020B0604020202020204" pitchFamily="34" charset="0"/>
                <a:cs typeface="Arial" panose="020B0604020202020204" pitchFamily="34" charset="0"/>
              </a:endParaRPr>
            </a:p>
          </p:txBody>
        </p:sp>
        <p:sp>
          <p:nvSpPr>
            <p:cNvPr id="371" name="TextBox 370"/>
            <p:cNvSpPr txBox="1"/>
            <p:nvPr/>
          </p:nvSpPr>
          <p:spPr>
            <a:xfrm>
              <a:off x="7855407" y="530549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198</a:t>
              </a:r>
              <a:endParaRPr lang="en-US" sz="600" b="1" dirty="0">
                <a:latin typeface="Arial" panose="020B0604020202020204" pitchFamily="34" charset="0"/>
                <a:cs typeface="Arial" panose="020B0604020202020204" pitchFamily="34" charset="0"/>
              </a:endParaRPr>
            </a:p>
          </p:txBody>
        </p:sp>
        <p:sp>
          <p:nvSpPr>
            <p:cNvPr id="372" name="TextBox 371"/>
            <p:cNvSpPr txBox="1"/>
            <p:nvPr/>
          </p:nvSpPr>
          <p:spPr>
            <a:xfrm>
              <a:off x="7855407" y="224391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70</a:t>
              </a:r>
              <a:endParaRPr lang="en-US" sz="600" b="1" dirty="0">
                <a:latin typeface="Arial" panose="020B0604020202020204" pitchFamily="34" charset="0"/>
                <a:cs typeface="Arial" panose="020B0604020202020204" pitchFamily="34" charset="0"/>
              </a:endParaRPr>
            </a:p>
          </p:txBody>
        </p:sp>
        <p:sp>
          <p:nvSpPr>
            <p:cNvPr id="373" name="TextBox 372"/>
            <p:cNvSpPr txBox="1"/>
            <p:nvPr/>
          </p:nvSpPr>
          <p:spPr>
            <a:xfrm>
              <a:off x="7855407" y="211423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30/0</a:t>
              </a:r>
              <a:endParaRPr lang="en-US" sz="600" b="1" dirty="0">
                <a:latin typeface="Arial" panose="020B0604020202020204" pitchFamily="34" charset="0"/>
                <a:cs typeface="Arial" panose="020B0604020202020204" pitchFamily="34" charset="0"/>
              </a:endParaRPr>
            </a:p>
          </p:txBody>
        </p:sp>
        <p:sp>
          <p:nvSpPr>
            <p:cNvPr id="374" name="TextBox 373"/>
            <p:cNvSpPr txBox="1"/>
            <p:nvPr/>
          </p:nvSpPr>
          <p:spPr>
            <a:xfrm>
              <a:off x="7855407" y="373332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155</a:t>
              </a:r>
              <a:endParaRPr lang="en-US" sz="600" b="1" dirty="0">
                <a:latin typeface="Arial" panose="020B0604020202020204" pitchFamily="34" charset="0"/>
                <a:cs typeface="Arial" panose="020B0604020202020204" pitchFamily="34" charset="0"/>
              </a:endParaRPr>
            </a:p>
          </p:txBody>
        </p:sp>
        <p:sp>
          <p:nvSpPr>
            <p:cNvPr id="375" name="TextBox 374"/>
            <p:cNvSpPr txBox="1"/>
            <p:nvPr/>
          </p:nvSpPr>
          <p:spPr>
            <a:xfrm>
              <a:off x="7855407" y="26910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110</a:t>
              </a:r>
              <a:endParaRPr lang="en-US" sz="600" b="1" dirty="0">
                <a:latin typeface="Arial" panose="020B0604020202020204" pitchFamily="34" charset="0"/>
                <a:cs typeface="Arial" panose="020B0604020202020204" pitchFamily="34" charset="0"/>
              </a:endParaRPr>
            </a:p>
          </p:txBody>
        </p:sp>
        <p:sp>
          <p:nvSpPr>
            <p:cNvPr id="376" name="TextBox 375"/>
            <p:cNvSpPr txBox="1"/>
            <p:nvPr/>
          </p:nvSpPr>
          <p:spPr>
            <a:xfrm>
              <a:off x="7855407" y="34205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145</a:t>
              </a:r>
              <a:endParaRPr lang="en-US" sz="600" b="1" dirty="0">
                <a:latin typeface="Arial" panose="020B0604020202020204" pitchFamily="34" charset="0"/>
                <a:cs typeface="Arial" panose="020B0604020202020204" pitchFamily="34" charset="0"/>
              </a:endParaRPr>
            </a:p>
          </p:txBody>
        </p:sp>
        <p:sp>
          <p:nvSpPr>
            <p:cNvPr id="377" name="TextBox 376"/>
            <p:cNvSpPr txBox="1"/>
            <p:nvPr/>
          </p:nvSpPr>
          <p:spPr>
            <a:xfrm>
              <a:off x="7855407" y="310403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130</a:t>
              </a:r>
              <a:endParaRPr lang="en-US" sz="600" b="1" dirty="0">
                <a:latin typeface="Arial" panose="020B0604020202020204" pitchFamily="34" charset="0"/>
                <a:cs typeface="Arial" panose="020B0604020202020204" pitchFamily="34" charset="0"/>
              </a:endParaRPr>
            </a:p>
          </p:txBody>
        </p:sp>
        <p:grpSp>
          <p:nvGrpSpPr>
            <p:cNvPr id="3" name="Group 452"/>
            <p:cNvGrpSpPr/>
            <p:nvPr/>
          </p:nvGrpSpPr>
          <p:grpSpPr>
            <a:xfrm>
              <a:off x="7574256" y="2146767"/>
              <a:ext cx="310551" cy="3245056"/>
              <a:chOff x="7034644" y="2149635"/>
              <a:chExt cx="97877" cy="3245056"/>
            </a:xfrm>
          </p:grpSpPr>
          <p:sp>
            <p:nvSpPr>
              <p:cNvPr id="454" name="Rectangle 46"/>
              <p:cNvSpPr/>
              <p:nvPr/>
            </p:nvSpPr>
            <p:spPr bwMode="auto">
              <a:xfrm>
                <a:off x="7035310" y="5218082"/>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5" name="Rectangle 454"/>
              <p:cNvSpPr/>
              <p:nvPr/>
            </p:nvSpPr>
            <p:spPr bwMode="auto">
              <a:xfrm>
                <a:off x="7035310" y="4822666"/>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6" name="Rectangle 48"/>
              <p:cNvSpPr/>
              <p:nvPr/>
            </p:nvSpPr>
            <p:spPr bwMode="auto">
              <a:xfrm>
                <a:off x="7035310" y="4255180"/>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7" name="Rectangle 456"/>
              <p:cNvSpPr/>
              <p:nvPr/>
            </p:nvSpPr>
            <p:spPr bwMode="auto">
              <a:xfrm>
                <a:off x="7035310" y="3518508"/>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8" name="Rectangle 457"/>
              <p:cNvSpPr/>
              <p:nvPr/>
            </p:nvSpPr>
            <p:spPr bwMode="auto">
              <a:xfrm>
                <a:off x="7035310" y="3832753"/>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9" name="Rectangle 458"/>
              <p:cNvSpPr/>
              <p:nvPr/>
            </p:nvSpPr>
            <p:spPr bwMode="auto">
              <a:xfrm>
                <a:off x="7035310" y="3199112"/>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0" name="Rectangle 459"/>
              <p:cNvSpPr/>
              <p:nvPr/>
            </p:nvSpPr>
            <p:spPr bwMode="auto">
              <a:xfrm>
                <a:off x="7035310" y="2781837"/>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1" name="Rectangle 460"/>
              <p:cNvSpPr/>
              <p:nvPr/>
            </p:nvSpPr>
            <p:spPr bwMode="auto">
              <a:xfrm>
                <a:off x="7035310" y="2338802"/>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2" name="Rectangle 461"/>
              <p:cNvSpPr/>
              <p:nvPr/>
            </p:nvSpPr>
            <p:spPr bwMode="auto">
              <a:xfrm>
                <a:off x="7035310" y="2209568"/>
                <a:ext cx="97211"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63" name="Rectangle 462"/>
              <p:cNvSpPr/>
              <p:nvPr/>
            </p:nvSpPr>
            <p:spPr bwMode="auto">
              <a:xfrm>
                <a:off x="7034644" y="2149635"/>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pic>
          <p:nvPicPr>
            <p:cNvPr id="538" name="Picture 537"/>
            <p:cNvPicPr>
              <a:picLocks noChangeAspect="1"/>
            </p:cNvPicPr>
            <p:nvPr/>
          </p:nvPicPr>
          <p:blipFill rotWithShape="1">
            <a:blip r:embed="rId4" cstate="print"/>
            <a:srcRect l="12705" t="59220" b="10795"/>
            <a:stretch/>
          </p:blipFill>
          <p:spPr>
            <a:xfrm rot="16200000">
              <a:off x="6370995" y="3216665"/>
              <a:ext cx="2246431" cy="111309"/>
            </a:xfrm>
            <a:prstGeom prst="rect">
              <a:avLst/>
            </a:prstGeom>
            <a:ln w="12700">
              <a:noFill/>
            </a:ln>
          </p:spPr>
        </p:pic>
        <p:pic>
          <p:nvPicPr>
            <p:cNvPr id="539" name="Picture 538"/>
            <p:cNvPicPr>
              <a:picLocks noChangeAspect="1"/>
            </p:cNvPicPr>
            <p:nvPr/>
          </p:nvPicPr>
          <p:blipFill rotWithShape="1">
            <a:blip r:embed="rId5" cstate="print"/>
            <a:srcRect l="4500" t="54857" r="87004" b="10959"/>
            <a:stretch/>
          </p:blipFill>
          <p:spPr>
            <a:xfrm rot="16200000">
              <a:off x="7391250" y="4440415"/>
              <a:ext cx="205911" cy="99752"/>
            </a:xfrm>
            <a:prstGeom prst="rect">
              <a:avLst/>
            </a:prstGeom>
            <a:ln w="12700">
              <a:noFill/>
            </a:ln>
          </p:spPr>
        </p:pic>
        <p:cxnSp>
          <p:nvCxnSpPr>
            <p:cNvPr id="540" name="Straight Connector 539"/>
            <p:cNvCxnSpPr/>
            <p:nvPr/>
          </p:nvCxnSpPr>
          <p:spPr bwMode="auto">
            <a:xfrm rot="16200000">
              <a:off x="5898851"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1" name="Straight Connector 540"/>
            <p:cNvCxnSpPr/>
            <p:nvPr/>
          </p:nvCxnSpPr>
          <p:spPr bwMode="auto">
            <a:xfrm rot="16200000">
              <a:off x="5781076"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2" name="Straight Connector 541"/>
            <p:cNvCxnSpPr/>
            <p:nvPr/>
          </p:nvCxnSpPr>
          <p:spPr bwMode="auto">
            <a:xfrm rot="16200000">
              <a:off x="7492022" y="4911655"/>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3" name="Straight Connector 542"/>
            <p:cNvCxnSpPr/>
            <p:nvPr/>
          </p:nvCxnSpPr>
          <p:spPr bwMode="auto">
            <a:xfrm rot="16200000">
              <a:off x="7495999" y="4544710"/>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 name="Group 97"/>
            <p:cNvGrpSpPr/>
            <p:nvPr/>
          </p:nvGrpSpPr>
          <p:grpSpPr>
            <a:xfrm rot="16200000">
              <a:off x="7366476" y="4740125"/>
              <a:ext cx="255130" cy="93426"/>
              <a:chOff x="134250" y="3055742"/>
              <a:chExt cx="644743" cy="330816"/>
            </a:xfrm>
          </p:grpSpPr>
          <p:pic>
            <p:nvPicPr>
              <p:cNvPr id="545" name="Picture 544"/>
              <p:cNvPicPr>
                <a:picLocks noChangeAspect="1"/>
              </p:cNvPicPr>
              <p:nvPr/>
            </p:nvPicPr>
            <p:blipFill rotWithShape="1">
              <a:blip r:embed="rId6" cstate="print"/>
              <a:srcRect l="6365" t="61299" r="86883" b="10992"/>
              <a:stretch/>
            </p:blipFill>
            <p:spPr>
              <a:xfrm>
                <a:off x="321735" y="3055742"/>
                <a:ext cx="457258" cy="330816"/>
              </a:xfrm>
              <a:prstGeom prst="rect">
                <a:avLst/>
              </a:prstGeom>
              <a:ln w="12700">
                <a:noFill/>
              </a:ln>
            </p:spPr>
          </p:pic>
          <p:pic>
            <p:nvPicPr>
              <p:cNvPr id="546" name="Picture 545"/>
              <p:cNvPicPr>
                <a:picLocks noChangeAspect="1"/>
              </p:cNvPicPr>
              <p:nvPr/>
            </p:nvPicPr>
            <p:blipFill rotWithShape="1">
              <a:blip r:embed="rId7" cstate="print"/>
              <a:srcRect l="85167" t="66087" r="11547" b="12899"/>
              <a:stretch/>
            </p:blipFill>
            <p:spPr>
              <a:xfrm>
                <a:off x="134250" y="3077142"/>
                <a:ext cx="222563" cy="276226"/>
              </a:xfrm>
              <a:prstGeom prst="rect">
                <a:avLst/>
              </a:prstGeom>
              <a:ln w="12700">
                <a:noFill/>
              </a:ln>
            </p:spPr>
          </p:pic>
        </p:grpSp>
        <p:pic>
          <p:nvPicPr>
            <p:cNvPr id="547" name="Picture 546"/>
            <p:cNvPicPr>
              <a:picLocks noChangeAspect="1"/>
            </p:cNvPicPr>
            <p:nvPr/>
          </p:nvPicPr>
          <p:blipFill rotWithShape="1">
            <a:blip r:embed="rId8" cstate="print"/>
            <a:srcRect l="6365" t="61299" r="86883" b="10992"/>
            <a:stretch/>
          </p:blipFill>
          <p:spPr>
            <a:xfrm rot="16200000">
              <a:off x="7401162" y="5139876"/>
              <a:ext cx="180941" cy="100011"/>
            </a:xfrm>
            <a:prstGeom prst="rect">
              <a:avLst/>
            </a:prstGeom>
            <a:noFill/>
            <a:ln w="12700">
              <a:noFill/>
            </a:ln>
          </p:spPr>
        </p:pic>
        <p:pic>
          <p:nvPicPr>
            <p:cNvPr id="548" name="Picture 547"/>
            <p:cNvPicPr>
              <a:picLocks noChangeAspect="1"/>
            </p:cNvPicPr>
            <p:nvPr/>
          </p:nvPicPr>
          <p:blipFill rotWithShape="1">
            <a:blip r:embed="rId9" cstate="print"/>
            <a:srcRect l="15578" t="61594" r="81755" b="11783"/>
            <a:stretch/>
          </p:blipFill>
          <p:spPr>
            <a:xfrm rot="16200000">
              <a:off x="7459935" y="5259698"/>
              <a:ext cx="71474" cy="93807"/>
            </a:xfrm>
            <a:prstGeom prst="rect">
              <a:avLst/>
            </a:prstGeom>
            <a:noFill/>
            <a:ln w="12700">
              <a:noFill/>
            </a:ln>
          </p:spPr>
        </p:pic>
        <p:sp>
          <p:nvSpPr>
            <p:cNvPr id="577" name="TextBox 576"/>
            <p:cNvSpPr txBox="1"/>
            <p:nvPr/>
          </p:nvSpPr>
          <p:spPr>
            <a:xfrm rot="16200000">
              <a:off x="7639009" y="3642353"/>
              <a:ext cx="1203344" cy="261610"/>
            </a:xfrm>
            <a:prstGeom prst="rect">
              <a:avLst/>
            </a:prstGeom>
            <a:noFill/>
          </p:spPr>
          <p:txBody>
            <a:bodyPr wrap="square" rtlCol="0">
              <a:spAutoFit/>
            </a:bodyPr>
            <a:lstStyle/>
            <a:p>
              <a:pPr algn="ctr"/>
              <a:r>
                <a:rPr lang="en-US" sz="1100" b="1" dirty="0" smtClean="0">
                  <a:latin typeface="Arial" panose="020B0604020202020204" pitchFamily="34" charset="0"/>
                  <a:cs typeface="Arial" panose="020B0604020202020204" pitchFamily="34" charset="0"/>
                </a:rPr>
                <a:t>Depth (km)</a:t>
              </a:r>
              <a:endParaRPr lang="en-US" sz="1100" b="1" dirty="0">
                <a:latin typeface="Arial" panose="020B0604020202020204" pitchFamily="34" charset="0"/>
                <a:cs typeface="Arial" panose="020B0604020202020204" pitchFamily="34" charset="0"/>
              </a:endParaRPr>
            </a:p>
          </p:txBody>
        </p:sp>
        <p:sp>
          <p:nvSpPr>
            <p:cNvPr id="166" name="TextBox 165"/>
            <p:cNvSpPr txBox="1"/>
            <p:nvPr/>
          </p:nvSpPr>
          <p:spPr>
            <a:xfrm>
              <a:off x="7635379" y="1875442"/>
              <a:ext cx="593931" cy="276999"/>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Geologic Ages (MY)</a:t>
              </a:r>
              <a:endParaRPr lang="en-US" sz="600" b="1" dirty="0">
                <a:latin typeface="Arial" panose="020B0604020202020204" pitchFamily="34" charset="0"/>
                <a:cs typeface="Arial" panose="020B0604020202020204" pitchFamily="34" charset="0"/>
              </a:endParaRPr>
            </a:p>
          </p:txBody>
        </p:sp>
      </p:grpSp>
      <p:cxnSp>
        <p:nvCxnSpPr>
          <p:cNvPr id="168" name="Straight Connector 167"/>
          <p:cNvCxnSpPr/>
          <p:nvPr/>
        </p:nvCxnSpPr>
        <p:spPr bwMode="auto">
          <a:xfrm>
            <a:off x="2442846" y="2120133"/>
            <a:ext cx="2770189"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9" name="Straight Connector 168"/>
          <p:cNvCxnSpPr/>
          <p:nvPr/>
        </p:nvCxnSpPr>
        <p:spPr bwMode="auto">
          <a:xfrm>
            <a:off x="2452282"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0" name="Straight Connector 169"/>
          <p:cNvCxnSpPr/>
          <p:nvPr/>
        </p:nvCxnSpPr>
        <p:spPr bwMode="auto">
          <a:xfrm>
            <a:off x="3415891"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1" name="Straight Connector 170"/>
          <p:cNvCxnSpPr/>
          <p:nvPr/>
        </p:nvCxnSpPr>
        <p:spPr bwMode="auto">
          <a:xfrm>
            <a:off x="2727598"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2" name="Straight Connector 171"/>
          <p:cNvCxnSpPr/>
          <p:nvPr/>
        </p:nvCxnSpPr>
        <p:spPr bwMode="auto">
          <a:xfrm>
            <a:off x="3002915"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3" name="Straight Connector 172"/>
          <p:cNvCxnSpPr/>
          <p:nvPr/>
        </p:nvCxnSpPr>
        <p:spPr bwMode="auto">
          <a:xfrm>
            <a:off x="3278232"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 name="Straight Connector 173"/>
          <p:cNvCxnSpPr/>
          <p:nvPr/>
        </p:nvCxnSpPr>
        <p:spPr bwMode="auto">
          <a:xfrm>
            <a:off x="3553550"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Straight Connector 174"/>
          <p:cNvCxnSpPr/>
          <p:nvPr/>
        </p:nvCxnSpPr>
        <p:spPr bwMode="auto">
          <a:xfrm>
            <a:off x="3828866"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6" name="Straight Connector 175"/>
          <p:cNvCxnSpPr/>
          <p:nvPr/>
        </p:nvCxnSpPr>
        <p:spPr bwMode="auto">
          <a:xfrm>
            <a:off x="3691208"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7" name="Straight Connector 176"/>
          <p:cNvCxnSpPr/>
          <p:nvPr/>
        </p:nvCxnSpPr>
        <p:spPr bwMode="auto">
          <a:xfrm>
            <a:off x="3140574"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8" name="Straight Connector 177"/>
          <p:cNvCxnSpPr/>
          <p:nvPr/>
        </p:nvCxnSpPr>
        <p:spPr bwMode="auto">
          <a:xfrm>
            <a:off x="2865257"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9" name="Straight Connector 178"/>
          <p:cNvCxnSpPr/>
          <p:nvPr/>
        </p:nvCxnSpPr>
        <p:spPr bwMode="auto">
          <a:xfrm>
            <a:off x="2589940"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0" name="Straight Connector 179"/>
          <p:cNvCxnSpPr/>
          <p:nvPr/>
        </p:nvCxnSpPr>
        <p:spPr bwMode="auto">
          <a:xfrm>
            <a:off x="4792476"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1" name="Straight Connector 180"/>
          <p:cNvCxnSpPr/>
          <p:nvPr/>
        </p:nvCxnSpPr>
        <p:spPr bwMode="auto">
          <a:xfrm>
            <a:off x="4104183"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2" name="Straight Connector 181"/>
          <p:cNvCxnSpPr/>
          <p:nvPr/>
        </p:nvCxnSpPr>
        <p:spPr bwMode="auto">
          <a:xfrm>
            <a:off x="4379501"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Straight Connector 182"/>
          <p:cNvCxnSpPr/>
          <p:nvPr/>
        </p:nvCxnSpPr>
        <p:spPr bwMode="auto">
          <a:xfrm>
            <a:off x="4654818"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Straight Connector 183"/>
          <p:cNvCxnSpPr/>
          <p:nvPr/>
        </p:nvCxnSpPr>
        <p:spPr bwMode="auto">
          <a:xfrm>
            <a:off x="4930134"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5" name="Straight Connector 184"/>
          <p:cNvCxnSpPr/>
          <p:nvPr/>
        </p:nvCxnSpPr>
        <p:spPr bwMode="auto">
          <a:xfrm>
            <a:off x="5205451"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Straight Connector 185"/>
          <p:cNvCxnSpPr/>
          <p:nvPr/>
        </p:nvCxnSpPr>
        <p:spPr bwMode="auto">
          <a:xfrm>
            <a:off x="5067793"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7" name="Straight Connector 186"/>
          <p:cNvCxnSpPr/>
          <p:nvPr/>
        </p:nvCxnSpPr>
        <p:spPr bwMode="auto">
          <a:xfrm>
            <a:off x="4517159"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8" name="Straight Connector 187"/>
          <p:cNvCxnSpPr/>
          <p:nvPr/>
        </p:nvCxnSpPr>
        <p:spPr bwMode="auto">
          <a:xfrm>
            <a:off x="4241842"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9" name="Straight Connector 188"/>
          <p:cNvCxnSpPr/>
          <p:nvPr/>
        </p:nvCxnSpPr>
        <p:spPr bwMode="auto">
          <a:xfrm>
            <a:off x="3966525"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2" name="TextBox 211"/>
          <p:cNvSpPr txBox="1"/>
          <p:nvPr/>
        </p:nvSpPr>
        <p:spPr>
          <a:xfrm>
            <a:off x="3320501" y="1563807"/>
            <a:ext cx="1203344" cy="261610"/>
          </a:xfrm>
          <a:prstGeom prst="rect">
            <a:avLst/>
          </a:prstGeom>
          <a:noFill/>
        </p:spPr>
        <p:txBody>
          <a:bodyPr wrap="square" rtlCol="0">
            <a:spAutoFit/>
          </a:bodyPr>
          <a:lstStyle/>
          <a:p>
            <a:pPr algn="ctr"/>
            <a:r>
              <a:rPr lang="en-US" sz="1100" b="1" dirty="0" smtClean="0">
                <a:latin typeface="Arial" panose="020B0604020202020204" pitchFamily="34" charset="0"/>
                <a:cs typeface="Arial" panose="020B0604020202020204" pitchFamily="34" charset="0"/>
              </a:rPr>
              <a:t>Temperature</a:t>
            </a:r>
            <a:endParaRPr lang="en-US" sz="1100" b="1" dirty="0">
              <a:latin typeface="Arial" panose="020B0604020202020204" pitchFamily="34" charset="0"/>
              <a:cs typeface="Arial" panose="020B0604020202020204" pitchFamily="34" charset="0"/>
            </a:endParaRPr>
          </a:p>
        </p:txBody>
      </p:sp>
      <p:sp>
        <p:nvSpPr>
          <p:cNvPr id="153" name="TextBox 152"/>
          <p:cNvSpPr txBox="1"/>
          <p:nvPr/>
        </p:nvSpPr>
        <p:spPr>
          <a:xfrm>
            <a:off x="3931341"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120</a:t>
            </a:r>
            <a:endParaRPr lang="en-US" sz="800" b="1" dirty="0">
              <a:latin typeface="Arial" panose="020B0604020202020204" pitchFamily="34" charset="0"/>
              <a:cs typeface="Arial" panose="020B0604020202020204" pitchFamily="34" charset="0"/>
            </a:endParaRPr>
          </a:p>
        </p:txBody>
      </p:sp>
      <p:sp>
        <p:nvSpPr>
          <p:cNvPr id="154" name="TextBox 153"/>
          <p:cNvSpPr txBox="1"/>
          <p:nvPr/>
        </p:nvSpPr>
        <p:spPr>
          <a:xfrm>
            <a:off x="2844488"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40</a:t>
            </a:r>
            <a:endParaRPr lang="en-US" sz="800" b="1" dirty="0">
              <a:latin typeface="Arial" panose="020B0604020202020204" pitchFamily="34" charset="0"/>
              <a:cs typeface="Arial" panose="020B0604020202020204" pitchFamily="34" charset="0"/>
            </a:endParaRPr>
          </a:p>
        </p:txBody>
      </p:sp>
      <p:sp>
        <p:nvSpPr>
          <p:cNvPr id="155" name="TextBox 154"/>
          <p:cNvSpPr txBox="1"/>
          <p:nvPr/>
        </p:nvSpPr>
        <p:spPr>
          <a:xfrm>
            <a:off x="3391789"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80</a:t>
            </a:r>
            <a:endParaRPr lang="en-US" sz="800" b="1" dirty="0">
              <a:latin typeface="Arial" panose="020B0604020202020204" pitchFamily="34" charset="0"/>
              <a:cs typeface="Arial" panose="020B0604020202020204" pitchFamily="34" charset="0"/>
            </a:endParaRPr>
          </a:p>
        </p:txBody>
      </p:sp>
      <p:sp>
        <p:nvSpPr>
          <p:cNvPr id="156" name="TextBox 155"/>
          <p:cNvSpPr txBox="1"/>
          <p:nvPr/>
        </p:nvSpPr>
        <p:spPr>
          <a:xfrm>
            <a:off x="4478642"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160</a:t>
            </a:r>
            <a:endParaRPr lang="en-US" sz="800" b="1" dirty="0">
              <a:latin typeface="Arial" panose="020B0604020202020204" pitchFamily="34" charset="0"/>
              <a:cs typeface="Arial" panose="020B0604020202020204" pitchFamily="34" charset="0"/>
            </a:endParaRPr>
          </a:p>
        </p:txBody>
      </p:sp>
      <p:sp>
        <p:nvSpPr>
          <p:cNvPr id="157" name="TextBox 156"/>
          <p:cNvSpPr txBox="1"/>
          <p:nvPr/>
        </p:nvSpPr>
        <p:spPr>
          <a:xfrm>
            <a:off x="5033691"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200</a:t>
            </a:r>
            <a:endParaRPr lang="en-US" sz="800" b="1" dirty="0">
              <a:latin typeface="Arial" panose="020B0604020202020204" pitchFamily="34" charset="0"/>
              <a:cs typeface="Arial" panose="020B0604020202020204" pitchFamily="34" charset="0"/>
            </a:endParaRPr>
          </a:p>
        </p:txBody>
      </p:sp>
      <p:sp>
        <p:nvSpPr>
          <p:cNvPr id="161" name="TextBox 160"/>
          <p:cNvSpPr txBox="1"/>
          <p:nvPr/>
        </p:nvSpPr>
        <p:spPr>
          <a:xfrm>
            <a:off x="2281689" y="1805774"/>
            <a:ext cx="358688" cy="215444"/>
          </a:xfrm>
          <a:prstGeom prst="rect">
            <a:avLst/>
          </a:prstGeom>
          <a:noFill/>
        </p:spPr>
        <p:txBody>
          <a:bodyPr wrap="square" rtlCol="0">
            <a:spAutoFit/>
          </a:bodyPr>
          <a:lstStyle/>
          <a:p>
            <a:pPr algn="ctr"/>
            <a:r>
              <a:rPr lang="en-US" sz="800" b="1" dirty="0">
                <a:latin typeface="Arial" panose="020B0604020202020204" pitchFamily="34" charset="0"/>
                <a:cs typeface="Arial" panose="020B0604020202020204" pitchFamily="34" charset="0"/>
              </a:rPr>
              <a:t>0</a:t>
            </a:r>
          </a:p>
        </p:txBody>
      </p:sp>
      <p:sp>
        <p:nvSpPr>
          <p:cNvPr id="4" name="Freeform 3"/>
          <p:cNvSpPr/>
          <p:nvPr/>
        </p:nvSpPr>
        <p:spPr bwMode="auto">
          <a:xfrm>
            <a:off x="2572719" y="2138766"/>
            <a:ext cx="2177512" cy="3068665"/>
          </a:xfrm>
          <a:custGeom>
            <a:avLst/>
            <a:gdLst>
              <a:gd name="connsiteX0" fmla="*/ 0 w 2177512"/>
              <a:gd name="connsiteY0" fmla="*/ 0 h 3068665"/>
              <a:gd name="connsiteX1" fmla="*/ 224725 w 2177512"/>
              <a:gd name="connsiteY1" fmla="*/ 340963 h 3068665"/>
              <a:gd name="connsiteX2" fmla="*/ 635430 w 2177512"/>
              <a:gd name="connsiteY2" fmla="*/ 898902 h 3068665"/>
              <a:gd name="connsiteX3" fmla="*/ 1007389 w 2177512"/>
              <a:gd name="connsiteY3" fmla="*/ 1394848 h 3068665"/>
              <a:gd name="connsiteX4" fmla="*/ 1495586 w 2177512"/>
              <a:gd name="connsiteY4" fmla="*/ 1937288 h 3068665"/>
              <a:gd name="connsiteX5" fmla="*/ 1766806 w 2177512"/>
              <a:gd name="connsiteY5" fmla="*/ 2293749 h 3068665"/>
              <a:gd name="connsiteX6" fmla="*/ 2053525 w 2177512"/>
              <a:gd name="connsiteY6" fmla="*/ 2727702 h 3068665"/>
              <a:gd name="connsiteX7" fmla="*/ 2177512 w 2177512"/>
              <a:gd name="connsiteY7" fmla="*/ 3068665 h 3068665"/>
              <a:gd name="connsiteX8" fmla="*/ 2177512 w 2177512"/>
              <a:gd name="connsiteY8" fmla="*/ 3068665 h 3068665"/>
              <a:gd name="connsiteX9" fmla="*/ 2177512 w 2177512"/>
              <a:gd name="connsiteY9" fmla="*/ 3068665 h 3068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7512" h="3068665">
                <a:moveTo>
                  <a:pt x="0" y="0"/>
                </a:moveTo>
                <a:cubicBezTo>
                  <a:pt x="59410" y="95573"/>
                  <a:pt x="118820" y="191146"/>
                  <a:pt x="224725" y="340963"/>
                </a:cubicBezTo>
                <a:cubicBezTo>
                  <a:pt x="330630" y="490780"/>
                  <a:pt x="504986" y="723255"/>
                  <a:pt x="635430" y="898902"/>
                </a:cubicBezTo>
                <a:cubicBezTo>
                  <a:pt x="765874" y="1074549"/>
                  <a:pt x="864030" y="1221784"/>
                  <a:pt x="1007389" y="1394848"/>
                </a:cubicBezTo>
                <a:cubicBezTo>
                  <a:pt x="1150748" y="1567912"/>
                  <a:pt x="1369017" y="1787471"/>
                  <a:pt x="1495586" y="1937288"/>
                </a:cubicBezTo>
                <a:cubicBezTo>
                  <a:pt x="1622155" y="2087105"/>
                  <a:pt x="1673816" y="2162013"/>
                  <a:pt x="1766806" y="2293749"/>
                </a:cubicBezTo>
                <a:cubicBezTo>
                  <a:pt x="1859796" y="2425485"/>
                  <a:pt x="1985074" y="2598549"/>
                  <a:pt x="2053525" y="2727702"/>
                </a:cubicBezTo>
                <a:cubicBezTo>
                  <a:pt x="2121976" y="2856855"/>
                  <a:pt x="2177512" y="3068665"/>
                  <a:pt x="2177512" y="3068665"/>
                </a:cubicBezTo>
                <a:lnTo>
                  <a:pt x="2177512" y="3068665"/>
                </a:lnTo>
                <a:lnTo>
                  <a:pt x="2177512" y="3068665"/>
                </a:lnTo>
              </a:path>
            </a:pathLst>
          </a:custGeom>
          <a:noFill/>
          <a:ln w="28575" cap="flat" cmpd="sng" algn="ctr">
            <a:solidFill>
              <a:srgbClr val="FF00FF"/>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 name="Oval 4"/>
          <p:cNvSpPr/>
          <p:nvPr/>
        </p:nvSpPr>
        <p:spPr bwMode="auto">
          <a:xfrm>
            <a:off x="2681602" y="2389836"/>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0" name="Oval 209"/>
          <p:cNvSpPr/>
          <p:nvPr/>
        </p:nvSpPr>
        <p:spPr bwMode="auto">
          <a:xfrm>
            <a:off x="2826511" y="2693777"/>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1" name="Oval 210"/>
          <p:cNvSpPr/>
          <p:nvPr/>
        </p:nvSpPr>
        <p:spPr bwMode="auto">
          <a:xfrm>
            <a:off x="3150906" y="2985853"/>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3" name="Oval 212"/>
          <p:cNvSpPr/>
          <p:nvPr/>
        </p:nvSpPr>
        <p:spPr bwMode="auto">
          <a:xfrm>
            <a:off x="4103494" y="4260611"/>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4" name="Oval 213"/>
          <p:cNvSpPr/>
          <p:nvPr/>
        </p:nvSpPr>
        <p:spPr bwMode="auto">
          <a:xfrm>
            <a:off x="3796138" y="3655829"/>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5" name="Oval 214"/>
          <p:cNvSpPr/>
          <p:nvPr/>
        </p:nvSpPr>
        <p:spPr bwMode="auto">
          <a:xfrm>
            <a:off x="4340755" y="4588950"/>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6" name="Oval 215"/>
          <p:cNvSpPr/>
          <p:nvPr/>
        </p:nvSpPr>
        <p:spPr bwMode="auto">
          <a:xfrm>
            <a:off x="4664990" y="4917482"/>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7" name="TextBox 216"/>
          <p:cNvSpPr txBox="1"/>
          <p:nvPr/>
        </p:nvSpPr>
        <p:spPr>
          <a:xfrm>
            <a:off x="5680755" y="1142217"/>
            <a:ext cx="3261767" cy="4044184"/>
          </a:xfrm>
          <a:prstGeom prst="rect">
            <a:avLst/>
          </a:prstGeom>
          <a:noFill/>
        </p:spPr>
        <p:txBody>
          <a:bodyPr wrap="square" rtlCol="0">
            <a:spAutoFit/>
          </a:bodyPr>
          <a:lstStyle/>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Software allows us to 	model the temperature 	history of each depositional 	unit</a:t>
            </a:r>
          </a:p>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Present temperatures from 	well data can be used to 	calibrate the thermal model</a:t>
            </a:r>
          </a:p>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In this case, we have a 	reasonable match between 	measured and predicted 	temperatures</a:t>
            </a:r>
          </a:p>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Thus, we can model the HC 	generation history of our 	source unit(s)</a:t>
            </a:r>
          </a:p>
        </p:txBody>
      </p:sp>
      <p:sp>
        <p:nvSpPr>
          <p:cNvPr id="218" name="TextBox 217"/>
          <p:cNvSpPr txBox="1"/>
          <p:nvPr/>
        </p:nvSpPr>
        <p:spPr>
          <a:xfrm>
            <a:off x="3786246" y="2423126"/>
            <a:ext cx="1181222" cy="507831"/>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Temperature</a:t>
            </a:r>
          </a:p>
          <a:p>
            <a:pPr algn="ctr"/>
            <a:r>
              <a:rPr lang="en-US" sz="900" b="1" dirty="0" smtClean="0">
                <a:latin typeface="Arial" panose="020B0604020202020204" pitchFamily="34" charset="0"/>
                <a:cs typeface="Arial" panose="020B0604020202020204" pitchFamily="34" charset="0"/>
              </a:rPr>
              <a:t>Profile</a:t>
            </a:r>
            <a:endParaRPr lang="en-US" sz="9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892039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Vitrinite Reflectance</a:t>
            </a:r>
            <a:endParaRPr lang="en-US" dirty="0"/>
          </a:p>
        </p:txBody>
      </p:sp>
      <p:sp>
        <p:nvSpPr>
          <p:cNvPr id="4" name="TextBox 3"/>
          <p:cNvSpPr txBox="1"/>
          <p:nvPr/>
        </p:nvSpPr>
        <p:spPr>
          <a:xfrm>
            <a:off x="341589" y="1142217"/>
            <a:ext cx="3652047" cy="3545586"/>
          </a:xfrm>
          <a:prstGeom prst="rect">
            <a:avLst/>
          </a:prstGeom>
          <a:noFill/>
        </p:spPr>
        <p:txBody>
          <a:bodyPr wrap="square" rtlCol="0">
            <a:spAutoFit/>
          </a:bodyPr>
          <a:lstStyle/>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Organic material from cores or 	cuttings can be examined 	under a microscope</a:t>
            </a:r>
          </a:p>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Specialists can determine how 	shiny the vitrinite particles are </a:t>
            </a:r>
          </a:p>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Vitrinite reflectance is a 	measure of how hot the rocks 	have been – a paleo-thermo-	meter</a:t>
            </a:r>
          </a:p>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Thus, we can also calibrate our 	temperature history using this 	type of data</a:t>
            </a:r>
          </a:p>
        </p:txBody>
      </p:sp>
      <p:sp>
        <p:nvSpPr>
          <p:cNvPr id="5" name="Rectangle 4"/>
          <p:cNvSpPr/>
          <p:nvPr/>
        </p:nvSpPr>
        <p:spPr bwMode="auto">
          <a:xfrm>
            <a:off x="4281055" y="1219200"/>
            <a:ext cx="4436742" cy="4516582"/>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6" name="Group 5"/>
          <p:cNvGrpSpPr/>
          <p:nvPr/>
        </p:nvGrpSpPr>
        <p:grpSpPr>
          <a:xfrm>
            <a:off x="5428809" y="2046630"/>
            <a:ext cx="358688" cy="3600095"/>
            <a:chOff x="2073429" y="2046630"/>
            <a:chExt cx="358688" cy="3600095"/>
          </a:xfrm>
        </p:grpSpPr>
        <p:cxnSp>
          <p:nvCxnSpPr>
            <p:cNvPr id="7" name="Straight Connector 6"/>
            <p:cNvCxnSpPr/>
            <p:nvPr/>
          </p:nvCxnSpPr>
          <p:spPr bwMode="auto">
            <a:xfrm flipH="1">
              <a:off x="2295615" y="2055404"/>
              <a:ext cx="504" cy="355603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p:nvPr/>
          </p:nvCxnSpPr>
          <p:spPr bwMode="auto">
            <a:xfrm rot="16200000" flipH="1">
              <a:off x="2281689" y="2361728"/>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rot="16200000" flipH="1">
              <a:off x="2267708" y="2103744"/>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p:nvPr/>
          </p:nvCxnSpPr>
          <p:spPr bwMode="auto">
            <a:xfrm rot="16200000" flipH="1">
              <a:off x="2267708" y="2591747"/>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rot="16200000" flipH="1">
              <a:off x="2267708" y="3079749"/>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p:nvPr/>
          </p:nvCxnSpPr>
          <p:spPr bwMode="auto">
            <a:xfrm rot="16200000" flipH="1">
              <a:off x="2281689" y="2849729"/>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p:cNvCxnSpPr/>
            <p:nvPr/>
          </p:nvCxnSpPr>
          <p:spPr bwMode="auto">
            <a:xfrm rot="16200000" flipH="1">
              <a:off x="2281689" y="4801737"/>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p:nvPr/>
          </p:nvCxnSpPr>
          <p:spPr bwMode="auto">
            <a:xfrm rot="16200000" flipH="1">
              <a:off x="2267708" y="3567750"/>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p:cNvCxnSpPr/>
            <p:nvPr/>
          </p:nvCxnSpPr>
          <p:spPr bwMode="auto">
            <a:xfrm rot="16200000" flipH="1">
              <a:off x="2267708" y="4055753"/>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p:cNvCxnSpPr/>
            <p:nvPr/>
          </p:nvCxnSpPr>
          <p:spPr bwMode="auto">
            <a:xfrm rot="16200000" flipH="1">
              <a:off x="2267708" y="4543755"/>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16"/>
            <p:cNvCxnSpPr/>
            <p:nvPr/>
          </p:nvCxnSpPr>
          <p:spPr bwMode="auto">
            <a:xfrm rot="16200000" flipH="1">
              <a:off x="2267708" y="5031757"/>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7"/>
            <p:cNvCxnSpPr/>
            <p:nvPr/>
          </p:nvCxnSpPr>
          <p:spPr bwMode="auto">
            <a:xfrm rot="16200000" flipH="1">
              <a:off x="2267708" y="5519758"/>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p:cNvCxnSpPr/>
            <p:nvPr/>
          </p:nvCxnSpPr>
          <p:spPr bwMode="auto">
            <a:xfrm rot="16200000" flipH="1">
              <a:off x="2281689" y="5289739"/>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p:cNvCxnSpPr/>
            <p:nvPr/>
          </p:nvCxnSpPr>
          <p:spPr bwMode="auto">
            <a:xfrm rot="16200000" flipH="1">
              <a:off x="2281689" y="4313736"/>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p:nvCxnSpPr>
          <p:spPr bwMode="auto">
            <a:xfrm rot="16200000" flipH="1">
              <a:off x="2281689" y="3825731"/>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p:nvCxnSpPr>
          <p:spPr bwMode="auto">
            <a:xfrm rot="16200000" flipH="1">
              <a:off x="2281689" y="3337731"/>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2"/>
            <p:cNvSpPr txBox="1"/>
            <p:nvPr/>
          </p:nvSpPr>
          <p:spPr>
            <a:xfrm>
              <a:off x="2073429" y="20466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24" name="TextBox 23"/>
            <p:cNvSpPr txBox="1"/>
            <p:nvPr/>
          </p:nvSpPr>
          <p:spPr>
            <a:xfrm>
              <a:off x="2073429" y="253096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25" name="TextBox 24"/>
            <p:cNvSpPr txBox="1"/>
            <p:nvPr/>
          </p:nvSpPr>
          <p:spPr>
            <a:xfrm>
              <a:off x="2073429" y="301530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26" name="TextBox 25"/>
            <p:cNvSpPr txBox="1"/>
            <p:nvPr/>
          </p:nvSpPr>
          <p:spPr>
            <a:xfrm>
              <a:off x="2073429" y="350397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27" name="TextBox 26"/>
            <p:cNvSpPr txBox="1"/>
            <p:nvPr/>
          </p:nvSpPr>
          <p:spPr>
            <a:xfrm>
              <a:off x="2073429" y="399338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28" name="TextBox 27"/>
            <p:cNvSpPr txBox="1"/>
            <p:nvPr/>
          </p:nvSpPr>
          <p:spPr>
            <a:xfrm>
              <a:off x="2073429" y="447772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29" name="TextBox 28"/>
            <p:cNvSpPr txBox="1"/>
            <p:nvPr/>
          </p:nvSpPr>
          <p:spPr>
            <a:xfrm>
              <a:off x="2073429" y="4965192"/>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a:t>
              </a:r>
              <a:endParaRPr lang="en-US" sz="600" b="1" dirty="0">
                <a:latin typeface="Arial" panose="020B0604020202020204" pitchFamily="34" charset="0"/>
                <a:cs typeface="Arial" panose="020B0604020202020204" pitchFamily="34" charset="0"/>
              </a:endParaRPr>
            </a:p>
          </p:txBody>
        </p:sp>
        <p:sp>
          <p:nvSpPr>
            <p:cNvPr id="30" name="TextBox 29"/>
            <p:cNvSpPr txBox="1"/>
            <p:nvPr/>
          </p:nvSpPr>
          <p:spPr>
            <a:xfrm>
              <a:off x="2073429" y="546205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a:t>
              </a:r>
              <a:endParaRPr lang="en-US" sz="600" b="1" dirty="0">
                <a:latin typeface="Arial" panose="020B0604020202020204" pitchFamily="34" charset="0"/>
                <a:cs typeface="Arial" panose="020B0604020202020204" pitchFamily="34" charset="0"/>
              </a:endParaRPr>
            </a:p>
          </p:txBody>
        </p:sp>
      </p:grpSp>
      <p:sp>
        <p:nvSpPr>
          <p:cNvPr id="31" name="Rectangle 30"/>
          <p:cNvSpPr/>
          <p:nvPr/>
        </p:nvSpPr>
        <p:spPr>
          <a:xfrm>
            <a:off x="4341626" y="1161773"/>
            <a:ext cx="1005980" cy="369332"/>
          </a:xfrm>
          <a:prstGeom prst="rect">
            <a:avLst/>
          </a:prstGeom>
          <a:noFill/>
        </p:spPr>
        <p:txBody>
          <a:bodyPr wrap="none" lIns="91440" tIns="45720" rIns="91440" bIns="45720">
            <a:spAutoFit/>
          </a:bodyPr>
          <a:lstStyle/>
          <a:p>
            <a:pPr algn="ctr"/>
            <a:r>
              <a:rPr lang="en-US" sz="1800" b="1" cap="none" spc="0" dirty="0" smtClean="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rPr>
              <a:t>Well A</a:t>
            </a:r>
            <a:endParaRPr lang="en-US" sz="1800" b="1" cap="none" spc="0" dirty="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endParaRPr>
          </a:p>
        </p:txBody>
      </p:sp>
      <p:sp>
        <p:nvSpPr>
          <p:cNvPr id="32" name="TextBox 31"/>
          <p:cNvSpPr txBox="1"/>
          <p:nvPr/>
        </p:nvSpPr>
        <p:spPr>
          <a:xfrm>
            <a:off x="4300867" y="1495347"/>
            <a:ext cx="1181222" cy="369332"/>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Stratigraphy</a:t>
            </a:r>
            <a:endParaRPr lang="en-US" sz="900" b="1" dirty="0">
              <a:latin typeface="Arial" panose="020B0604020202020204" pitchFamily="34" charset="0"/>
              <a:cs typeface="Arial" panose="020B0604020202020204" pitchFamily="34" charset="0"/>
            </a:endParaRPr>
          </a:p>
        </p:txBody>
      </p:sp>
      <p:grpSp>
        <p:nvGrpSpPr>
          <p:cNvPr id="33" name="Group 32"/>
          <p:cNvGrpSpPr/>
          <p:nvPr/>
        </p:nvGrpSpPr>
        <p:grpSpPr>
          <a:xfrm>
            <a:off x="4550020" y="1875442"/>
            <a:ext cx="937607" cy="3614720"/>
            <a:chOff x="7433879" y="1875442"/>
            <a:chExt cx="937607" cy="3614720"/>
          </a:xfrm>
        </p:grpSpPr>
        <p:sp>
          <p:nvSpPr>
            <p:cNvPr id="34" name="TextBox 33"/>
            <p:cNvSpPr txBox="1"/>
            <p:nvPr/>
          </p:nvSpPr>
          <p:spPr>
            <a:xfrm>
              <a:off x="7855407" y="415343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165</a:t>
              </a:r>
              <a:endParaRPr lang="en-US" sz="600" b="1" dirty="0">
                <a:latin typeface="Arial" panose="020B0604020202020204" pitchFamily="34" charset="0"/>
                <a:cs typeface="Arial" panose="020B0604020202020204" pitchFamily="34" charset="0"/>
              </a:endParaRPr>
            </a:p>
          </p:txBody>
        </p:sp>
        <p:sp>
          <p:nvSpPr>
            <p:cNvPr id="35" name="TextBox 34"/>
            <p:cNvSpPr txBox="1"/>
            <p:nvPr/>
          </p:nvSpPr>
          <p:spPr>
            <a:xfrm>
              <a:off x="7855407" y="51181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178</a:t>
              </a:r>
              <a:endParaRPr lang="en-US" sz="600" b="1" dirty="0">
                <a:latin typeface="Arial" panose="020B0604020202020204" pitchFamily="34" charset="0"/>
                <a:cs typeface="Arial" panose="020B0604020202020204" pitchFamily="34" charset="0"/>
              </a:endParaRPr>
            </a:p>
          </p:txBody>
        </p:sp>
        <p:sp>
          <p:nvSpPr>
            <p:cNvPr id="36" name="TextBox 35"/>
            <p:cNvSpPr txBox="1"/>
            <p:nvPr/>
          </p:nvSpPr>
          <p:spPr>
            <a:xfrm>
              <a:off x="7855407" y="4727994"/>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172</a:t>
              </a:r>
              <a:endParaRPr lang="en-US" sz="600" b="1" dirty="0">
                <a:latin typeface="Arial" panose="020B0604020202020204" pitchFamily="34" charset="0"/>
                <a:cs typeface="Arial" panose="020B0604020202020204" pitchFamily="34" charset="0"/>
              </a:endParaRPr>
            </a:p>
          </p:txBody>
        </p:sp>
        <p:sp>
          <p:nvSpPr>
            <p:cNvPr id="37" name="TextBox 36"/>
            <p:cNvSpPr txBox="1"/>
            <p:nvPr/>
          </p:nvSpPr>
          <p:spPr>
            <a:xfrm>
              <a:off x="7855407" y="530549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198</a:t>
              </a:r>
              <a:endParaRPr lang="en-US" sz="600" b="1" dirty="0">
                <a:latin typeface="Arial" panose="020B0604020202020204" pitchFamily="34" charset="0"/>
                <a:cs typeface="Arial" panose="020B0604020202020204" pitchFamily="34" charset="0"/>
              </a:endParaRPr>
            </a:p>
          </p:txBody>
        </p:sp>
        <p:sp>
          <p:nvSpPr>
            <p:cNvPr id="38" name="TextBox 37"/>
            <p:cNvSpPr txBox="1"/>
            <p:nvPr/>
          </p:nvSpPr>
          <p:spPr>
            <a:xfrm>
              <a:off x="7855407" y="224391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70</a:t>
              </a:r>
              <a:endParaRPr lang="en-US" sz="600" b="1" dirty="0">
                <a:latin typeface="Arial" panose="020B0604020202020204" pitchFamily="34" charset="0"/>
                <a:cs typeface="Arial" panose="020B0604020202020204" pitchFamily="34" charset="0"/>
              </a:endParaRPr>
            </a:p>
          </p:txBody>
        </p:sp>
        <p:sp>
          <p:nvSpPr>
            <p:cNvPr id="39" name="TextBox 38"/>
            <p:cNvSpPr txBox="1"/>
            <p:nvPr/>
          </p:nvSpPr>
          <p:spPr>
            <a:xfrm>
              <a:off x="7855407" y="211423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30/0</a:t>
              </a:r>
              <a:endParaRPr lang="en-US" sz="600" b="1" dirty="0">
                <a:latin typeface="Arial" panose="020B0604020202020204" pitchFamily="34" charset="0"/>
                <a:cs typeface="Arial" panose="020B0604020202020204" pitchFamily="34" charset="0"/>
              </a:endParaRPr>
            </a:p>
          </p:txBody>
        </p:sp>
        <p:sp>
          <p:nvSpPr>
            <p:cNvPr id="40" name="TextBox 39"/>
            <p:cNvSpPr txBox="1"/>
            <p:nvPr/>
          </p:nvSpPr>
          <p:spPr>
            <a:xfrm>
              <a:off x="7855407" y="373332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155</a:t>
              </a:r>
              <a:endParaRPr lang="en-US" sz="600" b="1" dirty="0">
                <a:latin typeface="Arial" panose="020B0604020202020204" pitchFamily="34" charset="0"/>
                <a:cs typeface="Arial" panose="020B0604020202020204" pitchFamily="34" charset="0"/>
              </a:endParaRPr>
            </a:p>
          </p:txBody>
        </p:sp>
        <p:sp>
          <p:nvSpPr>
            <p:cNvPr id="41" name="TextBox 40"/>
            <p:cNvSpPr txBox="1"/>
            <p:nvPr/>
          </p:nvSpPr>
          <p:spPr>
            <a:xfrm>
              <a:off x="7855407" y="26910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110</a:t>
              </a:r>
              <a:endParaRPr lang="en-US" sz="600" b="1" dirty="0">
                <a:latin typeface="Arial" panose="020B0604020202020204" pitchFamily="34" charset="0"/>
                <a:cs typeface="Arial" panose="020B0604020202020204" pitchFamily="34" charset="0"/>
              </a:endParaRPr>
            </a:p>
          </p:txBody>
        </p:sp>
        <p:sp>
          <p:nvSpPr>
            <p:cNvPr id="42" name="TextBox 41"/>
            <p:cNvSpPr txBox="1"/>
            <p:nvPr/>
          </p:nvSpPr>
          <p:spPr>
            <a:xfrm>
              <a:off x="7855407" y="34205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145</a:t>
              </a:r>
              <a:endParaRPr lang="en-US" sz="600" b="1" dirty="0">
                <a:latin typeface="Arial" panose="020B0604020202020204" pitchFamily="34" charset="0"/>
                <a:cs typeface="Arial" panose="020B0604020202020204" pitchFamily="34" charset="0"/>
              </a:endParaRPr>
            </a:p>
          </p:txBody>
        </p:sp>
        <p:sp>
          <p:nvSpPr>
            <p:cNvPr id="43" name="TextBox 42"/>
            <p:cNvSpPr txBox="1"/>
            <p:nvPr/>
          </p:nvSpPr>
          <p:spPr>
            <a:xfrm>
              <a:off x="7855407" y="310403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130</a:t>
              </a:r>
              <a:endParaRPr lang="en-US" sz="600" b="1" dirty="0">
                <a:latin typeface="Arial" panose="020B0604020202020204" pitchFamily="34" charset="0"/>
                <a:cs typeface="Arial" panose="020B0604020202020204" pitchFamily="34" charset="0"/>
              </a:endParaRPr>
            </a:p>
          </p:txBody>
        </p:sp>
        <p:grpSp>
          <p:nvGrpSpPr>
            <p:cNvPr id="44" name="Group 452"/>
            <p:cNvGrpSpPr/>
            <p:nvPr/>
          </p:nvGrpSpPr>
          <p:grpSpPr>
            <a:xfrm>
              <a:off x="7574256" y="2146767"/>
              <a:ext cx="310551" cy="3245056"/>
              <a:chOff x="7034644" y="2149635"/>
              <a:chExt cx="97877" cy="3245056"/>
            </a:xfrm>
          </p:grpSpPr>
          <p:sp>
            <p:nvSpPr>
              <p:cNvPr id="58" name="Rectangle 46"/>
              <p:cNvSpPr/>
              <p:nvPr/>
            </p:nvSpPr>
            <p:spPr bwMode="auto">
              <a:xfrm>
                <a:off x="7035310" y="5218082"/>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9" name="Rectangle 58"/>
              <p:cNvSpPr/>
              <p:nvPr/>
            </p:nvSpPr>
            <p:spPr bwMode="auto">
              <a:xfrm>
                <a:off x="7035310" y="4822666"/>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0" name="Rectangle 48"/>
              <p:cNvSpPr/>
              <p:nvPr/>
            </p:nvSpPr>
            <p:spPr bwMode="auto">
              <a:xfrm>
                <a:off x="7035310" y="4255180"/>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1" name="Rectangle 60"/>
              <p:cNvSpPr/>
              <p:nvPr/>
            </p:nvSpPr>
            <p:spPr bwMode="auto">
              <a:xfrm>
                <a:off x="7035310" y="3518508"/>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2" name="Rectangle 61"/>
              <p:cNvSpPr/>
              <p:nvPr/>
            </p:nvSpPr>
            <p:spPr bwMode="auto">
              <a:xfrm>
                <a:off x="7035310" y="3832753"/>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3" name="Rectangle 62"/>
              <p:cNvSpPr/>
              <p:nvPr/>
            </p:nvSpPr>
            <p:spPr bwMode="auto">
              <a:xfrm>
                <a:off x="7035310" y="3199112"/>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4" name="Rectangle 63"/>
              <p:cNvSpPr/>
              <p:nvPr/>
            </p:nvSpPr>
            <p:spPr bwMode="auto">
              <a:xfrm>
                <a:off x="7035310" y="2781837"/>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5" name="Rectangle 64"/>
              <p:cNvSpPr/>
              <p:nvPr/>
            </p:nvSpPr>
            <p:spPr bwMode="auto">
              <a:xfrm>
                <a:off x="7035310" y="2338802"/>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 name="Rectangle 65"/>
              <p:cNvSpPr/>
              <p:nvPr/>
            </p:nvSpPr>
            <p:spPr bwMode="auto">
              <a:xfrm>
                <a:off x="7035310" y="2209568"/>
                <a:ext cx="97211"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7" name="Rectangle 66"/>
              <p:cNvSpPr/>
              <p:nvPr/>
            </p:nvSpPr>
            <p:spPr bwMode="auto">
              <a:xfrm>
                <a:off x="7034644" y="2149635"/>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pic>
          <p:nvPicPr>
            <p:cNvPr id="45" name="Picture 44"/>
            <p:cNvPicPr>
              <a:picLocks noChangeAspect="1"/>
            </p:cNvPicPr>
            <p:nvPr/>
          </p:nvPicPr>
          <p:blipFill rotWithShape="1">
            <a:blip r:embed="rId4" cstate="print"/>
            <a:srcRect l="12705" t="59220" b="10795"/>
            <a:stretch/>
          </p:blipFill>
          <p:spPr>
            <a:xfrm rot="16200000">
              <a:off x="6370995" y="3216665"/>
              <a:ext cx="2246431" cy="111309"/>
            </a:xfrm>
            <a:prstGeom prst="rect">
              <a:avLst/>
            </a:prstGeom>
            <a:ln w="12700">
              <a:noFill/>
            </a:ln>
          </p:spPr>
        </p:pic>
        <p:pic>
          <p:nvPicPr>
            <p:cNvPr id="46" name="Picture 45"/>
            <p:cNvPicPr>
              <a:picLocks noChangeAspect="1"/>
            </p:cNvPicPr>
            <p:nvPr/>
          </p:nvPicPr>
          <p:blipFill rotWithShape="1">
            <a:blip r:embed="rId5" cstate="print"/>
            <a:srcRect l="4500" t="54857" r="87004" b="10959"/>
            <a:stretch/>
          </p:blipFill>
          <p:spPr>
            <a:xfrm rot="16200000">
              <a:off x="7391250" y="4440415"/>
              <a:ext cx="205911" cy="99752"/>
            </a:xfrm>
            <a:prstGeom prst="rect">
              <a:avLst/>
            </a:prstGeom>
            <a:ln w="12700">
              <a:noFill/>
            </a:ln>
          </p:spPr>
        </p:pic>
        <p:cxnSp>
          <p:nvCxnSpPr>
            <p:cNvPr id="47" name="Straight Connector 46"/>
            <p:cNvCxnSpPr/>
            <p:nvPr/>
          </p:nvCxnSpPr>
          <p:spPr bwMode="auto">
            <a:xfrm rot="16200000">
              <a:off x="5898851"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Connector 47"/>
            <p:cNvCxnSpPr/>
            <p:nvPr/>
          </p:nvCxnSpPr>
          <p:spPr bwMode="auto">
            <a:xfrm rot="16200000">
              <a:off x="5781076"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Straight Connector 48"/>
            <p:cNvCxnSpPr/>
            <p:nvPr/>
          </p:nvCxnSpPr>
          <p:spPr bwMode="auto">
            <a:xfrm rot="16200000">
              <a:off x="7492022" y="4911655"/>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Straight Connector 49"/>
            <p:cNvCxnSpPr/>
            <p:nvPr/>
          </p:nvCxnSpPr>
          <p:spPr bwMode="auto">
            <a:xfrm rot="16200000">
              <a:off x="7495999" y="4544710"/>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1" name="Group 97"/>
            <p:cNvGrpSpPr/>
            <p:nvPr/>
          </p:nvGrpSpPr>
          <p:grpSpPr>
            <a:xfrm rot="16200000">
              <a:off x="7366476" y="4740125"/>
              <a:ext cx="255130" cy="93426"/>
              <a:chOff x="134250" y="3055742"/>
              <a:chExt cx="644743" cy="330816"/>
            </a:xfrm>
          </p:grpSpPr>
          <p:pic>
            <p:nvPicPr>
              <p:cNvPr id="56" name="Picture 55"/>
              <p:cNvPicPr>
                <a:picLocks noChangeAspect="1"/>
              </p:cNvPicPr>
              <p:nvPr/>
            </p:nvPicPr>
            <p:blipFill rotWithShape="1">
              <a:blip r:embed="rId6" cstate="print"/>
              <a:srcRect l="6365" t="61299" r="86883" b="10992"/>
              <a:stretch/>
            </p:blipFill>
            <p:spPr>
              <a:xfrm>
                <a:off x="321735" y="3055742"/>
                <a:ext cx="457258" cy="330816"/>
              </a:xfrm>
              <a:prstGeom prst="rect">
                <a:avLst/>
              </a:prstGeom>
              <a:ln w="12700">
                <a:noFill/>
              </a:ln>
            </p:spPr>
          </p:pic>
          <p:pic>
            <p:nvPicPr>
              <p:cNvPr id="57" name="Picture 56"/>
              <p:cNvPicPr>
                <a:picLocks noChangeAspect="1"/>
              </p:cNvPicPr>
              <p:nvPr/>
            </p:nvPicPr>
            <p:blipFill rotWithShape="1">
              <a:blip r:embed="rId7" cstate="print"/>
              <a:srcRect l="85167" t="66087" r="11547" b="12899"/>
              <a:stretch/>
            </p:blipFill>
            <p:spPr>
              <a:xfrm>
                <a:off x="134250" y="3077142"/>
                <a:ext cx="222563" cy="276226"/>
              </a:xfrm>
              <a:prstGeom prst="rect">
                <a:avLst/>
              </a:prstGeom>
              <a:ln w="12700">
                <a:noFill/>
              </a:ln>
            </p:spPr>
          </p:pic>
        </p:grpSp>
        <p:pic>
          <p:nvPicPr>
            <p:cNvPr id="52" name="Picture 51"/>
            <p:cNvPicPr>
              <a:picLocks noChangeAspect="1"/>
            </p:cNvPicPr>
            <p:nvPr/>
          </p:nvPicPr>
          <p:blipFill rotWithShape="1">
            <a:blip r:embed="rId8" cstate="print"/>
            <a:srcRect l="6365" t="61299" r="86883" b="10992"/>
            <a:stretch/>
          </p:blipFill>
          <p:spPr>
            <a:xfrm rot="16200000">
              <a:off x="7401162" y="5139876"/>
              <a:ext cx="180941" cy="100011"/>
            </a:xfrm>
            <a:prstGeom prst="rect">
              <a:avLst/>
            </a:prstGeom>
            <a:noFill/>
            <a:ln w="12700">
              <a:noFill/>
            </a:ln>
          </p:spPr>
        </p:pic>
        <p:pic>
          <p:nvPicPr>
            <p:cNvPr id="53" name="Picture 52"/>
            <p:cNvPicPr>
              <a:picLocks noChangeAspect="1"/>
            </p:cNvPicPr>
            <p:nvPr/>
          </p:nvPicPr>
          <p:blipFill rotWithShape="1">
            <a:blip r:embed="rId9" cstate="print"/>
            <a:srcRect l="15578" t="61594" r="81755" b="11783"/>
            <a:stretch/>
          </p:blipFill>
          <p:spPr>
            <a:xfrm rot="16200000">
              <a:off x="7459935" y="5259698"/>
              <a:ext cx="71474" cy="93807"/>
            </a:xfrm>
            <a:prstGeom prst="rect">
              <a:avLst/>
            </a:prstGeom>
            <a:noFill/>
            <a:ln w="12700">
              <a:noFill/>
            </a:ln>
          </p:spPr>
        </p:pic>
        <p:sp>
          <p:nvSpPr>
            <p:cNvPr id="54" name="TextBox 53"/>
            <p:cNvSpPr txBox="1"/>
            <p:nvPr/>
          </p:nvSpPr>
          <p:spPr>
            <a:xfrm rot="16200000">
              <a:off x="7639009" y="3642353"/>
              <a:ext cx="1203344" cy="261610"/>
            </a:xfrm>
            <a:prstGeom prst="rect">
              <a:avLst/>
            </a:prstGeom>
            <a:noFill/>
          </p:spPr>
          <p:txBody>
            <a:bodyPr wrap="square" rtlCol="0">
              <a:spAutoFit/>
            </a:bodyPr>
            <a:lstStyle/>
            <a:p>
              <a:pPr algn="ctr"/>
              <a:r>
                <a:rPr lang="en-US" sz="1100" b="1" dirty="0" smtClean="0">
                  <a:latin typeface="Arial" panose="020B0604020202020204" pitchFamily="34" charset="0"/>
                  <a:cs typeface="Arial" panose="020B0604020202020204" pitchFamily="34" charset="0"/>
                </a:rPr>
                <a:t>Depth (km)</a:t>
              </a:r>
              <a:endParaRPr lang="en-US" sz="1100" b="1" dirty="0">
                <a:latin typeface="Arial" panose="020B0604020202020204" pitchFamily="34" charset="0"/>
                <a:cs typeface="Arial" panose="020B0604020202020204" pitchFamily="34" charset="0"/>
              </a:endParaRPr>
            </a:p>
          </p:txBody>
        </p:sp>
        <p:sp>
          <p:nvSpPr>
            <p:cNvPr id="55" name="TextBox 54"/>
            <p:cNvSpPr txBox="1"/>
            <p:nvPr/>
          </p:nvSpPr>
          <p:spPr>
            <a:xfrm>
              <a:off x="7635379" y="1875442"/>
              <a:ext cx="593931" cy="276999"/>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Geologic Ages (MY)</a:t>
              </a:r>
              <a:endParaRPr lang="en-US" sz="600" b="1" dirty="0">
                <a:latin typeface="Arial" panose="020B0604020202020204" pitchFamily="34" charset="0"/>
                <a:cs typeface="Arial" panose="020B0604020202020204" pitchFamily="34" charset="0"/>
              </a:endParaRPr>
            </a:p>
          </p:txBody>
        </p:sp>
      </p:grpSp>
      <p:cxnSp>
        <p:nvCxnSpPr>
          <p:cNvPr id="68" name="Straight Connector 67"/>
          <p:cNvCxnSpPr/>
          <p:nvPr/>
        </p:nvCxnSpPr>
        <p:spPr bwMode="auto">
          <a:xfrm>
            <a:off x="5643246" y="2120133"/>
            <a:ext cx="2770189"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Straight Connector 68"/>
          <p:cNvCxnSpPr/>
          <p:nvPr/>
        </p:nvCxnSpPr>
        <p:spPr bwMode="auto">
          <a:xfrm>
            <a:off x="5652682"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 name="Straight Connector 69"/>
          <p:cNvCxnSpPr/>
          <p:nvPr/>
        </p:nvCxnSpPr>
        <p:spPr bwMode="auto">
          <a:xfrm>
            <a:off x="6616291"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Straight Connector 70"/>
          <p:cNvCxnSpPr/>
          <p:nvPr/>
        </p:nvCxnSpPr>
        <p:spPr bwMode="auto">
          <a:xfrm>
            <a:off x="5927998"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Straight Connector 71"/>
          <p:cNvCxnSpPr/>
          <p:nvPr/>
        </p:nvCxnSpPr>
        <p:spPr bwMode="auto">
          <a:xfrm>
            <a:off x="6203315"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Straight Connector 72"/>
          <p:cNvCxnSpPr/>
          <p:nvPr/>
        </p:nvCxnSpPr>
        <p:spPr bwMode="auto">
          <a:xfrm>
            <a:off x="6478632"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 name="Straight Connector 73"/>
          <p:cNvCxnSpPr/>
          <p:nvPr/>
        </p:nvCxnSpPr>
        <p:spPr bwMode="auto">
          <a:xfrm>
            <a:off x="6753950"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 name="Straight Connector 74"/>
          <p:cNvCxnSpPr/>
          <p:nvPr/>
        </p:nvCxnSpPr>
        <p:spPr bwMode="auto">
          <a:xfrm>
            <a:off x="7029266"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Straight Connector 75"/>
          <p:cNvCxnSpPr/>
          <p:nvPr/>
        </p:nvCxnSpPr>
        <p:spPr bwMode="auto">
          <a:xfrm>
            <a:off x="6891608"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Connector 76"/>
          <p:cNvCxnSpPr/>
          <p:nvPr/>
        </p:nvCxnSpPr>
        <p:spPr bwMode="auto">
          <a:xfrm>
            <a:off x="6340974"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Straight Connector 77"/>
          <p:cNvCxnSpPr/>
          <p:nvPr/>
        </p:nvCxnSpPr>
        <p:spPr bwMode="auto">
          <a:xfrm>
            <a:off x="6065657"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Straight Connector 78"/>
          <p:cNvCxnSpPr/>
          <p:nvPr/>
        </p:nvCxnSpPr>
        <p:spPr bwMode="auto">
          <a:xfrm>
            <a:off x="5790340"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Connector 79"/>
          <p:cNvCxnSpPr/>
          <p:nvPr/>
        </p:nvCxnSpPr>
        <p:spPr bwMode="auto">
          <a:xfrm>
            <a:off x="7992876"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Straight Connector 80"/>
          <p:cNvCxnSpPr/>
          <p:nvPr/>
        </p:nvCxnSpPr>
        <p:spPr bwMode="auto">
          <a:xfrm>
            <a:off x="7304583"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Straight Connector 81"/>
          <p:cNvCxnSpPr/>
          <p:nvPr/>
        </p:nvCxnSpPr>
        <p:spPr bwMode="auto">
          <a:xfrm>
            <a:off x="7579901"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Straight Connector 82"/>
          <p:cNvCxnSpPr/>
          <p:nvPr/>
        </p:nvCxnSpPr>
        <p:spPr bwMode="auto">
          <a:xfrm>
            <a:off x="7855218"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Straight Connector 83"/>
          <p:cNvCxnSpPr/>
          <p:nvPr/>
        </p:nvCxnSpPr>
        <p:spPr bwMode="auto">
          <a:xfrm>
            <a:off x="8130534"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Straight Connector 84"/>
          <p:cNvCxnSpPr/>
          <p:nvPr/>
        </p:nvCxnSpPr>
        <p:spPr bwMode="auto">
          <a:xfrm>
            <a:off x="8405851"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Straight Connector 85"/>
          <p:cNvCxnSpPr/>
          <p:nvPr/>
        </p:nvCxnSpPr>
        <p:spPr bwMode="auto">
          <a:xfrm>
            <a:off x="8268193"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p:cNvCxnSpPr/>
          <p:nvPr/>
        </p:nvCxnSpPr>
        <p:spPr bwMode="auto">
          <a:xfrm>
            <a:off x="7717559"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p:cNvCxnSpPr/>
          <p:nvPr/>
        </p:nvCxnSpPr>
        <p:spPr bwMode="auto">
          <a:xfrm>
            <a:off x="7442242"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p:cNvCxnSpPr/>
          <p:nvPr/>
        </p:nvCxnSpPr>
        <p:spPr bwMode="auto">
          <a:xfrm>
            <a:off x="7166925"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0" name="TextBox 89"/>
          <p:cNvSpPr txBox="1"/>
          <p:nvPr/>
        </p:nvSpPr>
        <p:spPr>
          <a:xfrm>
            <a:off x="5789156" y="1563807"/>
            <a:ext cx="2211844" cy="261610"/>
          </a:xfrm>
          <a:prstGeom prst="rect">
            <a:avLst/>
          </a:prstGeom>
          <a:noFill/>
        </p:spPr>
        <p:txBody>
          <a:bodyPr wrap="square" rtlCol="0">
            <a:spAutoFit/>
          </a:bodyPr>
          <a:lstStyle/>
          <a:p>
            <a:pPr algn="ctr"/>
            <a:r>
              <a:rPr lang="en-US" sz="1100" b="1" dirty="0" smtClean="0">
                <a:latin typeface="Arial" panose="020B0604020202020204" pitchFamily="34" charset="0"/>
                <a:cs typeface="Arial" panose="020B0604020202020204" pitchFamily="34" charset="0"/>
              </a:rPr>
              <a:t>Vitrinite Reflectance (R</a:t>
            </a:r>
            <a:r>
              <a:rPr lang="en-US" sz="1100" b="1" baseline="-25000" dirty="0" smtClean="0">
                <a:latin typeface="Arial" panose="020B0604020202020204" pitchFamily="34" charset="0"/>
                <a:cs typeface="Arial" panose="020B0604020202020204" pitchFamily="34" charset="0"/>
              </a:rPr>
              <a:t>o</a:t>
            </a:r>
            <a:r>
              <a:rPr lang="en-US" sz="1100" b="1" dirty="0" smtClean="0">
                <a:latin typeface="Arial" panose="020B0604020202020204" pitchFamily="34" charset="0"/>
                <a:cs typeface="Arial" panose="020B0604020202020204" pitchFamily="34" charset="0"/>
              </a:rPr>
              <a:t>)</a:t>
            </a:r>
            <a:endParaRPr lang="en-US" sz="1100" b="1" dirty="0">
              <a:latin typeface="Arial" panose="020B0604020202020204" pitchFamily="34" charset="0"/>
              <a:cs typeface="Arial" panose="020B0604020202020204" pitchFamily="34" charset="0"/>
            </a:endParaRPr>
          </a:p>
        </p:txBody>
      </p:sp>
      <p:sp>
        <p:nvSpPr>
          <p:cNvPr id="91" name="TextBox 90"/>
          <p:cNvSpPr txBox="1"/>
          <p:nvPr/>
        </p:nvSpPr>
        <p:spPr>
          <a:xfrm>
            <a:off x="7131741"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0.9</a:t>
            </a:r>
            <a:endParaRPr lang="en-US" sz="800" b="1" dirty="0">
              <a:latin typeface="Arial" panose="020B0604020202020204" pitchFamily="34" charset="0"/>
              <a:cs typeface="Arial" panose="020B0604020202020204" pitchFamily="34" charset="0"/>
            </a:endParaRPr>
          </a:p>
        </p:txBody>
      </p:sp>
      <p:sp>
        <p:nvSpPr>
          <p:cNvPr id="92" name="TextBox 91"/>
          <p:cNvSpPr txBox="1"/>
          <p:nvPr/>
        </p:nvSpPr>
        <p:spPr>
          <a:xfrm>
            <a:off x="6044888"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0.5</a:t>
            </a:r>
            <a:endParaRPr lang="en-US" sz="800" b="1" dirty="0">
              <a:latin typeface="Arial" panose="020B0604020202020204" pitchFamily="34" charset="0"/>
              <a:cs typeface="Arial" panose="020B0604020202020204" pitchFamily="34" charset="0"/>
            </a:endParaRPr>
          </a:p>
        </p:txBody>
      </p:sp>
      <p:sp>
        <p:nvSpPr>
          <p:cNvPr id="93" name="TextBox 92"/>
          <p:cNvSpPr txBox="1"/>
          <p:nvPr/>
        </p:nvSpPr>
        <p:spPr>
          <a:xfrm>
            <a:off x="6592189"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0.7</a:t>
            </a:r>
            <a:endParaRPr lang="en-US" sz="800" b="1" dirty="0">
              <a:latin typeface="Arial" panose="020B0604020202020204" pitchFamily="34" charset="0"/>
              <a:cs typeface="Arial" panose="020B0604020202020204" pitchFamily="34" charset="0"/>
            </a:endParaRPr>
          </a:p>
        </p:txBody>
      </p:sp>
      <p:sp>
        <p:nvSpPr>
          <p:cNvPr id="94" name="TextBox 93"/>
          <p:cNvSpPr txBox="1"/>
          <p:nvPr/>
        </p:nvSpPr>
        <p:spPr>
          <a:xfrm>
            <a:off x="7679042"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1.1</a:t>
            </a:r>
            <a:endParaRPr lang="en-US" sz="800" b="1" dirty="0">
              <a:latin typeface="Arial" panose="020B0604020202020204" pitchFamily="34" charset="0"/>
              <a:cs typeface="Arial" panose="020B0604020202020204" pitchFamily="34" charset="0"/>
            </a:endParaRPr>
          </a:p>
        </p:txBody>
      </p:sp>
      <p:sp>
        <p:nvSpPr>
          <p:cNvPr id="95" name="TextBox 94"/>
          <p:cNvSpPr txBox="1"/>
          <p:nvPr/>
        </p:nvSpPr>
        <p:spPr>
          <a:xfrm>
            <a:off x="8234091"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1.3</a:t>
            </a:r>
            <a:endParaRPr lang="en-US" sz="800" b="1" dirty="0">
              <a:latin typeface="Arial" panose="020B0604020202020204" pitchFamily="34" charset="0"/>
              <a:cs typeface="Arial" panose="020B0604020202020204" pitchFamily="34" charset="0"/>
            </a:endParaRPr>
          </a:p>
        </p:txBody>
      </p:sp>
      <p:sp>
        <p:nvSpPr>
          <p:cNvPr id="96" name="TextBox 95"/>
          <p:cNvSpPr txBox="1"/>
          <p:nvPr/>
        </p:nvSpPr>
        <p:spPr>
          <a:xfrm>
            <a:off x="5482089"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0.3</a:t>
            </a:r>
            <a:endParaRPr lang="en-US" sz="800" b="1" dirty="0">
              <a:latin typeface="Arial" panose="020B0604020202020204" pitchFamily="34" charset="0"/>
              <a:cs typeface="Arial" panose="020B0604020202020204" pitchFamily="34" charset="0"/>
            </a:endParaRPr>
          </a:p>
        </p:txBody>
      </p:sp>
      <p:sp>
        <p:nvSpPr>
          <p:cNvPr id="102" name="Oval 101"/>
          <p:cNvSpPr/>
          <p:nvPr/>
        </p:nvSpPr>
        <p:spPr bwMode="auto">
          <a:xfrm>
            <a:off x="6785893" y="4075945"/>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5" name="TextBox 104"/>
          <p:cNvSpPr txBox="1"/>
          <p:nvPr/>
        </p:nvSpPr>
        <p:spPr>
          <a:xfrm>
            <a:off x="5844761" y="2314166"/>
            <a:ext cx="941132" cy="507831"/>
          </a:xfrm>
          <a:prstGeom prst="rect">
            <a:avLst/>
          </a:prstGeom>
          <a:solidFill>
            <a:schemeClr val="bg1"/>
          </a:solid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R</a:t>
            </a:r>
            <a:r>
              <a:rPr lang="en-US" sz="900" b="1" baseline="-25000" dirty="0" smtClean="0">
                <a:latin typeface="Arial" panose="020B0604020202020204" pitchFamily="34" charset="0"/>
                <a:cs typeface="Arial" panose="020B0604020202020204" pitchFamily="34" charset="0"/>
              </a:rPr>
              <a:t>o</a:t>
            </a:r>
          </a:p>
          <a:p>
            <a:pPr algn="ctr"/>
            <a:r>
              <a:rPr lang="en-US" sz="900" b="1" dirty="0" smtClean="0">
                <a:latin typeface="Arial" panose="020B0604020202020204" pitchFamily="34" charset="0"/>
                <a:cs typeface="Arial" panose="020B0604020202020204" pitchFamily="34" charset="0"/>
              </a:rPr>
              <a:t>Profile</a:t>
            </a:r>
            <a:endParaRPr lang="en-US" sz="900" b="1" dirty="0">
              <a:latin typeface="Arial" panose="020B0604020202020204" pitchFamily="34" charset="0"/>
              <a:cs typeface="Arial" panose="020B0604020202020204" pitchFamily="34" charset="0"/>
            </a:endParaRPr>
          </a:p>
        </p:txBody>
      </p:sp>
      <p:sp>
        <p:nvSpPr>
          <p:cNvPr id="107" name="Freeform 106"/>
          <p:cNvSpPr/>
          <p:nvPr/>
        </p:nvSpPr>
        <p:spPr bwMode="auto">
          <a:xfrm>
            <a:off x="5718875" y="2386739"/>
            <a:ext cx="2045776" cy="2805193"/>
          </a:xfrm>
          <a:custGeom>
            <a:avLst/>
            <a:gdLst>
              <a:gd name="connsiteX0" fmla="*/ 0 w 2045776"/>
              <a:gd name="connsiteY0" fmla="*/ 0 h 2805193"/>
              <a:gd name="connsiteX1" fmla="*/ 139484 w 2045776"/>
              <a:gd name="connsiteY1" fmla="*/ 309966 h 2805193"/>
              <a:gd name="connsiteX2" fmla="*/ 286718 w 2045776"/>
              <a:gd name="connsiteY2" fmla="*/ 689675 h 2805193"/>
              <a:gd name="connsiteX3" fmla="*/ 410705 w 2045776"/>
              <a:gd name="connsiteY3" fmla="*/ 1022888 h 2805193"/>
              <a:gd name="connsiteX4" fmla="*/ 643179 w 2045776"/>
              <a:gd name="connsiteY4" fmla="*/ 1387098 h 2805193"/>
              <a:gd name="connsiteX5" fmla="*/ 906650 w 2045776"/>
              <a:gd name="connsiteY5" fmla="*/ 1666068 h 2805193"/>
              <a:gd name="connsiteX6" fmla="*/ 1208867 w 2045776"/>
              <a:gd name="connsiteY6" fmla="*/ 2069024 h 2805193"/>
              <a:gd name="connsiteX7" fmla="*/ 1596325 w 2045776"/>
              <a:gd name="connsiteY7" fmla="*/ 2371241 h 2805193"/>
              <a:gd name="connsiteX8" fmla="*/ 1898542 w 2045776"/>
              <a:gd name="connsiteY8" fmla="*/ 2557220 h 2805193"/>
              <a:gd name="connsiteX9" fmla="*/ 1921789 w 2045776"/>
              <a:gd name="connsiteY9" fmla="*/ 2580468 h 2805193"/>
              <a:gd name="connsiteX10" fmla="*/ 2045776 w 2045776"/>
              <a:gd name="connsiteY10" fmla="*/ 2805193 h 280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5776" h="2805193">
                <a:moveTo>
                  <a:pt x="0" y="0"/>
                </a:moveTo>
                <a:cubicBezTo>
                  <a:pt x="45849" y="97510"/>
                  <a:pt x="91698" y="195020"/>
                  <a:pt x="139484" y="309966"/>
                </a:cubicBezTo>
                <a:cubicBezTo>
                  <a:pt x="187270" y="424912"/>
                  <a:pt x="241515" y="570855"/>
                  <a:pt x="286718" y="689675"/>
                </a:cubicBezTo>
                <a:cubicBezTo>
                  <a:pt x="331921" y="808495"/>
                  <a:pt x="351295" y="906651"/>
                  <a:pt x="410705" y="1022888"/>
                </a:cubicBezTo>
                <a:cubicBezTo>
                  <a:pt x="470115" y="1139125"/>
                  <a:pt x="560522" y="1279901"/>
                  <a:pt x="643179" y="1387098"/>
                </a:cubicBezTo>
                <a:cubicBezTo>
                  <a:pt x="725836" y="1494295"/>
                  <a:pt x="812369" y="1552414"/>
                  <a:pt x="906650" y="1666068"/>
                </a:cubicBezTo>
                <a:cubicBezTo>
                  <a:pt x="1000931" y="1779722"/>
                  <a:pt x="1093921" y="1951495"/>
                  <a:pt x="1208867" y="2069024"/>
                </a:cubicBezTo>
                <a:cubicBezTo>
                  <a:pt x="1323813" y="2186553"/>
                  <a:pt x="1481379" y="2289875"/>
                  <a:pt x="1596325" y="2371241"/>
                </a:cubicBezTo>
                <a:cubicBezTo>
                  <a:pt x="1711271" y="2452607"/>
                  <a:pt x="1844298" y="2522349"/>
                  <a:pt x="1898542" y="2557220"/>
                </a:cubicBezTo>
                <a:cubicBezTo>
                  <a:pt x="1952786" y="2592091"/>
                  <a:pt x="1897250" y="2539139"/>
                  <a:pt x="1921789" y="2580468"/>
                </a:cubicBezTo>
                <a:cubicBezTo>
                  <a:pt x="1946328" y="2621797"/>
                  <a:pt x="1996052" y="2713495"/>
                  <a:pt x="2045776" y="2805193"/>
                </a:cubicBezTo>
              </a:path>
            </a:pathLst>
          </a:custGeom>
          <a:noFill/>
          <a:ln w="38100" cap="flat" cmpd="sng" algn="ctr">
            <a:solidFill>
              <a:srgbClr val="00B05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9" name="Oval 98"/>
          <p:cNvSpPr/>
          <p:nvPr/>
        </p:nvSpPr>
        <p:spPr bwMode="auto">
          <a:xfrm>
            <a:off x="5882002" y="2892211"/>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0" name="Oval 99"/>
          <p:cNvSpPr/>
          <p:nvPr/>
        </p:nvSpPr>
        <p:spPr bwMode="auto">
          <a:xfrm>
            <a:off x="6026911" y="3635304"/>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1" name="Oval 100"/>
          <p:cNvSpPr/>
          <p:nvPr/>
        </p:nvSpPr>
        <p:spPr bwMode="auto">
          <a:xfrm>
            <a:off x="7166925" y="4718822"/>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3" name="Oval 102"/>
          <p:cNvSpPr/>
          <p:nvPr/>
        </p:nvSpPr>
        <p:spPr bwMode="auto">
          <a:xfrm>
            <a:off x="7703290" y="5005358"/>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4" name="Oval 103"/>
          <p:cNvSpPr/>
          <p:nvPr/>
        </p:nvSpPr>
        <p:spPr bwMode="auto">
          <a:xfrm>
            <a:off x="7442242" y="4840214"/>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98" name="Straight Connector 97"/>
          <p:cNvCxnSpPr/>
          <p:nvPr/>
        </p:nvCxnSpPr>
        <p:spPr bwMode="auto">
          <a:xfrm>
            <a:off x="7490429" y="1810129"/>
            <a:ext cx="188613" cy="0"/>
          </a:xfrm>
          <a:prstGeom prst="line">
            <a:avLst/>
          </a:prstGeom>
          <a:solidFill>
            <a:schemeClr val="accent1"/>
          </a:solidFill>
          <a:ln w="38100" cap="flat" cmpd="sng" algn="ctr">
            <a:solidFill>
              <a:srgbClr val="FF00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54299228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Hydrocarbon Generation</a:t>
            </a:r>
            <a:endParaRPr lang="en-US" dirty="0"/>
          </a:p>
        </p:txBody>
      </p:sp>
      <p:sp>
        <p:nvSpPr>
          <p:cNvPr id="4" name="TextBox 3"/>
          <p:cNvSpPr txBox="1"/>
          <p:nvPr/>
        </p:nvSpPr>
        <p:spPr>
          <a:xfrm>
            <a:off x="341589" y="1142217"/>
            <a:ext cx="3652047" cy="4198072"/>
          </a:xfrm>
          <a:prstGeom prst="rect">
            <a:avLst/>
          </a:prstGeom>
          <a:noFill/>
        </p:spPr>
        <p:txBody>
          <a:bodyPr wrap="square" rtlCol="0">
            <a:spAutoFit/>
          </a:bodyPr>
          <a:lstStyle/>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R</a:t>
            </a:r>
            <a:r>
              <a:rPr lang="en-US" altLang="en-US" sz="1800" kern="0" baseline="-25000" dirty="0" smtClean="0">
                <a:solidFill>
                  <a:srgbClr val="000000"/>
                </a:solidFill>
                <a:latin typeface="Tahoma"/>
              </a:rPr>
              <a:t>o</a:t>
            </a:r>
            <a:r>
              <a:rPr lang="en-US" altLang="en-US" sz="1800" kern="0" dirty="0" smtClean="0">
                <a:solidFill>
                  <a:srgbClr val="000000"/>
                </a:solidFill>
                <a:latin typeface="Tahoma"/>
              </a:rPr>
              <a:t> can be linked to when oil 	and gas are being generated</a:t>
            </a:r>
          </a:p>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The oil window is about R</a:t>
            </a:r>
            <a:r>
              <a:rPr lang="en-US" altLang="en-US" sz="1800" kern="0" baseline="-25000" dirty="0">
                <a:solidFill>
                  <a:srgbClr val="000000"/>
                </a:solidFill>
                <a:latin typeface="Tahoma"/>
              </a:rPr>
              <a:t>o</a:t>
            </a:r>
            <a:r>
              <a:rPr lang="en-US" altLang="en-US" sz="1800" kern="0" dirty="0" smtClean="0">
                <a:solidFill>
                  <a:srgbClr val="000000"/>
                </a:solidFill>
                <a:latin typeface="Tahoma"/>
              </a:rPr>
              <a:t>	values of 0.55 to 0.95</a:t>
            </a:r>
          </a:p>
          <a:p>
            <a:pPr marL="169863" indent="-169863">
              <a:lnSpc>
                <a:spcPct val="90000"/>
              </a:lnSpc>
              <a:spcBef>
                <a:spcPts val="1200"/>
              </a:spcBef>
              <a:buFont typeface="Arial" panose="020B0604020202020204" pitchFamily="34" charset="0"/>
              <a:buChar char="•"/>
              <a:tabLst>
                <a:tab pos="287338" algn="l"/>
              </a:tabLst>
            </a:pPr>
            <a:r>
              <a:rPr lang="en-US" altLang="en-US" sz="1800" kern="0" dirty="0">
                <a:solidFill>
                  <a:srgbClr val="000000"/>
                </a:solidFill>
                <a:latin typeface="Tahoma"/>
              </a:rPr>
              <a:t>The </a:t>
            </a:r>
            <a:r>
              <a:rPr lang="en-US" altLang="en-US" sz="1800" kern="0" dirty="0" smtClean="0">
                <a:solidFill>
                  <a:srgbClr val="000000"/>
                </a:solidFill>
                <a:latin typeface="Tahoma"/>
              </a:rPr>
              <a:t>gas window </a:t>
            </a:r>
            <a:r>
              <a:rPr lang="en-US" altLang="en-US" sz="1800" kern="0" dirty="0">
                <a:solidFill>
                  <a:srgbClr val="000000"/>
                </a:solidFill>
                <a:latin typeface="Tahoma"/>
              </a:rPr>
              <a:t>is about R</a:t>
            </a:r>
            <a:r>
              <a:rPr lang="en-US" altLang="en-US" sz="1800" kern="0" baseline="-25000" dirty="0">
                <a:solidFill>
                  <a:srgbClr val="000000"/>
                </a:solidFill>
                <a:latin typeface="Tahoma"/>
              </a:rPr>
              <a:t>o</a:t>
            </a:r>
            <a:r>
              <a:rPr lang="en-US" altLang="en-US" sz="1800" kern="0" dirty="0">
                <a:solidFill>
                  <a:srgbClr val="000000"/>
                </a:solidFill>
                <a:latin typeface="Tahoma"/>
              </a:rPr>
              <a:t>	values of </a:t>
            </a:r>
            <a:r>
              <a:rPr lang="en-US" altLang="en-US" sz="1800" kern="0" dirty="0" smtClean="0">
                <a:solidFill>
                  <a:srgbClr val="000000"/>
                </a:solidFill>
                <a:latin typeface="Tahoma"/>
              </a:rPr>
              <a:t>0.95 </a:t>
            </a:r>
            <a:r>
              <a:rPr lang="en-US" altLang="en-US" sz="1800" kern="0" dirty="0">
                <a:solidFill>
                  <a:srgbClr val="000000"/>
                </a:solidFill>
                <a:latin typeface="Tahoma"/>
              </a:rPr>
              <a:t>to </a:t>
            </a:r>
            <a:r>
              <a:rPr lang="en-US" altLang="en-US" sz="1800" kern="0" dirty="0" smtClean="0">
                <a:solidFill>
                  <a:srgbClr val="000000"/>
                </a:solidFill>
                <a:latin typeface="Tahoma"/>
              </a:rPr>
              <a:t>2.2</a:t>
            </a:r>
            <a:endParaRPr lang="en-US" altLang="en-US" sz="1800" kern="0" dirty="0">
              <a:solidFill>
                <a:srgbClr val="000000"/>
              </a:solidFill>
              <a:latin typeface="Tahoma"/>
            </a:endParaRPr>
          </a:p>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For each modeled location (real 	or pseudo-well) we can get a 	depth for the tops and bases 	of these windows</a:t>
            </a:r>
          </a:p>
          <a:p>
            <a:pPr marL="169863" indent="-169863">
              <a:lnSpc>
                <a:spcPct val="90000"/>
              </a:lnSpc>
              <a:spcBef>
                <a:spcPts val="1200"/>
              </a:spcBef>
              <a:buFont typeface="Arial" panose="020B0604020202020204" pitchFamily="34" charset="0"/>
              <a:buChar char="•"/>
              <a:tabLst>
                <a:tab pos="287338" algn="l"/>
              </a:tabLst>
            </a:pPr>
            <a:r>
              <a:rPr lang="en-US" altLang="en-US" sz="1800" kern="0" dirty="0" smtClean="0">
                <a:solidFill>
                  <a:srgbClr val="000000"/>
                </a:solidFill>
                <a:latin typeface="Tahoma"/>
              </a:rPr>
              <a:t>If results are fairly consistent, 	we can use depth maps to 	outline oil and gas generation 	areas</a:t>
            </a:r>
          </a:p>
        </p:txBody>
      </p:sp>
      <p:sp>
        <p:nvSpPr>
          <p:cNvPr id="5" name="Rectangle 4"/>
          <p:cNvSpPr/>
          <p:nvPr/>
        </p:nvSpPr>
        <p:spPr bwMode="auto">
          <a:xfrm>
            <a:off x="4281055" y="1219200"/>
            <a:ext cx="4436742" cy="4516582"/>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6" name="Group 5"/>
          <p:cNvGrpSpPr/>
          <p:nvPr/>
        </p:nvGrpSpPr>
        <p:grpSpPr>
          <a:xfrm>
            <a:off x="5428809" y="2046630"/>
            <a:ext cx="358688" cy="3600095"/>
            <a:chOff x="2073429" y="2046630"/>
            <a:chExt cx="358688" cy="3600095"/>
          </a:xfrm>
        </p:grpSpPr>
        <p:cxnSp>
          <p:nvCxnSpPr>
            <p:cNvPr id="7" name="Straight Connector 6"/>
            <p:cNvCxnSpPr/>
            <p:nvPr/>
          </p:nvCxnSpPr>
          <p:spPr bwMode="auto">
            <a:xfrm flipH="1">
              <a:off x="2295615" y="2055404"/>
              <a:ext cx="504" cy="3556033"/>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p:nvPr/>
          </p:nvCxnSpPr>
          <p:spPr bwMode="auto">
            <a:xfrm rot="16200000" flipH="1">
              <a:off x="2281689" y="2361728"/>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rot="16200000" flipH="1">
              <a:off x="2267708" y="2103744"/>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p:nvPr/>
          </p:nvCxnSpPr>
          <p:spPr bwMode="auto">
            <a:xfrm rot="16200000" flipH="1">
              <a:off x="2267708" y="2591747"/>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rot="16200000" flipH="1">
              <a:off x="2267708" y="3079749"/>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p:nvPr/>
          </p:nvCxnSpPr>
          <p:spPr bwMode="auto">
            <a:xfrm rot="16200000" flipH="1">
              <a:off x="2281689" y="2849729"/>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p:cNvCxnSpPr/>
            <p:nvPr/>
          </p:nvCxnSpPr>
          <p:spPr bwMode="auto">
            <a:xfrm rot="16200000" flipH="1">
              <a:off x="2281689" y="4801737"/>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p:nvPr/>
          </p:nvCxnSpPr>
          <p:spPr bwMode="auto">
            <a:xfrm rot="16200000" flipH="1">
              <a:off x="2267708" y="3567750"/>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p:cNvCxnSpPr/>
            <p:nvPr/>
          </p:nvCxnSpPr>
          <p:spPr bwMode="auto">
            <a:xfrm rot="16200000" flipH="1">
              <a:off x="2267708" y="4055753"/>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p:cNvCxnSpPr/>
            <p:nvPr/>
          </p:nvCxnSpPr>
          <p:spPr bwMode="auto">
            <a:xfrm rot="16200000" flipH="1">
              <a:off x="2267708" y="4543755"/>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16"/>
            <p:cNvCxnSpPr/>
            <p:nvPr/>
          </p:nvCxnSpPr>
          <p:spPr bwMode="auto">
            <a:xfrm rot="16200000" flipH="1">
              <a:off x="2267708" y="5031757"/>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7"/>
            <p:cNvCxnSpPr/>
            <p:nvPr/>
          </p:nvCxnSpPr>
          <p:spPr bwMode="auto">
            <a:xfrm rot="16200000" flipH="1">
              <a:off x="2267708" y="5519758"/>
              <a:ext cx="0" cy="6183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p:cNvCxnSpPr/>
            <p:nvPr/>
          </p:nvCxnSpPr>
          <p:spPr bwMode="auto">
            <a:xfrm rot="16200000" flipH="1">
              <a:off x="2281689" y="5289739"/>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p:cNvCxnSpPr/>
            <p:nvPr/>
          </p:nvCxnSpPr>
          <p:spPr bwMode="auto">
            <a:xfrm rot="16200000" flipH="1">
              <a:off x="2281689" y="4313736"/>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p:nvCxnSpPr>
          <p:spPr bwMode="auto">
            <a:xfrm rot="16200000" flipH="1">
              <a:off x="2281689" y="3825731"/>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p:nvCxnSpPr>
          <p:spPr bwMode="auto">
            <a:xfrm rot="16200000" flipH="1">
              <a:off x="2281689" y="3337731"/>
              <a:ext cx="0" cy="33877"/>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2"/>
            <p:cNvSpPr txBox="1"/>
            <p:nvPr/>
          </p:nvSpPr>
          <p:spPr>
            <a:xfrm>
              <a:off x="2073429" y="20466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0</a:t>
              </a:r>
              <a:endParaRPr lang="en-US" sz="600" b="1" dirty="0">
                <a:latin typeface="Arial" panose="020B0604020202020204" pitchFamily="34" charset="0"/>
                <a:cs typeface="Arial" panose="020B0604020202020204" pitchFamily="34" charset="0"/>
              </a:endParaRPr>
            </a:p>
          </p:txBody>
        </p:sp>
        <p:sp>
          <p:nvSpPr>
            <p:cNvPr id="24" name="TextBox 23"/>
            <p:cNvSpPr txBox="1"/>
            <p:nvPr/>
          </p:nvSpPr>
          <p:spPr>
            <a:xfrm>
              <a:off x="2073429" y="253096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a:t>
              </a:r>
              <a:endParaRPr lang="en-US" sz="600" b="1" dirty="0">
                <a:latin typeface="Arial" panose="020B0604020202020204" pitchFamily="34" charset="0"/>
                <a:cs typeface="Arial" panose="020B0604020202020204" pitchFamily="34" charset="0"/>
              </a:endParaRPr>
            </a:p>
          </p:txBody>
        </p:sp>
        <p:sp>
          <p:nvSpPr>
            <p:cNvPr id="25" name="TextBox 24"/>
            <p:cNvSpPr txBox="1"/>
            <p:nvPr/>
          </p:nvSpPr>
          <p:spPr>
            <a:xfrm>
              <a:off x="2073429" y="301530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2</a:t>
              </a:r>
              <a:endParaRPr lang="en-US" sz="600" b="1" dirty="0">
                <a:latin typeface="Arial" panose="020B0604020202020204" pitchFamily="34" charset="0"/>
                <a:cs typeface="Arial" panose="020B0604020202020204" pitchFamily="34" charset="0"/>
              </a:endParaRPr>
            </a:p>
          </p:txBody>
        </p:sp>
        <p:sp>
          <p:nvSpPr>
            <p:cNvPr id="26" name="TextBox 25"/>
            <p:cNvSpPr txBox="1"/>
            <p:nvPr/>
          </p:nvSpPr>
          <p:spPr>
            <a:xfrm>
              <a:off x="2073429" y="350397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a:t>
              </a:r>
              <a:endParaRPr lang="en-US" sz="600" b="1" dirty="0">
                <a:latin typeface="Arial" panose="020B0604020202020204" pitchFamily="34" charset="0"/>
                <a:cs typeface="Arial" panose="020B0604020202020204" pitchFamily="34" charset="0"/>
              </a:endParaRPr>
            </a:p>
          </p:txBody>
        </p:sp>
        <p:sp>
          <p:nvSpPr>
            <p:cNvPr id="27" name="TextBox 26"/>
            <p:cNvSpPr txBox="1"/>
            <p:nvPr/>
          </p:nvSpPr>
          <p:spPr>
            <a:xfrm>
              <a:off x="2073429" y="399338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4</a:t>
              </a:r>
              <a:endParaRPr lang="en-US" sz="600" b="1" dirty="0">
                <a:latin typeface="Arial" panose="020B0604020202020204" pitchFamily="34" charset="0"/>
                <a:cs typeface="Arial" panose="020B0604020202020204" pitchFamily="34" charset="0"/>
              </a:endParaRPr>
            </a:p>
          </p:txBody>
        </p:sp>
        <p:sp>
          <p:nvSpPr>
            <p:cNvPr id="28" name="TextBox 27"/>
            <p:cNvSpPr txBox="1"/>
            <p:nvPr/>
          </p:nvSpPr>
          <p:spPr>
            <a:xfrm>
              <a:off x="2073429" y="447772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5</a:t>
              </a:r>
              <a:endParaRPr lang="en-US" sz="600" b="1" dirty="0">
                <a:latin typeface="Arial" panose="020B0604020202020204" pitchFamily="34" charset="0"/>
                <a:cs typeface="Arial" panose="020B0604020202020204" pitchFamily="34" charset="0"/>
              </a:endParaRPr>
            </a:p>
          </p:txBody>
        </p:sp>
        <p:sp>
          <p:nvSpPr>
            <p:cNvPr id="29" name="TextBox 28"/>
            <p:cNvSpPr txBox="1"/>
            <p:nvPr/>
          </p:nvSpPr>
          <p:spPr>
            <a:xfrm>
              <a:off x="2073429" y="4965192"/>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6</a:t>
              </a:r>
              <a:endParaRPr lang="en-US" sz="600" b="1" dirty="0">
                <a:latin typeface="Arial" panose="020B0604020202020204" pitchFamily="34" charset="0"/>
                <a:cs typeface="Arial" panose="020B0604020202020204" pitchFamily="34" charset="0"/>
              </a:endParaRPr>
            </a:p>
          </p:txBody>
        </p:sp>
        <p:sp>
          <p:nvSpPr>
            <p:cNvPr id="30" name="TextBox 29"/>
            <p:cNvSpPr txBox="1"/>
            <p:nvPr/>
          </p:nvSpPr>
          <p:spPr>
            <a:xfrm>
              <a:off x="2073429" y="546205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a:t>
              </a:r>
              <a:endParaRPr lang="en-US" sz="600" b="1" dirty="0">
                <a:latin typeface="Arial" panose="020B0604020202020204" pitchFamily="34" charset="0"/>
                <a:cs typeface="Arial" panose="020B0604020202020204" pitchFamily="34" charset="0"/>
              </a:endParaRPr>
            </a:p>
          </p:txBody>
        </p:sp>
      </p:grpSp>
      <p:sp>
        <p:nvSpPr>
          <p:cNvPr id="31" name="Rectangle 30"/>
          <p:cNvSpPr/>
          <p:nvPr/>
        </p:nvSpPr>
        <p:spPr>
          <a:xfrm>
            <a:off x="4341626" y="1161773"/>
            <a:ext cx="1005980" cy="369332"/>
          </a:xfrm>
          <a:prstGeom prst="rect">
            <a:avLst/>
          </a:prstGeom>
          <a:noFill/>
        </p:spPr>
        <p:txBody>
          <a:bodyPr wrap="none" lIns="91440" tIns="45720" rIns="91440" bIns="45720">
            <a:spAutoFit/>
          </a:bodyPr>
          <a:lstStyle/>
          <a:p>
            <a:pPr algn="ctr"/>
            <a:r>
              <a:rPr lang="en-US" sz="1800" b="1" cap="none" spc="0" dirty="0" smtClean="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rPr>
              <a:t>Well A</a:t>
            </a:r>
            <a:endParaRPr lang="en-US" sz="1800" b="1" cap="none" spc="0" dirty="0">
              <a:ln w="6600">
                <a:solidFill>
                  <a:srgbClr val="C00000"/>
                </a:solidFill>
                <a:prstDash val="solid"/>
              </a:ln>
              <a:solidFill>
                <a:srgbClr val="FFFFCC"/>
              </a:solidFill>
              <a:effectLst>
                <a:outerShdw dist="38100" dir="2700000" algn="tl" rotWithShape="0">
                  <a:schemeClr val="accent2"/>
                </a:outerShdw>
              </a:effectLst>
              <a:latin typeface="Rockwell Extra Bold" panose="02060903040505020403" pitchFamily="18" charset="0"/>
            </a:endParaRPr>
          </a:p>
        </p:txBody>
      </p:sp>
      <p:sp>
        <p:nvSpPr>
          <p:cNvPr id="32" name="TextBox 31"/>
          <p:cNvSpPr txBox="1"/>
          <p:nvPr/>
        </p:nvSpPr>
        <p:spPr>
          <a:xfrm>
            <a:off x="4300867" y="1495347"/>
            <a:ext cx="1181222" cy="369332"/>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Stratigraphy</a:t>
            </a:r>
            <a:endParaRPr lang="en-US" sz="900" b="1" dirty="0">
              <a:latin typeface="Arial" panose="020B0604020202020204" pitchFamily="34" charset="0"/>
              <a:cs typeface="Arial" panose="020B0604020202020204" pitchFamily="34" charset="0"/>
            </a:endParaRPr>
          </a:p>
        </p:txBody>
      </p:sp>
      <p:grpSp>
        <p:nvGrpSpPr>
          <p:cNvPr id="33" name="Group 32"/>
          <p:cNvGrpSpPr/>
          <p:nvPr/>
        </p:nvGrpSpPr>
        <p:grpSpPr>
          <a:xfrm>
            <a:off x="4550020" y="1875442"/>
            <a:ext cx="937607" cy="3614720"/>
            <a:chOff x="7433879" y="1875442"/>
            <a:chExt cx="937607" cy="3614720"/>
          </a:xfrm>
        </p:grpSpPr>
        <p:sp>
          <p:nvSpPr>
            <p:cNvPr id="34" name="TextBox 33"/>
            <p:cNvSpPr txBox="1"/>
            <p:nvPr/>
          </p:nvSpPr>
          <p:spPr>
            <a:xfrm>
              <a:off x="7855407" y="4153437"/>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165</a:t>
              </a:r>
              <a:endParaRPr lang="en-US" sz="600" b="1" dirty="0">
                <a:latin typeface="Arial" panose="020B0604020202020204" pitchFamily="34" charset="0"/>
                <a:cs typeface="Arial" panose="020B0604020202020204" pitchFamily="34" charset="0"/>
              </a:endParaRPr>
            </a:p>
          </p:txBody>
        </p:sp>
        <p:sp>
          <p:nvSpPr>
            <p:cNvPr id="35" name="TextBox 34"/>
            <p:cNvSpPr txBox="1"/>
            <p:nvPr/>
          </p:nvSpPr>
          <p:spPr>
            <a:xfrm>
              <a:off x="7855407" y="51181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178</a:t>
              </a:r>
              <a:endParaRPr lang="en-US" sz="600" b="1" dirty="0">
                <a:latin typeface="Arial" panose="020B0604020202020204" pitchFamily="34" charset="0"/>
                <a:cs typeface="Arial" panose="020B0604020202020204" pitchFamily="34" charset="0"/>
              </a:endParaRPr>
            </a:p>
          </p:txBody>
        </p:sp>
        <p:sp>
          <p:nvSpPr>
            <p:cNvPr id="36" name="TextBox 35"/>
            <p:cNvSpPr txBox="1"/>
            <p:nvPr/>
          </p:nvSpPr>
          <p:spPr>
            <a:xfrm>
              <a:off x="7855407" y="4727994"/>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172</a:t>
              </a:r>
              <a:endParaRPr lang="en-US" sz="600" b="1" dirty="0">
                <a:latin typeface="Arial" panose="020B0604020202020204" pitchFamily="34" charset="0"/>
                <a:cs typeface="Arial" panose="020B0604020202020204" pitchFamily="34" charset="0"/>
              </a:endParaRPr>
            </a:p>
          </p:txBody>
        </p:sp>
        <p:sp>
          <p:nvSpPr>
            <p:cNvPr id="37" name="TextBox 36"/>
            <p:cNvSpPr txBox="1"/>
            <p:nvPr/>
          </p:nvSpPr>
          <p:spPr>
            <a:xfrm>
              <a:off x="7855407" y="530549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198</a:t>
              </a:r>
              <a:endParaRPr lang="en-US" sz="600" b="1" dirty="0">
                <a:latin typeface="Arial" panose="020B0604020202020204" pitchFamily="34" charset="0"/>
                <a:cs typeface="Arial" panose="020B0604020202020204" pitchFamily="34" charset="0"/>
              </a:endParaRPr>
            </a:p>
          </p:txBody>
        </p:sp>
        <p:sp>
          <p:nvSpPr>
            <p:cNvPr id="38" name="TextBox 37"/>
            <p:cNvSpPr txBox="1"/>
            <p:nvPr/>
          </p:nvSpPr>
          <p:spPr>
            <a:xfrm>
              <a:off x="7855407" y="2243916"/>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70</a:t>
              </a:r>
              <a:endParaRPr lang="en-US" sz="600" b="1" dirty="0">
                <a:latin typeface="Arial" panose="020B0604020202020204" pitchFamily="34" charset="0"/>
                <a:cs typeface="Arial" panose="020B0604020202020204" pitchFamily="34" charset="0"/>
              </a:endParaRPr>
            </a:p>
          </p:txBody>
        </p:sp>
        <p:sp>
          <p:nvSpPr>
            <p:cNvPr id="39" name="TextBox 38"/>
            <p:cNvSpPr txBox="1"/>
            <p:nvPr/>
          </p:nvSpPr>
          <p:spPr>
            <a:xfrm>
              <a:off x="7855407" y="211423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30/0</a:t>
              </a:r>
              <a:endParaRPr lang="en-US" sz="600" b="1" dirty="0">
                <a:latin typeface="Arial" panose="020B0604020202020204" pitchFamily="34" charset="0"/>
                <a:cs typeface="Arial" panose="020B0604020202020204" pitchFamily="34" charset="0"/>
              </a:endParaRPr>
            </a:p>
          </p:txBody>
        </p:sp>
        <p:sp>
          <p:nvSpPr>
            <p:cNvPr id="40" name="TextBox 39"/>
            <p:cNvSpPr txBox="1"/>
            <p:nvPr/>
          </p:nvSpPr>
          <p:spPr>
            <a:xfrm>
              <a:off x="7855407" y="3733321"/>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155</a:t>
              </a:r>
              <a:endParaRPr lang="en-US" sz="600" b="1" dirty="0">
                <a:latin typeface="Arial" panose="020B0604020202020204" pitchFamily="34" charset="0"/>
                <a:cs typeface="Arial" panose="020B0604020202020204" pitchFamily="34" charset="0"/>
              </a:endParaRPr>
            </a:p>
          </p:txBody>
        </p:sp>
        <p:sp>
          <p:nvSpPr>
            <p:cNvPr id="41" name="TextBox 40"/>
            <p:cNvSpPr txBox="1"/>
            <p:nvPr/>
          </p:nvSpPr>
          <p:spPr>
            <a:xfrm>
              <a:off x="7855407" y="2691043"/>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110</a:t>
              </a:r>
              <a:endParaRPr lang="en-US" sz="600" b="1" dirty="0">
                <a:latin typeface="Arial" panose="020B0604020202020204" pitchFamily="34" charset="0"/>
                <a:cs typeface="Arial" panose="020B0604020202020204" pitchFamily="34" charset="0"/>
              </a:endParaRPr>
            </a:p>
          </p:txBody>
        </p:sp>
        <p:sp>
          <p:nvSpPr>
            <p:cNvPr id="42" name="TextBox 41"/>
            <p:cNvSpPr txBox="1"/>
            <p:nvPr/>
          </p:nvSpPr>
          <p:spPr>
            <a:xfrm>
              <a:off x="7855407" y="3420530"/>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145</a:t>
              </a:r>
              <a:endParaRPr lang="en-US" sz="600" b="1" dirty="0">
                <a:latin typeface="Arial" panose="020B0604020202020204" pitchFamily="34" charset="0"/>
                <a:cs typeface="Arial" panose="020B0604020202020204" pitchFamily="34" charset="0"/>
              </a:endParaRPr>
            </a:p>
          </p:txBody>
        </p:sp>
        <p:sp>
          <p:nvSpPr>
            <p:cNvPr id="43" name="TextBox 42"/>
            <p:cNvSpPr txBox="1"/>
            <p:nvPr/>
          </p:nvSpPr>
          <p:spPr>
            <a:xfrm>
              <a:off x="7855407" y="3104039"/>
              <a:ext cx="358688" cy="184666"/>
            </a:xfrm>
            <a:prstGeom prst="rect">
              <a:avLst/>
            </a:prstGeom>
            <a:noFill/>
          </p:spPr>
          <p:txBody>
            <a:bodyPr wrap="square" rtlCol="0">
              <a:spAutoFit/>
            </a:bodyPr>
            <a:lstStyle/>
            <a:p>
              <a:r>
                <a:rPr lang="en-US" sz="600" b="1" dirty="0" smtClean="0">
                  <a:latin typeface="Arial" panose="020B0604020202020204" pitchFamily="34" charset="0"/>
                  <a:cs typeface="Arial" panose="020B0604020202020204" pitchFamily="34" charset="0"/>
                </a:rPr>
                <a:t>130</a:t>
              </a:r>
              <a:endParaRPr lang="en-US" sz="600" b="1" dirty="0">
                <a:latin typeface="Arial" panose="020B0604020202020204" pitchFamily="34" charset="0"/>
                <a:cs typeface="Arial" panose="020B0604020202020204" pitchFamily="34" charset="0"/>
              </a:endParaRPr>
            </a:p>
          </p:txBody>
        </p:sp>
        <p:grpSp>
          <p:nvGrpSpPr>
            <p:cNvPr id="44" name="Group 452"/>
            <p:cNvGrpSpPr/>
            <p:nvPr/>
          </p:nvGrpSpPr>
          <p:grpSpPr>
            <a:xfrm>
              <a:off x="7574256" y="2146767"/>
              <a:ext cx="310551" cy="3245056"/>
              <a:chOff x="7034644" y="2149635"/>
              <a:chExt cx="97877" cy="3245056"/>
            </a:xfrm>
          </p:grpSpPr>
          <p:sp>
            <p:nvSpPr>
              <p:cNvPr id="58" name="Rectangle 46"/>
              <p:cNvSpPr/>
              <p:nvPr/>
            </p:nvSpPr>
            <p:spPr bwMode="auto">
              <a:xfrm>
                <a:off x="7035310" y="5218082"/>
                <a:ext cx="97211" cy="176609"/>
              </a:xfrm>
              <a:prstGeom prst="rect">
                <a:avLst/>
              </a:prstGeom>
              <a:solidFill>
                <a:srgbClr val="3333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9" name="Rectangle 58"/>
              <p:cNvSpPr/>
              <p:nvPr/>
            </p:nvSpPr>
            <p:spPr bwMode="auto">
              <a:xfrm>
                <a:off x="7035310" y="4822666"/>
                <a:ext cx="97211" cy="391885"/>
              </a:xfrm>
              <a:prstGeom prst="rect">
                <a:avLst/>
              </a:prstGeom>
              <a:solidFill>
                <a:srgbClr val="0099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0" name="Rectangle 48"/>
              <p:cNvSpPr/>
              <p:nvPr/>
            </p:nvSpPr>
            <p:spPr bwMode="auto">
              <a:xfrm>
                <a:off x="7035310" y="4255180"/>
                <a:ext cx="97211" cy="560418"/>
              </a:xfrm>
              <a:prstGeom prst="rect">
                <a:avLst/>
              </a:prstGeom>
              <a:solidFill>
                <a:srgbClr val="0099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1" name="Rectangle 60"/>
              <p:cNvSpPr/>
              <p:nvPr/>
            </p:nvSpPr>
            <p:spPr bwMode="auto">
              <a:xfrm>
                <a:off x="7035310" y="3518508"/>
                <a:ext cx="97211" cy="316820"/>
              </a:xfrm>
              <a:prstGeom prst="rect">
                <a:avLst/>
              </a:prstGeom>
              <a:solidFill>
                <a:srgbClr val="99FF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2" name="Rectangle 61"/>
              <p:cNvSpPr/>
              <p:nvPr/>
            </p:nvSpPr>
            <p:spPr bwMode="auto">
              <a:xfrm>
                <a:off x="7035310" y="3832753"/>
                <a:ext cx="97211" cy="417274"/>
              </a:xfrm>
              <a:prstGeom prst="rect">
                <a:avLst/>
              </a:pr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3" name="Rectangle 62"/>
              <p:cNvSpPr/>
              <p:nvPr/>
            </p:nvSpPr>
            <p:spPr bwMode="auto">
              <a:xfrm>
                <a:off x="7035310" y="3199112"/>
                <a:ext cx="97211" cy="316820"/>
              </a:xfrm>
              <a:prstGeom prst="rect">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4" name="Rectangle 63"/>
              <p:cNvSpPr/>
              <p:nvPr/>
            </p:nvSpPr>
            <p:spPr bwMode="auto">
              <a:xfrm>
                <a:off x="7035310" y="2781837"/>
                <a:ext cx="97211" cy="417274"/>
              </a:xfrm>
              <a:prstGeom prst="rect">
                <a:avLst/>
              </a:prstGeom>
              <a:solidFill>
                <a:srgbClr val="CC66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5" name="Rectangle 64"/>
              <p:cNvSpPr/>
              <p:nvPr/>
            </p:nvSpPr>
            <p:spPr bwMode="auto">
              <a:xfrm>
                <a:off x="7035310" y="2338802"/>
                <a:ext cx="97211" cy="448185"/>
              </a:xfrm>
              <a:prstGeom prst="rect">
                <a:avLst/>
              </a:prstGeom>
              <a:solidFill>
                <a:srgbClr val="FF99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6" name="Rectangle 65"/>
              <p:cNvSpPr/>
              <p:nvPr/>
            </p:nvSpPr>
            <p:spPr bwMode="auto">
              <a:xfrm>
                <a:off x="7035310" y="2209568"/>
                <a:ext cx="97211" cy="118661"/>
              </a:xfrm>
              <a:prstGeom prst="rect">
                <a:avLst/>
              </a:prstGeom>
              <a:solidFill>
                <a:srgbClr val="F9DBA5"/>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7" name="Rectangle 66"/>
              <p:cNvSpPr/>
              <p:nvPr/>
            </p:nvSpPr>
            <p:spPr bwMode="auto">
              <a:xfrm>
                <a:off x="7034644" y="2149635"/>
                <a:ext cx="97211" cy="61913"/>
              </a:xfrm>
              <a:prstGeom prst="rect">
                <a:avLst/>
              </a:prstGeom>
              <a:blipFill>
                <a:blip r:embed="rId3" cstate="prin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pic>
          <p:nvPicPr>
            <p:cNvPr id="45" name="Picture 44"/>
            <p:cNvPicPr>
              <a:picLocks noChangeAspect="1"/>
            </p:cNvPicPr>
            <p:nvPr/>
          </p:nvPicPr>
          <p:blipFill rotWithShape="1">
            <a:blip r:embed="rId4" cstate="print"/>
            <a:srcRect l="12705" t="59220" b="10795"/>
            <a:stretch/>
          </p:blipFill>
          <p:spPr>
            <a:xfrm rot="16200000">
              <a:off x="6370995" y="3216665"/>
              <a:ext cx="2246431" cy="111309"/>
            </a:xfrm>
            <a:prstGeom prst="rect">
              <a:avLst/>
            </a:prstGeom>
            <a:ln w="12700">
              <a:noFill/>
            </a:ln>
          </p:spPr>
        </p:pic>
        <p:pic>
          <p:nvPicPr>
            <p:cNvPr id="46" name="Picture 45"/>
            <p:cNvPicPr>
              <a:picLocks noChangeAspect="1"/>
            </p:cNvPicPr>
            <p:nvPr/>
          </p:nvPicPr>
          <p:blipFill rotWithShape="1">
            <a:blip r:embed="rId5" cstate="print"/>
            <a:srcRect l="4500" t="54857" r="87004" b="10959"/>
            <a:stretch/>
          </p:blipFill>
          <p:spPr>
            <a:xfrm rot="16200000">
              <a:off x="7391250" y="4440415"/>
              <a:ext cx="205911" cy="99752"/>
            </a:xfrm>
            <a:prstGeom prst="rect">
              <a:avLst/>
            </a:prstGeom>
            <a:ln w="12700">
              <a:noFill/>
            </a:ln>
          </p:spPr>
        </p:pic>
        <p:cxnSp>
          <p:nvCxnSpPr>
            <p:cNvPr id="47" name="Straight Connector 46"/>
            <p:cNvCxnSpPr/>
            <p:nvPr/>
          </p:nvCxnSpPr>
          <p:spPr bwMode="auto">
            <a:xfrm rot="16200000">
              <a:off x="5898851"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Connector 47"/>
            <p:cNvCxnSpPr/>
            <p:nvPr/>
          </p:nvCxnSpPr>
          <p:spPr bwMode="auto">
            <a:xfrm rot="16200000">
              <a:off x="5781076" y="3796871"/>
              <a:ext cx="3305605" cy="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Straight Connector 48"/>
            <p:cNvCxnSpPr/>
            <p:nvPr/>
          </p:nvCxnSpPr>
          <p:spPr bwMode="auto">
            <a:xfrm rot="16200000">
              <a:off x="7492022" y="4911655"/>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Straight Connector 49"/>
            <p:cNvCxnSpPr/>
            <p:nvPr/>
          </p:nvCxnSpPr>
          <p:spPr bwMode="auto">
            <a:xfrm rot="16200000">
              <a:off x="7495999" y="4544710"/>
              <a:ext cx="0" cy="111309"/>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1" name="Group 97"/>
            <p:cNvGrpSpPr/>
            <p:nvPr/>
          </p:nvGrpSpPr>
          <p:grpSpPr>
            <a:xfrm rot="16200000">
              <a:off x="7366476" y="4740125"/>
              <a:ext cx="255130" cy="93426"/>
              <a:chOff x="134250" y="3055742"/>
              <a:chExt cx="644743" cy="330816"/>
            </a:xfrm>
          </p:grpSpPr>
          <p:pic>
            <p:nvPicPr>
              <p:cNvPr id="56" name="Picture 55"/>
              <p:cNvPicPr>
                <a:picLocks noChangeAspect="1"/>
              </p:cNvPicPr>
              <p:nvPr/>
            </p:nvPicPr>
            <p:blipFill rotWithShape="1">
              <a:blip r:embed="rId6" cstate="print"/>
              <a:srcRect l="6365" t="61299" r="86883" b="10992"/>
              <a:stretch/>
            </p:blipFill>
            <p:spPr>
              <a:xfrm>
                <a:off x="321735" y="3055742"/>
                <a:ext cx="457258" cy="330816"/>
              </a:xfrm>
              <a:prstGeom prst="rect">
                <a:avLst/>
              </a:prstGeom>
              <a:ln w="12700">
                <a:noFill/>
              </a:ln>
            </p:spPr>
          </p:pic>
          <p:pic>
            <p:nvPicPr>
              <p:cNvPr id="57" name="Picture 56"/>
              <p:cNvPicPr>
                <a:picLocks noChangeAspect="1"/>
              </p:cNvPicPr>
              <p:nvPr/>
            </p:nvPicPr>
            <p:blipFill rotWithShape="1">
              <a:blip r:embed="rId7" cstate="print"/>
              <a:srcRect l="85167" t="66087" r="11547" b="12899"/>
              <a:stretch/>
            </p:blipFill>
            <p:spPr>
              <a:xfrm>
                <a:off x="134250" y="3077142"/>
                <a:ext cx="222563" cy="276226"/>
              </a:xfrm>
              <a:prstGeom prst="rect">
                <a:avLst/>
              </a:prstGeom>
              <a:ln w="12700">
                <a:noFill/>
              </a:ln>
            </p:spPr>
          </p:pic>
        </p:grpSp>
        <p:pic>
          <p:nvPicPr>
            <p:cNvPr id="52" name="Picture 51"/>
            <p:cNvPicPr>
              <a:picLocks noChangeAspect="1"/>
            </p:cNvPicPr>
            <p:nvPr/>
          </p:nvPicPr>
          <p:blipFill rotWithShape="1">
            <a:blip r:embed="rId8" cstate="print"/>
            <a:srcRect l="6365" t="61299" r="86883" b="10992"/>
            <a:stretch/>
          </p:blipFill>
          <p:spPr>
            <a:xfrm rot="16200000">
              <a:off x="7401162" y="5139876"/>
              <a:ext cx="180941" cy="100011"/>
            </a:xfrm>
            <a:prstGeom prst="rect">
              <a:avLst/>
            </a:prstGeom>
            <a:noFill/>
            <a:ln w="12700">
              <a:noFill/>
            </a:ln>
          </p:spPr>
        </p:pic>
        <p:pic>
          <p:nvPicPr>
            <p:cNvPr id="53" name="Picture 52"/>
            <p:cNvPicPr>
              <a:picLocks noChangeAspect="1"/>
            </p:cNvPicPr>
            <p:nvPr/>
          </p:nvPicPr>
          <p:blipFill rotWithShape="1">
            <a:blip r:embed="rId9" cstate="print"/>
            <a:srcRect l="15578" t="61594" r="81755" b="11783"/>
            <a:stretch/>
          </p:blipFill>
          <p:spPr>
            <a:xfrm rot="16200000">
              <a:off x="7459935" y="5259698"/>
              <a:ext cx="71474" cy="93807"/>
            </a:xfrm>
            <a:prstGeom prst="rect">
              <a:avLst/>
            </a:prstGeom>
            <a:noFill/>
            <a:ln w="12700">
              <a:noFill/>
            </a:ln>
          </p:spPr>
        </p:pic>
        <p:sp>
          <p:nvSpPr>
            <p:cNvPr id="54" name="TextBox 53"/>
            <p:cNvSpPr txBox="1"/>
            <p:nvPr/>
          </p:nvSpPr>
          <p:spPr>
            <a:xfrm rot="16200000">
              <a:off x="7639009" y="3642353"/>
              <a:ext cx="1203344" cy="261610"/>
            </a:xfrm>
            <a:prstGeom prst="rect">
              <a:avLst/>
            </a:prstGeom>
            <a:noFill/>
          </p:spPr>
          <p:txBody>
            <a:bodyPr wrap="square" rtlCol="0">
              <a:spAutoFit/>
            </a:bodyPr>
            <a:lstStyle/>
            <a:p>
              <a:pPr algn="ctr"/>
              <a:r>
                <a:rPr lang="en-US" sz="1100" b="1" dirty="0" smtClean="0">
                  <a:latin typeface="Arial" panose="020B0604020202020204" pitchFamily="34" charset="0"/>
                  <a:cs typeface="Arial" panose="020B0604020202020204" pitchFamily="34" charset="0"/>
                </a:rPr>
                <a:t>Depth (km)</a:t>
              </a:r>
              <a:endParaRPr lang="en-US" sz="1100" b="1" dirty="0">
                <a:latin typeface="Arial" panose="020B0604020202020204" pitchFamily="34" charset="0"/>
                <a:cs typeface="Arial" panose="020B0604020202020204" pitchFamily="34" charset="0"/>
              </a:endParaRPr>
            </a:p>
          </p:txBody>
        </p:sp>
        <p:sp>
          <p:nvSpPr>
            <p:cNvPr id="55" name="TextBox 54"/>
            <p:cNvSpPr txBox="1"/>
            <p:nvPr/>
          </p:nvSpPr>
          <p:spPr>
            <a:xfrm>
              <a:off x="7635379" y="1875442"/>
              <a:ext cx="593931" cy="276999"/>
            </a:xfrm>
            <a:prstGeom prst="rect">
              <a:avLst/>
            </a:prstGeom>
            <a:noFill/>
          </p:spPr>
          <p:txBody>
            <a:bodyPr wrap="square" rtlCol="0">
              <a:spAutoFit/>
            </a:bodyPr>
            <a:lstStyle/>
            <a:p>
              <a:pPr algn="ctr"/>
              <a:r>
                <a:rPr lang="en-US" sz="600" b="1" dirty="0" smtClean="0">
                  <a:latin typeface="Arial" panose="020B0604020202020204" pitchFamily="34" charset="0"/>
                  <a:cs typeface="Arial" panose="020B0604020202020204" pitchFamily="34" charset="0"/>
                </a:rPr>
                <a:t>Geologic Ages (MY)</a:t>
              </a:r>
              <a:endParaRPr lang="en-US" sz="600" b="1" dirty="0">
                <a:latin typeface="Arial" panose="020B0604020202020204" pitchFamily="34" charset="0"/>
                <a:cs typeface="Arial" panose="020B0604020202020204" pitchFamily="34" charset="0"/>
              </a:endParaRPr>
            </a:p>
          </p:txBody>
        </p:sp>
      </p:grpSp>
      <p:cxnSp>
        <p:nvCxnSpPr>
          <p:cNvPr id="68" name="Straight Connector 67"/>
          <p:cNvCxnSpPr/>
          <p:nvPr/>
        </p:nvCxnSpPr>
        <p:spPr bwMode="auto">
          <a:xfrm>
            <a:off x="5643246" y="2120133"/>
            <a:ext cx="2770189"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Straight Connector 68"/>
          <p:cNvCxnSpPr/>
          <p:nvPr/>
        </p:nvCxnSpPr>
        <p:spPr bwMode="auto">
          <a:xfrm>
            <a:off x="5652682"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 name="Straight Connector 69"/>
          <p:cNvCxnSpPr/>
          <p:nvPr/>
        </p:nvCxnSpPr>
        <p:spPr bwMode="auto">
          <a:xfrm>
            <a:off x="6616291"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Straight Connector 70"/>
          <p:cNvCxnSpPr/>
          <p:nvPr/>
        </p:nvCxnSpPr>
        <p:spPr bwMode="auto">
          <a:xfrm>
            <a:off x="5927998"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Straight Connector 71"/>
          <p:cNvCxnSpPr/>
          <p:nvPr/>
        </p:nvCxnSpPr>
        <p:spPr bwMode="auto">
          <a:xfrm>
            <a:off x="6203315"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Straight Connector 72"/>
          <p:cNvCxnSpPr/>
          <p:nvPr/>
        </p:nvCxnSpPr>
        <p:spPr bwMode="auto">
          <a:xfrm>
            <a:off x="6478632"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 name="Straight Connector 73"/>
          <p:cNvCxnSpPr/>
          <p:nvPr/>
        </p:nvCxnSpPr>
        <p:spPr bwMode="auto">
          <a:xfrm>
            <a:off x="6753950"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 name="Straight Connector 74"/>
          <p:cNvCxnSpPr/>
          <p:nvPr/>
        </p:nvCxnSpPr>
        <p:spPr bwMode="auto">
          <a:xfrm>
            <a:off x="7029266"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Straight Connector 75"/>
          <p:cNvCxnSpPr/>
          <p:nvPr/>
        </p:nvCxnSpPr>
        <p:spPr bwMode="auto">
          <a:xfrm>
            <a:off x="6891608"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Connector 76"/>
          <p:cNvCxnSpPr/>
          <p:nvPr/>
        </p:nvCxnSpPr>
        <p:spPr bwMode="auto">
          <a:xfrm>
            <a:off x="6340974"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Straight Connector 77"/>
          <p:cNvCxnSpPr/>
          <p:nvPr/>
        </p:nvCxnSpPr>
        <p:spPr bwMode="auto">
          <a:xfrm>
            <a:off x="6065657"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Straight Connector 78"/>
          <p:cNvCxnSpPr/>
          <p:nvPr/>
        </p:nvCxnSpPr>
        <p:spPr bwMode="auto">
          <a:xfrm>
            <a:off x="5790340"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Connector 79"/>
          <p:cNvCxnSpPr/>
          <p:nvPr/>
        </p:nvCxnSpPr>
        <p:spPr bwMode="auto">
          <a:xfrm>
            <a:off x="7992876"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Straight Connector 80"/>
          <p:cNvCxnSpPr/>
          <p:nvPr/>
        </p:nvCxnSpPr>
        <p:spPr bwMode="auto">
          <a:xfrm>
            <a:off x="7304583"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Straight Connector 81"/>
          <p:cNvCxnSpPr/>
          <p:nvPr/>
        </p:nvCxnSpPr>
        <p:spPr bwMode="auto">
          <a:xfrm>
            <a:off x="7579901"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Straight Connector 82"/>
          <p:cNvCxnSpPr/>
          <p:nvPr/>
        </p:nvCxnSpPr>
        <p:spPr bwMode="auto">
          <a:xfrm>
            <a:off x="7855218"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Straight Connector 83"/>
          <p:cNvCxnSpPr/>
          <p:nvPr/>
        </p:nvCxnSpPr>
        <p:spPr bwMode="auto">
          <a:xfrm>
            <a:off x="8130534"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Straight Connector 84"/>
          <p:cNvCxnSpPr/>
          <p:nvPr/>
        </p:nvCxnSpPr>
        <p:spPr bwMode="auto">
          <a:xfrm>
            <a:off x="8405851" y="2051117"/>
            <a:ext cx="0" cy="72549"/>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Straight Connector 85"/>
          <p:cNvCxnSpPr/>
          <p:nvPr/>
        </p:nvCxnSpPr>
        <p:spPr bwMode="auto">
          <a:xfrm>
            <a:off x="8268193"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p:cNvCxnSpPr/>
          <p:nvPr/>
        </p:nvCxnSpPr>
        <p:spPr bwMode="auto">
          <a:xfrm>
            <a:off x="7717559"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p:cNvCxnSpPr/>
          <p:nvPr/>
        </p:nvCxnSpPr>
        <p:spPr bwMode="auto">
          <a:xfrm>
            <a:off x="7442242"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p:cNvCxnSpPr/>
          <p:nvPr/>
        </p:nvCxnSpPr>
        <p:spPr bwMode="auto">
          <a:xfrm>
            <a:off x="7166925" y="2083922"/>
            <a:ext cx="0" cy="3974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0" name="TextBox 89"/>
          <p:cNvSpPr txBox="1"/>
          <p:nvPr/>
        </p:nvSpPr>
        <p:spPr>
          <a:xfrm>
            <a:off x="5789156" y="1563807"/>
            <a:ext cx="2211844" cy="261610"/>
          </a:xfrm>
          <a:prstGeom prst="rect">
            <a:avLst/>
          </a:prstGeom>
          <a:noFill/>
        </p:spPr>
        <p:txBody>
          <a:bodyPr wrap="square" rtlCol="0">
            <a:spAutoFit/>
          </a:bodyPr>
          <a:lstStyle/>
          <a:p>
            <a:pPr algn="ctr"/>
            <a:r>
              <a:rPr lang="en-US" sz="1100" b="1" dirty="0" smtClean="0">
                <a:latin typeface="Arial" panose="020B0604020202020204" pitchFamily="34" charset="0"/>
                <a:cs typeface="Arial" panose="020B0604020202020204" pitchFamily="34" charset="0"/>
              </a:rPr>
              <a:t>Vitrinite Reflectance (R</a:t>
            </a:r>
            <a:r>
              <a:rPr lang="en-US" sz="1100" b="1" baseline="-25000" dirty="0" smtClean="0">
                <a:latin typeface="Arial" panose="020B0604020202020204" pitchFamily="34" charset="0"/>
                <a:cs typeface="Arial" panose="020B0604020202020204" pitchFamily="34" charset="0"/>
              </a:rPr>
              <a:t>o</a:t>
            </a:r>
            <a:r>
              <a:rPr lang="en-US" sz="1100" b="1" dirty="0" smtClean="0">
                <a:latin typeface="Arial" panose="020B0604020202020204" pitchFamily="34" charset="0"/>
                <a:cs typeface="Arial" panose="020B0604020202020204" pitchFamily="34" charset="0"/>
              </a:rPr>
              <a:t>)</a:t>
            </a:r>
            <a:endParaRPr lang="en-US" sz="1100" b="1" dirty="0">
              <a:latin typeface="Arial" panose="020B0604020202020204" pitchFamily="34" charset="0"/>
              <a:cs typeface="Arial" panose="020B0604020202020204" pitchFamily="34" charset="0"/>
            </a:endParaRPr>
          </a:p>
        </p:txBody>
      </p:sp>
      <p:sp>
        <p:nvSpPr>
          <p:cNvPr id="91" name="TextBox 90"/>
          <p:cNvSpPr txBox="1"/>
          <p:nvPr/>
        </p:nvSpPr>
        <p:spPr>
          <a:xfrm>
            <a:off x="7131741"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0.9</a:t>
            </a:r>
            <a:endParaRPr lang="en-US" sz="800" b="1" dirty="0">
              <a:latin typeface="Arial" panose="020B0604020202020204" pitchFamily="34" charset="0"/>
              <a:cs typeface="Arial" panose="020B0604020202020204" pitchFamily="34" charset="0"/>
            </a:endParaRPr>
          </a:p>
        </p:txBody>
      </p:sp>
      <p:sp>
        <p:nvSpPr>
          <p:cNvPr id="92" name="TextBox 91"/>
          <p:cNvSpPr txBox="1"/>
          <p:nvPr/>
        </p:nvSpPr>
        <p:spPr>
          <a:xfrm>
            <a:off x="6044888"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0.5</a:t>
            </a:r>
            <a:endParaRPr lang="en-US" sz="800" b="1" dirty="0">
              <a:latin typeface="Arial" panose="020B0604020202020204" pitchFamily="34" charset="0"/>
              <a:cs typeface="Arial" panose="020B0604020202020204" pitchFamily="34" charset="0"/>
            </a:endParaRPr>
          </a:p>
        </p:txBody>
      </p:sp>
      <p:sp>
        <p:nvSpPr>
          <p:cNvPr id="93" name="TextBox 92"/>
          <p:cNvSpPr txBox="1"/>
          <p:nvPr/>
        </p:nvSpPr>
        <p:spPr>
          <a:xfrm>
            <a:off x="6592189"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0.7</a:t>
            </a:r>
            <a:endParaRPr lang="en-US" sz="800" b="1" dirty="0">
              <a:latin typeface="Arial" panose="020B0604020202020204" pitchFamily="34" charset="0"/>
              <a:cs typeface="Arial" panose="020B0604020202020204" pitchFamily="34" charset="0"/>
            </a:endParaRPr>
          </a:p>
        </p:txBody>
      </p:sp>
      <p:sp>
        <p:nvSpPr>
          <p:cNvPr id="94" name="TextBox 93"/>
          <p:cNvSpPr txBox="1"/>
          <p:nvPr/>
        </p:nvSpPr>
        <p:spPr>
          <a:xfrm>
            <a:off x="7679042"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1.1</a:t>
            </a:r>
            <a:endParaRPr lang="en-US" sz="800" b="1" dirty="0">
              <a:latin typeface="Arial" panose="020B0604020202020204" pitchFamily="34" charset="0"/>
              <a:cs typeface="Arial" panose="020B0604020202020204" pitchFamily="34" charset="0"/>
            </a:endParaRPr>
          </a:p>
        </p:txBody>
      </p:sp>
      <p:sp>
        <p:nvSpPr>
          <p:cNvPr id="95" name="TextBox 94"/>
          <p:cNvSpPr txBox="1"/>
          <p:nvPr/>
        </p:nvSpPr>
        <p:spPr>
          <a:xfrm>
            <a:off x="8234091"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1.3</a:t>
            </a:r>
            <a:endParaRPr lang="en-US" sz="800" b="1" dirty="0">
              <a:latin typeface="Arial" panose="020B0604020202020204" pitchFamily="34" charset="0"/>
              <a:cs typeface="Arial" panose="020B0604020202020204" pitchFamily="34" charset="0"/>
            </a:endParaRPr>
          </a:p>
        </p:txBody>
      </p:sp>
      <p:sp>
        <p:nvSpPr>
          <p:cNvPr id="96" name="TextBox 95"/>
          <p:cNvSpPr txBox="1"/>
          <p:nvPr/>
        </p:nvSpPr>
        <p:spPr>
          <a:xfrm>
            <a:off x="5482089" y="1805774"/>
            <a:ext cx="358688" cy="215444"/>
          </a:xfrm>
          <a:prstGeom prst="rect">
            <a:avLst/>
          </a:prstGeom>
          <a:noFill/>
        </p:spPr>
        <p:txBody>
          <a:bodyPr wrap="square" rtlCol="0">
            <a:spAutoFit/>
          </a:bodyPr>
          <a:lstStyle/>
          <a:p>
            <a:pPr algn="ctr"/>
            <a:r>
              <a:rPr lang="en-US" sz="800" b="1" dirty="0" smtClean="0">
                <a:latin typeface="Arial" panose="020B0604020202020204" pitchFamily="34" charset="0"/>
                <a:cs typeface="Arial" panose="020B0604020202020204" pitchFamily="34" charset="0"/>
              </a:rPr>
              <a:t>0.3</a:t>
            </a:r>
            <a:endParaRPr lang="en-US" sz="800" b="1" dirty="0">
              <a:latin typeface="Arial" panose="020B0604020202020204" pitchFamily="34" charset="0"/>
              <a:cs typeface="Arial" panose="020B0604020202020204" pitchFamily="34" charset="0"/>
            </a:endParaRPr>
          </a:p>
        </p:txBody>
      </p:sp>
      <p:sp>
        <p:nvSpPr>
          <p:cNvPr id="101" name="Oval 100"/>
          <p:cNvSpPr/>
          <p:nvPr/>
        </p:nvSpPr>
        <p:spPr bwMode="auto">
          <a:xfrm>
            <a:off x="7166925" y="4718822"/>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2" name="Oval 101"/>
          <p:cNvSpPr/>
          <p:nvPr/>
        </p:nvSpPr>
        <p:spPr bwMode="auto">
          <a:xfrm>
            <a:off x="6785893" y="4075945"/>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3" name="Oval 102"/>
          <p:cNvSpPr/>
          <p:nvPr/>
        </p:nvSpPr>
        <p:spPr bwMode="auto">
          <a:xfrm>
            <a:off x="7703290" y="5005358"/>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4" name="Oval 103"/>
          <p:cNvSpPr/>
          <p:nvPr/>
        </p:nvSpPr>
        <p:spPr bwMode="auto">
          <a:xfrm>
            <a:off x="7442242" y="4840214"/>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 name="Rectangle 2"/>
          <p:cNvSpPr/>
          <p:nvPr/>
        </p:nvSpPr>
        <p:spPr bwMode="auto">
          <a:xfrm>
            <a:off x="6330359" y="2131509"/>
            <a:ext cx="1111883" cy="3479928"/>
          </a:xfrm>
          <a:prstGeom prst="rect">
            <a:avLst/>
          </a:prstGeom>
          <a:solidFill>
            <a:srgbClr val="00B050">
              <a:alpha val="2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6" name="Rectangle 105"/>
          <p:cNvSpPr/>
          <p:nvPr/>
        </p:nvSpPr>
        <p:spPr bwMode="auto">
          <a:xfrm>
            <a:off x="7445058" y="2130749"/>
            <a:ext cx="1111883" cy="3479928"/>
          </a:xfrm>
          <a:prstGeom prst="rect">
            <a:avLst/>
          </a:prstGeom>
          <a:solidFill>
            <a:srgbClr val="FF0000">
              <a:alpha val="2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5" name="TextBox 104"/>
          <p:cNvSpPr txBox="1"/>
          <p:nvPr/>
        </p:nvSpPr>
        <p:spPr>
          <a:xfrm>
            <a:off x="5844761" y="2314166"/>
            <a:ext cx="941132" cy="507831"/>
          </a:xfrm>
          <a:prstGeom prst="rect">
            <a:avLst/>
          </a:prstGeom>
          <a:solidFill>
            <a:schemeClr val="bg1"/>
          </a:solid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Present Day</a:t>
            </a:r>
          </a:p>
          <a:p>
            <a:pPr algn="ctr"/>
            <a:r>
              <a:rPr lang="en-US" sz="900" b="1" dirty="0" smtClean="0">
                <a:latin typeface="Arial" panose="020B0604020202020204" pitchFamily="34" charset="0"/>
                <a:cs typeface="Arial" panose="020B0604020202020204" pitchFamily="34" charset="0"/>
              </a:rPr>
              <a:t>R</a:t>
            </a:r>
            <a:r>
              <a:rPr lang="en-US" sz="900" b="1" baseline="-25000" dirty="0" smtClean="0">
                <a:latin typeface="Arial" panose="020B0604020202020204" pitchFamily="34" charset="0"/>
                <a:cs typeface="Arial" panose="020B0604020202020204" pitchFamily="34" charset="0"/>
              </a:rPr>
              <a:t>o</a:t>
            </a:r>
          </a:p>
          <a:p>
            <a:pPr algn="ctr"/>
            <a:r>
              <a:rPr lang="en-US" sz="900" b="1" dirty="0" smtClean="0">
                <a:latin typeface="Arial" panose="020B0604020202020204" pitchFamily="34" charset="0"/>
                <a:cs typeface="Arial" panose="020B0604020202020204" pitchFamily="34" charset="0"/>
              </a:rPr>
              <a:t>Profile</a:t>
            </a:r>
            <a:endParaRPr lang="en-US" sz="900" b="1" dirty="0">
              <a:latin typeface="Arial" panose="020B0604020202020204" pitchFamily="34" charset="0"/>
              <a:cs typeface="Arial" panose="020B0604020202020204" pitchFamily="34" charset="0"/>
            </a:endParaRPr>
          </a:p>
        </p:txBody>
      </p:sp>
      <p:sp>
        <p:nvSpPr>
          <p:cNvPr id="107" name="Freeform 106"/>
          <p:cNvSpPr/>
          <p:nvPr/>
        </p:nvSpPr>
        <p:spPr bwMode="auto">
          <a:xfrm>
            <a:off x="5718875" y="2386739"/>
            <a:ext cx="2045776" cy="2805193"/>
          </a:xfrm>
          <a:custGeom>
            <a:avLst/>
            <a:gdLst>
              <a:gd name="connsiteX0" fmla="*/ 0 w 2045776"/>
              <a:gd name="connsiteY0" fmla="*/ 0 h 2805193"/>
              <a:gd name="connsiteX1" fmla="*/ 139484 w 2045776"/>
              <a:gd name="connsiteY1" fmla="*/ 309966 h 2805193"/>
              <a:gd name="connsiteX2" fmla="*/ 286718 w 2045776"/>
              <a:gd name="connsiteY2" fmla="*/ 689675 h 2805193"/>
              <a:gd name="connsiteX3" fmla="*/ 410705 w 2045776"/>
              <a:gd name="connsiteY3" fmla="*/ 1022888 h 2805193"/>
              <a:gd name="connsiteX4" fmla="*/ 643179 w 2045776"/>
              <a:gd name="connsiteY4" fmla="*/ 1387098 h 2805193"/>
              <a:gd name="connsiteX5" fmla="*/ 906650 w 2045776"/>
              <a:gd name="connsiteY5" fmla="*/ 1666068 h 2805193"/>
              <a:gd name="connsiteX6" fmla="*/ 1208867 w 2045776"/>
              <a:gd name="connsiteY6" fmla="*/ 2069024 h 2805193"/>
              <a:gd name="connsiteX7" fmla="*/ 1596325 w 2045776"/>
              <a:gd name="connsiteY7" fmla="*/ 2371241 h 2805193"/>
              <a:gd name="connsiteX8" fmla="*/ 1898542 w 2045776"/>
              <a:gd name="connsiteY8" fmla="*/ 2557220 h 2805193"/>
              <a:gd name="connsiteX9" fmla="*/ 1921789 w 2045776"/>
              <a:gd name="connsiteY9" fmla="*/ 2580468 h 2805193"/>
              <a:gd name="connsiteX10" fmla="*/ 2045776 w 2045776"/>
              <a:gd name="connsiteY10" fmla="*/ 2805193 h 280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5776" h="2805193">
                <a:moveTo>
                  <a:pt x="0" y="0"/>
                </a:moveTo>
                <a:cubicBezTo>
                  <a:pt x="45849" y="97510"/>
                  <a:pt x="91698" y="195020"/>
                  <a:pt x="139484" y="309966"/>
                </a:cubicBezTo>
                <a:cubicBezTo>
                  <a:pt x="187270" y="424912"/>
                  <a:pt x="241515" y="570855"/>
                  <a:pt x="286718" y="689675"/>
                </a:cubicBezTo>
                <a:cubicBezTo>
                  <a:pt x="331921" y="808495"/>
                  <a:pt x="351295" y="906651"/>
                  <a:pt x="410705" y="1022888"/>
                </a:cubicBezTo>
                <a:cubicBezTo>
                  <a:pt x="470115" y="1139125"/>
                  <a:pt x="560522" y="1279901"/>
                  <a:pt x="643179" y="1387098"/>
                </a:cubicBezTo>
                <a:cubicBezTo>
                  <a:pt x="725836" y="1494295"/>
                  <a:pt x="812369" y="1552414"/>
                  <a:pt x="906650" y="1666068"/>
                </a:cubicBezTo>
                <a:cubicBezTo>
                  <a:pt x="1000931" y="1779722"/>
                  <a:pt x="1093921" y="1951495"/>
                  <a:pt x="1208867" y="2069024"/>
                </a:cubicBezTo>
                <a:cubicBezTo>
                  <a:pt x="1323813" y="2186553"/>
                  <a:pt x="1481379" y="2289875"/>
                  <a:pt x="1596325" y="2371241"/>
                </a:cubicBezTo>
                <a:cubicBezTo>
                  <a:pt x="1711271" y="2452607"/>
                  <a:pt x="1844298" y="2522349"/>
                  <a:pt x="1898542" y="2557220"/>
                </a:cubicBezTo>
                <a:cubicBezTo>
                  <a:pt x="1952786" y="2592091"/>
                  <a:pt x="1897250" y="2539139"/>
                  <a:pt x="1921789" y="2580468"/>
                </a:cubicBezTo>
                <a:cubicBezTo>
                  <a:pt x="1946328" y="2621797"/>
                  <a:pt x="1996052" y="2713495"/>
                  <a:pt x="2045776" y="2805193"/>
                </a:cubicBezTo>
              </a:path>
            </a:pathLst>
          </a:custGeom>
          <a:noFill/>
          <a:ln w="38100" cap="flat" cmpd="sng" algn="ctr">
            <a:solidFill>
              <a:srgbClr val="00B05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9" name="Oval 98"/>
          <p:cNvSpPr/>
          <p:nvPr/>
        </p:nvSpPr>
        <p:spPr bwMode="auto">
          <a:xfrm>
            <a:off x="5882002" y="2892211"/>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0" name="Oval 99"/>
          <p:cNvSpPr/>
          <p:nvPr/>
        </p:nvSpPr>
        <p:spPr bwMode="auto">
          <a:xfrm>
            <a:off x="6026911" y="3635304"/>
            <a:ext cx="77492" cy="77492"/>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108" name="Straight Arrow Connector 107"/>
          <p:cNvCxnSpPr>
            <a:stCxn id="107" idx="4"/>
          </p:cNvCxnSpPr>
          <p:nvPr/>
        </p:nvCxnSpPr>
        <p:spPr bwMode="auto">
          <a:xfrm flipH="1" flipV="1">
            <a:off x="5661433" y="3773157"/>
            <a:ext cx="700621" cy="680"/>
          </a:xfrm>
          <a:prstGeom prst="straightConnector1">
            <a:avLst/>
          </a:prstGeom>
          <a:solidFill>
            <a:schemeClr val="accent1"/>
          </a:solidFill>
          <a:ln w="28575" cap="flat" cmpd="sng" algn="ctr">
            <a:solidFill>
              <a:srgbClr val="FF00FF"/>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0" name="Straight Arrow Connector 109"/>
          <p:cNvCxnSpPr/>
          <p:nvPr/>
        </p:nvCxnSpPr>
        <p:spPr bwMode="auto">
          <a:xfrm flipH="1">
            <a:off x="5659248" y="4880044"/>
            <a:ext cx="1757090" cy="0"/>
          </a:xfrm>
          <a:prstGeom prst="straightConnector1">
            <a:avLst/>
          </a:prstGeom>
          <a:solidFill>
            <a:schemeClr val="accent1"/>
          </a:solidFill>
          <a:ln w="28575" cap="flat" cmpd="sng" algn="ctr">
            <a:solidFill>
              <a:srgbClr val="FF00FF"/>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TextBox 111"/>
          <p:cNvSpPr txBox="1"/>
          <p:nvPr/>
        </p:nvSpPr>
        <p:spPr>
          <a:xfrm>
            <a:off x="5609274" y="3789335"/>
            <a:ext cx="1085554"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Top of Oil Window</a:t>
            </a:r>
            <a:endParaRPr lang="en-US" sz="800" b="1" dirty="0">
              <a:latin typeface="Arial" panose="020B0604020202020204" pitchFamily="34" charset="0"/>
              <a:cs typeface="Arial" panose="020B0604020202020204" pitchFamily="34" charset="0"/>
            </a:endParaRPr>
          </a:p>
        </p:txBody>
      </p:sp>
      <p:sp>
        <p:nvSpPr>
          <p:cNvPr id="113" name="TextBox 112"/>
          <p:cNvSpPr txBox="1"/>
          <p:nvPr/>
        </p:nvSpPr>
        <p:spPr>
          <a:xfrm>
            <a:off x="5708941" y="4870367"/>
            <a:ext cx="1143262"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Top of Gas Window</a:t>
            </a:r>
            <a:endParaRPr lang="en-US" sz="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542194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 &amp; Generation Analysis</a:t>
            </a:r>
            <a:endParaRPr lang="en-US" dirty="0"/>
          </a:p>
        </p:txBody>
      </p:sp>
      <p:sp>
        <p:nvSpPr>
          <p:cNvPr id="3" name="TextBox 2"/>
          <p:cNvSpPr txBox="1"/>
          <p:nvPr/>
        </p:nvSpPr>
        <p:spPr>
          <a:xfrm>
            <a:off x="341588" y="1142217"/>
            <a:ext cx="8607159" cy="4924425"/>
          </a:xfrm>
          <a:prstGeom prst="rect">
            <a:avLst/>
          </a:prstGeom>
          <a:noFill/>
        </p:spPr>
        <p:txBody>
          <a:bodyPr wrap="square" rtlCol="0">
            <a:spAutoFit/>
          </a:bodyPr>
          <a:lstStyle/>
          <a:p>
            <a:pPr marL="346075" indent="-346075">
              <a:lnSpc>
                <a:spcPct val="90000"/>
              </a:lnSpc>
              <a:spcBef>
                <a:spcPts val="1200"/>
              </a:spcBef>
              <a:buFont typeface="+mj-lt"/>
              <a:buAutoNum type="arabicPeriod"/>
              <a:tabLst>
                <a:tab pos="573088" algn="l"/>
              </a:tabLst>
            </a:pPr>
            <a:r>
              <a:rPr lang="en-US" altLang="en-US" sz="2000" kern="0" dirty="0" smtClean="0">
                <a:solidFill>
                  <a:srgbClr val="000000"/>
                </a:solidFill>
                <a:latin typeface="Tahoma"/>
              </a:rPr>
              <a:t>Use available data to identify intervals that could be potential source 	rocks</a:t>
            </a:r>
          </a:p>
          <a:p>
            <a:pPr marL="346075" indent="-346075">
              <a:lnSpc>
                <a:spcPct val="90000"/>
              </a:lnSpc>
              <a:spcBef>
                <a:spcPts val="1200"/>
              </a:spcBef>
              <a:buFont typeface="+mj-lt"/>
              <a:buAutoNum type="arabicPeriod"/>
              <a:tabLst>
                <a:tab pos="573088" algn="l"/>
              </a:tabLst>
            </a:pPr>
            <a:r>
              <a:rPr lang="en-US" altLang="en-US" sz="2000" kern="0" dirty="0" smtClean="0">
                <a:solidFill>
                  <a:srgbClr val="000000"/>
                </a:solidFill>
                <a:latin typeface="Tahoma"/>
              </a:rPr>
              <a:t>Collect TOC, HI, temperature and R</a:t>
            </a:r>
            <a:r>
              <a:rPr lang="en-US" altLang="en-US" sz="2000" kern="0" baseline="-25000" dirty="0" smtClean="0">
                <a:solidFill>
                  <a:srgbClr val="000000"/>
                </a:solidFill>
                <a:latin typeface="Tahoma"/>
              </a:rPr>
              <a:t>o</a:t>
            </a:r>
            <a:r>
              <a:rPr lang="en-US" altLang="en-US" sz="2000" kern="0" dirty="0" smtClean="0">
                <a:solidFill>
                  <a:srgbClr val="000000"/>
                </a:solidFill>
                <a:latin typeface="Tahoma"/>
              </a:rPr>
              <a:t> data in and around your area of 	interest</a:t>
            </a:r>
          </a:p>
          <a:p>
            <a:pPr marL="346075" indent="-346075">
              <a:lnSpc>
                <a:spcPct val="90000"/>
              </a:lnSpc>
              <a:spcBef>
                <a:spcPts val="1200"/>
              </a:spcBef>
              <a:buFont typeface="+mj-lt"/>
              <a:buAutoNum type="arabicPeriod"/>
              <a:tabLst>
                <a:tab pos="573088" algn="l"/>
              </a:tabLst>
            </a:pPr>
            <a:r>
              <a:rPr lang="en-US" altLang="en-US" sz="2000" kern="0" dirty="0" smtClean="0">
                <a:solidFill>
                  <a:srgbClr val="000000"/>
                </a:solidFill>
                <a:latin typeface="Tahoma"/>
              </a:rPr>
              <a:t>Select locations to model subsidence, fill and temperature histories</a:t>
            </a:r>
          </a:p>
          <a:p>
            <a:pPr lvl="2" indent="-222250">
              <a:lnSpc>
                <a:spcPct val="90000"/>
              </a:lnSpc>
              <a:spcBef>
                <a:spcPts val="1200"/>
              </a:spcBef>
              <a:buFont typeface="Calibri" panose="020F0502020204030204" pitchFamily="34" charset="0"/>
              <a:buChar char="̶"/>
              <a:tabLst>
                <a:tab pos="573088" algn="l"/>
              </a:tabLst>
            </a:pPr>
            <a:r>
              <a:rPr lang="en-US" altLang="en-US" sz="2000" kern="0" dirty="0" smtClean="0">
                <a:solidFill>
                  <a:srgbClr val="000000"/>
                </a:solidFill>
                <a:latin typeface="Tahoma"/>
              </a:rPr>
              <a:t>Actual well locations</a:t>
            </a:r>
          </a:p>
          <a:p>
            <a:pPr lvl="2" indent="-222250">
              <a:lnSpc>
                <a:spcPct val="90000"/>
              </a:lnSpc>
              <a:spcBef>
                <a:spcPts val="1200"/>
              </a:spcBef>
              <a:buFont typeface="Calibri" panose="020F0502020204030204" pitchFamily="34" charset="0"/>
              <a:buChar char="̶"/>
              <a:tabLst>
                <a:tab pos="573088" algn="l"/>
              </a:tabLst>
            </a:pPr>
            <a:r>
              <a:rPr lang="en-US" altLang="en-US" sz="2000" kern="0" dirty="0" smtClean="0">
                <a:solidFill>
                  <a:srgbClr val="000000"/>
                </a:solidFill>
                <a:latin typeface="Tahoma"/>
              </a:rPr>
              <a:t>Pseudo-well locations using seismic-derived stratigraphy</a:t>
            </a:r>
          </a:p>
          <a:p>
            <a:pPr marL="346075" indent="-346075">
              <a:lnSpc>
                <a:spcPct val="90000"/>
              </a:lnSpc>
              <a:spcBef>
                <a:spcPts val="1200"/>
              </a:spcBef>
              <a:buFont typeface="+mj-lt"/>
              <a:buAutoNum type="arabicPeriod"/>
              <a:tabLst>
                <a:tab pos="573088" algn="l"/>
              </a:tabLst>
            </a:pPr>
            <a:r>
              <a:rPr lang="en-US" altLang="en-US" sz="2000" kern="0" dirty="0" smtClean="0">
                <a:solidFill>
                  <a:srgbClr val="000000"/>
                </a:solidFill>
                <a:latin typeface="Tahoma"/>
              </a:rPr>
              <a:t>Run initial models</a:t>
            </a:r>
          </a:p>
          <a:p>
            <a:pPr marL="346075" indent="-346075">
              <a:lnSpc>
                <a:spcPct val="90000"/>
              </a:lnSpc>
              <a:spcBef>
                <a:spcPts val="1200"/>
              </a:spcBef>
              <a:buFont typeface="+mj-lt"/>
              <a:buAutoNum type="arabicPeriod"/>
              <a:tabLst>
                <a:tab pos="573088" algn="l"/>
              </a:tabLst>
            </a:pPr>
            <a:r>
              <a:rPr lang="en-US" altLang="en-US" sz="2000" kern="0" dirty="0" smtClean="0">
                <a:solidFill>
                  <a:srgbClr val="000000"/>
                </a:solidFill>
                <a:latin typeface="Tahoma"/>
              </a:rPr>
              <a:t>Calibrate models using temperature data, R</a:t>
            </a:r>
            <a:r>
              <a:rPr lang="en-US" altLang="en-US" sz="2000" kern="0" baseline="-25000" dirty="0" smtClean="0">
                <a:solidFill>
                  <a:srgbClr val="000000"/>
                </a:solidFill>
                <a:latin typeface="Tahoma"/>
              </a:rPr>
              <a:t>o</a:t>
            </a:r>
            <a:r>
              <a:rPr lang="en-US" altLang="en-US" sz="2000" kern="0" dirty="0" smtClean="0">
                <a:solidFill>
                  <a:srgbClr val="000000"/>
                </a:solidFill>
                <a:latin typeface="Tahoma"/>
              </a:rPr>
              <a:t> </a:t>
            </a:r>
            <a:r>
              <a:rPr lang="en-US" altLang="en-US" sz="2000" kern="0" dirty="0">
                <a:solidFill>
                  <a:srgbClr val="000000"/>
                </a:solidFill>
                <a:latin typeface="Tahoma"/>
              </a:rPr>
              <a:t>data </a:t>
            </a:r>
            <a:r>
              <a:rPr lang="en-US" altLang="en-US" sz="2000" kern="0" dirty="0" smtClean="0">
                <a:solidFill>
                  <a:srgbClr val="000000"/>
                </a:solidFill>
                <a:latin typeface="Tahoma"/>
              </a:rPr>
              <a:t>and areal consistency</a:t>
            </a:r>
          </a:p>
          <a:p>
            <a:pPr marL="346075" indent="-346075">
              <a:lnSpc>
                <a:spcPct val="90000"/>
              </a:lnSpc>
              <a:spcBef>
                <a:spcPts val="1200"/>
              </a:spcBef>
              <a:buFont typeface="+mj-lt"/>
              <a:buAutoNum type="arabicPeriod"/>
              <a:tabLst>
                <a:tab pos="573088" algn="l"/>
              </a:tabLst>
            </a:pPr>
            <a:r>
              <a:rPr lang="en-US" altLang="en-US" sz="2000" kern="0" dirty="0" smtClean="0">
                <a:solidFill>
                  <a:srgbClr val="000000"/>
                </a:solidFill>
                <a:latin typeface="Tahoma"/>
              </a:rPr>
              <a:t>Develop </a:t>
            </a:r>
            <a:r>
              <a:rPr lang="en-US" altLang="en-US" sz="2000" kern="0" dirty="0">
                <a:solidFill>
                  <a:srgbClr val="000000"/>
                </a:solidFill>
                <a:latin typeface="Tahoma"/>
              </a:rPr>
              <a:t>a depth vs. </a:t>
            </a:r>
            <a:r>
              <a:rPr lang="en-US" altLang="en-US" sz="2000" kern="0" dirty="0" smtClean="0">
                <a:solidFill>
                  <a:srgbClr val="000000"/>
                </a:solidFill>
                <a:latin typeface="Tahoma"/>
              </a:rPr>
              <a:t>R</a:t>
            </a:r>
            <a:r>
              <a:rPr lang="en-US" altLang="en-US" sz="2000" kern="0" baseline="-25000" dirty="0" smtClean="0">
                <a:solidFill>
                  <a:srgbClr val="000000"/>
                </a:solidFill>
                <a:latin typeface="Tahoma"/>
              </a:rPr>
              <a:t>o</a:t>
            </a:r>
            <a:r>
              <a:rPr lang="en-US" altLang="en-US" sz="2000" kern="0" dirty="0" smtClean="0">
                <a:solidFill>
                  <a:srgbClr val="000000"/>
                </a:solidFill>
                <a:latin typeface="Tahoma"/>
              </a:rPr>
              <a:t> relationship</a:t>
            </a:r>
          </a:p>
          <a:p>
            <a:pPr marL="346075" indent="-346075">
              <a:lnSpc>
                <a:spcPct val="90000"/>
              </a:lnSpc>
              <a:spcBef>
                <a:spcPts val="1200"/>
              </a:spcBef>
              <a:buFont typeface="+mj-lt"/>
              <a:buAutoNum type="arabicPeriod"/>
              <a:tabLst>
                <a:tab pos="573088" algn="l"/>
              </a:tabLst>
            </a:pPr>
            <a:r>
              <a:rPr lang="en-US" altLang="en-US" sz="2000" kern="0" dirty="0" smtClean="0">
                <a:solidFill>
                  <a:srgbClr val="000000"/>
                </a:solidFill>
                <a:latin typeface="Tahoma"/>
              </a:rPr>
              <a:t>Use this relationship and depth maps for the top/base of the source 	interval(s)  to map the oil generation ‘window’ and the gas 	generation ‘window’</a:t>
            </a:r>
          </a:p>
        </p:txBody>
      </p:sp>
    </p:spTree>
    <p:extLst>
      <p:ext uri="{BB962C8B-B14F-4D97-AF65-F5344CB8AC3E}">
        <p14:creationId xmlns:p14="http://schemas.microsoft.com/office/powerpoint/2010/main" val="234247953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38916"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9" name="Rectangle 8"/>
          <p:cNvSpPr/>
          <p:nvPr/>
        </p:nvSpPr>
        <p:spPr>
          <a:xfrm>
            <a:off x="504497" y="886945"/>
            <a:ext cx="8423372" cy="6463308"/>
          </a:xfrm>
          <a:prstGeom prst="rect">
            <a:avLst/>
          </a:prstGeom>
        </p:spPr>
        <p:txBody>
          <a:bodyPr wrap="square">
            <a:spAutoFit/>
          </a:bodyPr>
          <a:lstStyle/>
          <a:p>
            <a:pPr>
              <a:spcBef>
                <a:spcPts val="1200"/>
              </a:spcBef>
            </a:pPr>
            <a:r>
              <a:rPr lang="en-US" sz="1400" dirty="0" smtClean="0">
                <a:latin typeface="Arial" panose="020B0604020202020204" pitchFamily="34" charset="0"/>
                <a:cs typeface="Arial" panose="020B0604020202020204" pitchFamily="34" charset="0"/>
              </a:rPr>
              <a:t>Slide 5:  http://nicholas.duke.edu/people/faculty/cassar/images/biological_pump.png </a:t>
            </a:r>
          </a:p>
          <a:p>
            <a:pPr>
              <a:spcBef>
                <a:spcPts val="1200"/>
              </a:spcBef>
            </a:pPr>
            <a:r>
              <a:rPr lang="en-US" sz="1400" dirty="0" smtClean="0">
                <a:latin typeface="Arial" panose="020B0604020202020204" pitchFamily="34" charset="0"/>
                <a:cs typeface="Arial" panose="020B0604020202020204" pitchFamily="34" charset="0"/>
              </a:rPr>
              <a:t>Slide 7:  http://earthguide.ucsd.edu/virtualmuseum/images/raw/CCC_Fig4_6_1.jpg</a:t>
            </a:r>
          </a:p>
          <a:p>
            <a:pPr>
              <a:spcBef>
                <a:spcPts val="1200"/>
              </a:spcBef>
            </a:pPr>
            <a:r>
              <a:rPr lang="en-US" sz="1400" dirty="0" smtClean="0">
                <a:latin typeface="Arial" panose="020B0604020202020204" pitchFamily="34" charset="0"/>
                <a:cs typeface="Arial" panose="020B0604020202020204" pitchFamily="34" charset="0"/>
              </a:rPr>
              <a:t>Slide 7:  https://uwaterloo.ca/wat-on-earth/sites/ca.wat-on-earth/files/uploads/images/figure%202.png</a:t>
            </a:r>
          </a:p>
          <a:p>
            <a:pPr>
              <a:spcBef>
                <a:spcPts val="1200"/>
              </a:spcBef>
            </a:pPr>
            <a:r>
              <a:rPr lang="en-US" sz="1400" dirty="0" smtClean="0">
                <a:latin typeface="Arial" panose="020B0604020202020204" pitchFamily="34" charset="0"/>
                <a:cs typeface="Arial" panose="020B0604020202020204" pitchFamily="34" charset="0"/>
              </a:rPr>
              <a:t>Slide 8:  http://www.csus.edu/indiv/l/loom/wk%2015/mass%20extinctions.jpg  			From Discovery Biology, 2006, W. W. Norton &amp; Company</a:t>
            </a:r>
          </a:p>
          <a:p>
            <a:pPr>
              <a:spcBef>
                <a:spcPts val="1200"/>
              </a:spcBef>
            </a:pPr>
            <a:r>
              <a:rPr lang="en-US" sz="1400" dirty="0" smtClean="0">
                <a:latin typeface="Arial" panose="020B0604020202020204" pitchFamily="34" charset="0"/>
                <a:cs typeface="Arial" panose="020B0604020202020204" pitchFamily="34" charset="0"/>
              </a:rPr>
              <a:t>Slide 11:  http://www.chemguide.co.uk/physical/basicrates/arrhenius.html</a:t>
            </a:r>
          </a:p>
          <a:p>
            <a:pPr>
              <a:spcBef>
                <a:spcPts val="1200"/>
              </a:spcBef>
            </a:pPr>
            <a:r>
              <a:rPr lang="en-US" sz="1400" dirty="0" smtClean="0">
                <a:latin typeface="Arial" panose="020B0604020202020204" pitchFamily="34" charset="0"/>
                <a:cs typeface="Arial" panose="020B0604020202020204" pitchFamily="34" charset="0"/>
              </a:rPr>
              <a:t>Slide 12: http://www.ems.psu.edu/~pisupati/ACSOutreach/Petroleum_2.html 			Modified from Tissot and Welte, 1984.  Petroleum formation and occurrence, Springer-Verlag</a:t>
            </a:r>
          </a:p>
          <a:p>
            <a:pPr>
              <a:spcBef>
                <a:spcPts val="1200"/>
              </a:spcBef>
            </a:pPr>
            <a:r>
              <a:rPr lang="en-US" sz="1400" dirty="0" smtClean="0">
                <a:latin typeface="Arial" panose="020B0604020202020204" pitchFamily="34" charset="0"/>
                <a:cs typeface="Arial" panose="020B0604020202020204" pitchFamily="34" charset="0"/>
              </a:rPr>
              <a:t>Slide 13: https://geochemist.wordpress.com/2009/01/08/evolusi-termal-material-organik-2/</a:t>
            </a:r>
          </a:p>
          <a:p>
            <a:pPr>
              <a:spcBef>
                <a:spcPts val="1200"/>
              </a:spcBef>
            </a:pPr>
            <a:r>
              <a:rPr lang="en-US" sz="1400" dirty="0">
                <a:latin typeface="Arial" panose="020B0604020202020204" pitchFamily="34" charset="0"/>
                <a:cs typeface="Arial" panose="020B0604020202020204" pitchFamily="34" charset="0"/>
              </a:rPr>
              <a:t>Slide 20:  Modified from Hardenbol, Vail and Ferrer (1981) Interpreting paleoenvironments, subsidence </a:t>
            </a:r>
            <a:r>
              <a:rPr lang="en-US" sz="1400" dirty="0" smtClean="0">
                <a:latin typeface="Arial" panose="020B0604020202020204" pitchFamily="34" charset="0"/>
                <a:cs typeface="Arial" panose="020B0604020202020204" pitchFamily="34" charset="0"/>
              </a:rPr>
              <a:t>	history</a:t>
            </a:r>
            <a:r>
              <a:rPr lang="en-US" sz="1400" dirty="0">
                <a:latin typeface="Arial" panose="020B0604020202020204" pitchFamily="34" charset="0"/>
                <a:cs typeface="Arial" panose="020B0604020202020204" pitchFamily="34" charset="0"/>
              </a:rPr>
              <a:t>, and sea-level changes on passive margins from seismic biostratigraphy--26th </a:t>
            </a:r>
            <a:r>
              <a:rPr lang="en-US" sz="1400" dirty="0" smtClean="0">
                <a:latin typeface="Arial" panose="020B0604020202020204" pitchFamily="34" charset="0"/>
                <a:cs typeface="Arial" panose="020B0604020202020204" pitchFamily="34" charset="0"/>
              </a:rPr>
              <a:t>	International </a:t>
            </a:r>
            <a:r>
              <a:rPr lang="en-US" sz="1400" dirty="0">
                <a:latin typeface="Arial" panose="020B0604020202020204" pitchFamily="34" charset="0"/>
                <a:cs typeface="Arial" panose="020B0604020202020204" pitchFamily="34" charset="0"/>
              </a:rPr>
              <a:t>Geological Congress, Geology of Continental Margins: Oceanologica Acta, </a:t>
            </a:r>
            <a:r>
              <a:rPr lang="en-US" sz="1400" dirty="0" smtClean="0">
                <a:latin typeface="Arial" panose="020B0604020202020204" pitchFamily="34" charset="0"/>
                <a:cs typeface="Arial" panose="020B0604020202020204" pitchFamily="34" charset="0"/>
              </a:rPr>
              <a:t>	Supplement</a:t>
            </a:r>
            <a:r>
              <a:rPr lang="en-US" sz="1400" dirty="0">
                <a:latin typeface="Arial" panose="020B0604020202020204" pitchFamily="34" charset="0"/>
                <a:cs typeface="Arial" panose="020B0604020202020204" pitchFamily="34" charset="0"/>
              </a:rPr>
              <a:t>, v. 4, p. </a:t>
            </a:r>
            <a:r>
              <a:rPr lang="en-US" sz="1400" dirty="0" smtClean="0">
                <a:latin typeface="Arial" panose="020B0604020202020204" pitchFamily="34" charset="0"/>
                <a:cs typeface="Arial" panose="020B0604020202020204" pitchFamily="34" charset="0"/>
              </a:rPr>
              <a:t>33-44.</a:t>
            </a:r>
          </a:p>
          <a:p>
            <a:pPr marL="914400" indent="-914400">
              <a:spcBef>
                <a:spcPts val="1200"/>
              </a:spcBef>
            </a:pPr>
            <a:r>
              <a:rPr lang="en-US" sz="1400" dirty="0" smtClean="0">
                <a:latin typeface="Arial" panose="020B0604020202020204" pitchFamily="34" charset="0"/>
                <a:cs typeface="Arial" panose="020B0604020202020204" pitchFamily="34" charset="0"/>
              </a:rPr>
              <a:t>Slide 20:  </a:t>
            </a:r>
            <a:r>
              <a:rPr lang="en-US" sz="1400" dirty="0" err="1" smtClean="0">
                <a:latin typeface="Arial" panose="020B0604020202020204" pitchFamily="34" charset="0"/>
                <a:cs typeface="Arial" panose="020B0604020202020204" pitchFamily="34" charset="0"/>
              </a:rPr>
              <a:t>Roydon</a:t>
            </a:r>
            <a:r>
              <a:rPr lang="en-US" sz="1400" dirty="0" smtClean="0">
                <a:latin typeface="Arial" panose="020B0604020202020204" pitchFamily="34" charset="0"/>
                <a:cs typeface="Arial" panose="020B0604020202020204" pitchFamily="34" charset="0"/>
              </a:rPr>
              <a:t>, L., </a:t>
            </a:r>
            <a:r>
              <a:rPr lang="en-US" sz="1400" dirty="0" err="1" smtClean="0">
                <a:latin typeface="Arial" panose="020B0604020202020204" pitchFamily="34" charset="0"/>
                <a:cs typeface="Arial" panose="020B0604020202020204" pitchFamily="34" charset="0"/>
              </a:rPr>
              <a:t>Sclater</a:t>
            </a:r>
            <a:r>
              <a:rPr lang="en-US" sz="1400" dirty="0" smtClean="0">
                <a:latin typeface="Arial" panose="020B0604020202020204" pitchFamily="34" charset="0"/>
                <a:cs typeface="Arial" panose="020B0604020202020204" pitchFamily="34" charset="0"/>
              </a:rPr>
              <a:t>, J&gt;G&gt; and von </a:t>
            </a:r>
            <a:r>
              <a:rPr lang="en-US" sz="1400" dirty="0" err="1" smtClean="0">
                <a:latin typeface="Arial" panose="020B0604020202020204" pitchFamily="34" charset="0"/>
                <a:cs typeface="Arial" panose="020B0604020202020204" pitchFamily="34" charset="0"/>
              </a:rPr>
              <a:t>Herzen</a:t>
            </a:r>
            <a:r>
              <a:rPr lang="en-US" sz="1400" dirty="0" smtClean="0">
                <a:latin typeface="Arial" panose="020B0604020202020204" pitchFamily="34" charset="0"/>
                <a:cs typeface="Arial" panose="020B0604020202020204" pitchFamily="34" charset="0"/>
              </a:rPr>
              <a:t>, R.P., 1980.  Continental margin subsidence and heat flow: Important parameters in formation of petroleum hydrocarbons. AAPG Bulletin, V. 64, p. 173-187.</a:t>
            </a:r>
            <a:endParaRPr lang="en-US" sz="1400" dirty="0">
              <a:latin typeface="Arial" panose="020B0604020202020204" pitchFamily="34" charset="0"/>
              <a:cs typeface="Arial" panose="020B0604020202020204" pitchFamily="34" charset="0"/>
            </a:endParaRPr>
          </a:p>
          <a:p>
            <a:pPr>
              <a:spcBef>
                <a:spcPts val="1200"/>
              </a:spcBef>
            </a:pPr>
            <a:r>
              <a:rPr lang="en-US" sz="1400" dirty="0" smtClean="0">
                <a:latin typeface="Arial" panose="020B0604020202020204" pitchFamily="34" charset="0"/>
                <a:cs typeface="Arial" panose="020B0604020202020204" pitchFamily="34" charset="0"/>
              </a:rPr>
              <a:t>Slides 30-42: Schroeder &amp; Sylta, 1993, Modelling the hydrocarbon system of the North Viking Graben: a 	case study, in Dore et al (ed.), Basin Modelling: Advances and Applications, NPF Special 	Publication 3, Elsevier, pp. 469-484.</a:t>
            </a:r>
          </a:p>
          <a:p>
            <a:pPr>
              <a:spcBef>
                <a:spcPts val="1200"/>
              </a:spcBef>
            </a:pPr>
            <a:endParaRPr lang="en-US" sz="1400" dirty="0" smtClean="0">
              <a:latin typeface="Arial" panose="020B0604020202020204" pitchFamily="34" charset="0"/>
              <a:cs typeface="Arial" panose="020B0604020202020204" pitchFamily="34" charset="0"/>
            </a:endParaRPr>
          </a:p>
          <a:p>
            <a:pPr>
              <a:spcBef>
                <a:spcPts val="1200"/>
              </a:spcBef>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1">
              <a:lumMod val="50000"/>
            </a:schemeClr>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38916"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Supplemental</a:t>
            </a:r>
            <a:endPar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spTree>
    <p:extLst>
      <p:ext uri="{BB962C8B-B14F-4D97-AF65-F5344CB8AC3E}">
        <p14:creationId xmlns:p14="http://schemas.microsoft.com/office/powerpoint/2010/main" val="105227664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and Processes</a:t>
            </a:r>
            <a:endParaRPr lang="en-US" dirty="0"/>
          </a:p>
        </p:txBody>
      </p:sp>
      <p:sp>
        <p:nvSpPr>
          <p:cNvPr id="3" name="TextBox 2"/>
          <p:cNvSpPr txBox="1"/>
          <p:nvPr/>
        </p:nvSpPr>
        <p:spPr>
          <a:xfrm>
            <a:off x="311728" y="1150938"/>
            <a:ext cx="3969328" cy="4893647"/>
          </a:xfrm>
          <a:prstGeom prst="rect">
            <a:avLst/>
          </a:prstGeom>
          <a:noFill/>
        </p:spPr>
        <p:txBody>
          <a:bodyPr wrap="square" rtlCol="0">
            <a:spAutoFit/>
          </a:bodyPr>
          <a:lstStyle/>
          <a:p>
            <a:r>
              <a:rPr lang="en-US" b="1" dirty="0" smtClean="0">
                <a:latin typeface="Tahoma" panose="020B0604030504040204" pitchFamily="34" charset="0"/>
                <a:ea typeface="Tahoma" panose="020B0604030504040204" pitchFamily="34" charset="0"/>
                <a:cs typeface="Tahoma" panose="020B0604030504040204" pitchFamily="34" charset="0"/>
              </a:rPr>
              <a:t>Essential Elements </a:t>
            </a:r>
          </a:p>
          <a:p>
            <a:endParaRPr lang="en-US" dirty="0" smtClean="0">
              <a:latin typeface="Tahoma" panose="020B0604030504040204" pitchFamily="34" charset="0"/>
              <a:ea typeface="Tahoma" panose="020B0604030504040204" pitchFamily="34" charset="0"/>
              <a:cs typeface="Tahoma" panose="020B0604030504040204" pitchFamily="34" charset="0"/>
            </a:endParaRP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Source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Reservoir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Seal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Overburden rocks</a:t>
            </a:r>
          </a:p>
          <a:p>
            <a:pPr marL="519113"/>
            <a:endParaRPr lang="en-US" dirty="0">
              <a:latin typeface="Tahoma" panose="020B0604030504040204" pitchFamily="34" charset="0"/>
              <a:ea typeface="Tahoma" panose="020B0604030504040204" pitchFamily="34" charset="0"/>
              <a:cs typeface="Tahoma" panose="020B0604030504040204" pitchFamily="34" charset="0"/>
            </a:endParaRPr>
          </a:p>
          <a:p>
            <a:r>
              <a:rPr lang="en-US" b="1" dirty="0" smtClean="0">
                <a:latin typeface="Tahoma" panose="020B0604030504040204" pitchFamily="34" charset="0"/>
                <a:ea typeface="Tahoma" panose="020B0604030504040204" pitchFamily="34" charset="0"/>
                <a:cs typeface="Tahoma" panose="020B0604030504040204" pitchFamily="34" charset="0"/>
              </a:rPr>
              <a:t>Major Processes</a:t>
            </a:r>
            <a:endParaRPr lang="en-US" dirty="0" smtClean="0">
              <a:latin typeface="Tahoma" panose="020B0604030504040204" pitchFamily="34" charset="0"/>
              <a:ea typeface="Tahoma" panose="020B0604030504040204" pitchFamily="34" charset="0"/>
              <a:cs typeface="Tahoma" panose="020B0604030504040204" pitchFamily="34" charset="0"/>
            </a:endParaRP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Trap formation</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Hydrocarbon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Generation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Migration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Accumulation</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5" name="Freeform 40"/>
          <p:cNvSpPr>
            <a:spLocks noChangeAspect="1"/>
          </p:cNvSpPr>
          <p:nvPr/>
        </p:nvSpPr>
        <p:spPr bwMode="auto">
          <a:xfrm>
            <a:off x="4125610" y="4798688"/>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6" name="Freeform 41"/>
          <p:cNvSpPr>
            <a:spLocks noChangeAspect="1"/>
          </p:cNvSpPr>
          <p:nvPr/>
        </p:nvSpPr>
        <p:spPr bwMode="auto">
          <a:xfrm>
            <a:off x="4265266" y="4871494"/>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7" name="Freeform 42"/>
          <p:cNvSpPr>
            <a:spLocks noChangeAspect="1"/>
          </p:cNvSpPr>
          <p:nvPr/>
        </p:nvSpPr>
        <p:spPr bwMode="auto">
          <a:xfrm>
            <a:off x="4403674" y="4794230"/>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aphicFrame>
        <p:nvGraphicFramePr>
          <p:cNvPr id="8" name="Object 43"/>
          <p:cNvGraphicFramePr>
            <a:graphicFrameLocks noChangeAspect="1"/>
          </p:cNvGraphicFramePr>
          <p:nvPr>
            <p:extLst>
              <p:ext uri="{D42A27DB-BD31-4B8C-83A1-F6EECF244321}">
                <p14:modId xmlns:p14="http://schemas.microsoft.com/office/powerpoint/2010/main" val="2436826661"/>
              </p:ext>
            </p:extLst>
          </p:nvPr>
        </p:nvGraphicFramePr>
        <p:xfrm>
          <a:off x="3917374" y="4736282"/>
          <a:ext cx="817982" cy="1264454"/>
        </p:xfrm>
        <a:graphic>
          <a:graphicData uri="http://schemas.openxmlformats.org/presentationml/2006/ole">
            <mc:AlternateContent xmlns:mc="http://schemas.openxmlformats.org/markup-compatibility/2006">
              <mc:Choice xmlns:v="urn:schemas-microsoft-com:vml" Requires="v">
                <p:oleObj spid="_x0000_s6352" name="Clip" r:id="rId4" imgW="1042416" imgH="1352398" progId="">
                  <p:embed/>
                </p:oleObj>
              </mc:Choice>
              <mc:Fallback>
                <p:oleObj name="Clip" r:id="rId4" imgW="1042416" imgH="1352398" progId="">
                  <p:embed/>
                  <p:pic>
                    <p:nvPicPr>
                      <p:cNvPr id="0" name="Picture 7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7374" y="4736282"/>
                        <a:ext cx="817982" cy="12644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AutoShape 47"/>
          <p:cNvSpPr>
            <a:spLocks noChangeArrowheads="1"/>
          </p:cNvSpPr>
          <p:nvPr/>
        </p:nvSpPr>
        <p:spPr bwMode="auto">
          <a:xfrm>
            <a:off x="7794059" y="3373762"/>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1" name="AutoShape 48"/>
          <p:cNvSpPr>
            <a:spLocks noChangeArrowheads="1"/>
          </p:cNvSpPr>
          <p:nvPr/>
        </p:nvSpPr>
        <p:spPr bwMode="auto">
          <a:xfrm>
            <a:off x="7794059" y="3026074"/>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2" name="AutoShape 49"/>
          <p:cNvSpPr>
            <a:spLocks noChangeArrowheads="1"/>
          </p:cNvSpPr>
          <p:nvPr/>
        </p:nvSpPr>
        <p:spPr bwMode="auto">
          <a:xfrm>
            <a:off x="7794059" y="2663528"/>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3" name="AutoShape 52"/>
          <p:cNvSpPr>
            <a:spLocks noChangeArrowheads="1"/>
          </p:cNvSpPr>
          <p:nvPr/>
        </p:nvSpPr>
        <p:spPr bwMode="auto">
          <a:xfrm>
            <a:off x="3979720" y="4338076"/>
            <a:ext cx="670845" cy="417523"/>
          </a:xfrm>
          <a:prstGeom prst="flowChartExtract">
            <a:avLst/>
          </a:prstGeom>
          <a:solidFill>
            <a:srgbClr val="9933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grpSp>
        <p:nvGrpSpPr>
          <p:cNvPr id="14" name="Group 53"/>
          <p:cNvGrpSpPr>
            <a:grpSpLocks/>
          </p:cNvGrpSpPr>
          <p:nvPr/>
        </p:nvGrpSpPr>
        <p:grpSpPr bwMode="auto">
          <a:xfrm>
            <a:off x="4270253" y="3635272"/>
            <a:ext cx="3965216" cy="1732496"/>
            <a:chOff x="857" y="2341"/>
            <a:chExt cx="3180" cy="1166"/>
          </a:xfrm>
        </p:grpSpPr>
        <p:graphicFrame>
          <p:nvGraphicFramePr>
            <p:cNvPr id="35" name="Object 54"/>
            <p:cNvGraphicFramePr>
              <a:graphicFrameLocks noChangeAspect="1"/>
            </p:cNvGraphicFramePr>
            <p:nvPr/>
          </p:nvGraphicFramePr>
          <p:xfrm>
            <a:off x="2245" y="2341"/>
            <a:ext cx="846" cy="690"/>
          </p:xfrm>
          <a:graphic>
            <a:graphicData uri="http://schemas.openxmlformats.org/presentationml/2006/ole">
              <mc:AlternateContent xmlns:mc="http://schemas.openxmlformats.org/markup-compatibility/2006">
                <mc:Choice xmlns:v="urn:schemas-microsoft-com:vml" Requires="v">
                  <p:oleObj spid="_x0000_s6353" name="Clip" r:id="rId6" imgW="811073" imgH="781812" progId="">
                    <p:embed/>
                  </p:oleObj>
                </mc:Choice>
                <mc:Fallback>
                  <p:oleObj name="Clip" r:id="rId6" imgW="811073" imgH="781812" progId="">
                    <p:embed/>
                    <p:pic>
                      <p:nvPicPr>
                        <p:cNvPr id="0" name="Picture 7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45" y="2341"/>
                          <a:ext cx="846" cy="69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Freeform 55"/>
            <p:cNvSpPr>
              <a:spLocks/>
            </p:cNvSpPr>
            <p:nvPr/>
          </p:nvSpPr>
          <p:spPr bwMode="auto">
            <a:xfrm>
              <a:off x="857" y="2509"/>
              <a:ext cx="1441" cy="366"/>
            </a:xfrm>
            <a:custGeom>
              <a:avLst/>
              <a:gdLst>
                <a:gd name="T0" fmla="*/ 86 w 1441"/>
                <a:gd name="T1" fmla="*/ 366 h 366"/>
                <a:gd name="T2" fmla="*/ 0 w 1441"/>
                <a:gd name="T3" fmla="*/ 366 h 366"/>
                <a:gd name="T4" fmla="*/ 0 w 1441"/>
                <a:gd name="T5" fmla="*/ 0 h 366"/>
                <a:gd name="T6" fmla="*/ 608 w 1441"/>
                <a:gd name="T7" fmla="*/ 0 h 366"/>
                <a:gd name="T8" fmla="*/ 608 w 1441"/>
                <a:gd name="T9" fmla="*/ 273 h 366"/>
                <a:gd name="T10" fmla="*/ 1138 w 1441"/>
                <a:gd name="T11" fmla="*/ 273 h 366"/>
                <a:gd name="T12" fmla="*/ 1138 w 1441"/>
                <a:gd name="T13" fmla="*/ 117 h 366"/>
                <a:gd name="T14" fmla="*/ 1441 w 1441"/>
                <a:gd name="T15" fmla="*/ 117 h 366"/>
                <a:gd name="T16" fmla="*/ 1426 w 1441"/>
                <a:gd name="T17" fmla="*/ 173 h 366"/>
                <a:gd name="T18" fmla="*/ 1434 w 1441"/>
                <a:gd name="T19" fmla="*/ 218 h 366"/>
                <a:gd name="T20" fmla="*/ 1223 w 1441"/>
                <a:gd name="T21" fmla="*/ 218 h 366"/>
                <a:gd name="T22" fmla="*/ 1223 w 1441"/>
                <a:gd name="T23" fmla="*/ 343 h 366"/>
                <a:gd name="T24" fmla="*/ 553 w 1441"/>
                <a:gd name="T25" fmla="*/ 343 h 366"/>
                <a:gd name="T26" fmla="*/ 553 w 1441"/>
                <a:gd name="T27" fmla="*/ 94 h 366"/>
                <a:gd name="T28" fmla="*/ 78 w 1441"/>
                <a:gd name="T29" fmla="*/ 94 h 366"/>
                <a:gd name="T30" fmla="*/ 86 w 1441"/>
                <a:gd name="T31" fmla="*/ 366 h 3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1" h="366">
                  <a:moveTo>
                    <a:pt x="86" y="366"/>
                  </a:moveTo>
                  <a:lnTo>
                    <a:pt x="0" y="366"/>
                  </a:lnTo>
                  <a:lnTo>
                    <a:pt x="0" y="0"/>
                  </a:lnTo>
                  <a:lnTo>
                    <a:pt x="608" y="0"/>
                  </a:lnTo>
                  <a:lnTo>
                    <a:pt x="608" y="273"/>
                  </a:lnTo>
                  <a:lnTo>
                    <a:pt x="1138" y="273"/>
                  </a:lnTo>
                  <a:lnTo>
                    <a:pt x="1138" y="117"/>
                  </a:lnTo>
                  <a:lnTo>
                    <a:pt x="1441" y="117"/>
                  </a:lnTo>
                  <a:lnTo>
                    <a:pt x="1426" y="173"/>
                  </a:lnTo>
                  <a:lnTo>
                    <a:pt x="1434" y="218"/>
                  </a:lnTo>
                  <a:lnTo>
                    <a:pt x="1223" y="218"/>
                  </a:lnTo>
                  <a:lnTo>
                    <a:pt x="1223" y="343"/>
                  </a:lnTo>
                  <a:lnTo>
                    <a:pt x="553" y="343"/>
                  </a:lnTo>
                  <a:lnTo>
                    <a:pt x="553" y="94"/>
                  </a:lnTo>
                  <a:lnTo>
                    <a:pt x="78" y="94"/>
                  </a:lnTo>
                  <a:lnTo>
                    <a:pt x="86" y="366"/>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7" name="Freeform 56"/>
            <p:cNvSpPr>
              <a:spLocks/>
            </p:cNvSpPr>
            <p:nvPr/>
          </p:nvSpPr>
          <p:spPr bwMode="auto">
            <a:xfrm>
              <a:off x="2876" y="2447"/>
              <a:ext cx="1161" cy="1060"/>
            </a:xfrm>
            <a:custGeom>
              <a:avLst/>
              <a:gdLst>
                <a:gd name="T0" fmla="*/ 0 w 1161"/>
                <a:gd name="T1" fmla="*/ 943 h 771"/>
                <a:gd name="T2" fmla="*/ 319 w 1161"/>
                <a:gd name="T3" fmla="*/ 943 h 771"/>
                <a:gd name="T4" fmla="*/ 319 w 1161"/>
                <a:gd name="T5" fmla="*/ 13526 h 771"/>
                <a:gd name="T6" fmla="*/ 1161 w 1161"/>
                <a:gd name="T7" fmla="*/ 13526 h 771"/>
                <a:gd name="T8" fmla="*/ 1161 w 1161"/>
                <a:gd name="T9" fmla="*/ 686 h 771"/>
                <a:gd name="T10" fmla="*/ 1060 w 1161"/>
                <a:gd name="T11" fmla="*/ 686 h 771"/>
                <a:gd name="T12" fmla="*/ 1060 w 1161"/>
                <a:gd name="T13" fmla="*/ 12305 h 771"/>
                <a:gd name="T14" fmla="*/ 389 w 1161"/>
                <a:gd name="T15" fmla="*/ 12305 h 771"/>
                <a:gd name="T16" fmla="*/ 389 w 1161"/>
                <a:gd name="T17" fmla="*/ 0 h 771"/>
                <a:gd name="T18" fmla="*/ 0 w 1161"/>
                <a:gd name="T19" fmla="*/ 0 h 771"/>
                <a:gd name="T20" fmla="*/ 0 w 1161"/>
                <a:gd name="T21" fmla="*/ 943 h 7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1" h="771">
                  <a:moveTo>
                    <a:pt x="0" y="54"/>
                  </a:moveTo>
                  <a:lnTo>
                    <a:pt x="319" y="54"/>
                  </a:lnTo>
                  <a:lnTo>
                    <a:pt x="319" y="771"/>
                  </a:lnTo>
                  <a:lnTo>
                    <a:pt x="1161" y="771"/>
                  </a:lnTo>
                  <a:lnTo>
                    <a:pt x="1161" y="39"/>
                  </a:lnTo>
                  <a:lnTo>
                    <a:pt x="1060" y="39"/>
                  </a:lnTo>
                  <a:lnTo>
                    <a:pt x="1060" y="701"/>
                  </a:lnTo>
                  <a:lnTo>
                    <a:pt x="389" y="701"/>
                  </a:lnTo>
                  <a:lnTo>
                    <a:pt x="389" y="0"/>
                  </a:lnTo>
                  <a:lnTo>
                    <a:pt x="0" y="0"/>
                  </a:lnTo>
                  <a:lnTo>
                    <a:pt x="0" y="54"/>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15" name="Freeform 61"/>
          <p:cNvSpPr>
            <a:spLocks noChangeAspect="1"/>
          </p:cNvSpPr>
          <p:nvPr/>
        </p:nvSpPr>
        <p:spPr bwMode="auto">
          <a:xfrm flipV="1">
            <a:off x="8665657" y="1757163"/>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6" name="Freeform 62"/>
          <p:cNvSpPr>
            <a:spLocks noChangeAspect="1"/>
          </p:cNvSpPr>
          <p:nvPr/>
        </p:nvSpPr>
        <p:spPr bwMode="auto">
          <a:xfrm flipV="1">
            <a:off x="8853942" y="1898318"/>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7" name="Freeform 63"/>
          <p:cNvSpPr>
            <a:spLocks noChangeAspect="1"/>
          </p:cNvSpPr>
          <p:nvPr/>
        </p:nvSpPr>
        <p:spPr bwMode="auto">
          <a:xfrm flipV="1">
            <a:off x="8769152" y="1624923"/>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8" name="Freeform 64"/>
          <p:cNvSpPr>
            <a:spLocks/>
          </p:cNvSpPr>
          <p:nvPr/>
        </p:nvSpPr>
        <p:spPr bwMode="auto">
          <a:xfrm>
            <a:off x="8136962" y="1150938"/>
            <a:ext cx="577325" cy="429410"/>
          </a:xfrm>
          <a:custGeom>
            <a:avLst/>
            <a:gdLst>
              <a:gd name="T0" fmla="*/ 40 w 463"/>
              <a:gd name="T1" fmla="*/ 235 h 289"/>
              <a:gd name="T2" fmla="*/ 110 w 463"/>
              <a:gd name="T3" fmla="*/ 95 h 289"/>
              <a:gd name="T4" fmla="*/ 243 w 463"/>
              <a:gd name="T5" fmla="*/ 87 h 289"/>
              <a:gd name="T6" fmla="*/ 406 w 463"/>
              <a:gd name="T7" fmla="*/ 251 h 289"/>
              <a:gd name="T8" fmla="*/ 453 w 463"/>
              <a:gd name="T9" fmla="*/ 173 h 289"/>
              <a:gd name="T10" fmla="*/ 344 w 463"/>
              <a:gd name="T11" fmla="*/ 71 h 289"/>
              <a:gd name="T12" fmla="*/ 134 w 463"/>
              <a:gd name="T13" fmla="*/ 9 h 289"/>
              <a:gd name="T14" fmla="*/ 17 w 463"/>
              <a:gd name="T15" fmla="*/ 126 h 289"/>
              <a:gd name="T16" fmla="*/ 32 w 463"/>
              <a:gd name="T17" fmla="*/ 289 h 2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3" h="289">
                <a:moveTo>
                  <a:pt x="40" y="235"/>
                </a:moveTo>
                <a:cubicBezTo>
                  <a:pt x="58" y="177"/>
                  <a:pt x="76" y="120"/>
                  <a:pt x="110" y="95"/>
                </a:cubicBezTo>
                <a:cubicBezTo>
                  <a:pt x="144" y="70"/>
                  <a:pt x="194" y="61"/>
                  <a:pt x="243" y="87"/>
                </a:cubicBezTo>
                <a:cubicBezTo>
                  <a:pt x="292" y="113"/>
                  <a:pt x="371" y="237"/>
                  <a:pt x="406" y="251"/>
                </a:cubicBezTo>
                <a:cubicBezTo>
                  <a:pt x="441" y="265"/>
                  <a:pt x="463" y="203"/>
                  <a:pt x="453" y="173"/>
                </a:cubicBezTo>
                <a:cubicBezTo>
                  <a:pt x="443" y="143"/>
                  <a:pt x="397" y="98"/>
                  <a:pt x="344" y="71"/>
                </a:cubicBezTo>
                <a:cubicBezTo>
                  <a:pt x="291" y="44"/>
                  <a:pt x="188" y="0"/>
                  <a:pt x="134" y="9"/>
                </a:cubicBezTo>
                <a:cubicBezTo>
                  <a:pt x="80" y="18"/>
                  <a:pt x="34" y="79"/>
                  <a:pt x="17" y="126"/>
                </a:cubicBezTo>
                <a:cubicBezTo>
                  <a:pt x="0" y="173"/>
                  <a:pt x="28" y="255"/>
                  <a:pt x="32" y="289"/>
                </a:cubicBezTo>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nvGrpSpPr>
          <p:cNvPr id="19" name="Group 65"/>
          <p:cNvGrpSpPr>
            <a:grpSpLocks/>
          </p:cNvGrpSpPr>
          <p:nvPr/>
        </p:nvGrpSpPr>
        <p:grpSpPr bwMode="auto">
          <a:xfrm>
            <a:off x="8004788" y="1511999"/>
            <a:ext cx="316718" cy="855847"/>
            <a:chOff x="1982" y="990"/>
            <a:chExt cx="254" cy="576"/>
          </a:xfrm>
        </p:grpSpPr>
        <p:grpSp>
          <p:nvGrpSpPr>
            <p:cNvPr id="25" name="Group 66"/>
            <p:cNvGrpSpPr>
              <a:grpSpLocks/>
            </p:cNvGrpSpPr>
            <p:nvPr/>
          </p:nvGrpSpPr>
          <p:grpSpPr bwMode="auto">
            <a:xfrm>
              <a:off x="1982" y="990"/>
              <a:ext cx="254" cy="576"/>
              <a:chOff x="1982" y="935"/>
              <a:chExt cx="519" cy="631"/>
            </a:xfrm>
          </p:grpSpPr>
          <p:sp>
            <p:nvSpPr>
              <p:cNvPr id="30" name="Line 67"/>
              <p:cNvSpPr>
                <a:spLocks noChangeShapeType="1"/>
              </p:cNvSpPr>
              <p:nvPr/>
            </p:nvSpPr>
            <p:spPr bwMode="auto">
              <a:xfrm>
                <a:off x="2118" y="1044"/>
                <a:ext cx="25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1" name="Line 68"/>
              <p:cNvSpPr>
                <a:spLocks noChangeShapeType="1"/>
              </p:cNvSpPr>
              <p:nvPr/>
            </p:nvSpPr>
            <p:spPr bwMode="auto">
              <a:xfrm>
                <a:off x="2014" y="1428"/>
                <a:ext cx="466"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2" name="Line 69"/>
              <p:cNvSpPr>
                <a:spLocks noChangeAspect="1" noChangeShapeType="1"/>
              </p:cNvSpPr>
              <p:nvPr/>
            </p:nvSpPr>
            <p:spPr bwMode="auto">
              <a:xfrm>
                <a:off x="2065" y="1235"/>
                <a:ext cx="363"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3" name="Line 70"/>
              <p:cNvSpPr>
                <a:spLocks noChangeShapeType="1"/>
              </p:cNvSpPr>
              <p:nvPr/>
            </p:nvSpPr>
            <p:spPr bwMode="auto">
              <a:xfrm>
                <a:off x="2338"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4" name="Line 71"/>
              <p:cNvSpPr>
                <a:spLocks noChangeShapeType="1"/>
              </p:cNvSpPr>
              <p:nvPr/>
            </p:nvSpPr>
            <p:spPr bwMode="auto">
              <a:xfrm flipH="1">
                <a:off x="1982"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26" name="Line 72"/>
            <p:cNvSpPr>
              <a:spLocks noChangeShapeType="1"/>
            </p:cNvSpPr>
            <p:nvPr/>
          </p:nvSpPr>
          <p:spPr bwMode="auto">
            <a:xfrm>
              <a:off x="2051" y="1089"/>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7" name="Line 73"/>
            <p:cNvSpPr>
              <a:spLocks noChangeShapeType="1"/>
            </p:cNvSpPr>
            <p:nvPr/>
          </p:nvSpPr>
          <p:spPr bwMode="auto">
            <a:xfrm>
              <a:off x="2033" y="1276"/>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8" name="Line 74"/>
            <p:cNvSpPr>
              <a:spLocks noChangeShapeType="1"/>
            </p:cNvSpPr>
            <p:nvPr/>
          </p:nvSpPr>
          <p:spPr bwMode="auto">
            <a:xfrm flipH="1">
              <a:off x="2025" y="1092"/>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9" name="Line 75"/>
            <p:cNvSpPr>
              <a:spLocks noChangeShapeType="1"/>
            </p:cNvSpPr>
            <p:nvPr/>
          </p:nvSpPr>
          <p:spPr bwMode="auto">
            <a:xfrm flipH="1">
              <a:off x="2012" y="1277"/>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20" name="Line 76"/>
          <p:cNvSpPr>
            <a:spLocks noChangeShapeType="1"/>
          </p:cNvSpPr>
          <p:nvPr/>
        </p:nvSpPr>
        <p:spPr bwMode="auto">
          <a:xfrm>
            <a:off x="8168135" y="1558060"/>
            <a:ext cx="0" cy="1343204"/>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1" name="Line 77"/>
          <p:cNvSpPr>
            <a:spLocks noChangeShapeType="1"/>
          </p:cNvSpPr>
          <p:nvPr/>
        </p:nvSpPr>
        <p:spPr bwMode="auto">
          <a:xfrm>
            <a:off x="8099554" y="1523886"/>
            <a:ext cx="135915"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2" name="WordArt 79"/>
          <p:cNvSpPr>
            <a:spLocks noChangeArrowheads="1" noChangeShapeType="1" noTextEdit="1"/>
          </p:cNvSpPr>
          <p:nvPr/>
        </p:nvSpPr>
        <p:spPr bwMode="auto">
          <a:xfrm>
            <a:off x="3944806" y="5263757"/>
            <a:ext cx="937686" cy="407122"/>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Source</a:t>
            </a:r>
          </a:p>
        </p:txBody>
      </p:sp>
      <p:sp>
        <p:nvSpPr>
          <p:cNvPr id="23" name="WordArt 80"/>
          <p:cNvSpPr>
            <a:spLocks noChangeArrowheads="1" noChangeShapeType="1" noTextEdit="1"/>
          </p:cNvSpPr>
          <p:nvPr/>
        </p:nvSpPr>
        <p:spPr bwMode="auto">
          <a:xfrm>
            <a:off x="6017193" y="4526778"/>
            <a:ext cx="1054897" cy="534904"/>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Migration</a:t>
            </a:r>
          </a:p>
        </p:txBody>
      </p:sp>
      <p:sp>
        <p:nvSpPr>
          <p:cNvPr id="24" name="WordArt 81"/>
          <p:cNvSpPr>
            <a:spLocks noChangeArrowheads="1" noChangeShapeType="1" noTextEdit="1"/>
          </p:cNvSpPr>
          <p:nvPr/>
        </p:nvSpPr>
        <p:spPr bwMode="auto">
          <a:xfrm>
            <a:off x="7557143" y="2846288"/>
            <a:ext cx="1246923" cy="967285"/>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Reservoir</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Trap</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Seal</a:t>
            </a:r>
          </a:p>
        </p:txBody>
      </p:sp>
      <p:sp>
        <p:nvSpPr>
          <p:cNvPr id="39" name="Right Arrow 38"/>
          <p:cNvSpPr/>
          <p:nvPr/>
        </p:nvSpPr>
        <p:spPr bwMode="auto">
          <a:xfrm>
            <a:off x="226517" y="1980835"/>
            <a:ext cx="529937" cy="314999"/>
          </a:xfrm>
          <a:prstGeom prst="rightArrow">
            <a:avLst/>
          </a:prstGeom>
          <a:solidFill>
            <a:srgbClr val="FFFF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 name="Right Arrow 39"/>
          <p:cNvSpPr/>
          <p:nvPr/>
        </p:nvSpPr>
        <p:spPr bwMode="auto">
          <a:xfrm>
            <a:off x="457578" y="4923498"/>
            <a:ext cx="529937" cy="314999"/>
          </a:xfrm>
          <a:prstGeom prst="rightArrow">
            <a:avLst/>
          </a:prstGeom>
          <a:solidFill>
            <a:srgbClr val="FFFF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 name="Oval 37"/>
          <p:cNvSpPr/>
          <p:nvPr/>
        </p:nvSpPr>
        <p:spPr bwMode="auto">
          <a:xfrm>
            <a:off x="3523985" y="5186564"/>
            <a:ext cx="1759377" cy="626284"/>
          </a:xfrm>
          <a:prstGeom prst="ellipse">
            <a:avLst/>
          </a:prstGeom>
          <a:noFill/>
          <a:ln w="57150" cap="flat" cmpd="sng" algn="ctr">
            <a:solidFill>
              <a:srgbClr val="0070C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1129404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Study Area</a:t>
            </a:r>
            <a:endParaRPr lang="en-US" b="1" dirty="0"/>
          </a:p>
        </p:txBody>
      </p:sp>
      <p:grpSp>
        <p:nvGrpSpPr>
          <p:cNvPr id="18" name="Group 17"/>
          <p:cNvGrpSpPr/>
          <p:nvPr/>
        </p:nvGrpSpPr>
        <p:grpSpPr>
          <a:xfrm>
            <a:off x="2486614" y="2140393"/>
            <a:ext cx="2180843" cy="1437357"/>
            <a:chOff x="4440264" y="3308888"/>
            <a:chExt cx="3735092" cy="2859795"/>
          </a:xfrm>
        </p:grpSpPr>
        <p:pic>
          <p:nvPicPr>
            <p:cNvPr id="62" name="Picture 2"/>
            <p:cNvPicPr>
              <a:picLocks noChangeAspect="1" noChangeArrowheads="1"/>
            </p:cNvPicPr>
            <p:nvPr/>
          </p:nvPicPr>
          <p:blipFill rotWithShape="1">
            <a:blip r:embed="rId3" cstate="print">
              <a:lum bright="-5000" contrast="5000"/>
              <a:extLst>
                <a:ext uri="{28A0092B-C50C-407E-A947-70E740481C1C}">
                  <a14:useLocalDpi xmlns:a14="http://schemas.microsoft.com/office/drawing/2010/main" val="0"/>
                </a:ext>
              </a:extLst>
            </a:blip>
            <a:srcRect l="50912" t="44615" r="693"/>
            <a:stretch/>
          </p:blipFill>
          <p:spPr bwMode="auto">
            <a:xfrm>
              <a:off x="4440264" y="3308888"/>
              <a:ext cx="3735092" cy="2859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Freeform 18"/>
            <p:cNvSpPr/>
            <p:nvPr/>
          </p:nvSpPr>
          <p:spPr>
            <a:xfrm>
              <a:off x="6579870" y="5551170"/>
              <a:ext cx="123825" cy="129540"/>
            </a:xfrm>
            <a:custGeom>
              <a:avLst/>
              <a:gdLst>
                <a:gd name="connsiteX0" fmla="*/ 47625 w 123825"/>
                <a:gd name="connsiteY0" fmla="*/ 0 h 129540"/>
                <a:gd name="connsiteX1" fmla="*/ 112395 w 123825"/>
                <a:gd name="connsiteY1" fmla="*/ 32385 h 129540"/>
                <a:gd name="connsiteX2" fmla="*/ 123825 w 123825"/>
                <a:gd name="connsiteY2" fmla="*/ 59055 h 129540"/>
                <a:gd name="connsiteX3" fmla="*/ 121920 w 123825"/>
                <a:gd name="connsiteY3" fmla="*/ 81915 h 129540"/>
                <a:gd name="connsiteX4" fmla="*/ 81915 w 123825"/>
                <a:gd name="connsiteY4" fmla="*/ 112395 h 129540"/>
                <a:gd name="connsiteX5" fmla="*/ 53340 w 123825"/>
                <a:gd name="connsiteY5" fmla="*/ 129540 h 129540"/>
                <a:gd name="connsiteX6" fmla="*/ 19050 w 123825"/>
                <a:gd name="connsiteY6" fmla="*/ 127635 h 129540"/>
                <a:gd name="connsiteX7" fmla="*/ 0 w 123825"/>
                <a:gd name="connsiteY7" fmla="*/ 72390 h 129540"/>
                <a:gd name="connsiteX8" fmla="*/ 47625 w 123825"/>
                <a:gd name="connsiteY8" fmla="*/ 0 h 129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825" h="129540">
                  <a:moveTo>
                    <a:pt x="47625" y="0"/>
                  </a:moveTo>
                  <a:lnTo>
                    <a:pt x="112395" y="32385"/>
                  </a:lnTo>
                  <a:lnTo>
                    <a:pt x="123825" y="59055"/>
                  </a:lnTo>
                  <a:lnTo>
                    <a:pt x="121920" y="81915"/>
                  </a:lnTo>
                  <a:lnTo>
                    <a:pt x="81915" y="112395"/>
                  </a:lnTo>
                  <a:lnTo>
                    <a:pt x="53340" y="129540"/>
                  </a:lnTo>
                  <a:lnTo>
                    <a:pt x="19050" y="127635"/>
                  </a:lnTo>
                  <a:lnTo>
                    <a:pt x="0" y="72390"/>
                  </a:lnTo>
                  <a:lnTo>
                    <a:pt x="47625" y="0"/>
                  </a:lnTo>
                  <a:close/>
                </a:path>
              </a:pathLst>
            </a:custGeom>
            <a:solidFill>
              <a:srgbClr val="FF00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19"/>
            <p:cNvSpPr/>
            <p:nvPr/>
          </p:nvSpPr>
          <p:spPr>
            <a:xfrm>
              <a:off x="6583680" y="5139690"/>
              <a:ext cx="135255" cy="243840"/>
            </a:xfrm>
            <a:custGeom>
              <a:avLst/>
              <a:gdLst>
                <a:gd name="connsiteX0" fmla="*/ 60960 w 135255"/>
                <a:gd name="connsiteY0" fmla="*/ 11430 h 243840"/>
                <a:gd name="connsiteX1" fmla="*/ 32385 w 135255"/>
                <a:gd name="connsiteY1" fmla="*/ 68580 h 243840"/>
                <a:gd name="connsiteX2" fmla="*/ 13335 w 135255"/>
                <a:gd name="connsiteY2" fmla="*/ 125730 h 243840"/>
                <a:gd name="connsiteX3" fmla="*/ 0 w 135255"/>
                <a:gd name="connsiteY3" fmla="*/ 192405 h 243840"/>
                <a:gd name="connsiteX4" fmla="*/ 19050 w 135255"/>
                <a:gd name="connsiteY4" fmla="*/ 238125 h 243840"/>
                <a:gd name="connsiteX5" fmla="*/ 64770 w 135255"/>
                <a:gd name="connsiteY5" fmla="*/ 243840 h 243840"/>
                <a:gd name="connsiteX6" fmla="*/ 95250 w 135255"/>
                <a:gd name="connsiteY6" fmla="*/ 139065 h 243840"/>
                <a:gd name="connsiteX7" fmla="*/ 129540 w 135255"/>
                <a:gd name="connsiteY7" fmla="*/ 89535 h 243840"/>
                <a:gd name="connsiteX8" fmla="*/ 135255 w 135255"/>
                <a:gd name="connsiteY8" fmla="*/ 32385 h 243840"/>
                <a:gd name="connsiteX9" fmla="*/ 110490 w 135255"/>
                <a:gd name="connsiteY9" fmla="*/ 0 h 243840"/>
                <a:gd name="connsiteX10" fmla="*/ 60960 w 135255"/>
                <a:gd name="connsiteY10" fmla="*/ 11430 h 2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255" h="243840">
                  <a:moveTo>
                    <a:pt x="60960" y="11430"/>
                  </a:moveTo>
                  <a:lnTo>
                    <a:pt x="32385" y="68580"/>
                  </a:lnTo>
                  <a:lnTo>
                    <a:pt x="13335" y="125730"/>
                  </a:lnTo>
                  <a:lnTo>
                    <a:pt x="0" y="192405"/>
                  </a:lnTo>
                  <a:lnTo>
                    <a:pt x="19050" y="238125"/>
                  </a:lnTo>
                  <a:lnTo>
                    <a:pt x="64770" y="243840"/>
                  </a:lnTo>
                  <a:lnTo>
                    <a:pt x="95250" y="139065"/>
                  </a:lnTo>
                  <a:lnTo>
                    <a:pt x="129540" y="89535"/>
                  </a:lnTo>
                  <a:lnTo>
                    <a:pt x="135255" y="32385"/>
                  </a:lnTo>
                  <a:lnTo>
                    <a:pt x="110490" y="0"/>
                  </a:lnTo>
                  <a:lnTo>
                    <a:pt x="60960" y="11430"/>
                  </a:lnTo>
                  <a:close/>
                </a:path>
              </a:pathLst>
            </a:custGeom>
            <a:solidFill>
              <a:srgbClr val="FF99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20"/>
            <p:cNvSpPr/>
            <p:nvPr/>
          </p:nvSpPr>
          <p:spPr>
            <a:xfrm>
              <a:off x="6587490" y="4787265"/>
              <a:ext cx="152400" cy="180975"/>
            </a:xfrm>
            <a:custGeom>
              <a:avLst/>
              <a:gdLst>
                <a:gd name="connsiteX0" fmla="*/ 60960 w 152400"/>
                <a:gd name="connsiteY0" fmla="*/ 20955 h 180975"/>
                <a:gd name="connsiteX1" fmla="*/ 5715 w 152400"/>
                <a:gd name="connsiteY1" fmla="*/ 36195 h 180975"/>
                <a:gd name="connsiteX2" fmla="*/ 0 w 152400"/>
                <a:gd name="connsiteY2" fmla="*/ 64770 h 180975"/>
                <a:gd name="connsiteX3" fmla="*/ 30480 w 152400"/>
                <a:gd name="connsiteY3" fmla="*/ 125730 h 180975"/>
                <a:gd name="connsiteX4" fmla="*/ 76200 w 152400"/>
                <a:gd name="connsiteY4" fmla="*/ 180975 h 180975"/>
                <a:gd name="connsiteX5" fmla="*/ 93345 w 152400"/>
                <a:gd name="connsiteY5" fmla="*/ 131445 h 180975"/>
                <a:gd name="connsiteX6" fmla="*/ 140970 w 152400"/>
                <a:gd name="connsiteY6" fmla="*/ 72390 h 180975"/>
                <a:gd name="connsiteX7" fmla="*/ 152400 w 152400"/>
                <a:gd name="connsiteY7" fmla="*/ 41910 h 180975"/>
                <a:gd name="connsiteX8" fmla="*/ 144780 w 152400"/>
                <a:gd name="connsiteY8" fmla="*/ 20955 h 180975"/>
                <a:gd name="connsiteX9" fmla="*/ 121920 w 152400"/>
                <a:gd name="connsiteY9" fmla="*/ 0 h 180975"/>
                <a:gd name="connsiteX10" fmla="*/ 60960 w 152400"/>
                <a:gd name="connsiteY10" fmla="*/ 209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80975">
                  <a:moveTo>
                    <a:pt x="60960" y="20955"/>
                  </a:moveTo>
                  <a:lnTo>
                    <a:pt x="5715" y="36195"/>
                  </a:lnTo>
                  <a:lnTo>
                    <a:pt x="0" y="64770"/>
                  </a:lnTo>
                  <a:lnTo>
                    <a:pt x="30480" y="125730"/>
                  </a:lnTo>
                  <a:lnTo>
                    <a:pt x="76200" y="180975"/>
                  </a:lnTo>
                  <a:lnTo>
                    <a:pt x="93345" y="131445"/>
                  </a:lnTo>
                  <a:lnTo>
                    <a:pt x="140970" y="72390"/>
                  </a:lnTo>
                  <a:lnTo>
                    <a:pt x="152400" y="41910"/>
                  </a:lnTo>
                  <a:lnTo>
                    <a:pt x="144780" y="20955"/>
                  </a:lnTo>
                  <a:lnTo>
                    <a:pt x="121920" y="0"/>
                  </a:lnTo>
                  <a:lnTo>
                    <a:pt x="60960" y="20955"/>
                  </a:ln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21"/>
            <p:cNvSpPr/>
            <p:nvPr/>
          </p:nvSpPr>
          <p:spPr>
            <a:xfrm>
              <a:off x="6595110" y="4396740"/>
              <a:ext cx="150495" cy="188595"/>
            </a:xfrm>
            <a:custGeom>
              <a:avLst/>
              <a:gdLst>
                <a:gd name="connsiteX0" fmla="*/ 91440 w 150495"/>
                <a:gd name="connsiteY0" fmla="*/ 0 h 188595"/>
                <a:gd name="connsiteX1" fmla="*/ 47625 w 150495"/>
                <a:gd name="connsiteY1" fmla="*/ 38100 h 188595"/>
                <a:gd name="connsiteX2" fmla="*/ 0 w 150495"/>
                <a:gd name="connsiteY2" fmla="*/ 108585 h 188595"/>
                <a:gd name="connsiteX3" fmla="*/ 5715 w 150495"/>
                <a:gd name="connsiteY3" fmla="*/ 154305 h 188595"/>
                <a:gd name="connsiteX4" fmla="*/ 43815 w 150495"/>
                <a:gd name="connsiteY4" fmla="*/ 188595 h 188595"/>
                <a:gd name="connsiteX5" fmla="*/ 62865 w 150495"/>
                <a:gd name="connsiteY5" fmla="*/ 161925 h 188595"/>
                <a:gd name="connsiteX6" fmla="*/ 95250 w 150495"/>
                <a:gd name="connsiteY6" fmla="*/ 127635 h 188595"/>
                <a:gd name="connsiteX7" fmla="*/ 91440 w 150495"/>
                <a:gd name="connsiteY7" fmla="*/ 93345 h 188595"/>
                <a:gd name="connsiteX8" fmla="*/ 129540 w 150495"/>
                <a:gd name="connsiteY8" fmla="*/ 72390 h 188595"/>
                <a:gd name="connsiteX9" fmla="*/ 150495 w 150495"/>
                <a:gd name="connsiteY9" fmla="*/ 51435 h 188595"/>
                <a:gd name="connsiteX10" fmla="*/ 144780 w 150495"/>
                <a:gd name="connsiteY10" fmla="*/ 22860 h 188595"/>
                <a:gd name="connsiteX11" fmla="*/ 91440 w 150495"/>
                <a:gd name="connsiteY11" fmla="*/ 0 h 188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495" h="188595">
                  <a:moveTo>
                    <a:pt x="91440" y="0"/>
                  </a:moveTo>
                  <a:lnTo>
                    <a:pt x="47625" y="38100"/>
                  </a:lnTo>
                  <a:lnTo>
                    <a:pt x="0" y="108585"/>
                  </a:lnTo>
                  <a:lnTo>
                    <a:pt x="5715" y="154305"/>
                  </a:lnTo>
                  <a:lnTo>
                    <a:pt x="43815" y="188595"/>
                  </a:lnTo>
                  <a:lnTo>
                    <a:pt x="62865" y="161925"/>
                  </a:lnTo>
                  <a:lnTo>
                    <a:pt x="95250" y="127635"/>
                  </a:lnTo>
                  <a:lnTo>
                    <a:pt x="91440" y="93345"/>
                  </a:lnTo>
                  <a:lnTo>
                    <a:pt x="129540" y="72390"/>
                  </a:lnTo>
                  <a:lnTo>
                    <a:pt x="150495" y="51435"/>
                  </a:lnTo>
                  <a:lnTo>
                    <a:pt x="144780" y="22860"/>
                  </a:lnTo>
                  <a:lnTo>
                    <a:pt x="91440"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a:spLocks noChangeAspect="1"/>
            </p:cNvSpPr>
            <p:nvPr/>
          </p:nvSpPr>
          <p:spPr>
            <a:xfrm>
              <a:off x="4800601" y="3482815"/>
              <a:ext cx="78580" cy="7858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0" name="Group 49"/>
          <p:cNvGrpSpPr/>
          <p:nvPr/>
        </p:nvGrpSpPr>
        <p:grpSpPr>
          <a:xfrm>
            <a:off x="4687516" y="904392"/>
            <a:ext cx="4200497" cy="5552781"/>
            <a:chOff x="510988" y="1005168"/>
            <a:chExt cx="3906030" cy="5163515"/>
          </a:xfrm>
        </p:grpSpPr>
        <p:pic>
          <p:nvPicPr>
            <p:cNvPr id="1026" name="Picture 2"/>
            <p:cNvPicPr>
              <a:picLocks noChangeAspect="1" noChangeArrowheads="1"/>
            </p:cNvPicPr>
            <p:nvPr/>
          </p:nvPicPr>
          <p:blipFill rotWithShape="1">
            <a:blip r:embed="rId4" cstate="print">
              <a:lum bright="-5000" contrast="5000"/>
              <a:extLst>
                <a:ext uri="{28A0092B-C50C-407E-A947-70E740481C1C}">
                  <a14:useLocalDpi xmlns:a14="http://schemas.microsoft.com/office/drawing/2010/main" val="0"/>
                </a:ext>
              </a:extLst>
            </a:blip>
            <a:srcRect r="49390"/>
            <a:stretch/>
          </p:blipFill>
          <p:spPr bwMode="auto">
            <a:xfrm>
              <a:off x="510988" y="1005168"/>
              <a:ext cx="3906030" cy="5163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eeform 3"/>
            <p:cNvSpPr/>
            <p:nvPr/>
          </p:nvSpPr>
          <p:spPr>
            <a:xfrm>
              <a:off x="1413851" y="1361698"/>
              <a:ext cx="2225943" cy="4577274"/>
            </a:xfrm>
            <a:custGeom>
              <a:avLst/>
              <a:gdLst>
                <a:gd name="connsiteX0" fmla="*/ 1453174 w 2225943"/>
                <a:gd name="connsiteY0" fmla="*/ 352802 h 4577274"/>
                <a:gd name="connsiteX1" fmla="*/ 1310299 w 2225943"/>
                <a:gd name="connsiteY1" fmla="*/ 433765 h 4577274"/>
                <a:gd name="connsiteX2" fmla="*/ 1134087 w 2225943"/>
                <a:gd name="connsiteY2" fmla="*/ 429002 h 4577274"/>
                <a:gd name="connsiteX3" fmla="*/ 915012 w 2225943"/>
                <a:gd name="connsiteY3" fmla="*/ 457577 h 4577274"/>
                <a:gd name="connsiteX4" fmla="*/ 810237 w 2225943"/>
                <a:gd name="connsiteY4" fmla="*/ 457577 h 4577274"/>
                <a:gd name="connsiteX5" fmla="*/ 710224 w 2225943"/>
                <a:gd name="connsiteY5" fmla="*/ 486152 h 4577274"/>
                <a:gd name="connsiteX6" fmla="*/ 591162 w 2225943"/>
                <a:gd name="connsiteY6" fmla="*/ 581402 h 4577274"/>
                <a:gd name="connsiteX7" fmla="*/ 557824 w 2225943"/>
                <a:gd name="connsiteY7" fmla="*/ 781427 h 4577274"/>
                <a:gd name="connsiteX8" fmla="*/ 543537 w 2225943"/>
                <a:gd name="connsiteY8" fmla="*/ 1086227 h 4577274"/>
                <a:gd name="connsiteX9" fmla="*/ 557824 w 2225943"/>
                <a:gd name="connsiteY9" fmla="*/ 1381502 h 4577274"/>
                <a:gd name="connsiteX10" fmla="*/ 534012 w 2225943"/>
                <a:gd name="connsiteY10" fmla="*/ 1538665 h 4577274"/>
                <a:gd name="connsiteX11" fmla="*/ 495912 w 2225943"/>
                <a:gd name="connsiteY11" fmla="*/ 1657727 h 4577274"/>
                <a:gd name="connsiteX12" fmla="*/ 443524 w 2225943"/>
                <a:gd name="connsiteY12" fmla="*/ 1757740 h 4577274"/>
                <a:gd name="connsiteX13" fmla="*/ 362562 w 2225943"/>
                <a:gd name="connsiteY13" fmla="*/ 1786315 h 4577274"/>
                <a:gd name="connsiteX14" fmla="*/ 262549 w 2225943"/>
                <a:gd name="connsiteY14" fmla="*/ 1829177 h 4577274"/>
                <a:gd name="connsiteX15" fmla="*/ 176824 w 2225943"/>
                <a:gd name="connsiteY15" fmla="*/ 1843465 h 4577274"/>
                <a:gd name="connsiteX16" fmla="*/ 172062 w 2225943"/>
                <a:gd name="connsiteY16" fmla="*/ 2319715 h 4577274"/>
                <a:gd name="connsiteX17" fmla="*/ 157774 w 2225943"/>
                <a:gd name="connsiteY17" fmla="*/ 2676902 h 4577274"/>
                <a:gd name="connsiteX18" fmla="*/ 143487 w 2225943"/>
                <a:gd name="connsiteY18" fmla="*/ 2943602 h 4577274"/>
                <a:gd name="connsiteX19" fmla="*/ 110149 w 2225943"/>
                <a:gd name="connsiteY19" fmla="*/ 3119815 h 4577274"/>
                <a:gd name="connsiteX20" fmla="*/ 52999 w 2225943"/>
                <a:gd name="connsiteY20" fmla="*/ 3210302 h 4577274"/>
                <a:gd name="connsiteX21" fmla="*/ 5374 w 2225943"/>
                <a:gd name="connsiteY21" fmla="*/ 3396040 h 4577274"/>
                <a:gd name="connsiteX22" fmla="*/ 5374 w 2225943"/>
                <a:gd name="connsiteY22" fmla="*/ 3772277 h 4577274"/>
                <a:gd name="connsiteX23" fmla="*/ 43474 w 2225943"/>
                <a:gd name="connsiteY23" fmla="*/ 4091365 h 4577274"/>
                <a:gd name="connsiteX24" fmla="*/ 114912 w 2225943"/>
                <a:gd name="connsiteY24" fmla="*/ 4248527 h 4577274"/>
                <a:gd name="connsiteX25" fmla="*/ 200637 w 2225943"/>
                <a:gd name="connsiteY25" fmla="*/ 4424740 h 4577274"/>
                <a:gd name="connsiteX26" fmla="*/ 286362 w 2225943"/>
                <a:gd name="connsiteY26" fmla="*/ 4510465 h 4577274"/>
                <a:gd name="connsiteX27" fmla="*/ 462574 w 2225943"/>
                <a:gd name="connsiteY27" fmla="*/ 4486652 h 4577274"/>
                <a:gd name="connsiteX28" fmla="*/ 695937 w 2225943"/>
                <a:gd name="connsiteY28" fmla="*/ 4415215 h 4577274"/>
                <a:gd name="connsiteX29" fmla="*/ 829287 w 2225943"/>
                <a:gd name="connsiteY29" fmla="*/ 4472365 h 4577274"/>
                <a:gd name="connsiteX30" fmla="*/ 1062649 w 2225943"/>
                <a:gd name="connsiteY30" fmla="*/ 4539040 h 4577274"/>
                <a:gd name="connsiteX31" fmla="*/ 1315062 w 2225943"/>
                <a:gd name="connsiteY31" fmla="*/ 4577140 h 4577274"/>
                <a:gd name="connsiteX32" fmla="*/ 1438887 w 2225943"/>
                <a:gd name="connsiteY32" fmla="*/ 4548565 h 4577274"/>
                <a:gd name="connsiteX33" fmla="*/ 1591287 w 2225943"/>
                <a:gd name="connsiteY33" fmla="*/ 4472365 h 4577274"/>
                <a:gd name="connsiteX34" fmla="*/ 1710349 w 2225943"/>
                <a:gd name="connsiteY34" fmla="*/ 4424740 h 4577274"/>
                <a:gd name="connsiteX35" fmla="*/ 1881799 w 2225943"/>
                <a:gd name="connsiteY35" fmla="*/ 4410452 h 4577274"/>
                <a:gd name="connsiteX36" fmla="*/ 2067537 w 2225943"/>
                <a:gd name="connsiteY36" fmla="*/ 4415215 h 4577274"/>
                <a:gd name="connsiteX37" fmla="*/ 2134212 w 2225943"/>
                <a:gd name="connsiteY37" fmla="*/ 4377115 h 4577274"/>
                <a:gd name="connsiteX38" fmla="*/ 2153262 w 2225943"/>
                <a:gd name="connsiteY38" fmla="*/ 4339015 h 4577274"/>
                <a:gd name="connsiteX39" fmla="*/ 2215174 w 2225943"/>
                <a:gd name="connsiteY39" fmla="*/ 4267577 h 4577274"/>
                <a:gd name="connsiteX40" fmla="*/ 2224699 w 2225943"/>
                <a:gd name="connsiteY40" fmla="*/ 4110415 h 4577274"/>
                <a:gd name="connsiteX41" fmla="*/ 2200887 w 2225943"/>
                <a:gd name="connsiteY41" fmla="*/ 3953252 h 4577274"/>
                <a:gd name="connsiteX42" fmla="*/ 2143737 w 2225943"/>
                <a:gd name="connsiteY42" fmla="*/ 3843715 h 4577274"/>
                <a:gd name="connsiteX43" fmla="*/ 2100874 w 2225943"/>
                <a:gd name="connsiteY43" fmla="*/ 3672265 h 4577274"/>
                <a:gd name="connsiteX44" fmla="*/ 2043724 w 2225943"/>
                <a:gd name="connsiteY44" fmla="*/ 3472240 h 4577274"/>
                <a:gd name="connsiteX45" fmla="*/ 1986574 w 2225943"/>
                <a:gd name="connsiteY45" fmla="*/ 3172202 h 4577274"/>
                <a:gd name="connsiteX46" fmla="*/ 1996099 w 2225943"/>
                <a:gd name="connsiteY46" fmla="*/ 2891215 h 4577274"/>
                <a:gd name="connsiteX47" fmla="*/ 2048487 w 2225943"/>
                <a:gd name="connsiteY47" fmla="*/ 2710240 h 4577274"/>
                <a:gd name="connsiteX48" fmla="*/ 2148499 w 2225943"/>
                <a:gd name="connsiteY48" fmla="*/ 2481640 h 4577274"/>
                <a:gd name="connsiteX49" fmla="*/ 2153262 w 2225943"/>
                <a:gd name="connsiteY49" fmla="*/ 2291140 h 4577274"/>
                <a:gd name="connsiteX50" fmla="*/ 2081824 w 2225943"/>
                <a:gd name="connsiteY50" fmla="*/ 2110165 h 4577274"/>
                <a:gd name="connsiteX51" fmla="*/ 2058012 w 2225943"/>
                <a:gd name="connsiteY51" fmla="*/ 1967290 h 4577274"/>
                <a:gd name="connsiteX52" fmla="*/ 1986574 w 2225943"/>
                <a:gd name="connsiteY52" fmla="*/ 1872040 h 4577274"/>
                <a:gd name="connsiteX53" fmla="*/ 1877037 w 2225943"/>
                <a:gd name="connsiteY53" fmla="*/ 1772027 h 4577274"/>
                <a:gd name="connsiteX54" fmla="*/ 1862749 w 2225943"/>
                <a:gd name="connsiteY54" fmla="*/ 1667252 h 4577274"/>
                <a:gd name="connsiteX55" fmla="*/ 1886562 w 2225943"/>
                <a:gd name="connsiteY55" fmla="*/ 1505327 h 4577274"/>
                <a:gd name="connsiteX56" fmla="*/ 1896087 w 2225943"/>
                <a:gd name="connsiteY56" fmla="*/ 1362452 h 4577274"/>
                <a:gd name="connsiteX57" fmla="*/ 1877037 w 2225943"/>
                <a:gd name="connsiteY57" fmla="*/ 1029077 h 4577274"/>
                <a:gd name="connsiteX58" fmla="*/ 1867512 w 2225943"/>
                <a:gd name="connsiteY58" fmla="*/ 829052 h 4577274"/>
                <a:gd name="connsiteX59" fmla="*/ 1843699 w 2225943"/>
                <a:gd name="connsiteY59" fmla="*/ 586165 h 4577274"/>
                <a:gd name="connsiteX60" fmla="*/ 1824649 w 2225943"/>
                <a:gd name="connsiteY60" fmla="*/ 324227 h 4577274"/>
                <a:gd name="connsiteX61" fmla="*/ 1824649 w 2225943"/>
                <a:gd name="connsiteY61" fmla="*/ 190877 h 4577274"/>
                <a:gd name="connsiteX62" fmla="*/ 1824649 w 2225943"/>
                <a:gd name="connsiteY62" fmla="*/ 128965 h 4577274"/>
                <a:gd name="connsiteX63" fmla="*/ 1781787 w 2225943"/>
                <a:gd name="connsiteY63" fmla="*/ 48002 h 4577274"/>
                <a:gd name="connsiteX64" fmla="*/ 1710349 w 2225943"/>
                <a:gd name="connsiteY64" fmla="*/ 377 h 4577274"/>
                <a:gd name="connsiteX65" fmla="*/ 1629387 w 2225943"/>
                <a:gd name="connsiteY65" fmla="*/ 28952 h 4577274"/>
                <a:gd name="connsiteX66" fmla="*/ 1548424 w 2225943"/>
                <a:gd name="connsiteY66" fmla="*/ 86102 h 4577274"/>
                <a:gd name="connsiteX67" fmla="*/ 1486512 w 2225943"/>
                <a:gd name="connsiteY67" fmla="*/ 276602 h 4577274"/>
                <a:gd name="connsiteX68" fmla="*/ 1453174 w 2225943"/>
                <a:gd name="connsiteY68" fmla="*/ 352802 h 457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225943" h="4577274">
                  <a:moveTo>
                    <a:pt x="1453174" y="352802"/>
                  </a:moveTo>
                  <a:cubicBezTo>
                    <a:pt x="1423805" y="378996"/>
                    <a:pt x="1363480" y="421065"/>
                    <a:pt x="1310299" y="433765"/>
                  </a:cubicBezTo>
                  <a:cubicBezTo>
                    <a:pt x="1257118" y="446465"/>
                    <a:pt x="1199968" y="425033"/>
                    <a:pt x="1134087" y="429002"/>
                  </a:cubicBezTo>
                  <a:cubicBezTo>
                    <a:pt x="1068206" y="432971"/>
                    <a:pt x="968987" y="452814"/>
                    <a:pt x="915012" y="457577"/>
                  </a:cubicBezTo>
                  <a:cubicBezTo>
                    <a:pt x="861037" y="462340"/>
                    <a:pt x="844368" y="452815"/>
                    <a:pt x="810237" y="457577"/>
                  </a:cubicBezTo>
                  <a:cubicBezTo>
                    <a:pt x="776106" y="462339"/>
                    <a:pt x="746736" y="465515"/>
                    <a:pt x="710224" y="486152"/>
                  </a:cubicBezTo>
                  <a:cubicBezTo>
                    <a:pt x="673711" y="506790"/>
                    <a:pt x="616562" y="532190"/>
                    <a:pt x="591162" y="581402"/>
                  </a:cubicBezTo>
                  <a:cubicBezTo>
                    <a:pt x="565762" y="630614"/>
                    <a:pt x="565761" y="697290"/>
                    <a:pt x="557824" y="781427"/>
                  </a:cubicBezTo>
                  <a:cubicBezTo>
                    <a:pt x="549886" y="865565"/>
                    <a:pt x="543537" y="986215"/>
                    <a:pt x="543537" y="1086227"/>
                  </a:cubicBezTo>
                  <a:cubicBezTo>
                    <a:pt x="543537" y="1186239"/>
                    <a:pt x="559411" y="1306096"/>
                    <a:pt x="557824" y="1381502"/>
                  </a:cubicBezTo>
                  <a:cubicBezTo>
                    <a:pt x="556236" y="1456908"/>
                    <a:pt x="544331" y="1492628"/>
                    <a:pt x="534012" y="1538665"/>
                  </a:cubicBezTo>
                  <a:cubicBezTo>
                    <a:pt x="523693" y="1584703"/>
                    <a:pt x="510993" y="1621215"/>
                    <a:pt x="495912" y="1657727"/>
                  </a:cubicBezTo>
                  <a:cubicBezTo>
                    <a:pt x="480831" y="1694240"/>
                    <a:pt x="465749" y="1736309"/>
                    <a:pt x="443524" y="1757740"/>
                  </a:cubicBezTo>
                  <a:cubicBezTo>
                    <a:pt x="421299" y="1779171"/>
                    <a:pt x="392724" y="1774409"/>
                    <a:pt x="362562" y="1786315"/>
                  </a:cubicBezTo>
                  <a:cubicBezTo>
                    <a:pt x="332400" y="1798221"/>
                    <a:pt x="293505" y="1819652"/>
                    <a:pt x="262549" y="1829177"/>
                  </a:cubicBezTo>
                  <a:cubicBezTo>
                    <a:pt x="231593" y="1838702"/>
                    <a:pt x="191905" y="1761709"/>
                    <a:pt x="176824" y="1843465"/>
                  </a:cubicBezTo>
                  <a:cubicBezTo>
                    <a:pt x="161743" y="1925221"/>
                    <a:pt x="175237" y="2180809"/>
                    <a:pt x="172062" y="2319715"/>
                  </a:cubicBezTo>
                  <a:cubicBezTo>
                    <a:pt x="168887" y="2458621"/>
                    <a:pt x="162536" y="2572921"/>
                    <a:pt x="157774" y="2676902"/>
                  </a:cubicBezTo>
                  <a:cubicBezTo>
                    <a:pt x="153012" y="2780883"/>
                    <a:pt x="151425" y="2869783"/>
                    <a:pt x="143487" y="2943602"/>
                  </a:cubicBezTo>
                  <a:cubicBezTo>
                    <a:pt x="135549" y="3017421"/>
                    <a:pt x="125230" y="3075365"/>
                    <a:pt x="110149" y="3119815"/>
                  </a:cubicBezTo>
                  <a:cubicBezTo>
                    <a:pt x="95068" y="3164265"/>
                    <a:pt x="70461" y="3164265"/>
                    <a:pt x="52999" y="3210302"/>
                  </a:cubicBezTo>
                  <a:cubicBezTo>
                    <a:pt x="35537" y="3256339"/>
                    <a:pt x="13311" y="3302378"/>
                    <a:pt x="5374" y="3396040"/>
                  </a:cubicBezTo>
                  <a:cubicBezTo>
                    <a:pt x="-2564" y="3489703"/>
                    <a:pt x="-976" y="3656389"/>
                    <a:pt x="5374" y="3772277"/>
                  </a:cubicBezTo>
                  <a:cubicBezTo>
                    <a:pt x="11724" y="3888165"/>
                    <a:pt x="25218" y="4011990"/>
                    <a:pt x="43474" y="4091365"/>
                  </a:cubicBezTo>
                  <a:cubicBezTo>
                    <a:pt x="61730" y="4170740"/>
                    <a:pt x="88718" y="4192964"/>
                    <a:pt x="114912" y="4248527"/>
                  </a:cubicBezTo>
                  <a:cubicBezTo>
                    <a:pt x="141106" y="4304090"/>
                    <a:pt x="172062" y="4381084"/>
                    <a:pt x="200637" y="4424740"/>
                  </a:cubicBezTo>
                  <a:cubicBezTo>
                    <a:pt x="229212" y="4468396"/>
                    <a:pt x="242706" y="4500146"/>
                    <a:pt x="286362" y="4510465"/>
                  </a:cubicBezTo>
                  <a:cubicBezTo>
                    <a:pt x="330018" y="4520784"/>
                    <a:pt x="394312" y="4502527"/>
                    <a:pt x="462574" y="4486652"/>
                  </a:cubicBezTo>
                  <a:cubicBezTo>
                    <a:pt x="530836" y="4470777"/>
                    <a:pt x="634818" y="4417596"/>
                    <a:pt x="695937" y="4415215"/>
                  </a:cubicBezTo>
                  <a:cubicBezTo>
                    <a:pt x="757056" y="4412834"/>
                    <a:pt x="768168" y="4451728"/>
                    <a:pt x="829287" y="4472365"/>
                  </a:cubicBezTo>
                  <a:cubicBezTo>
                    <a:pt x="890406" y="4493002"/>
                    <a:pt x="981687" y="4521578"/>
                    <a:pt x="1062649" y="4539040"/>
                  </a:cubicBezTo>
                  <a:cubicBezTo>
                    <a:pt x="1143611" y="4556502"/>
                    <a:pt x="1252356" y="4575553"/>
                    <a:pt x="1315062" y="4577140"/>
                  </a:cubicBezTo>
                  <a:cubicBezTo>
                    <a:pt x="1377768" y="4578728"/>
                    <a:pt x="1392850" y="4566027"/>
                    <a:pt x="1438887" y="4548565"/>
                  </a:cubicBezTo>
                  <a:cubicBezTo>
                    <a:pt x="1484924" y="4531103"/>
                    <a:pt x="1546043" y="4493002"/>
                    <a:pt x="1591287" y="4472365"/>
                  </a:cubicBezTo>
                  <a:cubicBezTo>
                    <a:pt x="1636531" y="4451728"/>
                    <a:pt x="1661930" y="4435059"/>
                    <a:pt x="1710349" y="4424740"/>
                  </a:cubicBezTo>
                  <a:cubicBezTo>
                    <a:pt x="1758768" y="4414421"/>
                    <a:pt x="1822268" y="4412039"/>
                    <a:pt x="1881799" y="4410452"/>
                  </a:cubicBezTo>
                  <a:cubicBezTo>
                    <a:pt x="1941330" y="4408865"/>
                    <a:pt x="2025468" y="4420771"/>
                    <a:pt x="2067537" y="4415215"/>
                  </a:cubicBezTo>
                  <a:cubicBezTo>
                    <a:pt x="2109606" y="4409659"/>
                    <a:pt x="2119925" y="4389815"/>
                    <a:pt x="2134212" y="4377115"/>
                  </a:cubicBezTo>
                  <a:cubicBezTo>
                    <a:pt x="2148500" y="4364415"/>
                    <a:pt x="2139768" y="4357271"/>
                    <a:pt x="2153262" y="4339015"/>
                  </a:cubicBezTo>
                  <a:cubicBezTo>
                    <a:pt x="2166756" y="4320759"/>
                    <a:pt x="2203268" y="4305677"/>
                    <a:pt x="2215174" y="4267577"/>
                  </a:cubicBezTo>
                  <a:cubicBezTo>
                    <a:pt x="2227080" y="4229477"/>
                    <a:pt x="2227080" y="4162802"/>
                    <a:pt x="2224699" y="4110415"/>
                  </a:cubicBezTo>
                  <a:cubicBezTo>
                    <a:pt x="2222318" y="4058028"/>
                    <a:pt x="2214381" y="3997702"/>
                    <a:pt x="2200887" y="3953252"/>
                  </a:cubicBezTo>
                  <a:cubicBezTo>
                    <a:pt x="2187393" y="3908802"/>
                    <a:pt x="2160406" y="3890546"/>
                    <a:pt x="2143737" y="3843715"/>
                  </a:cubicBezTo>
                  <a:cubicBezTo>
                    <a:pt x="2127068" y="3796884"/>
                    <a:pt x="2117543" y="3734177"/>
                    <a:pt x="2100874" y="3672265"/>
                  </a:cubicBezTo>
                  <a:cubicBezTo>
                    <a:pt x="2084205" y="3610353"/>
                    <a:pt x="2062774" y="3555584"/>
                    <a:pt x="2043724" y="3472240"/>
                  </a:cubicBezTo>
                  <a:cubicBezTo>
                    <a:pt x="2024674" y="3388896"/>
                    <a:pt x="1994512" y="3269040"/>
                    <a:pt x="1986574" y="3172202"/>
                  </a:cubicBezTo>
                  <a:cubicBezTo>
                    <a:pt x="1978637" y="3075365"/>
                    <a:pt x="1985780" y="2968209"/>
                    <a:pt x="1996099" y="2891215"/>
                  </a:cubicBezTo>
                  <a:cubicBezTo>
                    <a:pt x="2006418" y="2814221"/>
                    <a:pt x="2023087" y="2778503"/>
                    <a:pt x="2048487" y="2710240"/>
                  </a:cubicBezTo>
                  <a:cubicBezTo>
                    <a:pt x="2073887" y="2641978"/>
                    <a:pt x="2131037" y="2551490"/>
                    <a:pt x="2148499" y="2481640"/>
                  </a:cubicBezTo>
                  <a:cubicBezTo>
                    <a:pt x="2165961" y="2411790"/>
                    <a:pt x="2164375" y="2353053"/>
                    <a:pt x="2153262" y="2291140"/>
                  </a:cubicBezTo>
                  <a:cubicBezTo>
                    <a:pt x="2142149" y="2229227"/>
                    <a:pt x="2097699" y="2164140"/>
                    <a:pt x="2081824" y="2110165"/>
                  </a:cubicBezTo>
                  <a:cubicBezTo>
                    <a:pt x="2065949" y="2056190"/>
                    <a:pt x="2073887" y="2006977"/>
                    <a:pt x="2058012" y="1967290"/>
                  </a:cubicBezTo>
                  <a:cubicBezTo>
                    <a:pt x="2042137" y="1927603"/>
                    <a:pt x="2016737" y="1904584"/>
                    <a:pt x="1986574" y="1872040"/>
                  </a:cubicBezTo>
                  <a:cubicBezTo>
                    <a:pt x="1956412" y="1839496"/>
                    <a:pt x="1897675" y="1806158"/>
                    <a:pt x="1877037" y="1772027"/>
                  </a:cubicBezTo>
                  <a:cubicBezTo>
                    <a:pt x="1856400" y="1737896"/>
                    <a:pt x="1861162" y="1711702"/>
                    <a:pt x="1862749" y="1667252"/>
                  </a:cubicBezTo>
                  <a:cubicBezTo>
                    <a:pt x="1864337" y="1622802"/>
                    <a:pt x="1881006" y="1556127"/>
                    <a:pt x="1886562" y="1505327"/>
                  </a:cubicBezTo>
                  <a:cubicBezTo>
                    <a:pt x="1892118" y="1454527"/>
                    <a:pt x="1897674" y="1441827"/>
                    <a:pt x="1896087" y="1362452"/>
                  </a:cubicBezTo>
                  <a:cubicBezTo>
                    <a:pt x="1894500" y="1283077"/>
                    <a:pt x="1881800" y="1117977"/>
                    <a:pt x="1877037" y="1029077"/>
                  </a:cubicBezTo>
                  <a:cubicBezTo>
                    <a:pt x="1872275" y="940177"/>
                    <a:pt x="1873068" y="902871"/>
                    <a:pt x="1867512" y="829052"/>
                  </a:cubicBezTo>
                  <a:cubicBezTo>
                    <a:pt x="1861956" y="755233"/>
                    <a:pt x="1850843" y="670303"/>
                    <a:pt x="1843699" y="586165"/>
                  </a:cubicBezTo>
                  <a:cubicBezTo>
                    <a:pt x="1836555" y="502028"/>
                    <a:pt x="1827824" y="390108"/>
                    <a:pt x="1824649" y="324227"/>
                  </a:cubicBezTo>
                  <a:cubicBezTo>
                    <a:pt x="1821474" y="258346"/>
                    <a:pt x="1824649" y="190877"/>
                    <a:pt x="1824649" y="190877"/>
                  </a:cubicBezTo>
                  <a:cubicBezTo>
                    <a:pt x="1824649" y="158333"/>
                    <a:pt x="1831793" y="152777"/>
                    <a:pt x="1824649" y="128965"/>
                  </a:cubicBezTo>
                  <a:cubicBezTo>
                    <a:pt x="1817505" y="105153"/>
                    <a:pt x="1800837" y="69433"/>
                    <a:pt x="1781787" y="48002"/>
                  </a:cubicBezTo>
                  <a:cubicBezTo>
                    <a:pt x="1762737" y="26571"/>
                    <a:pt x="1735749" y="3552"/>
                    <a:pt x="1710349" y="377"/>
                  </a:cubicBezTo>
                  <a:cubicBezTo>
                    <a:pt x="1684949" y="-2798"/>
                    <a:pt x="1656375" y="14664"/>
                    <a:pt x="1629387" y="28952"/>
                  </a:cubicBezTo>
                  <a:cubicBezTo>
                    <a:pt x="1602400" y="43239"/>
                    <a:pt x="1572236" y="44827"/>
                    <a:pt x="1548424" y="86102"/>
                  </a:cubicBezTo>
                  <a:cubicBezTo>
                    <a:pt x="1524612" y="127377"/>
                    <a:pt x="1499212" y="236121"/>
                    <a:pt x="1486512" y="276602"/>
                  </a:cubicBezTo>
                  <a:cubicBezTo>
                    <a:pt x="1473812" y="317083"/>
                    <a:pt x="1482543" y="326608"/>
                    <a:pt x="1453174" y="352802"/>
                  </a:cubicBezTo>
                  <a:close/>
                </a:path>
              </a:pathLst>
            </a:custGeom>
            <a:solidFill>
              <a:srgbClr val="FFFF99">
                <a:alpha val="18039"/>
              </a:srgb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reeform 2"/>
            <p:cNvSpPr/>
            <p:nvPr/>
          </p:nvSpPr>
          <p:spPr>
            <a:xfrm>
              <a:off x="1935591" y="3894543"/>
              <a:ext cx="220257" cy="517270"/>
            </a:xfrm>
            <a:custGeom>
              <a:avLst/>
              <a:gdLst>
                <a:gd name="connsiteX0" fmla="*/ 73419 w 220257"/>
                <a:gd name="connsiteY0" fmla="*/ 0 h 517270"/>
                <a:gd name="connsiteX1" fmla="*/ 0 w 220257"/>
                <a:gd name="connsiteY1" fmla="*/ 6675 h 517270"/>
                <a:gd name="connsiteX2" fmla="*/ 13349 w 220257"/>
                <a:gd name="connsiteY2" fmla="*/ 93442 h 517270"/>
                <a:gd name="connsiteX3" fmla="*/ 43384 w 220257"/>
                <a:gd name="connsiteY3" fmla="*/ 156850 h 517270"/>
                <a:gd name="connsiteX4" fmla="*/ 46721 w 220257"/>
                <a:gd name="connsiteY4" fmla="*/ 246955 h 517270"/>
                <a:gd name="connsiteX5" fmla="*/ 36710 w 220257"/>
                <a:gd name="connsiteY5" fmla="*/ 310362 h 517270"/>
                <a:gd name="connsiteX6" fmla="*/ 30035 w 220257"/>
                <a:gd name="connsiteY6" fmla="*/ 397130 h 517270"/>
                <a:gd name="connsiteX7" fmla="*/ 90105 w 220257"/>
                <a:gd name="connsiteY7" fmla="*/ 517270 h 517270"/>
                <a:gd name="connsiteX8" fmla="*/ 116803 w 220257"/>
                <a:gd name="connsiteY8" fmla="*/ 503921 h 517270"/>
                <a:gd name="connsiteX9" fmla="*/ 153513 w 220257"/>
                <a:gd name="connsiteY9" fmla="*/ 463875 h 517270"/>
                <a:gd name="connsiteX10" fmla="*/ 186885 w 220257"/>
                <a:gd name="connsiteY10" fmla="*/ 490572 h 517270"/>
                <a:gd name="connsiteX11" fmla="*/ 220257 w 220257"/>
                <a:gd name="connsiteY11" fmla="*/ 427165 h 517270"/>
                <a:gd name="connsiteX12" fmla="*/ 203571 w 220257"/>
                <a:gd name="connsiteY12" fmla="*/ 343734 h 517270"/>
                <a:gd name="connsiteX13" fmla="*/ 183548 w 220257"/>
                <a:gd name="connsiteY13" fmla="*/ 273653 h 517270"/>
                <a:gd name="connsiteX14" fmla="*/ 166862 w 220257"/>
                <a:gd name="connsiteY14" fmla="*/ 210245 h 517270"/>
                <a:gd name="connsiteX15" fmla="*/ 166862 w 220257"/>
                <a:gd name="connsiteY15" fmla="*/ 156850 h 517270"/>
                <a:gd name="connsiteX16" fmla="*/ 133489 w 220257"/>
                <a:gd name="connsiteY16" fmla="*/ 83431 h 517270"/>
                <a:gd name="connsiteX17" fmla="*/ 73419 w 220257"/>
                <a:gd name="connsiteY17" fmla="*/ 0 h 51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57" h="517270">
                  <a:moveTo>
                    <a:pt x="73419" y="0"/>
                  </a:moveTo>
                  <a:lnTo>
                    <a:pt x="0" y="6675"/>
                  </a:lnTo>
                  <a:lnTo>
                    <a:pt x="13349" y="93442"/>
                  </a:lnTo>
                  <a:lnTo>
                    <a:pt x="43384" y="156850"/>
                  </a:lnTo>
                  <a:lnTo>
                    <a:pt x="46721" y="246955"/>
                  </a:lnTo>
                  <a:lnTo>
                    <a:pt x="36710" y="310362"/>
                  </a:lnTo>
                  <a:lnTo>
                    <a:pt x="30035" y="397130"/>
                  </a:lnTo>
                  <a:lnTo>
                    <a:pt x="90105" y="517270"/>
                  </a:lnTo>
                  <a:lnTo>
                    <a:pt x="116803" y="503921"/>
                  </a:lnTo>
                  <a:lnTo>
                    <a:pt x="153513" y="463875"/>
                  </a:lnTo>
                  <a:lnTo>
                    <a:pt x="186885" y="490572"/>
                  </a:lnTo>
                  <a:lnTo>
                    <a:pt x="220257" y="427165"/>
                  </a:lnTo>
                  <a:lnTo>
                    <a:pt x="203571" y="343734"/>
                  </a:lnTo>
                  <a:lnTo>
                    <a:pt x="183548" y="273653"/>
                  </a:lnTo>
                  <a:lnTo>
                    <a:pt x="166862" y="210245"/>
                  </a:lnTo>
                  <a:lnTo>
                    <a:pt x="166862" y="156850"/>
                  </a:lnTo>
                  <a:lnTo>
                    <a:pt x="133489" y="83431"/>
                  </a:lnTo>
                  <a:lnTo>
                    <a:pt x="73419" y="0"/>
                  </a:lnTo>
                  <a:close/>
                </a:path>
              </a:pathLst>
            </a:custGeom>
            <a:solidFill>
              <a:srgbClr val="FF99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4"/>
            <p:cNvSpPr/>
            <p:nvPr/>
          </p:nvSpPr>
          <p:spPr>
            <a:xfrm>
              <a:off x="1836420" y="3423285"/>
              <a:ext cx="104775" cy="238125"/>
            </a:xfrm>
            <a:custGeom>
              <a:avLst/>
              <a:gdLst>
                <a:gd name="connsiteX0" fmla="*/ 62865 w 104775"/>
                <a:gd name="connsiteY0" fmla="*/ 0 h 238125"/>
                <a:gd name="connsiteX1" fmla="*/ 43815 w 104775"/>
                <a:gd name="connsiteY1" fmla="*/ 53340 h 238125"/>
                <a:gd name="connsiteX2" fmla="*/ 0 w 104775"/>
                <a:gd name="connsiteY2" fmla="*/ 64770 h 238125"/>
                <a:gd name="connsiteX3" fmla="*/ 24765 w 104775"/>
                <a:gd name="connsiteY3" fmla="*/ 116205 h 238125"/>
                <a:gd name="connsiteX4" fmla="*/ 40005 w 104775"/>
                <a:gd name="connsiteY4" fmla="*/ 173355 h 238125"/>
                <a:gd name="connsiteX5" fmla="*/ 59055 w 104775"/>
                <a:gd name="connsiteY5" fmla="*/ 238125 h 238125"/>
                <a:gd name="connsiteX6" fmla="*/ 99060 w 104775"/>
                <a:gd name="connsiteY6" fmla="*/ 196215 h 238125"/>
                <a:gd name="connsiteX7" fmla="*/ 104775 w 104775"/>
                <a:gd name="connsiteY7" fmla="*/ 144780 h 238125"/>
                <a:gd name="connsiteX8" fmla="*/ 99060 w 104775"/>
                <a:gd name="connsiteY8" fmla="*/ 87630 h 238125"/>
                <a:gd name="connsiteX9" fmla="*/ 93345 w 104775"/>
                <a:gd name="connsiteY9" fmla="*/ 43815 h 238125"/>
                <a:gd name="connsiteX10" fmla="*/ 62865 w 104775"/>
                <a:gd name="connsiteY10" fmla="*/ 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775" h="238125">
                  <a:moveTo>
                    <a:pt x="62865" y="0"/>
                  </a:moveTo>
                  <a:lnTo>
                    <a:pt x="43815" y="53340"/>
                  </a:lnTo>
                  <a:lnTo>
                    <a:pt x="0" y="64770"/>
                  </a:lnTo>
                  <a:lnTo>
                    <a:pt x="24765" y="116205"/>
                  </a:lnTo>
                  <a:lnTo>
                    <a:pt x="40005" y="173355"/>
                  </a:lnTo>
                  <a:lnTo>
                    <a:pt x="59055" y="238125"/>
                  </a:lnTo>
                  <a:lnTo>
                    <a:pt x="99060" y="196215"/>
                  </a:lnTo>
                  <a:lnTo>
                    <a:pt x="104775" y="144780"/>
                  </a:lnTo>
                  <a:lnTo>
                    <a:pt x="99060" y="87630"/>
                  </a:lnTo>
                  <a:lnTo>
                    <a:pt x="93345" y="43815"/>
                  </a:lnTo>
                  <a:lnTo>
                    <a:pt x="62865"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5"/>
            <p:cNvSpPr/>
            <p:nvPr/>
          </p:nvSpPr>
          <p:spPr>
            <a:xfrm>
              <a:off x="2312670" y="3971925"/>
              <a:ext cx="121920" cy="118110"/>
            </a:xfrm>
            <a:custGeom>
              <a:avLst/>
              <a:gdLst>
                <a:gd name="connsiteX0" fmla="*/ 76200 w 121920"/>
                <a:gd name="connsiteY0" fmla="*/ 0 h 118110"/>
                <a:gd name="connsiteX1" fmla="*/ 0 w 121920"/>
                <a:gd name="connsiteY1" fmla="*/ 53340 h 118110"/>
                <a:gd name="connsiteX2" fmla="*/ 76200 w 121920"/>
                <a:gd name="connsiteY2" fmla="*/ 118110 h 118110"/>
                <a:gd name="connsiteX3" fmla="*/ 108585 w 121920"/>
                <a:gd name="connsiteY3" fmla="*/ 81915 h 118110"/>
                <a:gd name="connsiteX4" fmla="*/ 118110 w 121920"/>
                <a:gd name="connsiteY4" fmla="*/ 64770 h 118110"/>
                <a:gd name="connsiteX5" fmla="*/ 121920 w 121920"/>
                <a:gd name="connsiteY5" fmla="*/ 49530 h 118110"/>
                <a:gd name="connsiteX6" fmla="*/ 76200 w 121920"/>
                <a:gd name="connsiteY6" fmla="*/ 0 h 118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 h="118110">
                  <a:moveTo>
                    <a:pt x="76200" y="0"/>
                  </a:moveTo>
                  <a:lnTo>
                    <a:pt x="0" y="53340"/>
                  </a:lnTo>
                  <a:lnTo>
                    <a:pt x="76200" y="118110"/>
                  </a:lnTo>
                  <a:lnTo>
                    <a:pt x="108585" y="81915"/>
                  </a:lnTo>
                  <a:lnTo>
                    <a:pt x="118110" y="64770"/>
                  </a:lnTo>
                  <a:lnTo>
                    <a:pt x="121920" y="49530"/>
                  </a:lnTo>
                  <a:lnTo>
                    <a:pt x="76200"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p:cNvSpPr/>
            <p:nvPr/>
          </p:nvSpPr>
          <p:spPr>
            <a:xfrm>
              <a:off x="2217420" y="4032885"/>
              <a:ext cx="160020" cy="264795"/>
            </a:xfrm>
            <a:custGeom>
              <a:avLst/>
              <a:gdLst>
                <a:gd name="connsiteX0" fmla="*/ 93345 w 160020"/>
                <a:gd name="connsiteY0" fmla="*/ 0 h 264795"/>
                <a:gd name="connsiteX1" fmla="*/ 60960 w 160020"/>
                <a:gd name="connsiteY1" fmla="*/ 41910 h 264795"/>
                <a:gd name="connsiteX2" fmla="*/ 49530 w 160020"/>
                <a:gd name="connsiteY2" fmla="*/ 95250 h 264795"/>
                <a:gd name="connsiteX3" fmla="*/ 22860 w 160020"/>
                <a:gd name="connsiteY3" fmla="*/ 154305 h 264795"/>
                <a:gd name="connsiteX4" fmla="*/ 0 w 160020"/>
                <a:gd name="connsiteY4" fmla="*/ 205740 h 264795"/>
                <a:gd name="connsiteX5" fmla="*/ 76200 w 160020"/>
                <a:gd name="connsiteY5" fmla="*/ 264795 h 264795"/>
                <a:gd name="connsiteX6" fmla="*/ 125730 w 160020"/>
                <a:gd name="connsiteY6" fmla="*/ 209550 h 264795"/>
                <a:gd name="connsiteX7" fmla="*/ 123825 w 160020"/>
                <a:gd name="connsiteY7" fmla="*/ 173355 h 264795"/>
                <a:gd name="connsiteX8" fmla="*/ 120015 w 160020"/>
                <a:gd name="connsiteY8" fmla="*/ 135255 h 264795"/>
                <a:gd name="connsiteX9" fmla="*/ 140970 w 160020"/>
                <a:gd name="connsiteY9" fmla="*/ 102870 h 264795"/>
                <a:gd name="connsiteX10" fmla="*/ 160020 w 160020"/>
                <a:gd name="connsiteY10" fmla="*/ 55245 h 26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020" h="264795">
                  <a:moveTo>
                    <a:pt x="93345" y="0"/>
                  </a:moveTo>
                  <a:lnTo>
                    <a:pt x="60960" y="41910"/>
                  </a:lnTo>
                  <a:lnTo>
                    <a:pt x="49530" y="95250"/>
                  </a:lnTo>
                  <a:lnTo>
                    <a:pt x="22860" y="154305"/>
                  </a:lnTo>
                  <a:lnTo>
                    <a:pt x="0" y="205740"/>
                  </a:lnTo>
                  <a:lnTo>
                    <a:pt x="76200" y="264795"/>
                  </a:lnTo>
                  <a:lnTo>
                    <a:pt x="125730" y="209550"/>
                  </a:lnTo>
                  <a:lnTo>
                    <a:pt x="123825" y="173355"/>
                  </a:lnTo>
                  <a:lnTo>
                    <a:pt x="120015" y="135255"/>
                  </a:lnTo>
                  <a:lnTo>
                    <a:pt x="140970" y="102870"/>
                  </a:lnTo>
                  <a:lnTo>
                    <a:pt x="160020" y="55245"/>
                  </a:lnTo>
                </a:path>
              </a:pathLst>
            </a:custGeom>
            <a:solidFill>
              <a:srgbClr val="00B050">
                <a:alpha val="5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 name="Freeform 7"/>
            <p:cNvSpPr/>
            <p:nvPr/>
          </p:nvSpPr>
          <p:spPr>
            <a:xfrm>
              <a:off x="2061210" y="3585210"/>
              <a:ext cx="129540" cy="163830"/>
            </a:xfrm>
            <a:custGeom>
              <a:avLst/>
              <a:gdLst>
                <a:gd name="connsiteX0" fmla="*/ 129540 w 129540"/>
                <a:gd name="connsiteY0" fmla="*/ 30480 h 163830"/>
                <a:gd name="connsiteX1" fmla="*/ 102870 w 129540"/>
                <a:gd name="connsiteY1" fmla="*/ 0 h 163830"/>
                <a:gd name="connsiteX2" fmla="*/ 74295 w 129540"/>
                <a:gd name="connsiteY2" fmla="*/ 7620 h 163830"/>
                <a:gd name="connsiteX3" fmla="*/ 34290 w 129540"/>
                <a:gd name="connsiteY3" fmla="*/ 38100 h 163830"/>
                <a:gd name="connsiteX4" fmla="*/ 5715 w 129540"/>
                <a:gd name="connsiteY4" fmla="*/ 70485 h 163830"/>
                <a:gd name="connsiteX5" fmla="*/ 0 w 129540"/>
                <a:gd name="connsiteY5" fmla="*/ 95250 h 163830"/>
                <a:gd name="connsiteX6" fmla="*/ 9525 w 129540"/>
                <a:gd name="connsiteY6" fmla="*/ 140970 h 163830"/>
                <a:gd name="connsiteX7" fmla="*/ 32385 w 129540"/>
                <a:gd name="connsiteY7" fmla="*/ 163830 h 163830"/>
                <a:gd name="connsiteX8" fmla="*/ 57150 w 129540"/>
                <a:gd name="connsiteY8" fmla="*/ 127635 h 163830"/>
                <a:gd name="connsiteX9" fmla="*/ 129540 w 129540"/>
                <a:gd name="connsiteY9" fmla="*/ 30480 h 16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40" h="163830">
                  <a:moveTo>
                    <a:pt x="129540" y="30480"/>
                  </a:moveTo>
                  <a:lnTo>
                    <a:pt x="102870" y="0"/>
                  </a:lnTo>
                  <a:lnTo>
                    <a:pt x="74295" y="7620"/>
                  </a:lnTo>
                  <a:lnTo>
                    <a:pt x="34290" y="38100"/>
                  </a:lnTo>
                  <a:lnTo>
                    <a:pt x="5715" y="70485"/>
                  </a:lnTo>
                  <a:lnTo>
                    <a:pt x="0" y="95250"/>
                  </a:lnTo>
                  <a:lnTo>
                    <a:pt x="9525" y="140970"/>
                  </a:lnTo>
                  <a:lnTo>
                    <a:pt x="32385" y="163830"/>
                  </a:lnTo>
                  <a:lnTo>
                    <a:pt x="57150" y="127635"/>
                  </a:lnTo>
                  <a:lnTo>
                    <a:pt x="129540" y="30480"/>
                  </a:ln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8"/>
            <p:cNvSpPr/>
            <p:nvPr/>
          </p:nvSpPr>
          <p:spPr>
            <a:xfrm>
              <a:off x="2124075" y="3768090"/>
              <a:ext cx="133350" cy="150495"/>
            </a:xfrm>
            <a:custGeom>
              <a:avLst/>
              <a:gdLst>
                <a:gd name="connsiteX0" fmla="*/ 99060 w 133350"/>
                <a:gd name="connsiteY0" fmla="*/ 0 h 150495"/>
                <a:gd name="connsiteX1" fmla="*/ 26670 w 133350"/>
                <a:gd name="connsiteY1" fmla="*/ 3810 h 150495"/>
                <a:gd name="connsiteX2" fmla="*/ 0 w 133350"/>
                <a:gd name="connsiteY2" fmla="*/ 19050 h 150495"/>
                <a:gd name="connsiteX3" fmla="*/ 1905 w 133350"/>
                <a:gd name="connsiteY3" fmla="*/ 55245 h 150495"/>
                <a:gd name="connsiteX4" fmla="*/ 24765 w 133350"/>
                <a:gd name="connsiteY4" fmla="*/ 89535 h 150495"/>
                <a:gd name="connsiteX5" fmla="*/ 68580 w 133350"/>
                <a:gd name="connsiteY5" fmla="*/ 150495 h 150495"/>
                <a:gd name="connsiteX6" fmla="*/ 108585 w 133350"/>
                <a:gd name="connsiteY6" fmla="*/ 76200 h 150495"/>
                <a:gd name="connsiteX7" fmla="*/ 133350 w 133350"/>
                <a:gd name="connsiteY7" fmla="*/ 40005 h 150495"/>
                <a:gd name="connsiteX8" fmla="*/ 99060 w 133350"/>
                <a:gd name="connsiteY8" fmla="*/ 0 h 150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350" h="150495">
                  <a:moveTo>
                    <a:pt x="99060" y="0"/>
                  </a:moveTo>
                  <a:lnTo>
                    <a:pt x="26670" y="3810"/>
                  </a:lnTo>
                  <a:lnTo>
                    <a:pt x="0" y="19050"/>
                  </a:lnTo>
                  <a:lnTo>
                    <a:pt x="1905" y="55245"/>
                  </a:lnTo>
                  <a:lnTo>
                    <a:pt x="24765" y="89535"/>
                  </a:lnTo>
                  <a:lnTo>
                    <a:pt x="68580" y="150495"/>
                  </a:lnTo>
                  <a:lnTo>
                    <a:pt x="108585" y="76200"/>
                  </a:lnTo>
                  <a:lnTo>
                    <a:pt x="133350" y="40005"/>
                  </a:lnTo>
                  <a:lnTo>
                    <a:pt x="99060" y="0"/>
                  </a:ln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p:nvPr/>
          </p:nvSpPr>
          <p:spPr>
            <a:xfrm>
              <a:off x="2030730" y="4427220"/>
              <a:ext cx="91440" cy="106680"/>
            </a:xfrm>
            <a:custGeom>
              <a:avLst/>
              <a:gdLst>
                <a:gd name="connsiteX0" fmla="*/ 41910 w 91440"/>
                <a:gd name="connsiteY0" fmla="*/ 0 h 106680"/>
                <a:gd name="connsiteX1" fmla="*/ 0 w 91440"/>
                <a:gd name="connsiteY1" fmla="*/ 34290 h 106680"/>
                <a:gd name="connsiteX2" fmla="*/ 11430 w 91440"/>
                <a:gd name="connsiteY2" fmla="*/ 95250 h 106680"/>
                <a:gd name="connsiteX3" fmla="*/ 20955 w 91440"/>
                <a:gd name="connsiteY3" fmla="*/ 106680 h 106680"/>
                <a:gd name="connsiteX4" fmla="*/ 51435 w 91440"/>
                <a:gd name="connsiteY4" fmla="*/ 74295 h 106680"/>
                <a:gd name="connsiteX5" fmla="*/ 81915 w 91440"/>
                <a:gd name="connsiteY5" fmla="*/ 45720 h 106680"/>
                <a:gd name="connsiteX6" fmla="*/ 91440 w 91440"/>
                <a:gd name="connsiteY6" fmla="*/ 7620 h 106680"/>
                <a:gd name="connsiteX7" fmla="*/ 41910 w 91440"/>
                <a:gd name="connsiteY7" fmla="*/ 0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 h="106680">
                  <a:moveTo>
                    <a:pt x="41910" y="0"/>
                  </a:moveTo>
                  <a:lnTo>
                    <a:pt x="0" y="34290"/>
                  </a:lnTo>
                  <a:lnTo>
                    <a:pt x="11430" y="95250"/>
                  </a:lnTo>
                  <a:lnTo>
                    <a:pt x="20955" y="106680"/>
                  </a:lnTo>
                  <a:lnTo>
                    <a:pt x="51435" y="74295"/>
                  </a:lnTo>
                  <a:lnTo>
                    <a:pt x="81915" y="45720"/>
                  </a:lnTo>
                  <a:lnTo>
                    <a:pt x="91440" y="7620"/>
                  </a:lnTo>
                  <a:lnTo>
                    <a:pt x="41910" y="0"/>
                  </a:ln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p:cNvSpPr/>
            <p:nvPr/>
          </p:nvSpPr>
          <p:spPr>
            <a:xfrm>
              <a:off x="1901190" y="4112895"/>
              <a:ext cx="59055" cy="167640"/>
            </a:xfrm>
            <a:custGeom>
              <a:avLst/>
              <a:gdLst>
                <a:gd name="connsiteX0" fmla="*/ 45720 w 59055"/>
                <a:gd name="connsiteY0" fmla="*/ 0 h 167640"/>
                <a:gd name="connsiteX1" fmla="*/ 5715 w 59055"/>
                <a:gd name="connsiteY1" fmla="*/ 30480 h 167640"/>
                <a:gd name="connsiteX2" fmla="*/ 0 w 59055"/>
                <a:gd name="connsiteY2" fmla="*/ 80010 h 167640"/>
                <a:gd name="connsiteX3" fmla="*/ 9525 w 59055"/>
                <a:gd name="connsiteY3" fmla="*/ 150495 h 167640"/>
                <a:gd name="connsiteX4" fmla="*/ 28575 w 59055"/>
                <a:gd name="connsiteY4" fmla="*/ 167640 h 167640"/>
                <a:gd name="connsiteX5" fmla="*/ 51435 w 59055"/>
                <a:gd name="connsiteY5" fmla="*/ 137160 h 167640"/>
                <a:gd name="connsiteX6" fmla="*/ 53340 w 59055"/>
                <a:gd name="connsiteY6" fmla="*/ 116205 h 167640"/>
                <a:gd name="connsiteX7" fmla="*/ 55245 w 59055"/>
                <a:gd name="connsiteY7" fmla="*/ 108585 h 167640"/>
                <a:gd name="connsiteX8" fmla="*/ 59055 w 59055"/>
                <a:gd name="connsiteY8" fmla="*/ 100965 h 167640"/>
                <a:gd name="connsiteX9" fmla="*/ 57150 w 59055"/>
                <a:gd name="connsiteY9" fmla="*/ 55245 h 167640"/>
                <a:gd name="connsiteX10" fmla="*/ 45720 w 59055"/>
                <a:gd name="connsiteY10" fmla="*/ 0 h 16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055" h="167640">
                  <a:moveTo>
                    <a:pt x="45720" y="0"/>
                  </a:moveTo>
                  <a:lnTo>
                    <a:pt x="5715" y="30480"/>
                  </a:lnTo>
                  <a:lnTo>
                    <a:pt x="0" y="80010"/>
                  </a:lnTo>
                  <a:lnTo>
                    <a:pt x="9525" y="150495"/>
                  </a:lnTo>
                  <a:lnTo>
                    <a:pt x="28575" y="167640"/>
                  </a:lnTo>
                  <a:lnTo>
                    <a:pt x="51435" y="137160"/>
                  </a:lnTo>
                  <a:cubicBezTo>
                    <a:pt x="52070" y="130175"/>
                    <a:pt x="52413" y="123157"/>
                    <a:pt x="53340" y="116205"/>
                  </a:cubicBezTo>
                  <a:cubicBezTo>
                    <a:pt x="53686" y="113610"/>
                    <a:pt x="55245" y="108585"/>
                    <a:pt x="55245" y="108585"/>
                  </a:cubicBezTo>
                  <a:lnTo>
                    <a:pt x="59055" y="100965"/>
                  </a:lnTo>
                  <a:lnTo>
                    <a:pt x="57150" y="55245"/>
                  </a:lnTo>
                  <a:lnTo>
                    <a:pt x="45720"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1"/>
            <p:cNvSpPr/>
            <p:nvPr/>
          </p:nvSpPr>
          <p:spPr>
            <a:xfrm>
              <a:off x="2830830" y="3625215"/>
              <a:ext cx="394335" cy="624840"/>
            </a:xfrm>
            <a:custGeom>
              <a:avLst/>
              <a:gdLst>
                <a:gd name="connsiteX0" fmla="*/ 158115 w 394335"/>
                <a:gd name="connsiteY0" fmla="*/ 0 h 624840"/>
                <a:gd name="connsiteX1" fmla="*/ 100965 w 394335"/>
                <a:gd name="connsiteY1" fmla="*/ 51435 h 624840"/>
                <a:gd name="connsiteX2" fmla="*/ 142875 w 394335"/>
                <a:gd name="connsiteY2" fmla="*/ 131445 h 624840"/>
                <a:gd name="connsiteX3" fmla="*/ 137160 w 394335"/>
                <a:gd name="connsiteY3" fmla="*/ 180975 h 624840"/>
                <a:gd name="connsiteX4" fmla="*/ 114300 w 394335"/>
                <a:gd name="connsiteY4" fmla="*/ 234315 h 624840"/>
                <a:gd name="connsiteX5" fmla="*/ 66675 w 394335"/>
                <a:gd name="connsiteY5" fmla="*/ 312420 h 624840"/>
                <a:gd name="connsiteX6" fmla="*/ 19050 w 394335"/>
                <a:gd name="connsiteY6" fmla="*/ 382905 h 624840"/>
                <a:gd name="connsiteX7" fmla="*/ 0 w 394335"/>
                <a:gd name="connsiteY7" fmla="*/ 411480 h 624840"/>
                <a:gd name="connsiteX8" fmla="*/ 7620 w 394335"/>
                <a:gd name="connsiteY8" fmla="*/ 436245 h 624840"/>
                <a:gd name="connsiteX9" fmla="*/ 28575 w 394335"/>
                <a:gd name="connsiteY9" fmla="*/ 457200 h 624840"/>
                <a:gd name="connsiteX10" fmla="*/ 47625 w 394335"/>
                <a:gd name="connsiteY10" fmla="*/ 546735 h 624840"/>
                <a:gd name="connsiteX11" fmla="*/ 36195 w 394335"/>
                <a:gd name="connsiteY11" fmla="*/ 594360 h 624840"/>
                <a:gd name="connsiteX12" fmla="*/ 177165 w 394335"/>
                <a:gd name="connsiteY12" fmla="*/ 491490 h 624840"/>
                <a:gd name="connsiteX13" fmla="*/ 234315 w 394335"/>
                <a:gd name="connsiteY13" fmla="*/ 541020 h 624840"/>
                <a:gd name="connsiteX14" fmla="*/ 335280 w 394335"/>
                <a:gd name="connsiteY14" fmla="*/ 624840 h 624840"/>
                <a:gd name="connsiteX15" fmla="*/ 342900 w 394335"/>
                <a:gd name="connsiteY15" fmla="*/ 609600 h 624840"/>
                <a:gd name="connsiteX16" fmla="*/ 320040 w 394335"/>
                <a:gd name="connsiteY16" fmla="*/ 501015 h 624840"/>
                <a:gd name="connsiteX17" fmla="*/ 323850 w 394335"/>
                <a:gd name="connsiteY17" fmla="*/ 474345 h 624840"/>
                <a:gd name="connsiteX18" fmla="*/ 321945 w 394335"/>
                <a:gd name="connsiteY18" fmla="*/ 405765 h 624840"/>
                <a:gd name="connsiteX19" fmla="*/ 331470 w 394335"/>
                <a:gd name="connsiteY19" fmla="*/ 293370 h 624840"/>
                <a:gd name="connsiteX20" fmla="*/ 337185 w 394335"/>
                <a:gd name="connsiteY20" fmla="*/ 245745 h 624840"/>
                <a:gd name="connsiteX21" fmla="*/ 394335 w 394335"/>
                <a:gd name="connsiteY21" fmla="*/ 215265 h 624840"/>
                <a:gd name="connsiteX22" fmla="*/ 331470 w 394335"/>
                <a:gd name="connsiteY22" fmla="*/ 182880 h 624840"/>
                <a:gd name="connsiteX23" fmla="*/ 211455 w 394335"/>
                <a:gd name="connsiteY23" fmla="*/ 66675 h 624840"/>
                <a:gd name="connsiteX24" fmla="*/ 158115 w 394335"/>
                <a:gd name="connsiteY24" fmla="*/ 0 h 624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4335" h="624840">
                  <a:moveTo>
                    <a:pt x="158115" y="0"/>
                  </a:moveTo>
                  <a:lnTo>
                    <a:pt x="100965" y="51435"/>
                  </a:lnTo>
                  <a:lnTo>
                    <a:pt x="142875" y="131445"/>
                  </a:lnTo>
                  <a:lnTo>
                    <a:pt x="137160" y="180975"/>
                  </a:lnTo>
                  <a:lnTo>
                    <a:pt x="114300" y="234315"/>
                  </a:lnTo>
                  <a:lnTo>
                    <a:pt x="66675" y="312420"/>
                  </a:lnTo>
                  <a:lnTo>
                    <a:pt x="19050" y="382905"/>
                  </a:lnTo>
                  <a:lnTo>
                    <a:pt x="0" y="411480"/>
                  </a:lnTo>
                  <a:lnTo>
                    <a:pt x="7620" y="436245"/>
                  </a:lnTo>
                  <a:lnTo>
                    <a:pt x="28575" y="457200"/>
                  </a:lnTo>
                  <a:lnTo>
                    <a:pt x="47625" y="546735"/>
                  </a:lnTo>
                  <a:lnTo>
                    <a:pt x="36195" y="594360"/>
                  </a:lnTo>
                  <a:lnTo>
                    <a:pt x="177165" y="491490"/>
                  </a:lnTo>
                  <a:lnTo>
                    <a:pt x="234315" y="541020"/>
                  </a:lnTo>
                  <a:lnTo>
                    <a:pt x="335280" y="624840"/>
                  </a:lnTo>
                  <a:lnTo>
                    <a:pt x="342900" y="609600"/>
                  </a:lnTo>
                  <a:lnTo>
                    <a:pt x="320040" y="501015"/>
                  </a:lnTo>
                  <a:cubicBezTo>
                    <a:pt x="322014" y="475355"/>
                    <a:pt x="316091" y="482104"/>
                    <a:pt x="323850" y="474345"/>
                  </a:cubicBezTo>
                  <a:lnTo>
                    <a:pt x="321945" y="405765"/>
                  </a:lnTo>
                  <a:lnTo>
                    <a:pt x="331470" y="293370"/>
                  </a:lnTo>
                  <a:lnTo>
                    <a:pt x="337185" y="245745"/>
                  </a:lnTo>
                  <a:lnTo>
                    <a:pt x="394335" y="215265"/>
                  </a:lnTo>
                  <a:lnTo>
                    <a:pt x="331470" y="182880"/>
                  </a:lnTo>
                  <a:lnTo>
                    <a:pt x="211455" y="66675"/>
                  </a:lnTo>
                  <a:lnTo>
                    <a:pt x="158115"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p:cNvSpPr/>
            <p:nvPr/>
          </p:nvSpPr>
          <p:spPr>
            <a:xfrm>
              <a:off x="2640330" y="3244215"/>
              <a:ext cx="360045" cy="653415"/>
            </a:xfrm>
            <a:custGeom>
              <a:avLst/>
              <a:gdLst>
                <a:gd name="connsiteX0" fmla="*/ 360045 w 360045"/>
                <a:gd name="connsiteY0" fmla="*/ 371475 h 653415"/>
                <a:gd name="connsiteX1" fmla="*/ 314325 w 360045"/>
                <a:gd name="connsiteY1" fmla="*/ 295275 h 653415"/>
                <a:gd name="connsiteX2" fmla="*/ 283845 w 360045"/>
                <a:gd name="connsiteY2" fmla="*/ 232410 h 653415"/>
                <a:gd name="connsiteX3" fmla="*/ 272415 w 360045"/>
                <a:gd name="connsiteY3" fmla="*/ 213360 h 653415"/>
                <a:gd name="connsiteX4" fmla="*/ 272415 w 360045"/>
                <a:gd name="connsiteY4" fmla="*/ 175260 h 653415"/>
                <a:gd name="connsiteX5" fmla="*/ 280035 w 360045"/>
                <a:gd name="connsiteY5" fmla="*/ 158115 h 653415"/>
                <a:gd name="connsiteX6" fmla="*/ 247650 w 360045"/>
                <a:gd name="connsiteY6" fmla="*/ 131445 h 653415"/>
                <a:gd name="connsiteX7" fmla="*/ 251460 w 360045"/>
                <a:gd name="connsiteY7" fmla="*/ 55245 h 653415"/>
                <a:gd name="connsiteX8" fmla="*/ 280035 w 360045"/>
                <a:gd name="connsiteY8" fmla="*/ 34290 h 653415"/>
                <a:gd name="connsiteX9" fmla="*/ 264795 w 360045"/>
                <a:gd name="connsiteY9" fmla="*/ 0 h 653415"/>
                <a:gd name="connsiteX10" fmla="*/ 200025 w 360045"/>
                <a:gd name="connsiteY10" fmla="*/ 0 h 653415"/>
                <a:gd name="connsiteX11" fmla="*/ 201930 w 360045"/>
                <a:gd name="connsiteY11" fmla="*/ 60960 h 653415"/>
                <a:gd name="connsiteX12" fmla="*/ 167640 w 360045"/>
                <a:gd name="connsiteY12" fmla="*/ 87630 h 653415"/>
                <a:gd name="connsiteX13" fmla="*/ 116205 w 360045"/>
                <a:gd name="connsiteY13" fmla="*/ 100965 h 653415"/>
                <a:gd name="connsiteX14" fmla="*/ 133350 w 360045"/>
                <a:gd name="connsiteY14" fmla="*/ 165735 h 653415"/>
                <a:gd name="connsiteX15" fmla="*/ 163830 w 360045"/>
                <a:gd name="connsiteY15" fmla="*/ 224790 h 653415"/>
                <a:gd name="connsiteX16" fmla="*/ 152400 w 360045"/>
                <a:gd name="connsiteY16" fmla="*/ 209550 h 653415"/>
                <a:gd name="connsiteX17" fmla="*/ 150495 w 360045"/>
                <a:gd name="connsiteY17" fmla="*/ 203835 h 653415"/>
                <a:gd name="connsiteX18" fmla="*/ 116205 w 360045"/>
                <a:gd name="connsiteY18" fmla="*/ 184785 h 653415"/>
                <a:gd name="connsiteX19" fmla="*/ 87630 w 360045"/>
                <a:gd name="connsiteY19" fmla="*/ 226695 h 653415"/>
                <a:gd name="connsiteX20" fmla="*/ 87630 w 360045"/>
                <a:gd name="connsiteY20" fmla="*/ 196215 h 653415"/>
                <a:gd name="connsiteX21" fmla="*/ 81915 w 360045"/>
                <a:gd name="connsiteY21" fmla="*/ 175260 h 653415"/>
                <a:gd name="connsiteX22" fmla="*/ 30480 w 360045"/>
                <a:gd name="connsiteY22" fmla="*/ 190500 h 653415"/>
                <a:gd name="connsiteX23" fmla="*/ 9525 w 360045"/>
                <a:gd name="connsiteY23" fmla="*/ 253365 h 653415"/>
                <a:gd name="connsiteX24" fmla="*/ 5715 w 360045"/>
                <a:gd name="connsiteY24" fmla="*/ 316230 h 653415"/>
                <a:gd name="connsiteX25" fmla="*/ 3810 w 360045"/>
                <a:gd name="connsiteY25" fmla="*/ 377190 h 653415"/>
                <a:gd name="connsiteX26" fmla="*/ 24765 w 360045"/>
                <a:gd name="connsiteY26" fmla="*/ 445770 h 653415"/>
                <a:gd name="connsiteX27" fmla="*/ 0 w 360045"/>
                <a:gd name="connsiteY27" fmla="*/ 504825 h 653415"/>
                <a:gd name="connsiteX28" fmla="*/ 43815 w 360045"/>
                <a:gd name="connsiteY28" fmla="*/ 518160 h 653415"/>
                <a:gd name="connsiteX29" fmla="*/ 74295 w 360045"/>
                <a:gd name="connsiteY29" fmla="*/ 466725 h 653415"/>
                <a:gd name="connsiteX30" fmla="*/ 100965 w 360045"/>
                <a:gd name="connsiteY30" fmla="*/ 438150 h 653415"/>
                <a:gd name="connsiteX31" fmla="*/ 100965 w 360045"/>
                <a:gd name="connsiteY31" fmla="*/ 489585 h 653415"/>
                <a:gd name="connsiteX32" fmla="*/ 80010 w 360045"/>
                <a:gd name="connsiteY32" fmla="*/ 521970 h 653415"/>
                <a:gd name="connsiteX33" fmla="*/ 85725 w 360045"/>
                <a:gd name="connsiteY33" fmla="*/ 537210 h 653415"/>
                <a:gd name="connsiteX34" fmla="*/ 97155 w 360045"/>
                <a:gd name="connsiteY34" fmla="*/ 563880 h 653415"/>
                <a:gd name="connsiteX35" fmla="*/ 36195 w 360045"/>
                <a:gd name="connsiteY35" fmla="*/ 586740 h 653415"/>
                <a:gd name="connsiteX36" fmla="*/ 53340 w 360045"/>
                <a:gd name="connsiteY36" fmla="*/ 653415 h 653415"/>
                <a:gd name="connsiteX37" fmla="*/ 99060 w 360045"/>
                <a:gd name="connsiteY37" fmla="*/ 641985 h 653415"/>
                <a:gd name="connsiteX38" fmla="*/ 120015 w 360045"/>
                <a:gd name="connsiteY38" fmla="*/ 596265 h 653415"/>
                <a:gd name="connsiteX39" fmla="*/ 148590 w 360045"/>
                <a:gd name="connsiteY39" fmla="*/ 577215 h 653415"/>
                <a:gd name="connsiteX40" fmla="*/ 209550 w 360045"/>
                <a:gd name="connsiteY40" fmla="*/ 539115 h 653415"/>
                <a:gd name="connsiteX41" fmla="*/ 260985 w 360045"/>
                <a:gd name="connsiteY41" fmla="*/ 594360 h 653415"/>
                <a:gd name="connsiteX42" fmla="*/ 264795 w 360045"/>
                <a:gd name="connsiteY42" fmla="*/ 577215 h 653415"/>
                <a:gd name="connsiteX43" fmla="*/ 272415 w 360045"/>
                <a:gd name="connsiteY43" fmla="*/ 554355 h 653415"/>
                <a:gd name="connsiteX44" fmla="*/ 268605 w 360045"/>
                <a:gd name="connsiteY44" fmla="*/ 531495 h 653415"/>
                <a:gd name="connsiteX45" fmla="*/ 287655 w 360045"/>
                <a:gd name="connsiteY45" fmla="*/ 512445 h 653415"/>
                <a:gd name="connsiteX46" fmla="*/ 251460 w 360045"/>
                <a:gd name="connsiteY46" fmla="*/ 453390 h 653415"/>
                <a:gd name="connsiteX47" fmla="*/ 247650 w 360045"/>
                <a:gd name="connsiteY47" fmla="*/ 436245 h 653415"/>
                <a:gd name="connsiteX48" fmla="*/ 234315 w 360045"/>
                <a:gd name="connsiteY48" fmla="*/ 409575 h 653415"/>
                <a:gd name="connsiteX49" fmla="*/ 228600 w 360045"/>
                <a:gd name="connsiteY49" fmla="*/ 354330 h 653415"/>
                <a:gd name="connsiteX50" fmla="*/ 257175 w 360045"/>
                <a:gd name="connsiteY50" fmla="*/ 358140 h 653415"/>
                <a:gd name="connsiteX51" fmla="*/ 295275 w 360045"/>
                <a:gd name="connsiteY51" fmla="*/ 422910 h 65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60045" h="653415">
                  <a:moveTo>
                    <a:pt x="360045" y="371475"/>
                  </a:moveTo>
                  <a:lnTo>
                    <a:pt x="314325" y="295275"/>
                  </a:lnTo>
                  <a:lnTo>
                    <a:pt x="283845" y="232410"/>
                  </a:lnTo>
                  <a:lnTo>
                    <a:pt x="272415" y="213360"/>
                  </a:lnTo>
                  <a:lnTo>
                    <a:pt x="272415" y="175260"/>
                  </a:lnTo>
                  <a:lnTo>
                    <a:pt x="280035" y="158115"/>
                  </a:lnTo>
                  <a:lnTo>
                    <a:pt x="247650" y="131445"/>
                  </a:lnTo>
                  <a:lnTo>
                    <a:pt x="251460" y="55245"/>
                  </a:lnTo>
                  <a:lnTo>
                    <a:pt x="280035" y="34290"/>
                  </a:lnTo>
                  <a:lnTo>
                    <a:pt x="264795" y="0"/>
                  </a:lnTo>
                  <a:lnTo>
                    <a:pt x="200025" y="0"/>
                  </a:lnTo>
                  <a:lnTo>
                    <a:pt x="201930" y="60960"/>
                  </a:lnTo>
                  <a:lnTo>
                    <a:pt x="167640" y="87630"/>
                  </a:lnTo>
                  <a:lnTo>
                    <a:pt x="116205" y="100965"/>
                  </a:lnTo>
                  <a:lnTo>
                    <a:pt x="133350" y="165735"/>
                  </a:lnTo>
                  <a:lnTo>
                    <a:pt x="163830" y="224790"/>
                  </a:lnTo>
                  <a:cubicBezTo>
                    <a:pt x="160020" y="219710"/>
                    <a:pt x="155809" y="214907"/>
                    <a:pt x="152400" y="209550"/>
                  </a:cubicBezTo>
                  <a:cubicBezTo>
                    <a:pt x="151322" y="207856"/>
                    <a:pt x="150495" y="203835"/>
                    <a:pt x="150495" y="203835"/>
                  </a:cubicBezTo>
                  <a:lnTo>
                    <a:pt x="116205" y="184785"/>
                  </a:lnTo>
                  <a:lnTo>
                    <a:pt x="87630" y="226695"/>
                  </a:lnTo>
                  <a:lnTo>
                    <a:pt x="87630" y="196215"/>
                  </a:lnTo>
                  <a:lnTo>
                    <a:pt x="81915" y="175260"/>
                  </a:lnTo>
                  <a:lnTo>
                    <a:pt x="30480" y="190500"/>
                  </a:lnTo>
                  <a:lnTo>
                    <a:pt x="9525" y="253365"/>
                  </a:lnTo>
                  <a:lnTo>
                    <a:pt x="5715" y="316230"/>
                  </a:lnTo>
                  <a:lnTo>
                    <a:pt x="3810" y="377190"/>
                  </a:lnTo>
                  <a:lnTo>
                    <a:pt x="24765" y="445770"/>
                  </a:lnTo>
                  <a:lnTo>
                    <a:pt x="0" y="504825"/>
                  </a:lnTo>
                  <a:lnTo>
                    <a:pt x="43815" y="518160"/>
                  </a:lnTo>
                  <a:lnTo>
                    <a:pt x="74295" y="466725"/>
                  </a:lnTo>
                  <a:lnTo>
                    <a:pt x="100965" y="438150"/>
                  </a:lnTo>
                  <a:lnTo>
                    <a:pt x="100965" y="489585"/>
                  </a:lnTo>
                  <a:lnTo>
                    <a:pt x="80010" y="521970"/>
                  </a:lnTo>
                  <a:lnTo>
                    <a:pt x="85725" y="537210"/>
                  </a:lnTo>
                  <a:lnTo>
                    <a:pt x="97155" y="563880"/>
                  </a:lnTo>
                  <a:lnTo>
                    <a:pt x="36195" y="586740"/>
                  </a:lnTo>
                  <a:lnTo>
                    <a:pt x="53340" y="653415"/>
                  </a:lnTo>
                  <a:lnTo>
                    <a:pt x="99060" y="641985"/>
                  </a:lnTo>
                  <a:lnTo>
                    <a:pt x="120015" y="596265"/>
                  </a:lnTo>
                  <a:lnTo>
                    <a:pt x="148590" y="577215"/>
                  </a:lnTo>
                  <a:lnTo>
                    <a:pt x="209550" y="539115"/>
                  </a:lnTo>
                  <a:lnTo>
                    <a:pt x="260985" y="594360"/>
                  </a:lnTo>
                  <a:lnTo>
                    <a:pt x="264795" y="577215"/>
                  </a:lnTo>
                  <a:lnTo>
                    <a:pt x="272415" y="554355"/>
                  </a:lnTo>
                  <a:lnTo>
                    <a:pt x="268605" y="531495"/>
                  </a:lnTo>
                  <a:lnTo>
                    <a:pt x="287655" y="512445"/>
                  </a:lnTo>
                  <a:lnTo>
                    <a:pt x="251460" y="453390"/>
                  </a:lnTo>
                  <a:lnTo>
                    <a:pt x="247650" y="436245"/>
                  </a:lnTo>
                  <a:lnTo>
                    <a:pt x="234315" y="409575"/>
                  </a:lnTo>
                  <a:lnTo>
                    <a:pt x="228600" y="354330"/>
                  </a:lnTo>
                  <a:lnTo>
                    <a:pt x="257175" y="358140"/>
                  </a:lnTo>
                  <a:lnTo>
                    <a:pt x="295275" y="422910"/>
                  </a:lnTo>
                </a:path>
              </a:pathLst>
            </a:custGeom>
            <a:solidFill>
              <a:srgbClr val="FF9900">
                <a:alpha val="5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 name="Freeform 13"/>
            <p:cNvSpPr/>
            <p:nvPr/>
          </p:nvSpPr>
          <p:spPr>
            <a:xfrm>
              <a:off x="2522220" y="2461260"/>
              <a:ext cx="123825" cy="127635"/>
            </a:xfrm>
            <a:custGeom>
              <a:avLst/>
              <a:gdLst>
                <a:gd name="connsiteX0" fmla="*/ 99060 w 123825"/>
                <a:gd name="connsiteY0" fmla="*/ 99060 h 127635"/>
                <a:gd name="connsiteX1" fmla="*/ 123825 w 123825"/>
                <a:gd name="connsiteY1" fmla="*/ 53340 h 127635"/>
                <a:gd name="connsiteX2" fmla="*/ 100965 w 123825"/>
                <a:gd name="connsiteY2" fmla="*/ 30480 h 127635"/>
                <a:gd name="connsiteX3" fmla="*/ 68580 w 123825"/>
                <a:gd name="connsiteY3" fmla="*/ 9525 h 127635"/>
                <a:gd name="connsiteX4" fmla="*/ 19050 w 123825"/>
                <a:gd name="connsiteY4" fmla="*/ 0 h 127635"/>
                <a:gd name="connsiteX5" fmla="*/ 0 w 123825"/>
                <a:gd name="connsiteY5" fmla="*/ 49530 h 127635"/>
                <a:gd name="connsiteX6" fmla="*/ 15240 w 123825"/>
                <a:gd name="connsiteY6" fmla="*/ 97155 h 127635"/>
                <a:gd name="connsiteX7" fmla="*/ 22860 w 123825"/>
                <a:gd name="connsiteY7" fmla="*/ 127635 h 127635"/>
                <a:gd name="connsiteX8" fmla="*/ 99060 w 123825"/>
                <a:gd name="connsiteY8" fmla="*/ 99060 h 12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825" h="127635">
                  <a:moveTo>
                    <a:pt x="99060" y="99060"/>
                  </a:moveTo>
                  <a:lnTo>
                    <a:pt x="123825" y="53340"/>
                  </a:lnTo>
                  <a:lnTo>
                    <a:pt x="100965" y="30480"/>
                  </a:lnTo>
                  <a:lnTo>
                    <a:pt x="68580" y="9525"/>
                  </a:lnTo>
                  <a:lnTo>
                    <a:pt x="19050" y="0"/>
                  </a:lnTo>
                  <a:lnTo>
                    <a:pt x="0" y="49530"/>
                  </a:lnTo>
                  <a:lnTo>
                    <a:pt x="15240" y="97155"/>
                  </a:lnTo>
                  <a:lnTo>
                    <a:pt x="22860" y="127635"/>
                  </a:lnTo>
                  <a:lnTo>
                    <a:pt x="99060" y="99060"/>
                  </a:lnTo>
                  <a:close/>
                </a:path>
              </a:pathLst>
            </a:custGeom>
            <a:solidFill>
              <a:srgbClr val="FF00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4"/>
            <p:cNvSpPr/>
            <p:nvPr/>
          </p:nvSpPr>
          <p:spPr>
            <a:xfrm>
              <a:off x="2543175" y="2598420"/>
              <a:ext cx="110490" cy="194310"/>
            </a:xfrm>
            <a:custGeom>
              <a:avLst/>
              <a:gdLst>
                <a:gd name="connsiteX0" fmla="*/ 20955 w 110490"/>
                <a:gd name="connsiteY0" fmla="*/ 194310 h 194310"/>
                <a:gd name="connsiteX1" fmla="*/ 62865 w 110490"/>
                <a:gd name="connsiteY1" fmla="*/ 144780 h 194310"/>
                <a:gd name="connsiteX2" fmla="*/ 68580 w 110490"/>
                <a:gd name="connsiteY2" fmla="*/ 95250 h 194310"/>
                <a:gd name="connsiteX3" fmla="*/ 104775 w 110490"/>
                <a:gd name="connsiteY3" fmla="*/ 78105 h 194310"/>
                <a:gd name="connsiteX4" fmla="*/ 110490 w 110490"/>
                <a:gd name="connsiteY4" fmla="*/ 38100 h 194310"/>
                <a:gd name="connsiteX5" fmla="*/ 104775 w 110490"/>
                <a:gd name="connsiteY5" fmla="*/ 15240 h 194310"/>
                <a:gd name="connsiteX6" fmla="*/ 95250 w 110490"/>
                <a:gd name="connsiteY6" fmla="*/ 3810 h 194310"/>
                <a:gd name="connsiteX7" fmla="*/ 62865 w 110490"/>
                <a:gd name="connsiteY7" fmla="*/ 0 h 194310"/>
                <a:gd name="connsiteX8" fmla="*/ 17145 w 110490"/>
                <a:gd name="connsiteY8" fmla="*/ 19050 h 194310"/>
                <a:gd name="connsiteX9" fmla="*/ 0 w 110490"/>
                <a:gd name="connsiteY9" fmla="*/ 55245 h 194310"/>
                <a:gd name="connsiteX10" fmla="*/ 3810 w 110490"/>
                <a:gd name="connsiteY10" fmla="*/ 127635 h 194310"/>
                <a:gd name="connsiteX11" fmla="*/ 20955 w 110490"/>
                <a:gd name="connsiteY11" fmla="*/ 194310 h 19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490" h="194310">
                  <a:moveTo>
                    <a:pt x="20955" y="194310"/>
                  </a:moveTo>
                  <a:lnTo>
                    <a:pt x="62865" y="144780"/>
                  </a:lnTo>
                  <a:lnTo>
                    <a:pt x="68580" y="95250"/>
                  </a:lnTo>
                  <a:lnTo>
                    <a:pt x="104775" y="78105"/>
                  </a:lnTo>
                  <a:lnTo>
                    <a:pt x="110490" y="38100"/>
                  </a:lnTo>
                  <a:lnTo>
                    <a:pt x="104775" y="15240"/>
                  </a:lnTo>
                  <a:lnTo>
                    <a:pt x="95250" y="3810"/>
                  </a:lnTo>
                  <a:lnTo>
                    <a:pt x="62865" y="0"/>
                  </a:lnTo>
                  <a:lnTo>
                    <a:pt x="17145" y="19050"/>
                  </a:lnTo>
                  <a:lnTo>
                    <a:pt x="0" y="55245"/>
                  </a:lnTo>
                  <a:lnTo>
                    <a:pt x="3810" y="127635"/>
                  </a:lnTo>
                  <a:lnTo>
                    <a:pt x="20955" y="194310"/>
                  </a:lnTo>
                  <a:close/>
                </a:path>
              </a:pathLst>
            </a:custGeom>
            <a:solidFill>
              <a:srgbClr val="FF00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15"/>
            <p:cNvSpPr/>
            <p:nvPr/>
          </p:nvSpPr>
          <p:spPr>
            <a:xfrm>
              <a:off x="3099435" y="2404110"/>
              <a:ext cx="121920" cy="205740"/>
            </a:xfrm>
            <a:custGeom>
              <a:avLst/>
              <a:gdLst>
                <a:gd name="connsiteX0" fmla="*/ 53340 w 121920"/>
                <a:gd name="connsiteY0" fmla="*/ 0 h 205740"/>
                <a:gd name="connsiteX1" fmla="*/ 53340 w 121920"/>
                <a:gd name="connsiteY1" fmla="*/ 0 h 205740"/>
                <a:gd name="connsiteX2" fmla="*/ 5715 w 121920"/>
                <a:gd name="connsiteY2" fmla="*/ 80010 h 205740"/>
                <a:gd name="connsiteX3" fmla="*/ 0 w 121920"/>
                <a:gd name="connsiteY3" fmla="*/ 150495 h 205740"/>
                <a:gd name="connsiteX4" fmla="*/ 9525 w 121920"/>
                <a:gd name="connsiteY4" fmla="*/ 190500 h 205740"/>
                <a:gd name="connsiteX5" fmla="*/ 51435 w 121920"/>
                <a:gd name="connsiteY5" fmla="*/ 205740 h 205740"/>
                <a:gd name="connsiteX6" fmla="*/ 57150 w 121920"/>
                <a:gd name="connsiteY6" fmla="*/ 142875 h 205740"/>
                <a:gd name="connsiteX7" fmla="*/ 68580 w 121920"/>
                <a:gd name="connsiteY7" fmla="*/ 100965 h 205740"/>
                <a:gd name="connsiteX8" fmla="*/ 91440 w 121920"/>
                <a:gd name="connsiteY8" fmla="*/ 60960 h 205740"/>
                <a:gd name="connsiteX9" fmla="*/ 112395 w 121920"/>
                <a:gd name="connsiteY9" fmla="*/ 36195 h 205740"/>
                <a:gd name="connsiteX10" fmla="*/ 121920 w 121920"/>
                <a:gd name="connsiteY10" fmla="*/ 5715 h 205740"/>
                <a:gd name="connsiteX11" fmla="*/ 53340 w 121920"/>
                <a:gd name="connsiteY11" fmla="*/ 0 h 20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 h="205740">
                  <a:moveTo>
                    <a:pt x="53340" y="0"/>
                  </a:moveTo>
                  <a:lnTo>
                    <a:pt x="53340" y="0"/>
                  </a:lnTo>
                  <a:lnTo>
                    <a:pt x="5715" y="80010"/>
                  </a:lnTo>
                  <a:lnTo>
                    <a:pt x="0" y="150495"/>
                  </a:lnTo>
                  <a:lnTo>
                    <a:pt x="9525" y="190500"/>
                  </a:lnTo>
                  <a:lnTo>
                    <a:pt x="51435" y="205740"/>
                  </a:lnTo>
                  <a:lnTo>
                    <a:pt x="57150" y="142875"/>
                  </a:lnTo>
                  <a:lnTo>
                    <a:pt x="68580" y="100965"/>
                  </a:lnTo>
                  <a:lnTo>
                    <a:pt x="91440" y="60960"/>
                  </a:lnTo>
                  <a:lnTo>
                    <a:pt x="112395" y="36195"/>
                  </a:lnTo>
                  <a:lnTo>
                    <a:pt x="121920" y="5715"/>
                  </a:lnTo>
                  <a:lnTo>
                    <a:pt x="53340" y="0"/>
                  </a:lnTo>
                  <a:close/>
                </a:path>
              </a:pathLst>
            </a:custGeom>
            <a:solidFill>
              <a:srgbClr val="FF99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16"/>
            <p:cNvSpPr/>
            <p:nvPr/>
          </p:nvSpPr>
          <p:spPr>
            <a:xfrm>
              <a:off x="1773555" y="5703570"/>
              <a:ext cx="83820" cy="152400"/>
            </a:xfrm>
            <a:custGeom>
              <a:avLst/>
              <a:gdLst>
                <a:gd name="connsiteX0" fmla="*/ 47625 w 83820"/>
                <a:gd name="connsiteY0" fmla="*/ 0 h 152400"/>
                <a:gd name="connsiteX1" fmla="*/ 22860 w 83820"/>
                <a:gd name="connsiteY1" fmla="*/ 41910 h 152400"/>
                <a:gd name="connsiteX2" fmla="*/ 0 w 83820"/>
                <a:gd name="connsiteY2" fmla="*/ 93345 h 152400"/>
                <a:gd name="connsiteX3" fmla="*/ 1905 w 83820"/>
                <a:gd name="connsiteY3" fmla="*/ 140970 h 152400"/>
                <a:gd name="connsiteX4" fmla="*/ 20955 w 83820"/>
                <a:gd name="connsiteY4" fmla="*/ 152400 h 152400"/>
                <a:gd name="connsiteX5" fmla="*/ 45720 w 83820"/>
                <a:gd name="connsiteY5" fmla="*/ 144780 h 152400"/>
                <a:gd name="connsiteX6" fmla="*/ 47625 w 83820"/>
                <a:gd name="connsiteY6" fmla="*/ 121920 h 152400"/>
                <a:gd name="connsiteX7" fmla="*/ 47625 w 83820"/>
                <a:gd name="connsiteY7" fmla="*/ 102870 h 152400"/>
                <a:gd name="connsiteX8" fmla="*/ 70485 w 83820"/>
                <a:gd name="connsiteY8" fmla="*/ 72390 h 152400"/>
                <a:gd name="connsiteX9" fmla="*/ 83820 w 83820"/>
                <a:gd name="connsiteY9" fmla="*/ 49530 h 152400"/>
                <a:gd name="connsiteX10" fmla="*/ 47625 w 83820"/>
                <a:gd name="connsiteY10"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820" h="152400">
                  <a:moveTo>
                    <a:pt x="47625" y="0"/>
                  </a:moveTo>
                  <a:lnTo>
                    <a:pt x="22860" y="41910"/>
                  </a:lnTo>
                  <a:lnTo>
                    <a:pt x="0" y="93345"/>
                  </a:lnTo>
                  <a:lnTo>
                    <a:pt x="1905" y="140970"/>
                  </a:lnTo>
                  <a:lnTo>
                    <a:pt x="20955" y="152400"/>
                  </a:lnTo>
                  <a:lnTo>
                    <a:pt x="45720" y="144780"/>
                  </a:lnTo>
                  <a:cubicBezTo>
                    <a:pt x="47835" y="125742"/>
                    <a:pt x="47625" y="133385"/>
                    <a:pt x="47625" y="121920"/>
                  </a:cubicBezTo>
                  <a:lnTo>
                    <a:pt x="47625" y="102870"/>
                  </a:lnTo>
                  <a:lnTo>
                    <a:pt x="70485" y="72390"/>
                  </a:lnTo>
                  <a:lnTo>
                    <a:pt x="83820" y="49530"/>
                  </a:lnTo>
                  <a:lnTo>
                    <a:pt x="47625"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p:cNvSpPr/>
            <p:nvPr/>
          </p:nvSpPr>
          <p:spPr>
            <a:xfrm>
              <a:off x="1744028" y="5103971"/>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p:cNvSpPr/>
            <p:nvPr/>
          </p:nvSpPr>
          <p:spPr>
            <a:xfrm>
              <a:off x="1488281" y="464010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p:cNvSpPr/>
            <p:nvPr/>
          </p:nvSpPr>
          <p:spPr>
            <a:xfrm>
              <a:off x="1571625" y="4125278"/>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p:cNvSpPr/>
            <p:nvPr/>
          </p:nvSpPr>
          <p:spPr>
            <a:xfrm>
              <a:off x="1385888" y="394001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p:cNvSpPr/>
            <p:nvPr/>
          </p:nvSpPr>
          <p:spPr>
            <a:xfrm>
              <a:off x="1238250" y="412956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p:cNvSpPr/>
            <p:nvPr/>
          </p:nvSpPr>
          <p:spPr>
            <a:xfrm>
              <a:off x="2962274" y="147684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p:cNvSpPr/>
            <p:nvPr/>
          </p:nvSpPr>
          <p:spPr>
            <a:xfrm>
              <a:off x="3063716" y="144684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Oval 30"/>
            <p:cNvSpPr/>
            <p:nvPr/>
          </p:nvSpPr>
          <p:spPr>
            <a:xfrm>
              <a:off x="2598420" y="2471261"/>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p:cNvSpPr/>
            <p:nvPr/>
          </p:nvSpPr>
          <p:spPr>
            <a:xfrm>
              <a:off x="2895600" y="361473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p:cNvSpPr/>
            <p:nvPr/>
          </p:nvSpPr>
          <p:spPr>
            <a:xfrm>
              <a:off x="1829753" y="346519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p:cNvSpPr/>
            <p:nvPr/>
          </p:nvSpPr>
          <p:spPr>
            <a:xfrm>
              <a:off x="3148488" y="1411128"/>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p:cNvSpPr/>
            <p:nvPr/>
          </p:nvSpPr>
          <p:spPr>
            <a:xfrm>
              <a:off x="2596037" y="2609849"/>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p:cNvSpPr/>
            <p:nvPr/>
          </p:nvSpPr>
          <p:spPr>
            <a:xfrm>
              <a:off x="2759393" y="363140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p:cNvSpPr/>
            <p:nvPr/>
          </p:nvSpPr>
          <p:spPr>
            <a:xfrm>
              <a:off x="2133600" y="363140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Oval 37"/>
            <p:cNvSpPr/>
            <p:nvPr/>
          </p:nvSpPr>
          <p:spPr>
            <a:xfrm>
              <a:off x="2895600" y="391858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p:cNvSpPr/>
            <p:nvPr/>
          </p:nvSpPr>
          <p:spPr>
            <a:xfrm>
              <a:off x="2830830" y="283035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p:cNvSpPr/>
            <p:nvPr/>
          </p:nvSpPr>
          <p:spPr>
            <a:xfrm>
              <a:off x="2604611" y="363140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Oval 40"/>
            <p:cNvSpPr/>
            <p:nvPr/>
          </p:nvSpPr>
          <p:spPr>
            <a:xfrm>
              <a:off x="2155031" y="383167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Oval 41"/>
            <p:cNvSpPr/>
            <p:nvPr/>
          </p:nvSpPr>
          <p:spPr>
            <a:xfrm>
              <a:off x="3189446" y="421195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p:cNvSpPr/>
            <p:nvPr/>
          </p:nvSpPr>
          <p:spPr>
            <a:xfrm>
              <a:off x="1982628" y="418242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43"/>
            <p:cNvSpPr/>
            <p:nvPr/>
          </p:nvSpPr>
          <p:spPr>
            <a:xfrm>
              <a:off x="2666524" y="328755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p:cNvSpPr/>
            <p:nvPr/>
          </p:nvSpPr>
          <p:spPr>
            <a:xfrm>
              <a:off x="2207895" y="398049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p:cNvSpPr/>
            <p:nvPr/>
          </p:nvSpPr>
          <p:spPr>
            <a:xfrm>
              <a:off x="2341721" y="4076699"/>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46"/>
            <p:cNvSpPr/>
            <p:nvPr/>
          </p:nvSpPr>
          <p:spPr>
            <a:xfrm>
              <a:off x="1800701" y="5383530"/>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47"/>
            <p:cNvSpPr/>
            <p:nvPr/>
          </p:nvSpPr>
          <p:spPr>
            <a:xfrm>
              <a:off x="1672591" y="5580221"/>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p:cNvSpPr/>
            <p:nvPr/>
          </p:nvSpPr>
          <p:spPr>
            <a:xfrm>
              <a:off x="1381125" y="3029424"/>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Oval 51"/>
            <p:cNvSpPr/>
            <p:nvPr/>
          </p:nvSpPr>
          <p:spPr>
            <a:xfrm>
              <a:off x="1421609" y="271081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p:cNvSpPr/>
            <p:nvPr/>
          </p:nvSpPr>
          <p:spPr>
            <a:xfrm>
              <a:off x="1493045" y="181736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Oval 53"/>
            <p:cNvSpPr/>
            <p:nvPr/>
          </p:nvSpPr>
          <p:spPr>
            <a:xfrm>
              <a:off x="1166813" y="326040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p:cNvSpPr/>
            <p:nvPr/>
          </p:nvSpPr>
          <p:spPr>
            <a:xfrm>
              <a:off x="1452562" y="294941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p:cNvSpPr/>
            <p:nvPr/>
          </p:nvSpPr>
          <p:spPr>
            <a:xfrm>
              <a:off x="1720214" y="247173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p:cNvSpPr/>
            <p:nvPr/>
          </p:nvSpPr>
          <p:spPr>
            <a:xfrm>
              <a:off x="1737836" y="165401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Oval 57"/>
            <p:cNvSpPr/>
            <p:nvPr/>
          </p:nvSpPr>
          <p:spPr>
            <a:xfrm>
              <a:off x="2890837" y="1516378"/>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9" name="Group 48"/>
          <p:cNvGrpSpPr/>
          <p:nvPr/>
        </p:nvGrpSpPr>
        <p:grpSpPr>
          <a:xfrm>
            <a:off x="287308" y="962411"/>
            <a:ext cx="2092271" cy="2615339"/>
            <a:chOff x="5664631" y="1030637"/>
            <a:chExt cx="1828800" cy="2286000"/>
          </a:xfrm>
        </p:grpSpPr>
        <p:pic>
          <p:nvPicPr>
            <p:cNvPr id="61" name="Picture 2"/>
            <p:cNvPicPr>
              <a:picLocks noChangeAspect="1" noChangeArrowheads="1"/>
            </p:cNvPicPr>
            <p:nvPr/>
          </p:nvPicPr>
          <p:blipFill rotWithShape="1">
            <a:blip r:embed="rId4" cstate="print">
              <a:lum bright="-5000" contrast="5000"/>
              <a:extLst>
                <a:ext uri="{28A0092B-C50C-407E-A947-70E740481C1C}">
                  <a14:useLocalDpi xmlns:a14="http://schemas.microsoft.com/office/drawing/2010/main" val="0"/>
                </a:ext>
              </a:extLst>
            </a:blip>
            <a:srcRect l="66776" t="494" r="9529" b="55233"/>
            <a:stretch/>
          </p:blipFill>
          <p:spPr bwMode="auto">
            <a:xfrm>
              <a:off x="5664631" y="1030637"/>
              <a:ext cx="18288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 name="Freeform 58"/>
            <p:cNvSpPr/>
            <p:nvPr/>
          </p:nvSpPr>
          <p:spPr>
            <a:xfrm>
              <a:off x="6298727" y="1133074"/>
              <a:ext cx="405499" cy="833841"/>
            </a:xfrm>
            <a:custGeom>
              <a:avLst/>
              <a:gdLst>
                <a:gd name="connsiteX0" fmla="*/ 1453174 w 2225943"/>
                <a:gd name="connsiteY0" fmla="*/ 352802 h 4577274"/>
                <a:gd name="connsiteX1" fmla="*/ 1310299 w 2225943"/>
                <a:gd name="connsiteY1" fmla="*/ 433765 h 4577274"/>
                <a:gd name="connsiteX2" fmla="*/ 1134087 w 2225943"/>
                <a:gd name="connsiteY2" fmla="*/ 429002 h 4577274"/>
                <a:gd name="connsiteX3" fmla="*/ 915012 w 2225943"/>
                <a:gd name="connsiteY3" fmla="*/ 457577 h 4577274"/>
                <a:gd name="connsiteX4" fmla="*/ 810237 w 2225943"/>
                <a:gd name="connsiteY4" fmla="*/ 457577 h 4577274"/>
                <a:gd name="connsiteX5" fmla="*/ 710224 w 2225943"/>
                <a:gd name="connsiteY5" fmla="*/ 486152 h 4577274"/>
                <a:gd name="connsiteX6" fmla="*/ 591162 w 2225943"/>
                <a:gd name="connsiteY6" fmla="*/ 581402 h 4577274"/>
                <a:gd name="connsiteX7" fmla="*/ 557824 w 2225943"/>
                <a:gd name="connsiteY7" fmla="*/ 781427 h 4577274"/>
                <a:gd name="connsiteX8" fmla="*/ 543537 w 2225943"/>
                <a:gd name="connsiteY8" fmla="*/ 1086227 h 4577274"/>
                <a:gd name="connsiteX9" fmla="*/ 557824 w 2225943"/>
                <a:gd name="connsiteY9" fmla="*/ 1381502 h 4577274"/>
                <a:gd name="connsiteX10" fmla="*/ 534012 w 2225943"/>
                <a:gd name="connsiteY10" fmla="*/ 1538665 h 4577274"/>
                <a:gd name="connsiteX11" fmla="*/ 495912 w 2225943"/>
                <a:gd name="connsiteY11" fmla="*/ 1657727 h 4577274"/>
                <a:gd name="connsiteX12" fmla="*/ 443524 w 2225943"/>
                <a:gd name="connsiteY12" fmla="*/ 1757740 h 4577274"/>
                <a:gd name="connsiteX13" fmla="*/ 362562 w 2225943"/>
                <a:gd name="connsiteY13" fmla="*/ 1786315 h 4577274"/>
                <a:gd name="connsiteX14" fmla="*/ 262549 w 2225943"/>
                <a:gd name="connsiteY14" fmla="*/ 1829177 h 4577274"/>
                <a:gd name="connsiteX15" fmla="*/ 176824 w 2225943"/>
                <a:gd name="connsiteY15" fmla="*/ 1843465 h 4577274"/>
                <a:gd name="connsiteX16" fmla="*/ 172062 w 2225943"/>
                <a:gd name="connsiteY16" fmla="*/ 2319715 h 4577274"/>
                <a:gd name="connsiteX17" fmla="*/ 157774 w 2225943"/>
                <a:gd name="connsiteY17" fmla="*/ 2676902 h 4577274"/>
                <a:gd name="connsiteX18" fmla="*/ 143487 w 2225943"/>
                <a:gd name="connsiteY18" fmla="*/ 2943602 h 4577274"/>
                <a:gd name="connsiteX19" fmla="*/ 110149 w 2225943"/>
                <a:gd name="connsiteY19" fmla="*/ 3119815 h 4577274"/>
                <a:gd name="connsiteX20" fmla="*/ 52999 w 2225943"/>
                <a:gd name="connsiteY20" fmla="*/ 3210302 h 4577274"/>
                <a:gd name="connsiteX21" fmla="*/ 5374 w 2225943"/>
                <a:gd name="connsiteY21" fmla="*/ 3396040 h 4577274"/>
                <a:gd name="connsiteX22" fmla="*/ 5374 w 2225943"/>
                <a:gd name="connsiteY22" fmla="*/ 3772277 h 4577274"/>
                <a:gd name="connsiteX23" fmla="*/ 43474 w 2225943"/>
                <a:gd name="connsiteY23" fmla="*/ 4091365 h 4577274"/>
                <a:gd name="connsiteX24" fmla="*/ 114912 w 2225943"/>
                <a:gd name="connsiteY24" fmla="*/ 4248527 h 4577274"/>
                <a:gd name="connsiteX25" fmla="*/ 200637 w 2225943"/>
                <a:gd name="connsiteY25" fmla="*/ 4424740 h 4577274"/>
                <a:gd name="connsiteX26" fmla="*/ 286362 w 2225943"/>
                <a:gd name="connsiteY26" fmla="*/ 4510465 h 4577274"/>
                <a:gd name="connsiteX27" fmla="*/ 462574 w 2225943"/>
                <a:gd name="connsiteY27" fmla="*/ 4486652 h 4577274"/>
                <a:gd name="connsiteX28" fmla="*/ 695937 w 2225943"/>
                <a:gd name="connsiteY28" fmla="*/ 4415215 h 4577274"/>
                <a:gd name="connsiteX29" fmla="*/ 829287 w 2225943"/>
                <a:gd name="connsiteY29" fmla="*/ 4472365 h 4577274"/>
                <a:gd name="connsiteX30" fmla="*/ 1062649 w 2225943"/>
                <a:gd name="connsiteY30" fmla="*/ 4539040 h 4577274"/>
                <a:gd name="connsiteX31" fmla="*/ 1315062 w 2225943"/>
                <a:gd name="connsiteY31" fmla="*/ 4577140 h 4577274"/>
                <a:gd name="connsiteX32" fmla="*/ 1438887 w 2225943"/>
                <a:gd name="connsiteY32" fmla="*/ 4548565 h 4577274"/>
                <a:gd name="connsiteX33" fmla="*/ 1591287 w 2225943"/>
                <a:gd name="connsiteY33" fmla="*/ 4472365 h 4577274"/>
                <a:gd name="connsiteX34" fmla="*/ 1710349 w 2225943"/>
                <a:gd name="connsiteY34" fmla="*/ 4424740 h 4577274"/>
                <a:gd name="connsiteX35" fmla="*/ 1881799 w 2225943"/>
                <a:gd name="connsiteY35" fmla="*/ 4410452 h 4577274"/>
                <a:gd name="connsiteX36" fmla="*/ 2067537 w 2225943"/>
                <a:gd name="connsiteY36" fmla="*/ 4415215 h 4577274"/>
                <a:gd name="connsiteX37" fmla="*/ 2134212 w 2225943"/>
                <a:gd name="connsiteY37" fmla="*/ 4377115 h 4577274"/>
                <a:gd name="connsiteX38" fmla="*/ 2153262 w 2225943"/>
                <a:gd name="connsiteY38" fmla="*/ 4339015 h 4577274"/>
                <a:gd name="connsiteX39" fmla="*/ 2215174 w 2225943"/>
                <a:gd name="connsiteY39" fmla="*/ 4267577 h 4577274"/>
                <a:gd name="connsiteX40" fmla="*/ 2224699 w 2225943"/>
                <a:gd name="connsiteY40" fmla="*/ 4110415 h 4577274"/>
                <a:gd name="connsiteX41" fmla="*/ 2200887 w 2225943"/>
                <a:gd name="connsiteY41" fmla="*/ 3953252 h 4577274"/>
                <a:gd name="connsiteX42" fmla="*/ 2143737 w 2225943"/>
                <a:gd name="connsiteY42" fmla="*/ 3843715 h 4577274"/>
                <a:gd name="connsiteX43" fmla="*/ 2100874 w 2225943"/>
                <a:gd name="connsiteY43" fmla="*/ 3672265 h 4577274"/>
                <a:gd name="connsiteX44" fmla="*/ 2043724 w 2225943"/>
                <a:gd name="connsiteY44" fmla="*/ 3472240 h 4577274"/>
                <a:gd name="connsiteX45" fmla="*/ 1986574 w 2225943"/>
                <a:gd name="connsiteY45" fmla="*/ 3172202 h 4577274"/>
                <a:gd name="connsiteX46" fmla="*/ 1996099 w 2225943"/>
                <a:gd name="connsiteY46" fmla="*/ 2891215 h 4577274"/>
                <a:gd name="connsiteX47" fmla="*/ 2048487 w 2225943"/>
                <a:gd name="connsiteY47" fmla="*/ 2710240 h 4577274"/>
                <a:gd name="connsiteX48" fmla="*/ 2148499 w 2225943"/>
                <a:gd name="connsiteY48" fmla="*/ 2481640 h 4577274"/>
                <a:gd name="connsiteX49" fmla="*/ 2153262 w 2225943"/>
                <a:gd name="connsiteY49" fmla="*/ 2291140 h 4577274"/>
                <a:gd name="connsiteX50" fmla="*/ 2081824 w 2225943"/>
                <a:gd name="connsiteY50" fmla="*/ 2110165 h 4577274"/>
                <a:gd name="connsiteX51" fmla="*/ 2058012 w 2225943"/>
                <a:gd name="connsiteY51" fmla="*/ 1967290 h 4577274"/>
                <a:gd name="connsiteX52" fmla="*/ 1986574 w 2225943"/>
                <a:gd name="connsiteY52" fmla="*/ 1872040 h 4577274"/>
                <a:gd name="connsiteX53" fmla="*/ 1877037 w 2225943"/>
                <a:gd name="connsiteY53" fmla="*/ 1772027 h 4577274"/>
                <a:gd name="connsiteX54" fmla="*/ 1862749 w 2225943"/>
                <a:gd name="connsiteY54" fmla="*/ 1667252 h 4577274"/>
                <a:gd name="connsiteX55" fmla="*/ 1886562 w 2225943"/>
                <a:gd name="connsiteY55" fmla="*/ 1505327 h 4577274"/>
                <a:gd name="connsiteX56" fmla="*/ 1896087 w 2225943"/>
                <a:gd name="connsiteY56" fmla="*/ 1362452 h 4577274"/>
                <a:gd name="connsiteX57" fmla="*/ 1877037 w 2225943"/>
                <a:gd name="connsiteY57" fmla="*/ 1029077 h 4577274"/>
                <a:gd name="connsiteX58" fmla="*/ 1867512 w 2225943"/>
                <a:gd name="connsiteY58" fmla="*/ 829052 h 4577274"/>
                <a:gd name="connsiteX59" fmla="*/ 1843699 w 2225943"/>
                <a:gd name="connsiteY59" fmla="*/ 586165 h 4577274"/>
                <a:gd name="connsiteX60" fmla="*/ 1824649 w 2225943"/>
                <a:gd name="connsiteY60" fmla="*/ 324227 h 4577274"/>
                <a:gd name="connsiteX61" fmla="*/ 1824649 w 2225943"/>
                <a:gd name="connsiteY61" fmla="*/ 190877 h 4577274"/>
                <a:gd name="connsiteX62" fmla="*/ 1824649 w 2225943"/>
                <a:gd name="connsiteY62" fmla="*/ 128965 h 4577274"/>
                <a:gd name="connsiteX63" fmla="*/ 1781787 w 2225943"/>
                <a:gd name="connsiteY63" fmla="*/ 48002 h 4577274"/>
                <a:gd name="connsiteX64" fmla="*/ 1710349 w 2225943"/>
                <a:gd name="connsiteY64" fmla="*/ 377 h 4577274"/>
                <a:gd name="connsiteX65" fmla="*/ 1629387 w 2225943"/>
                <a:gd name="connsiteY65" fmla="*/ 28952 h 4577274"/>
                <a:gd name="connsiteX66" fmla="*/ 1548424 w 2225943"/>
                <a:gd name="connsiteY66" fmla="*/ 86102 h 4577274"/>
                <a:gd name="connsiteX67" fmla="*/ 1486512 w 2225943"/>
                <a:gd name="connsiteY67" fmla="*/ 276602 h 4577274"/>
                <a:gd name="connsiteX68" fmla="*/ 1453174 w 2225943"/>
                <a:gd name="connsiteY68" fmla="*/ 352802 h 457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225943" h="4577274">
                  <a:moveTo>
                    <a:pt x="1453174" y="352802"/>
                  </a:moveTo>
                  <a:cubicBezTo>
                    <a:pt x="1423805" y="378996"/>
                    <a:pt x="1363480" y="421065"/>
                    <a:pt x="1310299" y="433765"/>
                  </a:cubicBezTo>
                  <a:cubicBezTo>
                    <a:pt x="1257118" y="446465"/>
                    <a:pt x="1199968" y="425033"/>
                    <a:pt x="1134087" y="429002"/>
                  </a:cubicBezTo>
                  <a:cubicBezTo>
                    <a:pt x="1068206" y="432971"/>
                    <a:pt x="968987" y="452814"/>
                    <a:pt x="915012" y="457577"/>
                  </a:cubicBezTo>
                  <a:cubicBezTo>
                    <a:pt x="861037" y="462340"/>
                    <a:pt x="844368" y="452815"/>
                    <a:pt x="810237" y="457577"/>
                  </a:cubicBezTo>
                  <a:cubicBezTo>
                    <a:pt x="776106" y="462339"/>
                    <a:pt x="746736" y="465515"/>
                    <a:pt x="710224" y="486152"/>
                  </a:cubicBezTo>
                  <a:cubicBezTo>
                    <a:pt x="673711" y="506790"/>
                    <a:pt x="616562" y="532190"/>
                    <a:pt x="591162" y="581402"/>
                  </a:cubicBezTo>
                  <a:cubicBezTo>
                    <a:pt x="565762" y="630614"/>
                    <a:pt x="565761" y="697290"/>
                    <a:pt x="557824" y="781427"/>
                  </a:cubicBezTo>
                  <a:cubicBezTo>
                    <a:pt x="549886" y="865565"/>
                    <a:pt x="543537" y="986215"/>
                    <a:pt x="543537" y="1086227"/>
                  </a:cubicBezTo>
                  <a:cubicBezTo>
                    <a:pt x="543537" y="1186239"/>
                    <a:pt x="559411" y="1306096"/>
                    <a:pt x="557824" y="1381502"/>
                  </a:cubicBezTo>
                  <a:cubicBezTo>
                    <a:pt x="556236" y="1456908"/>
                    <a:pt x="544331" y="1492628"/>
                    <a:pt x="534012" y="1538665"/>
                  </a:cubicBezTo>
                  <a:cubicBezTo>
                    <a:pt x="523693" y="1584703"/>
                    <a:pt x="510993" y="1621215"/>
                    <a:pt x="495912" y="1657727"/>
                  </a:cubicBezTo>
                  <a:cubicBezTo>
                    <a:pt x="480831" y="1694240"/>
                    <a:pt x="465749" y="1736309"/>
                    <a:pt x="443524" y="1757740"/>
                  </a:cubicBezTo>
                  <a:cubicBezTo>
                    <a:pt x="421299" y="1779171"/>
                    <a:pt x="392724" y="1774409"/>
                    <a:pt x="362562" y="1786315"/>
                  </a:cubicBezTo>
                  <a:cubicBezTo>
                    <a:pt x="332400" y="1798221"/>
                    <a:pt x="293505" y="1819652"/>
                    <a:pt x="262549" y="1829177"/>
                  </a:cubicBezTo>
                  <a:cubicBezTo>
                    <a:pt x="231593" y="1838702"/>
                    <a:pt x="191905" y="1761709"/>
                    <a:pt x="176824" y="1843465"/>
                  </a:cubicBezTo>
                  <a:cubicBezTo>
                    <a:pt x="161743" y="1925221"/>
                    <a:pt x="175237" y="2180809"/>
                    <a:pt x="172062" y="2319715"/>
                  </a:cubicBezTo>
                  <a:cubicBezTo>
                    <a:pt x="168887" y="2458621"/>
                    <a:pt x="162536" y="2572921"/>
                    <a:pt x="157774" y="2676902"/>
                  </a:cubicBezTo>
                  <a:cubicBezTo>
                    <a:pt x="153012" y="2780883"/>
                    <a:pt x="151425" y="2869783"/>
                    <a:pt x="143487" y="2943602"/>
                  </a:cubicBezTo>
                  <a:cubicBezTo>
                    <a:pt x="135549" y="3017421"/>
                    <a:pt x="125230" y="3075365"/>
                    <a:pt x="110149" y="3119815"/>
                  </a:cubicBezTo>
                  <a:cubicBezTo>
                    <a:pt x="95068" y="3164265"/>
                    <a:pt x="70461" y="3164265"/>
                    <a:pt x="52999" y="3210302"/>
                  </a:cubicBezTo>
                  <a:cubicBezTo>
                    <a:pt x="35537" y="3256339"/>
                    <a:pt x="13311" y="3302378"/>
                    <a:pt x="5374" y="3396040"/>
                  </a:cubicBezTo>
                  <a:cubicBezTo>
                    <a:pt x="-2564" y="3489703"/>
                    <a:pt x="-976" y="3656389"/>
                    <a:pt x="5374" y="3772277"/>
                  </a:cubicBezTo>
                  <a:cubicBezTo>
                    <a:pt x="11724" y="3888165"/>
                    <a:pt x="25218" y="4011990"/>
                    <a:pt x="43474" y="4091365"/>
                  </a:cubicBezTo>
                  <a:cubicBezTo>
                    <a:pt x="61730" y="4170740"/>
                    <a:pt x="88718" y="4192964"/>
                    <a:pt x="114912" y="4248527"/>
                  </a:cubicBezTo>
                  <a:cubicBezTo>
                    <a:pt x="141106" y="4304090"/>
                    <a:pt x="172062" y="4381084"/>
                    <a:pt x="200637" y="4424740"/>
                  </a:cubicBezTo>
                  <a:cubicBezTo>
                    <a:pt x="229212" y="4468396"/>
                    <a:pt x="242706" y="4500146"/>
                    <a:pt x="286362" y="4510465"/>
                  </a:cubicBezTo>
                  <a:cubicBezTo>
                    <a:pt x="330018" y="4520784"/>
                    <a:pt x="394312" y="4502527"/>
                    <a:pt x="462574" y="4486652"/>
                  </a:cubicBezTo>
                  <a:cubicBezTo>
                    <a:pt x="530836" y="4470777"/>
                    <a:pt x="634818" y="4417596"/>
                    <a:pt x="695937" y="4415215"/>
                  </a:cubicBezTo>
                  <a:cubicBezTo>
                    <a:pt x="757056" y="4412834"/>
                    <a:pt x="768168" y="4451728"/>
                    <a:pt x="829287" y="4472365"/>
                  </a:cubicBezTo>
                  <a:cubicBezTo>
                    <a:pt x="890406" y="4493002"/>
                    <a:pt x="981687" y="4521578"/>
                    <a:pt x="1062649" y="4539040"/>
                  </a:cubicBezTo>
                  <a:cubicBezTo>
                    <a:pt x="1143611" y="4556502"/>
                    <a:pt x="1252356" y="4575553"/>
                    <a:pt x="1315062" y="4577140"/>
                  </a:cubicBezTo>
                  <a:cubicBezTo>
                    <a:pt x="1377768" y="4578728"/>
                    <a:pt x="1392850" y="4566027"/>
                    <a:pt x="1438887" y="4548565"/>
                  </a:cubicBezTo>
                  <a:cubicBezTo>
                    <a:pt x="1484924" y="4531103"/>
                    <a:pt x="1546043" y="4493002"/>
                    <a:pt x="1591287" y="4472365"/>
                  </a:cubicBezTo>
                  <a:cubicBezTo>
                    <a:pt x="1636531" y="4451728"/>
                    <a:pt x="1661930" y="4435059"/>
                    <a:pt x="1710349" y="4424740"/>
                  </a:cubicBezTo>
                  <a:cubicBezTo>
                    <a:pt x="1758768" y="4414421"/>
                    <a:pt x="1822268" y="4412039"/>
                    <a:pt x="1881799" y="4410452"/>
                  </a:cubicBezTo>
                  <a:cubicBezTo>
                    <a:pt x="1941330" y="4408865"/>
                    <a:pt x="2025468" y="4420771"/>
                    <a:pt x="2067537" y="4415215"/>
                  </a:cubicBezTo>
                  <a:cubicBezTo>
                    <a:pt x="2109606" y="4409659"/>
                    <a:pt x="2119925" y="4389815"/>
                    <a:pt x="2134212" y="4377115"/>
                  </a:cubicBezTo>
                  <a:cubicBezTo>
                    <a:pt x="2148500" y="4364415"/>
                    <a:pt x="2139768" y="4357271"/>
                    <a:pt x="2153262" y="4339015"/>
                  </a:cubicBezTo>
                  <a:cubicBezTo>
                    <a:pt x="2166756" y="4320759"/>
                    <a:pt x="2203268" y="4305677"/>
                    <a:pt x="2215174" y="4267577"/>
                  </a:cubicBezTo>
                  <a:cubicBezTo>
                    <a:pt x="2227080" y="4229477"/>
                    <a:pt x="2227080" y="4162802"/>
                    <a:pt x="2224699" y="4110415"/>
                  </a:cubicBezTo>
                  <a:cubicBezTo>
                    <a:pt x="2222318" y="4058028"/>
                    <a:pt x="2214381" y="3997702"/>
                    <a:pt x="2200887" y="3953252"/>
                  </a:cubicBezTo>
                  <a:cubicBezTo>
                    <a:pt x="2187393" y="3908802"/>
                    <a:pt x="2160406" y="3890546"/>
                    <a:pt x="2143737" y="3843715"/>
                  </a:cubicBezTo>
                  <a:cubicBezTo>
                    <a:pt x="2127068" y="3796884"/>
                    <a:pt x="2117543" y="3734177"/>
                    <a:pt x="2100874" y="3672265"/>
                  </a:cubicBezTo>
                  <a:cubicBezTo>
                    <a:pt x="2084205" y="3610353"/>
                    <a:pt x="2062774" y="3555584"/>
                    <a:pt x="2043724" y="3472240"/>
                  </a:cubicBezTo>
                  <a:cubicBezTo>
                    <a:pt x="2024674" y="3388896"/>
                    <a:pt x="1994512" y="3269040"/>
                    <a:pt x="1986574" y="3172202"/>
                  </a:cubicBezTo>
                  <a:cubicBezTo>
                    <a:pt x="1978637" y="3075365"/>
                    <a:pt x="1985780" y="2968209"/>
                    <a:pt x="1996099" y="2891215"/>
                  </a:cubicBezTo>
                  <a:cubicBezTo>
                    <a:pt x="2006418" y="2814221"/>
                    <a:pt x="2023087" y="2778503"/>
                    <a:pt x="2048487" y="2710240"/>
                  </a:cubicBezTo>
                  <a:cubicBezTo>
                    <a:pt x="2073887" y="2641978"/>
                    <a:pt x="2131037" y="2551490"/>
                    <a:pt x="2148499" y="2481640"/>
                  </a:cubicBezTo>
                  <a:cubicBezTo>
                    <a:pt x="2165961" y="2411790"/>
                    <a:pt x="2164375" y="2353053"/>
                    <a:pt x="2153262" y="2291140"/>
                  </a:cubicBezTo>
                  <a:cubicBezTo>
                    <a:pt x="2142149" y="2229227"/>
                    <a:pt x="2097699" y="2164140"/>
                    <a:pt x="2081824" y="2110165"/>
                  </a:cubicBezTo>
                  <a:cubicBezTo>
                    <a:pt x="2065949" y="2056190"/>
                    <a:pt x="2073887" y="2006977"/>
                    <a:pt x="2058012" y="1967290"/>
                  </a:cubicBezTo>
                  <a:cubicBezTo>
                    <a:pt x="2042137" y="1927603"/>
                    <a:pt x="2016737" y="1904584"/>
                    <a:pt x="1986574" y="1872040"/>
                  </a:cubicBezTo>
                  <a:cubicBezTo>
                    <a:pt x="1956412" y="1839496"/>
                    <a:pt x="1897675" y="1806158"/>
                    <a:pt x="1877037" y="1772027"/>
                  </a:cubicBezTo>
                  <a:cubicBezTo>
                    <a:pt x="1856400" y="1737896"/>
                    <a:pt x="1861162" y="1711702"/>
                    <a:pt x="1862749" y="1667252"/>
                  </a:cubicBezTo>
                  <a:cubicBezTo>
                    <a:pt x="1864337" y="1622802"/>
                    <a:pt x="1881006" y="1556127"/>
                    <a:pt x="1886562" y="1505327"/>
                  </a:cubicBezTo>
                  <a:cubicBezTo>
                    <a:pt x="1892118" y="1454527"/>
                    <a:pt x="1897674" y="1441827"/>
                    <a:pt x="1896087" y="1362452"/>
                  </a:cubicBezTo>
                  <a:cubicBezTo>
                    <a:pt x="1894500" y="1283077"/>
                    <a:pt x="1881800" y="1117977"/>
                    <a:pt x="1877037" y="1029077"/>
                  </a:cubicBezTo>
                  <a:cubicBezTo>
                    <a:pt x="1872275" y="940177"/>
                    <a:pt x="1873068" y="902871"/>
                    <a:pt x="1867512" y="829052"/>
                  </a:cubicBezTo>
                  <a:cubicBezTo>
                    <a:pt x="1861956" y="755233"/>
                    <a:pt x="1850843" y="670303"/>
                    <a:pt x="1843699" y="586165"/>
                  </a:cubicBezTo>
                  <a:cubicBezTo>
                    <a:pt x="1836555" y="502028"/>
                    <a:pt x="1827824" y="390108"/>
                    <a:pt x="1824649" y="324227"/>
                  </a:cubicBezTo>
                  <a:cubicBezTo>
                    <a:pt x="1821474" y="258346"/>
                    <a:pt x="1824649" y="190877"/>
                    <a:pt x="1824649" y="190877"/>
                  </a:cubicBezTo>
                  <a:cubicBezTo>
                    <a:pt x="1824649" y="158333"/>
                    <a:pt x="1831793" y="152777"/>
                    <a:pt x="1824649" y="128965"/>
                  </a:cubicBezTo>
                  <a:cubicBezTo>
                    <a:pt x="1817505" y="105153"/>
                    <a:pt x="1800837" y="69433"/>
                    <a:pt x="1781787" y="48002"/>
                  </a:cubicBezTo>
                  <a:cubicBezTo>
                    <a:pt x="1762737" y="26571"/>
                    <a:pt x="1735749" y="3552"/>
                    <a:pt x="1710349" y="377"/>
                  </a:cubicBezTo>
                  <a:cubicBezTo>
                    <a:pt x="1684949" y="-2798"/>
                    <a:pt x="1656375" y="14664"/>
                    <a:pt x="1629387" y="28952"/>
                  </a:cubicBezTo>
                  <a:cubicBezTo>
                    <a:pt x="1602400" y="43239"/>
                    <a:pt x="1572236" y="44827"/>
                    <a:pt x="1548424" y="86102"/>
                  </a:cubicBezTo>
                  <a:cubicBezTo>
                    <a:pt x="1524612" y="127377"/>
                    <a:pt x="1499212" y="236121"/>
                    <a:pt x="1486512" y="276602"/>
                  </a:cubicBezTo>
                  <a:cubicBezTo>
                    <a:pt x="1473812" y="317083"/>
                    <a:pt x="1482543" y="326608"/>
                    <a:pt x="1453174" y="352802"/>
                  </a:cubicBezTo>
                  <a:close/>
                </a:path>
              </a:pathLst>
            </a:custGeom>
            <a:solidFill>
              <a:srgbClr val="FFFF99">
                <a:alpha val="60000"/>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0" name="TextBox 59"/>
          <p:cNvSpPr txBox="1"/>
          <p:nvPr/>
        </p:nvSpPr>
        <p:spPr>
          <a:xfrm>
            <a:off x="622343" y="3711779"/>
            <a:ext cx="3264035" cy="338554"/>
          </a:xfrm>
          <a:prstGeom prst="rect">
            <a:avLst/>
          </a:prstGeom>
          <a:solidFill>
            <a:schemeClr val="bg1"/>
          </a:solidFill>
        </p:spPr>
        <p:txBody>
          <a:bodyPr wrap="none" rtlCol="0">
            <a:spAutoFit/>
          </a:bodyPr>
          <a:lstStyle/>
          <a:p>
            <a:r>
              <a:rPr lang="en-US" sz="1600" b="1" dirty="0" smtClean="0">
                <a:latin typeface="Tahoma" panose="020B0604030504040204" pitchFamily="34" charset="0"/>
                <a:ea typeface="Tahoma" panose="020B0604030504040204" pitchFamily="34" charset="0"/>
                <a:cs typeface="Tahoma" panose="020B0604030504040204" pitchFamily="34" charset="0"/>
              </a:rPr>
              <a:t>Study Area was 100 x 250 km</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sp>
        <p:nvSpPr>
          <p:cNvPr id="64" name="TextBox 63"/>
          <p:cNvSpPr txBox="1"/>
          <p:nvPr/>
        </p:nvSpPr>
        <p:spPr>
          <a:xfrm>
            <a:off x="166582" y="5104997"/>
            <a:ext cx="4343400" cy="1015663"/>
          </a:xfrm>
          <a:prstGeom prst="rect">
            <a:avLst/>
          </a:prstGeom>
          <a:noFill/>
        </p:spPr>
        <p:txBody>
          <a:bodyPr wrap="square" rtlCol="0">
            <a:spAutoFit/>
          </a:bodyPr>
          <a:lstStyle/>
          <a:p>
            <a:pPr marL="228600" indent="-228600"/>
            <a:r>
              <a:rPr lang="en-US" sz="1200" dirty="0" smtClean="0">
                <a:latin typeface="Arial" panose="020B0604020202020204" pitchFamily="34" charset="0"/>
                <a:cs typeface="Arial" panose="020B0604020202020204" pitchFamily="34" charset="0"/>
              </a:rPr>
              <a:t>This slide and the ones that follow are from:</a:t>
            </a:r>
          </a:p>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 Modelling the hydrocarbon system of the North Viking Graben: a case study, in Dore et al (ed), </a:t>
            </a:r>
            <a:r>
              <a:rPr lang="en-US" sz="1200" i="1" dirty="0" smtClean="0">
                <a:solidFill>
                  <a:schemeClr val="accent6"/>
                </a:solidFill>
                <a:latin typeface="Arial" panose="020B0604020202020204" pitchFamily="34" charset="0"/>
                <a:cs typeface="Arial" panose="020B0604020202020204" pitchFamily="34" charset="0"/>
              </a:rPr>
              <a:t>Basin Modelling: Advances and Applications</a:t>
            </a:r>
            <a:r>
              <a:rPr lang="en-US" sz="1200" dirty="0" smtClean="0">
                <a:solidFill>
                  <a:schemeClr val="accent6"/>
                </a:solidFill>
                <a:latin typeface="Arial" panose="020B0604020202020204" pitchFamily="34" charset="0"/>
                <a:cs typeface="Arial" panose="020B0604020202020204" pitchFamily="34" charset="0"/>
              </a:rPr>
              <a:t>, NPF Special Publication 3, Elsevier, pp. 469-484.</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55270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North Viking Graben Example</a:t>
            </a:r>
            <a:endParaRPr lang="en-US" dirty="0"/>
          </a:p>
        </p:txBody>
      </p:sp>
      <p:grpSp>
        <p:nvGrpSpPr>
          <p:cNvPr id="200" name="Group 199"/>
          <p:cNvGrpSpPr/>
          <p:nvPr/>
        </p:nvGrpSpPr>
        <p:grpSpPr>
          <a:xfrm>
            <a:off x="404302" y="2323385"/>
            <a:ext cx="7711403" cy="3290809"/>
            <a:chOff x="183536" y="1894760"/>
            <a:chExt cx="7711403" cy="3290809"/>
          </a:xfrm>
        </p:grpSpPr>
        <p:sp>
          <p:nvSpPr>
            <p:cNvPr id="98" name="Text Box 379"/>
            <p:cNvSpPr txBox="1">
              <a:spLocks noChangeArrowheads="1"/>
            </p:cNvSpPr>
            <p:nvPr/>
          </p:nvSpPr>
          <p:spPr bwMode="auto">
            <a:xfrm>
              <a:off x="2319022" y="2155231"/>
              <a:ext cx="1758950" cy="338138"/>
            </a:xfrm>
            <a:prstGeom prst="rect">
              <a:avLst/>
            </a:prstGeom>
            <a:noFill/>
            <a:ln w="9525">
              <a:noFill/>
              <a:miter lim="800000"/>
              <a:headEnd/>
              <a:tailEnd/>
            </a:ln>
          </p:spPr>
          <p:txBody>
            <a:bodyPr wrap="none">
              <a:spAutoFit/>
            </a:bodyPr>
            <a:lstStyle/>
            <a:p>
              <a:pPr algn="ctr"/>
              <a:r>
                <a:rPr lang="en-US" sz="1600" b="1" dirty="0" smtClean="0">
                  <a:latin typeface="Tahoma" pitchFamily="34" charset="0"/>
                </a:rPr>
                <a:t>Draupne Shale </a:t>
              </a:r>
              <a:endParaRPr lang="en-US" sz="1600" b="1" dirty="0">
                <a:latin typeface="Tahoma" pitchFamily="34" charset="0"/>
              </a:endParaRPr>
            </a:p>
          </p:txBody>
        </p:sp>
        <p:grpSp>
          <p:nvGrpSpPr>
            <p:cNvPr id="5" name="Group 4"/>
            <p:cNvGrpSpPr>
              <a:grpSpLocks noChangeAspect="1"/>
            </p:cNvGrpSpPr>
            <p:nvPr/>
          </p:nvGrpSpPr>
          <p:grpSpPr>
            <a:xfrm>
              <a:off x="2898775" y="1894760"/>
              <a:ext cx="4996164" cy="3290809"/>
              <a:chOff x="1212850" y="1068388"/>
              <a:chExt cx="6813550" cy="4487862"/>
            </a:xfrm>
          </p:grpSpPr>
          <p:sp>
            <p:nvSpPr>
              <p:cNvPr id="9" name="Freeform 284"/>
              <p:cNvSpPr>
                <a:spLocks/>
              </p:cNvSpPr>
              <p:nvPr/>
            </p:nvSpPr>
            <p:spPr bwMode="auto">
              <a:xfrm>
                <a:off x="1222375" y="1076325"/>
                <a:ext cx="6804025" cy="4465638"/>
              </a:xfrm>
              <a:custGeom>
                <a:avLst/>
                <a:gdLst>
                  <a:gd name="T0" fmla="*/ 0 w 4286"/>
                  <a:gd name="T1" fmla="*/ 1909 h 2813"/>
                  <a:gd name="T2" fmla="*/ 0 w 4286"/>
                  <a:gd name="T3" fmla="*/ 2166 h 2813"/>
                  <a:gd name="T4" fmla="*/ 1380 w 4286"/>
                  <a:gd name="T5" fmla="*/ 2813 h 2813"/>
                  <a:gd name="T6" fmla="*/ 4286 w 4286"/>
                  <a:gd name="T7" fmla="*/ 1979 h 2813"/>
                  <a:gd name="T8" fmla="*/ 4279 w 4286"/>
                  <a:gd name="T9" fmla="*/ 717 h 2813"/>
                  <a:gd name="T10" fmla="*/ 2736 w 4286"/>
                  <a:gd name="T11" fmla="*/ 0 h 2813"/>
                  <a:gd name="T12" fmla="*/ 2736 w 4286"/>
                  <a:gd name="T13" fmla="*/ 156 h 2813"/>
                  <a:gd name="T14" fmla="*/ 2393 w 4286"/>
                  <a:gd name="T15" fmla="*/ 639 h 2813"/>
                  <a:gd name="T16" fmla="*/ 1785 w 4286"/>
                  <a:gd name="T17" fmla="*/ 1223 h 2813"/>
                  <a:gd name="T18" fmla="*/ 943 w 4286"/>
                  <a:gd name="T19" fmla="*/ 1512 h 2813"/>
                  <a:gd name="T20" fmla="*/ 0 w 4286"/>
                  <a:gd name="T21" fmla="*/ 1909 h 2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86"/>
                  <a:gd name="T34" fmla="*/ 0 h 2813"/>
                  <a:gd name="T35" fmla="*/ 4286 w 4286"/>
                  <a:gd name="T36" fmla="*/ 2813 h 28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86" h="2813">
                    <a:moveTo>
                      <a:pt x="0" y="1909"/>
                    </a:moveTo>
                    <a:lnTo>
                      <a:pt x="0" y="2166"/>
                    </a:lnTo>
                    <a:lnTo>
                      <a:pt x="1380" y="2813"/>
                    </a:lnTo>
                    <a:lnTo>
                      <a:pt x="4286" y="1979"/>
                    </a:lnTo>
                    <a:lnTo>
                      <a:pt x="4279" y="717"/>
                    </a:lnTo>
                    <a:lnTo>
                      <a:pt x="2736" y="0"/>
                    </a:lnTo>
                    <a:lnTo>
                      <a:pt x="2736" y="156"/>
                    </a:lnTo>
                    <a:lnTo>
                      <a:pt x="2393" y="639"/>
                    </a:lnTo>
                    <a:lnTo>
                      <a:pt x="1785" y="1223"/>
                    </a:lnTo>
                    <a:lnTo>
                      <a:pt x="943" y="1512"/>
                    </a:lnTo>
                    <a:lnTo>
                      <a:pt x="0" y="1909"/>
                    </a:lnTo>
                    <a:close/>
                  </a:path>
                </a:pathLst>
              </a:custGeom>
              <a:solidFill>
                <a:schemeClr val="bg1">
                  <a:lumMod val="65000"/>
                </a:schemeClr>
              </a:solidFill>
              <a:ln w="9525">
                <a:solidFill>
                  <a:schemeClr val="tx1"/>
                </a:solidFill>
                <a:round/>
                <a:headEnd/>
                <a:tailEnd/>
              </a:ln>
            </p:spPr>
            <p:txBody>
              <a:bodyPr wrap="none" anchor="ctr"/>
              <a:lstStyle/>
              <a:p>
                <a:endParaRPr lang="en-US" dirty="0"/>
              </a:p>
            </p:txBody>
          </p:sp>
          <p:sp>
            <p:nvSpPr>
              <p:cNvPr id="10" name="Freeform 285" descr="Large confetti"/>
              <p:cNvSpPr>
                <a:spLocks/>
              </p:cNvSpPr>
              <p:nvPr/>
            </p:nvSpPr>
            <p:spPr bwMode="auto">
              <a:xfrm>
                <a:off x="4811713" y="1314450"/>
                <a:ext cx="3206750" cy="1517650"/>
              </a:xfrm>
              <a:custGeom>
                <a:avLst/>
                <a:gdLst>
                  <a:gd name="T0" fmla="*/ 0 w 2020"/>
                  <a:gd name="T1" fmla="*/ 72 h 944"/>
                  <a:gd name="T2" fmla="*/ 100 w 2020"/>
                  <a:gd name="T3" fmla="*/ 176 h 944"/>
                  <a:gd name="T4" fmla="*/ 228 w 2020"/>
                  <a:gd name="T5" fmla="*/ 272 h 944"/>
                  <a:gd name="T6" fmla="*/ 352 w 2020"/>
                  <a:gd name="T7" fmla="*/ 340 h 944"/>
                  <a:gd name="T8" fmla="*/ 456 w 2020"/>
                  <a:gd name="T9" fmla="*/ 424 h 944"/>
                  <a:gd name="T10" fmla="*/ 604 w 2020"/>
                  <a:gd name="T11" fmla="*/ 500 h 944"/>
                  <a:gd name="T12" fmla="*/ 736 w 2020"/>
                  <a:gd name="T13" fmla="*/ 576 h 944"/>
                  <a:gd name="T14" fmla="*/ 876 w 2020"/>
                  <a:gd name="T15" fmla="*/ 644 h 944"/>
                  <a:gd name="T16" fmla="*/ 972 w 2020"/>
                  <a:gd name="T17" fmla="*/ 688 h 944"/>
                  <a:gd name="T18" fmla="*/ 1132 w 2020"/>
                  <a:gd name="T19" fmla="*/ 728 h 944"/>
                  <a:gd name="T20" fmla="*/ 1248 w 2020"/>
                  <a:gd name="T21" fmla="*/ 772 h 944"/>
                  <a:gd name="T22" fmla="*/ 1340 w 2020"/>
                  <a:gd name="T23" fmla="*/ 824 h 944"/>
                  <a:gd name="T24" fmla="*/ 1440 w 2020"/>
                  <a:gd name="T25" fmla="*/ 840 h 944"/>
                  <a:gd name="T26" fmla="*/ 1576 w 2020"/>
                  <a:gd name="T27" fmla="*/ 892 h 944"/>
                  <a:gd name="T28" fmla="*/ 1688 w 2020"/>
                  <a:gd name="T29" fmla="*/ 928 h 944"/>
                  <a:gd name="T30" fmla="*/ 1788 w 2020"/>
                  <a:gd name="T31" fmla="*/ 944 h 944"/>
                  <a:gd name="T32" fmla="*/ 1888 w 2020"/>
                  <a:gd name="T33" fmla="*/ 944 h 944"/>
                  <a:gd name="T34" fmla="*/ 2020 w 2020"/>
                  <a:gd name="T35" fmla="*/ 876 h 944"/>
                  <a:gd name="T36" fmla="*/ 1824 w 2020"/>
                  <a:gd name="T37" fmla="*/ 784 h 944"/>
                  <a:gd name="T38" fmla="*/ 1556 w 2020"/>
                  <a:gd name="T39" fmla="*/ 624 h 944"/>
                  <a:gd name="T40" fmla="*/ 1284 w 2020"/>
                  <a:gd name="T41" fmla="*/ 408 h 944"/>
                  <a:gd name="T42" fmla="*/ 1092 w 2020"/>
                  <a:gd name="T43" fmla="*/ 324 h 944"/>
                  <a:gd name="T44" fmla="*/ 916 w 2020"/>
                  <a:gd name="T45" fmla="*/ 236 h 944"/>
                  <a:gd name="T46" fmla="*/ 776 w 2020"/>
                  <a:gd name="T47" fmla="*/ 148 h 944"/>
                  <a:gd name="T48" fmla="*/ 496 w 2020"/>
                  <a:gd name="T49" fmla="*/ 0 h 944"/>
                  <a:gd name="T50" fmla="*/ 364 w 2020"/>
                  <a:gd name="T51" fmla="*/ 20 h 944"/>
                  <a:gd name="T52" fmla="*/ 228 w 2020"/>
                  <a:gd name="T53" fmla="*/ 60 h 944"/>
                  <a:gd name="T54" fmla="*/ 140 w 2020"/>
                  <a:gd name="T55" fmla="*/ 68 h 944"/>
                  <a:gd name="T56" fmla="*/ 0 w 2020"/>
                  <a:gd name="T57" fmla="*/ 72 h 94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20"/>
                  <a:gd name="T88" fmla="*/ 0 h 944"/>
                  <a:gd name="T89" fmla="*/ 2020 w 2020"/>
                  <a:gd name="T90" fmla="*/ 944 h 94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20" h="944">
                    <a:moveTo>
                      <a:pt x="0" y="72"/>
                    </a:moveTo>
                    <a:lnTo>
                      <a:pt x="100" y="176"/>
                    </a:lnTo>
                    <a:lnTo>
                      <a:pt x="228" y="272"/>
                    </a:lnTo>
                    <a:lnTo>
                      <a:pt x="352" y="340"/>
                    </a:lnTo>
                    <a:lnTo>
                      <a:pt x="456" y="424"/>
                    </a:lnTo>
                    <a:lnTo>
                      <a:pt x="604" y="500"/>
                    </a:lnTo>
                    <a:lnTo>
                      <a:pt x="736" y="576"/>
                    </a:lnTo>
                    <a:lnTo>
                      <a:pt x="876" y="644"/>
                    </a:lnTo>
                    <a:lnTo>
                      <a:pt x="972" y="688"/>
                    </a:lnTo>
                    <a:lnTo>
                      <a:pt x="1132" y="728"/>
                    </a:lnTo>
                    <a:lnTo>
                      <a:pt x="1248" y="772"/>
                    </a:lnTo>
                    <a:lnTo>
                      <a:pt x="1340" y="824"/>
                    </a:lnTo>
                    <a:lnTo>
                      <a:pt x="1440" y="840"/>
                    </a:lnTo>
                    <a:lnTo>
                      <a:pt x="1576" y="892"/>
                    </a:lnTo>
                    <a:lnTo>
                      <a:pt x="1688" y="928"/>
                    </a:lnTo>
                    <a:lnTo>
                      <a:pt x="1788" y="944"/>
                    </a:lnTo>
                    <a:lnTo>
                      <a:pt x="1888" y="944"/>
                    </a:lnTo>
                    <a:lnTo>
                      <a:pt x="2020" y="876"/>
                    </a:lnTo>
                    <a:lnTo>
                      <a:pt x="1824" y="784"/>
                    </a:lnTo>
                    <a:lnTo>
                      <a:pt x="1556" y="624"/>
                    </a:lnTo>
                    <a:lnTo>
                      <a:pt x="1284" y="408"/>
                    </a:lnTo>
                    <a:lnTo>
                      <a:pt x="1092" y="324"/>
                    </a:lnTo>
                    <a:lnTo>
                      <a:pt x="916" y="236"/>
                    </a:lnTo>
                    <a:lnTo>
                      <a:pt x="776" y="148"/>
                    </a:lnTo>
                    <a:lnTo>
                      <a:pt x="496" y="0"/>
                    </a:lnTo>
                    <a:lnTo>
                      <a:pt x="364" y="20"/>
                    </a:lnTo>
                    <a:lnTo>
                      <a:pt x="228" y="60"/>
                    </a:lnTo>
                    <a:lnTo>
                      <a:pt x="140" y="68"/>
                    </a:lnTo>
                    <a:lnTo>
                      <a:pt x="0" y="72"/>
                    </a:lnTo>
                    <a:close/>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11" name="Freeform 286"/>
              <p:cNvSpPr>
                <a:spLocks/>
              </p:cNvSpPr>
              <p:nvPr/>
            </p:nvSpPr>
            <p:spPr bwMode="auto">
              <a:xfrm>
                <a:off x="4149725" y="1420813"/>
                <a:ext cx="2916238" cy="3519488"/>
              </a:xfrm>
              <a:custGeom>
                <a:avLst/>
                <a:gdLst>
                  <a:gd name="T0" fmla="*/ 1677 w 1685"/>
                  <a:gd name="T1" fmla="*/ 629 h 1749"/>
                  <a:gd name="T2" fmla="*/ 1629 w 1685"/>
                  <a:gd name="T3" fmla="*/ 845 h 1749"/>
                  <a:gd name="T4" fmla="*/ 1581 w 1685"/>
                  <a:gd name="T5" fmla="*/ 1045 h 1749"/>
                  <a:gd name="T6" fmla="*/ 1549 w 1685"/>
                  <a:gd name="T7" fmla="*/ 1193 h 1749"/>
                  <a:gd name="T8" fmla="*/ 1493 w 1685"/>
                  <a:gd name="T9" fmla="*/ 1377 h 1749"/>
                  <a:gd name="T10" fmla="*/ 1457 w 1685"/>
                  <a:gd name="T11" fmla="*/ 1501 h 1749"/>
                  <a:gd name="T12" fmla="*/ 1425 w 1685"/>
                  <a:gd name="T13" fmla="*/ 1553 h 1749"/>
                  <a:gd name="T14" fmla="*/ 1357 w 1685"/>
                  <a:gd name="T15" fmla="*/ 1661 h 1749"/>
                  <a:gd name="T16" fmla="*/ 1297 w 1685"/>
                  <a:gd name="T17" fmla="*/ 1749 h 1749"/>
                  <a:gd name="T18" fmla="*/ 1241 w 1685"/>
                  <a:gd name="T19" fmla="*/ 1661 h 1749"/>
                  <a:gd name="T20" fmla="*/ 1129 w 1685"/>
                  <a:gd name="T21" fmla="*/ 1645 h 1749"/>
                  <a:gd name="T22" fmla="*/ 1065 w 1685"/>
                  <a:gd name="T23" fmla="*/ 1589 h 1749"/>
                  <a:gd name="T24" fmla="*/ 981 w 1685"/>
                  <a:gd name="T25" fmla="*/ 1573 h 1749"/>
                  <a:gd name="T26" fmla="*/ 833 w 1685"/>
                  <a:gd name="T27" fmla="*/ 1381 h 1749"/>
                  <a:gd name="T28" fmla="*/ 109 w 1685"/>
                  <a:gd name="T29" fmla="*/ 645 h 1749"/>
                  <a:gd name="T30" fmla="*/ 181 w 1685"/>
                  <a:gd name="T31" fmla="*/ 601 h 1749"/>
                  <a:gd name="T32" fmla="*/ 181 w 1685"/>
                  <a:gd name="T33" fmla="*/ 525 h 1749"/>
                  <a:gd name="T34" fmla="*/ 217 w 1685"/>
                  <a:gd name="T35" fmla="*/ 461 h 1749"/>
                  <a:gd name="T36" fmla="*/ 293 w 1685"/>
                  <a:gd name="T37" fmla="*/ 293 h 1749"/>
                  <a:gd name="T38" fmla="*/ 333 w 1685"/>
                  <a:gd name="T39" fmla="*/ 161 h 1749"/>
                  <a:gd name="T40" fmla="*/ 369 w 1685"/>
                  <a:gd name="T41" fmla="*/ 13 h 1749"/>
                  <a:gd name="T42" fmla="*/ 453 w 1685"/>
                  <a:gd name="T43" fmla="*/ 81 h 1749"/>
                  <a:gd name="T44" fmla="*/ 677 w 1685"/>
                  <a:gd name="T45" fmla="*/ 209 h 1749"/>
                  <a:gd name="T46" fmla="*/ 837 w 1685"/>
                  <a:gd name="T47" fmla="*/ 305 h 1749"/>
                  <a:gd name="T48" fmla="*/ 1081 w 1685"/>
                  <a:gd name="T49" fmla="*/ 413 h 1749"/>
                  <a:gd name="T50" fmla="*/ 1237 w 1685"/>
                  <a:gd name="T51" fmla="*/ 481 h 1749"/>
                  <a:gd name="T52" fmla="*/ 1409 w 1685"/>
                  <a:gd name="T53" fmla="*/ 525 h 1749"/>
                  <a:gd name="T54" fmla="*/ 1581 w 1685"/>
                  <a:gd name="T55" fmla="*/ 597 h 1749"/>
                  <a:gd name="T56" fmla="*/ 1677 w 1685"/>
                  <a:gd name="T57" fmla="*/ 629 h 17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85"/>
                  <a:gd name="T88" fmla="*/ 0 h 1749"/>
                  <a:gd name="T89" fmla="*/ 1685 w 1685"/>
                  <a:gd name="T90" fmla="*/ 1749 h 17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85" h="1749">
                    <a:moveTo>
                      <a:pt x="1677" y="629"/>
                    </a:moveTo>
                    <a:cubicBezTo>
                      <a:pt x="1685" y="670"/>
                      <a:pt x="1645" y="776"/>
                      <a:pt x="1629" y="845"/>
                    </a:cubicBezTo>
                    <a:cubicBezTo>
                      <a:pt x="1613" y="914"/>
                      <a:pt x="1594" y="987"/>
                      <a:pt x="1581" y="1045"/>
                    </a:cubicBezTo>
                    <a:cubicBezTo>
                      <a:pt x="1568" y="1103"/>
                      <a:pt x="1564" y="1138"/>
                      <a:pt x="1549" y="1193"/>
                    </a:cubicBezTo>
                    <a:cubicBezTo>
                      <a:pt x="1534" y="1248"/>
                      <a:pt x="1508" y="1326"/>
                      <a:pt x="1493" y="1377"/>
                    </a:cubicBezTo>
                    <a:cubicBezTo>
                      <a:pt x="1478" y="1428"/>
                      <a:pt x="1468" y="1472"/>
                      <a:pt x="1457" y="1501"/>
                    </a:cubicBezTo>
                    <a:cubicBezTo>
                      <a:pt x="1446" y="1530"/>
                      <a:pt x="1442" y="1526"/>
                      <a:pt x="1425" y="1553"/>
                    </a:cubicBezTo>
                    <a:cubicBezTo>
                      <a:pt x="1408" y="1580"/>
                      <a:pt x="1378" y="1628"/>
                      <a:pt x="1357" y="1661"/>
                    </a:cubicBezTo>
                    <a:cubicBezTo>
                      <a:pt x="1336" y="1694"/>
                      <a:pt x="1316" y="1749"/>
                      <a:pt x="1297" y="1749"/>
                    </a:cubicBezTo>
                    <a:cubicBezTo>
                      <a:pt x="1278" y="1749"/>
                      <a:pt x="1269" y="1678"/>
                      <a:pt x="1241" y="1661"/>
                    </a:cubicBezTo>
                    <a:cubicBezTo>
                      <a:pt x="1213" y="1644"/>
                      <a:pt x="1158" y="1657"/>
                      <a:pt x="1129" y="1645"/>
                    </a:cubicBezTo>
                    <a:cubicBezTo>
                      <a:pt x="1100" y="1633"/>
                      <a:pt x="1090" y="1601"/>
                      <a:pt x="1065" y="1589"/>
                    </a:cubicBezTo>
                    <a:cubicBezTo>
                      <a:pt x="1040" y="1577"/>
                      <a:pt x="1020" y="1608"/>
                      <a:pt x="981" y="1573"/>
                    </a:cubicBezTo>
                    <a:cubicBezTo>
                      <a:pt x="942" y="1538"/>
                      <a:pt x="978" y="1536"/>
                      <a:pt x="833" y="1381"/>
                    </a:cubicBezTo>
                    <a:cubicBezTo>
                      <a:pt x="688" y="1226"/>
                      <a:pt x="218" y="775"/>
                      <a:pt x="109" y="645"/>
                    </a:cubicBezTo>
                    <a:cubicBezTo>
                      <a:pt x="0" y="515"/>
                      <a:pt x="169" y="621"/>
                      <a:pt x="181" y="601"/>
                    </a:cubicBezTo>
                    <a:cubicBezTo>
                      <a:pt x="193" y="581"/>
                      <a:pt x="175" y="548"/>
                      <a:pt x="181" y="525"/>
                    </a:cubicBezTo>
                    <a:cubicBezTo>
                      <a:pt x="187" y="502"/>
                      <a:pt x="198" y="500"/>
                      <a:pt x="217" y="461"/>
                    </a:cubicBezTo>
                    <a:cubicBezTo>
                      <a:pt x="236" y="422"/>
                      <a:pt x="274" y="343"/>
                      <a:pt x="293" y="293"/>
                    </a:cubicBezTo>
                    <a:cubicBezTo>
                      <a:pt x="312" y="243"/>
                      <a:pt x="320" y="208"/>
                      <a:pt x="333" y="161"/>
                    </a:cubicBezTo>
                    <a:cubicBezTo>
                      <a:pt x="346" y="114"/>
                      <a:pt x="349" y="26"/>
                      <a:pt x="369" y="13"/>
                    </a:cubicBezTo>
                    <a:cubicBezTo>
                      <a:pt x="389" y="0"/>
                      <a:pt x="402" y="48"/>
                      <a:pt x="453" y="81"/>
                    </a:cubicBezTo>
                    <a:cubicBezTo>
                      <a:pt x="504" y="114"/>
                      <a:pt x="613" y="172"/>
                      <a:pt x="677" y="209"/>
                    </a:cubicBezTo>
                    <a:cubicBezTo>
                      <a:pt x="741" y="246"/>
                      <a:pt x="770" y="271"/>
                      <a:pt x="837" y="305"/>
                    </a:cubicBezTo>
                    <a:cubicBezTo>
                      <a:pt x="904" y="339"/>
                      <a:pt x="1014" y="384"/>
                      <a:pt x="1081" y="413"/>
                    </a:cubicBezTo>
                    <a:cubicBezTo>
                      <a:pt x="1148" y="442"/>
                      <a:pt x="1182" y="462"/>
                      <a:pt x="1237" y="481"/>
                    </a:cubicBezTo>
                    <a:cubicBezTo>
                      <a:pt x="1292" y="500"/>
                      <a:pt x="1352" y="506"/>
                      <a:pt x="1409" y="525"/>
                    </a:cubicBezTo>
                    <a:cubicBezTo>
                      <a:pt x="1466" y="544"/>
                      <a:pt x="1536" y="578"/>
                      <a:pt x="1581" y="597"/>
                    </a:cubicBezTo>
                    <a:cubicBezTo>
                      <a:pt x="1626" y="616"/>
                      <a:pt x="1669" y="588"/>
                      <a:pt x="1677" y="629"/>
                    </a:cubicBezTo>
                    <a:close/>
                  </a:path>
                </a:pathLst>
              </a:custGeom>
              <a:gradFill rotWithShape="0">
                <a:gsLst>
                  <a:gs pos="0">
                    <a:srgbClr val="454545"/>
                  </a:gs>
                  <a:gs pos="50000">
                    <a:srgbClr val="969696"/>
                  </a:gs>
                  <a:gs pos="100000">
                    <a:srgbClr val="454545"/>
                  </a:gs>
                </a:gsLst>
                <a:lin ang="0" scaled="1"/>
              </a:gradFill>
              <a:ln w="19050" cmpd="sng">
                <a:solidFill>
                  <a:schemeClr val="tx1"/>
                </a:solidFill>
                <a:round/>
                <a:headEnd/>
                <a:tailEnd/>
              </a:ln>
            </p:spPr>
            <p:txBody>
              <a:bodyPr wrap="none" anchor="ctr"/>
              <a:lstStyle/>
              <a:p>
                <a:endParaRPr lang="en-US" dirty="0"/>
              </a:p>
            </p:txBody>
          </p:sp>
          <p:sp>
            <p:nvSpPr>
              <p:cNvPr id="12" name="Freeform 287" descr="Large confetti"/>
              <p:cNvSpPr>
                <a:spLocks/>
              </p:cNvSpPr>
              <p:nvPr/>
            </p:nvSpPr>
            <p:spPr bwMode="auto">
              <a:xfrm>
                <a:off x="3294063" y="1866900"/>
                <a:ext cx="3683000" cy="1530350"/>
              </a:xfrm>
              <a:custGeom>
                <a:avLst/>
                <a:gdLst>
                  <a:gd name="T0" fmla="*/ 1328 w 2320"/>
                  <a:gd name="T1" fmla="*/ 804 h 964"/>
                  <a:gd name="T2" fmla="*/ 1448 w 2320"/>
                  <a:gd name="T3" fmla="*/ 896 h 964"/>
                  <a:gd name="T4" fmla="*/ 1608 w 2320"/>
                  <a:gd name="T5" fmla="*/ 944 h 964"/>
                  <a:gd name="T6" fmla="*/ 1780 w 2320"/>
                  <a:gd name="T7" fmla="*/ 964 h 964"/>
                  <a:gd name="T8" fmla="*/ 1920 w 2320"/>
                  <a:gd name="T9" fmla="*/ 940 h 964"/>
                  <a:gd name="T10" fmla="*/ 2040 w 2320"/>
                  <a:gd name="T11" fmla="*/ 892 h 964"/>
                  <a:gd name="T12" fmla="*/ 2140 w 2320"/>
                  <a:gd name="T13" fmla="*/ 848 h 964"/>
                  <a:gd name="T14" fmla="*/ 2264 w 2320"/>
                  <a:gd name="T15" fmla="*/ 820 h 964"/>
                  <a:gd name="T16" fmla="*/ 2320 w 2320"/>
                  <a:gd name="T17" fmla="*/ 804 h 964"/>
                  <a:gd name="T18" fmla="*/ 2224 w 2320"/>
                  <a:gd name="T19" fmla="*/ 756 h 964"/>
                  <a:gd name="T20" fmla="*/ 2104 w 2320"/>
                  <a:gd name="T21" fmla="*/ 700 h 964"/>
                  <a:gd name="T22" fmla="*/ 1984 w 2320"/>
                  <a:gd name="T23" fmla="*/ 608 h 964"/>
                  <a:gd name="T24" fmla="*/ 1852 w 2320"/>
                  <a:gd name="T25" fmla="*/ 504 h 964"/>
                  <a:gd name="T26" fmla="*/ 1736 w 2320"/>
                  <a:gd name="T27" fmla="*/ 440 h 964"/>
                  <a:gd name="T28" fmla="*/ 1592 w 2320"/>
                  <a:gd name="T29" fmla="*/ 392 h 964"/>
                  <a:gd name="T30" fmla="*/ 1496 w 2320"/>
                  <a:gd name="T31" fmla="*/ 368 h 964"/>
                  <a:gd name="T32" fmla="*/ 1364 w 2320"/>
                  <a:gd name="T33" fmla="*/ 324 h 964"/>
                  <a:gd name="T34" fmla="*/ 1240 w 2320"/>
                  <a:gd name="T35" fmla="*/ 276 h 964"/>
                  <a:gd name="T36" fmla="*/ 1132 w 2320"/>
                  <a:gd name="T37" fmla="*/ 184 h 964"/>
                  <a:gd name="T38" fmla="*/ 1028 w 2320"/>
                  <a:gd name="T39" fmla="*/ 108 h 964"/>
                  <a:gd name="T40" fmla="*/ 872 w 2320"/>
                  <a:gd name="T41" fmla="*/ 0 h 964"/>
                  <a:gd name="T42" fmla="*/ 800 w 2320"/>
                  <a:gd name="T43" fmla="*/ 36 h 964"/>
                  <a:gd name="T44" fmla="*/ 680 w 2320"/>
                  <a:gd name="T45" fmla="*/ 120 h 964"/>
                  <a:gd name="T46" fmla="*/ 564 w 2320"/>
                  <a:gd name="T47" fmla="*/ 168 h 964"/>
                  <a:gd name="T48" fmla="*/ 436 w 2320"/>
                  <a:gd name="T49" fmla="*/ 192 h 964"/>
                  <a:gd name="T50" fmla="*/ 264 w 2320"/>
                  <a:gd name="T51" fmla="*/ 208 h 964"/>
                  <a:gd name="T52" fmla="*/ 112 w 2320"/>
                  <a:gd name="T53" fmla="*/ 196 h 964"/>
                  <a:gd name="T54" fmla="*/ 0 w 2320"/>
                  <a:gd name="T55" fmla="*/ 192 h 964"/>
                  <a:gd name="T56" fmla="*/ 104 w 2320"/>
                  <a:gd name="T57" fmla="*/ 268 h 964"/>
                  <a:gd name="T58" fmla="*/ 296 w 2320"/>
                  <a:gd name="T59" fmla="*/ 392 h 964"/>
                  <a:gd name="T60" fmla="*/ 492 w 2320"/>
                  <a:gd name="T61" fmla="*/ 500 h 964"/>
                  <a:gd name="T62" fmla="*/ 724 w 2320"/>
                  <a:gd name="T63" fmla="*/ 612 h 964"/>
                  <a:gd name="T64" fmla="*/ 936 w 2320"/>
                  <a:gd name="T65" fmla="*/ 684 h 964"/>
                  <a:gd name="T66" fmla="*/ 1108 w 2320"/>
                  <a:gd name="T67" fmla="*/ 728 h 964"/>
                  <a:gd name="T68" fmla="*/ 1280 w 2320"/>
                  <a:gd name="T69" fmla="*/ 792 h 964"/>
                  <a:gd name="T70" fmla="*/ 1328 w 2320"/>
                  <a:gd name="T71" fmla="*/ 804 h 9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20"/>
                  <a:gd name="T109" fmla="*/ 0 h 964"/>
                  <a:gd name="T110" fmla="*/ 2320 w 2320"/>
                  <a:gd name="T111" fmla="*/ 964 h 9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20" h="964">
                    <a:moveTo>
                      <a:pt x="1328" y="804"/>
                    </a:moveTo>
                    <a:lnTo>
                      <a:pt x="1448" y="896"/>
                    </a:lnTo>
                    <a:lnTo>
                      <a:pt x="1608" y="944"/>
                    </a:lnTo>
                    <a:lnTo>
                      <a:pt x="1780" y="964"/>
                    </a:lnTo>
                    <a:lnTo>
                      <a:pt x="1920" y="940"/>
                    </a:lnTo>
                    <a:lnTo>
                      <a:pt x="2040" y="892"/>
                    </a:lnTo>
                    <a:lnTo>
                      <a:pt x="2140" y="848"/>
                    </a:lnTo>
                    <a:lnTo>
                      <a:pt x="2264" y="820"/>
                    </a:lnTo>
                    <a:lnTo>
                      <a:pt x="2320" y="804"/>
                    </a:lnTo>
                    <a:lnTo>
                      <a:pt x="2224" y="756"/>
                    </a:lnTo>
                    <a:lnTo>
                      <a:pt x="2104" y="700"/>
                    </a:lnTo>
                    <a:lnTo>
                      <a:pt x="1984" y="608"/>
                    </a:lnTo>
                    <a:lnTo>
                      <a:pt x="1852" y="504"/>
                    </a:lnTo>
                    <a:lnTo>
                      <a:pt x="1736" y="440"/>
                    </a:lnTo>
                    <a:lnTo>
                      <a:pt x="1592" y="392"/>
                    </a:lnTo>
                    <a:lnTo>
                      <a:pt x="1496" y="368"/>
                    </a:lnTo>
                    <a:lnTo>
                      <a:pt x="1364" y="324"/>
                    </a:lnTo>
                    <a:lnTo>
                      <a:pt x="1240" y="276"/>
                    </a:lnTo>
                    <a:lnTo>
                      <a:pt x="1132" y="184"/>
                    </a:lnTo>
                    <a:lnTo>
                      <a:pt x="1028" y="108"/>
                    </a:lnTo>
                    <a:lnTo>
                      <a:pt x="872" y="0"/>
                    </a:lnTo>
                    <a:lnTo>
                      <a:pt x="800" y="36"/>
                    </a:lnTo>
                    <a:lnTo>
                      <a:pt x="680" y="120"/>
                    </a:lnTo>
                    <a:lnTo>
                      <a:pt x="564" y="168"/>
                    </a:lnTo>
                    <a:lnTo>
                      <a:pt x="436" y="192"/>
                    </a:lnTo>
                    <a:lnTo>
                      <a:pt x="264" y="208"/>
                    </a:lnTo>
                    <a:lnTo>
                      <a:pt x="112" y="196"/>
                    </a:lnTo>
                    <a:lnTo>
                      <a:pt x="0" y="192"/>
                    </a:lnTo>
                    <a:lnTo>
                      <a:pt x="104" y="268"/>
                    </a:lnTo>
                    <a:lnTo>
                      <a:pt x="296" y="392"/>
                    </a:lnTo>
                    <a:lnTo>
                      <a:pt x="492" y="500"/>
                    </a:lnTo>
                    <a:lnTo>
                      <a:pt x="724" y="612"/>
                    </a:lnTo>
                    <a:lnTo>
                      <a:pt x="936" y="684"/>
                    </a:lnTo>
                    <a:lnTo>
                      <a:pt x="1108" y="728"/>
                    </a:lnTo>
                    <a:lnTo>
                      <a:pt x="1280" y="792"/>
                    </a:lnTo>
                    <a:lnTo>
                      <a:pt x="1328" y="804"/>
                    </a:lnTo>
                    <a:close/>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13" name="Freeform 288"/>
              <p:cNvSpPr>
                <a:spLocks/>
              </p:cNvSpPr>
              <p:nvPr/>
            </p:nvSpPr>
            <p:spPr bwMode="auto">
              <a:xfrm>
                <a:off x="2720975" y="2157413"/>
                <a:ext cx="2674938" cy="2776538"/>
              </a:xfrm>
              <a:custGeom>
                <a:avLst/>
                <a:gdLst>
                  <a:gd name="T0" fmla="*/ 1677 w 1685"/>
                  <a:gd name="T1" fmla="*/ 629 h 1749"/>
                  <a:gd name="T2" fmla="*/ 1629 w 1685"/>
                  <a:gd name="T3" fmla="*/ 845 h 1749"/>
                  <a:gd name="T4" fmla="*/ 1581 w 1685"/>
                  <a:gd name="T5" fmla="*/ 1045 h 1749"/>
                  <a:gd name="T6" fmla="*/ 1549 w 1685"/>
                  <a:gd name="T7" fmla="*/ 1193 h 1749"/>
                  <a:gd name="T8" fmla="*/ 1493 w 1685"/>
                  <a:gd name="T9" fmla="*/ 1377 h 1749"/>
                  <a:gd name="T10" fmla="*/ 1457 w 1685"/>
                  <a:gd name="T11" fmla="*/ 1501 h 1749"/>
                  <a:gd name="T12" fmla="*/ 1425 w 1685"/>
                  <a:gd name="T13" fmla="*/ 1553 h 1749"/>
                  <a:gd name="T14" fmla="*/ 1357 w 1685"/>
                  <a:gd name="T15" fmla="*/ 1661 h 1749"/>
                  <a:gd name="T16" fmla="*/ 1297 w 1685"/>
                  <a:gd name="T17" fmla="*/ 1749 h 1749"/>
                  <a:gd name="T18" fmla="*/ 1241 w 1685"/>
                  <a:gd name="T19" fmla="*/ 1661 h 1749"/>
                  <a:gd name="T20" fmla="*/ 1129 w 1685"/>
                  <a:gd name="T21" fmla="*/ 1645 h 1749"/>
                  <a:gd name="T22" fmla="*/ 1065 w 1685"/>
                  <a:gd name="T23" fmla="*/ 1589 h 1749"/>
                  <a:gd name="T24" fmla="*/ 981 w 1685"/>
                  <a:gd name="T25" fmla="*/ 1573 h 1749"/>
                  <a:gd name="T26" fmla="*/ 833 w 1685"/>
                  <a:gd name="T27" fmla="*/ 1381 h 1749"/>
                  <a:gd name="T28" fmla="*/ 109 w 1685"/>
                  <a:gd name="T29" fmla="*/ 645 h 1749"/>
                  <a:gd name="T30" fmla="*/ 181 w 1685"/>
                  <a:gd name="T31" fmla="*/ 601 h 1749"/>
                  <a:gd name="T32" fmla="*/ 181 w 1685"/>
                  <a:gd name="T33" fmla="*/ 525 h 1749"/>
                  <a:gd name="T34" fmla="*/ 217 w 1685"/>
                  <a:gd name="T35" fmla="*/ 461 h 1749"/>
                  <a:gd name="T36" fmla="*/ 293 w 1685"/>
                  <a:gd name="T37" fmla="*/ 293 h 1749"/>
                  <a:gd name="T38" fmla="*/ 333 w 1685"/>
                  <a:gd name="T39" fmla="*/ 161 h 1749"/>
                  <a:gd name="T40" fmla="*/ 369 w 1685"/>
                  <a:gd name="T41" fmla="*/ 13 h 1749"/>
                  <a:gd name="T42" fmla="*/ 453 w 1685"/>
                  <a:gd name="T43" fmla="*/ 81 h 1749"/>
                  <a:gd name="T44" fmla="*/ 677 w 1685"/>
                  <a:gd name="T45" fmla="*/ 209 h 1749"/>
                  <a:gd name="T46" fmla="*/ 837 w 1685"/>
                  <a:gd name="T47" fmla="*/ 305 h 1749"/>
                  <a:gd name="T48" fmla="*/ 1081 w 1685"/>
                  <a:gd name="T49" fmla="*/ 413 h 1749"/>
                  <a:gd name="T50" fmla="*/ 1237 w 1685"/>
                  <a:gd name="T51" fmla="*/ 481 h 1749"/>
                  <a:gd name="T52" fmla="*/ 1409 w 1685"/>
                  <a:gd name="T53" fmla="*/ 525 h 1749"/>
                  <a:gd name="T54" fmla="*/ 1581 w 1685"/>
                  <a:gd name="T55" fmla="*/ 597 h 1749"/>
                  <a:gd name="T56" fmla="*/ 1677 w 1685"/>
                  <a:gd name="T57" fmla="*/ 629 h 17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85"/>
                  <a:gd name="T88" fmla="*/ 0 h 1749"/>
                  <a:gd name="T89" fmla="*/ 1685 w 1685"/>
                  <a:gd name="T90" fmla="*/ 1749 h 17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85" h="1749">
                    <a:moveTo>
                      <a:pt x="1677" y="629"/>
                    </a:moveTo>
                    <a:cubicBezTo>
                      <a:pt x="1685" y="670"/>
                      <a:pt x="1645" y="776"/>
                      <a:pt x="1629" y="845"/>
                    </a:cubicBezTo>
                    <a:cubicBezTo>
                      <a:pt x="1613" y="914"/>
                      <a:pt x="1594" y="987"/>
                      <a:pt x="1581" y="1045"/>
                    </a:cubicBezTo>
                    <a:cubicBezTo>
                      <a:pt x="1568" y="1103"/>
                      <a:pt x="1564" y="1138"/>
                      <a:pt x="1549" y="1193"/>
                    </a:cubicBezTo>
                    <a:cubicBezTo>
                      <a:pt x="1534" y="1248"/>
                      <a:pt x="1508" y="1326"/>
                      <a:pt x="1493" y="1377"/>
                    </a:cubicBezTo>
                    <a:cubicBezTo>
                      <a:pt x="1478" y="1428"/>
                      <a:pt x="1468" y="1472"/>
                      <a:pt x="1457" y="1501"/>
                    </a:cubicBezTo>
                    <a:cubicBezTo>
                      <a:pt x="1446" y="1530"/>
                      <a:pt x="1442" y="1526"/>
                      <a:pt x="1425" y="1553"/>
                    </a:cubicBezTo>
                    <a:cubicBezTo>
                      <a:pt x="1408" y="1580"/>
                      <a:pt x="1378" y="1628"/>
                      <a:pt x="1357" y="1661"/>
                    </a:cubicBezTo>
                    <a:cubicBezTo>
                      <a:pt x="1336" y="1694"/>
                      <a:pt x="1316" y="1749"/>
                      <a:pt x="1297" y="1749"/>
                    </a:cubicBezTo>
                    <a:cubicBezTo>
                      <a:pt x="1278" y="1749"/>
                      <a:pt x="1269" y="1678"/>
                      <a:pt x="1241" y="1661"/>
                    </a:cubicBezTo>
                    <a:cubicBezTo>
                      <a:pt x="1213" y="1644"/>
                      <a:pt x="1158" y="1657"/>
                      <a:pt x="1129" y="1645"/>
                    </a:cubicBezTo>
                    <a:cubicBezTo>
                      <a:pt x="1100" y="1633"/>
                      <a:pt x="1090" y="1601"/>
                      <a:pt x="1065" y="1589"/>
                    </a:cubicBezTo>
                    <a:cubicBezTo>
                      <a:pt x="1040" y="1577"/>
                      <a:pt x="1020" y="1608"/>
                      <a:pt x="981" y="1573"/>
                    </a:cubicBezTo>
                    <a:cubicBezTo>
                      <a:pt x="942" y="1538"/>
                      <a:pt x="978" y="1536"/>
                      <a:pt x="833" y="1381"/>
                    </a:cubicBezTo>
                    <a:cubicBezTo>
                      <a:pt x="688" y="1226"/>
                      <a:pt x="218" y="775"/>
                      <a:pt x="109" y="645"/>
                    </a:cubicBezTo>
                    <a:cubicBezTo>
                      <a:pt x="0" y="515"/>
                      <a:pt x="169" y="621"/>
                      <a:pt x="181" y="601"/>
                    </a:cubicBezTo>
                    <a:cubicBezTo>
                      <a:pt x="193" y="581"/>
                      <a:pt x="175" y="548"/>
                      <a:pt x="181" y="525"/>
                    </a:cubicBezTo>
                    <a:cubicBezTo>
                      <a:pt x="187" y="502"/>
                      <a:pt x="198" y="500"/>
                      <a:pt x="217" y="461"/>
                    </a:cubicBezTo>
                    <a:cubicBezTo>
                      <a:pt x="236" y="422"/>
                      <a:pt x="274" y="343"/>
                      <a:pt x="293" y="293"/>
                    </a:cubicBezTo>
                    <a:cubicBezTo>
                      <a:pt x="312" y="243"/>
                      <a:pt x="320" y="208"/>
                      <a:pt x="333" y="161"/>
                    </a:cubicBezTo>
                    <a:cubicBezTo>
                      <a:pt x="346" y="114"/>
                      <a:pt x="349" y="26"/>
                      <a:pt x="369" y="13"/>
                    </a:cubicBezTo>
                    <a:cubicBezTo>
                      <a:pt x="389" y="0"/>
                      <a:pt x="402" y="48"/>
                      <a:pt x="453" y="81"/>
                    </a:cubicBezTo>
                    <a:cubicBezTo>
                      <a:pt x="504" y="114"/>
                      <a:pt x="613" y="172"/>
                      <a:pt x="677" y="209"/>
                    </a:cubicBezTo>
                    <a:cubicBezTo>
                      <a:pt x="741" y="246"/>
                      <a:pt x="770" y="271"/>
                      <a:pt x="837" y="305"/>
                    </a:cubicBezTo>
                    <a:cubicBezTo>
                      <a:pt x="904" y="339"/>
                      <a:pt x="1014" y="384"/>
                      <a:pt x="1081" y="413"/>
                    </a:cubicBezTo>
                    <a:cubicBezTo>
                      <a:pt x="1148" y="442"/>
                      <a:pt x="1182" y="462"/>
                      <a:pt x="1237" y="481"/>
                    </a:cubicBezTo>
                    <a:cubicBezTo>
                      <a:pt x="1292" y="500"/>
                      <a:pt x="1352" y="506"/>
                      <a:pt x="1409" y="525"/>
                    </a:cubicBezTo>
                    <a:cubicBezTo>
                      <a:pt x="1466" y="544"/>
                      <a:pt x="1536" y="578"/>
                      <a:pt x="1581" y="597"/>
                    </a:cubicBezTo>
                    <a:cubicBezTo>
                      <a:pt x="1626" y="616"/>
                      <a:pt x="1669" y="588"/>
                      <a:pt x="1677" y="629"/>
                    </a:cubicBezTo>
                    <a:close/>
                  </a:path>
                </a:pathLst>
              </a:custGeom>
              <a:gradFill rotWithShape="0">
                <a:gsLst>
                  <a:gs pos="0">
                    <a:srgbClr val="454545"/>
                  </a:gs>
                  <a:gs pos="50000">
                    <a:srgbClr val="969696"/>
                  </a:gs>
                  <a:gs pos="100000">
                    <a:srgbClr val="454545"/>
                  </a:gs>
                </a:gsLst>
                <a:lin ang="0" scaled="1"/>
              </a:gradFill>
              <a:ln w="19050" cmpd="sng">
                <a:solidFill>
                  <a:schemeClr val="tx1"/>
                </a:solidFill>
                <a:round/>
                <a:headEnd/>
                <a:tailEnd/>
              </a:ln>
            </p:spPr>
            <p:txBody>
              <a:bodyPr wrap="none" anchor="ctr"/>
              <a:lstStyle/>
              <a:p>
                <a:endParaRPr lang="en-US" dirty="0"/>
              </a:p>
            </p:txBody>
          </p:sp>
          <p:sp>
            <p:nvSpPr>
              <p:cNvPr id="14" name="Freeform 289" descr="Large confetti"/>
              <p:cNvSpPr>
                <a:spLocks/>
              </p:cNvSpPr>
              <p:nvPr/>
            </p:nvSpPr>
            <p:spPr bwMode="auto">
              <a:xfrm>
                <a:off x="1223963" y="2895600"/>
                <a:ext cx="3848100" cy="2032000"/>
              </a:xfrm>
              <a:custGeom>
                <a:avLst/>
                <a:gdLst>
                  <a:gd name="T0" fmla="*/ 0 w 2424"/>
                  <a:gd name="T1" fmla="*/ 624 h 1280"/>
                  <a:gd name="T2" fmla="*/ 108 w 2424"/>
                  <a:gd name="T3" fmla="*/ 528 h 1280"/>
                  <a:gd name="T4" fmla="*/ 256 w 2424"/>
                  <a:gd name="T5" fmla="*/ 468 h 1280"/>
                  <a:gd name="T6" fmla="*/ 504 w 2424"/>
                  <a:gd name="T7" fmla="*/ 368 h 1280"/>
                  <a:gd name="T8" fmla="*/ 704 w 2424"/>
                  <a:gd name="T9" fmla="*/ 280 h 1280"/>
                  <a:gd name="T10" fmla="*/ 824 w 2424"/>
                  <a:gd name="T11" fmla="*/ 180 h 1280"/>
                  <a:gd name="T12" fmla="*/ 972 w 2424"/>
                  <a:gd name="T13" fmla="*/ 72 h 1280"/>
                  <a:gd name="T14" fmla="*/ 1152 w 2424"/>
                  <a:gd name="T15" fmla="*/ 0 h 1280"/>
                  <a:gd name="T16" fmla="*/ 1336 w 2424"/>
                  <a:gd name="T17" fmla="*/ 164 h 1280"/>
                  <a:gd name="T18" fmla="*/ 1580 w 2424"/>
                  <a:gd name="T19" fmla="*/ 440 h 1280"/>
                  <a:gd name="T20" fmla="*/ 1828 w 2424"/>
                  <a:gd name="T21" fmla="*/ 620 h 1280"/>
                  <a:gd name="T22" fmla="*/ 2072 w 2424"/>
                  <a:gd name="T23" fmla="*/ 716 h 1280"/>
                  <a:gd name="T24" fmla="*/ 2284 w 2424"/>
                  <a:gd name="T25" fmla="*/ 828 h 1280"/>
                  <a:gd name="T26" fmla="*/ 2424 w 2424"/>
                  <a:gd name="T27" fmla="*/ 944 h 1280"/>
                  <a:gd name="T28" fmla="*/ 2304 w 2424"/>
                  <a:gd name="T29" fmla="*/ 904 h 1280"/>
                  <a:gd name="T30" fmla="*/ 2144 w 2424"/>
                  <a:gd name="T31" fmla="*/ 908 h 1280"/>
                  <a:gd name="T32" fmla="*/ 1992 w 2424"/>
                  <a:gd name="T33" fmla="*/ 956 h 1280"/>
                  <a:gd name="T34" fmla="*/ 1848 w 2424"/>
                  <a:gd name="T35" fmla="*/ 1020 h 1280"/>
                  <a:gd name="T36" fmla="*/ 1704 w 2424"/>
                  <a:gd name="T37" fmla="*/ 1104 h 1280"/>
                  <a:gd name="T38" fmla="*/ 1540 w 2424"/>
                  <a:gd name="T39" fmla="*/ 1192 h 1280"/>
                  <a:gd name="T40" fmla="*/ 1376 w 2424"/>
                  <a:gd name="T41" fmla="*/ 1280 h 1280"/>
                  <a:gd name="T42" fmla="*/ 1224 w 2424"/>
                  <a:gd name="T43" fmla="*/ 1264 h 1280"/>
                  <a:gd name="T44" fmla="*/ 1012 w 2424"/>
                  <a:gd name="T45" fmla="*/ 1236 h 1280"/>
                  <a:gd name="T46" fmla="*/ 800 w 2424"/>
                  <a:gd name="T47" fmla="*/ 1220 h 1280"/>
                  <a:gd name="T48" fmla="*/ 640 w 2424"/>
                  <a:gd name="T49" fmla="*/ 1192 h 1280"/>
                  <a:gd name="T50" fmla="*/ 552 w 2424"/>
                  <a:gd name="T51" fmla="*/ 1172 h 1280"/>
                  <a:gd name="T52" fmla="*/ 496 w 2424"/>
                  <a:gd name="T53" fmla="*/ 1108 h 1280"/>
                  <a:gd name="T54" fmla="*/ 404 w 2424"/>
                  <a:gd name="T55" fmla="*/ 988 h 1280"/>
                  <a:gd name="T56" fmla="*/ 292 w 2424"/>
                  <a:gd name="T57" fmla="*/ 852 h 1280"/>
                  <a:gd name="T58" fmla="*/ 208 w 2424"/>
                  <a:gd name="T59" fmla="*/ 748 h 1280"/>
                  <a:gd name="T60" fmla="*/ 136 w 2424"/>
                  <a:gd name="T61" fmla="*/ 684 h 1280"/>
                  <a:gd name="T62" fmla="*/ 0 w 2424"/>
                  <a:gd name="T63" fmla="*/ 624 h 12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24"/>
                  <a:gd name="T97" fmla="*/ 0 h 1280"/>
                  <a:gd name="T98" fmla="*/ 2424 w 2424"/>
                  <a:gd name="T99" fmla="*/ 1280 h 128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24" h="1280">
                    <a:moveTo>
                      <a:pt x="0" y="624"/>
                    </a:moveTo>
                    <a:lnTo>
                      <a:pt x="108" y="528"/>
                    </a:lnTo>
                    <a:lnTo>
                      <a:pt x="256" y="468"/>
                    </a:lnTo>
                    <a:lnTo>
                      <a:pt x="504" y="368"/>
                    </a:lnTo>
                    <a:lnTo>
                      <a:pt x="704" y="280"/>
                    </a:lnTo>
                    <a:lnTo>
                      <a:pt x="824" y="180"/>
                    </a:lnTo>
                    <a:lnTo>
                      <a:pt x="972" y="72"/>
                    </a:lnTo>
                    <a:lnTo>
                      <a:pt x="1152" y="0"/>
                    </a:lnTo>
                    <a:lnTo>
                      <a:pt x="1336" y="164"/>
                    </a:lnTo>
                    <a:lnTo>
                      <a:pt x="1580" y="440"/>
                    </a:lnTo>
                    <a:lnTo>
                      <a:pt x="1828" y="620"/>
                    </a:lnTo>
                    <a:lnTo>
                      <a:pt x="2072" y="716"/>
                    </a:lnTo>
                    <a:lnTo>
                      <a:pt x="2284" y="828"/>
                    </a:lnTo>
                    <a:lnTo>
                      <a:pt x="2424" y="944"/>
                    </a:lnTo>
                    <a:lnTo>
                      <a:pt x="2304" y="904"/>
                    </a:lnTo>
                    <a:lnTo>
                      <a:pt x="2144" y="908"/>
                    </a:lnTo>
                    <a:lnTo>
                      <a:pt x="1992" y="956"/>
                    </a:lnTo>
                    <a:lnTo>
                      <a:pt x="1848" y="1020"/>
                    </a:lnTo>
                    <a:lnTo>
                      <a:pt x="1704" y="1104"/>
                    </a:lnTo>
                    <a:lnTo>
                      <a:pt x="1540" y="1192"/>
                    </a:lnTo>
                    <a:lnTo>
                      <a:pt x="1376" y="1280"/>
                    </a:lnTo>
                    <a:lnTo>
                      <a:pt x="1224" y="1264"/>
                    </a:lnTo>
                    <a:lnTo>
                      <a:pt x="1012" y="1236"/>
                    </a:lnTo>
                    <a:lnTo>
                      <a:pt x="800" y="1220"/>
                    </a:lnTo>
                    <a:lnTo>
                      <a:pt x="640" y="1192"/>
                    </a:lnTo>
                    <a:lnTo>
                      <a:pt x="552" y="1172"/>
                    </a:lnTo>
                    <a:lnTo>
                      <a:pt x="496" y="1108"/>
                    </a:lnTo>
                    <a:lnTo>
                      <a:pt x="404" y="988"/>
                    </a:lnTo>
                    <a:lnTo>
                      <a:pt x="292" y="852"/>
                    </a:lnTo>
                    <a:lnTo>
                      <a:pt x="208" y="748"/>
                    </a:lnTo>
                    <a:lnTo>
                      <a:pt x="136" y="684"/>
                    </a:lnTo>
                    <a:lnTo>
                      <a:pt x="0" y="624"/>
                    </a:lnTo>
                    <a:close/>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15" name="Freeform 290" descr="Large confetti"/>
              <p:cNvSpPr>
                <a:spLocks/>
              </p:cNvSpPr>
              <p:nvPr/>
            </p:nvSpPr>
            <p:spPr bwMode="auto">
              <a:xfrm>
                <a:off x="7053263" y="2647950"/>
                <a:ext cx="965200" cy="298450"/>
              </a:xfrm>
              <a:custGeom>
                <a:avLst/>
                <a:gdLst>
                  <a:gd name="T0" fmla="*/ 0 w 608"/>
                  <a:gd name="T1" fmla="*/ 0 h 188"/>
                  <a:gd name="T2" fmla="*/ 4 w 608"/>
                  <a:gd name="T3" fmla="*/ 116 h 188"/>
                  <a:gd name="T4" fmla="*/ 136 w 608"/>
                  <a:gd name="T5" fmla="*/ 160 h 188"/>
                  <a:gd name="T6" fmla="*/ 284 w 608"/>
                  <a:gd name="T7" fmla="*/ 188 h 188"/>
                  <a:gd name="T8" fmla="*/ 444 w 608"/>
                  <a:gd name="T9" fmla="*/ 180 h 188"/>
                  <a:gd name="T10" fmla="*/ 548 w 608"/>
                  <a:gd name="T11" fmla="*/ 140 h 188"/>
                  <a:gd name="T12" fmla="*/ 608 w 608"/>
                  <a:gd name="T13" fmla="*/ 116 h 188"/>
                  <a:gd name="T14" fmla="*/ 604 w 608"/>
                  <a:gd name="T15" fmla="*/ 48 h 188"/>
                  <a:gd name="T16" fmla="*/ 560 w 608"/>
                  <a:gd name="T17" fmla="*/ 68 h 188"/>
                  <a:gd name="T18" fmla="*/ 444 w 608"/>
                  <a:gd name="T19" fmla="*/ 104 h 188"/>
                  <a:gd name="T20" fmla="*/ 340 w 608"/>
                  <a:gd name="T21" fmla="*/ 104 h 188"/>
                  <a:gd name="T22" fmla="*/ 208 w 608"/>
                  <a:gd name="T23" fmla="*/ 76 h 188"/>
                  <a:gd name="T24" fmla="*/ 0 w 608"/>
                  <a:gd name="T25" fmla="*/ 0 h 1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8"/>
                  <a:gd name="T40" fmla="*/ 0 h 188"/>
                  <a:gd name="T41" fmla="*/ 608 w 608"/>
                  <a:gd name="T42" fmla="*/ 188 h 1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8" h="188">
                    <a:moveTo>
                      <a:pt x="0" y="0"/>
                    </a:moveTo>
                    <a:lnTo>
                      <a:pt x="4" y="116"/>
                    </a:lnTo>
                    <a:lnTo>
                      <a:pt x="136" y="160"/>
                    </a:lnTo>
                    <a:lnTo>
                      <a:pt x="284" y="188"/>
                    </a:lnTo>
                    <a:lnTo>
                      <a:pt x="444" y="180"/>
                    </a:lnTo>
                    <a:lnTo>
                      <a:pt x="548" y="140"/>
                    </a:lnTo>
                    <a:lnTo>
                      <a:pt x="608" y="116"/>
                    </a:lnTo>
                    <a:lnTo>
                      <a:pt x="604" y="48"/>
                    </a:lnTo>
                    <a:lnTo>
                      <a:pt x="560" y="68"/>
                    </a:lnTo>
                    <a:lnTo>
                      <a:pt x="444" y="104"/>
                    </a:lnTo>
                    <a:lnTo>
                      <a:pt x="340" y="104"/>
                    </a:lnTo>
                    <a:lnTo>
                      <a:pt x="208" y="76"/>
                    </a:lnTo>
                    <a:lnTo>
                      <a:pt x="0" y="0"/>
                    </a:lnTo>
                    <a:close/>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16" name="Freeform 291" descr="Large confetti"/>
              <p:cNvSpPr>
                <a:spLocks/>
              </p:cNvSpPr>
              <p:nvPr/>
            </p:nvSpPr>
            <p:spPr bwMode="auto">
              <a:xfrm>
                <a:off x="1217613" y="3892550"/>
                <a:ext cx="3854450" cy="1263650"/>
              </a:xfrm>
              <a:custGeom>
                <a:avLst/>
                <a:gdLst>
                  <a:gd name="T0" fmla="*/ 0 w 2428"/>
                  <a:gd name="T1" fmla="*/ 0 h 796"/>
                  <a:gd name="T2" fmla="*/ 8 w 2428"/>
                  <a:gd name="T3" fmla="*/ 136 h 796"/>
                  <a:gd name="T4" fmla="*/ 68 w 2428"/>
                  <a:gd name="T5" fmla="*/ 156 h 796"/>
                  <a:gd name="T6" fmla="*/ 168 w 2428"/>
                  <a:gd name="T7" fmla="*/ 208 h 796"/>
                  <a:gd name="T8" fmla="*/ 272 w 2428"/>
                  <a:gd name="T9" fmla="*/ 324 h 796"/>
                  <a:gd name="T10" fmla="*/ 356 w 2428"/>
                  <a:gd name="T11" fmla="*/ 436 h 796"/>
                  <a:gd name="T12" fmla="*/ 456 w 2428"/>
                  <a:gd name="T13" fmla="*/ 560 h 796"/>
                  <a:gd name="T14" fmla="*/ 524 w 2428"/>
                  <a:gd name="T15" fmla="*/ 612 h 796"/>
                  <a:gd name="T16" fmla="*/ 644 w 2428"/>
                  <a:gd name="T17" fmla="*/ 656 h 796"/>
                  <a:gd name="T18" fmla="*/ 800 w 2428"/>
                  <a:gd name="T19" fmla="*/ 696 h 796"/>
                  <a:gd name="T20" fmla="*/ 1004 w 2428"/>
                  <a:gd name="T21" fmla="*/ 708 h 796"/>
                  <a:gd name="T22" fmla="*/ 1164 w 2428"/>
                  <a:gd name="T23" fmla="*/ 724 h 796"/>
                  <a:gd name="T24" fmla="*/ 1276 w 2428"/>
                  <a:gd name="T25" fmla="*/ 752 h 796"/>
                  <a:gd name="T26" fmla="*/ 1388 w 2428"/>
                  <a:gd name="T27" fmla="*/ 796 h 796"/>
                  <a:gd name="T28" fmla="*/ 1600 w 2428"/>
                  <a:gd name="T29" fmla="*/ 672 h 796"/>
                  <a:gd name="T30" fmla="*/ 1816 w 2428"/>
                  <a:gd name="T31" fmla="*/ 552 h 796"/>
                  <a:gd name="T32" fmla="*/ 1968 w 2428"/>
                  <a:gd name="T33" fmla="*/ 460 h 796"/>
                  <a:gd name="T34" fmla="*/ 2076 w 2428"/>
                  <a:gd name="T35" fmla="*/ 420 h 796"/>
                  <a:gd name="T36" fmla="*/ 2184 w 2428"/>
                  <a:gd name="T37" fmla="*/ 400 h 796"/>
                  <a:gd name="T38" fmla="*/ 2296 w 2428"/>
                  <a:gd name="T39" fmla="*/ 432 h 796"/>
                  <a:gd name="T40" fmla="*/ 2376 w 2428"/>
                  <a:gd name="T41" fmla="*/ 460 h 796"/>
                  <a:gd name="T42" fmla="*/ 2428 w 2428"/>
                  <a:gd name="T43" fmla="*/ 320 h 796"/>
                  <a:gd name="T44" fmla="*/ 2332 w 2428"/>
                  <a:gd name="T45" fmla="*/ 284 h 796"/>
                  <a:gd name="T46" fmla="*/ 2220 w 2428"/>
                  <a:gd name="T47" fmla="*/ 288 h 796"/>
                  <a:gd name="T48" fmla="*/ 2108 w 2428"/>
                  <a:gd name="T49" fmla="*/ 284 h 796"/>
                  <a:gd name="T50" fmla="*/ 2028 w 2428"/>
                  <a:gd name="T51" fmla="*/ 320 h 796"/>
                  <a:gd name="T52" fmla="*/ 1892 w 2428"/>
                  <a:gd name="T53" fmla="*/ 376 h 796"/>
                  <a:gd name="T54" fmla="*/ 1796 w 2428"/>
                  <a:gd name="T55" fmla="*/ 420 h 796"/>
                  <a:gd name="T56" fmla="*/ 1676 w 2428"/>
                  <a:gd name="T57" fmla="*/ 496 h 796"/>
                  <a:gd name="T58" fmla="*/ 1524 w 2428"/>
                  <a:gd name="T59" fmla="*/ 572 h 796"/>
                  <a:gd name="T60" fmla="*/ 1384 w 2428"/>
                  <a:gd name="T61" fmla="*/ 652 h 796"/>
                  <a:gd name="T62" fmla="*/ 1304 w 2428"/>
                  <a:gd name="T63" fmla="*/ 644 h 796"/>
                  <a:gd name="T64" fmla="*/ 1188 w 2428"/>
                  <a:gd name="T65" fmla="*/ 628 h 796"/>
                  <a:gd name="T66" fmla="*/ 1036 w 2428"/>
                  <a:gd name="T67" fmla="*/ 612 h 796"/>
                  <a:gd name="T68" fmla="*/ 924 w 2428"/>
                  <a:gd name="T69" fmla="*/ 600 h 796"/>
                  <a:gd name="T70" fmla="*/ 804 w 2428"/>
                  <a:gd name="T71" fmla="*/ 592 h 796"/>
                  <a:gd name="T72" fmla="*/ 712 w 2428"/>
                  <a:gd name="T73" fmla="*/ 580 h 796"/>
                  <a:gd name="T74" fmla="*/ 648 w 2428"/>
                  <a:gd name="T75" fmla="*/ 564 h 796"/>
                  <a:gd name="T76" fmla="*/ 572 w 2428"/>
                  <a:gd name="T77" fmla="*/ 548 h 796"/>
                  <a:gd name="T78" fmla="*/ 512 w 2428"/>
                  <a:gd name="T79" fmla="*/ 492 h 796"/>
                  <a:gd name="T80" fmla="*/ 428 w 2428"/>
                  <a:gd name="T81" fmla="*/ 384 h 796"/>
                  <a:gd name="T82" fmla="*/ 352 w 2428"/>
                  <a:gd name="T83" fmla="*/ 292 h 796"/>
                  <a:gd name="T84" fmla="*/ 296 w 2428"/>
                  <a:gd name="T85" fmla="*/ 216 h 796"/>
                  <a:gd name="T86" fmla="*/ 248 w 2428"/>
                  <a:gd name="T87" fmla="*/ 148 h 796"/>
                  <a:gd name="T88" fmla="*/ 168 w 2428"/>
                  <a:gd name="T89" fmla="*/ 72 h 796"/>
                  <a:gd name="T90" fmla="*/ 116 w 2428"/>
                  <a:gd name="T91" fmla="*/ 40 h 796"/>
                  <a:gd name="T92" fmla="*/ 76 w 2428"/>
                  <a:gd name="T93" fmla="*/ 20 h 796"/>
                  <a:gd name="T94" fmla="*/ 0 w 2428"/>
                  <a:gd name="T95" fmla="*/ 0 h 79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28"/>
                  <a:gd name="T145" fmla="*/ 0 h 796"/>
                  <a:gd name="T146" fmla="*/ 2428 w 2428"/>
                  <a:gd name="T147" fmla="*/ 796 h 79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28" h="796">
                    <a:moveTo>
                      <a:pt x="0" y="0"/>
                    </a:moveTo>
                    <a:lnTo>
                      <a:pt x="8" y="136"/>
                    </a:lnTo>
                    <a:lnTo>
                      <a:pt x="68" y="156"/>
                    </a:lnTo>
                    <a:lnTo>
                      <a:pt x="168" y="208"/>
                    </a:lnTo>
                    <a:lnTo>
                      <a:pt x="272" y="324"/>
                    </a:lnTo>
                    <a:lnTo>
                      <a:pt x="356" y="436"/>
                    </a:lnTo>
                    <a:lnTo>
                      <a:pt x="456" y="560"/>
                    </a:lnTo>
                    <a:lnTo>
                      <a:pt x="524" y="612"/>
                    </a:lnTo>
                    <a:lnTo>
                      <a:pt x="644" y="656"/>
                    </a:lnTo>
                    <a:lnTo>
                      <a:pt x="800" y="696"/>
                    </a:lnTo>
                    <a:lnTo>
                      <a:pt x="1004" y="708"/>
                    </a:lnTo>
                    <a:lnTo>
                      <a:pt x="1164" y="724"/>
                    </a:lnTo>
                    <a:lnTo>
                      <a:pt x="1276" y="752"/>
                    </a:lnTo>
                    <a:lnTo>
                      <a:pt x="1388" y="796"/>
                    </a:lnTo>
                    <a:lnTo>
                      <a:pt x="1600" y="672"/>
                    </a:lnTo>
                    <a:lnTo>
                      <a:pt x="1816" y="552"/>
                    </a:lnTo>
                    <a:lnTo>
                      <a:pt x="1968" y="460"/>
                    </a:lnTo>
                    <a:lnTo>
                      <a:pt x="2076" y="420"/>
                    </a:lnTo>
                    <a:lnTo>
                      <a:pt x="2184" y="400"/>
                    </a:lnTo>
                    <a:lnTo>
                      <a:pt x="2296" y="432"/>
                    </a:lnTo>
                    <a:lnTo>
                      <a:pt x="2376" y="460"/>
                    </a:lnTo>
                    <a:lnTo>
                      <a:pt x="2428" y="320"/>
                    </a:lnTo>
                    <a:lnTo>
                      <a:pt x="2332" y="284"/>
                    </a:lnTo>
                    <a:lnTo>
                      <a:pt x="2220" y="288"/>
                    </a:lnTo>
                    <a:lnTo>
                      <a:pt x="2108" y="284"/>
                    </a:lnTo>
                    <a:lnTo>
                      <a:pt x="2028" y="320"/>
                    </a:lnTo>
                    <a:lnTo>
                      <a:pt x="1892" y="376"/>
                    </a:lnTo>
                    <a:lnTo>
                      <a:pt x="1796" y="420"/>
                    </a:lnTo>
                    <a:lnTo>
                      <a:pt x="1676" y="496"/>
                    </a:lnTo>
                    <a:lnTo>
                      <a:pt x="1524" y="572"/>
                    </a:lnTo>
                    <a:lnTo>
                      <a:pt x="1384" y="652"/>
                    </a:lnTo>
                    <a:lnTo>
                      <a:pt x="1304" y="644"/>
                    </a:lnTo>
                    <a:lnTo>
                      <a:pt x="1188" y="628"/>
                    </a:lnTo>
                    <a:lnTo>
                      <a:pt x="1036" y="612"/>
                    </a:lnTo>
                    <a:lnTo>
                      <a:pt x="924" y="600"/>
                    </a:lnTo>
                    <a:lnTo>
                      <a:pt x="804" y="592"/>
                    </a:lnTo>
                    <a:lnTo>
                      <a:pt x="712" y="580"/>
                    </a:lnTo>
                    <a:lnTo>
                      <a:pt x="648" y="564"/>
                    </a:lnTo>
                    <a:lnTo>
                      <a:pt x="572" y="548"/>
                    </a:lnTo>
                    <a:lnTo>
                      <a:pt x="512" y="492"/>
                    </a:lnTo>
                    <a:lnTo>
                      <a:pt x="428" y="384"/>
                    </a:lnTo>
                    <a:lnTo>
                      <a:pt x="352" y="292"/>
                    </a:lnTo>
                    <a:lnTo>
                      <a:pt x="296" y="216"/>
                    </a:lnTo>
                    <a:lnTo>
                      <a:pt x="248" y="148"/>
                    </a:lnTo>
                    <a:lnTo>
                      <a:pt x="168" y="72"/>
                    </a:lnTo>
                    <a:lnTo>
                      <a:pt x="116" y="40"/>
                    </a:lnTo>
                    <a:lnTo>
                      <a:pt x="76" y="20"/>
                    </a:lnTo>
                    <a:lnTo>
                      <a:pt x="0" y="0"/>
                    </a:lnTo>
                    <a:close/>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17" name="Freeform 292"/>
              <p:cNvSpPr>
                <a:spLocks/>
              </p:cNvSpPr>
              <p:nvPr/>
            </p:nvSpPr>
            <p:spPr bwMode="auto">
              <a:xfrm>
                <a:off x="1484313" y="3683000"/>
                <a:ext cx="74613" cy="304800"/>
              </a:xfrm>
              <a:custGeom>
                <a:avLst/>
                <a:gdLst>
                  <a:gd name="T0" fmla="*/ 16 w 31"/>
                  <a:gd name="T1" fmla="*/ 116 h 116"/>
                  <a:gd name="T2" fmla="*/ 28 w 31"/>
                  <a:gd name="T3" fmla="*/ 72 h 116"/>
                  <a:gd name="T4" fmla="*/ 0 w 31"/>
                  <a:gd name="T5" fmla="*/ 0 h 116"/>
                  <a:gd name="T6" fmla="*/ 0 60000 65536"/>
                  <a:gd name="T7" fmla="*/ 0 60000 65536"/>
                  <a:gd name="T8" fmla="*/ 0 60000 65536"/>
                  <a:gd name="T9" fmla="*/ 0 w 31"/>
                  <a:gd name="T10" fmla="*/ 0 h 116"/>
                  <a:gd name="T11" fmla="*/ 31 w 31"/>
                  <a:gd name="T12" fmla="*/ 116 h 116"/>
                </a:gdLst>
                <a:ahLst/>
                <a:cxnLst>
                  <a:cxn ang="T6">
                    <a:pos x="T0" y="T1"/>
                  </a:cxn>
                  <a:cxn ang="T7">
                    <a:pos x="T2" y="T3"/>
                  </a:cxn>
                  <a:cxn ang="T8">
                    <a:pos x="T4" y="T5"/>
                  </a:cxn>
                </a:cxnLst>
                <a:rect l="T9" t="T10" r="T11" b="T12"/>
                <a:pathLst>
                  <a:path w="31" h="116">
                    <a:moveTo>
                      <a:pt x="16" y="116"/>
                    </a:moveTo>
                    <a:cubicBezTo>
                      <a:pt x="23" y="103"/>
                      <a:pt x="31" y="91"/>
                      <a:pt x="28" y="72"/>
                    </a:cubicBezTo>
                    <a:cubicBezTo>
                      <a:pt x="25" y="53"/>
                      <a:pt x="12" y="26"/>
                      <a:pt x="0" y="0"/>
                    </a:cubicBezTo>
                  </a:path>
                </a:pathLst>
              </a:custGeom>
              <a:noFill/>
              <a:ln w="19050" cmpd="sng">
                <a:solidFill>
                  <a:schemeClr val="tx1"/>
                </a:solidFill>
                <a:round/>
                <a:headEnd/>
                <a:tailEnd/>
              </a:ln>
            </p:spPr>
            <p:txBody>
              <a:bodyPr wrap="none" anchor="ctr"/>
              <a:lstStyle/>
              <a:p>
                <a:endParaRPr lang="en-US" dirty="0"/>
              </a:p>
            </p:txBody>
          </p:sp>
          <p:sp>
            <p:nvSpPr>
              <p:cNvPr id="18" name="Freeform 293"/>
              <p:cNvSpPr>
                <a:spLocks/>
              </p:cNvSpPr>
              <p:nvPr/>
            </p:nvSpPr>
            <p:spPr bwMode="auto">
              <a:xfrm>
                <a:off x="1960563" y="4241800"/>
                <a:ext cx="898525" cy="596900"/>
              </a:xfrm>
              <a:custGeom>
                <a:avLst/>
                <a:gdLst>
                  <a:gd name="T0" fmla="*/ 0 w 514"/>
                  <a:gd name="T1" fmla="*/ 192 h 352"/>
                  <a:gd name="T2" fmla="*/ 44 w 514"/>
                  <a:gd name="T3" fmla="*/ 160 h 352"/>
                  <a:gd name="T4" fmla="*/ 80 w 514"/>
                  <a:gd name="T5" fmla="*/ 96 h 352"/>
                  <a:gd name="T6" fmla="*/ 84 w 514"/>
                  <a:gd name="T7" fmla="*/ 16 h 352"/>
                  <a:gd name="T8" fmla="*/ 116 w 514"/>
                  <a:gd name="T9" fmla="*/ 4 h 352"/>
                  <a:gd name="T10" fmla="*/ 240 w 514"/>
                  <a:gd name="T11" fmla="*/ 40 h 352"/>
                  <a:gd name="T12" fmla="*/ 400 w 514"/>
                  <a:gd name="T13" fmla="*/ 60 h 352"/>
                  <a:gd name="T14" fmla="*/ 496 w 514"/>
                  <a:gd name="T15" fmla="*/ 92 h 352"/>
                  <a:gd name="T16" fmla="*/ 508 w 514"/>
                  <a:gd name="T17" fmla="*/ 124 h 352"/>
                  <a:gd name="T18" fmla="*/ 472 w 514"/>
                  <a:gd name="T19" fmla="*/ 156 h 352"/>
                  <a:gd name="T20" fmla="*/ 420 w 514"/>
                  <a:gd name="T21" fmla="*/ 196 h 352"/>
                  <a:gd name="T22" fmla="*/ 388 w 514"/>
                  <a:gd name="T23" fmla="*/ 252 h 352"/>
                  <a:gd name="T24" fmla="*/ 368 w 514"/>
                  <a:gd name="T25" fmla="*/ 352 h 3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4"/>
                  <a:gd name="T40" fmla="*/ 0 h 352"/>
                  <a:gd name="T41" fmla="*/ 514 w 514"/>
                  <a:gd name="T42" fmla="*/ 352 h 3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4" h="352">
                    <a:moveTo>
                      <a:pt x="0" y="192"/>
                    </a:moveTo>
                    <a:cubicBezTo>
                      <a:pt x="15" y="184"/>
                      <a:pt x="31" y="176"/>
                      <a:pt x="44" y="160"/>
                    </a:cubicBezTo>
                    <a:cubicBezTo>
                      <a:pt x="57" y="144"/>
                      <a:pt x="73" y="120"/>
                      <a:pt x="80" y="96"/>
                    </a:cubicBezTo>
                    <a:cubicBezTo>
                      <a:pt x="87" y="72"/>
                      <a:pt x="78" y="31"/>
                      <a:pt x="84" y="16"/>
                    </a:cubicBezTo>
                    <a:cubicBezTo>
                      <a:pt x="90" y="1"/>
                      <a:pt x="90" y="0"/>
                      <a:pt x="116" y="4"/>
                    </a:cubicBezTo>
                    <a:cubicBezTo>
                      <a:pt x="142" y="8"/>
                      <a:pt x="193" y="31"/>
                      <a:pt x="240" y="40"/>
                    </a:cubicBezTo>
                    <a:cubicBezTo>
                      <a:pt x="287" y="49"/>
                      <a:pt x="357" y="51"/>
                      <a:pt x="400" y="60"/>
                    </a:cubicBezTo>
                    <a:cubicBezTo>
                      <a:pt x="443" y="69"/>
                      <a:pt x="478" y="81"/>
                      <a:pt x="496" y="92"/>
                    </a:cubicBezTo>
                    <a:cubicBezTo>
                      <a:pt x="514" y="103"/>
                      <a:pt x="512" y="113"/>
                      <a:pt x="508" y="124"/>
                    </a:cubicBezTo>
                    <a:cubicBezTo>
                      <a:pt x="504" y="135"/>
                      <a:pt x="487" y="144"/>
                      <a:pt x="472" y="156"/>
                    </a:cubicBezTo>
                    <a:cubicBezTo>
                      <a:pt x="457" y="168"/>
                      <a:pt x="434" y="180"/>
                      <a:pt x="420" y="196"/>
                    </a:cubicBezTo>
                    <a:cubicBezTo>
                      <a:pt x="406" y="212"/>
                      <a:pt x="397" y="226"/>
                      <a:pt x="388" y="252"/>
                    </a:cubicBezTo>
                    <a:cubicBezTo>
                      <a:pt x="379" y="278"/>
                      <a:pt x="373" y="315"/>
                      <a:pt x="368" y="352"/>
                    </a:cubicBezTo>
                  </a:path>
                </a:pathLst>
              </a:custGeom>
              <a:noFill/>
              <a:ln w="19050" cmpd="sng">
                <a:solidFill>
                  <a:schemeClr val="tx1"/>
                </a:solidFill>
                <a:round/>
                <a:headEnd/>
                <a:tailEnd/>
              </a:ln>
            </p:spPr>
            <p:txBody>
              <a:bodyPr wrap="none" anchor="ctr"/>
              <a:lstStyle/>
              <a:p>
                <a:endParaRPr lang="en-US" dirty="0"/>
              </a:p>
            </p:txBody>
          </p:sp>
          <p:sp>
            <p:nvSpPr>
              <p:cNvPr id="19" name="Freeform 294"/>
              <p:cNvSpPr>
                <a:spLocks/>
              </p:cNvSpPr>
              <p:nvPr/>
            </p:nvSpPr>
            <p:spPr bwMode="auto">
              <a:xfrm>
                <a:off x="2062163" y="4513263"/>
                <a:ext cx="446088" cy="280988"/>
              </a:xfrm>
              <a:custGeom>
                <a:avLst/>
                <a:gdLst>
                  <a:gd name="T0" fmla="*/ 0 w 245"/>
                  <a:gd name="T1" fmla="*/ 113 h 177"/>
                  <a:gd name="T2" fmla="*/ 56 w 245"/>
                  <a:gd name="T3" fmla="*/ 77 h 177"/>
                  <a:gd name="T4" fmla="*/ 112 w 245"/>
                  <a:gd name="T5" fmla="*/ 25 h 177"/>
                  <a:gd name="T6" fmla="*/ 152 w 245"/>
                  <a:gd name="T7" fmla="*/ 1 h 177"/>
                  <a:gd name="T8" fmla="*/ 212 w 245"/>
                  <a:gd name="T9" fmla="*/ 17 h 177"/>
                  <a:gd name="T10" fmla="*/ 244 w 245"/>
                  <a:gd name="T11" fmla="*/ 53 h 177"/>
                  <a:gd name="T12" fmla="*/ 208 w 245"/>
                  <a:gd name="T13" fmla="*/ 101 h 177"/>
                  <a:gd name="T14" fmla="*/ 176 w 245"/>
                  <a:gd name="T15" fmla="*/ 141 h 177"/>
                  <a:gd name="T16" fmla="*/ 156 w 245"/>
                  <a:gd name="T17" fmla="*/ 177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5"/>
                  <a:gd name="T28" fmla="*/ 0 h 177"/>
                  <a:gd name="T29" fmla="*/ 245 w 245"/>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5" h="177">
                    <a:moveTo>
                      <a:pt x="0" y="113"/>
                    </a:moveTo>
                    <a:cubicBezTo>
                      <a:pt x="18" y="102"/>
                      <a:pt x="37" y="92"/>
                      <a:pt x="56" y="77"/>
                    </a:cubicBezTo>
                    <a:cubicBezTo>
                      <a:pt x="75" y="62"/>
                      <a:pt x="96" y="38"/>
                      <a:pt x="112" y="25"/>
                    </a:cubicBezTo>
                    <a:cubicBezTo>
                      <a:pt x="128" y="12"/>
                      <a:pt x="135" y="2"/>
                      <a:pt x="152" y="1"/>
                    </a:cubicBezTo>
                    <a:cubicBezTo>
                      <a:pt x="169" y="0"/>
                      <a:pt x="197" y="8"/>
                      <a:pt x="212" y="17"/>
                    </a:cubicBezTo>
                    <a:cubicBezTo>
                      <a:pt x="227" y="26"/>
                      <a:pt x="245" y="39"/>
                      <a:pt x="244" y="53"/>
                    </a:cubicBezTo>
                    <a:cubicBezTo>
                      <a:pt x="243" y="67"/>
                      <a:pt x="219" y="86"/>
                      <a:pt x="208" y="101"/>
                    </a:cubicBezTo>
                    <a:cubicBezTo>
                      <a:pt x="197" y="116"/>
                      <a:pt x="185" y="128"/>
                      <a:pt x="176" y="141"/>
                    </a:cubicBezTo>
                    <a:cubicBezTo>
                      <a:pt x="167" y="154"/>
                      <a:pt x="161" y="165"/>
                      <a:pt x="156" y="177"/>
                    </a:cubicBezTo>
                  </a:path>
                </a:pathLst>
              </a:custGeom>
              <a:noFill/>
              <a:ln w="19050" cmpd="sng">
                <a:solidFill>
                  <a:schemeClr val="tx1"/>
                </a:solidFill>
                <a:round/>
                <a:headEnd/>
                <a:tailEnd/>
              </a:ln>
            </p:spPr>
            <p:txBody>
              <a:bodyPr wrap="none" anchor="ctr"/>
              <a:lstStyle/>
              <a:p>
                <a:endParaRPr lang="en-US" dirty="0"/>
              </a:p>
            </p:txBody>
          </p:sp>
          <p:sp>
            <p:nvSpPr>
              <p:cNvPr id="20" name="Freeform 295"/>
              <p:cNvSpPr>
                <a:spLocks/>
              </p:cNvSpPr>
              <p:nvPr/>
            </p:nvSpPr>
            <p:spPr bwMode="auto">
              <a:xfrm>
                <a:off x="3983038" y="3930650"/>
                <a:ext cx="263525" cy="673100"/>
              </a:xfrm>
              <a:custGeom>
                <a:avLst/>
                <a:gdLst>
                  <a:gd name="T0" fmla="*/ 174 w 174"/>
                  <a:gd name="T1" fmla="*/ 0 h 348"/>
                  <a:gd name="T2" fmla="*/ 114 w 174"/>
                  <a:gd name="T3" fmla="*/ 36 h 348"/>
                  <a:gd name="T4" fmla="*/ 42 w 174"/>
                  <a:gd name="T5" fmla="*/ 108 h 348"/>
                  <a:gd name="T6" fmla="*/ 6 w 174"/>
                  <a:gd name="T7" fmla="*/ 188 h 348"/>
                  <a:gd name="T8" fmla="*/ 6 w 174"/>
                  <a:gd name="T9" fmla="*/ 348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4" y="0"/>
                    </a:moveTo>
                    <a:cubicBezTo>
                      <a:pt x="155" y="9"/>
                      <a:pt x="136" y="18"/>
                      <a:pt x="114" y="36"/>
                    </a:cubicBezTo>
                    <a:cubicBezTo>
                      <a:pt x="92" y="54"/>
                      <a:pt x="60" y="83"/>
                      <a:pt x="42" y="108"/>
                    </a:cubicBezTo>
                    <a:cubicBezTo>
                      <a:pt x="24" y="133"/>
                      <a:pt x="12" y="148"/>
                      <a:pt x="6" y="188"/>
                    </a:cubicBezTo>
                    <a:cubicBezTo>
                      <a:pt x="0" y="228"/>
                      <a:pt x="3" y="288"/>
                      <a:pt x="6" y="348"/>
                    </a:cubicBezTo>
                  </a:path>
                </a:pathLst>
              </a:custGeom>
              <a:noFill/>
              <a:ln w="19050" cmpd="sng">
                <a:solidFill>
                  <a:schemeClr val="tx1"/>
                </a:solidFill>
                <a:round/>
                <a:headEnd/>
                <a:tailEnd/>
              </a:ln>
            </p:spPr>
            <p:txBody>
              <a:bodyPr wrap="none" anchor="ctr"/>
              <a:lstStyle/>
              <a:p>
                <a:endParaRPr lang="en-US" dirty="0"/>
              </a:p>
            </p:txBody>
          </p:sp>
          <p:sp>
            <p:nvSpPr>
              <p:cNvPr id="21" name="Freeform 296"/>
              <p:cNvSpPr>
                <a:spLocks/>
              </p:cNvSpPr>
              <p:nvPr/>
            </p:nvSpPr>
            <p:spPr bwMode="auto">
              <a:xfrm>
                <a:off x="4289425" y="3975100"/>
                <a:ext cx="147638" cy="457200"/>
              </a:xfrm>
              <a:custGeom>
                <a:avLst/>
                <a:gdLst>
                  <a:gd name="T0" fmla="*/ 73 w 73"/>
                  <a:gd name="T1" fmla="*/ 0 h 180"/>
                  <a:gd name="T2" fmla="*/ 21 w 73"/>
                  <a:gd name="T3" fmla="*/ 60 h 180"/>
                  <a:gd name="T4" fmla="*/ 1 w 73"/>
                  <a:gd name="T5" fmla="*/ 124 h 180"/>
                  <a:gd name="T6" fmla="*/ 17 w 73"/>
                  <a:gd name="T7" fmla="*/ 180 h 180"/>
                  <a:gd name="T8" fmla="*/ 0 60000 65536"/>
                  <a:gd name="T9" fmla="*/ 0 60000 65536"/>
                  <a:gd name="T10" fmla="*/ 0 60000 65536"/>
                  <a:gd name="T11" fmla="*/ 0 60000 65536"/>
                  <a:gd name="T12" fmla="*/ 0 w 73"/>
                  <a:gd name="T13" fmla="*/ 0 h 180"/>
                  <a:gd name="T14" fmla="*/ 73 w 73"/>
                  <a:gd name="T15" fmla="*/ 180 h 180"/>
                </a:gdLst>
                <a:ahLst/>
                <a:cxnLst>
                  <a:cxn ang="T8">
                    <a:pos x="T0" y="T1"/>
                  </a:cxn>
                  <a:cxn ang="T9">
                    <a:pos x="T2" y="T3"/>
                  </a:cxn>
                  <a:cxn ang="T10">
                    <a:pos x="T4" y="T5"/>
                  </a:cxn>
                  <a:cxn ang="T11">
                    <a:pos x="T6" y="T7"/>
                  </a:cxn>
                </a:cxnLst>
                <a:rect l="T12" t="T13" r="T14" b="T15"/>
                <a:pathLst>
                  <a:path w="73" h="180">
                    <a:moveTo>
                      <a:pt x="73" y="0"/>
                    </a:moveTo>
                    <a:cubicBezTo>
                      <a:pt x="53" y="19"/>
                      <a:pt x="33" y="39"/>
                      <a:pt x="21" y="60"/>
                    </a:cubicBezTo>
                    <a:cubicBezTo>
                      <a:pt x="9" y="81"/>
                      <a:pt x="2" y="104"/>
                      <a:pt x="1" y="124"/>
                    </a:cubicBezTo>
                    <a:cubicBezTo>
                      <a:pt x="0" y="144"/>
                      <a:pt x="8" y="162"/>
                      <a:pt x="17" y="180"/>
                    </a:cubicBezTo>
                  </a:path>
                </a:pathLst>
              </a:custGeom>
              <a:noFill/>
              <a:ln w="19050" cmpd="sng">
                <a:solidFill>
                  <a:schemeClr val="tx1"/>
                </a:solidFill>
                <a:round/>
                <a:headEnd/>
                <a:tailEnd/>
              </a:ln>
            </p:spPr>
            <p:txBody>
              <a:bodyPr wrap="none" anchor="ctr"/>
              <a:lstStyle/>
              <a:p>
                <a:endParaRPr lang="en-US" dirty="0"/>
              </a:p>
            </p:txBody>
          </p:sp>
          <p:sp>
            <p:nvSpPr>
              <p:cNvPr id="22" name="Freeform 297"/>
              <p:cNvSpPr>
                <a:spLocks/>
              </p:cNvSpPr>
              <p:nvPr/>
            </p:nvSpPr>
            <p:spPr bwMode="auto">
              <a:xfrm>
                <a:off x="4552950" y="4089400"/>
                <a:ext cx="74613" cy="241300"/>
              </a:xfrm>
              <a:custGeom>
                <a:avLst/>
                <a:gdLst>
                  <a:gd name="T0" fmla="*/ 38 w 38"/>
                  <a:gd name="T1" fmla="*/ 0 h 116"/>
                  <a:gd name="T2" fmla="*/ 6 w 38"/>
                  <a:gd name="T3" fmla="*/ 56 h 116"/>
                  <a:gd name="T4" fmla="*/ 2 w 38"/>
                  <a:gd name="T5" fmla="*/ 116 h 116"/>
                  <a:gd name="T6" fmla="*/ 0 60000 65536"/>
                  <a:gd name="T7" fmla="*/ 0 60000 65536"/>
                  <a:gd name="T8" fmla="*/ 0 60000 65536"/>
                  <a:gd name="T9" fmla="*/ 0 w 38"/>
                  <a:gd name="T10" fmla="*/ 0 h 116"/>
                  <a:gd name="T11" fmla="*/ 38 w 38"/>
                  <a:gd name="T12" fmla="*/ 116 h 116"/>
                </a:gdLst>
                <a:ahLst/>
                <a:cxnLst>
                  <a:cxn ang="T6">
                    <a:pos x="T0" y="T1"/>
                  </a:cxn>
                  <a:cxn ang="T7">
                    <a:pos x="T2" y="T3"/>
                  </a:cxn>
                  <a:cxn ang="T8">
                    <a:pos x="T4" y="T5"/>
                  </a:cxn>
                </a:cxnLst>
                <a:rect l="T9" t="T10" r="T11" b="T12"/>
                <a:pathLst>
                  <a:path w="38" h="116">
                    <a:moveTo>
                      <a:pt x="38" y="0"/>
                    </a:moveTo>
                    <a:cubicBezTo>
                      <a:pt x="25" y="18"/>
                      <a:pt x="12" y="37"/>
                      <a:pt x="6" y="56"/>
                    </a:cubicBezTo>
                    <a:cubicBezTo>
                      <a:pt x="0" y="75"/>
                      <a:pt x="1" y="95"/>
                      <a:pt x="2" y="116"/>
                    </a:cubicBezTo>
                  </a:path>
                </a:pathLst>
              </a:custGeom>
              <a:noFill/>
              <a:ln w="19050" cmpd="sng">
                <a:solidFill>
                  <a:schemeClr val="tx1"/>
                </a:solidFill>
                <a:round/>
                <a:headEnd/>
                <a:tailEnd/>
              </a:ln>
            </p:spPr>
            <p:txBody>
              <a:bodyPr wrap="none" anchor="ctr"/>
              <a:lstStyle/>
              <a:p>
                <a:endParaRPr lang="en-US" dirty="0"/>
              </a:p>
            </p:txBody>
          </p:sp>
          <p:sp>
            <p:nvSpPr>
              <p:cNvPr id="23" name="Freeform 298"/>
              <p:cNvSpPr>
                <a:spLocks/>
              </p:cNvSpPr>
              <p:nvPr/>
            </p:nvSpPr>
            <p:spPr bwMode="auto">
              <a:xfrm>
                <a:off x="2252663" y="3365500"/>
                <a:ext cx="1416050" cy="214313"/>
              </a:xfrm>
              <a:custGeom>
                <a:avLst/>
                <a:gdLst>
                  <a:gd name="T0" fmla="*/ 0 w 892"/>
                  <a:gd name="T1" fmla="*/ 0 h 135"/>
                  <a:gd name="T2" fmla="*/ 212 w 892"/>
                  <a:gd name="T3" fmla="*/ 92 h 135"/>
                  <a:gd name="T4" fmla="*/ 480 w 892"/>
                  <a:gd name="T5" fmla="*/ 128 h 135"/>
                  <a:gd name="T6" fmla="*/ 664 w 892"/>
                  <a:gd name="T7" fmla="*/ 128 h 135"/>
                  <a:gd name="T8" fmla="*/ 892 w 892"/>
                  <a:gd name="T9" fmla="*/ 88 h 135"/>
                  <a:gd name="T10" fmla="*/ 0 60000 65536"/>
                  <a:gd name="T11" fmla="*/ 0 60000 65536"/>
                  <a:gd name="T12" fmla="*/ 0 60000 65536"/>
                  <a:gd name="T13" fmla="*/ 0 60000 65536"/>
                  <a:gd name="T14" fmla="*/ 0 60000 65536"/>
                  <a:gd name="T15" fmla="*/ 0 w 892"/>
                  <a:gd name="T16" fmla="*/ 0 h 135"/>
                  <a:gd name="T17" fmla="*/ 892 w 892"/>
                  <a:gd name="T18" fmla="*/ 135 h 135"/>
                </a:gdLst>
                <a:ahLst/>
                <a:cxnLst>
                  <a:cxn ang="T10">
                    <a:pos x="T0" y="T1"/>
                  </a:cxn>
                  <a:cxn ang="T11">
                    <a:pos x="T2" y="T3"/>
                  </a:cxn>
                  <a:cxn ang="T12">
                    <a:pos x="T4" y="T5"/>
                  </a:cxn>
                  <a:cxn ang="T13">
                    <a:pos x="T6" y="T7"/>
                  </a:cxn>
                  <a:cxn ang="T14">
                    <a:pos x="T8" y="T9"/>
                  </a:cxn>
                </a:cxnLst>
                <a:rect l="T15" t="T16" r="T17" b="T18"/>
                <a:pathLst>
                  <a:path w="892" h="135">
                    <a:moveTo>
                      <a:pt x="0" y="0"/>
                    </a:moveTo>
                    <a:cubicBezTo>
                      <a:pt x="66" y="35"/>
                      <a:pt x="132" y="71"/>
                      <a:pt x="212" y="92"/>
                    </a:cubicBezTo>
                    <a:cubicBezTo>
                      <a:pt x="292" y="113"/>
                      <a:pt x="405" y="122"/>
                      <a:pt x="480" y="128"/>
                    </a:cubicBezTo>
                    <a:cubicBezTo>
                      <a:pt x="555" y="134"/>
                      <a:pt x="595" y="135"/>
                      <a:pt x="664" y="128"/>
                    </a:cubicBezTo>
                    <a:cubicBezTo>
                      <a:pt x="733" y="121"/>
                      <a:pt x="812" y="104"/>
                      <a:pt x="892" y="88"/>
                    </a:cubicBezTo>
                  </a:path>
                </a:pathLst>
              </a:custGeom>
              <a:noFill/>
              <a:ln w="19050" cmpd="sng">
                <a:solidFill>
                  <a:schemeClr val="tx1"/>
                </a:solidFill>
                <a:round/>
                <a:headEnd/>
                <a:tailEnd/>
              </a:ln>
            </p:spPr>
            <p:txBody>
              <a:bodyPr wrap="none" anchor="ctr"/>
              <a:lstStyle/>
              <a:p>
                <a:endParaRPr lang="en-US" dirty="0"/>
              </a:p>
            </p:txBody>
          </p:sp>
          <p:sp>
            <p:nvSpPr>
              <p:cNvPr id="24" name="Freeform 299"/>
              <p:cNvSpPr>
                <a:spLocks/>
              </p:cNvSpPr>
              <p:nvPr/>
            </p:nvSpPr>
            <p:spPr bwMode="auto">
              <a:xfrm>
                <a:off x="2519363" y="3194050"/>
                <a:ext cx="927100" cy="203200"/>
              </a:xfrm>
              <a:custGeom>
                <a:avLst/>
                <a:gdLst>
                  <a:gd name="T0" fmla="*/ 0 w 584"/>
                  <a:gd name="T1" fmla="*/ 0 h 128"/>
                  <a:gd name="T2" fmla="*/ 104 w 584"/>
                  <a:gd name="T3" fmla="*/ 56 h 128"/>
                  <a:gd name="T4" fmla="*/ 288 w 584"/>
                  <a:gd name="T5" fmla="*/ 120 h 128"/>
                  <a:gd name="T6" fmla="*/ 428 w 584"/>
                  <a:gd name="T7" fmla="*/ 104 h 128"/>
                  <a:gd name="T8" fmla="*/ 584 w 584"/>
                  <a:gd name="T9" fmla="*/ 68 h 128"/>
                  <a:gd name="T10" fmla="*/ 0 60000 65536"/>
                  <a:gd name="T11" fmla="*/ 0 60000 65536"/>
                  <a:gd name="T12" fmla="*/ 0 60000 65536"/>
                  <a:gd name="T13" fmla="*/ 0 60000 65536"/>
                  <a:gd name="T14" fmla="*/ 0 60000 65536"/>
                  <a:gd name="T15" fmla="*/ 0 w 584"/>
                  <a:gd name="T16" fmla="*/ 0 h 128"/>
                  <a:gd name="T17" fmla="*/ 584 w 584"/>
                  <a:gd name="T18" fmla="*/ 128 h 128"/>
                </a:gdLst>
                <a:ahLst/>
                <a:cxnLst>
                  <a:cxn ang="T10">
                    <a:pos x="T0" y="T1"/>
                  </a:cxn>
                  <a:cxn ang="T11">
                    <a:pos x="T2" y="T3"/>
                  </a:cxn>
                  <a:cxn ang="T12">
                    <a:pos x="T4" y="T5"/>
                  </a:cxn>
                  <a:cxn ang="T13">
                    <a:pos x="T6" y="T7"/>
                  </a:cxn>
                  <a:cxn ang="T14">
                    <a:pos x="T8" y="T9"/>
                  </a:cxn>
                </a:cxnLst>
                <a:rect l="T15" t="T16" r="T17" b="T18"/>
                <a:pathLst>
                  <a:path w="584" h="128">
                    <a:moveTo>
                      <a:pt x="0" y="0"/>
                    </a:moveTo>
                    <a:cubicBezTo>
                      <a:pt x="28" y="18"/>
                      <a:pt x="56" y="36"/>
                      <a:pt x="104" y="56"/>
                    </a:cubicBezTo>
                    <a:cubicBezTo>
                      <a:pt x="152" y="76"/>
                      <a:pt x="234" y="112"/>
                      <a:pt x="288" y="120"/>
                    </a:cubicBezTo>
                    <a:cubicBezTo>
                      <a:pt x="342" y="128"/>
                      <a:pt x="379" y="113"/>
                      <a:pt x="428" y="104"/>
                    </a:cubicBezTo>
                    <a:cubicBezTo>
                      <a:pt x="477" y="95"/>
                      <a:pt x="530" y="81"/>
                      <a:pt x="584" y="68"/>
                    </a:cubicBezTo>
                  </a:path>
                </a:pathLst>
              </a:custGeom>
              <a:noFill/>
              <a:ln w="19050" cmpd="sng">
                <a:solidFill>
                  <a:schemeClr val="tx1"/>
                </a:solidFill>
                <a:round/>
                <a:headEnd/>
                <a:tailEnd/>
              </a:ln>
            </p:spPr>
            <p:txBody>
              <a:bodyPr wrap="none" anchor="ctr"/>
              <a:lstStyle/>
              <a:p>
                <a:endParaRPr lang="en-US" dirty="0"/>
              </a:p>
            </p:txBody>
          </p:sp>
          <p:sp>
            <p:nvSpPr>
              <p:cNvPr id="25" name="Freeform 300"/>
              <p:cNvSpPr>
                <a:spLocks/>
              </p:cNvSpPr>
              <p:nvPr/>
            </p:nvSpPr>
            <p:spPr bwMode="auto">
              <a:xfrm>
                <a:off x="2690813" y="3079750"/>
                <a:ext cx="641350" cy="115888"/>
              </a:xfrm>
              <a:custGeom>
                <a:avLst/>
                <a:gdLst>
                  <a:gd name="T0" fmla="*/ 0 w 404"/>
                  <a:gd name="T1" fmla="*/ 0 h 73"/>
                  <a:gd name="T2" fmla="*/ 92 w 404"/>
                  <a:gd name="T3" fmla="*/ 40 h 73"/>
                  <a:gd name="T4" fmla="*/ 236 w 404"/>
                  <a:gd name="T5" fmla="*/ 68 h 73"/>
                  <a:gd name="T6" fmla="*/ 320 w 404"/>
                  <a:gd name="T7" fmla="*/ 68 h 73"/>
                  <a:gd name="T8" fmla="*/ 404 w 404"/>
                  <a:gd name="T9" fmla="*/ 56 h 73"/>
                  <a:gd name="T10" fmla="*/ 0 60000 65536"/>
                  <a:gd name="T11" fmla="*/ 0 60000 65536"/>
                  <a:gd name="T12" fmla="*/ 0 60000 65536"/>
                  <a:gd name="T13" fmla="*/ 0 60000 65536"/>
                  <a:gd name="T14" fmla="*/ 0 60000 65536"/>
                  <a:gd name="T15" fmla="*/ 0 w 404"/>
                  <a:gd name="T16" fmla="*/ 0 h 73"/>
                  <a:gd name="T17" fmla="*/ 404 w 404"/>
                  <a:gd name="T18" fmla="*/ 73 h 73"/>
                </a:gdLst>
                <a:ahLst/>
                <a:cxnLst>
                  <a:cxn ang="T10">
                    <a:pos x="T0" y="T1"/>
                  </a:cxn>
                  <a:cxn ang="T11">
                    <a:pos x="T2" y="T3"/>
                  </a:cxn>
                  <a:cxn ang="T12">
                    <a:pos x="T4" y="T5"/>
                  </a:cxn>
                  <a:cxn ang="T13">
                    <a:pos x="T6" y="T7"/>
                  </a:cxn>
                  <a:cxn ang="T14">
                    <a:pos x="T8" y="T9"/>
                  </a:cxn>
                </a:cxnLst>
                <a:rect l="T15" t="T16" r="T17" b="T18"/>
                <a:pathLst>
                  <a:path w="404" h="73">
                    <a:moveTo>
                      <a:pt x="0" y="0"/>
                    </a:moveTo>
                    <a:cubicBezTo>
                      <a:pt x="26" y="14"/>
                      <a:pt x="53" y="29"/>
                      <a:pt x="92" y="40"/>
                    </a:cubicBezTo>
                    <a:cubicBezTo>
                      <a:pt x="131" y="51"/>
                      <a:pt x="198" y="63"/>
                      <a:pt x="236" y="68"/>
                    </a:cubicBezTo>
                    <a:cubicBezTo>
                      <a:pt x="274" y="73"/>
                      <a:pt x="292" y="70"/>
                      <a:pt x="320" y="68"/>
                    </a:cubicBezTo>
                    <a:cubicBezTo>
                      <a:pt x="348" y="66"/>
                      <a:pt x="376" y="61"/>
                      <a:pt x="404" y="56"/>
                    </a:cubicBezTo>
                  </a:path>
                </a:pathLst>
              </a:custGeom>
              <a:noFill/>
              <a:ln w="19050" cmpd="sng">
                <a:solidFill>
                  <a:schemeClr val="tx1"/>
                </a:solidFill>
                <a:round/>
                <a:headEnd/>
                <a:tailEnd/>
              </a:ln>
            </p:spPr>
            <p:txBody>
              <a:bodyPr wrap="none" anchor="ctr"/>
              <a:lstStyle/>
              <a:p>
                <a:endParaRPr lang="en-US" dirty="0"/>
              </a:p>
            </p:txBody>
          </p:sp>
          <p:sp>
            <p:nvSpPr>
              <p:cNvPr id="26" name="Line 301"/>
              <p:cNvSpPr>
                <a:spLocks noChangeShapeType="1"/>
              </p:cNvSpPr>
              <p:nvPr/>
            </p:nvSpPr>
            <p:spPr bwMode="auto">
              <a:xfrm flipV="1">
                <a:off x="1236663" y="3892550"/>
                <a:ext cx="0" cy="622300"/>
              </a:xfrm>
              <a:prstGeom prst="line">
                <a:avLst/>
              </a:prstGeom>
              <a:noFill/>
              <a:ln w="28575">
                <a:solidFill>
                  <a:schemeClr val="tx1"/>
                </a:solidFill>
                <a:round/>
                <a:headEnd/>
                <a:tailEnd/>
              </a:ln>
            </p:spPr>
            <p:txBody>
              <a:bodyPr wrap="none" anchor="ctr"/>
              <a:lstStyle/>
              <a:p>
                <a:endParaRPr lang="en-US" dirty="0"/>
              </a:p>
            </p:txBody>
          </p:sp>
          <p:sp>
            <p:nvSpPr>
              <p:cNvPr id="27" name="Line 302"/>
              <p:cNvSpPr>
                <a:spLocks noChangeShapeType="1"/>
              </p:cNvSpPr>
              <p:nvPr/>
            </p:nvSpPr>
            <p:spPr bwMode="auto">
              <a:xfrm>
                <a:off x="1236663" y="4514850"/>
                <a:ext cx="2184400" cy="1041400"/>
              </a:xfrm>
              <a:prstGeom prst="line">
                <a:avLst/>
              </a:prstGeom>
              <a:noFill/>
              <a:ln w="28575">
                <a:solidFill>
                  <a:schemeClr val="tx1"/>
                </a:solidFill>
                <a:round/>
                <a:headEnd/>
                <a:tailEnd/>
              </a:ln>
            </p:spPr>
            <p:txBody>
              <a:bodyPr wrap="none" anchor="ctr"/>
              <a:lstStyle/>
              <a:p>
                <a:endParaRPr lang="en-US" dirty="0"/>
              </a:p>
            </p:txBody>
          </p:sp>
          <p:sp>
            <p:nvSpPr>
              <p:cNvPr id="28" name="Line 303"/>
              <p:cNvSpPr>
                <a:spLocks noChangeShapeType="1"/>
              </p:cNvSpPr>
              <p:nvPr/>
            </p:nvSpPr>
            <p:spPr bwMode="auto">
              <a:xfrm flipH="1" flipV="1">
                <a:off x="3414713" y="4914900"/>
                <a:ext cx="6350" cy="641350"/>
              </a:xfrm>
              <a:prstGeom prst="line">
                <a:avLst/>
              </a:prstGeom>
              <a:noFill/>
              <a:ln w="28575">
                <a:solidFill>
                  <a:schemeClr val="tx1"/>
                </a:solidFill>
                <a:round/>
                <a:headEnd/>
                <a:tailEnd/>
              </a:ln>
            </p:spPr>
            <p:txBody>
              <a:bodyPr wrap="none" anchor="ctr"/>
              <a:lstStyle/>
              <a:p>
                <a:endParaRPr lang="en-US" dirty="0"/>
              </a:p>
            </p:txBody>
          </p:sp>
          <p:sp>
            <p:nvSpPr>
              <p:cNvPr id="29" name="Freeform 304"/>
              <p:cNvSpPr>
                <a:spLocks/>
              </p:cNvSpPr>
              <p:nvPr/>
            </p:nvSpPr>
            <p:spPr bwMode="auto">
              <a:xfrm>
                <a:off x="3592513" y="2184400"/>
                <a:ext cx="268288" cy="273050"/>
              </a:xfrm>
              <a:custGeom>
                <a:avLst/>
                <a:gdLst>
                  <a:gd name="T0" fmla="*/ 0 w 169"/>
                  <a:gd name="T1" fmla="*/ 0 h 172"/>
                  <a:gd name="T2" fmla="*/ 72 w 169"/>
                  <a:gd name="T3" fmla="*/ 48 h 172"/>
                  <a:gd name="T4" fmla="*/ 140 w 169"/>
                  <a:gd name="T5" fmla="*/ 104 h 172"/>
                  <a:gd name="T6" fmla="*/ 168 w 169"/>
                  <a:gd name="T7" fmla="*/ 152 h 172"/>
                  <a:gd name="T8" fmla="*/ 144 w 169"/>
                  <a:gd name="T9" fmla="*/ 168 h 172"/>
                  <a:gd name="T10" fmla="*/ 104 w 169"/>
                  <a:gd name="T11" fmla="*/ 172 h 172"/>
                  <a:gd name="T12" fmla="*/ 0 60000 65536"/>
                  <a:gd name="T13" fmla="*/ 0 60000 65536"/>
                  <a:gd name="T14" fmla="*/ 0 60000 65536"/>
                  <a:gd name="T15" fmla="*/ 0 60000 65536"/>
                  <a:gd name="T16" fmla="*/ 0 60000 65536"/>
                  <a:gd name="T17" fmla="*/ 0 60000 65536"/>
                  <a:gd name="T18" fmla="*/ 0 w 169"/>
                  <a:gd name="T19" fmla="*/ 0 h 172"/>
                  <a:gd name="T20" fmla="*/ 169 w 169"/>
                  <a:gd name="T21" fmla="*/ 172 h 172"/>
                </a:gdLst>
                <a:ahLst/>
                <a:cxnLst>
                  <a:cxn ang="T12">
                    <a:pos x="T0" y="T1"/>
                  </a:cxn>
                  <a:cxn ang="T13">
                    <a:pos x="T2" y="T3"/>
                  </a:cxn>
                  <a:cxn ang="T14">
                    <a:pos x="T4" y="T5"/>
                  </a:cxn>
                  <a:cxn ang="T15">
                    <a:pos x="T6" y="T7"/>
                  </a:cxn>
                  <a:cxn ang="T16">
                    <a:pos x="T8" y="T9"/>
                  </a:cxn>
                  <a:cxn ang="T17">
                    <a:pos x="T10" y="T11"/>
                  </a:cxn>
                </a:cxnLst>
                <a:rect l="T18" t="T19" r="T20" b="T21"/>
                <a:pathLst>
                  <a:path w="169" h="172">
                    <a:moveTo>
                      <a:pt x="0" y="0"/>
                    </a:moveTo>
                    <a:cubicBezTo>
                      <a:pt x="24" y="15"/>
                      <a:pt x="49" y="31"/>
                      <a:pt x="72" y="48"/>
                    </a:cubicBezTo>
                    <a:cubicBezTo>
                      <a:pt x="95" y="65"/>
                      <a:pt x="124" y="87"/>
                      <a:pt x="140" y="104"/>
                    </a:cubicBezTo>
                    <a:cubicBezTo>
                      <a:pt x="156" y="121"/>
                      <a:pt x="167" y="141"/>
                      <a:pt x="168" y="152"/>
                    </a:cubicBezTo>
                    <a:cubicBezTo>
                      <a:pt x="169" y="163"/>
                      <a:pt x="155" y="165"/>
                      <a:pt x="144" y="168"/>
                    </a:cubicBezTo>
                    <a:cubicBezTo>
                      <a:pt x="133" y="171"/>
                      <a:pt x="118" y="171"/>
                      <a:pt x="104" y="172"/>
                    </a:cubicBezTo>
                  </a:path>
                </a:pathLst>
              </a:custGeom>
              <a:noFill/>
              <a:ln w="19050" cmpd="sng">
                <a:solidFill>
                  <a:schemeClr val="tx1"/>
                </a:solidFill>
                <a:round/>
                <a:headEnd/>
                <a:tailEnd/>
              </a:ln>
            </p:spPr>
            <p:txBody>
              <a:bodyPr wrap="none" anchor="ctr"/>
              <a:lstStyle/>
              <a:p>
                <a:endParaRPr lang="en-US" dirty="0"/>
              </a:p>
            </p:txBody>
          </p:sp>
          <p:sp>
            <p:nvSpPr>
              <p:cNvPr id="30" name="Freeform 305"/>
              <p:cNvSpPr>
                <a:spLocks/>
              </p:cNvSpPr>
              <p:nvPr/>
            </p:nvSpPr>
            <p:spPr bwMode="auto">
              <a:xfrm>
                <a:off x="3789363" y="2184400"/>
                <a:ext cx="388938" cy="463550"/>
              </a:xfrm>
              <a:custGeom>
                <a:avLst/>
                <a:gdLst>
                  <a:gd name="T0" fmla="*/ 0 w 245"/>
                  <a:gd name="T1" fmla="*/ 0 h 292"/>
                  <a:gd name="T2" fmla="*/ 76 w 245"/>
                  <a:gd name="T3" fmla="*/ 52 h 292"/>
                  <a:gd name="T4" fmla="*/ 176 w 245"/>
                  <a:gd name="T5" fmla="*/ 148 h 292"/>
                  <a:gd name="T6" fmla="*/ 236 w 245"/>
                  <a:gd name="T7" fmla="*/ 220 h 292"/>
                  <a:gd name="T8" fmla="*/ 228 w 245"/>
                  <a:gd name="T9" fmla="*/ 256 h 292"/>
                  <a:gd name="T10" fmla="*/ 184 w 245"/>
                  <a:gd name="T11" fmla="*/ 292 h 292"/>
                  <a:gd name="T12" fmla="*/ 0 60000 65536"/>
                  <a:gd name="T13" fmla="*/ 0 60000 65536"/>
                  <a:gd name="T14" fmla="*/ 0 60000 65536"/>
                  <a:gd name="T15" fmla="*/ 0 60000 65536"/>
                  <a:gd name="T16" fmla="*/ 0 60000 65536"/>
                  <a:gd name="T17" fmla="*/ 0 60000 65536"/>
                  <a:gd name="T18" fmla="*/ 0 w 245"/>
                  <a:gd name="T19" fmla="*/ 0 h 292"/>
                  <a:gd name="T20" fmla="*/ 245 w 245"/>
                  <a:gd name="T21" fmla="*/ 292 h 292"/>
                </a:gdLst>
                <a:ahLst/>
                <a:cxnLst>
                  <a:cxn ang="T12">
                    <a:pos x="T0" y="T1"/>
                  </a:cxn>
                  <a:cxn ang="T13">
                    <a:pos x="T2" y="T3"/>
                  </a:cxn>
                  <a:cxn ang="T14">
                    <a:pos x="T4" y="T5"/>
                  </a:cxn>
                  <a:cxn ang="T15">
                    <a:pos x="T6" y="T7"/>
                  </a:cxn>
                  <a:cxn ang="T16">
                    <a:pos x="T8" y="T9"/>
                  </a:cxn>
                  <a:cxn ang="T17">
                    <a:pos x="T10" y="T11"/>
                  </a:cxn>
                </a:cxnLst>
                <a:rect l="T18" t="T19" r="T20" b="T21"/>
                <a:pathLst>
                  <a:path w="245" h="292">
                    <a:moveTo>
                      <a:pt x="0" y="0"/>
                    </a:moveTo>
                    <a:cubicBezTo>
                      <a:pt x="23" y="13"/>
                      <a:pt x="47" y="27"/>
                      <a:pt x="76" y="52"/>
                    </a:cubicBezTo>
                    <a:cubicBezTo>
                      <a:pt x="105" y="77"/>
                      <a:pt x="149" y="120"/>
                      <a:pt x="176" y="148"/>
                    </a:cubicBezTo>
                    <a:cubicBezTo>
                      <a:pt x="203" y="176"/>
                      <a:pt x="227" y="202"/>
                      <a:pt x="236" y="220"/>
                    </a:cubicBezTo>
                    <a:cubicBezTo>
                      <a:pt x="245" y="238"/>
                      <a:pt x="237" y="244"/>
                      <a:pt x="228" y="256"/>
                    </a:cubicBezTo>
                    <a:cubicBezTo>
                      <a:pt x="219" y="268"/>
                      <a:pt x="201" y="280"/>
                      <a:pt x="184" y="292"/>
                    </a:cubicBezTo>
                  </a:path>
                </a:pathLst>
              </a:custGeom>
              <a:noFill/>
              <a:ln w="19050" cmpd="sng">
                <a:solidFill>
                  <a:schemeClr val="tx1"/>
                </a:solidFill>
                <a:round/>
                <a:headEnd/>
                <a:tailEnd/>
              </a:ln>
            </p:spPr>
            <p:txBody>
              <a:bodyPr wrap="none" anchor="ctr"/>
              <a:lstStyle/>
              <a:p>
                <a:endParaRPr lang="en-US" dirty="0"/>
              </a:p>
            </p:txBody>
          </p:sp>
          <p:sp>
            <p:nvSpPr>
              <p:cNvPr id="31" name="Freeform 306"/>
              <p:cNvSpPr>
                <a:spLocks/>
              </p:cNvSpPr>
              <p:nvPr/>
            </p:nvSpPr>
            <p:spPr bwMode="auto">
              <a:xfrm>
                <a:off x="4221163" y="2114550"/>
                <a:ext cx="2222500" cy="1200150"/>
              </a:xfrm>
              <a:custGeom>
                <a:avLst/>
                <a:gdLst>
                  <a:gd name="T0" fmla="*/ 0 w 1280"/>
                  <a:gd name="T1" fmla="*/ 0 h 636"/>
                  <a:gd name="T2" fmla="*/ 92 w 1280"/>
                  <a:gd name="T3" fmla="*/ 48 h 636"/>
                  <a:gd name="T4" fmla="*/ 292 w 1280"/>
                  <a:gd name="T5" fmla="*/ 128 h 636"/>
                  <a:gd name="T6" fmla="*/ 552 w 1280"/>
                  <a:gd name="T7" fmla="*/ 208 h 636"/>
                  <a:gd name="T8" fmla="*/ 712 w 1280"/>
                  <a:gd name="T9" fmla="*/ 264 h 636"/>
                  <a:gd name="T10" fmla="*/ 868 w 1280"/>
                  <a:gd name="T11" fmla="*/ 316 h 636"/>
                  <a:gd name="T12" fmla="*/ 1004 w 1280"/>
                  <a:gd name="T13" fmla="*/ 380 h 636"/>
                  <a:gd name="T14" fmla="*/ 1128 w 1280"/>
                  <a:gd name="T15" fmla="*/ 480 h 636"/>
                  <a:gd name="T16" fmla="*/ 1280 w 1280"/>
                  <a:gd name="T17" fmla="*/ 636 h 6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0"/>
                  <a:gd name="T28" fmla="*/ 0 h 636"/>
                  <a:gd name="T29" fmla="*/ 1280 w 1280"/>
                  <a:gd name="T30" fmla="*/ 636 h 6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0" h="636">
                    <a:moveTo>
                      <a:pt x="0" y="0"/>
                    </a:moveTo>
                    <a:cubicBezTo>
                      <a:pt x="21" y="13"/>
                      <a:pt x="43" y="27"/>
                      <a:pt x="92" y="48"/>
                    </a:cubicBezTo>
                    <a:cubicBezTo>
                      <a:pt x="141" y="69"/>
                      <a:pt x="215" y="101"/>
                      <a:pt x="292" y="128"/>
                    </a:cubicBezTo>
                    <a:cubicBezTo>
                      <a:pt x="369" y="155"/>
                      <a:pt x="482" y="185"/>
                      <a:pt x="552" y="208"/>
                    </a:cubicBezTo>
                    <a:cubicBezTo>
                      <a:pt x="622" y="231"/>
                      <a:pt x="659" y="246"/>
                      <a:pt x="712" y="264"/>
                    </a:cubicBezTo>
                    <a:cubicBezTo>
                      <a:pt x="765" y="282"/>
                      <a:pt x="819" y="297"/>
                      <a:pt x="868" y="316"/>
                    </a:cubicBezTo>
                    <a:cubicBezTo>
                      <a:pt x="917" y="335"/>
                      <a:pt x="961" y="353"/>
                      <a:pt x="1004" y="380"/>
                    </a:cubicBezTo>
                    <a:cubicBezTo>
                      <a:pt x="1047" y="407"/>
                      <a:pt x="1082" y="437"/>
                      <a:pt x="1128" y="480"/>
                    </a:cubicBezTo>
                    <a:cubicBezTo>
                      <a:pt x="1174" y="523"/>
                      <a:pt x="1227" y="579"/>
                      <a:pt x="1280" y="636"/>
                    </a:cubicBezTo>
                  </a:path>
                </a:pathLst>
              </a:custGeom>
              <a:noFill/>
              <a:ln w="19050" cmpd="sng">
                <a:solidFill>
                  <a:schemeClr val="tx1"/>
                </a:solidFill>
                <a:round/>
                <a:headEnd/>
                <a:tailEnd/>
              </a:ln>
            </p:spPr>
            <p:txBody>
              <a:bodyPr wrap="none" anchor="ctr"/>
              <a:lstStyle/>
              <a:p>
                <a:endParaRPr lang="en-US" dirty="0"/>
              </a:p>
            </p:txBody>
          </p:sp>
          <p:sp>
            <p:nvSpPr>
              <p:cNvPr id="32" name="Freeform 307"/>
              <p:cNvSpPr>
                <a:spLocks/>
              </p:cNvSpPr>
              <p:nvPr/>
            </p:nvSpPr>
            <p:spPr bwMode="auto">
              <a:xfrm>
                <a:off x="4354513" y="2057400"/>
                <a:ext cx="2216150" cy="1193800"/>
              </a:xfrm>
              <a:custGeom>
                <a:avLst/>
                <a:gdLst>
                  <a:gd name="T0" fmla="*/ 0 w 1308"/>
                  <a:gd name="T1" fmla="*/ 0 h 628"/>
                  <a:gd name="T2" fmla="*/ 144 w 1308"/>
                  <a:gd name="T3" fmla="*/ 72 h 628"/>
                  <a:gd name="T4" fmla="*/ 304 w 1308"/>
                  <a:gd name="T5" fmla="*/ 144 h 628"/>
                  <a:gd name="T6" fmla="*/ 504 w 1308"/>
                  <a:gd name="T7" fmla="*/ 188 h 628"/>
                  <a:gd name="T8" fmla="*/ 664 w 1308"/>
                  <a:gd name="T9" fmla="*/ 228 h 628"/>
                  <a:gd name="T10" fmla="*/ 808 w 1308"/>
                  <a:gd name="T11" fmla="*/ 272 h 628"/>
                  <a:gd name="T12" fmla="*/ 944 w 1308"/>
                  <a:gd name="T13" fmla="*/ 332 h 628"/>
                  <a:gd name="T14" fmla="*/ 1116 w 1308"/>
                  <a:gd name="T15" fmla="*/ 448 h 628"/>
                  <a:gd name="T16" fmla="*/ 1240 w 1308"/>
                  <a:gd name="T17" fmla="*/ 564 h 628"/>
                  <a:gd name="T18" fmla="*/ 1308 w 1308"/>
                  <a:gd name="T19" fmla="*/ 628 h 6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08"/>
                  <a:gd name="T31" fmla="*/ 0 h 628"/>
                  <a:gd name="T32" fmla="*/ 1308 w 1308"/>
                  <a:gd name="T33" fmla="*/ 628 h 6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08" h="628">
                    <a:moveTo>
                      <a:pt x="0" y="0"/>
                    </a:moveTo>
                    <a:cubicBezTo>
                      <a:pt x="46" y="24"/>
                      <a:pt x="93" y="48"/>
                      <a:pt x="144" y="72"/>
                    </a:cubicBezTo>
                    <a:cubicBezTo>
                      <a:pt x="195" y="96"/>
                      <a:pt x="244" y="125"/>
                      <a:pt x="304" y="144"/>
                    </a:cubicBezTo>
                    <a:cubicBezTo>
                      <a:pt x="364" y="163"/>
                      <a:pt x="444" y="174"/>
                      <a:pt x="504" y="188"/>
                    </a:cubicBezTo>
                    <a:cubicBezTo>
                      <a:pt x="564" y="202"/>
                      <a:pt x="613" y="214"/>
                      <a:pt x="664" y="228"/>
                    </a:cubicBezTo>
                    <a:cubicBezTo>
                      <a:pt x="715" y="242"/>
                      <a:pt x="761" y="255"/>
                      <a:pt x="808" y="272"/>
                    </a:cubicBezTo>
                    <a:cubicBezTo>
                      <a:pt x="855" y="289"/>
                      <a:pt x="893" y="303"/>
                      <a:pt x="944" y="332"/>
                    </a:cubicBezTo>
                    <a:cubicBezTo>
                      <a:pt x="995" y="361"/>
                      <a:pt x="1067" y="409"/>
                      <a:pt x="1116" y="448"/>
                    </a:cubicBezTo>
                    <a:cubicBezTo>
                      <a:pt x="1165" y="487"/>
                      <a:pt x="1208" y="534"/>
                      <a:pt x="1240" y="564"/>
                    </a:cubicBezTo>
                    <a:cubicBezTo>
                      <a:pt x="1272" y="594"/>
                      <a:pt x="1290" y="611"/>
                      <a:pt x="1308" y="628"/>
                    </a:cubicBezTo>
                  </a:path>
                </a:pathLst>
              </a:custGeom>
              <a:noFill/>
              <a:ln w="19050" cmpd="sng">
                <a:solidFill>
                  <a:schemeClr val="tx1"/>
                </a:solidFill>
                <a:round/>
                <a:headEnd/>
                <a:tailEnd/>
              </a:ln>
            </p:spPr>
            <p:txBody>
              <a:bodyPr wrap="none" anchor="ctr"/>
              <a:lstStyle/>
              <a:p>
                <a:endParaRPr lang="en-US" dirty="0"/>
              </a:p>
            </p:txBody>
          </p:sp>
          <p:sp>
            <p:nvSpPr>
              <p:cNvPr id="33" name="Freeform 308"/>
              <p:cNvSpPr>
                <a:spLocks/>
              </p:cNvSpPr>
              <p:nvPr/>
            </p:nvSpPr>
            <p:spPr bwMode="auto">
              <a:xfrm>
                <a:off x="4475163" y="1993900"/>
                <a:ext cx="730250" cy="260350"/>
              </a:xfrm>
              <a:custGeom>
                <a:avLst/>
                <a:gdLst>
                  <a:gd name="T0" fmla="*/ 0 w 488"/>
                  <a:gd name="T1" fmla="*/ 0 h 164"/>
                  <a:gd name="T2" fmla="*/ 84 w 488"/>
                  <a:gd name="T3" fmla="*/ 48 h 164"/>
                  <a:gd name="T4" fmla="*/ 216 w 488"/>
                  <a:gd name="T5" fmla="*/ 104 h 164"/>
                  <a:gd name="T6" fmla="*/ 372 w 488"/>
                  <a:gd name="T7" fmla="*/ 144 h 164"/>
                  <a:gd name="T8" fmla="*/ 488 w 488"/>
                  <a:gd name="T9" fmla="*/ 164 h 164"/>
                  <a:gd name="T10" fmla="*/ 0 60000 65536"/>
                  <a:gd name="T11" fmla="*/ 0 60000 65536"/>
                  <a:gd name="T12" fmla="*/ 0 60000 65536"/>
                  <a:gd name="T13" fmla="*/ 0 60000 65536"/>
                  <a:gd name="T14" fmla="*/ 0 60000 65536"/>
                  <a:gd name="T15" fmla="*/ 0 w 488"/>
                  <a:gd name="T16" fmla="*/ 0 h 164"/>
                  <a:gd name="T17" fmla="*/ 488 w 488"/>
                  <a:gd name="T18" fmla="*/ 164 h 164"/>
                </a:gdLst>
                <a:ahLst/>
                <a:cxnLst>
                  <a:cxn ang="T10">
                    <a:pos x="T0" y="T1"/>
                  </a:cxn>
                  <a:cxn ang="T11">
                    <a:pos x="T2" y="T3"/>
                  </a:cxn>
                  <a:cxn ang="T12">
                    <a:pos x="T4" y="T5"/>
                  </a:cxn>
                  <a:cxn ang="T13">
                    <a:pos x="T6" y="T7"/>
                  </a:cxn>
                  <a:cxn ang="T14">
                    <a:pos x="T8" y="T9"/>
                  </a:cxn>
                </a:cxnLst>
                <a:rect l="T15" t="T16" r="T17" b="T18"/>
                <a:pathLst>
                  <a:path w="488" h="164">
                    <a:moveTo>
                      <a:pt x="0" y="0"/>
                    </a:moveTo>
                    <a:cubicBezTo>
                      <a:pt x="24" y="15"/>
                      <a:pt x="48" y="31"/>
                      <a:pt x="84" y="48"/>
                    </a:cubicBezTo>
                    <a:cubicBezTo>
                      <a:pt x="120" y="65"/>
                      <a:pt x="168" y="88"/>
                      <a:pt x="216" y="104"/>
                    </a:cubicBezTo>
                    <a:cubicBezTo>
                      <a:pt x="264" y="120"/>
                      <a:pt x="327" y="134"/>
                      <a:pt x="372" y="144"/>
                    </a:cubicBezTo>
                    <a:cubicBezTo>
                      <a:pt x="417" y="154"/>
                      <a:pt x="452" y="159"/>
                      <a:pt x="488" y="164"/>
                    </a:cubicBezTo>
                  </a:path>
                </a:pathLst>
              </a:custGeom>
              <a:noFill/>
              <a:ln w="19050" cmpd="sng">
                <a:solidFill>
                  <a:schemeClr val="tx1"/>
                </a:solidFill>
                <a:round/>
                <a:headEnd/>
                <a:tailEnd/>
              </a:ln>
            </p:spPr>
            <p:txBody>
              <a:bodyPr wrap="none" anchor="ctr"/>
              <a:lstStyle/>
              <a:p>
                <a:endParaRPr lang="en-US" dirty="0"/>
              </a:p>
            </p:txBody>
          </p:sp>
          <p:sp>
            <p:nvSpPr>
              <p:cNvPr id="34" name="Freeform 309"/>
              <p:cNvSpPr>
                <a:spLocks/>
              </p:cNvSpPr>
              <p:nvPr/>
            </p:nvSpPr>
            <p:spPr bwMode="auto">
              <a:xfrm>
                <a:off x="6456363" y="2832100"/>
                <a:ext cx="381000" cy="355600"/>
              </a:xfrm>
              <a:custGeom>
                <a:avLst/>
                <a:gdLst>
                  <a:gd name="T0" fmla="*/ 0 w 240"/>
                  <a:gd name="T1" fmla="*/ 0 h 224"/>
                  <a:gd name="T2" fmla="*/ 16 w 240"/>
                  <a:gd name="T3" fmla="*/ 64 h 224"/>
                  <a:gd name="T4" fmla="*/ 80 w 240"/>
                  <a:gd name="T5" fmla="*/ 124 h 224"/>
                  <a:gd name="T6" fmla="*/ 172 w 240"/>
                  <a:gd name="T7" fmla="*/ 184 h 224"/>
                  <a:gd name="T8" fmla="*/ 240 w 240"/>
                  <a:gd name="T9" fmla="*/ 224 h 224"/>
                  <a:gd name="T10" fmla="*/ 0 60000 65536"/>
                  <a:gd name="T11" fmla="*/ 0 60000 65536"/>
                  <a:gd name="T12" fmla="*/ 0 60000 65536"/>
                  <a:gd name="T13" fmla="*/ 0 60000 65536"/>
                  <a:gd name="T14" fmla="*/ 0 60000 65536"/>
                  <a:gd name="T15" fmla="*/ 0 w 240"/>
                  <a:gd name="T16" fmla="*/ 0 h 224"/>
                  <a:gd name="T17" fmla="*/ 240 w 240"/>
                  <a:gd name="T18" fmla="*/ 224 h 224"/>
                </a:gdLst>
                <a:ahLst/>
                <a:cxnLst>
                  <a:cxn ang="T10">
                    <a:pos x="T0" y="T1"/>
                  </a:cxn>
                  <a:cxn ang="T11">
                    <a:pos x="T2" y="T3"/>
                  </a:cxn>
                  <a:cxn ang="T12">
                    <a:pos x="T4" y="T5"/>
                  </a:cxn>
                  <a:cxn ang="T13">
                    <a:pos x="T6" y="T7"/>
                  </a:cxn>
                  <a:cxn ang="T14">
                    <a:pos x="T8" y="T9"/>
                  </a:cxn>
                </a:cxnLst>
                <a:rect l="T15" t="T16" r="T17" b="T18"/>
                <a:pathLst>
                  <a:path w="240" h="224">
                    <a:moveTo>
                      <a:pt x="0" y="0"/>
                    </a:moveTo>
                    <a:cubicBezTo>
                      <a:pt x="1" y="21"/>
                      <a:pt x="3" y="43"/>
                      <a:pt x="16" y="64"/>
                    </a:cubicBezTo>
                    <a:cubicBezTo>
                      <a:pt x="29" y="85"/>
                      <a:pt x="54" y="104"/>
                      <a:pt x="80" y="124"/>
                    </a:cubicBezTo>
                    <a:cubicBezTo>
                      <a:pt x="106" y="144"/>
                      <a:pt x="145" y="167"/>
                      <a:pt x="172" y="184"/>
                    </a:cubicBezTo>
                    <a:cubicBezTo>
                      <a:pt x="199" y="201"/>
                      <a:pt x="219" y="212"/>
                      <a:pt x="240" y="224"/>
                    </a:cubicBezTo>
                  </a:path>
                </a:pathLst>
              </a:custGeom>
              <a:noFill/>
              <a:ln w="19050" cmpd="sng">
                <a:solidFill>
                  <a:schemeClr val="tx1"/>
                </a:solidFill>
                <a:round/>
                <a:headEnd/>
                <a:tailEnd/>
              </a:ln>
            </p:spPr>
            <p:txBody>
              <a:bodyPr wrap="none" anchor="ctr"/>
              <a:lstStyle/>
              <a:p>
                <a:endParaRPr lang="en-US" dirty="0"/>
              </a:p>
            </p:txBody>
          </p:sp>
          <p:sp>
            <p:nvSpPr>
              <p:cNvPr id="35" name="Freeform 310"/>
              <p:cNvSpPr>
                <a:spLocks/>
              </p:cNvSpPr>
              <p:nvPr/>
            </p:nvSpPr>
            <p:spPr bwMode="auto">
              <a:xfrm>
                <a:off x="5337175" y="1365250"/>
                <a:ext cx="654050" cy="182563"/>
              </a:xfrm>
              <a:custGeom>
                <a:avLst/>
                <a:gdLst>
                  <a:gd name="T0" fmla="*/ 0 w 372"/>
                  <a:gd name="T1" fmla="*/ 0 h 111"/>
                  <a:gd name="T2" fmla="*/ 99 w 372"/>
                  <a:gd name="T3" fmla="*/ 33 h 111"/>
                  <a:gd name="T4" fmla="*/ 258 w 372"/>
                  <a:gd name="T5" fmla="*/ 84 h 111"/>
                  <a:gd name="T6" fmla="*/ 372 w 372"/>
                  <a:gd name="T7" fmla="*/ 111 h 111"/>
                  <a:gd name="T8" fmla="*/ 0 60000 65536"/>
                  <a:gd name="T9" fmla="*/ 0 60000 65536"/>
                  <a:gd name="T10" fmla="*/ 0 60000 65536"/>
                  <a:gd name="T11" fmla="*/ 0 60000 65536"/>
                  <a:gd name="T12" fmla="*/ 0 w 372"/>
                  <a:gd name="T13" fmla="*/ 0 h 111"/>
                  <a:gd name="T14" fmla="*/ 372 w 372"/>
                  <a:gd name="T15" fmla="*/ 111 h 111"/>
                </a:gdLst>
                <a:ahLst/>
                <a:cxnLst>
                  <a:cxn ang="T8">
                    <a:pos x="T0" y="T1"/>
                  </a:cxn>
                  <a:cxn ang="T9">
                    <a:pos x="T2" y="T3"/>
                  </a:cxn>
                  <a:cxn ang="T10">
                    <a:pos x="T4" y="T5"/>
                  </a:cxn>
                  <a:cxn ang="T11">
                    <a:pos x="T6" y="T7"/>
                  </a:cxn>
                </a:cxnLst>
                <a:rect l="T12" t="T13" r="T14" b="T15"/>
                <a:pathLst>
                  <a:path w="372" h="111">
                    <a:moveTo>
                      <a:pt x="0" y="0"/>
                    </a:moveTo>
                    <a:cubicBezTo>
                      <a:pt x="28" y="9"/>
                      <a:pt x="56" y="19"/>
                      <a:pt x="99" y="33"/>
                    </a:cubicBezTo>
                    <a:cubicBezTo>
                      <a:pt x="142" y="47"/>
                      <a:pt x="213" y="71"/>
                      <a:pt x="258" y="84"/>
                    </a:cubicBezTo>
                    <a:cubicBezTo>
                      <a:pt x="303" y="97"/>
                      <a:pt x="337" y="104"/>
                      <a:pt x="372" y="111"/>
                    </a:cubicBezTo>
                  </a:path>
                </a:pathLst>
              </a:custGeom>
              <a:noFill/>
              <a:ln w="19050" cmpd="sng">
                <a:solidFill>
                  <a:schemeClr val="tx1"/>
                </a:solidFill>
                <a:round/>
                <a:headEnd/>
                <a:tailEnd/>
              </a:ln>
            </p:spPr>
            <p:txBody>
              <a:bodyPr wrap="none" anchor="ctr"/>
              <a:lstStyle/>
              <a:p>
                <a:endParaRPr lang="en-US" dirty="0"/>
              </a:p>
            </p:txBody>
          </p:sp>
          <p:sp>
            <p:nvSpPr>
              <p:cNvPr id="36" name="Freeform 311"/>
              <p:cNvSpPr>
                <a:spLocks/>
              </p:cNvSpPr>
              <p:nvPr/>
            </p:nvSpPr>
            <p:spPr bwMode="auto">
              <a:xfrm>
                <a:off x="5170488" y="1398588"/>
                <a:ext cx="2728913" cy="1335088"/>
              </a:xfrm>
              <a:custGeom>
                <a:avLst/>
                <a:gdLst>
                  <a:gd name="T0" fmla="*/ 1419 w 1419"/>
                  <a:gd name="T1" fmla="*/ 621 h 621"/>
                  <a:gd name="T2" fmla="*/ 1296 w 1419"/>
                  <a:gd name="T3" fmla="*/ 555 h 621"/>
                  <a:gd name="T4" fmla="*/ 1101 w 1419"/>
                  <a:gd name="T5" fmla="*/ 447 h 621"/>
                  <a:gd name="T6" fmla="*/ 921 w 1419"/>
                  <a:gd name="T7" fmla="*/ 348 h 621"/>
                  <a:gd name="T8" fmla="*/ 759 w 1419"/>
                  <a:gd name="T9" fmla="*/ 255 h 621"/>
                  <a:gd name="T10" fmla="*/ 594 w 1419"/>
                  <a:gd name="T11" fmla="*/ 183 h 621"/>
                  <a:gd name="T12" fmla="*/ 492 w 1419"/>
                  <a:gd name="T13" fmla="*/ 147 h 621"/>
                  <a:gd name="T14" fmla="*/ 360 w 1419"/>
                  <a:gd name="T15" fmla="*/ 117 h 621"/>
                  <a:gd name="T16" fmla="*/ 213 w 1419"/>
                  <a:gd name="T17" fmla="*/ 84 h 621"/>
                  <a:gd name="T18" fmla="*/ 132 w 1419"/>
                  <a:gd name="T19" fmla="*/ 60 h 621"/>
                  <a:gd name="T20" fmla="*/ 66 w 1419"/>
                  <a:gd name="T21" fmla="*/ 36 h 621"/>
                  <a:gd name="T22" fmla="*/ 0 w 1419"/>
                  <a:gd name="T23" fmla="*/ 0 h 6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19"/>
                  <a:gd name="T37" fmla="*/ 0 h 621"/>
                  <a:gd name="T38" fmla="*/ 1419 w 1419"/>
                  <a:gd name="T39" fmla="*/ 621 h 6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19" h="621">
                    <a:moveTo>
                      <a:pt x="1419" y="621"/>
                    </a:moveTo>
                    <a:cubicBezTo>
                      <a:pt x="1384" y="602"/>
                      <a:pt x="1349" y="584"/>
                      <a:pt x="1296" y="555"/>
                    </a:cubicBezTo>
                    <a:cubicBezTo>
                      <a:pt x="1243" y="526"/>
                      <a:pt x="1163" y="481"/>
                      <a:pt x="1101" y="447"/>
                    </a:cubicBezTo>
                    <a:cubicBezTo>
                      <a:pt x="1039" y="413"/>
                      <a:pt x="978" y="380"/>
                      <a:pt x="921" y="348"/>
                    </a:cubicBezTo>
                    <a:cubicBezTo>
                      <a:pt x="864" y="316"/>
                      <a:pt x="813" y="282"/>
                      <a:pt x="759" y="255"/>
                    </a:cubicBezTo>
                    <a:cubicBezTo>
                      <a:pt x="705" y="228"/>
                      <a:pt x="639" y="201"/>
                      <a:pt x="594" y="183"/>
                    </a:cubicBezTo>
                    <a:cubicBezTo>
                      <a:pt x="549" y="165"/>
                      <a:pt x="531" y="158"/>
                      <a:pt x="492" y="147"/>
                    </a:cubicBezTo>
                    <a:cubicBezTo>
                      <a:pt x="453" y="136"/>
                      <a:pt x="406" y="127"/>
                      <a:pt x="360" y="117"/>
                    </a:cubicBezTo>
                    <a:cubicBezTo>
                      <a:pt x="314" y="107"/>
                      <a:pt x="251" y="93"/>
                      <a:pt x="213" y="84"/>
                    </a:cubicBezTo>
                    <a:cubicBezTo>
                      <a:pt x="175" y="75"/>
                      <a:pt x="156" y="68"/>
                      <a:pt x="132" y="60"/>
                    </a:cubicBezTo>
                    <a:cubicBezTo>
                      <a:pt x="108" y="52"/>
                      <a:pt x="88" y="46"/>
                      <a:pt x="66" y="36"/>
                    </a:cubicBezTo>
                    <a:cubicBezTo>
                      <a:pt x="44" y="26"/>
                      <a:pt x="22" y="13"/>
                      <a:pt x="0" y="0"/>
                    </a:cubicBezTo>
                  </a:path>
                </a:pathLst>
              </a:custGeom>
              <a:noFill/>
              <a:ln w="19050" cmpd="sng">
                <a:solidFill>
                  <a:schemeClr val="tx1"/>
                </a:solidFill>
                <a:round/>
                <a:headEnd/>
                <a:tailEnd/>
              </a:ln>
            </p:spPr>
            <p:txBody>
              <a:bodyPr wrap="none" anchor="ctr"/>
              <a:lstStyle/>
              <a:p>
                <a:endParaRPr lang="en-US" dirty="0"/>
              </a:p>
            </p:txBody>
          </p:sp>
          <p:sp>
            <p:nvSpPr>
              <p:cNvPr id="37" name="Freeform 312"/>
              <p:cNvSpPr>
                <a:spLocks/>
              </p:cNvSpPr>
              <p:nvPr/>
            </p:nvSpPr>
            <p:spPr bwMode="auto">
              <a:xfrm>
                <a:off x="5829300" y="1843088"/>
                <a:ext cx="593725" cy="180975"/>
              </a:xfrm>
              <a:custGeom>
                <a:avLst/>
                <a:gdLst>
                  <a:gd name="T0" fmla="*/ 13 w 374"/>
                  <a:gd name="T1" fmla="*/ 2 h 114"/>
                  <a:gd name="T2" fmla="*/ 79 w 374"/>
                  <a:gd name="T3" fmla="*/ 5 h 114"/>
                  <a:gd name="T4" fmla="*/ 157 w 374"/>
                  <a:gd name="T5" fmla="*/ 8 h 114"/>
                  <a:gd name="T6" fmla="*/ 202 w 374"/>
                  <a:gd name="T7" fmla="*/ 38 h 114"/>
                  <a:gd name="T8" fmla="*/ 271 w 374"/>
                  <a:gd name="T9" fmla="*/ 50 h 114"/>
                  <a:gd name="T10" fmla="*/ 319 w 374"/>
                  <a:gd name="T11" fmla="*/ 68 h 114"/>
                  <a:gd name="T12" fmla="*/ 370 w 374"/>
                  <a:gd name="T13" fmla="*/ 107 h 114"/>
                  <a:gd name="T14" fmla="*/ 295 w 374"/>
                  <a:gd name="T15" fmla="*/ 110 h 114"/>
                  <a:gd name="T16" fmla="*/ 238 w 374"/>
                  <a:gd name="T17" fmla="*/ 92 h 114"/>
                  <a:gd name="T18" fmla="*/ 172 w 374"/>
                  <a:gd name="T19" fmla="*/ 86 h 114"/>
                  <a:gd name="T20" fmla="*/ 112 w 374"/>
                  <a:gd name="T21" fmla="*/ 77 h 114"/>
                  <a:gd name="T22" fmla="*/ 64 w 374"/>
                  <a:gd name="T23" fmla="*/ 71 h 114"/>
                  <a:gd name="T24" fmla="*/ 22 w 374"/>
                  <a:gd name="T25" fmla="*/ 50 h 114"/>
                  <a:gd name="T26" fmla="*/ 1 w 374"/>
                  <a:gd name="T27" fmla="*/ 17 h 114"/>
                  <a:gd name="T28" fmla="*/ 13 w 374"/>
                  <a:gd name="T29" fmla="*/ 2 h 1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4"/>
                  <a:gd name="T46" fmla="*/ 0 h 114"/>
                  <a:gd name="T47" fmla="*/ 374 w 374"/>
                  <a:gd name="T48" fmla="*/ 114 h 1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4" h="114">
                    <a:moveTo>
                      <a:pt x="13" y="2"/>
                    </a:moveTo>
                    <a:cubicBezTo>
                      <a:pt x="26" y="0"/>
                      <a:pt x="55" y="4"/>
                      <a:pt x="79" y="5"/>
                    </a:cubicBezTo>
                    <a:cubicBezTo>
                      <a:pt x="103" y="6"/>
                      <a:pt x="137" y="3"/>
                      <a:pt x="157" y="8"/>
                    </a:cubicBezTo>
                    <a:cubicBezTo>
                      <a:pt x="177" y="13"/>
                      <a:pt x="183" y="31"/>
                      <a:pt x="202" y="38"/>
                    </a:cubicBezTo>
                    <a:cubicBezTo>
                      <a:pt x="221" y="45"/>
                      <a:pt x="252" y="45"/>
                      <a:pt x="271" y="50"/>
                    </a:cubicBezTo>
                    <a:cubicBezTo>
                      <a:pt x="290" y="55"/>
                      <a:pt x="303" y="59"/>
                      <a:pt x="319" y="68"/>
                    </a:cubicBezTo>
                    <a:cubicBezTo>
                      <a:pt x="335" y="77"/>
                      <a:pt x="374" y="100"/>
                      <a:pt x="370" y="107"/>
                    </a:cubicBezTo>
                    <a:cubicBezTo>
                      <a:pt x="366" y="114"/>
                      <a:pt x="317" y="113"/>
                      <a:pt x="295" y="110"/>
                    </a:cubicBezTo>
                    <a:cubicBezTo>
                      <a:pt x="273" y="107"/>
                      <a:pt x="258" y="96"/>
                      <a:pt x="238" y="92"/>
                    </a:cubicBezTo>
                    <a:cubicBezTo>
                      <a:pt x="218" y="88"/>
                      <a:pt x="193" y="88"/>
                      <a:pt x="172" y="86"/>
                    </a:cubicBezTo>
                    <a:cubicBezTo>
                      <a:pt x="151" y="84"/>
                      <a:pt x="130" y="79"/>
                      <a:pt x="112" y="77"/>
                    </a:cubicBezTo>
                    <a:cubicBezTo>
                      <a:pt x="94" y="75"/>
                      <a:pt x="79" y="75"/>
                      <a:pt x="64" y="71"/>
                    </a:cubicBezTo>
                    <a:cubicBezTo>
                      <a:pt x="49" y="67"/>
                      <a:pt x="32" y="59"/>
                      <a:pt x="22" y="50"/>
                    </a:cubicBezTo>
                    <a:cubicBezTo>
                      <a:pt x="12" y="41"/>
                      <a:pt x="1" y="25"/>
                      <a:pt x="1" y="17"/>
                    </a:cubicBezTo>
                    <a:cubicBezTo>
                      <a:pt x="1" y="9"/>
                      <a:pt x="0" y="4"/>
                      <a:pt x="13" y="2"/>
                    </a:cubicBezTo>
                    <a:close/>
                  </a:path>
                </a:pathLst>
              </a:custGeom>
              <a:noFill/>
              <a:ln w="19050" cmpd="sng">
                <a:solidFill>
                  <a:schemeClr val="tx1"/>
                </a:solidFill>
                <a:round/>
                <a:headEnd/>
                <a:tailEnd/>
              </a:ln>
            </p:spPr>
            <p:txBody>
              <a:bodyPr wrap="none" anchor="ctr"/>
              <a:lstStyle/>
              <a:p>
                <a:endParaRPr lang="en-US" dirty="0"/>
              </a:p>
            </p:txBody>
          </p:sp>
          <p:sp>
            <p:nvSpPr>
              <p:cNvPr id="38" name="Freeform 313"/>
              <p:cNvSpPr>
                <a:spLocks/>
              </p:cNvSpPr>
              <p:nvPr/>
            </p:nvSpPr>
            <p:spPr bwMode="auto">
              <a:xfrm>
                <a:off x="6042025" y="2166938"/>
                <a:ext cx="1581150" cy="627063"/>
              </a:xfrm>
              <a:custGeom>
                <a:avLst/>
                <a:gdLst>
                  <a:gd name="T0" fmla="*/ 960 w 960"/>
                  <a:gd name="T1" fmla="*/ 339 h 339"/>
                  <a:gd name="T2" fmla="*/ 876 w 960"/>
                  <a:gd name="T3" fmla="*/ 288 h 339"/>
                  <a:gd name="T4" fmla="*/ 756 w 960"/>
                  <a:gd name="T5" fmla="*/ 225 h 339"/>
                  <a:gd name="T6" fmla="*/ 633 w 960"/>
                  <a:gd name="T7" fmla="*/ 153 h 339"/>
                  <a:gd name="T8" fmla="*/ 474 w 960"/>
                  <a:gd name="T9" fmla="*/ 90 h 339"/>
                  <a:gd name="T10" fmla="*/ 321 w 960"/>
                  <a:gd name="T11" fmla="*/ 39 h 339"/>
                  <a:gd name="T12" fmla="*/ 201 w 960"/>
                  <a:gd name="T13" fmla="*/ 15 h 339"/>
                  <a:gd name="T14" fmla="*/ 96 w 960"/>
                  <a:gd name="T15" fmla="*/ 6 h 339"/>
                  <a:gd name="T16" fmla="*/ 12 w 960"/>
                  <a:gd name="T17" fmla="*/ 9 h 339"/>
                  <a:gd name="T18" fmla="*/ 24 w 960"/>
                  <a:gd name="T19" fmla="*/ 63 h 3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60"/>
                  <a:gd name="T31" fmla="*/ 0 h 339"/>
                  <a:gd name="T32" fmla="*/ 960 w 960"/>
                  <a:gd name="T33" fmla="*/ 339 h 3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60" h="339">
                    <a:moveTo>
                      <a:pt x="960" y="339"/>
                    </a:moveTo>
                    <a:cubicBezTo>
                      <a:pt x="935" y="323"/>
                      <a:pt x="910" y="307"/>
                      <a:pt x="876" y="288"/>
                    </a:cubicBezTo>
                    <a:cubicBezTo>
                      <a:pt x="842" y="269"/>
                      <a:pt x="796" y="247"/>
                      <a:pt x="756" y="225"/>
                    </a:cubicBezTo>
                    <a:cubicBezTo>
                      <a:pt x="716" y="203"/>
                      <a:pt x="680" y="175"/>
                      <a:pt x="633" y="153"/>
                    </a:cubicBezTo>
                    <a:cubicBezTo>
                      <a:pt x="586" y="131"/>
                      <a:pt x="526" y="109"/>
                      <a:pt x="474" y="90"/>
                    </a:cubicBezTo>
                    <a:cubicBezTo>
                      <a:pt x="422" y="71"/>
                      <a:pt x="366" y="51"/>
                      <a:pt x="321" y="39"/>
                    </a:cubicBezTo>
                    <a:cubicBezTo>
                      <a:pt x="276" y="27"/>
                      <a:pt x="238" y="20"/>
                      <a:pt x="201" y="15"/>
                    </a:cubicBezTo>
                    <a:cubicBezTo>
                      <a:pt x="164" y="10"/>
                      <a:pt x="127" y="7"/>
                      <a:pt x="96" y="6"/>
                    </a:cubicBezTo>
                    <a:cubicBezTo>
                      <a:pt x="65" y="5"/>
                      <a:pt x="24" y="0"/>
                      <a:pt x="12" y="9"/>
                    </a:cubicBezTo>
                    <a:cubicBezTo>
                      <a:pt x="0" y="18"/>
                      <a:pt x="12" y="40"/>
                      <a:pt x="24" y="63"/>
                    </a:cubicBezTo>
                  </a:path>
                </a:pathLst>
              </a:custGeom>
              <a:noFill/>
              <a:ln w="19050" cmpd="sng">
                <a:solidFill>
                  <a:schemeClr val="tx1"/>
                </a:solidFill>
                <a:round/>
                <a:headEnd/>
                <a:tailEnd/>
              </a:ln>
            </p:spPr>
            <p:txBody>
              <a:bodyPr wrap="none" anchor="ctr"/>
              <a:lstStyle/>
              <a:p>
                <a:endParaRPr lang="en-US" dirty="0"/>
              </a:p>
            </p:txBody>
          </p:sp>
          <p:sp>
            <p:nvSpPr>
              <p:cNvPr id="39" name="Freeform 314"/>
              <p:cNvSpPr>
                <a:spLocks/>
              </p:cNvSpPr>
              <p:nvPr/>
            </p:nvSpPr>
            <p:spPr bwMode="auto">
              <a:xfrm>
                <a:off x="6496050" y="2344738"/>
                <a:ext cx="776288" cy="354013"/>
              </a:xfrm>
              <a:custGeom>
                <a:avLst/>
                <a:gdLst>
                  <a:gd name="T0" fmla="*/ 27 w 501"/>
                  <a:gd name="T1" fmla="*/ 67 h 199"/>
                  <a:gd name="T2" fmla="*/ 15 w 501"/>
                  <a:gd name="T3" fmla="*/ 10 h 199"/>
                  <a:gd name="T4" fmla="*/ 120 w 501"/>
                  <a:gd name="T5" fmla="*/ 7 h 199"/>
                  <a:gd name="T6" fmla="*/ 165 w 501"/>
                  <a:gd name="T7" fmla="*/ 22 h 199"/>
                  <a:gd name="T8" fmla="*/ 264 w 501"/>
                  <a:gd name="T9" fmla="*/ 67 h 199"/>
                  <a:gd name="T10" fmla="*/ 384 w 501"/>
                  <a:gd name="T11" fmla="*/ 124 h 199"/>
                  <a:gd name="T12" fmla="*/ 453 w 501"/>
                  <a:gd name="T13" fmla="*/ 166 h 199"/>
                  <a:gd name="T14" fmla="*/ 501 w 501"/>
                  <a:gd name="T15" fmla="*/ 199 h 199"/>
                  <a:gd name="T16" fmla="*/ 0 60000 65536"/>
                  <a:gd name="T17" fmla="*/ 0 60000 65536"/>
                  <a:gd name="T18" fmla="*/ 0 60000 65536"/>
                  <a:gd name="T19" fmla="*/ 0 60000 65536"/>
                  <a:gd name="T20" fmla="*/ 0 60000 65536"/>
                  <a:gd name="T21" fmla="*/ 0 60000 65536"/>
                  <a:gd name="T22" fmla="*/ 0 60000 65536"/>
                  <a:gd name="T23" fmla="*/ 0 60000 65536"/>
                  <a:gd name="T24" fmla="*/ 0 w 501"/>
                  <a:gd name="T25" fmla="*/ 0 h 199"/>
                  <a:gd name="T26" fmla="*/ 501 w 501"/>
                  <a:gd name="T27" fmla="*/ 199 h 1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1" h="199">
                    <a:moveTo>
                      <a:pt x="27" y="67"/>
                    </a:moveTo>
                    <a:cubicBezTo>
                      <a:pt x="13" y="43"/>
                      <a:pt x="0" y="20"/>
                      <a:pt x="15" y="10"/>
                    </a:cubicBezTo>
                    <a:cubicBezTo>
                      <a:pt x="30" y="0"/>
                      <a:pt x="95" y="5"/>
                      <a:pt x="120" y="7"/>
                    </a:cubicBezTo>
                    <a:cubicBezTo>
                      <a:pt x="145" y="9"/>
                      <a:pt x="141" y="12"/>
                      <a:pt x="165" y="22"/>
                    </a:cubicBezTo>
                    <a:cubicBezTo>
                      <a:pt x="189" y="32"/>
                      <a:pt x="228" y="50"/>
                      <a:pt x="264" y="67"/>
                    </a:cubicBezTo>
                    <a:cubicBezTo>
                      <a:pt x="300" y="84"/>
                      <a:pt x="353" y="107"/>
                      <a:pt x="384" y="124"/>
                    </a:cubicBezTo>
                    <a:cubicBezTo>
                      <a:pt x="415" y="141"/>
                      <a:pt x="433" y="153"/>
                      <a:pt x="453" y="166"/>
                    </a:cubicBezTo>
                    <a:cubicBezTo>
                      <a:pt x="473" y="179"/>
                      <a:pt x="487" y="189"/>
                      <a:pt x="501" y="199"/>
                    </a:cubicBezTo>
                  </a:path>
                </a:pathLst>
              </a:custGeom>
              <a:noFill/>
              <a:ln w="19050" cmpd="sng">
                <a:solidFill>
                  <a:schemeClr val="tx1"/>
                </a:solidFill>
                <a:round/>
                <a:headEnd/>
                <a:tailEnd/>
              </a:ln>
            </p:spPr>
            <p:txBody>
              <a:bodyPr wrap="none" anchor="ctr"/>
              <a:lstStyle/>
              <a:p>
                <a:endParaRPr lang="en-US" dirty="0"/>
              </a:p>
            </p:txBody>
          </p:sp>
          <p:sp>
            <p:nvSpPr>
              <p:cNvPr id="40" name="Freeform 315"/>
              <p:cNvSpPr>
                <a:spLocks/>
              </p:cNvSpPr>
              <p:nvPr/>
            </p:nvSpPr>
            <p:spPr bwMode="auto">
              <a:xfrm>
                <a:off x="4929188" y="1436688"/>
                <a:ext cx="503238" cy="434975"/>
              </a:xfrm>
              <a:custGeom>
                <a:avLst/>
                <a:gdLst>
                  <a:gd name="T0" fmla="*/ 0 w 345"/>
                  <a:gd name="T1" fmla="*/ 0 h 246"/>
                  <a:gd name="T2" fmla="*/ 93 w 345"/>
                  <a:gd name="T3" fmla="*/ 45 h 246"/>
                  <a:gd name="T4" fmla="*/ 210 w 345"/>
                  <a:gd name="T5" fmla="*/ 102 h 246"/>
                  <a:gd name="T6" fmla="*/ 297 w 345"/>
                  <a:gd name="T7" fmla="*/ 162 h 246"/>
                  <a:gd name="T8" fmla="*/ 333 w 345"/>
                  <a:gd name="T9" fmla="*/ 195 h 246"/>
                  <a:gd name="T10" fmla="*/ 345 w 345"/>
                  <a:gd name="T11" fmla="*/ 246 h 246"/>
                  <a:gd name="T12" fmla="*/ 0 60000 65536"/>
                  <a:gd name="T13" fmla="*/ 0 60000 65536"/>
                  <a:gd name="T14" fmla="*/ 0 60000 65536"/>
                  <a:gd name="T15" fmla="*/ 0 60000 65536"/>
                  <a:gd name="T16" fmla="*/ 0 60000 65536"/>
                  <a:gd name="T17" fmla="*/ 0 60000 65536"/>
                  <a:gd name="T18" fmla="*/ 0 w 345"/>
                  <a:gd name="T19" fmla="*/ 0 h 246"/>
                  <a:gd name="T20" fmla="*/ 345 w 345"/>
                  <a:gd name="T21" fmla="*/ 246 h 246"/>
                </a:gdLst>
                <a:ahLst/>
                <a:cxnLst>
                  <a:cxn ang="T12">
                    <a:pos x="T0" y="T1"/>
                  </a:cxn>
                  <a:cxn ang="T13">
                    <a:pos x="T2" y="T3"/>
                  </a:cxn>
                  <a:cxn ang="T14">
                    <a:pos x="T4" y="T5"/>
                  </a:cxn>
                  <a:cxn ang="T15">
                    <a:pos x="T6" y="T7"/>
                  </a:cxn>
                  <a:cxn ang="T16">
                    <a:pos x="T8" y="T9"/>
                  </a:cxn>
                  <a:cxn ang="T17">
                    <a:pos x="T10" y="T11"/>
                  </a:cxn>
                </a:cxnLst>
                <a:rect l="T18" t="T19" r="T20" b="T21"/>
                <a:pathLst>
                  <a:path w="345" h="246">
                    <a:moveTo>
                      <a:pt x="0" y="0"/>
                    </a:moveTo>
                    <a:cubicBezTo>
                      <a:pt x="29" y="14"/>
                      <a:pt x="58" y="28"/>
                      <a:pt x="93" y="45"/>
                    </a:cubicBezTo>
                    <a:cubicBezTo>
                      <a:pt x="128" y="62"/>
                      <a:pt x="176" y="82"/>
                      <a:pt x="210" y="102"/>
                    </a:cubicBezTo>
                    <a:cubicBezTo>
                      <a:pt x="244" y="122"/>
                      <a:pt x="277" y="147"/>
                      <a:pt x="297" y="162"/>
                    </a:cubicBezTo>
                    <a:cubicBezTo>
                      <a:pt x="317" y="177"/>
                      <a:pt x="325" y="181"/>
                      <a:pt x="333" y="195"/>
                    </a:cubicBezTo>
                    <a:cubicBezTo>
                      <a:pt x="341" y="209"/>
                      <a:pt x="343" y="227"/>
                      <a:pt x="345" y="246"/>
                    </a:cubicBezTo>
                  </a:path>
                </a:pathLst>
              </a:custGeom>
              <a:noFill/>
              <a:ln w="19050" cmpd="sng">
                <a:solidFill>
                  <a:schemeClr val="tx1"/>
                </a:solidFill>
                <a:round/>
                <a:headEnd/>
                <a:tailEnd/>
              </a:ln>
            </p:spPr>
            <p:txBody>
              <a:bodyPr wrap="none" anchor="ctr"/>
              <a:lstStyle/>
              <a:p>
                <a:endParaRPr lang="en-US" dirty="0"/>
              </a:p>
            </p:txBody>
          </p:sp>
          <p:sp>
            <p:nvSpPr>
              <p:cNvPr id="41" name="Line 316"/>
              <p:cNvSpPr>
                <a:spLocks noChangeShapeType="1"/>
              </p:cNvSpPr>
              <p:nvPr/>
            </p:nvSpPr>
            <p:spPr bwMode="auto">
              <a:xfrm>
                <a:off x="8026400" y="2238375"/>
                <a:ext cx="0" cy="1966913"/>
              </a:xfrm>
              <a:prstGeom prst="line">
                <a:avLst/>
              </a:prstGeom>
              <a:noFill/>
              <a:ln w="28575">
                <a:solidFill>
                  <a:schemeClr val="tx1"/>
                </a:solidFill>
                <a:round/>
                <a:headEnd/>
                <a:tailEnd/>
              </a:ln>
            </p:spPr>
            <p:txBody>
              <a:bodyPr wrap="none" anchor="ctr"/>
              <a:lstStyle/>
              <a:p>
                <a:endParaRPr lang="en-US" dirty="0"/>
              </a:p>
            </p:txBody>
          </p:sp>
          <p:sp>
            <p:nvSpPr>
              <p:cNvPr id="42" name="Line 317"/>
              <p:cNvSpPr>
                <a:spLocks noChangeShapeType="1"/>
              </p:cNvSpPr>
              <p:nvPr/>
            </p:nvSpPr>
            <p:spPr bwMode="auto">
              <a:xfrm flipV="1">
                <a:off x="3413125" y="4205288"/>
                <a:ext cx="4613275" cy="1336675"/>
              </a:xfrm>
              <a:prstGeom prst="line">
                <a:avLst/>
              </a:prstGeom>
              <a:noFill/>
              <a:ln w="28575">
                <a:solidFill>
                  <a:schemeClr val="tx1"/>
                </a:solidFill>
                <a:round/>
                <a:headEnd/>
                <a:tailEnd/>
              </a:ln>
            </p:spPr>
            <p:txBody>
              <a:bodyPr wrap="none" anchor="ctr"/>
              <a:lstStyle/>
              <a:p>
                <a:endParaRPr lang="en-US" dirty="0"/>
              </a:p>
            </p:txBody>
          </p:sp>
          <p:sp>
            <p:nvSpPr>
              <p:cNvPr id="43" name="Freeform 318" descr="40%"/>
              <p:cNvSpPr>
                <a:spLocks/>
              </p:cNvSpPr>
              <p:nvPr/>
            </p:nvSpPr>
            <p:spPr bwMode="auto">
              <a:xfrm>
                <a:off x="1782763" y="3930650"/>
                <a:ext cx="1509713" cy="920750"/>
              </a:xfrm>
              <a:custGeom>
                <a:avLst/>
                <a:gdLst>
                  <a:gd name="T0" fmla="*/ 0 w 951"/>
                  <a:gd name="T1" fmla="*/ 276 h 524"/>
                  <a:gd name="T2" fmla="*/ 48 w 951"/>
                  <a:gd name="T3" fmla="*/ 228 h 524"/>
                  <a:gd name="T4" fmla="*/ 60 w 951"/>
                  <a:gd name="T5" fmla="*/ 160 h 524"/>
                  <a:gd name="T6" fmla="*/ 60 w 951"/>
                  <a:gd name="T7" fmla="*/ 88 h 524"/>
                  <a:gd name="T8" fmla="*/ 48 w 951"/>
                  <a:gd name="T9" fmla="*/ 16 h 524"/>
                  <a:gd name="T10" fmla="*/ 88 w 951"/>
                  <a:gd name="T11" fmla="*/ 8 h 524"/>
                  <a:gd name="T12" fmla="*/ 212 w 951"/>
                  <a:gd name="T13" fmla="*/ 64 h 524"/>
                  <a:gd name="T14" fmla="*/ 312 w 951"/>
                  <a:gd name="T15" fmla="*/ 108 h 524"/>
                  <a:gd name="T16" fmla="*/ 544 w 951"/>
                  <a:gd name="T17" fmla="*/ 172 h 524"/>
                  <a:gd name="T18" fmla="*/ 648 w 951"/>
                  <a:gd name="T19" fmla="*/ 188 h 524"/>
                  <a:gd name="T20" fmla="*/ 764 w 951"/>
                  <a:gd name="T21" fmla="*/ 172 h 524"/>
                  <a:gd name="T22" fmla="*/ 872 w 951"/>
                  <a:gd name="T23" fmla="*/ 148 h 524"/>
                  <a:gd name="T24" fmla="*/ 920 w 951"/>
                  <a:gd name="T25" fmla="*/ 148 h 524"/>
                  <a:gd name="T26" fmla="*/ 944 w 951"/>
                  <a:gd name="T27" fmla="*/ 196 h 524"/>
                  <a:gd name="T28" fmla="*/ 880 w 951"/>
                  <a:gd name="T29" fmla="*/ 272 h 524"/>
                  <a:gd name="T30" fmla="*/ 776 w 951"/>
                  <a:gd name="T31" fmla="*/ 336 h 524"/>
                  <a:gd name="T32" fmla="*/ 700 w 951"/>
                  <a:gd name="T33" fmla="*/ 448 h 524"/>
                  <a:gd name="T34" fmla="*/ 696 w 951"/>
                  <a:gd name="T35" fmla="*/ 524 h 5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1"/>
                  <a:gd name="T55" fmla="*/ 0 h 524"/>
                  <a:gd name="T56" fmla="*/ 951 w 951"/>
                  <a:gd name="T57" fmla="*/ 524 h 5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1" h="524">
                    <a:moveTo>
                      <a:pt x="0" y="276"/>
                    </a:moveTo>
                    <a:cubicBezTo>
                      <a:pt x="19" y="261"/>
                      <a:pt x="38" y="247"/>
                      <a:pt x="48" y="228"/>
                    </a:cubicBezTo>
                    <a:cubicBezTo>
                      <a:pt x="58" y="209"/>
                      <a:pt x="58" y="183"/>
                      <a:pt x="60" y="160"/>
                    </a:cubicBezTo>
                    <a:cubicBezTo>
                      <a:pt x="62" y="137"/>
                      <a:pt x="62" y="112"/>
                      <a:pt x="60" y="88"/>
                    </a:cubicBezTo>
                    <a:cubicBezTo>
                      <a:pt x="58" y="64"/>
                      <a:pt x="43" y="29"/>
                      <a:pt x="48" y="16"/>
                    </a:cubicBezTo>
                    <a:cubicBezTo>
                      <a:pt x="53" y="3"/>
                      <a:pt x="61" y="0"/>
                      <a:pt x="88" y="8"/>
                    </a:cubicBezTo>
                    <a:cubicBezTo>
                      <a:pt x="115" y="16"/>
                      <a:pt x="175" y="47"/>
                      <a:pt x="212" y="64"/>
                    </a:cubicBezTo>
                    <a:cubicBezTo>
                      <a:pt x="249" y="81"/>
                      <a:pt x="257" y="90"/>
                      <a:pt x="312" y="108"/>
                    </a:cubicBezTo>
                    <a:cubicBezTo>
                      <a:pt x="367" y="126"/>
                      <a:pt x="488" y="159"/>
                      <a:pt x="544" y="172"/>
                    </a:cubicBezTo>
                    <a:cubicBezTo>
                      <a:pt x="600" y="185"/>
                      <a:pt x="611" y="188"/>
                      <a:pt x="648" y="188"/>
                    </a:cubicBezTo>
                    <a:cubicBezTo>
                      <a:pt x="685" y="188"/>
                      <a:pt x="727" y="179"/>
                      <a:pt x="764" y="172"/>
                    </a:cubicBezTo>
                    <a:cubicBezTo>
                      <a:pt x="801" y="165"/>
                      <a:pt x="846" y="152"/>
                      <a:pt x="872" y="148"/>
                    </a:cubicBezTo>
                    <a:cubicBezTo>
                      <a:pt x="898" y="144"/>
                      <a:pt x="908" y="140"/>
                      <a:pt x="920" y="148"/>
                    </a:cubicBezTo>
                    <a:cubicBezTo>
                      <a:pt x="932" y="156"/>
                      <a:pt x="951" y="175"/>
                      <a:pt x="944" y="196"/>
                    </a:cubicBezTo>
                    <a:cubicBezTo>
                      <a:pt x="937" y="217"/>
                      <a:pt x="908" y="249"/>
                      <a:pt x="880" y="272"/>
                    </a:cubicBezTo>
                    <a:cubicBezTo>
                      <a:pt x="852" y="295"/>
                      <a:pt x="806" y="307"/>
                      <a:pt x="776" y="336"/>
                    </a:cubicBezTo>
                    <a:cubicBezTo>
                      <a:pt x="746" y="365"/>
                      <a:pt x="713" y="417"/>
                      <a:pt x="700" y="448"/>
                    </a:cubicBezTo>
                    <a:cubicBezTo>
                      <a:pt x="687" y="479"/>
                      <a:pt x="691" y="501"/>
                      <a:pt x="696" y="524"/>
                    </a:cubicBezTo>
                  </a:path>
                </a:pathLst>
              </a:custGeom>
              <a:noFill/>
              <a:ln w="19050" cmpd="sng">
                <a:solidFill>
                  <a:schemeClr val="tx1"/>
                </a:solidFill>
                <a:round/>
                <a:headEnd/>
                <a:tailEnd/>
              </a:ln>
            </p:spPr>
            <p:txBody>
              <a:bodyPr wrap="none" anchor="ctr"/>
              <a:lstStyle/>
              <a:p>
                <a:endParaRPr lang="en-US" dirty="0"/>
              </a:p>
            </p:txBody>
          </p:sp>
          <p:sp>
            <p:nvSpPr>
              <p:cNvPr id="44" name="Freeform 319"/>
              <p:cNvSpPr>
                <a:spLocks/>
              </p:cNvSpPr>
              <p:nvPr/>
            </p:nvSpPr>
            <p:spPr bwMode="auto">
              <a:xfrm>
                <a:off x="2011363" y="3479800"/>
                <a:ext cx="2014538" cy="1263650"/>
              </a:xfrm>
              <a:custGeom>
                <a:avLst/>
                <a:gdLst>
                  <a:gd name="T0" fmla="*/ 0 w 1269"/>
                  <a:gd name="T1" fmla="*/ 0 h 796"/>
                  <a:gd name="T2" fmla="*/ 160 w 1269"/>
                  <a:gd name="T3" fmla="*/ 100 h 796"/>
                  <a:gd name="T4" fmla="*/ 372 w 1269"/>
                  <a:gd name="T5" fmla="*/ 216 h 796"/>
                  <a:gd name="T6" fmla="*/ 620 w 1269"/>
                  <a:gd name="T7" fmla="*/ 236 h 796"/>
                  <a:gd name="T8" fmla="*/ 816 w 1269"/>
                  <a:gd name="T9" fmla="*/ 220 h 796"/>
                  <a:gd name="T10" fmla="*/ 1004 w 1269"/>
                  <a:gd name="T11" fmla="*/ 204 h 796"/>
                  <a:gd name="T12" fmla="*/ 1232 w 1269"/>
                  <a:gd name="T13" fmla="*/ 280 h 796"/>
                  <a:gd name="T14" fmla="*/ 1228 w 1269"/>
                  <a:gd name="T15" fmla="*/ 316 h 796"/>
                  <a:gd name="T16" fmla="*/ 1156 w 1269"/>
                  <a:gd name="T17" fmla="*/ 440 h 796"/>
                  <a:gd name="T18" fmla="*/ 1084 w 1269"/>
                  <a:gd name="T19" fmla="*/ 564 h 796"/>
                  <a:gd name="T20" fmla="*/ 1048 w 1269"/>
                  <a:gd name="T21" fmla="*/ 728 h 796"/>
                  <a:gd name="T22" fmla="*/ 1076 w 1269"/>
                  <a:gd name="T23" fmla="*/ 796 h 7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796"/>
                  <a:gd name="T38" fmla="*/ 1269 w 1269"/>
                  <a:gd name="T39" fmla="*/ 796 h 7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796">
                    <a:moveTo>
                      <a:pt x="0" y="0"/>
                    </a:moveTo>
                    <a:cubicBezTo>
                      <a:pt x="49" y="32"/>
                      <a:pt x="98" y="64"/>
                      <a:pt x="160" y="100"/>
                    </a:cubicBezTo>
                    <a:cubicBezTo>
                      <a:pt x="222" y="136"/>
                      <a:pt x="295" y="193"/>
                      <a:pt x="372" y="216"/>
                    </a:cubicBezTo>
                    <a:cubicBezTo>
                      <a:pt x="449" y="239"/>
                      <a:pt x="546" y="235"/>
                      <a:pt x="620" y="236"/>
                    </a:cubicBezTo>
                    <a:cubicBezTo>
                      <a:pt x="694" y="237"/>
                      <a:pt x="752" y="225"/>
                      <a:pt x="816" y="220"/>
                    </a:cubicBezTo>
                    <a:cubicBezTo>
                      <a:pt x="880" y="215"/>
                      <a:pt x="935" y="194"/>
                      <a:pt x="1004" y="204"/>
                    </a:cubicBezTo>
                    <a:cubicBezTo>
                      <a:pt x="1073" y="214"/>
                      <a:pt x="1195" y="261"/>
                      <a:pt x="1232" y="280"/>
                    </a:cubicBezTo>
                    <a:cubicBezTo>
                      <a:pt x="1269" y="299"/>
                      <a:pt x="1241" y="289"/>
                      <a:pt x="1228" y="316"/>
                    </a:cubicBezTo>
                    <a:cubicBezTo>
                      <a:pt x="1215" y="343"/>
                      <a:pt x="1180" y="399"/>
                      <a:pt x="1156" y="440"/>
                    </a:cubicBezTo>
                    <a:cubicBezTo>
                      <a:pt x="1132" y="481"/>
                      <a:pt x="1102" y="516"/>
                      <a:pt x="1084" y="564"/>
                    </a:cubicBezTo>
                    <a:cubicBezTo>
                      <a:pt x="1066" y="612"/>
                      <a:pt x="1049" y="689"/>
                      <a:pt x="1048" y="728"/>
                    </a:cubicBezTo>
                    <a:cubicBezTo>
                      <a:pt x="1047" y="767"/>
                      <a:pt x="1061" y="781"/>
                      <a:pt x="1076" y="796"/>
                    </a:cubicBezTo>
                  </a:path>
                </a:pathLst>
              </a:custGeom>
              <a:noFill/>
              <a:ln w="19050" cmpd="sng">
                <a:solidFill>
                  <a:schemeClr val="tx1"/>
                </a:solidFill>
                <a:round/>
                <a:headEnd/>
                <a:tailEnd/>
              </a:ln>
            </p:spPr>
            <p:txBody>
              <a:bodyPr wrap="none" anchor="ctr"/>
              <a:lstStyle/>
              <a:p>
                <a:endParaRPr lang="en-US" dirty="0"/>
              </a:p>
            </p:txBody>
          </p:sp>
          <p:sp>
            <p:nvSpPr>
              <p:cNvPr id="45" name="Freeform 320"/>
              <p:cNvSpPr>
                <a:spLocks/>
              </p:cNvSpPr>
              <p:nvPr/>
            </p:nvSpPr>
            <p:spPr bwMode="auto">
              <a:xfrm>
                <a:off x="1636713" y="3678238"/>
                <a:ext cx="2081213" cy="1204913"/>
              </a:xfrm>
              <a:custGeom>
                <a:avLst/>
                <a:gdLst>
                  <a:gd name="T0" fmla="*/ 0 w 1311"/>
                  <a:gd name="T1" fmla="*/ 303 h 759"/>
                  <a:gd name="T2" fmla="*/ 64 w 1311"/>
                  <a:gd name="T3" fmla="*/ 215 h 759"/>
                  <a:gd name="T4" fmla="*/ 96 w 1311"/>
                  <a:gd name="T5" fmla="*/ 83 h 759"/>
                  <a:gd name="T6" fmla="*/ 88 w 1311"/>
                  <a:gd name="T7" fmla="*/ 7 h 759"/>
                  <a:gd name="T8" fmla="*/ 192 w 1311"/>
                  <a:gd name="T9" fmla="*/ 43 h 759"/>
                  <a:gd name="T10" fmla="*/ 380 w 1311"/>
                  <a:gd name="T11" fmla="*/ 135 h 759"/>
                  <a:gd name="T12" fmla="*/ 584 w 1311"/>
                  <a:gd name="T13" fmla="*/ 207 h 759"/>
                  <a:gd name="T14" fmla="*/ 756 w 1311"/>
                  <a:gd name="T15" fmla="*/ 243 h 759"/>
                  <a:gd name="T16" fmla="*/ 948 w 1311"/>
                  <a:gd name="T17" fmla="*/ 239 h 759"/>
                  <a:gd name="T18" fmla="*/ 1104 w 1311"/>
                  <a:gd name="T19" fmla="*/ 223 h 759"/>
                  <a:gd name="T20" fmla="*/ 1288 w 1311"/>
                  <a:gd name="T21" fmla="*/ 255 h 759"/>
                  <a:gd name="T22" fmla="*/ 1244 w 1311"/>
                  <a:gd name="T23" fmla="*/ 331 h 759"/>
                  <a:gd name="T24" fmla="*/ 1148 w 1311"/>
                  <a:gd name="T25" fmla="*/ 467 h 759"/>
                  <a:gd name="T26" fmla="*/ 1108 w 1311"/>
                  <a:gd name="T27" fmla="*/ 611 h 759"/>
                  <a:gd name="T28" fmla="*/ 1144 w 1311"/>
                  <a:gd name="T29" fmla="*/ 759 h 7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11"/>
                  <a:gd name="T46" fmla="*/ 0 h 759"/>
                  <a:gd name="T47" fmla="*/ 1311 w 1311"/>
                  <a:gd name="T48" fmla="*/ 759 h 7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11" h="759">
                    <a:moveTo>
                      <a:pt x="0" y="303"/>
                    </a:moveTo>
                    <a:cubicBezTo>
                      <a:pt x="24" y="277"/>
                      <a:pt x="48" y="252"/>
                      <a:pt x="64" y="215"/>
                    </a:cubicBezTo>
                    <a:cubicBezTo>
                      <a:pt x="80" y="178"/>
                      <a:pt x="92" y="118"/>
                      <a:pt x="96" y="83"/>
                    </a:cubicBezTo>
                    <a:cubicBezTo>
                      <a:pt x="100" y="48"/>
                      <a:pt x="72" y="14"/>
                      <a:pt x="88" y="7"/>
                    </a:cubicBezTo>
                    <a:cubicBezTo>
                      <a:pt x="104" y="0"/>
                      <a:pt x="143" y="22"/>
                      <a:pt x="192" y="43"/>
                    </a:cubicBezTo>
                    <a:cubicBezTo>
                      <a:pt x="241" y="64"/>
                      <a:pt x="315" y="108"/>
                      <a:pt x="380" y="135"/>
                    </a:cubicBezTo>
                    <a:cubicBezTo>
                      <a:pt x="445" y="162"/>
                      <a:pt x="521" y="189"/>
                      <a:pt x="584" y="207"/>
                    </a:cubicBezTo>
                    <a:cubicBezTo>
                      <a:pt x="647" y="225"/>
                      <a:pt x="695" y="238"/>
                      <a:pt x="756" y="243"/>
                    </a:cubicBezTo>
                    <a:cubicBezTo>
                      <a:pt x="817" y="248"/>
                      <a:pt x="890" y="242"/>
                      <a:pt x="948" y="239"/>
                    </a:cubicBezTo>
                    <a:cubicBezTo>
                      <a:pt x="1006" y="236"/>
                      <a:pt x="1047" y="220"/>
                      <a:pt x="1104" y="223"/>
                    </a:cubicBezTo>
                    <a:cubicBezTo>
                      <a:pt x="1161" y="226"/>
                      <a:pt x="1265" y="237"/>
                      <a:pt x="1288" y="255"/>
                    </a:cubicBezTo>
                    <a:cubicBezTo>
                      <a:pt x="1311" y="273"/>
                      <a:pt x="1267" y="296"/>
                      <a:pt x="1244" y="331"/>
                    </a:cubicBezTo>
                    <a:cubicBezTo>
                      <a:pt x="1221" y="366"/>
                      <a:pt x="1171" y="420"/>
                      <a:pt x="1148" y="467"/>
                    </a:cubicBezTo>
                    <a:cubicBezTo>
                      <a:pt x="1125" y="514"/>
                      <a:pt x="1109" y="562"/>
                      <a:pt x="1108" y="611"/>
                    </a:cubicBezTo>
                    <a:cubicBezTo>
                      <a:pt x="1107" y="660"/>
                      <a:pt x="1125" y="709"/>
                      <a:pt x="1144" y="759"/>
                    </a:cubicBezTo>
                  </a:path>
                </a:pathLst>
              </a:custGeom>
              <a:noFill/>
              <a:ln w="19050" cmpd="sng">
                <a:solidFill>
                  <a:schemeClr val="tx1"/>
                </a:solidFill>
                <a:round/>
                <a:headEnd/>
                <a:tailEnd/>
              </a:ln>
            </p:spPr>
            <p:txBody>
              <a:bodyPr wrap="none" anchor="ctr"/>
              <a:lstStyle/>
              <a:p>
                <a:endParaRPr lang="en-US" dirty="0"/>
              </a:p>
            </p:txBody>
          </p:sp>
          <p:sp>
            <p:nvSpPr>
              <p:cNvPr id="46" name="Freeform 321" descr="Large confetti"/>
              <p:cNvSpPr>
                <a:spLocks/>
              </p:cNvSpPr>
              <p:nvPr/>
            </p:nvSpPr>
            <p:spPr bwMode="auto">
              <a:xfrm>
                <a:off x="5345113" y="3130550"/>
                <a:ext cx="1631950" cy="450850"/>
              </a:xfrm>
              <a:custGeom>
                <a:avLst/>
                <a:gdLst>
                  <a:gd name="T0" fmla="*/ 32 w 1028"/>
                  <a:gd name="T1" fmla="*/ 16 h 284"/>
                  <a:gd name="T2" fmla="*/ 0 w 1028"/>
                  <a:gd name="T3" fmla="*/ 140 h 284"/>
                  <a:gd name="T4" fmla="*/ 140 w 1028"/>
                  <a:gd name="T5" fmla="*/ 224 h 284"/>
                  <a:gd name="T6" fmla="*/ 332 w 1028"/>
                  <a:gd name="T7" fmla="*/ 284 h 284"/>
                  <a:gd name="T8" fmla="*/ 556 w 1028"/>
                  <a:gd name="T9" fmla="*/ 276 h 284"/>
                  <a:gd name="T10" fmla="*/ 828 w 1028"/>
                  <a:gd name="T11" fmla="*/ 200 h 284"/>
                  <a:gd name="T12" fmla="*/ 988 w 1028"/>
                  <a:gd name="T13" fmla="*/ 144 h 284"/>
                  <a:gd name="T14" fmla="*/ 1028 w 1028"/>
                  <a:gd name="T15" fmla="*/ 0 h 284"/>
                  <a:gd name="T16" fmla="*/ 936 w 1028"/>
                  <a:gd name="T17" fmla="*/ 32 h 284"/>
                  <a:gd name="T18" fmla="*/ 768 w 1028"/>
                  <a:gd name="T19" fmla="*/ 80 h 284"/>
                  <a:gd name="T20" fmla="*/ 640 w 1028"/>
                  <a:gd name="T21" fmla="*/ 152 h 284"/>
                  <a:gd name="T22" fmla="*/ 444 w 1028"/>
                  <a:gd name="T23" fmla="*/ 164 h 284"/>
                  <a:gd name="T24" fmla="*/ 248 w 1028"/>
                  <a:gd name="T25" fmla="*/ 136 h 284"/>
                  <a:gd name="T26" fmla="*/ 148 w 1028"/>
                  <a:gd name="T27" fmla="*/ 88 h 284"/>
                  <a:gd name="T28" fmla="*/ 32 w 1028"/>
                  <a:gd name="T29" fmla="*/ 16 h 2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8"/>
                  <a:gd name="T46" fmla="*/ 0 h 284"/>
                  <a:gd name="T47" fmla="*/ 1028 w 1028"/>
                  <a:gd name="T48" fmla="*/ 284 h 2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8" h="284">
                    <a:moveTo>
                      <a:pt x="32" y="16"/>
                    </a:moveTo>
                    <a:lnTo>
                      <a:pt x="0" y="140"/>
                    </a:lnTo>
                    <a:lnTo>
                      <a:pt x="140" y="224"/>
                    </a:lnTo>
                    <a:lnTo>
                      <a:pt x="332" y="284"/>
                    </a:lnTo>
                    <a:lnTo>
                      <a:pt x="556" y="276"/>
                    </a:lnTo>
                    <a:lnTo>
                      <a:pt x="828" y="200"/>
                    </a:lnTo>
                    <a:lnTo>
                      <a:pt x="988" y="144"/>
                    </a:lnTo>
                    <a:lnTo>
                      <a:pt x="1028" y="0"/>
                    </a:lnTo>
                    <a:lnTo>
                      <a:pt x="936" y="32"/>
                    </a:lnTo>
                    <a:lnTo>
                      <a:pt x="768" y="80"/>
                    </a:lnTo>
                    <a:lnTo>
                      <a:pt x="640" y="152"/>
                    </a:lnTo>
                    <a:lnTo>
                      <a:pt x="444" y="164"/>
                    </a:lnTo>
                    <a:lnTo>
                      <a:pt x="248" y="136"/>
                    </a:lnTo>
                    <a:lnTo>
                      <a:pt x="148" y="88"/>
                    </a:lnTo>
                    <a:lnTo>
                      <a:pt x="32" y="16"/>
                    </a:lnTo>
                    <a:close/>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47" name="Freeform 322"/>
              <p:cNvSpPr>
                <a:spLocks/>
              </p:cNvSpPr>
              <p:nvPr/>
            </p:nvSpPr>
            <p:spPr bwMode="auto">
              <a:xfrm>
                <a:off x="4611688" y="2781300"/>
                <a:ext cx="987425" cy="495300"/>
              </a:xfrm>
              <a:custGeom>
                <a:avLst/>
                <a:gdLst>
                  <a:gd name="T0" fmla="*/ 622 w 622"/>
                  <a:gd name="T1" fmla="*/ 312 h 312"/>
                  <a:gd name="T2" fmla="*/ 566 w 622"/>
                  <a:gd name="T3" fmla="*/ 220 h 312"/>
                  <a:gd name="T4" fmla="*/ 478 w 622"/>
                  <a:gd name="T5" fmla="*/ 164 h 312"/>
                  <a:gd name="T6" fmla="*/ 366 w 622"/>
                  <a:gd name="T7" fmla="*/ 116 h 312"/>
                  <a:gd name="T8" fmla="*/ 274 w 622"/>
                  <a:gd name="T9" fmla="*/ 108 h 312"/>
                  <a:gd name="T10" fmla="*/ 110 w 622"/>
                  <a:gd name="T11" fmla="*/ 20 h 312"/>
                  <a:gd name="T12" fmla="*/ 18 w 622"/>
                  <a:gd name="T13" fmla="*/ 8 h 312"/>
                  <a:gd name="T14" fmla="*/ 2 w 622"/>
                  <a:gd name="T15" fmla="*/ 68 h 312"/>
                  <a:gd name="T16" fmla="*/ 0 60000 65536"/>
                  <a:gd name="T17" fmla="*/ 0 60000 65536"/>
                  <a:gd name="T18" fmla="*/ 0 60000 65536"/>
                  <a:gd name="T19" fmla="*/ 0 60000 65536"/>
                  <a:gd name="T20" fmla="*/ 0 60000 65536"/>
                  <a:gd name="T21" fmla="*/ 0 60000 65536"/>
                  <a:gd name="T22" fmla="*/ 0 60000 65536"/>
                  <a:gd name="T23" fmla="*/ 0 60000 65536"/>
                  <a:gd name="T24" fmla="*/ 0 w 622"/>
                  <a:gd name="T25" fmla="*/ 0 h 312"/>
                  <a:gd name="T26" fmla="*/ 622 w 622"/>
                  <a:gd name="T27" fmla="*/ 312 h 3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2" h="312">
                    <a:moveTo>
                      <a:pt x="622" y="312"/>
                    </a:moveTo>
                    <a:cubicBezTo>
                      <a:pt x="606" y="278"/>
                      <a:pt x="590" y="245"/>
                      <a:pt x="566" y="220"/>
                    </a:cubicBezTo>
                    <a:cubicBezTo>
                      <a:pt x="542" y="195"/>
                      <a:pt x="511" y="181"/>
                      <a:pt x="478" y="164"/>
                    </a:cubicBezTo>
                    <a:cubicBezTo>
                      <a:pt x="445" y="147"/>
                      <a:pt x="400" y="125"/>
                      <a:pt x="366" y="116"/>
                    </a:cubicBezTo>
                    <a:cubicBezTo>
                      <a:pt x="332" y="107"/>
                      <a:pt x="317" y="124"/>
                      <a:pt x="274" y="108"/>
                    </a:cubicBezTo>
                    <a:cubicBezTo>
                      <a:pt x="231" y="92"/>
                      <a:pt x="153" y="37"/>
                      <a:pt x="110" y="20"/>
                    </a:cubicBezTo>
                    <a:cubicBezTo>
                      <a:pt x="67" y="3"/>
                      <a:pt x="36" y="0"/>
                      <a:pt x="18" y="8"/>
                    </a:cubicBezTo>
                    <a:cubicBezTo>
                      <a:pt x="0" y="16"/>
                      <a:pt x="1" y="42"/>
                      <a:pt x="2" y="68"/>
                    </a:cubicBezTo>
                  </a:path>
                </a:pathLst>
              </a:custGeom>
              <a:noFill/>
              <a:ln w="19050" cmpd="sng">
                <a:solidFill>
                  <a:schemeClr val="tx1"/>
                </a:solidFill>
                <a:round/>
                <a:headEnd/>
                <a:tailEnd/>
              </a:ln>
            </p:spPr>
            <p:txBody>
              <a:bodyPr wrap="none" anchor="ctr"/>
              <a:lstStyle/>
              <a:p>
                <a:endParaRPr lang="en-US" dirty="0"/>
              </a:p>
            </p:txBody>
          </p:sp>
          <p:sp>
            <p:nvSpPr>
              <p:cNvPr id="48" name="Freeform 323"/>
              <p:cNvSpPr>
                <a:spLocks/>
              </p:cNvSpPr>
              <p:nvPr/>
            </p:nvSpPr>
            <p:spPr bwMode="auto">
              <a:xfrm>
                <a:off x="4305300" y="2519363"/>
                <a:ext cx="1462088" cy="808038"/>
              </a:xfrm>
              <a:custGeom>
                <a:avLst/>
                <a:gdLst>
                  <a:gd name="T0" fmla="*/ 67 w 921"/>
                  <a:gd name="T1" fmla="*/ 177 h 509"/>
                  <a:gd name="T2" fmla="*/ 23 w 921"/>
                  <a:gd name="T3" fmla="*/ 109 h 509"/>
                  <a:gd name="T4" fmla="*/ 27 w 921"/>
                  <a:gd name="T5" fmla="*/ 5 h 509"/>
                  <a:gd name="T6" fmla="*/ 183 w 921"/>
                  <a:gd name="T7" fmla="*/ 81 h 509"/>
                  <a:gd name="T8" fmla="*/ 323 w 921"/>
                  <a:gd name="T9" fmla="*/ 141 h 509"/>
                  <a:gd name="T10" fmla="*/ 483 w 921"/>
                  <a:gd name="T11" fmla="*/ 185 h 509"/>
                  <a:gd name="T12" fmla="*/ 615 w 921"/>
                  <a:gd name="T13" fmla="*/ 209 h 509"/>
                  <a:gd name="T14" fmla="*/ 755 w 921"/>
                  <a:gd name="T15" fmla="*/ 265 h 509"/>
                  <a:gd name="T16" fmla="*/ 867 w 921"/>
                  <a:gd name="T17" fmla="*/ 365 h 509"/>
                  <a:gd name="T18" fmla="*/ 915 w 921"/>
                  <a:gd name="T19" fmla="*/ 469 h 509"/>
                  <a:gd name="T20" fmla="*/ 903 w 921"/>
                  <a:gd name="T21" fmla="*/ 509 h 50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21"/>
                  <a:gd name="T34" fmla="*/ 0 h 509"/>
                  <a:gd name="T35" fmla="*/ 921 w 921"/>
                  <a:gd name="T36" fmla="*/ 509 h 50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1" h="509">
                    <a:moveTo>
                      <a:pt x="67" y="177"/>
                    </a:moveTo>
                    <a:cubicBezTo>
                      <a:pt x="48" y="157"/>
                      <a:pt x="30" y="138"/>
                      <a:pt x="23" y="109"/>
                    </a:cubicBezTo>
                    <a:cubicBezTo>
                      <a:pt x="16" y="80"/>
                      <a:pt x="0" y="10"/>
                      <a:pt x="27" y="5"/>
                    </a:cubicBezTo>
                    <a:cubicBezTo>
                      <a:pt x="54" y="0"/>
                      <a:pt x="134" y="58"/>
                      <a:pt x="183" y="81"/>
                    </a:cubicBezTo>
                    <a:cubicBezTo>
                      <a:pt x="232" y="104"/>
                      <a:pt x="273" y="124"/>
                      <a:pt x="323" y="141"/>
                    </a:cubicBezTo>
                    <a:cubicBezTo>
                      <a:pt x="373" y="158"/>
                      <a:pt x="434" y="174"/>
                      <a:pt x="483" y="185"/>
                    </a:cubicBezTo>
                    <a:cubicBezTo>
                      <a:pt x="532" y="196"/>
                      <a:pt x="570" y="196"/>
                      <a:pt x="615" y="209"/>
                    </a:cubicBezTo>
                    <a:cubicBezTo>
                      <a:pt x="660" y="222"/>
                      <a:pt x="713" y="239"/>
                      <a:pt x="755" y="265"/>
                    </a:cubicBezTo>
                    <a:cubicBezTo>
                      <a:pt x="797" y="291"/>
                      <a:pt x="840" y="331"/>
                      <a:pt x="867" y="365"/>
                    </a:cubicBezTo>
                    <a:cubicBezTo>
                      <a:pt x="894" y="399"/>
                      <a:pt x="909" y="445"/>
                      <a:pt x="915" y="469"/>
                    </a:cubicBezTo>
                    <a:cubicBezTo>
                      <a:pt x="921" y="493"/>
                      <a:pt x="912" y="501"/>
                      <a:pt x="903" y="509"/>
                    </a:cubicBezTo>
                  </a:path>
                </a:pathLst>
              </a:custGeom>
              <a:noFill/>
              <a:ln w="19050" cmpd="sng">
                <a:solidFill>
                  <a:schemeClr val="tx1"/>
                </a:solidFill>
                <a:round/>
                <a:headEnd/>
                <a:tailEnd/>
              </a:ln>
            </p:spPr>
            <p:txBody>
              <a:bodyPr wrap="none" anchor="ctr"/>
              <a:lstStyle/>
              <a:p>
                <a:endParaRPr lang="en-US" dirty="0"/>
              </a:p>
            </p:txBody>
          </p:sp>
          <p:sp>
            <p:nvSpPr>
              <p:cNvPr id="49" name="Freeform 324"/>
              <p:cNvSpPr>
                <a:spLocks/>
              </p:cNvSpPr>
              <p:nvPr/>
            </p:nvSpPr>
            <p:spPr bwMode="auto">
              <a:xfrm>
                <a:off x="4037013" y="2159000"/>
                <a:ext cx="2054225" cy="1219200"/>
              </a:xfrm>
              <a:custGeom>
                <a:avLst/>
                <a:gdLst>
                  <a:gd name="T0" fmla="*/ 0 w 1294"/>
                  <a:gd name="T1" fmla="*/ 0 h 768"/>
                  <a:gd name="T2" fmla="*/ 120 w 1294"/>
                  <a:gd name="T3" fmla="*/ 60 h 768"/>
                  <a:gd name="T4" fmla="*/ 196 w 1294"/>
                  <a:gd name="T5" fmla="*/ 124 h 768"/>
                  <a:gd name="T6" fmla="*/ 308 w 1294"/>
                  <a:gd name="T7" fmla="*/ 200 h 768"/>
                  <a:gd name="T8" fmla="*/ 448 w 1294"/>
                  <a:gd name="T9" fmla="*/ 220 h 768"/>
                  <a:gd name="T10" fmla="*/ 612 w 1294"/>
                  <a:gd name="T11" fmla="*/ 276 h 768"/>
                  <a:gd name="T12" fmla="*/ 772 w 1294"/>
                  <a:gd name="T13" fmla="*/ 336 h 768"/>
                  <a:gd name="T14" fmla="*/ 976 w 1294"/>
                  <a:gd name="T15" fmla="*/ 420 h 768"/>
                  <a:gd name="T16" fmla="*/ 1124 w 1294"/>
                  <a:gd name="T17" fmla="*/ 480 h 768"/>
                  <a:gd name="T18" fmla="*/ 1204 w 1294"/>
                  <a:gd name="T19" fmla="*/ 532 h 768"/>
                  <a:gd name="T20" fmla="*/ 1280 w 1294"/>
                  <a:gd name="T21" fmla="*/ 628 h 768"/>
                  <a:gd name="T22" fmla="*/ 1288 w 1294"/>
                  <a:gd name="T23" fmla="*/ 768 h 7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94"/>
                  <a:gd name="T37" fmla="*/ 0 h 768"/>
                  <a:gd name="T38" fmla="*/ 1294 w 1294"/>
                  <a:gd name="T39" fmla="*/ 768 h 7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94" h="768">
                    <a:moveTo>
                      <a:pt x="0" y="0"/>
                    </a:moveTo>
                    <a:cubicBezTo>
                      <a:pt x="44" y="19"/>
                      <a:pt x="88" y="39"/>
                      <a:pt x="120" y="60"/>
                    </a:cubicBezTo>
                    <a:cubicBezTo>
                      <a:pt x="152" y="81"/>
                      <a:pt x="165" y="101"/>
                      <a:pt x="196" y="124"/>
                    </a:cubicBezTo>
                    <a:cubicBezTo>
                      <a:pt x="227" y="147"/>
                      <a:pt x="266" y="184"/>
                      <a:pt x="308" y="200"/>
                    </a:cubicBezTo>
                    <a:cubicBezTo>
                      <a:pt x="350" y="216"/>
                      <a:pt x="397" y="207"/>
                      <a:pt x="448" y="220"/>
                    </a:cubicBezTo>
                    <a:cubicBezTo>
                      <a:pt x="499" y="233"/>
                      <a:pt x="558" y="257"/>
                      <a:pt x="612" y="276"/>
                    </a:cubicBezTo>
                    <a:cubicBezTo>
                      <a:pt x="666" y="295"/>
                      <a:pt x="711" y="312"/>
                      <a:pt x="772" y="336"/>
                    </a:cubicBezTo>
                    <a:cubicBezTo>
                      <a:pt x="833" y="360"/>
                      <a:pt x="917" y="396"/>
                      <a:pt x="976" y="420"/>
                    </a:cubicBezTo>
                    <a:cubicBezTo>
                      <a:pt x="1035" y="444"/>
                      <a:pt x="1086" y="461"/>
                      <a:pt x="1124" y="480"/>
                    </a:cubicBezTo>
                    <a:cubicBezTo>
                      <a:pt x="1162" y="499"/>
                      <a:pt x="1178" y="507"/>
                      <a:pt x="1204" y="532"/>
                    </a:cubicBezTo>
                    <a:cubicBezTo>
                      <a:pt x="1230" y="557"/>
                      <a:pt x="1266" y="589"/>
                      <a:pt x="1280" y="628"/>
                    </a:cubicBezTo>
                    <a:cubicBezTo>
                      <a:pt x="1294" y="667"/>
                      <a:pt x="1291" y="717"/>
                      <a:pt x="1288" y="768"/>
                    </a:cubicBezTo>
                  </a:path>
                </a:pathLst>
              </a:custGeom>
              <a:noFill/>
              <a:ln w="19050" cmpd="sng">
                <a:solidFill>
                  <a:schemeClr val="tx1"/>
                </a:solidFill>
                <a:round/>
                <a:headEnd/>
                <a:tailEnd/>
              </a:ln>
            </p:spPr>
            <p:txBody>
              <a:bodyPr wrap="none" anchor="ctr"/>
              <a:lstStyle/>
              <a:p>
                <a:endParaRPr lang="en-US" dirty="0"/>
              </a:p>
            </p:txBody>
          </p:sp>
          <p:sp>
            <p:nvSpPr>
              <p:cNvPr id="50" name="Freeform 325"/>
              <p:cNvSpPr>
                <a:spLocks/>
              </p:cNvSpPr>
              <p:nvPr/>
            </p:nvSpPr>
            <p:spPr bwMode="auto">
              <a:xfrm>
                <a:off x="6088063" y="4584700"/>
                <a:ext cx="711200" cy="450850"/>
              </a:xfrm>
              <a:custGeom>
                <a:avLst/>
                <a:gdLst>
                  <a:gd name="T0" fmla="*/ 0 w 448"/>
                  <a:gd name="T1" fmla="*/ 128 h 284"/>
                  <a:gd name="T2" fmla="*/ 448 w 448"/>
                  <a:gd name="T3" fmla="*/ 0 h 284"/>
                  <a:gd name="T4" fmla="*/ 404 w 448"/>
                  <a:gd name="T5" fmla="*/ 228 h 284"/>
                  <a:gd name="T6" fmla="*/ 152 w 448"/>
                  <a:gd name="T7" fmla="*/ 284 h 284"/>
                  <a:gd name="T8" fmla="*/ 0 w 448"/>
                  <a:gd name="T9" fmla="*/ 128 h 284"/>
                  <a:gd name="T10" fmla="*/ 0 60000 65536"/>
                  <a:gd name="T11" fmla="*/ 0 60000 65536"/>
                  <a:gd name="T12" fmla="*/ 0 60000 65536"/>
                  <a:gd name="T13" fmla="*/ 0 60000 65536"/>
                  <a:gd name="T14" fmla="*/ 0 60000 65536"/>
                  <a:gd name="T15" fmla="*/ 0 w 448"/>
                  <a:gd name="T16" fmla="*/ 0 h 284"/>
                  <a:gd name="T17" fmla="*/ 448 w 448"/>
                  <a:gd name="T18" fmla="*/ 284 h 284"/>
                </a:gdLst>
                <a:ahLst/>
                <a:cxnLst>
                  <a:cxn ang="T10">
                    <a:pos x="T0" y="T1"/>
                  </a:cxn>
                  <a:cxn ang="T11">
                    <a:pos x="T2" y="T3"/>
                  </a:cxn>
                  <a:cxn ang="T12">
                    <a:pos x="T4" y="T5"/>
                  </a:cxn>
                  <a:cxn ang="T13">
                    <a:pos x="T6" y="T7"/>
                  </a:cxn>
                  <a:cxn ang="T14">
                    <a:pos x="T8" y="T9"/>
                  </a:cxn>
                </a:cxnLst>
                <a:rect l="T15" t="T16" r="T17" b="T18"/>
                <a:pathLst>
                  <a:path w="448" h="284">
                    <a:moveTo>
                      <a:pt x="0" y="128"/>
                    </a:moveTo>
                    <a:lnTo>
                      <a:pt x="448" y="0"/>
                    </a:lnTo>
                    <a:lnTo>
                      <a:pt x="404" y="228"/>
                    </a:lnTo>
                    <a:lnTo>
                      <a:pt x="152" y="284"/>
                    </a:lnTo>
                    <a:lnTo>
                      <a:pt x="0" y="128"/>
                    </a:lnTo>
                    <a:close/>
                  </a:path>
                </a:pathLst>
              </a:custGeom>
              <a:solidFill>
                <a:schemeClr val="bg1"/>
              </a:solidFill>
              <a:ln w="9525">
                <a:solidFill>
                  <a:schemeClr val="bg1"/>
                </a:solidFill>
                <a:round/>
                <a:headEnd/>
                <a:tailEnd/>
              </a:ln>
            </p:spPr>
            <p:txBody>
              <a:bodyPr wrap="none" anchor="ctr"/>
              <a:lstStyle/>
              <a:p>
                <a:endParaRPr lang="en-US" dirty="0"/>
              </a:p>
            </p:txBody>
          </p:sp>
          <p:sp>
            <p:nvSpPr>
              <p:cNvPr id="51" name="Freeform 326"/>
              <p:cNvSpPr>
                <a:spLocks/>
              </p:cNvSpPr>
              <p:nvPr/>
            </p:nvSpPr>
            <p:spPr bwMode="auto">
              <a:xfrm>
                <a:off x="5053013" y="1409700"/>
                <a:ext cx="2711450" cy="1397000"/>
              </a:xfrm>
              <a:custGeom>
                <a:avLst/>
                <a:gdLst>
                  <a:gd name="T0" fmla="*/ 0 w 1708"/>
                  <a:gd name="T1" fmla="*/ 0 h 880"/>
                  <a:gd name="T2" fmla="*/ 120 w 1708"/>
                  <a:gd name="T3" fmla="*/ 76 h 880"/>
                  <a:gd name="T4" fmla="*/ 280 w 1708"/>
                  <a:gd name="T5" fmla="*/ 180 h 880"/>
                  <a:gd name="T6" fmla="*/ 328 w 1708"/>
                  <a:gd name="T7" fmla="*/ 260 h 880"/>
                  <a:gd name="T8" fmla="*/ 396 w 1708"/>
                  <a:gd name="T9" fmla="*/ 336 h 880"/>
                  <a:gd name="T10" fmla="*/ 500 w 1708"/>
                  <a:gd name="T11" fmla="*/ 416 h 880"/>
                  <a:gd name="T12" fmla="*/ 616 w 1708"/>
                  <a:gd name="T13" fmla="*/ 416 h 880"/>
                  <a:gd name="T14" fmla="*/ 764 w 1708"/>
                  <a:gd name="T15" fmla="*/ 432 h 880"/>
                  <a:gd name="T16" fmla="*/ 948 w 1708"/>
                  <a:gd name="T17" fmla="*/ 460 h 880"/>
                  <a:gd name="T18" fmla="*/ 1144 w 1708"/>
                  <a:gd name="T19" fmla="*/ 544 h 880"/>
                  <a:gd name="T20" fmla="*/ 1312 w 1708"/>
                  <a:gd name="T21" fmla="*/ 608 h 880"/>
                  <a:gd name="T22" fmla="*/ 1428 w 1708"/>
                  <a:gd name="T23" fmla="*/ 688 h 880"/>
                  <a:gd name="T24" fmla="*/ 1556 w 1708"/>
                  <a:gd name="T25" fmla="*/ 768 h 880"/>
                  <a:gd name="T26" fmla="*/ 1708 w 1708"/>
                  <a:gd name="T27" fmla="*/ 880 h 8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08"/>
                  <a:gd name="T43" fmla="*/ 0 h 880"/>
                  <a:gd name="T44" fmla="*/ 1708 w 1708"/>
                  <a:gd name="T45" fmla="*/ 880 h 8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08" h="880">
                    <a:moveTo>
                      <a:pt x="0" y="0"/>
                    </a:moveTo>
                    <a:cubicBezTo>
                      <a:pt x="36" y="23"/>
                      <a:pt x="73" y="46"/>
                      <a:pt x="120" y="76"/>
                    </a:cubicBezTo>
                    <a:cubicBezTo>
                      <a:pt x="167" y="106"/>
                      <a:pt x="245" y="149"/>
                      <a:pt x="280" y="180"/>
                    </a:cubicBezTo>
                    <a:cubicBezTo>
                      <a:pt x="315" y="211"/>
                      <a:pt x="309" y="234"/>
                      <a:pt x="328" y="260"/>
                    </a:cubicBezTo>
                    <a:cubicBezTo>
                      <a:pt x="347" y="286"/>
                      <a:pt x="367" y="310"/>
                      <a:pt x="396" y="336"/>
                    </a:cubicBezTo>
                    <a:cubicBezTo>
                      <a:pt x="425" y="362"/>
                      <a:pt x="463" y="403"/>
                      <a:pt x="500" y="416"/>
                    </a:cubicBezTo>
                    <a:cubicBezTo>
                      <a:pt x="537" y="429"/>
                      <a:pt x="572" y="413"/>
                      <a:pt x="616" y="416"/>
                    </a:cubicBezTo>
                    <a:cubicBezTo>
                      <a:pt x="660" y="419"/>
                      <a:pt x="709" y="425"/>
                      <a:pt x="764" y="432"/>
                    </a:cubicBezTo>
                    <a:cubicBezTo>
                      <a:pt x="819" y="439"/>
                      <a:pt x="885" y="441"/>
                      <a:pt x="948" y="460"/>
                    </a:cubicBezTo>
                    <a:cubicBezTo>
                      <a:pt x="1011" y="479"/>
                      <a:pt x="1083" y="519"/>
                      <a:pt x="1144" y="544"/>
                    </a:cubicBezTo>
                    <a:cubicBezTo>
                      <a:pt x="1205" y="569"/>
                      <a:pt x="1265" y="584"/>
                      <a:pt x="1312" y="608"/>
                    </a:cubicBezTo>
                    <a:cubicBezTo>
                      <a:pt x="1359" y="632"/>
                      <a:pt x="1387" y="661"/>
                      <a:pt x="1428" y="688"/>
                    </a:cubicBezTo>
                    <a:cubicBezTo>
                      <a:pt x="1469" y="715"/>
                      <a:pt x="1509" y="736"/>
                      <a:pt x="1556" y="768"/>
                    </a:cubicBezTo>
                    <a:cubicBezTo>
                      <a:pt x="1603" y="800"/>
                      <a:pt x="1655" y="840"/>
                      <a:pt x="1708" y="880"/>
                    </a:cubicBezTo>
                  </a:path>
                </a:pathLst>
              </a:custGeom>
              <a:noFill/>
              <a:ln w="19050" cmpd="sng">
                <a:solidFill>
                  <a:schemeClr val="tx1"/>
                </a:solidFill>
                <a:round/>
                <a:headEnd/>
                <a:tailEnd/>
              </a:ln>
            </p:spPr>
            <p:txBody>
              <a:bodyPr wrap="none" anchor="ctr"/>
              <a:lstStyle/>
              <a:p>
                <a:endParaRPr lang="en-US" dirty="0"/>
              </a:p>
            </p:txBody>
          </p:sp>
          <p:sp>
            <p:nvSpPr>
              <p:cNvPr id="52" name="Line 327"/>
              <p:cNvSpPr>
                <a:spLocks noChangeShapeType="1"/>
              </p:cNvSpPr>
              <p:nvPr/>
            </p:nvSpPr>
            <p:spPr bwMode="auto">
              <a:xfrm>
                <a:off x="5611813" y="1085850"/>
                <a:ext cx="2403475" cy="1146175"/>
              </a:xfrm>
              <a:prstGeom prst="line">
                <a:avLst/>
              </a:prstGeom>
              <a:noFill/>
              <a:ln w="28575">
                <a:solidFill>
                  <a:schemeClr val="tx1"/>
                </a:solidFill>
                <a:round/>
                <a:headEnd/>
                <a:tailEnd/>
              </a:ln>
            </p:spPr>
            <p:txBody>
              <a:bodyPr wrap="none" anchor="ctr"/>
              <a:lstStyle/>
              <a:p>
                <a:endParaRPr lang="en-US" dirty="0"/>
              </a:p>
            </p:txBody>
          </p:sp>
          <p:sp>
            <p:nvSpPr>
              <p:cNvPr id="53" name="Line 328"/>
              <p:cNvSpPr>
                <a:spLocks noChangeShapeType="1"/>
              </p:cNvSpPr>
              <p:nvPr/>
            </p:nvSpPr>
            <p:spPr bwMode="auto">
              <a:xfrm flipH="1" flipV="1">
                <a:off x="5602288" y="1090613"/>
                <a:ext cx="3175" cy="217488"/>
              </a:xfrm>
              <a:prstGeom prst="line">
                <a:avLst/>
              </a:prstGeom>
              <a:noFill/>
              <a:ln w="28575">
                <a:solidFill>
                  <a:schemeClr val="tx1"/>
                </a:solidFill>
                <a:round/>
                <a:headEnd/>
                <a:tailEnd/>
              </a:ln>
            </p:spPr>
            <p:txBody>
              <a:bodyPr wrap="none" anchor="ctr"/>
              <a:lstStyle/>
              <a:p>
                <a:endParaRPr lang="en-US" dirty="0"/>
              </a:p>
            </p:txBody>
          </p:sp>
          <p:sp>
            <p:nvSpPr>
              <p:cNvPr id="55" name="Freeform 334"/>
              <p:cNvSpPr>
                <a:spLocks/>
              </p:cNvSpPr>
              <p:nvPr/>
            </p:nvSpPr>
            <p:spPr bwMode="auto">
              <a:xfrm>
                <a:off x="4800599" y="1308100"/>
                <a:ext cx="3213100" cy="1390650"/>
              </a:xfrm>
              <a:custGeom>
                <a:avLst/>
                <a:gdLst>
                  <a:gd name="T0" fmla="*/ 0 w 2024"/>
                  <a:gd name="T1" fmla="*/ 60 h 876"/>
                  <a:gd name="T2" fmla="*/ 232 w 2024"/>
                  <a:gd name="T3" fmla="*/ 52 h 876"/>
                  <a:gd name="T4" fmla="*/ 380 w 2024"/>
                  <a:gd name="T5" fmla="*/ 32 h 876"/>
                  <a:gd name="T6" fmla="*/ 508 w 2024"/>
                  <a:gd name="T7" fmla="*/ 0 h 876"/>
                  <a:gd name="T8" fmla="*/ 668 w 2024"/>
                  <a:gd name="T9" fmla="*/ 60 h 876"/>
                  <a:gd name="T10" fmla="*/ 912 w 2024"/>
                  <a:gd name="T11" fmla="*/ 180 h 876"/>
                  <a:gd name="T12" fmla="*/ 1152 w 2024"/>
                  <a:gd name="T13" fmla="*/ 344 h 876"/>
                  <a:gd name="T14" fmla="*/ 1380 w 2024"/>
                  <a:gd name="T15" fmla="*/ 476 h 876"/>
                  <a:gd name="T16" fmla="*/ 1576 w 2024"/>
                  <a:gd name="T17" fmla="*/ 612 h 876"/>
                  <a:gd name="T18" fmla="*/ 1804 w 2024"/>
                  <a:gd name="T19" fmla="*/ 736 h 876"/>
                  <a:gd name="T20" fmla="*/ 2024 w 2024"/>
                  <a:gd name="T21" fmla="*/ 800 h 876"/>
                  <a:gd name="T22" fmla="*/ 1916 w 2024"/>
                  <a:gd name="T23" fmla="*/ 836 h 876"/>
                  <a:gd name="T24" fmla="*/ 1836 w 2024"/>
                  <a:gd name="T25" fmla="*/ 872 h 876"/>
                  <a:gd name="T26" fmla="*/ 1732 w 2024"/>
                  <a:gd name="T27" fmla="*/ 864 h 876"/>
                  <a:gd name="T28" fmla="*/ 1640 w 2024"/>
                  <a:gd name="T29" fmla="*/ 876 h 876"/>
                  <a:gd name="T30" fmla="*/ 1532 w 2024"/>
                  <a:gd name="T31" fmla="*/ 852 h 876"/>
                  <a:gd name="T32" fmla="*/ 1420 w 2024"/>
                  <a:gd name="T33" fmla="*/ 832 h 876"/>
                  <a:gd name="T34" fmla="*/ 1332 w 2024"/>
                  <a:gd name="T35" fmla="*/ 824 h 876"/>
                  <a:gd name="T36" fmla="*/ 1244 w 2024"/>
                  <a:gd name="T37" fmla="*/ 788 h 876"/>
                  <a:gd name="T38" fmla="*/ 1136 w 2024"/>
                  <a:gd name="T39" fmla="*/ 732 h 876"/>
                  <a:gd name="T40" fmla="*/ 1040 w 2024"/>
                  <a:gd name="T41" fmla="*/ 704 h 876"/>
                  <a:gd name="T42" fmla="*/ 948 w 2024"/>
                  <a:gd name="T43" fmla="*/ 680 h 876"/>
                  <a:gd name="T44" fmla="*/ 860 w 2024"/>
                  <a:gd name="T45" fmla="*/ 644 h 876"/>
                  <a:gd name="T46" fmla="*/ 756 w 2024"/>
                  <a:gd name="T47" fmla="*/ 584 h 876"/>
                  <a:gd name="T48" fmla="*/ 648 w 2024"/>
                  <a:gd name="T49" fmla="*/ 528 h 876"/>
                  <a:gd name="T50" fmla="*/ 472 w 2024"/>
                  <a:gd name="T51" fmla="*/ 432 h 876"/>
                  <a:gd name="T52" fmla="*/ 376 w 2024"/>
                  <a:gd name="T53" fmla="*/ 368 h 876"/>
                  <a:gd name="T54" fmla="*/ 272 w 2024"/>
                  <a:gd name="T55" fmla="*/ 288 h 876"/>
                  <a:gd name="T56" fmla="*/ 172 w 2024"/>
                  <a:gd name="T57" fmla="*/ 228 h 876"/>
                  <a:gd name="T58" fmla="*/ 72 w 2024"/>
                  <a:gd name="T59" fmla="*/ 164 h 876"/>
                  <a:gd name="T60" fmla="*/ 0 w 2024"/>
                  <a:gd name="T61" fmla="*/ 60 h 8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24"/>
                  <a:gd name="T94" fmla="*/ 0 h 876"/>
                  <a:gd name="T95" fmla="*/ 2024 w 2024"/>
                  <a:gd name="T96" fmla="*/ 876 h 8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24" h="876">
                    <a:moveTo>
                      <a:pt x="0" y="60"/>
                    </a:moveTo>
                    <a:lnTo>
                      <a:pt x="232" y="52"/>
                    </a:lnTo>
                    <a:lnTo>
                      <a:pt x="380" y="32"/>
                    </a:lnTo>
                    <a:lnTo>
                      <a:pt x="508" y="0"/>
                    </a:lnTo>
                    <a:lnTo>
                      <a:pt x="668" y="60"/>
                    </a:lnTo>
                    <a:lnTo>
                      <a:pt x="912" y="180"/>
                    </a:lnTo>
                    <a:lnTo>
                      <a:pt x="1152" y="344"/>
                    </a:lnTo>
                    <a:lnTo>
                      <a:pt x="1380" y="476"/>
                    </a:lnTo>
                    <a:lnTo>
                      <a:pt x="1576" y="612"/>
                    </a:lnTo>
                    <a:lnTo>
                      <a:pt x="1804" y="736"/>
                    </a:lnTo>
                    <a:lnTo>
                      <a:pt x="2024" y="800"/>
                    </a:lnTo>
                    <a:lnTo>
                      <a:pt x="1916" y="836"/>
                    </a:lnTo>
                    <a:lnTo>
                      <a:pt x="1836" y="872"/>
                    </a:lnTo>
                    <a:lnTo>
                      <a:pt x="1732" y="864"/>
                    </a:lnTo>
                    <a:lnTo>
                      <a:pt x="1640" y="876"/>
                    </a:lnTo>
                    <a:lnTo>
                      <a:pt x="1532" y="852"/>
                    </a:lnTo>
                    <a:lnTo>
                      <a:pt x="1420" y="832"/>
                    </a:lnTo>
                    <a:lnTo>
                      <a:pt x="1332" y="824"/>
                    </a:lnTo>
                    <a:lnTo>
                      <a:pt x="1244" y="788"/>
                    </a:lnTo>
                    <a:lnTo>
                      <a:pt x="1136" y="732"/>
                    </a:lnTo>
                    <a:lnTo>
                      <a:pt x="1040" y="704"/>
                    </a:lnTo>
                    <a:lnTo>
                      <a:pt x="948" y="680"/>
                    </a:lnTo>
                    <a:lnTo>
                      <a:pt x="860" y="644"/>
                    </a:lnTo>
                    <a:lnTo>
                      <a:pt x="756" y="584"/>
                    </a:lnTo>
                    <a:lnTo>
                      <a:pt x="648" y="528"/>
                    </a:lnTo>
                    <a:lnTo>
                      <a:pt x="472" y="432"/>
                    </a:lnTo>
                    <a:lnTo>
                      <a:pt x="376" y="368"/>
                    </a:lnTo>
                    <a:lnTo>
                      <a:pt x="272" y="288"/>
                    </a:lnTo>
                    <a:lnTo>
                      <a:pt x="172" y="228"/>
                    </a:lnTo>
                    <a:lnTo>
                      <a:pt x="72" y="164"/>
                    </a:lnTo>
                    <a:lnTo>
                      <a:pt x="0" y="60"/>
                    </a:lnTo>
                    <a:close/>
                  </a:path>
                </a:pathLst>
              </a:custGeom>
              <a:solidFill>
                <a:srgbClr val="996633"/>
              </a:solidFill>
              <a:ln w="19050" cmpd="sng">
                <a:solidFill>
                  <a:schemeClr val="tx1"/>
                </a:solidFill>
                <a:round/>
                <a:headEnd/>
                <a:tailEnd/>
              </a:ln>
            </p:spPr>
            <p:txBody>
              <a:bodyPr wrap="none" anchor="ctr"/>
              <a:lstStyle/>
              <a:p>
                <a:endParaRPr lang="en-US" dirty="0"/>
              </a:p>
            </p:txBody>
          </p:sp>
          <p:sp>
            <p:nvSpPr>
              <p:cNvPr id="56" name="Freeform 335"/>
              <p:cNvSpPr>
                <a:spLocks/>
              </p:cNvSpPr>
              <p:nvPr/>
            </p:nvSpPr>
            <p:spPr bwMode="auto">
              <a:xfrm>
                <a:off x="3314700" y="1771650"/>
                <a:ext cx="3708399" cy="1460500"/>
              </a:xfrm>
              <a:custGeom>
                <a:avLst/>
                <a:gdLst>
                  <a:gd name="T0" fmla="*/ 0 w 2336"/>
                  <a:gd name="T1" fmla="*/ 240 h 920"/>
                  <a:gd name="T2" fmla="*/ 88 w 2336"/>
                  <a:gd name="T3" fmla="*/ 324 h 920"/>
                  <a:gd name="T4" fmla="*/ 276 w 2336"/>
                  <a:gd name="T5" fmla="*/ 444 h 920"/>
                  <a:gd name="T6" fmla="*/ 512 w 2336"/>
                  <a:gd name="T7" fmla="*/ 568 h 920"/>
                  <a:gd name="T8" fmla="*/ 724 w 2336"/>
                  <a:gd name="T9" fmla="*/ 660 h 920"/>
                  <a:gd name="T10" fmla="*/ 848 w 2336"/>
                  <a:gd name="T11" fmla="*/ 708 h 920"/>
                  <a:gd name="T12" fmla="*/ 1012 w 2336"/>
                  <a:gd name="T13" fmla="*/ 752 h 920"/>
                  <a:gd name="T14" fmla="*/ 1164 w 2336"/>
                  <a:gd name="T15" fmla="*/ 800 h 920"/>
                  <a:gd name="T16" fmla="*/ 1304 w 2336"/>
                  <a:gd name="T17" fmla="*/ 856 h 920"/>
                  <a:gd name="T18" fmla="*/ 1336 w 2336"/>
                  <a:gd name="T19" fmla="*/ 888 h 920"/>
                  <a:gd name="T20" fmla="*/ 1456 w 2336"/>
                  <a:gd name="T21" fmla="*/ 904 h 920"/>
                  <a:gd name="T22" fmla="*/ 1560 w 2336"/>
                  <a:gd name="T23" fmla="*/ 892 h 920"/>
                  <a:gd name="T24" fmla="*/ 1628 w 2336"/>
                  <a:gd name="T25" fmla="*/ 888 h 920"/>
                  <a:gd name="T26" fmla="*/ 1704 w 2336"/>
                  <a:gd name="T27" fmla="*/ 920 h 920"/>
                  <a:gd name="T28" fmla="*/ 1868 w 2336"/>
                  <a:gd name="T29" fmla="*/ 876 h 920"/>
                  <a:gd name="T30" fmla="*/ 1952 w 2336"/>
                  <a:gd name="T31" fmla="*/ 836 h 920"/>
                  <a:gd name="T32" fmla="*/ 2100 w 2336"/>
                  <a:gd name="T33" fmla="*/ 736 h 920"/>
                  <a:gd name="T34" fmla="*/ 2220 w 2336"/>
                  <a:gd name="T35" fmla="*/ 692 h 920"/>
                  <a:gd name="T36" fmla="*/ 2336 w 2336"/>
                  <a:gd name="T37" fmla="*/ 672 h 920"/>
                  <a:gd name="T38" fmla="*/ 2120 w 2336"/>
                  <a:gd name="T39" fmla="*/ 604 h 920"/>
                  <a:gd name="T40" fmla="*/ 1828 w 2336"/>
                  <a:gd name="T41" fmla="*/ 512 h 920"/>
                  <a:gd name="T42" fmla="*/ 1688 w 2336"/>
                  <a:gd name="T43" fmla="*/ 456 h 920"/>
                  <a:gd name="T44" fmla="*/ 1528 w 2336"/>
                  <a:gd name="T45" fmla="*/ 368 h 920"/>
                  <a:gd name="T46" fmla="*/ 1328 w 2336"/>
                  <a:gd name="T47" fmla="*/ 268 h 920"/>
                  <a:gd name="T48" fmla="*/ 1140 w 2336"/>
                  <a:gd name="T49" fmla="*/ 192 h 920"/>
                  <a:gd name="T50" fmla="*/ 1032 w 2336"/>
                  <a:gd name="T51" fmla="*/ 116 h 920"/>
                  <a:gd name="T52" fmla="*/ 956 w 2336"/>
                  <a:gd name="T53" fmla="*/ 48 h 920"/>
                  <a:gd name="T54" fmla="*/ 872 w 2336"/>
                  <a:gd name="T55" fmla="*/ 0 h 920"/>
                  <a:gd name="T56" fmla="*/ 800 w 2336"/>
                  <a:gd name="T57" fmla="*/ 48 h 920"/>
                  <a:gd name="T58" fmla="*/ 712 w 2336"/>
                  <a:gd name="T59" fmla="*/ 124 h 920"/>
                  <a:gd name="T60" fmla="*/ 600 w 2336"/>
                  <a:gd name="T61" fmla="*/ 176 h 920"/>
                  <a:gd name="T62" fmla="*/ 484 w 2336"/>
                  <a:gd name="T63" fmla="*/ 212 h 920"/>
                  <a:gd name="T64" fmla="*/ 352 w 2336"/>
                  <a:gd name="T65" fmla="*/ 236 h 920"/>
                  <a:gd name="T66" fmla="*/ 196 w 2336"/>
                  <a:gd name="T67" fmla="*/ 252 h 920"/>
                  <a:gd name="T68" fmla="*/ 0 w 2336"/>
                  <a:gd name="T69" fmla="*/ 240 h 9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6"/>
                  <a:gd name="T106" fmla="*/ 0 h 920"/>
                  <a:gd name="T107" fmla="*/ 2336 w 2336"/>
                  <a:gd name="T108" fmla="*/ 920 h 9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6" h="920">
                    <a:moveTo>
                      <a:pt x="0" y="240"/>
                    </a:moveTo>
                    <a:lnTo>
                      <a:pt x="88" y="324"/>
                    </a:lnTo>
                    <a:lnTo>
                      <a:pt x="276" y="444"/>
                    </a:lnTo>
                    <a:lnTo>
                      <a:pt x="512" y="568"/>
                    </a:lnTo>
                    <a:lnTo>
                      <a:pt x="724" y="660"/>
                    </a:lnTo>
                    <a:lnTo>
                      <a:pt x="848" y="708"/>
                    </a:lnTo>
                    <a:lnTo>
                      <a:pt x="1012" y="752"/>
                    </a:lnTo>
                    <a:lnTo>
                      <a:pt x="1164" y="800"/>
                    </a:lnTo>
                    <a:lnTo>
                      <a:pt x="1304" y="856"/>
                    </a:lnTo>
                    <a:lnTo>
                      <a:pt x="1336" y="888"/>
                    </a:lnTo>
                    <a:lnTo>
                      <a:pt x="1456" y="904"/>
                    </a:lnTo>
                    <a:lnTo>
                      <a:pt x="1560" y="892"/>
                    </a:lnTo>
                    <a:lnTo>
                      <a:pt x="1628" y="888"/>
                    </a:lnTo>
                    <a:lnTo>
                      <a:pt x="1704" y="920"/>
                    </a:lnTo>
                    <a:lnTo>
                      <a:pt x="1868" y="876"/>
                    </a:lnTo>
                    <a:lnTo>
                      <a:pt x="1952" y="836"/>
                    </a:lnTo>
                    <a:lnTo>
                      <a:pt x="2100" y="736"/>
                    </a:lnTo>
                    <a:lnTo>
                      <a:pt x="2220" y="692"/>
                    </a:lnTo>
                    <a:lnTo>
                      <a:pt x="2336" y="672"/>
                    </a:lnTo>
                    <a:lnTo>
                      <a:pt x="2120" y="604"/>
                    </a:lnTo>
                    <a:lnTo>
                      <a:pt x="1828" y="512"/>
                    </a:lnTo>
                    <a:lnTo>
                      <a:pt x="1688" y="456"/>
                    </a:lnTo>
                    <a:lnTo>
                      <a:pt x="1528" y="368"/>
                    </a:lnTo>
                    <a:lnTo>
                      <a:pt x="1328" y="268"/>
                    </a:lnTo>
                    <a:lnTo>
                      <a:pt x="1140" y="192"/>
                    </a:lnTo>
                    <a:lnTo>
                      <a:pt x="1032" y="116"/>
                    </a:lnTo>
                    <a:lnTo>
                      <a:pt x="956" y="48"/>
                    </a:lnTo>
                    <a:lnTo>
                      <a:pt x="872" y="0"/>
                    </a:lnTo>
                    <a:lnTo>
                      <a:pt x="800" y="48"/>
                    </a:lnTo>
                    <a:lnTo>
                      <a:pt x="712" y="124"/>
                    </a:lnTo>
                    <a:lnTo>
                      <a:pt x="600" y="176"/>
                    </a:lnTo>
                    <a:lnTo>
                      <a:pt x="484" y="212"/>
                    </a:lnTo>
                    <a:lnTo>
                      <a:pt x="352" y="236"/>
                    </a:lnTo>
                    <a:lnTo>
                      <a:pt x="196" y="252"/>
                    </a:lnTo>
                    <a:lnTo>
                      <a:pt x="0" y="240"/>
                    </a:lnTo>
                    <a:close/>
                  </a:path>
                </a:pathLst>
              </a:custGeom>
              <a:solidFill>
                <a:srgbClr val="996633"/>
              </a:solidFill>
              <a:ln w="9525">
                <a:solidFill>
                  <a:schemeClr val="tx1"/>
                </a:solidFill>
                <a:round/>
                <a:headEnd/>
                <a:tailEnd/>
              </a:ln>
            </p:spPr>
            <p:txBody>
              <a:bodyPr wrap="none" anchor="ctr"/>
              <a:lstStyle/>
              <a:p>
                <a:endParaRPr lang="en-US" dirty="0"/>
              </a:p>
            </p:txBody>
          </p:sp>
          <p:sp>
            <p:nvSpPr>
              <p:cNvPr id="57" name="Freeform 336"/>
              <p:cNvSpPr>
                <a:spLocks/>
              </p:cNvSpPr>
              <p:nvPr/>
            </p:nvSpPr>
            <p:spPr bwMode="auto">
              <a:xfrm>
                <a:off x="1231900" y="2886075"/>
                <a:ext cx="3911599" cy="1806575"/>
              </a:xfrm>
              <a:custGeom>
                <a:avLst/>
                <a:gdLst>
                  <a:gd name="T0" fmla="*/ 1364 w 2464"/>
                  <a:gd name="T1" fmla="*/ 1084 h 1112"/>
                  <a:gd name="T2" fmla="*/ 1520 w 2464"/>
                  <a:gd name="T3" fmla="*/ 1008 h 1112"/>
                  <a:gd name="T4" fmla="*/ 1708 w 2464"/>
                  <a:gd name="T5" fmla="*/ 936 h 1112"/>
                  <a:gd name="T6" fmla="*/ 1876 w 2464"/>
                  <a:gd name="T7" fmla="*/ 860 h 1112"/>
                  <a:gd name="T8" fmla="*/ 2072 w 2464"/>
                  <a:gd name="T9" fmla="*/ 788 h 1112"/>
                  <a:gd name="T10" fmla="*/ 2204 w 2464"/>
                  <a:gd name="T11" fmla="*/ 756 h 1112"/>
                  <a:gd name="T12" fmla="*/ 2316 w 2464"/>
                  <a:gd name="T13" fmla="*/ 756 h 1112"/>
                  <a:gd name="T14" fmla="*/ 2464 w 2464"/>
                  <a:gd name="T15" fmla="*/ 788 h 1112"/>
                  <a:gd name="T16" fmla="*/ 2280 w 2464"/>
                  <a:gd name="T17" fmla="*/ 704 h 1112"/>
                  <a:gd name="T18" fmla="*/ 2124 w 2464"/>
                  <a:gd name="T19" fmla="*/ 680 h 1112"/>
                  <a:gd name="T20" fmla="*/ 1788 w 2464"/>
                  <a:gd name="T21" fmla="*/ 528 h 1112"/>
                  <a:gd name="T22" fmla="*/ 1620 w 2464"/>
                  <a:gd name="T23" fmla="*/ 440 h 1112"/>
                  <a:gd name="T24" fmla="*/ 1500 w 2464"/>
                  <a:gd name="T25" fmla="*/ 340 h 1112"/>
                  <a:gd name="T26" fmla="*/ 1336 w 2464"/>
                  <a:gd name="T27" fmla="*/ 196 h 1112"/>
                  <a:gd name="T28" fmla="*/ 1252 w 2464"/>
                  <a:gd name="T29" fmla="*/ 104 h 1112"/>
                  <a:gd name="T30" fmla="*/ 1140 w 2464"/>
                  <a:gd name="T31" fmla="*/ 0 h 1112"/>
                  <a:gd name="T32" fmla="*/ 1044 w 2464"/>
                  <a:gd name="T33" fmla="*/ 40 h 1112"/>
                  <a:gd name="T34" fmla="*/ 928 w 2464"/>
                  <a:gd name="T35" fmla="*/ 72 h 1112"/>
                  <a:gd name="T36" fmla="*/ 820 w 2464"/>
                  <a:gd name="T37" fmla="*/ 144 h 1112"/>
                  <a:gd name="T38" fmla="*/ 668 w 2464"/>
                  <a:gd name="T39" fmla="*/ 228 h 1112"/>
                  <a:gd name="T40" fmla="*/ 524 w 2464"/>
                  <a:gd name="T41" fmla="*/ 320 h 1112"/>
                  <a:gd name="T42" fmla="*/ 416 w 2464"/>
                  <a:gd name="T43" fmla="*/ 360 h 1112"/>
                  <a:gd name="T44" fmla="*/ 296 w 2464"/>
                  <a:gd name="T45" fmla="*/ 424 h 1112"/>
                  <a:gd name="T46" fmla="*/ 188 w 2464"/>
                  <a:gd name="T47" fmla="*/ 464 h 1112"/>
                  <a:gd name="T48" fmla="*/ 112 w 2464"/>
                  <a:gd name="T49" fmla="*/ 484 h 1112"/>
                  <a:gd name="T50" fmla="*/ 0 w 2464"/>
                  <a:gd name="T51" fmla="*/ 500 h 1112"/>
                  <a:gd name="T52" fmla="*/ 104 w 2464"/>
                  <a:gd name="T53" fmla="*/ 548 h 1112"/>
                  <a:gd name="T54" fmla="*/ 216 w 2464"/>
                  <a:gd name="T55" fmla="*/ 612 h 1112"/>
                  <a:gd name="T56" fmla="*/ 340 w 2464"/>
                  <a:gd name="T57" fmla="*/ 712 h 1112"/>
                  <a:gd name="T58" fmla="*/ 472 w 2464"/>
                  <a:gd name="T59" fmla="*/ 864 h 1112"/>
                  <a:gd name="T60" fmla="*/ 636 w 2464"/>
                  <a:gd name="T61" fmla="*/ 1016 h 1112"/>
                  <a:gd name="T62" fmla="*/ 768 w 2464"/>
                  <a:gd name="T63" fmla="*/ 1092 h 1112"/>
                  <a:gd name="T64" fmla="*/ 952 w 2464"/>
                  <a:gd name="T65" fmla="*/ 1112 h 1112"/>
                  <a:gd name="T66" fmla="*/ 1080 w 2464"/>
                  <a:gd name="T67" fmla="*/ 1108 h 1112"/>
                  <a:gd name="T68" fmla="*/ 1224 w 2464"/>
                  <a:gd name="T69" fmla="*/ 1076 h 1112"/>
                  <a:gd name="T70" fmla="*/ 1324 w 2464"/>
                  <a:gd name="T71" fmla="*/ 1076 h 1112"/>
                  <a:gd name="T72" fmla="*/ 1364 w 2464"/>
                  <a:gd name="T73" fmla="*/ 1084 h 111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64"/>
                  <a:gd name="T112" fmla="*/ 0 h 1112"/>
                  <a:gd name="T113" fmla="*/ 2464 w 2464"/>
                  <a:gd name="T114" fmla="*/ 1112 h 111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64" h="1112">
                    <a:moveTo>
                      <a:pt x="1364" y="1084"/>
                    </a:moveTo>
                    <a:lnTo>
                      <a:pt x="1520" y="1008"/>
                    </a:lnTo>
                    <a:lnTo>
                      <a:pt x="1708" y="936"/>
                    </a:lnTo>
                    <a:lnTo>
                      <a:pt x="1876" y="860"/>
                    </a:lnTo>
                    <a:lnTo>
                      <a:pt x="2072" y="788"/>
                    </a:lnTo>
                    <a:lnTo>
                      <a:pt x="2204" y="756"/>
                    </a:lnTo>
                    <a:lnTo>
                      <a:pt x="2316" y="756"/>
                    </a:lnTo>
                    <a:lnTo>
                      <a:pt x="2464" y="788"/>
                    </a:lnTo>
                    <a:lnTo>
                      <a:pt x="2280" y="704"/>
                    </a:lnTo>
                    <a:lnTo>
                      <a:pt x="2124" y="680"/>
                    </a:lnTo>
                    <a:lnTo>
                      <a:pt x="1788" y="528"/>
                    </a:lnTo>
                    <a:lnTo>
                      <a:pt x="1620" y="440"/>
                    </a:lnTo>
                    <a:lnTo>
                      <a:pt x="1500" y="340"/>
                    </a:lnTo>
                    <a:lnTo>
                      <a:pt x="1336" y="196"/>
                    </a:lnTo>
                    <a:lnTo>
                      <a:pt x="1252" y="104"/>
                    </a:lnTo>
                    <a:lnTo>
                      <a:pt x="1140" y="0"/>
                    </a:lnTo>
                    <a:lnTo>
                      <a:pt x="1044" y="40"/>
                    </a:lnTo>
                    <a:lnTo>
                      <a:pt x="928" y="72"/>
                    </a:lnTo>
                    <a:lnTo>
                      <a:pt x="820" y="144"/>
                    </a:lnTo>
                    <a:lnTo>
                      <a:pt x="668" y="228"/>
                    </a:lnTo>
                    <a:lnTo>
                      <a:pt x="524" y="320"/>
                    </a:lnTo>
                    <a:lnTo>
                      <a:pt x="416" y="360"/>
                    </a:lnTo>
                    <a:lnTo>
                      <a:pt x="296" y="424"/>
                    </a:lnTo>
                    <a:lnTo>
                      <a:pt x="188" y="464"/>
                    </a:lnTo>
                    <a:lnTo>
                      <a:pt x="112" y="484"/>
                    </a:lnTo>
                    <a:lnTo>
                      <a:pt x="0" y="500"/>
                    </a:lnTo>
                    <a:lnTo>
                      <a:pt x="104" y="548"/>
                    </a:lnTo>
                    <a:lnTo>
                      <a:pt x="216" y="612"/>
                    </a:lnTo>
                    <a:lnTo>
                      <a:pt x="340" y="712"/>
                    </a:lnTo>
                    <a:lnTo>
                      <a:pt x="472" y="864"/>
                    </a:lnTo>
                    <a:lnTo>
                      <a:pt x="636" y="1016"/>
                    </a:lnTo>
                    <a:lnTo>
                      <a:pt x="768" y="1092"/>
                    </a:lnTo>
                    <a:lnTo>
                      <a:pt x="952" y="1112"/>
                    </a:lnTo>
                    <a:cubicBezTo>
                      <a:pt x="1077" y="1108"/>
                      <a:pt x="1035" y="1108"/>
                      <a:pt x="1080" y="1108"/>
                    </a:cubicBezTo>
                    <a:lnTo>
                      <a:pt x="1224" y="1076"/>
                    </a:lnTo>
                    <a:lnTo>
                      <a:pt x="1324" y="1076"/>
                    </a:lnTo>
                    <a:lnTo>
                      <a:pt x="1364" y="1084"/>
                    </a:lnTo>
                    <a:close/>
                  </a:path>
                </a:pathLst>
              </a:custGeom>
              <a:solidFill>
                <a:srgbClr val="996633"/>
              </a:solidFill>
              <a:ln w="9525">
                <a:solidFill>
                  <a:schemeClr val="tx1"/>
                </a:solidFill>
                <a:round/>
                <a:headEnd/>
                <a:tailEnd/>
              </a:ln>
            </p:spPr>
            <p:txBody>
              <a:bodyPr wrap="none" anchor="ctr"/>
              <a:lstStyle/>
              <a:p>
                <a:endParaRPr lang="en-US" dirty="0"/>
              </a:p>
            </p:txBody>
          </p:sp>
          <p:sp>
            <p:nvSpPr>
              <p:cNvPr id="58" name="Freeform 337"/>
              <p:cNvSpPr>
                <a:spLocks/>
              </p:cNvSpPr>
              <p:nvPr/>
            </p:nvSpPr>
            <p:spPr bwMode="auto">
              <a:xfrm>
                <a:off x="1473200" y="3670300"/>
                <a:ext cx="74612" cy="304800"/>
              </a:xfrm>
              <a:custGeom>
                <a:avLst/>
                <a:gdLst>
                  <a:gd name="T0" fmla="*/ 16 w 31"/>
                  <a:gd name="T1" fmla="*/ 116 h 116"/>
                  <a:gd name="T2" fmla="*/ 28 w 31"/>
                  <a:gd name="T3" fmla="*/ 72 h 116"/>
                  <a:gd name="T4" fmla="*/ 0 w 31"/>
                  <a:gd name="T5" fmla="*/ 0 h 116"/>
                  <a:gd name="T6" fmla="*/ 0 60000 65536"/>
                  <a:gd name="T7" fmla="*/ 0 60000 65536"/>
                  <a:gd name="T8" fmla="*/ 0 60000 65536"/>
                  <a:gd name="T9" fmla="*/ 0 w 31"/>
                  <a:gd name="T10" fmla="*/ 0 h 116"/>
                  <a:gd name="T11" fmla="*/ 31 w 31"/>
                  <a:gd name="T12" fmla="*/ 116 h 116"/>
                </a:gdLst>
                <a:ahLst/>
                <a:cxnLst>
                  <a:cxn ang="T6">
                    <a:pos x="T0" y="T1"/>
                  </a:cxn>
                  <a:cxn ang="T7">
                    <a:pos x="T2" y="T3"/>
                  </a:cxn>
                  <a:cxn ang="T8">
                    <a:pos x="T4" y="T5"/>
                  </a:cxn>
                </a:cxnLst>
                <a:rect l="T9" t="T10" r="T11" b="T12"/>
                <a:pathLst>
                  <a:path w="31" h="116">
                    <a:moveTo>
                      <a:pt x="16" y="116"/>
                    </a:moveTo>
                    <a:cubicBezTo>
                      <a:pt x="23" y="103"/>
                      <a:pt x="31" y="91"/>
                      <a:pt x="28" y="72"/>
                    </a:cubicBezTo>
                    <a:cubicBezTo>
                      <a:pt x="25" y="53"/>
                      <a:pt x="12" y="26"/>
                      <a:pt x="0" y="0"/>
                    </a:cubicBezTo>
                  </a:path>
                </a:pathLst>
              </a:custGeom>
              <a:noFill/>
              <a:ln w="19050" cmpd="sng">
                <a:solidFill>
                  <a:schemeClr val="tx1"/>
                </a:solidFill>
                <a:round/>
                <a:headEnd/>
                <a:tailEnd/>
              </a:ln>
            </p:spPr>
            <p:txBody>
              <a:bodyPr wrap="none" anchor="ctr"/>
              <a:lstStyle/>
              <a:p>
                <a:endParaRPr lang="en-US" dirty="0"/>
              </a:p>
            </p:txBody>
          </p:sp>
          <p:sp>
            <p:nvSpPr>
              <p:cNvPr id="59" name="Freeform 338"/>
              <p:cNvSpPr>
                <a:spLocks/>
              </p:cNvSpPr>
              <p:nvPr/>
            </p:nvSpPr>
            <p:spPr bwMode="auto">
              <a:xfrm>
                <a:off x="2127250" y="4121150"/>
                <a:ext cx="898525" cy="596900"/>
              </a:xfrm>
              <a:custGeom>
                <a:avLst/>
                <a:gdLst>
                  <a:gd name="T0" fmla="*/ 0 w 514"/>
                  <a:gd name="T1" fmla="*/ 192 h 352"/>
                  <a:gd name="T2" fmla="*/ 44 w 514"/>
                  <a:gd name="T3" fmla="*/ 160 h 352"/>
                  <a:gd name="T4" fmla="*/ 80 w 514"/>
                  <a:gd name="T5" fmla="*/ 96 h 352"/>
                  <a:gd name="T6" fmla="*/ 84 w 514"/>
                  <a:gd name="T7" fmla="*/ 16 h 352"/>
                  <a:gd name="T8" fmla="*/ 116 w 514"/>
                  <a:gd name="T9" fmla="*/ 4 h 352"/>
                  <a:gd name="T10" fmla="*/ 240 w 514"/>
                  <a:gd name="T11" fmla="*/ 40 h 352"/>
                  <a:gd name="T12" fmla="*/ 400 w 514"/>
                  <a:gd name="T13" fmla="*/ 60 h 352"/>
                  <a:gd name="T14" fmla="*/ 496 w 514"/>
                  <a:gd name="T15" fmla="*/ 92 h 352"/>
                  <a:gd name="T16" fmla="*/ 508 w 514"/>
                  <a:gd name="T17" fmla="*/ 124 h 352"/>
                  <a:gd name="T18" fmla="*/ 472 w 514"/>
                  <a:gd name="T19" fmla="*/ 156 h 352"/>
                  <a:gd name="T20" fmla="*/ 420 w 514"/>
                  <a:gd name="T21" fmla="*/ 196 h 352"/>
                  <a:gd name="T22" fmla="*/ 388 w 514"/>
                  <a:gd name="T23" fmla="*/ 252 h 352"/>
                  <a:gd name="T24" fmla="*/ 368 w 514"/>
                  <a:gd name="T25" fmla="*/ 352 h 3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4"/>
                  <a:gd name="T40" fmla="*/ 0 h 352"/>
                  <a:gd name="T41" fmla="*/ 514 w 514"/>
                  <a:gd name="T42" fmla="*/ 352 h 3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4" h="352">
                    <a:moveTo>
                      <a:pt x="0" y="192"/>
                    </a:moveTo>
                    <a:cubicBezTo>
                      <a:pt x="15" y="184"/>
                      <a:pt x="31" y="176"/>
                      <a:pt x="44" y="160"/>
                    </a:cubicBezTo>
                    <a:cubicBezTo>
                      <a:pt x="57" y="144"/>
                      <a:pt x="73" y="120"/>
                      <a:pt x="80" y="96"/>
                    </a:cubicBezTo>
                    <a:cubicBezTo>
                      <a:pt x="87" y="72"/>
                      <a:pt x="78" y="31"/>
                      <a:pt x="84" y="16"/>
                    </a:cubicBezTo>
                    <a:cubicBezTo>
                      <a:pt x="90" y="1"/>
                      <a:pt x="90" y="0"/>
                      <a:pt x="116" y="4"/>
                    </a:cubicBezTo>
                    <a:cubicBezTo>
                      <a:pt x="142" y="8"/>
                      <a:pt x="193" y="31"/>
                      <a:pt x="240" y="40"/>
                    </a:cubicBezTo>
                    <a:cubicBezTo>
                      <a:pt x="287" y="49"/>
                      <a:pt x="357" y="51"/>
                      <a:pt x="400" y="60"/>
                    </a:cubicBezTo>
                    <a:cubicBezTo>
                      <a:pt x="443" y="69"/>
                      <a:pt x="478" y="81"/>
                      <a:pt x="496" y="92"/>
                    </a:cubicBezTo>
                    <a:cubicBezTo>
                      <a:pt x="514" y="103"/>
                      <a:pt x="512" y="113"/>
                      <a:pt x="508" y="124"/>
                    </a:cubicBezTo>
                    <a:cubicBezTo>
                      <a:pt x="504" y="135"/>
                      <a:pt x="487" y="144"/>
                      <a:pt x="472" y="156"/>
                    </a:cubicBezTo>
                    <a:cubicBezTo>
                      <a:pt x="457" y="168"/>
                      <a:pt x="434" y="180"/>
                      <a:pt x="420" y="196"/>
                    </a:cubicBezTo>
                    <a:cubicBezTo>
                      <a:pt x="406" y="212"/>
                      <a:pt x="397" y="226"/>
                      <a:pt x="388" y="252"/>
                    </a:cubicBezTo>
                    <a:cubicBezTo>
                      <a:pt x="379" y="278"/>
                      <a:pt x="373" y="315"/>
                      <a:pt x="368" y="352"/>
                    </a:cubicBezTo>
                  </a:path>
                </a:pathLst>
              </a:custGeom>
              <a:noFill/>
              <a:ln w="19050" cmpd="sng">
                <a:solidFill>
                  <a:schemeClr val="tx1"/>
                </a:solidFill>
                <a:round/>
                <a:headEnd/>
                <a:tailEnd/>
              </a:ln>
            </p:spPr>
            <p:txBody>
              <a:bodyPr wrap="none" anchor="ctr"/>
              <a:lstStyle/>
              <a:p>
                <a:endParaRPr lang="en-US" dirty="0"/>
              </a:p>
            </p:txBody>
          </p:sp>
          <p:sp>
            <p:nvSpPr>
              <p:cNvPr id="60" name="Freeform 339"/>
              <p:cNvSpPr>
                <a:spLocks/>
              </p:cNvSpPr>
              <p:nvPr/>
            </p:nvSpPr>
            <p:spPr bwMode="auto">
              <a:xfrm>
                <a:off x="2647950" y="3057525"/>
                <a:ext cx="654050" cy="144463"/>
              </a:xfrm>
              <a:custGeom>
                <a:avLst/>
                <a:gdLst>
                  <a:gd name="T0" fmla="*/ 0 w 404"/>
                  <a:gd name="T1" fmla="*/ 0 h 73"/>
                  <a:gd name="T2" fmla="*/ 92 w 404"/>
                  <a:gd name="T3" fmla="*/ 40 h 73"/>
                  <a:gd name="T4" fmla="*/ 236 w 404"/>
                  <a:gd name="T5" fmla="*/ 68 h 73"/>
                  <a:gd name="T6" fmla="*/ 320 w 404"/>
                  <a:gd name="T7" fmla="*/ 68 h 73"/>
                  <a:gd name="T8" fmla="*/ 404 w 404"/>
                  <a:gd name="T9" fmla="*/ 56 h 73"/>
                  <a:gd name="T10" fmla="*/ 0 60000 65536"/>
                  <a:gd name="T11" fmla="*/ 0 60000 65536"/>
                  <a:gd name="T12" fmla="*/ 0 60000 65536"/>
                  <a:gd name="T13" fmla="*/ 0 60000 65536"/>
                  <a:gd name="T14" fmla="*/ 0 60000 65536"/>
                  <a:gd name="T15" fmla="*/ 0 w 404"/>
                  <a:gd name="T16" fmla="*/ 0 h 73"/>
                  <a:gd name="T17" fmla="*/ 404 w 404"/>
                  <a:gd name="T18" fmla="*/ 73 h 73"/>
                </a:gdLst>
                <a:ahLst/>
                <a:cxnLst>
                  <a:cxn ang="T10">
                    <a:pos x="T0" y="T1"/>
                  </a:cxn>
                  <a:cxn ang="T11">
                    <a:pos x="T2" y="T3"/>
                  </a:cxn>
                  <a:cxn ang="T12">
                    <a:pos x="T4" y="T5"/>
                  </a:cxn>
                  <a:cxn ang="T13">
                    <a:pos x="T6" y="T7"/>
                  </a:cxn>
                  <a:cxn ang="T14">
                    <a:pos x="T8" y="T9"/>
                  </a:cxn>
                </a:cxnLst>
                <a:rect l="T15" t="T16" r="T17" b="T18"/>
                <a:pathLst>
                  <a:path w="404" h="73">
                    <a:moveTo>
                      <a:pt x="0" y="0"/>
                    </a:moveTo>
                    <a:cubicBezTo>
                      <a:pt x="26" y="14"/>
                      <a:pt x="53" y="29"/>
                      <a:pt x="92" y="40"/>
                    </a:cubicBezTo>
                    <a:cubicBezTo>
                      <a:pt x="131" y="51"/>
                      <a:pt x="198" y="63"/>
                      <a:pt x="236" y="68"/>
                    </a:cubicBezTo>
                    <a:cubicBezTo>
                      <a:pt x="274" y="73"/>
                      <a:pt x="292" y="70"/>
                      <a:pt x="320" y="68"/>
                    </a:cubicBezTo>
                    <a:cubicBezTo>
                      <a:pt x="348" y="66"/>
                      <a:pt x="376" y="61"/>
                      <a:pt x="404" y="56"/>
                    </a:cubicBezTo>
                  </a:path>
                </a:pathLst>
              </a:custGeom>
              <a:noFill/>
              <a:ln w="19050" cmpd="sng">
                <a:solidFill>
                  <a:schemeClr val="tx1"/>
                </a:solidFill>
                <a:round/>
                <a:headEnd/>
                <a:tailEnd/>
              </a:ln>
            </p:spPr>
            <p:txBody>
              <a:bodyPr wrap="none" anchor="ctr"/>
              <a:lstStyle/>
              <a:p>
                <a:endParaRPr lang="en-US" dirty="0"/>
              </a:p>
            </p:txBody>
          </p:sp>
          <p:sp>
            <p:nvSpPr>
              <p:cNvPr id="61" name="Line 340"/>
              <p:cNvSpPr>
                <a:spLocks noChangeShapeType="1"/>
              </p:cNvSpPr>
              <p:nvPr/>
            </p:nvSpPr>
            <p:spPr bwMode="auto">
              <a:xfrm flipV="1">
                <a:off x="1225550" y="3879850"/>
                <a:ext cx="0" cy="622300"/>
              </a:xfrm>
              <a:prstGeom prst="line">
                <a:avLst/>
              </a:prstGeom>
              <a:noFill/>
              <a:ln w="28575">
                <a:solidFill>
                  <a:schemeClr val="tx1"/>
                </a:solidFill>
                <a:round/>
                <a:headEnd/>
                <a:tailEnd/>
              </a:ln>
            </p:spPr>
            <p:txBody>
              <a:bodyPr wrap="none" anchor="ctr"/>
              <a:lstStyle/>
              <a:p>
                <a:endParaRPr lang="en-US" dirty="0"/>
              </a:p>
            </p:txBody>
          </p:sp>
          <p:sp>
            <p:nvSpPr>
              <p:cNvPr id="62" name="Line 341"/>
              <p:cNvSpPr>
                <a:spLocks noChangeShapeType="1"/>
              </p:cNvSpPr>
              <p:nvPr/>
            </p:nvSpPr>
            <p:spPr bwMode="auto">
              <a:xfrm>
                <a:off x="1225550" y="4502150"/>
                <a:ext cx="2184400" cy="1041400"/>
              </a:xfrm>
              <a:prstGeom prst="line">
                <a:avLst/>
              </a:prstGeom>
              <a:noFill/>
              <a:ln w="28575">
                <a:solidFill>
                  <a:schemeClr val="tx1"/>
                </a:solidFill>
                <a:round/>
                <a:headEnd/>
                <a:tailEnd/>
              </a:ln>
            </p:spPr>
            <p:txBody>
              <a:bodyPr wrap="none" anchor="ctr"/>
              <a:lstStyle/>
              <a:p>
                <a:endParaRPr lang="en-US" dirty="0"/>
              </a:p>
            </p:txBody>
          </p:sp>
          <p:sp>
            <p:nvSpPr>
              <p:cNvPr id="63" name="Freeform 342"/>
              <p:cNvSpPr>
                <a:spLocks/>
              </p:cNvSpPr>
              <p:nvPr/>
            </p:nvSpPr>
            <p:spPr bwMode="auto">
              <a:xfrm>
                <a:off x="3581400" y="2165350"/>
                <a:ext cx="261937" cy="285750"/>
              </a:xfrm>
              <a:custGeom>
                <a:avLst/>
                <a:gdLst>
                  <a:gd name="T0" fmla="*/ 0 w 169"/>
                  <a:gd name="T1" fmla="*/ 0 h 172"/>
                  <a:gd name="T2" fmla="*/ 72 w 169"/>
                  <a:gd name="T3" fmla="*/ 48 h 172"/>
                  <a:gd name="T4" fmla="*/ 140 w 169"/>
                  <a:gd name="T5" fmla="*/ 104 h 172"/>
                  <a:gd name="T6" fmla="*/ 168 w 169"/>
                  <a:gd name="T7" fmla="*/ 152 h 172"/>
                  <a:gd name="T8" fmla="*/ 144 w 169"/>
                  <a:gd name="T9" fmla="*/ 168 h 172"/>
                  <a:gd name="T10" fmla="*/ 104 w 169"/>
                  <a:gd name="T11" fmla="*/ 172 h 172"/>
                  <a:gd name="T12" fmla="*/ 0 60000 65536"/>
                  <a:gd name="T13" fmla="*/ 0 60000 65536"/>
                  <a:gd name="T14" fmla="*/ 0 60000 65536"/>
                  <a:gd name="T15" fmla="*/ 0 60000 65536"/>
                  <a:gd name="T16" fmla="*/ 0 60000 65536"/>
                  <a:gd name="T17" fmla="*/ 0 60000 65536"/>
                  <a:gd name="T18" fmla="*/ 0 w 169"/>
                  <a:gd name="T19" fmla="*/ 0 h 172"/>
                  <a:gd name="T20" fmla="*/ 169 w 169"/>
                  <a:gd name="T21" fmla="*/ 172 h 172"/>
                </a:gdLst>
                <a:ahLst/>
                <a:cxnLst>
                  <a:cxn ang="T12">
                    <a:pos x="T0" y="T1"/>
                  </a:cxn>
                  <a:cxn ang="T13">
                    <a:pos x="T2" y="T3"/>
                  </a:cxn>
                  <a:cxn ang="T14">
                    <a:pos x="T4" y="T5"/>
                  </a:cxn>
                  <a:cxn ang="T15">
                    <a:pos x="T6" y="T7"/>
                  </a:cxn>
                  <a:cxn ang="T16">
                    <a:pos x="T8" y="T9"/>
                  </a:cxn>
                  <a:cxn ang="T17">
                    <a:pos x="T10" y="T11"/>
                  </a:cxn>
                </a:cxnLst>
                <a:rect l="T18" t="T19" r="T20" b="T21"/>
                <a:pathLst>
                  <a:path w="169" h="172">
                    <a:moveTo>
                      <a:pt x="0" y="0"/>
                    </a:moveTo>
                    <a:cubicBezTo>
                      <a:pt x="24" y="15"/>
                      <a:pt x="49" y="31"/>
                      <a:pt x="72" y="48"/>
                    </a:cubicBezTo>
                    <a:cubicBezTo>
                      <a:pt x="95" y="65"/>
                      <a:pt x="124" y="87"/>
                      <a:pt x="140" y="104"/>
                    </a:cubicBezTo>
                    <a:cubicBezTo>
                      <a:pt x="156" y="121"/>
                      <a:pt x="167" y="141"/>
                      <a:pt x="168" y="152"/>
                    </a:cubicBezTo>
                    <a:cubicBezTo>
                      <a:pt x="169" y="163"/>
                      <a:pt x="155" y="165"/>
                      <a:pt x="144" y="168"/>
                    </a:cubicBezTo>
                    <a:cubicBezTo>
                      <a:pt x="133" y="171"/>
                      <a:pt x="118" y="171"/>
                      <a:pt x="104" y="172"/>
                    </a:cubicBezTo>
                  </a:path>
                </a:pathLst>
              </a:custGeom>
              <a:noFill/>
              <a:ln w="19050" cmpd="sng">
                <a:solidFill>
                  <a:schemeClr val="tx1"/>
                </a:solidFill>
                <a:round/>
                <a:headEnd/>
                <a:tailEnd/>
              </a:ln>
            </p:spPr>
            <p:txBody>
              <a:bodyPr wrap="none" anchor="ctr"/>
              <a:lstStyle/>
              <a:p>
                <a:endParaRPr lang="en-US" dirty="0"/>
              </a:p>
            </p:txBody>
          </p:sp>
          <p:sp>
            <p:nvSpPr>
              <p:cNvPr id="64" name="Freeform 343"/>
              <p:cNvSpPr>
                <a:spLocks/>
              </p:cNvSpPr>
              <p:nvPr/>
            </p:nvSpPr>
            <p:spPr bwMode="auto">
              <a:xfrm>
                <a:off x="3784600" y="2152650"/>
                <a:ext cx="388937" cy="482600"/>
              </a:xfrm>
              <a:custGeom>
                <a:avLst/>
                <a:gdLst>
                  <a:gd name="T0" fmla="*/ 0 w 245"/>
                  <a:gd name="T1" fmla="*/ 0 h 292"/>
                  <a:gd name="T2" fmla="*/ 76 w 245"/>
                  <a:gd name="T3" fmla="*/ 52 h 292"/>
                  <a:gd name="T4" fmla="*/ 176 w 245"/>
                  <a:gd name="T5" fmla="*/ 148 h 292"/>
                  <a:gd name="T6" fmla="*/ 236 w 245"/>
                  <a:gd name="T7" fmla="*/ 220 h 292"/>
                  <a:gd name="T8" fmla="*/ 228 w 245"/>
                  <a:gd name="T9" fmla="*/ 256 h 292"/>
                  <a:gd name="T10" fmla="*/ 184 w 245"/>
                  <a:gd name="T11" fmla="*/ 292 h 292"/>
                  <a:gd name="T12" fmla="*/ 0 60000 65536"/>
                  <a:gd name="T13" fmla="*/ 0 60000 65536"/>
                  <a:gd name="T14" fmla="*/ 0 60000 65536"/>
                  <a:gd name="T15" fmla="*/ 0 60000 65536"/>
                  <a:gd name="T16" fmla="*/ 0 60000 65536"/>
                  <a:gd name="T17" fmla="*/ 0 60000 65536"/>
                  <a:gd name="T18" fmla="*/ 0 w 245"/>
                  <a:gd name="T19" fmla="*/ 0 h 292"/>
                  <a:gd name="T20" fmla="*/ 245 w 245"/>
                  <a:gd name="T21" fmla="*/ 292 h 292"/>
                </a:gdLst>
                <a:ahLst/>
                <a:cxnLst>
                  <a:cxn ang="T12">
                    <a:pos x="T0" y="T1"/>
                  </a:cxn>
                  <a:cxn ang="T13">
                    <a:pos x="T2" y="T3"/>
                  </a:cxn>
                  <a:cxn ang="T14">
                    <a:pos x="T4" y="T5"/>
                  </a:cxn>
                  <a:cxn ang="T15">
                    <a:pos x="T6" y="T7"/>
                  </a:cxn>
                  <a:cxn ang="T16">
                    <a:pos x="T8" y="T9"/>
                  </a:cxn>
                  <a:cxn ang="T17">
                    <a:pos x="T10" y="T11"/>
                  </a:cxn>
                </a:cxnLst>
                <a:rect l="T18" t="T19" r="T20" b="T21"/>
                <a:pathLst>
                  <a:path w="245" h="292">
                    <a:moveTo>
                      <a:pt x="0" y="0"/>
                    </a:moveTo>
                    <a:cubicBezTo>
                      <a:pt x="23" y="13"/>
                      <a:pt x="47" y="27"/>
                      <a:pt x="76" y="52"/>
                    </a:cubicBezTo>
                    <a:cubicBezTo>
                      <a:pt x="105" y="77"/>
                      <a:pt x="149" y="120"/>
                      <a:pt x="176" y="148"/>
                    </a:cubicBezTo>
                    <a:cubicBezTo>
                      <a:pt x="203" y="176"/>
                      <a:pt x="227" y="202"/>
                      <a:pt x="236" y="220"/>
                    </a:cubicBezTo>
                    <a:cubicBezTo>
                      <a:pt x="245" y="238"/>
                      <a:pt x="237" y="244"/>
                      <a:pt x="228" y="256"/>
                    </a:cubicBezTo>
                    <a:cubicBezTo>
                      <a:pt x="219" y="268"/>
                      <a:pt x="201" y="280"/>
                      <a:pt x="184" y="292"/>
                    </a:cubicBezTo>
                  </a:path>
                </a:pathLst>
              </a:custGeom>
              <a:noFill/>
              <a:ln w="19050" cmpd="sng">
                <a:solidFill>
                  <a:schemeClr val="tx1"/>
                </a:solidFill>
                <a:round/>
                <a:headEnd/>
                <a:tailEnd/>
              </a:ln>
            </p:spPr>
            <p:txBody>
              <a:bodyPr wrap="none" anchor="ctr"/>
              <a:lstStyle/>
              <a:p>
                <a:endParaRPr lang="en-US" dirty="0"/>
              </a:p>
            </p:txBody>
          </p:sp>
          <p:sp>
            <p:nvSpPr>
              <p:cNvPr id="65" name="Freeform 344"/>
              <p:cNvSpPr>
                <a:spLocks/>
              </p:cNvSpPr>
              <p:nvPr/>
            </p:nvSpPr>
            <p:spPr bwMode="auto">
              <a:xfrm>
                <a:off x="4368800" y="2012950"/>
                <a:ext cx="2063750" cy="1041400"/>
              </a:xfrm>
              <a:custGeom>
                <a:avLst/>
                <a:gdLst>
                  <a:gd name="T0" fmla="*/ 0 w 1308"/>
                  <a:gd name="T1" fmla="*/ 0 h 628"/>
                  <a:gd name="T2" fmla="*/ 144 w 1308"/>
                  <a:gd name="T3" fmla="*/ 72 h 628"/>
                  <a:gd name="T4" fmla="*/ 304 w 1308"/>
                  <a:gd name="T5" fmla="*/ 144 h 628"/>
                  <a:gd name="T6" fmla="*/ 504 w 1308"/>
                  <a:gd name="T7" fmla="*/ 188 h 628"/>
                  <a:gd name="T8" fmla="*/ 664 w 1308"/>
                  <a:gd name="T9" fmla="*/ 228 h 628"/>
                  <a:gd name="T10" fmla="*/ 808 w 1308"/>
                  <a:gd name="T11" fmla="*/ 272 h 628"/>
                  <a:gd name="T12" fmla="*/ 944 w 1308"/>
                  <a:gd name="T13" fmla="*/ 332 h 628"/>
                  <a:gd name="T14" fmla="*/ 1116 w 1308"/>
                  <a:gd name="T15" fmla="*/ 448 h 628"/>
                  <a:gd name="T16" fmla="*/ 1240 w 1308"/>
                  <a:gd name="T17" fmla="*/ 564 h 628"/>
                  <a:gd name="T18" fmla="*/ 1308 w 1308"/>
                  <a:gd name="T19" fmla="*/ 628 h 6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08"/>
                  <a:gd name="T31" fmla="*/ 0 h 628"/>
                  <a:gd name="T32" fmla="*/ 1308 w 1308"/>
                  <a:gd name="T33" fmla="*/ 628 h 6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08" h="628">
                    <a:moveTo>
                      <a:pt x="0" y="0"/>
                    </a:moveTo>
                    <a:cubicBezTo>
                      <a:pt x="46" y="24"/>
                      <a:pt x="93" y="48"/>
                      <a:pt x="144" y="72"/>
                    </a:cubicBezTo>
                    <a:cubicBezTo>
                      <a:pt x="195" y="96"/>
                      <a:pt x="244" y="125"/>
                      <a:pt x="304" y="144"/>
                    </a:cubicBezTo>
                    <a:cubicBezTo>
                      <a:pt x="364" y="163"/>
                      <a:pt x="444" y="174"/>
                      <a:pt x="504" y="188"/>
                    </a:cubicBezTo>
                    <a:cubicBezTo>
                      <a:pt x="564" y="202"/>
                      <a:pt x="613" y="214"/>
                      <a:pt x="664" y="228"/>
                    </a:cubicBezTo>
                    <a:cubicBezTo>
                      <a:pt x="715" y="242"/>
                      <a:pt x="761" y="255"/>
                      <a:pt x="808" y="272"/>
                    </a:cubicBezTo>
                    <a:cubicBezTo>
                      <a:pt x="855" y="289"/>
                      <a:pt x="893" y="303"/>
                      <a:pt x="944" y="332"/>
                    </a:cubicBezTo>
                    <a:cubicBezTo>
                      <a:pt x="995" y="361"/>
                      <a:pt x="1067" y="409"/>
                      <a:pt x="1116" y="448"/>
                    </a:cubicBezTo>
                    <a:cubicBezTo>
                      <a:pt x="1165" y="487"/>
                      <a:pt x="1208" y="534"/>
                      <a:pt x="1240" y="564"/>
                    </a:cubicBezTo>
                    <a:cubicBezTo>
                      <a:pt x="1272" y="594"/>
                      <a:pt x="1290" y="611"/>
                      <a:pt x="1308" y="628"/>
                    </a:cubicBezTo>
                  </a:path>
                </a:pathLst>
              </a:custGeom>
              <a:noFill/>
              <a:ln w="19050" cmpd="sng">
                <a:solidFill>
                  <a:schemeClr val="tx1"/>
                </a:solidFill>
                <a:round/>
                <a:headEnd/>
                <a:tailEnd/>
              </a:ln>
            </p:spPr>
            <p:txBody>
              <a:bodyPr wrap="none" anchor="ctr"/>
              <a:lstStyle/>
              <a:p>
                <a:endParaRPr lang="en-US" dirty="0"/>
              </a:p>
            </p:txBody>
          </p:sp>
          <p:sp>
            <p:nvSpPr>
              <p:cNvPr id="66" name="Freeform 345"/>
              <p:cNvSpPr>
                <a:spLocks/>
              </p:cNvSpPr>
              <p:nvPr/>
            </p:nvSpPr>
            <p:spPr bwMode="auto">
              <a:xfrm>
                <a:off x="4476750" y="1962150"/>
                <a:ext cx="717550" cy="152400"/>
              </a:xfrm>
              <a:custGeom>
                <a:avLst/>
                <a:gdLst>
                  <a:gd name="T0" fmla="*/ 0 w 488"/>
                  <a:gd name="T1" fmla="*/ 0 h 164"/>
                  <a:gd name="T2" fmla="*/ 84 w 488"/>
                  <a:gd name="T3" fmla="*/ 48 h 164"/>
                  <a:gd name="T4" fmla="*/ 216 w 488"/>
                  <a:gd name="T5" fmla="*/ 104 h 164"/>
                  <a:gd name="T6" fmla="*/ 372 w 488"/>
                  <a:gd name="T7" fmla="*/ 144 h 164"/>
                  <a:gd name="T8" fmla="*/ 488 w 488"/>
                  <a:gd name="T9" fmla="*/ 164 h 164"/>
                  <a:gd name="T10" fmla="*/ 0 60000 65536"/>
                  <a:gd name="T11" fmla="*/ 0 60000 65536"/>
                  <a:gd name="T12" fmla="*/ 0 60000 65536"/>
                  <a:gd name="T13" fmla="*/ 0 60000 65536"/>
                  <a:gd name="T14" fmla="*/ 0 60000 65536"/>
                  <a:gd name="T15" fmla="*/ 0 w 488"/>
                  <a:gd name="T16" fmla="*/ 0 h 164"/>
                  <a:gd name="T17" fmla="*/ 488 w 488"/>
                  <a:gd name="T18" fmla="*/ 164 h 164"/>
                </a:gdLst>
                <a:ahLst/>
                <a:cxnLst>
                  <a:cxn ang="T10">
                    <a:pos x="T0" y="T1"/>
                  </a:cxn>
                  <a:cxn ang="T11">
                    <a:pos x="T2" y="T3"/>
                  </a:cxn>
                  <a:cxn ang="T12">
                    <a:pos x="T4" y="T5"/>
                  </a:cxn>
                  <a:cxn ang="T13">
                    <a:pos x="T6" y="T7"/>
                  </a:cxn>
                  <a:cxn ang="T14">
                    <a:pos x="T8" y="T9"/>
                  </a:cxn>
                </a:cxnLst>
                <a:rect l="T15" t="T16" r="T17" b="T18"/>
                <a:pathLst>
                  <a:path w="488" h="164">
                    <a:moveTo>
                      <a:pt x="0" y="0"/>
                    </a:moveTo>
                    <a:cubicBezTo>
                      <a:pt x="24" y="15"/>
                      <a:pt x="48" y="31"/>
                      <a:pt x="84" y="48"/>
                    </a:cubicBezTo>
                    <a:cubicBezTo>
                      <a:pt x="120" y="65"/>
                      <a:pt x="168" y="88"/>
                      <a:pt x="216" y="104"/>
                    </a:cubicBezTo>
                    <a:cubicBezTo>
                      <a:pt x="264" y="120"/>
                      <a:pt x="327" y="134"/>
                      <a:pt x="372" y="144"/>
                    </a:cubicBezTo>
                    <a:cubicBezTo>
                      <a:pt x="417" y="154"/>
                      <a:pt x="452" y="159"/>
                      <a:pt x="488" y="164"/>
                    </a:cubicBezTo>
                  </a:path>
                </a:pathLst>
              </a:custGeom>
              <a:noFill/>
              <a:ln w="19050" cmpd="sng">
                <a:solidFill>
                  <a:schemeClr val="tx1"/>
                </a:solidFill>
                <a:round/>
                <a:headEnd/>
                <a:tailEnd/>
              </a:ln>
            </p:spPr>
            <p:txBody>
              <a:bodyPr wrap="none" anchor="ctr"/>
              <a:lstStyle/>
              <a:p>
                <a:endParaRPr lang="en-US" dirty="0"/>
              </a:p>
            </p:txBody>
          </p:sp>
          <p:sp>
            <p:nvSpPr>
              <p:cNvPr id="67" name="Freeform 346"/>
              <p:cNvSpPr>
                <a:spLocks/>
              </p:cNvSpPr>
              <p:nvPr/>
            </p:nvSpPr>
            <p:spPr bwMode="auto">
              <a:xfrm>
                <a:off x="6330949" y="2584450"/>
                <a:ext cx="234950" cy="381000"/>
              </a:xfrm>
              <a:custGeom>
                <a:avLst/>
                <a:gdLst>
                  <a:gd name="T0" fmla="*/ 0 w 240"/>
                  <a:gd name="T1" fmla="*/ 0 h 224"/>
                  <a:gd name="T2" fmla="*/ 16 w 240"/>
                  <a:gd name="T3" fmla="*/ 64 h 224"/>
                  <a:gd name="T4" fmla="*/ 80 w 240"/>
                  <a:gd name="T5" fmla="*/ 124 h 224"/>
                  <a:gd name="T6" fmla="*/ 172 w 240"/>
                  <a:gd name="T7" fmla="*/ 184 h 224"/>
                  <a:gd name="T8" fmla="*/ 240 w 240"/>
                  <a:gd name="T9" fmla="*/ 224 h 224"/>
                  <a:gd name="T10" fmla="*/ 0 60000 65536"/>
                  <a:gd name="T11" fmla="*/ 0 60000 65536"/>
                  <a:gd name="T12" fmla="*/ 0 60000 65536"/>
                  <a:gd name="T13" fmla="*/ 0 60000 65536"/>
                  <a:gd name="T14" fmla="*/ 0 60000 65536"/>
                  <a:gd name="T15" fmla="*/ 0 w 240"/>
                  <a:gd name="T16" fmla="*/ 0 h 224"/>
                  <a:gd name="T17" fmla="*/ 240 w 240"/>
                  <a:gd name="T18" fmla="*/ 224 h 224"/>
                </a:gdLst>
                <a:ahLst/>
                <a:cxnLst>
                  <a:cxn ang="T10">
                    <a:pos x="T0" y="T1"/>
                  </a:cxn>
                  <a:cxn ang="T11">
                    <a:pos x="T2" y="T3"/>
                  </a:cxn>
                  <a:cxn ang="T12">
                    <a:pos x="T4" y="T5"/>
                  </a:cxn>
                  <a:cxn ang="T13">
                    <a:pos x="T6" y="T7"/>
                  </a:cxn>
                  <a:cxn ang="T14">
                    <a:pos x="T8" y="T9"/>
                  </a:cxn>
                </a:cxnLst>
                <a:rect l="T15" t="T16" r="T17" b="T18"/>
                <a:pathLst>
                  <a:path w="240" h="224">
                    <a:moveTo>
                      <a:pt x="0" y="0"/>
                    </a:moveTo>
                    <a:cubicBezTo>
                      <a:pt x="1" y="21"/>
                      <a:pt x="3" y="43"/>
                      <a:pt x="16" y="64"/>
                    </a:cubicBezTo>
                    <a:cubicBezTo>
                      <a:pt x="29" y="85"/>
                      <a:pt x="54" y="104"/>
                      <a:pt x="80" y="124"/>
                    </a:cubicBezTo>
                    <a:cubicBezTo>
                      <a:pt x="106" y="144"/>
                      <a:pt x="145" y="167"/>
                      <a:pt x="172" y="184"/>
                    </a:cubicBezTo>
                    <a:cubicBezTo>
                      <a:pt x="199" y="201"/>
                      <a:pt x="219" y="212"/>
                      <a:pt x="240" y="224"/>
                    </a:cubicBezTo>
                  </a:path>
                </a:pathLst>
              </a:custGeom>
              <a:noFill/>
              <a:ln w="19050" cmpd="sng">
                <a:solidFill>
                  <a:schemeClr val="tx1"/>
                </a:solidFill>
                <a:round/>
                <a:headEnd/>
                <a:tailEnd/>
              </a:ln>
            </p:spPr>
            <p:txBody>
              <a:bodyPr wrap="none" anchor="ctr"/>
              <a:lstStyle/>
              <a:p>
                <a:endParaRPr lang="en-US" dirty="0"/>
              </a:p>
            </p:txBody>
          </p:sp>
          <p:sp>
            <p:nvSpPr>
              <p:cNvPr id="68" name="Freeform 347"/>
              <p:cNvSpPr>
                <a:spLocks/>
              </p:cNvSpPr>
              <p:nvPr/>
            </p:nvSpPr>
            <p:spPr bwMode="auto">
              <a:xfrm>
                <a:off x="5395912" y="1358900"/>
                <a:ext cx="711200" cy="176213"/>
              </a:xfrm>
              <a:custGeom>
                <a:avLst/>
                <a:gdLst>
                  <a:gd name="T0" fmla="*/ 0 w 372"/>
                  <a:gd name="T1" fmla="*/ 0 h 111"/>
                  <a:gd name="T2" fmla="*/ 99 w 372"/>
                  <a:gd name="T3" fmla="*/ 33 h 111"/>
                  <a:gd name="T4" fmla="*/ 258 w 372"/>
                  <a:gd name="T5" fmla="*/ 84 h 111"/>
                  <a:gd name="T6" fmla="*/ 372 w 372"/>
                  <a:gd name="T7" fmla="*/ 111 h 111"/>
                  <a:gd name="T8" fmla="*/ 0 60000 65536"/>
                  <a:gd name="T9" fmla="*/ 0 60000 65536"/>
                  <a:gd name="T10" fmla="*/ 0 60000 65536"/>
                  <a:gd name="T11" fmla="*/ 0 60000 65536"/>
                  <a:gd name="T12" fmla="*/ 0 w 372"/>
                  <a:gd name="T13" fmla="*/ 0 h 111"/>
                  <a:gd name="T14" fmla="*/ 372 w 372"/>
                  <a:gd name="T15" fmla="*/ 111 h 111"/>
                </a:gdLst>
                <a:ahLst/>
                <a:cxnLst>
                  <a:cxn ang="T8">
                    <a:pos x="T0" y="T1"/>
                  </a:cxn>
                  <a:cxn ang="T9">
                    <a:pos x="T2" y="T3"/>
                  </a:cxn>
                  <a:cxn ang="T10">
                    <a:pos x="T4" y="T5"/>
                  </a:cxn>
                  <a:cxn ang="T11">
                    <a:pos x="T6" y="T7"/>
                  </a:cxn>
                </a:cxnLst>
                <a:rect l="T12" t="T13" r="T14" b="T15"/>
                <a:pathLst>
                  <a:path w="372" h="111">
                    <a:moveTo>
                      <a:pt x="0" y="0"/>
                    </a:moveTo>
                    <a:cubicBezTo>
                      <a:pt x="28" y="9"/>
                      <a:pt x="56" y="19"/>
                      <a:pt x="99" y="33"/>
                    </a:cubicBezTo>
                    <a:cubicBezTo>
                      <a:pt x="142" y="47"/>
                      <a:pt x="213" y="71"/>
                      <a:pt x="258" y="84"/>
                    </a:cubicBezTo>
                    <a:cubicBezTo>
                      <a:pt x="303" y="97"/>
                      <a:pt x="337" y="104"/>
                      <a:pt x="372" y="111"/>
                    </a:cubicBezTo>
                  </a:path>
                </a:pathLst>
              </a:custGeom>
              <a:noFill/>
              <a:ln w="19050" cmpd="sng">
                <a:solidFill>
                  <a:schemeClr val="tx1"/>
                </a:solidFill>
                <a:round/>
                <a:headEnd/>
                <a:tailEnd/>
              </a:ln>
            </p:spPr>
            <p:txBody>
              <a:bodyPr wrap="none" anchor="ctr"/>
              <a:lstStyle/>
              <a:p>
                <a:endParaRPr lang="en-US" dirty="0"/>
              </a:p>
            </p:txBody>
          </p:sp>
          <p:sp>
            <p:nvSpPr>
              <p:cNvPr id="69" name="Freeform 348"/>
              <p:cNvSpPr>
                <a:spLocks/>
              </p:cNvSpPr>
              <p:nvPr/>
            </p:nvSpPr>
            <p:spPr bwMode="auto">
              <a:xfrm>
                <a:off x="5159374" y="1385888"/>
                <a:ext cx="2728912" cy="1335088"/>
              </a:xfrm>
              <a:custGeom>
                <a:avLst/>
                <a:gdLst>
                  <a:gd name="T0" fmla="*/ 1419 w 1419"/>
                  <a:gd name="T1" fmla="*/ 621 h 621"/>
                  <a:gd name="T2" fmla="*/ 1296 w 1419"/>
                  <a:gd name="T3" fmla="*/ 555 h 621"/>
                  <a:gd name="T4" fmla="*/ 1101 w 1419"/>
                  <a:gd name="T5" fmla="*/ 447 h 621"/>
                  <a:gd name="T6" fmla="*/ 921 w 1419"/>
                  <a:gd name="T7" fmla="*/ 348 h 621"/>
                  <a:gd name="T8" fmla="*/ 759 w 1419"/>
                  <a:gd name="T9" fmla="*/ 255 h 621"/>
                  <a:gd name="T10" fmla="*/ 594 w 1419"/>
                  <a:gd name="T11" fmla="*/ 183 h 621"/>
                  <a:gd name="T12" fmla="*/ 492 w 1419"/>
                  <a:gd name="T13" fmla="*/ 147 h 621"/>
                  <a:gd name="T14" fmla="*/ 360 w 1419"/>
                  <a:gd name="T15" fmla="*/ 117 h 621"/>
                  <a:gd name="T16" fmla="*/ 213 w 1419"/>
                  <a:gd name="T17" fmla="*/ 84 h 621"/>
                  <a:gd name="T18" fmla="*/ 132 w 1419"/>
                  <a:gd name="T19" fmla="*/ 60 h 621"/>
                  <a:gd name="T20" fmla="*/ 66 w 1419"/>
                  <a:gd name="T21" fmla="*/ 36 h 621"/>
                  <a:gd name="T22" fmla="*/ 0 w 1419"/>
                  <a:gd name="T23" fmla="*/ 0 h 6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19"/>
                  <a:gd name="T37" fmla="*/ 0 h 621"/>
                  <a:gd name="T38" fmla="*/ 1419 w 1419"/>
                  <a:gd name="T39" fmla="*/ 621 h 6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19" h="621">
                    <a:moveTo>
                      <a:pt x="1419" y="621"/>
                    </a:moveTo>
                    <a:cubicBezTo>
                      <a:pt x="1384" y="602"/>
                      <a:pt x="1349" y="584"/>
                      <a:pt x="1296" y="555"/>
                    </a:cubicBezTo>
                    <a:cubicBezTo>
                      <a:pt x="1243" y="526"/>
                      <a:pt x="1163" y="481"/>
                      <a:pt x="1101" y="447"/>
                    </a:cubicBezTo>
                    <a:cubicBezTo>
                      <a:pt x="1039" y="413"/>
                      <a:pt x="978" y="380"/>
                      <a:pt x="921" y="348"/>
                    </a:cubicBezTo>
                    <a:cubicBezTo>
                      <a:pt x="864" y="316"/>
                      <a:pt x="813" y="282"/>
                      <a:pt x="759" y="255"/>
                    </a:cubicBezTo>
                    <a:cubicBezTo>
                      <a:pt x="705" y="228"/>
                      <a:pt x="639" y="201"/>
                      <a:pt x="594" y="183"/>
                    </a:cubicBezTo>
                    <a:cubicBezTo>
                      <a:pt x="549" y="165"/>
                      <a:pt x="531" y="158"/>
                      <a:pt x="492" y="147"/>
                    </a:cubicBezTo>
                    <a:cubicBezTo>
                      <a:pt x="453" y="136"/>
                      <a:pt x="406" y="127"/>
                      <a:pt x="360" y="117"/>
                    </a:cubicBezTo>
                    <a:cubicBezTo>
                      <a:pt x="314" y="107"/>
                      <a:pt x="251" y="93"/>
                      <a:pt x="213" y="84"/>
                    </a:cubicBezTo>
                    <a:cubicBezTo>
                      <a:pt x="175" y="75"/>
                      <a:pt x="156" y="68"/>
                      <a:pt x="132" y="60"/>
                    </a:cubicBezTo>
                    <a:cubicBezTo>
                      <a:pt x="108" y="52"/>
                      <a:pt x="88" y="46"/>
                      <a:pt x="66" y="36"/>
                    </a:cubicBezTo>
                    <a:cubicBezTo>
                      <a:pt x="44" y="26"/>
                      <a:pt x="22" y="13"/>
                      <a:pt x="0" y="0"/>
                    </a:cubicBezTo>
                  </a:path>
                </a:pathLst>
              </a:custGeom>
              <a:noFill/>
              <a:ln w="19050" cmpd="sng">
                <a:solidFill>
                  <a:schemeClr val="tx1"/>
                </a:solidFill>
                <a:round/>
                <a:headEnd/>
                <a:tailEnd/>
              </a:ln>
            </p:spPr>
            <p:txBody>
              <a:bodyPr wrap="none" anchor="ctr"/>
              <a:lstStyle/>
              <a:p>
                <a:endParaRPr lang="en-US" dirty="0"/>
              </a:p>
            </p:txBody>
          </p:sp>
          <p:sp>
            <p:nvSpPr>
              <p:cNvPr id="70" name="Freeform 349"/>
              <p:cNvSpPr>
                <a:spLocks/>
              </p:cNvSpPr>
              <p:nvPr/>
            </p:nvSpPr>
            <p:spPr bwMode="auto">
              <a:xfrm>
                <a:off x="4918074" y="1423988"/>
                <a:ext cx="503237" cy="434975"/>
              </a:xfrm>
              <a:custGeom>
                <a:avLst/>
                <a:gdLst>
                  <a:gd name="T0" fmla="*/ 0 w 345"/>
                  <a:gd name="T1" fmla="*/ 0 h 246"/>
                  <a:gd name="T2" fmla="*/ 93 w 345"/>
                  <a:gd name="T3" fmla="*/ 45 h 246"/>
                  <a:gd name="T4" fmla="*/ 210 w 345"/>
                  <a:gd name="T5" fmla="*/ 102 h 246"/>
                  <a:gd name="T6" fmla="*/ 297 w 345"/>
                  <a:gd name="T7" fmla="*/ 162 h 246"/>
                  <a:gd name="T8" fmla="*/ 333 w 345"/>
                  <a:gd name="T9" fmla="*/ 195 h 246"/>
                  <a:gd name="T10" fmla="*/ 345 w 345"/>
                  <a:gd name="T11" fmla="*/ 246 h 246"/>
                  <a:gd name="T12" fmla="*/ 0 60000 65536"/>
                  <a:gd name="T13" fmla="*/ 0 60000 65536"/>
                  <a:gd name="T14" fmla="*/ 0 60000 65536"/>
                  <a:gd name="T15" fmla="*/ 0 60000 65536"/>
                  <a:gd name="T16" fmla="*/ 0 60000 65536"/>
                  <a:gd name="T17" fmla="*/ 0 60000 65536"/>
                  <a:gd name="T18" fmla="*/ 0 w 345"/>
                  <a:gd name="T19" fmla="*/ 0 h 246"/>
                  <a:gd name="T20" fmla="*/ 345 w 345"/>
                  <a:gd name="T21" fmla="*/ 246 h 246"/>
                </a:gdLst>
                <a:ahLst/>
                <a:cxnLst>
                  <a:cxn ang="T12">
                    <a:pos x="T0" y="T1"/>
                  </a:cxn>
                  <a:cxn ang="T13">
                    <a:pos x="T2" y="T3"/>
                  </a:cxn>
                  <a:cxn ang="T14">
                    <a:pos x="T4" y="T5"/>
                  </a:cxn>
                  <a:cxn ang="T15">
                    <a:pos x="T6" y="T7"/>
                  </a:cxn>
                  <a:cxn ang="T16">
                    <a:pos x="T8" y="T9"/>
                  </a:cxn>
                  <a:cxn ang="T17">
                    <a:pos x="T10" y="T11"/>
                  </a:cxn>
                </a:cxnLst>
                <a:rect l="T18" t="T19" r="T20" b="T21"/>
                <a:pathLst>
                  <a:path w="345" h="246">
                    <a:moveTo>
                      <a:pt x="0" y="0"/>
                    </a:moveTo>
                    <a:cubicBezTo>
                      <a:pt x="29" y="14"/>
                      <a:pt x="58" y="28"/>
                      <a:pt x="93" y="45"/>
                    </a:cubicBezTo>
                    <a:cubicBezTo>
                      <a:pt x="128" y="62"/>
                      <a:pt x="176" y="82"/>
                      <a:pt x="210" y="102"/>
                    </a:cubicBezTo>
                    <a:cubicBezTo>
                      <a:pt x="244" y="122"/>
                      <a:pt x="277" y="147"/>
                      <a:pt x="297" y="162"/>
                    </a:cubicBezTo>
                    <a:cubicBezTo>
                      <a:pt x="317" y="177"/>
                      <a:pt x="325" y="181"/>
                      <a:pt x="333" y="195"/>
                    </a:cubicBezTo>
                    <a:cubicBezTo>
                      <a:pt x="341" y="209"/>
                      <a:pt x="343" y="227"/>
                      <a:pt x="345" y="246"/>
                    </a:cubicBezTo>
                  </a:path>
                </a:pathLst>
              </a:custGeom>
              <a:noFill/>
              <a:ln w="19050" cmpd="sng">
                <a:solidFill>
                  <a:schemeClr val="tx1"/>
                </a:solidFill>
                <a:round/>
                <a:headEnd/>
                <a:tailEnd/>
              </a:ln>
            </p:spPr>
            <p:txBody>
              <a:bodyPr wrap="none" anchor="ctr"/>
              <a:lstStyle/>
              <a:p>
                <a:endParaRPr lang="en-US" dirty="0"/>
              </a:p>
            </p:txBody>
          </p:sp>
          <p:sp>
            <p:nvSpPr>
              <p:cNvPr id="71" name="Line 350"/>
              <p:cNvSpPr>
                <a:spLocks noChangeShapeType="1"/>
              </p:cNvSpPr>
              <p:nvPr/>
            </p:nvSpPr>
            <p:spPr bwMode="auto">
              <a:xfrm>
                <a:off x="8015287" y="2225675"/>
                <a:ext cx="0" cy="1966913"/>
              </a:xfrm>
              <a:prstGeom prst="line">
                <a:avLst/>
              </a:prstGeom>
              <a:noFill/>
              <a:ln w="28575">
                <a:solidFill>
                  <a:schemeClr val="tx1"/>
                </a:solidFill>
                <a:round/>
                <a:headEnd/>
                <a:tailEnd/>
              </a:ln>
            </p:spPr>
            <p:txBody>
              <a:bodyPr wrap="none" anchor="ctr"/>
              <a:lstStyle/>
              <a:p>
                <a:endParaRPr lang="en-US" dirty="0"/>
              </a:p>
            </p:txBody>
          </p:sp>
          <p:sp>
            <p:nvSpPr>
              <p:cNvPr id="72" name="Line 351"/>
              <p:cNvSpPr>
                <a:spLocks noChangeShapeType="1"/>
              </p:cNvSpPr>
              <p:nvPr/>
            </p:nvSpPr>
            <p:spPr bwMode="auto">
              <a:xfrm flipV="1">
                <a:off x="3402012" y="4192588"/>
                <a:ext cx="4613274" cy="1336675"/>
              </a:xfrm>
              <a:prstGeom prst="line">
                <a:avLst/>
              </a:prstGeom>
              <a:noFill/>
              <a:ln w="28575">
                <a:solidFill>
                  <a:schemeClr val="tx1"/>
                </a:solidFill>
                <a:round/>
                <a:headEnd/>
                <a:tailEnd/>
              </a:ln>
            </p:spPr>
            <p:txBody>
              <a:bodyPr wrap="none" anchor="ctr"/>
              <a:lstStyle/>
              <a:p>
                <a:endParaRPr lang="en-US" dirty="0"/>
              </a:p>
            </p:txBody>
          </p:sp>
          <p:sp>
            <p:nvSpPr>
              <p:cNvPr id="73" name="Freeform 352" descr="40%"/>
              <p:cNvSpPr>
                <a:spLocks/>
              </p:cNvSpPr>
              <p:nvPr/>
            </p:nvSpPr>
            <p:spPr bwMode="auto">
              <a:xfrm>
                <a:off x="1879600" y="3746500"/>
                <a:ext cx="1509712" cy="920750"/>
              </a:xfrm>
              <a:custGeom>
                <a:avLst/>
                <a:gdLst>
                  <a:gd name="T0" fmla="*/ 0 w 951"/>
                  <a:gd name="T1" fmla="*/ 276 h 524"/>
                  <a:gd name="T2" fmla="*/ 48 w 951"/>
                  <a:gd name="T3" fmla="*/ 228 h 524"/>
                  <a:gd name="T4" fmla="*/ 60 w 951"/>
                  <a:gd name="T5" fmla="*/ 160 h 524"/>
                  <a:gd name="T6" fmla="*/ 60 w 951"/>
                  <a:gd name="T7" fmla="*/ 88 h 524"/>
                  <a:gd name="T8" fmla="*/ 48 w 951"/>
                  <a:gd name="T9" fmla="*/ 16 h 524"/>
                  <a:gd name="T10" fmla="*/ 88 w 951"/>
                  <a:gd name="T11" fmla="*/ 8 h 524"/>
                  <a:gd name="T12" fmla="*/ 212 w 951"/>
                  <a:gd name="T13" fmla="*/ 64 h 524"/>
                  <a:gd name="T14" fmla="*/ 312 w 951"/>
                  <a:gd name="T15" fmla="*/ 108 h 524"/>
                  <a:gd name="T16" fmla="*/ 544 w 951"/>
                  <a:gd name="T17" fmla="*/ 172 h 524"/>
                  <a:gd name="T18" fmla="*/ 648 w 951"/>
                  <a:gd name="T19" fmla="*/ 188 h 524"/>
                  <a:gd name="T20" fmla="*/ 764 w 951"/>
                  <a:gd name="T21" fmla="*/ 172 h 524"/>
                  <a:gd name="T22" fmla="*/ 872 w 951"/>
                  <a:gd name="T23" fmla="*/ 148 h 524"/>
                  <a:gd name="T24" fmla="*/ 920 w 951"/>
                  <a:gd name="T25" fmla="*/ 148 h 524"/>
                  <a:gd name="T26" fmla="*/ 944 w 951"/>
                  <a:gd name="T27" fmla="*/ 196 h 524"/>
                  <a:gd name="T28" fmla="*/ 880 w 951"/>
                  <a:gd name="T29" fmla="*/ 272 h 524"/>
                  <a:gd name="T30" fmla="*/ 776 w 951"/>
                  <a:gd name="T31" fmla="*/ 336 h 524"/>
                  <a:gd name="T32" fmla="*/ 700 w 951"/>
                  <a:gd name="T33" fmla="*/ 448 h 524"/>
                  <a:gd name="T34" fmla="*/ 696 w 951"/>
                  <a:gd name="T35" fmla="*/ 524 h 5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1"/>
                  <a:gd name="T55" fmla="*/ 0 h 524"/>
                  <a:gd name="T56" fmla="*/ 951 w 951"/>
                  <a:gd name="T57" fmla="*/ 524 h 5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1" h="524">
                    <a:moveTo>
                      <a:pt x="0" y="276"/>
                    </a:moveTo>
                    <a:cubicBezTo>
                      <a:pt x="19" y="261"/>
                      <a:pt x="38" y="247"/>
                      <a:pt x="48" y="228"/>
                    </a:cubicBezTo>
                    <a:cubicBezTo>
                      <a:pt x="58" y="209"/>
                      <a:pt x="58" y="183"/>
                      <a:pt x="60" y="160"/>
                    </a:cubicBezTo>
                    <a:cubicBezTo>
                      <a:pt x="62" y="137"/>
                      <a:pt x="62" y="112"/>
                      <a:pt x="60" y="88"/>
                    </a:cubicBezTo>
                    <a:cubicBezTo>
                      <a:pt x="58" y="64"/>
                      <a:pt x="43" y="29"/>
                      <a:pt x="48" y="16"/>
                    </a:cubicBezTo>
                    <a:cubicBezTo>
                      <a:pt x="53" y="3"/>
                      <a:pt x="61" y="0"/>
                      <a:pt x="88" y="8"/>
                    </a:cubicBezTo>
                    <a:cubicBezTo>
                      <a:pt x="115" y="16"/>
                      <a:pt x="175" y="47"/>
                      <a:pt x="212" y="64"/>
                    </a:cubicBezTo>
                    <a:cubicBezTo>
                      <a:pt x="249" y="81"/>
                      <a:pt x="257" y="90"/>
                      <a:pt x="312" y="108"/>
                    </a:cubicBezTo>
                    <a:cubicBezTo>
                      <a:pt x="367" y="126"/>
                      <a:pt x="488" y="159"/>
                      <a:pt x="544" y="172"/>
                    </a:cubicBezTo>
                    <a:cubicBezTo>
                      <a:pt x="600" y="185"/>
                      <a:pt x="611" y="188"/>
                      <a:pt x="648" y="188"/>
                    </a:cubicBezTo>
                    <a:cubicBezTo>
                      <a:pt x="685" y="188"/>
                      <a:pt x="727" y="179"/>
                      <a:pt x="764" y="172"/>
                    </a:cubicBezTo>
                    <a:cubicBezTo>
                      <a:pt x="801" y="165"/>
                      <a:pt x="846" y="152"/>
                      <a:pt x="872" y="148"/>
                    </a:cubicBezTo>
                    <a:cubicBezTo>
                      <a:pt x="898" y="144"/>
                      <a:pt x="908" y="140"/>
                      <a:pt x="920" y="148"/>
                    </a:cubicBezTo>
                    <a:cubicBezTo>
                      <a:pt x="932" y="156"/>
                      <a:pt x="951" y="175"/>
                      <a:pt x="944" y="196"/>
                    </a:cubicBezTo>
                    <a:cubicBezTo>
                      <a:pt x="937" y="217"/>
                      <a:pt x="908" y="249"/>
                      <a:pt x="880" y="272"/>
                    </a:cubicBezTo>
                    <a:cubicBezTo>
                      <a:pt x="852" y="295"/>
                      <a:pt x="806" y="307"/>
                      <a:pt x="776" y="336"/>
                    </a:cubicBezTo>
                    <a:cubicBezTo>
                      <a:pt x="746" y="365"/>
                      <a:pt x="713" y="417"/>
                      <a:pt x="700" y="448"/>
                    </a:cubicBezTo>
                    <a:cubicBezTo>
                      <a:pt x="687" y="479"/>
                      <a:pt x="691" y="501"/>
                      <a:pt x="696" y="524"/>
                    </a:cubicBezTo>
                  </a:path>
                </a:pathLst>
              </a:custGeom>
              <a:noFill/>
              <a:ln w="19050" cmpd="sng">
                <a:solidFill>
                  <a:schemeClr val="tx1"/>
                </a:solidFill>
                <a:round/>
                <a:headEnd/>
                <a:tailEnd/>
              </a:ln>
            </p:spPr>
            <p:txBody>
              <a:bodyPr wrap="none" anchor="ctr"/>
              <a:lstStyle/>
              <a:p>
                <a:endParaRPr lang="en-US" dirty="0"/>
              </a:p>
            </p:txBody>
          </p:sp>
          <p:sp>
            <p:nvSpPr>
              <p:cNvPr id="74" name="Freeform 353"/>
              <p:cNvSpPr>
                <a:spLocks/>
              </p:cNvSpPr>
              <p:nvPr/>
            </p:nvSpPr>
            <p:spPr bwMode="auto">
              <a:xfrm>
                <a:off x="2000250" y="3467100"/>
                <a:ext cx="2014537" cy="1263650"/>
              </a:xfrm>
              <a:custGeom>
                <a:avLst/>
                <a:gdLst>
                  <a:gd name="T0" fmla="*/ 0 w 1269"/>
                  <a:gd name="T1" fmla="*/ 0 h 796"/>
                  <a:gd name="T2" fmla="*/ 160 w 1269"/>
                  <a:gd name="T3" fmla="*/ 100 h 796"/>
                  <a:gd name="T4" fmla="*/ 372 w 1269"/>
                  <a:gd name="T5" fmla="*/ 216 h 796"/>
                  <a:gd name="T6" fmla="*/ 620 w 1269"/>
                  <a:gd name="T7" fmla="*/ 236 h 796"/>
                  <a:gd name="T8" fmla="*/ 816 w 1269"/>
                  <a:gd name="T9" fmla="*/ 220 h 796"/>
                  <a:gd name="T10" fmla="*/ 1004 w 1269"/>
                  <a:gd name="T11" fmla="*/ 204 h 796"/>
                  <a:gd name="T12" fmla="*/ 1232 w 1269"/>
                  <a:gd name="T13" fmla="*/ 280 h 796"/>
                  <a:gd name="T14" fmla="*/ 1228 w 1269"/>
                  <a:gd name="T15" fmla="*/ 316 h 796"/>
                  <a:gd name="T16" fmla="*/ 1156 w 1269"/>
                  <a:gd name="T17" fmla="*/ 440 h 796"/>
                  <a:gd name="T18" fmla="*/ 1084 w 1269"/>
                  <a:gd name="T19" fmla="*/ 564 h 796"/>
                  <a:gd name="T20" fmla="*/ 1048 w 1269"/>
                  <a:gd name="T21" fmla="*/ 728 h 796"/>
                  <a:gd name="T22" fmla="*/ 1076 w 1269"/>
                  <a:gd name="T23" fmla="*/ 796 h 7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796"/>
                  <a:gd name="T38" fmla="*/ 1269 w 1269"/>
                  <a:gd name="T39" fmla="*/ 796 h 7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796">
                    <a:moveTo>
                      <a:pt x="0" y="0"/>
                    </a:moveTo>
                    <a:cubicBezTo>
                      <a:pt x="49" y="32"/>
                      <a:pt x="98" y="64"/>
                      <a:pt x="160" y="100"/>
                    </a:cubicBezTo>
                    <a:cubicBezTo>
                      <a:pt x="222" y="136"/>
                      <a:pt x="295" y="193"/>
                      <a:pt x="372" y="216"/>
                    </a:cubicBezTo>
                    <a:cubicBezTo>
                      <a:pt x="449" y="239"/>
                      <a:pt x="546" y="235"/>
                      <a:pt x="620" y="236"/>
                    </a:cubicBezTo>
                    <a:cubicBezTo>
                      <a:pt x="694" y="237"/>
                      <a:pt x="752" y="225"/>
                      <a:pt x="816" y="220"/>
                    </a:cubicBezTo>
                    <a:cubicBezTo>
                      <a:pt x="880" y="215"/>
                      <a:pt x="935" y="194"/>
                      <a:pt x="1004" y="204"/>
                    </a:cubicBezTo>
                    <a:cubicBezTo>
                      <a:pt x="1073" y="214"/>
                      <a:pt x="1195" y="261"/>
                      <a:pt x="1232" y="280"/>
                    </a:cubicBezTo>
                    <a:cubicBezTo>
                      <a:pt x="1269" y="299"/>
                      <a:pt x="1241" y="289"/>
                      <a:pt x="1228" y="316"/>
                    </a:cubicBezTo>
                    <a:cubicBezTo>
                      <a:pt x="1215" y="343"/>
                      <a:pt x="1180" y="399"/>
                      <a:pt x="1156" y="440"/>
                    </a:cubicBezTo>
                    <a:cubicBezTo>
                      <a:pt x="1132" y="481"/>
                      <a:pt x="1102" y="516"/>
                      <a:pt x="1084" y="564"/>
                    </a:cubicBezTo>
                    <a:cubicBezTo>
                      <a:pt x="1066" y="612"/>
                      <a:pt x="1049" y="689"/>
                      <a:pt x="1048" y="728"/>
                    </a:cubicBezTo>
                    <a:cubicBezTo>
                      <a:pt x="1047" y="767"/>
                      <a:pt x="1061" y="781"/>
                      <a:pt x="1076" y="796"/>
                    </a:cubicBezTo>
                  </a:path>
                </a:pathLst>
              </a:custGeom>
              <a:noFill/>
              <a:ln w="19050" cmpd="sng">
                <a:solidFill>
                  <a:schemeClr val="tx1"/>
                </a:solidFill>
                <a:round/>
                <a:headEnd/>
                <a:tailEnd/>
              </a:ln>
            </p:spPr>
            <p:txBody>
              <a:bodyPr wrap="none" anchor="ctr"/>
              <a:lstStyle/>
              <a:p>
                <a:endParaRPr lang="en-US" dirty="0"/>
              </a:p>
            </p:txBody>
          </p:sp>
          <p:sp>
            <p:nvSpPr>
              <p:cNvPr id="75" name="Freeform 354"/>
              <p:cNvSpPr>
                <a:spLocks/>
              </p:cNvSpPr>
              <p:nvPr/>
            </p:nvSpPr>
            <p:spPr bwMode="auto">
              <a:xfrm>
                <a:off x="4600575" y="2768600"/>
                <a:ext cx="987425" cy="495300"/>
              </a:xfrm>
              <a:custGeom>
                <a:avLst/>
                <a:gdLst>
                  <a:gd name="T0" fmla="*/ 622 w 622"/>
                  <a:gd name="T1" fmla="*/ 312 h 312"/>
                  <a:gd name="T2" fmla="*/ 566 w 622"/>
                  <a:gd name="T3" fmla="*/ 220 h 312"/>
                  <a:gd name="T4" fmla="*/ 478 w 622"/>
                  <a:gd name="T5" fmla="*/ 164 h 312"/>
                  <a:gd name="T6" fmla="*/ 366 w 622"/>
                  <a:gd name="T7" fmla="*/ 116 h 312"/>
                  <a:gd name="T8" fmla="*/ 274 w 622"/>
                  <a:gd name="T9" fmla="*/ 108 h 312"/>
                  <a:gd name="T10" fmla="*/ 110 w 622"/>
                  <a:gd name="T11" fmla="*/ 20 h 312"/>
                  <a:gd name="T12" fmla="*/ 18 w 622"/>
                  <a:gd name="T13" fmla="*/ 8 h 312"/>
                  <a:gd name="T14" fmla="*/ 2 w 622"/>
                  <a:gd name="T15" fmla="*/ 68 h 312"/>
                  <a:gd name="T16" fmla="*/ 0 60000 65536"/>
                  <a:gd name="T17" fmla="*/ 0 60000 65536"/>
                  <a:gd name="T18" fmla="*/ 0 60000 65536"/>
                  <a:gd name="T19" fmla="*/ 0 60000 65536"/>
                  <a:gd name="T20" fmla="*/ 0 60000 65536"/>
                  <a:gd name="T21" fmla="*/ 0 60000 65536"/>
                  <a:gd name="T22" fmla="*/ 0 60000 65536"/>
                  <a:gd name="T23" fmla="*/ 0 60000 65536"/>
                  <a:gd name="T24" fmla="*/ 0 w 622"/>
                  <a:gd name="T25" fmla="*/ 0 h 312"/>
                  <a:gd name="T26" fmla="*/ 622 w 622"/>
                  <a:gd name="T27" fmla="*/ 312 h 3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2" h="312">
                    <a:moveTo>
                      <a:pt x="622" y="312"/>
                    </a:moveTo>
                    <a:cubicBezTo>
                      <a:pt x="606" y="278"/>
                      <a:pt x="590" y="245"/>
                      <a:pt x="566" y="220"/>
                    </a:cubicBezTo>
                    <a:cubicBezTo>
                      <a:pt x="542" y="195"/>
                      <a:pt x="511" y="181"/>
                      <a:pt x="478" y="164"/>
                    </a:cubicBezTo>
                    <a:cubicBezTo>
                      <a:pt x="445" y="147"/>
                      <a:pt x="400" y="125"/>
                      <a:pt x="366" y="116"/>
                    </a:cubicBezTo>
                    <a:cubicBezTo>
                      <a:pt x="332" y="107"/>
                      <a:pt x="317" y="124"/>
                      <a:pt x="274" y="108"/>
                    </a:cubicBezTo>
                    <a:cubicBezTo>
                      <a:pt x="231" y="92"/>
                      <a:pt x="153" y="37"/>
                      <a:pt x="110" y="20"/>
                    </a:cubicBezTo>
                    <a:cubicBezTo>
                      <a:pt x="67" y="3"/>
                      <a:pt x="36" y="0"/>
                      <a:pt x="18" y="8"/>
                    </a:cubicBezTo>
                    <a:cubicBezTo>
                      <a:pt x="0" y="16"/>
                      <a:pt x="1" y="42"/>
                      <a:pt x="2" y="68"/>
                    </a:cubicBezTo>
                  </a:path>
                </a:pathLst>
              </a:custGeom>
              <a:noFill/>
              <a:ln w="19050" cmpd="sng">
                <a:solidFill>
                  <a:schemeClr val="tx1"/>
                </a:solidFill>
                <a:round/>
                <a:headEnd/>
                <a:tailEnd/>
              </a:ln>
            </p:spPr>
            <p:txBody>
              <a:bodyPr wrap="none" anchor="ctr"/>
              <a:lstStyle/>
              <a:p>
                <a:endParaRPr lang="en-US" dirty="0"/>
              </a:p>
            </p:txBody>
          </p:sp>
          <p:sp>
            <p:nvSpPr>
              <p:cNvPr id="76" name="Freeform 355"/>
              <p:cNvSpPr>
                <a:spLocks/>
              </p:cNvSpPr>
              <p:nvPr/>
            </p:nvSpPr>
            <p:spPr bwMode="auto">
              <a:xfrm>
                <a:off x="4294187" y="2506663"/>
                <a:ext cx="1462087" cy="808038"/>
              </a:xfrm>
              <a:custGeom>
                <a:avLst/>
                <a:gdLst>
                  <a:gd name="T0" fmla="*/ 67 w 921"/>
                  <a:gd name="T1" fmla="*/ 177 h 509"/>
                  <a:gd name="T2" fmla="*/ 23 w 921"/>
                  <a:gd name="T3" fmla="*/ 109 h 509"/>
                  <a:gd name="T4" fmla="*/ 27 w 921"/>
                  <a:gd name="T5" fmla="*/ 5 h 509"/>
                  <a:gd name="T6" fmla="*/ 183 w 921"/>
                  <a:gd name="T7" fmla="*/ 81 h 509"/>
                  <a:gd name="T8" fmla="*/ 323 w 921"/>
                  <a:gd name="T9" fmla="*/ 141 h 509"/>
                  <a:gd name="T10" fmla="*/ 483 w 921"/>
                  <a:gd name="T11" fmla="*/ 185 h 509"/>
                  <a:gd name="T12" fmla="*/ 615 w 921"/>
                  <a:gd name="T13" fmla="*/ 209 h 509"/>
                  <a:gd name="T14" fmla="*/ 755 w 921"/>
                  <a:gd name="T15" fmla="*/ 265 h 509"/>
                  <a:gd name="T16" fmla="*/ 867 w 921"/>
                  <a:gd name="T17" fmla="*/ 365 h 509"/>
                  <a:gd name="T18" fmla="*/ 915 w 921"/>
                  <a:gd name="T19" fmla="*/ 469 h 509"/>
                  <a:gd name="T20" fmla="*/ 903 w 921"/>
                  <a:gd name="T21" fmla="*/ 509 h 50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21"/>
                  <a:gd name="T34" fmla="*/ 0 h 509"/>
                  <a:gd name="T35" fmla="*/ 921 w 921"/>
                  <a:gd name="T36" fmla="*/ 509 h 50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1" h="509">
                    <a:moveTo>
                      <a:pt x="67" y="177"/>
                    </a:moveTo>
                    <a:cubicBezTo>
                      <a:pt x="48" y="157"/>
                      <a:pt x="30" y="138"/>
                      <a:pt x="23" y="109"/>
                    </a:cubicBezTo>
                    <a:cubicBezTo>
                      <a:pt x="16" y="80"/>
                      <a:pt x="0" y="10"/>
                      <a:pt x="27" y="5"/>
                    </a:cubicBezTo>
                    <a:cubicBezTo>
                      <a:pt x="54" y="0"/>
                      <a:pt x="134" y="58"/>
                      <a:pt x="183" y="81"/>
                    </a:cubicBezTo>
                    <a:cubicBezTo>
                      <a:pt x="232" y="104"/>
                      <a:pt x="273" y="124"/>
                      <a:pt x="323" y="141"/>
                    </a:cubicBezTo>
                    <a:cubicBezTo>
                      <a:pt x="373" y="158"/>
                      <a:pt x="434" y="174"/>
                      <a:pt x="483" y="185"/>
                    </a:cubicBezTo>
                    <a:cubicBezTo>
                      <a:pt x="532" y="196"/>
                      <a:pt x="570" y="196"/>
                      <a:pt x="615" y="209"/>
                    </a:cubicBezTo>
                    <a:cubicBezTo>
                      <a:pt x="660" y="222"/>
                      <a:pt x="713" y="239"/>
                      <a:pt x="755" y="265"/>
                    </a:cubicBezTo>
                    <a:cubicBezTo>
                      <a:pt x="797" y="291"/>
                      <a:pt x="840" y="331"/>
                      <a:pt x="867" y="365"/>
                    </a:cubicBezTo>
                    <a:cubicBezTo>
                      <a:pt x="894" y="399"/>
                      <a:pt x="909" y="445"/>
                      <a:pt x="915" y="469"/>
                    </a:cubicBezTo>
                    <a:cubicBezTo>
                      <a:pt x="921" y="493"/>
                      <a:pt x="912" y="501"/>
                      <a:pt x="903" y="509"/>
                    </a:cubicBezTo>
                  </a:path>
                </a:pathLst>
              </a:custGeom>
              <a:noFill/>
              <a:ln w="19050" cmpd="sng">
                <a:solidFill>
                  <a:schemeClr val="tx1"/>
                </a:solidFill>
                <a:round/>
                <a:headEnd/>
                <a:tailEnd/>
              </a:ln>
            </p:spPr>
            <p:txBody>
              <a:bodyPr wrap="none" anchor="ctr"/>
              <a:lstStyle/>
              <a:p>
                <a:endParaRPr lang="en-US" dirty="0"/>
              </a:p>
            </p:txBody>
          </p:sp>
          <p:sp>
            <p:nvSpPr>
              <p:cNvPr id="77" name="Freeform 356"/>
              <p:cNvSpPr>
                <a:spLocks/>
              </p:cNvSpPr>
              <p:nvPr/>
            </p:nvSpPr>
            <p:spPr bwMode="auto">
              <a:xfrm>
                <a:off x="4025900" y="2120900"/>
                <a:ext cx="2054225" cy="1219200"/>
              </a:xfrm>
              <a:custGeom>
                <a:avLst/>
                <a:gdLst>
                  <a:gd name="T0" fmla="*/ 0 w 1294"/>
                  <a:gd name="T1" fmla="*/ 0 h 768"/>
                  <a:gd name="T2" fmla="*/ 120 w 1294"/>
                  <a:gd name="T3" fmla="*/ 60 h 768"/>
                  <a:gd name="T4" fmla="*/ 196 w 1294"/>
                  <a:gd name="T5" fmla="*/ 124 h 768"/>
                  <a:gd name="T6" fmla="*/ 308 w 1294"/>
                  <a:gd name="T7" fmla="*/ 200 h 768"/>
                  <a:gd name="T8" fmla="*/ 448 w 1294"/>
                  <a:gd name="T9" fmla="*/ 220 h 768"/>
                  <a:gd name="T10" fmla="*/ 612 w 1294"/>
                  <a:gd name="T11" fmla="*/ 276 h 768"/>
                  <a:gd name="T12" fmla="*/ 772 w 1294"/>
                  <a:gd name="T13" fmla="*/ 336 h 768"/>
                  <a:gd name="T14" fmla="*/ 976 w 1294"/>
                  <a:gd name="T15" fmla="*/ 420 h 768"/>
                  <a:gd name="T16" fmla="*/ 1124 w 1294"/>
                  <a:gd name="T17" fmla="*/ 480 h 768"/>
                  <a:gd name="T18" fmla="*/ 1204 w 1294"/>
                  <a:gd name="T19" fmla="*/ 532 h 768"/>
                  <a:gd name="T20" fmla="*/ 1280 w 1294"/>
                  <a:gd name="T21" fmla="*/ 628 h 768"/>
                  <a:gd name="T22" fmla="*/ 1288 w 1294"/>
                  <a:gd name="T23" fmla="*/ 768 h 7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94"/>
                  <a:gd name="T37" fmla="*/ 0 h 768"/>
                  <a:gd name="T38" fmla="*/ 1294 w 1294"/>
                  <a:gd name="T39" fmla="*/ 768 h 7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94" h="768">
                    <a:moveTo>
                      <a:pt x="0" y="0"/>
                    </a:moveTo>
                    <a:cubicBezTo>
                      <a:pt x="44" y="19"/>
                      <a:pt x="88" y="39"/>
                      <a:pt x="120" y="60"/>
                    </a:cubicBezTo>
                    <a:cubicBezTo>
                      <a:pt x="152" y="81"/>
                      <a:pt x="165" y="101"/>
                      <a:pt x="196" y="124"/>
                    </a:cubicBezTo>
                    <a:cubicBezTo>
                      <a:pt x="227" y="147"/>
                      <a:pt x="266" y="184"/>
                      <a:pt x="308" y="200"/>
                    </a:cubicBezTo>
                    <a:cubicBezTo>
                      <a:pt x="350" y="216"/>
                      <a:pt x="397" y="207"/>
                      <a:pt x="448" y="220"/>
                    </a:cubicBezTo>
                    <a:cubicBezTo>
                      <a:pt x="499" y="233"/>
                      <a:pt x="558" y="257"/>
                      <a:pt x="612" y="276"/>
                    </a:cubicBezTo>
                    <a:cubicBezTo>
                      <a:pt x="666" y="295"/>
                      <a:pt x="711" y="312"/>
                      <a:pt x="772" y="336"/>
                    </a:cubicBezTo>
                    <a:cubicBezTo>
                      <a:pt x="833" y="360"/>
                      <a:pt x="917" y="396"/>
                      <a:pt x="976" y="420"/>
                    </a:cubicBezTo>
                    <a:cubicBezTo>
                      <a:pt x="1035" y="444"/>
                      <a:pt x="1086" y="461"/>
                      <a:pt x="1124" y="480"/>
                    </a:cubicBezTo>
                    <a:cubicBezTo>
                      <a:pt x="1162" y="499"/>
                      <a:pt x="1178" y="507"/>
                      <a:pt x="1204" y="532"/>
                    </a:cubicBezTo>
                    <a:cubicBezTo>
                      <a:pt x="1230" y="557"/>
                      <a:pt x="1266" y="589"/>
                      <a:pt x="1280" y="628"/>
                    </a:cubicBezTo>
                    <a:cubicBezTo>
                      <a:pt x="1294" y="667"/>
                      <a:pt x="1291" y="717"/>
                      <a:pt x="1288" y="768"/>
                    </a:cubicBezTo>
                  </a:path>
                </a:pathLst>
              </a:custGeom>
              <a:noFill/>
              <a:ln w="19050" cmpd="sng">
                <a:solidFill>
                  <a:schemeClr val="tx1"/>
                </a:solidFill>
                <a:round/>
                <a:headEnd/>
                <a:tailEnd/>
              </a:ln>
            </p:spPr>
            <p:txBody>
              <a:bodyPr wrap="none" anchor="ctr"/>
              <a:lstStyle/>
              <a:p>
                <a:endParaRPr lang="en-US" dirty="0"/>
              </a:p>
            </p:txBody>
          </p:sp>
          <p:sp>
            <p:nvSpPr>
              <p:cNvPr id="78" name="Freeform 357"/>
              <p:cNvSpPr>
                <a:spLocks/>
              </p:cNvSpPr>
              <p:nvPr/>
            </p:nvSpPr>
            <p:spPr bwMode="auto">
              <a:xfrm>
                <a:off x="6076949" y="4572000"/>
                <a:ext cx="711200" cy="450850"/>
              </a:xfrm>
              <a:custGeom>
                <a:avLst/>
                <a:gdLst>
                  <a:gd name="T0" fmla="*/ 0 w 448"/>
                  <a:gd name="T1" fmla="*/ 128 h 284"/>
                  <a:gd name="T2" fmla="*/ 448 w 448"/>
                  <a:gd name="T3" fmla="*/ 0 h 284"/>
                  <a:gd name="T4" fmla="*/ 404 w 448"/>
                  <a:gd name="T5" fmla="*/ 228 h 284"/>
                  <a:gd name="T6" fmla="*/ 152 w 448"/>
                  <a:gd name="T7" fmla="*/ 284 h 284"/>
                  <a:gd name="T8" fmla="*/ 0 w 448"/>
                  <a:gd name="T9" fmla="*/ 128 h 284"/>
                  <a:gd name="T10" fmla="*/ 0 60000 65536"/>
                  <a:gd name="T11" fmla="*/ 0 60000 65536"/>
                  <a:gd name="T12" fmla="*/ 0 60000 65536"/>
                  <a:gd name="T13" fmla="*/ 0 60000 65536"/>
                  <a:gd name="T14" fmla="*/ 0 60000 65536"/>
                  <a:gd name="T15" fmla="*/ 0 w 448"/>
                  <a:gd name="T16" fmla="*/ 0 h 284"/>
                  <a:gd name="T17" fmla="*/ 448 w 448"/>
                  <a:gd name="T18" fmla="*/ 284 h 284"/>
                </a:gdLst>
                <a:ahLst/>
                <a:cxnLst>
                  <a:cxn ang="T10">
                    <a:pos x="T0" y="T1"/>
                  </a:cxn>
                  <a:cxn ang="T11">
                    <a:pos x="T2" y="T3"/>
                  </a:cxn>
                  <a:cxn ang="T12">
                    <a:pos x="T4" y="T5"/>
                  </a:cxn>
                  <a:cxn ang="T13">
                    <a:pos x="T6" y="T7"/>
                  </a:cxn>
                  <a:cxn ang="T14">
                    <a:pos x="T8" y="T9"/>
                  </a:cxn>
                </a:cxnLst>
                <a:rect l="T15" t="T16" r="T17" b="T18"/>
                <a:pathLst>
                  <a:path w="448" h="284">
                    <a:moveTo>
                      <a:pt x="0" y="128"/>
                    </a:moveTo>
                    <a:lnTo>
                      <a:pt x="448" y="0"/>
                    </a:lnTo>
                    <a:lnTo>
                      <a:pt x="404" y="228"/>
                    </a:lnTo>
                    <a:lnTo>
                      <a:pt x="152" y="284"/>
                    </a:lnTo>
                    <a:lnTo>
                      <a:pt x="0" y="128"/>
                    </a:lnTo>
                    <a:close/>
                  </a:path>
                </a:pathLst>
              </a:custGeom>
              <a:solidFill>
                <a:srgbClr val="CFEFFD"/>
              </a:solidFill>
              <a:ln w="57150">
                <a:solidFill>
                  <a:srgbClr val="CFEFFD"/>
                </a:solidFill>
                <a:round/>
                <a:headEnd/>
                <a:tailEnd/>
              </a:ln>
            </p:spPr>
            <p:txBody>
              <a:bodyPr wrap="none" anchor="ctr"/>
              <a:lstStyle/>
              <a:p>
                <a:endParaRPr lang="en-US" dirty="0"/>
              </a:p>
            </p:txBody>
          </p:sp>
          <p:sp>
            <p:nvSpPr>
              <p:cNvPr id="79" name="Freeform 358"/>
              <p:cNvSpPr>
                <a:spLocks/>
              </p:cNvSpPr>
              <p:nvPr/>
            </p:nvSpPr>
            <p:spPr bwMode="auto">
              <a:xfrm>
                <a:off x="5041899" y="1397000"/>
                <a:ext cx="2711450" cy="1397000"/>
              </a:xfrm>
              <a:custGeom>
                <a:avLst/>
                <a:gdLst>
                  <a:gd name="T0" fmla="*/ 0 w 1708"/>
                  <a:gd name="T1" fmla="*/ 0 h 880"/>
                  <a:gd name="T2" fmla="*/ 120 w 1708"/>
                  <a:gd name="T3" fmla="*/ 76 h 880"/>
                  <a:gd name="T4" fmla="*/ 280 w 1708"/>
                  <a:gd name="T5" fmla="*/ 180 h 880"/>
                  <a:gd name="T6" fmla="*/ 328 w 1708"/>
                  <a:gd name="T7" fmla="*/ 260 h 880"/>
                  <a:gd name="T8" fmla="*/ 396 w 1708"/>
                  <a:gd name="T9" fmla="*/ 336 h 880"/>
                  <a:gd name="T10" fmla="*/ 500 w 1708"/>
                  <a:gd name="T11" fmla="*/ 416 h 880"/>
                  <a:gd name="T12" fmla="*/ 616 w 1708"/>
                  <a:gd name="T13" fmla="*/ 416 h 880"/>
                  <a:gd name="T14" fmla="*/ 764 w 1708"/>
                  <a:gd name="T15" fmla="*/ 432 h 880"/>
                  <a:gd name="T16" fmla="*/ 948 w 1708"/>
                  <a:gd name="T17" fmla="*/ 460 h 880"/>
                  <a:gd name="T18" fmla="*/ 1144 w 1708"/>
                  <a:gd name="T19" fmla="*/ 544 h 880"/>
                  <a:gd name="T20" fmla="*/ 1312 w 1708"/>
                  <a:gd name="T21" fmla="*/ 608 h 880"/>
                  <a:gd name="T22" fmla="*/ 1428 w 1708"/>
                  <a:gd name="T23" fmla="*/ 688 h 880"/>
                  <a:gd name="T24" fmla="*/ 1556 w 1708"/>
                  <a:gd name="T25" fmla="*/ 768 h 880"/>
                  <a:gd name="T26" fmla="*/ 1708 w 1708"/>
                  <a:gd name="T27" fmla="*/ 880 h 8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08"/>
                  <a:gd name="T43" fmla="*/ 0 h 880"/>
                  <a:gd name="T44" fmla="*/ 1708 w 1708"/>
                  <a:gd name="T45" fmla="*/ 880 h 8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08" h="880">
                    <a:moveTo>
                      <a:pt x="0" y="0"/>
                    </a:moveTo>
                    <a:cubicBezTo>
                      <a:pt x="36" y="23"/>
                      <a:pt x="73" y="46"/>
                      <a:pt x="120" y="76"/>
                    </a:cubicBezTo>
                    <a:cubicBezTo>
                      <a:pt x="167" y="106"/>
                      <a:pt x="245" y="149"/>
                      <a:pt x="280" y="180"/>
                    </a:cubicBezTo>
                    <a:cubicBezTo>
                      <a:pt x="315" y="211"/>
                      <a:pt x="309" y="234"/>
                      <a:pt x="328" y="260"/>
                    </a:cubicBezTo>
                    <a:cubicBezTo>
                      <a:pt x="347" y="286"/>
                      <a:pt x="367" y="310"/>
                      <a:pt x="396" y="336"/>
                    </a:cubicBezTo>
                    <a:cubicBezTo>
                      <a:pt x="425" y="362"/>
                      <a:pt x="463" y="403"/>
                      <a:pt x="500" y="416"/>
                    </a:cubicBezTo>
                    <a:cubicBezTo>
                      <a:pt x="537" y="429"/>
                      <a:pt x="572" y="413"/>
                      <a:pt x="616" y="416"/>
                    </a:cubicBezTo>
                    <a:cubicBezTo>
                      <a:pt x="660" y="419"/>
                      <a:pt x="709" y="425"/>
                      <a:pt x="764" y="432"/>
                    </a:cubicBezTo>
                    <a:cubicBezTo>
                      <a:pt x="819" y="439"/>
                      <a:pt x="885" y="441"/>
                      <a:pt x="948" y="460"/>
                    </a:cubicBezTo>
                    <a:cubicBezTo>
                      <a:pt x="1011" y="479"/>
                      <a:pt x="1083" y="519"/>
                      <a:pt x="1144" y="544"/>
                    </a:cubicBezTo>
                    <a:cubicBezTo>
                      <a:pt x="1205" y="569"/>
                      <a:pt x="1265" y="584"/>
                      <a:pt x="1312" y="608"/>
                    </a:cubicBezTo>
                    <a:cubicBezTo>
                      <a:pt x="1359" y="632"/>
                      <a:pt x="1387" y="661"/>
                      <a:pt x="1428" y="688"/>
                    </a:cubicBezTo>
                    <a:cubicBezTo>
                      <a:pt x="1469" y="715"/>
                      <a:pt x="1509" y="736"/>
                      <a:pt x="1556" y="768"/>
                    </a:cubicBezTo>
                    <a:cubicBezTo>
                      <a:pt x="1603" y="800"/>
                      <a:pt x="1655" y="840"/>
                      <a:pt x="1708" y="880"/>
                    </a:cubicBezTo>
                  </a:path>
                </a:pathLst>
              </a:custGeom>
              <a:noFill/>
              <a:ln w="19050" cmpd="sng">
                <a:solidFill>
                  <a:schemeClr val="tx1"/>
                </a:solidFill>
                <a:round/>
                <a:headEnd/>
                <a:tailEnd/>
              </a:ln>
            </p:spPr>
            <p:txBody>
              <a:bodyPr wrap="none" anchor="ctr"/>
              <a:lstStyle/>
              <a:p>
                <a:endParaRPr lang="en-US" dirty="0"/>
              </a:p>
            </p:txBody>
          </p:sp>
          <p:sp>
            <p:nvSpPr>
              <p:cNvPr id="80" name="Line 359"/>
              <p:cNvSpPr>
                <a:spLocks noChangeShapeType="1"/>
              </p:cNvSpPr>
              <p:nvPr/>
            </p:nvSpPr>
            <p:spPr bwMode="auto">
              <a:xfrm>
                <a:off x="5600699" y="1073150"/>
                <a:ext cx="2403475" cy="1146175"/>
              </a:xfrm>
              <a:prstGeom prst="line">
                <a:avLst/>
              </a:prstGeom>
              <a:noFill/>
              <a:ln w="28575">
                <a:solidFill>
                  <a:schemeClr val="tx1"/>
                </a:solidFill>
                <a:round/>
                <a:headEnd/>
                <a:tailEnd/>
              </a:ln>
            </p:spPr>
            <p:txBody>
              <a:bodyPr wrap="none" anchor="ctr"/>
              <a:lstStyle/>
              <a:p>
                <a:endParaRPr lang="en-US" dirty="0"/>
              </a:p>
            </p:txBody>
          </p:sp>
          <p:sp>
            <p:nvSpPr>
              <p:cNvPr id="81" name="Line 360"/>
              <p:cNvSpPr>
                <a:spLocks noChangeShapeType="1"/>
              </p:cNvSpPr>
              <p:nvPr/>
            </p:nvSpPr>
            <p:spPr bwMode="auto">
              <a:xfrm flipH="1" flipV="1">
                <a:off x="5591174" y="1077913"/>
                <a:ext cx="3175" cy="217488"/>
              </a:xfrm>
              <a:prstGeom prst="line">
                <a:avLst/>
              </a:prstGeom>
              <a:noFill/>
              <a:ln w="28575">
                <a:solidFill>
                  <a:schemeClr val="tx1"/>
                </a:solidFill>
                <a:round/>
                <a:headEnd/>
                <a:tailEnd/>
              </a:ln>
            </p:spPr>
            <p:txBody>
              <a:bodyPr wrap="none" anchor="ctr"/>
              <a:lstStyle/>
              <a:p>
                <a:endParaRPr lang="en-US" dirty="0"/>
              </a:p>
            </p:txBody>
          </p:sp>
          <p:sp>
            <p:nvSpPr>
              <p:cNvPr id="82" name="Freeform 361"/>
              <p:cNvSpPr>
                <a:spLocks/>
              </p:cNvSpPr>
              <p:nvPr/>
            </p:nvSpPr>
            <p:spPr bwMode="auto">
              <a:xfrm>
                <a:off x="2281237" y="4376738"/>
                <a:ext cx="388937" cy="280988"/>
              </a:xfrm>
              <a:custGeom>
                <a:avLst/>
                <a:gdLst>
                  <a:gd name="T0" fmla="*/ 0 w 245"/>
                  <a:gd name="T1" fmla="*/ 113 h 177"/>
                  <a:gd name="T2" fmla="*/ 56 w 245"/>
                  <a:gd name="T3" fmla="*/ 77 h 177"/>
                  <a:gd name="T4" fmla="*/ 112 w 245"/>
                  <a:gd name="T5" fmla="*/ 25 h 177"/>
                  <a:gd name="T6" fmla="*/ 152 w 245"/>
                  <a:gd name="T7" fmla="*/ 1 h 177"/>
                  <a:gd name="T8" fmla="*/ 212 w 245"/>
                  <a:gd name="T9" fmla="*/ 17 h 177"/>
                  <a:gd name="T10" fmla="*/ 244 w 245"/>
                  <a:gd name="T11" fmla="*/ 53 h 177"/>
                  <a:gd name="T12" fmla="*/ 208 w 245"/>
                  <a:gd name="T13" fmla="*/ 101 h 177"/>
                  <a:gd name="T14" fmla="*/ 176 w 245"/>
                  <a:gd name="T15" fmla="*/ 141 h 177"/>
                  <a:gd name="T16" fmla="*/ 156 w 245"/>
                  <a:gd name="T17" fmla="*/ 177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5"/>
                  <a:gd name="T28" fmla="*/ 0 h 177"/>
                  <a:gd name="T29" fmla="*/ 245 w 245"/>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5" h="177">
                    <a:moveTo>
                      <a:pt x="0" y="113"/>
                    </a:moveTo>
                    <a:cubicBezTo>
                      <a:pt x="18" y="102"/>
                      <a:pt x="37" y="92"/>
                      <a:pt x="56" y="77"/>
                    </a:cubicBezTo>
                    <a:cubicBezTo>
                      <a:pt x="75" y="62"/>
                      <a:pt x="96" y="38"/>
                      <a:pt x="112" y="25"/>
                    </a:cubicBezTo>
                    <a:cubicBezTo>
                      <a:pt x="128" y="12"/>
                      <a:pt x="135" y="2"/>
                      <a:pt x="152" y="1"/>
                    </a:cubicBezTo>
                    <a:cubicBezTo>
                      <a:pt x="169" y="0"/>
                      <a:pt x="197" y="8"/>
                      <a:pt x="212" y="17"/>
                    </a:cubicBezTo>
                    <a:cubicBezTo>
                      <a:pt x="227" y="26"/>
                      <a:pt x="245" y="39"/>
                      <a:pt x="244" y="53"/>
                    </a:cubicBezTo>
                    <a:cubicBezTo>
                      <a:pt x="243" y="67"/>
                      <a:pt x="219" y="86"/>
                      <a:pt x="208" y="101"/>
                    </a:cubicBezTo>
                    <a:cubicBezTo>
                      <a:pt x="197" y="116"/>
                      <a:pt x="185" y="128"/>
                      <a:pt x="176" y="141"/>
                    </a:cubicBezTo>
                    <a:cubicBezTo>
                      <a:pt x="167" y="154"/>
                      <a:pt x="161" y="165"/>
                      <a:pt x="156" y="177"/>
                    </a:cubicBezTo>
                  </a:path>
                </a:pathLst>
              </a:custGeom>
              <a:noFill/>
              <a:ln w="19050" cmpd="sng">
                <a:solidFill>
                  <a:schemeClr val="tx1"/>
                </a:solidFill>
                <a:round/>
                <a:headEnd/>
                <a:tailEnd/>
              </a:ln>
            </p:spPr>
            <p:txBody>
              <a:bodyPr wrap="none" anchor="ctr"/>
              <a:lstStyle/>
              <a:p>
                <a:endParaRPr lang="en-US" dirty="0"/>
              </a:p>
            </p:txBody>
          </p:sp>
          <p:sp>
            <p:nvSpPr>
              <p:cNvPr id="83" name="Freeform 362"/>
              <p:cNvSpPr>
                <a:spLocks/>
              </p:cNvSpPr>
              <p:nvPr/>
            </p:nvSpPr>
            <p:spPr bwMode="auto">
              <a:xfrm>
                <a:off x="3986212" y="3838575"/>
                <a:ext cx="276225" cy="552450"/>
              </a:xfrm>
              <a:custGeom>
                <a:avLst/>
                <a:gdLst>
                  <a:gd name="T0" fmla="*/ 174 w 174"/>
                  <a:gd name="T1" fmla="*/ 0 h 348"/>
                  <a:gd name="T2" fmla="*/ 114 w 174"/>
                  <a:gd name="T3" fmla="*/ 36 h 348"/>
                  <a:gd name="T4" fmla="*/ 42 w 174"/>
                  <a:gd name="T5" fmla="*/ 108 h 348"/>
                  <a:gd name="T6" fmla="*/ 6 w 174"/>
                  <a:gd name="T7" fmla="*/ 188 h 348"/>
                  <a:gd name="T8" fmla="*/ 6 w 174"/>
                  <a:gd name="T9" fmla="*/ 348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4" y="0"/>
                    </a:moveTo>
                    <a:cubicBezTo>
                      <a:pt x="155" y="9"/>
                      <a:pt x="136" y="18"/>
                      <a:pt x="114" y="36"/>
                    </a:cubicBezTo>
                    <a:cubicBezTo>
                      <a:pt x="92" y="54"/>
                      <a:pt x="60" y="83"/>
                      <a:pt x="42" y="108"/>
                    </a:cubicBezTo>
                    <a:cubicBezTo>
                      <a:pt x="24" y="133"/>
                      <a:pt x="12" y="148"/>
                      <a:pt x="6" y="188"/>
                    </a:cubicBezTo>
                    <a:cubicBezTo>
                      <a:pt x="0" y="228"/>
                      <a:pt x="3" y="288"/>
                      <a:pt x="6" y="348"/>
                    </a:cubicBezTo>
                  </a:path>
                </a:pathLst>
              </a:custGeom>
              <a:noFill/>
              <a:ln w="19050" cmpd="sng">
                <a:solidFill>
                  <a:schemeClr val="tx1"/>
                </a:solidFill>
                <a:round/>
                <a:headEnd/>
                <a:tailEnd/>
              </a:ln>
            </p:spPr>
            <p:txBody>
              <a:bodyPr wrap="none" anchor="ctr"/>
              <a:lstStyle/>
              <a:p>
                <a:endParaRPr lang="en-US" dirty="0"/>
              </a:p>
            </p:txBody>
          </p:sp>
          <p:sp>
            <p:nvSpPr>
              <p:cNvPr id="84" name="Freeform 363"/>
              <p:cNvSpPr>
                <a:spLocks/>
              </p:cNvSpPr>
              <p:nvPr/>
            </p:nvSpPr>
            <p:spPr bwMode="auto">
              <a:xfrm>
                <a:off x="4356100" y="3933825"/>
                <a:ext cx="115887" cy="285750"/>
              </a:xfrm>
              <a:custGeom>
                <a:avLst/>
                <a:gdLst>
                  <a:gd name="T0" fmla="*/ 73 w 73"/>
                  <a:gd name="T1" fmla="*/ 0 h 180"/>
                  <a:gd name="T2" fmla="*/ 21 w 73"/>
                  <a:gd name="T3" fmla="*/ 60 h 180"/>
                  <a:gd name="T4" fmla="*/ 1 w 73"/>
                  <a:gd name="T5" fmla="*/ 124 h 180"/>
                  <a:gd name="T6" fmla="*/ 17 w 73"/>
                  <a:gd name="T7" fmla="*/ 180 h 180"/>
                  <a:gd name="T8" fmla="*/ 0 60000 65536"/>
                  <a:gd name="T9" fmla="*/ 0 60000 65536"/>
                  <a:gd name="T10" fmla="*/ 0 60000 65536"/>
                  <a:gd name="T11" fmla="*/ 0 60000 65536"/>
                  <a:gd name="T12" fmla="*/ 0 w 73"/>
                  <a:gd name="T13" fmla="*/ 0 h 180"/>
                  <a:gd name="T14" fmla="*/ 73 w 73"/>
                  <a:gd name="T15" fmla="*/ 180 h 180"/>
                </a:gdLst>
                <a:ahLst/>
                <a:cxnLst>
                  <a:cxn ang="T8">
                    <a:pos x="T0" y="T1"/>
                  </a:cxn>
                  <a:cxn ang="T9">
                    <a:pos x="T2" y="T3"/>
                  </a:cxn>
                  <a:cxn ang="T10">
                    <a:pos x="T4" y="T5"/>
                  </a:cxn>
                  <a:cxn ang="T11">
                    <a:pos x="T6" y="T7"/>
                  </a:cxn>
                </a:cxnLst>
                <a:rect l="T12" t="T13" r="T14" b="T15"/>
                <a:pathLst>
                  <a:path w="73" h="180">
                    <a:moveTo>
                      <a:pt x="73" y="0"/>
                    </a:moveTo>
                    <a:cubicBezTo>
                      <a:pt x="53" y="19"/>
                      <a:pt x="33" y="39"/>
                      <a:pt x="21" y="60"/>
                    </a:cubicBezTo>
                    <a:cubicBezTo>
                      <a:pt x="9" y="81"/>
                      <a:pt x="2" y="104"/>
                      <a:pt x="1" y="124"/>
                    </a:cubicBezTo>
                    <a:cubicBezTo>
                      <a:pt x="0" y="144"/>
                      <a:pt x="8" y="162"/>
                      <a:pt x="17" y="180"/>
                    </a:cubicBezTo>
                  </a:path>
                </a:pathLst>
              </a:custGeom>
              <a:noFill/>
              <a:ln w="19050" cmpd="sng">
                <a:solidFill>
                  <a:schemeClr val="tx1"/>
                </a:solidFill>
                <a:round/>
                <a:headEnd/>
                <a:tailEnd/>
              </a:ln>
            </p:spPr>
            <p:txBody>
              <a:bodyPr wrap="none" anchor="ctr"/>
              <a:lstStyle/>
              <a:p>
                <a:endParaRPr lang="en-US" dirty="0"/>
              </a:p>
            </p:txBody>
          </p:sp>
          <p:sp>
            <p:nvSpPr>
              <p:cNvPr id="85" name="Freeform 364"/>
              <p:cNvSpPr>
                <a:spLocks/>
              </p:cNvSpPr>
              <p:nvPr/>
            </p:nvSpPr>
            <p:spPr bwMode="auto">
              <a:xfrm>
                <a:off x="4640262" y="3978275"/>
                <a:ext cx="60325" cy="184150"/>
              </a:xfrm>
              <a:custGeom>
                <a:avLst/>
                <a:gdLst>
                  <a:gd name="T0" fmla="*/ 38 w 38"/>
                  <a:gd name="T1" fmla="*/ 0 h 116"/>
                  <a:gd name="T2" fmla="*/ 6 w 38"/>
                  <a:gd name="T3" fmla="*/ 56 h 116"/>
                  <a:gd name="T4" fmla="*/ 2 w 38"/>
                  <a:gd name="T5" fmla="*/ 116 h 116"/>
                  <a:gd name="T6" fmla="*/ 0 60000 65536"/>
                  <a:gd name="T7" fmla="*/ 0 60000 65536"/>
                  <a:gd name="T8" fmla="*/ 0 60000 65536"/>
                  <a:gd name="T9" fmla="*/ 0 w 38"/>
                  <a:gd name="T10" fmla="*/ 0 h 116"/>
                  <a:gd name="T11" fmla="*/ 38 w 38"/>
                  <a:gd name="T12" fmla="*/ 116 h 116"/>
                </a:gdLst>
                <a:ahLst/>
                <a:cxnLst>
                  <a:cxn ang="T6">
                    <a:pos x="T0" y="T1"/>
                  </a:cxn>
                  <a:cxn ang="T7">
                    <a:pos x="T2" y="T3"/>
                  </a:cxn>
                  <a:cxn ang="T8">
                    <a:pos x="T4" y="T5"/>
                  </a:cxn>
                </a:cxnLst>
                <a:rect l="T9" t="T10" r="T11" b="T12"/>
                <a:pathLst>
                  <a:path w="38" h="116">
                    <a:moveTo>
                      <a:pt x="38" y="0"/>
                    </a:moveTo>
                    <a:cubicBezTo>
                      <a:pt x="25" y="18"/>
                      <a:pt x="12" y="37"/>
                      <a:pt x="6" y="56"/>
                    </a:cubicBezTo>
                    <a:cubicBezTo>
                      <a:pt x="0" y="75"/>
                      <a:pt x="1" y="95"/>
                      <a:pt x="2" y="116"/>
                    </a:cubicBezTo>
                  </a:path>
                </a:pathLst>
              </a:custGeom>
              <a:noFill/>
              <a:ln w="19050" cmpd="sng">
                <a:solidFill>
                  <a:schemeClr val="tx1"/>
                </a:solidFill>
                <a:round/>
                <a:headEnd/>
                <a:tailEnd/>
              </a:ln>
            </p:spPr>
            <p:txBody>
              <a:bodyPr wrap="none" anchor="ctr"/>
              <a:lstStyle/>
              <a:p>
                <a:endParaRPr lang="en-US" dirty="0"/>
              </a:p>
            </p:txBody>
          </p:sp>
          <p:sp>
            <p:nvSpPr>
              <p:cNvPr id="86" name="Freeform 365"/>
              <p:cNvSpPr>
                <a:spLocks/>
              </p:cNvSpPr>
              <p:nvPr/>
            </p:nvSpPr>
            <p:spPr bwMode="auto">
              <a:xfrm>
                <a:off x="2166937" y="3362325"/>
                <a:ext cx="1473200" cy="214313"/>
              </a:xfrm>
              <a:custGeom>
                <a:avLst/>
                <a:gdLst>
                  <a:gd name="T0" fmla="*/ 0 w 892"/>
                  <a:gd name="T1" fmla="*/ 0 h 135"/>
                  <a:gd name="T2" fmla="*/ 212 w 892"/>
                  <a:gd name="T3" fmla="*/ 92 h 135"/>
                  <a:gd name="T4" fmla="*/ 480 w 892"/>
                  <a:gd name="T5" fmla="*/ 128 h 135"/>
                  <a:gd name="T6" fmla="*/ 664 w 892"/>
                  <a:gd name="T7" fmla="*/ 128 h 135"/>
                  <a:gd name="T8" fmla="*/ 892 w 892"/>
                  <a:gd name="T9" fmla="*/ 88 h 135"/>
                  <a:gd name="T10" fmla="*/ 0 60000 65536"/>
                  <a:gd name="T11" fmla="*/ 0 60000 65536"/>
                  <a:gd name="T12" fmla="*/ 0 60000 65536"/>
                  <a:gd name="T13" fmla="*/ 0 60000 65536"/>
                  <a:gd name="T14" fmla="*/ 0 60000 65536"/>
                  <a:gd name="T15" fmla="*/ 0 w 892"/>
                  <a:gd name="T16" fmla="*/ 0 h 135"/>
                  <a:gd name="T17" fmla="*/ 892 w 892"/>
                  <a:gd name="T18" fmla="*/ 135 h 135"/>
                </a:gdLst>
                <a:ahLst/>
                <a:cxnLst>
                  <a:cxn ang="T10">
                    <a:pos x="T0" y="T1"/>
                  </a:cxn>
                  <a:cxn ang="T11">
                    <a:pos x="T2" y="T3"/>
                  </a:cxn>
                  <a:cxn ang="T12">
                    <a:pos x="T4" y="T5"/>
                  </a:cxn>
                  <a:cxn ang="T13">
                    <a:pos x="T6" y="T7"/>
                  </a:cxn>
                  <a:cxn ang="T14">
                    <a:pos x="T8" y="T9"/>
                  </a:cxn>
                </a:cxnLst>
                <a:rect l="T15" t="T16" r="T17" b="T18"/>
                <a:pathLst>
                  <a:path w="892" h="135">
                    <a:moveTo>
                      <a:pt x="0" y="0"/>
                    </a:moveTo>
                    <a:cubicBezTo>
                      <a:pt x="66" y="35"/>
                      <a:pt x="132" y="71"/>
                      <a:pt x="212" y="92"/>
                    </a:cubicBezTo>
                    <a:cubicBezTo>
                      <a:pt x="292" y="113"/>
                      <a:pt x="405" y="122"/>
                      <a:pt x="480" y="128"/>
                    </a:cubicBezTo>
                    <a:cubicBezTo>
                      <a:pt x="555" y="134"/>
                      <a:pt x="595" y="135"/>
                      <a:pt x="664" y="128"/>
                    </a:cubicBezTo>
                    <a:cubicBezTo>
                      <a:pt x="733" y="121"/>
                      <a:pt x="812" y="104"/>
                      <a:pt x="892" y="88"/>
                    </a:cubicBezTo>
                  </a:path>
                </a:pathLst>
              </a:custGeom>
              <a:noFill/>
              <a:ln w="19050" cmpd="sng">
                <a:solidFill>
                  <a:schemeClr val="tx1"/>
                </a:solidFill>
                <a:round/>
                <a:headEnd/>
                <a:tailEnd/>
              </a:ln>
            </p:spPr>
            <p:txBody>
              <a:bodyPr wrap="none" anchor="ctr"/>
              <a:lstStyle/>
              <a:p>
                <a:endParaRPr lang="en-US" dirty="0"/>
              </a:p>
            </p:txBody>
          </p:sp>
          <p:sp>
            <p:nvSpPr>
              <p:cNvPr id="87" name="Freeform 366"/>
              <p:cNvSpPr>
                <a:spLocks/>
              </p:cNvSpPr>
              <p:nvPr/>
            </p:nvSpPr>
            <p:spPr bwMode="auto">
              <a:xfrm>
                <a:off x="2408237" y="3209925"/>
                <a:ext cx="1060450" cy="215900"/>
              </a:xfrm>
              <a:custGeom>
                <a:avLst/>
                <a:gdLst>
                  <a:gd name="T0" fmla="*/ 0 w 584"/>
                  <a:gd name="T1" fmla="*/ 0 h 128"/>
                  <a:gd name="T2" fmla="*/ 104 w 584"/>
                  <a:gd name="T3" fmla="*/ 56 h 128"/>
                  <a:gd name="T4" fmla="*/ 288 w 584"/>
                  <a:gd name="T5" fmla="*/ 120 h 128"/>
                  <a:gd name="T6" fmla="*/ 428 w 584"/>
                  <a:gd name="T7" fmla="*/ 104 h 128"/>
                  <a:gd name="T8" fmla="*/ 584 w 584"/>
                  <a:gd name="T9" fmla="*/ 68 h 128"/>
                  <a:gd name="T10" fmla="*/ 0 60000 65536"/>
                  <a:gd name="T11" fmla="*/ 0 60000 65536"/>
                  <a:gd name="T12" fmla="*/ 0 60000 65536"/>
                  <a:gd name="T13" fmla="*/ 0 60000 65536"/>
                  <a:gd name="T14" fmla="*/ 0 60000 65536"/>
                  <a:gd name="T15" fmla="*/ 0 w 584"/>
                  <a:gd name="T16" fmla="*/ 0 h 128"/>
                  <a:gd name="T17" fmla="*/ 584 w 584"/>
                  <a:gd name="T18" fmla="*/ 128 h 128"/>
                </a:gdLst>
                <a:ahLst/>
                <a:cxnLst>
                  <a:cxn ang="T10">
                    <a:pos x="T0" y="T1"/>
                  </a:cxn>
                  <a:cxn ang="T11">
                    <a:pos x="T2" y="T3"/>
                  </a:cxn>
                  <a:cxn ang="T12">
                    <a:pos x="T4" y="T5"/>
                  </a:cxn>
                  <a:cxn ang="T13">
                    <a:pos x="T6" y="T7"/>
                  </a:cxn>
                  <a:cxn ang="T14">
                    <a:pos x="T8" y="T9"/>
                  </a:cxn>
                </a:cxnLst>
                <a:rect l="T15" t="T16" r="T17" b="T18"/>
                <a:pathLst>
                  <a:path w="584" h="128">
                    <a:moveTo>
                      <a:pt x="0" y="0"/>
                    </a:moveTo>
                    <a:cubicBezTo>
                      <a:pt x="28" y="18"/>
                      <a:pt x="56" y="36"/>
                      <a:pt x="104" y="56"/>
                    </a:cubicBezTo>
                    <a:cubicBezTo>
                      <a:pt x="152" y="76"/>
                      <a:pt x="234" y="112"/>
                      <a:pt x="288" y="120"/>
                    </a:cubicBezTo>
                    <a:cubicBezTo>
                      <a:pt x="342" y="128"/>
                      <a:pt x="379" y="113"/>
                      <a:pt x="428" y="104"/>
                    </a:cubicBezTo>
                    <a:cubicBezTo>
                      <a:pt x="477" y="95"/>
                      <a:pt x="530" y="81"/>
                      <a:pt x="584" y="68"/>
                    </a:cubicBezTo>
                  </a:path>
                </a:pathLst>
              </a:custGeom>
              <a:noFill/>
              <a:ln w="19050" cmpd="sng">
                <a:solidFill>
                  <a:schemeClr val="tx1"/>
                </a:solidFill>
                <a:round/>
                <a:headEnd/>
                <a:tailEnd/>
              </a:ln>
            </p:spPr>
            <p:txBody>
              <a:bodyPr wrap="none" anchor="ctr"/>
              <a:lstStyle/>
              <a:p>
                <a:endParaRPr lang="en-US" dirty="0"/>
              </a:p>
            </p:txBody>
          </p:sp>
          <p:sp>
            <p:nvSpPr>
              <p:cNvPr id="88" name="Freeform 367"/>
              <p:cNvSpPr>
                <a:spLocks/>
              </p:cNvSpPr>
              <p:nvPr/>
            </p:nvSpPr>
            <p:spPr bwMode="auto">
              <a:xfrm>
                <a:off x="1225550" y="3633788"/>
                <a:ext cx="3917949" cy="1308100"/>
              </a:xfrm>
              <a:custGeom>
                <a:avLst/>
                <a:gdLst>
                  <a:gd name="T0" fmla="*/ 4 w 2468"/>
                  <a:gd name="T1" fmla="*/ 0 h 824"/>
                  <a:gd name="T2" fmla="*/ 4 w 2468"/>
                  <a:gd name="T3" fmla="*/ 172 h 824"/>
                  <a:gd name="T4" fmla="*/ 88 w 2468"/>
                  <a:gd name="T5" fmla="*/ 196 h 824"/>
                  <a:gd name="T6" fmla="*/ 212 w 2468"/>
                  <a:gd name="T7" fmla="*/ 296 h 824"/>
                  <a:gd name="T8" fmla="*/ 364 w 2468"/>
                  <a:gd name="T9" fmla="*/ 476 h 824"/>
                  <a:gd name="T10" fmla="*/ 492 w 2468"/>
                  <a:gd name="T11" fmla="*/ 640 h 824"/>
                  <a:gd name="T12" fmla="*/ 572 w 2468"/>
                  <a:gd name="T13" fmla="*/ 716 h 824"/>
                  <a:gd name="T14" fmla="*/ 736 w 2468"/>
                  <a:gd name="T15" fmla="*/ 760 h 824"/>
                  <a:gd name="T16" fmla="*/ 960 w 2468"/>
                  <a:gd name="T17" fmla="*/ 772 h 824"/>
                  <a:gd name="T18" fmla="*/ 1140 w 2468"/>
                  <a:gd name="T19" fmla="*/ 792 h 824"/>
                  <a:gd name="T20" fmla="*/ 1276 w 2468"/>
                  <a:gd name="T21" fmla="*/ 812 h 824"/>
                  <a:gd name="T22" fmla="*/ 1376 w 2468"/>
                  <a:gd name="T23" fmla="*/ 824 h 824"/>
                  <a:gd name="T24" fmla="*/ 1576 w 2468"/>
                  <a:gd name="T25" fmla="*/ 716 h 824"/>
                  <a:gd name="T26" fmla="*/ 1868 w 2468"/>
                  <a:gd name="T27" fmla="*/ 556 h 824"/>
                  <a:gd name="T28" fmla="*/ 2028 w 2468"/>
                  <a:gd name="T29" fmla="*/ 488 h 824"/>
                  <a:gd name="T30" fmla="*/ 2132 w 2468"/>
                  <a:gd name="T31" fmla="*/ 448 h 824"/>
                  <a:gd name="T32" fmla="*/ 2264 w 2468"/>
                  <a:gd name="T33" fmla="*/ 456 h 824"/>
                  <a:gd name="T34" fmla="*/ 2360 w 2468"/>
                  <a:gd name="T35" fmla="*/ 464 h 824"/>
                  <a:gd name="T36" fmla="*/ 2424 w 2468"/>
                  <a:gd name="T37" fmla="*/ 484 h 824"/>
                  <a:gd name="T38" fmla="*/ 2468 w 2468"/>
                  <a:gd name="T39" fmla="*/ 336 h 824"/>
                  <a:gd name="T40" fmla="*/ 2328 w 2468"/>
                  <a:gd name="T41" fmla="*/ 312 h 824"/>
                  <a:gd name="T42" fmla="*/ 2204 w 2468"/>
                  <a:gd name="T43" fmla="*/ 316 h 824"/>
                  <a:gd name="T44" fmla="*/ 2072 w 2468"/>
                  <a:gd name="T45" fmla="*/ 348 h 824"/>
                  <a:gd name="T46" fmla="*/ 1920 w 2468"/>
                  <a:gd name="T47" fmla="*/ 400 h 824"/>
                  <a:gd name="T48" fmla="*/ 1676 w 2468"/>
                  <a:gd name="T49" fmla="*/ 512 h 824"/>
                  <a:gd name="T50" fmla="*/ 1456 w 2468"/>
                  <a:gd name="T51" fmla="*/ 592 h 824"/>
                  <a:gd name="T52" fmla="*/ 1368 w 2468"/>
                  <a:gd name="T53" fmla="*/ 636 h 824"/>
                  <a:gd name="T54" fmla="*/ 1272 w 2468"/>
                  <a:gd name="T55" fmla="*/ 636 h 824"/>
                  <a:gd name="T56" fmla="*/ 1164 w 2468"/>
                  <a:gd name="T57" fmla="*/ 644 h 824"/>
                  <a:gd name="T58" fmla="*/ 1056 w 2468"/>
                  <a:gd name="T59" fmla="*/ 672 h 824"/>
                  <a:gd name="T60" fmla="*/ 884 w 2468"/>
                  <a:gd name="T61" fmla="*/ 664 h 824"/>
                  <a:gd name="T62" fmla="*/ 760 w 2468"/>
                  <a:gd name="T63" fmla="*/ 632 h 824"/>
                  <a:gd name="T64" fmla="*/ 644 w 2468"/>
                  <a:gd name="T65" fmla="*/ 572 h 824"/>
                  <a:gd name="T66" fmla="*/ 536 w 2468"/>
                  <a:gd name="T67" fmla="*/ 476 h 824"/>
                  <a:gd name="T68" fmla="*/ 424 w 2468"/>
                  <a:gd name="T69" fmla="*/ 364 h 824"/>
                  <a:gd name="T70" fmla="*/ 340 w 2468"/>
                  <a:gd name="T71" fmla="*/ 264 h 824"/>
                  <a:gd name="T72" fmla="*/ 216 w 2468"/>
                  <a:gd name="T73" fmla="*/ 168 h 824"/>
                  <a:gd name="T74" fmla="*/ 148 w 2468"/>
                  <a:gd name="T75" fmla="*/ 116 h 824"/>
                  <a:gd name="T76" fmla="*/ 0 w 2468"/>
                  <a:gd name="T77" fmla="*/ 56 h 8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68"/>
                  <a:gd name="T118" fmla="*/ 0 h 824"/>
                  <a:gd name="T119" fmla="*/ 2468 w 2468"/>
                  <a:gd name="T120" fmla="*/ 824 h 8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68" h="824">
                    <a:moveTo>
                      <a:pt x="4" y="0"/>
                    </a:moveTo>
                    <a:lnTo>
                      <a:pt x="4" y="172"/>
                    </a:lnTo>
                    <a:lnTo>
                      <a:pt x="88" y="196"/>
                    </a:lnTo>
                    <a:lnTo>
                      <a:pt x="212" y="296"/>
                    </a:lnTo>
                    <a:lnTo>
                      <a:pt x="364" y="476"/>
                    </a:lnTo>
                    <a:lnTo>
                      <a:pt x="492" y="640"/>
                    </a:lnTo>
                    <a:lnTo>
                      <a:pt x="572" y="716"/>
                    </a:lnTo>
                    <a:lnTo>
                      <a:pt x="736" y="760"/>
                    </a:lnTo>
                    <a:lnTo>
                      <a:pt x="960" y="772"/>
                    </a:lnTo>
                    <a:lnTo>
                      <a:pt x="1140" y="792"/>
                    </a:lnTo>
                    <a:lnTo>
                      <a:pt x="1276" y="812"/>
                    </a:lnTo>
                    <a:lnTo>
                      <a:pt x="1376" y="824"/>
                    </a:lnTo>
                    <a:lnTo>
                      <a:pt x="1576" y="716"/>
                    </a:lnTo>
                    <a:lnTo>
                      <a:pt x="1868" y="556"/>
                    </a:lnTo>
                    <a:lnTo>
                      <a:pt x="2028" y="488"/>
                    </a:lnTo>
                    <a:lnTo>
                      <a:pt x="2132" y="448"/>
                    </a:lnTo>
                    <a:lnTo>
                      <a:pt x="2264" y="456"/>
                    </a:lnTo>
                    <a:lnTo>
                      <a:pt x="2360" y="464"/>
                    </a:lnTo>
                    <a:lnTo>
                      <a:pt x="2424" y="484"/>
                    </a:lnTo>
                    <a:lnTo>
                      <a:pt x="2468" y="336"/>
                    </a:lnTo>
                    <a:lnTo>
                      <a:pt x="2328" y="312"/>
                    </a:lnTo>
                    <a:lnTo>
                      <a:pt x="2204" y="316"/>
                    </a:lnTo>
                    <a:lnTo>
                      <a:pt x="2072" y="348"/>
                    </a:lnTo>
                    <a:lnTo>
                      <a:pt x="1920" y="400"/>
                    </a:lnTo>
                    <a:lnTo>
                      <a:pt x="1676" y="512"/>
                    </a:lnTo>
                    <a:lnTo>
                      <a:pt x="1456" y="592"/>
                    </a:lnTo>
                    <a:lnTo>
                      <a:pt x="1368" y="636"/>
                    </a:lnTo>
                    <a:lnTo>
                      <a:pt x="1272" y="636"/>
                    </a:lnTo>
                    <a:lnTo>
                      <a:pt x="1164" y="644"/>
                    </a:lnTo>
                    <a:lnTo>
                      <a:pt x="1056" y="672"/>
                    </a:lnTo>
                    <a:lnTo>
                      <a:pt x="884" y="664"/>
                    </a:lnTo>
                    <a:lnTo>
                      <a:pt x="760" y="632"/>
                    </a:lnTo>
                    <a:lnTo>
                      <a:pt x="644" y="572"/>
                    </a:lnTo>
                    <a:lnTo>
                      <a:pt x="536" y="476"/>
                    </a:lnTo>
                    <a:lnTo>
                      <a:pt x="424" y="364"/>
                    </a:lnTo>
                    <a:lnTo>
                      <a:pt x="340" y="264"/>
                    </a:lnTo>
                    <a:lnTo>
                      <a:pt x="216" y="168"/>
                    </a:lnTo>
                    <a:lnTo>
                      <a:pt x="148" y="116"/>
                    </a:lnTo>
                    <a:lnTo>
                      <a:pt x="0" y="56"/>
                    </a:lnTo>
                  </a:path>
                </a:pathLst>
              </a:custGeom>
              <a:solidFill>
                <a:srgbClr val="996633"/>
              </a:solidFill>
              <a:ln w="19050" cmpd="sng">
                <a:solidFill>
                  <a:schemeClr val="tx1"/>
                </a:solidFill>
                <a:round/>
                <a:headEnd/>
                <a:tailEnd/>
              </a:ln>
            </p:spPr>
            <p:txBody>
              <a:bodyPr wrap="none" anchor="ctr"/>
              <a:lstStyle/>
              <a:p>
                <a:endParaRPr lang="en-US" dirty="0"/>
              </a:p>
            </p:txBody>
          </p:sp>
          <p:sp>
            <p:nvSpPr>
              <p:cNvPr id="89" name="Freeform 368"/>
              <p:cNvSpPr>
                <a:spLocks/>
              </p:cNvSpPr>
              <p:nvPr/>
            </p:nvSpPr>
            <p:spPr bwMode="auto">
              <a:xfrm>
                <a:off x="1212850" y="3767138"/>
                <a:ext cx="3892549" cy="977900"/>
              </a:xfrm>
              <a:custGeom>
                <a:avLst/>
                <a:gdLst>
                  <a:gd name="T0" fmla="*/ 0 w 2452"/>
                  <a:gd name="T1" fmla="*/ 0 h 616"/>
                  <a:gd name="T2" fmla="*/ 92 w 2452"/>
                  <a:gd name="T3" fmla="*/ 28 h 616"/>
                  <a:gd name="T4" fmla="*/ 164 w 2452"/>
                  <a:gd name="T5" fmla="*/ 80 h 616"/>
                  <a:gd name="T6" fmla="*/ 276 w 2452"/>
                  <a:gd name="T7" fmla="*/ 172 h 616"/>
                  <a:gd name="T8" fmla="*/ 364 w 2452"/>
                  <a:gd name="T9" fmla="*/ 276 h 616"/>
                  <a:gd name="T10" fmla="*/ 476 w 2452"/>
                  <a:gd name="T11" fmla="*/ 396 h 616"/>
                  <a:gd name="T12" fmla="*/ 572 w 2452"/>
                  <a:gd name="T13" fmla="*/ 492 h 616"/>
                  <a:gd name="T14" fmla="*/ 704 w 2452"/>
                  <a:gd name="T15" fmla="*/ 564 h 616"/>
                  <a:gd name="T16" fmla="*/ 804 w 2452"/>
                  <a:gd name="T17" fmla="*/ 596 h 616"/>
                  <a:gd name="T18" fmla="*/ 980 w 2452"/>
                  <a:gd name="T19" fmla="*/ 616 h 616"/>
                  <a:gd name="T20" fmla="*/ 1172 w 2452"/>
                  <a:gd name="T21" fmla="*/ 616 h 616"/>
                  <a:gd name="T22" fmla="*/ 1308 w 2452"/>
                  <a:gd name="T23" fmla="*/ 616 h 616"/>
                  <a:gd name="T24" fmla="*/ 1388 w 2452"/>
                  <a:gd name="T25" fmla="*/ 604 h 616"/>
                  <a:gd name="T26" fmla="*/ 1484 w 2452"/>
                  <a:gd name="T27" fmla="*/ 556 h 616"/>
                  <a:gd name="T28" fmla="*/ 1644 w 2452"/>
                  <a:gd name="T29" fmla="*/ 488 h 616"/>
                  <a:gd name="T30" fmla="*/ 1800 w 2452"/>
                  <a:gd name="T31" fmla="*/ 408 h 616"/>
                  <a:gd name="T32" fmla="*/ 2004 w 2452"/>
                  <a:gd name="T33" fmla="*/ 316 h 616"/>
                  <a:gd name="T34" fmla="*/ 2136 w 2452"/>
                  <a:gd name="T35" fmla="*/ 280 h 616"/>
                  <a:gd name="T36" fmla="*/ 2280 w 2452"/>
                  <a:gd name="T37" fmla="*/ 272 h 616"/>
                  <a:gd name="T38" fmla="*/ 2376 w 2452"/>
                  <a:gd name="T39" fmla="*/ 276 h 616"/>
                  <a:gd name="T40" fmla="*/ 2452 w 2452"/>
                  <a:gd name="T41" fmla="*/ 296 h 6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52"/>
                  <a:gd name="T64" fmla="*/ 0 h 616"/>
                  <a:gd name="T65" fmla="*/ 2452 w 2452"/>
                  <a:gd name="T66" fmla="*/ 616 h 61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52" h="616">
                    <a:moveTo>
                      <a:pt x="0" y="0"/>
                    </a:moveTo>
                    <a:lnTo>
                      <a:pt x="92" y="28"/>
                    </a:lnTo>
                    <a:lnTo>
                      <a:pt x="164" y="80"/>
                    </a:lnTo>
                    <a:lnTo>
                      <a:pt x="276" y="172"/>
                    </a:lnTo>
                    <a:lnTo>
                      <a:pt x="364" y="276"/>
                    </a:lnTo>
                    <a:lnTo>
                      <a:pt x="476" y="396"/>
                    </a:lnTo>
                    <a:lnTo>
                      <a:pt x="572" y="492"/>
                    </a:lnTo>
                    <a:lnTo>
                      <a:pt x="704" y="564"/>
                    </a:lnTo>
                    <a:lnTo>
                      <a:pt x="804" y="596"/>
                    </a:lnTo>
                    <a:lnTo>
                      <a:pt x="980" y="616"/>
                    </a:lnTo>
                    <a:lnTo>
                      <a:pt x="1172" y="616"/>
                    </a:lnTo>
                    <a:lnTo>
                      <a:pt x="1308" y="616"/>
                    </a:lnTo>
                    <a:lnTo>
                      <a:pt x="1388" y="604"/>
                    </a:lnTo>
                    <a:lnTo>
                      <a:pt x="1484" y="556"/>
                    </a:lnTo>
                    <a:lnTo>
                      <a:pt x="1644" y="488"/>
                    </a:lnTo>
                    <a:lnTo>
                      <a:pt x="1800" y="408"/>
                    </a:lnTo>
                    <a:lnTo>
                      <a:pt x="2004" y="316"/>
                    </a:lnTo>
                    <a:lnTo>
                      <a:pt x="2136" y="280"/>
                    </a:lnTo>
                    <a:lnTo>
                      <a:pt x="2280" y="272"/>
                    </a:lnTo>
                    <a:lnTo>
                      <a:pt x="2376" y="276"/>
                    </a:lnTo>
                    <a:lnTo>
                      <a:pt x="2452" y="296"/>
                    </a:lnTo>
                  </a:path>
                </a:pathLst>
              </a:custGeom>
              <a:noFill/>
              <a:ln w="19050" cmpd="sng">
                <a:solidFill>
                  <a:schemeClr val="tx1"/>
                </a:solidFill>
                <a:round/>
                <a:headEnd/>
                <a:tailEnd/>
              </a:ln>
            </p:spPr>
            <p:txBody>
              <a:bodyPr wrap="none" anchor="ctr"/>
              <a:lstStyle/>
              <a:p>
                <a:endParaRPr lang="en-US" dirty="0"/>
              </a:p>
            </p:txBody>
          </p:sp>
          <p:sp>
            <p:nvSpPr>
              <p:cNvPr id="90" name="Line 369"/>
              <p:cNvSpPr>
                <a:spLocks noChangeShapeType="1"/>
              </p:cNvSpPr>
              <p:nvPr/>
            </p:nvSpPr>
            <p:spPr bwMode="auto">
              <a:xfrm flipH="1" flipV="1">
                <a:off x="3403600" y="4641850"/>
                <a:ext cx="6350" cy="908050"/>
              </a:xfrm>
              <a:prstGeom prst="line">
                <a:avLst/>
              </a:prstGeom>
              <a:noFill/>
              <a:ln w="28575">
                <a:solidFill>
                  <a:schemeClr val="tx1"/>
                </a:solidFill>
                <a:round/>
                <a:headEnd/>
                <a:tailEnd/>
              </a:ln>
            </p:spPr>
            <p:txBody>
              <a:bodyPr wrap="none" anchor="ctr"/>
              <a:lstStyle/>
              <a:p>
                <a:endParaRPr lang="en-US" dirty="0"/>
              </a:p>
            </p:txBody>
          </p:sp>
          <p:grpSp>
            <p:nvGrpSpPr>
              <p:cNvPr id="91" name="Group 370"/>
              <p:cNvGrpSpPr>
                <a:grpSpLocks/>
              </p:cNvGrpSpPr>
              <p:nvPr/>
            </p:nvGrpSpPr>
            <p:grpSpPr bwMode="auto">
              <a:xfrm>
                <a:off x="5391149" y="2844800"/>
                <a:ext cx="1612900" cy="577850"/>
                <a:chOff x="3448" y="1760"/>
                <a:chExt cx="1016" cy="328"/>
              </a:xfrm>
            </p:grpSpPr>
            <p:sp>
              <p:nvSpPr>
                <p:cNvPr id="101" name="Freeform 371"/>
                <p:cNvSpPr>
                  <a:spLocks/>
                </p:cNvSpPr>
                <p:nvPr/>
              </p:nvSpPr>
              <p:spPr bwMode="auto">
                <a:xfrm>
                  <a:off x="3448" y="1760"/>
                  <a:ext cx="1016" cy="328"/>
                </a:xfrm>
                <a:custGeom>
                  <a:avLst/>
                  <a:gdLst>
                    <a:gd name="T0" fmla="*/ 0 w 1016"/>
                    <a:gd name="T1" fmla="*/ 188 h 328"/>
                    <a:gd name="T2" fmla="*/ 148 w 1016"/>
                    <a:gd name="T3" fmla="*/ 208 h 328"/>
                    <a:gd name="T4" fmla="*/ 292 w 1016"/>
                    <a:gd name="T5" fmla="*/ 196 h 328"/>
                    <a:gd name="T6" fmla="*/ 392 w 1016"/>
                    <a:gd name="T7" fmla="*/ 224 h 328"/>
                    <a:gd name="T8" fmla="*/ 560 w 1016"/>
                    <a:gd name="T9" fmla="*/ 188 h 328"/>
                    <a:gd name="T10" fmla="*/ 704 w 1016"/>
                    <a:gd name="T11" fmla="*/ 112 h 328"/>
                    <a:gd name="T12" fmla="*/ 792 w 1016"/>
                    <a:gd name="T13" fmla="*/ 56 h 328"/>
                    <a:gd name="T14" fmla="*/ 872 w 1016"/>
                    <a:gd name="T15" fmla="*/ 24 h 328"/>
                    <a:gd name="T16" fmla="*/ 1016 w 1016"/>
                    <a:gd name="T17" fmla="*/ 0 h 328"/>
                    <a:gd name="T18" fmla="*/ 1000 w 1016"/>
                    <a:gd name="T19" fmla="*/ 84 h 328"/>
                    <a:gd name="T20" fmla="*/ 968 w 1016"/>
                    <a:gd name="T21" fmla="*/ 176 h 328"/>
                    <a:gd name="T22" fmla="*/ 912 w 1016"/>
                    <a:gd name="T23" fmla="*/ 172 h 328"/>
                    <a:gd name="T24" fmla="*/ 824 w 1016"/>
                    <a:gd name="T25" fmla="*/ 200 h 328"/>
                    <a:gd name="T26" fmla="*/ 704 w 1016"/>
                    <a:gd name="T27" fmla="*/ 256 h 328"/>
                    <a:gd name="T28" fmla="*/ 584 w 1016"/>
                    <a:gd name="T29" fmla="*/ 312 h 328"/>
                    <a:gd name="T30" fmla="*/ 504 w 1016"/>
                    <a:gd name="T31" fmla="*/ 328 h 328"/>
                    <a:gd name="T32" fmla="*/ 412 w 1016"/>
                    <a:gd name="T33" fmla="*/ 324 h 328"/>
                    <a:gd name="T34" fmla="*/ 296 w 1016"/>
                    <a:gd name="T35" fmla="*/ 308 h 328"/>
                    <a:gd name="T36" fmla="*/ 200 w 1016"/>
                    <a:gd name="T37" fmla="*/ 292 h 328"/>
                    <a:gd name="T38" fmla="*/ 128 w 1016"/>
                    <a:gd name="T39" fmla="*/ 260 h 328"/>
                    <a:gd name="T40" fmla="*/ 0 w 1016"/>
                    <a:gd name="T41" fmla="*/ 188 h 3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16"/>
                    <a:gd name="T64" fmla="*/ 0 h 328"/>
                    <a:gd name="T65" fmla="*/ 1016 w 1016"/>
                    <a:gd name="T66" fmla="*/ 328 h 3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16" h="328">
                      <a:moveTo>
                        <a:pt x="0" y="188"/>
                      </a:moveTo>
                      <a:lnTo>
                        <a:pt x="148" y="208"/>
                      </a:lnTo>
                      <a:lnTo>
                        <a:pt x="292" y="196"/>
                      </a:lnTo>
                      <a:lnTo>
                        <a:pt x="392" y="224"/>
                      </a:lnTo>
                      <a:lnTo>
                        <a:pt x="560" y="188"/>
                      </a:lnTo>
                      <a:lnTo>
                        <a:pt x="704" y="112"/>
                      </a:lnTo>
                      <a:lnTo>
                        <a:pt x="792" y="56"/>
                      </a:lnTo>
                      <a:lnTo>
                        <a:pt x="872" y="24"/>
                      </a:lnTo>
                      <a:lnTo>
                        <a:pt x="1016" y="0"/>
                      </a:lnTo>
                      <a:lnTo>
                        <a:pt x="1000" y="84"/>
                      </a:lnTo>
                      <a:lnTo>
                        <a:pt x="968" y="176"/>
                      </a:lnTo>
                      <a:lnTo>
                        <a:pt x="912" y="172"/>
                      </a:lnTo>
                      <a:lnTo>
                        <a:pt x="824" y="200"/>
                      </a:lnTo>
                      <a:lnTo>
                        <a:pt x="704" y="256"/>
                      </a:lnTo>
                      <a:lnTo>
                        <a:pt x="584" y="312"/>
                      </a:lnTo>
                      <a:lnTo>
                        <a:pt x="504" y="328"/>
                      </a:lnTo>
                      <a:lnTo>
                        <a:pt x="412" y="324"/>
                      </a:lnTo>
                      <a:lnTo>
                        <a:pt x="296" y="308"/>
                      </a:lnTo>
                      <a:lnTo>
                        <a:pt x="200" y="292"/>
                      </a:lnTo>
                      <a:lnTo>
                        <a:pt x="128" y="260"/>
                      </a:lnTo>
                      <a:lnTo>
                        <a:pt x="0" y="188"/>
                      </a:lnTo>
                      <a:close/>
                    </a:path>
                  </a:pathLst>
                </a:custGeom>
                <a:solidFill>
                  <a:srgbClr val="996633"/>
                </a:solidFill>
                <a:ln w="19050" cmpd="sng">
                  <a:solidFill>
                    <a:schemeClr val="tx1"/>
                  </a:solidFill>
                  <a:round/>
                  <a:headEnd/>
                  <a:tailEnd/>
                </a:ln>
              </p:spPr>
              <p:txBody>
                <a:bodyPr wrap="none" anchor="ctr"/>
                <a:lstStyle/>
                <a:p>
                  <a:endParaRPr lang="en-US" dirty="0"/>
                </a:p>
              </p:txBody>
            </p:sp>
            <p:sp>
              <p:nvSpPr>
                <p:cNvPr id="102" name="Freeform 372"/>
                <p:cNvSpPr>
                  <a:spLocks/>
                </p:cNvSpPr>
                <p:nvPr/>
              </p:nvSpPr>
              <p:spPr bwMode="auto">
                <a:xfrm>
                  <a:off x="3556" y="1827"/>
                  <a:ext cx="896" cy="202"/>
                </a:xfrm>
                <a:custGeom>
                  <a:avLst/>
                  <a:gdLst>
                    <a:gd name="T0" fmla="*/ 0 w 896"/>
                    <a:gd name="T1" fmla="*/ 129 h 202"/>
                    <a:gd name="T2" fmla="*/ 144 w 896"/>
                    <a:gd name="T3" fmla="*/ 181 h 202"/>
                    <a:gd name="T4" fmla="*/ 296 w 896"/>
                    <a:gd name="T5" fmla="*/ 201 h 202"/>
                    <a:gd name="T6" fmla="*/ 420 w 896"/>
                    <a:gd name="T7" fmla="*/ 185 h 202"/>
                    <a:gd name="T8" fmla="*/ 548 w 896"/>
                    <a:gd name="T9" fmla="*/ 133 h 202"/>
                    <a:gd name="T10" fmla="*/ 656 w 896"/>
                    <a:gd name="T11" fmla="*/ 65 h 202"/>
                    <a:gd name="T12" fmla="*/ 732 w 896"/>
                    <a:gd name="T13" fmla="*/ 29 h 202"/>
                    <a:gd name="T14" fmla="*/ 840 w 896"/>
                    <a:gd name="T15" fmla="*/ 5 h 202"/>
                    <a:gd name="T16" fmla="*/ 896 w 896"/>
                    <a:gd name="T17" fmla="*/ 1 h 2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6"/>
                    <a:gd name="T28" fmla="*/ 0 h 202"/>
                    <a:gd name="T29" fmla="*/ 896 w 896"/>
                    <a:gd name="T30" fmla="*/ 202 h 20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6" h="202">
                      <a:moveTo>
                        <a:pt x="0" y="129"/>
                      </a:moveTo>
                      <a:cubicBezTo>
                        <a:pt x="47" y="149"/>
                        <a:pt x="95" y="169"/>
                        <a:pt x="144" y="181"/>
                      </a:cubicBezTo>
                      <a:cubicBezTo>
                        <a:pt x="193" y="193"/>
                        <a:pt x="250" y="200"/>
                        <a:pt x="296" y="201"/>
                      </a:cubicBezTo>
                      <a:cubicBezTo>
                        <a:pt x="342" y="202"/>
                        <a:pt x="378" y="196"/>
                        <a:pt x="420" y="185"/>
                      </a:cubicBezTo>
                      <a:cubicBezTo>
                        <a:pt x="462" y="174"/>
                        <a:pt x="509" y="153"/>
                        <a:pt x="548" y="133"/>
                      </a:cubicBezTo>
                      <a:cubicBezTo>
                        <a:pt x="587" y="113"/>
                        <a:pt x="625" y="82"/>
                        <a:pt x="656" y="65"/>
                      </a:cubicBezTo>
                      <a:cubicBezTo>
                        <a:pt x="687" y="48"/>
                        <a:pt x="701" y="39"/>
                        <a:pt x="732" y="29"/>
                      </a:cubicBezTo>
                      <a:cubicBezTo>
                        <a:pt x="763" y="19"/>
                        <a:pt x="813" y="10"/>
                        <a:pt x="840" y="5"/>
                      </a:cubicBezTo>
                      <a:cubicBezTo>
                        <a:pt x="867" y="0"/>
                        <a:pt x="881" y="0"/>
                        <a:pt x="896" y="1"/>
                      </a:cubicBezTo>
                    </a:path>
                  </a:pathLst>
                </a:custGeom>
                <a:solidFill>
                  <a:srgbClr val="996633"/>
                </a:solidFill>
                <a:ln w="19050" cmpd="sng">
                  <a:solidFill>
                    <a:schemeClr val="tx1"/>
                  </a:solidFill>
                  <a:round/>
                  <a:headEnd/>
                  <a:tailEnd/>
                </a:ln>
              </p:spPr>
              <p:txBody>
                <a:bodyPr wrap="none" anchor="ctr"/>
                <a:lstStyle/>
                <a:p>
                  <a:endParaRPr lang="en-US" dirty="0"/>
                </a:p>
              </p:txBody>
            </p:sp>
          </p:grpSp>
          <p:sp>
            <p:nvSpPr>
              <p:cNvPr id="92" name="Freeform 373" descr="Large confetti"/>
              <p:cNvSpPr>
                <a:spLocks/>
              </p:cNvSpPr>
              <p:nvPr/>
            </p:nvSpPr>
            <p:spPr bwMode="auto">
              <a:xfrm>
                <a:off x="6553199" y="2965450"/>
                <a:ext cx="438150" cy="190500"/>
              </a:xfrm>
              <a:custGeom>
                <a:avLst/>
                <a:gdLst>
                  <a:gd name="T0" fmla="*/ 0 w 276"/>
                  <a:gd name="T1" fmla="*/ 80 h 120"/>
                  <a:gd name="T2" fmla="*/ 80 w 276"/>
                  <a:gd name="T3" fmla="*/ 28 h 120"/>
                  <a:gd name="T4" fmla="*/ 180 w 276"/>
                  <a:gd name="T5" fmla="*/ 0 h 120"/>
                  <a:gd name="T6" fmla="*/ 276 w 276"/>
                  <a:gd name="T7" fmla="*/ 16 h 120"/>
                  <a:gd name="T8" fmla="*/ 252 w 276"/>
                  <a:gd name="T9" fmla="*/ 108 h 120"/>
                  <a:gd name="T10" fmla="*/ 208 w 276"/>
                  <a:gd name="T11" fmla="*/ 120 h 120"/>
                  <a:gd name="T12" fmla="*/ 140 w 276"/>
                  <a:gd name="T13" fmla="*/ 108 h 120"/>
                  <a:gd name="T14" fmla="*/ 188 w 276"/>
                  <a:gd name="T15" fmla="*/ 76 h 120"/>
                  <a:gd name="T16" fmla="*/ 36 w 276"/>
                  <a:gd name="T17" fmla="*/ 104 h 120"/>
                  <a:gd name="T18" fmla="*/ 104 w 276"/>
                  <a:gd name="T19" fmla="*/ 60 h 120"/>
                  <a:gd name="T20" fmla="*/ 0 w 276"/>
                  <a:gd name="T21" fmla="*/ 80 h 1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6"/>
                  <a:gd name="T34" fmla="*/ 0 h 120"/>
                  <a:gd name="T35" fmla="*/ 276 w 276"/>
                  <a:gd name="T36" fmla="*/ 120 h 12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6" h="120">
                    <a:moveTo>
                      <a:pt x="0" y="80"/>
                    </a:moveTo>
                    <a:lnTo>
                      <a:pt x="80" y="28"/>
                    </a:lnTo>
                    <a:lnTo>
                      <a:pt x="180" y="0"/>
                    </a:lnTo>
                    <a:lnTo>
                      <a:pt x="276" y="16"/>
                    </a:lnTo>
                    <a:lnTo>
                      <a:pt x="252" y="108"/>
                    </a:lnTo>
                    <a:lnTo>
                      <a:pt x="208" y="120"/>
                    </a:lnTo>
                    <a:lnTo>
                      <a:pt x="140" y="108"/>
                    </a:lnTo>
                    <a:lnTo>
                      <a:pt x="188" y="76"/>
                    </a:lnTo>
                    <a:lnTo>
                      <a:pt x="36" y="104"/>
                    </a:lnTo>
                    <a:lnTo>
                      <a:pt x="104" y="60"/>
                    </a:lnTo>
                    <a:lnTo>
                      <a:pt x="0" y="80"/>
                    </a:lnTo>
                    <a:close/>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93" name="Freeform 374" descr="Large confetti"/>
              <p:cNvSpPr>
                <a:spLocks/>
              </p:cNvSpPr>
              <p:nvPr/>
            </p:nvSpPr>
            <p:spPr bwMode="auto">
              <a:xfrm>
                <a:off x="7067549" y="2584450"/>
                <a:ext cx="939800" cy="215900"/>
              </a:xfrm>
              <a:custGeom>
                <a:avLst/>
                <a:gdLst>
                  <a:gd name="T0" fmla="*/ 0 w 592"/>
                  <a:gd name="T1" fmla="*/ 24 h 136"/>
                  <a:gd name="T2" fmla="*/ 72 w 592"/>
                  <a:gd name="T3" fmla="*/ 40 h 136"/>
                  <a:gd name="T4" fmla="*/ 176 w 592"/>
                  <a:gd name="T5" fmla="*/ 68 h 136"/>
                  <a:gd name="T6" fmla="*/ 264 w 592"/>
                  <a:gd name="T7" fmla="*/ 76 h 136"/>
                  <a:gd name="T8" fmla="*/ 352 w 592"/>
                  <a:gd name="T9" fmla="*/ 64 h 136"/>
                  <a:gd name="T10" fmla="*/ 416 w 592"/>
                  <a:gd name="T11" fmla="*/ 64 h 136"/>
                  <a:gd name="T12" fmla="*/ 592 w 592"/>
                  <a:gd name="T13" fmla="*/ 0 h 136"/>
                  <a:gd name="T14" fmla="*/ 592 w 592"/>
                  <a:gd name="T15" fmla="*/ 84 h 136"/>
                  <a:gd name="T16" fmla="*/ 420 w 592"/>
                  <a:gd name="T17" fmla="*/ 136 h 136"/>
                  <a:gd name="T18" fmla="*/ 300 w 592"/>
                  <a:gd name="T19" fmla="*/ 128 h 136"/>
                  <a:gd name="T20" fmla="*/ 192 w 592"/>
                  <a:gd name="T21" fmla="*/ 112 h 136"/>
                  <a:gd name="T22" fmla="*/ 0 w 592"/>
                  <a:gd name="T23" fmla="*/ 24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2"/>
                  <a:gd name="T37" fmla="*/ 0 h 136"/>
                  <a:gd name="T38" fmla="*/ 592 w 592"/>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2" h="136">
                    <a:moveTo>
                      <a:pt x="0" y="24"/>
                    </a:moveTo>
                    <a:lnTo>
                      <a:pt x="72" y="40"/>
                    </a:lnTo>
                    <a:lnTo>
                      <a:pt x="176" y="68"/>
                    </a:lnTo>
                    <a:lnTo>
                      <a:pt x="264" y="76"/>
                    </a:lnTo>
                    <a:lnTo>
                      <a:pt x="352" y="64"/>
                    </a:lnTo>
                    <a:lnTo>
                      <a:pt x="416" y="64"/>
                    </a:lnTo>
                    <a:lnTo>
                      <a:pt x="592" y="0"/>
                    </a:lnTo>
                    <a:lnTo>
                      <a:pt x="592" y="84"/>
                    </a:lnTo>
                    <a:lnTo>
                      <a:pt x="420" y="136"/>
                    </a:lnTo>
                    <a:lnTo>
                      <a:pt x="300" y="128"/>
                    </a:lnTo>
                    <a:lnTo>
                      <a:pt x="192" y="112"/>
                    </a:lnTo>
                    <a:lnTo>
                      <a:pt x="0" y="24"/>
                    </a:lnTo>
                    <a:close/>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94" name="Freeform 375" descr="Large confetti"/>
              <p:cNvSpPr>
                <a:spLocks/>
              </p:cNvSpPr>
              <p:nvPr/>
            </p:nvSpPr>
            <p:spPr bwMode="auto">
              <a:xfrm>
                <a:off x="6026149" y="2146300"/>
                <a:ext cx="1485900" cy="558800"/>
              </a:xfrm>
              <a:custGeom>
                <a:avLst/>
                <a:gdLst>
                  <a:gd name="T0" fmla="*/ 920 w 936"/>
                  <a:gd name="T1" fmla="*/ 332 h 352"/>
                  <a:gd name="T2" fmla="*/ 804 w 936"/>
                  <a:gd name="T3" fmla="*/ 272 h 352"/>
                  <a:gd name="T4" fmla="*/ 696 w 936"/>
                  <a:gd name="T5" fmla="*/ 204 h 352"/>
                  <a:gd name="T6" fmla="*/ 580 w 936"/>
                  <a:gd name="T7" fmla="*/ 136 h 352"/>
                  <a:gd name="T8" fmla="*/ 456 w 936"/>
                  <a:gd name="T9" fmla="*/ 92 h 352"/>
                  <a:gd name="T10" fmla="*/ 328 w 936"/>
                  <a:gd name="T11" fmla="*/ 44 h 352"/>
                  <a:gd name="T12" fmla="*/ 212 w 936"/>
                  <a:gd name="T13" fmla="*/ 20 h 352"/>
                  <a:gd name="T14" fmla="*/ 112 w 936"/>
                  <a:gd name="T15" fmla="*/ 4 h 352"/>
                  <a:gd name="T16" fmla="*/ 40 w 936"/>
                  <a:gd name="T17" fmla="*/ 0 h 352"/>
                  <a:gd name="T18" fmla="*/ 0 w 936"/>
                  <a:gd name="T19" fmla="*/ 12 h 352"/>
                  <a:gd name="T20" fmla="*/ 24 w 936"/>
                  <a:gd name="T21" fmla="*/ 76 h 352"/>
                  <a:gd name="T22" fmla="*/ 120 w 936"/>
                  <a:gd name="T23" fmla="*/ 128 h 352"/>
                  <a:gd name="T24" fmla="*/ 232 w 936"/>
                  <a:gd name="T25" fmla="*/ 172 h 352"/>
                  <a:gd name="T26" fmla="*/ 336 w 936"/>
                  <a:gd name="T27" fmla="*/ 192 h 352"/>
                  <a:gd name="T28" fmla="*/ 428 w 936"/>
                  <a:gd name="T29" fmla="*/ 228 h 352"/>
                  <a:gd name="T30" fmla="*/ 568 w 936"/>
                  <a:gd name="T31" fmla="*/ 292 h 352"/>
                  <a:gd name="T32" fmla="*/ 660 w 936"/>
                  <a:gd name="T33" fmla="*/ 312 h 352"/>
                  <a:gd name="T34" fmla="*/ 724 w 936"/>
                  <a:gd name="T35" fmla="*/ 308 h 352"/>
                  <a:gd name="T36" fmla="*/ 816 w 936"/>
                  <a:gd name="T37" fmla="*/ 340 h 352"/>
                  <a:gd name="T38" fmla="*/ 936 w 936"/>
                  <a:gd name="T39" fmla="*/ 352 h 3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36"/>
                  <a:gd name="T61" fmla="*/ 0 h 352"/>
                  <a:gd name="T62" fmla="*/ 936 w 936"/>
                  <a:gd name="T63" fmla="*/ 352 h 35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36" h="352">
                    <a:moveTo>
                      <a:pt x="920" y="332"/>
                    </a:moveTo>
                    <a:lnTo>
                      <a:pt x="804" y="272"/>
                    </a:lnTo>
                    <a:lnTo>
                      <a:pt x="696" y="204"/>
                    </a:lnTo>
                    <a:lnTo>
                      <a:pt x="580" y="136"/>
                    </a:lnTo>
                    <a:lnTo>
                      <a:pt x="456" y="92"/>
                    </a:lnTo>
                    <a:lnTo>
                      <a:pt x="328" y="44"/>
                    </a:lnTo>
                    <a:lnTo>
                      <a:pt x="212" y="20"/>
                    </a:lnTo>
                    <a:lnTo>
                      <a:pt x="112" y="4"/>
                    </a:lnTo>
                    <a:lnTo>
                      <a:pt x="40" y="0"/>
                    </a:lnTo>
                    <a:lnTo>
                      <a:pt x="0" y="12"/>
                    </a:lnTo>
                    <a:lnTo>
                      <a:pt x="24" y="76"/>
                    </a:lnTo>
                    <a:lnTo>
                      <a:pt x="120" y="128"/>
                    </a:lnTo>
                    <a:lnTo>
                      <a:pt x="232" y="172"/>
                    </a:lnTo>
                    <a:lnTo>
                      <a:pt x="336" y="192"/>
                    </a:lnTo>
                    <a:lnTo>
                      <a:pt x="428" y="228"/>
                    </a:lnTo>
                    <a:lnTo>
                      <a:pt x="568" y="292"/>
                    </a:lnTo>
                    <a:lnTo>
                      <a:pt x="660" y="312"/>
                    </a:lnTo>
                    <a:lnTo>
                      <a:pt x="724" y="308"/>
                    </a:lnTo>
                    <a:lnTo>
                      <a:pt x="816" y="340"/>
                    </a:lnTo>
                    <a:lnTo>
                      <a:pt x="936" y="352"/>
                    </a:lnTo>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95" name="Freeform 376"/>
              <p:cNvSpPr>
                <a:spLocks/>
              </p:cNvSpPr>
              <p:nvPr/>
            </p:nvSpPr>
            <p:spPr bwMode="auto">
              <a:xfrm>
                <a:off x="5818187" y="1830388"/>
                <a:ext cx="593725" cy="180975"/>
              </a:xfrm>
              <a:custGeom>
                <a:avLst/>
                <a:gdLst>
                  <a:gd name="T0" fmla="*/ 13 w 374"/>
                  <a:gd name="T1" fmla="*/ 2 h 114"/>
                  <a:gd name="T2" fmla="*/ 79 w 374"/>
                  <a:gd name="T3" fmla="*/ 5 h 114"/>
                  <a:gd name="T4" fmla="*/ 157 w 374"/>
                  <a:gd name="T5" fmla="*/ 8 h 114"/>
                  <a:gd name="T6" fmla="*/ 202 w 374"/>
                  <a:gd name="T7" fmla="*/ 38 h 114"/>
                  <a:gd name="T8" fmla="*/ 271 w 374"/>
                  <a:gd name="T9" fmla="*/ 50 h 114"/>
                  <a:gd name="T10" fmla="*/ 319 w 374"/>
                  <a:gd name="T11" fmla="*/ 68 h 114"/>
                  <a:gd name="T12" fmla="*/ 370 w 374"/>
                  <a:gd name="T13" fmla="*/ 107 h 114"/>
                  <a:gd name="T14" fmla="*/ 295 w 374"/>
                  <a:gd name="T15" fmla="*/ 110 h 114"/>
                  <a:gd name="T16" fmla="*/ 238 w 374"/>
                  <a:gd name="T17" fmla="*/ 92 h 114"/>
                  <a:gd name="T18" fmla="*/ 172 w 374"/>
                  <a:gd name="T19" fmla="*/ 86 h 114"/>
                  <a:gd name="T20" fmla="*/ 112 w 374"/>
                  <a:gd name="T21" fmla="*/ 77 h 114"/>
                  <a:gd name="T22" fmla="*/ 64 w 374"/>
                  <a:gd name="T23" fmla="*/ 71 h 114"/>
                  <a:gd name="T24" fmla="*/ 22 w 374"/>
                  <a:gd name="T25" fmla="*/ 50 h 114"/>
                  <a:gd name="T26" fmla="*/ 1 w 374"/>
                  <a:gd name="T27" fmla="*/ 17 h 114"/>
                  <a:gd name="T28" fmla="*/ 13 w 374"/>
                  <a:gd name="T29" fmla="*/ 2 h 1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4"/>
                  <a:gd name="T46" fmla="*/ 0 h 114"/>
                  <a:gd name="T47" fmla="*/ 374 w 374"/>
                  <a:gd name="T48" fmla="*/ 114 h 1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4" h="114">
                    <a:moveTo>
                      <a:pt x="13" y="2"/>
                    </a:moveTo>
                    <a:cubicBezTo>
                      <a:pt x="26" y="0"/>
                      <a:pt x="55" y="4"/>
                      <a:pt x="79" y="5"/>
                    </a:cubicBezTo>
                    <a:cubicBezTo>
                      <a:pt x="103" y="6"/>
                      <a:pt x="137" y="3"/>
                      <a:pt x="157" y="8"/>
                    </a:cubicBezTo>
                    <a:cubicBezTo>
                      <a:pt x="177" y="13"/>
                      <a:pt x="183" y="31"/>
                      <a:pt x="202" y="38"/>
                    </a:cubicBezTo>
                    <a:cubicBezTo>
                      <a:pt x="221" y="45"/>
                      <a:pt x="252" y="45"/>
                      <a:pt x="271" y="50"/>
                    </a:cubicBezTo>
                    <a:cubicBezTo>
                      <a:pt x="290" y="55"/>
                      <a:pt x="303" y="59"/>
                      <a:pt x="319" y="68"/>
                    </a:cubicBezTo>
                    <a:cubicBezTo>
                      <a:pt x="335" y="77"/>
                      <a:pt x="374" y="100"/>
                      <a:pt x="370" y="107"/>
                    </a:cubicBezTo>
                    <a:cubicBezTo>
                      <a:pt x="366" y="114"/>
                      <a:pt x="317" y="113"/>
                      <a:pt x="295" y="110"/>
                    </a:cubicBezTo>
                    <a:cubicBezTo>
                      <a:pt x="273" y="107"/>
                      <a:pt x="258" y="96"/>
                      <a:pt x="238" y="92"/>
                    </a:cubicBezTo>
                    <a:cubicBezTo>
                      <a:pt x="218" y="88"/>
                      <a:pt x="193" y="88"/>
                      <a:pt x="172" y="86"/>
                    </a:cubicBezTo>
                    <a:cubicBezTo>
                      <a:pt x="151" y="84"/>
                      <a:pt x="130" y="79"/>
                      <a:pt x="112" y="77"/>
                    </a:cubicBezTo>
                    <a:cubicBezTo>
                      <a:pt x="94" y="75"/>
                      <a:pt x="79" y="75"/>
                      <a:pt x="64" y="71"/>
                    </a:cubicBezTo>
                    <a:cubicBezTo>
                      <a:pt x="49" y="67"/>
                      <a:pt x="32" y="59"/>
                      <a:pt x="22" y="50"/>
                    </a:cubicBezTo>
                    <a:cubicBezTo>
                      <a:pt x="12" y="41"/>
                      <a:pt x="1" y="25"/>
                      <a:pt x="1" y="17"/>
                    </a:cubicBezTo>
                    <a:cubicBezTo>
                      <a:pt x="1" y="9"/>
                      <a:pt x="0" y="4"/>
                      <a:pt x="13" y="2"/>
                    </a:cubicBezTo>
                    <a:close/>
                  </a:path>
                </a:pathLst>
              </a:custGeom>
              <a:noFill/>
              <a:ln w="19050" cmpd="sng">
                <a:solidFill>
                  <a:schemeClr val="tx1"/>
                </a:solidFill>
                <a:round/>
                <a:headEnd/>
                <a:tailEnd/>
              </a:ln>
            </p:spPr>
            <p:txBody>
              <a:bodyPr wrap="none" anchor="ctr"/>
              <a:lstStyle/>
              <a:p>
                <a:endParaRPr lang="en-US" dirty="0"/>
              </a:p>
            </p:txBody>
          </p:sp>
          <p:sp>
            <p:nvSpPr>
              <p:cNvPr id="96" name="Freeform 377"/>
              <p:cNvSpPr>
                <a:spLocks/>
              </p:cNvSpPr>
              <p:nvPr/>
            </p:nvSpPr>
            <p:spPr bwMode="auto">
              <a:xfrm>
                <a:off x="7480299" y="2571750"/>
                <a:ext cx="546100" cy="165100"/>
              </a:xfrm>
              <a:custGeom>
                <a:avLst/>
                <a:gdLst>
                  <a:gd name="T0" fmla="*/ 0 w 344"/>
                  <a:gd name="T1" fmla="*/ 72 h 104"/>
                  <a:gd name="T2" fmla="*/ 120 w 344"/>
                  <a:gd name="T3" fmla="*/ 104 h 104"/>
                  <a:gd name="T4" fmla="*/ 236 w 344"/>
                  <a:gd name="T5" fmla="*/ 88 h 104"/>
                  <a:gd name="T6" fmla="*/ 344 w 344"/>
                  <a:gd name="T7" fmla="*/ 36 h 104"/>
                  <a:gd name="T8" fmla="*/ 344 w 344"/>
                  <a:gd name="T9" fmla="*/ 0 h 104"/>
                  <a:gd name="T10" fmla="*/ 212 w 344"/>
                  <a:gd name="T11" fmla="*/ 48 h 104"/>
                  <a:gd name="T12" fmla="*/ 144 w 344"/>
                  <a:gd name="T13" fmla="*/ 68 h 104"/>
                  <a:gd name="T14" fmla="*/ 84 w 344"/>
                  <a:gd name="T15" fmla="*/ 68 h 104"/>
                  <a:gd name="T16" fmla="*/ 0 w 344"/>
                  <a:gd name="T17" fmla="*/ 72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4"/>
                  <a:gd name="T28" fmla="*/ 0 h 104"/>
                  <a:gd name="T29" fmla="*/ 344 w 344"/>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4" h="104">
                    <a:moveTo>
                      <a:pt x="0" y="72"/>
                    </a:moveTo>
                    <a:lnTo>
                      <a:pt x="120" y="104"/>
                    </a:lnTo>
                    <a:lnTo>
                      <a:pt x="236" y="88"/>
                    </a:lnTo>
                    <a:lnTo>
                      <a:pt x="344" y="36"/>
                    </a:lnTo>
                    <a:lnTo>
                      <a:pt x="344" y="0"/>
                    </a:lnTo>
                    <a:lnTo>
                      <a:pt x="212" y="48"/>
                    </a:lnTo>
                    <a:lnTo>
                      <a:pt x="144" y="68"/>
                    </a:lnTo>
                    <a:lnTo>
                      <a:pt x="84" y="68"/>
                    </a:lnTo>
                    <a:lnTo>
                      <a:pt x="0" y="72"/>
                    </a:lnTo>
                    <a:close/>
                  </a:path>
                </a:pathLst>
              </a:custGeom>
              <a:solidFill>
                <a:srgbClr val="996633"/>
              </a:solidFill>
              <a:ln w="19050" cmpd="sng">
                <a:solidFill>
                  <a:schemeClr val="tx1"/>
                </a:solidFill>
                <a:round/>
                <a:headEnd/>
                <a:tailEnd/>
              </a:ln>
            </p:spPr>
            <p:txBody>
              <a:bodyPr wrap="none" anchor="ctr"/>
              <a:lstStyle/>
              <a:p>
                <a:endParaRPr lang="en-US" dirty="0"/>
              </a:p>
            </p:txBody>
          </p:sp>
          <p:sp>
            <p:nvSpPr>
              <p:cNvPr id="97" name="Freeform 378"/>
              <p:cNvSpPr>
                <a:spLocks/>
              </p:cNvSpPr>
              <p:nvPr/>
            </p:nvSpPr>
            <p:spPr bwMode="auto">
              <a:xfrm>
                <a:off x="6484937" y="2332038"/>
                <a:ext cx="776287" cy="354013"/>
              </a:xfrm>
              <a:custGeom>
                <a:avLst/>
                <a:gdLst>
                  <a:gd name="T0" fmla="*/ 27 w 501"/>
                  <a:gd name="T1" fmla="*/ 67 h 199"/>
                  <a:gd name="T2" fmla="*/ 15 w 501"/>
                  <a:gd name="T3" fmla="*/ 10 h 199"/>
                  <a:gd name="T4" fmla="*/ 120 w 501"/>
                  <a:gd name="T5" fmla="*/ 7 h 199"/>
                  <a:gd name="T6" fmla="*/ 165 w 501"/>
                  <a:gd name="T7" fmla="*/ 22 h 199"/>
                  <a:gd name="T8" fmla="*/ 264 w 501"/>
                  <a:gd name="T9" fmla="*/ 67 h 199"/>
                  <a:gd name="T10" fmla="*/ 384 w 501"/>
                  <a:gd name="T11" fmla="*/ 124 h 199"/>
                  <a:gd name="T12" fmla="*/ 453 w 501"/>
                  <a:gd name="T13" fmla="*/ 166 h 199"/>
                  <a:gd name="T14" fmla="*/ 501 w 501"/>
                  <a:gd name="T15" fmla="*/ 199 h 199"/>
                  <a:gd name="T16" fmla="*/ 0 60000 65536"/>
                  <a:gd name="T17" fmla="*/ 0 60000 65536"/>
                  <a:gd name="T18" fmla="*/ 0 60000 65536"/>
                  <a:gd name="T19" fmla="*/ 0 60000 65536"/>
                  <a:gd name="T20" fmla="*/ 0 60000 65536"/>
                  <a:gd name="T21" fmla="*/ 0 60000 65536"/>
                  <a:gd name="T22" fmla="*/ 0 60000 65536"/>
                  <a:gd name="T23" fmla="*/ 0 60000 65536"/>
                  <a:gd name="T24" fmla="*/ 0 w 501"/>
                  <a:gd name="T25" fmla="*/ 0 h 199"/>
                  <a:gd name="T26" fmla="*/ 501 w 501"/>
                  <a:gd name="T27" fmla="*/ 199 h 1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1" h="199">
                    <a:moveTo>
                      <a:pt x="27" y="67"/>
                    </a:moveTo>
                    <a:cubicBezTo>
                      <a:pt x="13" y="43"/>
                      <a:pt x="0" y="20"/>
                      <a:pt x="15" y="10"/>
                    </a:cubicBezTo>
                    <a:cubicBezTo>
                      <a:pt x="30" y="0"/>
                      <a:pt x="95" y="5"/>
                      <a:pt x="120" y="7"/>
                    </a:cubicBezTo>
                    <a:cubicBezTo>
                      <a:pt x="145" y="9"/>
                      <a:pt x="141" y="12"/>
                      <a:pt x="165" y="22"/>
                    </a:cubicBezTo>
                    <a:cubicBezTo>
                      <a:pt x="189" y="32"/>
                      <a:pt x="228" y="50"/>
                      <a:pt x="264" y="67"/>
                    </a:cubicBezTo>
                    <a:cubicBezTo>
                      <a:pt x="300" y="84"/>
                      <a:pt x="353" y="107"/>
                      <a:pt x="384" y="124"/>
                    </a:cubicBezTo>
                    <a:cubicBezTo>
                      <a:pt x="415" y="141"/>
                      <a:pt x="433" y="153"/>
                      <a:pt x="453" y="166"/>
                    </a:cubicBezTo>
                    <a:cubicBezTo>
                      <a:pt x="473" y="179"/>
                      <a:pt x="487" y="189"/>
                      <a:pt x="501" y="199"/>
                    </a:cubicBezTo>
                  </a:path>
                </a:pathLst>
              </a:custGeom>
              <a:noFill/>
              <a:ln w="19050" cmpd="sng">
                <a:solidFill>
                  <a:schemeClr val="tx1"/>
                </a:solidFill>
                <a:round/>
                <a:headEnd/>
                <a:tailEnd/>
              </a:ln>
            </p:spPr>
            <p:txBody>
              <a:bodyPr wrap="none" anchor="ctr"/>
              <a:lstStyle/>
              <a:p>
                <a:endParaRPr lang="en-US" dirty="0"/>
              </a:p>
            </p:txBody>
          </p:sp>
          <p:sp>
            <p:nvSpPr>
              <p:cNvPr id="99" name="Freeform 381"/>
              <p:cNvSpPr>
                <a:spLocks/>
              </p:cNvSpPr>
              <p:nvPr/>
            </p:nvSpPr>
            <p:spPr bwMode="auto">
              <a:xfrm>
                <a:off x="6623049" y="3184525"/>
                <a:ext cx="612775" cy="590550"/>
              </a:xfrm>
              <a:custGeom>
                <a:avLst/>
                <a:gdLst>
                  <a:gd name="T0" fmla="*/ 122 w 422"/>
                  <a:gd name="T1" fmla="*/ 0 h 432"/>
                  <a:gd name="T2" fmla="*/ 32 w 422"/>
                  <a:gd name="T3" fmla="*/ 354 h 432"/>
                  <a:gd name="T4" fmla="*/ 314 w 422"/>
                  <a:gd name="T5" fmla="*/ 216 h 432"/>
                  <a:gd name="T6" fmla="*/ 422 w 422"/>
                  <a:gd name="T7" fmla="*/ 432 h 432"/>
                  <a:gd name="T8" fmla="*/ 0 60000 65536"/>
                  <a:gd name="T9" fmla="*/ 0 60000 65536"/>
                  <a:gd name="T10" fmla="*/ 0 60000 65536"/>
                  <a:gd name="T11" fmla="*/ 0 60000 65536"/>
                  <a:gd name="T12" fmla="*/ 0 w 422"/>
                  <a:gd name="T13" fmla="*/ 0 h 432"/>
                  <a:gd name="T14" fmla="*/ 422 w 422"/>
                  <a:gd name="T15" fmla="*/ 432 h 432"/>
                </a:gdLst>
                <a:ahLst/>
                <a:cxnLst>
                  <a:cxn ang="T8">
                    <a:pos x="T0" y="T1"/>
                  </a:cxn>
                  <a:cxn ang="T9">
                    <a:pos x="T2" y="T3"/>
                  </a:cxn>
                  <a:cxn ang="T10">
                    <a:pos x="T4" y="T5"/>
                  </a:cxn>
                  <a:cxn ang="T11">
                    <a:pos x="T6" y="T7"/>
                  </a:cxn>
                </a:cxnLst>
                <a:rect l="T12" t="T13" r="T14" b="T15"/>
                <a:pathLst>
                  <a:path w="422" h="432">
                    <a:moveTo>
                      <a:pt x="122" y="0"/>
                    </a:moveTo>
                    <a:cubicBezTo>
                      <a:pt x="61" y="159"/>
                      <a:pt x="0" y="318"/>
                      <a:pt x="32" y="354"/>
                    </a:cubicBezTo>
                    <a:cubicBezTo>
                      <a:pt x="64" y="390"/>
                      <a:pt x="249" y="203"/>
                      <a:pt x="314" y="216"/>
                    </a:cubicBezTo>
                    <a:cubicBezTo>
                      <a:pt x="379" y="229"/>
                      <a:pt x="400" y="330"/>
                      <a:pt x="422" y="432"/>
                    </a:cubicBezTo>
                  </a:path>
                </a:pathLst>
              </a:custGeom>
              <a:noFill/>
              <a:ln w="57150" cmpd="sng">
                <a:solidFill>
                  <a:srgbClr val="FF0000"/>
                </a:solidFill>
                <a:round/>
                <a:headEnd type="triangle" w="med" len="med"/>
                <a:tailEnd type="none" w="med" len="med"/>
              </a:ln>
            </p:spPr>
            <p:txBody>
              <a:bodyPr wrap="none" anchor="ctr"/>
              <a:lstStyle/>
              <a:p>
                <a:endParaRPr lang="en-US" dirty="0"/>
              </a:p>
            </p:txBody>
          </p:sp>
          <p:sp>
            <p:nvSpPr>
              <p:cNvPr id="100" name="Text Box 382"/>
              <p:cNvSpPr txBox="1">
                <a:spLocks noChangeArrowheads="1"/>
              </p:cNvSpPr>
              <p:nvPr/>
            </p:nvSpPr>
            <p:spPr bwMode="auto">
              <a:xfrm>
                <a:off x="6877049" y="3748088"/>
                <a:ext cx="715962" cy="430213"/>
              </a:xfrm>
              <a:prstGeom prst="rect">
                <a:avLst/>
              </a:prstGeom>
              <a:noFill/>
              <a:ln w="9525">
                <a:noFill/>
                <a:miter lim="800000"/>
                <a:headEnd/>
                <a:tailEnd/>
              </a:ln>
            </p:spPr>
            <p:txBody>
              <a:bodyPr wrap="none">
                <a:spAutoFit/>
              </a:bodyPr>
              <a:lstStyle/>
              <a:p>
                <a:pPr algn="ctr"/>
                <a:r>
                  <a:rPr lang="en-US" sz="1100" b="1" dirty="0">
                    <a:latin typeface="Tahoma" pitchFamily="34" charset="0"/>
                  </a:rPr>
                  <a:t>Facies</a:t>
                </a:r>
              </a:p>
              <a:p>
                <a:pPr algn="ctr"/>
                <a:r>
                  <a:rPr lang="en-US" sz="1100" b="1" dirty="0">
                    <a:latin typeface="Tahoma" pitchFamily="34" charset="0"/>
                  </a:rPr>
                  <a:t>Change</a:t>
                </a:r>
              </a:p>
            </p:txBody>
          </p:sp>
          <p:sp>
            <p:nvSpPr>
              <p:cNvPr id="104" name="Freeform 385"/>
              <p:cNvSpPr>
                <a:spLocks/>
              </p:cNvSpPr>
              <p:nvPr/>
            </p:nvSpPr>
            <p:spPr bwMode="auto">
              <a:xfrm>
                <a:off x="4800600" y="1308100"/>
                <a:ext cx="3213100" cy="1390650"/>
              </a:xfrm>
              <a:custGeom>
                <a:avLst/>
                <a:gdLst>
                  <a:gd name="T0" fmla="*/ 0 w 2024"/>
                  <a:gd name="T1" fmla="*/ 60 h 876"/>
                  <a:gd name="T2" fmla="*/ 232 w 2024"/>
                  <a:gd name="T3" fmla="*/ 52 h 876"/>
                  <a:gd name="T4" fmla="*/ 380 w 2024"/>
                  <a:gd name="T5" fmla="*/ 32 h 876"/>
                  <a:gd name="T6" fmla="*/ 508 w 2024"/>
                  <a:gd name="T7" fmla="*/ 0 h 876"/>
                  <a:gd name="T8" fmla="*/ 668 w 2024"/>
                  <a:gd name="T9" fmla="*/ 60 h 876"/>
                  <a:gd name="T10" fmla="*/ 912 w 2024"/>
                  <a:gd name="T11" fmla="*/ 180 h 876"/>
                  <a:gd name="T12" fmla="*/ 1152 w 2024"/>
                  <a:gd name="T13" fmla="*/ 344 h 876"/>
                  <a:gd name="T14" fmla="*/ 1380 w 2024"/>
                  <a:gd name="T15" fmla="*/ 476 h 876"/>
                  <a:gd name="T16" fmla="*/ 1576 w 2024"/>
                  <a:gd name="T17" fmla="*/ 612 h 876"/>
                  <a:gd name="T18" fmla="*/ 1804 w 2024"/>
                  <a:gd name="T19" fmla="*/ 736 h 876"/>
                  <a:gd name="T20" fmla="*/ 2024 w 2024"/>
                  <a:gd name="T21" fmla="*/ 800 h 876"/>
                  <a:gd name="T22" fmla="*/ 1916 w 2024"/>
                  <a:gd name="T23" fmla="*/ 836 h 876"/>
                  <a:gd name="T24" fmla="*/ 1836 w 2024"/>
                  <a:gd name="T25" fmla="*/ 872 h 876"/>
                  <a:gd name="T26" fmla="*/ 1732 w 2024"/>
                  <a:gd name="T27" fmla="*/ 864 h 876"/>
                  <a:gd name="T28" fmla="*/ 1640 w 2024"/>
                  <a:gd name="T29" fmla="*/ 876 h 876"/>
                  <a:gd name="T30" fmla="*/ 1532 w 2024"/>
                  <a:gd name="T31" fmla="*/ 852 h 876"/>
                  <a:gd name="T32" fmla="*/ 1420 w 2024"/>
                  <a:gd name="T33" fmla="*/ 832 h 876"/>
                  <a:gd name="T34" fmla="*/ 1332 w 2024"/>
                  <a:gd name="T35" fmla="*/ 824 h 876"/>
                  <a:gd name="T36" fmla="*/ 1244 w 2024"/>
                  <a:gd name="T37" fmla="*/ 788 h 876"/>
                  <a:gd name="T38" fmla="*/ 1136 w 2024"/>
                  <a:gd name="T39" fmla="*/ 732 h 876"/>
                  <a:gd name="T40" fmla="*/ 1040 w 2024"/>
                  <a:gd name="T41" fmla="*/ 704 h 876"/>
                  <a:gd name="T42" fmla="*/ 948 w 2024"/>
                  <a:gd name="T43" fmla="*/ 680 h 876"/>
                  <a:gd name="T44" fmla="*/ 860 w 2024"/>
                  <a:gd name="T45" fmla="*/ 644 h 876"/>
                  <a:gd name="T46" fmla="*/ 756 w 2024"/>
                  <a:gd name="T47" fmla="*/ 584 h 876"/>
                  <a:gd name="T48" fmla="*/ 648 w 2024"/>
                  <a:gd name="T49" fmla="*/ 528 h 876"/>
                  <a:gd name="T50" fmla="*/ 472 w 2024"/>
                  <a:gd name="T51" fmla="*/ 432 h 876"/>
                  <a:gd name="T52" fmla="*/ 376 w 2024"/>
                  <a:gd name="T53" fmla="*/ 368 h 876"/>
                  <a:gd name="T54" fmla="*/ 272 w 2024"/>
                  <a:gd name="T55" fmla="*/ 288 h 876"/>
                  <a:gd name="T56" fmla="*/ 172 w 2024"/>
                  <a:gd name="T57" fmla="*/ 228 h 876"/>
                  <a:gd name="T58" fmla="*/ 72 w 2024"/>
                  <a:gd name="T59" fmla="*/ 164 h 876"/>
                  <a:gd name="T60" fmla="*/ 0 w 2024"/>
                  <a:gd name="T61" fmla="*/ 60 h 8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24"/>
                  <a:gd name="T94" fmla="*/ 0 h 876"/>
                  <a:gd name="T95" fmla="*/ 2024 w 2024"/>
                  <a:gd name="T96" fmla="*/ 876 h 8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24" h="876">
                    <a:moveTo>
                      <a:pt x="0" y="60"/>
                    </a:moveTo>
                    <a:lnTo>
                      <a:pt x="232" y="52"/>
                    </a:lnTo>
                    <a:lnTo>
                      <a:pt x="380" y="32"/>
                    </a:lnTo>
                    <a:lnTo>
                      <a:pt x="508" y="0"/>
                    </a:lnTo>
                    <a:lnTo>
                      <a:pt x="668" y="60"/>
                    </a:lnTo>
                    <a:lnTo>
                      <a:pt x="912" y="180"/>
                    </a:lnTo>
                    <a:lnTo>
                      <a:pt x="1152" y="344"/>
                    </a:lnTo>
                    <a:lnTo>
                      <a:pt x="1380" y="476"/>
                    </a:lnTo>
                    <a:lnTo>
                      <a:pt x="1576" y="612"/>
                    </a:lnTo>
                    <a:lnTo>
                      <a:pt x="1804" y="736"/>
                    </a:lnTo>
                    <a:lnTo>
                      <a:pt x="2024" y="800"/>
                    </a:lnTo>
                    <a:lnTo>
                      <a:pt x="1916" y="836"/>
                    </a:lnTo>
                    <a:lnTo>
                      <a:pt x="1836" y="872"/>
                    </a:lnTo>
                    <a:lnTo>
                      <a:pt x="1732" y="864"/>
                    </a:lnTo>
                    <a:lnTo>
                      <a:pt x="1640" y="876"/>
                    </a:lnTo>
                    <a:lnTo>
                      <a:pt x="1532" y="852"/>
                    </a:lnTo>
                    <a:lnTo>
                      <a:pt x="1420" y="832"/>
                    </a:lnTo>
                    <a:lnTo>
                      <a:pt x="1332" y="824"/>
                    </a:lnTo>
                    <a:lnTo>
                      <a:pt x="1244" y="788"/>
                    </a:lnTo>
                    <a:lnTo>
                      <a:pt x="1136" y="732"/>
                    </a:lnTo>
                    <a:lnTo>
                      <a:pt x="1040" y="704"/>
                    </a:lnTo>
                    <a:lnTo>
                      <a:pt x="948" y="680"/>
                    </a:lnTo>
                    <a:lnTo>
                      <a:pt x="860" y="644"/>
                    </a:lnTo>
                    <a:lnTo>
                      <a:pt x="756" y="584"/>
                    </a:lnTo>
                    <a:lnTo>
                      <a:pt x="648" y="528"/>
                    </a:lnTo>
                    <a:lnTo>
                      <a:pt x="472" y="432"/>
                    </a:lnTo>
                    <a:lnTo>
                      <a:pt x="376" y="368"/>
                    </a:lnTo>
                    <a:lnTo>
                      <a:pt x="272" y="288"/>
                    </a:lnTo>
                    <a:lnTo>
                      <a:pt x="172" y="228"/>
                    </a:lnTo>
                    <a:lnTo>
                      <a:pt x="72" y="164"/>
                    </a:lnTo>
                    <a:lnTo>
                      <a:pt x="0" y="60"/>
                    </a:lnTo>
                    <a:close/>
                  </a:path>
                </a:pathLst>
              </a:custGeom>
              <a:solidFill>
                <a:srgbClr val="996633"/>
              </a:solidFill>
              <a:ln w="19050" cmpd="sng">
                <a:solidFill>
                  <a:schemeClr val="tx1"/>
                </a:solidFill>
                <a:round/>
                <a:headEnd/>
                <a:tailEnd/>
              </a:ln>
            </p:spPr>
            <p:txBody>
              <a:bodyPr wrap="none" anchor="ctr"/>
              <a:lstStyle/>
              <a:p>
                <a:endParaRPr lang="en-US" dirty="0"/>
              </a:p>
            </p:txBody>
          </p:sp>
          <p:sp>
            <p:nvSpPr>
              <p:cNvPr id="105" name="Freeform 386"/>
              <p:cNvSpPr>
                <a:spLocks/>
              </p:cNvSpPr>
              <p:nvPr/>
            </p:nvSpPr>
            <p:spPr bwMode="auto">
              <a:xfrm>
                <a:off x="3314700" y="1771650"/>
                <a:ext cx="3708400" cy="1460500"/>
              </a:xfrm>
              <a:custGeom>
                <a:avLst/>
                <a:gdLst>
                  <a:gd name="T0" fmla="*/ 0 w 2336"/>
                  <a:gd name="T1" fmla="*/ 240 h 920"/>
                  <a:gd name="T2" fmla="*/ 88 w 2336"/>
                  <a:gd name="T3" fmla="*/ 324 h 920"/>
                  <a:gd name="T4" fmla="*/ 276 w 2336"/>
                  <a:gd name="T5" fmla="*/ 444 h 920"/>
                  <a:gd name="T6" fmla="*/ 512 w 2336"/>
                  <a:gd name="T7" fmla="*/ 568 h 920"/>
                  <a:gd name="T8" fmla="*/ 724 w 2336"/>
                  <a:gd name="T9" fmla="*/ 660 h 920"/>
                  <a:gd name="T10" fmla="*/ 848 w 2336"/>
                  <a:gd name="T11" fmla="*/ 708 h 920"/>
                  <a:gd name="T12" fmla="*/ 1012 w 2336"/>
                  <a:gd name="T13" fmla="*/ 752 h 920"/>
                  <a:gd name="T14" fmla="*/ 1164 w 2336"/>
                  <a:gd name="T15" fmla="*/ 800 h 920"/>
                  <a:gd name="T16" fmla="*/ 1304 w 2336"/>
                  <a:gd name="T17" fmla="*/ 856 h 920"/>
                  <a:gd name="T18" fmla="*/ 1336 w 2336"/>
                  <a:gd name="T19" fmla="*/ 888 h 920"/>
                  <a:gd name="T20" fmla="*/ 1456 w 2336"/>
                  <a:gd name="T21" fmla="*/ 904 h 920"/>
                  <a:gd name="T22" fmla="*/ 1560 w 2336"/>
                  <a:gd name="T23" fmla="*/ 892 h 920"/>
                  <a:gd name="T24" fmla="*/ 1628 w 2336"/>
                  <a:gd name="T25" fmla="*/ 888 h 920"/>
                  <a:gd name="T26" fmla="*/ 1704 w 2336"/>
                  <a:gd name="T27" fmla="*/ 920 h 920"/>
                  <a:gd name="T28" fmla="*/ 1868 w 2336"/>
                  <a:gd name="T29" fmla="*/ 876 h 920"/>
                  <a:gd name="T30" fmla="*/ 1952 w 2336"/>
                  <a:gd name="T31" fmla="*/ 836 h 920"/>
                  <a:gd name="T32" fmla="*/ 2100 w 2336"/>
                  <a:gd name="T33" fmla="*/ 736 h 920"/>
                  <a:gd name="T34" fmla="*/ 2220 w 2336"/>
                  <a:gd name="T35" fmla="*/ 692 h 920"/>
                  <a:gd name="T36" fmla="*/ 2336 w 2336"/>
                  <a:gd name="T37" fmla="*/ 672 h 920"/>
                  <a:gd name="T38" fmla="*/ 2120 w 2336"/>
                  <a:gd name="T39" fmla="*/ 604 h 920"/>
                  <a:gd name="T40" fmla="*/ 1828 w 2336"/>
                  <a:gd name="T41" fmla="*/ 512 h 920"/>
                  <a:gd name="T42" fmla="*/ 1688 w 2336"/>
                  <a:gd name="T43" fmla="*/ 456 h 920"/>
                  <a:gd name="T44" fmla="*/ 1528 w 2336"/>
                  <a:gd name="T45" fmla="*/ 368 h 920"/>
                  <a:gd name="T46" fmla="*/ 1328 w 2336"/>
                  <a:gd name="T47" fmla="*/ 268 h 920"/>
                  <a:gd name="T48" fmla="*/ 1140 w 2336"/>
                  <a:gd name="T49" fmla="*/ 192 h 920"/>
                  <a:gd name="T50" fmla="*/ 1032 w 2336"/>
                  <a:gd name="T51" fmla="*/ 116 h 920"/>
                  <a:gd name="T52" fmla="*/ 956 w 2336"/>
                  <a:gd name="T53" fmla="*/ 48 h 920"/>
                  <a:gd name="T54" fmla="*/ 872 w 2336"/>
                  <a:gd name="T55" fmla="*/ 0 h 920"/>
                  <a:gd name="T56" fmla="*/ 800 w 2336"/>
                  <a:gd name="T57" fmla="*/ 48 h 920"/>
                  <a:gd name="T58" fmla="*/ 712 w 2336"/>
                  <a:gd name="T59" fmla="*/ 124 h 920"/>
                  <a:gd name="T60" fmla="*/ 600 w 2336"/>
                  <a:gd name="T61" fmla="*/ 176 h 920"/>
                  <a:gd name="T62" fmla="*/ 484 w 2336"/>
                  <a:gd name="T63" fmla="*/ 212 h 920"/>
                  <a:gd name="T64" fmla="*/ 352 w 2336"/>
                  <a:gd name="T65" fmla="*/ 236 h 920"/>
                  <a:gd name="T66" fmla="*/ 196 w 2336"/>
                  <a:gd name="T67" fmla="*/ 252 h 920"/>
                  <a:gd name="T68" fmla="*/ 0 w 2336"/>
                  <a:gd name="T69" fmla="*/ 240 h 9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36"/>
                  <a:gd name="T106" fmla="*/ 0 h 920"/>
                  <a:gd name="T107" fmla="*/ 2336 w 2336"/>
                  <a:gd name="T108" fmla="*/ 920 h 9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36" h="920">
                    <a:moveTo>
                      <a:pt x="0" y="240"/>
                    </a:moveTo>
                    <a:lnTo>
                      <a:pt x="88" y="324"/>
                    </a:lnTo>
                    <a:lnTo>
                      <a:pt x="276" y="444"/>
                    </a:lnTo>
                    <a:lnTo>
                      <a:pt x="512" y="568"/>
                    </a:lnTo>
                    <a:lnTo>
                      <a:pt x="724" y="660"/>
                    </a:lnTo>
                    <a:lnTo>
                      <a:pt x="848" y="708"/>
                    </a:lnTo>
                    <a:lnTo>
                      <a:pt x="1012" y="752"/>
                    </a:lnTo>
                    <a:lnTo>
                      <a:pt x="1164" y="800"/>
                    </a:lnTo>
                    <a:lnTo>
                      <a:pt x="1304" y="856"/>
                    </a:lnTo>
                    <a:lnTo>
                      <a:pt x="1336" y="888"/>
                    </a:lnTo>
                    <a:lnTo>
                      <a:pt x="1456" y="904"/>
                    </a:lnTo>
                    <a:lnTo>
                      <a:pt x="1560" y="892"/>
                    </a:lnTo>
                    <a:lnTo>
                      <a:pt x="1628" y="888"/>
                    </a:lnTo>
                    <a:lnTo>
                      <a:pt x="1704" y="920"/>
                    </a:lnTo>
                    <a:lnTo>
                      <a:pt x="1868" y="876"/>
                    </a:lnTo>
                    <a:lnTo>
                      <a:pt x="1952" y="836"/>
                    </a:lnTo>
                    <a:lnTo>
                      <a:pt x="2100" y="736"/>
                    </a:lnTo>
                    <a:lnTo>
                      <a:pt x="2220" y="692"/>
                    </a:lnTo>
                    <a:lnTo>
                      <a:pt x="2336" y="672"/>
                    </a:lnTo>
                    <a:lnTo>
                      <a:pt x="2120" y="604"/>
                    </a:lnTo>
                    <a:lnTo>
                      <a:pt x="1828" y="512"/>
                    </a:lnTo>
                    <a:lnTo>
                      <a:pt x="1688" y="456"/>
                    </a:lnTo>
                    <a:lnTo>
                      <a:pt x="1528" y="368"/>
                    </a:lnTo>
                    <a:lnTo>
                      <a:pt x="1328" y="268"/>
                    </a:lnTo>
                    <a:lnTo>
                      <a:pt x="1140" y="192"/>
                    </a:lnTo>
                    <a:lnTo>
                      <a:pt x="1032" y="116"/>
                    </a:lnTo>
                    <a:lnTo>
                      <a:pt x="956" y="48"/>
                    </a:lnTo>
                    <a:lnTo>
                      <a:pt x="872" y="0"/>
                    </a:lnTo>
                    <a:lnTo>
                      <a:pt x="800" y="48"/>
                    </a:lnTo>
                    <a:lnTo>
                      <a:pt x="712" y="124"/>
                    </a:lnTo>
                    <a:lnTo>
                      <a:pt x="600" y="176"/>
                    </a:lnTo>
                    <a:lnTo>
                      <a:pt x="484" y="212"/>
                    </a:lnTo>
                    <a:lnTo>
                      <a:pt x="352" y="236"/>
                    </a:lnTo>
                    <a:lnTo>
                      <a:pt x="196" y="252"/>
                    </a:lnTo>
                    <a:lnTo>
                      <a:pt x="0" y="240"/>
                    </a:lnTo>
                    <a:close/>
                  </a:path>
                </a:pathLst>
              </a:custGeom>
              <a:solidFill>
                <a:srgbClr val="996633"/>
              </a:solidFill>
              <a:ln w="9525">
                <a:solidFill>
                  <a:schemeClr val="tx1"/>
                </a:solidFill>
                <a:round/>
                <a:headEnd/>
                <a:tailEnd/>
              </a:ln>
            </p:spPr>
            <p:txBody>
              <a:bodyPr wrap="none" anchor="ctr"/>
              <a:lstStyle/>
              <a:p>
                <a:endParaRPr lang="en-US" dirty="0"/>
              </a:p>
            </p:txBody>
          </p:sp>
          <p:sp>
            <p:nvSpPr>
              <p:cNvPr id="106" name="Freeform 387"/>
              <p:cNvSpPr>
                <a:spLocks/>
              </p:cNvSpPr>
              <p:nvPr/>
            </p:nvSpPr>
            <p:spPr bwMode="auto">
              <a:xfrm>
                <a:off x="1231900" y="2886075"/>
                <a:ext cx="3911600" cy="1806575"/>
              </a:xfrm>
              <a:custGeom>
                <a:avLst/>
                <a:gdLst>
                  <a:gd name="T0" fmla="*/ 1364 w 2464"/>
                  <a:gd name="T1" fmla="*/ 1084 h 1112"/>
                  <a:gd name="T2" fmla="*/ 1520 w 2464"/>
                  <a:gd name="T3" fmla="*/ 1008 h 1112"/>
                  <a:gd name="T4" fmla="*/ 1708 w 2464"/>
                  <a:gd name="T5" fmla="*/ 936 h 1112"/>
                  <a:gd name="T6" fmla="*/ 1876 w 2464"/>
                  <a:gd name="T7" fmla="*/ 860 h 1112"/>
                  <a:gd name="T8" fmla="*/ 2072 w 2464"/>
                  <a:gd name="T9" fmla="*/ 788 h 1112"/>
                  <a:gd name="T10" fmla="*/ 2204 w 2464"/>
                  <a:gd name="T11" fmla="*/ 756 h 1112"/>
                  <a:gd name="T12" fmla="*/ 2316 w 2464"/>
                  <a:gd name="T13" fmla="*/ 756 h 1112"/>
                  <a:gd name="T14" fmla="*/ 2464 w 2464"/>
                  <a:gd name="T15" fmla="*/ 788 h 1112"/>
                  <a:gd name="T16" fmla="*/ 2280 w 2464"/>
                  <a:gd name="T17" fmla="*/ 704 h 1112"/>
                  <a:gd name="T18" fmla="*/ 2124 w 2464"/>
                  <a:gd name="T19" fmla="*/ 680 h 1112"/>
                  <a:gd name="T20" fmla="*/ 1788 w 2464"/>
                  <a:gd name="T21" fmla="*/ 528 h 1112"/>
                  <a:gd name="T22" fmla="*/ 1620 w 2464"/>
                  <a:gd name="T23" fmla="*/ 440 h 1112"/>
                  <a:gd name="T24" fmla="*/ 1500 w 2464"/>
                  <a:gd name="T25" fmla="*/ 340 h 1112"/>
                  <a:gd name="T26" fmla="*/ 1336 w 2464"/>
                  <a:gd name="T27" fmla="*/ 196 h 1112"/>
                  <a:gd name="T28" fmla="*/ 1252 w 2464"/>
                  <a:gd name="T29" fmla="*/ 104 h 1112"/>
                  <a:gd name="T30" fmla="*/ 1140 w 2464"/>
                  <a:gd name="T31" fmla="*/ 0 h 1112"/>
                  <a:gd name="T32" fmla="*/ 1044 w 2464"/>
                  <a:gd name="T33" fmla="*/ 40 h 1112"/>
                  <a:gd name="T34" fmla="*/ 928 w 2464"/>
                  <a:gd name="T35" fmla="*/ 72 h 1112"/>
                  <a:gd name="T36" fmla="*/ 820 w 2464"/>
                  <a:gd name="T37" fmla="*/ 144 h 1112"/>
                  <a:gd name="T38" fmla="*/ 668 w 2464"/>
                  <a:gd name="T39" fmla="*/ 228 h 1112"/>
                  <a:gd name="T40" fmla="*/ 524 w 2464"/>
                  <a:gd name="T41" fmla="*/ 320 h 1112"/>
                  <a:gd name="T42" fmla="*/ 416 w 2464"/>
                  <a:gd name="T43" fmla="*/ 360 h 1112"/>
                  <a:gd name="T44" fmla="*/ 296 w 2464"/>
                  <a:gd name="T45" fmla="*/ 424 h 1112"/>
                  <a:gd name="T46" fmla="*/ 188 w 2464"/>
                  <a:gd name="T47" fmla="*/ 464 h 1112"/>
                  <a:gd name="T48" fmla="*/ 112 w 2464"/>
                  <a:gd name="T49" fmla="*/ 484 h 1112"/>
                  <a:gd name="T50" fmla="*/ 0 w 2464"/>
                  <a:gd name="T51" fmla="*/ 500 h 1112"/>
                  <a:gd name="T52" fmla="*/ 104 w 2464"/>
                  <a:gd name="T53" fmla="*/ 548 h 1112"/>
                  <a:gd name="T54" fmla="*/ 216 w 2464"/>
                  <a:gd name="T55" fmla="*/ 612 h 1112"/>
                  <a:gd name="T56" fmla="*/ 340 w 2464"/>
                  <a:gd name="T57" fmla="*/ 712 h 1112"/>
                  <a:gd name="T58" fmla="*/ 472 w 2464"/>
                  <a:gd name="T59" fmla="*/ 864 h 1112"/>
                  <a:gd name="T60" fmla="*/ 636 w 2464"/>
                  <a:gd name="T61" fmla="*/ 1016 h 1112"/>
                  <a:gd name="T62" fmla="*/ 768 w 2464"/>
                  <a:gd name="T63" fmla="*/ 1092 h 1112"/>
                  <a:gd name="T64" fmla="*/ 952 w 2464"/>
                  <a:gd name="T65" fmla="*/ 1112 h 1112"/>
                  <a:gd name="T66" fmla="*/ 1080 w 2464"/>
                  <a:gd name="T67" fmla="*/ 1108 h 1112"/>
                  <a:gd name="T68" fmla="*/ 1224 w 2464"/>
                  <a:gd name="T69" fmla="*/ 1076 h 1112"/>
                  <a:gd name="T70" fmla="*/ 1324 w 2464"/>
                  <a:gd name="T71" fmla="*/ 1076 h 1112"/>
                  <a:gd name="T72" fmla="*/ 1364 w 2464"/>
                  <a:gd name="T73" fmla="*/ 1084 h 111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64"/>
                  <a:gd name="T112" fmla="*/ 0 h 1112"/>
                  <a:gd name="T113" fmla="*/ 2464 w 2464"/>
                  <a:gd name="T114" fmla="*/ 1112 h 111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64" h="1112">
                    <a:moveTo>
                      <a:pt x="1364" y="1084"/>
                    </a:moveTo>
                    <a:lnTo>
                      <a:pt x="1520" y="1008"/>
                    </a:lnTo>
                    <a:lnTo>
                      <a:pt x="1708" y="936"/>
                    </a:lnTo>
                    <a:lnTo>
                      <a:pt x="1876" y="860"/>
                    </a:lnTo>
                    <a:lnTo>
                      <a:pt x="2072" y="788"/>
                    </a:lnTo>
                    <a:lnTo>
                      <a:pt x="2204" y="756"/>
                    </a:lnTo>
                    <a:lnTo>
                      <a:pt x="2316" y="756"/>
                    </a:lnTo>
                    <a:lnTo>
                      <a:pt x="2464" y="788"/>
                    </a:lnTo>
                    <a:lnTo>
                      <a:pt x="2280" y="704"/>
                    </a:lnTo>
                    <a:lnTo>
                      <a:pt x="2124" y="680"/>
                    </a:lnTo>
                    <a:lnTo>
                      <a:pt x="1788" y="528"/>
                    </a:lnTo>
                    <a:lnTo>
                      <a:pt x="1620" y="440"/>
                    </a:lnTo>
                    <a:lnTo>
                      <a:pt x="1500" y="340"/>
                    </a:lnTo>
                    <a:lnTo>
                      <a:pt x="1336" y="196"/>
                    </a:lnTo>
                    <a:lnTo>
                      <a:pt x="1252" y="104"/>
                    </a:lnTo>
                    <a:lnTo>
                      <a:pt x="1140" y="0"/>
                    </a:lnTo>
                    <a:lnTo>
                      <a:pt x="1044" y="40"/>
                    </a:lnTo>
                    <a:lnTo>
                      <a:pt x="928" y="72"/>
                    </a:lnTo>
                    <a:lnTo>
                      <a:pt x="820" y="144"/>
                    </a:lnTo>
                    <a:lnTo>
                      <a:pt x="668" y="228"/>
                    </a:lnTo>
                    <a:lnTo>
                      <a:pt x="524" y="320"/>
                    </a:lnTo>
                    <a:lnTo>
                      <a:pt x="416" y="360"/>
                    </a:lnTo>
                    <a:lnTo>
                      <a:pt x="296" y="424"/>
                    </a:lnTo>
                    <a:lnTo>
                      <a:pt x="188" y="464"/>
                    </a:lnTo>
                    <a:lnTo>
                      <a:pt x="112" y="484"/>
                    </a:lnTo>
                    <a:lnTo>
                      <a:pt x="0" y="500"/>
                    </a:lnTo>
                    <a:lnTo>
                      <a:pt x="104" y="548"/>
                    </a:lnTo>
                    <a:lnTo>
                      <a:pt x="216" y="612"/>
                    </a:lnTo>
                    <a:lnTo>
                      <a:pt x="340" y="712"/>
                    </a:lnTo>
                    <a:lnTo>
                      <a:pt x="472" y="864"/>
                    </a:lnTo>
                    <a:lnTo>
                      <a:pt x="636" y="1016"/>
                    </a:lnTo>
                    <a:lnTo>
                      <a:pt x="768" y="1092"/>
                    </a:lnTo>
                    <a:lnTo>
                      <a:pt x="952" y="1112"/>
                    </a:lnTo>
                    <a:cubicBezTo>
                      <a:pt x="1077" y="1108"/>
                      <a:pt x="1035" y="1108"/>
                      <a:pt x="1080" y="1108"/>
                    </a:cubicBezTo>
                    <a:lnTo>
                      <a:pt x="1224" y="1076"/>
                    </a:lnTo>
                    <a:lnTo>
                      <a:pt x="1324" y="1076"/>
                    </a:lnTo>
                    <a:lnTo>
                      <a:pt x="1364" y="1084"/>
                    </a:lnTo>
                    <a:close/>
                  </a:path>
                </a:pathLst>
              </a:custGeom>
              <a:solidFill>
                <a:srgbClr val="996633"/>
              </a:solidFill>
              <a:ln w="9525">
                <a:solidFill>
                  <a:schemeClr val="tx1"/>
                </a:solidFill>
                <a:round/>
                <a:headEnd/>
                <a:tailEnd/>
              </a:ln>
            </p:spPr>
            <p:txBody>
              <a:bodyPr wrap="none" anchor="ctr"/>
              <a:lstStyle/>
              <a:p>
                <a:endParaRPr lang="en-US" dirty="0"/>
              </a:p>
            </p:txBody>
          </p:sp>
          <p:sp>
            <p:nvSpPr>
              <p:cNvPr id="107" name="Freeform 388"/>
              <p:cNvSpPr>
                <a:spLocks/>
              </p:cNvSpPr>
              <p:nvPr/>
            </p:nvSpPr>
            <p:spPr bwMode="auto">
              <a:xfrm>
                <a:off x="1473200" y="3670300"/>
                <a:ext cx="74613" cy="304800"/>
              </a:xfrm>
              <a:custGeom>
                <a:avLst/>
                <a:gdLst>
                  <a:gd name="T0" fmla="*/ 16 w 31"/>
                  <a:gd name="T1" fmla="*/ 116 h 116"/>
                  <a:gd name="T2" fmla="*/ 28 w 31"/>
                  <a:gd name="T3" fmla="*/ 72 h 116"/>
                  <a:gd name="T4" fmla="*/ 0 w 31"/>
                  <a:gd name="T5" fmla="*/ 0 h 116"/>
                  <a:gd name="T6" fmla="*/ 0 60000 65536"/>
                  <a:gd name="T7" fmla="*/ 0 60000 65536"/>
                  <a:gd name="T8" fmla="*/ 0 60000 65536"/>
                  <a:gd name="T9" fmla="*/ 0 w 31"/>
                  <a:gd name="T10" fmla="*/ 0 h 116"/>
                  <a:gd name="T11" fmla="*/ 31 w 31"/>
                  <a:gd name="T12" fmla="*/ 116 h 116"/>
                </a:gdLst>
                <a:ahLst/>
                <a:cxnLst>
                  <a:cxn ang="T6">
                    <a:pos x="T0" y="T1"/>
                  </a:cxn>
                  <a:cxn ang="T7">
                    <a:pos x="T2" y="T3"/>
                  </a:cxn>
                  <a:cxn ang="T8">
                    <a:pos x="T4" y="T5"/>
                  </a:cxn>
                </a:cxnLst>
                <a:rect l="T9" t="T10" r="T11" b="T12"/>
                <a:pathLst>
                  <a:path w="31" h="116">
                    <a:moveTo>
                      <a:pt x="16" y="116"/>
                    </a:moveTo>
                    <a:cubicBezTo>
                      <a:pt x="23" y="103"/>
                      <a:pt x="31" y="91"/>
                      <a:pt x="28" y="72"/>
                    </a:cubicBezTo>
                    <a:cubicBezTo>
                      <a:pt x="25" y="53"/>
                      <a:pt x="12" y="26"/>
                      <a:pt x="0" y="0"/>
                    </a:cubicBezTo>
                  </a:path>
                </a:pathLst>
              </a:custGeom>
              <a:noFill/>
              <a:ln w="19050" cmpd="sng">
                <a:solidFill>
                  <a:schemeClr val="tx1"/>
                </a:solidFill>
                <a:round/>
                <a:headEnd/>
                <a:tailEnd/>
              </a:ln>
            </p:spPr>
            <p:txBody>
              <a:bodyPr wrap="none" anchor="ctr"/>
              <a:lstStyle/>
              <a:p>
                <a:endParaRPr lang="en-US" dirty="0"/>
              </a:p>
            </p:txBody>
          </p:sp>
          <p:sp>
            <p:nvSpPr>
              <p:cNvPr id="108" name="Freeform 389"/>
              <p:cNvSpPr>
                <a:spLocks/>
              </p:cNvSpPr>
              <p:nvPr/>
            </p:nvSpPr>
            <p:spPr bwMode="auto">
              <a:xfrm>
                <a:off x="2127250" y="4121150"/>
                <a:ext cx="898525" cy="596900"/>
              </a:xfrm>
              <a:custGeom>
                <a:avLst/>
                <a:gdLst>
                  <a:gd name="T0" fmla="*/ 0 w 514"/>
                  <a:gd name="T1" fmla="*/ 192 h 352"/>
                  <a:gd name="T2" fmla="*/ 44 w 514"/>
                  <a:gd name="T3" fmla="*/ 160 h 352"/>
                  <a:gd name="T4" fmla="*/ 80 w 514"/>
                  <a:gd name="T5" fmla="*/ 96 h 352"/>
                  <a:gd name="T6" fmla="*/ 84 w 514"/>
                  <a:gd name="T7" fmla="*/ 16 h 352"/>
                  <a:gd name="T8" fmla="*/ 116 w 514"/>
                  <a:gd name="T9" fmla="*/ 4 h 352"/>
                  <a:gd name="T10" fmla="*/ 240 w 514"/>
                  <a:gd name="T11" fmla="*/ 40 h 352"/>
                  <a:gd name="T12" fmla="*/ 400 w 514"/>
                  <a:gd name="T13" fmla="*/ 60 h 352"/>
                  <a:gd name="T14" fmla="*/ 496 w 514"/>
                  <a:gd name="T15" fmla="*/ 92 h 352"/>
                  <a:gd name="T16" fmla="*/ 508 w 514"/>
                  <a:gd name="T17" fmla="*/ 124 h 352"/>
                  <a:gd name="T18" fmla="*/ 472 w 514"/>
                  <a:gd name="T19" fmla="*/ 156 h 352"/>
                  <a:gd name="T20" fmla="*/ 420 w 514"/>
                  <a:gd name="T21" fmla="*/ 196 h 352"/>
                  <a:gd name="T22" fmla="*/ 388 w 514"/>
                  <a:gd name="T23" fmla="*/ 252 h 352"/>
                  <a:gd name="T24" fmla="*/ 368 w 514"/>
                  <a:gd name="T25" fmla="*/ 352 h 3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4"/>
                  <a:gd name="T40" fmla="*/ 0 h 352"/>
                  <a:gd name="T41" fmla="*/ 514 w 514"/>
                  <a:gd name="T42" fmla="*/ 352 h 3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4" h="352">
                    <a:moveTo>
                      <a:pt x="0" y="192"/>
                    </a:moveTo>
                    <a:cubicBezTo>
                      <a:pt x="15" y="184"/>
                      <a:pt x="31" y="176"/>
                      <a:pt x="44" y="160"/>
                    </a:cubicBezTo>
                    <a:cubicBezTo>
                      <a:pt x="57" y="144"/>
                      <a:pt x="73" y="120"/>
                      <a:pt x="80" y="96"/>
                    </a:cubicBezTo>
                    <a:cubicBezTo>
                      <a:pt x="87" y="72"/>
                      <a:pt x="78" y="31"/>
                      <a:pt x="84" y="16"/>
                    </a:cubicBezTo>
                    <a:cubicBezTo>
                      <a:pt x="90" y="1"/>
                      <a:pt x="90" y="0"/>
                      <a:pt x="116" y="4"/>
                    </a:cubicBezTo>
                    <a:cubicBezTo>
                      <a:pt x="142" y="8"/>
                      <a:pt x="193" y="31"/>
                      <a:pt x="240" y="40"/>
                    </a:cubicBezTo>
                    <a:cubicBezTo>
                      <a:pt x="287" y="49"/>
                      <a:pt x="357" y="51"/>
                      <a:pt x="400" y="60"/>
                    </a:cubicBezTo>
                    <a:cubicBezTo>
                      <a:pt x="443" y="69"/>
                      <a:pt x="478" y="81"/>
                      <a:pt x="496" y="92"/>
                    </a:cubicBezTo>
                    <a:cubicBezTo>
                      <a:pt x="514" y="103"/>
                      <a:pt x="512" y="113"/>
                      <a:pt x="508" y="124"/>
                    </a:cubicBezTo>
                    <a:cubicBezTo>
                      <a:pt x="504" y="135"/>
                      <a:pt x="487" y="144"/>
                      <a:pt x="472" y="156"/>
                    </a:cubicBezTo>
                    <a:cubicBezTo>
                      <a:pt x="457" y="168"/>
                      <a:pt x="434" y="180"/>
                      <a:pt x="420" y="196"/>
                    </a:cubicBezTo>
                    <a:cubicBezTo>
                      <a:pt x="406" y="212"/>
                      <a:pt x="397" y="226"/>
                      <a:pt x="388" y="252"/>
                    </a:cubicBezTo>
                    <a:cubicBezTo>
                      <a:pt x="379" y="278"/>
                      <a:pt x="373" y="315"/>
                      <a:pt x="368" y="352"/>
                    </a:cubicBezTo>
                  </a:path>
                </a:pathLst>
              </a:custGeom>
              <a:noFill/>
              <a:ln w="19050" cmpd="sng">
                <a:solidFill>
                  <a:schemeClr val="tx1"/>
                </a:solidFill>
                <a:round/>
                <a:headEnd/>
                <a:tailEnd/>
              </a:ln>
            </p:spPr>
            <p:txBody>
              <a:bodyPr wrap="none" anchor="ctr"/>
              <a:lstStyle/>
              <a:p>
                <a:endParaRPr lang="en-US" dirty="0"/>
              </a:p>
            </p:txBody>
          </p:sp>
          <p:sp>
            <p:nvSpPr>
              <p:cNvPr id="109" name="Freeform 390"/>
              <p:cNvSpPr>
                <a:spLocks/>
              </p:cNvSpPr>
              <p:nvPr/>
            </p:nvSpPr>
            <p:spPr bwMode="auto">
              <a:xfrm>
                <a:off x="2647950" y="3057525"/>
                <a:ext cx="654050" cy="144462"/>
              </a:xfrm>
              <a:custGeom>
                <a:avLst/>
                <a:gdLst>
                  <a:gd name="T0" fmla="*/ 0 w 404"/>
                  <a:gd name="T1" fmla="*/ 0 h 73"/>
                  <a:gd name="T2" fmla="*/ 92 w 404"/>
                  <a:gd name="T3" fmla="*/ 40 h 73"/>
                  <a:gd name="T4" fmla="*/ 236 w 404"/>
                  <a:gd name="T5" fmla="*/ 68 h 73"/>
                  <a:gd name="T6" fmla="*/ 320 w 404"/>
                  <a:gd name="T7" fmla="*/ 68 h 73"/>
                  <a:gd name="T8" fmla="*/ 404 w 404"/>
                  <a:gd name="T9" fmla="*/ 56 h 73"/>
                  <a:gd name="T10" fmla="*/ 0 60000 65536"/>
                  <a:gd name="T11" fmla="*/ 0 60000 65536"/>
                  <a:gd name="T12" fmla="*/ 0 60000 65536"/>
                  <a:gd name="T13" fmla="*/ 0 60000 65536"/>
                  <a:gd name="T14" fmla="*/ 0 60000 65536"/>
                  <a:gd name="T15" fmla="*/ 0 w 404"/>
                  <a:gd name="T16" fmla="*/ 0 h 73"/>
                  <a:gd name="T17" fmla="*/ 404 w 404"/>
                  <a:gd name="T18" fmla="*/ 73 h 73"/>
                </a:gdLst>
                <a:ahLst/>
                <a:cxnLst>
                  <a:cxn ang="T10">
                    <a:pos x="T0" y="T1"/>
                  </a:cxn>
                  <a:cxn ang="T11">
                    <a:pos x="T2" y="T3"/>
                  </a:cxn>
                  <a:cxn ang="T12">
                    <a:pos x="T4" y="T5"/>
                  </a:cxn>
                  <a:cxn ang="T13">
                    <a:pos x="T6" y="T7"/>
                  </a:cxn>
                  <a:cxn ang="T14">
                    <a:pos x="T8" y="T9"/>
                  </a:cxn>
                </a:cxnLst>
                <a:rect l="T15" t="T16" r="T17" b="T18"/>
                <a:pathLst>
                  <a:path w="404" h="73">
                    <a:moveTo>
                      <a:pt x="0" y="0"/>
                    </a:moveTo>
                    <a:cubicBezTo>
                      <a:pt x="26" y="14"/>
                      <a:pt x="53" y="29"/>
                      <a:pt x="92" y="40"/>
                    </a:cubicBezTo>
                    <a:cubicBezTo>
                      <a:pt x="131" y="51"/>
                      <a:pt x="198" y="63"/>
                      <a:pt x="236" y="68"/>
                    </a:cubicBezTo>
                    <a:cubicBezTo>
                      <a:pt x="274" y="73"/>
                      <a:pt x="292" y="70"/>
                      <a:pt x="320" y="68"/>
                    </a:cubicBezTo>
                    <a:cubicBezTo>
                      <a:pt x="348" y="66"/>
                      <a:pt x="376" y="61"/>
                      <a:pt x="404" y="56"/>
                    </a:cubicBezTo>
                  </a:path>
                </a:pathLst>
              </a:custGeom>
              <a:noFill/>
              <a:ln w="19050" cmpd="sng">
                <a:solidFill>
                  <a:schemeClr val="tx1"/>
                </a:solidFill>
                <a:round/>
                <a:headEnd/>
                <a:tailEnd/>
              </a:ln>
            </p:spPr>
            <p:txBody>
              <a:bodyPr wrap="none" anchor="ctr"/>
              <a:lstStyle/>
              <a:p>
                <a:endParaRPr lang="en-US" dirty="0"/>
              </a:p>
            </p:txBody>
          </p:sp>
          <p:sp>
            <p:nvSpPr>
              <p:cNvPr id="110" name="Line 391"/>
              <p:cNvSpPr>
                <a:spLocks noChangeShapeType="1"/>
              </p:cNvSpPr>
              <p:nvPr/>
            </p:nvSpPr>
            <p:spPr bwMode="auto">
              <a:xfrm flipV="1">
                <a:off x="1225550" y="3879850"/>
                <a:ext cx="0" cy="622300"/>
              </a:xfrm>
              <a:prstGeom prst="line">
                <a:avLst/>
              </a:prstGeom>
              <a:noFill/>
              <a:ln w="28575">
                <a:solidFill>
                  <a:schemeClr val="tx1"/>
                </a:solidFill>
                <a:round/>
                <a:headEnd/>
                <a:tailEnd/>
              </a:ln>
            </p:spPr>
            <p:txBody>
              <a:bodyPr wrap="none" anchor="ctr"/>
              <a:lstStyle/>
              <a:p>
                <a:endParaRPr lang="en-US" dirty="0"/>
              </a:p>
            </p:txBody>
          </p:sp>
          <p:sp>
            <p:nvSpPr>
              <p:cNvPr id="111" name="Line 392"/>
              <p:cNvSpPr>
                <a:spLocks noChangeShapeType="1"/>
              </p:cNvSpPr>
              <p:nvPr/>
            </p:nvSpPr>
            <p:spPr bwMode="auto">
              <a:xfrm>
                <a:off x="1225550" y="4502150"/>
                <a:ext cx="2184400" cy="1041400"/>
              </a:xfrm>
              <a:prstGeom prst="line">
                <a:avLst/>
              </a:prstGeom>
              <a:noFill/>
              <a:ln w="28575">
                <a:solidFill>
                  <a:schemeClr val="tx1"/>
                </a:solidFill>
                <a:round/>
                <a:headEnd/>
                <a:tailEnd/>
              </a:ln>
            </p:spPr>
            <p:txBody>
              <a:bodyPr wrap="none" anchor="ctr"/>
              <a:lstStyle/>
              <a:p>
                <a:endParaRPr lang="en-US" dirty="0"/>
              </a:p>
            </p:txBody>
          </p:sp>
          <p:sp>
            <p:nvSpPr>
              <p:cNvPr id="112" name="Freeform 393"/>
              <p:cNvSpPr>
                <a:spLocks/>
              </p:cNvSpPr>
              <p:nvPr/>
            </p:nvSpPr>
            <p:spPr bwMode="auto">
              <a:xfrm>
                <a:off x="3581400" y="2165350"/>
                <a:ext cx="261938" cy="285750"/>
              </a:xfrm>
              <a:custGeom>
                <a:avLst/>
                <a:gdLst>
                  <a:gd name="T0" fmla="*/ 0 w 169"/>
                  <a:gd name="T1" fmla="*/ 0 h 172"/>
                  <a:gd name="T2" fmla="*/ 72 w 169"/>
                  <a:gd name="T3" fmla="*/ 48 h 172"/>
                  <a:gd name="T4" fmla="*/ 140 w 169"/>
                  <a:gd name="T5" fmla="*/ 104 h 172"/>
                  <a:gd name="T6" fmla="*/ 168 w 169"/>
                  <a:gd name="T7" fmla="*/ 152 h 172"/>
                  <a:gd name="T8" fmla="*/ 144 w 169"/>
                  <a:gd name="T9" fmla="*/ 168 h 172"/>
                  <a:gd name="T10" fmla="*/ 104 w 169"/>
                  <a:gd name="T11" fmla="*/ 172 h 172"/>
                  <a:gd name="T12" fmla="*/ 0 60000 65536"/>
                  <a:gd name="T13" fmla="*/ 0 60000 65536"/>
                  <a:gd name="T14" fmla="*/ 0 60000 65536"/>
                  <a:gd name="T15" fmla="*/ 0 60000 65536"/>
                  <a:gd name="T16" fmla="*/ 0 60000 65536"/>
                  <a:gd name="T17" fmla="*/ 0 60000 65536"/>
                  <a:gd name="T18" fmla="*/ 0 w 169"/>
                  <a:gd name="T19" fmla="*/ 0 h 172"/>
                  <a:gd name="T20" fmla="*/ 169 w 169"/>
                  <a:gd name="T21" fmla="*/ 172 h 172"/>
                </a:gdLst>
                <a:ahLst/>
                <a:cxnLst>
                  <a:cxn ang="T12">
                    <a:pos x="T0" y="T1"/>
                  </a:cxn>
                  <a:cxn ang="T13">
                    <a:pos x="T2" y="T3"/>
                  </a:cxn>
                  <a:cxn ang="T14">
                    <a:pos x="T4" y="T5"/>
                  </a:cxn>
                  <a:cxn ang="T15">
                    <a:pos x="T6" y="T7"/>
                  </a:cxn>
                  <a:cxn ang="T16">
                    <a:pos x="T8" y="T9"/>
                  </a:cxn>
                  <a:cxn ang="T17">
                    <a:pos x="T10" y="T11"/>
                  </a:cxn>
                </a:cxnLst>
                <a:rect l="T18" t="T19" r="T20" b="T21"/>
                <a:pathLst>
                  <a:path w="169" h="172">
                    <a:moveTo>
                      <a:pt x="0" y="0"/>
                    </a:moveTo>
                    <a:cubicBezTo>
                      <a:pt x="24" y="15"/>
                      <a:pt x="49" y="31"/>
                      <a:pt x="72" y="48"/>
                    </a:cubicBezTo>
                    <a:cubicBezTo>
                      <a:pt x="95" y="65"/>
                      <a:pt x="124" y="87"/>
                      <a:pt x="140" y="104"/>
                    </a:cubicBezTo>
                    <a:cubicBezTo>
                      <a:pt x="156" y="121"/>
                      <a:pt x="167" y="141"/>
                      <a:pt x="168" y="152"/>
                    </a:cubicBezTo>
                    <a:cubicBezTo>
                      <a:pt x="169" y="163"/>
                      <a:pt x="155" y="165"/>
                      <a:pt x="144" y="168"/>
                    </a:cubicBezTo>
                    <a:cubicBezTo>
                      <a:pt x="133" y="171"/>
                      <a:pt x="118" y="171"/>
                      <a:pt x="104" y="172"/>
                    </a:cubicBezTo>
                  </a:path>
                </a:pathLst>
              </a:custGeom>
              <a:noFill/>
              <a:ln w="19050" cmpd="sng">
                <a:solidFill>
                  <a:schemeClr val="tx1"/>
                </a:solidFill>
                <a:round/>
                <a:headEnd/>
                <a:tailEnd/>
              </a:ln>
            </p:spPr>
            <p:txBody>
              <a:bodyPr wrap="none" anchor="ctr"/>
              <a:lstStyle/>
              <a:p>
                <a:endParaRPr lang="en-US" dirty="0"/>
              </a:p>
            </p:txBody>
          </p:sp>
          <p:sp>
            <p:nvSpPr>
              <p:cNvPr id="113" name="Freeform 394"/>
              <p:cNvSpPr>
                <a:spLocks/>
              </p:cNvSpPr>
              <p:nvPr/>
            </p:nvSpPr>
            <p:spPr bwMode="auto">
              <a:xfrm>
                <a:off x="3784600" y="2152650"/>
                <a:ext cx="388938" cy="482600"/>
              </a:xfrm>
              <a:custGeom>
                <a:avLst/>
                <a:gdLst>
                  <a:gd name="T0" fmla="*/ 0 w 245"/>
                  <a:gd name="T1" fmla="*/ 0 h 292"/>
                  <a:gd name="T2" fmla="*/ 76 w 245"/>
                  <a:gd name="T3" fmla="*/ 52 h 292"/>
                  <a:gd name="T4" fmla="*/ 176 w 245"/>
                  <a:gd name="T5" fmla="*/ 148 h 292"/>
                  <a:gd name="T6" fmla="*/ 236 w 245"/>
                  <a:gd name="T7" fmla="*/ 220 h 292"/>
                  <a:gd name="T8" fmla="*/ 228 w 245"/>
                  <a:gd name="T9" fmla="*/ 256 h 292"/>
                  <a:gd name="T10" fmla="*/ 184 w 245"/>
                  <a:gd name="T11" fmla="*/ 292 h 292"/>
                  <a:gd name="T12" fmla="*/ 0 60000 65536"/>
                  <a:gd name="T13" fmla="*/ 0 60000 65536"/>
                  <a:gd name="T14" fmla="*/ 0 60000 65536"/>
                  <a:gd name="T15" fmla="*/ 0 60000 65536"/>
                  <a:gd name="T16" fmla="*/ 0 60000 65536"/>
                  <a:gd name="T17" fmla="*/ 0 60000 65536"/>
                  <a:gd name="T18" fmla="*/ 0 w 245"/>
                  <a:gd name="T19" fmla="*/ 0 h 292"/>
                  <a:gd name="T20" fmla="*/ 245 w 245"/>
                  <a:gd name="T21" fmla="*/ 292 h 292"/>
                </a:gdLst>
                <a:ahLst/>
                <a:cxnLst>
                  <a:cxn ang="T12">
                    <a:pos x="T0" y="T1"/>
                  </a:cxn>
                  <a:cxn ang="T13">
                    <a:pos x="T2" y="T3"/>
                  </a:cxn>
                  <a:cxn ang="T14">
                    <a:pos x="T4" y="T5"/>
                  </a:cxn>
                  <a:cxn ang="T15">
                    <a:pos x="T6" y="T7"/>
                  </a:cxn>
                  <a:cxn ang="T16">
                    <a:pos x="T8" y="T9"/>
                  </a:cxn>
                  <a:cxn ang="T17">
                    <a:pos x="T10" y="T11"/>
                  </a:cxn>
                </a:cxnLst>
                <a:rect l="T18" t="T19" r="T20" b="T21"/>
                <a:pathLst>
                  <a:path w="245" h="292">
                    <a:moveTo>
                      <a:pt x="0" y="0"/>
                    </a:moveTo>
                    <a:cubicBezTo>
                      <a:pt x="23" y="13"/>
                      <a:pt x="47" y="27"/>
                      <a:pt x="76" y="52"/>
                    </a:cubicBezTo>
                    <a:cubicBezTo>
                      <a:pt x="105" y="77"/>
                      <a:pt x="149" y="120"/>
                      <a:pt x="176" y="148"/>
                    </a:cubicBezTo>
                    <a:cubicBezTo>
                      <a:pt x="203" y="176"/>
                      <a:pt x="227" y="202"/>
                      <a:pt x="236" y="220"/>
                    </a:cubicBezTo>
                    <a:cubicBezTo>
                      <a:pt x="245" y="238"/>
                      <a:pt x="237" y="244"/>
                      <a:pt x="228" y="256"/>
                    </a:cubicBezTo>
                    <a:cubicBezTo>
                      <a:pt x="219" y="268"/>
                      <a:pt x="201" y="280"/>
                      <a:pt x="184" y="292"/>
                    </a:cubicBezTo>
                  </a:path>
                </a:pathLst>
              </a:custGeom>
              <a:noFill/>
              <a:ln w="19050" cmpd="sng">
                <a:solidFill>
                  <a:schemeClr val="tx1"/>
                </a:solidFill>
                <a:round/>
                <a:headEnd/>
                <a:tailEnd/>
              </a:ln>
            </p:spPr>
            <p:txBody>
              <a:bodyPr wrap="none" anchor="ctr"/>
              <a:lstStyle/>
              <a:p>
                <a:endParaRPr lang="en-US" dirty="0"/>
              </a:p>
            </p:txBody>
          </p:sp>
          <p:sp>
            <p:nvSpPr>
              <p:cNvPr id="114" name="Freeform 395"/>
              <p:cNvSpPr>
                <a:spLocks/>
              </p:cNvSpPr>
              <p:nvPr/>
            </p:nvSpPr>
            <p:spPr bwMode="auto">
              <a:xfrm>
                <a:off x="4368800" y="2012950"/>
                <a:ext cx="2063750" cy="1041400"/>
              </a:xfrm>
              <a:custGeom>
                <a:avLst/>
                <a:gdLst>
                  <a:gd name="T0" fmla="*/ 0 w 1308"/>
                  <a:gd name="T1" fmla="*/ 0 h 628"/>
                  <a:gd name="T2" fmla="*/ 144 w 1308"/>
                  <a:gd name="T3" fmla="*/ 72 h 628"/>
                  <a:gd name="T4" fmla="*/ 304 w 1308"/>
                  <a:gd name="T5" fmla="*/ 144 h 628"/>
                  <a:gd name="T6" fmla="*/ 504 w 1308"/>
                  <a:gd name="T7" fmla="*/ 188 h 628"/>
                  <a:gd name="T8" fmla="*/ 664 w 1308"/>
                  <a:gd name="T9" fmla="*/ 228 h 628"/>
                  <a:gd name="T10" fmla="*/ 808 w 1308"/>
                  <a:gd name="T11" fmla="*/ 272 h 628"/>
                  <a:gd name="T12" fmla="*/ 944 w 1308"/>
                  <a:gd name="T13" fmla="*/ 332 h 628"/>
                  <a:gd name="T14" fmla="*/ 1116 w 1308"/>
                  <a:gd name="T15" fmla="*/ 448 h 628"/>
                  <a:gd name="T16" fmla="*/ 1240 w 1308"/>
                  <a:gd name="T17" fmla="*/ 564 h 628"/>
                  <a:gd name="T18" fmla="*/ 1308 w 1308"/>
                  <a:gd name="T19" fmla="*/ 628 h 6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08"/>
                  <a:gd name="T31" fmla="*/ 0 h 628"/>
                  <a:gd name="T32" fmla="*/ 1308 w 1308"/>
                  <a:gd name="T33" fmla="*/ 628 h 6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08" h="628">
                    <a:moveTo>
                      <a:pt x="0" y="0"/>
                    </a:moveTo>
                    <a:cubicBezTo>
                      <a:pt x="46" y="24"/>
                      <a:pt x="93" y="48"/>
                      <a:pt x="144" y="72"/>
                    </a:cubicBezTo>
                    <a:cubicBezTo>
                      <a:pt x="195" y="96"/>
                      <a:pt x="244" y="125"/>
                      <a:pt x="304" y="144"/>
                    </a:cubicBezTo>
                    <a:cubicBezTo>
                      <a:pt x="364" y="163"/>
                      <a:pt x="444" y="174"/>
                      <a:pt x="504" y="188"/>
                    </a:cubicBezTo>
                    <a:cubicBezTo>
                      <a:pt x="564" y="202"/>
                      <a:pt x="613" y="214"/>
                      <a:pt x="664" y="228"/>
                    </a:cubicBezTo>
                    <a:cubicBezTo>
                      <a:pt x="715" y="242"/>
                      <a:pt x="761" y="255"/>
                      <a:pt x="808" y="272"/>
                    </a:cubicBezTo>
                    <a:cubicBezTo>
                      <a:pt x="855" y="289"/>
                      <a:pt x="893" y="303"/>
                      <a:pt x="944" y="332"/>
                    </a:cubicBezTo>
                    <a:cubicBezTo>
                      <a:pt x="995" y="361"/>
                      <a:pt x="1067" y="409"/>
                      <a:pt x="1116" y="448"/>
                    </a:cubicBezTo>
                    <a:cubicBezTo>
                      <a:pt x="1165" y="487"/>
                      <a:pt x="1208" y="534"/>
                      <a:pt x="1240" y="564"/>
                    </a:cubicBezTo>
                    <a:cubicBezTo>
                      <a:pt x="1272" y="594"/>
                      <a:pt x="1290" y="611"/>
                      <a:pt x="1308" y="628"/>
                    </a:cubicBezTo>
                  </a:path>
                </a:pathLst>
              </a:custGeom>
              <a:noFill/>
              <a:ln w="19050" cmpd="sng">
                <a:solidFill>
                  <a:schemeClr val="tx1"/>
                </a:solidFill>
                <a:round/>
                <a:headEnd/>
                <a:tailEnd/>
              </a:ln>
            </p:spPr>
            <p:txBody>
              <a:bodyPr wrap="none" anchor="ctr"/>
              <a:lstStyle/>
              <a:p>
                <a:endParaRPr lang="en-US" dirty="0"/>
              </a:p>
            </p:txBody>
          </p:sp>
          <p:sp>
            <p:nvSpPr>
              <p:cNvPr id="115" name="Freeform 396"/>
              <p:cNvSpPr>
                <a:spLocks/>
              </p:cNvSpPr>
              <p:nvPr/>
            </p:nvSpPr>
            <p:spPr bwMode="auto">
              <a:xfrm>
                <a:off x="4476750" y="1962150"/>
                <a:ext cx="717550" cy="152400"/>
              </a:xfrm>
              <a:custGeom>
                <a:avLst/>
                <a:gdLst>
                  <a:gd name="T0" fmla="*/ 0 w 488"/>
                  <a:gd name="T1" fmla="*/ 0 h 164"/>
                  <a:gd name="T2" fmla="*/ 84 w 488"/>
                  <a:gd name="T3" fmla="*/ 48 h 164"/>
                  <a:gd name="T4" fmla="*/ 216 w 488"/>
                  <a:gd name="T5" fmla="*/ 104 h 164"/>
                  <a:gd name="T6" fmla="*/ 372 w 488"/>
                  <a:gd name="T7" fmla="*/ 144 h 164"/>
                  <a:gd name="T8" fmla="*/ 488 w 488"/>
                  <a:gd name="T9" fmla="*/ 164 h 164"/>
                  <a:gd name="T10" fmla="*/ 0 60000 65536"/>
                  <a:gd name="T11" fmla="*/ 0 60000 65536"/>
                  <a:gd name="T12" fmla="*/ 0 60000 65536"/>
                  <a:gd name="T13" fmla="*/ 0 60000 65536"/>
                  <a:gd name="T14" fmla="*/ 0 60000 65536"/>
                  <a:gd name="T15" fmla="*/ 0 w 488"/>
                  <a:gd name="T16" fmla="*/ 0 h 164"/>
                  <a:gd name="T17" fmla="*/ 488 w 488"/>
                  <a:gd name="T18" fmla="*/ 164 h 164"/>
                </a:gdLst>
                <a:ahLst/>
                <a:cxnLst>
                  <a:cxn ang="T10">
                    <a:pos x="T0" y="T1"/>
                  </a:cxn>
                  <a:cxn ang="T11">
                    <a:pos x="T2" y="T3"/>
                  </a:cxn>
                  <a:cxn ang="T12">
                    <a:pos x="T4" y="T5"/>
                  </a:cxn>
                  <a:cxn ang="T13">
                    <a:pos x="T6" y="T7"/>
                  </a:cxn>
                  <a:cxn ang="T14">
                    <a:pos x="T8" y="T9"/>
                  </a:cxn>
                </a:cxnLst>
                <a:rect l="T15" t="T16" r="T17" b="T18"/>
                <a:pathLst>
                  <a:path w="488" h="164">
                    <a:moveTo>
                      <a:pt x="0" y="0"/>
                    </a:moveTo>
                    <a:cubicBezTo>
                      <a:pt x="24" y="15"/>
                      <a:pt x="48" y="31"/>
                      <a:pt x="84" y="48"/>
                    </a:cubicBezTo>
                    <a:cubicBezTo>
                      <a:pt x="120" y="65"/>
                      <a:pt x="168" y="88"/>
                      <a:pt x="216" y="104"/>
                    </a:cubicBezTo>
                    <a:cubicBezTo>
                      <a:pt x="264" y="120"/>
                      <a:pt x="327" y="134"/>
                      <a:pt x="372" y="144"/>
                    </a:cubicBezTo>
                    <a:cubicBezTo>
                      <a:pt x="417" y="154"/>
                      <a:pt x="452" y="159"/>
                      <a:pt x="488" y="164"/>
                    </a:cubicBezTo>
                  </a:path>
                </a:pathLst>
              </a:custGeom>
              <a:noFill/>
              <a:ln w="19050" cmpd="sng">
                <a:solidFill>
                  <a:schemeClr val="tx1"/>
                </a:solidFill>
                <a:round/>
                <a:headEnd/>
                <a:tailEnd/>
              </a:ln>
            </p:spPr>
            <p:txBody>
              <a:bodyPr wrap="none" anchor="ctr"/>
              <a:lstStyle/>
              <a:p>
                <a:endParaRPr lang="en-US" dirty="0"/>
              </a:p>
            </p:txBody>
          </p:sp>
          <p:sp>
            <p:nvSpPr>
              <p:cNvPr id="116" name="Freeform 397"/>
              <p:cNvSpPr>
                <a:spLocks/>
              </p:cNvSpPr>
              <p:nvPr/>
            </p:nvSpPr>
            <p:spPr bwMode="auto">
              <a:xfrm>
                <a:off x="6330950" y="2584450"/>
                <a:ext cx="234950" cy="381000"/>
              </a:xfrm>
              <a:custGeom>
                <a:avLst/>
                <a:gdLst>
                  <a:gd name="T0" fmla="*/ 0 w 240"/>
                  <a:gd name="T1" fmla="*/ 0 h 224"/>
                  <a:gd name="T2" fmla="*/ 16 w 240"/>
                  <a:gd name="T3" fmla="*/ 64 h 224"/>
                  <a:gd name="T4" fmla="*/ 80 w 240"/>
                  <a:gd name="T5" fmla="*/ 124 h 224"/>
                  <a:gd name="T6" fmla="*/ 172 w 240"/>
                  <a:gd name="T7" fmla="*/ 184 h 224"/>
                  <a:gd name="T8" fmla="*/ 240 w 240"/>
                  <a:gd name="T9" fmla="*/ 224 h 224"/>
                  <a:gd name="T10" fmla="*/ 0 60000 65536"/>
                  <a:gd name="T11" fmla="*/ 0 60000 65536"/>
                  <a:gd name="T12" fmla="*/ 0 60000 65536"/>
                  <a:gd name="T13" fmla="*/ 0 60000 65536"/>
                  <a:gd name="T14" fmla="*/ 0 60000 65536"/>
                  <a:gd name="T15" fmla="*/ 0 w 240"/>
                  <a:gd name="T16" fmla="*/ 0 h 224"/>
                  <a:gd name="T17" fmla="*/ 240 w 240"/>
                  <a:gd name="T18" fmla="*/ 224 h 224"/>
                </a:gdLst>
                <a:ahLst/>
                <a:cxnLst>
                  <a:cxn ang="T10">
                    <a:pos x="T0" y="T1"/>
                  </a:cxn>
                  <a:cxn ang="T11">
                    <a:pos x="T2" y="T3"/>
                  </a:cxn>
                  <a:cxn ang="T12">
                    <a:pos x="T4" y="T5"/>
                  </a:cxn>
                  <a:cxn ang="T13">
                    <a:pos x="T6" y="T7"/>
                  </a:cxn>
                  <a:cxn ang="T14">
                    <a:pos x="T8" y="T9"/>
                  </a:cxn>
                </a:cxnLst>
                <a:rect l="T15" t="T16" r="T17" b="T18"/>
                <a:pathLst>
                  <a:path w="240" h="224">
                    <a:moveTo>
                      <a:pt x="0" y="0"/>
                    </a:moveTo>
                    <a:cubicBezTo>
                      <a:pt x="1" y="21"/>
                      <a:pt x="3" y="43"/>
                      <a:pt x="16" y="64"/>
                    </a:cubicBezTo>
                    <a:cubicBezTo>
                      <a:pt x="29" y="85"/>
                      <a:pt x="54" y="104"/>
                      <a:pt x="80" y="124"/>
                    </a:cubicBezTo>
                    <a:cubicBezTo>
                      <a:pt x="106" y="144"/>
                      <a:pt x="145" y="167"/>
                      <a:pt x="172" y="184"/>
                    </a:cubicBezTo>
                    <a:cubicBezTo>
                      <a:pt x="199" y="201"/>
                      <a:pt x="219" y="212"/>
                      <a:pt x="240" y="224"/>
                    </a:cubicBezTo>
                  </a:path>
                </a:pathLst>
              </a:custGeom>
              <a:noFill/>
              <a:ln w="19050" cmpd="sng">
                <a:solidFill>
                  <a:schemeClr val="tx1"/>
                </a:solidFill>
                <a:round/>
                <a:headEnd/>
                <a:tailEnd/>
              </a:ln>
            </p:spPr>
            <p:txBody>
              <a:bodyPr wrap="none" anchor="ctr"/>
              <a:lstStyle/>
              <a:p>
                <a:endParaRPr lang="en-US" dirty="0"/>
              </a:p>
            </p:txBody>
          </p:sp>
          <p:sp>
            <p:nvSpPr>
              <p:cNvPr id="117" name="Freeform 398"/>
              <p:cNvSpPr>
                <a:spLocks/>
              </p:cNvSpPr>
              <p:nvPr/>
            </p:nvSpPr>
            <p:spPr bwMode="auto">
              <a:xfrm>
                <a:off x="5395913" y="1358900"/>
                <a:ext cx="711200" cy="176212"/>
              </a:xfrm>
              <a:custGeom>
                <a:avLst/>
                <a:gdLst>
                  <a:gd name="T0" fmla="*/ 0 w 372"/>
                  <a:gd name="T1" fmla="*/ 0 h 111"/>
                  <a:gd name="T2" fmla="*/ 99 w 372"/>
                  <a:gd name="T3" fmla="*/ 33 h 111"/>
                  <a:gd name="T4" fmla="*/ 258 w 372"/>
                  <a:gd name="T5" fmla="*/ 84 h 111"/>
                  <a:gd name="T6" fmla="*/ 372 w 372"/>
                  <a:gd name="T7" fmla="*/ 111 h 111"/>
                  <a:gd name="T8" fmla="*/ 0 60000 65536"/>
                  <a:gd name="T9" fmla="*/ 0 60000 65536"/>
                  <a:gd name="T10" fmla="*/ 0 60000 65536"/>
                  <a:gd name="T11" fmla="*/ 0 60000 65536"/>
                  <a:gd name="T12" fmla="*/ 0 w 372"/>
                  <a:gd name="T13" fmla="*/ 0 h 111"/>
                  <a:gd name="T14" fmla="*/ 372 w 372"/>
                  <a:gd name="T15" fmla="*/ 111 h 111"/>
                </a:gdLst>
                <a:ahLst/>
                <a:cxnLst>
                  <a:cxn ang="T8">
                    <a:pos x="T0" y="T1"/>
                  </a:cxn>
                  <a:cxn ang="T9">
                    <a:pos x="T2" y="T3"/>
                  </a:cxn>
                  <a:cxn ang="T10">
                    <a:pos x="T4" y="T5"/>
                  </a:cxn>
                  <a:cxn ang="T11">
                    <a:pos x="T6" y="T7"/>
                  </a:cxn>
                </a:cxnLst>
                <a:rect l="T12" t="T13" r="T14" b="T15"/>
                <a:pathLst>
                  <a:path w="372" h="111">
                    <a:moveTo>
                      <a:pt x="0" y="0"/>
                    </a:moveTo>
                    <a:cubicBezTo>
                      <a:pt x="28" y="9"/>
                      <a:pt x="56" y="19"/>
                      <a:pt x="99" y="33"/>
                    </a:cubicBezTo>
                    <a:cubicBezTo>
                      <a:pt x="142" y="47"/>
                      <a:pt x="213" y="71"/>
                      <a:pt x="258" y="84"/>
                    </a:cubicBezTo>
                    <a:cubicBezTo>
                      <a:pt x="303" y="97"/>
                      <a:pt x="337" y="104"/>
                      <a:pt x="372" y="111"/>
                    </a:cubicBezTo>
                  </a:path>
                </a:pathLst>
              </a:custGeom>
              <a:noFill/>
              <a:ln w="19050" cmpd="sng">
                <a:solidFill>
                  <a:schemeClr val="tx1"/>
                </a:solidFill>
                <a:round/>
                <a:headEnd/>
                <a:tailEnd/>
              </a:ln>
            </p:spPr>
            <p:txBody>
              <a:bodyPr wrap="none" anchor="ctr"/>
              <a:lstStyle/>
              <a:p>
                <a:endParaRPr lang="en-US" dirty="0"/>
              </a:p>
            </p:txBody>
          </p:sp>
          <p:sp>
            <p:nvSpPr>
              <p:cNvPr id="118" name="Freeform 399"/>
              <p:cNvSpPr>
                <a:spLocks/>
              </p:cNvSpPr>
              <p:nvPr/>
            </p:nvSpPr>
            <p:spPr bwMode="auto">
              <a:xfrm>
                <a:off x="5159375" y="1385888"/>
                <a:ext cx="2728913" cy="1335087"/>
              </a:xfrm>
              <a:custGeom>
                <a:avLst/>
                <a:gdLst>
                  <a:gd name="T0" fmla="*/ 1419 w 1419"/>
                  <a:gd name="T1" fmla="*/ 621 h 621"/>
                  <a:gd name="T2" fmla="*/ 1296 w 1419"/>
                  <a:gd name="T3" fmla="*/ 555 h 621"/>
                  <a:gd name="T4" fmla="*/ 1101 w 1419"/>
                  <a:gd name="T5" fmla="*/ 447 h 621"/>
                  <a:gd name="T6" fmla="*/ 921 w 1419"/>
                  <a:gd name="T7" fmla="*/ 348 h 621"/>
                  <a:gd name="T8" fmla="*/ 759 w 1419"/>
                  <a:gd name="T9" fmla="*/ 255 h 621"/>
                  <a:gd name="T10" fmla="*/ 594 w 1419"/>
                  <a:gd name="T11" fmla="*/ 183 h 621"/>
                  <a:gd name="T12" fmla="*/ 492 w 1419"/>
                  <a:gd name="T13" fmla="*/ 147 h 621"/>
                  <a:gd name="T14" fmla="*/ 360 w 1419"/>
                  <a:gd name="T15" fmla="*/ 117 h 621"/>
                  <a:gd name="T16" fmla="*/ 213 w 1419"/>
                  <a:gd name="T17" fmla="*/ 84 h 621"/>
                  <a:gd name="T18" fmla="*/ 132 w 1419"/>
                  <a:gd name="T19" fmla="*/ 60 h 621"/>
                  <a:gd name="T20" fmla="*/ 66 w 1419"/>
                  <a:gd name="T21" fmla="*/ 36 h 621"/>
                  <a:gd name="T22" fmla="*/ 0 w 1419"/>
                  <a:gd name="T23" fmla="*/ 0 h 6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19"/>
                  <a:gd name="T37" fmla="*/ 0 h 621"/>
                  <a:gd name="T38" fmla="*/ 1419 w 1419"/>
                  <a:gd name="T39" fmla="*/ 621 h 6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19" h="621">
                    <a:moveTo>
                      <a:pt x="1419" y="621"/>
                    </a:moveTo>
                    <a:cubicBezTo>
                      <a:pt x="1384" y="602"/>
                      <a:pt x="1349" y="584"/>
                      <a:pt x="1296" y="555"/>
                    </a:cubicBezTo>
                    <a:cubicBezTo>
                      <a:pt x="1243" y="526"/>
                      <a:pt x="1163" y="481"/>
                      <a:pt x="1101" y="447"/>
                    </a:cubicBezTo>
                    <a:cubicBezTo>
                      <a:pt x="1039" y="413"/>
                      <a:pt x="978" y="380"/>
                      <a:pt x="921" y="348"/>
                    </a:cubicBezTo>
                    <a:cubicBezTo>
                      <a:pt x="864" y="316"/>
                      <a:pt x="813" y="282"/>
                      <a:pt x="759" y="255"/>
                    </a:cubicBezTo>
                    <a:cubicBezTo>
                      <a:pt x="705" y="228"/>
                      <a:pt x="639" y="201"/>
                      <a:pt x="594" y="183"/>
                    </a:cubicBezTo>
                    <a:cubicBezTo>
                      <a:pt x="549" y="165"/>
                      <a:pt x="531" y="158"/>
                      <a:pt x="492" y="147"/>
                    </a:cubicBezTo>
                    <a:cubicBezTo>
                      <a:pt x="453" y="136"/>
                      <a:pt x="406" y="127"/>
                      <a:pt x="360" y="117"/>
                    </a:cubicBezTo>
                    <a:cubicBezTo>
                      <a:pt x="314" y="107"/>
                      <a:pt x="251" y="93"/>
                      <a:pt x="213" y="84"/>
                    </a:cubicBezTo>
                    <a:cubicBezTo>
                      <a:pt x="175" y="75"/>
                      <a:pt x="156" y="68"/>
                      <a:pt x="132" y="60"/>
                    </a:cubicBezTo>
                    <a:cubicBezTo>
                      <a:pt x="108" y="52"/>
                      <a:pt x="88" y="46"/>
                      <a:pt x="66" y="36"/>
                    </a:cubicBezTo>
                    <a:cubicBezTo>
                      <a:pt x="44" y="26"/>
                      <a:pt x="22" y="13"/>
                      <a:pt x="0" y="0"/>
                    </a:cubicBezTo>
                  </a:path>
                </a:pathLst>
              </a:custGeom>
              <a:noFill/>
              <a:ln w="19050" cmpd="sng">
                <a:solidFill>
                  <a:schemeClr val="tx1"/>
                </a:solidFill>
                <a:round/>
                <a:headEnd/>
                <a:tailEnd/>
              </a:ln>
            </p:spPr>
            <p:txBody>
              <a:bodyPr wrap="none" anchor="ctr"/>
              <a:lstStyle/>
              <a:p>
                <a:endParaRPr lang="en-US" dirty="0"/>
              </a:p>
            </p:txBody>
          </p:sp>
          <p:sp>
            <p:nvSpPr>
              <p:cNvPr id="119" name="Freeform 400"/>
              <p:cNvSpPr>
                <a:spLocks/>
              </p:cNvSpPr>
              <p:nvPr/>
            </p:nvSpPr>
            <p:spPr bwMode="auto">
              <a:xfrm>
                <a:off x="4918075" y="1423988"/>
                <a:ext cx="503238" cy="434975"/>
              </a:xfrm>
              <a:custGeom>
                <a:avLst/>
                <a:gdLst>
                  <a:gd name="T0" fmla="*/ 0 w 345"/>
                  <a:gd name="T1" fmla="*/ 0 h 246"/>
                  <a:gd name="T2" fmla="*/ 93 w 345"/>
                  <a:gd name="T3" fmla="*/ 45 h 246"/>
                  <a:gd name="T4" fmla="*/ 210 w 345"/>
                  <a:gd name="T5" fmla="*/ 102 h 246"/>
                  <a:gd name="T6" fmla="*/ 297 w 345"/>
                  <a:gd name="T7" fmla="*/ 162 h 246"/>
                  <a:gd name="T8" fmla="*/ 333 w 345"/>
                  <a:gd name="T9" fmla="*/ 195 h 246"/>
                  <a:gd name="T10" fmla="*/ 345 w 345"/>
                  <a:gd name="T11" fmla="*/ 246 h 246"/>
                  <a:gd name="T12" fmla="*/ 0 60000 65536"/>
                  <a:gd name="T13" fmla="*/ 0 60000 65536"/>
                  <a:gd name="T14" fmla="*/ 0 60000 65536"/>
                  <a:gd name="T15" fmla="*/ 0 60000 65536"/>
                  <a:gd name="T16" fmla="*/ 0 60000 65536"/>
                  <a:gd name="T17" fmla="*/ 0 60000 65536"/>
                  <a:gd name="T18" fmla="*/ 0 w 345"/>
                  <a:gd name="T19" fmla="*/ 0 h 246"/>
                  <a:gd name="T20" fmla="*/ 345 w 345"/>
                  <a:gd name="T21" fmla="*/ 246 h 246"/>
                </a:gdLst>
                <a:ahLst/>
                <a:cxnLst>
                  <a:cxn ang="T12">
                    <a:pos x="T0" y="T1"/>
                  </a:cxn>
                  <a:cxn ang="T13">
                    <a:pos x="T2" y="T3"/>
                  </a:cxn>
                  <a:cxn ang="T14">
                    <a:pos x="T4" y="T5"/>
                  </a:cxn>
                  <a:cxn ang="T15">
                    <a:pos x="T6" y="T7"/>
                  </a:cxn>
                  <a:cxn ang="T16">
                    <a:pos x="T8" y="T9"/>
                  </a:cxn>
                  <a:cxn ang="T17">
                    <a:pos x="T10" y="T11"/>
                  </a:cxn>
                </a:cxnLst>
                <a:rect l="T18" t="T19" r="T20" b="T21"/>
                <a:pathLst>
                  <a:path w="345" h="246">
                    <a:moveTo>
                      <a:pt x="0" y="0"/>
                    </a:moveTo>
                    <a:cubicBezTo>
                      <a:pt x="29" y="14"/>
                      <a:pt x="58" y="28"/>
                      <a:pt x="93" y="45"/>
                    </a:cubicBezTo>
                    <a:cubicBezTo>
                      <a:pt x="128" y="62"/>
                      <a:pt x="176" y="82"/>
                      <a:pt x="210" y="102"/>
                    </a:cubicBezTo>
                    <a:cubicBezTo>
                      <a:pt x="244" y="122"/>
                      <a:pt x="277" y="147"/>
                      <a:pt x="297" y="162"/>
                    </a:cubicBezTo>
                    <a:cubicBezTo>
                      <a:pt x="317" y="177"/>
                      <a:pt x="325" y="181"/>
                      <a:pt x="333" y="195"/>
                    </a:cubicBezTo>
                    <a:cubicBezTo>
                      <a:pt x="341" y="209"/>
                      <a:pt x="343" y="227"/>
                      <a:pt x="345" y="246"/>
                    </a:cubicBezTo>
                  </a:path>
                </a:pathLst>
              </a:custGeom>
              <a:noFill/>
              <a:ln w="19050" cmpd="sng">
                <a:solidFill>
                  <a:schemeClr val="tx1"/>
                </a:solidFill>
                <a:round/>
                <a:headEnd/>
                <a:tailEnd/>
              </a:ln>
            </p:spPr>
            <p:txBody>
              <a:bodyPr wrap="none" anchor="ctr"/>
              <a:lstStyle/>
              <a:p>
                <a:endParaRPr lang="en-US" dirty="0"/>
              </a:p>
            </p:txBody>
          </p:sp>
          <p:sp>
            <p:nvSpPr>
              <p:cNvPr id="120" name="Line 401"/>
              <p:cNvSpPr>
                <a:spLocks noChangeShapeType="1"/>
              </p:cNvSpPr>
              <p:nvPr/>
            </p:nvSpPr>
            <p:spPr bwMode="auto">
              <a:xfrm>
                <a:off x="8015288" y="2225675"/>
                <a:ext cx="0" cy="1966912"/>
              </a:xfrm>
              <a:prstGeom prst="line">
                <a:avLst/>
              </a:prstGeom>
              <a:noFill/>
              <a:ln w="28575">
                <a:solidFill>
                  <a:schemeClr val="tx1"/>
                </a:solidFill>
                <a:round/>
                <a:headEnd/>
                <a:tailEnd/>
              </a:ln>
            </p:spPr>
            <p:txBody>
              <a:bodyPr wrap="none" anchor="ctr"/>
              <a:lstStyle/>
              <a:p>
                <a:endParaRPr lang="en-US" dirty="0"/>
              </a:p>
            </p:txBody>
          </p:sp>
          <p:sp>
            <p:nvSpPr>
              <p:cNvPr id="121" name="Line 402"/>
              <p:cNvSpPr>
                <a:spLocks noChangeShapeType="1"/>
              </p:cNvSpPr>
              <p:nvPr/>
            </p:nvSpPr>
            <p:spPr bwMode="auto">
              <a:xfrm flipV="1">
                <a:off x="3402013" y="4192588"/>
                <a:ext cx="4613275" cy="1336675"/>
              </a:xfrm>
              <a:prstGeom prst="line">
                <a:avLst/>
              </a:prstGeom>
              <a:noFill/>
              <a:ln w="28575">
                <a:solidFill>
                  <a:schemeClr val="tx1"/>
                </a:solidFill>
                <a:round/>
                <a:headEnd/>
                <a:tailEnd/>
              </a:ln>
            </p:spPr>
            <p:txBody>
              <a:bodyPr wrap="none" anchor="ctr"/>
              <a:lstStyle/>
              <a:p>
                <a:endParaRPr lang="en-US" dirty="0"/>
              </a:p>
            </p:txBody>
          </p:sp>
          <p:sp>
            <p:nvSpPr>
              <p:cNvPr id="122" name="Freeform 403" descr="40%"/>
              <p:cNvSpPr>
                <a:spLocks/>
              </p:cNvSpPr>
              <p:nvPr/>
            </p:nvSpPr>
            <p:spPr bwMode="auto">
              <a:xfrm>
                <a:off x="1879600" y="3746500"/>
                <a:ext cx="1509713" cy="920750"/>
              </a:xfrm>
              <a:custGeom>
                <a:avLst/>
                <a:gdLst>
                  <a:gd name="T0" fmla="*/ 0 w 951"/>
                  <a:gd name="T1" fmla="*/ 276 h 524"/>
                  <a:gd name="T2" fmla="*/ 48 w 951"/>
                  <a:gd name="T3" fmla="*/ 228 h 524"/>
                  <a:gd name="T4" fmla="*/ 60 w 951"/>
                  <a:gd name="T5" fmla="*/ 160 h 524"/>
                  <a:gd name="T6" fmla="*/ 60 w 951"/>
                  <a:gd name="T7" fmla="*/ 88 h 524"/>
                  <a:gd name="T8" fmla="*/ 48 w 951"/>
                  <a:gd name="T9" fmla="*/ 16 h 524"/>
                  <a:gd name="T10" fmla="*/ 88 w 951"/>
                  <a:gd name="T11" fmla="*/ 8 h 524"/>
                  <a:gd name="T12" fmla="*/ 212 w 951"/>
                  <a:gd name="T13" fmla="*/ 64 h 524"/>
                  <a:gd name="T14" fmla="*/ 312 w 951"/>
                  <a:gd name="T15" fmla="*/ 108 h 524"/>
                  <a:gd name="T16" fmla="*/ 544 w 951"/>
                  <a:gd name="T17" fmla="*/ 172 h 524"/>
                  <a:gd name="T18" fmla="*/ 648 w 951"/>
                  <a:gd name="T19" fmla="*/ 188 h 524"/>
                  <a:gd name="T20" fmla="*/ 764 w 951"/>
                  <a:gd name="T21" fmla="*/ 172 h 524"/>
                  <a:gd name="T22" fmla="*/ 872 w 951"/>
                  <a:gd name="T23" fmla="*/ 148 h 524"/>
                  <a:gd name="T24" fmla="*/ 920 w 951"/>
                  <a:gd name="T25" fmla="*/ 148 h 524"/>
                  <a:gd name="T26" fmla="*/ 944 w 951"/>
                  <a:gd name="T27" fmla="*/ 196 h 524"/>
                  <a:gd name="T28" fmla="*/ 880 w 951"/>
                  <a:gd name="T29" fmla="*/ 272 h 524"/>
                  <a:gd name="T30" fmla="*/ 776 w 951"/>
                  <a:gd name="T31" fmla="*/ 336 h 524"/>
                  <a:gd name="T32" fmla="*/ 700 w 951"/>
                  <a:gd name="T33" fmla="*/ 448 h 524"/>
                  <a:gd name="T34" fmla="*/ 696 w 951"/>
                  <a:gd name="T35" fmla="*/ 524 h 5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1"/>
                  <a:gd name="T55" fmla="*/ 0 h 524"/>
                  <a:gd name="T56" fmla="*/ 951 w 951"/>
                  <a:gd name="T57" fmla="*/ 524 h 5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1" h="524">
                    <a:moveTo>
                      <a:pt x="0" y="276"/>
                    </a:moveTo>
                    <a:cubicBezTo>
                      <a:pt x="19" y="261"/>
                      <a:pt x="38" y="247"/>
                      <a:pt x="48" y="228"/>
                    </a:cubicBezTo>
                    <a:cubicBezTo>
                      <a:pt x="58" y="209"/>
                      <a:pt x="58" y="183"/>
                      <a:pt x="60" y="160"/>
                    </a:cubicBezTo>
                    <a:cubicBezTo>
                      <a:pt x="62" y="137"/>
                      <a:pt x="62" y="112"/>
                      <a:pt x="60" y="88"/>
                    </a:cubicBezTo>
                    <a:cubicBezTo>
                      <a:pt x="58" y="64"/>
                      <a:pt x="43" y="29"/>
                      <a:pt x="48" y="16"/>
                    </a:cubicBezTo>
                    <a:cubicBezTo>
                      <a:pt x="53" y="3"/>
                      <a:pt x="61" y="0"/>
                      <a:pt x="88" y="8"/>
                    </a:cubicBezTo>
                    <a:cubicBezTo>
                      <a:pt x="115" y="16"/>
                      <a:pt x="175" y="47"/>
                      <a:pt x="212" y="64"/>
                    </a:cubicBezTo>
                    <a:cubicBezTo>
                      <a:pt x="249" y="81"/>
                      <a:pt x="257" y="90"/>
                      <a:pt x="312" y="108"/>
                    </a:cubicBezTo>
                    <a:cubicBezTo>
                      <a:pt x="367" y="126"/>
                      <a:pt x="488" y="159"/>
                      <a:pt x="544" y="172"/>
                    </a:cubicBezTo>
                    <a:cubicBezTo>
                      <a:pt x="600" y="185"/>
                      <a:pt x="611" y="188"/>
                      <a:pt x="648" y="188"/>
                    </a:cubicBezTo>
                    <a:cubicBezTo>
                      <a:pt x="685" y="188"/>
                      <a:pt x="727" y="179"/>
                      <a:pt x="764" y="172"/>
                    </a:cubicBezTo>
                    <a:cubicBezTo>
                      <a:pt x="801" y="165"/>
                      <a:pt x="846" y="152"/>
                      <a:pt x="872" y="148"/>
                    </a:cubicBezTo>
                    <a:cubicBezTo>
                      <a:pt x="898" y="144"/>
                      <a:pt x="908" y="140"/>
                      <a:pt x="920" y="148"/>
                    </a:cubicBezTo>
                    <a:cubicBezTo>
                      <a:pt x="932" y="156"/>
                      <a:pt x="951" y="175"/>
                      <a:pt x="944" y="196"/>
                    </a:cubicBezTo>
                    <a:cubicBezTo>
                      <a:pt x="937" y="217"/>
                      <a:pt x="908" y="249"/>
                      <a:pt x="880" y="272"/>
                    </a:cubicBezTo>
                    <a:cubicBezTo>
                      <a:pt x="852" y="295"/>
                      <a:pt x="806" y="307"/>
                      <a:pt x="776" y="336"/>
                    </a:cubicBezTo>
                    <a:cubicBezTo>
                      <a:pt x="746" y="365"/>
                      <a:pt x="713" y="417"/>
                      <a:pt x="700" y="448"/>
                    </a:cubicBezTo>
                    <a:cubicBezTo>
                      <a:pt x="687" y="479"/>
                      <a:pt x="691" y="501"/>
                      <a:pt x="696" y="524"/>
                    </a:cubicBezTo>
                  </a:path>
                </a:pathLst>
              </a:custGeom>
              <a:noFill/>
              <a:ln w="19050" cmpd="sng">
                <a:solidFill>
                  <a:schemeClr val="tx1"/>
                </a:solidFill>
                <a:round/>
                <a:headEnd/>
                <a:tailEnd/>
              </a:ln>
            </p:spPr>
            <p:txBody>
              <a:bodyPr wrap="none" anchor="ctr"/>
              <a:lstStyle/>
              <a:p>
                <a:endParaRPr lang="en-US" dirty="0"/>
              </a:p>
            </p:txBody>
          </p:sp>
          <p:sp>
            <p:nvSpPr>
              <p:cNvPr id="123" name="Freeform 404"/>
              <p:cNvSpPr>
                <a:spLocks/>
              </p:cNvSpPr>
              <p:nvPr/>
            </p:nvSpPr>
            <p:spPr bwMode="auto">
              <a:xfrm>
                <a:off x="2000250" y="3467100"/>
                <a:ext cx="2014538" cy="1263650"/>
              </a:xfrm>
              <a:custGeom>
                <a:avLst/>
                <a:gdLst>
                  <a:gd name="T0" fmla="*/ 0 w 1269"/>
                  <a:gd name="T1" fmla="*/ 0 h 796"/>
                  <a:gd name="T2" fmla="*/ 160 w 1269"/>
                  <a:gd name="T3" fmla="*/ 100 h 796"/>
                  <a:gd name="T4" fmla="*/ 372 w 1269"/>
                  <a:gd name="T5" fmla="*/ 216 h 796"/>
                  <a:gd name="T6" fmla="*/ 620 w 1269"/>
                  <a:gd name="T7" fmla="*/ 236 h 796"/>
                  <a:gd name="T8" fmla="*/ 816 w 1269"/>
                  <a:gd name="T9" fmla="*/ 220 h 796"/>
                  <a:gd name="T10" fmla="*/ 1004 w 1269"/>
                  <a:gd name="T11" fmla="*/ 204 h 796"/>
                  <a:gd name="T12" fmla="*/ 1232 w 1269"/>
                  <a:gd name="T13" fmla="*/ 280 h 796"/>
                  <a:gd name="T14" fmla="*/ 1228 w 1269"/>
                  <a:gd name="T15" fmla="*/ 316 h 796"/>
                  <a:gd name="T16" fmla="*/ 1156 w 1269"/>
                  <a:gd name="T17" fmla="*/ 440 h 796"/>
                  <a:gd name="T18" fmla="*/ 1084 w 1269"/>
                  <a:gd name="T19" fmla="*/ 564 h 796"/>
                  <a:gd name="T20" fmla="*/ 1048 w 1269"/>
                  <a:gd name="T21" fmla="*/ 728 h 796"/>
                  <a:gd name="T22" fmla="*/ 1076 w 1269"/>
                  <a:gd name="T23" fmla="*/ 796 h 7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796"/>
                  <a:gd name="T38" fmla="*/ 1269 w 1269"/>
                  <a:gd name="T39" fmla="*/ 796 h 7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796">
                    <a:moveTo>
                      <a:pt x="0" y="0"/>
                    </a:moveTo>
                    <a:cubicBezTo>
                      <a:pt x="49" y="32"/>
                      <a:pt x="98" y="64"/>
                      <a:pt x="160" y="100"/>
                    </a:cubicBezTo>
                    <a:cubicBezTo>
                      <a:pt x="222" y="136"/>
                      <a:pt x="295" y="193"/>
                      <a:pt x="372" y="216"/>
                    </a:cubicBezTo>
                    <a:cubicBezTo>
                      <a:pt x="449" y="239"/>
                      <a:pt x="546" y="235"/>
                      <a:pt x="620" y="236"/>
                    </a:cubicBezTo>
                    <a:cubicBezTo>
                      <a:pt x="694" y="237"/>
                      <a:pt x="752" y="225"/>
                      <a:pt x="816" y="220"/>
                    </a:cubicBezTo>
                    <a:cubicBezTo>
                      <a:pt x="880" y="215"/>
                      <a:pt x="935" y="194"/>
                      <a:pt x="1004" y="204"/>
                    </a:cubicBezTo>
                    <a:cubicBezTo>
                      <a:pt x="1073" y="214"/>
                      <a:pt x="1195" y="261"/>
                      <a:pt x="1232" y="280"/>
                    </a:cubicBezTo>
                    <a:cubicBezTo>
                      <a:pt x="1269" y="299"/>
                      <a:pt x="1241" y="289"/>
                      <a:pt x="1228" y="316"/>
                    </a:cubicBezTo>
                    <a:cubicBezTo>
                      <a:pt x="1215" y="343"/>
                      <a:pt x="1180" y="399"/>
                      <a:pt x="1156" y="440"/>
                    </a:cubicBezTo>
                    <a:cubicBezTo>
                      <a:pt x="1132" y="481"/>
                      <a:pt x="1102" y="516"/>
                      <a:pt x="1084" y="564"/>
                    </a:cubicBezTo>
                    <a:cubicBezTo>
                      <a:pt x="1066" y="612"/>
                      <a:pt x="1049" y="689"/>
                      <a:pt x="1048" y="728"/>
                    </a:cubicBezTo>
                    <a:cubicBezTo>
                      <a:pt x="1047" y="767"/>
                      <a:pt x="1061" y="781"/>
                      <a:pt x="1076" y="796"/>
                    </a:cubicBezTo>
                  </a:path>
                </a:pathLst>
              </a:custGeom>
              <a:noFill/>
              <a:ln w="19050" cmpd="sng">
                <a:solidFill>
                  <a:schemeClr val="tx1"/>
                </a:solidFill>
                <a:round/>
                <a:headEnd/>
                <a:tailEnd/>
              </a:ln>
            </p:spPr>
            <p:txBody>
              <a:bodyPr wrap="none" anchor="ctr"/>
              <a:lstStyle/>
              <a:p>
                <a:endParaRPr lang="en-US" dirty="0"/>
              </a:p>
            </p:txBody>
          </p:sp>
          <p:sp>
            <p:nvSpPr>
              <p:cNvPr id="124" name="Freeform 405"/>
              <p:cNvSpPr>
                <a:spLocks/>
              </p:cNvSpPr>
              <p:nvPr/>
            </p:nvSpPr>
            <p:spPr bwMode="auto">
              <a:xfrm>
                <a:off x="4600575" y="2768600"/>
                <a:ext cx="987425" cy="495300"/>
              </a:xfrm>
              <a:custGeom>
                <a:avLst/>
                <a:gdLst>
                  <a:gd name="T0" fmla="*/ 622 w 622"/>
                  <a:gd name="T1" fmla="*/ 312 h 312"/>
                  <a:gd name="T2" fmla="*/ 566 w 622"/>
                  <a:gd name="T3" fmla="*/ 220 h 312"/>
                  <a:gd name="T4" fmla="*/ 478 w 622"/>
                  <a:gd name="T5" fmla="*/ 164 h 312"/>
                  <a:gd name="T6" fmla="*/ 366 w 622"/>
                  <a:gd name="T7" fmla="*/ 116 h 312"/>
                  <a:gd name="T8" fmla="*/ 274 w 622"/>
                  <a:gd name="T9" fmla="*/ 108 h 312"/>
                  <a:gd name="T10" fmla="*/ 110 w 622"/>
                  <a:gd name="T11" fmla="*/ 20 h 312"/>
                  <a:gd name="T12" fmla="*/ 18 w 622"/>
                  <a:gd name="T13" fmla="*/ 8 h 312"/>
                  <a:gd name="T14" fmla="*/ 2 w 622"/>
                  <a:gd name="T15" fmla="*/ 68 h 312"/>
                  <a:gd name="T16" fmla="*/ 0 60000 65536"/>
                  <a:gd name="T17" fmla="*/ 0 60000 65536"/>
                  <a:gd name="T18" fmla="*/ 0 60000 65536"/>
                  <a:gd name="T19" fmla="*/ 0 60000 65536"/>
                  <a:gd name="T20" fmla="*/ 0 60000 65536"/>
                  <a:gd name="T21" fmla="*/ 0 60000 65536"/>
                  <a:gd name="T22" fmla="*/ 0 60000 65536"/>
                  <a:gd name="T23" fmla="*/ 0 60000 65536"/>
                  <a:gd name="T24" fmla="*/ 0 w 622"/>
                  <a:gd name="T25" fmla="*/ 0 h 312"/>
                  <a:gd name="T26" fmla="*/ 622 w 622"/>
                  <a:gd name="T27" fmla="*/ 312 h 3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2" h="312">
                    <a:moveTo>
                      <a:pt x="622" y="312"/>
                    </a:moveTo>
                    <a:cubicBezTo>
                      <a:pt x="606" y="278"/>
                      <a:pt x="590" y="245"/>
                      <a:pt x="566" y="220"/>
                    </a:cubicBezTo>
                    <a:cubicBezTo>
                      <a:pt x="542" y="195"/>
                      <a:pt x="511" y="181"/>
                      <a:pt x="478" y="164"/>
                    </a:cubicBezTo>
                    <a:cubicBezTo>
                      <a:pt x="445" y="147"/>
                      <a:pt x="400" y="125"/>
                      <a:pt x="366" y="116"/>
                    </a:cubicBezTo>
                    <a:cubicBezTo>
                      <a:pt x="332" y="107"/>
                      <a:pt x="317" y="124"/>
                      <a:pt x="274" y="108"/>
                    </a:cubicBezTo>
                    <a:cubicBezTo>
                      <a:pt x="231" y="92"/>
                      <a:pt x="153" y="37"/>
                      <a:pt x="110" y="20"/>
                    </a:cubicBezTo>
                    <a:cubicBezTo>
                      <a:pt x="67" y="3"/>
                      <a:pt x="36" y="0"/>
                      <a:pt x="18" y="8"/>
                    </a:cubicBezTo>
                    <a:cubicBezTo>
                      <a:pt x="0" y="16"/>
                      <a:pt x="1" y="42"/>
                      <a:pt x="2" y="68"/>
                    </a:cubicBezTo>
                  </a:path>
                </a:pathLst>
              </a:custGeom>
              <a:noFill/>
              <a:ln w="19050" cmpd="sng">
                <a:solidFill>
                  <a:schemeClr val="tx1"/>
                </a:solidFill>
                <a:round/>
                <a:headEnd/>
                <a:tailEnd/>
              </a:ln>
            </p:spPr>
            <p:txBody>
              <a:bodyPr wrap="none" anchor="ctr"/>
              <a:lstStyle/>
              <a:p>
                <a:endParaRPr lang="en-US" dirty="0"/>
              </a:p>
            </p:txBody>
          </p:sp>
          <p:sp>
            <p:nvSpPr>
              <p:cNvPr id="125" name="Freeform 406"/>
              <p:cNvSpPr>
                <a:spLocks/>
              </p:cNvSpPr>
              <p:nvPr/>
            </p:nvSpPr>
            <p:spPr bwMode="auto">
              <a:xfrm>
                <a:off x="4294188" y="2506663"/>
                <a:ext cx="1462088" cy="808037"/>
              </a:xfrm>
              <a:custGeom>
                <a:avLst/>
                <a:gdLst>
                  <a:gd name="T0" fmla="*/ 67 w 921"/>
                  <a:gd name="T1" fmla="*/ 177 h 509"/>
                  <a:gd name="T2" fmla="*/ 23 w 921"/>
                  <a:gd name="T3" fmla="*/ 109 h 509"/>
                  <a:gd name="T4" fmla="*/ 27 w 921"/>
                  <a:gd name="T5" fmla="*/ 5 h 509"/>
                  <a:gd name="T6" fmla="*/ 183 w 921"/>
                  <a:gd name="T7" fmla="*/ 81 h 509"/>
                  <a:gd name="T8" fmla="*/ 323 w 921"/>
                  <a:gd name="T9" fmla="*/ 141 h 509"/>
                  <a:gd name="T10" fmla="*/ 483 w 921"/>
                  <a:gd name="T11" fmla="*/ 185 h 509"/>
                  <a:gd name="T12" fmla="*/ 615 w 921"/>
                  <a:gd name="T13" fmla="*/ 209 h 509"/>
                  <a:gd name="T14" fmla="*/ 755 w 921"/>
                  <a:gd name="T15" fmla="*/ 265 h 509"/>
                  <a:gd name="T16" fmla="*/ 867 w 921"/>
                  <a:gd name="T17" fmla="*/ 365 h 509"/>
                  <a:gd name="T18" fmla="*/ 915 w 921"/>
                  <a:gd name="T19" fmla="*/ 469 h 509"/>
                  <a:gd name="T20" fmla="*/ 903 w 921"/>
                  <a:gd name="T21" fmla="*/ 509 h 50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21"/>
                  <a:gd name="T34" fmla="*/ 0 h 509"/>
                  <a:gd name="T35" fmla="*/ 921 w 921"/>
                  <a:gd name="T36" fmla="*/ 509 h 50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1" h="509">
                    <a:moveTo>
                      <a:pt x="67" y="177"/>
                    </a:moveTo>
                    <a:cubicBezTo>
                      <a:pt x="48" y="157"/>
                      <a:pt x="30" y="138"/>
                      <a:pt x="23" y="109"/>
                    </a:cubicBezTo>
                    <a:cubicBezTo>
                      <a:pt x="16" y="80"/>
                      <a:pt x="0" y="10"/>
                      <a:pt x="27" y="5"/>
                    </a:cubicBezTo>
                    <a:cubicBezTo>
                      <a:pt x="54" y="0"/>
                      <a:pt x="134" y="58"/>
                      <a:pt x="183" y="81"/>
                    </a:cubicBezTo>
                    <a:cubicBezTo>
                      <a:pt x="232" y="104"/>
                      <a:pt x="273" y="124"/>
                      <a:pt x="323" y="141"/>
                    </a:cubicBezTo>
                    <a:cubicBezTo>
                      <a:pt x="373" y="158"/>
                      <a:pt x="434" y="174"/>
                      <a:pt x="483" y="185"/>
                    </a:cubicBezTo>
                    <a:cubicBezTo>
                      <a:pt x="532" y="196"/>
                      <a:pt x="570" y="196"/>
                      <a:pt x="615" y="209"/>
                    </a:cubicBezTo>
                    <a:cubicBezTo>
                      <a:pt x="660" y="222"/>
                      <a:pt x="713" y="239"/>
                      <a:pt x="755" y="265"/>
                    </a:cubicBezTo>
                    <a:cubicBezTo>
                      <a:pt x="797" y="291"/>
                      <a:pt x="840" y="331"/>
                      <a:pt x="867" y="365"/>
                    </a:cubicBezTo>
                    <a:cubicBezTo>
                      <a:pt x="894" y="399"/>
                      <a:pt x="909" y="445"/>
                      <a:pt x="915" y="469"/>
                    </a:cubicBezTo>
                    <a:cubicBezTo>
                      <a:pt x="921" y="493"/>
                      <a:pt x="912" y="501"/>
                      <a:pt x="903" y="509"/>
                    </a:cubicBezTo>
                  </a:path>
                </a:pathLst>
              </a:custGeom>
              <a:noFill/>
              <a:ln w="19050" cmpd="sng">
                <a:solidFill>
                  <a:schemeClr val="tx1"/>
                </a:solidFill>
                <a:round/>
                <a:headEnd/>
                <a:tailEnd/>
              </a:ln>
            </p:spPr>
            <p:txBody>
              <a:bodyPr wrap="none" anchor="ctr"/>
              <a:lstStyle/>
              <a:p>
                <a:endParaRPr lang="en-US" dirty="0"/>
              </a:p>
            </p:txBody>
          </p:sp>
          <p:sp>
            <p:nvSpPr>
              <p:cNvPr id="126" name="Freeform 407"/>
              <p:cNvSpPr>
                <a:spLocks/>
              </p:cNvSpPr>
              <p:nvPr/>
            </p:nvSpPr>
            <p:spPr bwMode="auto">
              <a:xfrm>
                <a:off x="4025900" y="2120900"/>
                <a:ext cx="2054225" cy="1219200"/>
              </a:xfrm>
              <a:custGeom>
                <a:avLst/>
                <a:gdLst>
                  <a:gd name="T0" fmla="*/ 0 w 1294"/>
                  <a:gd name="T1" fmla="*/ 0 h 768"/>
                  <a:gd name="T2" fmla="*/ 120 w 1294"/>
                  <a:gd name="T3" fmla="*/ 60 h 768"/>
                  <a:gd name="T4" fmla="*/ 196 w 1294"/>
                  <a:gd name="T5" fmla="*/ 124 h 768"/>
                  <a:gd name="T6" fmla="*/ 308 w 1294"/>
                  <a:gd name="T7" fmla="*/ 200 h 768"/>
                  <a:gd name="T8" fmla="*/ 448 w 1294"/>
                  <a:gd name="T9" fmla="*/ 220 h 768"/>
                  <a:gd name="T10" fmla="*/ 612 w 1294"/>
                  <a:gd name="T11" fmla="*/ 276 h 768"/>
                  <a:gd name="T12" fmla="*/ 772 w 1294"/>
                  <a:gd name="T13" fmla="*/ 336 h 768"/>
                  <a:gd name="T14" fmla="*/ 976 w 1294"/>
                  <a:gd name="T15" fmla="*/ 420 h 768"/>
                  <a:gd name="T16" fmla="*/ 1124 w 1294"/>
                  <a:gd name="T17" fmla="*/ 480 h 768"/>
                  <a:gd name="T18" fmla="*/ 1204 w 1294"/>
                  <a:gd name="T19" fmla="*/ 532 h 768"/>
                  <a:gd name="T20" fmla="*/ 1280 w 1294"/>
                  <a:gd name="T21" fmla="*/ 628 h 768"/>
                  <a:gd name="T22" fmla="*/ 1288 w 1294"/>
                  <a:gd name="T23" fmla="*/ 768 h 7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94"/>
                  <a:gd name="T37" fmla="*/ 0 h 768"/>
                  <a:gd name="T38" fmla="*/ 1294 w 1294"/>
                  <a:gd name="T39" fmla="*/ 768 h 7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94" h="768">
                    <a:moveTo>
                      <a:pt x="0" y="0"/>
                    </a:moveTo>
                    <a:cubicBezTo>
                      <a:pt x="44" y="19"/>
                      <a:pt x="88" y="39"/>
                      <a:pt x="120" y="60"/>
                    </a:cubicBezTo>
                    <a:cubicBezTo>
                      <a:pt x="152" y="81"/>
                      <a:pt x="165" y="101"/>
                      <a:pt x="196" y="124"/>
                    </a:cubicBezTo>
                    <a:cubicBezTo>
                      <a:pt x="227" y="147"/>
                      <a:pt x="266" y="184"/>
                      <a:pt x="308" y="200"/>
                    </a:cubicBezTo>
                    <a:cubicBezTo>
                      <a:pt x="350" y="216"/>
                      <a:pt x="397" y="207"/>
                      <a:pt x="448" y="220"/>
                    </a:cubicBezTo>
                    <a:cubicBezTo>
                      <a:pt x="499" y="233"/>
                      <a:pt x="558" y="257"/>
                      <a:pt x="612" y="276"/>
                    </a:cubicBezTo>
                    <a:cubicBezTo>
                      <a:pt x="666" y="295"/>
                      <a:pt x="711" y="312"/>
                      <a:pt x="772" y="336"/>
                    </a:cubicBezTo>
                    <a:cubicBezTo>
                      <a:pt x="833" y="360"/>
                      <a:pt x="917" y="396"/>
                      <a:pt x="976" y="420"/>
                    </a:cubicBezTo>
                    <a:cubicBezTo>
                      <a:pt x="1035" y="444"/>
                      <a:pt x="1086" y="461"/>
                      <a:pt x="1124" y="480"/>
                    </a:cubicBezTo>
                    <a:cubicBezTo>
                      <a:pt x="1162" y="499"/>
                      <a:pt x="1178" y="507"/>
                      <a:pt x="1204" y="532"/>
                    </a:cubicBezTo>
                    <a:cubicBezTo>
                      <a:pt x="1230" y="557"/>
                      <a:pt x="1266" y="589"/>
                      <a:pt x="1280" y="628"/>
                    </a:cubicBezTo>
                    <a:cubicBezTo>
                      <a:pt x="1294" y="667"/>
                      <a:pt x="1291" y="717"/>
                      <a:pt x="1288" y="768"/>
                    </a:cubicBezTo>
                  </a:path>
                </a:pathLst>
              </a:custGeom>
              <a:noFill/>
              <a:ln w="19050" cmpd="sng">
                <a:solidFill>
                  <a:schemeClr val="tx1"/>
                </a:solidFill>
                <a:round/>
                <a:headEnd/>
                <a:tailEnd/>
              </a:ln>
            </p:spPr>
            <p:txBody>
              <a:bodyPr wrap="none" anchor="ctr"/>
              <a:lstStyle/>
              <a:p>
                <a:endParaRPr lang="en-US" dirty="0"/>
              </a:p>
            </p:txBody>
          </p:sp>
          <p:sp>
            <p:nvSpPr>
              <p:cNvPr id="127" name="Freeform 408"/>
              <p:cNvSpPr>
                <a:spLocks/>
              </p:cNvSpPr>
              <p:nvPr/>
            </p:nvSpPr>
            <p:spPr bwMode="auto">
              <a:xfrm>
                <a:off x="5041900" y="1397000"/>
                <a:ext cx="2711450" cy="1397000"/>
              </a:xfrm>
              <a:custGeom>
                <a:avLst/>
                <a:gdLst>
                  <a:gd name="T0" fmla="*/ 0 w 1708"/>
                  <a:gd name="T1" fmla="*/ 0 h 880"/>
                  <a:gd name="T2" fmla="*/ 120 w 1708"/>
                  <a:gd name="T3" fmla="*/ 76 h 880"/>
                  <a:gd name="T4" fmla="*/ 280 w 1708"/>
                  <a:gd name="T5" fmla="*/ 180 h 880"/>
                  <a:gd name="T6" fmla="*/ 328 w 1708"/>
                  <a:gd name="T7" fmla="*/ 260 h 880"/>
                  <a:gd name="T8" fmla="*/ 396 w 1708"/>
                  <a:gd name="T9" fmla="*/ 336 h 880"/>
                  <a:gd name="T10" fmla="*/ 500 w 1708"/>
                  <a:gd name="T11" fmla="*/ 416 h 880"/>
                  <a:gd name="T12" fmla="*/ 616 w 1708"/>
                  <a:gd name="T13" fmla="*/ 416 h 880"/>
                  <a:gd name="T14" fmla="*/ 764 w 1708"/>
                  <a:gd name="T15" fmla="*/ 432 h 880"/>
                  <a:gd name="T16" fmla="*/ 948 w 1708"/>
                  <a:gd name="T17" fmla="*/ 460 h 880"/>
                  <a:gd name="T18" fmla="*/ 1144 w 1708"/>
                  <a:gd name="T19" fmla="*/ 544 h 880"/>
                  <a:gd name="T20" fmla="*/ 1312 w 1708"/>
                  <a:gd name="T21" fmla="*/ 608 h 880"/>
                  <a:gd name="T22" fmla="*/ 1428 w 1708"/>
                  <a:gd name="T23" fmla="*/ 688 h 880"/>
                  <a:gd name="T24" fmla="*/ 1556 w 1708"/>
                  <a:gd name="T25" fmla="*/ 768 h 880"/>
                  <a:gd name="T26" fmla="*/ 1708 w 1708"/>
                  <a:gd name="T27" fmla="*/ 880 h 8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08"/>
                  <a:gd name="T43" fmla="*/ 0 h 880"/>
                  <a:gd name="T44" fmla="*/ 1708 w 1708"/>
                  <a:gd name="T45" fmla="*/ 880 h 8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08" h="880">
                    <a:moveTo>
                      <a:pt x="0" y="0"/>
                    </a:moveTo>
                    <a:cubicBezTo>
                      <a:pt x="36" y="23"/>
                      <a:pt x="73" y="46"/>
                      <a:pt x="120" y="76"/>
                    </a:cubicBezTo>
                    <a:cubicBezTo>
                      <a:pt x="167" y="106"/>
                      <a:pt x="245" y="149"/>
                      <a:pt x="280" y="180"/>
                    </a:cubicBezTo>
                    <a:cubicBezTo>
                      <a:pt x="315" y="211"/>
                      <a:pt x="309" y="234"/>
                      <a:pt x="328" y="260"/>
                    </a:cubicBezTo>
                    <a:cubicBezTo>
                      <a:pt x="347" y="286"/>
                      <a:pt x="367" y="310"/>
                      <a:pt x="396" y="336"/>
                    </a:cubicBezTo>
                    <a:cubicBezTo>
                      <a:pt x="425" y="362"/>
                      <a:pt x="463" y="403"/>
                      <a:pt x="500" y="416"/>
                    </a:cubicBezTo>
                    <a:cubicBezTo>
                      <a:pt x="537" y="429"/>
                      <a:pt x="572" y="413"/>
                      <a:pt x="616" y="416"/>
                    </a:cubicBezTo>
                    <a:cubicBezTo>
                      <a:pt x="660" y="419"/>
                      <a:pt x="709" y="425"/>
                      <a:pt x="764" y="432"/>
                    </a:cubicBezTo>
                    <a:cubicBezTo>
                      <a:pt x="819" y="439"/>
                      <a:pt x="885" y="441"/>
                      <a:pt x="948" y="460"/>
                    </a:cubicBezTo>
                    <a:cubicBezTo>
                      <a:pt x="1011" y="479"/>
                      <a:pt x="1083" y="519"/>
                      <a:pt x="1144" y="544"/>
                    </a:cubicBezTo>
                    <a:cubicBezTo>
                      <a:pt x="1205" y="569"/>
                      <a:pt x="1265" y="584"/>
                      <a:pt x="1312" y="608"/>
                    </a:cubicBezTo>
                    <a:cubicBezTo>
                      <a:pt x="1359" y="632"/>
                      <a:pt x="1387" y="661"/>
                      <a:pt x="1428" y="688"/>
                    </a:cubicBezTo>
                    <a:cubicBezTo>
                      <a:pt x="1469" y="715"/>
                      <a:pt x="1509" y="736"/>
                      <a:pt x="1556" y="768"/>
                    </a:cubicBezTo>
                    <a:cubicBezTo>
                      <a:pt x="1603" y="800"/>
                      <a:pt x="1655" y="840"/>
                      <a:pt x="1708" y="880"/>
                    </a:cubicBezTo>
                  </a:path>
                </a:pathLst>
              </a:custGeom>
              <a:noFill/>
              <a:ln w="19050" cmpd="sng">
                <a:solidFill>
                  <a:schemeClr val="tx1"/>
                </a:solidFill>
                <a:round/>
                <a:headEnd/>
                <a:tailEnd/>
              </a:ln>
            </p:spPr>
            <p:txBody>
              <a:bodyPr wrap="none" anchor="ctr"/>
              <a:lstStyle/>
              <a:p>
                <a:endParaRPr lang="en-US" dirty="0"/>
              </a:p>
            </p:txBody>
          </p:sp>
          <p:sp>
            <p:nvSpPr>
              <p:cNvPr id="128" name="Line 409"/>
              <p:cNvSpPr>
                <a:spLocks noChangeShapeType="1"/>
              </p:cNvSpPr>
              <p:nvPr/>
            </p:nvSpPr>
            <p:spPr bwMode="auto">
              <a:xfrm>
                <a:off x="5600700" y="1073150"/>
                <a:ext cx="2403475" cy="1146175"/>
              </a:xfrm>
              <a:prstGeom prst="line">
                <a:avLst/>
              </a:prstGeom>
              <a:noFill/>
              <a:ln w="28575">
                <a:solidFill>
                  <a:schemeClr val="tx1"/>
                </a:solidFill>
                <a:round/>
                <a:headEnd/>
                <a:tailEnd/>
              </a:ln>
            </p:spPr>
            <p:txBody>
              <a:bodyPr wrap="none" anchor="ctr"/>
              <a:lstStyle/>
              <a:p>
                <a:endParaRPr lang="en-US" dirty="0"/>
              </a:p>
            </p:txBody>
          </p:sp>
          <p:sp>
            <p:nvSpPr>
              <p:cNvPr id="129" name="Line 410"/>
              <p:cNvSpPr>
                <a:spLocks noChangeShapeType="1"/>
              </p:cNvSpPr>
              <p:nvPr/>
            </p:nvSpPr>
            <p:spPr bwMode="auto">
              <a:xfrm flipH="1" flipV="1">
                <a:off x="5591175" y="1077913"/>
                <a:ext cx="3175" cy="217487"/>
              </a:xfrm>
              <a:prstGeom prst="line">
                <a:avLst/>
              </a:prstGeom>
              <a:noFill/>
              <a:ln w="28575">
                <a:solidFill>
                  <a:schemeClr val="tx1"/>
                </a:solidFill>
                <a:round/>
                <a:headEnd/>
                <a:tailEnd/>
              </a:ln>
            </p:spPr>
            <p:txBody>
              <a:bodyPr wrap="none" anchor="ctr"/>
              <a:lstStyle/>
              <a:p>
                <a:endParaRPr lang="en-US" dirty="0"/>
              </a:p>
            </p:txBody>
          </p:sp>
          <p:sp>
            <p:nvSpPr>
              <p:cNvPr id="130" name="Freeform 411"/>
              <p:cNvSpPr>
                <a:spLocks/>
              </p:cNvSpPr>
              <p:nvPr/>
            </p:nvSpPr>
            <p:spPr bwMode="auto">
              <a:xfrm>
                <a:off x="2281238" y="4376738"/>
                <a:ext cx="388938" cy="280987"/>
              </a:xfrm>
              <a:custGeom>
                <a:avLst/>
                <a:gdLst>
                  <a:gd name="T0" fmla="*/ 0 w 245"/>
                  <a:gd name="T1" fmla="*/ 113 h 177"/>
                  <a:gd name="T2" fmla="*/ 56 w 245"/>
                  <a:gd name="T3" fmla="*/ 77 h 177"/>
                  <a:gd name="T4" fmla="*/ 112 w 245"/>
                  <a:gd name="T5" fmla="*/ 25 h 177"/>
                  <a:gd name="T6" fmla="*/ 152 w 245"/>
                  <a:gd name="T7" fmla="*/ 1 h 177"/>
                  <a:gd name="T8" fmla="*/ 212 w 245"/>
                  <a:gd name="T9" fmla="*/ 17 h 177"/>
                  <a:gd name="T10" fmla="*/ 244 w 245"/>
                  <a:gd name="T11" fmla="*/ 53 h 177"/>
                  <a:gd name="T12" fmla="*/ 208 w 245"/>
                  <a:gd name="T13" fmla="*/ 101 h 177"/>
                  <a:gd name="T14" fmla="*/ 176 w 245"/>
                  <a:gd name="T15" fmla="*/ 141 h 177"/>
                  <a:gd name="T16" fmla="*/ 156 w 245"/>
                  <a:gd name="T17" fmla="*/ 177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5"/>
                  <a:gd name="T28" fmla="*/ 0 h 177"/>
                  <a:gd name="T29" fmla="*/ 245 w 245"/>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5" h="177">
                    <a:moveTo>
                      <a:pt x="0" y="113"/>
                    </a:moveTo>
                    <a:cubicBezTo>
                      <a:pt x="18" y="102"/>
                      <a:pt x="37" y="92"/>
                      <a:pt x="56" y="77"/>
                    </a:cubicBezTo>
                    <a:cubicBezTo>
                      <a:pt x="75" y="62"/>
                      <a:pt x="96" y="38"/>
                      <a:pt x="112" y="25"/>
                    </a:cubicBezTo>
                    <a:cubicBezTo>
                      <a:pt x="128" y="12"/>
                      <a:pt x="135" y="2"/>
                      <a:pt x="152" y="1"/>
                    </a:cubicBezTo>
                    <a:cubicBezTo>
                      <a:pt x="169" y="0"/>
                      <a:pt x="197" y="8"/>
                      <a:pt x="212" y="17"/>
                    </a:cubicBezTo>
                    <a:cubicBezTo>
                      <a:pt x="227" y="26"/>
                      <a:pt x="245" y="39"/>
                      <a:pt x="244" y="53"/>
                    </a:cubicBezTo>
                    <a:cubicBezTo>
                      <a:pt x="243" y="67"/>
                      <a:pt x="219" y="86"/>
                      <a:pt x="208" y="101"/>
                    </a:cubicBezTo>
                    <a:cubicBezTo>
                      <a:pt x="197" y="116"/>
                      <a:pt x="185" y="128"/>
                      <a:pt x="176" y="141"/>
                    </a:cubicBezTo>
                    <a:cubicBezTo>
                      <a:pt x="167" y="154"/>
                      <a:pt x="161" y="165"/>
                      <a:pt x="156" y="177"/>
                    </a:cubicBezTo>
                  </a:path>
                </a:pathLst>
              </a:custGeom>
              <a:noFill/>
              <a:ln w="19050" cmpd="sng">
                <a:solidFill>
                  <a:schemeClr val="tx1"/>
                </a:solidFill>
                <a:round/>
                <a:headEnd/>
                <a:tailEnd/>
              </a:ln>
            </p:spPr>
            <p:txBody>
              <a:bodyPr wrap="none" anchor="ctr"/>
              <a:lstStyle/>
              <a:p>
                <a:endParaRPr lang="en-US" dirty="0"/>
              </a:p>
            </p:txBody>
          </p:sp>
          <p:sp>
            <p:nvSpPr>
              <p:cNvPr id="131" name="Freeform 412"/>
              <p:cNvSpPr>
                <a:spLocks/>
              </p:cNvSpPr>
              <p:nvPr/>
            </p:nvSpPr>
            <p:spPr bwMode="auto">
              <a:xfrm>
                <a:off x="3986213" y="3838575"/>
                <a:ext cx="276225" cy="552450"/>
              </a:xfrm>
              <a:custGeom>
                <a:avLst/>
                <a:gdLst>
                  <a:gd name="T0" fmla="*/ 174 w 174"/>
                  <a:gd name="T1" fmla="*/ 0 h 348"/>
                  <a:gd name="T2" fmla="*/ 114 w 174"/>
                  <a:gd name="T3" fmla="*/ 36 h 348"/>
                  <a:gd name="T4" fmla="*/ 42 w 174"/>
                  <a:gd name="T5" fmla="*/ 108 h 348"/>
                  <a:gd name="T6" fmla="*/ 6 w 174"/>
                  <a:gd name="T7" fmla="*/ 188 h 348"/>
                  <a:gd name="T8" fmla="*/ 6 w 174"/>
                  <a:gd name="T9" fmla="*/ 348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4" y="0"/>
                    </a:moveTo>
                    <a:cubicBezTo>
                      <a:pt x="155" y="9"/>
                      <a:pt x="136" y="18"/>
                      <a:pt x="114" y="36"/>
                    </a:cubicBezTo>
                    <a:cubicBezTo>
                      <a:pt x="92" y="54"/>
                      <a:pt x="60" y="83"/>
                      <a:pt x="42" y="108"/>
                    </a:cubicBezTo>
                    <a:cubicBezTo>
                      <a:pt x="24" y="133"/>
                      <a:pt x="12" y="148"/>
                      <a:pt x="6" y="188"/>
                    </a:cubicBezTo>
                    <a:cubicBezTo>
                      <a:pt x="0" y="228"/>
                      <a:pt x="3" y="288"/>
                      <a:pt x="6" y="348"/>
                    </a:cubicBezTo>
                  </a:path>
                </a:pathLst>
              </a:custGeom>
              <a:noFill/>
              <a:ln w="19050" cmpd="sng">
                <a:solidFill>
                  <a:schemeClr val="tx1"/>
                </a:solidFill>
                <a:round/>
                <a:headEnd/>
                <a:tailEnd/>
              </a:ln>
            </p:spPr>
            <p:txBody>
              <a:bodyPr wrap="none" anchor="ctr"/>
              <a:lstStyle/>
              <a:p>
                <a:endParaRPr lang="en-US" dirty="0"/>
              </a:p>
            </p:txBody>
          </p:sp>
          <p:sp>
            <p:nvSpPr>
              <p:cNvPr id="132" name="Freeform 413"/>
              <p:cNvSpPr>
                <a:spLocks/>
              </p:cNvSpPr>
              <p:nvPr/>
            </p:nvSpPr>
            <p:spPr bwMode="auto">
              <a:xfrm>
                <a:off x="4356100" y="3933825"/>
                <a:ext cx="115888" cy="285750"/>
              </a:xfrm>
              <a:custGeom>
                <a:avLst/>
                <a:gdLst>
                  <a:gd name="T0" fmla="*/ 73 w 73"/>
                  <a:gd name="T1" fmla="*/ 0 h 180"/>
                  <a:gd name="T2" fmla="*/ 21 w 73"/>
                  <a:gd name="T3" fmla="*/ 60 h 180"/>
                  <a:gd name="T4" fmla="*/ 1 w 73"/>
                  <a:gd name="T5" fmla="*/ 124 h 180"/>
                  <a:gd name="T6" fmla="*/ 17 w 73"/>
                  <a:gd name="T7" fmla="*/ 180 h 180"/>
                  <a:gd name="T8" fmla="*/ 0 60000 65536"/>
                  <a:gd name="T9" fmla="*/ 0 60000 65536"/>
                  <a:gd name="T10" fmla="*/ 0 60000 65536"/>
                  <a:gd name="T11" fmla="*/ 0 60000 65536"/>
                  <a:gd name="T12" fmla="*/ 0 w 73"/>
                  <a:gd name="T13" fmla="*/ 0 h 180"/>
                  <a:gd name="T14" fmla="*/ 73 w 73"/>
                  <a:gd name="T15" fmla="*/ 180 h 180"/>
                </a:gdLst>
                <a:ahLst/>
                <a:cxnLst>
                  <a:cxn ang="T8">
                    <a:pos x="T0" y="T1"/>
                  </a:cxn>
                  <a:cxn ang="T9">
                    <a:pos x="T2" y="T3"/>
                  </a:cxn>
                  <a:cxn ang="T10">
                    <a:pos x="T4" y="T5"/>
                  </a:cxn>
                  <a:cxn ang="T11">
                    <a:pos x="T6" y="T7"/>
                  </a:cxn>
                </a:cxnLst>
                <a:rect l="T12" t="T13" r="T14" b="T15"/>
                <a:pathLst>
                  <a:path w="73" h="180">
                    <a:moveTo>
                      <a:pt x="73" y="0"/>
                    </a:moveTo>
                    <a:cubicBezTo>
                      <a:pt x="53" y="19"/>
                      <a:pt x="33" y="39"/>
                      <a:pt x="21" y="60"/>
                    </a:cubicBezTo>
                    <a:cubicBezTo>
                      <a:pt x="9" y="81"/>
                      <a:pt x="2" y="104"/>
                      <a:pt x="1" y="124"/>
                    </a:cubicBezTo>
                    <a:cubicBezTo>
                      <a:pt x="0" y="144"/>
                      <a:pt x="8" y="162"/>
                      <a:pt x="17" y="180"/>
                    </a:cubicBezTo>
                  </a:path>
                </a:pathLst>
              </a:custGeom>
              <a:noFill/>
              <a:ln w="19050" cmpd="sng">
                <a:solidFill>
                  <a:schemeClr val="tx1"/>
                </a:solidFill>
                <a:round/>
                <a:headEnd/>
                <a:tailEnd/>
              </a:ln>
            </p:spPr>
            <p:txBody>
              <a:bodyPr wrap="none" anchor="ctr"/>
              <a:lstStyle/>
              <a:p>
                <a:endParaRPr lang="en-US" dirty="0"/>
              </a:p>
            </p:txBody>
          </p:sp>
          <p:sp>
            <p:nvSpPr>
              <p:cNvPr id="133" name="Freeform 414"/>
              <p:cNvSpPr>
                <a:spLocks/>
              </p:cNvSpPr>
              <p:nvPr/>
            </p:nvSpPr>
            <p:spPr bwMode="auto">
              <a:xfrm>
                <a:off x="4640263" y="3978275"/>
                <a:ext cx="60325" cy="184150"/>
              </a:xfrm>
              <a:custGeom>
                <a:avLst/>
                <a:gdLst>
                  <a:gd name="T0" fmla="*/ 38 w 38"/>
                  <a:gd name="T1" fmla="*/ 0 h 116"/>
                  <a:gd name="T2" fmla="*/ 6 w 38"/>
                  <a:gd name="T3" fmla="*/ 56 h 116"/>
                  <a:gd name="T4" fmla="*/ 2 w 38"/>
                  <a:gd name="T5" fmla="*/ 116 h 116"/>
                  <a:gd name="T6" fmla="*/ 0 60000 65536"/>
                  <a:gd name="T7" fmla="*/ 0 60000 65536"/>
                  <a:gd name="T8" fmla="*/ 0 60000 65536"/>
                  <a:gd name="T9" fmla="*/ 0 w 38"/>
                  <a:gd name="T10" fmla="*/ 0 h 116"/>
                  <a:gd name="T11" fmla="*/ 38 w 38"/>
                  <a:gd name="T12" fmla="*/ 116 h 116"/>
                </a:gdLst>
                <a:ahLst/>
                <a:cxnLst>
                  <a:cxn ang="T6">
                    <a:pos x="T0" y="T1"/>
                  </a:cxn>
                  <a:cxn ang="T7">
                    <a:pos x="T2" y="T3"/>
                  </a:cxn>
                  <a:cxn ang="T8">
                    <a:pos x="T4" y="T5"/>
                  </a:cxn>
                </a:cxnLst>
                <a:rect l="T9" t="T10" r="T11" b="T12"/>
                <a:pathLst>
                  <a:path w="38" h="116">
                    <a:moveTo>
                      <a:pt x="38" y="0"/>
                    </a:moveTo>
                    <a:cubicBezTo>
                      <a:pt x="25" y="18"/>
                      <a:pt x="12" y="37"/>
                      <a:pt x="6" y="56"/>
                    </a:cubicBezTo>
                    <a:cubicBezTo>
                      <a:pt x="0" y="75"/>
                      <a:pt x="1" y="95"/>
                      <a:pt x="2" y="116"/>
                    </a:cubicBezTo>
                  </a:path>
                </a:pathLst>
              </a:custGeom>
              <a:noFill/>
              <a:ln w="19050" cmpd="sng">
                <a:solidFill>
                  <a:schemeClr val="tx1"/>
                </a:solidFill>
                <a:round/>
                <a:headEnd/>
                <a:tailEnd/>
              </a:ln>
            </p:spPr>
            <p:txBody>
              <a:bodyPr wrap="none" anchor="ctr"/>
              <a:lstStyle/>
              <a:p>
                <a:endParaRPr lang="en-US" dirty="0"/>
              </a:p>
            </p:txBody>
          </p:sp>
          <p:sp>
            <p:nvSpPr>
              <p:cNvPr id="134" name="Freeform 415"/>
              <p:cNvSpPr>
                <a:spLocks/>
              </p:cNvSpPr>
              <p:nvPr/>
            </p:nvSpPr>
            <p:spPr bwMode="auto">
              <a:xfrm>
                <a:off x="2166938" y="3362325"/>
                <a:ext cx="1473200" cy="214312"/>
              </a:xfrm>
              <a:custGeom>
                <a:avLst/>
                <a:gdLst>
                  <a:gd name="T0" fmla="*/ 0 w 892"/>
                  <a:gd name="T1" fmla="*/ 0 h 135"/>
                  <a:gd name="T2" fmla="*/ 212 w 892"/>
                  <a:gd name="T3" fmla="*/ 92 h 135"/>
                  <a:gd name="T4" fmla="*/ 480 w 892"/>
                  <a:gd name="T5" fmla="*/ 128 h 135"/>
                  <a:gd name="T6" fmla="*/ 664 w 892"/>
                  <a:gd name="T7" fmla="*/ 128 h 135"/>
                  <a:gd name="T8" fmla="*/ 892 w 892"/>
                  <a:gd name="T9" fmla="*/ 88 h 135"/>
                  <a:gd name="T10" fmla="*/ 0 60000 65536"/>
                  <a:gd name="T11" fmla="*/ 0 60000 65536"/>
                  <a:gd name="T12" fmla="*/ 0 60000 65536"/>
                  <a:gd name="T13" fmla="*/ 0 60000 65536"/>
                  <a:gd name="T14" fmla="*/ 0 60000 65536"/>
                  <a:gd name="T15" fmla="*/ 0 w 892"/>
                  <a:gd name="T16" fmla="*/ 0 h 135"/>
                  <a:gd name="T17" fmla="*/ 892 w 892"/>
                  <a:gd name="T18" fmla="*/ 135 h 135"/>
                </a:gdLst>
                <a:ahLst/>
                <a:cxnLst>
                  <a:cxn ang="T10">
                    <a:pos x="T0" y="T1"/>
                  </a:cxn>
                  <a:cxn ang="T11">
                    <a:pos x="T2" y="T3"/>
                  </a:cxn>
                  <a:cxn ang="T12">
                    <a:pos x="T4" y="T5"/>
                  </a:cxn>
                  <a:cxn ang="T13">
                    <a:pos x="T6" y="T7"/>
                  </a:cxn>
                  <a:cxn ang="T14">
                    <a:pos x="T8" y="T9"/>
                  </a:cxn>
                </a:cxnLst>
                <a:rect l="T15" t="T16" r="T17" b="T18"/>
                <a:pathLst>
                  <a:path w="892" h="135">
                    <a:moveTo>
                      <a:pt x="0" y="0"/>
                    </a:moveTo>
                    <a:cubicBezTo>
                      <a:pt x="66" y="35"/>
                      <a:pt x="132" y="71"/>
                      <a:pt x="212" y="92"/>
                    </a:cubicBezTo>
                    <a:cubicBezTo>
                      <a:pt x="292" y="113"/>
                      <a:pt x="405" y="122"/>
                      <a:pt x="480" y="128"/>
                    </a:cubicBezTo>
                    <a:cubicBezTo>
                      <a:pt x="555" y="134"/>
                      <a:pt x="595" y="135"/>
                      <a:pt x="664" y="128"/>
                    </a:cubicBezTo>
                    <a:cubicBezTo>
                      <a:pt x="733" y="121"/>
                      <a:pt x="812" y="104"/>
                      <a:pt x="892" y="88"/>
                    </a:cubicBezTo>
                  </a:path>
                </a:pathLst>
              </a:custGeom>
              <a:noFill/>
              <a:ln w="19050" cmpd="sng">
                <a:solidFill>
                  <a:schemeClr val="tx1"/>
                </a:solidFill>
                <a:round/>
                <a:headEnd/>
                <a:tailEnd/>
              </a:ln>
            </p:spPr>
            <p:txBody>
              <a:bodyPr wrap="none" anchor="ctr"/>
              <a:lstStyle/>
              <a:p>
                <a:endParaRPr lang="en-US" dirty="0"/>
              </a:p>
            </p:txBody>
          </p:sp>
          <p:sp>
            <p:nvSpPr>
              <p:cNvPr id="135" name="Freeform 416"/>
              <p:cNvSpPr>
                <a:spLocks/>
              </p:cNvSpPr>
              <p:nvPr/>
            </p:nvSpPr>
            <p:spPr bwMode="auto">
              <a:xfrm>
                <a:off x="2408238" y="3209925"/>
                <a:ext cx="1060450" cy="215900"/>
              </a:xfrm>
              <a:custGeom>
                <a:avLst/>
                <a:gdLst>
                  <a:gd name="T0" fmla="*/ 0 w 584"/>
                  <a:gd name="T1" fmla="*/ 0 h 128"/>
                  <a:gd name="T2" fmla="*/ 104 w 584"/>
                  <a:gd name="T3" fmla="*/ 56 h 128"/>
                  <a:gd name="T4" fmla="*/ 288 w 584"/>
                  <a:gd name="T5" fmla="*/ 120 h 128"/>
                  <a:gd name="T6" fmla="*/ 428 w 584"/>
                  <a:gd name="T7" fmla="*/ 104 h 128"/>
                  <a:gd name="T8" fmla="*/ 584 w 584"/>
                  <a:gd name="T9" fmla="*/ 68 h 128"/>
                  <a:gd name="T10" fmla="*/ 0 60000 65536"/>
                  <a:gd name="T11" fmla="*/ 0 60000 65536"/>
                  <a:gd name="T12" fmla="*/ 0 60000 65536"/>
                  <a:gd name="T13" fmla="*/ 0 60000 65536"/>
                  <a:gd name="T14" fmla="*/ 0 60000 65536"/>
                  <a:gd name="T15" fmla="*/ 0 w 584"/>
                  <a:gd name="T16" fmla="*/ 0 h 128"/>
                  <a:gd name="T17" fmla="*/ 584 w 584"/>
                  <a:gd name="T18" fmla="*/ 128 h 128"/>
                </a:gdLst>
                <a:ahLst/>
                <a:cxnLst>
                  <a:cxn ang="T10">
                    <a:pos x="T0" y="T1"/>
                  </a:cxn>
                  <a:cxn ang="T11">
                    <a:pos x="T2" y="T3"/>
                  </a:cxn>
                  <a:cxn ang="T12">
                    <a:pos x="T4" y="T5"/>
                  </a:cxn>
                  <a:cxn ang="T13">
                    <a:pos x="T6" y="T7"/>
                  </a:cxn>
                  <a:cxn ang="T14">
                    <a:pos x="T8" y="T9"/>
                  </a:cxn>
                </a:cxnLst>
                <a:rect l="T15" t="T16" r="T17" b="T18"/>
                <a:pathLst>
                  <a:path w="584" h="128">
                    <a:moveTo>
                      <a:pt x="0" y="0"/>
                    </a:moveTo>
                    <a:cubicBezTo>
                      <a:pt x="28" y="18"/>
                      <a:pt x="56" y="36"/>
                      <a:pt x="104" y="56"/>
                    </a:cubicBezTo>
                    <a:cubicBezTo>
                      <a:pt x="152" y="76"/>
                      <a:pt x="234" y="112"/>
                      <a:pt x="288" y="120"/>
                    </a:cubicBezTo>
                    <a:cubicBezTo>
                      <a:pt x="342" y="128"/>
                      <a:pt x="379" y="113"/>
                      <a:pt x="428" y="104"/>
                    </a:cubicBezTo>
                    <a:cubicBezTo>
                      <a:pt x="477" y="95"/>
                      <a:pt x="530" y="81"/>
                      <a:pt x="584" y="68"/>
                    </a:cubicBezTo>
                  </a:path>
                </a:pathLst>
              </a:custGeom>
              <a:noFill/>
              <a:ln w="19050" cmpd="sng">
                <a:solidFill>
                  <a:schemeClr val="tx1"/>
                </a:solidFill>
                <a:round/>
                <a:headEnd/>
                <a:tailEnd/>
              </a:ln>
            </p:spPr>
            <p:txBody>
              <a:bodyPr wrap="none" anchor="ctr"/>
              <a:lstStyle/>
              <a:p>
                <a:endParaRPr lang="en-US" dirty="0"/>
              </a:p>
            </p:txBody>
          </p:sp>
          <p:sp>
            <p:nvSpPr>
              <p:cNvPr id="136" name="Freeform 417"/>
              <p:cNvSpPr>
                <a:spLocks/>
              </p:cNvSpPr>
              <p:nvPr/>
            </p:nvSpPr>
            <p:spPr bwMode="auto">
              <a:xfrm>
                <a:off x="1225550" y="3633788"/>
                <a:ext cx="3917950" cy="1308100"/>
              </a:xfrm>
              <a:custGeom>
                <a:avLst/>
                <a:gdLst>
                  <a:gd name="T0" fmla="*/ 4 w 2468"/>
                  <a:gd name="T1" fmla="*/ 0 h 824"/>
                  <a:gd name="T2" fmla="*/ 4 w 2468"/>
                  <a:gd name="T3" fmla="*/ 172 h 824"/>
                  <a:gd name="T4" fmla="*/ 88 w 2468"/>
                  <a:gd name="T5" fmla="*/ 196 h 824"/>
                  <a:gd name="T6" fmla="*/ 212 w 2468"/>
                  <a:gd name="T7" fmla="*/ 296 h 824"/>
                  <a:gd name="T8" fmla="*/ 364 w 2468"/>
                  <a:gd name="T9" fmla="*/ 476 h 824"/>
                  <a:gd name="T10" fmla="*/ 492 w 2468"/>
                  <a:gd name="T11" fmla="*/ 640 h 824"/>
                  <a:gd name="T12" fmla="*/ 572 w 2468"/>
                  <a:gd name="T13" fmla="*/ 716 h 824"/>
                  <a:gd name="T14" fmla="*/ 736 w 2468"/>
                  <a:gd name="T15" fmla="*/ 760 h 824"/>
                  <a:gd name="T16" fmla="*/ 960 w 2468"/>
                  <a:gd name="T17" fmla="*/ 772 h 824"/>
                  <a:gd name="T18" fmla="*/ 1140 w 2468"/>
                  <a:gd name="T19" fmla="*/ 792 h 824"/>
                  <a:gd name="T20" fmla="*/ 1276 w 2468"/>
                  <a:gd name="T21" fmla="*/ 812 h 824"/>
                  <a:gd name="T22" fmla="*/ 1376 w 2468"/>
                  <a:gd name="T23" fmla="*/ 824 h 824"/>
                  <a:gd name="T24" fmla="*/ 1576 w 2468"/>
                  <a:gd name="T25" fmla="*/ 716 h 824"/>
                  <a:gd name="T26" fmla="*/ 1868 w 2468"/>
                  <a:gd name="T27" fmla="*/ 556 h 824"/>
                  <a:gd name="T28" fmla="*/ 2028 w 2468"/>
                  <a:gd name="T29" fmla="*/ 488 h 824"/>
                  <a:gd name="T30" fmla="*/ 2132 w 2468"/>
                  <a:gd name="T31" fmla="*/ 448 h 824"/>
                  <a:gd name="T32" fmla="*/ 2264 w 2468"/>
                  <a:gd name="T33" fmla="*/ 456 h 824"/>
                  <a:gd name="T34" fmla="*/ 2360 w 2468"/>
                  <a:gd name="T35" fmla="*/ 464 h 824"/>
                  <a:gd name="T36" fmla="*/ 2424 w 2468"/>
                  <a:gd name="T37" fmla="*/ 484 h 824"/>
                  <a:gd name="T38" fmla="*/ 2468 w 2468"/>
                  <a:gd name="T39" fmla="*/ 336 h 824"/>
                  <a:gd name="T40" fmla="*/ 2328 w 2468"/>
                  <a:gd name="T41" fmla="*/ 312 h 824"/>
                  <a:gd name="T42" fmla="*/ 2204 w 2468"/>
                  <a:gd name="T43" fmla="*/ 316 h 824"/>
                  <a:gd name="T44" fmla="*/ 2072 w 2468"/>
                  <a:gd name="T45" fmla="*/ 348 h 824"/>
                  <a:gd name="T46" fmla="*/ 1920 w 2468"/>
                  <a:gd name="T47" fmla="*/ 400 h 824"/>
                  <a:gd name="T48" fmla="*/ 1676 w 2468"/>
                  <a:gd name="T49" fmla="*/ 512 h 824"/>
                  <a:gd name="T50" fmla="*/ 1456 w 2468"/>
                  <a:gd name="T51" fmla="*/ 592 h 824"/>
                  <a:gd name="T52" fmla="*/ 1368 w 2468"/>
                  <a:gd name="T53" fmla="*/ 636 h 824"/>
                  <a:gd name="T54" fmla="*/ 1272 w 2468"/>
                  <a:gd name="T55" fmla="*/ 636 h 824"/>
                  <a:gd name="T56" fmla="*/ 1164 w 2468"/>
                  <a:gd name="T57" fmla="*/ 644 h 824"/>
                  <a:gd name="T58" fmla="*/ 1056 w 2468"/>
                  <a:gd name="T59" fmla="*/ 672 h 824"/>
                  <a:gd name="T60" fmla="*/ 884 w 2468"/>
                  <a:gd name="T61" fmla="*/ 664 h 824"/>
                  <a:gd name="T62" fmla="*/ 760 w 2468"/>
                  <a:gd name="T63" fmla="*/ 632 h 824"/>
                  <a:gd name="T64" fmla="*/ 644 w 2468"/>
                  <a:gd name="T65" fmla="*/ 572 h 824"/>
                  <a:gd name="T66" fmla="*/ 536 w 2468"/>
                  <a:gd name="T67" fmla="*/ 476 h 824"/>
                  <a:gd name="T68" fmla="*/ 424 w 2468"/>
                  <a:gd name="T69" fmla="*/ 364 h 824"/>
                  <a:gd name="T70" fmla="*/ 340 w 2468"/>
                  <a:gd name="T71" fmla="*/ 264 h 824"/>
                  <a:gd name="T72" fmla="*/ 216 w 2468"/>
                  <a:gd name="T73" fmla="*/ 168 h 824"/>
                  <a:gd name="T74" fmla="*/ 148 w 2468"/>
                  <a:gd name="T75" fmla="*/ 116 h 824"/>
                  <a:gd name="T76" fmla="*/ 0 w 2468"/>
                  <a:gd name="T77" fmla="*/ 56 h 8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68"/>
                  <a:gd name="T118" fmla="*/ 0 h 824"/>
                  <a:gd name="T119" fmla="*/ 2468 w 2468"/>
                  <a:gd name="T120" fmla="*/ 824 h 8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68" h="824">
                    <a:moveTo>
                      <a:pt x="4" y="0"/>
                    </a:moveTo>
                    <a:lnTo>
                      <a:pt x="4" y="172"/>
                    </a:lnTo>
                    <a:lnTo>
                      <a:pt x="88" y="196"/>
                    </a:lnTo>
                    <a:lnTo>
                      <a:pt x="212" y="296"/>
                    </a:lnTo>
                    <a:lnTo>
                      <a:pt x="364" y="476"/>
                    </a:lnTo>
                    <a:lnTo>
                      <a:pt x="492" y="640"/>
                    </a:lnTo>
                    <a:lnTo>
                      <a:pt x="572" y="716"/>
                    </a:lnTo>
                    <a:lnTo>
                      <a:pt x="736" y="760"/>
                    </a:lnTo>
                    <a:lnTo>
                      <a:pt x="960" y="772"/>
                    </a:lnTo>
                    <a:lnTo>
                      <a:pt x="1140" y="792"/>
                    </a:lnTo>
                    <a:lnTo>
                      <a:pt x="1276" y="812"/>
                    </a:lnTo>
                    <a:lnTo>
                      <a:pt x="1376" y="824"/>
                    </a:lnTo>
                    <a:lnTo>
                      <a:pt x="1576" y="716"/>
                    </a:lnTo>
                    <a:lnTo>
                      <a:pt x="1868" y="556"/>
                    </a:lnTo>
                    <a:lnTo>
                      <a:pt x="2028" y="488"/>
                    </a:lnTo>
                    <a:lnTo>
                      <a:pt x="2132" y="448"/>
                    </a:lnTo>
                    <a:lnTo>
                      <a:pt x="2264" y="456"/>
                    </a:lnTo>
                    <a:lnTo>
                      <a:pt x="2360" y="464"/>
                    </a:lnTo>
                    <a:lnTo>
                      <a:pt x="2424" y="484"/>
                    </a:lnTo>
                    <a:lnTo>
                      <a:pt x="2468" y="336"/>
                    </a:lnTo>
                    <a:lnTo>
                      <a:pt x="2328" y="312"/>
                    </a:lnTo>
                    <a:lnTo>
                      <a:pt x="2204" y="316"/>
                    </a:lnTo>
                    <a:lnTo>
                      <a:pt x="2072" y="348"/>
                    </a:lnTo>
                    <a:lnTo>
                      <a:pt x="1920" y="400"/>
                    </a:lnTo>
                    <a:lnTo>
                      <a:pt x="1676" y="512"/>
                    </a:lnTo>
                    <a:lnTo>
                      <a:pt x="1456" y="592"/>
                    </a:lnTo>
                    <a:lnTo>
                      <a:pt x="1368" y="636"/>
                    </a:lnTo>
                    <a:lnTo>
                      <a:pt x="1272" y="636"/>
                    </a:lnTo>
                    <a:lnTo>
                      <a:pt x="1164" y="644"/>
                    </a:lnTo>
                    <a:lnTo>
                      <a:pt x="1056" y="672"/>
                    </a:lnTo>
                    <a:lnTo>
                      <a:pt x="884" y="664"/>
                    </a:lnTo>
                    <a:lnTo>
                      <a:pt x="760" y="632"/>
                    </a:lnTo>
                    <a:lnTo>
                      <a:pt x="644" y="572"/>
                    </a:lnTo>
                    <a:lnTo>
                      <a:pt x="536" y="476"/>
                    </a:lnTo>
                    <a:lnTo>
                      <a:pt x="424" y="364"/>
                    </a:lnTo>
                    <a:lnTo>
                      <a:pt x="340" y="264"/>
                    </a:lnTo>
                    <a:lnTo>
                      <a:pt x="216" y="168"/>
                    </a:lnTo>
                    <a:lnTo>
                      <a:pt x="148" y="116"/>
                    </a:lnTo>
                    <a:lnTo>
                      <a:pt x="0" y="56"/>
                    </a:lnTo>
                  </a:path>
                </a:pathLst>
              </a:custGeom>
              <a:solidFill>
                <a:srgbClr val="996633"/>
              </a:solidFill>
              <a:ln w="19050" cmpd="sng">
                <a:solidFill>
                  <a:schemeClr val="tx1"/>
                </a:solidFill>
                <a:round/>
                <a:headEnd/>
                <a:tailEnd/>
              </a:ln>
            </p:spPr>
            <p:txBody>
              <a:bodyPr wrap="none" anchor="ctr"/>
              <a:lstStyle/>
              <a:p>
                <a:endParaRPr lang="en-US" dirty="0"/>
              </a:p>
            </p:txBody>
          </p:sp>
          <p:sp>
            <p:nvSpPr>
              <p:cNvPr id="137" name="Freeform 418"/>
              <p:cNvSpPr>
                <a:spLocks/>
              </p:cNvSpPr>
              <p:nvPr/>
            </p:nvSpPr>
            <p:spPr bwMode="auto">
              <a:xfrm>
                <a:off x="1212850" y="3767138"/>
                <a:ext cx="3892550" cy="977900"/>
              </a:xfrm>
              <a:custGeom>
                <a:avLst/>
                <a:gdLst>
                  <a:gd name="T0" fmla="*/ 0 w 2452"/>
                  <a:gd name="T1" fmla="*/ 0 h 616"/>
                  <a:gd name="T2" fmla="*/ 92 w 2452"/>
                  <a:gd name="T3" fmla="*/ 28 h 616"/>
                  <a:gd name="T4" fmla="*/ 164 w 2452"/>
                  <a:gd name="T5" fmla="*/ 80 h 616"/>
                  <a:gd name="T6" fmla="*/ 276 w 2452"/>
                  <a:gd name="T7" fmla="*/ 172 h 616"/>
                  <a:gd name="T8" fmla="*/ 364 w 2452"/>
                  <a:gd name="T9" fmla="*/ 276 h 616"/>
                  <a:gd name="T10" fmla="*/ 476 w 2452"/>
                  <a:gd name="T11" fmla="*/ 396 h 616"/>
                  <a:gd name="T12" fmla="*/ 572 w 2452"/>
                  <a:gd name="T13" fmla="*/ 492 h 616"/>
                  <a:gd name="T14" fmla="*/ 704 w 2452"/>
                  <a:gd name="T15" fmla="*/ 564 h 616"/>
                  <a:gd name="T16" fmla="*/ 804 w 2452"/>
                  <a:gd name="T17" fmla="*/ 596 h 616"/>
                  <a:gd name="T18" fmla="*/ 980 w 2452"/>
                  <a:gd name="T19" fmla="*/ 616 h 616"/>
                  <a:gd name="T20" fmla="*/ 1172 w 2452"/>
                  <a:gd name="T21" fmla="*/ 616 h 616"/>
                  <a:gd name="T22" fmla="*/ 1308 w 2452"/>
                  <a:gd name="T23" fmla="*/ 616 h 616"/>
                  <a:gd name="T24" fmla="*/ 1388 w 2452"/>
                  <a:gd name="T25" fmla="*/ 604 h 616"/>
                  <a:gd name="T26" fmla="*/ 1484 w 2452"/>
                  <a:gd name="T27" fmla="*/ 556 h 616"/>
                  <a:gd name="T28" fmla="*/ 1644 w 2452"/>
                  <a:gd name="T29" fmla="*/ 488 h 616"/>
                  <a:gd name="T30" fmla="*/ 1800 w 2452"/>
                  <a:gd name="T31" fmla="*/ 408 h 616"/>
                  <a:gd name="T32" fmla="*/ 2004 w 2452"/>
                  <a:gd name="T33" fmla="*/ 316 h 616"/>
                  <a:gd name="T34" fmla="*/ 2136 w 2452"/>
                  <a:gd name="T35" fmla="*/ 280 h 616"/>
                  <a:gd name="T36" fmla="*/ 2280 w 2452"/>
                  <a:gd name="T37" fmla="*/ 272 h 616"/>
                  <a:gd name="T38" fmla="*/ 2376 w 2452"/>
                  <a:gd name="T39" fmla="*/ 276 h 616"/>
                  <a:gd name="T40" fmla="*/ 2452 w 2452"/>
                  <a:gd name="T41" fmla="*/ 296 h 6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52"/>
                  <a:gd name="T64" fmla="*/ 0 h 616"/>
                  <a:gd name="T65" fmla="*/ 2452 w 2452"/>
                  <a:gd name="T66" fmla="*/ 616 h 61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52" h="616">
                    <a:moveTo>
                      <a:pt x="0" y="0"/>
                    </a:moveTo>
                    <a:lnTo>
                      <a:pt x="92" y="28"/>
                    </a:lnTo>
                    <a:lnTo>
                      <a:pt x="164" y="80"/>
                    </a:lnTo>
                    <a:lnTo>
                      <a:pt x="276" y="172"/>
                    </a:lnTo>
                    <a:lnTo>
                      <a:pt x="364" y="276"/>
                    </a:lnTo>
                    <a:lnTo>
                      <a:pt x="476" y="396"/>
                    </a:lnTo>
                    <a:lnTo>
                      <a:pt x="572" y="492"/>
                    </a:lnTo>
                    <a:lnTo>
                      <a:pt x="704" y="564"/>
                    </a:lnTo>
                    <a:lnTo>
                      <a:pt x="804" y="596"/>
                    </a:lnTo>
                    <a:lnTo>
                      <a:pt x="980" y="616"/>
                    </a:lnTo>
                    <a:lnTo>
                      <a:pt x="1172" y="616"/>
                    </a:lnTo>
                    <a:lnTo>
                      <a:pt x="1308" y="616"/>
                    </a:lnTo>
                    <a:lnTo>
                      <a:pt x="1388" y="604"/>
                    </a:lnTo>
                    <a:lnTo>
                      <a:pt x="1484" y="556"/>
                    </a:lnTo>
                    <a:lnTo>
                      <a:pt x="1644" y="488"/>
                    </a:lnTo>
                    <a:lnTo>
                      <a:pt x="1800" y="408"/>
                    </a:lnTo>
                    <a:lnTo>
                      <a:pt x="2004" y="316"/>
                    </a:lnTo>
                    <a:lnTo>
                      <a:pt x="2136" y="280"/>
                    </a:lnTo>
                    <a:lnTo>
                      <a:pt x="2280" y="272"/>
                    </a:lnTo>
                    <a:lnTo>
                      <a:pt x="2376" y="276"/>
                    </a:lnTo>
                    <a:lnTo>
                      <a:pt x="2452" y="296"/>
                    </a:lnTo>
                  </a:path>
                </a:pathLst>
              </a:custGeom>
              <a:noFill/>
              <a:ln w="19050" cmpd="sng">
                <a:solidFill>
                  <a:schemeClr val="tx1"/>
                </a:solidFill>
                <a:round/>
                <a:headEnd/>
                <a:tailEnd/>
              </a:ln>
            </p:spPr>
            <p:txBody>
              <a:bodyPr wrap="none" anchor="ctr"/>
              <a:lstStyle/>
              <a:p>
                <a:endParaRPr lang="en-US" dirty="0"/>
              </a:p>
            </p:txBody>
          </p:sp>
          <p:sp>
            <p:nvSpPr>
              <p:cNvPr id="138" name="Line 419"/>
              <p:cNvSpPr>
                <a:spLocks noChangeShapeType="1"/>
              </p:cNvSpPr>
              <p:nvPr/>
            </p:nvSpPr>
            <p:spPr bwMode="auto">
              <a:xfrm flipH="1" flipV="1">
                <a:off x="3403600" y="4641850"/>
                <a:ext cx="6350" cy="908050"/>
              </a:xfrm>
              <a:prstGeom prst="line">
                <a:avLst/>
              </a:prstGeom>
              <a:noFill/>
              <a:ln w="28575">
                <a:solidFill>
                  <a:schemeClr val="tx1"/>
                </a:solidFill>
                <a:round/>
                <a:headEnd/>
                <a:tailEnd/>
              </a:ln>
            </p:spPr>
            <p:txBody>
              <a:bodyPr wrap="none" anchor="ctr"/>
              <a:lstStyle/>
              <a:p>
                <a:endParaRPr lang="en-US" dirty="0"/>
              </a:p>
            </p:txBody>
          </p:sp>
          <p:sp>
            <p:nvSpPr>
              <p:cNvPr id="182" name="Freeform 421"/>
              <p:cNvSpPr>
                <a:spLocks/>
              </p:cNvSpPr>
              <p:nvPr/>
            </p:nvSpPr>
            <p:spPr bwMode="auto">
              <a:xfrm>
                <a:off x="5391150" y="2844800"/>
                <a:ext cx="1612900" cy="577850"/>
              </a:xfrm>
              <a:custGeom>
                <a:avLst/>
                <a:gdLst>
                  <a:gd name="T0" fmla="*/ 0 w 1016"/>
                  <a:gd name="T1" fmla="*/ 188 h 328"/>
                  <a:gd name="T2" fmla="*/ 148 w 1016"/>
                  <a:gd name="T3" fmla="*/ 208 h 328"/>
                  <a:gd name="T4" fmla="*/ 292 w 1016"/>
                  <a:gd name="T5" fmla="*/ 196 h 328"/>
                  <a:gd name="T6" fmla="*/ 392 w 1016"/>
                  <a:gd name="T7" fmla="*/ 224 h 328"/>
                  <a:gd name="T8" fmla="*/ 560 w 1016"/>
                  <a:gd name="T9" fmla="*/ 188 h 328"/>
                  <a:gd name="T10" fmla="*/ 704 w 1016"/>
                  <a:gd name="T11" fmla="*/ 112 h 328"/>
                  <a:gd name="T12" fmla="*/ 792 w 1016"/>
                  <a:gd name="T13" fmla="*/ 56 h 328"/>
                  <a:gd name="T14" fmla="*/ 872 w 1016"/>
                  <a:gd name="T15" fmla="*/ 24 h 328"/>
                  <a:gd name="T16" fmla="*/ 1016 w 1016"/>
                  <a:gd name="T17" fmla="*/ 0 h 328"/>
                  <a:gd name="T18" fmla="*/ 1000 w 1016"/>
                  <a:gd name="T19" fmla="*/ 84 h 328"/>
                  <a:gd name="T20" fmla="*/ 968 w 1016"/>
                  <a:gd name="T21" fmla="*/ 176 h 328"/>
                  <a:gd name="T22" fmla="*/ 912 w 1016"/>
                  <a:gd name="T23" fmla="*/ 172 h 328"/>
                  <a:gd name="T24" fmla="*/ 824 w 1016"/>
                  <a:gd name="T25" fmla="*/ 200 h 328"/>
                  <a:gd name="T26" fmla="*/ 704 w 1016"/>
                  <a:gd name="T27" fmla="*/ 256 h 328"/>
                  <a:gd name="T28" fmla="*/ 584 w 1016"/>
                  <a:gd name="T29" fmla="*/ 312 h 328"/>
                  <a:gd name="T30" fmla="*/ 504 w 1016"/>
                  <a:gd name="T31" fmla="*/ 328 h 328"/>
                  <a:gd name="T32" fmla="*/ 412 w 1016"/>
                  <a:gd name="T33" fmla="*/ 324 h 328"/>
                  <a:gd name="T34" fmla="*/ 296 w 1016"/>
                  <a:gd name="T35" fmla="*/ 308 h 328"/>
                  <a:gd name="T36" fmla="*/ 200 w 1016"/>
                  <a:gd name="T37" fmla="*/ 292 h 328"/>
                  <a:gd name="T38" fmla="*/ 128 w 1016"/>
                  <a:gd name="T39" fmla="*/ 260 h 328"/>
                  <a:gd name="T40" fmla="*/ 0 w 1016"/>
                  <a:gd name="T41" fmla="*/ 188 h 3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16"/>
                  <a:gd name="T64" fmla="*/ 0 h 328"/>
                  <a:gd name="T65" fmla="*/ 1016 w 1016"/>
                  <a:gd name="T66" fmla="*/ 328 h 3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16" h="328">
                    <a:moveTo>
                      <a:pt x="0" y="188"/>
                    </a:moveTo>
                    <a:lnTo>
                      <a:pt x="148" y="208"/>
                    </a:lnTo>
                    <a:lnTo>
                      <a:pt x="292" y="196"/>
                    </a:lnTo>
                    <a:lnTo>
                      <a:pt x="392" y="224"/>
                    </a:lnTo>
                    <a:lnTo>
                      <a:pt x="560" y="188"/>
                    </a:lnTo>
                    <a:lnTo>
                      <a:pt x="704" y="112"/>
                    </a:lnTo>
                    <a:lnTo>
                      <a:pt x="792" y="56"/>
                    </a:lnTo>
                    <a:lnTo>
                      <a:pt x="872" y="24"/>
                    </a:lnTo>
                    <a:lnTo>
                      <a:pt x="1016" y="0"/>
                    </a:lnTo>
                    <a:lnTo>
                      <a:pt x="1000" y="84"/>
                    </a:lnTo>
                    <a:lnTo>
                      <a:pt x="968" y="176"/>
                    </a:lnTo>
                    <a:lnTo>
                      <a:pt x="912" y="172"/>
                    </a:lnTo>
                    <a:lnTo>
                      <a:pt x="824" y="200"/>
                    </a:lnTo>
                    <a:lnTo>
                      <a:pt x="704" y="256"/>
                    </a:lnTo>
                    <a:lnTo>
                      <a:pt x="584" y="312"/>
                    </a:lnTo>
                    <a:lnTo>
                      <a:pt x="504" y="328"/>
                    </a:lnTo>
                    <a:lnTo>
                      <a:pt x="412" y="324"/>
                    </a:lnTo>
                    <a:lnTo>
                      <a:pt x="296" y="308"/>
                    </a:lnTo>
                    <a:lnTo>
                      <a:pt x="200" y="292"/>
                    </a:lnTo>
                    <a:lnTo>
                      <a:pt x="128" y="260"/>
                    </a:lnTo>
                    <a:lnTo>
                      <a:pt x="0" y="188"/>
                    </a:lnTo>
                    <a:close/>
                  </a:path>
                </a:pathLst>
              </a:custGeom>
              <a:solidFill>
                <a:srgbClr val="996633"/>
              </a:solidFill>
              <a:ln w="19050" cmpd="sng">
                <a:solidFill>
                  <a:schemeClr val="tx1"/>
                </a:solidFill>
                <a:round/>
                <a:headEnd/>
                <a:tailEnd/>
              </a:ln>
            </p:spPr>
            <p:txBody>
              <a:bodyPr wrap="none" anchor="ctr"/>
              <a:lstStyle/>
              <a:p>
                <a:endParaRPr lang="en-US" dirty="0"/>
              </a:p>
            </p:txBody>
          </p:sp>
          <p:sp>
            <p:nvSpPr>
              <p:cNvPr id="183" name="Freeform 422"/>
              <p:cNvSpPr>
                <a:spLocks/>
              </p:cNvSpPr>
              <p:nvPr/>
            </p:nvSpPr>
            <p:spPr bwMode="auto">
              <a:xfrm>
                <a:off x="5562600" y="2962836"/>
                <a:ext cx="1422400" cy="355871"/>
              </a:xfrm>
              <a:custGeom>
                <a:avLst/>
                <a:gdLst>
                  <a:gd name="T0" fmla="*/ 0 w 896"/>
                  <a:gd name="T1" fmla="*/ 129 h 202"/>
                  <a:gd name="T2" fmla="*/ 144 w 896"/>
                  <a:gd name="T3" fmla="*/ 181 h 202"/>
                  <a:gd name="T4" fmla="*/ 296 w 896"/>
                  <a:gd name="T5" fmla="*/ 201 h 202"/>
                  <a:gd name="T6" fmla="*/ 420 w 896"/>
                  <a:gd name="T7" fmla="*/ 185 h 202"/>
                  <a:gd name="T8" fmla="*/ 548 w 896"/>
                  <a:gd name="T9" fmla="*/ 133 h 202"/>
                  <a:gd name="T10" fmla="*/ 656 w 896"/>
                  <a:gd name="T11" fmla="*/ 65 h 202"/>
                  <a:gd name="T12" fmla="*/ 732 w 896"/>
                  <a:gd name="T13" fmla="*/ 29 h 202"/>
                  <a:gd name="T14" fmla="*/ 840 w 896"/>
                  <a:gd name="T15" fmla="*/ 5 h 202"/>
                  <a:gd name="T16" fmla="*/ 896 w 896"/>
                  <a:gd name="T17" fmla="*/ 1 h 2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6"/>
                  <a:gd name="T28" fmla="*/ 0 h 202"/>
                  <a:gd name="T29" fmla="*/ 896 w 896"/>
                  <a:gd name="T30" fmla="*/ 202 h 20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6" h="202">
                    <a:moveTo>
                      <a:pt x="0" y="129"/>
                    </a:moveTo>
                    <a:cubicBezTo>
                      <a:pt x="47" y="149"/>
                      <a:pt x="95" y="169"/>
                      <a:pt x="144" y="181"/>
                    </a:cubicBezTo>
                    <a:cubicBezTo>
                      <a:pt x="193" y="193"/>
                      <a:pt x="250" y="200"/>
                      <a:pt x="296" y="201"/>
                    </a:cubicBezTo>
                    <a:cubicBezTo>
                      <a:pt x="342" y="202"/>
                      <a:pt x="378" y="196"/>
                      <a:pt x="420" y="185"/>
                    </a:cubicBezTo>
                    <a:cubicBezTo>
                      <a:pt x="462" y="174"/>
                      <a:pt x="509" y="153"/>
                      <a:pt x="548" y="133"/>
                    </a:cubicBezTo>
                    <a:cubicBezTo>
                      <a:pt x="587" y="113"/>
                      <a:pt x="625" y="82"/>
                      <a:pt x="656" y="65"/>
                    </a:cubicBezTo>
                    <a:cubicBezTo>
                      <a:pt x="687" y="48"/>
                      <a:pt x="701" y="39"/>
                      <a:pt x="732" y="29"/>
                    </a:cubicBezTo>
                    <a:cubicBezTo>
                      <a:pt x="763" y="19"/>
                      <a:pt x="813" y="10"/>
                      <a:pt x="840" y="5"/>
                    </a:cubicBezTo>
                    <a:cubicBezTo>
                      <a:pt x="867" y="0"/>
                      <a:pt x="881" y="0"/>
                      <a:pt x="896" y="1"/>
                    </a:cubicBezTo>
                  </a:path>
                </a:pathLst>
              </a:custGeom>
              <a:solidFill>
                <a:srgbClr val="996633"/>
              </a:solidFill>
              <a:ln w="19050" cmpd="sng">
                <a:solidFill>
                  <a:schemeClr val="tx1"/>
                </a:solidFill>
                <a:round/>
                <a:headEnd/>
                <a:tailEnd/>
              </a:ln>
            </p:spPr>
            <p:txBody>
              <a:bodyPr wrap="none" anchor="ctr"/>
              <a:lstStyle/>
              <a:p>
                <a:endParaRPr lang="en-US" dirty="0"/>
              </a:p>
            </p:txBody>
          </p:sp>
          <p:sp>
            <p:nvSpPr>
              <p:cNvPr id="140" name="Freeform 423" descr="Large confetti"/>
              <p:cNvSpPr>
                <a:spLocks/>
              </p:cNvSpPr>
              <p:nvPr/>
            </p:nvSpPr>
            <p:spPr bwMode="auto">
              <a:xfrm>
                <a:off x="6553200" y="2965450"/>
                <a:ext cx="438150" cy="190500"/>
              </a:xfrm>
              <a:custGeom>
                <a:avLst/>
                <a:gdLst>
                  <a:gd name="T0" fmla="*/ 0 w 276"/>
                  <a:gd name="T1" fmla="*/ 80 h 120"/>
                  <a:gd name="T2" fmla="*/ 80 w 276"/>
                  <a:gd name="T3" fmla="*/ 28 h 120"/>
                  <a:gd name="T4" fmla="*/ 180 w 276"/>
                  <a:gd name="T5" fmla="*/ 0 h 120"/>
                  <a:gd name="T6" fmla="*/ 276 w 276"/>
                  <a:gd name="T7" fmla="*/ 16 h 120"/>
                  <a:gd name="T8" fmla="*/ 252 w 276"/>
                  <a:gd name="T9" fmla="*/ 108 h 120"/>
                  <a:gd name="T10" fmla="*/ 208 w 276"/>
                  <a:gd name="T11" fmla="*/ 120 h 120"/>
                  <a:gd name="T12" fmla="*/ 140 w 276"/>
                  <a:gd name="T13" fmla="*/ 108 h 120"/>
                  <a:gd name="T14" fmla="*/ 188 w 276"/>
                  <a:gd name="T15" fmla="*/ 76 h 120"/>
                  <a:gd name="T16" fmla="*/ 36 w 276"/>
                  <a:gd name="T17" fmla="*/ 104 h 120"/>
                  <a:gd name="T18" fmla="*/ 104 w 276"/>
                  <a:gd name="T19" fmla="*/ 60 h 120"/>
                  <a:gd name="T20" fmla="*/ 0 w 276"/>
                  <a:gd name="T21" fmla="*/ 80 h 1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6"/>
                  <a:gd name="T34" fmla="*/ 0 h 120"/>
                  <a:gd name="T35" fmla="*/ 276 w 276"/>
                  <a:gd name="T36" fmla="*/ 120 h 12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6" h="120">
                    <a:moveTo>
                      <a:pt x="0" y="80"/>
                    </a:moveTo>
                    <a:lnTo>
                      <a:pt x="80" y="28"/>
                    </a:lnTo>
                    <a:lnTo>
                      <a:pt x="180" y="0"/>
                    </a:lnTo>
                    <a:lnTo>
                      <a:pt x="276" y="16"/>
                    </a:lnTo>
                    <a:lnTo>
                      <a:pt x="252" y="108"/>
                    </a:lnTo>
                    <a:lnTo>
                      <a:pt x="208" y="120"/>
                    </a:lnTo>
                    <a:lnTo>
                      <a:pt x="140" y="108"/>
                    </a:lnTo>
                    <a:lnTo>
                      <a:pt x="188" y="76"/>
                    </a:lnTo>
                    <a:lnTo>
                      <a:pt x="36" y="104"/>
                    </a:lnTo>
                    <a:lnTo>
                      <a:pt x="104" y="60"/>
                    </a:lnTo>
                    <a:lnTo>
                      <a:pt x="0" y="80"/>
                    </a:lnTo>
                    <a:close/>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141" name="Freeform 424" descr="Large confetti"/>
              <p:cNvSpPr>
                <a:spLocks/>
              </p:cNvSpPr>
              <p:nvPr/>
            </p:nvSpPr>
            <p:spPr bwMode="auto">
              <a:xfrm>
                <a:off x="7067550" y="2584450"/>
                <a:ext cx="939800" cy="215900"/>
              </a:xfrm>
              <a:custGeom>
                <a:avLst/>
                <a:gdLst>
                  <a:gd name="T0" fmla="*/ 0 w 592"/>
                  <a:gd name="T1" fmla="*/ 24 h 136"/>
                  <a:gd name="T2" fmla="*/ 72 w 592"/>
                  <a:gd name="T3" fmla="*/ 40 h 136"/>
                  <a:gd name="T4" fmla="*/ 176 w 592"/>
                  <a:gd name="T5" fmla="*/ 68 h 136"/>
                  <a:gd name="T6" fmla="*/ 264 w 592"/>
                  <a:gd name="T7" fmla="*/ 76 h 136"/>
                  <a:gd name="T8" fmla="*/ 352 w 592"/>
                  <a:gd name="T9" fmla="*/ 64 h 136"/>
                  <a:gd name="T10" fmla="*/ 416 w 592"/>
                  <a:gd name="T11" fmla="*/ 64 h 136"/>
                  <a:gd name="T12" fmla="*/ 592 w 592"/>
                  <a:gd name="T13" fmla="*/ 0 h 136"/>
                  <a:gd name="T14" fmla="*/ 592 w 592"/>
                  <a:gd name="T15" fmla="*/ 84 h 136"/>
                  <a:gd name="T16" fmla="*/ 420 w 592"/>
                  <a:gd name="T17" fmla="*/ 136 h 136"/>
                  <a:gd name="T18" fmla="*/ 300 w 592"/>
                  <a:gd name="T19" fmla="*/ 128 h 136"/>
                  <a:gd name="T20" fmla="*/ 192 w 592"/>
                  <a:gd name="T21" fmla="*/ 112 h 136"/>
                  <a:gd name="T22" fmla="*/ 0 w 592"/>
                  <a:gd name="T23" fmla="*/ 24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2"/>
                  <a:gd name="T37" fmla="*/ 0 h 136"/>
                  <a:gd name="T38" fmla="*/ 592 w 592"/>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2" h="136">
                    <a:moveTo>
                      <a:pt x="0" y="24"/>
                    </a:moveTo>
                    <a:lnTo>
                      <a:pt x="72" y="40"/>
                    </a:lnTo>
                    <a:lnTo>
                      <a:pt x="176" y="68"/>
                    </a:lnTo>
                    <a:lnTo>
                      <a:pt x="264" y="76"/>
                    </a:lnTo>
                    <a:lnTo>
                      <a:pt x="352" y="64"/>
                    </a:lnTo>
                    <a:lnTo>
                      <a:pt x="416" y="64"/>
                    </a:lnTo>
                    <a:lnTo>
                      <a:pt x="592" y="0"/>
                    </a:lnTo>
                    <a:lnTo>
                      <a:pt x="592" y="84"/>
                    </a:lnTo>
                    <a:lnTo>
                      <a:pt x="420" y="136"/>
                    </a:lnTo>
                    <a:lnTo>
                      <a:pt x="300" y="128"/>
                    </a:lnTo>
                    <a:lnTo>
                      <a:pt x="192" y="112"/>
                    </a:lnTo>
                    <a:lnTo>
                      <a:pt x="0" y="24"/>
                    </a:lnTo>
                    <a:close/>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142" name="Freeform 425" descr="Large confetti"/>
              <p:cNvSpPr>
                <a:spLocks/>
              </p:cNvSpPr>
              <p:nvPr/>
            </p:nvSpPr>
            <p:spPr bwMode="auto">
              <a:xfrm>
                <a:off x="6026150" y="2146300"/>
                <a:ext cx="1485900" cy="558800"/>
              </a:xfrm>
              <a:custGeom>
                <a:avLst/>
                <a:gdLst>
                  <a:gd name="T0" fmla="*/ 920 w 936"/>
                  <a:gd name="T1" fmla="*/ 332 h 352"/>
                  <a:gd name="T2" fmla="*/ 804 w 936"/>
                  <a:gd name="T3" fmla="*/ 272 h 352"/>
                  <a:gd name="T4" fmla="*/ 696 w 936"/>
                  <a:gd name="T5" fmla="*/ 204 h 352"/>
                  <a:gd name="T6" fmla="*/ 580 w 936"/>
                  <a:gd name="T7" fmla="*/ 136 h 352"/>
                  <a:gd name="T8" fmla="*/ 456 w 936"/>
                  <a:gd name="T9" fmla="*/ 92 h 352"/>
                  <a:gd name="T10" fmla="*/ 328 w 936"/>
                  <a:gd name="T11" fmla="*/ 44 h 352"/>
                  <a:gd name="T12" fmla="*/ 212 w 936"/>
                  <a:gd name="T13" fmla="*/ 20 h 352"/>
                  <a:gd name="T14" fmla="*/ 112 w 936"/>
                  <a:gd name="T15" fmla="*/ 4 h 352"/>
                  <a:gd name="T16" fmla="*/ 40 w 936"/>
                  <a:gd name="T17" fmla="*/ 0 h 352"/>
                  <a:gd name="T18" fmla="*/ 0 w 936"/>
                  <a:gd name="T19" fmla="*/ 12 h 352"/>
                  <a:gd name="T20" fmla="*/ 24 w 936"/>
                  <a:gd name="T21" fmla="*/ 76 h 352"/>
                  <a:gd name="T22" fmla="*/ 120 w 936"/>
                  <a:gd name="T23" fmla="*/ 128 h 352"/>
                  <a:gd name="T24" fmla="*/ 232 w 936"/>
                  <a:gd name="T25" fmla="*/ 172 h 352"/>
                  <a:gd name="T26" fmla="*/ 336 w 936"/>
                  <a:gd name="T27" fmla="*/ 192 h 352"/>
                  <a:gd name="T28" fmla="*/ 428 w 936"/>
                  <a:gd name="T29" fmla="*/ 228 h 352"/>
                  <a:gd name="T30" fmla="*/ 568 w 936"/>
                  <a:gd name="T31" fmla="*/ 292 h 352"/>
                  <a:gd name="T32" fmla="*/ 660 w 936"/>
                  <a:gd name="T33" fmla="*/ 312 h 352"/>
                  <a:gd name="T34" fmla="*/ 724 w 936"/>
                  <a:gd name="T35" fmla="*/ 308 h 352"/>
                  <a:gd name="T36" fmla="*/ 816 w 936"/>
                  <a:gd name="T37" fmla="*/ 340 h 352"/>
                  <a:gd name="T38" fmla="*/ 936 w 936"/>
                  <a:gd name="T39" fmla="*/ 352 h 3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36"/>
                  <a:gd name="T61" fmla="*/ 0 h 352"/>
                  <a:gd name="T62" fmla="*/ 936 w 936"/>
                  <a:gd name="T63" fmla="*/ 352 h 35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36" h="352">
                    <a:moveTo>
                      <a:pt x="920" y="332"/>
                    </a:moveTo>
                    <a:lnTo>
                      <a:pt x="804" y="272"/>
                    </a:lnTo>
                    <a:lnTo>
                      <a:pt x="696" y="204"/>
                    </a:lnTo>
                    <a:lnTo>
                      <a:pt x="580" y="136"/>
                    </a:lnTo>
                    <a:lnTo>
                      <a:pt x="456" y="92"/>
                    </a:lnTo>
                    <a:lnTo>
                      <a:pt x="328" y="44"/>
                    </a:lnTo>
                    <a:lnTo>
                      <a:pt x="212" y="20"/>
                    </a:lnTo>
                    <a:lnTo>
                      <a:pt x="112" y="4"/>
                    </a:lnTo>
                    <a:lnTo>
                      <a:pt x="40" y="0"/>
                    </a:lnTo>
                    <a:lnTo>
                      <a:pt x="0" y="12"/>
                    </a:lnTo>
                    <a:lnTo>
                      <a:pt x="24" y="76"/>
                    </a:lnTo>
                    <a:lnTo>
                      <a:pt x="120" y="128"/>
                    </a:lnTo>
                    <a:lnTo>
                      <a:pt x="232" y="172"/>
                    </a:lnTo>
                    <a:lnTo>
                      <a:pt x="336" y="192"/>
                    </a:lnTo>
                    <a:lnTo>
                      <a:pt x="428" y="228"/>
                    </a:lnTo>
                    <a:lnTo>
                      <a:pt x="568" y="292"/>
                    </a:lnTo>
                    <a:lnTo>
                      <a:pt x="660" y="312"/>
                    </a:lnTo>
                    <a:lnTo>
                      <a:pt x="724" y="308"/>
                    </a:lnTo>
                    <a:lnTo>
                      <a:pt x="816" y="340"/>
                    </a:lnTo>
                    <a:lnTo>
                      <a:pt x="936" y="352"/>
                    </a:lnTo>
                  </a:path>
                </a:pathLst>
              </a:custGeom>
              <a:pattFill prst="lgConfetti">
                <a:fgClr>
                  <a:srgbClr val="FFFF00"/>
                </a:fgClr>
                <a:bgClr>
                  <a:srgbClr val="FFFFFF"/>
                </a:bgClr>
              </a:pattFill>
              <a:ln w="19050" cmpd="sng">
                <a:solidFill>
                  <a:schemeClr val="tx1"/>
                </a:solidFill>
                <a:round/>
                <a:headEnd/>
                <a:tailEnd/>
              </a:ln>
            </p:spPr>
            <p:txBody>
              <a:bodyPr wrap="none" anchor="ctr"/>
              <a:lstStyle/>
              <a:p>
                <a:endParaRPr lang="en-US" dirty="0"/>
              </a:p>
            </p:txBody>
          </p:sp>
          <p:sp>
            <p:nvSpPr>
              <p:cNvPr id="143" name="Freeform 426"/>
              <p:cNvSpPr>
                <a:spLocks/>
              </p:cNvSpPr>
              <p:nvPr/>
            </p:nvSpPr>
            <p:spPr bwMode="auto">
              <a:xfrm>
                <a:off x="5818188" y="1830388"/>
                <a:ext cx="593725" cy="180975"/>
              </a:xfrm>
              <a:custGeom>
                <a:avLst/>
                <a:gdLst>
                  <a:gd name="T0" fmla="*/ 13 w 374"/>
                  <a:gd name="T1" fmla="*/ 2 h 114"/>
                  <a:gd name="T2" fmla="*/ 79 w 374"/>
                  <a:gd name="T3" fmla="*/ 5 h 114"/>
                  <a:gd name="T4" fmla="*/ 157 w 374"/>
                  <a:gd name="T5" fmla="*/ 8 h 114"/>
                  <a:gd name="T6" fmla="*/ 202 w 374"/>
                  <a:gd name="T7" fmla="*/ 38 h 114"/>
                  <a:gd name="T8" fmla="*/ 271 w 374"/>
                  <a:gd name="T9" fmla="*/ 50 h 114"/>
                  <a:gd name="T10" fmla="*/ 319 w 374"/>
                  <a:gd name="T11" fmla="*/ 68 h 114"/>
                  <a:gd name="T12" fmla="*/ 370 w 374"/>
                  <a:gd name="T13" fmla="*/ 107 h 114"/>
                  <a:gd name="T14" fmla="*/ 295 w 374"/>
                  <a:gd name="T15" fmla="*/ 110 h 114"/>
                  <a:gd name="T16" fmla="*/ 238 w 374"/>
                  <a:gd name="T17" fmla="*/ 92 h 114"/>
                  <a:gd name="T18" fmla="*/ 172 w 374"/>
                  <a:gd name="T19" fmla="*/ 86 h 114"/>
                  <a:gd name="T20" fmla="*/ 112 w 374"/>
                  <a:gd name="T21" fmla="*/ 77 h 114"/>
                  <a:gd name="T22" fmla="*/ 64 w 374"/>
                  <a:gd name="T23" fmla="*/ 71 h 114"/>
                  <a:gd name="T24" fmla="*/ 22 w 374"/>
                  <a:gd name="T25" fmla="*/ 50 h 114"/>
                  <a:gd name="T26" fmla="*/ 1 w 374"/>
                  <a:gd name="T27" fmla="*/ 17 h 114"/>
                  <a:gd name="T28" fmla="*/ 13 w 374"/>
                  <a:gd name="T29" fmla="*/ 2 h 1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4"/>
                  <a:gd name="T46" fmla="*/ 0 h 114"/>
                  <a:gd name="T47" fmla="*/ 374 w 374"/>
                  <a:gd name="T48" fmla="*/ 114 h 1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4" h="114">
                    <a:moveTo>
                      <a:pt x="13" y="2"/>
                    </a:moveTo>
                    <a:cubicBezTo>
                      <a:pt x="26" y="0"/>
                      <a:pt x="55" y="4"/>
                      <a:pt x="79" y="5"/>
                    </a:cubicBezTo>
                    <a:cubicBezTo>
                      <a:pt x="103" y="6"/>
                      <a:pt x="137" y="3"/>
                      <a:pt x="157" y="8"/>
                    </a:cubicBezTo>
                    <a:cubicBezTo>
                      <a:pt x="177" y="13"/>
                      <a:pt x="183" y="31"/>
                      <a:pt x="202" y="38"/>
                    </a:cubicBezTo>
                    <a:cubicBezTo>
                      <a:pt x="221" y="45"/>
                      <a:pt x="252" y="45"/>
                      <a:pt x="271" y="50"/>
                    </a:cubicBezTo>
                    <a:cubicBezTo>
                      <a:pt x="290" y="55"/>
                      <a:pt x="303" y="59"/>
                      <a:pt x="319" y="68"/>
                    </a:cubicBezTo>
                    <a:cubicBezTo>
                      <a:pt x="335" y="77"/>
                      <a:pt x="374" y="100"/>
                      <a:pt x="370" y="107"/>
                    </a:cubicBezTo>
                    <a:cubicBezTo>
                      <a:pt x="366" y="114"/>
                      <a:pt x="317" y="113"/>
                      <a:pt x="295" y="110"/>
                    </a:cubicBezTo>
                    <a:cubicBezTo>
                      <a:pt x="273" y="107"/>
                      <a:pt x="258" y="96"/>
                      <a:pt x="238" y="92"/>
                    </a:cubicBezTo>
                    <a:cubicBezTo>
                      <a:pt x="218" y="88"/>
                      <a:pt x="193" y="88"/>
                      <a:pt x="172" y="86"/>
                    </a:cubicBezTo>
                    <a:cubicBezTo>
                      <a:pt x="151" y="84"/>
                      <a:pt x="130" y="79"/>
                      <a:pt x="112" y="77"/>
                    </a:cubicBezTo>
                    <a:cubicBezTo>
                      <a:pt x="94" y="75"/>
                      <a:pt x="79" y="75"/>
                      <a:pt x="64" y="71"/>
                    </a:cubicBezTo>
                    <a:cubicBezTo>
                      <a:pt x="49" y="67"/>
                      <a:pt x="32" y="59"/>
                      <a:pt x="22" y="50"/>
                    </a:cubicBezTo>
                    <a:cubicBezTo>
                      <a:pt x="12" y="41"/>
                      <a:pt x="1" y="25"/>
                      <a:pt x="1" y="17"/>
                    </a:cubicBezTo>
                    <a:cubicBezTo>
                      <a:pt x="1" y="9"/>
                      <a:pt x="0" y="4"/>
                      <a:pt x="13" y="2"/>
                    </a:cubicBezTo>
                    <a:close/>
                  </a:path>
                </a:pathLst>
              </a:custGeom>
              <a:noFill/>
              <a:ln w="19050" cmpd="sng">
                <a:solidFill>
                  <a:schemeClr val="tx1"/>
                </a:solidFill>
                <a:round/>
                <a:headEnd/>
                <a:tailEnd/>
              </a:ln>
            </p:spPr>
            <p:txBody>
              <a:bodyPr wrap="none" anchor="ctr"/>
              <a:lstStyle/>
              <a:p>
                <a:endParaRPr lang="en-US" dirty="0"/>
              </a:p>
            </p:txBody>
          </p:sp>
          <p:sp>
            <p:nvSpPr>
              <p:cNvPr id="144" name="Freeform 427"/>
              <p:cNvSpPr>
                <a:spLocks/>
              </p:cNvSpPr>
              <p:nvPr/>
            </p:nvSpPr>
            <p:spPr bwMode="auto">
              <a:xfrm>
                <a:off x="7480300" y="2571750"/>
                <a:ext cx="546100" cy="165100"/>
              </a:xfrm>
              <a:custGeom>
                <a:avLst/>
                <a:gdLst>
                  <a:gd name="T0" fmla="*/ 0 w 344"/>
                  <a:gd name="T1" fmla="*/ 72 h 104"/>
                  <a:gd name="T2" fmla="*/ 120 w 344"/>
                  <a:gd name="T3" fmla="*/ 104 h 104"/>
                  <a:gd name="T4" fmla="*/ 236 w 344"/>
                  <a:gd name="T5" fmla="*/ 88 h 104"/>
                  <a:gd name="T6" fmla="*/ 344 w 344"/>
                  <a:gd name="T7" fmla="*/ 36 h 104"/>
                  <a:gd name="T8" fmla="*/ 344 w 344"/>
                  <a:gd name="T9" fmla="*/ 0 h 104"/>
                  <a:gd name="T10" fmla="*/ 212 w 344"/>
                  <a:gd name="T11" fmla="*/ 48 h 104"/>
                  <a:gd name="T12" fmla="*/ 144 w 344"/>
                  <a:gd name="T13" fmla="*/ 68 h 104"/>
                  <a:gd name="T14" fmla="*/ 84 w 344"/>
                  <a:gd name="T15" fmla="*/ 68 h 104"/>
                  <a:gd name="T16" fmla="*/ 0 w 344"/>
                  <a:gd name="T17" fmla="*/ 72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4"/>
                  <a:gd name="T28" fmla="*/ 0 h 104"/>
                  <a:gd name="T29" fmla="*/ 344 w 344"/>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4" h="104">
                    <a:moveTo>
                      <a:pt x="0" y="72"/>
                    </a:moveTo>
                    <a:lnTo>
                      <a:pt x="120" y="104"/>
                    </a:lnTo>
                    <a:lnTo>
                      <a:pt x="236" y="88"/>
                    </a:lnTo>
                    <a:lnTo>
                      <a:pt x="344" y="36"/>
                    </a:lnTo>
                    <a:lnTo>
                      <a:pt x="344" y="0"/>
                    </a:lnTo>
                    <a:lnTo>
                      <a:pt x="212" y="48"/>
                    </a:lnTo>
                    <a:lnTo>
                      <a:pt x="144" y="68"/>
                    </a:lnTo>
                    <a:lnTo>
                      <a:pt x="84" y="68"/>
                    </a:lnTo>
                    <a:lnTo>
                      <a:pt x="0" y="72"/>
                    </a:lnTo>
                    <a:close/>
                  </a:path>
                </a:pathLst>
              </a:custGeom>
              <a:solidFill>
                <a:srgbClr val="996633"/>
              </a:solidFill>
              <a:ln w="19050" cmpd="sng">
                <a:solidFill>
                  <a:schemeClr val="tx1"/>
                </a:solidFill>
                <a:round/>
                <a:headEnd/>
                <a:tailEnd/>
              </a:ln>
            </p:spPr>
            <p:txBody>
              <a:bodyPr wrap="none" anchor="ctr"/>
              <a:lstStyle/>
              <a:p>
                <a:endParaRPr lang="en-US" dirty="0"/>
              </a:p>
            </p:txBody>
          </p:sp>
          <p:sp>
            <p:nvSpPr>
              <p:cNvPr id="145" name="Freeform 428"/>
              <p:cNvSpPr>
                <a:spLocks/>
              </p:cNvSpPr>
              <p:nvPr/>
            </p:nvSpPr>
            <p:spPr bwMode="auto">
              <a:xfrm>
                <a:off x="6484938" y="2332038"/>
                <a:ext cx="776288" cy="354012"/>
              </a:xfrm>
              <a:custGeom>
                <a:avLst/>
                <a:gdLst>
                  <a:gd name="T0" fmla="*/ 27 w 501"/>
                  <a:gd name="T1" fmla="*/ 67 h 199"/>
                  <a:gd name="T2" fmla="*/ 15 w 501"/>
                  <a:gd name="T3" fmla="*/ 10 h 199"/>
                  <a:gd name="T4" fmla="*/ 120 w 501"/>
                  <a:gd name="T5" fmla="*/ 7 h 199"/>
                  <a:gd name="T6" fmla="*/ 165 w 501"/>
                  <a:gd name="T7" fmla="*/ 22 h 199"/>
                  <a:gd name="T8" fmla="*/ 264 w 501"/>
                  <a:gd name="T9" fmla="*/ 67 h 199"/>
                  <a:gd name="T10" fmla="*/ 384 w 501"/>
                  <a:gd name="T11" fmla="*/ 124 h 199"/>
                  <a:gd name="T12" fmla="*/ 453 w 501"/>
                  <a:gd name="T13" fmla="*/ 166 h 199"/>
                  <a:gd name="T14" fmla="*/ 501 w 501"/>
                  <a:gd name="T15" fmla="*/ 199 h 199"/>
                  <a:gd name="T16" fmla="*/ 0 60000 65536"/>
                  <a:gd name="T17" fmla="*/ 0 60000 65536"/>
                  <a:gd name="T18" fmla="*/ 0 60000 65536"/>
                  <a:gd name="T19" fmla="*/ 0 60000 65536"/>
                  <a:gd name="T20" fmla="*/ 0 60000 65536"/>
                  <a:gd name="T21" fmla="*/ 0 60000 65536"/>
                  <a:gd name="T22" fmla="*/ 0 60000 65536"/>
                  <a:gd name="T23" fmla="*/ 0 60000 65536"/>
                  <a:gd name="T24" fmla="*/ 0 w 501"/>
                  <a:gd name="T25" fmla="*/ 0 h 199"/>
                  <a:gd name="T26" fmla="*/ 501 w 501"/>
                  <a:gd name="T27" fmla="*/ 199 h 1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1" h="199">
                    <a:moveTo>
                      <a:pt x="27" y="67"/>
                    </a:moveTo>
                    <a:cubicBezTo>
                      <a:pt x="13" y="43"/>
                      <a:pt x="0" y="20"/>
                      <a:pt x="15" y="10"/>
                    </a:cubicBezTo>
                    <a:cubicBezTo>
                      <a:pt x="30" y="0"/>
                      <a:pt x="95" y="5"/>
                      <a:pt x="120" y="7"/>
                    </a:cubicBezTo>
                    <a:cubicBezTo>
                      <a:pt x="145" y="9"/>
                      <a:pt x="141" y="12"/>
                      <a:pt x="165" y="22"/>
                    </a:cubicBezTo>
                    <a:cubicBezTo>
                      <a:pt x="189" y="32"/>
                      <a:pt x="228" y="50"/>
                      <a:pt x="264" y="67"/>
                    </a:cubicBezTo>
                    <a:cubicBezTo>
                      <a:pt x="300" y="84"/>
                      <a:pt x="353" y="107"/>
                      <a:pt x="384" y="124"/>
                    </a:cubicBezTo>
                    <a:cubicBezTo>
                      <a:pt x="415" y="141"/>
                      <a:pt x="433" y="153"/>
                      <a:pt x="453" y="166"/>
                    </a:cubicBezTo>
                    <a:cubicBezTo>
                      <a:pt x="473" y="179"/>
                      <a:pt x="487" y="189"/>
                      <a:pt x="501" y="199"/>
                    </a:cubicBezTo>
                  </a:path>
                </a:pathLst>
              </a:custGeom>
              <a:noFill/>
              <a:ln w="19050" cmpd="sng">
                <a:solidFill>
                  <a:schemeClr val="tx1"/>
                </a:solidFill>
                <a:round/>
                <a:headEnd/>
                <a:tailEnd/>
              </a:ln>
            </p:spPr>
            <p:txBody>
              <a:bodyPr wrap="none" anchor="ctr"/>
              <a:lstStyle/>
              <a:p>
                <a:endParaRPr lang="en-US" dirty="0"/>
              </a:p>
            </p:txBody>
          </p:sp>
          <p:sp>
            <p:nvSpPr>
              <p:cNvPr id="146" name="Freeform 429"/>
              <p:cNvSpPr>
                <a:spLocks/>
              </p:cNvSpPr>
              <p:nvPr/>
            </p:nvSpPr>
            <p:spPr bwMode="auto">
              <a:xfrm>
                <a:off x="5181600" y="1298575"/>
                <a:ext cx="2843213" cy="1358900"/>
              </a:xfrm>
              <a:custGeom>
                <a:avLst/>
                <a:gdLst>
                  <a:gd name="T0" fmla="*/ 1596 w 1804"/>
                  <a:gd name="T1" fmla="*/ 844 h 844"/>
                  <a:gd name="T2" fmla="*/ 1452 w 1804"/>
                  <a:gd name="T3" fmla="*/ 776 h 844"/>
                  <a:gd name="T4" fmla="*/ 1200 w 1804"/>
                  <a:gd name="T5" fmla="*/ 604 h 844"/>
                  <a:gd name="T6" fmla="*/ 1016 w 1804"/>
                  <a:gd name="T7" fmla="*/ 500 h 844"/>
                  <a:gd name="T8" fmla="*/ 864 w 1804"/>
                  <a:gd name="T9" fmla="*/ 408 h 844"/>
                  <a:gd name="T10" fmla="*/ 708 w 1804"/>
                  <a:gd name="T11" fmla="*/ 336 h 844"/>
                  <a:gd name="T12" fmla="*/ 544 w 1804"/>
                  <a:gd name="T13" fmla="*/ 288 h 844"/>
                  <a:gd name="T14" fmla="*/ 416 w 1804"/>
                  <a:gd name="T15" fmla="*/ 260 h 844"/>
                  <a:gd name="T16" fmla="*/ 324 w 1804"/>
                  <a:gd name="T17" fmla="*/ 240 h 844"/>
                  <a:gd name="T18" fmla="*/ 232 w 1804"/>
                  <a:gd name="T19" fmla="*/ 192 h 844"/>
                  <a:gd name="T20" fmla="*/ 0 w 1804"/>
                  <a:gd name="T21" fmla="*/ 48 h 844"/>
                  <a:gd name="T22" fmla="*/ 156 w 1804"/>
                  <a:gd name="T23" fmla="*/ 36 h 844"/>
                  <a:gd name="T24" fmla="*/ 304 w 1804"/>
                  <a:gd name="T25" fmla="*/ 0 h 844"/>
                  <a:gd name="T26" fmla="*/ 452 w 1804"/>
                  <a:gd name="T27" fmla="*/ 72 h 844"/>
                  <a:gd name="T28" fmla="*/ 688 w 1804"/>
                  <a:gd name="T29" fmla="*/ 196 h 844"/>
                  <a:gd name="T30" fmla="*/ 860 w 1804"/>
                  <a:gd name="T31" fmla="*/ 288 h 844"/>
                  <a:gd name="T32" fmla="*/ 1080 w 1804"/>
                  <a:gd name="T33" fmla="*/ 400 h 844"/>
                  <a:gd name="T34" fmla="*/ 1276 w 1804"/>
                  <a:gd name="T35" fmla="*/ 536 h 844"/>
                  <a:gd name="T36" fmla="*/ 1452 w 1804"/>
                  <a:gd name="T37" fmla="*/ 608 h 844"/>
                  <a:gd name="T38" fmla="*/ 1640 w 1804"/>
                  <a:gd name="T39" fmla="*/ 668 h 844"/>
                  <a:gd name="T40" fmla="*/ 1804 w 1804"/>
                  <a:gd name="T41" fmla="*/ 740 h 844"/>
                  <a:gd name="T42" fmla="*/ 1716 w 1804"/>
                  <a:gd name="T43" fmla="*/ 780 h 844"/>
                  <a:gd name="T44" fmla="*/ 1668 w 1804"/>
                  <a:gd name="T45" fmla="*/ 788 h 844"/>
                  <a:gd name="T46" fmla="*/ 1596 w 1804"/>
                  <a:gd name="T47" fmla="*/ 844 h 8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804"/>
                  <a:gd name="T73" fmla="*/ 0 h 844"/>
                  <a:gd name="T74" fmla="*/ 1804 w 1804"/>
                  <a:gd name="T75" fmla="*/ 844 h 84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804" h="844">
                    <a:moveTo>
                      <a:pt x="1596" y="844"/>
                    </a:moveTo>
                    <a:lnTo>
                      <a:pt x="1452" y="776"/>
                    </a:lnTo>
                    <a:lnTo>
                      <a:pt x="1200" y="604"/>
                    </a:lnTo>
                    <a:lnTo>
                      <a:pt x="1016" y="500"/>
                    </a:lnTo>
                    <a:lnTo>
                      <a:pt x="864" y="408"/>
                    </a:lnTo>
                    <a:lnTo>
                      <a:pt x="708" y="336"/>
                    </a:lnTo>
                    <a:lnTo>
                      <a:pt x="544" y="288"/>
                    </a:lnTo>
                    <a:lnTo>
                      <a:pt x="416" y="260"/>
                    </a:lnTo>
                    <a:lnTo>
                      <a:pt x="324" y="240"/>
                    </a:lnTo>
                    <a:lnTo>
                      <a:pt x="232" y="192"/>
                    </a:lnTo>
                    <a:lnTo>
                      <a:pt x="0" y="48"/>
                    </a:lnTo>
                    <a:lnTo>
                      <a:pt x="156" y="36"/>
                    </a:lnTo>
                    <a:lnTo>
                      <a:pt x="304" y="0"/>
                    </a:lnTo>
                    <a:lnTo>
                      <a:pt x="452" y="72"/>
                    </a:lnTo>
                    <a:lnTo>
                      <a:pt x="688" y="196"/>
                    </a:lnTo>
                    <a:lnTo>
                      <a:pt x="860" y="288"/>
                    </a:lnTo>
                    <a:lnTo>
                      <a:pt x="1080" y="400"/>
                    </a:lnTo>
                    <a:lnTo>
                      <a:pt x="1276" y="536"/>
                    </a:lnTo>
                    <a:lnTo>
                      <a:pt x="1452" y="608"/>
                    </a:lnTo>
                    <a:lnTo>
                      <a:pt x="1640" y="668"/>
                    </a:lnTo>
                    <a:lnTo>
                      <a:pt x="1804" y="740"/>
                    </a:lnTo>
                    <a:lnTo>
                      <a:pt x="1716" y="780"/>
                    </a:lnTo>
                    <a:lnTo>
                      <a:pt x="1668" y="788"/>
                    </a:lnTo>
                    <a:lnTo>
                      <a:pt x="1596" y="844"/>
                    </a:lnTo>
                    <a:close/>
                  </a:path>
                </a:pathLst>
              </a:custGeom>
              <a:solidFill>
                <a:srgbClr val="CCFFCC"/>
              </a:solidFill>
              <a:ln w="19050" cmpd="sng">
                <a:solidFill>
                  <a:schemeClr val="tx1"/>
                </a:solidFill>
                <a:round/>
                <a:headEnd/>
                <a:tailEnd/>
              </a:ln>
            </p:spPr>
            <p:txBody>
              <a:bodyPr wrap="none" anchor="ctr"/>
              <a:lstStyle/>
              <a:p>
                <a:endParaRPr lang="en-US" dirty="0"/>
              </a:p>
            </p:txBody>
          </p:sp>
          <p:sp>
            <p:nvSpPr>
              <p:cNvPr id="147" name="Freeform 430"/>
              <p:cNvSpPr>
                <a:spLocks/>
              </p:cNvSpPr>
              <p:nvPr/>
            </p:nvSpPr>
            <p:spPr bwMode="auto">
              <a:xfrm>
                <a:off x="3311525" y="1741488"/>
                <a:ext cx="3727450" cy="1447800"/>
              </a:xfrm>
              <a:custGeom>
                <a:avLst/>
                <a:gdLst>
                  <a:gd name="T0" fmla="*/ 0 w 2348"/>
                  <a:gd name="T1" fmla="*/ 260 h 900"/>
                  <a:gd name="T2" fmla="*/ 156 w 2348"/>
                  <a:gd name="T3" fmla="*/ 264 h 900"/>
                  <a:gd name="T4" fmla="*/ 336 w 2348"/>
                  <a:gd name="T5" fmla="*/ 276 h 900"/>
                  <a:gd name="T6" fmla="*/ 532 w 2348"/>
                  <a:gd name="T7" fmla="*/ 212 h 900"/>
                  <a:gd name="T8" fmla="*/ 656 w 2348"/>
                  <a:gd name="T9" fmla="*/ 164 h 900"/>
                  <a:gd name="T10" fmla="*/ 772 w 2348"/>
                  <a:gd name="T11" fmla="*/ 100 h 900"/>
                  <a:gd name="T12" fmla="*/ 892 w 2348"/>
                  <a:gd name="T13" fmla="*/ 28 h 900"/>
                  <a:gd name="T14" fmla="*/ 964 w 2348"/>
                  <a:gd name="T15" fmla="*/ 0 h 900"/>
                  <a:gd name="T16" fmla="*/ 1056 w 2348"/>
                  <a:gd name="T17" fmla="*/ 40 h 900"/>
                  <a:gd name="T18" fmla="*/ 1224 w 2348"/>
                  <a:gd name="T19" fmla="*/ 128 h 900"/>
                  <a:gd name="T20" fmla="*/ 1372 w 2348"/>
                  <a:gd name="T21" fmla="*/ 200 h 900"/>
                  <a:gd name="T22" fmla="*/ 1520 w 2348"/>
                  <a:gd name="T23" fmla="*/ 264 h 900"/>
                  <a:gd name="T24" fmla="*/ 1696 w 2348"/>
                  <a:gd name="T25" fmla="*/ 340 h 900"/>
                  <a:gd name="T26" fmla="*/ 1852 w 2348"/>
                  <a:gd name="T27" fmla="*/ 400 h 900"/>
                  <a:gd name="T28" fmla="*/ 2008 w 2348"/>
                  <a:gd name="T29" fmla="*/ 464 h 900"/>
                  <a:gd name="T30" fmla="*/ 2140 w 2348"/>
                  <a:gd name="T31" fmla="*/ 520 h 900"/>
                  <a:gd name="T32" fmla="*/ 2260 w 2348"/>
                  <a:gd name="T33" fmla="*/ 580 h 900"/>
                  <a:gd name="T34" fmla="*/ 2348 w 2348"/>
                  <a:gd name="T35" fmla="*/ 636 h 900"/>
                  <a:gd name="T36" fmla="*/ 2228 w 2348"/>
                  <a:gd name="T37" fmla="*/ 668 h 900"/>
                  <a:gd name="T38" fmla="*/ 2120 w 2348"/>
                  <a:gd name="T39" fmla="*/ 700 h 900"/>
                  <a:gd name="T40" fmla="*/ 2036 w 2348"/>
                  <a:gd name="T41" fmla="*/ 728 h 900"/>
                  <a:gd name="T42" fmla="*/ 1920 w 2348"/>
                  <a:gd name="T43" fmla="*/ 812 h 900"/>
                  <a:gd name="T44" fmla="*/ 1816 w 2348"/>
                  <a:gd name="T45" fmla="*/ 856 h 900"/>
                  <a:gd name="T46" fmla="*/ 1720 w 2348"/>
                  <a:gd name="T47" fmla="*/ 880 h 900"/>
                  <a:gd name="T48" fmla="*/ 1612 w 2348"/>
                  <a:gd name="T49" fmla="*/ 896 h 900"/>
                  <a:gd name="T50" fmla="*/ 1452 w 2348"/>
                  <a:gd name="T51" fmla="*/ 900 h 900"/>
                  <a:gd name="T52" fmla="*/ 1304 w 2348"/>
                  <a:gd name="T53" fmla="*/ 880 h 900"/>
                  <a:gd name="T54" fmla="*/ 1216 w 2348"/>
                  <a:gd name="T55" fmla="*/ 848 h 900"/>
                  <a:gd name="T56" fmla="*/ 992 w 2348"/>
                  <a:gd name="T57" fmla="*/ 764 h 900"/>
                  <a:gd name="T58" fmla="*/ 784 w 2348"/>
                  <a:gd name="T59" fmla="*/ 708 h 900"/>
                  <a:gd name="T60" fmla="*/ 644 w 2348"/>
                  <a:gd name="T61" fmla="*/ 640 h 900"/>
                  <a:gd name="T62" fmla="*/ 528 w 2348"/>
                  <a:gd name="T63" fmla="*/ 592 h 900"/>
                  <a:gd name="T64" fmla="*/ 396 w 2348"/>
                  <a:gd name="T65" fmla="*/ 516 h 900"/>
                  <a:gd name="T66" fmla="*/ 276 w 2348"/>
                  <a:gd name="T67" fmla="*/ 452 h 900"/>
                  <a:gd name="T68" fmla="*/ 168 w 2348"/>
                  <a:gd name="T69" fmla="*/ 388 h 900"/>
                  <a:gd name="T70" fmla="*/ 0 w 2348"/>
                  <a:gd name="T71" fmla="*/ 260 h 9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8"/>
                  <a:gd name="T109" fmla="*/ 0 h 900"/>
                  <a:gd name="T110" fmla="*/ 2348 w 2348"/>
                  <a:gd name="T111" fmla="*/ 900 h 90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8" h="900">
                    <a:moveTo>
                      <a:pt x="0" y="260"/>
                    </a:moveTo>
                    <a:lnTo>
                      <a:pt x="156" y="264"/>
                    </a:lnTo>
                    <a:lnTo>
                      <a:pt x="336" y="276"/>
                    </a:lnTo>
                    <a:lnTo>
                      <a:pt x="532" y="212"/>
                    </a:lnTo>
                    <a:lnTo>
                      <a:pt x="656" y="164"/>
                    </a:lnTo>
                    <a:lnTo>
                      <a:pt x="772" y="100"/>
                    </a:lnTo>
                    <a:lnTo>
                      <a:pt x="892" y="28"/>
                    </a:lnTo>
                    <a:lnTo>
                      <a:pt x="964" y="0"/>
                    </a:lnTo>
                    <a:lnTo>
                      <a:pt x="1056" y="40"/>
                    </a:lnTo>
                    <a:lnTo>
                      <a:pt x="1224" y="128"/>
                    </a:lnTo>
                    <a:lnTo>
                      <a:pt x="1372" y="200"/>
                    </a:lnTo>
                    <a:lnTo>
                      <a:pt x="1520" y="264"/>
                    </a:lnTo>
                    <a:lnTo>
                      <a:pt x="1696" y="340"/>
                    </a:lnTo>
                    <a:lnTo>
                      <a:pt x="1852" y="400"/>
                    </a:lnTo>
                    <a:lnTo>
                      <a:pt x="2008" y="464"/>
                    </a:lnTo>
                    <a:lnTo>
                      <a:pt x="2140" y="520"/>
                    </a:lnTo>
                    <a:lnTo>
                      <a:pt x="2260" y="580"/>
                    </a:lnTo>
                    <a:lnTo>
                      <a:pt x="2348" y="636"/>
                    </a:lnTo>
                    <a:lnTo>
                      <a:pt x="2228" y="668"/>
                    </a:lnTo>
                    <a:lnTo>
                      <a:pt x="2120" y="700"/>
                    </a:lnTo>
                    <a:lnTo>
                      <a:pt x="2036" y="728"/>
                    </a:lnTo>
                    <a:lnTo>
                      <a:pt x="1920" y="812"/>
                    </a:lnTo>
                    <a:lnTo>
                      <a:pt x="1816" y="856"/>
                    </a:lnTo>
                    <a:lnTo>
                      <a:pt x="1720" y="880"/>
                    </a:lnTo>
                    <a:lnTo>
                      <a:pt x="1612" y="896"/>
                    </a:lnTo>
                    <a:lnTo>
                      <a:pt x="1452" y="900"/>
                    </a:lnTo>
                    <a:lnTo>
                      <a:pt x="1304" y="880"/>
                    </a:lnTo>
                    <a:lnTo>
                      <a:pt x="1216" y="848"/>
                    </a:lnTo>
                    <a:lnTo>
                      <a:pt x="992" y="764"/>
                    </a:lnTo>
                    <a:lnTo>
                      <a:pt x="784" y="708"/>
                    </a:lnTo>
                    <a:lnTo>
                      <a:pt x="644" y="640"/>
                    </a:lnTo>
                    <a:lnTo>
                      <a:pt x="528" y="592"/>
                    </a:lnTo>
                    <a:lnTo>
                      <a:pt x="396" y="516"/>
                    </a:lnTo>
                    <a:lnTo>
                      <a:pt x="276" y="452"/>
                    </a:lnTo>
                    <a:lnTo>
                      <a:pt x="168" y="388"/>
                    </a:lnTo>
                    <a:lnTo>
                      <a:pt x="0" y="260"/>
                    </a:lnTo>
                    <a:close/>
                  </a:path>
                </a:pathLst>
              </a:custGeom>
              <a:solidFill>
                <a:srgbClr val="CCFFCC"/>
              </a:solidFill>
              <a:ln w="19050" cmpd="sng">
                <a:solidFill>
                  <a:schemeClr val="tx1"/>
                </a:solidFill>
                <a:round/>
                <a:headEnd/>
                <a:tailEnd/>
              </a:ln>
            </p:spPr>
            <p:txBody>
              <a:bodyPr wrap="none" anchor="ctr"/>
              <a:lstStyle/>
              <a:p>
                <a:endParaRPr lang="en-US" dirty="0"/>
              </a:p>
            </p:txBody>
          </p:sp>
          <p:sp>
            <p:nvSpPr>
              <p:cNvPr id="148" name="Freeform 431"/>
              <p:cNvSpPr>
                <a:spLocks/>
              </p:cNvSpPr>
              <p:nvPr/>
            </p:nvSpPr>
            <p:spPr bwMode="auto">
              <a:xfrm>
                <a:off x="1241425" y="2890838"/>
                <a:ext cx="3962400" cy="1782762"/>
              </a:xfrm>
              <a:custGeom>
                <a:avLst/>
                <a:gdLst>
                  <a:gd name="T0" fmla="*/ 0 w 2496"/>
                  <a:gd name="T1" fmla="*/ 384 h 1000"/>
                  <a:gd name="T2" fmla="*/ 176 w 2496"/>
                  <a:gd name="T3" fmla="*/ 432 h 1000"/>
                  <a:gd name="T4" fmla="*/ 340 w 2496"/>
                  <a:gd name="T5" fmla="*/ 408 h 1000"/>
                  <a:gd name="T6" fmla="*/ 476 w 2496"/>
                  <a:gd name="T7" fmla="*/ 344 h 1000"/>
                  <a:gd name="T8" fmla="*/ 636 w 2496"/>
                  <a:gd name="T9" fmla="*/ 236 h 1000"/>
                  <a:gd name="T10" fmla="*/ 756 w 2496"/>
                  <a:gd name="T11" fmla="*/ 152 h 1000"/>
                  <a:gd name="T12" fmla="*/ 984 w 2496"/>
                  <a:gd name="T13" fmla="*/ 48 h 1000"/>
                  <a:gd name="T14" fmla="*/ 1120 w 2496"/>
                  <a:gd name="T15" fmla="*/ 0 h 1000"/>
                  <a:gd name="T16" fmla="*/ 1300 w 2496"/>
                  <a:gd name="T17" fmla="*/ 128 h 1000"/>
                  <a:gd name="T18" fmla="*/ 1432 w 2496"/>
                  <a:gd name="T19" fmla="*/ 256 h 1000"/>
                  <a:gd name="T20" fmla="*/ 1592 w 2496"/>
                  <a:gd name="T21" fmla="*/ 392 h 1000"/>
                  <a:gd name="T22" fmla="*/ 1736 w 2496"/>
                  <a:gd name="T23" fmla="*/ 484 h 1000"/>
                  <a:gd name="T24" fmla="*/ 1892 w 2496"/>
                  <a:gd name="T25" fmla="*/ 556 h 1000"/>
                  <a:gd name="T26" fmla="*/ 2028 w 2496"/>
                  <a:gd name="T27" fmla="*/ 588 h 1000"/>
                  <a:gd name="T28" fmla="*/ 2244 w 2496"/>
                  <a:gd name="T29" fmla="*/ 612 h 1000"/>
                  <a:gd name="T30" fmla="*/ 2368 w 2496"/>
                  <a:gd name="T31" fmla="*/ 612 h 1000"/>
                  <a:gd name="T32" fmla="*/ 2496 w 2496"/>
                  <a:gd name="T33" fmla="*/ 648 h 1000"/>
                  <a:gd name="T34" fmla="*/ 2416 w 2496"/>
                  <a:gd name="T35" fmla="*/ 648 h 1000"/>
                  <a:gd name="T36" fmla="*/ 2256 w 2496"/>
                  <a:gd name="T37" fmla="*/ 636 h 1000"/>
                  <a:gd name="T38" fmla="*/ 2040 w 2496"/>
                  <a:gd name="T39" fmla="*/ 692 h 1000"/>
                  <a:gd name="T40" fmla="*/ 1820 w 2496"/>
                  <a:gd name="T41" fmla="*/ 784 h 1000"/>
                  <a:gd name="T42" fmla="*/ 1600 w 2496"/>
                  <a:gd name="T43" fmla="*/ 880 h 1000"/>
                  <a:gd name="T44" fmla="*/ 1356 w 2496"/>
                  <a:gd name="T45" fmla="*/ 956 h 1000"/>
                  <a:gd name="T46" fmla="*/ 1276 w 2496"/>
                  <a:gd name="T47" fmla="*/ 964 h 1000"/>
                  <a:gd name="T48" fmla="*/ 1120 w 2496"/>
                  <a:gd name="T49" fmla="*/ 988 h 1000"/>
                  <a:gd name="T50" fmla="*/ 964 w 2496"/>
                  <a:gd name="T51" fmla="*/ 1000 h 1000"/>
                  <a:gd name="T52" fmla="*/ 780 w 2496"/>
                  <a:gd name="T53" fmla="*/ 912 h 1000"/>
                  <a:gd name="T54" fmla="*/ 616 w 2496"/>
                  <a:gd name="T55" fmla="*/ 816 h 1000"/>
                  <a:gd name="T56" fmla="*/ 468 w 2496"/>
                  <a:gd name="T57" fmla="*/ 708 h 1000"/>
                  <a:gd name="T58" fmla="*/ 344 w 2496"/>
                  <a:gd name="T59" fmla="*/ 604 h 1000"/>
                  <a:gd name="T60" fmla="*/ 204 w 2496"/>
                  <a:gd name="T61" fmla="*/ 520 h 1000"/>
                  <a:gd name="T62" fmla="*/ 108 w 2496"/>
                  <a:gd name="T63" fmla="*/ 468 h 1000"/>
                  <a:gd name="T64" fmla="*/ 0 w 2496"/>
                  <a:gd name="T65" fmla="*/ 384 h 10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96"/>
                  <a:gd name="T100" fmla="*/ 0 h 1000"/>
                  <a:gd name="T101" fmla="*/ 2496 w 2496"/>
                  <a:gd name="T102" fmla="*/ 1000 h 10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96" h="1000">
                    <a:moveTo>
                      <a:pt x="0" y="384"/>
                    </a:moveTo>
                    <a:lnTo>
                      <a:pt x="176" y="432"/>
                    </a:lnTo>
                    <a:lnTo>
                      <a:pt x="340" y="408"/>
                    </a:lnTo>
                    <a:lnTo>
                      <a:pt x="476" y="344"/>
                    </a:lnTo>
                    <a:lnTo>
                      <a:pt x="636" y="236"/>
                    </a:lnTo>
                    <a:lnTo>
                      <a:pt x="756" y="152"/>
                    </a:lnTo>
                    <a:lnTo>
                      <a:pt x="984" y="48"/>
                    </a:lnTo>
                    <a:lnTo>
                      <a:pt x="1120" y="0"/>
                    </a:lnTo>
                    <a:lnTo>
                      <a:pt x="1300" y="128"/>
                    </a:lnTo>
                    <a:lnTo>
                      <a:pt x="1432" y="256"/>
                    </a:lnTo>
                    <a:lnTo>
                      <a:pt x="1592" y="392"/>
                    </a:lnTo>
                    <a:lnTo>
                      <a:pt x="1736" y="484"/>
                    </a:lnTo>
                    <a:lnTo>
                      <a:pt x="1892" y="556"/>
                    </a:lnTo>
                    <a:lnTo>
                      <a:pt x="2028" y="588"/>
                    </a:lnTo>
                    <a:lnTo>
                      <a:pt x="2244" y="612"/>
                    </a:lnTo>
                    <a:lnTo>
                      <a:pt x="2368" y="612"/>
                    </a:lnTo>
                    <a:lnTo>
                      <a:pt x="2496" y="648"/>
                    </a:lnTo>
                    <a:lnTo>
                      <a:pt x="2416" y="648"/>
                    </a:lnTo>
                    <a:lnTo>
                      <a:pt x="2256" y="636"/>
                    </a:lnTo>
                    <a:lnTo>
                      <a:pt x="2040" y="692"/>
                    </a:lnTo>
                    <a:lnTo>
                      <a:pt x="1820" y="784"/>
                    </a:lnTo>
                    <a:lnTo>
                      <a:pt x="1600" y="880"/>
                    </a:lnTo>
                    <a:lnTo>
                      <a:pt x="1356" y="956"/>
                    </a:lnTo>
                    <a:lnTo>
                      <a:pt x="1276" y="964"/>
                    </a:lnTo>
                    <a:lnTo>
                      <a:pt x="1120" y="988"/>
                    </a:lnTo>
                    <a:lnTo>
                      <a:pt x="964" y="1000"/>
                    </a:lnTo>
                    <a:lnTo>
                      <a:pt x="780" y="912"/>
                    </a:lnTo>
                    <a:lnTo>
                      <a:pt x="616" y="816"/>
                    </a:lnTo>
                    <a:lnTo>
                      <a:pt x="468" y="708"/>
                    </a:lnTo>
                    <a:lnTo>
                      <a:pt x="344" y="604"/>
                    </a:lnTo>
                    <a:lnTo>
                      <a:pt x="204" y="520"/>
                    </a:lnTo>
                    <a:lnTo>
                      <a:pt x="108" y="468"/>
                    </a:lnTo>
                    <a:lnTo>
                      <a:pt x="0" y="384"/>
                    </a:lnTo>
                    <a:close/>
                  </a:path>
                </a:pathLst>
              </a:custGeom>
              <a:solidFill>
                <a:srgbClr val="CCFFCC"/>
              </a:solidFill>
              <a:ln w="9525">
                <a:solidFill>
                  <a:schemeClr val="tx1"/>
                </a:solidFill>
                <a:round/>
                <a:headEnd/>
                <a:tailEnd/>
              </a:ln>
            </p:spPr>
            <p:txBody>
              <a:bodyPr wrap="none" anchor="ctr"/>
              <a:lstStyle/>
              <a:p>
                <a:endParaRPr lang="en-US" dirty="0"/>
              </a:p>
            </p:txBody>
          </p:sp>
          <p:sp>
            <p:nvSpPr>
              <p:cNvPr id="149" name="Freeform 432"/>
              <p:cNvSpPr>
                <a:spLocks/>
              </p:cNvSpPr>
              <p:nvPr/>
            </p:nvSpPr>
            <p:spPr bwMode="auto">
              <a:xfrm>
                <a:off x="1222375" y="3602038"/>
                <a:ext cx="3968750" cy="1092200"/>
              </a:xfrm>
              <a:custGeom>
                <a:avLst/>
                <a:gdLst>
                  <a:gd name="T0" fmla="*/ 16 w 2500"/>
                  <a:gd name="T1" fmla="*/ 0 h 688"/>
                  <a:gd name="T2" fmla="*/ 196 w 2500"/>
                  <a:gd name="T3" fmla="*/ 112 h 688"/>
                  <a:gd name="T4" fmla="*/ 372 w 2500"/>
                  <a:gd name="T5" fmla="*/ 224 h 688"/>
                  <a:gd name="T6" fmla="*/ 568 w 2500"/>
                  <a:gd name="T7" fmla="*/ 364 h 688"/>
                  <a:gd name="T8" fmla="*/ 724 w 2500"/>
                  <a:gd name="T9" fmla="*/ 484 h 688"/>
                  <a:gd name="T10" fmla="*/ 944 w 2500"/>
                  <a:gd name="T11" fmla="*/ 584 h 688"/>
                  <a:gd name="T12" fmla="*/ 1096 w 2500"/>
                  <a:gd name="T13" fmla="*/ 600 h 688"/>
                  <a:gd name="T14" fmla="*/ 1256 w 2500"/>
                  <a:gd name="T15" fmla="*/ 564 h 688"/>
                  <a:gd name="T16" fmla="*/ 1372 w 2500"/>
                  <a:gd name="T17" fmla="*/ 556 h 688"/>
                  <a:gd name="T18" fmla="*/ 1572 w 2500"/>
                  <a:gd name="T19" fmla="*/ 492 h 688"/>
                  <a:gd name="T20" fmla="*/ 1768 w 2500"/>
                  <a:gd name="T21" fmla="*/ 408 h 688"/>
                  <a:gd name="T22" fmla="*/ 1956 w 2500"/>
                  <a:gd name="T23" fmla="*/ 332 h 688"/>
                  <a:gd name="T24" fmla="*/ 2136 w 2500"/>
                  <a:gd name="T25" fmla="*/ 268 h 688"/>
                  <a:gd name="T26" fmla="*/ 2312 w 2500"/>
                  <a:gd name="T27" fmla="*/ 232 h 688"/>
                  <a:gd name="T28" fmla="*/ 2500 w 2500"/>
                  <a:gd name="T29" fmla="*/ 244 h 688"/>
                  <a:gd name="T30" fmla="*/ 2468 w 2500"/>
                  <a:gd name="T31" fmla="*/ 360 h 688"/>
                  <a:gd name="T32" fmla="*/ 2348 w 2500"/>
                  <a:gd name="T33" fmla="*/ 332 h 688"/>
                  <a:gd name="T34" fmla="*/ 2240 w 2500"/>
                  <a:gd name="T35" fmla="*/ 320 h 688"/>
                  <a:gd name="T36" fmla="*/ 2084 w 2500"/>
                  <a:gd name="T37" fmla="*/ 348 h 688"/>
                  <a:gd name="T38" fmla="*/ 1892 w 2500"/>
                  <a:gd name="T39" fmla="*/ 428 h 688"/>
                  <a:gd name="T40" fmla="*/ 1688 w 2500"/>
                  <a:gd name="T41" fmla="*/ 520 h 688"/>
                  <a:gd name="T42" fmla="*/ 1480 w 2500"/>
                  <a:gd name="T43" fmla="*/ 604 h 688"/>
                  <a:gd name="T44" fmla="*/ 1360 w 2500"/>
                  <a:gd name="T45" fmla="*/ 652 h 688"/>
                  <a:gd name="T46" fmla="*/ 1248 w 2500"/>
                  <a:gd name="T47" fmla="*/ 652 h 688"/>
                  <a:gd name="T48" fmla="*/ 1120 w 2500"/>
                  <a:gd name="T49" fmla="*/ 668 h 688"/>
                  <a:gd name="T50" fmla="*/ 1012 w 2500"/>
                  <a:gd name="T51" fmla="*/ 688 h 688"/>
                  <a:gd name="T52" fmla="*/ 828 w 2500"/>
                  <a:gd name="T53" fmla="*/ 668 h 688"/>
                  <a:gd name="T54" fmla="*/ 660 w 2500"/>
                  <a:gd name="T55" fmla="*/ 604 h 688"/>
                  <a:gd name="T56" fmla="*/ 532 w 2500"/>
                  <a:gd name="T57" fmla="*/ 492 h 688"/>
                  <a:gd name="T58" fmla="*/ 416 w 2500"/>
                  <a:gd name="T59" fmla="*/ 364 h 688"/>
                  <a:gd name="T60" fmla="*/ 332 w 2500"/>
                  <a:gd name="T61" fmla="*/ 268 h 688"/>
                  <a:gd name="T62" fmla="*/ 232 w 2500"/>
                  <a:gd name="T63" fmla="*/ 192 h 688"/>
                  <a:gd name="T64" fmla="*/ 152 w 2500"/>
                  <a:gd name="T65" fmla="*/ 132 h 688"/>
                  <a:gd name="T66" fmla="*/ 0 w 2500"/>
                  <a:gd name="T67" fmla="*/ 80 h 688"/>
                  <a:gd name="T68" fmla="*/ 16 w 2500"/>
                  <a:gd name="T69" fmla="*/ 0 h 6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500"/>
                  <a:gd name="T106" fmla="*/ 0 h 688"/>
                  <a:gd name="T107" fmla="*/ 2500 w 2500"/>
                  <a:gd name="T108" fmla="*/ 688 h 6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500" h="688">
                    <a:moveTo>
                      <a:pt x="16" y="0"/>
                    </a:moveTo>
                    <a:lnTo>
                      <a:pt x="196" y="112"/>
                    </a:lnTo>
                    <a:lnTo>
                      <a:pt x="372" y="224"/>
                    </a:lnTo>
                    <a:lnTo>
                      <a:pt x="568" y="364"/>
                    </a:lnTo>
                    <a:lnTo>
                      <a:pt x="724" y="484"/>
                    </a:lnTo>
                    <a:lnTo>
                      <a:pt x="944" y="584"/>
                    </a:lnTo>
                    <a:lnTo>
                      <a:pt x="1096" y="600"/>
                    </a:lnTo>
                    <a:lnTo>
                      <a:pt x="1256" y="564"/>
                    </a:lnTo>
                    <a:lnTo>
                      <a:pt x="1372" y="556"/>
                    </a:lnTo>
                    <a:lnTo>
                      <a:pt x="1572" y="492"/>
                    </a:lnTo>
                    <a:lnTo>
                      <a:pt x="1768" y="408"/>
                    </a:lnTo>
                    <a:lnTo>
                      <a:pt x="1956" y="332"/>
                    </a:lnTo>
                    <a:lnTo>
                      <a:pt x="2136" y="268"/>
                    </a:lnTo>
                    <a:lnTo>
                      <a:pt x="2312" y="232"/>
                    </a:lnTo>
                    <a:lnTo>
                      <a:pt x="2500" y="244"/>
                    </a:lnTo>
                    <a:lnTo>
                      <a:pt x="2468" y="360"/>
                    </a:lnTo>
                    <a:lnTo>
                      <a:pt x="2348" y="332"/>
                    </a:lnTo>
                    <a:lnTo>
                      <a:pt x="2240" y="320"/>
                    </a:lnTo>
                    <a:lnTo>
                      <a:pt x="2084" y="348"/>
                    </a:lnTo>
                    <a:lnTo>
                      <a:pt x="1892" y="428"/>
                    </a:lnTo>
                    <a:lnTo>
                      <a:pt x="1688" y="520"/>
                    </a:lnTo>
                    <a:lnTo>
                      <a:pt x="1480" y="604"/>
                    </a:lnTo>
                    <a:lnTo>
                      <a:pt x="1360" y="652"/>
                    </a:lnTo>
                    <a:lnTo>
                      <a:pt x="1248" y="652"/>
                    </a:lnTo>
                    <a:lnTo>
                      <a:pt x="1120" y="668"/>
                    </a:lnTo>
                    <a:lnTo>
                      <a:pt x="1012" y="688"/>
                    </a:lnTo>
                    <a:lnTo>
                      <a:pt x="828" y="668"/>
                    </a:lnTo>
                    <a:lnTo>
                      <a:pt x="660" y="604"/>
                    </a:lnTo>
                    <a:lnTo>
                      <a:pt x="532" y="492"/>
                    </a:lnTo>
                    <a:lnTo>
                      <a:pt x="416" y="364"/>
                    </a:lnTo>
                    <a:lnTo>
                      <a:pt x="332" y="268"/>
                    </a:lnTo>
                    <a:lnTo>
                      <a:pt x="232" y="192"/>
                    </a:lnTo>
                    <a:lnTo>
                      <a:pt x="152" y="132"/>
                    </a:lnTo>
                    <a:lnTo>
                      <a:pt x="0" y="80"/>
                    </a:lnTo>
                    <a:lnTo>
                      <a:pt x="16" y="0"/>
                    </a:lnTo>
                    <a:close/>
                  </a:path>
                </a:pathLst>
              </a:custGeom>
              <a:solidFill>
                <a:srgbClr val="CCFFCC"/>
              </a:solidFill>
              <a:ln w="19050" cmpd="sng">
                <a:solidFill>
                  <a:schemeClr val="tx1"/>
                </a:solidFill>
                <a:round/>
                <a:headEnd/>
                <a:tailEnd/>
              </a:ln>
            </p:spPr>
            <p:txBody>
              <a:bodyPr wrap="none" anchor="ctr"/>
              <a:lstStyle/>
              <a:p>
                <a:endParaRPr lang="en-US" dirty="0"/>
              </a:p>
            </p:txBody>
          </p:sp>
          <p:sp>
            <p:nvSpPr>
              <p:cNvPr id="150" name="Freeform 433"/>
              <p:cNvSpPr>
                <a:spLocks/>
              </p:cNvSpPr>
              <p:nvPr/>
            </p:nvSpPr>
            <p:spPr bwMode="auto">
              <a:xfrm>
                <a:off x="1609725" y="3640138"/>
                <a:ext cx="74613" cy="203200"/>
              </a:xfrm>
              <a:custGeom>
                <a:avLst/>
                <a:gdLst>
                  <a:gd name="T0" fmla="*/ 16 w 31"/>
                  <a:gd name="T1" fmla="*/ 116 h 116"/>
                  <a:gd name="T2" fmla="*/ 28 w 31"/>
                  <a:gd name="T3" fmla="*/ 72 h 116"/>
                  <a:gd name="T4" fmla="*/ 0 w 31"/>
                  <a:gd name="T5" fmla="*/ 0 h 116"/>
                  <a:gd name="T6" fmla="*/ 0 60000 65536"/>
                  <a:gd name="T7" fmla="*/ 0 60000 65536"/>
                  <a:gd name="T8" fmla="*/ 0 60000 65536"/>
                  <a:gd name="T9" fmla="*/ 0 w 31"/>
                  <a:gd name="T10" fmla="*/ 0 h 116"/>
                  <a:gd name="T11" fmla="*/ 31 w 31"/>
                  <a:gd name="T12" fmla="*/ 116 h 116"/>
                </a:gdLst>
                <a:ahLst/>
                <a:cxnLst>
                  <a:cxn ang="T6">
                    <a:pos x="T0" y="T1"/>
                  </a:cxn>
                  <a:cxn ang="T7">
                    <a:pos x="T2" y="T3"/>
                  </a:cxn>
                  <a:cxn ang="T8">
                    <a:pos x="T4" y="T5"/>
                  </a:cxn>
                </a:cxnLst>
                <a:rect l="T9" t="T10" r="T11" b="T12"/>
                <a:pathLst>
                  <a:path w="31" h="116">
                    <a:moveTo>
                      <a:pt x="16" y="116"/>
                    </a:moveTo>
                    <a:cubicBezTo>
                      <a:pt x="23" y="103"/>
                      <a:pt x="31" y="91"/>
                      <a:pt x="28" y="72"/>
                    </a:cubicBezTo>
                    <a:cubicBezTo>
                      <a:pt x="25" y="53"/>
                      <a:pt x="12" y="26"/>
                      <a:pt x="0" y="0"/>
                    </a:cubicBezTo>
                  </a:path>
                </a:pathLst>
              </a:custGeom>
              <a:noFill/>
              <a:ln w="19050" cmpd="sng">
                <a:solidFill>
                  <a:schemeClr val="tx1"/>
                </a:solidFill>
                <a:round/>
                <a:headEnd/>
                <a:tailEnd/>
              </a:ln>
            </p:spPr>
            <p:txBody>
              <a:bodyPr wrap="none" anchor="ctr"/>
              <a:lstStyle/>
              <a:p>
                <a:endParaRPr lang="en-US" dirty="0"/>
              </a:p>
            </p:txBody>
          </p:sp>
          <p:sp>
            <p:nvSpPr>
              <p:cNvPr id="151" name="Freeform 434"/>
              <p:cNvSpPr>
                <a:spLocks/>
              </p:cNvSpPr>
              <p:nvPr/>
            </p:nvSpPr>
            <p:spPr bwMode="auto">
              <a:xfrm>
                <a:off x="2270125" y="3951288"/>
                <a:ext cx="898525" cy="596900"/>
              </a:xfrm>
              <a:custGeom>
                <a:avLst/>
                <a:gdLst>
                  <a:gd name="T0" fmla="*/ 0 w 514"/>
                  <a:gd name="T1" fmla="*/ 192 h 352"/>
                  <a:gd name="T2" fmla="*/ 44 w 514"/>
                  <a:gd name="T3" fmla="*/ 160 h 352"/>
                  <a:gd name="T4" fmla="*/ 80 w 514"/>
                  <a:gd name="T5" fmla="*/ 96 h 352"/>
                  <a:gd name="T6" fmla="*/ 84 w 514"/>
                  <a:gd name="T7" fmla="*/ 16 h 352"/>
                  <a:gd name="T8" fmla="*/ 116 w 514"/>
                  <a:gd name="T9" fmla="*/ 4 h 352"/>
                  <a:gd name="T10" fmla="*/ 240 w 514"/>
                  <a:gd name="T11" fmla="*/ 40 h 352"/>
                  <a:gd name="T12" fmla="*/ 400 w 514"/>
                  <a:gd name="T13" fmla="*/ 60 h 352"/>
                  <a:gd name="T14" fmla="*/ 496 w 514"/>
                  <a:gd name="T15" fmla="*/ 92 h 352"/>
                  <a:gd name="T16" fmla="*/ 508 w 514"/>
                  <a:gd name="T17" fmla="*/ 124 h 352"/>
                  <a:gd name="T18" fmla="*/ 472 w 514"/>
                  <a:gd name="T19" fmla="*/ 156 h 352"/>
                  <a:gd name="T20" fmla="*/ 420 w 514"/>
                  <a:gd name="T21" fmla="*/ 196 h 352"/>
                  <a:gd name="T22" fmla="*/ 388 w 514"/>
                  <a:gd name="T23" fmla="*/ 252 h 352"/>
                  <a:gd name="T24" fmla="*/ 368 w 514"/>
                  <a:gd name="T25" fmla="*/ 352 h 3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4"/>
                  <a:gd name="T40" fmla="*/ 0 h 352"/>
                  <a:gd name="T41" fmla="*/ 514 w 514"/>
                  <a:gd name="T42" fmla="*/ 352 h 3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4" h="352">
                    <a:moveTo>
                      <a:pt x="0" y="192"/>
                    </a:moveTo>
                    <a:cubicBezTo>
                      <a:pt x="15" y="184"/>
                      <a:pt x="31" y="176"/>
                      <a:pt x="44" y="160"/>
                    </a:cubicBezTo>
                    <a:cubicBezTo>
                      <a:pt x="57" y="144"/>
                      <a:pt x="73" y="120"/>
                      <a:pt x="80" y="96"/>
                    </a:cubicBezTo>
                    <a:cubicBezTo>
                      <a:pt x="87" y="72"/>
                      <a:pt x="78" y="31"/>
                      <a:pt x="84" y="16"/>
                    </a:cubicBezTo>
                    <a:cubicBezTo>
                      <a:pt x="90" y="1"/>
                      <a:pt x="90" y="0"/>
                      <a:pt x="116" y="4"/>
                    </a:cubicBezTo>
                    <a:cubicBezTo>
                      <a:pt x="142" y="8"/>
                      <a:pt x="193" y="31"/>
                      <a:pt x="240" y="40"/>
                    </a:cubicBezTo>
                    <a:cubicBezTo>
                      <a:pt x="287" y="49"/>
                      <a:pt x="357" y="51"/>
                      <a:pt x="400" y="60"/>
                    </a:cubicBezTo>
                    <a:cubicBezTo>
                      <a:pt x="443" y="69"/>
                      <a:pt x="478" y="81"/>
                      <a:pt x="496" y="92"/>
                    </a:cubicBezTo>
                    <a:cubicBezTo>
                      <a:pt x="514" y="103"/>
                      <a:pt x="512" y="113"/>
                      <a:pt x="508" y="124"/>
                    </a:cubicBezTo>
                    <a:cubicBezTo>
                      <a:pt x="504" y="135"/>
                      <a:pt x="487" y="144"/>
                      <a:pt x="472" y="156"/>
                    </a:cubicBezTo>
                    <a:cubicBezTo>
                      <a:pt x="457" y="168"/>
                      <a:pt x="434" y="180"/>
                      <a:pt x="420" y="196"/>
                    </a:cubicBezTo>
                    <a:cubicBezTo>
                      <a:pt x="406" y="212"/>
                      <a:pt x="397" y="226"/>
                      <a:pt x="388" y="252"/>
                    </a:cubicBezTo>
                    <a:cubicBezTo>
                      <a:pt x="379" y="278"/>
                      <a:pt x="373" y="315"/>
                      <a:pt x="368" y="352"/>
                    </a:cubicBezTo>
                  </a:path>
                </a:pathLst>
              </a:custGeom>
              <a:noFill/>
              <a:ln w="19050" cmpd="sng">
                <a:solidFill>
                  <a:schemeClr val="tx1"/>
                </a:solidFill>
                <a:round/>
                <a:headEnd/>
                <a:tailEnd/>
              </a:ln>
            </p:spPr>
            <p:txBody>
              <a:bodyPr wrap="none" anchor="ctr"/>
              <a:lstStyle/>
              <a:p>
                <a:endParaRPr lang="en-US" dirty="0"/>
              </a:p>
            </p:txBody>
          </p:sp>
          <p:sp>
            <p:nvSpPr>
              <p:cNvPr id="152" name="Freeform 435"/>
              <p:cNvSpPr>
                <a:spLocks/>
              </p:cNvSpPr>
              <p:nvPr/>
            </p:nvSpPr>
            <p:spPr bwMode="auto">
              <a:xfrm>
                <a:off x="2679700" y="3046413"/>
                <a:ext cx="641350" cy="115887"/>
              </a:xfrm>
              <a:custGeom>
                <a:avLst/>
                <a:gdLst>
                  <a:gd name="T0" fmla="*/ 0 w 404"/>
                  <a:gd name="T1" fmla="*/ 0 h 73"/>
                  <a:gd name="T2" fmla="*/ 92 w 404"/>
                  <a:gd name="T3" fmla="*/ 40 h 73"/>
                  <a:gd name="T4" fmla="*/ 236 w 404"/>
                  <a:gd name="T5" fmla="*/ 68 h 73"/>
                  <a:gd name="T6" fmla="*/ 320 w 404"/>
                  <a:gd name="T7" fmla="*/ 68 h 73"/>
                  <a:gd name="T8" fmla="*/ 404 w 404"/>
                  <a:gd name="T9" fmla="*/ 56 h 73"/>
                  <a:gd name="T10" fmla="*/ 0 60000 65536"/>
                  <a:gd name="T11" fmla="*/ 0 60000 65536"/>
                  <a:gd name="T12" fmla="*/ 0 60000 65536"/>
                  <a:gd name="T13" fmla="*/ 0 60000 65536"/>
                  <a:gd name="T14" fmla="*/ 0 60000 65536"/>
                  <a:gd name="T15" fmla="*/ 0 w 404"/>
                  <a:gd name="T16" fmla="*/ 0 h 73"/>
                  <a:gd name="T17" fmla="*/ 404 w 404"/>
                  <a:gd name="T18" fmla="*/ 73 h 73"/>
                </a:gdLst>
                <a:ahLst/>
                <a:cxnLst>
                  <a:cxn ang="T10">
                    <a:pos x="T0" y="T1"/>
                  </a:cxn>
                  <a:cxn ang="T11">
                    <a:pos x="T2" y="T3"/>
                  </a:cxn>
                  <a:cxn ang="T12">
                    <a:pos x="T4" y="T5"/>
                  </a:cxn>
                  <a:cxn ang="T13">
                    <a:pos x="T6" y="T7"/>
                  </a:cxn>
                  <a:cxn ang="T14">
                    <a:pos x="T8" y="T9"/>
                  </a:cxn>
                </a:cxnLst>
                <a:rect l="T15" t="T16" r="T17" b="T18"/>
                <a:pathLst>
                  <a:path w="404" h="73">
                    <a:moveTo>
                      <a:pt x="0" y="0"/>
                    </a:moveTo>
                    <a:cubicBezTo>
                      <a:pt x="26" y="14"/>
                      <a:pt x="53" y="29"/>
                      <a:pt x="92" y="40"/>
                    </a:cubicBezTo>
                    <a:cubicBezTo>
                      <a:pt x="131" y="51"/>
                      <a:pt x="198" y="63"/>
                      <a:pt x="236" y="68"/>
                    </a:cubicBezTo>
                    <a:cubicBezTo>
                      <a:pt x="274" y="73"/>
                      <a:pt x="292" y="70"/>
                      <a:pt x="320" y="68"/>
                    </a:cubicBezTo>
                    <a:cubicBezTo>
                      <a:pt x="348" y="66"/>
                      <a:pt x="376" y="61"/>
                      <a:pt x="404" y="56"/>
                    </a:cubicBezTo>
                  </a:path>
                </a:pathLst>
              </a:custGeom>
              <a:noFill/>
              <a:ln w="19050" cmpd="sng">
                <a:solidFill>
                  <a:schemeClr val="tx1"/>
                </a:solidFill>
                <a:round/>
                <a:headEnd/>
                <a:tailEnd/>
              </a:ln>
            </p:spPr>
            <p:txBody>
              <a:bodyPr wrap="none" anchor="ctr"/>
              <a:lstStyle/>
              <a:p>
                <a:endParaRPr lang="en-US" dirty="0"/>
              </a:p>
            </p:txBody>
          </p:sp>
          <p:sp>
            <p:nvSpPr>
              <p:cNvPr id="153" name="Line 436"/>
              <p:cNvSpPr>
                <a:spLocks noChangeShapeType="1"/>
              </p:cNvSpPr>
              <p:nvPr/>
            </p:nvSpPr>
            <p:spPr bwMode="auto">
              <a:xfrm flipV="1">
                <a:off x="1235075" y="3640138"/>
                <a:ext cx="0" cy="857250"/>
              </a:xfrm>
              <a:prstGeom prst="line">
                <a:avLst/>
              </a:prstGeom>
              <a:noFill/>
              <a:ln w="28575">
                <a:solidFill>
                  <a:schemeClr val="tx1"/>
                </a:solidFill>
                <a:round/>
                <a:headEnd/>
                <a:tailEnd/>
              </a:ln>
            </p:spPr>
            <p:txBody>
              <a:bodyPr wrap="none" anchor="ctr"/>
              <a:lstStyle/>
              <a:p>
                <a:endParaRPr lang="en-US" dirty="0"/>
              </a:p>
            </p:txBody>
          </p:sp>
          <p:sp>
            <p:nvSpPr>
              <p:cNvPr id="154" name="Line 437"/>
              <p:cNvSpPr>
                <a:spLocks noChangeShapeType="1"/>
              </p:cNvSpPr>
              <p:nvPr/>
            </p:nvSpPr>
            <p:spPr bwMode="auto">
              <a:xfrm>
                <a:off x="1235075" y="4497388"/>
                <a:ext cx="2184400" cy="1041400"/>
              </a:xfrm>
              <a:prstGeom prst="line">
                <a:avLst/>
              </a:prstGeom>
              <a:noFill/>
              <a:ln w="28575">
                <a:solidFill>
                  <a:schemeClr val="tx1"/>
                </a:solidFill>
                <a:round/>
                <a:headEnd/>
                <a:tailEnd/>
              </a:ln>
            </p:spPr>
            <p:txBody>
              <a:bodyPr wrap="none" anchor="ctr"/>
              <a:lstStyle/>
              <a:p>
                <a:endParaRPr lang="en-US" dirty="0"/>
              </a:p>
            </p:txBody>
          </p:sp>
          <p:sp>
            <p:nvSpPr>
              <p:cNvPr id="155" name="Freeform 438"/>
              <p:cNvSpPr>
                <a:spLocks/>
              </p:cNvSpPr>
              <p:nvPr/>
            </p:nvSpPr>
            <p:spPr bwMode="auto">
              <a:xfrm>
                <a:off x="3622675" y="2179638"/>
                <a:ext cx="261938" cy="285750"/>
              </a:xfrm>
              <a:custGeom>
                <a:avLst/>
                <a:gdLst>
                  <a:gd name="T0" fmla="*/ 0 w 169"/>
                  <a:gd name="T1" fmla="*/ 0 h 172"/>
                  <a:gd name="T2" fmla="*/ 72 w 169"/>
                  <a:gd name="T3" fmla="*/ 48 h 172"/>
                  <a:gd name="T4" fmla="*/ 140 w 169"/>
                  <a:gd name="T5" fmla="*/ 104 h 172"/>
                  <a:gd name="T6" fmla="*/ 168 w 169"/>
                  <a:gd name="T7" fmla="*/ 152 h 172"/>
                  <a:gd name="T8" fmla="*/ 144 w 169"/>
                  <a:gd name="T9" fmla="*/ 168 h 172"/>
                  <a:gd name="T10" fmla="*/ 104 w 169"/>
                  <a:gd name="T11" fmla="*/ 172 h 172"/>
                  <a:gd name="T12" fmla="*/ 0 60000 65536"/>
                  <a:gd name="T13" fmla="*/ 0 60000 65536"/>
                  <a:gd name="T14" fmla="*/ 0 60000 65536"/>
                  <a:gd name="T15" fmla="*/ 0 60000 65536"/>
                  <a:gd name="T16" fmla="*/ 0 60000 65536"/>
                  <a:gd name="T17" fmla="*/ 0 60000 65536"/>
                  <a:gd name="T18" fmla="*/ 0 w 169"/>
                  <a:gd name="T19" fmla="*/ 0 h 172"/>
                  <a:gd name="T20" fmla="*/ 169 w 169"/>
                  <a:gd name="T21" fmla="*/ 172 h 172"/>
                </a:gdLst>
                <a:ahLst/>
                <a:cxnLst>
                  <a:cxn ang="T12">
                    <a:pos x="T0" y="T1"/>
                  </a:cxn>
                  <a:cxn ang="T13">
                    <a:pos x="T2" y="T3"/>
                  </a:cxn>
                  <a:cxn ang="T14">
                    <a:pos x="T4" y="T5"/>
                  </a:cxn>
                  <a:cxn ang="T15">
                    <a:pos x="T6" y="T7"/>
                  </a:cxn>
                  <a:cxn ang="T16">
                    <a:pos x="T8" y="T9"/>
                  </a:cxn>
                  <a:cxn ang="T17">
                    <a:pos x="T10" y="T11"/>
                  </a:cxn>
                </a:cxnLst>
                <a:rect l="T18" t="T19" r="T20" b="T21"/>
                <a:pathLst>
                  <a:path w="169" h="172">
                    <a:moveTo>
                      <a:pt x="0" y="0"/>
                    </a:moveTo>
                    <a:cubicBezTo>
                      <a:pt x="24" y="15"/>
                      <a:pt x="49" y="31"/>
                      <a:pt x="72" y="48"/>
                    </a:cubicBezTo>
                    <a:cubicBezTo>
                      <a:pt x="95" y="65"/>
                      <a:pt x="124" y="87"/>
                      <a:pt x="140" y="104"/>
                    </a:cubicBezTo>
                    <a:cubicBezTo>
                      <a:pt x="156" y="121"/>
                      <a:pt x="167" y="141"/>
                      <a:pt x="168" y="152"/>
                    </a:cubicBezTo>
                    <a:cubicBezTo>
                      <a:pt x="169" y="163"/>
                      <a:pt x="155" y="165"/>
                      <a:pt x="144" y="168"/>
                    </a:cubicBezTo>
                    <a:cubicBezTo>
                      <a:pt x="133" y="171"/>
                      <a:pt x="118" y="171"/>
                      <a:pt x="104" y="172"/>
                    </a:cubicBezTo>
                  </a:path>
                </a:pathLst>
              </a:custGeom>
              <a:noFill/>
              <a:ln w="19050" cmpd="sng">
                <a:solidFill>
                  <a:schemeClr val="tx1"/>
                </a:solidFill>
                <a:round/>
                <a:headEnd/>
                <a:tailEnd/>
              </a:ln>
            </p:spPr>
            <p:txBody>
              <a:bodyPr wrap="none" anchor="ctr"/>
              <a:lstStyle/>
              <a:p>
                <a:endParaRPr lang="en-US" dirty="0"/>
              </a:p>
            </p:txBody>
          </p:sp>
          <p:sp>
            <p:nvSpPr>
              <p:cNvPr id="156" name="Freeform 439"/>
              <p:cNvSpPr>
                <a:spLocks/>
              </p:cNvSpPr>
              <p:nvPr/>
            </p:nvSpPr>
            <p:spPr bwMode="auto">
              <a:xfrm>
                <a:off x="3844925" y="2198688"/>
                <a:ext cx="388938" cy="482600"/>
              </a:xfrm>
              <a:custGeom>
                <a:avLst/>
                <a:gdLst>
                  <a:gd name="T0" fmla="*/ 0 w 245"/>
                  <a:gd name="T1" fmla="*/ 0 h 292"/>
                  <a:gd name="T2" fmla="*/ 76 w 245"/>
                  <a:gd name="T3" fmla="*/ 52 h 292"/>
                  <a:gd name="T4" fmla="*/ 176 w 245"/>
                  <a:gd name="T5" fmla="*/ 148 h 292"/>
                  <a:gd name="T6" fmla="*/ 236 w 245"/>
                  <a:gd name="T7" fmla="*/ 220 h 292"/>
                  <a:gd name="T8" fmla="*/ 228 w 245"/>
                  <a:gd name="T9" fmla="*/ 256 h 292"/>
                  <a:gd name="T10" fmla="*/ 184 w 245"/>
                  <a:gd name="T11" fmla="*/ 292 h 292"/>
                  <a:gd name="T12" fmla="*/ 0 60000 65536"/>
                  <a:gd name="T13" fmla="*/ 0 60000 65536"/>
                  <a:gd name="T14" fmla="*/ 0 60000 65536"/>
                  <a:gd name="T15" fmla="*/ 0 60000 65536"/>
                  <a:gd name="T16" fmla="*/ 0 60000 65536"/>
                  <a:gd name="T17" fmla="*/ 0 60000 65536"/>
                  <a:gd name="T18" fmla="*/ 0 w 245"/>
                  <a:gd name="T19" fmla="*/ 0 h 292"/>
                  <a:gd name="T20" fmla="*/ 245 w 245"/>
                  <a:gd name="T21" fmla="*/ 292 h 292"/>
                </a:gdLst>
                <a:ahLst/>
                <a:cxnLst>
                  <a:cxn ang="T12">
                    <a:pos x="T0" y="T1"/>
                  </a:cxn>
                  <a:cxn ang="T13">
                    <a:pos x="T2" y="T3"/>
                  </a:cxn>
                  <a:cxn ang="T14">
                    <a:pos x="T4" y="T5"/>
                  </a:cxn>
                  <a:cxn ang="T15">
                    <a:pos x="T6" y="T7"/>
                  </a:cxn>
                  <a:cxn ang="T16">
                    <a:pos x="T8" y="T9"/>
                  </a:cxn>
                  <a:cxn ang="T17">
                    <a:pos x="T10" y="T11"/>
                  </a:cxn>
                </a:cxnLst>
                <a:rect l="T18" t="T19" r="T20" b="T21"/>
                <a:pathLst>
                  <a:path w="245" h="292">
                    <a:moveTo>
                      <a:pt x="0" y="0"/>
                    </a:moveTo>
                    <a:cubicBezTo>
                      <a:pt x="23" y="13"/>
                      <a:pt x="47" y="27"/>
                      <a:pt x="76" y="52"/>
                    </a:cubicBezTo>
                    <a:cubicBezTo>
                      <a:pt x="105" y="77"/>
                      <a:pt x="149" y="120"/>
                      <a:pt x="176" y="148"/>
                    </a:cubicBezTo>
                    <a:cubicBezTo>
                      <a:pt x="203" y="176"/>
                      <a:pt x="227" y="202"/>
                      <a:pt x="236" y="220"/>
                    </a:cubicBezTo>
                    <a:cubicBezTo>
                      <a:pt x="245" y="238"/>
                      <a:pt x="237" y="244"/>
                      <a:pt x="228" y="256"/>
                    </a:cubicBezTo>
                    <a:cubicBezTo>
                      <a:pt x="219" y="268"/>
                      <a:pt x="201" y="280"/>
                      <a:pt x="184" y="292"/>
                    </a:cubicBezTo>
                  </a:path>
                </a:pathLst>
              </a:custGeom>
              <a:noFill/>
              <a:ln w="19050" cmpd="sng">
                <a:solidFill>
                  <a:schemeClr val="tx1"/>
                </a:solidFill>
                <a:round/>
                <a:headEnd/>
                <a:tailEnd/>
              </a:ln>
            </p:spPr>
            <p:txBody>
              <a:bodyPr wrap="none" anchor="ctr"/>
              <a:lstStyle/>
              <a:p>
                <a:endParaRPr lang="en-US" dirty="0"/>
              </a:p>
            </p:txBody>
          </p:sp>
          <p:sp>
            <p:nvSpPr>
              <p:cNvPr id="157" name="Freeform 440"/>
              <p:cNvSpPr>
                <a:spLocks/>
              </p:cNvSpPr>
              <p:nvPr/>
            </p:nvSpPr>
            <p:spPr bwMode="auto">
              <a:xfrm>
                <a:off x="4441825" y="1944688"/>
                <a:ext cx="2063750" cy="1041400"/>
              </a:xfrm>
              <a:custGeom>
                <a:avLst/>
                <a:gdLst>
                  <a:gd name="T0" fmla="*/ 0 w 1308"/>
                  <a:gd name="T1" fmla="*/ 0 h 628"/>
                  <a:gd name="T2" fmla="*/ 144 w 1308"/>
                  <a:gd name="T3" fmla="*/ 72 h 628"/>
                  <a:gd name="T4" fmla="*/ 304 w 1308"/>
                  <a:gd name="T5" fmla="*/ 144 h 628"/>
                  <a:gd name="T6" fmla="*/ 504 w 1308"/>
                  <a:gd name="T7" fmla="*/ 188 h 628"/>
                  <a:gd name="T8" fmla="*/ 664 w 1308"/>
                  <a:gd name="T9" fmla="*/ 228 h 628"/>
                  <a:gd name="T10" fmla="*/ 808 w 1308"/>
                  <a:gd name="T11" fmla="*/ 272 h 628"/>
                  <a:gd name="T12" fmla="*/ 944 w 1308"/>
                  <a:gd name="T13" fmla="*/ 332 h 628"/>
                  <a:gd name="T14" fmla="*/ 1116 w 1308"/>
                  <a:gd name="T15" fmla="*/ 448 h 628"/>
                  <a:gd name="T16" fmla="*/ 1240 w 1308"/>
                  <a:gd name="T17" fmla="*/ 564 h 628"/>
                  <a:gd name="T18" fmla="*/ 1308 w 1308"/>
                  <a:gd name="T19" fmla="*/ 628 h 6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08"/>
                  <a:gd name="T31" fmla="*/ 0 h 628"/>
                  <a:gd name="T32" fmla="*/ 1308 w 1308"/>
                  <a:gd name="T33" fmla="*/ 628 h 6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08" h="628">
                    <a:moveTo>
                      <a:pt x="0" y="0"/>
                    </a:moveTo>
                    <a:cubicBezTo>
                      <a:pt x="46" y="24"/>
                      <a:pt x="93" y="48"/>
                      <a:pt x="144" y="72"/>
                    </a:cubicBezTo>
                    <a:cubicBezTo>
                      <a:pt x="195" y="96"/>
                      <a:pt x="244" y="125"/>
                      <a:pt x="304" y="144"/>
                    </a:cubicBezTo>
                    <a:cubicBezTo>
                      <a:pt x="364" y="163"/>
                      <a:pt x="444" y="174"/>
                      <a:pt x="504" y="188"/>
                    </a:cubicBezTo>
                    <a:cubicBezTo>
                      <a:pt x="564" y="202"/>
                      <a:pt x="613" y="214"/>
                      <a:pt x="664" y="228"/>
                    </a:cubicBezTo>
                    <a:cubicBezTo>
                      <a:pt x="715" y="242"/>
                      <a:pt x="761" y="255"/>
                      <a:pt x="808" y="272"/>
                    </a:cubicBezTo>
                    <a:cubicBezTo>
                      <a:pt x="855" y="289"/>
                      <a:pt x="893" y="303"/>
                      <a:pt x="944" y="332"/>
                    </a:cubicBezTo>
                    <a:cubicBezTo>
                      <a:pt x="995" y="361"/>
                      <a:pt x="1067" y="409"/>
                      <a:pt x="1116" y="448"/>
                    </a:cubicBezTo>
                    <a:cubicBezTo>
                      <a:pt x="1165" y="487"/>
                      <a:pt x="1208" y="534"/>
                      <a:pt x="1240" y="564"/>
                    </a:cubicBezTo>
                    <a:cubicBezTo>
                      <a:pt x="1272" y="594"/>
                      <a:pt x="1290" y="611"/>
                      <a:pt x="1308" y="628"/>
                    </a:cubicBezTo>
                  </a:path>
                </a:pathLst>
              </a:custGeom>
              <a:noFill/>
              <a:ln w="19050" cmpd="sng">
                <a:solidFill>
                  <a:schemeClr val="tx1"/>
                </a:solidFill>
                <a:round/>
                <a:headEnd/>
                <a:tailEnd/>
              </a:ln>
            </p:spPr>
            <p:txBody>
              <a:bodyPr wrap="none" anchor="ctr"/>
              <a:lstStyle/>
              <a:p>
                <a:endParaRPr lang="en-US" dirty="0"/>
              </a:p>
            </p:txBody>
          </p:sp>
          <p:sp>
            <p:nvSpPr>
              <p:cNvPr id="158" name="Freeform 441"/>
              <p:cNvSpPr>
                <a:spLocks/>
              </p:cNvSpPr>
              <p:nvPr/>
            </p:nvSpPr>
            <p:spPr bwMode="auto">
              <a:xfrm>
                <a:off x="4549775" y="1906588"/>
                <a:ext cx="806450" cy="107950"/>
              </a:xfrm>
              <a:custGeom>
                <a:avLst/>
                <a:gdLst>
                  <a:gd name="T0" fmla="*/ 0 w 488"/>
                  <a:gd name="T1" fmla="*/ 0 h 164"/>
                  <a:gd name="T2" fmla="*/ 84 w 488"/>
                  <a:gd name="T3" fmla="*/ 48 h 164"/>
                  <a:gd name="T4" fmla="*/ 216 w 488"/>
                  <a:gd name="T5" fmla="*/ 104 h 164"/>
                  <a:gd name="T6" fmla="*/ 372 w 488"/>
                  <a:gd name="T7" fmla="*/ 144 h 164"/>
                  <a:gd name="T8" fmla="*/ 488 w 488"/>
                  <a:gd name="T9" fmla="*/ 164 h 164"/>
                  <a:gd name="T10" fmla="*/ 0 60000 65536"/>
                  <a:gd name="T11" fmla="*/ 0 60000 65536"/>
                  <a:gd name="T12" fmla="*/ 0 60000 65536"/>
                  <a:gd name="T13" fmla="*/ 0 60000 65536"/>
                  <a:gd name="T14" fmla="*/ 0 60000 65536"/>
                  <a:gd name="T15" fmla="*/ 0 w 488"/>
                  <a:gd name="T16" fmla="*/ 0 h 164"/>
                  <a:gd name="T17" fmla="*/ 488 w 488"/>
                  <a:gd name="T18" fmla="*/ 164 h 164"/>
                </a:gdLst>
                <a:ahLst/>
                <a:cxnLst>
                  <a:cxn ang="T10">
                    <a:pos x="T0" y="T1"/>
                  </a:cxn>
                  <a:cxn ang="T11">
                    <a:pos x="T2" y="T3"/>
                  </a:cxn>
                  <a:cxn ang="T12">
                    <a:pos x="T4" y="T5"/>
                  </a:cxn>
                  <a:cxn ang="T13">
                    <a:pos x="T6" y="T7"/>
                  </a:cxn>
                  <a:cxn ang="T14">
                    <a:pos x="T8" y="T9"/>
                  </a:cxn>
                </a:cxnLst>
                <a:rect l="T15" t="T16" r="T17" b="T18"/>
                <a:pathLst>
                  <a:path w="488" h="164">
                    <a:moveTo>
                      <a:pt x="0" y="0"/>
                    </a:moveTo>
                    <a:cubicBezTo>
                      <a:pt x="24" y="15"/>
                      <a:pt x="48" y="31"/>
                      <a:pt x="84" y="48"/>
                    </a:cubicBezTo>
                    <a:cubicBezTo>
                      <a:pt x="120" y="65"/>
                      <a:pt x="168" y="88"/>
                      <a:pt x="216" y="104"/>
                    </a:cubicBezTo>
                    <a:cubicBezTo>
                      <a:pt x="264" y="120"/>
                      <a:pt x="327" y="134"/>
                      <a:pt x="372" y="144"/>
                    </a:cubicBezTo>
                    <a:cubicBezTo>
                      <a:pt x="417" y="154"/>
                      <a:pt x="452" y="159"/>
                      <a:pt x="488" y="164"/>
                    </a:cubicBezTo>
                  </a:path>
                </a:pathLst>
              </a:custGeom>
              <a:noFill/>
              <a:ln w="19050" cmpd="sng">
                <a:solidFill>
                  <a:schemeClr val="tx1"/>
                </a:solidFill>
                <a:round/>
                <a:headEnd/>
                <a:tailEnd/>
              </a:ln>
            </p:spPr>
            <p:txBody>
              <a:bodyPr wrap="none" anchor="ctr"/>
              <a:lstStyle/>
              <a:p>
                <a:endParaRPr lang="en-US" dirty="0"/>
              </a:p>
            </p:txBody>
          </p:sp>
          <p:sp>
            <p:nvSpPr>
              <p:cNvPr id="159" name="Freeform 442"/>
              <p:cNvSpPr>
                <a:spLocks/>
              </p:cNvSpPr>
              <p:nvPr/>
            </p:nvSpPr>
            <p:spPr bwMode="auto">
              <a:xfrm>
                <a:off x="6384925" y="2471738"/>
                <a:ext cx="234950" cy="381000"/>
              </a:xfrm>
              <a:custGeom>
                <a:avLst/>
                <a:gdLst>
                  <a:gd name="T0" fmla="*/ 0 w 240"/>
                  <a:gd name="T1" fmla="*/ 0 h 224"/>
                  <a:gd name="T2" fmla="*/ 16 w 240"/>
                  <a:gd name="T3" fmla="*/ 64 h 224"/>
                  <a:gd name="T4" fmla="*/ 80 w 240"/>
                  <a:gd name="T5" fmla="*/ 124 h 224"/>
                  <a:gd name="T6" fmla="*/ 172 w 240"/>
                  <a:gd name="T7" fmla="*/ 184 h 224"/>
                  <a:gd name="T8" fmla="*/ 240 w 240"/>
                  <a:gd name="T9" fmla="*/ 224 h 224"/>
                  <a:gd name="T10" fmla="*/ 0 60000 65536"/>
                  <a:gd name="T11" fmla="*/ 0 60000 65536"/>
                  <a:gd name="T12" fmla="*/ 0 60000 65536"/>
                  <a:gd name="T13" fmla="*/ 0 60000 65536"/>
                  <a:gd name="T14" fmla="*/ 0 60000 65536"/>
                  <a:gd name="T15" fmla="*/ 0 w 240"/>
                  <a:gd name="T16" fmla="*/ 0 h 224"/>
                  <a:gd name="T17" fmla="*/ 240 w 240"/>
                  <a:gd name="T18" fmla="*/ 224 h 224"/>
                </a:gdLst>
                <a:ahLst/>
                <a:cxnLst>
                  <a:cxn ang="T10">
                    <a:pos x="T0" y="T1"/>
                  </a:cxn>
                  <a:cxn ang="T11">
                    <a:pos x="T2" y="T3"/>
                  </a:cxn>
                  <a:cxn ang="T12">
                    <a:pos x="T4" y="T5"/>
                  </a:cxn>
                  <a:cxn ang="T13">
                    <a:pos x="T6" y="T7"/>
                  </a:cxn>
                  <a:cxn ang="T14">
                    <a:pos x="T8" y="T9"/>
                  </a:cxn>
                </a:cxnLst>
                <a:rect l="T15" t="T16" r="T17" b="T18"/>
                <a:pathLst>
                  <a:path w="240" h="224">
                    <a:moveTo>
                      <a:pt x="0" y="0"/>
                    </a:moveTo>
                    <a:cubicBezTo>
                      <a:pt x="1" y="21"/>
                      <a:pt x="3" y="43"/>
                      <a:pt x="16" y="64"/>
                    </a:cubicBezTo>
                    <a:cubicBezTo>
                      <a:pt x="29" y="85"/>
                      <a:pt x="54" y="104"/>
                      <a:pt x="80" y="124"/>
                    </a:cubicBezTo>
                    <a:cubicBezTo>
                      <a:pt x="106" y="144"/>
                      <a:pt x="145" y="167"/>
                      <a:pt x="172" y="184"/>
                    </a:cubicBezTo>
                    <a:cubicBezTo>
                      <a:pt x="199" y="201"/>
                      <a:pt x="219" y="212"/>
                      <a:pt x="240" y="224"/>
                    </a:cubicBezTo>
                  </a:path>
                </a:pathLst>
              </a:custGeom>
              <a:noFill/>
              <a:ln w="19050" cmpd="sng">
                <a:solidFill>
                  <a:schemeClr val="tx1"/>
                </a:solidFill>
                <a:round/>
                <a:headEnd/>
                <a:tailEnd/>
              </a:ln>
            </p:spPr>
            <p:txBody>
              <a:bodyPr wrap="none" anchor="ctr"/>
              <a:lstStyle/>
              <a:p>
                <a:endParaRPr lang="en-US" dirty="0"/>
              </a:p>
            </p:txBody>
          </p:sp>
          <p:sp>
            <p:nvSpPr>
              <p:cNvPr id="160" name="Freeform 443"/>
              <p:cNvSpPr>
                <a:spLocks/>
              </p:cNvSpPr>
              <p:nvPr/>
            </p:nvSpPr>
            <p:spPr bwMode="auto">
              <a:xfrm>
                <a:off x="5410200" y="1333500"/>
                <a:ext cx="723900" cy="201612"/>
              </a:xfrm>
              <a:custGeom>
                <a:avLst/>
                <a:gdLst>
                  <a:gd name="T0" fmla="*/ 0 w 372"/>
                  <a:gd name="T1" fmla="*/ 0 h 111"/>
                  <a:gd name="T2" fmla="*/ 99 w 372"/>
                  <a:gd name="T3" fmla="*/ 33 h 111"/>
                  <a:gd name="T4" fmla="*/ 258 w 372"/>
                  <a:gd name="T5" fmla="*/ 84 h 111"/>
                  <a:gd name="T6" fmla="*/ 372 w 372"/>
                  <a:gd name="T7" fmla="*/ 111 h 111"/>
                  <a:gd name="T8" fmla="*/ 0 60000 65536"/>
                  <a:gd name="T9" fmla="*/ 0 60000 65536"/>
                  <a:gd name="T10" fmla="*/ 0 60000 65536"/>
                  <a:gd name="T11" fmla="*/ 0 60000 65536"/>
                  <a:gd name="T12" fmla="*/ 0 w 372"/>
                  <a:gd name="T13" fmla="*/ 0 h 111"/>
                  <a:gd name="T14" fmla="*/ 372 w 372"/>
                  <a:gd name="T15" fmla="*/ 111 h 111"/>
                </a:gdLst>
                <a:ahLst/>
                <a:cxnLst>
                  <a:cxn ang="T8">
                    <a:pos x="T0" y="T1"/>
                  </a:cxn>
                  <a:cxn ang="T9">
                    <a:pos x="T2" y="T3"/>
                  </a:cxn>
                  <a:cxn ang="T10">
                    <a:pos x="T4" y="T5"/>
                  </a:cxn>
                  <a:cxn ang="T11">
                    <a:pos x="T6" y="T7"/>
                  </a:cxn>
                </a:cxnLst>
                <a:rect l="T12" t="T13" r="T14" b="T15"/>
                <a:pathLst>
                  <a:path w="372" h="111">
                    <a:moveTo>
                      <a:pt x="0" y="0"/>
                    </a:moveTo>
                    <a:cubicBezTo>
                      <a:pt x="28" y="9"/>
                      <a:pt x="56" y="19"/>
                      <a:pt x="99" y="33"/>
                    </a:cubicBezTo>
                    <a:cubicBezTo>
                      <a:pt x="142" y="47"/>
                      <a:pt x="213" y="71"/>
                      <a:pt x="258" y="84"/>
                    </a:cubicBezTo>
                    <a:cubicBezTo>
                      <a:pt x="303" y="97"/>
                      <a:pt x="337" y="104"/>
                      <a:pt x="372" y="111"/>
                    </a:cubicBezTo>
                  </a:path>
                </a:pathLst>
              </a:custGeom>
              <a:noFill/>
              <a:ln w="19050" cmpd="sng">
                <a:solidFill>
                  <a:schemeClr val="tx1"/>
                </a:solidFill>
                <a:round/>
                <a:headEnd/>
                <a:tailEnd/>
              </a:ln>
            </p:spPr>
            <p:txBody>
              <a:bodyPr wrap="none" anchor="ctr"/>
              <a:lstStyle/>
              <a:p>
                <a:endParaRPr lang="en-US" dirty="0"/>
              </a:p>
            </p:txBody>
          </p:sp>
          <p:sp>
            <p:nvSpPr>
              <p:cNvPr id="161" name="Freeform 444"/>
              <p:cNvSpPr>
                <a:spLocks/>
              </p:cNvSpPr>
              <p:nvPr/>
            </p:nvSpPr>
            <p:spPr bwMode="auto">
              <a:xfrm>
                <a:off x="5273675" y="1363663"/>
                <a:ext cx="2473325" cy="1228725"/>
              </a:xfrm>
              <a:custGeom>
                <a:avLst/>
                <a:gdLst>
                  <a:gd name="T0" fmla="*/ 1419 w 1419"/>
                  <a:gd name="T1" fmla="*/ 621 h 621"/>
                  <a:gd name="T2" fmla="*/ 1296 w 1419"/>
                  <a:gd name="T3" fmla="*/ 555 h 621"/>
                  <a:gd name="T4" fmla="*/ 1101 w 1419"/>
                  <a:gd name="T5" fmla="*/ 447 h 621"/>
                  <a:gd name="T6" fmla="*/ 921 w 1419"/>
                  <a:gd name="T7" fmla="*/ 348 h 621"/>
                  <a:gd name="T8" fmla="*/ 759 w 1419"/>
                  <a:gd name="T9" fmla="*/ 255 h 621"/>
                  <a:gd name="T10" fmla="*/ 594 w 1419"/>
                  <a:gd name="T11" fmla="*/ 183 h 621"/>
                  <a:gd name="T12" fmla="*/ 492 w 1419"/>
                  <a:gd name="T13" fmla="*/ 147 h 621"/>
                  <a:gd name="T14" fmla="*/ 360 w 1419"/>
                  <a:gd name="T15" fmla="*/ 117 h 621"/>
                  <a:gd name="T16" fmla="*/ 213 w 1419"/>
                  <a:gd name="T17" fmla="*/ 84 h 621"/>
                  <a:gd name="T18" fmla="*/ 132 w 1419"/>
                  <a:gd name="T19" fmla="*/ 60 h 621"/>
                  <a:gd name="T20" fmla="*/ 66 w 1419"/>
                  <a:gd name="T21" fmla="*/ 36 h 621"/>
                  <a:gd name="T22" fmla="*/ 0 w 1419"/>
                  <a:gd name="T23" fmla="*/ 0 h 6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19"/>
                  <a:gd name="T37" fmla="*/ 0 h 621"/>
                  <a:gd name="T38" fmla="*/ 1419 w 1419"/>
                  <a:gd name="T39" fmla="*/ 621 h 6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19" h="621">
                    <a:moveTo>
                      <a:pt x="1419" y="621"/>
                    </a:moveTo>
                    <a:cubicBezTo>
                      <a:pt x="1384" y="602"/>
                      <a:pt x="1349" y="584"/>
                      <a:pt x="1296" y="555"/>
                    </a:cubicBezTo>
                    <a:cubicBezTo>
                      <a:pt x="1243" y="526"/>
                      <a:pt x="1163" y="481"/>
                      <a:pt x="1101" y="447"/>
                    </a:cubicBezTo>
                    <a:cubicBezTo>
                      <a:pt x="1039" y="413"/>
                      <a:pt x="978" y="380"/>
                      <a:pt x="921" y="348"/>
                    </a:cubicBezTo>
                    <a:cubicBezTo>
                      <a:pt x="864" y="316"/>
                      <a:pt x="813" y="282"/>
                      <a:pt x="759" y="255"/>
                    </a:cubicBezTo>
                    <a:cubicBezTo>
                      <a:pt x="705" y="228"/>
                      <a:pt x="639" y="201"/>
                      <a:pt x="594" y="183"/>
                    </a:cubicBezTo>
                    <a:cubicBezTo>
                      <a:pt x="549" y="165"/>
                      <a:pt x="531" y="158"/>
                      <a:pt x="492" y="147"/>
                    </a:cubicBezTo>
                    <a:cubicBezTo>
                      <a:pt x="453" y="136"/>
                      <a:pt x="406" y="127"/>
                      <a:pt x="360" y="117"/>
                    </a:cubicBezTo>
                    <a:cubicBezTo>
                      <a:pt x="314" y="107"/>
                      <a:pt x="251" y="93"/>
                      <a:pt x="213" y="84"/>
                    </a:cubicBezTo>
                    <a:cubicBezTo>
                      <a:pt x="175" y="75"/>
                      <a:pt x="156" y="68"/>
                      <a:pt x="132" y="60"/>
                    </a:cubicBezTo>
                    <a:cubicBezTo>
                      <a:pt x="108" y="52"/>
                      <a:pt x="88" y="46"/>
                      <a:pt x="66" y="36"/>
                    </a:cubicBezTo>
                    <a:cubicBezTo>
                      <a:pt x="44" y="26"/>
                      <a:pt x="22" y="13"/>
                      <a:pt x="0" y="0"/>
                    </a:cubicBezTo>
                  </a:path>
                </a:pathLst>
              </a:custGeom>
              <a:noFill/>
              <a:ln w="19050" cmpd="sng">
                <a:solidFill>
                  <a:schemeClr val="tx1"/>
                </a:solidFill>
                <a:round/>
                <a:headEnd/>
                <a:tailEnd/>
              </a:ln>
            </p:spPr>
            <p:txBody>
              <a:bodyPr wrap="none" anchor="ctr"/>
              <a:lstStyle/>
              <a:p>
                <a:endParaRPr lang="en-US" dirty="0"/>
              </a:p>
            </p:txBody>
          </p:sp>
          <p:sp>
            <p:nvSpPr>
              <p:cNvPr id="162" name="Line 445"/>
              <p:cNvSpPr>
                <a:spLocks noChangeShapeType="1"/>
              </p:cNvSpPr>
              <p:nvPr/>
            </p:nvSpPr>
            <p:spPr bwMode="auto">
              <a:xfrm>
                <a:off x="8024813" y="2220913"/>
                <a:ext cx="0" cy="1966912"/>
              </a:xfrm>
              <a:prstGeom prst="line">
                <a:avLst/>
              </a:prstGeom>
              <a:noFill/>
              <a:ln w="28575">
                <a:solidFill>
                  <a:schemeClr val="tx1"/>
                </a:solidFill>
                <a:round/>
                <a:headEnd/>
                <a:tailEnd/>
              </a:ln>
            </p:spPr>
            <p:txBody>
              <a:bodyPr wrap="none" anchor="ctr"/>
              <a:lstStyle/>
              <a:p>
                <a:endParaRPr lang="en-US" dirty="0"/>
              </a:p>
            </p:txBody>
          </p:sp>
          <p:sp>
            <p:nvSpPr>
              <p:cNvPr id="163" name="Line 446"/>
              <p:cNvSpPr>
                <a:spLocks noChangeShapeType="1"/>
              </p:cNvSpPr>
              <p:nvPr/>
            </p:nvSpPr>
            <p:spPr bwMode="auto">
              <a:xfrm flipV="1">
                <a:off x="3411538" y="4187825"/>
                <a:ext cx="4613275" cy="1336675"/>
              </a:xfrm>
              <a:prstGeom prst="line">
                <a:avLst/>
              </a:prstGeom>
              <a:noFill/>
              <a:ln w="28575">
                <a:solidFill>
                  <a:schemeClr val="tx1"/>
                </a:solidFill>
                <a:round/>
                <a:headEnd/>
                <a:tailEnd/>
              </a:ln>
            </p:spPr>
            <p:txBody>
              <a:bodyPr wrap="none" anchor="ctr"/>
              <a:lstStyle/>
              <a:p>
                <a:endParaRPr lang="en-US" dirty="0"/>
              </a:p>
            </p:txBody>
          </p:sp>
          <p:sp>
            <p:nvSpPr>
              <p:cNvPr id="164" name="Freeform 447" descr="40%"/>
              <p:cNvSpPr>
                <a:spLocks/>
              </p:cNvSpPr>
              <p:nvPr/>
            </p:nvSpPr>
            <p:spPr bwMode="auto">
              <a:xfrm>
                <a:off x="2022475" y="3748088"/>
                <a:ext cx="1509713" cy="755650"/>
              </a:xfrm>
              <a:custGeom>
                <a:avLst/>
                <a:gdLst>
                  <a:gd name="T0" fmla="*/ 0 w 951"/>
                  <a:gd name="T1" fmla="*/ 276 h 524"/>
                  <a:gd name="T2" fmla="*/ 48 w 951"/>
                  <a:gd name="T3" fmla="*/ 228 h 524"/>
                  <a:gd name="T4" fmla="*/ 60 w 951"/>
                  <a:gd name="T5" fmla="*/ 160 h 524"/>
                  <a:gd name="T6" fmla="*/ 60 w 951"/>
                  <a:gd name="T7" fmla="*/ 88 h 524"/>
                  <a:gd name="T8" fmla="*/ 48 w 951"/>
                  <a:gd name="T9" fmla="*/ 16 h 524"/>
                  <a:gd name="T10" fmla="*/ 88 w 951"/>
                  <a:gd name="T11" fmla="*/ 8 h 524"/>
                  <a:gd name="T12" fmla="*/ 212 w 951"/>
                  <a:gd name="T13" fmla="*/ 64 h 524"/>
                  <a:gd name="T14" fmla="*/ 312 w 951"/>
                  <a:gd name="T15" fmla="*/ 108 h 524"/>
                  <a:gd name="T16" fmla="*/ 544 w 951"/>
                  <a:gd name="T17" fmla="*/ 172 h 524"/>
                  <a:gd name="T18" fmla="*/ 648 w 951"/>
                  <a:gd name="T19" fmla="*/ 188 h 524"/>
                  <a:gd name="T20" fmla="*/ 764 w 951"/>
                  <a:gd name="T21" fmla="*/ 172 h 524"/>
                  <a:gd name="T22" fmla="*/ 872 w 951"/>
                  <a:gd name="T23" fmla="*/ 148 h 524"/>
                  <a:gd name="T24" fmla="*/ 920 w 951"/>
                  <a:gd name="T25" fmla="*/ 148 h 524"/>
                  <a:gd name="T26" fmla="*/ 944 w 951"/>
                  <a:gd name="T27" fmla="*/ 196 h 524"/>
                  <a:gd name="T28" fmla="*/ 880 w 951"/>
                  <a:gd name="T29" fmla="*/ 272 h 524"/>
                  <a:gd name="T30" fmla="*/ 776 w 951"/>
                  <a:gd name="T31" fmla="*/ 336 h 524"/>
                  <a:gd name="T32" fmla="*/ 700 w 951"/>
                  <a:gd name="T33" fmla="*/ 448 h 524"/>
                  <a:gd name="T34" fmla="*/ 696 w 951"/>
                  <a:gd name="T35" fmla="*/ 524 h 5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1"/>
                  <a:gd name="T55" fmla="*/ 0 h 524"/>
                  <a:gd name="T56" fmla="*/ 951 w 951"/>
                  <a:gd name="T57" fmla="*/ 524 h 5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1" h="524">
                    <a:moveTo>
                      <a:pt x="0" y="276"/>
                    </a:moveTo>
                    <a:cubicBezTo>
                      <a:pt x="19" y="261"/>
                      <a:pt x="38" y="247"/>
                      <a:pt x="48" y="228"/>
                    </a:cubicBezTo>
                    <a:cubicBezTo>
                      <a:pt x="58" y="209"/>
                      <a:pt x="58" y="183"/>
                      <a:pt x="60" y="160"/>
                    </a:cubicBezTo>
                    <a:cubicBezTo>
                      <a:pt x="62" y="137"/>
                      <a:pt x="62" y="112"/>
                      <a:pt x="60" y="88"/>
                    </a:cubicBezTo>
                    <a:cubicBezTo>
                      <a:pt x="58" y="64"/>
                      <a:pt x="43" y="29"/>
                      <a:pt x="48" y="16"/>
                    </a:cubicBezTo>
                    <a:cubicBezTo>
                      <a:pt x="53" y="3"/>
                      <a:pt x="61" y="0"/>
                      <a:pt x="88" y="8"/>
                    </a:cubicBezTo>
                    <a:cubicBezTo>
                      <a:pt x="115" y="16"/>
                      <a:pt x="175" y="47"/>
                      <a:pt x="212" y="64"/>
                    </a:cubicBezTo>
                    <a:cubicBezTo>
                      <a:pt x="249" y="81"/>
                      <a:pt x="257" y="90"/>
                      <a:pt x="312" y="108"/>
                    </a:cubicBezTo>
                    <a:cubicBezTo>
                      <a:pt x="367" y="126"/>
                      <a:pt x="488" y="159"/>
                      <a:pt x="544" y="172"/>
                    </a:cubicBezTo>
                    <a:cubicBezTo>
                      <a:pt x="600" y="185"/>
                      <a:pt x="611" y="188"/>
                      <a:pt x="648" y="188"/>
                    </a:cubicBezTo>
                    <a:cubicBezTo>
                      <a:pt x="685" y="188"/>
                      <a:pt x="727" y="179"/>
                      <a:pt x="764" y="172"/>
                    </a:cubicBezTo>
                    <a:cubicBezTo>
                      <a:pt x="801" y="165"/>
                      <a:pt x="846" y="152"/>
                      <a:pt x="872" y="148"/>
                    </a:cubicBezTo>
                    <a:cubicBezTo>
                      <a:pt x="898" y="144"/>
                      <a:pt x="908" y="140"/>
                      <a:pt x="920" y="148"/>
                    </a:cubicBezTo>
                    <a:cubicBezTo>
                      <a:pt x="932" y="156"/>
                      <a:pt x="951" y="175"/>
                      <a:pt x="944" y="196"/>
                    </a:cubicBezTo>
                    <a:cubicBezTo>
                      <a:pt x="937" y="217"/>
                      <a:pt x="908" y="249"/>
                      <a:pt x="880" y="272"/>
                    </a:cubicBezTo>
                    <a:cubicBezTo>
                      <a:pt x="852" y="295"/>
                      <a:pt x="806" y="307"/>
                      <a:pt x="776" y="336"/>
                    </a:cubicBezTo>
                    <a:cubicBezTo>
                      <a:pt x="746" y="365"/>
                      <a:pt x="713" y="417"/>
                      <a:pt x="700" y="448"/>
                    </a:cubicBezTo>
                    <a:cubicBezTo>
                      <a:pt x="687" y="479"/>
                      <a:pt x="691" y="501"/>
                      <a:pt x="696" y="524"/>
                    </a:cubicBezTo>
                  </a:path>
                </a:pathLst>
              </a:custGeom>
              <a:noFill/>
              <a:ln w="19050" cmpd="sng">
                <a:solidFill>
                  <a:schemeClr val="tx1"/>
                </a:solidFill>
                <a:round/>
                <a:headEnd/>
                <a:tailEnd/>
              </a:ln>
            </p:spPr>
            <p:txBody>
              <a:bodyPr wrap="none" anchor="ctr"/>
              <a:lstStyle/>
              <a:p>
                <a:endParaRPr lang="en-US" dirty="0"/>
              </a:p>
            </p:txBody>
          </p:sp>
          <p:sp>
            <p:nvSpPr>
              <p:cNvPr id="165" name="Freeform 448"/>
              <p:cNvSpPr>
                <a:spLocks/>
              </p:cNvSpPr>
              <p:nvPr/>
            </p:nvSpPr>
            <p:spPr bwMode="auto">
              <a:xfrm>
                <a:off x="1958975" y="3538538"/>
                <a:ext cx="2109788" cy="838200"/>
              </a:xfrm>
              <a:custGeom>
                <a:avLst/>
                <a:gdLst>
                  <a:gd name="T0" fmla="*/ 0 w 1269"/>
                  <a:gd name="T1" fmla="*/ 0 h 796"/>
                  <a:gd name="T2" fmla="*/ 160 w 1269"/>
                  <a:gd name="T3" fmla="*/ 100 h 796"/>
                  <a:gd name="T4" fmla="*/ 372 w 1269"/>
                  <a:gd name="T5" fmla="*/ 216 h 796"/>
                  <a:gd name="T6" fmla="*/ 620 w 1269"/>
                  <a:gd name="T7" fmla="*/ 236 h 796"/>
                  <a:gd name="T8" fmla="*/ 816 w 1269"/>
                  <a:gd name="T9" fmla="*/ 220 h 796"/>
                  <a:gd name="T10" fmla="*/ 1004 w 1269"/>
                  <a:gd name="T11" fmla="*/ 204 h 796"/>
                  <a:gd name="T12" fmla="*/ 1232 w 1269"/>
                  <a:gd name="T13" fmla="*/ 280 h 796"/>
                  <a:gd name="T14" fmla="*/ 1228 w 1269"/>
                  <a:gd name="T15" fmla="*/ 316 h 796"/>
                  <a:gd name="T16" fmla="*/ 1156 w 1269"/>
                  <a:gd name="T17" fmla="*/ 440 h 796"/>
                  <a:gd name="T18" fmla="*/ 1084 w 1269"/>
                  <a:gd name="T19" fmla="*/ 564 h 796"/>
                  <a:gd name="T20" fmla="*/ 1048 w 1269"/>
                  <a:gd name="T21" fmla="*/ 728 h 796"/>
                  <a:gd name="T22" fmla="*/ 1076 w 1269"/>
                  <a:gd name="T23" fmla="*/ 796 h 7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796"/>
                  <a:gd name="T38" fmla="*/ 1269 w 1269"/>
                  <a:gd name="T39" fmla="*/ 796 h 7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796">
                    <a:moveTo>
                      <a:pt x="0" y="0"/>
                    </a:moveTo>
                    <a:cubicBezTo>
                      <a:pt x="49" y="32"/>
                      <a:pt x="98" y="64"/>
                      <a:pt x="160" y="100"/>
                    </a:cubicBezTo>
                    <a:cubicBezTo>
                      <a:pt x="222" y="136"/>
                      <a:pt x="295" y="193"/>
                      <a:pt x="372" y="216"/>
                    </a:cubicBezTo>
                    <a:cubicBezTo>
                      <a:pt x="449" y="239"/>
                      <a:pt x="546" y="235"/>
                      <a:pt x="620" y="236"/>
                    </a:cubicBezTo>
                    <a:cubicBezTo>
                      <a:pt x="694" y="237"/>
                      <a:pt x="752" y="225"/>
                      <a:pt x="816" y="220"/>
                    </a:cubicBezTo>
                    <a:cubicBezTo>
                      <a:pt x="880" y="215"/>
                      <a:pt x="935" y="194"/>
                      <a:pt x="1004" y="204"/>
                    </a:cubicBezTo>
                    <a:cubicBezTo>
                      <a:pt x="1073" y="214"/>
                      <a:pt x="1195" y="261"/>
                      <a:pt x="1232" y="280"/>
                    </a:cubicBezTo>
                    <a:cubicBezTo>
                      <a:pt x="1269" y="299"/>
                      <a:pt x="1241" y="289"/>
                      <a:pt x="1228" y="316"/>
                    </a:cubicBezTo>
                    <a:cubicBezTo>
                      <a:pt x="1215" y="343"/>
                      <a:pt x="1180" y="399"/>
                      <a:pt x="1156" y="440"/>
                    </a:cubicBezTo>
                    <a:cubicBezTo>
                      <a:pt x="1132" y="481"/>
                      <a:pt x="1102" y="516"/>
                      <a:pt x="1084" y="564"/>
                    </a:cubicBezTo>
                    <a:cubicBezTo>
                      <a:pt x="1066" y="612"/>
                      <a:pt x="1049" y="689"/>
                      <a:pt x="1048" y="728"/>
                    </a:cubicBezTo>
                    <a:cubicBezTo>
                      <a:pt x="1047" y="767"/>
                      <a:pt x="1061" y="781"/>
                      <a:pt x="1076" y="796"/>
                    </a:cubicBezTo>
                  </a:path>
                </a:pathLst>
              </a:custGeom>
              <a:noFill/>
              <a:ln w="19050" cmpd="sng">
                <a:solidFill>
                  <a:schemeClr val="tx1"/>
                </a:solidFill>
                <a:round/>
                <a:headEnd/>
                <a:tailEnd/>
              </a:ln>
            </p:spPr>
            <p:txBody>
              <a:bodyPr wrap="none" anchor="ctr"/>
              <a:lstStyle/>
              <a:p>
                <a:endParaRPr lang="en-US" dirty="0"/>
              </a:p>
            </p:txBody>
          </p:sp>
          <p:sp>
            <p:nvSpPr>
              <p:cNvPr id="166" name="Freeform 449"/>
              <p:cNvSpPr>
                <a:spLocks/>
              </p:cNvSpPr>
              <p:nvPr/>
            </p:nvSpPr>
            <p:spPr bwMode="auto">
              <a:xfrm>
                <a:off x="4616450" y="2801938"/>
                <a:ext cx="1019175" cy="384175"/>
              </a:xfrm>
              <a:custGeom>
                <a:avLst/>
                <a:gdLst>
                  <a:gd name="T0" fmla="*/ 622 w 622"/>
                  <a:gd name="T1" fmla="*/ 312 h 312"/>
                  <a:gd name="T2" fmla="*/ 566 w 622"/>
                  <a:gd name="T3" fmla="*/ 220 h 312"/>
                  <a:gd name="T4" fmla="*/ 478 w 622"/>
                  <a:gd name="T5" fmla="*/ 164 h 312"/>
                  <a:gd name="T6" fmla="*/ 366 w 622"/>
                  <a:gd name="T7" fmla="*/ 116 h 312"/>
                  <a:gd name="T8" fmla="*/ 274 w 622"/>
                  <a:gd name="T9" fmla="*/ 108 h 312"/>
                  <a:gd name="T10" fmla="*/ 110 w 622"/>
                  <a:gd name="T11" fmla="*/ 20 h 312"/>
                  <a:gd name="T12" fmla="*/ 18 w 622"/>
                  <a:gd name="T13" fmla="*/ 8 h 312"/>
                  <a:gd name="T14" fmla="*/ 2 w 622"/>
                  <a:gd name="T15" fmla="*/ 68 h 312"/>
                  <a:gd name="T16" fmla="*/ 0 60000 65536"/>
                  <a:gd name="T17" fmla="*/ 0 60000 65536"/>
                  <a:gd name="T18" fmla="*/ 0 60000 65536"/>
                  <a:gd name="T19" fmla="*/ 0 60000 65536"/>
                  <a:gd name="T20" fmla="*/ 0 60000 65536"/>
                  <a:gd name="T21" fmla="*/ 0 60000 65536"/>
                  <a:gd name="T22" fmla="*/ 0 60000 65536"/>
                  <a:gd name="T23" fmla="*/ 0 60000 65536"/>
                  <a:gd name="T24" fmla="*/ 0 w 622"/>
                  <a:gd name="T25" fmla="*/ 0 h 312"/>
                  <a:gd name="T26" fmla="*/ 622 w 622"/>
                  <a:gd name="T27" fmla="*/ 312 h 3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2" h="312">
                    <a:moveTo>
                      <a:pt x="622" y="312"/>
                    </a:moveTo>
                    <a:cubicBezTo>
                      <a:pt x="606" y="278"/>
                      <a:pt x="590" y="245"/>
                      <a:pt x="566" y="220"/>
                    </a:cubicBezTo>
                    <a:cubicBezTo>
                      <a:pt x="542" y="195"/>
                      <a:pt x="511" y="181"/>
                      <a:pt x="478" y="164"/>
                    </a:cubicBezTo>
                    <a:cubicBezTo>
                      <a:pt x="445" y="147"/>
                      <a:pt x="400" y="125"/>
                      <a:pt x="366" y="116"/>
                    </a:cubicBezTo>
                    <a:cubicBezTo>
                      <a:pt x="332" y="107"/>
                      <a:pt x="317" y="124"/>
                      <a:pt x="274" y="108"/>
                    </a:cubicBezTo>
                    <a:cubicBezTo>
                      <a:pt x="231" y="92"/>
                      <a:pt x="153" y="37"/>
                      <a:pt x="110" y="20"/>
                    </a:cubicBezTo>
                    <a:cubicBezTo>
                      <a:pt x="67" y="3"/>
                      <a:pt x="36" y="0"/>
                      <a:pt x="18" y="8"/>
                    </a:cubicBezTo>
                    <a:cubicBezTo>
                      <a:pt x="0" y="16"/>
                      <a:pt x="1" y="42"/>
                      <a:pt x="2" y="68"/>
                    </a:cubicBezTo>
                  </a:path>
                </a:pathLst>
              </a:custGeom>
              <a:noFill/>
              <a:ln w="19050" cmpd="sng">
                <a:solidFill>
                  <a:schemeClr val="tx1"/>
                </a:solidFill>
                <a:round/>
                <a:headEnd/>
                <a:tailEnd/>
              </a:ln>
            </p:spPr>
            <p:txBody>
              <a:bodyPr wrap="none" anchor="ctr"/>
              <a:lstStyle/>
              <a:p>
                <a:endParaRPr lang="en-US" dirty="0"/>
              </a:p>
            </p:txBody>
          </p:sp>
          <p:sp>
            <p:nvSpPr>
              <p:cNvPr id="167" name="Freeform 450"/>
              <p:cNvSpPr>
                <a:spLocks/>
              </p:cNvSpPr>
              <p:nvPr/>
            </p:nvSpPr>
            <p:spPr bwMode="auto">
              <a:xfrm>
                <a:off x="4360863" y="2597150"/>
                <a:ext cx="1557338" cy="588962"/>
              </a:xfrm>
              <a:custGeom>
                <a:avLst/>
                <a:gdLst>
                  <a:gd name="T0" fmla="*/ 67 w 921"/>
                  <a:gd name="T1" fmla="*/ 177 h 509"/>
                  <a:gd name="T2" fmla="*/ 23 w 921"/>
                  <a:gd name="T3" fmla="*/ 109 h 509"/>
                  <a:gd name="T4" fmla="*/ 27 w 921"/>
                  <a:gd name="T5" fmla="*/ 5 h 509"/>
                  <a:gd name="T6" fmla="*/ 183 w 921"/>
                  <a:gd name="T7" fmla="*/ 81 h 509"/>
                  <a:gd name="T8" fmla="*/ 323 w 921"/>
                  <a:gd name="T9" fmla="*/ 141 h 509"/>
                  <a:gd name="T10" fmla="*/ 483 w 921"/>
                  <a:gd name="T11" fmla="*/ 185 h 509"/>
                  <a:gd name="T12" fmla="*/ 615 w 921"/>
                  <a:gd name="T13" fmla="*/ 209 h 509"/>
                  <a:gd name="T14" fmla="*/ 755 w 921"/>
                  <a:gd name="T15" fmla="*/ 265 h 509"/>
                  <a:gd name="T16" fmla="*/ 867 w 921"/>
                  <a:gd name="T17" fmla="*/ 365 h 509"/>
                  <a:gd name="T18" fmla="*/ 915 w 921"/>
                  <a:gd name="T19" fmla="*/ 469 h 509"/>
                  <a:gd name="T20" fmla="*/ 903 w 921"/>
                  <a:gd name="T21" fmla="*/ 509 h 50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21"/>
                  <a:gd name="T34" fmla="*/ 0 h 509"/>
                  <a:gd name="T35" fmla="*/ 921 w 921"/>
                  <a:gd name="T36" fmla="*/ 509 h 50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1" h="509">
                    <a:moveTo>
                      <a:pt x="67" y="177"/>
                    </a:moveTo>
                    <a:cubicBezTo>
                      <a:pt x="48" y="157"/>
                      <a:pt x="30" y="138"/>
                      <a:pt x="23" y="109"/>
                    </a:cubicBezTo>
                    <a:cubicBezTo>
                      <a:pt x="16" y="80"/>
                      <a:pt x="0" y="10"/>
                      <a:pt x="27" y="5"/>
                    </a:cubicBezTo>
                    <a:cubicBezTo>
                      <a:pt x="54" y="0"/>
                      <a:pt x="134" y="58"/>
                      <a:pt x="183" y="81"/>
                    </a:cubicBezTo>
                    <a:cubicBezTo>
                      <a:pt x="232" y="104"/>
                      <a:pt x="273" y="124"/>
                      <a:pt x="323" y="141"/>
                    </a:cubicBezTo>
                    <a:cubicBezTo>
                      <a:pt x="373" y="158"/>
                      <a:pt x="434" y="174"/>
                      <a:pt x="483" y="185"/>
                    </a:cubicBezTo>
                    <a:cubicBezTo>
                      <a:pt x="532" y="196"/>
                      <a:pt x="570" y="196"/>
                      <a:pt x="615" y="209"/>
                    </a:cubicBezTo>
                    <a:cubicBezTo>
                      <a:pt x="660" y="222"/>
                      <a:pt x="713" y="239"/>
                      <a:pt x="755" y="265"/>
                    </a:cubicBezTo>
                    <a:cubicBezTo>
                      <a:pt x="797" y="291"/>
                      <a:pt x="840" y="331"/>
                      <a:pt x="867" y="365"/>
                    </a:cubicBezTo>
                    <a:cubicBezTo>
                      <a:pt x="894" y="399"/>
                      <a:pt x="909" y="445"/>
                      <a:pt x="915" y="469"/>
                    </a:cubicBezTo>
                    <a:cubicBezTo>
                      <a:pt x="921" y="493"/>
                      <a:pt x="912" y="501"/>
                      <a:pt x="903" y="509"/>
                    </a:cubicBezTo>
                  </a:path>
                </a:pathLst>
              </a:custGeom>
              <a:noFill/>
              <a:ln w="19050" cmpd="sng">
                <a:solidFill>
                  <a:schemeClr val="tx1"/>
                </a:solidFill>
                <a:round/>
                <a:headEnd/>
                <a:tailEnd/>
              </a:ln>
            </p:spPr>
            <p:txBody>
              <a:bodyPr wrap="none" anchor="ctr"/>
              <a:lstStyle/>
              <a:p>
                <a:endParaRPr lang="en-US" dirty="0"/>
              </a:p>
            </p:txBody>
          </p:sp>
          <p:sp>
            <p:nvSpPr>
              <p:cNvPr id="168" name="Freeform 451"/>
              <p:cNvSpPr>
                <a:spLocks/>
              </p:cNvSpPr>
              <p:nvPr/>
            </p:nvSpPr>
            <p:spPr bwMode="auto">
              <a:xfrm>
                <a:off x="4200525" y="2052638"/>
                <a:ext cx="2035175" cy="1054100"/>
              </a:xfrm>
              <a:custGeom>
                <a:avLst/>
                <a:gdLst>
                  <a:gd name="T0" fmla="*/ 0 w 1294"/>
                  <a:gd name="T1" fmla="*/ 0 h 768"/>
                  <a:gd name="T2" fmla="*/ 120 w 1294"/>
                  <a:gd name="T3" fmla="*/ 60 h 768"/>
                  <a:gd name="T4" fmla="*/ 196 w 1294"/>
                  <a:gd name="T5" fmla="*/ 124 h 768"/>
                  <a:gd name="T6" fmla="*/ 308 w 1294"/>
                  <a:gd name="T7" fmla="*/ 200 h 768"/>
                  <a:gd name="T8" fmla="*/ 448 w 1294"/>
                  <a:gd name="T9" fmla="*/ 220 h 768"/>
                  <a:gd name="T10" fmla="*/ 612 w 1294"/>
                  <a:gd name="T11" fmla="*/ 276 h 768"/>
                  <a:gd name="T12" fmla="*/ 772 w 1294"/>
                  <a:gd name="T13" fmla="*/ 336 h 768"/>
                  <a:gd name="T14" fmla="*/ 976 w 1294"/>
                  <a:gd name="T15" fmla="*/ 420 h 768"/>
                  <a:gd name="T16" fmla="*/ 1124 w 1294"/>
                  <a:gd name="T17" fmla="*/ 480 h 768"/>
                  <a:gd name="T18" fmla="*/ 1204 w 1294"/>
                  <a:gd name="T19" fmla="*/ 532 h 768"/>
                  <a:gd name="T20" fmla="*/ 1280 w 1294"/>
                  <a:gd name="T21" fmla="*/ 628 h 768"/>
                  <a:gd name="T22" fmla="*/ 1288 w 1294"/>
                  <a:gd name="T23" fmla="*/ 768 h 7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94"/>
                  <a:gd name="T37" fmla="*/ 0 h 768"/>
                  <a:gd name="T38" fmla="*/ 1294 w 1294"/>
                  <a:gd name="T39" fmla="*/ 768 h 7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94" h="768">
                    <a:moveTo>
                      <a:pt x="0" y="0"/>
                    </a:moveTo>
                    <a:cubicBezTo>
                      <a:pt x="44" y="19"/>
                      <a:pt x="88" y="39"/>
                      <a:pt x="120" y="60"/>
                    </a:cubicBezTo>
                    <a:cubicBezTo>
                      <a:pt x="152" y="81"/>
                      <a:pt x="165" y="101"/>
                      <a:pt x="196" y="124"/>
                    </a:cubicBezTo>
                    <a:cubicBezTo>
                      <a:pt x="227" y="147"/>
                      <a:pt x="266" y="184"/>
                      <a:pt x="308" y="200"/>
                    </a:cubicBezTo>
                    <a:cubicBezTo>
                      <a:pt x="350" y="216"/>
                      <a:pt x="397" y="207"/>
                      <a:pt x="448" y="220"/>
                    </a:cubicBezTo>
                    <a:cubicBezTo>
                      <a:pt x="499" y="233"/>
                      <a:pt x="558" y="257"/>
                      <a:pt x="612" y="276"/>
                    </a:cubicBezTo>
                    <a:cubicBezTo>
                      <a:pt x="666" y="295"/>
                      <a:pt x="711" y="312"/>
                      <a:pt x="772" y="336"/>
                    </a:cubicBezTo>
                    <a:cubicBezTo>
                      <a:pt x="833" y="360"/>
                      <a:pt x="917" y="396"/>
                      <a:pt x="976" y="420"/>
                    </a:cubicBezTo>
                    <a:cubicBezTo>
                      <a:pt x="1035" y="444"/>
                      <a:pt x="1086" y="461"/>
                      <a:pt x="1124" y="480"/>
                    </a:cubicBezTo>
                    <a:cubicBezTo>
                      <a:pt x="1162" y="499"/>
                      <a:pt x="1178" y="507"/>
                      <a:pt x="1204" y="532"/>
                    </a:cubicBezTo>
                    <a:cubicBezTo>
                      <a:pt x="1230" y="557"/>
                      <a:pt x="1266" y="589"/>
                      <a:pt x="1280" y="628"/>
                    </a:cubicBezTo>
                    <a:cubicBezTo>
                      <a:pt x="1294" y="667"/>
                      <a:pt x="1291" y="717"/>
                      <a:pt x="1288" y="768"/>
                    </a:cubicBezTo>
                  </a:path>
                </a:pathLst>
              </a:custGeom>
              <a:noFill/>
              <a:ln w="19050" cmpd="sng">
                <a:solidFill>
                  <a:schemeClr val="tx1"/>
                </a:solidFill>
                <a:round/>
                <a:headEnd/>
                <a:tailEnd/>
              </a:ln>
            </p:spPr>
            <p:txBody>
              <a:bodyPr wrap="none" anchor="ctr"/>
              <a:lstStyle/>
              <a:p>
                <a:endParaRPr lang="en-US" dirty="0"/>
              </a:p>
            </p:txBody>
          </p:sp>
          <p:sp>
            <p:nvSpPr>
              <p:cNvPr id="169" name="Line 452"/>
              <p:cNvSpPr>
                <a:spLocks noChangeShapeType="1"/>
              </p:cNvSpPr>
              <p:nvPr/>
            </p:nvSpPr>
            <p:spPr bwMode="auto">
              <a:xfrm>
                <a:off x="5610225" y="1068388"/>
                <a:ext cx="2403475" cy="1146175"/>
              </a:xfrm>
              <a:prstGeom prst="line">
                <a:avLst/>
              </a:prstGeom>
              <a:noFill/>
              <a:ln w="28575">
                <a:solidFill>
                  <a:schemeClr val="tx1"/>
                </a:solidFill>
                <a:round/>
                <a:headEnd/>
                <a:tailEnd/>
              </a:ln>
            </p:spPr>
            <p:txBody>
              <a:bodyPr wrap="none" anchor="ctr"/>
              <a:lstStyle/>
              <a:p>
                <a:endParaRPr lang="en-US" dirty="0"/>
              </a:p>
            </p:txBody>
          </p:sp>
          <p:sp>
            <p:nvSpPr>
              <p:cNvPr id="170" name="Line 453"/>
              <p:cNvSpPr>
                <a:spLocks noChangeShapeType="1"/>
              </p:cNvSpPr>
              <p:nvPr/>
            </p:nvSpPr>
            <p:spPr bwMode="auto">
              <a:xfrm flipH="1" flipV="1">
                <a:off x="5645150" y="1073150"/>
                <a:ext cx="3175" cy="217487"/>
              </a:xfrm>
              <a:prstGeom prst="line">
                <a:avLst/>
              </a:prstGeom>
              <a:noFill/>
              <a:ln w="28575">
                <a:solidFill>
                  <a:schemeClr val="tx1"/>
                </a:solidFill>
                <a:round/>
                <a:headEnd/>
                <a:tailEnd/>
              </a:ln>
            </p:spPr>
            <p:txBody>
              <a:bodyPr wrap="none" anchor="ctr"/>
              <a:lstStyle/>
              <a:p>
                <a:endParaRPr lang="en-US" dirty="0"/>
              </a:p>
            </p:txBody>
          </p:sp>
          <p:sp>
            <p:nvSpPr>
              <p:cNvPr id="171" name="Freeform 454"/>
              <p:cNvSpPr>
                <a:spLocks/>
              </p:cNvSpPr>
              <p:nvPr/>
            </p:nvSpPr>
            <p:spPr bwMode="auto">
              <a:xfrm>
                <a:off x="2436813" y="4206875"/>
                <a:ext cx="388938" cy="280987"/>
              </a:xfrm>
              <a:custGeom>
                <a:avLst/>
                <a:gdLst>
                  <a:gd name="T0" fmla="*/ 0 w 245"/>
                  <a:gd name="T1" fmla="*/ 113 h 177"/>
                  <a:gd name="T2" fmla="*/ 56 w 245"/>
                  <a:gd name="T3" fmla="*/ 77 h 177"/>
                  <a:gd name="T4" fmla="*/ 112 w 245"/>
                  <a:gd name="T5" fmla="*/ 25 h 177"/>
                  <a:gd name="T6" fmla="*/ 152 w 245"/>
                  <a:gd name="T7" fmla="*/ 1 h 177"/>
                  <a:gd name="T8" fmla="*/ 212 w 245"/>
                  <a:gd name="T9" fmla="*/ 17 h 177"/>
                  <a:gd name="T10" fmla="*/ 244 w 245"/>
                  <a:gd name="T11" fmla="*/ 53 h 177"/>
                  <a:gd name="T12" fmla="*/ 208 w 245"/>
                  <a:gd name="T13" fmla="*/ 101 h 177"/>
                  <a:gd name="T14" fmla="*/ 176 w 245"/>
                  <a:gd name="T15" fmla="*/ 141 h 177"/>
                  <a:gd name="T16" fmla="*/ 156 w 245"/>
                  <a:gd name="T17" fmla="*/ 177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5"/>
                  <a:gd name="T28" fmla="*/ 0 h 177"/>
                  <a:gd name="T29" fmla="*/ 245 w 245"/>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5" h="177">
                    <a:moveTo>
                      <a:pt x="0" y="113"/>
                    </a:moveTo>
                    <a:cubicBezTo>
                      <a:pt x="18" y="102"/>
                      <a:pt x="37" y="92"/>
                      <a:pt x="56" y="77"/>
                    </a:cubicBezTo>
                    <a:cubicBezTo>
                      <a:pt x="75" y="62"/>
                      <a:pt x="96" y="38"/>
                      <a:pt x="112" y="25"/>
                    </a:cubicBezTo>
                    <a:cubicBezTo>
                      <a:pt x="128" y="12"/>
                      <a:pt x="135" y="2"/>
                      <a:pt x="152" y="1"/>
                    </a:cubicBezTo>
                    <a:cubicBezTo>
                      <a:pt x="169" y="0"/>
                      <a:pt x="197" y="8"/>
                      <a:pt x="212" y="17"/>
                    </a:cubicBezTo>
                    <a:cubicBezTo>
                      <a:pt x="227" y="26"/>
                      <a:pt x="245" y="39"/>
                      <a:pt x="244" y="53"/>
                    </a:cubicBezTo>
                    <a:cubicBezTo>
                      <a:pt x="243" y="67"/>
                      <a:pt x="219" y="86"/>
                      <a:pt x="208" y="101"/>
                    </a:cubicBezTo>
                    <a:cubicBezTo>
                      <a:pt x="197" y="116"/>
                      <a:pt x="185" y="128"/>
                      <a:pt x="176" y="141"/>
                    </a:cubicBezTo>
                    <a:cubicBezTo>
                      <a:pt x="167" y="154"/>
                      <a:pt x="161" y="165"/>
                      <a:pt x="156" y="177"/>
                    </a:cubicBezTo>
                  </a:path>
                </a:pathLst>
              </a:custGeom>
              <a:noFill/>
              <a:ln w="19050" cmpd="sng">
                <a:solidFill>
                  <a:schemeClr val="tx1"/>
                </a:solidFill>
                <a:round/>
                <a:headEnd/>
                <a:tailEnd/>
              </a:ln>
            </p:spPr>
            <p:txBody>
              <a:bodyPr wrap="none" anchor="ctr"/>
              <a:lstStyle/>
              <a:p>
                <a:endParaRPr lang="en-US" dirty="0"/>
              </a:p>
            </p:txBody>
          </p:sp>
          <p:sp>
            <p:nvSpPr>
              <p:cNvPr id="172" name="Freeform 455"/>
              <p:cNvSpPr>
                <a:spLocks/>
              </p:cNvSpPr>
              <p:nvPr/>
            </p:nvSpPr>
            <p:spPr bwMode="auto">
              <a:xfrm>
                <a:off x="3976688" y="3871913"/>
                <a:ext cx="244475" cy="387350"/>
              </a:xfrm>
              <a:custGeom>
                <a:avLst/>
                <a:gdLst>
                  <a:gd name="T0" fmla="*/ 174 w 174"/>
                  <a:gd name="T1" fmla="*/ 0 h 348"/>
                  <a:gd name="T2" fmla="*/ 114 w 174"/>
                  <a:gd name="T3" fmla="*/ 36 h 348"/>
                  <a:gd name="T4" fmla="*/ 42 w 174"/>
                  <a:gd name="T5" fmla="*/ 108 h 348"/>
                  <a:gd name="T6" fmla="*/ 6 w 174"/>
                  <a:gd name="T7" fmla="*/ 188 h 348"/>
                  <a:gd name="T8" fmla="*/ 6 w 174"/>
                  <a:gd name="T9" fmla="*/ 348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4" y="0"/>
                    </a:moveTo>
                    <a:cubicBezTo>
                      <a:pt x="155" y="9"/>
                      <a:pt x="136" y="18"/>
                      <a:pt x="114" y="36"/>
                    </a:cubicBezTo>
                    <a:cubicBezTo>
                      <a:pt x="92" y="54"/>
                      <a:pt x="60" y="83"/>
                      <a:pt x="42" y="108"/>
                    </a:cubicBezTo>
                    <a:cubicBezTo>
                      <a:pt x="24" y="133"/>
                      <a:pt x="12" y="148"/>
                      <a:pt x="6" y="188"/>
                    </a:cubicBezTo>
                    <a:cubicBezTo>
                      <a:pt x="0" y="228"/>
                      <a:pt x="3" y="288"/>
                      <a:pt x="6" y="348"/>
                    </a:cubicBezTo>
                  </a:path>
                </a:pathLst>
              </a:custGeom>
              <a:noFill/>
              <a:ln w="19050" cmpd="sng">
                <a:solidFill>
                  <a:schemeClr val="tx1"/>
                </a:solidFill>
                <a:round/>
                <a:headEnd/>
                <a:tailEnd/>
              </a:ln>
            </p:spPr>
            <p:txBody>
              <a:bodyPr wrap="none" anchor="ctr"/>
              <a:lstStyle/>
              <a:p>
                <a:endParaRPr lang="en-US" dirty="0"/>
              </a:p>
            </p:txBody>
          </p:sp>
          <p:sp>
            <p:nvSpPr>
              <p:cNvPr id="173" name="Freeform 456"/>
              <p:cNvSpPr>
                <a:spLocks/>
              </p:cNvSpPr>
              <p:nvPr/>
            </p:nvSpPr>
            <p:spPr bwMode="auto">
              <a:xfrm>
                <a:off x="4302125" y="3922713"/>
                <a:ext cx="96838" cy="209550"/>
              </a:xfrm>
              <a:custGeom>
                <a:avLst/>
                <a:gdLst>
                  <a:gd name="T0" fmla="*/ 73 w 73"/>
                  <a:gd name="T1" fmla="*/ 0 h 180"/>
                  <a:gd name="T2" fmla="*/ 21 w 73"/>
                  <a:gd name="T3" fmla="*/ 60 h 180"/>
                  <a:gd name="T4" fmla="*/ 1 w 73"/>
                  <a:gd name="T5" fmla="*/ 124 h 180"/>
                  <a:gd name="T6" fmla="*/ 17 w 73"/>
                  <a:gd name="T7" fmla="*/ 180 h 180"/>
                  <a:gd name="T8" fmla="*/ 0 60000 65536"/>
                  <a:gd name="T9" fmla="*/ 0 60000 65536"/>
                  <a:gd name="T10" fmla="*/ 0 60000 65536"/>
                  <a:gd name="T11" fmla="*/ 0 60000 65536"/>
                  <a:gd name="T12" fmla="*/ 0 w 73"/>
                  <a:gd name="T13" fmla="*/ 0 h 180"/>
                  <a:gd name="T14" fmla="*/ 73 w 73"/>
                  <a:gd name="T15" fmla="*/ 180 h 180"/>
                </a:gdLst>
                <a:ahLst/>
                <a:cxnLst>
                  <a:cxn ang="T8">
                    <a:pos x="T0" y="T1"/>
                  </a:cxn>
                  <a:cxn ang="T9">
                    <a:pos x="T2" y="T3"/>
                  </a:cxn>
                  <a:cxn ang="T10">
                    <a:pos x="T4" y="T5"/>
                  </a:cxn>
                  <a:cxn ang="T11">
                    <a:pos x="T6" y="T7"/>
                  </a:cxn>
                </a:cxnLst>
                <a:rect l="T12" t="T13" r="T14" b="T15"/>
                <a:pathLst>
                  <a:path w="73" h="180">
                    <a:moveTo>
                      <a:pt x="73" y="0"/>
                    </a:moveTo>
                    <a:cubicBezTo>
                      <a:pt x="53" y="19"/>
                      <a:pt x="33" y="39"/>
                      <a:pt x="21" y="60"/>
                    </a:cubicBezTo>
                    <a:cubicBezTo>
                      <a:pt x="9" y="81"/>
                      <a:pt x="2" y="104"/>
                      <a:pt x="1" y="124"/>
                    </a:cubicBezTo>
                    <a:cubicBezTo>
                      <a:pt x="0" y="144"/>
                      <a:pt x="8" y="162"/>
                      <a:pt x="17" y="180"/>
                    </a:cubicBezTo>
                  </a:path>
                </a:pathLst>
              </a:custGeom>
              <a:noFill/>
              <a:ln w="19050" cmpd="sng">
                <a:solidFill>
                  <a:schemeClr val="tx1"/>
                </a:solidFill>
                <a:round/>
                <a:headEnd/>
                <a:tailEnd/>
              </a:ln>
            </p:spPr>
            <p:txBody>
              <a:bodyPr wrap="none" anchor="ctr"/>
              <a:lstStyle/>
              <a:p>
                <a:endParaRPr lang="en-US" dirty="0"/>
              </a:p>
            </p:txBody>
          </p:sp>
          <p:sp>
            <p:nvSpPr>
              <p:cNvPr id="174" name="Freeform 457"/>
              <p:cNvSpPr>
                <a:spLocks/>
              </p:cNvSpPr>
              <p:nvPr/>
            </p:nvSpPr>
            <p:spPr bwMode="auto">
              <a:xfrm>
                <a:off x="4548188" y="3962400"/>
                <a:ext cx="74613" cy="74612"/>
              </a:xfrm>
              <a:custGeom>
                <a:avLst/>
                <a:gdLst>
                  <a:gd name="T0" fmla="*/ 38 w 38"/>
                  <a:gd name="T1" fmla="*/ 0 h 116"/>
                  <a:gd name="T2" fmla="*/ 6 w 38"/>
                  <a:gd name="T3" fmla="*/ 56 h 116"/>
                  <a:gd name="T4" fmla="*/ 2 w 38"/>
                  <a:gd name="T5" fmla="*/ 116 h 116"/>
                  <a:gd name="T6" fmla="*/ 0 60000 65536"/>
                  <a:gd name="T7" fmla="*/ 0 60000 65536"/>
                  <a:gd name="T8" fmla="*/ 0 60000 65536"/>
                  <a:gd name="T9" fmla="*/ 0 w 38"/>
                  <a:gd name="T10" fmla="*/ 0 h 116"/>
                  <a:gd name="T11" fmla="*/ 38 w 38"/>
                  <a:gd name="T12" fmla="*/ 116 h 116"/>
                </a:gdLst>
                <a:ahLst/>
                <a:cxnLst>
                  <a:cxn ang="T6">
                    <a:pos x="T0" y="T1"/>
                  </a:cxn>
                  <a:cxn ang="T7">
                    <a:pos x="T2" y="T3"/>
                  </a:cxn>
                  <a:cxn ang="T8">
                    <a:pos x="T4" y="T5"/>
                  </a:cxn>
                </a:cxnLst>
                <a:rect l="T9" t="T10" r="T11" b="T12"/>
                <a:pathLst>
                  <a:path w="38" h="116">
                    <a:moveTo>
                      <a:pt x="38" y="0"/>
                    </a:moveTo>
                    <a:cubicBezTo>
                      <a:pt x="25" y="18"/>
                      <a:pt x="12" y="37"/>
                      <a:pt x="6" y="56"/>
                    </a:cubicBezTo>
                    <a:cubicBezTo>
                      <a:pt x="0" y="75"/>
                      <a:pt x="1" y="95"/>
                      <a:pt x="2" y="116"/>
                    </a:cubicBezTo>
                  </a:path>
                </a:pathLst>
              </a:custGeom>
              <a:noFill/>
              <a:ln w="19050" cmpd="sng">
                <a:solidFill>
                  <a:schemeClr val="tx1"/>
                </a:solidFill>
                <a:round/>
                <a:headEnd/>
                <a:tailEnd/>
              </a:ln>
            </p:spPr>
            <p:txBody>
              <a:bodyPr wrap="none" anchor="ctr"/>
              <a:lstStyle/>
              <a:p>
                <a:endParaRPr lang="en-US" dirty="0"/>
              </a:p>
            </p:txBody>
          </p:sp>
          <p:sp>
            <p:nvSpPr>
              <p:cNvPr id="175" name="Freeform 458"/>
              <p:cNvSpPr>
                <a:spLocks/>
              </p:cNvSpPr>
              <p:nvPr/>
            </p:nvSpPr>
            <p:spPr bwMode="auto">
              <a:xfrm>
                <a:off x="2159000" y="3338513"/>
                <a:ext cx="1504950" cy="214312"/>
              </a:xfrm>
              <a:custGeom>
                <a:avLst/>
                <a:gdLst>
                  <a:gd name="T0" fmla="*/ 0 w 892"/>
                  <a:gd name="T1" fmla="*/ 0 h 135"/>
                  <a:gd name="T2" fmla="*/ 212 w 892"/>
                  <a:gd name="T3" fmla="*/ 92 h 135"/>
                  <a:gd name="T4" fmla="*/ 480 w 892"/>
                  <a:gd name="T5" fmla="*/ 128 h 135"/>
                  <a:gd name="T6" fmla="*/ 664 w 892"/>
                  <a:gd name="T7" fmla="*/ 128 h 135"/>
                  <a:gd name="T8" fmla="*/ 892 w 892"/>
                  <a:gd name="T9" fmla="*/ 88 h 135"/>
                  <a:gd name="T10" fmla="*/ 0 60000 65536"/>
                  <a:gd name="T11" fmla="*/ 0 60000 65536"/>
                  <a:gd name="T12" fmla="*/ 0 60000 65536"/>
                  <a:gd name="T13" fmla="*/ 0 60000 65536"/>
                  <a:gd name="T14" fmla="*/ 0 60000 65536"/>
                  <a:gd name="T15" fmla="*/ 0 w 892"/>
                  <a:gd name="T16" fmla="*/ 0 h 135"/>
                  <a:gd name="T17" fmla="*/ 892 w 892"/>
                  <a:gd name="T18" fmla="*/ 135 h 135"/>
                </a:gdLst>
                <a:ahLst/>
                <a:cxnLst>
                  <a:cxn ang="T10">
                    <a:pos x="T0" y="T1"/>
                  </a:cxn>
                  <a:cxn ang="T11">
                    <a:pos x="T2" y="T3"/>
                  </a:cxn>
                  <a:cxn ang="T12">
                    <a:pos x="T4" y="T5"/>
                  </a:cxn>
                  <a:cxn ang="T13">
                    <a:pos x="T6" y="T7"/>
                  </a:cxn>
                  <a:cxn ang="T14">
                    <a:pos x="T8" y="T9"/>
                  </a:cxn>
                </a:cxnLst>
                <a:rect l="T15" t="T16" r="T17" b="T18"/>
                <a:pathLst>
                  <a:path w="892" h="135">
                    <a:moveTo>
                      <a:pt x="0" y="0"/>
                    </a:moveTo>
                    <a:cubicBezTo>
                      <a:pt x="66" y="35"/>
                      <a:pt x="132" y="71"/>
                      <a:pt x="212" y="92"/>
                    </a:cubicBezTo>
                    <a:cubicBezTo>
                      <a:pt x="292" y="113"/>
                      <a:pt x="405" y="122"/>
                      <a:pt x="480" y="128"/>
                    </a:cubicBezTo>
                    <a:cubicBezTo>
                      <a:pt x="555" y="134"/>
                      <a:pt x="595" y="135"/>
                      <a:pt x="664" y="128"/>
                    </a:cubicBezTo>
                    <a:cubicBezTo>
                      <a:pt x="733" y="121"/>
                      <a:pt x="812" y="104"/>
                      <a:pt x="892" y="88"/>
                    </a:cubicBezTo>
                  </a:path>
                </a:pathLst>
              </a:custGeom>
              <a:noFill/>
              <a:ln w="19050" cmpd="sng">
                <a:solidFill>
                  <a:schemeClr val="tx1"/>
                </a:solidFill>
                <a:round/>
                <a:headEnd/>
                <a:tailEnd/>
              </a:ln>
            </p:spPr>
            <p:txBody>
              <a:bodyPr wrap="none" anchor="ctr"/>
              <a:lstStyle/>
              <a:p>
                <a:endParaRPr lang="en-US" dirty="0"/>
              </a:p>
            </p:txBody>
          </p:sp>
          <p:sp>
            <p:nvSpPr>
              <p:cNvPr id="176" name="Freeform 459"/>
              <p:cNvSpPr>
                <a:spLocks/>
              </p:cNvSpPr>
              <p:nvPr/>
            </p:nvSpPr>
            <p:spPr bwMode="auto">
              <a:xfrm>
                <a:off x="2417763" y="3176588"/>
                <a:ext cx="1060450" cy="215900"/>
              </a:xfrm>
              <a:custGeom>
                <a:avLst/>
                <a:gdLst>
                  <a:gd name="T0" fmla="*/ 0 w 584"/>
                  <a:gd name="T1" fmla="*/ 0 h 128"/>
                  <a:gd name="T2" fmla="*/ 104 w 584"/>
                  <a:gd name="T3" fmla="*/ 56 h 128"/>
                  <a:gd name="T4" fmla="*/ 288 w 584"/>
                  <a:gd name="T5" fmla="*/ 120 h 128"/>
                  <a:gd name="T6" fmla="*/ 428 w 584"/>
                  <a:gd name="T7" fmla="*/ 104 h 128"/>
                  <a:gd name="T8" fmla="*/ 584 w 584"/>
                  <a:gd name="T9" fmla="*/ 68 h 128"/>
                  <a:gd name="T10" fmla="*/ 0 60000 65536"/>
                  <a:gd name="T11" fmla="*/ 0 60000 65536"/>
                  <a:gd name="T12" fmla="*/ 0 60000 65536"/>
                  <a:gd name="T13" fmla="*/ 0 60000 65536"/>
                  <a:gd name="T14" fmla="*/ 0 60000 65536"/>
                  <a:gd name="T15" fmla="*/ 0 w 584"/>
                  <a:gd name="T16" fmla="*/ 0 h 128"/>
                  <a:gd name="T17" fmla="*/ 584 w 584"/>
                  <a:gd name="T18" fmla="*/ 128 h 128"/>
                </a:gdLst>
                <a:ahLst/>
                <a:cxnLst>
                  <a:cxn ang="T10">
                    <a:pos x="T0" y="T1"/>
                  </a:cxn>
                  <a:cxn ang="T11">
                    <a:pos x="T2" y="T3"/>
                  </a:cxn>
                  <a:cxn ang="T12">
                    <a:pos x="T4" y="T5"/>
                  </a:cxn>
                  <a:cxn ang="T13">
                    <a:pos x="T6" y="T7"/>
                  </a:cxn>
                  <a:cxn ang="T14">
                    <a:pos x="T8" y="T9"/>
                  </a:cxn>
                </a:cxnLst>
                <a:rect l="T15" t="T16" r="T17" b="T18"/>
                <a:pathLst>
                  <a:path w="584" h="128">
                    <a:moveTo>
                      <a:pt x="0" y="0"/>
                    </a:moveTo>
                    <a:cubicBezTo>
                      <a:pt x="28" y="18"/>
                      <a:pt x="56" y="36"/>
                      <a:pt x="104" y="56"/>
                    </a:cubicBezTo>
                    <a:cubicBezTo>
                      <a:pt x="152" y="76"/>
                      <a:pt x="234" y="112"/>
                      <a:pt x="288" y="120"/>
                    </a:cubicBezTo>
                    <a:cubicBezTo>
                      <a:pt x="342" y="128"/>
                      <a:pt x="379" y="113"/>
                      <a:pt x="428" y="104"/>
                    </a:cubicBezTo>
                    <a:cubicBezTo>
                      <a:pt x="477" y="95"/>
                      <a:pt x="530" y="81"/>
                      <a:pt x="584" y="68"/>
                    </a:cubicBezTo>
                  </a:path>
                </a:pathLst>
              </a:custGeom>
              <a:noFill/>
              <a:ln w="19050" cmpd="sng">
                <a:solidFill>
                  <a:schemeClr val="tx1"/>
                </a:solidFill>
                <a:round/>
                <a:headEnd/>
                <a:tailEnd/>
              </a:ln>
            </p:spPr>
            <p:txBody>
              <a:bodyPr wrap="none" anchor="ctr"/>
              <a:lstStyle/>
              <a:p>
                <a:endParaRPr lang="en-US" dirty="0"/>
              </a:p>
            </p:txBody>
          </p:sp>
          <p:sp>
            <p:nvSpPr>
              <p:cNvPr id="177" name="Line 460"/>
              <p:cNvSpPr>
                <a:spLocks noChangeShapeType="1"/>
              </p:cNvSpPr>
              <p:nvPr/>
            </p:nvSpPr>
            <p:spPr bwMode="auto">
              <a:xfrm flipH="1" flipV="1">
                <a:off x="3411538" y="4503738"/>
                <a:ext cx="7938" cy="1041400"/>
              </a:xfrm>
              <a:prstGeom prst="line">
                <a:avLst/>
              </a:prstGeom>
              <a:noFill/>
              <a:ln w="28575">
                <a:solidFill>
                  <a:schemeClr val="tx1"/>
                </a:solidFill>
                <a:round/>
                <a:headEnd/>
                <a:tailEnd/>
              </a:ln>
            </p:spPr>
            <p:txBody>
              <a:bodyPr wrap="none" anchor="ctr"/>
              <a:lstStyle/>
              <a:p>
                <a:endParaRPr lang="en-US" dirty="0"/>
              </a:p>
            </p:txBody>
          </p:sp>
          <p:sp>
            <p:nvSpPr>
              <p:cNvPr id="178" name="Freeform 461"/>
              <p:cNvSpPr>
                <a:spLocks/>
              </p:cNvSpPr>
              <p:nvPr/>
            </p:nvSpPr>
            <p:spPr bwMode="auto">
              <a:xfrm>
                <a:off x="5883275" y="2738438"/>
                <a:ext cx="1168400" cy="488950"/>
              </a:xfrm>
              <a:custGeom>
                <a:avLst/>
                <a:gdLst>
                  <a:gd name="T0" fmla="*/ 0 w 736"/>
                  <a:gd name="T1" fmla="*/ 276 h 308"/>
                  <a:gd name="T2" fmla="*/ 140 w 736"/>
                  <a:gd name="T3" fmla="*/ 256 h 308"/>
                  <a:gd name="T4" fmla="*/ 268 w 736"/>
                  <a:gd name="T5" fmla="*/ 212 h 308"/>
                  <a:gd name="T6" fmla="*/ 416 w 736"/>
                  <a:gd name="T7" fmla="*/ 104 h 308"/>
                  <a:gd name="T8" fmla="*/ 556 w 736"/>
                  <a:gd name="T9" fmla="*/ 56 h 308"/>
                  <a:gd name="T10" fmla="*/ 736 w 736"/>
                  <a:gd name="T11" fmla="*/ 0 h 308"/>
                  <a:gd name="T12" fmla="*/ 720 w 736"/>
                  <a:gd name="T13" fmla="*/ 68 h 308"/>
                  <a:gd name="T14" fmla="*/ 632 w 736"/>
                  <a:gd name="T15" fmla="*/ 84 h 308"/>
                  <a:gd name="T16" fmla="*/ 512 w 736"/>
                  <a:gd name="T17" fmla="*/ 120 h 308"/>
                  <a:gd name="T18" fmla="*/ 392 w 736"/>
                  <a:gd name="T19" fmla="*/ 188 h 308"/>
                  <a:gd name="T20" fmla="*/ 320 w 736"/>
                  <a:gd name="T21" fmla="*/ 244 h 308"/>
                  <a:gd name="T22" fmla="*/ 224 w 736"/>
                  <a:gd name="T23" fmla="*/ 284 h 308"/>
                  <a:gd name="T24" fmla="*/ 112 w 736"/>
                  <a:gd name="T25" fmla="*/ 304 h 308"/>
                  <a:gd name="T26" fmla="*/ 64 w 736"/>
                  <a:gd name="T27" fmla="*/ 308 h 308"/>
                  <a:gd name="T28" fmla="*/ 0 w 736"/>
                  <a:gd name="T29" fmla="*/ 276 h 30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36"/>
                  <a:gd name="T46" fmla="*/ 0 h 308"/>
                  <a:gd name="T47" fmla="*/ 736 w 736"/>
                  <a:gd name="T48" fmla="*/ 308 h 30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36" h="308">
                    <a:moveTo>
                      <a:pt x="0" y="276"/>
                    </a:moveTo>
                    <a:lnTo>
                      <a:pt x="140" y="256"/>
                    </a:lnTo>
                    <a:lnTo>
                      <a:pt x="268" y="212"/>
                    </a:lnTo>
                    <a:lnTo>
                      <a:pt x="416" y="104"/>
                    </a:lnTo>
                    <a:lnTo>
                      <a:pt x="556" y="56"/>
                    </a:lnTo>
                    <a:lnTo>
                      <a:pt x="736" y="0"/>
                    </a:lnTo>
                    <a:lnTo>
                      <a:pt x="720" y="68"/>
                    </a:lnTo>
                    <a:lnTo>
                      <a:pt x="632" y="84"/>
                    </a:lnTo>
                    <a:lnTo>
                      <a:pt x="512" y="120"/>
                    </a:lnTo>
                    <a:lnTo>
                      <a:pt x="392" y="188"/>
                    </a:lnTo>
                    <a:lnTo>
                      <a:pt x="320" y="244"/>
                    </a:lnTo>
                    <a:lnTo>
                      <a:pt x="224" y="284"/>
                    </a:lnTo>
                    <a:lnTo>
                      <a:pt x="112" y="304"/>
                    </a:lnTo>
                    <a:lnTo>
                      <a:pt x="64" y="308"/>
                    </a:lnTo>
                    <a:lnTo>
                      <a:pt x="0" y="276"/>
                    </a:lnTo>
                    <a:close/>
                  </a:path>
                </a:pathLst>
              </a:custGeom>
              <a:solidFill>
                <a:srgbClr val="CCFFCC"/>
              </a:solidFill>
              <a:ln w="19050" cmpd="sng">
                <a:solidFill>
                  <a:schemeClr val="tx1"/>
                </a:solidFill>
                <a:round/>
                <a:headEnd/>
                <a:tailEnd/>
              </a:ln>
            </p:spPr>
            <p:txBody>
              <a:bodyPr wrap="none" anchor="ctr"/>
              <a:lstStyle/>
              <a:p>
                <a:endParaRPr lang="en-US" dirty="0"/>
              </a:p>
            </p:txBody>
          </p:sp>
          <p:sp>
            <p:nvSpPr>
              <p:cNvPr id="179" name="Freeform 462"/>
              <p:cNvSpPr>
                <a:spLocks/>
              </p:cNvSpPr>
              <p:nvPr/>
            </p:nvSpPr>
            <p:spPr bwMode="auto">
              <a:xfrm>
                <a:off x="7404100" y="2247900"/>
                <a:ext cx="501650" cy="304800"/>
              </a:xfrm>
              <a:custGeom>
                <a:avLst/>
                <a:gdLst>
                  <a:gd name="T0" fmla="*/ 0 w 408"/>
                  <a:gd name="T1" fmla="*/ 0 h 240"/>
                  <a:gd name="T2" fmla="*/ 136 w 408"/>
                  <a:gd name="T3" fmla="*/ 92 h 240"/>
                  <a:gd name="T4" fmla="*/ 248 w 408"/>
                  <a:gd name="T5" fmla="*/ 172 h 240"/>
                  <a:gd name="T6" fmla="*/ 408 w 408"/>
                  <a:gd name="T7" fmla="*/ 240 h 240"/>
                  <a:gd name="T8" fmla="*/ 0 60000 65536"/>
                  <a:gd name="T9" fmla="*/ 0 60000 65536"/>
                  <a:gd name="T10" fmla="*/ 0 60000 65536"/>
                  <a:gd name="T11" fmla="*/ 0 60000 65536"/>
                  <a:gd name="T12" fmla="*/ 0 w 408"/>
                  <a:gd name="T13" fmla="*/ 0 h 240"/>
                  <a:gd name="T14" fmla="*/ 408 w 408"/>
                  <a:gd name="T15" fmla="*/ 240 h 240"/>
                </a:gdLst>
                <a:ahLst/>
                <a:cxnLst>
                  <a:cxn ang="T8">
                    <a:pos x="T0" y="T1"/>
                  </a:cxn>
                  <a:cxn ang="T9">
                    <a:pos x="T2" y="T3"/>
                  </a:cxn>
                  <a:cxn ang="T10">
                    <a:pos x="T4" y="T5"/>
                  </a:cxn>
                  <a:cxn ang="T11">
                    <a:pos x="T6" y="T7"/>
                  </a:cxn>
                </a:cxnLst>
                <a:rect l="T12" t="T13" r="T14" b="T15"/>
                <a:pathLst>
                  <a:path w="408" h="240">
                    <a:moveTo>
                      <a:pt x="0" y="0"/>
                    </a:moveTo>
                    <a:cubicBezTo>
                      <a:pt x="47" y="31"/>
                      <a:pt x="95" y="63"/>
                      <a:pt x="136" y="92"/>
                    </a:cubicBezTo>
                    <a:cubicBezTo>
                      <a:pt x="177" y="121"/>
                      <a:pt x="203" y="147"/>
                      <a:pt x="248" y="172"/>
                    </a:cubicBezTo>
                    <a:cubicBezTo>
                      <a:pt x="293" y="197"/>
                      <a:pt x="383" y="232"/>
                      <a:pt x="408" y="240"/>
                    </a:cubicBezTo>
                  </a:path>
                </a:pathLst>
              </a:custGeom>
              <a:noFill/>
              <a:ln w="19050" cmpd="sng">
                <a:solidFill>
                  <a:schemeClr val="tx1"/>
                </a:solidFill>
                <a:round/>
                <a:headEnd/>
                <a:tailEnd/>
              </a:ln>
            </p:spPr>
            <p:txBody>
              <a:bodyPr wrap="none" anchor="ctr"/>
              <a:lstStyle/>
              <a:p>
                <a:endParaRPr lang="en-US" dirty="0"/>
              </a:p>
            </p:txBody>
          </p:sp>
          <p:sp>
            <p:nvSpPr>
              <p:cNvPr id="180" name="Freeform 463"/>
              <p:cNvSpPr>
                <a:spLocks/>
              </p:cNvSpPr>
              <p:nvPr/>
            </p:nvSpPr>
            <p:spPr bwMode="auto">
              <a:xfrm>
                <a:off x="7608888" y="2513013"/>
                <a:ext cx="400050" cy="171450"/>
              </a:xfrm>
              <a:custGeom>
                <a:avLst/>
                <a:gdLst>
                  <a:gd name="T0" fmla="*/ 252 w 252"/>
                  <a:gd name="T1" fmla="*/ 36 h 108"/>
                  <a:gd name="T2" fmla="*/ 252 w 252"/>
                  <a:gd name="T3" fmla="*/ 0 h 108"/>
                  <a:gd name="T4" fmla="*/ 188 w 252"/>
                  <a:gd name="T5" fmla="*/ 28 h 108"/>
                  <a:gd name="T6" fmla="*/ 112 w 252"/>
                  <a:gd name="T7" fmla="*/ 48 h 108"/>
                  <a:gd name="T8" fmla="*/ 40 w 252"/>
                  <a:gd name="T9" fmla="*/ 100 h 108"/>
                  <a:gd name="T10" fmla="*/ 0 w 252"/>
                  <a:gd name="T11" fmla="*/ 108 h 108"/>
                  <a:gd name="T12" fmla="*/ 84 w 252"/>
                  <a:gd name="T13" fmla="*/ 100 h 108"/>
                  <a:gd name="T14" fmla="*/ 184 w 252"/>
                  <a:gd name="T15" fmla="*/ 68 h 108"/>
                  <a:gd name="T16" fmla="*/ 252 w 252"/>
                  <a:gd name="T17" fmla="*/ 36 h 1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2"/>
                  <a:gd name="T28" fmla="*/ 0 h 108"/>
                  <a:gd name="T29" fmla="*/ 252 w 252"/>
                  <a:gd name="T30" fmla="*/ 108 h 1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2" h="108">
                    <a:moveTo>
                      <a:pt x="252" y="36"/>
                    </a:moveTo>
                    <a:lnTo>
                      <a:pt x="252" y="0"/>
                    </a:lnTo>
                    <a:lnTo>
                      <a:pt x="188" y="28"/>
                    </a:lnTo>
                    <a:lnTo>
                      <a:pt x="112" y="48"/>
                    </a:lnTo>
                    <a:lnTo>
                      <a:pt x="40" y="100"/>
                    </a:lnTo>
                    <a:lnTo>
                      <a:pt x="0" y="108"/>
                    </a:lnTo>
                    <a:lnTo>
                      <a:pt x="84" y="100"/>
                    </a:lnTo>
                    <a:lnTo>
                      <a:pt x="184" y="68"/>
                    </a:lnTo>
                    <a:lnTo>
                      <a:pt x="252" y="36"/>
                    </a:lnTo>
                    <a:close/>
                  </a:path>
                </a:pathLst>
              </a:custGeom>
              <a:solidFill>
                <a:srgbClr val="CCFFCC"/>
              </a:solidFill>
              <a:ln w="19050" cmpd="sng">
                <a:solidFill>
                  <a:schemeClr val="tx1"/>
                </a:solidFill>
                <a:round/>
                <a:headEnd/>
                <a:tailEnd/>
              </a:ln>
            </p:spPr>
            <p:txBody>
              <a:bodyPr wrap="none" anchor="ctr"/>
              <a:lstStyle/>
              <a:p>
                <a:endParaRPr lang="en-US" dirty="0"/>
              </a:p>
            </p:txBody>
          </p:sp>
          <p:sp>
            <p:nvSpPr>
              <p:cNvPr id="181" name="Freeform 464"/>
              <p:cNvSpPr>
                <a:spLocks/>
              </p:cNvSpPr>
              <p:nvPr/>
            </p:nvSpPr>
            <p:spPr bwMode="auto">
              <a:xfrm>
                <a:off x="1447510" y="3195058"/>
                <a:ext cx="890587" cy="419100"/>
              </a:xfrm>
              <a:custGeom>
                <a:avLst/>
                <a:gdLst>
                  <a:gd name="T0" fmla="*/ 24 w 561"/>
                  <a:gd name="T1" fmla="*/ 264 h 264"/>
                  <a:gd name="T2" fmla="*/ 90 w 561"/>
                  <a:gd name="T3" fmla="*/ 261 h 264"/>
                  <a:gd name="T4" fmla="*/ 204 w 561"/>
                  <a:gd name="T5" fmla="*/ 243 h 264"/>
                  <a:gd name="T6" fmla="*/ 318 w 561"/>
                  <a:gd name="T7" fmla="*/ 180 h 264"/>
                  <a:gd name="T8" fmla="*/ 405 w 561"/>
                  <a:gd name="T9" fmla="*/ 123 h 264"/>
                  <a:gd name="T10" fmla="*/ 561 w 561"/>
                  <a:gd name="T11" fmla="*/ 0 h 264"/>
                  <a:gd name="T12" fmla="*/ 351 w 561"/>
                  <a:gd name="T13" fmla="*/ 12 h 264"/>
                  <a:gd name="T14" fmla="*/ 180 w 561"/>
                  <a:gd name="T15" fmla="*/ 114 h 264"/>
                  <a:gd name="T16" fmla="*/ 0 w 561"/>
                  <a:gd name="T17" fmla="*/ 216 h 264"/>
                  <a:gd name="T18" fmla="*/ 24 w 561"/>
                  <a:gd name="T19" fmla="*/ 264 h 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1"/>
                  <a:gd name="T31" fmla="*/ 0 h 264"/>
                  <a:gd name="T32" fmla="*/ 561 w 561"/>
                  <a:gd name="T33" fmla="*/ 264 h 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1" h="264">
                    <a:moveTo>
                      <a:pt x="24" y="264"/>
                    </a:moveTo>
                    <a:lnTo>
                      <a:pt x="90" y="261"/>
                    </a:lnTo>
                    <a:lnTo>
                      <a:pt x="204" y="243"/>
                    </a:lnTo>
                    <a:lnTo>
                      <a:pt x="318" y="180"/>
                    </a:lnTo>
                    <a:lnTo>
                      <a:pt x="405" y="123"/>
                    </a:lnTo>
                    <a:lnTo>
                      <a:pt x="561" y="0"/>
                    </a:lnTo>
                    <a:lnTo>
                      <a:pt x="351" y="12"/>
                    </a:lnTo>
                    <a:lnTo>
                      <a:pt x="180" y="114"/>
                    </a:lnTo>
                    <a:lnTo>
                      <a:pt x="0" y="216"/>
                    </a:lnTo>
                    <a:lnTo>
                      <a:pt x="24" y="264"/>
                    </a:lnTo>
                    <a:close/>
                  </a:path>
                </a:pathLst>
              </a:custGeom>
              <a:solidFill>
                <a:srgbClr val="CFEFFD"/>
              </a:solidFill>
              <a:ln w="28575">
                <a:solidFill>
                  <a:srgbClr val="CFEFFD"/>
                </a:solidFill>
                <a:round/>
                <a:headEnd/>
                <a:tailEnd/>
              </a:ln>
            </p:spPr>
            <p:txBody>
              <a:bodyPr wrap="none" anchor="ctr"/>
              <a:lstStyle/>
              <a:p>
                <a:endParaRPr lang="en-US" dirty="0"/>
              </a:p>
            </p:txBody>
          </p:sp>
        </p:grpSp>
        <p:sp>
          <p:nvSpPr>
            <p:cNvPr id="186" name="Text Box 379"/>
            <p:cNvSpPr txBox="1">
              <a:spLocks noChangeArrowheads="1"/>
            </p:cNvSpPr>
            <p:nvPr/>
          </p:nvSpPr>
          <p:spPr bwMode="auto">
            <a:xfrm>
              <a:off x="183536" y="3533061"/>
              <a:ext cx="1952778" cy="338554"/>
            </a:xfrm>
            <a:prstGeom prst="rect">
              <a:avLst/>
            </a:prstGeom>
            <a:noFill/>
            <a:ln w="9525">
              <a:noFill/>
              <a:miter lim="800000"/>
              <a:headEnd/>
              <a:tailEnd/>
            </a:ln>
          </p:spPr>
          <p:txBody>
            <a:bodyPr wrap="none">
              <a:spAutoFit/>
            </a:bodyPr>
            <a:lstStyle/>
            <a:p>
              <a:pPr algn="ctr"/>
              <a:r>
                <a:rPr lang="en-US" sz="1600" b="1" dirty="0" smtClean="0">
                  <a:latin typeface="Tahoma" pitchFamily="34" charset="0"/>
                </a:rPr>
                <a:t>Sognefjord Shale</a:t>
              </a:r>
              <a:endParaRPr lang="en-US" sz="1600" b="1" dirty="0">
                <a:latin typeface="Tahoma" pitchFamily="34" charset="0"/>
              </a:endParaRPr>
            </a:p>
          </p:txBody>
        </p:sp>
        <p:sp>
          <p:nvSpPr>
            <p:cNvPr id="187" name="Text Box 379"/>
            <p:cNvSpPr txBox="1">
              <a:spLocks noChangeArrowheads="1"/>
            </p:cNvSpPr>
            <p:nvPr/>
          </p:nvSpPr>
          <p:spPr bwMode="auto">
            <a:xfrm>
              <a:off x="709977" y="3037699"/>
              <a:ext cx="1645001" cy="338554"/>
            </a:xfrm>
            <a:prstGeom prst="rect">
              <a:avLst/>
            </a:prstGeom>
            <a:noFill/>
            <a:ln w="9525">
              <a:noFill/>
              <a:miter lim="800000"/>
              <a:headEnd/>
              <a:tailEnd/>
            </a:ln>
          </p:spPr>
          <p:txBody>
            <a:bodyPr wrap="none">
              <a:spAutoFit/>
            </a:bodyPr>
            <a:lstStyle/>
            <a:p>
              <a:pPr algn="ctr"/>
              <a:r>
                <a:rPr lang="en-US" sz="1600" b="1" dirty="0">
                  <a:latin typeface="Tahoma" pitchFamily="34" charset="0"/>
                </a:rPr>
                <a:t>Heather </a:t>
              </a:r>
              <a:r>
                <a:rPr lang="en-US" sz="1600" b="1" dirty="0" smtClean="0">
                  <a:latin typeface="Tahoma" pitchFamily="34" charset="0"/>
                </a:rPr>
                <a:t>Shale</a:t>
              </a:r>
              <a:endParaRPr lang="en-US" sz="1600" b="1" dirty="0">
                <a:latin typeface="Tahoma" pitchFamily="34" charset="0"/>
              </a:endParaRPr>
            </a:p>
          </p:txBody>
        </p:sp>
        <p:sp>
          <p:nvSpPr>
            <p:cNvPr id="188" name="Text Box 379"/>
            <p:cNvSpPr txBox="1">
              <a:spLocks noChangeArrowheads="1"/>
            </p:cNvSpPr>
            <p:nvPr/>
          </p:nvSpPr>
          <p:spPr bwMode="auto">
            <a:xfrm>
              <a:off x="577814" y="4722948"/>
              <a:ext cx="2467342" cy="338554"/>
            </a:xfrm>
            <a:prstGeom prst="rect">
              <a:avLst/>
            </a:prstGeom>
            <a:noFill/>
            <a:ln w="9525">
              <a:noFill/>
              <a:miter lim="800000"/>
              <a:headEnd/>
              <a:tailEnd/>
            </a:ln>
          </p:spPr>
          <p:txBody>
            <a:bodyPr wrap="none">
              <a:spAutoFit/>
            </a:bodyPr>
            <a:lstStyle/>
            <a:p>
              <a:pPr algn="ctr"/>
              <a:r>
                <a:rPr lang="en-US" sz="1600" b="1" dirty="0" smtClean="0">
                  <a:latin typeface="Tahoma" pitchFamily="34" charset="0"/>
                </a:rPr>
                <a:t>Brent Sand with Coals</a:t>
              </a:r>
              <a:endParaRPr lang="en-US" sz="1600" b="1" dirty="0">
                <a:latin typeface="Tahoma" pitchFamily="34" charset="0"/>
              </a:endParaRPr>
            </a:p>
          </p:txBody>
        </p:sp>
        <p:cxnSp>
          <p:nvCxnSpPr>
            <p:cNvPr id="190" name="Straight Arrow Connector 189"/>
            <p:cNvCxnSpPr/>
            <p:nvPr/>
          </p:nvCxnSpPr>
          <p:spPr bwMode="auto">
            <a:xfrm>
              <a:off x="3060582" y="2474464"/>
              <a:ext cx="984453" cy="1179197"/>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2" name="Straight Arrow Connector 191"/>
            <p:cNvCxnSpPr>
              <a:endCxn id="16" idx="3"/>
            </p:cNvCxnSpPr>
            <p:nvPr/>
          </p:nvCxnSpPr>
          <p:spPr bwMode="auto">
            <a:xfrm flipV="1">
              <a:off x="1936076" y="4207755"/>
              <a:ext cx="1161755" cy="489349"/>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Straight Arrow Connector 192"/>
            <p:cNvCxnSpPr>
              <a:stCxn id="187" idx="3"/>
            </p:cNvCxnSpPr>
            <p:nvPr/>
          </p:nvCxnSpPr>
          <p:spPr bwMode="auto">
            <a:xfrm>
              <a:off x="2354978" y="3206976"/>
              <a:ext cx="519286" cy="655935"/>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5" name="Straight Arrow Connector 194"/>
            <p:cNvCxnSpPr>
              <a:stCxn id="186" idx="3"/>
            </p:cNvCxnSpPr>
            <p:nvPr/>
          </p:nvCxnSpPr>
          <p:spPr bwMode="auto">
            <a:xfrm>
              <a:off x="2136314" y="3702338"/>
              <a:ext cx="729297" cy="255584"/>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01" name="TextBox 200"/>
          <p:cNvSpPr txBox="1"/>
          <p:nvPr/>
        </p:nvSpPr>
        <p:spPr>
          <a:xfrm>
            <a:off x="75948" y="6077670"/>
            <a:ext cx="2186786"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
        <p:nvSpPr>
          <p:cNvPr id="203" name="TextBox 202"/>
          <p:cNvSpPr txBox="1"/>
          <p:nvPr/>
        </p:nvSpPr>
        <p:spPr>
          <a:xfrm>
            <a:off x="75948" y="1122426"/>
            <a:ext cx="9068051" cy="923330"/>
          </a:xfrm>
          <a:prstGeom prst="rect">
            <a:avLst/>
          </a:prstGeom>
          <a:noFill/>
        </p:spPr>
        <p:txBody>
          <a:bodyPr wrap="square" rtlCol="0">
            <a:spAutoFit/>
          </a:bodyPr>
          <a:lstStyle/>
          <a:p>
            <a:pPr marL="228600" indent="-228600">
              <a:lnSpc>
                <a:spcPct val="150000"/>
              </a:lnSpc>
            </a:pPr>
            <a:r>
              <a:rPr lang="en-US" altLang="en-US" sz="1800" kern="0" dirty="0" smtClean="0">
                <a:solidFill>
                  <a:srgbClr val="7030A0"/>
                </a:solidFill>
                <a:latin typeface="Tahoma"/>
              </a:rPr>
              <a:t>        </a:t>
            </a:r>
            <a:r>
              <a:rPr lang="en-US" altLang="en-US" sz="1800" b="1" kern="0" dirty="0" smtClean="0">
                <a:solidFill>
                  <a:srgbClr val="7030A0"/>
                </a:solidFill>
                <a:latin typeface="Tahoma"/>
              </a:rPr>
              <a:t>Main Source</a:t>
            </a:r>
            <a:r>
              <a:rPr lang="en-US" altLang="en-US" sz="1800" kern="0" dirty="0" smtClean="0">
                <a:solidFill>
                  <a:srgbClr val="000000"/>
                </a:solidFill>
                <a:latin typeface="Tahoma"/>
              </a:rPr>
              <a:t>:  </a:t>
            </a:r>
            <a:r>
              <a:rPr lang="en-US" altLang="en-US" sz="1800" b="1" kern="0" dirty="0" smtClean="0">
                <a:solidFill>
                  <a:srgbClr val="000000"/>
                </a:solidFill>
                <a:latin typeface="Tahoma"/>
              </a:rPr>
              <a:t>Draupne</a:t>
            </a:r>
            <a:r>
              <a:rPr lang="en-US" altLang="en-US" sz="1800" kern="0" dirty="0" smtClean="0">
                <a:solidFill>
                  <a:srgbClr val="000000"/>
                </a:solidFill>
                <a:latin typeface="Tahoma"/>
              </a:rPr>
              <a:t> – </a:t>
            </a:r>
            <a:r>
              <a:rPr lang="en-US" altLang="en-US" sz="1600" kern="0" dirty="0" smtClean="0">
                <a:solidFill>
                  <a:srgbClr val="000000"/>
                </a:solidFill>
                <a:latin typeface="Tahoma"/>
              </a:rPr>
              <a:t>Type 1, TOC &gt; 18%, high HI, moderately thick, widespread </a:t>
            </a:r>
          </a:p>
          <a:p>
            <a:pPr marL="228600" indent="-228600">
              <a:lnSpc>
                <a:spcPct val="150000"/>
              </a:lnSpc>
            </a:pPr>
            <a:r>
              <a:rPr lang="en-US" sz="1800" b="1" kern="0" dirty="0" smtClean="0">
                <a:solidFill>
                  <a:srgbClr val="7030A0"/>
                </a:solidFill>
                <a:latin typeface="Tahoma"/>
              </a:rPr>
              <a:t>Secondary Source</a:t>
            </a:r>
            <a:r>
              <a:rPr lang="en-US" sz="1800" kern="0" dirty="0" smtClean="0">
                <a:solidFill>
                  <a:srgbClr val="000000"/>
                </a:solidFill>
                <a:latin typeface="Tahoma"/>
              </a:rPr>
              <a:t>: </a:t>
            </a:r>
            <a:r>
              <a:rPr lang="en-US" sz="1800" b="1" kern="0" dirty="0" smtClean="0">
                <a:solidFill>
                  <a:srgbClr val="000000"/>
                </a:solidFill>
                <a:latin typeface="Tahoma"/>
              </a:rPr>
              <a:t>Brent Coals </a:t>
            </a:r>
            <a:r>
              <a:rPr lang="en-US" sz="1800" kern="0" dirty="0" smtClean="0">
                <a:solidFill>
                  <a:srgbClr val="000000"/>
                </a:solidFill>
                <a:latin typeface="Tahoma"/>
              </a:rPr>
              <a:t>– </a:t>
            </a:r>
            <a:r>
              <a:rPr lang="en-US" sz="1600" kern="0" dirty="0" smtClean="0">
                <a:solidFill>
                  <a:srgbClr val="000000"/>
                </a:solidFill>
                <a:latin typeface="Tahoma"/>
              </a:rPr>
              <a:t>Type 3, TOC 30%, low HI, thin, patc</a:t>
            </a:r>
            <a:r>
              <a:rPr lang="en-US" sz="1800" kern="0" dirty="0" smtClean="0">
                <a:solidFill>
                  <a:srgbClr val="000000"/>
                </a:solidFill>
                <a:latin typeface="Tahoma"/>
              </a:rPr>
              <a:t>hy</a:t>
            </a:r>
            <a:endParaRPr lang="en-US" sz="1800" dirty="0"/>
          </a:p>
        </p:txBody>
      </p:sp>
      <p:sp>
        <p:nvSpPr>
          <p:cNvPr id="204" name="TextBox 203"/>
          <p:cNvSpPr txBox="1"/>
          <p:nvPr/>
        </p:nvSpPr>
        <p:spPr>
          <a:xfrm>
            <a:off x="8103801" y="3068294"/>
            <a:ext cx="420308"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1 km</a:t>
            </a:r>
            <a:endParaRPr lang="en-US" sz="800" b="1" dirty="0">
              <a:latin typeface="Arial" panose="020B0604020202020204" pitchFamily="34" charset="0"/>
              <a:cs typeface="Arial" panose="020B0604020202020204" pitchFamily="34" charset="0"/>
            </a:endParaRPr>
          </a:p>
        </p:txBody>
      </p:sp>
      <p:sp>
        <p:nvSpPr>
          <p:cNvPr id="205" name="TextBox 204"/>
          <p:cNvSpPr txBox="1"/>
          <p:nvPr/>
        </p:nvSpPr>
        <p:spPr>
          <a:xfrm>
            <a:off x="8103801" y="4489168"/>
            <a:ext cx="420308" cy="215444"/>
          </a:xfrm>
          <a:prstGeom prst="rect">
            <a:avLst/>
          </a:prstGeom>
          <a:noFill/>
        </p:spPr>
        <p:txBody>
          <a:bodyPr wrap="none" rtlCol="0">
            <a:spAutoFit/>
          </a:bodyPr>
          <a:lstStyle/>
          <a:p>
            <a:r>
              <a:rPr lang="en-US" sz="800" b="1" dirty="0" smtClean="0">
                <a:latin typeface="Arial" panose="020B0604020202020204" pitchFamily="34" charset="0"/>
                <a:cs typeface="Arial" panose="020B0604020202020204" pitchFamily="34" charset="0"/>
              </a:rPr>
              <a:t>7 km</a:t>
            </a:r>
            <a:endParaRPr lang="en-US" sz="800" b="1" dirty="0">
              <a:latin typeface="Arial" panose="020B0604020202020204" pitchFamily="34" charset="0"/>
              <a:cs typeface="Arial" panose="020B0604020202020204"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Four Basic Steps</a:t>
            </a:r>
            <a:endParaRPr lang="en-US" b="1" dirty="0"/>
          </a:p>
        </p:txBody>
      </p:sp>
      <p:grpSp>
        <p:nvGrpSpPr>
          <p:cNvPr id="8" name="Group 7"/>
          <p:cNvGrpSpPr/>
          <p:nvPr/>
        </p:nvGrpSpPr>
        <p:grpSpPr>
          <a:xfrm>
            <a:off x="1356890" y="968254"/>
            <a:ext cx="5873069" cy="5153578"/>
            <a:chOff x="1368239" y="1080797"/>
            <a:chExt cx="6027644" cy="5329527"/>
          </a:xfrm>
        </p:grpSpPr>
        <p:pic>
          <p:nvPicPr>
            <p:cNvPr id="2050"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30000"/>
                      </a14:imgEffect>
                    </a14:imgLayer>
                  </a14:imgProps>
                </a:ext>
                <a:ext uri="{28A0092B-C50C-407E-A947-70E740481C1C}">
                  <a14:useLocalDpi xmlns:a14="http://schemas.microsoft.com/office/drawing/2010/main" val="0"/>
                </a:ext>
              </a:extLst>
            </a:blip>
            <a:srcRect/>
            <a:stretch>
              <a:fillRect/>
            </a:stretch>
          </p:blipFill>
          <p:spPr bwMode="auto">
            <a:xfrm rot="60000">
              <a:off x="1368239" y="1080797"/>
              <a:ext cx="6027644" cy="5329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674159" y="1465729"/>
              <a:ext cx="2185147" cy="2050677"/>
            </a:xfrm>
            <a:prstGeom prst="rect">
              <a:avLst/>
            </a:prstGeom>
            <a:solidFill>
              <a:srgbClr val="FFFF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4693032" y="1476928"/>
              <a:ext cx="2185147" cy="2050677"/>
            </a:xfrm>
            <a:prstGeom prst="rect">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1671889" y="4226865"/>
              <a:ext cx="2185147" cy="2050677"/>
            </a:xfrm>
            <a:prstGeom prst="rect">
              <a:avLst/>
            </a:prstGeom>
            <a:solidFill>
              <a:srgbClr val="3399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4679583" y="4263912"/>
              <a:ext cx="2185147" cy="2050677"/>
            </a:xfrm>
            <a:prstGeom prst="rect">
              <a:avLst/>
            </a:prstGeom>
            <a:solidFill>
              <a:srgbClr val="92D05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Oval 3"/>
          <p:cNvSpPr/>
          <p:nvPr/>
        </p:nvSpPr>
        <p:spPr bwMode="auto">
          <a:xfrm>
            <a:off x="3866492" y="923756"/>
            <a:ext cx="3750590" cy="2743200"/>
          </a:xfrm>
          <a:prstGeom prst="ellipse">
            <a:avLst/>
          </a:prstGeom>
          <a:noFill/>
          <a:ln w="57150" cap="flat" cmpd="sng" algn="ctr">
            <a:solidFill>
              <a:srgbClr val="FF00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 name="TextBox 9"/>
          <p:cNvSpPr txBox="1"/>
          <p:nvPr/>
        </p:nvSpPr>
        <p:spPr>
          <a:xfrm>
            <a:off x="75948" y="6077670"/>
            <a:ext cx="2172188"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6383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Modeling HC Generation – Phase 1</a:t>
            </a:r>
            <a:endParaRPr lang="en-US" b="1" dirty="0"/>
          </a:p>
        </p:txBody>
      </p:sp>
      <p:grpSp>
        <p:nvGrpSpPr>
          <p:cNvPr id="3" name="Group 2"/>
          <p:cNvGrpSpPr>
            <a:grpSpLocks noChangeAspect="1"/>
          </p:cNvGrpSpPr>
          <p:nvPr/>
        </p:nvGrpSpPr>
        <p:grpSpPr>
          <a:xfrm>
            <a:off x="474181" y="1282528"/>
            <a:ext cx="2443669" cy="2286000"/>
            <a:chOff x="474180" y="1282528"/>
            <a:chExt cx="2695906" cy="2521962"/>
          </a:xfrm>
        </p:grpSpPr>
        <p:pic>
          <p:nvPicPr>
            <p:cNvPr id="4"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30000"/>
                      </a14:imgEffect>
                    </a14:imgLayer>
                  </a14:imgProps>
                </a:ext>
                <a:ext uri="{28A0092B-C50C-407E-A947-70E740481C1C}">
                  <a14:useLocalDpi xmlns:a14="http://schemas.microsoft.com/office/drawing/2010/main" val="0"/>
                </a:ext>
              </a:extLst>
            </a:blip>
            <a:srcRect l="53591" t="2660" r="5150" b="53687"/>
            <a:stretch/>
          </p:blipFill>
          <p:spPr bwMode="auto">
            <a:xfrm rot="60000">
              <a:off x="474180" y="1282528"/>
              <a:ext cx="2695906" cy="252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551208" y="1530394"/>
              <a:ext cx="2368698" cy="2222932"/>
            </a:xfrm>
            <a:prstGeom prst="rect">
              <a:avLst/>
            </a:prstGeom>
            <a:solidFill>
              <a:srgbClr val="FF6699">
                <a:alpha val="2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TextBox 9"/>
          <p:cNvSpPr txBox="1"/>
          <p:nvPr/>
        </p:nvSpPr>
        <p:spPr>
          <a:xfrm>
            <a:off x="3183401" y="1051865"/>
            <a:ext cx="5530645" cy="5201424"/>
          </a:xfrm>
          <a:prstGeom prst="rect">
            <a:avLst/>
          </a:prstGeom>
          <a:noFill/>
        </p:spPr>
        <p:txBody>
          <a:bodyPr wrap="square" rtlCol="0">
            <a:spAutoFit/>
          </a:bodyPr>
          <a:lstStyle/>
          <a:p>
            <a:pPr marL="228600" indent="-228600">
              <a:lnSpc>
                <a:spcPct val="85000"/>
              </a:lnSpc>
              <a:spcBef>
                <a:spcPts val="1200"/>
              </a:spcBef>
              <a:buClr>
                <a:schemeClr val="tx1"/>
              </a:buClr>
              <a:buFont typeface="Arial" pitchFamily="34" charset="0"/>
              <a:buChar char="•"/>
              <a:tabLst>
                <a:tab pos="515938" algn="l"/>
              </a:tabLst>
            </a:pPr>
            <a:r>
              <a:rPr lang="en-US" sz="2000" b="1" dirty="0" smtClean="0">
                <a:solidFill>
                  <a:srgbClr val="FF0000"/>
                </a:solidFill>
                <a:latin typeface="Arial" panose="020B0604020202020204" pitchFamily="34" charset="0"/>
                <a:cs typeface="Arial" panose="020B0604020202020204" pitchFamily="34" charset="0"/>
              </a:rPr>
              <a:t>35 </a:t>
            </a:r>
            <a:r>
              <a:rPr lang="en-US" sz="2000" b="1" dirty="0" smtClean="0">
                <a:latin typeface="Arial" panose="020B0604020202020204" pitchFamily="34" charset="0"/>
                <a:cs typeface="Arial" panose="020B0604020202020204" pitchFamily="34" charset="0"/>
              </a:rPr>
              <a:t>wells were selected to model </a:t>
            </a:r>
            <a:r>
              <a:rPr lang="en-US" sz="2000" dirty="0" smtClean="0">
                <a:latin typeface="Arial" panose="020B0604020202020204" pitchFamily="34" charset="0"/>
                <a:cs typeface="Arial" panose="020B0604020202020204" pitchFamily="34" charset="0"/>
              </a:rPr>
              <a:t>(based on 	available temperature &amp; R</a:t>
            </a:r>
            <a:r>
              <a:rPr lang="en-US" sz="2000" baseline="-25000" dirty="0" smtClean="0">
                <a:latin typeface="Arial" panose="020B0604020202020204" pitchFamily="34" charset="0"/>
                <a:cs typeface="Arial" panose="020B0604020202020204" pitchFamily="34" charset="0"/>
              </a:rPr>
              <a:t>o</a:t>
            </a:r>
            <a:r>
              <a:rPr lang="en-US" sz="2000" dirty="0" smtClean="0">
                <a:latin typeface="Arial" panose="020B0604020202020204" pitchFamily="34" charset="0"/>
                <a:cs typeface="Arial" panose="020B0604020202020204" pitchFamily="34" charset="0"/>
              </a:rPr>
              <a:t> data)</a:t>
            </a:r>
          </a:p>
          <a:p>
            <a:pPr marL="228600" indent="-228600">
              <a:lnSpc>
                <a:spcPct val="85000"/>
              </a:lnSpc>
              <a:spcBef>
                <a:spcPts val="1200"/>
              </a:spcBef>
              <a:buClr>
                <a:schemeClr val="tx1"/>
              </a:buClr>
              <a:buFont typeface="Arial" pitchFamily="34" charset="0"/>
              <a:buChar char="•"/>
              <a:tabLst>
                <a:tab pos="515938" algn="l"/>
              </a:tabLst>
            </a:pPr>
            <a:r>
              <a:rPr lang="en-US" sz="2000" b="1" dirty="0" smtClean="0">
                <a:solidFill>
                  <a:srgbClr val="FF0000"/>
                </a:solidFill>
                <a:latin typeface="Arial" panose="020B0604020202020204" pitchFamily="34" charset="0"/>
                <a:cs typeface="Arial" panose="020B0604020202020204" pitchFamily="34" charset="0"/>
              </a:rPr>
              <a:t>35</a:t>
            </a:r>
            <a:r>
              <a:rPr lang="en-US" sz="2000" b="1" dirty="0" smtClean="0">
                <a:latin typeface="Arial" panose="020B0604020202020204" pitchFamily="34" charset="0"/>
                <a:cs typeface="Arial" panose="020B0604020202020204" pitchFamily="34" charset="0"/>
              </a:rPr>
              <a:t> 1-D Geohistory analysis</a:t>
            </a:r>
          </a:p>
          <a:p>
            <a:pPr marL="228600" indent="-228600">
              <a:lnSpc>
                <a:spcPct val="85000"/>
              </a:lnSpc>
              <a:spcBef>
                <a:spcPts val="1200"/>
              </a:spcBef>
              <a:buClr>
                <a:schemeClr val="tx1"/>
              </a:buClr>
              <a:buFont typeface="Arial" pitchFamily="34" charset="0"/>
              <a:buChar char="•"/>
              <a:tabLst>
                <a:tab pos="515938" algn="l"/>
              </a:tabLst>
            </a:pPr>
            <a:r>
              <a:rPr lang="en-US" sz="2000" b="1" dirty="0" smtClean="0">
                <a:latin typeface="Arial" panose="020B0604020202020204" pitchFamily="34" charset="0"/>
                <a:cs typeface="Arial" panose="020B0604020202020204" pitchFamily="34" charset="0"/>
              </a:rPr>
              <a:t>Basement was unloaded (1-D) to obtain the amount of crustal thinning at each site</a:t>
            </a:r>
          </a:p>
          <a:p>
            <a:pPr marL="228600" indent="-228600">
              <a:lnSpc>
                <a:spcPct val="85000"/>
              </a:lnSpc>
              <a:spcBef>
                <a:spcPts val="1200"/>
              </a:spcBef>
              <a:buClr>
                <a:schemeClr val="tx1"/>
              </a:buClr>
              <a:buFont typeface="Arial" pitchFamily="34" charset="0"/>
              <a:buChar char="•"/>
              <a:tabLst>
                <a:tab pos="515938" algn="l"/>
              </a:tabLst>
            </a:pPr>
            <a:r>
              <a:rPr lang="en-US" sz="2000" b="1" dirty="0" smtClean="0">
                <a:latin typeface="Arial" panose="020B0604020202020204" pitchFamily="34" charset="0"/>
                <a:cs typeface="Arial" panose="020B0604020202020204" pitchFamily="34" charset="0"/>
              </a:rPr>
              <a:t>Dike injection model was used to predict 	heat flow through time </a:t>
            </a:r>
          </a:p>
          <a:p>
            <a:pPr marL="228600" indent="-228600">
              <a:lnSpc>
                <a:spcPct val="85000"/>
              </a:lnSpc>
              <a:spcBef>
                <a:spcPts val="1200"/>
              </a:spcBef>
              <a:buClr>
                <a:schemeClr val="tx1"/>
              </a:buClr>
              <a:buFont typeface="Arial" pitchFamily="34" charset="0"/>
              <a:buChar char="•"/>
              <a:tabLst>
                <a:tab pos="515938" algn="l"/>
              </a:tabLst>
            </a:pPr>
            <a:r>
              <a:rPr lang="en-US" sz="2000" b="1" dirty="0" smtClean="0">
                <a:latin typeface="Arial" panose="020B0604020202020204" pitchFamily="34" charset="0"/>
                <a:cs typeface="Arial" panose="020B0604020202020204" pitchFamily="34" charset="0"/>
              </a:rPr>
              <a:t>The temperature model was calibrated 	using well temperature and R</a:t>
            </a:r>
            <a:r>
              <a:rPr lang="en-US" sz="2000" b="1" baseline="-25000" dirty="0" smtClean="0">
                <a:latin typeface="Arial" panose="020B0604020202020204" pitchFamily="34" charset="0"/>
                <a:cs typeface="Arial" panose="020B0604020202020204" pitchFamily="34" charset="0"/>
              </a:rPr>
              <a:t>o</a:t>
            </a:r>
            <a:r>
              <a:rPr lang="en-US" sz="2000" b="1" dirty="0" smtClean="0">
                <a:latin typeface="Arial" panose="020B0604020202020204" pitchFamily="34" charset="0"/>
                <a:cs typeface="Arial" panose="020B0604020202020204" pitchFamily="34" charset="0"/>
              </a:rPr>
              <a:t> data</a:t>
            </a:r>
          </a:p>
          <a:p>
            <a:pPr marL="228600" indent="-228600">
              <a:lnSpc>
                <a:spcPct val="85000"/>
              </a:lnSpc>
              <a:spcBef>
                <a:spcPts val="1200"/>
              </a:spcBef>
              <a:buClr>
                <a:schemeClr val="tx1"/>
              </a:buClr>
              <a:buFont typeface="Arial" pitchFamily="34" charset="0"/>
              <a:buChar char="•"/>
              <a:tabLst>
                <a:tab pos="515938" algn="l"/>
              </a:tabLst>
            </a:pPr>
            <a:r>
              <a:rPr lang="en-US" sz="2000" b="1" dirty="0" smtClean="0">
                <a:latin typeface="Arial" panose="020B0604020202020204" pitchFamily="34" charset="0"/>
                <a:cs typeface="Arial" panose="020B0604020202020204" pitchFamily="34" charset="0"/>
              </a:rPr>
              <a:t>HC generation &amp; expulsion was modeled 	forward through geologic time for 2 	source intervals</a:t>
            </a:r>
          </a:p>
          <a:p>
            <a:pPr marL="228600" indent="-228600">
              <a:lnSpc>
                <a:spcPct val="85000"/>
              </a:lnSpc>
              <a:spcBef>
                <a:spcPts val="1200"/>
              </a:spcBef>
              <a:buClr>
                <a:schemeClr val="tx1"/>
              </a:buClr>
              <a:buFont typeface="Arial" pitchFamily="34" charset="0"/>
              <a:buChar char="•"/>
              <a:tabLst>
                <a:tab pos="515938" algn="l"/>
              </a:tabLst>
            </a:pPr>
            <a:r>
              <a:rPr lang="en-US" sz="2000" b="1" dirty="0" smtClean="0">
                <a:latin typeface="Arial" panose="020B0604020202020204" pitchFamily="34" charset="0"/>
                <a:cs typeface="Arial" panose="020B0604020202020204" pitchFamily="34" charset="0"/>
              </a:rPr>
              <a:t>Areal consistency was obtained by 	compiling a folio of maps </a:t>
            </a:r>
            <a:r>
              <a:rPr lang="en-US" sz="2000" dirty="0" smtClean="0">
                <a:latin typeface="Arial" panose="020B0604020202020204" pitchFamily="34" charset="0"/>
                <a:cs typeface="Arial" panose="020B0604020202020204" pitchFamily="34" charset="0"/>
              </a:rPr>
              <a:t>(e.g., crustal 	thinning, paleo-water depths for each 	mapped horizon)</a:t>
            </a:r>
          </a:p>
        </p:txBody>
      </p:sp>
      <p:sp>
        <p:nvSpPr>
          <p:cNvPr id="8" name="TextBox 7"/>
          <p:cNvSpPr txBox="1"/>
          <p:nvPr/>
        </p:nvSpPr>
        <p:spPr>
          <a:xfrm>
            <a:off x="75948" y="6077670"/>
            <a:ext cx="2303572"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7833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1-D Subsidence History</a:t>
            </a:r>
            <a:endParaRPr lang="en-US" b="1" dirty="0"/>
          </a:p>
        </p:txBody>
      </p:sp>
      <p:sp>
        <p:nvSpPr>
          <p:cNvPr id="34" name="TextBox 33"/>
          <p:cNvSpPr txBox="1"/>
          <p:nvPr/>
        </p:nvSpPr>
        <p:spPr>
          <a:xfrm>
            <a:off x="267257" y="970667"/>
            <a:ext cx="8485015" cy="400110"/>
          </a:xfrm>
          <a:prstGeom prst="rect">
            <a:avLst/>
          </a:prstGeom>
          <a:noFill/>
        </p:spPr>
        <p:txBody>
          <a:bodyPr wrap="none" rtlCol="0">
            <a:spAutoFit/>
          </a:bodyPr>
          <a:lstStyle/>
          <a:p>
            <a:r>
              <a:rPr lang="en-US" sz="2000" b="1" dirty="0" smtClean="0">
                <a:latin typeface="Tahoma" panose="020B0604030504040204" pitchFamily="34" charset="0"/>
                <a:ea typeface="Tahoma" panose="020B0604030504040204" pitchFamily="34" charset="0"/>
                <a:cs typeface="Tahoma" panose="020B0604030504040204" pitchFamily="34" charset="0"/>
              </a:rPr>
              <a:t>Two phases of rifting that are tied to regional North Sea geology</a:t>
            </a:r>
            <a:endParaRPr lang="en-US" sz="2000" b="1" dirty="0">
              <a:latin typeface="Tahoma" panose="020B0604030504040204" pitchFamily="34" charset="0"/>
              <a:ea typeface="Tahoma" panose="020B0604030504040204" pitchFamily="34" charset="0"/>
              <a:cs typeface="Tahoma" panose="020B0604030504040204" pitchFamily="34" charset="0"/>
            </a:endParaRPr>
          </a:p>
        </p:txBody>
      </p:sp>
      <p:grpSp>
        <p:nvGrpSpPr>
          <p:cNvPr id="36" name="Group 35"/>
          <p:cNvGrpSpPr/>
          <p:nvPr/>
        </p:nvGrpSpPr>
        <p:grpSpPr>
          <a:xfrm>
            <a:off x="7042502" y="4324025"/>
            <a:ext cx="1575634" cy="1626413"/>
            <a:chOff x="6470542" y="2433234"/>
            <a:chExt cx="1899718" cy="2247254"/>
          </a:xfrm>
        </p:grpSpPr>
        <p:pic>
          <p:nvPicPr>
            <p:cNvPr id="4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4594" t="33073" b="14918"/>
            <a:stretch/>
          </p:blipFill>
          <p:spPr bwMode="auto">
            <a:xfrm>
              <a:off x="6470542" y="2433234"/>
              <a:ext cx="1899718" cy="2247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ectangle 43"/>
            <p:cNvSpPr/>
            <p:nvPr/>
          </p:nvSpPr>
          <p:spPr>
            <a:xfrm>
              <a:off x="6573246" y="3724273"/>
              <a:ext cx="450363" cy="343276"/>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5" name="Straight Connector 44"/>
            <p:cNvCxnSpPr/>
            <p:nvPr/>
          </p:nvCxnSpPr>
          <p:spPr>
            <a:xfrm>
              <a:off x="6558345" y="4261916"/>
              <a:ext cx="384123" cy="0"/>
            </a:xfrm>
            <a:prstGeom prst="line">
              <a:avLst/>
            </a:prstGeom>
            <a:ln w="38100">
              <a:solidFill>
                <a:srgbClr val="FF00FF"/>
              </a:solidFill>
              <a:prstDash val="soli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6569520" y="3551167"/>
              <a:ext cx="450363" cy="4868"/>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6573246" y="3210398"/>
              <a:ext cx="450363"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573246" y="2609234"/>
              <a:ext cx="450363"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6821191" y="3177539"/>
            <a:ext cx="2063385" cy="323165"/>
          </a:xfrm>
          <a:prstGeom prst="rect">
            <a:avLst/>
          </a:prstGeom>
          <a:solidFill>
            <a:srgbClr val="FFFF99"/>
          </a:solidFill>
          <a:ln w="19050">
            <a:solidFill>
              <a:schemeClr val="accent1"/>
            </a:solidFill>
          </a:ln>
        </p:spPr>
        <p:txBody>
          <a:bodyPr wrap="none" rtlCol="0">
            <a:spAutoFit/>
          </a:bodyPr>
          <a:lstStyle/>
          <a:p>
            <a:r>
              <a:rPr lang="en-US" sz="1500" b="1" dirty="0" smtClean="0">
                <a:latin typeface="Batang" panose="02030600000101010101" pitchFamily="18" charset="-127"/>
                <a:ea typeface="Batang" panose="02030600000101010101" pitchFamily="18" charset="-127"/>
              </a:rPr>
              <a:t>Ɣ</a:t>
            </a:r>
            <a:r>
              <a:rPr lang="en-US" sz="1500" b="1" dirty="0" smtClean="0"/>
              <a:t> = % crustal thinning</a:t>
            </a:r>
            <a:endParaRPr lang="en-US" sz="1500" b="1" dirty="0"/>
          </a:p>
        </p:txBody>
      </p:sp>
      <p:grpSp>
        <p:nvGrpSpPr>
          <p:cNvPr id="50" name="Group 49"/>
          <p:cNvGrpSpPr/>
          <p:nvPr/>
        </p:nvGrpSpPr>
        <p:grpSpPr>
          <a:xfrm>
            <a:off x="286719" y="1496291"/>
            <a:ext cx="6419029" cy="4912257"/>
            <a:chOff x="888706" y="1480088"/>
            <a:chExt cx="5535341" cy="4236002"/>
          </a:xfrm>
        </p:grpSpPr>
        <p:pic>
          <p:nvPicPr>
            <p:cNvPr id="5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60" t="11013" r="26028"/>
            <a:stretch/>
          </p:blipFill>
          <p:spPr bwMode="auto">
            <a:xfrm>
              <a:off x="1278610" y="1480088"/>
              <a:ext cx="5145437" cy="384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Freeform 51"/>
            <p:cNvSpPr/>
            <p:nvPr/>
          </p:nvSpPr>
          <p:spPr>
            <a:xfrm>
              <a:off x="3917252" y="2343871"/>
              <a:ext cx="2395582" cy="428396"/>
            </a:xfrm>
            <a:custGeom>
              <a:avLst/>
              <a:gdLst>
                <a:gd name="connsiteX0" fmla="*/ 0 w 2145837"/>
                <a:gd name="connsiteY0" fmla="*/ 70082 h 293676"/>
                <a:gd name="connsiteX1" fmla="*/ 200234 w 2145837"/>
                <a:gd name="connsiteY1" fmla="*/ 156850 h 293676"/>
                <a:gd name="connsiteX2" fmla="*/ 226932 w 2145837"/>
                <a:gd name="connsiteY2" fmla="*/ 170199 h 293676"/>
                <a:gd name="connsiteX3" fmla="*/ 256967 w 2145837"/>
                <a:gd name="connsiteY3" fmla="*/ 180210 h 293676"/>
                <a:gd name="connsiteX4" fmla="*/ 273653 w 2145837"/>
                <a:gd name="connsiteY4" fmla="*/ 190222 h 293676"/>
                <a:gd name="connsiteX5" fmla="*/ 290339 w 2145837"/>
                <a:gd name="connsiteY5" fmla="*/ 196897 h 293676"/>
                <a:gd name="connsiteX6" fmla="*/ 317037 w 2145837"/>
                <a:gd name="connsiteY6" fmla="*/ 210245 h 293676"/>
                <a:gd name="connsiteX7" fmla="*/ 337060 w 2145837"/>
                <a:gd name="connsiteY7" fmla="*/ 216920 h 293676"/>
                <a:gd name="connsiteX8" fmla="*/ 353746 w 2145837"/>
                <a:gd name="connsiteY8" fmla="*/ 223594 h 293676"/>
                <a:gd name="connsiteX9" fmla="*/ 367095 w 2145837"/>
                <a:gd name="connsiteY9" fmla="*/ 226932 h 293676"/>
                <a:gd name="connsiteX10" fmla="*/ 383782 w 2145837"/>
                <a:gd name="connsiteY10" fmla="*/ 236943 h 293676"/>
                <a:gd name="connsiteX11" fmla="*/ 453863 w 2145837"/>
                <a:gd name="connsiteY11" fmla="*/ 293676 h 293676"/>
                <a:gd name="connsiteX12" fmla="*/ 557317 w 2145837"/>
                <a:gd name="connsiteY12" fmla="*/ 287002 h 293676"/>
                <a:gd name="connsiteX13" fmla="*/ 590690 w 2145837"/>
                <a:gd name="connsiteY13" fmla="*/ 283664 h 293676"/>
                <a:gd name="connsiteX14" fmla="*/ 604038 w 2145837"/>
                <a:gd name="connsiteY14" fmla="*/ 280327 h 293676"/>
                <a:gd name="connsiteX15" fmla="*/ 620725 w 2145837"/>
                <a:gd name="connsiteY15" fmla="*/ 276990 h 293676"/>
                <a:gd name="connsiteX16" fmla="*/ 650760 w 2145837"/>
                <a:gd name="connsiteY16" fmla="*/ 266978 h 293676"/>
                <a:gd name="connsiteX17" fmla="*/ 664109 w 2145837"/>
                <a:gd name="connsiteY17" fmla="*/ 263641 h 293676"/>
                <a:gd name="connsiteX18" fmla="*/ 674120 w 2145837"/>
                <a:gd name="connsiteY18" fmla="*/ 260304 h 293676"/>
                <a:gd name="connsiteX19" fmla="*/ 680795 w 2145837"/>
                <a:gd name="connsiteY19" fmla="*/ 260304 h 293676"/>
                <a:gd name="connsiteX20" fmla="*/ 774237 w 2145837"/>
                <a:gd name="connsiteY20" fmla="*/ 253629 h 293676"/>
                <a:gd name="connsiteX21" fmla="*/ 840982 w 2145837"/>
                <a:gd name="connsiteY21" fmla="*/ 253629 h 293676"/>
                <a:gd name="connsiteX22" fmla="*/ 884365 w 2145837"/>
                <a:gd name="connsiteY22" fmla="*/ 253629 h 293676"/>
                <a:gd name="connsiteX23" fmla="*/ 1021192 w 2145837"/>
                <a:gd name="connsiteY23" fmla="*/ 230269 h 293676"/>
                <a:gd name="connsiteX24" fmla="*/ 1054564 w 2145837"/>
                <a:gd name="connsiteY24" fmla="*/ 236943 h 293676"/>
                <a:gd name="connsiteX25" fmla="*/ 1154681 w 2145837"/>
                <a:gd name="connsiteY25" fmla="*/ 243618 h 293676"/>
                <a:gd name="connsiteX26" fmla="*/ 1384949 w 2145837"/>
                <a:gd name="connsiteY26" fmla="*/ 266978 h 293676"/>
                <a:gd name="connsiteX27" fmla="*/ 1418322 w 2145837"/>
                <a:gd name="connsiteY27" fmla="*/ 276990 h 293676"/>
                <a:gd name="connsiteX28" fmla="*/ 1431671 w 2145837"/>
                <a:gd name="connsiteY28" fmla="*/ 280327 h 293676"/>
                <a:gd name="connsiteX29" fmla="*/ 1518438 w 2145837"/>
                <a:gd name="connsiteY29" fmla="*/ 253629 h 293676"/>
                <a:gd name="connsiteX30" fmla="*/ 1591857 w 2145837"/>
                <a:gd name="connsiteY30" fmla="*/ 226932 h 293676"/>
                <a:gd name="connsiteX31" fmla="*/ 1645253 w 2145837"/>
                <a:gd name="connsiteY31" fmla="*/ 206908 h 293676"/>
                <a:gd name="connsiteX32" fmla="*/ 1718672 w 2145837"/>
                <a:gd name="connsiteY32" fmla="*/ 196897 h 293676"/>
                <a:gd name="connsiteX33" fmla="*/ 1748707 w 2145837"/>
                <a:gd name="connsiteY33" fmla="*/ 200234 h 293676"/>
                <a:gd name="connsiteX34" fmla="*/ 1862173 w 2145837"/>
                <a:gd name="connsiteY34" fmla="*/ 210245 h 293676"/>
                <a:gd name="connsiteX35" fmla="*/ 1958952 w 2145837"/>
                <a:gd name="connsiteY35" fmla="*/ 210245 h 293676"/>
                <a:gd name="connsiteX36" fmla="*/ 1958952 w 2145837"/>
                <a:gd name="connsiteY36" fmla="*/ 210245 h 293676"/>
                <a:gd name="connsiteX37" fmla="*/ 1998999 w 2145837"/>
                <a:gd name="connsiteY37" fmla="*/ 206908 h 293676"/>
                <a:gd name="connsiteX38" fmla="*/ 2145837 w 2145837"/>
                <a:gd name="connsiteY38" fmla="*/ 150175 h 293676"/>
                <a:gd name="connsiteX39" fmla="*/ 2145837 w 2145837"/>
                <a:gd name="connsiteY39" fmla="*/ 100117 h 293676"/>
                <a:gd name="connsiteX40" fmla="*/ 2029034 w 2145837"/>
                <a:gd name="connsiteY40" fmla="*/ 93442 h 293676"/>
                <a:gd name="connsiteX41" fmla="*/ 1945603 w 2145837"/>
                <a:gd name="connsiteY41" fmla="*/ 93442 h 293676"/>
                <a:gd name="connsiteX42" fmla="*/ 1938929 w 2145837"/>
                <a:gd name="connsiteY42" fmla="*/ 93442 h 293676"/>
                <a:gd name="connsiteX43" fmla="*/ 1908894 w 2145837"/>
                <a:gd name="connsiteY43" fmla="*/ 63407 h 293676"/>
                <a:gd name="connsiteX44" fmla="*/ 1908894 w 2145837"/>
                <a:gd name="connsiteY44" fmla="*/ 63407 h 293676"/>
                <a:gd name="connsiteX45" fmla="*/ 1818789 w 2145837"/>
                <a:gd name="connsiteY45" fmla="*/ 53396 h 293676"/>
                <a:gd name="connsiteX46" fmla="*/ 1758719 w 2145837"/>
                <a:gd name="connsiteY46" fmla="*/ 53396 h 293676"/>
                <a:gd name="connsiteX47" fmla="*/ 1758719 w 2145837"/>
                <a:gd name="connsiteY47" fmla="*/ 53396 h 293676"/>
                <a:gd name="connsiteX48" fmla="*/ 1728684 w 2145837"/>
                <a:gd name="connsiteY48" fmla="*/ 63407 h 293676"/>
                <a:gd name="connsiteX49" fmla="*/ 1698649 w 2145837"/>
                <a:gd name="connsiteY49" fmla="*/ 86768 h 293676"/>
                <a:gd name="connsiteX50" fmla="*/ 1638579 w 2145837"/>
                <a:gd name="connsiteY50" fmla="*/ 70082 h 293676"/>
                <a:gd name="connsiteX51" fmla="*/ 1558485 w 2145837"/>
                <a:gd name="connsiteY51" fmla="*/ 46721 h 293676"/>
                <a:gd name="connsiteX52" fmla="*/ 1531787 w 2145837"/>
                <a:gd name="connsiteY52" fmla="*/ 56733 h 293676"/>
                <a:gd name="connsiteX53" fmla="*/ 1488403 w 2145837"/>
                <a:gd name="connsiteY53" fmla="*/ 50059 h 293676"/>
                <a:gd name="connsiteX54" fmla="*/ 1441682 w 2145837"/>
                <a:gd name="connsiteY54" fmla="*/ 36710 h 293676"/>
                <a:gd name="connsiteX55" fmla="*/ 1414984 w 2145837"/>
                <a:gd name="connsiteY55" fmla="*/ 30035 h 293676"/>
                <a:gd name="connsiteX56" fmla="*/ 1351577 w 2145837"/>
                <a:gd name="connsiteY56" fmla="*/ 26698 h 293676"/>
                <a:gd name="connsiteX57" fmla="*/ 1194728 w 2145837"/>
                <a:gd name="connsiteY57" fmla="*/ 33372 h 293676"/>
                <a:gd name="connsiteX58" fmla="*/ 1101285 w 2145837"/>
                <a:gd name="connsiteY58" fmla="*/ 40047 h 293676"/>
                <a:gd name="connsiteX59" fmla="*/ 1064576 w 2145837"/>
                <a:gd name="connsiteY59" fmla="*/ 10012 h 293676"/>
                <a:gd name="connsiteX60" fmla="*/ 1024529 w 2145837"/>
                <a:gd name="connsiteY60" fmla="*/ 26698 h 293676"/>
                <a:gd name="connsiteX61" fmla="*/ 951110 w 2145837"/>
                <a:gd name="connsiteY61" fmla="*/ 53396 h 293676"/>
                <a:gd name="connsiteX62" fmla="*/ 901052 w 2145837"/>
                <a:gd name="connsiteY62" fmla="*/ 43384 h 293676"/>
                <a:gd name="connsiteX63" fmla="*/ 844319 w 2145837"/>
                <a:gd name="connsiteY63" fmla="*/ 26698 h 293676"/>
                <a:gd name="connsiteX64" fmla="*/ 747539 w 2145837"/>
                <a:gd name="connsiteY64" fmla="*/ 0 h 293676"/>
                <a:gd name="connsiteX65" fmla="*/ 694144 w 2145837"/>
                <a:gd name="connsiteY65" fmla="*/ 30035 h 293676"/>
                <a:gd name="connsiteX66" fmla="*/ 617387 w 2145837"/>
                <a:gd name="connsiteY66" fmla="*/ 30035 h 293676"/>
                <a:gd name="connsiteX67" fmla="*/ 553980 w 2145837"/>
                <a:gd name="connsiteY67" fmla="*/ 6675 h 293676"/>
                <a:gd name="connsiteX68" fmla="*/ 500584 w 2145837"/>
                <a:gd name="connsiteY68" fmla="*/ 3337 h 293676"/>
                <a:gd name="connsiteX69" fmla="*/ 400468 w 2145837"/>
                <a:gd name="connsiteY69" fmla="*/ 30035 h 293676"/>
                <a:gd name="connsiteX70" fmla="*/ 273653 w 2145837"/>
                <a:gd name="connsiteY70" fmla="*/ 43384 h 293676"/>
                <a:gd name="connsiteX71" fmla="*/ 183548 w 2145837"/>
                <a:gd name="connsiteY71" fmla="*/ 36710 h 293676"/>
                <a:gd name="connsiteX72" fmla="*/ 123478 w 2145837"/>
                <a:gd name="connsiteY72" fmla="*/ 23361 h 293676"/>
                <a:gd name="connsiteX73" fmla="*/ 0 w 2145837"/>
                <a:gd name="connsiteY73" fmla="*/ 70082 h 293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145837" h="293676">
                  <a:moveTo>
                    <a:pt x="0" y="70082"/>
                  </a:moveTo>
                  <a:lnTo>
                    <a:pt x="200234" y="156850"/>
                  </a:lnTo>
                  <a:cubicBezTo>
                    <a:pt x="209133" y="161300"/>
                    <a:pt x="217748" y="166372"/>
                    <a:pt x="226932" y="170199"/>
                  </a:cubicBezTo>
                  <a:cubicBezTo>
                    <a:pt x="265167" y="186130"/>
                    <a:pt x="211110" y="157281"/>
                    <a:pt x="256967" y="180210"/>
                  </a:cubicBezTo>
                  <a:cubicBezTo>
                    <a:pt x="262769" y="183111"/>
                    <a:pt x="267851" y="187321"/>
                    <a:pt x="273653" y="190222"/>
                  </a:cubicBezTo>
                  <a:cubicBezTo>
                    <a:pt x="279011" y="192901"/>
                    <a:pt x="284981" y="194218"/>
                    <a:pt x="290339" y="196897"/>
                  </a:cubicBezTo>
                  <a:cubicBezTo>
                    <a:pt x="320017" y="211736"/>
                    <a:pt x="274699" y="194849"/>
                    <a:pt x="317037" y="210245"/>
                  </a:cubicBezTo>
                  <a:cubicBezTo>
                    <a:pt x="323649" y="212649"/>
                    <a:pt x="330448" y="214516"/>
                    <a:pt x="337060" y="216920"/>
                  </a:cubicBezTo>
                  <a:cubicBezTo>
                    <a:pt x="342690" y="218967"/>
                    <a:pt x="348063" y="221700"/>
                    <a:pt x="353746" y="223594"/>
                  </a:cubicBezTo>
                  <a:cubicBezTo>
                    <a:pt x="358097" y="225044"/>
                    <a:pt x="362800" y="225321"/>
                    <a:pt x="367095" y="226932"/>
                  </a:cubicBezTo>
                  <a:cubicBezTo>
                    <a:pt x="378900" y="231359"/>
                    <a:pt x="377859" y="231022"/>
                    <a:pt x="383782" y="236943"/>
                  </a:cubicBezTo>
                  <a:lnTo>
                    <a:pt x="453863" y="293676"/>
                  </a:lnTo>
                  <a:lnTo>
                    <a:pt x="557317" y="287002"/>
                  </a:lnTo>
                  <a:cubicBezTo>
                    <a:pt x="568441" y="285889"/>
                    <a:pt x="579623" y="285245"/>
                    <a:pt x="590690" y="283664"/>
                  </a:cubicBezTo>
                  <a:cubicBezTo>
                    <a:pt x="595230" y="283015"/>
                    <a:pt x="599561" y="281322"/>
                    <a:pt x="604038" y="280327"/>
                  </a:cubicBezTo>
                  <a:cubicBezTo>
                    <a:pt x="609575" y="279097"/>
                    <a:pt x="615163" y="278102"/>
                    <a:pt x="620725" y="276990"/>
                  </a:cubicBezTo>
                  <a:cubicBezTo>
                    <a:pt x="637381" y="265884"/>
                    <a:pt x="625067" y="272116"/>
                    <a:pt x="650760" y="266978"/>
                  </a:cubicBezTo>
                  <a:cubicBezTo>
                    <a:pt x="655258" y="266079"/>
                    <a:pt x="659699" y="264901"/>
                    <a:pt x="664109" y="263641"/>
                  </a:cubicBezTo>
                  <a:cubicBezTo>
                    <a:pt x="667491" y="262675"/>
                    <a:pt x="670671" y="260994"/>
                    <a:pt x="674120" y="260304"/>
                  </a:cubicBezTo>
                  <a:cubicBezTo>
                    <a:pt x="676302" y="259868"/>
                    <a:pt x="678570" y="260304"/>
                    <a:pt x="680795" y="260304"/>
                  </a:cubicBezTo>
                  <a:lnTo>
                    <a:pt x="774237" y="253629"/>
                  </a:lnTo>
                  <a:lnTo>
                    <a:pt x="840982" y="253629"/>
                  </a:lnTo>
                  <a:lnTo>
                    <a:pt x="884365" y="253629"/>
                  </a:lnTo>
                  <a:lnTo>
                    <a:pt x="1021192" y="230269"/>
                  </a:lnTo>
                  <a:lnTo>
                    <a:pt x="1054564" y="236943"/>
                  </a:lnTo>
                  <a:lnTo>
                    <a:pt x="1154681" y="243618"/>
                  </a:lnTo>
                  <a:lnTo>
                    <a:pt x="1384949" y="266978"/>
                  </a:lnTo>
                  <a:lnTo>
                    <a:pt x="1418322" y="276990"/>
                  </a:lnTo>
                  <a:cubicBezTo>
                    <a:pt x="1422732" y="278250"/>
                    <a:pt x="1431671" y="280327"/>
                    <a:pt x="1431671" y="280327"/>
                  </a:cubicBezTo>
                  <a:lnTo>
                    <a:pt x="1518438" y="253629"/>
                  </a:lnTo>
                  <a:lnTo>
                    <a:pt x="1591857" y="226932"/>
                  </a:lnTo>
                  <a:lnTo>
                    <a:pt x="1645253" y="206908"/>
                  </a:lnTo>
                  <a:lnTo>
                    <a:pt x="1718672" y="196897"/>
                  </a:lnTo>
                  <a:lnTo>
                    <a:pt x="1748707" y="200234"/>
                  </a:lnTo>
                  <a:lnTo>
                    <a:pt x="1862173" y="210245"/>
                  </a:lnTo>
                  <a:lnTo>
                    <a:pt x="1958952" y="210245"/>
                  </a:lnTo>
                  <a:lnTo>
                    <a:pt x="1958952" y="210245"/>
                  </a:lnTo>
                  <a:lnTo>
                    <a:pt x="1998999" y="206908"/>
                  </a:lnTo>
                  <a:lnTo>
                    <a:pt x="2145837" y="150175"/>
                  </a:lnTo>
                  <a:lnTo>
                    <a:pt x="2145837" y="100117"/>
                  </a:lnTo>
                  <a:lnTo>
                    <a:pt x="2029034" y="93442"/>
                  </a:lnTo>
                  <a:lnTo>
                    <a:pt x="1945603" y="93442"/>
                  </a:lnTo>
                  <a:lnTo>
                    <a:pt x="1938929" y="93442"/>
                  </a:lnTo>
                  <a:cubicBezTo>
                    <a:pt x="1910359" y="68444"/>
                    <a:pt x="1917519" y="80659"/>
                    <a:pt x="1908894" y="63407"/>
                  </a:cubicBezTo>
                  <a:lnTo>
                    <a:pt x="1908894" y="63407"/>
                  </a:lnTo>
                  <a:lnTo>
                    <a:pt x="1818789" y="53396"/>
                  </a:lnTo>
                  <a:lnTo>
                    <a:pt x="1758719" y="53396"/>
                  </a:lnTo>
                  <a:lnTo>
                    <a:pt x="1758719" y="53396"/>
                  </a:lnTo>
                  <a:lnTo>
                    <a:pt x="1728684" y="63407"/>
                  </a:lnTo>
                  <a:lnTo>
                    <a:pt x="1698649" y="86768"/>
                  </a:lnTo>
                  <a:lnTo>
                    <a:pt x="1638579" y="70082"/>
                  </a:lnTo>
                  <a:lnTo>
                    <a:pt x="1558485" y="46721"/>
                  </a:lnTo>
                  <a:lnTo>
                    <a:pt x="1531787" y="56733"/>
                  </a:lnTo>
                  <a:lnTo>
                    <a:pt x="1488403" y="50059"/>
                  </a:lnTo>
                  <a:lnTo>
                    <a:pt x="1441682" y="36710"/>
                  </a:lnTo>
                  <a:lnTo>
                    <a:pt x="1414984" y="30035"/>
                  </a:lnTo>
                  <a:lnTo>
                    <a:pt x="1351577" y="26698"/>
                  </a:lnTo>
                  <a:lnTo>
                    <a:pt x="1194728" y="33372"/>
                  </a:lnTo>
                  <a:lnTo>
                    <a:pt x="1101285" y="40047"/>
                  </a:lnTo>
                  <a:lnTo>
                    <a:pt x="1064576" y="10012"/>
                  </a:lnTo>
                  <a:lnTo>
                    <a:pt x="1024529" y="26698"/>
                  </a:lnTo>
                  <a:lnTo>
                    <a:pt x="951110" y="53396"/>
                  </a:lnTo>
                  <a:lnTo>
                    <a:pt x="901052" y="43384"/>
                  </a:lnTo>
                  <a:lnTo>
                    <a:pt x="844319" y="26698"/>
                  </a:lnTo>
                  <a:lnTo>
                    <a:pt x="747539" y="0"/>
                  </a:lnTo>
                  <a:lnTo>
                    <a:pt x="694144" y="30035"/>
                  </a:lnTo>
                  <a:lnTo>
                    <a:pt x="617387" y="30035"/>
                  </a:lnTo>
                  <a:lnTo>
                    <a:pt x="553980" y="6675"/>
                  </a:lnTo>
                  <a:lnTo>
                    <a:pt x="500584" y="3337"/>
                  </a:lnTo>
                  <a:lnTo>
                    <a:pt x="400468" y="30035"/>
                  </a:lnTo>
                  <a:lnTo>
                    <a:pt x="273653" y="43384"/>
                  </a:lnTo>
                  <a:lnTo>
                    <a:pt x="183548" y="36710"/>
                  </a:lnTo>
                  <a:lnTo>
                    <a:pt x="123478" y="23361"/>
                  </a:lnTo>
                  <a:lnTo>
                    <a:pt x="0" y="70082"/>
                  </a:lnTo>
                  <a:close/>
                </a:path>
              </a:pathLst>
            </a:custGeom>
            <a:solidFill>
              <a:srgbClr val="00CC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Freeform 52"/>
            <p:cNvSpPr/>
            <p:nvPr/>
          </p:nvSpPr>
          <p:spPr>
            <a:xfrm>
              <a:off x="2710147" y="2402288"/>
              <a:ext cx="469431" cy="68153"/>
            </a:xfrm>
            <a:custGeom>
              <a:avLst/>
              <a:gdLst>
                <a:gd name="connsiteX0" fmla="*/ 420491 w 420491"/>
                <a:gd name="connsiteY0" fmla="*/ 33372 h 46721"/>
                <a:gd name="connsiteX1" fmla="*/ 317037 w 420491"/>
                <a:gd name="connsiteY1" fmla="*/ 10012 h 46721"/>
                <a:gd name="connsiteX2" fmla="*/ 253629 w 420491"/>
                <a:gd name="connsiteY2" fmla="*/ 6674 h 46721"/>
                <a:gd name="connsiteX3" fmla="*/ 146838 w 420491"/>
                <a:gd name="connsiteY3" fmla="*/ 0 h 46721"/>
                <a:gd name="connsiteX4" fmla="*/ 0 w 420491"/>
                <a:gd name="connsiteY4" fmla="*/ 6674 h 46721"/>
                <a:gd name="connsiteX5" fmla="*/ 116803 w 420491"/>
                <a:gd name="connsiteY5" fmla="*/ 46721 h 46721"/>
                <a:gd name="connsiteX6" fmla="*/ 146838 w 420491"/>
                <a:gd name="connsiteY6" fmla="*/ 46721 h 46721"/>
                <a:gd name="connsiteX7" fmla="*/ 317037 w 420491"/>
                <a:gd name="connsiteY7" fmla="*/ 40047 h 46721"/>
                <a:gd name="connsiteX8" fmla="*/ 420491 w 420491"/>
                <a:gd name="connsiteY8" fmla="*/ 33372 h 4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491" h="46721">
                  <a:moveTo>
                    <a:pt x="420491" y="33372"/>
                  </a:moveTo>
                  <a:lnTo>
                    <a:pt x="317037" y="10012"/>
                  </a:lnTo>
                  <a:lnTo>
                    <a:pt x="253629" y="6674"/>
                  </a:lnTo>
                  <a:lnTo>
                    <a:pt x="146838" y="0"/>
                  </a:lnTo>
                  <a:lnTo>
                    <a:pt x="0" y="6674"/>
                  </a:lnTo>
                  <a:lnTo>
                    <a:pt x="116803" y="46721"/>
                  </a:lnTo>
                  <a:lnTo>
                    <a:pt x="146838" y="46721"/>
                  </a:lnTo>
                  <a:lnTo>
                    <a:pt x="317037" y="40047"/>
                  </a:lnTo>
                  <a:lnTo>
                    <a:pt x="420491" y="33372"/>
                  </a:lnTo>
                  <a:close/>
                </a:path>
              </a:pathLst>
            </a:custGeom>
            <a:solidFill>
              <a:srgbClr val="00CC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Freeform 53"/>
            <p:cNvSpPr/>
            <p:nvPr/>
          </p:nvSpPr>
          <p:spPr>
            <a:xfrm>
              <a:off x="2167192" y="2429635"/>
              <a:ext cx="4128330" cy="2451966"/>
            </a:xfrm>
            <a:custGeom>
              <a:avLst/>
              <a:gdLst>
                <a:gd name="connsiteX0" fmla="*/ 0 w 3697941"/>
                <a:gd name="connsiteY0" fmla="*/ 0 h 1680883"/>
                <a:gd name="connsiteX1" fmla="*/ 215152 w 3697941"/>
                <a:gd name="connsiteY1" fmla="*/ 40341 h 1680883"/>
                <a:gd name="connsiteX2" fmla="*/ 302558 w 3697941"/>
                <a:gd name="connsiteY2" fmla="*/ 100853 h 1680883"/>
                <a:gd name="connsiteX3" fmla="*/ 443752 w 3697941"/>
                <a:gd name="connsiteY3" fmla="*/ 201706 h 1680883"/>
                <a:gd name="connsiteX4" fmla="*/ 685800 w 3697941"/>
                <a:gd name="connsiteY4" fmla="*/ 268941 h 1680883"/>
                <a:gd name="connsiteX5" fmla="*/ 1048870 w 3697941"/>
                <a:gd name="connsiteY5" fmla="*/ 302559 h 1680883"/>
                <a:gd name="connsiteX6" fmla="*/ 1438835 w 3697941"/>
                <a:gd name="connsiteY6" fmla="*/ 349624 h 1680883"/>
                <a:gd name="connsiteX7" fmla="*/ 1519517 w 3697941"/>
                <a:gd name="connsiteY7" fmla="*/ 295836 h 1680883"/>
                <a:gd name="connsiteX8" fmla="*/ 1748117 w 3697941"/>
                <a:gd name="connsiteY8" fmla="*/ 383241 h 1680883"/>
                <a:gd name="connsiteX9" fmla="*/ 2070847 w 3697941"/>
                <a:gd name="connsiteY9" fmla="*/ 551330 h 1680883"/>
                <a:gd name="connsiteX10" fmla="*/ 2501152 w 3697941"/>
                <a:gd name="connsiteY10" fmla="*/ 988359 h 1680883"/>
                <a:gd name="connsiteX11" fmla="*/ 2608729 w 3697941"/>
                <a:gd name="connsiteY11" fmla="*/ 1028700 h 1680883"/>
                <a:gd name="connsiteX12" fmla="*/ 2729752 w 3697941"/>
                <a:gd name="connsiteY12" fmla="*/ 1075765 h 1680883"/>
                <a:gd name="connsiteX13" fmla="*/ 2790264 w 3697941"/>
                <a:gd name="connsiteY13" fmla="*/ 1116106 h 1680883"/>
                <a:gd name="connsiteX14" fmla="*/ 2837329 w 3697941"/>
                <a:gd name="connsiteY14" fmla="*/ 1136277 h 1680883"/>
                <a:gd name="connsiteX15" fmla="*/ 3045758 w 3697941"/>
                <a:gd name="connsiteY15" fmla="*/ 1203512 h 1680883"/>
                <a:gd name="connsiteX16" fmla="*/ 3193676 w 3697941"/>
                <a:gd name="connsiteY16" fmla="*/ 1203512 h 1680883"/>
                <a:gd name="connsiteX17" fmla="*/ 3287805 w 3697941"/>
                <a:gd name="connsiteY17" fmla="*/ 1290918 h 1680883"/>
                <a:gd name="connsiteX18" fmla="*/ 3415552 w 3697941"/>
                <a:gd name="connsiteY18" fmla="*/ 1317812 h 1680883"/>
                <a:gd name="connsiteX19" fmla="*/ 3536576 w 3697941"/>
                <a:gd name="connsiteY19" fmla="*/ 1317812 h 1680883"/>
                <a:gd name="connsiteX20" fmla="*/ 3697941 w 3697941"/>
                <a:gd name="connsiteY20" fmla="*/ 1391771 h 1680883"/>
                <a:gd name="connsiteX21" fmla="*/ 3697941 w 3697941"/>
                <a:gd name="connsiteY21" fmla="*/ 1405218 h 1680883"/>
                <a:gd name="connsiteX22" fmla="*/ 3697941 w 3697941"/>
                <a:gd name="connsiteY22" fmla="*/ 1680883 h 1680883"/>
                <a:gd name="connsiteX23" fmla="*/ 13447 w 3697941"/>
                <a:gd name="connsiteY23" fmla="*/ 1680883 h 1680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97941" h="1680883">
                  <a:moveTo>
                    <a:pt x="0" y="0"/>
                  </a:moveTo>
                  <a:lnTo>
                    <a:pt x="215152" y="40341"/>
                  </a:lnTo>
                  <a:lnTo>
                    <a:pt x="302558" y="100853"/>
                  </a:lnTo>
                  <a:lnTo>
                    <a:pt x="443752" y="201706"/>
                  </a:lnTo>
                  <a:lnTo>
                    <a:pt x="685800" y="268941"/>
                  </a:lnTo>
                  <a:lnTo>
                    <a:pt x="1048870" y="302559"/>
                  </a:lnTo>
                  <a:lnTo>
                    <a:pt x="1438835" y="349624"/>
                  </a:lnTo>
                  <a:lnTo>
                    <a:pt x="1519517" y="295836"/>
                  </a:lnTo>
                  <a:lnTo>
                    <a:pt x="1748117" y="383241"/>
                  </a:lnTo>
                  <a:lnTo>
                    <a:pt x="2070847" y="551330"/>
                  </a:lnTo>
                  <a:lnTo>
                    <a:pt x="2501152" y="988359"/>
                  </a:lnTo>
                  <a:lnTo>
                    <a:pt x="2608729" y="1028700"/>
                  </a:lnTo>
                  <a:lnTo>
                    <a:pt x="2729752" y="1075765"/>
                  </a:lnTo>
                  <a:cubicBezTo>
                    <a:pt x="2774848" y="1120860"/>
                    <a:pt x="2751077" y="1116106"/>
                    <a:pt x="2790264" y="1116106"/>
                  </a:cubicBezTo>
                  <a:lnTo>
                    <a:pt x="2837329" y="1136277"/>
                  </a:lnTo>
                  <a:lnTo>
                    <a:pt x="3045758" y="1203512"/>
                  </a:lnTo>
                  <a:lnTo>
                    <a:pt x="3193676" y="1203512"/>
                  </a:lnTo>
                  <a:lnTo>
                    <a:pt x="3287805" y="1290918"/>
                  </a:lnTo>
                  <a:lnTo>
                    <a:pt x="3415552" y="1317812"/>
                  </a:lnTo>
                  <a:lnTo>
                    <a:pt x="3536576" y="1317812"/>
                  </a:lnTo>
                  <a:lnTo>
                    <a:pt x="3697941" y="1391771"/>
                  </a:lnTo>
                  <a:lnTo>
                    <a:pt x="3697941" y="1405218"/>
                  </a:lnTo>
                  <a:lnTo>
                    <a:pt x="3697941" y="1680883"/>
                  </a:lnTo>
                  <a:lnTo>
                    <a:pt x="13447" y="1680883"/>
                  </a:lnTo>
                </a:path>
              </a:pathLst>
            </a:custGeom>
            <a:solidFill>
              <a:srgbClr val="FF0000">
                <a:alpha val="40000"/>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5" name="Freeform 54"/>
            <p:cNvSpPr/>
            <p:nvPr/>
          </p:nvSpPr>
          <p:spPr>
            <a:xfrm>
              <a:off x="2434450" y="2455837"/>
              <a:ext cx="3856030" cy="929815"/>
            </a:xfrm>
            <a:custGeom>
              <a:avLst/>
              <a:gdLst>
                <a:gd name="connsiteX0" fmla="*/ 0 w 3454030"/>
                <a:gd name="connsiteY0" fmla="*/ 0 h 637411"/>
                <a:gd name="connsiteX1" fmla="*/ 203571 w 3454030"/>
                <a:gd name="connsiteY1" fmla="*/ 66745 h 637411"/>
                <a:gd name="connsiteX2" fmla="*/ 327049 w 3454030"/>
                <a:gd name="connsiteY2" fmla="*/ 116803 h 637411"/>
                <a:gd name="connsiteX3" fmla="*/ 447189 w 3454030"/>
                <a:gd name="connsiteY3" fmla="*/ 123478 h 637411"/>
                <a:gd name="connsiteX4" fmla="*/ 657434 w 3454030"/>
                <a:gd name="connsiteY4" fmla="*/ 140164 h 637411"/>
                <a:gd name="connsiteX5" fmla="*/ 871016 w 3454030"/>
                <a:gd name="connsiteY5" fmla="*/ 156850 h 637411"/>
                <a:gd name="connsiteX6" fmla="*/ 1051227 w 3454030"/>
                <a:gd name="connsiteY6" fmla="*/ 173536 h 637411"/>
                <a:gd name="connsiteX7" fmla="*/ 1188053 w 3454030"/>
                <a:gd name="connsiteY7" fmla="*/ 183548 h 637411"/>
                <a:gd name="connsiteX8" fmla="*/ 1248123 w 3454030"/>
                <a:gd name="connsiteY8" fmla="*/ 176873 h 637411"/>
                <a:gd name="connsiteX9" fmla="*/ 1301519 w 3454030"/>
                <a:gd name="connsiteY9" fmla="*/ 143501 h 637411"/>
                <a:gd name="connsiteX10" fmla="*/ 1311530 w 3454030"/>
                <a:gd name="connsiteY10" fmla="*/ 130152 h 637411"/>
                <a:gd name="connsiteX11" fmla="*/ 1361589 w 3454030"/>
                <a:gd name="connsiteY11" fmla="*/ 143501 h 637411"/>
                <a:gd name="connsiteX12" fmla="*/ 1481729 w 3454030"/>
                <a:gd name="connsiteY12" fmla="*/ 193559 h 637411"/>
                <a:gd name="connsiteX13" fmla="*/ 1645253 w 3454030"/>
                <a:gd name="connsiteY13" fmla="*/ 263641 h 637411"/>
                <a:gd name="connsiteX14" fmla="*/ 1832138 w 3454030"/>
                <a:gd name="connsiteY14" fmla="*/ 350409 h 637411"/>
                <a:gd name="connsiteX15" fmla="*/ 2005673 w 3454030"/>
                <a:gd name="connsiteY15" fmla="*/ 423828 h 637411"/>
                <a:gd name="connsiteX16" fmla="*/ 2139162 w 3454030"/>
                <a:gd name="connsiteY16" fmla="*/ 467212 h 637411"/>
                <a:gd name="connsiteX17" fmla="*/ 2329384 w 3454030"/>
                <a:gd name="connsiteY17" fmla="*/ 530619 h 637411"/>
                <a:gd name="connsiteX18" fmla="*/ 2529618 w 3454030"/>
                <a:gd name="connsiteY18" fmla="*/ 567329 h 637411"/>
                <a:gd name="connsiteX19" fmla="*/ 2769898 w 3454030"/>
                <a:gd name="connsiteY19" fmla="*/ 590689 h 637411"/>
                <a:gd name="connsiteX20" fmla="*/ 3006841 w 3454030"/>
                <a:gd name="connsiteY20" fmla="*/ 587352 h 637411"/>
                <a:gd name="connsiteX21" fmla="*/ 3160354 w 3454030"/>
                <a:gd name="connsiteY21" fmla="*/ 600701 h 637411"/>
                <a:gd name="connsiteX22" fmla="*/ 3454030 w 3454030"/>
                <a:gd name="connsiteY22" fmla="*/ 637411 h 63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54030" h="637411">
                  <a:moveTo>
                    <a:pt x="0" y="0"/>
                  </a:moveTo>
                  <a:cubicBezTo>
                    <a:pt x="74531" y="23639"/>
                    <a:pt x="149063" y="47278"/>
                    <a:pt x="203571" y="66745"/>
                  </a:cubicBezTo>
                  <a:cubicBezTo>
                    <a:pt x="258079" y="86212"/>
                    <a:pt x="286446" y="107348"/>
                    <a:pt x="327049" y="116803"/>
                  </a:cubicBezTo>
                  <a:cubicBezTo>
                    <a:pt x="367652" y="126258"/>
                    <a:pt x="447189" y="123478"/>
                    <a:pt x="447189" y="123478"/>
                  </a:cubicBezTo>
                  <a:lnTo>
                    <a:pt x="657434" y="140164"/>
                  </a:lnTo>
                  <a:lnTo>
                    <a:pt x="871016" y="156850"/>
                  </a:lnTo>
                  <a:lnTo>
                    <a:pt x="1051227" y="173536"/>
                  </a:lnTo>
                  <a:cubicBezTo>
                    <a:pt x="1104067" y="177986"/>
                    <a:pt x="1155237" y="182992"/>
                    <a:pt x="1188053" y="183548"/>
                  </a:cubicBezTo>
                  <a:cubicBezTo>
                    <a:pt x="1220869" y="184104"/>
                    <a:pt x="1229212" y="183547"/>
                    <a:pt x="1248123" y="176873"/>
                  </a:cubicBezTo>
                  <a:cubicBezTo>
                    <a:pt x="1267034" y="170199"/>
                    <a:pt x="1290951" y="151288"/>
                    <a:pt x="1301519" y="143501"/>
                  </a:cubicBezTo>
                  <a:cubicBezTo>
                    <a:pt x="1312087" y="135714"/>
                    <a:pt x="1301518" y="130152"/>
                    <a:pt x="1311530" y="130152"/>
                  </a:cubicBezTo>
                  <a:cubicBezTo>
                    <a:pt x="1321542" y="130152"/>
                    <a:pt x="1333223" y="132933"/>
                    <a:pt x="1361589" y="143501"/>
                  </a:cubicBezTo>
                  <a:cubicBezTo>
                    <a:pt x="1389955" y="154069"/>
                    <a:pt x="1481729" y="193559"/>
                    <a:pt x="1481729" y="193559"/>
                  </a:cubicBezTo>
                  <a:cubicBezTo>
                    <a:pt x="1529006" y="213582"/>
                    <a:pt x="1586852" y="237499"/>
                    <a:pt x="1645253" y="263641"/>
                  </a:cubicBezTo>
                  <a:cubicBezTo>
                    <a:pt x="1703655" y="289783"/>
                    <a:pt x="1772068" y="323711"/>
                    <a:pt x="1832138" y="350409"/>
                  </a:cubicBezTo>
                  <a:cubicBezTo>
                    <a:pt x="1892208" y="377107"/>
                    <a:pt x="1954502" y="404361"/>
                    <a:pt x="2005673" y="423828"/>
                  </a:cubicBezTo>
                  <a:cubicBezTo>
                    <a:pt x="2056844" y="443295"/>
                    <a:pt x="2139162" y="467212"/>
                    <a:pt x="2139162" y="467212"/>
                  </a:cubicBezTo>
                  <a:cubicBezTo>
                    <a:pt x="2193114" y="485010"/>
                    <a:pt x="2264308" y="513933"/>
                    <a:pt x="2329384" y="530619"/>
                  </a:cubicBezTo>
                  <a:cubicBezTo>
                    <a:pt x="2394460" y="547305"/>
                    <a:pt x="2456199" y="557317"/>
                    <a:pt x="2529618" y="567329"/>
                  </a:cubicBezTo>
                  <a:cubicBezTo>
                    <a:pt x="2603037" y="577341"/>
                    <a:pt x="2690361" y="587352"/>
                    <a:pt x="2769898" y="590689"/>
                  </a:cubicBezTo>
                  <a:cubicBezTo>
                    <a:pt x="2849435" y="594026"/>
                    <a:pt x="2941765" y="585683"/>
                    <a:pt x="3006841" y="587352"/>
                  </a:cubicBezTo>
                  <a:cubicBezTo>
                    <a:pt x="3071917" y="589021"/>
                    <a:pt x="3085823" y="592358"/>
                    <a:pt x="3160354" y="600701"/>
                  </a:cubicBezTo>
                  <a:cubicBezTo>
                    <a:pt x="3234885" y="609044"/>
                    <a:pt x="3344457" y="623227"/>
                    <a:pt x="3454030" y="637411"/>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6" name="Freeform 55"/>
            <p:cNvSpPr/>
            <p:nvPr/>
          </p:nvSpPr>
          <p:spPr>
            <a:xfrm>
              <a:off x="3924704" y="2645695"/>
              <a:ext cx="2388130" cy="725352"/>
            </a:xfrm>
            <a:custGeom>
              <a:avLst/>
              <a:gdLst>
                <a:gd name="connsiteX0" fmla="*/ 0 w 2139162"/>
                <a:gd name="connsiteY0" fmla="*/ 0 h 497247"/>
                <a:gd name="connsiteX1" fmla="*/ 470549 w 2139162"/>
                <a:gd name="connsiteY1" fmla="*/ 200234 h 497247"/>
                <a:gd name="connsiteX2" fmla="*/ 734190 w 2139162"/>
                <a:gd name="connsiteY2" fmla="*/ 270316 h 497247"/>
                <a:gd name="connsiteX3" fmla="*/ 1251460 w 2139162"/>
                <a:gd name="connsiteY3" fmla="*/ 387118 h 497247"/>
                <a:gd name="connsiteX4" fmla="*/ 1762055 w 2139162"/>
                <a:gd name="connsiteY4" fmla="*/ 460537 h 497247"/>
                <a:gd name="connsiteX5" fmla="*/ 2139162 w 2139162"/>
                <a:gd name="connsiteY5" fmla="*/ 497247 h 49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162" h="497247">
                  <a:moveTo>
                    <a:pt x="0" y="0"/>
                  </a:moveTo>
                  <a:cubicBezTo>
                    <a:pt x="174092" y="77590"/>
                    <a:pt x="348184" y="155181"/>
                    <a:pt x="470549" y="200234"/>
                  </a:cubicBezTo>
                  <a:cubicBezTo>
                    <a:pt x="592914" y="245287"/>
                    <a:pt x="604038" y="239169"/>
                    <a:pt x="734190" y="270316"/>
                  </a:cubicBezTo>
                  <a:cubicBezTo>
                    <a:pt x="864342" y="301463"/>
                    <a:pt x="1080149" y="355415"/>
                    <a:pt x="1251460" y="387118"/>
                  </a:cubicBezTo>
                  <a:cubicBezTo>
                    <a:pt x="1422771" y="418821"/>
                    <a:pt x="1614105" y="442182"/>
                    <a:pt x="1762055" y="460537"/>
                  </a:cubicBezTo>
                  <a:cubicBezTo>
                    <a:pt x="1910005" y="478892"/>
                    <a:pt x="2024583" y="488069"/>
                    <a:pt x="2139162" y="497247"/>
                  </a:cubicBezTo>
                </a:path>
              </a:pathLst>
            </a:custGeom>
            <a:ln w="38100">
              <a:solidFill>
                <a:srgbClr val="FF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7" name="Freeform 56"/>
            <p:cNvSpPr/>
            <p:nvPr/>
          </p:nvSpPr>
          <p:spPr>
            <a:xfrm>
              <a:off x="2427000" y="2455837"/>
              <a:ext cx="1412015" cy="267749"/>
            </a:xfrm>
            <a:custGeom>
              <a:avLst/>
              <a:gdLst>
                <a:gd name="connsiteX0" fmla="*/ 0 w 1264809"/>
                <a:gd name="connsiteY0" fmla="*/ 0 h 183548"/>
                <a:gd name="connsiteX1" fmla="*/ 310362 w 1264809"/>
                <a:gd name="connsiteY1" fmla="*/ 70082 h 183548"/>
                <a:gd name="connsiteX2" fmla="*/ 704155 w 1264809"/>
                <a:gd name="connsiteY2" fmla="*/ 126815 h 183548"/>
                <a:gd name="connsiteX3" fmla="*/ 997831 w 1264809"/>
                <a:gd name="connsiteY3" fmla="*/ 170199 h 183548"/>
                <a:gd name="connsiteX4" fmla="*/ 1264809 w 1264809"/>
                <a:gd name="connsiteY4" fmla="*/ 183548 h 183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809" h="183548">
                  <a:moveTo>
                    <a:pt x="0" y="0"/>
                  </a:moveTo>
                  <a:cubicBezTo>
                    <a:pt x="96501" y="24473"/>
                    <a:pt x="193003" y="48946"/>
                    <a:pt x="310362" y="70082"/>
                  </a:cubicBezTo>
                  <a:cubicBezTo>
                    <a:pt x="427721" y="91218"/>
                    <a:pt x="704155" y="126815"/>
                    <a:pt x="704155" y="126815"/>
                  </a:cubicBezTo>
                  <a:cubicBezTo>
                    <a:pt x="818733" y="143501"/>
                    <a:pt x="904389" y="160743"/>
                    <a:pt x="997831" y="170199"/>
                  </a:cubicBezTo>
                  <a:cubicBezTo>
                    <a:pt x="1091273" y="179655"/>
                    <a:pt x="1178041" y="181601"/>
                    <a:pt x="1264809" y="183548"/>
                  </a:cubicBezTo>
                </a:path>
              </a:pathLst>
            </a:custGeom>
            <a:ln w="38100">
              <a:solidFill>
                <a:srgbClr val="FF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8" name="Freeform 57"/>
            <p:cNvSpPr/>
            <p:nvPr/>
          </p:nvSpPr>
          <p:spPr>
            <a:xfrm>
              <a:off x="2188560" y="2396975"/>
              <a:ext cx="4109372" cy="385576"/>
            </a:xfrm>
            <a:custGeom>
              <a:avLst/>
              <a:gdLst>
                <a:gd name="connsiteX0" fmla="*/ 0 w 3680960"/>
                <a:gd name="connsiteY0" fmla="*/ 20329 h 264322"/>
                <a:gd name="connsiteX1" fmla="*/ 236943 w 3680960"/>
                <a:gd name="connsiteY1" fmla="*/ 306 h 264322"/>
                <a:gd name="connsiteX2" fmla="*/ 347071 w 3680960"/>
                <a:gd name="connsiteY2" fmla="*/ 10317 h 264322"/>
                <a:gd name="connsiteX3" fmla="*/ 450525 w 3680960"/>
                <a:gd name="connsiteY3" fmla="*/ 16992 h 264322"/>
                <a:gd name="connsiteX4" fmla="*/ 510595 w 3680960"/>
                <a:gd name="connsiteY4" fmla="*/ 23666 h 264322"/>
                <a:gd name="connsiteX5" fmla="*/ 560654 w 3680960"/>
                <a:gd name="connsiteY5" fmla="*/ 43690 h 264322"/>
                <a:gd name="connsiteX6" fmla="*/ 654096 w 3680960"/>
                <a:gd name="connsiteY6" fmla="*/ 43690 h 264322"/>
                <a:gd name="connsiteX7" fmla="*/ 844318 w 3680960"/>
                <a:gd name="connsiteY7" fmla="*/ 47027 h 264322"/>
                <a:gd name="connsiteX8" fmla="*/ 931086 w 3680960"/>
                <a:gd name="connsiteY8" fmla="*/ 23666 h 264322"/>
                <a:gd name="connsiteX9" fmla="*/ 1131319 w 3680960"/>
                <a:gd name="connsiteY9" fmla="*/ 16992 h 264322"/>
                <a:gd name="connsiteX10" fmla="*/ 1228099 w 3680960"/>
                <a:gd name="connsiteY10" fmla="*/ 6980 h 264322"/>
                <a:gd name="connsiteX11" fmla="*/ 1361588 w 3680960"/>
                <a:gd name="connsiteY11" fmla="*/ 306 h 264322"/>
                <a:gd name="connsiteX12" fmla="*/ 1458367 w 3680960"/>
                <a:gd name="connsiteY12" fmla="*/ 16992 h 264322"/>
                <a:gd name="connsiteX13" fmla="*/ 1605205 w 3680960"/>
                <a:gd name="connsiteY13" fmla="*/ 53701 h 264322"/>
                <a:gd name="connsiteX14" fmla="*/ 1825462 w 3680960"/>
                <a:gd name="connsiteY14" fmla="*/ 170504 h 264322"/>
                <a:gd name="connsiteX15" fmla="*/ 1912230 w 3680960"/>
                <a:gd name="connsiteY15" fmla="*/ 213888 h 264322"/>
                <a:gd name="connsiteX16" fmla="*/ 1998998 w 3680960"/>
                <a:gd name="connsiteY16" fmla="*/ 257272 h 264322"/>
                <a:gd name="connsiteX17" fmla="*/ 2045719 w 3680960"/>
                <a:gd name="connsiteY17" fmla="*/ 260609 h 264322"/>
                <a:gd name="connsiteX18" fmla="*/ 2272651 w 3680960"/>
                <a:gd name="connsiteY18" fmla="*/ 220563 h 264322"/>
                <a:gd name="connsiteX19" fmla="*/ 2419489 w 3680960"/>
                <a:gd name="connsiteY19" fmla="*/ 213888 h 264322"/>
                <a:gd name="connsiteX20" fmla="*/ 2576338 w 3680960"/>
                <a:gd name="connsiteY20" fmla="*/ 193865 h 264322"/>
                <a:gd name="connsiteX21" fmla="*/ 2736525 w 3680960"/>
                <a:gd name="connsiteY21" fmla="*/ 210551 h 264322"/>
                <a:gd name="connsiteX22" fmla="*/ 2900049 w 3680960"/>
                <a:gd name="connsiteY22" fmla="*/ 230574 h 264322"/>
                <a:gd name="connsiteX23" fmla="*/ 3040213 w 3680960"/>
                <a:gd name="connsiteY23" fmla="*/ 227237 h 264322"/>
                <a:gd name="connsiteX24" fmla="*/ 3096945 w 3680960"/>
                <a:gd name="connsiteY24" fmla="*/ 217225 h 264322"/>
                <a:gd name="connsiteX25" fmla="*/ 3210411 w 3680960"/>
                <a:gd name="connsiteY25" fmla="*/ 170504 h 264322"/>
                <a:gd name="connsiteX26" fmla="*/ 3297179 w 3680960"/>
                <a:gd name="connsiteY26" fmla="*/ 167167 h 264322"/>
                <a:gd name="connsiteX27" fmla="*/ 3464040 w 3680960"/>
                <a:gd name="connsiteY27" fmla="*/ 173841 h 264322"/>
                <a:gd name="connsiteX28" fmla="*/ 3537459 w 3680960"/>
                <a:gd name="connsiteY28" fmla="*/ 170504 h 264322"/>
                <a:gd name="connsiteX29" fmla="*/ 3617553 w 3680960"/>
                <a:gd name="connsiteY29" fmla="*/ 147144 h 264322"/>
                <a:gd name="connsiteX30" fmla="*/ 3680960 w 3680960"/>
                <a:gd name="connsiteY30" fmla="*/ 110434 h 26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680960" h="264322">
                  <a:moveTo>
                    <a:pt x="0" y="20329"/>
                  </a:moveTo>
                  <a:cubicBezTo>
                    <a:pt x="89549" y="11152"/>
                    <a:pt x="179098" y="1975"/>
                    <a:pt x="236943" y="306"/>
                  </a:cubicBezTo>
                  <a:cubicBezTo>
                    <a:pt x="294788" y="-1363"/>
                    <a:pt x="311474" y="7536"/>
                    <a:pt x="347071" y="10317"/>
                  </a:cubicBezTo>
                  <a:cubicBezTo>
                    <a:pt x="382668" y="13098"/>
                    <a:pt x="423271" y="14767"/>
                    <a:pt x="450525" y="16992"/>
                  </a:cubicBezTo>
                  <a:cubicBezTo>
                    <a:pt x="477779" y="19217"/>
                    <a:pt x="492240" y="19216"/>
                    <a:pt x="510595" y="23666"/>
                  </a:cubicBezTo>
                  <a:cubicBezTo>
                    <a:pt x="528950" y="28116"/>
                    <a:pt x="536737" y="40353"/>
                    <a:pt x="560654" y="43690"/>
                  </a:cubicBezTo>
                  <a:cubicBezTo>
                    <a:pt x="584571" y="47027"/>
                    <a:pt x="654096" y="43690"/>
                    <a:pt x="654096" y="43690"/>
                  </a:cubicBezTo>
                  <a:cubicBezTo>
                    <a:pt x="701373" y="44246"/>
                    <a:pt x="798153" y="50364"/>
                    <a:pt x="844318" y="47027"/>
                  </a:cubicBezTo>
                  <a:cubicBezTo>
                    <a:pt x="890483" y="43690"/>
                    <a:pt x="883253" y="28672"/>
                    <a:pt x="931086" y="23666"/>
                  </a:cubicBezTo>
                  <a:cubicBezTo>
                    <a:pt x="978920" y="18660"/>
                    <a:pt x="1081817" y="19773"/>
                    <a:pt x="1131319" y="16992"/>
                  </a:cubicBezTo>
                  <a:cubicBezTo>
                    <a:pt x="1180821" y="14211"/>
                    <a:pt x="1189721" y="9761"/>
                    <a:pt x="1228099" y="6980"/>
                  </a:cubicBezTo>
                  <a:cubicBezTo>
                    <a:pt x="1266477" y="4199"/>
                    <a:pt x="1323210" y="-1363"/>
                    <a:pt x="1361588" y="306"/>
                  </a:cubicBezTo>
                  <a:cubicBezTo>
                    <a:pt x="1399966" y="1975"/>
                    <a:pt x="1417764" y="8093"/>
                    <a:pt x="1458367" y="16992"/>
                  </a:cubicBezTo>
                  <a:cubicBezTo>
                    <a:pt x="1498970" y="25891"/>
                    <a:pt x="1544023" y="28116"/>
                    <a:pt x="1605205" y="53701"/>
                  </a:cubicBezTo>
                  <a:cubicBezTo>
                    <a:pt x="1666388" y="79286"/>
                    <a:pt x="1774291" y="143806"/>
                    <a:pt x="1825462" y="170504"/>
                  </a:cubicBezTo>
                  <a:cubicBezTo>
                    <a:pt x="1876633" y="197202"/>
                    <a:pt x="1912230" y="213888"/>
                    <a:pt x="1912230" y="213888"/>
                  </a:cubicBezTo>
                  <a:cubicBezTo>
                    <a:pt x="1941153" y="228349"/>
                    <a:pt x="1976750" y="249485"/>
                    <a:pt x="1998998" y="257272"/>
                  </a:cubicBezTo>
                  <a:cubicBezTo>
                    <a:pt x="2021246" y="265059"/>
                    <a:pt x="2000110" y="266727"/>
                    <a:pt x="2045719" y="260609"/>
                  </a:cubicBezTo>
                  <a:cubicBezTo>
                    <a:pt x="2091328" y="254491"/>
                    <a:pt x="2210356" y="228350"/>
                    <a:pt x="2272651" y="220563"/>
                  </a:cubicBezTo>
                  <a:cubicBezTo>
                    <a:pt x="2334946" y="212776"/>
                    <a:pt x="2368875" y="218338"/>
                    <a:pt x="2419489" y="213888"/>
                  </a:cubicBezTo>
                  <a:cubicBezTo>
                    <a:pt x="2470104" y="209438"/>
                    <a:pt x="2523499" y="194421"/>
                    <a:pt x="2576338" y="193865"/>
                  </a:cubicBezTo>
                  <a:cubicBezTo>
                    <a:pt x="2629177" y="193309"/>
                    <a:pt x="2736525" y="210551"/>
                    <a:pt x="2736525" y="210551"/>
                  </a:cubicBezTo>
                  <a:cubicBezTo>
                    <a:pt x="2790477" y="216669"/>
                    <a:pt x="2849434" y="227793"/>
                    <a:pt x="2900049" y="230574"/>
                  </a:cubicBezTo>
                  <a:cubicBezTo>
                    <a:pt x="2950664" y="233355"/>
                    <a:pt x="3007397" y="229462"/>
                    <a:pt x="3040213" y="227237"/>
                  </a:cubicBezTo>
                  <a:cubicBezTo>
                    <a:pt x="3073029" y="225012"/>
                    <a:pt x="3068579" y="226680"/>
                    <a:pt x="3096945" y="217225"/>
                  </a:cubicBezTo>
                  <a:cubicBezTo>
                    <a:pt x="3125311" y="207770"/>
                    <a:pt x="3177039" y="178847"/>
                    <a:pt x="3210411" y="170504"/>
                  </a:cubicBezTo>
                  <a:cubicBezTo>
                    <a:pt x="3243783" y="162161"/>
                    <a:pt x="3254908" y="166611"/>
                    <a:pt x="3297179" y="167167"/>
                  </a:cubicBezTo>
                  <a:cubicBezTo>
                    <a:pt x="3339450" y="167723"/>
                    <a:pt x="3423993" y="173285"/>
                    <a:pt x="3464040" y="173841"/>
                  </a:cubicBezTo>
                  <a:cubicBezTo>
                    <a:pt x="3504087" y="174397"/>
                    <a:pt x="3511873" y="174954"/>
                    <a:pt x="3537459" y="170504"/>
                  </a:cubicBezTo>
                  <a:cubicBezTo>
                    <a:pt x="3563045" y="166054"/>
                    <a:pt x="3593636" y="157156"/>
                    <a:pt x="3617553" y="147144"/>
                  </a:cubicBezTo>
                  <a:cubicBezTo>
                    <a:pt x="3641470" y="137132"/>
                    <a:pt x="3661215" y="123783"/>
                    <a:pt x="3680960" y="110434"/>
                  </a:cubicBezTo>
                </a:path>
              </a:pathLst>
            </a:cu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9" name="Freeform 58"/>
            <p:cNvSpPr/>
            <p:nvPr/>
          </p:nvSpPr>
          <p:spPr>
            <a:xfrm>
              <a:off x="2281699" y="2343829"/>
              <a:ext cx="4005055" cy="156564"/>
            </a:xfrm>
            <a:custGeom>
              <a:avLst/>
              <a:gdLst>
                <a:gd name="connsiteX0" fmla="*/ 0 w 3587518"/>
                <a:gd name="connsiteY0" fmla="*/ 66773 h 107328"/>
                <a:gd name="connsiteX1" fmla="*/ 176873 w 3587518"/>
                <a:gd name="connsiteY1" fmla="*/ 73447 h 107328"/>
                <a:gd name="connsiteX2" fmla="*/ 387118 w 3587518"/>
                <a:gd name="connsiteY2" fmla="*/ 50087 h 107328"/>
                <a:gd name="connsiteX3" fmla="*/ 700818 w 3587518"/>
                <a:gd name="connsiteY3" fmla="*/ 50087 h 107328"/>
                <a:gd name="connsiteX4" fmla="*/ 840981 w 3587518"/>
                <a:gd name="connsiteY4" fmla="*/ 70110 h 107328"/>
                <a:gd name="connsiteX5" fmla="*/ 931086 w 3587518"/>
                <a:gd name="connsiteY5" fmla="*/ 93470 h 107328"/>
                <a:gd name="connsiteX6" fmla="*/ 1087936 w 3587518"/>
                <a:gd name="connsiteY6" fmla="*/ 103482 h 107328"/>
                <a:gd name="connsiteX7" fmla="*/ 1234774 w 3587518"/>
                <a:gd name="connsiteY7" fmla="*/ 106819 h 107328"/>
                <a:gd name="connsiteX8" fmla="*/ 1298181 w 3587518"/>
                <a:gd name="connsiteY8" fmla="*/ 93470 h 107328"/>
                <a:gd name="connsiteX9" fmla="*/ 1411647 w 3587518"/>
                <a:gd name="connsiteY9" fmla="*/ 53424 h 107328"/>
                <a:gd name="connsiteX10" fmla="*/ 1558485 w 3587518"/>
                <a:gd name="connsiteY10" fmla="*/ 23389 h 107328"/>
                <a:gd name="connsiteX11" fmla="*/ 1802102 w 3587518"/>
                <a:gd name="connsiteY11" fmla="*/ 46749 h 107328"/>
                <a:gd name="connsiteX12" fmla="*/ 1848824 w 3587518"/>
                <a:gd name="connsiteY12" fmla="*/ 40075 h 107328"/>
                <a:gd name="connsiteX13" fmla="*/ 1965626 w 3587518"/>
                <a:gd name="connsiteY13" fmla="*/ 28 h 107328"/>
                <a:gd name="connsiteX14" fmla="*/ 2099115 w 3587518"/>
                <a:gd name="connsiteY14" fmla="*/ 33400 h 107328"/>
                <a:gd name="connsiteX15" fmla="*/ 2232605 w 3587518"/>
                <a:gd name="connsiteY15" fmla="*/ 13377 h 107328"/>
                <a:gd name="connsiteX16" fmla="*/ 2366094 w 3587518"/>
                <a:gd name="connsiteY16" fmla="*/ 33400 h 107328"/>
                <a:gd name="connsiteX17" fmla="*/ 2416152 w 3587518"/>
                <a:gd name="connsiteY17" fmla="*/ 46749 h 107328"/>
                <a:gd name="connsiteX18" fmla="*/ 2516269 w 3587518"/>
                <a:gd name="connsiteY18" fmla="*/ 13377 h 107328"/>
                <a:gd name="connsiteX19" fmla="*/ 2586351 w 3587518"/>
                <a:gd name="connsiteY19" fmla="*/ 33400 h 107328"/>
                <a:gd name="connsiteX20" fmla="*/ 2729851 w 3587518"/>
                <a:gd name="connsiteY20" fmla="*/ 23389 h 107328"/>
                <a:gd name="connsiteX21" fmla="*/ 2866678 w 3587518"/>
                <a:gd name="connsiteY21" fmla="*/ 26726 h 107328"/>
                <a:gd name="connsiteX22" fmla="*/ 2986818 w 3587518"/>
                <a:gd name="connsiteY22" fmla="*/ 56761 h 107328"/>
                <a:gd name="connsiteX23" fmla="*/ 3033539 w 3587518"/>
                <a:gd name="connsiteY23" fmla="*/ 43412 h 107328"/>
                <a:gd name="connsiteX24" fmla="*/ 3153679 w 3587518"/>
                <a:gd name="connsiteY24" fmla="*/ 86796 h 107328"/>
                <a:gd name="connsiteX25" fmla="*/ 3190388 w 3587518"/>
                <a:gd name="connsiteY25" fmla="*/ 60098 h 107328"/>
                <a:gd name="connsiteX26" fmla="*/ 3363924 w 3587518"/>
                <a:gd name="connsiteY26" fmla="*/ 60098 h 107328"/>
                <a:gd name="connsiteX27" fmla="*/ 3440680 w 3587518"/>
                <a:gd name="connsiteY27" fmla="*/ 93470 h 107328"/>
                <a:gd name="connsiteX28" fmla="*/ 3587518 w 3587518"/>
                <a:gd name="connsiteY28" fmla="*/ 96808 h 107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587518" h="107328">
                  <a:moveTo>
                    <a:pt x="0" y="66773"/>
                  </a:moveTo>
                  <a:cubicBezTo>
                    <a:pt x="56176" y="71500"/>
                    <a:pt x="112353" y="76228"/>
                    <a:pt x="176873" y="73447"/>
                  </a:cubicBezTo>
                  <a:cubicBezTo>
                    <a:pt x="241393" y="70666"/>
                    <a:pt x="299794" y="53980"/>
                    <a:pt x="387118" y="50087"/>
                  </a:cubicBezTo>
                  <a:cubicBezTo>
                    <a:pt x="474442" y="46194"/>
                    <a:pt x="625174" y="46750"/>
                    <a:pt x="700818" y="50087"/>
                  </a:cubicBezTo>
                  <a:cubicBezTo>
                    <a:pt x="776462" y="53424"/>
                    <a:pt x="802603" y="62880"/>
                    <a:pt x="840981" y="70110"/>
                  </a:cubicBezTo>
                  <a:cubicBezTo>
                    <a:pt x="879359" y="77340"/>
                    <a:pt x="889927" y="87908"/>
                    <a:pt x="931086" y="93470"/>
                  </a:cubicBezTo>
                  <a:cubicBezTo>
                    <a:pt x="972245" y="99032"/>
                    <a:pt x="1037321" y="101257"/>
                    <a:pt x="1087936" y="103482"/>
                  </a:cubicBezTo>
                  <a:cubicBezTo>
                    <a:pt x="1138551" y="105707"/>
                    <a:pt x="1199733" y="108488"/>
                    <a:pt x="1234774" y="106819"/>
                  </a:cubicBezTo>
                  <a:cubicBezTo>
                    <a:pt x="1269815" y="105150"/>
                    <a:pt x="1268702" y="102369"/>
                    <a:pt x="1298181" y="93470"/>
                  </a:cubicBezTo>
                  <a:cubicBezTo>
                    <a:pt x="1327660" y="84571"/>
                    <a:pt x="1368263" y="65104"/>
                    <a:pt x="1411647" y="53424"/>
                  </a:cubicBezTo>
                  <a:cubicBezTo>
                    <a:pt x="1455031" y="41744"/>
                    <a:pt x="1493409" y="24501"/>
                    <a:pt x="1558485" y="23389"/>
                  </a:cubicBezTo>
                  <a:cubicBezTo>
                    <a:pt x="1623561" y="22277"/>
                    <a:pt x="1753712" y="43968"/>
                    <a:pt x="1802102" y="46749"/>
                  </a:cubicBezTo>
                  <a:cubicBezTo>
                    <a:pt x="1850492" y="49530"/>
                    <a:pt x="1821570" y="47862"/>
                    <a:pt x="1848824" y="40075"/>
                  </a:cubicBezTo>
                  <a:cubicBezTo>
                    <a:pt x="1876078" y="32288"/>
                    <a:pt x="1923911" y="1140"/>
                    <a:pt x="1965626" y="28"/>
                  </a:cubicBezTo>
                  <a:cubicBezTo>
                    <a:pt x="2007341" y="-1084"/>
                    <a:pt x="2054619" y="31175"/>
                    <a:pt x="2099115" y="33400"/>
                  </a:cubicBezTo>
                  <a:cubicBezTo>
                    <a:pt x="2143611" y="35625"/>
                    <a:pt x="2188109" y="13377"/>
                    <a:pt x="2232605" y="13377"/>
                  </a:cubicBezTo>
                  <a:cubicBezTo>
                    <a:pt x="2277101" y="13377"/>
                    <a:pt x="2335503" y="27838"/>
                    <a:pt x="2366094" y="33400"/>
                  </a:cubicBezTo>
                  <a:cubicBezTo>
                    <a:pt x="2396685" y="38962"/>
                    <a:pt x="2391123" y="50086"/>
                    <a:pt x="2416152" y="46749"/>
                  </a:cubicBezTo>
                  <a:cubicBezTo>
                    <a:pt x="2441181" y="43412"/>
                    <a:pt x="2487903" y="15602"/>
                    <a:pt x="2516269" y="13377"/>
                  </a:cubicBezTo>
                  <a:cubicBezTo>
                    <a:pt x="2544635" y="11152"/>
                    <a:pt x="2550754" y="31731"/>
                    <a:pt x="2586351" y="33400"/>
                  </a:cubicBezTo>
                  <a:cubicBezTo>
                    <a:pt x="2621948" y="35069"/>
                    <a:pt x="2683130" y="24501"/>
                    <a:pt x="2729851" y="23389"/>
                  </a:cubicBezTo>
                  <a:lnTo>
                    <a:pt x="2866678" y="26726"/>
                  </a:lnTo>
                  <a:cubicBezTo>
                    <a:pt x="2909506" y="32288"/>
                    <a:pt x="2959008" y="53980"/>
                    <a:pt x="2986818" y="56761"/>
                  </a:cubicBezTo>
                  <a:cubicBezTo>
                    <a:pt x="3014628" y="59542"/>
                    <a:pt x="3005729" y="38406"/>
                    <a:pt x="3033539" y="43412"/>
                  </a:cubicBezTo>
                  <a:cubicBezTo>
                    <a:pt x="3061349" y="48418"/>
                    <a:pt x="3127538" y="84015"/>
                    <a:pt x="3153679" y="86796"/>
                  </a:cubicBezTo>
                  <a:cubicBezTo>
                    <a:pt x="3179820" y="89577"/>
                    <a:pt x="3155347" y="64548"/>
                    <a:pt x="3190388" y="60098"/>
                  </a:cubicBezTo>
                  <a:cubicBezTo>
                    <a:pt x="3225429" y="55648"/>
                    <a:pt x="3322209" y="54536"/>
                    <a:pt x="3363924" y="60098"/>
                  </a:cubicBezTo>
                  <a:cubicBezTo>
                    <a:pt x="3405639" y="65660"/>
                    <a:pt x="3403414" y="87352"/>
                    <a:pt x="3440680" y="93470"/>
                  </a:cubicBezTo>
                  <a:cubicBezTo>
                    <a:pt x="3477946" y="99588"/>
                    <a:pt x="3532732" y="98198"/>
                    <a:pt x="3587518" y="96808"/>
                  </a:cubicBezTo>
                </a:path>
              </a:pathLst>
            </a:custGeom>
            <a:noFill/>
            <a:ln w="1905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0" name="Right Arrow 59"/>
            <p:cNvSpPr/>
            <p:nvPr/>
          </p:nvSpPr>
          <p:spPr>
            <a:xfrm rot="16200000">
              <a:off x="2109620" y="2775847"/>
              <a:ext cx="511317" cy="150888"/>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ight Arrow 60"/>
            <p:cNvSpPr/>
            <p:nvPr/>
          </p:nvSpPr>
          <p:spPr>
            <a:xfrm rot="16200000">
              <a:off x="3591367" y="3220470"/>
              <a:ext cx="511317" cy="150888"/>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p:cNvSpPr txBox="1"/>
            <p:nvPr/>
          </p:nvSpPr>
          <p:spPr>
            <a:xfrm>
              <a:off x="1939117" y="3180912"/>
              <a:ext cx="851213" cy="225595"/>
            </a:xfrm>
            <a:prstGeom prst="rect">
              <a:avLst/>
            </a:prstGeom>
            <a:solidFill>
              <a:schemeClr val="bg1"/>
            </a:solidFill>
          </p:spPr>
          <p:txBody>
            <a:bodyPr wrap="square" rtlCol="0">
              <a:spAutoFit/>
            </a:bodyPr>
            <a:lstStyle/>
            <a:p>
              <a:pPr algn="ctr"/>
              <a:r>
                <a:rPr lang="en-US" sz="1100" b="1" dirty="0" smtClean="0">
                  <a:latin typeface="Arial" panose="020B0604020202020204" pitchFamily="34" charset="0"/>
                  <a:cs typeface="Arial" panose="020B0604020202020204" pitchFamily="34" charset="0"/>
                </a:rPr>
                <a:t>E Jr Rifting</a:t>
              </a:r>
              <a:endParaRPr lang="en-US" sz="1100" b="1" dirty="0">
                <a:latin typeface="Arial" panose="020B0604020202020204" pitchFamily="34" charset="0"/>
                <a:cs typeface="Arial" panose="020B0604020202020204" pitchFamily="34" charset="0"/>
              </a:endParaRPr>
            </a:p>
          </p:txBody>
        </p:sp>
        <p:sp>
          <p:nvSpPr>
            <p:cNvPr id="63" name="TextBox 62"/>
            <p:cNvSpPr txBox="1"/>
            <p:nvPr/>
          </p:nvSpPr>
          <p:spPr>
            <a:xfrm>
              <a:off x="3269850" y="3635683"/>
              <a:ext cx="1148426" cy="225595"/>
            </a:xfrm>
            <a:prstGeom prst="rect">
              <a:avLst/>
            </a:prstGeom>
            <a:solidFill>
              <a:schemeClr val="bg1"/>
            </a:solidFill>
          </p:spPr>
          <p:txBody>
            <a:bodyPr wrap="square" rtlCol="0">
              <a:spAutoFit/>
            </a:bodyPr>
            <a:lstStyle/>
            <a:p>
              <a:pPr algn="ctr"/>
              <a:r>
                <a:rPr lang="en-US" sz="1100" b="1" dirty="0" smtClean="0">
                  <a:latin typeface="Arial" panose="020B0604020202020204" pitchFamily="34" charset="0"/>
                  <a:cs typeface="Arial" panose="020B0604020202020204" pitchFamily="34" charset="0"/>
                </a:rPr>
                <a:t>Early K Rifting</a:t>
              </a:r>
              <a:endParaRPr lang="en-US" sz="1100" b="1" dirty="0">
                <a:latin typeface="Arial" panose="020B0604020202020204" pitchFamily="34" charset="0"/>
                <a:cs typeface="Arial" panose="020B0604020202020204" pitchFamily="34" charset="0"/>
              </a:endParaRPr>
            </a:p>
          </p:txBody>
        </p:sp>
        <p:sp>
          <p:nvSpPr>
            <p:cNvPr id="64" name="TextBox 63"/>
            <p:cNvSpPr txBox="1"/>
            <p:nvPr/>
          </p:nvSpPr>
          <p:spPr>
            <a:xfrm>
              <a:off x="2728452" y="2763599"/>
              <a:ext cx="564578" cy="246221"/>
            </a:xfrm>
            <a:prstGeom prst="rect">
              <a:avLst/>
            </a:prstGeom>
            <a:solidFill>
              <a:srgbClr val="FFFF99"/>
            </a:solidFill>
          </p:spPr>
          <p:txBody>
            <a:bodyPr wrap="none" rtlCol="0">
              <a:spAutoFit/>
            </a:bodyPr>
            <a:lstStyle/>
            <a:p>
              <a:r>
                <a:rPr lang="en-US" sz="1000" b="1" dirty="0" smtClean="0">
                  <a:latin typeface="Batang" panose="02030600000101010101" pitchFamily="18" charset="-127"/>
                  <a:ea typeface="Batang" panose="02030600000101010101" pitchFamily="18" charset="-127"/>
                </a:rPr>
                <a:t>Ɣ</a:t>
              </a:r>
              <a:r>
                <a:rPr lang="en-US" sz="1000" b="1" dirty="0" smtClean="0"/>
                <a:t> = .12</a:t>
              </a:r>
              <a:endParaRPr lang="en-US" sz="1000" b="1" dirty="0"/>
            </a:p>
          </p:txBody>
        </p:sp>
        <p:sp>
          <p:nvSpPr>
            <p:cNvPr id="65" name="TextBox 64"/>
            <p:cNvSpPr txBox="1"/>
            <p:nvPr/>
          </p:nvSpPr>
          <p:spPr>
            <a:xfrm>
              <a:off x="5412658" y="2968343"/>
              <a:ext cx="564578" cy="246221"/>
            </a:xfrm>
            <a:prstGeom prst="rect">
              <a:avLst/>
            </a:prstGeom>
            <a:solidFill>
              <a:srgbClr val="FFFF99"/>
            </a:solidFill>
          </p:spPr>
          <p:txBody>
            <a:bodyPr wrap="none" rtlCol="0">
              <a:spAutoFit/>
            </a:bodyPr>
            <a:lstStyle/>
            <a:p>
              <a:r>
                <a:rPr lang="en-US" sz="1000" b="1" dirty="0" smtClean="0">
                  <a:latin typeface="Batang" panose="02030600000101010101" pitchFamily="18" charset="-127"/>
                  <a:ea typeface="Batang" panose="02030600000101010101" pitchFamily="18" charset="-127"/>
                </a:rPr>
                <a:t>Ɣ</a:t>
              </a:r>
              <a:r>
                <a:rPr lang="en-US" sz="1000" b="1" dirty="0" smtClean="0"/>
                <a:t> = .53</a:t>
              </a:r>
              <a:endParaRPr lang="en-US" sz="1000" b="1" dirty="0"/>
            </a:p>
          </p:txBody>
        </p:sp>
        <p:sp>
          <p:nvSpPr>
            <p:cNvPr id="66" name="TextBox 65"/>
            <p:cNvSpPr txBox="1"/>
            <p:nvPr/>
          </p:nvSpPr>
          <p:spPr>
            <a:xfrm>
              <a:off x="2869678" y="5377536"/>
              <a:ext cx="2209259" cy="338554"/>
            </a:xfrm>
            <a:prstGeom prst="rect">
              <a:avLst/>
            </a:prstGeom>
            <a:noFill/>
          </p:spPr>
          <p:txBody>
            <a:bodyPr wrap="none" rtlCol="0">
              <a:spAutoFit/>
            </a:bodyPr>
            <a:lstStyle/>
            <a:p>
              <a:r>
                <a:rPr lang="en-US" sz="1600" b="1" dirty="0" smtClean="0">
                  <a:latin typeface="Tahoma" panose="020B0604030504040204" pitchFamily="34" charset="0"/>
                  <a:ea typeface="Tahoma" panose="020B0604030504040204" pitchFamily="34" charset="0"/>
                  <a:cs typeface="Tahoma" panose="020B0604030504040204" pitchFamily="34" charset="0"/>
                </a:rPr>
                <a:t>Geologic Time (MY)</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sp>
          <p:nvSpPr>
            <p:cNvPr id="67" name="TextBox 66"/>
            <p:cNvSpPr txBox="1"/>
            <p:nvPr/>
          </p:nvSpPr>
          <p:spPr>
            <a:xfrm rot="16200000">
              <a:off x="432651" y="3406581"/>
              <a:ext cx="1250663" cy="338554"/>
            </a:xfrm>
            <a:prstGeom prst="rect">
              <a:avLst/>
            </a:prstGeom>
            <a:noFill/>
          </p:spPr>
          <p:txBody>
            <a:bodyPr wrap="none" rtlCol="0">
              <a:spAutoFit/>
            </a:bodyPr>
            <a:lstStyle/>
            <a:p>
              <a:r>
                <a:rPr lang="en-US" sz="1600" b="1" dirty="0" smtClean="0">
                  <a:latin typeface="Tahoma" panose="020B0604030504040204" pitchFamily="34" charset="0"/>
                  <a:ea typeface="Tahoma" panose="020B0604030504040204" pitchFamily="34" charset="0"/>
                  <a:cs typeface="Tahoma" panose="020B0604030504040204" pitchFamily="34" charset="0"/>
                </a:rPr>
                <a:t>Depth (m)</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grpSp>
      <p:sp>
        <p:nvSpPr>
          <p:cNvPr id="68" name="TextBox 67"/>
          <p:cNvSpPr txBox="1"/>
          <p:nvPr/>
        </p:nvSpPr>
        <p:spPr>
          <a:xfrm>
            <a:off x="75948" y="6077670"/>
            <a:ext cx="2099196"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5875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1-D Predicted Heat Flow History</a:t>
            </a:r>
            <a:endParaRPr lang="en-US" b="1" dirty="0"/>
          </a:p>
        </p:txBody>
      </p:sp>
      <p:pic>
        <p:nvPicPr>
          <p:cNvPr id="409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095" t="8854" r="31370" b="11959"/>
          <a:stretch/>
        </p:blipFill>
        <p:spPr bwMode="auto">
          <a:xfrm>
            <a:off x="1666067" y="4328192"/>
            <a:ext cx="4572001" cy="1654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a:grpSpLocks noChangeAspect="1"/>
          </p:cNvGrpSpPr>
          <p:nvPr/>
        </p:nvGrpSpPr>
        <p:grpSpPr>
          <a:xfrm>
            <a:off x="6406222" y="2534564"/>
            <a:ext cx="1539162" cy="1280160"/>
            <a:chOff x="6238068" y="1774556"/>
            <a:chExt cx="1725339" cy="1604075"/>
          </a:xfrm>
        </p:grpSpPr>
        <p:pic>
          <p:nvPicPr>
            <p:cNvPr id="29"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4241" t="31124" b="14722"/>
            <a:stretch/>
          </p:blipFill>
          <p:spPr bwMode="auto">
            <a:xfrm>
              <a:off x="6238068" y="1774556"/>
              <a:ext cx="1725339" cy="160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353736" y="2717334"/>
              <a:ext cx="403411" cy="235324"/>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p:cNvCxnSpPr/>
            <p:nvPr/>
          </p:nvCxnSpPr>
          <p:spPr>
            <a:xfrm>
              <a:off x="6340388" y="3085902"/>
              <a:ext cx="344077" cy="0"/>
            </a:xfrm>
            <a:prstGeom prst="line">
              <a:avLst/>
            </a:prstGeom>
            <a:ln w="38100">
              <a:solidFill>
                <a:srgbClr val="FF00FF"/>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350399" y="2598666"/>
              <a:ext cx="403411" cy="3337"/>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353736" y="2365060"/>
              <a:ext cx="403411"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353736" y="1952947"/>
              <a:ext cx="403411"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4" name="Rectangle 23"/>
          <p:cNvSpPr/>
          <p:nvPr/>
        </p:nvSpPr>
        <p:spPr>
          <a:xfrm>
            <a:off x="2169414" y="5442490"/>
            <a:ext cx="3905546" cy="275026"/>
          </a:xfrm>
          <a:prstGeom prst="rect">
            <a:avLst/>
          </a:prstGeom>
          <a:solidFill>
            <a:srgbClr val="00B0F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24"/>
          <p:cNvSpPr/>
          <p:nvPr/>
        </p:nvSpPr>
        <p:spPr>
          <a:xfrm>
            <a:off x="2302904" y="4671138"/>
            <a:ext cx="3783180" cy="794260"/>
          </a:xfrm>
          <a:custGeom>
            <a:avLst/>
            <a:gdLst>
              <a:gd name="connsiteX0" fmla="*/ 0 w 3714333"/>
              <a:gd name="connsiteY0" fmla="*/ 774237 h 794260"/>
              <a:gd name="connsiteX1" fmla="*/ 293676 w 3714333"/>
              <a:gd name="connsiteY1" fmla="*/ 624061 h 794260"/>
              <a:gd name="connsiteX2" fmla="*/ 614050 w 3714333"/>
              <a:gd name="connsiteY2" fmla="*/ 634073 h 794260"/>
              <a:gd name="connsiteX3" fmla="*/ 897714 w 3714333"/>
              <a:gd name="connsiteY3" fmla="*/ 647422 h 794260"/>
              <a:gd name="connsiteX4" fmla="*/ 927749 w 3714333"/>
              <a:gd name="connsiteY4" fmla="*/ 647422 h 794260"/>
              <a:gd name="connsiteX5" fmla="*/ 1124645 w 3714333"/>
              <a:gd name="connsiteY5" fmla="*/ 690806 h 794260"/>
              <a:gd name="connsiteX6" fmla="*/ 1161355 w 3714333"/>
              <a:gd name="connsiteY6" fmla="*/ 690806 h 794260"/>
              <a:gd name="connsiteX7" fmla="*/ 1458368 w 3714333"/>
              <a:gd name="connsiteY7" fmla="*/ 737527 h 794260"/>
              <a:gd name="connsiteX8" fmla="*/ 1525113 w 3714333"/>
              <a:gd name="connsiteY8" fmla="*/ 367095 h 794260"/>
              <a:gd name="connsiteX9" fmla="*/ 1611880 w 3714333"/>
              <a:gd name="connsiteY9" fmla="*/ 6675 h 794260"/>
              <a:gd name="connsiteX10" fmla="*/ 1868847 w 3714333"/>
              <a:gd name="connsiteY10" fmla="*/ 0 h 794260"/>
              <a:gd name="connsiteX11" fmla="*/ 2059069 w 3714333"/>
              <a:gd name="connsiteY11" fmla="*/ 103454 h 794260"/>
              <a:gd name="connsiteX12" fmla="*/ 2462873 w 3714333"/>
              <a:gd name="connsiteY12" fmla="*/ 307025 h 794260"/>
              <a:gd name="connsiteX13" fmla="*/ 2656432 w 3714333"/>
              <a:gd name="connsiteY13" fmla="*/ 420491 h 794260"/>
              <a:gd name="connsiteX14" fmla="*/ 2689805 w 3714333"/>
              <a:gd name="connsiteY14" fmla="*/ 433840 h 794260"/>
              <a:gd name="connsiteX15" fmla="*/ 3016853 w 3714333"/>
              <a:gd name="connsiteY15" fmla="*/ 540631 h 794260"/>
              <a:gd name="connsiteX16" fmla="*/ 3217086 w 3714333"/>
              <a:gd name="connsiteY16" fmla="*/ 604038 h 794260"/>
              <a:gd name="connsiteX17" fmla="*/ 3247121 w 3714333"/>
              <a:gd name="connsiteY17" fmla="*/ 614050 h 794260"/>
              <a:gd name="connsiteX18" fmla="*/ 3267145 w 3714333"/>
              <a:gd name="connsiteY18" fmla="*/ 627399 h 794260"/>
              <a:gd name="connsiteX19" fmla="*/ 3490739 w 3714333"/>
              <a:gd name="connsiteY19" fmla="*/ 670783 h 794260"/>
              <a:gd name="connsiteX20" fmla="*/ 3710996 w 3714333"/>
              <a:gd name="connsiteY20" fmla="*/ 724178 h 794260"/>
              <a:gd name="connsiteX21" fmla="*/ 3714333 w 3714333"/>
              <a:gd name="connsiteY21" fmla="*/ 794260 h 794260"/>
              <a:gd name="connsiteX22" fmla="*/ 0 w 3714333"/>
              <a:gd name="connsiteY22" fmla="*/ 774237 h 79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14333" h="794260">
                <a:moveTo>
                  <a:pt x="0" y="774237"/>
                </a:moveTo>
                <a:lnTo>
                  <a:pt x="293676" y="624061"/>
                </a:lnTo>
                <a:lnTo>
                  <a:pt x="614050" y="634073"/>
                </a:lnTo>
                <a:lnTo>
                  <a:pt x="897714" y="647422"/>
                </a:lnTo>
                <a:lnTo>
                  <a:pt x="927749" y="647422"/>
                </a:lnTo>
                <a:lnTo>
                  <a:pt x="1124645" y="690806"/>
                </a:lnTo>
                <a:lnTo>
                  <a:pt x="1161355" y="690806"/>
                </a:lnTo>
                <a:lnTo>
                  <a:pt x="1458368" y="737527"/>
                </a:lnTo>
                <a:lnTo>
                  <a:pt x="1525113" y="367095"/>
                </a:lnTo>
                <a:lnTo>
                  <a:pt x="1611880" y="6675"/>
                </a:lnTo>
                <a:lnTo>
                  <a:pt x="1868847" y="0"/>
                </a:lnTo>
                <a:lnTo>
                  <a:pt x="2059069" y="103454"/>
                </a:lnTo>
                <a:lnTo>
                  <a:pt x="2462873" y="307025"/>
                </a:lnTo>
                <a:lnTo>
                  <a:pt x="2656432" y="420491"/>
                </a:lnTo>
                <a:lnTo>
                  <a:pt x="2689805" y="433840"/>
                </a:lnTo>
                <a:lnTo>
                  <a:pt x="3016853" y="540631"/>
                </a:lnTo>
                <a:lnTo>
                  <a:pt x="3217086" y="604038"/>
                </a:lnTo>
                <a:cubicBezTo>
                  <a:pt x="3227098" y="607375"/>
                  <a:pt x="3237558" y="609587"/>
                  <a:pt x="3247121" y="614050"/>
                </a:cubicBezTo>
                <a:cubicBezTo>
                  <a:pt x="3254390" y="617442"/>
                  <a:pt x="3267145" y="627399"/>
                  <a:pt x="3267145" y="627399"/>
                </a:cubicBezTo>
                <a:lnTo>
                  <a:pt x="3490739" y="670783"/>
                </a:lnTo>
                <a:lnTo>
                  <a:pt x="3710996" y="724178"/>
                </a:lnTo>
                <a:lnTo>
                  <a:pt x="3714333" y="794260"/>
                </a:lnTo>
                <a:lnTo>
                  <a:pt x="0" y="774237"/>
                </a:lnTo>
                <a:close/>
              </a:path>
            </a:pathLst>
          </a:custGeom>
          <a:solidFill>
            <a:srgbClr val="FF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1666068" y="956602"/>
            <a:ext cx="4556501" cy="2858122"/>
            <a:chOff x="1666068" y="956602"/>
            <a:chExt cx="4556501" cy="2858122"/>
          </a:xfrm>
        </p:grpSpPr>
        <p:pic>
          <p:nvPicPr>
            <p:cNvPr id="409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979" t="3510" r="25991"/>
            <a:stretch/>
          </p:blipFill>
          <p:spPr bwMode="auto">
            <a:xfrm>
              <a:off x="1666068" y="956602"/>
              <a:ext cx="4556501" cy="2858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Freeform 21"/>
            <p:cNvSpPr/>
            <p:nvPr/>
          </p:nvSpPr>
          <p:spPr>
            <a:xfrm>
              <a:off x="3974636" y="1771034"/>
              <a:ext cx="2145837" cy="293676"/>
            </a:xfrm>
            <a:custGeom>
              <a:avLst/>
              <a:gdLst>
                <a:gd name="connsiteX0" fmla="*/ 0 w 2145837"/>
                <a:gd name="connsiteY0" fmla="*/ 70082 h 293676"/>
                <a:gd name="connsiteX1" fmla="*/ 200234 w 2145837"/>
                <a:gd name="connsiteY1" fmla="*/ 156850 h 293676"/>
                <a:gd name="connsiteX2" fmla="*/ 226932 w 2145837"/>
                <a:gd name="connsiteY2" fmla="*/ 170199 h 293676"/>
                <a:gd name="connsiteX3" fmla="*/ 256967 w 2145837"/>
                <a:gd name="connsiteY3" fmla="*/ 180210 h 293676"/>
                <a:gd name="connsiteX4" fmla="*/ 273653 w 2145837"/>
                <a:gd name="connsiteY4" fmla="*/ 190222 h 293676"/>
                <a:gd name="connsiteX5" fmla="*/ 290339 w 2145837"/>
                <a:gd name="connsiteY5" fmla="*/ 196897 h 293676"/>
                <a:gd name="connsiteX6" fmla="*/ 317037 w 2145837"/>
                <a:gd name="connsiteY6" fmla="*/ 210245 h 293676"/>
                <a:gd name="connsiteX7" fmla="*/ 337060 w 2145837"/>
                <a:gd name="connsiteY7" fmla="*/ 216920 h 293676"/>
                <a:gd name="connsiteX8" fmla="*/ 353746 w 2145837"/>
                <a:gd name="connsiteY8" fmla="*/ 223594 h 293676"/>
                <a:gd name="connsiteX9" fmla="*/ 367095 w 2145837"/>
                <a:gd name="connsiteY9" fmla="*/ 226932 h 293676"/>
                <a:gd name="connsiteX10" fmla="*/ 383782 w 2145837"/>
                <a:gd name="connsiteY10" fmla="*/ 236943 h 293676"/>
                <a:gd name="connsiteX11" fmla="*/ 453863 w 2145837"/>
                <a:gd name="connsiteY11" fmla="*/ 293676 h 293676"/>
                <a:gd name="connsiteX12" fmla="*/ 557317 w 2145837"/>
                <a:gd name="connsiteY12" fmla="*/ 287002 h 293676"/>
                <a:gd name="connsiteX13" fmla="*/ 590690 w 2145837"/>
                <a:gd name="connsiteY13" fmla="*/ 283664 h 293676"/>
                <a:gd name="connsiteX14" fmla="*/ 604038 w 2145837"/>
                <a:gd name="connsiteY14" fmla="*/ 280327 h 293676"/>
                <a:gd name="connsiteX15" fmla="*/ 620725 w 2145837"/>
                <a:gd name="connsiteY15" fmla="*/ 276990 h 293676"/>
                <a:gd name="connsiteX16" fmla="*/ 650760 w 2145837"/>
                <a:gd name="connsiteY16" fmla="*/ 266978 h 293676"/>
                <a:gd name="connsiteX17" fmla="*/ 664109 w 2145837"/>
                <a:gd name="connsiteY17" fmla="*/ 263641 h 293676"/>
                <a:gd name="connsiteX18" fmla="*/ 674120 w 2145837"/>
                <a:gd name="connsiteY18" fmla="*/ 260304 h 293676"/>
                <a:gd name="connsiteX19" fmla="*/ 680795 w 2145837"/>
                <a:gd name="connsiteY19" fmla="*/ 260304 h 293676"/>
                <a:gd name="connsiteX20" fmla="*/ 774237 w 2145837"/>
                <a:gd name="connsiteY20" fmla="*/ 253629 h 293676"/>
                <a:gd name="connsiteX21" fmla="*/ 840982 w 2145837"/>
                <a:gd name="connsiteY21" fmla="*/ 253629 h 293676"/>
                <a:gd name="connsiteX22" fmla="*/ 884365 w 2145837"/>
                <a:gd name="connsiteY22" fmla="*/ 253629 h 293676"/>
                <a:gd name="connsiteX23" fmla="*/ 1021192 w 2145837"/>
                <a:gd name="connsiteY23" fmla="*/ 230269 h 293676"/>
                <a:gd name="connsiteX24" fmla="*/ 1054564 w 2145837"/>
                <a:gd name="connsiteY24" fmla="*/ 236943 h 293676"/>
                <a:gd name="connsiteX25" fmla="*/ 1154681 w 2145837"/>
                <a:gd name="connsiteY25" fmla="*/ 243618 h 293676"/>
                <a:gd name="connsiteX26" fmla="*/ 1384949 w 2145837"/>
                <a:gd name="connsiteY26" fmla="*/ 266978 h 293676"/>
                <a:gd name="connsiteX27" fmla="*/ 1418322 w 2145837"/>
                <a:gd name="connsiteY27" fmla="*/ 276990 h 293676"/>
                <a:gd name="connsiteX28" fmla="*/ 1431671 w 2145837"/>
                <a:gd name="connsiteY28" fmla="*/ 280327 h 293676"/>
                <a:gd name="connsiteX29" fmla="*/ 1518438 w 2145837"/>
                <a:gd name="connsiteY29" fmla="*/ 253629 h 293676"/>
                <a:gd name="connsiteX30" fmla="*/ 1591857 w 2145837"/>
                <a:gd name="connsiteY30" fmla="*/ 226932 h 293676"/>
                <a:gd name="connsiteX31" fmla="*/ 1645253 w 2145837"/>
                <a:gd name="connsiteY31" fmla="*/ 206908 h 293676"/>
                <a:gd name="connsiteX32" fmla="*/ 1718672 w 2145837"/>
                <a:gd name="connsiteY32" fmla="*/ 196897 h 293676"/>
                <a:gd name="connsiteX33" fmla="*/ 1748707 w 2145837"/>
                <a:gd name="connsiteY33" fmla="*/ 200234 h 293676"/>
                <a:gd name="connsiteX34" fmla="*/ 1862173 w 2145837"/>
                <a:gd name="connsiteY34" fmla="*/ 210245 h 293676"/>
                <a:gd name="connsiteX35" fmla="*/ 1958952 w 2145837"/>
                <a:gd name="connsiteY35" fmla="*/ 210245 h 293676"/>
                <a:gd name="connsiteX36" fmla="*/ 1958952 w 2145837"/>
                <a:gd name="connsiteY36" fmla="*/ 210245 h 293676"/>
                <a:gd name="connsiteX37" fmla="*/ 1998999 w 2145837"/>
                <a:gd name="connsiteY37" fmla="*/ 206908 h 293676"/>
                <a:gd name="connsiteX38" fmla="*/ 2145837 w 2145837"/>
                <a:gd name="connsiteY38" fmla="*/ 150175 h 293676"/>
                <a:gd name="connsiteX39" fmla="*/ 2145837 w 2145837"/>
                <a:gd name="connsiteY39" fmla="*/ 100117 h 293676"/>
                <a:gd name="connsiteX40" fmla="*/ 2029034 w 2145837"/>
                <a:gd name="connsiteY40" fmla="*/ 93442 h 293676"/>
                <a:gd name="connsiteX41" fmla="*/ 1945603 w 2145837"/>
                <a:gd name="connsiteY41" fmla="*/ 93442 h 293676"/>
                <a:gd name="connsiteX42" fmla="*/ 1938929 w 2145837"/>
                <a:gd name="connsiteY42" fmla="*/ 93442 h 293676"/>
                <a:gd name="connsiteX43" fmla="*/ 1908894 w 2145837"/>
                <a:gd name="connsiteY43" fmla="*/ 63407 h 293676"/>
                <a:gd name="connsiteX44" fmla="*/ 1908894 w 2145837"/>
                <a:gd name="connsiteY44" fmla="*/ 63407 h 293676"/>
                <a:gd name="connsiteX45" fmla="*/ 1818789 w 2145837"/>
                <a:gd name="connsiteY45" fmla="*/ 53396 h 293676"/>
                <a:gd name="connsiteX46" fmla="*/ 1758719 w 2145837"/>
                <a:gd name="connsiteY46" fmla="*/ 53396 h 293676"/>
                <a:gd name="connsiteX47" fmla="*/ 1758719 w 2145837"/>
                <a:gd name="connsiteY47" fmla="*/ 53396 h 293676"/>
                <a:gd name="connsiteX48" fmla="*/ 1728684 w 2145837"/>
                <a:gd name="connsiteY48" fmla="*/ 63407 h 293676"/>
                <a:gd name="connsiteX49" fmla="*/ 1698649 w 2145837"/>
                <a:gd name="connsiteY49" fmla="*/ 86768 h 293676"/>
                <a:gd name="connsiteX50" fmla="*/ 1638579 w 2145837"/>
                <a:gd name="connsiteY50" fmla="*/ 70082 h 293676"/>
                <a:gd name="connsiteX51" fmla="*/ 1558485 w 2145837"/>
                <a:gd name="connsiteY51" fmla="*/ 46721 h 293676"/>
                <a:gd name="connsiteX52" fmla="*/ 1531787 w 2145837"/>
                <a:gd name="connsiteY52" fmla="*/ 56733 h 293676"/>
                <a:gd name="connsiteX53" fmla="*/ 1488403 w 2145837"/>
                <a:gd name="connsiteY53" fmla="*/ 50059 h 293676"/>
                <a:gd name="connsiteX54" fmla="*/ 1441682 w 2145837"/>
                <a:gd name="connsiteY54" fmla="*/ 36710 h 293676"/>
                <a:gd name="connsiteX55" fmla="*/ 1414984 w 2145837"/>
                <a:gd name="connsiteY55" fmla="*/ 30035 h 293676"/>
                <a:gd name="connsiteX56" fmla="*/ 1351577 w 2145837"/>
                <a:gd name="connsiteY56" fmla="*/ 26698 h 293676"/>
                <a:gd name="connsiteX57" fmla="*/ 1194728 w 2145837"/>
                <a:gd name="connsiteY57" fmla="*/ 33372 h 293676"/>
                <a:gd name="connsiteX58" fmla="*/ 1101285 w 2145837"/>
                <a:gd name="connsiteY58" fmla="*/ 40047 h 293676"/>
                <a:gd name="connsiteX59" fmla="*/ 1064576 w 2145837"/>
                <a:gd name="connsiteY59" fmla="*/ 10012 h 293676"/>
                <a:gd name="connsiteX60" fmla="*/ 1024529 w 2145837"/>
                <a:gd name="connsiteY60" fmla="*/ 26698 h 293676"/>
                <a:gd name="connsiteX61" fmla="*/ 951110 w 2145837"/>
                <a:gd name="connsiteY61" fmla="*/ 53396 h 293676"/>
                <a:gd name="connsiteX62" fmla="*/ 901052 w 2145837"/>
                <a:gd name="connsiteY62" fmla="*/ 43384 h 293676"/>
                <a:gd name="connsiteX63" fmla="*/ 844319 w 2145837"/>
                <a:gd name="connsiteY63" fmla="*/ 26698 h 293676"/>
                <a:gd name="connsiteX64" fmla="*/ 747539 w 2145837"/>
                <a:gd name="connsiteY64" fmla="*/ 0 h 293676"/>
                <a:gd name="connsiteX65" fmla="*/ 694144 w 2145837"/>
                <a:gd name="connsiteY65" fmla="*/ 30035 h 293676"/>
                <a:gd name="connsiteX66" fmla="*/ 617387 w 2145837"/>
                <a:gd name="connsiteY66" fmla="*/ 30035 h 293676"/>
                <a:gd name="connsiteX67" fmla="*/ 553980 w 2145837"/>
                <a:gd name="connsiteY67" fmla="*/ 6675 h 293676"/>
                <a:gd name="connsiteX68" fmla="*/ 500584 w 2145837"/>
                <a:gd name="connsiteY68" fmla="*/ 3337 h 293676"/>
                <a:gd name="connsiteX69" fmla="*/ 400468 w 2145837"/>
                <a:gd name="connsiteY69" fmla="*/ 30035 h 293676"/>
                <a:gd name="connsiteX70" fmla="*/ 273653 w 2145837"/>
                <a:gd name="connsiteY70" fmla="*/ 43384 h 293676"/>
                <a:gd name="connsiteX71" fmla="*/ 183548 w 2145837"/>
                <a:gd name="connsiteY71" fmla="*/ 36710 h 293676"/>
                <a:gd name="connsiteX72" fmla="*/ 123478 w 2145837"/>
                <a:gd name="connsiteY72" fmla="*/ 23361 h 293676"/>
                <a:gd name="connsiteX73" fmla="*/ 0 w 2145837"/>
                <a:gd name="connsiteY73" fmla="*/ 70082 h 293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145837" h="293676">
                  <a:moveTo>
                    <a:pt x="0" y="70082"/>
                  </a:moveTo>
                  <a:lnTo>
                    <a:pt x="200234" y="156850"/>
                  </a:lnTo>
                  <a:cubicBezTo>
                    <a:pt x="209133" y="161300"/>
                    <a:pt x="217748" y="166372"/>
                    <a:pt x="226932" y="170199"/>
                  </a:cubicBezTo>
                  <a:cubicBezTo>
                    <a:pt x="265167" y="186130"/>
                    <a:pt x="211110" y="157281"/>
                    <a:pt x="256967" y="180210"/>
                  </a:cubicBezTo>
                  <a:cubicBezTo>
                    <a:pt x="262769" y="183111"/>
                    <a:pt x="267851" y="187321"/>
                    <a:pt x="273653" y="190222"/>
                  </a:cubicBezTo>
                  <a:cubicBezTo>
                    <a:pt x="279011" y="192901"/>
                    <a:pt x="284981" y="194218"/>
                    <a:pt x="290339" y="196897"/>
                  </a:cubicBezTo>
                  <a:cubicBezTo>
                    <a:pt x="320017" y="211736"/>
                    <a:pt x="274699" y="194849"/>
                    <a:pt x="317037" y="210245"/>
                  </a:cubicBezTo>
                  <a:cubicBezTo>
                    <a:pt x="323649" y="212649"/>
                    <a:pt x="330448" y="214516"/>
                    <a:pt x="337060" y="216920"/>
                  </a:cubicBezTo>
                  <a:cubicBezTo>
                    <a:pt x="342690" y="218967"/>
                    <a:pt x="348063" y="221700"/>
                    <a:pt x="353746" y="223594"/>
                  </a:cubicBezTo>
                  <a:cubicBezTo>
                    <a:pt x="358097" y="225044"/>
                    <a:pt x="362800" y="225321"/>
                    <a:pt x="367095" y="226932"/>
                  </a:cubicBezTo>
                  <a:cubicBezTo>
                    <a:pt x="378900" y="231359"/>
                    <a:pt x="377859" y="231022"/>
                    <a:pt x="383782" y="236943"/>
                  </a:cubicBezTo>
                  <a:lnTo>
                    <a:pt x="453863" y="293676"/>
                  </a:lnTo>
                  <a:lnTo>
                    <a:pt x="557317" y="287002"/>
                  </a:lnTo>
                  <a:cubicBezTo>
                    <a:pt x="568441" y="285889"/>
                    <a:pt x="579623" y="285245"/>
                    <a:pt x="590690" y="283664"/>
                  </a:cubicBezTo>
                  <a:cubicBezTo>
                    <a:pt x="595230" y="283015"/>
                    <a:pt x="599561" y="281322"/>
                    <a:pt x="604038" y="280327"/>
                  </a:cubicBezTo>
                  <a:cubicBezTo>
                    <a:pt x="609575" y="279097"/>
                    <a:pt x="615163" y="278102"/>
                    <a:pt x="620725" y="276990"/>
                  </a:cubicBezTo>
                  <a:cubicBezTo>
                    <a:pt x="637381" y="265884"/>
                    <a:pt x="625067" y="272116"/>
                    <a:pt x="650760" y="266978"/>
                  </a:cubicBezTo>
                  <a:cubicBezTo>
                    <a:pt x="655258" y="266079"/>
                    <a:pt x="659699" y="264901"/>
                    <a:pt x="664109" y="263641"/>
                  </a:cubicBezTo>
                  <a:cubicBezTo>
                    <a:pt x="667491" y="262675"/>
                    <a:pt x="670671" y="260994"/>
                    <a:pt x="674120" y="260304"/>
                  </a:cubicBezTo>
                  <a:cubicBezTo>
                    <a:pt x="676302" y="259868"/>
                    <a:pt x="678570" y="260304"/>
                    <a:pt x="680795" y="260304"/>
                  </a:cubicBezTo>
                  <a:lnTo>
                    <a:pt x="774237" y="253629"/>
                  </a:lnTo>
                  <a:lnTo>
                    <a:pt x="840982" y="253629"/>
                  </a:lnTo>
                  <a:lnTo>
                    <a:pt x="884365" y="253629"/>
                  </a:lnTo>
                  <a:lnTo>
                    <a:pt x="1021192" y="230269"/>
                  </a:lnTo>
                  <a:lnTo>
                    <a:pt x="1054564" y="236943"/>
                  </a:lnTo>
                  <a:lnTo>
                    <a:pt x="1154681" y="243618"/>
                  </a:lnTo>
                  <a:lnTo>
                    <a:pt x="1384949" y="266978"/>
                  </a:lnTo>
                  <a:lnTo>
                    <a:pt x="1418322" y="276990"/>
                  </a:lnTo>
                  <a:cubicBezTo>
                    <a:pt x="1422732" y="278250"/>
                    <a:pt x="1431671" y="280327"/>
                    <a:pt x="1431671" y="280327"/>
                  </a:cubicBezTo>
                  <a:lnTo>
                    <a:pt x="1518438" y="253629"/>
                  </a:lnTo>
                  <a:lnTo>
                    <a:pt x="1591857" y="226932"/>
                  </a:lnTo>
                  <a:lnTo>
                    <a:pt x="1645253" y="206908"/>
                  </a:lnTo>
                  <a:lnTo>
                    <a:pt x="1718672" y="196897"/>
                  </a:lnTo>
                  <a:lnTo>
                    <a:pt x="1748707" y="200234"/>
                  </a:lnTo>
                  <a:lnTo>
                    <a:pt x="1862173" y="210245"/>
                  </a:lnTo>
                  <a:lnTo>
                    <a:pt x="1958952" y="210245"/>
                  </a:lnTo>
                  <a:lnTo>
                    <a:pt x="1958952" y="210245"/>
                  </a:lnTo>
                  <a:lnTo>
                    <a:pt x="1998999" y="206908"/>
                  </a:lnTo>
                  <a:lnTo>
                    <a:pt x="2145837" y="150175"/>
                  </a:lnTo>
                  <a:lnTo>
                    <a:pt x="2145837" y="100117"/>
                  </a:lnTo>
                  <a:lnTo>
                    <a:pt x="2029034" y="93442"/>
                  </a:lnTo>
                  <a:lnTo>
                    <a:pt x="1945603" y="93442"/>
                  </a:lnTo>
                  <a:lnTo>
                    <a:pt x="1938929" y="93442"/>
                  </a:lnTo>
                  <a:cubicBezTo>
                    <a:pt x="1910359" y="68444"/>
                    <a:pt x="1917519" y="80659"/>
                    <a:pt x="1908894" y="63407"/>
                  </a:cubicBezTo>
                  <a:lnTo>
                    <a:pt x="1908894" y="63407"/>
                  </a:lnTo>
                  <a:lnTo>
                    <a:pt x="1818789" y="53396"/>
                  </a:lnTo>
                  <a:lnTo>
                    <a:pt x="1758719" y="53396"/>
                  </a:lnTo>
                  <a:lnTo>
                    <a:pt x="1758719" y="53396"/>
                  </a:lnTo>
                  <a:lnTo>
                    <a:pt x="1728684" y="63407"/>
                  </a:lnTo>
                  <a:lnTo>
                    <a:pt x="1698649" y="86768"/>
                  </a:lnTo>
                  <a:lnTo>
                    <a:pt x="1638579" y="70082"/>
                  </a:lnTo>
                  <a:lnTo>
                    <a:pt x="1558485" y="46721"/>
                  </a:lnTo>
                  <a:lnTo>
                    <a:pt x="1531787" y="56733"/>
                  </a:lnTo>
                  <a:lnTo>
                    <a:pt x="1488403" y="50059"/>
                  </a:lnTo>
                  <a:lnTo>
                    <a:pt x="1441682" y="36710"/>
                  </a:lnTo>
                  <a:lnTo>
                    <a:pt x="1414984" y="30035"/>
                  </a:lnTo>
                  <a:lnTo>
                    <a:pt x="1351577" y="26698"/>
                  </a:lnTo>
                  <a:lnTo>
                    <a:pt x="1194728" y="33372"/>
                  </a:lnTo>
                  <a:lnTo>
                    <a:pt x="1101285" y="40047"/>
                  </a:lnTo>
                  <a:lnTo>
                    <a:pt x="1064576" y="10012"/>
                  </a:lnTo>
                  <a:lnTo>
                    <a:pt x="1024529" y="26698"/>
                  </a:lnTo>
                  <a:lnTo>
                    <a:pt x="951110" y="53396"/>
                  </a:lnTo>
                  <a:lnTo>
                    <a:pt x="901052" y="43384"/>
                  </a:lnTo>
                  <a:lnTo>
                    <a:pt x="844319" y="26698"/>
                  </a:lnTo>
                  <a:lnTo>
                    <a:pt x="747539" y="0"/>
                  </a:lnTo>
                  <a:lnTo>
                    <a:pt x="694144" y="30035"/>
                  </a:lnTo>
                  <a:lnTo>
                    <a:pt x="617387" y="30035"/>
                  </a:lnTo>
                  <a:lnTo>
                    <a:pt x="553980" y="6675"/>
                  </a:lnTo>
                  <a:lnTo>
                    <a:pt x="500584" y="3337"/>
                  </a:lnTo>
                  <a:lnTo>
                    <a:pt x="400468" y="30035"/>
                  </a:lnTo>
                  <a:lnTo>
                    <a:pt x="273653" y="43384"/>
                  </a:lnTo>
                  <a:lnTo>
                    <a:pt x="183548" y="36710"/>
                  </a:lnTo>
                  <a:lnTo>
                    <a:pt x="123478" y="23361"/>
                  </a:lnTo>
                  <a:lnTo>
                    <a:pt x="0" y="70082"/>
                  </a:lnTo>
                  <a:close/>
                </a:path>
              </a:pathLst>
            </a:custGeom>
            <a:solidFill>
              <a:srgbClr val="00CC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p:cNvSpPr/>
            <p:nvPr/>
          </p:nvSpPr>
          <p:spPr>
            <a:xfrm>
              <a:off x="2893375" y="1811081"/>
              <a:ext cx="420491" cy="46721"/>
            </a:xfrm>
            <a:custGeom>
              <a:avLst/>
              <a:gdLst>
                <a:gd name="connsiteX0" fmla="*/ 420491 w 420491"/>
                <a:gd name="connsiteY0" fmla="*/ 33372 h 46721"/>
                <a:gd name="connsiteX1" fmla="*/ 317037 w 420491"/>
                <a:gd name="connsiteY1" fmla="*/ 10012 h 46721"/>
                <a:gd name="connsiteX2" fmla="*/ 253629 w 420491"/>
                <a:gd name="connsiteY2" fmla="*/ 6674 h 46721"/>
                <a:gd name="connsiteX3" fmla="*/ 146838 w 420491"/>
                <a:gd name="connsiteY3" fmla="*/ 0 h 46721"/>
                <a:gd name="connsiteX4" fmla="*/ 0 w 420491"/>
                <a:gd name="connsiteY4" fmla="*/ 6674 h 46721"/>
                <a:gd name="connsiteX5" fmla="*/ 116803 w 420491"/>
                <a:gd name="connsiteY5" fmla="*/ 46721 h 46721"/>
                <a:gd name="connsiteX6" fmla="*/ 146838 w 420491"/>
                <a:gd name="connsiteY6" fmla="*/ 46721 h 46721"/>
                <a:gd name="connsiteX7" fmla="*/ 317037 w 420491"/>
                <a:gd name="connsiteY7" fmla="*/ 40047 h 46721"/>
                <a:gd name="connsiteX8" fmla="*/ 420491 w 420491"/>
                <a:gd name="connsiteY8" fmla="*/ 33372 h 4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491" h="46721">
                  <a:moveTo>
                    <a:pt x="420491" y="33372"/>
                  </a:moveTo>
                  <a:lnTo>
                    <a:pt x="317037" y="10012"/>
                  </a:lnTo>
                  <a:lnTo>
                    <a:pt x="253629" y="6674"/>
                  </a:lnTo>
                  <a:lnTo>
                    <a:pt x="146838" y="0"/>
                  </a:lnTo>
                  <a:lnTo>
                    <a:pt x="0" y="6674"/>
                  </a:lnTo>
                  <a:lnTo>
                    <a:pt x="116803" y="46721"/>
                  </a:lnTo>
                  <a:lnTo>
                    <a:pt x="146838" y="46721"/>
                  </a:lnTo>
                  <a:lnTo>
                    <a:pt x="317037" y="40047"/>
                  </a:lnTo>
                  <a:lnTo>
                    <a:pt x="420491" y="33372"/>
                  </a:lnTo>
                  <a:close/>
                </a:path>
              </a:pathLst>
            </a:custGeom>
            <a:solidFill>
              <a:srgbClr val="00CC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5"/>
            <p:cNvSpPr/>
            <p:nvPr/>
          </p:nvSpPr>
          <p:spPr>
            <a:xfrm>
              <a:off x="2407024" y="1829828"/>
              <a:ext cx="3697941" cy="1680883"/>
            </a:xfrm>
            <a:custGeom>
              <a:avLst/>
              <a:gdLst>
                <a:gd name="connsiteX0" fmla="*/ 0 w 3697941"/>
                <a:gd name="connsiteY0" fmla="*/ 0 h 1680883"/>
                <a:gd name="connsiteX1" fmla="*/ 215152 w 3697941"/>
                <a:gd name="connsiteY1" fmla="*/ 40341 h 1680883"/>
                <a:gd name="connsiteX2" fmla="*/ 302558 w 3697941"/>
                <a:gd name="connsiteY2" fmla="*/ 100853 h 1680883"/>
                <a:gd name="connsiteX3" fmla="*/ 443752 w 3697941"/>
                <a:gd name="connsiteY3" fmla="*/ 201706 h 1680883"/>
                <a:gd name="connsiteX4" fmla="*/ 685800 w 3697941"/>
                <a:gd name="connsiteY4" fmla="*/ 268941 h 1680883"/>
                <a:gd name="connsiteX5" fmla="*/ 1048870 w 3697941"/>
                <a:gd name="connsiteY5" fmla="*/ 302559 h 1680883"/>
                <a:gd name="connsiteX6" fmla="*/ 1438835 w 3697941"/>
                <a:gd name="connsiteY6" fmla="*/ 349624 h 1680883"/>
                <a:gd name="connsiteX7" fmla="*/ 1519517 w 3697941"/>
                <a:gd name="connsiteY7" fmla="*/ 295836 h 1680883"/>
                <a:gd name="connsiteX8" fmla="*/ 1748117 w 3697941"/>
                <a:gd name="connsiteY8" fmla="*/ 383241 h 1680883"/>
                <a:gd name="connsiteX9" fmla="*/ 2070847 w 3697941"/>
                <a:gd name="connsiteY9" fmla="*/ 551330 h 1680883"/>
                <a:gd name="connsiteX10" fmla="*/ 2501152 w 3697941"/>
                <a:gd name="connsiteY10" fmla="*/ 988359 h 1680883"/>
                <a:gd name="connsiteX11" fmla="*/ 2608729 w 3697941"/>
                <a:gd name="connsiteY11" fmla="*/ 1028700 h 1680883"/>
                <a:gd name="connsiteX12" fmla="*/ 2729752 w 3697941"/>
                <a:gd name="connsiteY12" fmla="*/ 1075765 h 1680883"/>
                <a:gd name="connsiteX13" fmla="*/ 2790264 w 3697941"/>
                <a:gd name="connsiteY13" fmla="*/ 1116106 h 1680883"/>
                <a:gd name="connsiteX14" fmla="*/ 2837329 w 3697941"/>
                <a:gd name="connsiteY14" fmla="*/ 1136277 h 1680883"/>
                <a:gd name="connsiteX15" fmla="*/ 3045758 w 3697941"/>
                <a:gd name="connsiteY15" fmla="*/ 1203512 h 1680883"/>
                <a:gd name="connsiteX16" fmla="*/ 3193676 w 3697941"/>
                <a:gd name="connsiteY16" fmla="*/ 1203512 h 1680883"/>
                <a:gd name="connsiteX17" fmla="*/ 3287805 w 3697941"/>
                <a:gd name="connsiteY17" fmla="*/ 1290918 h 1680883"/>
                <a:gd name="connsiteX18" fmla="*/ 3415552 w 3697941"/>
                <a:gd name="connsiteY18" fmla="*/ 1317812 h 1680883"/>
                <a:gd name="connsiteX19" fmla="*/ 3536576 w 3697941"/>
                <a:gd name="connsiteY19" fmla="*/ 1317812 h 1680883"/>
                <a:gd name="connsiteX20" fmla="*/ 3697941 w 3697941"/>
                <a:gd name="connsiteY20" fmla="*/ 1391771 h 1680883"/>
                <a:gd name="connsiteX21" fmla="*/ 3697941 w 3697941"/>
                <a:gd name="connsiteY21" fmla="*/ 1405218 h 1680883"/>
                <a:gd name="connsiteX22" fmla="*/ 3697941 w 3697941"/>
                <a:gd name="connsiteY22" fmla="*/ 1680883 h 1680883"/>
                <a:gd name="connsiteX23" fmla="*/ 13447 w 3697941"/>
                <a:gd name="connsiteY23" fmla="*/ 1680883 h 1680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97941" h="1680883">
                  <a:moveTo>
                    <a:pt x="0" y="0"/>
                  </a:moveTo>
                  <a:lnTo>
                    <a:pt x="215152" y="40341"/>
                  </a:lnTo>
                  <a:lnTo>
                    <a:pt x="302558" y="100853"/>
                  </a:lnTo>
                  <a:lnTo>
                    <a:pt x="443752" y="201706"/>
                  </a:lnTo>
                  <a:lnTo>
                    <a:pt x="685800" y="268941"/>
                  </a:lnTo>
                  <a:lnTo>
                    <a:pt x="1048870" y="302559"/>
                  </a:lnTo>
                  <a:lnTo>
                    <a:pt x="1438835" y="349624"/>
                  </a:lnTo>
                  <a:lnTo>
                    <a:pt x="1519517" y="295836"/>
                  </a:lnTo>
                  <a:lnTo>
                    <a:pt x="1748117" y="383241"/>
                  </a:lnTo>
                  <a:lnTo>
                    <a:pt x="2070847" y="551330"/>
                  </a:lnTo>
                  <a:lnTo>
                    <a:pt x="2501152" y="988359"/>
                  </a:lnTo>
                  <a:lnTo>
                    <a:pt x="2608729" y="1028700"/>
                  </a:lnTo>
                  <a:lnTo>
                    <a:pt x="2729752" y="1075765"/>
                  </a:lnTo>
                  <a:cubicBezTo>
                    <a:pt x="2774848" y="1120860"/>
                    <a:pt x="2751077" y="1116106"/>
                    <a:pt x="2790264" y="1116106"/>
                  </a:cubicBezTo>
                  <a:lnTo>
                    <a:pt x="2837329" y="1136277"/>
                  </a:lnTo>
                  <a:lnTo>
                    <a:pt x="3045758" y="1203512"/>
                  </a:lnTo>
                  <a:lnTo>
                    <a:pt x="3193676" y="1203512"/>
                  </a:lnTo>
                  <a:lnTo>
                    <a:pt x="3287805" y="1290918"/>
                  </a:lnTo>
                  <a:lnTo>
                    <a:pt x="3415552" y="1317812"/>
                  </a:lnTo>
                  <a:lnTo>
                    <a:pt x="3536576" y="1317812"/>
                  </a:lnTo>
                  <a:lnTo>
                    <a:pt x="3697941" y="1391771"/>
                  </a:lnTo>
                  <a:lnTo>
                    <a:pt x="3697941" y="1405218"/>
                  </a:lnTo>
                  <a:lnTo>
                    <a:pt x="3697941" y="1680883"/>
                  </a:lnTo>
                  <a:lnTo>
                    <a:pt x="13447" y="1680883"/>
                  </a:lnTo>
                </a:path>
              </a:pathLst>
            </a:custGeom>
            <a:solidFill>
              <a:srgbClr val="FF0000">
                <a:alpha val="40000"/>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 name="Freeform 12"/>
            <p:cNvSpPr/>
            <p:nvPr/>
          </p:nvSpPr>
          <p:spPr>
            <a:xfrm>
              <a:off x="2646420" y="1847790"/>
              <a:ext cx="3454030" cy="637411"/>
            </a:xfrm>
            <a:custGeom>
              <a:avLst/>
              <a:gdLst>
                <a:gd name="connsiteX0" fmla="*/ 0 w 3454030"/>
                <a:gd name="connsiteY0" fmla="*/ 0 h 637411"/>
                <a:gd name="connsiteX1" fmla="*/ 203571 w 3454030"/>
                <a:gd name="connsiteY1" fmla="*/ 66745 h 637411"/>
                <a:gd name="connsiteX2" fmla="*/ 327049 w 3454030"/>
                <a:gd name="connsiteY2" fmla="*/ 116803 h 637411"/>
                <a:gd name="connsiteX3" fmla="*/ 447189 w 3454030"/>
                <a:gd name="connsiteY3" fmla="*/ 123478 h 637411"/>
                <a:gd name="connsiteX4" fmla="*/ 657434 w 3454030"/>
                <a:gd name="connsiteY4" fmla="*/ 140164 h 637411"/>
                <a:gd name="connsiteX5" fmla="*/ 871016 w 3454030"/>
                <a:gd name="connsiteY5" fmla="*/ 156850 h 637411"/>
                <a:gd name="connsiteX6" fmla="*/ 1051227 w 3454030"/>
                <a:gd name="connsiteY6" fmla="*/ 173536 h 637411"/>
                <a:gd name="connsiteX7" fmla="*/ 1188053 w 3454030"/>
                <a:gd name="connsiteY7" fmla="*/ 183548 h 637411"/>
                <a:gd name="connsiteX8" fmla="*/ 1248123 w 3454030"/>
                <a:gd name="connsiteY8" fmla="*/ 176873 h 637411"/>
                <a:gd name="connsiteX9" fmla="*/ 1301519 w 3454030"/>
                <a:gd name="connsiteY9" fmla="*/ 143501 h 637411"/>
                <a:gd name="connsiteX10" fmla="*/ 1311530 w 3454030"/>
                <a:gd name="connsiteY10" fmla="*/ 130152 h 637411"/>
                <a:gd name="connsiteX11" fmla="*/ 1361589 w 3454030"/>
                <a:gd name="connsiteY11" fmla="*/ 143501 h 637411"/>
                <a:gd name="connsiteX12" fmla="*/ 1481729 w 3454030"/>
                <a:gd name="connsiteY12" fmla="*/ 193559 h 637411"/>
                <a:gd name="connsiteX13" fmla="*/ 1645253 w 3454030"/>
                <a:gd name="connsiteY13" fmla="*/ 263641 h 637411"/>
                <a:gd name="connsiteX14" fmla="*/ 1832138 w 3454030"/>
                <a:gd name="connsiteY14" fmla="*/ 350409 h 637411"/>
                <a:gd name="connsiteX15" fmla="*/ 2005673 w 3454030"/>
                <a:gd name="connsiteY15" fmla="*/ 423828 h 637411"/>
                <a:gd name="connsiteX16" fmla="*/ 2139162 w 3454030"/>
                <a:gd name="connsiteY16" fmla="*/ 467212 h 637411"/>
                <a:gd name="connsiteX17" fmla="*/ 2329384 w 3454030"/>
                <a:gd name="connsiteY17" fmla="*/ 530619 h 637411"/>
                <a:gd name="connsiteX18" fmla="*/ 2529618 w 3454030"/>
                <a:gd name="connsiteY18" fmla="*/ 567329 h 637411"/>
                <a:gd name="connsiteX19" fmla="*/ 2769898 w 3454030"/>
                <a:gd name="connsiteY19" fmla="*/ 590689 h 637411"/>
                <a:gd name="connsiteX20" fmla="*/ 3006841 w 3454030"/>
                <a:gd name="connsiteY20" fmla="*/ 587352 h 637411"/>
                <a:gd name="connsiteX21" fmla="*/ 3160354 w 3454030"/>
                <a:gd name="connsiteY21" fmla="*/ 600701 h 637411"/>
                <a:gd name="connsiteX22" fmla="*/ 3454030 w 3454030"/>
                <a:gd name="connsiteY22" fmla="*/ 637411 h 63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54030" h="637411">
                  <a:moveTo>
                    <a:pt x="0" y="0"/>
                  </a:moveTo>
                  <a:cubicBezTo>
                    <a:pt x="74531" y="23639"/>
                    <a:pt x="149063" y="47278"/>
                    <a:pt x="203571" y="66745"/>
                  </a:cubicBezTo>
                  <a:cubicBezTo>
                    <a:pt x="258079" y="86212"/>
                    <a:pt x="286446" y="107348"/>
                    <a:pt x="327049" y="116803"/>
                  </a:cubicBezTo>
                  <a:cubicBezTo>
                    <a:pt x="367652" y="126258"/>
                    <a:pt x="447189" y="123478"/>
                    <a:pt x="447189" y="123478"/>
                  </a:cubicBezTo>
                  <a:lnTo>
                    <a:pt x="657434" y="140164"/>
                  </a:lnTo>
                  <a:lnTo>
                    <a:pt x="871016" y="156850"/>
                  </a:lnTo>
                  <a:lnTo>
                    <a:pt x="1051227" y="173536"/>
                  </a:lnTo>
                  <a:cubicBezTo>
                    <a:pt x="1104067" y="177986"/>
                    <a:pt x="1155237" y="182992"/>
                    <a:pt x="1188053" y="183548"/>
                  </a:cubicBezTo>
                  <a:cubicBezTo>
                    <a:pt x="1220869" y="184104"/>
                    <a:pt x="1229212" y="183547"/>
                    <a:pt x="1248123" y="176873"/>
                  </a:cubicBezTo>
                  <a:cubicBezTo>
                    <a:pt x="1267034" y="170199"/>
                    <a:pt x="1290951" y="151288"/>
                    <a:pt x="1301519" y="143501"/>
                  </a:cubicBezTo>
                  <a:cubicBezTo>
                    <a:pt x="1312087" y="135714"/>
                    <a:pt x="1301518" y="130152"/>
                    <a:pt x="1311530" y="130152"/>
                  </a:cubicBezTo>
                  <a:cubicBezTo>
                    <a:pt x="1321542" y="130152"/>
                    <a:pt x="1333223" y="132933"/>
                    <a:pt x="1361589" y="143501"/>
                  </a:cubicBezTo>
                  <a:cubicBezTo>
                    <a:pt x="1389955" y="154069"/>
                    <a:pt x="1481729" y="193559"/>
                    <a:pt x="1481729" y="193559"/>
                  </a:cubicBezTo>
                  <a:cubicBezTo>
                    <a:pt x="1529006" y="213582"/>
                    <a:pt x="1586852" y="237499"/>
                    <a:pt x="1645253" y="263641"/>
                  </a:cubicBezTo>
                  <a:cubicBezTo>
                    <a:pt x="1703655" y="289783"/>
                    <a:pt x="1772068" y="323711"/>
                    <a:pt x="1832138" y="350409"/>
                  </a:cubicBezTo>
                  <a:cubicBezTo>
                    <a:pt x="1892208" y="377107"/>
                    <a:pt x="1954502" y="404361"/>
                    <a:pt x="2005673" y="423828"/>
                  </a:cubicBezTo>
                  <a:cubicBezTo>
                    <a:pt x="2056844" y="443295"/>
                    <a:pt x="2139162" y="467212"/>
                    <a:pt x="2139162" y="467212"/>
                  </a:cubicBezTo>
                  <a:cubicBezTo>
                    <a:pt x="2193114" y="485010"/>
                    <a:pt x="2264308" y="513933"/>
                    <a:pt x="2329384" y="530619"/>
                  </a:cubicBezTo>
                  <a:cubicBezTo>
                    <a:pt x="2394460" y="547305"/>
                    <a:pt x="2456199" y="557317"/>
                    <a:pt x="2529618" y="567329"/>
                  </a:cubicBezTo>
                  <a:cubicBezTo>
                    <a:pt x="2603037" y="577341"/>
                    <a:pt x="2690361" y="587352"/>
                    <a:pt x="2769898" y="590689"/>
                  </a:cubicBezTo>
                  <a:cubicBezTo>
                    <a:pt x="2849435" y="594026"/>
                    <a:pt x="2941765" y="585683"/>
                    <a:pt x="3006841" y="587352"/>
                  </a:cubicBezTo>
                  <a:cubicBezTo>
                    <a:pt x="3071917" y="589021"/>
                    <a:pt x="3085823" y="592358"/>
                    <a:pt x="3160354" y="600701"/>
                  </a:cubicBezTo>
                  <a:cubicBezTo>
                    <a:pt x="3234885" y="609044"/>
                    <a:pt x="3344457" y="623227"/>
                    <a:pt x="3454030" y="637411"/>
                  </a:cubicBezTo>
                </a:path>
              </a:pathLst>
            </a:cu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Freeform 9"/>
            <p:cNvSpPr/>
            <p:nvPr/>
          </p:nvSpPr>
          <p:spPr>
            <a:xfrm>
              <a:off x="3981311" y="1977942"/>
              <a:ext cx="2139162" cy="497247"/>
            </a:xfrm>
            <a:custGeom>
              <a:avLst/>
              <a:gdLst>
                <a:gd name="connsiteX0" fmla="*/ 0 w 2139162"/>
                <a:gd name="connsiteY0" fmla="*/ 0 h 497247"/>
                <a:gd name="connsiteX1" fmla="*/ 470549 w 2139162"/>
                <a:gd name="connsiteY1" fmla="*/ 200234 h 497247"/>
                <a:gd name="connsiteX2" fmla="*/ 734190 w 2139162"/>
                <a:gd name="connsiteY2" fmla="*/ 270316 h 497247"/>
                <a:gd name="connsiteX3" fmla="*/ 1251460 w 2139162"/>
                <a:gd name="connsiteY3" fmla="*/ 387118 h 497247"/>
                <a:gd name="connsiteX4" fmla="*/ 1762055 w 2139162"/>
                <a:gd name="connsiteY4" fmla="*/ 460537 h 497247"/>
                <a:gd name="connsiteX5" fmla="*/ 2139162 w 2139162"/>
                <a:gd name="connsiteY5" fmla="*/ 497247 h 49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162" h="497247">
                  <a:moveTo>
                    <a:pt x="0" y="0"/>
                  </a:moveTo>
                  <a:cubicBezTo>
                    <a:pt x="174092" y="77590"/>
                    <a:pt x="348184" y="155181"/>
                    <a:pt x="470549" y="200234"/>
                  </a:cubicBezTo>
                  <a:cubicBezTo>
                    <a:pt x="592914" y="245287"/>
                    <a:pt x="604038" y="239169"/>
                    <a:pt x="734190" y="270316"/>
                  </a:cubicBezTo>
                  <a:cubicBezTo>
                    <a:pt x="864342" y="301463"/>
                    <a:pt x="1080149" y="355415"/>
                    <a:pt x="1251460" y="387118"/>
                  </a:cubicBezTo>
                  <a:cubicBezTo>
                    <a:pt x="1422771" y="418821"/>
                    <a:pt x="1614105" y="442182"/>
                    <a:pt x="1762055" y="460537"/>
                  </a:cubicBezTo>
                  <a:cubicBezTo>
                    <a:pt x="1910005" y="478892"/>
                    <a:pt x="2024583" y="488069"/>
                    <a:pt x="2139162" y="497247"/>
                  </a:cubicBezTo>
                </a:path>
              </a:pathLst>
            </a:custGeom>
            <a:ln w="19050">
              <a:solidFill>
                <a:srgbClr val="FF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 name="Freeform 8"/>
            <p:cNvSpPr/>
            <p:nvPr/>
          </p:nvSpPr>
          <p:spPr>
            <a:xfrm>
              <a:off x="2639746" y="1847790"/>
              <a:ext cx="1264809" cy="183548"/>
            </a:xfrm>
            <a:custGeom>
              <a:avLst/>
              <a:gdLst>
                <a:gd name="connsiteX0" fmla="*/ 0 w 1264809"/>
                <a:gd name="connsiteY0" fmla="*/ 0 h 183548"/>
                <a:gd name="connsiteX1" fmla="*/ 310362 w 1264809"/>
                <a:gd name="connsiteY1" fmla="*/ 70082 h 183548"/>
                <a:gd name="connsiteX2" fmla="*/ 704155 w 1264809"/>
                <a:gd name="connsiteY2" fmla="*/ 126815 h 183548"/>
                <a:gd name="connsiteX3" fmla="*/ 997831 w 1264809"/>
                <a:gd name="connsiteY3" fmla="*/ 170199 h 183548"/>
                <a:gd name="connsiteX4" fmla="*/ 1264809 w 1264809"/>
                <a:gd name="connsiteY4" fmla="*/ 183548 h 183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809" h="183548">
                  <a:moveTo>
                    <a:pt x="0" y="0"/>
                  </a:moveTo>
                  <a:cubicBezTo>
                    <a:pt x="96501" y="24473"/>
                    <a:pt x="193003" y="48946"/>
                    <a:pt x="310362" y="70082"/>
                  </a:cubicBezTo>
                  <a:cubicBezTo>
                    <a:pt x="427721" y="91218"/>
                    <a:pt x="704155" y="126815"/>
                    <a:pt x="704155" y="126815"/>
                  </a:cubicBezTo>
                  <a:cubicBezTo>
                    <a:pt x="818733" y="143501"/>
                    <a:pt x="904389" y="160743"/>
                    <a:pt x="997831" y="170199"/>
                  </a:cubicBezTo>
                  <a:cubicBezTo>
                    <a:pt x="1091273" y="179655"/>
                    <a:pt x="1178041" y="181601"/>
                    <a:pt x="1264809" y="183548"/>
                  </a:cubicBezTo>
                </a:path>
              </a:pathLst>
            </a:custGeom>
            <a:ln w="19050">
              <a:solidFill>
                <a:srgbClr val="FF00F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 name="Freeform 13"/>
            <p:cNvSpPr/>
            <p:nvPr/>
          </p:nvSpPr>
          <p:spPr>
            <a:xfrm>
              <a:off x="2426164" y="1807438"/>
              <a:ext cx="3680960" cy="264322"/>
            </a:xfrm>
            <a:custGeom>
              <a:avLst/>
              <a:gdLst>
                <a:gd name="connsiteX0" fmla="*/ 0 w 3680960"/>
                <a:gd name="connsiteY0" fmla="*/ 20329 h 264322"/>
                <a:gd name="connsiteX1" fmla="*/ 236943 w 3680960"/>
                <a:gd name="connsiteY1" fmla="*/ 306 h 264322"/>
                <a:gd name="connsiteX2" fmla="*/ 347071 w 3680960"/>
                <a:gd name="connsiteY2" fmla="*/ 10317 h 264322"/>
                <a:gd name="connsiteX3" fmla="*/ 450525 w 3680960"/>
                <a:gd name="connsiteY3" fmla="*/ 16992 h 264322"/>
                <a:gd name="connsiteX4" fmla="*/ 510595 w 3680960"/>
                <a:gd name="connsiteY4" fmla="*/ 23666 h 264322"/>
                <a:gd name="connsiteX5" fmla="*/ 560654 w 3680960"/>
                <a:gd name="connsiteY5" fmla="*/ 43690 h 264322"/>
                <a:gd name="connsiteX6" fmla="*/ 654096 w 3680960"/>
                <a:gd name="connsiteY6" fmla="*/ 43690 h 264322"/>
                <a:gd name="connsiteX7" fmla="*/ 844318 w 3680960"/>
                <a:gd name="connsiteY7" fmla="*/ 47027 h 264322"/>
                <a:gd name="connsiteX8" fmla="*/ 931086 w 3680960"/>
                <a:gd name="connsiteY8" fmla="*/ 23666 h 264322"/>
                <a:gd name="connsiteX9" fmla="*/ 1131319 w 3680960"/>
                <a:gd name="connsiteY9" fmla="*/ 16992 h 264322"/>
                <a:gd name="connsiteX10" fmla="*/ 1228099 w 3680960"/>
                <a:gd name="connsiteY10" fmla="*/ 6980 h 264322"/>
                <a:gd name="connsiteX11" fmla="*/ 1361588 w 3680960"/>
                <a:gd name="connsiteY11" fmla="*/ 306 h 264322"/>
                <a:gd name="connsiteX12" fmla="*/ 1458367 w 3680960"/>
                <a:gd name="connsiteY12" fmla="*/ 16992 h 264322"/>
                <a:gd name="connsiteX13" fmla="*/ 1605205 w 3680960"/>
                <a:gd name="connsiteY13" fmla="*/ 53701 h 264322"/>
                <a:gd name="connsiteX14" fmla="*/ 1825462 w 3680960"/>
                <a:gd name="connsiteY14" fmla="*/ 170504 h 264322"/>
                <a:gd name="connsiteX15" fmla="*/ 1912230 w 3680960"/>
                <a:gd name="connsiteY15" fmla="*/ 213888 h 264322"/>
                <a:gd name="connsiteX16" fmla="*/ 1998998 w 3680960"/>
                <a:gd name="connsiteY16" fmla="*/ 257272 h 264322"/>
                <a:gd name="connsiteX17" fmla="*/ 2045719 w 3680960"/>
                <a:gd name="connsiteY17" fmla="*/ 260609 h 264322"/>
                <a:gd name="connsiteX18" fmla="*/ 2272651 w 3680960"/>
                <a:gd name="connsiteY18" fmla="*/ 220563 h 264322"/>
                <a:gd name="connsiteX19" fmla="*/ 2419489 w 3680960"/>
                <a:gd name="connsiteY19" fmla="*/ 213888 h 264322"/>
                <a:gd name="connsiteX20" fmla="*/ 2576338 w 3680960"/>
                <a:gd name="connsiteY20" fmla="*/ 193865 h 264322"/>
                <a:gd name="connsiteX21" fmla="*/ 2736525 w 3680960"/>
                <a:gd name="connsiteY21" fmla="*/ 210551 h 264322"/>
                <a:gd name="connsiteX22" fmla="*/ 2900049 w 3680960"/>
                <a:gd name="connsiteY22" fmla="*/ 230574 h 264322"/>
                <a:gd name="connsiteX23" fmla="*/ 3040213 w 3680960"/>
                <a:gd name="connsiteY23" fmla="*/ 227237 h 264322"/>
                <a:gd name="connsiteX24" fmla="*/ 3096945 w 3680960"/>
                <a:gd name="connsiteY24" fmla="*/ 217225 h 264322"/>
                <a:gd name="connsiteX25" fmla="*/ 3210411 w 3680960"/>
                <a:gd name="connsiteY25" fmla="*/ 170504 h 264322"/>
                <a:gd name="connsiteX26" fmla="*/ 3297179 w 3680960"/>
                <a:gd name="connsiteY26" fmla="*/ 167167 h 264322"/>
                <a:gd name="connsiteX27" fmla="*/ 3464040 w 3680960"/>
                <a:gd name="connsiteY27" fmla="*/ 173841 h 264322"/>
                <a:gd name="connsiteX28" fmla="*/ 3537459 w 3680960"/>
                <a:gd name="connsiteY28" fmla="*/ 170504 h 264322"/>
                <a:gd name="connsiteX29" fmla="*/ 3617553 w 3680960"/>
                <a:gd name="connsiteY29" fmla="*/ 147144 h 264322"/>
                <a:gd name="connsiteX30" fmla="*/ 3680960 w 3680960"/>
                <a:gd name="connsiteY30" fmla="*/ 110434 h 26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680960" h="264322">
                  <a:moveTo>
                    <a:pt x="0" y="20329"/>
                  </a:moveTo>
                  <a:cubicBezTo>
                    <a:pt x="89549" y="11152"/>
                    <a:pt x="179098" y="1975"/>
                    <a:pt x="236943" y="306"/>
                  </a:cubicBezTo>
                  <a:cubicBezTo>
                    <a:pt x="294788" y="-1363"/>
                    <a:pt x="311474" y="7536"/>
                    <a:pt x="347071" y="10317"/>
                  </a:cubicBezTo>
                  <a:cubicBezTo>
                    <a:pt x="382668" y="13098"/>
                    <a:pt x="423271" y="14767"/>
                    <a:pt x="450525" y="16992"/>
                  </a:cubicBezTo>
                  <a:cubicBezTo>
                    <a:pt x="477779" y="19217"/>
                    <a:pt x="492240" y="19216"/>
                    <a:pt x="510595" y="23666"/>
                  </a:cubicBezTo>
                  <a:cubicBezTo>
                    <a:pt x="528950" y="28116"/>
                    <a:pt x="536737" y="40353"/>
                    <a:pt x="560654" y="43690"/>
                  </a:cubicBezTo>
                  <a:cubicBezTo>
                    <a:pt x="584571" y="47027"/>
                    <a:pt x="654096" y="43690"/>
                    <a:pt x="654096" y="43690"/>
                  </a:cubicBezTo>
                  <a:cubicBezTo>
                    <a:pt x="701373" y="44246"/>
                    <a:pt x="798153" y="50364"/>
                    <a:pt x="844318" y="47027"/>
                  </a:cubicBezTo>
                  <a:cubicBezTo>
                    <a:pt x="890483" y="43690"/>
                    <a:pt x="883253" y="28672"/>
                    <a:pt x="931086" y="23666"/>
                  </a:cubicBezTo>
                  <a:cubicBezTo>
                    <a:pt x="978920" y="18660"/>
                    <a:pt x="1081817" y="19773"/>
                    <a:pt x="1131319" y="16992"/>
                  </a:cubicBezTo>
                  <a:cubicBezTo>
                    <a:pt x="1180821" y="14211"/>
                    <a:pt x="1189721" y="9761"/>
                    <a:pt x="1228099" y="6980"/>
                  </a:cubicBezTo>
                  <a:cubicBezTo>
                    <a:pt x="1266477" y="4199"/>
                    <a:pt x="1323210" y="-1363"/>
                    <a:pt x="1361588" y="306"/>
                  </a:cubicBezTo>
                  <a:cubicBezTo>
                    <a:pt x="1399966" y="1975"/>
                    <a:pt x="1417764" y="8093"/>
                    <a:pt x="1458367" y="16992"/>
                  </a:cubicBezTo>
                  <a:cubicBezTo>
                    <a:pt x="1498970" y="25891"/>
                    <a:pt x="1544023" y="28116"/>
                    <a:pt x="1605205" y="53701"/>
                  </a:cubicBezTo>
                  <a:cubicBezTo>
                    <a:pt x="1666388" y="79286"/>
                    <a:pt x="1774291" y="143806"/>
                    <a:pt x="1825462" y="170504"/>
                  </a:cubicBezTo>
                  <a:cubicBezTo>
                    <a:pt x="1876633" y="197202"/>
                    <a:pt x="1912230" y="213888"/>
                    <a:pt x="1912230" y="213888"/>
                  </a:cubicBezTo>
                  <a:cubicBezTo>
                    <a:pt x="1941153" y="228349"/>
                    <a:pt x="1976750" y="249485"/>
                    <a:pt x="1998998" y="257272"/>
                  </a:cubicBezTo>
                  <a:cubicBezTo>
                    <a:pt x="2021246" y="265059"/>
                    <a:pt x="2000110" y="266727"/>
                    <a:pt x="2045719" y="260609"/>
                  </a:cubicBezTo>
                  <a:cubicBezTo>
                    <a:pt x="2091328" y="254491"/>
                    <a:pt x="2210356" y="228350"/>
                    <a:pt x="2272651" y="220563"/>
                  </a:cubicBezTo>
                  <a:cubicBezTo>
                    <a:pt x="2334946" y="212776"/>
                    <a:pt x="2368875" y="218338"/>
                    <a:pt x="2419489" y="213888"/>
                  </a:cubicBezTo>
                  <a:cubicBezTo>
                    <a:pt x="2470104" y="209438"/>
                    <a:pt x="2523499" y="194421"/>
                    <a:pt x="2576338" y="193865"/>
                  </a:cubicBezTo>
                  <a:cubicBezTo>
                    <a:pt x="2629177" y="193309"/>
                    <a:pt x="2736525" y="210551"/>
                    <a:pt x="2736525" y="210551"/>
                  </a:cubicBezTo>
                  <a:cubicBezTo>
                    <a:pt x="2790477" y="216669"/>
                    <a:pt x="2849434" y="227793"/>
                    <a:pt x="2900049" y="230574"/>
                  </a:cubicBezTo>
                  <a:cubicBezTo>
                    <a:pt x="2950664" y="233355"/>
                    <a:pt x="3007397" y="229462"/>
                    <a:pt x="3040213" y="227237"/>
                  </a:cubicBezTo>
                  <a:cubicBezTo>
                    <a:pt x="3073029" y="225012"/>
                    <a:pt x="3068579" y="226680"/>
                    <a:pt x="3096945" y="217225"/>
                  </a:cubicBezTo>
                  <a:cubicBezTo>
                    <a:pt x="3125311" y="207770"/>
                    <a:pt x="3177039" y="178847"/>
                    <a:pt x="3210411" y="170504"/>
                  </a:cubicBezTo>
                  <a:cubicBezTo>
                    <a:pt x="3243783" y="162161"/>
                    <a:pt x="3254908" y="166611"/>
                    <a:pt x="3297179" y="167167"/>
                  </a:cubicBezTo>
                  <a:cubicBezTo>
                    <a:pt x="3339450" y="167723"/>
                    <a:pt x="3423993" y="173285"/>
                    <a:pt x="3464040" y="173841"/>
                  </a:cubicBezTo>
                  <a:cubicBezTo>
                    <a:pt x="3504087" y="174397"/>
                    <a:pt x="3511873" y="174954"/>
                    <a:pt x="3537459" y="170504"/>
                  </a:cubicBezTo>
                  <a:cubicBezTo>
                    <a:pt x="3563045" y="166054"/>
                    <a:pt x="3593636" y="157156"/>
                    <a:pt x="3617553" y="147144"/>
                  </a:cubicBezTo>
                  <a:cubicBezTo>
                    <a:pt x="3641470" y="137132"/>
                    <a:pt x="3661215" y="123783"/>
                    <a:pt x="3680960" y="110434"/>
                  </a:cubicBezTo>
                </a:path>
              </a:pathLst>
            </a:cu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9" name="Freeform 18"/>
            <p:cNvSpPr/>
            <p:nvPr/>
          </p:nvSpPr>
          <p:spPr>
            <a:xfrm>
              <a:off x="2509594" y="1771006"/>
              <a:ext cx="3587518" cy="107328"/>
            </a:xfrm>
            <a:custGeom>
              <a:avLst/>
              <a:gdLst>
                <a:gd name="connsiteX0" fmla="*/ 0 w 3587518"/>
                <a:gd name="connsiteY0" fmla="*/ 66773 h 107328"/>
                <a:gd name="connsiteX1" fmla="*/ 176873 w 3587518"/>
                <a:gd name="connsiteY1" fmla="*/ 73447 h 107328"/>
                <a:gd name="connsiteX2" fmla="*/ 387118 w 3587518"/>
                <a:gd name="connsiteY2" fmla="*/ 50087 h 107328"/>
                <a:gd name="connsiteX3" fmla="*/ 700818 w 3587518"/>
                <a:gd name="connsiteY3" fmla="*/ 50087 h 107328"/>
                <a:gd name="connsiteX4" fmla="*/ 840981 w 3587518"/>
                <a:gd name="connsiteY4" fmla="*/ 70110 h 107328"/>
                <a:gd name="connsiteX5" fmla="*/ 931086 w 3587518"/>
                <a:gd name="connsiteY5" fmla="*/ 93470 h 107328"/>
                <a:gd name="connsiteX6" fmla="*/ 1087936 w 3587518"/>
                <a:gd name="connsiteY6" fmla="*/ 103482 h 107328"/>
                <a:gd name="connsiteX7" fmla="*/ 1234774 w 3587518"/>
                <a:gd name="connsiteY7" fmla="*/ 106819 h 107328"/>
                <a:gd name="connsiteX8" fmla="*/ 1298181 w 3587518"/>
                <a:gd name="connsiteY8" fmla="*/ 93470 h 107328"/>
                <a:gd name="connsiteX9" fmla="*/ 1411647 w 3587518"/>
                <a:gd name="connsiteY9" fmla="*/ 53424 h 107328"/>
                <a:gd name="connsiteX10" fmla="*/ 1558485 w 3587518"/>
                <a:gd name="connsiteY10" fmla="*/ 23389 h 107328"/>
                <a:gd name="connsiteX11" fmla="*/ 1802102 w 3587518"/>
                <a:gd name="connsiteY11" fmla="*/ 46749 h 107328"/>
                <a:gd name="connsiteX12" fmla="*/ 1848824 w 3587518"/>
                <a:gd name="connsiteY12" fmla="*/ 40075 h 107328"/>
                <a:gd name="connsiteX13" fmla="*/ 1965626 w 3587518"/>
                <a:gd name="connsiteY13" fmla="*/ 28 h 107328"/>
                <a:gd name="connsiteX14" fmla="*/ 2099115 w 3587518"/>
                <a:gd name="connsiteY14" fmla="*/ 33400 h 107328"/>
                <a:gd name="connsiteX15" fmla="*/ 2232605 w 3587518"/>
                <a:gd name="connsiteY15" fmla="*/ 13377 h 107328"/>
                <a:gd name="connsiteX16" fmla="*/ 2366094 w 3587518"/>
                <a:gd name="connsiteY16" fmla="*/ 33400 h 107328"/>
                <a:gd name="connsiteX17" fmla="*/ 2416152 w 3587518"/>
                <a:gd name="connsiteY17" fmla="*/ 46749 h 107328"/>
                <a:gd name="connsiteX18" fmla="*/ 2516269 w 3587518"/>
                <a:gd name="connsiteY18" fmla="*/ 13377 h 107328"/>
                <a:gd name="connsiteX19" fmla="*/ 2586351 w 3587518"/>
                <a:gd name="connsiteY19" fmla="*/ 33400 h 107328"/>
                <a:gd name="connsiteX20" fmla="*/ 2729851 w 3587518"/>
                <a:gd name="connsiteY20" fmla="*/ 23389 h 107328"/>
                <a:gd name="connsiteX21" fmla="*/ 2866678 w 3587518"/>
                <a:gd name="connsiteY21" fmla="*/ 26726 h 107328"/>
                <a:gd name="connsiteX22" fmla="*/ 2986818 w 3587518"/>
                <a:gd name="connsiteY22" fmla="*/ 56761 h 107328"/>
                <a:gd name="connsiteX23" fmla="*/ 3033539 w 3587518"/>
                <a:gd name="connsiteY23" fmla="*/ 43412 h 107328"/>
                <a:gd name="connsiteX24" fmla="*/ 3153679 w 3587518"/>
                <a:gd name="connsiteY24" fmla="*/ 86796 h 107328"/>
                <a:gd name="connsiteX25" fmla="*/ 3190388 w 3587518"/>
                <a:gd name="connsiteY25" fmla="*/ 60098 h 107328"/>
                <a:gd name="connsiteX26" fmla="*/ 3363924 w 3587518"/>
                <a:gd name="connsiteY26" fmla="*/ 60098 h 107328"/>
                <a:gd name="connsiteX27" fmla="*/ 3440680 w 3587518"/>
                <a:gd name="connsiteY27" fmla="*/ 93470 h 107328"/>
                <a:gd name="connsiteX28" fmla="*/ 3587518 w 3587518"/>
                <a:gd name="connsiteY28" fmla="*/ 96808 h 107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587518" h="107328">
                  <a:moveTo>
                    <a:pt x="0" y="66773"/>
                  </a:moveTo>
                  <a:cubicBezTo>
                    <a:pt x="56176" y="71500"/>
                    <a:pt x="112353" y="76228"/>
                    <a:pt x="176873" y="73447"/>
                  </a:cubicBezTo>
                  <a:cubicBezTo>
                    <a:pt x="241393" y="70666"/>
                    <a:pt x="299794" y="53980"/>
                    <a:pt x="387118" y="50087"/>
                  </a:cubicBezTo>
                  <a:cubicBezTo>
                    <a:pt x="474442" y="46194"/>
                    <a:pt x="625174" y="46750"/>
                    <a:pt x="700818" y="50087"/>
                  </a:cubicBezTo>
                  <a:cubicBezTo>
                    <a:pt x="776462" y="53424"/>
                    <a:pt x="802603" y="62880"/>
                    <a:pt x="840981" y="70110"/>
                  </a:cubicBezTo>
                  <a:cubicBezTo>
                    <a:pt x="879359" y="77340"/>
                    <a:pt x="889927" y="87908"/>
                    <a:pt x="931086" y="93470"/>
                  </a:cubicBezTo>
                  <a:cubicBezTo>
                    <a:pt x="972245" y="99032"/>
                    <a:pt x="1037321" y="101257"/>
                    <a:pt x="1087936" y="103482"/>
                  </a:cubicBezTo>
                  <a:cubicBezTo>
                    <a:pt x="1138551" y="105707"/>
                    <a:pt x="1199733" y="108488"/>
                    <a:pt x="1234774" y="106819"/>
                  </a:cubicBezTo>
                  <a:cubicBezTo>
                    <a:pt x="1269815" y="105150"/>
                    <a:pt x="1268702" y="102369"/>
                    <a:pt x="1298181" y="93470"/>
                  </a:cubicBezTo>
                  <a:cubicBezTo>
                    <a:pt x="1327660" y="84571"/>
                    <a:pt x="1368263" y="65104"/>
                    <a:pt x="1411647" y="53424"/>
                  </a:cubicBezTo>
                  <a:cubicBezTo>
                    <a:pt x="1455031" y="41744"/>
                    <a:pt x="1493409" y="24501"/>
                    <a:pt x="1558485" y="23389"/>
                  </a:cubicBezTo>
                  <a:cubicBezTo>
                    <a:pt x="1623561" y="22277"/>
                    <a:pt x="1753712" y="43968"/>
                    <a:pt x="1802102" y="46749"/>
                  </a:cubicBezTo>
                  <a:cubicBezTo>
                    <a:pt x="1850492" y="49530"/>
                    <a:pt x="1821570" y="47862"/>
                    <a:pt x="1848824" y="40075"/>
                  </a:cubicBezTo>
                  <a:cubicBezTo>
                    <a:pt x="1876078" y="32288"/>
                    <a:pt x="1923911" y="1140"/>
                    <a:pt x="1965626" y="28"/>
                  </a:cubicBezTo>
                  <a:cubicBezTo>
                    <a:pt x="2007341" y="-1084"/>
                    <a:pt x="2054619" y="31175"/>
                    <a:pt x="2099115" y="33400"/>
                  </a:cubicBezTo>
                  <a:cubicBezTo>
                    <a:pt x="2143611" y="35625"/>
                    <a:pt x="2188109" y="13377"/>
                    <a:pt x="2232605" y="13377"/>
                  </a:cubicBezTo>
                  <a:cubicBezTo>
                    <a:pt x="2277101" y="13377"/>
                    <a:pt x="2335503" y="27838"/>
                    <a:pt x="2366094" y="33400"/>
                  </a:cubicBezTo>
                  <a:cubicBezTo>
                    <a:pt x="2396685" y="38962"/>
                    <a:pt x="2391123" y="50086"/>
                    <a:pt x="2416152" y="46749"/>
                  </a:cubicBezTo>
                  <a:cubicBezTo>
                    <a:pt x="2441181" y="43412"/>
                    <a:pt x="2487903" y="15602"/>
                    <a:pt x="2516269" y="13377"/>
                  </a:cubicBezTo>
                  <a:cubicBezTo>
                    <a:pt x="2544635" y="11152"/>
                    <a:pt x="2550754" y="31731"/>
                    <a:pt x="2586351" y="33400"/>
                  </a:cubicBezTo>
                  <a:cubicBezTo>
                    <a:pt x="2621948" y="35069"/>
                    <a:pt x="2683130" y="24501"/>
                    <a:pt x="2729851" y="23389"/>
                  </a:cubicBezTo>
                  <a:lnTo>
                    <a:pt x="2866678" y="26726"/>
                  </a:lnTo>
                  <a:cubicBezTo>
                    <a:pt x="2909506" y="32288"/>
                    <a:pt x="2959008" y="53980"/>
                    <a:pt x="2986818" y="56761"/>
                  </a:cubicBezTo>
                  <a:cubicBezTo>
                    <a:pt x="3014628" y="59542"/>
                    <a:pt x="3005729" y="38406"/>
                    <a:pt x="3033539" y="43412"/>
                  </a:cubicBezTo>
                  <a:cubicBezTo>
                    <a:pt x="3061349" y="48418"/>
                    <a:pt x="3127538" y="84015"/>
                    <a:pt x="3153679" y="86796"/>
                  </a:cubicBezTo>
                  <a:cubicBezTo>
                    <a:pt x="3179820" y="89577"/>
                    <a:pt x="3155347" y="64548"/>
                    <a:pt x="3190388" y="60098"/>
                  </a:cubicBezTo>
                  <a:cubicBezTo>
                    <a:pt x="3225429" y="55648"/>
                    <a:pt x="3322209" y="54536"/>
                    <a:pt x="3363924" y="60098"/>
                  </a:cubicBezTo>
                  <a:cubicBezTo>
                    <a:pt x="3405639" y="65660"/>
                    <a:pt x="3403414" y="87352"/>
                    <a:pt x="3440680" y="93470"/>
                  </a:cubicBezTo>
                  <a:cubicBezTo>
                    <a:pt x="3477946" y="99588"/>
                    <a:pt x="3532732" y="98198"/>
                    <a:pt x="3587518" y="96808"/>
                  </a:cubicBezTo>
                </a:path>
              </a:pathLst>
            </a:custGeom>
            <a:noFill/>
            <a:ln w="1905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7" name="Right Arrow 26"/>
            <p:cNvSpPr/>
            <p:nvPr/>
          </p:nvSpPr>
          <p:spPr>
            <a:xfrm rot="16200000">
              <a:off x="2409198" y="2051305"/>
              <a:ext cx="350520" cy="135157"/>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ight Arrow 29"/>
            <p:cNvSpPr/>
            <p:nvPr/>
          </p:nvSpPr>
          <p:spPr>
            <a:xfrm rot="16200000">
              <a:off x="3810210" y="2356105"/>
              <a:ext cx="350520" cy="135157"/>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p:cNvSpPr txBox="1"/>
            <p:nvPr/>
          </p:nvSpPr>
          <p:spPr>
            <a:xfrm>
              <a:off x="2174179" y="2347755"/>
              <a:ext cx="805638" cy="230832"/>
            </a:xfrm>
            <a:prstGeom prst="rect">
              <a:avLst/>
            </a:prstGeom>
            <a:solidFill>
              <a:schemeClr val="bg1"/>
            </a:solid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E Jr Rifting</a:t>
              </a:r>
              <a:endParaRPr lang="en-US" sz="900" b="1" dirty="0">
                <a:latin typeface="Arial" panose="020B0604020202020204" pitchFamily="34" charset="0"/>
                <a:cs typeface="Arial" panose="020B0604020202020204" pitchFamily="34" charset="0"/>
              </a:endParaRPr>
            </a:p>
          </p:txBody>
        </p:sp>
        <p:sp>
          <p:nvSpPr>
            <p:cNvPr id="32" name="TextBox 31"/>
            <p:cNvSpPr txBox="1"/>
            <p:nvPr/>
          </p:nvSpPr>
          <p:spPr>
            <a:xfrm>
              <a:off x="3477862" y="2634883"/>
              <a:ext cx="1001894" cy="230832"/>
            </a:xfrm>
            <a:prstGeom prst="rect">
              <a:avLst/>
            </a:prstGeom>
            <a:solidFill>
              <a:schemeClr val="bg1"/>
            </a:solid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Early K Rifting</a:t>
              </a:r>
              <a:endParaRPr lang="en-US" sz="900" b="1" dirty="0">
                <a:latin typeface="Arial" panose="020B0604020202020204" pitchFamily="34" charset="0"/>
                <a:cs typeface="Arial" panose="020B0604020202020204" pitchFamily="34" charset="0"/>
              </a:endParaRPr>
            </a:p>
          </p:txBody>
        </p:sp>
      </p:grpSp>
      <p:sp>
        <p:nvSpPr>
          <p:cNvPr id="31" name="Right Arrow 30"/>
          <p:cNvSpPr/>
          <p:nvPr/>
        </p:nvSpPr>
        <p:spPr>
          <a:xfrm rot="16200000">
            <a:off x="2429370" y="6114270"/>
            <a:ext cx="350520" cy="137664"/>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ight Arrow 32"/>
          <p:cNvSpPr/>
          <p:nvPr/>
        </p:nvSpPr>
        <p:spPr>
          <a:xfrm rot="16200000">
            <a:off x="3771390" y="6114270"/>
            <a:ext cx="350520" cy="137664"/>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p:cNvSpPr txBox="1"/>
          <p:nvPr/>
        </p:nvSpPr>
        <p:spPr>
          <a:xfrm>
            <a:off x="2750002" y="3825331"/>
            <a:ext cx="2561956" cy="392602"/>
          </a:xfrm>
          <a:prstGeom prst="rect">
            <a:avLst/>
          </a:prstGeom>
          <a:noFill/>
        </p:spPr>
        <p:txBody>
          <a:bodyPr wrap="none" rtlCol="0">
            <a:spAutoFit/>
          </a:bodyPr>
          <a:lstStyle/>
          <a:p>
            <a:r>
              <a:rPr lang="en-US" sz="1600" b="1" dirty="0" smtClean="0">
                <a:latin typeface="Tahoma" panose="020B0604030504040204" pitchFamily="34" charset="0"/>
                <a:ea typeface="Tahoma" panose="020B0604030504040204" pitchFamily="34" charset="0"/>
                <a:cs typeface="Tahoma" panose="020B0604030504040204" pitchFamily="34" charset="0"/>
              </a:rPr>
              <a:t>Geologic Time (MY)</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sp>
        <p:nvSpPr>
          <p:cNvPr id="35" name="TextBox 34"/>
          <p:cNvSpPr txBox="1"/>
          <p:nvPr/>
        </p:nvSpPr>
        <p:spPr>
          <a:xfrm rot="16200000">
            <a:off x="764670" y="2315923"/>
            <a:ext cx="1250663" cy="338554"/>
          </a:xfrm>
          <a:prstGeom prst="rect">
            <a:avLst/>
          </a:prstGeom>
          <a:noFill/>
        </p:spPr>
        <p:txBody>
          <a:bodyPr wrap="none" rtlCol="0">
            <a:spAutoFit/>
          </a:bodyPr>
          <a:lstStyle/>
          <a:p>
            <a:pPr algn="ctr"/>
            <a:r>
              <a:rPr lang="en-US" sz="1600" b="1" dirty="0" smtClean="0">
                <a:latin typeface="Tahoma" panose="020B0604030504040204" pitchFamily="34" charset="0"/>
                <a:ea typeface="Tahoma" panose="020B0604030504040204" pitchFamily="34" charset="0"/>
                <a:cs typeface="Tahoma" panose="020B0604030504040204" pitchFamily="34" charset="0"/>
              </a:rPr>
              <a:t>Depth (m)</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grpSp>
        <p:nvGrpSpPr>
          <p:cNvPr id="5" name="Group 4"/>
          <p:cNvGrpSpPr>
            <a:grpSpLocks noChangeAspect="1"/>
          </p:cNvGrpSpPr>
          <p:nvPr/>
        </p:nvGrpSpPr>
        <p:grpSpPr>
          <a:xfrm>
            <a:off x="6413754" y="5215177"/>
            <a:ext cx="1753370" cy="817992"/>
            <a:chOff x="6276813" y="4827722"/>
            <a:chExt cx="2247255" cy="1187464"/>
          </a:xfrm>
        </p:grpSpPr>
        <p:pic>
          <p:nvPicPr>
            <p:cNvPr id="3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9152" t="43154" r="602"/>
            <a:stretch/>
          </p:blipFill>
          <p:spPr bwMode="auto">
            <a:xfrm>
              <a:off x="6276813" y="4827722"/>
              <a:ext cx="2247255" cy="118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le 25"/>
            <p:cNvSpPr/>
            <p:nvPr/>
          </p:nvSpPr>
          <p:spPr>
            <a:xfrm>
              <a:off x="6343810" y="5373570"/>
              <a:ext cx="424484" cy="231937"/>
            </a:xfrm>
            <a:prstGeom prst="rect">
              <a:avLst/>
            </a:prstGeom>
            <a:solidFill>
              <a:srgbClr val="FF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6350399" y="4997883"/>
              <a:ext cx="417895" cy="227633"/>
            </a:xfrm>
            <a:prstGeom prst="rect">
              <a:avLst/>
            </a:prstGeom>
            <a:solidFill>
              <a:srgbClr val="00B0F0">
                <a:alpha val="3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9" name="TextBox 38"/>
          <p:cNvSpPr txBox="1"/>
          <p:nvPr/>
        </p:nvSpPr>
        <p:spPr>
          <a:xfrm>
            <a:off x="2750002" y="6183101"/>
            <a:ext cx="1001894" cy="230832"/>
          </a:xfrm>
          <a:prstGeom prst="rect">
            <a:avLst/>
          </a:prstGeom>
          <a:noFill/>
        </p:spPr>
        <p:txBody>
          <a:bodyPr wrap="square" rtlCol="0">
            <a:spAutoFit/>
          </a:bodyPr>
          <a:lstStyle/>
          <a:p>
            <a:pPr algn="ctr"/>
            <a:r>
              <a:rPr lang="en-US" sz="900" b="1" dirty="0" smtClean="0">
                <a:latin typeface="Arial" panose="020B0604020202020204" pitchFamily="34" charset="0"/>
                <a:cs typeface="Arial" panose="020B0604020202020204" pitchFamily="34" charset="0"/>
              </a:rPr>
              <a:t>Rifting Events</a:t>
            </a:r>
            <a:endParaRPr lang="en-US" sz="900" b="1" dirty="0">
              <a:latin typeface="Arial" panose="020B0604020202020204" pitchFamily="34" charset="0"/>
              <a:cs typeface="Arial" panose="020B0604020202020204" pitchFamily="34" charset="0"/>
            </a:endParaRPr>
          </a:p>
        </p:txBody>
      </p:sp>
      <p:sp>
        <p:nvSpPr>
          <p:cNvPr id="40" name="TextBox 39"/>
          <p:cNvSpPr txBox="1"/>
          <p:nvPr/>
        </p:nvSpPr>
        <p:spPr>
          <a:xfrm>
            <a:off x="75948" y="6077670"/>
            <a:ext cx="1982410"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9292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p:cNvPicPr>
            <a:picLocks noChangeAspect="1" noChangeArrowheads="1"/>
          </p:cNvPicPr>
          <p:nvPr/>
        </p:nvPicPr>
        <p:blipFill rotWithShape="1">
          <a:blip r:embed="rId3" cstate="print">
            <a:lum bright="-10000" contrast="19000"/>
          </a:blip>
          <a:srcRect l="51944" t="10499" r="9207" b="16727"/>
          <a:stretch/>
        </p:blipFill>
        <p:spPr bwMode="auto">
          <a:xfrm>
            <a:off x="4556501" y="1452389"/>
            <a:ext cx="3587857" cy="3727592"/>
          </a:xfrm>
          <a:prstGeom prst="rect">
            <a:avLst/>
          </a:prstGeom>
          <a:noFill/>
          <a:ln w="9525">
            <a:noFill/>
            <a:miter lim="800000"/>
            <a:headEnd/>
            <a:tailEnd/>
          </a:ln>
        </p:spPr>
      </p:pic>
      <p:sp>
        <p:nvSpPr>
          <p:cNvPr id="2" name="Title 1"/>
          <p:cNvSpPr>
            <a:spLocks noGrp="1"/>
          </p:cNvSpPr>
          <p:nvPr>
            <p:ph type="title"/>
          </p:nvPr>
        </p:nvSpPr>
        <p:spPr/>
        <p:txBody>
          <a:bodyPr/>
          <a:lstStyle/>
          <a:p>
            <a:r>
              <a:rPr lang="en-US" b="1" dirty="0" smtClean="0"/>
              <a:t>1D Temperature Calibration</a:t>
            </a:r>
            <a:endParaRPr lang="en-US" b="1" dirty="0"/>
          </a:p>
        </p:txBody>
      </p:sp>
      <p:pic>
        <p:nvPicPr>
          <p:cNvPr id="1026" name="Picture 2"/>
          <p:cNvPicPr>
            <a:picLocks noChangeAspect="1" noChangeArrowheads="1"/>
          </p:cNvPicPr>
          <p:nvPr/>
        </p:nvPicPr>
        <p:blipFill rotWithShape="1">
          <a:blip r:embed="rId3" cstate="print">
            <a:lum bright="-10000" contrast="19000"/>
          </a:blip>
          <a:srcRect l="8900" t="10499" r="52839" b="16727"/>
          <a:stretch/>
        </p:blipFill>
        <p:spPr bwMode="auto">
          <a:xfrm>
            <a:off x="550190" y="1452389"/>
            <a:ext cx="3533613" cy="3727592"/>
          </a:xfrm>
          <a:prstGeom prst="rect">
            <a:avLst/>
          </a:prstGeom>
          <a:noFill/>
          <a:ln w="9525">
            <a:noFill/>
            <a:miter lim="800000"/>
            <a:headEnd/>
            <a:tailEnd/>
          </a:ln>
        </p:spPr>
      </p:pic>
      <p:sp>
        <p:nvSpPr>
          <p:cNvPr id="22" name="TextBox 21"/>
          <p:cNvSpPr txBox="1"/>
          <p:nvPr/>
        </p:nvSpPr>
        <p:spPr>
          <a:xfrm>
            <a:off x="4572000" y="5427407"/>
            <a:ext cx="4145797" cy="584775"/>
          </a:xfrm>
          <a:prstGeom prst="rect">
            <a:avLst/>
          </a:prstGeom>
          <a:noFill/>
        </p:spPr>
        <p:txBody>
          <a:bodyPr wrap="square" rtlCol="0">
            <a:spAutoFit/>
          </a:bodyPr>
          <a:lstStyle/>
          <a:p>
            <a:pPr marL="236538" indent="-236538"/>
            <a:r>
              <a:rPr lang="en-US" sz="1600" b="1" dirty="0" smtClean="0">
                <a:latin typeface="Calibri" panose="020F0502020204030204" pitchFamily="34" charset="0"/>
              </a:rPr>
              <a:t>Area Trend </a:t>
            </a:r>
            <a:r>
              <a:rPr lang="en-US" sz="1600" dirty="0" smtClean="0">
                <a:latin typeface="Calibri" panose="020F0502020204030204" pitchFamily="34" charset="0"/>
              </a:rPr>
              <a:t>is derived from R</a:t>
            </a:r>
            <a:r>
              <a:rPr lang="en-US" sz="1600" baseline="-25000" dirty="0" smtClean="0">
                <a:latin typeface="Calibri" panose="020F0502020204030204" pitchFamily="34" charset="0"/>
              </a:rPr>
              <a:t>o</a:t>
            </a:r>
            <a:r>
              <a:rPr lang="en-US" sz="1600" dirty="0" smtClean="0">
                <a:latin typeface="Calibri" panose="020F0502020204030204" pitchFamily="34" charset="0"/>
              </a:rPr>
              <a:t> data from 8 other wells in the vicinity of this well</a:t>
            </a:r>
            <a:endParaRPr lang="en-US" sz="1600" dirty="0">
              <a:latin typeface="Calibri" panose="020F0502020204030204" pitchFamily="34" charset="0"/>
            </a:endParaRPr>
          </a:p>
        </p:txBody>
      </p:sp>
      <p:sp>
        <p:nvSpPr>
          <p:cNvPr id="23" name="TextBox 22"/>
          <p:cNvSpPr txBox="1"/>
          <p:nvPr/>
        </p:nvSpPr>
        <p:spPr>
          <a:xfrm>
            <a:off x="1414885" y="957588"/>
            <a:ext cx="2264018" cy="523220"/>
          </a:xfrm>
          <a:prstGeom prst="rect">
            <a:avLst/>
          </a:prstGeom>
          <a:noFill/>
        </p:spPr>
        <p:txBody>
          <a:bodyPr wrap="none" rtlCol="0">
            <a:spAutoFit/>
          </a:bodyPr>
          <a:lstStyle/>
          <a:p>
            <a:pPr algn="ctr"/>
            <a:r>
              <a:rPr lang="en-US" sz="1400" b="1" dirty="0" smtClean="0">
                <a:latin typeface="Arial Black" pitchFamily="34" charset="0"/>
              </a:rPr>
              <a:t>TEMPERATURE DATA</a:t>
            </a:r>
          </a:p>
          <a:p>
            <a:pPr algn="ctr"/>
            <a:r>
              <a:rPr lang="en-US" sz="1400" b="1" dirty="0" smtClean="0">
                <a:latin typeface="Arial Black" pitchFamily="34" charset="0"/>
                <a:cs typeface="Arial"/>
              </a:rPr>
              <a:t>°</a:t>
            </a:r>
            <a:r>
              <a:rPr lang="en-US" sz="1400" b="1" dirty="0" smtClean="0">
                <a:latin typeface="Arial Black" pitchFamily="34" charset="0"/>
              </a:rPr>
              <a:t>C</a:t>
            </a:r>
            <a:endParaRPr lang="en-US" sz="1400" b="1" dirty="0">
              <a:latin typeface="Arial Black" pitchFamily="34" charset="0"/>
            </a:endParaRPr>
          </a:p>
        </p:txBody>
      </p:sp>
      <p:sp>
        <p:nvSpPr>
          <p:cNvPr id="24" name="TextBox 23"/>
          <p:cNvSpPr txBox="1"/>
          <p:nvPr/>
        </p:nvSpPr>
        <p:spPr>
          <a:xfrm>
            <a:off x="5683583" y="962504"/>
            <a:ext cx="1789081" cy="523220"/>
          </a:xfrm>
          <a:prstGeom prst="rect">
            <a:avLst/>
          </a:prstGeom>
          <a:noFill/>
        </p:spPr>
        <p:txBody>
          <a:bodyPr wrap="none" rtlCol="0">
            <a:spAutoFit/>
          </a:bodyPr>
          <a:lstStyle/>
          <a:p>
            <a:pPr algn="ctr"/>
            <a:r>
              <a:rPr lang="en-US" sz="1400" b="1" dirty="0" smtClean="0">
                <a:latin typeface="Arial Black" pitchFamily="34" charset="0"/>
              </a:rPr>
              <a:t>VITRINITE DATA</a:t>
            </a:r>
          </a:p>
          <a:p>
            <a:pPr algn="ctr"/>
            <a:r>
              <a:rPr lang="en-US" sz="1400" b="1" dirty="0" smtClean="0">
                <a:latin typeface="Arial Black" pitchFamily="34" charset="0"/>
              </a:rPr>
              <a:t>%</a:t>
            </a:r>
          </a:p>
        </p:txBody>
      </p:sp>
      <p:sp>
        <p:nvSpPr>
          <p:cNvPr id="26" name="TextBox 25"/>
          <p:cNvSpPr txBox="1"/>
          <p:nvPr/>
        </p:nvSpPr>
        <p:spPr>
          <a:xfrm rot="16200000">
            <a:off x="7794764" y="3718331"/>
            <a:ext cx="1460087" cy="584775"/>
          </a:xfrm>
          <a:prstGeom prst="rect">
            <a:avLst/>
          </a:prstGeom>
          <a:noFill/>
        </p:spPr>
        <p:txBody>
          <a:bodyPr wrap="square" rtlCol="0">
            <a:spAutoFit/>
          </a:bodyPr>
          <a:lstStyle/>
          <a:p>
            <a:pPr algn="ctr"/>
            <a:r>
              <a:rPr lang="en-US" sz="1600" b="1" dirty="0" smtClean="0">
                <a:latin typeface="Arial" panose="020B0604020202020204" pitchFamily="34" charset="0"/>
                <a:cs typeface="Arial" panose="020B0604020202020204" pitchFamily="34" charset="0"/>
              </a:rPr>
              <a:t>Depth of Interest</a:t>
            </a:r>
            <a:endParaRPr lang="en-US" sz="1600" b="1" dirty="0">
              <a:latin typeface="Arial" panose="020B0604020202020204" pitchFamily="34" charset="0"/>
              <a:cs typeface="Arial" panose="020B0604020202020204" pitchFamily="34" charset="0"/>
            </a:endParaRPr>
          </a:p>
        </p:txBody>
      </p:sp>
      <p:sp>
        <p:nvSpPr>
          <p:cNvPr id="27" name="Rectangle 26"/>
          <p:cNvSpPr/>
          <p:nvPr/>
        </p:nvSpPr>
        <p:spPr>
          <a:xfrm>
            <a:off x="550190" y="3639138"/>
            <a:ext cx="7710407" cy="65743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p:cNvSpPr>
            <a:spLocks noChangeAspect="1"/>
          </p:cNvSpPr>
          <p:nvPr/>
        </p:nvSpPr>
        <p:spPr>
          <a:xfrm>
            <a:off x="6259863" y="2515143"/>
            <a:ext cx="103239" cy="103239"/>
          </a:xfrm>
          <a:prstGeom prst="ellipse">
            <a:avLst/>
          </a:prstGeom>
          <a:solidFill>
            <a:srgbClr val="FFAA0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p:cNvSpPr>
            <a:spLocks noChangeAspect="1"/>
          </p:cNvSpPr>
          <p:nvPr/>
        </p:nvSpPr>
        <p:spPr>
          <a:xfrm>
            <a:off x="5890973" y="3090203"/>
            <a:ext cx="103239" cy="103239"/>
          </a:xfrm>
          <a:prstGeom prst="ellipse">
            <a:avLst/>
          </a:prstGeom>
          <a:solidFill>
            <a:srgbClr val="FFAA01"/>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Oval 37"/>
          <p:cNvSpPr>
            <a:spLocks noChangeAspect="1"/>
          </p:cNvSpPr>
          <p:nvPr/>
        </p:nvSpPr>
        <p:spPr>
          <a:xfrm>
            <a:off x="1443321" y="4382851"/>
            <a:ext cx="103239" cy="103239"/>
          </a:xfrm>
          <a:prstGeom prst="ellipse">
            <a:avLst/>
          </a:prstGeom>
          <a:solidFill>
            <a:srgbClr val="FF00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a:spLocks noChangeAspect="1"/>
          </p:cNvSpPr>
          <p:nvPr/>
        </p:nvSpPr>
        <p:spPr bwMode="auto">
          <a:xfrm>
            <a:off x="1455120" y="4584959"/>
            <a:ext cx="91440" cy="91440"/>
          </a:xfrm>
          <a:prstGeom prst="rect">
            <a:avLst/>
          </a:prstGeom>
          <a:solidFill>
            <a:srgbClr val="00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4" name="Freeform 13"/>
          <p:cNvSpPr/>
          <p:nvPr/>
        </p:nvSpPr>
        <p:spPr bwMode="auto">
          <a:xfrm>
            <a:off x="1439779" y="1652337"/>
            <a:ext cx="2177716" cy="2586789"/>
          </a:xfrm>
          <a:custGeom>
            <a:avLst/>
            <a:gdLst>
              <a:gd name="connsiteX0" fmla="*/ 0 w 2177716"/>
              <a:gd name="connsiteY0" fmla="*/ 0 h 2586789"/>
              <a:gd name="connsiteX1" fmla="*/ 268705 w 2177716"/>
              <a:gd name="connsiteY1" fmla="*/ 220579 h 2586789"/>
              <a:gd name="connsiteX2" fmla="*/ 381000 w 2177716"/>
              <a:gd name="connsiteY2" fmla="*/ 344905 h 2586789"/>
              <a:gd name="connsiteX3" fmla="*/ 461210 w 2177716"/>
              <a:gd name="connsiteY3" fmla="*/ 441158 h 2586789"/>
              <a:gd name="connsiteX4" fmla="*/ 573505 w 2177716"/>
              <a:gd name="connsiteY4" fmla="*/ 565484 h 2586789"/>
              <a:gd name="connsiteX5" fmla="*/ 629653 w 2177716"/>
              <a:gd name="connsiteY5" fmla="*/ 673768 h 2586789"/>
              <a:gd name="connsiteX6" fmla="*/ 790074 w 2177716"/>
              <a:gd name="connsiteY6" fmla="*/ 826168 h 2586789"/>
              <a:gd name="connsiteX7" fmla="*/ 1010653 w 2177716"/>
              <a:gd name="connsiteY7" fmla="*/ 1082842 h 2586789"/>
              <a:gd name="connsiteX8" fmla="*/ 1151021 w 2177716"/>
              <a:gd name="connsiteY8" fmla="*/ 1235242 h 2586789"/>
              <a:gd name="connsiteX9" fmla="*/ 1311442 w 2177716"/>
              <a:gd name="connsiteY9" fmla="*/ 1411705 h 2586789"/>
              <a:gd name="connsiteX10" fmla="*/ 1519989 w 2177716"/>
              <a:gd name="connsiteY10" fmla="*/ 1680410 h 2586789"/>
              <a:gd name="connsiteX11" fmla="*/ 1692442 w 2177716"/>
              <a:gd name="connsiteY11" fmla="*/ 1892968 h 2586789"/>
              <a:gd name="connsiteX12" fmla="*/ 1868905 w 2177716"/>
              <a:gd name="connsiteY12" fmla="*/ 2093495 h 2586789"/>
              <a:gd name="connsiteX13" fmla="*/ 1981200 w 2177716"/>
              <a:gd name="connsiteY13" fmla="*/ 2237874 h 2586789"/>
              <a:gd name="connsiteX14" fmla="*/ 2177716 w 2177716"/>
              <a:gd name="connsiteY14" fmla="*/ 2586789 h 258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77716" h="2586789">
                <a:moveTo>
                  <a:pt x="0" y="0"/>
                </a:moveTo>
                <a:cubicBezTo>
                  <a:pt x="102602" y="81547"/>
                  <a:pt x="205205" y="163095"/>
                  <a:pt x="268705" y="220579"/>
                </a:cubicBezTo>
                <a:cubicBezTo>
                  <a:pt x="332205" y="278063"/>
                  <a:pt x="348916" y="308142"/>
                  <a:pt x="381000" y="344905"/>
                </a:cubicBezTo>
                <a:cubicBezTo>
                  <a:pt x="413084" y="381668"/>
                  <a:pt x="429126" y="404395"/>
                  <a:pt x="461210" y="441158"/>
                </a:cubicBezTo>
                <a:cubicBezTo>
                  <a:pt x="493294" y="477921"/>
                  <a:pt x="545431" y="526716"/>
                  <a:pt x="573505" y="565484"/>
                </a:cubicBezTo>
                <a:cubicBezTo>
                  <a:pt x="601579" y="604252"/>
                  <a:pt x="593558" y="630321"/>
                  <a:pt x="629653" y="673768"/>
                </a:cubicBezTo>
                <a:cubicBezTo>
                  <a:pt x="665748" y="717215"/>
                  <a:pt x="726574" y="757989"/>
                  <a:pt x="790074" y="826168"/>
                </a:cubicBezTo>
                <a:cubicBezTo>
                  <a:pt x="853574" y="894347"/>
                  <a:pt x="950495" y="1014663"/>
                  <a:pt x="1010653" y="1082842"/>
                </a:cubicBezTo>
                <a:cubicBezTo>
                  <a:pt x="1070811" y="1151021"/>
                  <a:pt x="1151021" y="1235242"/>
                  <a:pt x="1151021" y="1235242"/>
                </a:cubicBezTo>
                <a:cubicBezTo>
                  <a:pt x="1201152" y="1290052"/>
                  <a:pt x="1249947" y="1337510"/>
                  <a:pt x="1311442" y="1411705"/>
                </a:cubicBezTo>
                <a:cubicBezTo>
                  <a:pt x="1372937" y="1485900"/>
                  <a:pt x="1456489" y="1600200"/>
                  <a:pt x="1519989" y="1680410"/>
                </a:cubicBezTo>
                <a:cubicBezTo>
                  <a:pt x="1583489" y="1760621"/>
                  <a:pt x="1634289" y="1824121"/>
                  <a:pt x="1692442" y="1892968"/>
                </a:cubicBezTo>
                <a:cubicBezTo>
                  <a:pt x="1750595" y="1961815"/>
                  <a:pt x="1820779" y="2036011"/>
                  <a:pt x="1868905" y="2093495"/>
                </a:cubicBezTo>
                <a:cubicBezTo>
                  <a:pt x="1917031" y="2150979"/>
                  <a:pt x="1929732" y="2155658"/>
                  <a:pt x="1981200" y="2237874"/>
                </a:cubicBezTo>
                <a:cubicBezTo>
                  <a:pt x="2032668" y="2320090"/>
                  <a:pt x="2105192" y="2453439"/>
                  <a:pt x="2177716" y="2586789"/>
                </a:cubicBezTo>
              </a:path>
            </a:pathLst>
          </a:custGeom>
          <a:noFill/>
          <a:ln w="381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Oval 3"/>
          <p:cNvSpPr>
            <a:spLocks noChangeAspect="1"/>
          </p:cNvSpPr>
          <p:nvPr/>
        </p:nvSpPr>
        <p:spPr>
          <a:xfrm>
            <a:off x="1436774" y="4195927"/>
            <a:ext cx="103239" cy="103239"/>
          </a:xfrm>
          <a:prstGeom prst="ellipse">
            <a:avLst/>
          </a:prstGeom>
          <a:solidFill>
            <a:srgbClr val="FFFF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p:cNvSpPr>
            <a:spLocks noChangeAspect="1"/>
          </p:cNvSpPr>
          <p:nvPr/>
        </p:nvSpPr>
        <p:spPr>
          <a:xfrm>
            <a:off x="1667744" y="2130966"/>
            <a:ext cx="103239" cy="103239"/>
          </a:xfrm>
          <a:prstGeom prst="ellipse">
            <a:avLst/>
          </a:prstGeom>
          <a:solidFill>
            <a:srgbClr val="FFFF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a:spLocks noChangeAspect="1"/>
          </p:cNvSpPr>
          <p:nvPr/>
        </p:nvSpPr>
        <p:spPr>
          <a:xfrm>
            <a:off x="3185664" y="3881285"/>
            <a:ext cx="103239" cy="103239"/>
          </a:xfrm>
          <a:prstGeom prst="ellipse">
            <a:avLst/>
          </a:prstGeom>
          <a:solidFill>
            <a:srgbClr val="FFFF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a:spLocks noChangeAspect="1"/>
          </p:cNvSpPr>
          <p:nvPr/>
        </p:nvSpPr>
        <p:spPr>
          <a:xfrm>
            <a:off x="2086908" y="2824316"/>
            <a:ext cx="103239" cy="103239"/>
          </a:xfrm>
          <a:prstGeom prst="ellipse">
            <a:avLst/>
          </a:prstGeom>
          <a:solidFill>
            <a:srgbClr val="FFFF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a:spLocks noChangeAspect="1"/>
          </p:cNvSpPr>
          <p:nvPr/>
        </p:nvSpPr>
        <p:spPr>
          <a:xfrm>
            <a:off x="2005793" y="2728452"/>
            <a:ext cx="103239" cy="103239"/>
          </a:xfrm>
          <a:prstGeom prst="ellipse">
            <a:avLst/>
          </a:prstGeom>
          <a:solidFill>
            <a:srgbClr val="FFFF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a:spLocks noChangeAspect="1"/>
          </p:cNvSpPr>
          <p:nvPr/>
        </p:nvSpPr>
        <p:spPr>
          <a:xfrm>
            <a:off x="2794831" y="3669892"/>
            <a:ext cx="103239" cy="103239"/>
          </a:xfrm>
          <a:prstGeom prst="ellipse">
            <a:avLst/>
          </a:prstGeom>
          <a:solidFill>
            <a:srgbClr val="FFFF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a:spLocks noChangeAspect="1"/>
          </p:cNvSpPr>
          <p:nvPr/>
        </p:nvSpPr>
        <p:spPr>
          <a:xfrm>
            <a:off x="2831703" y="3672349"/>
            <a:ext cx="103239" cy="103239"/>
          </a:xfrm>
          <a:prstGeom prst="ellipse">
            <a:avLst/>
          </a:prstGeom>
          <a:solidFill>
            <a:srgbClr val="FFFF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a:spLocks noChangeAspect="1"/>
          </p:cNvSpPr>
          <p:nvPr/>
        </p:nvSpPr>
        <p:spPr>
          <a:xfrm>
            <a:off x="3109464" y="3800169"/>
            <a:ext cx="103239" cy="103239"/>
          </a:xfrm>
          <a:prstGeom prst="ellipse">
            <a:avLst/>
          </a:prstGeom>
          <a:solidFill>
            <a:srgbClr val="FFFF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a:spLocks noChangeAspect="1"/>
          </p:cNvSpPr>
          <p:nvPr/>
        </p:nvSpPr>
        <p:spPr>
          <a:xfrm>
            <a:off x="3465884" y="4122176"/>
            <a:ext cx="103239" cy="103239"/>
          </a:xfrm>
          <a:prstGeom prst="ellipse">
            <a:avLst/>
          </a:prstGeom>
          <a:solidFill>
            <a:srgbClr val="FFFF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a:spLocks noChangeAspect="1"/>
          </p:cNvSpPr>
          <p:nvPr/>
        </p:nvSpPr>
        <p:spPr>
          <a:xfrm>
            <a:off x="3505213" y="4114801"/>
            <a:ext cx="103239" cy="103239"/>
          </a:xfrm>
          <a:prstGeom prst="ellipse">
            <a:avLst/>
          </a:prstGeom>
          <a:solidFill>
            <a:srgbClr val="FFFF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p:cNvSpPr>
            <a:spLocks noChangeAspect="1"/>
          </p:cNvSpPr>
          <p:nvPr/>
        </p:nvSpPr>
        <p:spPr>
          <a:xfrm>
            <a:off x="1719363" y="2130965"/>
            <a:ext cx="103239" cy="103239"/>
          </a:xfrm>
          <a:prstGeom prst="ellipse">
            <a:avLst/>
          </a:prstGeom>
          <a:solidFill>
            <a:srgbClr val="FF00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Oval 30"/>
          <p:cNvSpPr>
            <a:spLocks noChangeAspect="1"/>
          </p:cNvSpPr>
          <p:nvPr/>
        </p:nvSpPr>
        <p:spPr>
          <a:xfrm>
            <a:off x="3626089" y="4122175"/>
            <a:ext cx="103239" cy="103239"/>
          </a:xfrm>
          <a:prstGeom prst="ellipse">
            <a:avLst/>
          </a:prstGeom>
          <a:solidFill>
            <a:srgbClr val="FF00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p:cNvSpPr>
            <a:spLocks noChangeAspect="1"/>
          </p:cNvSpPr>
          <p:nvPr/>
        </p:nvSpPr>
        <p:spPr>
          <a:xfrm>
            <a:off x="2934942" y="3672349"/>
            <a:ext cx="103239" cy="103239"/>
          </a:xfrm>
          <a:prstGeom prst="ellipse">
            <a:avLst/>
          </a:prstGeom>
          <a:solidFill>
            <a:srgbClr val="FF00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p:cNvSpPr>
            <a:spLocks noChangeAspect="1"/>
          </p:cNvSpPr>
          <p:nvPr/>
        </p:nvSpPr>
        <p:spPr>
          <a:xfrm>
            <a:off x="2996737" y="3672349"/>
            <a:ext cx="103239" cy="103239"/>
          </a:xfrm>
          <a:prstGeom prst="ellipse">
            <a:avLst/>
          </a:prstGeom>
          <a:solidFill>
            <a:srgbClr val="FF00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p:cNvSpPr>
            <a:spLocks noChangeAspect="1"/>
          </p:cNvSpPr>
          <p:nvPr/>
        </p:nvSpPr>
        <p:spPr>
          <a:xfrm>
            <a:off x="3481513" y="3790725"/>
            <a:ext cx="103239" cy="103239"/>
          </a:xfrm>
          <a:prstGeom prst="ellipse">
            <a:avLst/>
          </a:prstGeom>
          <a:solidFill>
            <a:srgbClr val="FF00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p:cNvSpPr>
            <a:spLocks noChangeAspect="1"/>
          </p:cNvSpPr>
          <p:nvPr/>
        </p:nvSpPr>
        <p:spPr>
          <a:xfrm>
            <a:off x="3280610" y="3800168"/>
            <a:ext cx="103239" cy="103239"/>
          </a:xfrm>
          <a:prstGeom prst="ellipse">
            <a:avLst/>
          </a:prstGeom>
          <a:solidFill>
            <a:srgbClr val="FF00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p:cNvSpPr>
            <a:spLocks noChangeAspect="1"/>
          </p:cNvSpPr>
          <p:nvPr/>
        </p:nvSpPr>
        <p:spPr>
          <a:xfrm>
            <a:off x="3381062" y="3893964"/>
            <a:ext cx="103239" cy="103239"/>
          </a:xfrm>
          <a:prstGeom prst="ellipse">
            <a:avLst/>
          </a:prstGeom>
          <a:solidFill>
            <a:srgbClr val="FF0000"/>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p:cNvSpPr>
            <a:spLocks noChangeAspect="1"/>
          </p:cNvSpPr>
          <p:nvPr/>
        </p:nvSpPr>
        <p:spPr bwMode="auto">
          <a:xfrm>
            <a:off x="2151105" y="2828571"/>
            <a:ext cx="91440" cy="91440"/>
          </a:xfrm>
          <a:prstGeom prst="rect">
            <a:avLst/>
          </a:prstGeom>
          <a:solidFill>
            <a:srgbClr val="00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 name="Rectangle 39"/>
          <p:cNvSpPr>
            <a:spLocks noChangeAspect="1"/>
          </p:cNvSpPr>
          <p:nvPr/>
        </p:nvSpPr>
        <p:spPr bwMode="auto">
          <a:xfrm>
            <a:off x="2105385" y="2724589"/>
            <a:ext cx="91440" cy="91440"/>
          </a:xfrm>
          <a:prstGeom prst="rect">
            <a:avLst/>
          </a:prstGeom>
          <a:solidFill>
            <a:srgbClr val="00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1" name="Rectangle 40"/>
          <p:cNvSpPr>
            <a:spLocks noChangeAspect="1"/>
          </p:cNvSpPr>
          <p:nvPr/>
        </p:nvSpPr>
        <p:spPr bwMode="auto">
          <a:xfrm>
            <a:off x="3694249" y="4122175"/>
            <a:ext cx="91440" cy="91440"/>
          </a:xfrm>
          <a:prstGeom prst="rect">
            <a:avLst/>
          </a:prstGeom>
          <a:solidFill>
            <a:srgbClr val="00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42" name="Straight Connector 41"/>
          <p:cNvCxnSpPr/>
          <p:nvPr/>
        </p:nvCxnSpPr>
        <p:spPr bwMode="auto">
          <a:xfrm>
            <a:off x="1408597" y="4086665"/>
            <a:ext cx="183582" cy="0"/>
          </a:xfrm>
          <a:prstGeom prst="line">
            <a:avLst/>
          </a:prstGeom>
          <a:solidFill>
            <a:schemeClr val="accent1"/>
          </a:solidFill>
          <a:ln w="381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TextBox 44"/>
          <p:cNvSpPr txBox="1"/>
          <p:nvPr/>
        </p:nvSpPr>
        <p:spPr>
          <a:xfrm rot="16200000">
            <a:off x="-321172" y="3070034"/>
            <a:ext cx="1250663" cy="338554"/>
          </a:xfrm>
          <a:prstGeom prst="rect">
            <a:avLst/>
          </a:prstGeom>
          <a:noFill/>
        </p:spPr>
        <p:txBody>
          <a:bodyPr wrap="none" rtlCol="0">
            <a:spAutoFit/>
          </a:bodyPr>
          <a:lstStyle/>
          <a:p>
            <a:pPr algn="ctr"/>
            <a:r>
              <a:rPr lang="en-US" sz="1600" b="1" dirty="0" smtClean="0">
                <a:latin typeface="Tahoma" panose="020B0604030504040204" pitchFamily="34" charset="0"/>
                <a:ea typeface="Tahoma" panose="020B0604030504040204" pitchFamily="34" charset="0"/>
                <a:cs typeface="Tahoma" panose="020B0604030504040204" pitchFamily="34" charset="0"/>
              </a:rPr>
              <a:t>Depth (m)</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sp>
        <p:nvSpPr>
          <p:cNvPr id="46" name="Rectangle 45"/>
          <p:cNvSpPr>
            <a:spLocks noChangeAspect="1"/>
          </p:cNvSpPr>
          <p:nvPr/>
        </p:nvSpPr>
        <p:spPr bwMode="auto">
          <a:xfrm>
            <a:off x="6258989" y="2331290"/>
            <a:ext cx="91440" cy="91440"/>
          </a:xfrm>
          <a:prstGeom prst="rect">
            <a:avLst/>
          </a:prstGeom>
          <a:solidFill>
            <a:srgbClr val="A162D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7" name="Rectangle 46"/>
          <p:cNvSpPr>
            <a:spLocks noChangeAspect="1"/>
          </p:cNvSpPr>
          <p:nvPr/>
        </p:nvSpPr>
        <p:spPr bwMode="auto">
          <a:xfrm>
            <a:off x="7043806" y="3805540"/>
            <a:ext cx="91440" cy="91440"/>
          </a:xfrm>
          <a:prstGeom prst="rect">
            <a:avLst/>
          </a:prstGeom>
          <a:solidFill>
            <a:srgbClr val="A162D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8" name="Rectangle 47"/>
          <p:cNvSpPr>
            <a:spLocks noChangeAspect="1"/>
          </p:cNvSpPr>
          <p:nvPr/>
        </p:nvSpPr>
        <p:spPr bwMode="auto">
          <a:xfrm>
            <a:off x="7003786" y="3906520"/>
            <a:ext cx="91440" cy="91440"/>
          </a:xfrm>
          <a:prstGeom prst="rect">
            <a:avLst/>
          </a:prstGeom>
          <a:solidFill>
            <a:srgbClr val="A162D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9" name="Rectangle 48"/>
          <p:cNvSpPr>
            <a:spLocks noChangeAspect="1"/>
          </p:cNvSpPr>
          <p:nvPr/>
        </p:nvSpPr>
        <p:spPr bwMode="auto">
          <a:xfrm>
            <a:off x="6777473" y="3851260"/>
            <a:ext cx="91440" cy="91440"/>
          </a:xfrm>
          <a:prstGeom prst="rect">
            <a:avLst/>
          </a:prstGeom>
          <a:solidFill>
            <a:srgbClr val="A162D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0" name="Rectangle 49"/>
          <p:cNvSpPr>
            <a:spLocks noChangeAspect="1"/>
          </p:cNvSpPr>
          <p:nvPr/>
        </p:nvSpPr>
        <p:spPr bwMode="auto">
          <a:xfrm>
            <a:off x="6586321" y="3887184"/>
            <a:ext cx="91440" cy="91440"/>
          </a:xfrm>
          <a:prstGeom prst="rect">
            <a:avLst/>
          </a:prstGeom>
          <a:solidFill>
            <a:srgbClr val="A162D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1" name="Rectangle 50"/>
          <p:cNvSpPr>
            <a:spLocks noChangeAspect="1"/>
          </p:cNvSpPr>
          <p:nvPr/>
        </p:nvSpPr>
        <p:spPr bwMode="auto">
          <a:xfrm>
            <a:off x="6207214" y="3891710"/>
            <a:ext cx="91440" cy="91440"/>
          </a:xfrm>
          <a:prstGeom prst="rect">
            <a:avLst/>
          </a:prstGeom>
          <a:solidFill>
            <a:srgbClr val="A162D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4" name="Freeform 43"/>
          <p:cNvSpPr/>
          <p:nvPr/>
        </p:nvSpPr>
        <p:spPr bwMode="auto">
          <a:xfrm>
            <a:off x="5361214" y="1866900"/>
            <a:ext cx="1921329" cy="2378529"/>
          </a:xfrm>
          <a:custGeom>
            <a:avLst/>
            <a:gdLst>
              <a:gd name="connsiteX0" fmla="*/ 0 w 1921329"/>
              <a:gd name="connsiteY0" fmla="*/ 0 h 2378529"/>
              <a:gd name="connsiteX1" fmla="*/ 130629 w 1921329"/>
              <a:gd name="connsiteY1" fmla="*/ 261257 h 2378529"/>
              <a:gd name="connsiteX2" fmla="*/ 212272 w 1921329"/>
              <a:gd name="connsiteY2" fmla="*/ 506186 h 2378529"/>
              <a:gd name="connsiteX3" fmla="*/ 272143 w 1921329"/>
              <a:gd name="connsiteY3" fmla="*/ 664029 h 2378529"/>
              <a:gd name="connsiteX4" fmla="*/ 359229 w 1921329"/>
              <a:gd name="connsiteY4" fmla="*/ 930729 h 2378529"/>
              <a:gd name="connsiteX5" fmla="*/ 440872 w 1921329"/>
              <a:gd name="connsiteY5" fmla="*/ 1066800 h 2378529"/>
              <a:gd name="connsiteX6" fmla="*/ 587829 w 1921329"/>
              <a:gd name="connsiteY6" fmla="*/ 1202871 h 2378529"/>
              <a:gd name="connsiteX7" fmla="*/ 930729 w 1921329"/>
              <a:gd name="connsiteY7" fmla="*/ 1540329 h 2378529"/>
              <a:gd name="connsiteX8" fmla="*/ 1072243 w 1921329"/>
              <a:gd name="connsiteY8" fmla="*/ 1703614 h 2378529"/>
              <a:gd name="connsiteX9" fmla="*/ 1317172 w 1921329"/>
              <a:gd name="connsiteY9" fmla="*/ 1937657 h 2378529"/>
              <a:gd name="connsiteX10" fmla="*/ 1475015 w 1921329"/>
              <a:gd name="connsiteY10" fmla="*/ 2062843 h 2378529"/>
              <a:gd name="connsiteX11" fmla="*/ 1605643 w 1921329"/>
              <a:gd name="connsiteY11" fmla="*/ 2155371 h 2378529"/>
              <a:gd name="connsiteX12" fmla="*/ 1703615 w 1921329"/>
              <a:gd name="connsiteY12" fmla="*/ 2215243 h 2378529"/>
              <a:gd name="connsiteX13" fmla="*/ 1861457 w 1921329"/>
              <a:gd name="connsiteY13" fmla="*/ 2329543 h 2378529"/>
              <a:gd name="connsiteX14" fmla="*/ 1921329 w 1921329"/>
              <a:gd name="connsiteY14" fmla="*/ 2378529 h 237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1329" h="2378529">
                <a:moveTo>
                  <a:pt x="0" y="0"/>
                </a:moveTo>
                <a:cubicBezTo>
                  <a:pt x="47625" y="88446"/>
                  <a:pt x="95250" y="176893"/>
                  <a:pt x="130629" y="261257"/>
                </a:cubicBezTo>
                <a:cubicBezTo>
                  <a:pt x="166008" y="345621"/>
                  <a:pt x="188686" y="439057"/>
                  <a:pt x="212272" y="506186"/>
                </a:cubicBezTo>
                <a:cubicBezTo>
                  <a:pt x="235858" y="573315"/>
                  <a:pt x="247650" y="593272"/>
                  <a:pt x="272143" y="664029"/>
                </a:cubicBezTo>
                <a:cubicBezTo>
                  <a:pt x="296636" y="734786"/>
                  <a:pt x="331108" y="863601"/>
                  <a:pt x="359229" y="930729"/>
                </a:cubicBezTo>
                <a:cubicBezTo>
                  <a:pt x="387350" y="997857"/>
                  <a:pt x="402772" y="1021443"/>
                  <a:pt x="440872" y="1066800"/>
                </a:cubicBezTo>
                <a:cubicBezTo>
                  <a:pt x="478972" y="1112157"/>
                  <a:pt x="506186" y="1123950"/>
                  <a:pt x="587829" y="1202871"/>
                </a:cubicBezTo>
                <a:cubicBezTo>
                  <a:pt x="669472" y="1281792"/>
                  <a:pt x="849993" y="1456872"/>
                  <a:pt x="930729" y="1540329"/>
                </a:cubicBezTo>
                <a:cubicBezTo>
                  <a:pt x="1011465" y="1623786"/>
                  <a:pt x="1007836" y="1637393"/>
                  <a:pt x="1072243" y="1703614"/>
                </a:cubicBezTo>
                <a:cubicBezTo>
                  <a:pt x="1136650" y="1769835"/>
                  <a:pt x="1250043" y="1877786"/>
                  <a:pt x="1317172" y="1937657"/>
                </a:cubicBezTo>
                <a:cubicBezTo>
                  <a:pt x="1384301" y="1997528"/>
                  <a:pt x="1426937" y="2026557"/>
                  <a:pt x="1475015" y="2062843"/>
                </a:cubicBezTo>
                <a:cubicBezTo>
                  <a:pt x="1523094" y="2099129"/>
                  <a:pt x="1567543" y="2129971"/>
                  <a:pt x="1605643" y="2155371"/>
                </a:cubicBezTo>
                <a:cubicBezTo>
                  <a:pt x="1643743" y="2180771"/>
                  <a:pt x="1660979" y="2186214"/>
                  <a:pt x="1703615" y="2215243"/>
                </a:cubicBezTo>
                <a:cubicBezTo>
                  <a:pt x="1746251" y="2244272"/>
                  <a:pt x="1825171" y="2302329"/>
                  <a:pt x="1861457" y="2329543"/>
                </a:cubicBezTo>
                <a:cubicBezTo>
                  <a:pt x="1897743" y="2356757"/>
                  <a:pt x="1909536" y="2367643"/>
                  <a:pt x="1921329" y="2378529"/>
                </a:cubicBezTo>
              </a:path>
            </a:pathLst>
          </a:custGeom>
          <a:noFill/>
          <a:ln w="38100" cap="flat" cmpd="sng" algn="ctr">
            <a:solidFill>
              <a:srgbClr val="A4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53" name="Straight Connector 52"/>
          <p:cNvCxnSpPr/>
          <p:nvPr/>
        </p:nvCxnSpPr>
        <p:spPr bwMode="auto">
          <a:xfrm>
            <a:off x="6127900" y="2157466"/>
            <a:ext cx="329209" cy="0"/>
          </a:xfrm>
          <a:prstGeom prst="line">
            <a:avLst/>
          </a:prstGeom>
          <a:solidFill>
            <a:schemeClr val="accent1"/>
          </a:solidFill>
          <a:ln w="38100" cap="flat" cmpd="sng" algn="ctr">
            <a:solidFill>
              <a:srgbClr val="A4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Oval 54"/>
          <p:cNvSpPr>
            <a:spLocks noChangeAspect="1"/>
          </p:cNvSpPr>
          <p:nvPr/>
        </p:nvSpPr>
        <p:spPr>
          <a:xfrm>
            <a:off x="6526503" y="3669891"/>
            <a:ext cx="103239" cy="103239"/>
          </a:xfrm>
          <a:prstGeom prst="ellipse">
            <a:avLst/>
          </a:prstGeom>
          <a:solidFill>
            <a:srgbClr val="FFAA01"/>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p:cNvSpPr>
            <a:spLocks noChangeAspect="1"/>
          </p:cNvSpPr>
          <p:nvPr/>
        </p:nvSpPr>
        <p:spPr>
          <a:xfrm>
            <a:off x="6206767" y="3405176"/>
            <a:ext cx="103239" cy="103239"/>
          </a:xfrm>
          <a:prstGeom prst="ellipse">
            <a:avLst/>
          </a:prstGeom>
          <a:solidFill>
            <a:srgbClr val="FFAA01"/>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p:cNvSpPr>
            <a:spLocks noChangeAspect="1"/>
          </p:cNvSpPr>
          <p:nvPr/>
        </p:nvSpPr>
        <p:spPr>
          <a:xfrm>
            <a:off x="6832956" y="3927004"/>
            <a:ext cx="103239" cy="103239"/>
          </a:xfrm>
          <a:prstGeom prst="ellipse">
            <a:avLst/>
          </a:prstGeom>
          <a:solidFill>
            <a:srgbClr val="FFAA01"/>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Oval 57"/>
          <p:cNvSpPr>
            <a:spLocks noChangeAspect="1"/>
          </p:cNvSpPr>
          <p:nvPr/>
        </p:nvSpPr>
        <p:spPr>
          <a:xfrm>
            <a:off x="7157532" y="4042041"/>
            <a:ext cx="103239" cy="103239"/>
          </a:xfrm>
          <a:prstGeom prst="ellipse">
            <a:avLst/>
          </a:prstGeom>
          <a:solidFill>
            <a:srgbClr val="FFAA01"/>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p:cNvSpPr>
            <a:spLocks noChangeAspect="1"/>
          </p:cNvSpPr>
          <p:nvPr/>
        </p:nvSpPr>
        <p:spPr>
          <a:xfrm>
            <a:off x="7472664" y="4161995"/>
            <a:ext cx="103239" cy="103239"/>
          </a:xfrm>
          <a:prstGeom prst="ellipse">
            <a:avLst/>
          </a:prstGeom>
          <a:solidFill>
            <a:srgbClr val="FFAA01"/>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p:cNvSpPr>
            <a:spLocks noChangeAspect="1"/>
          </p:cNvSpPr>
          <p:nvPr/>
        </p:nvSpPr>
        <p:spPr>
          <a:xfrm>
            <a:off x="6156624" y="3178224"/>
            <a:ext cx="103239" cy="103239"/>
          </a:xfrm>
          <a:prstGeom prst="ellipse">
            <a:avLst/>
          </a:prstGeom>
          <a:solidFill>
            <a:srgbClr val="FFAA01"/>
          </a:solid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2" name="Straight Arrow Connector 61"/>
          <p:cNvCxnSpPr/>
          <p:nvPr/>
        </p:nvCxnSpPr>
        <p:spPr bwMode="auto">
          <a:xfrm flipH="1">
            <a:off x="5339443" y="3237922"/>
            <a:ext cx="788457" cy="0"/>
          </a:xfrm>
          <a:prstGeom prst="straightConnector1">
            <a:avLst/>
          </a:prstGeom>
          <a:solidFill>
            <a:schemeClr val="accent1"/>
          </a:solidFill>
          <a:ln w="38100" cap="flat" cmpd="sng" algn="ctr">
            <a:solidFill>
              <a:schemeClr val="tx1"/>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Straight Arrow Connector 63"/>
          <p:cNvCxnSpPr/>
          <p:nvPr/>
        </p:nvCxnSpPr>
        <p:spPr bwMode="auto">
          <a:xfrm flipV="1">
            <a:off x="6101065" y="3235779"/>
            <a:ext cx="0" cy="1549881"/>
          </a:xfrm>
          <a:prstGeom prst="straightConnector1">
            <a:avLst/>
          </a:prstGeom>
          <a:solidFill>
            <a:schemeClr val="accent1"/>
          </a:solidFill>
          <a:ln w="38100" cap="flat" cmpd="sng" algn="ctr">
            <a:solidFill>
              <a:schemeClr val="tx1"/>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TextBox 66"/>
          <p:cNvSpPr txBox="1"/>
          <p:nvPr/>
        </p:nvSpPr>
        <p:spPr>
          <a:xfrm>
            <a:off x="5325618" y="3252027"/>
            <a:ext cx="766542" cy="600164"/>
          </a:xfrm>
          <a:prstGeom prst="rect">
            <a:avLst/>
          </a:prstGeom>
          <a:noFill/>
        </p:spPr>
        <p:txBody>
          <a:bodyPr wrap="square" rtlCol="0">
            <a:spAutoFit/>
          </a:bodyPr>
          <a:lstStyle/>
          <a:p>
            <a:pPr algn="ctr"/>
            <a:r>
              <a:rPr lang="en-US" sz="1100" b="1" dirty="0" smtClean="0">
                <a:solidFill>
                  <a:srgbClr val="00B050"/>
                </a:solidFill>
                <a:latin typeface="Calibri" panose="020F0502020204030204" pitchFamily="34" charset="0"/>
              </a:rPr>
              <a:t>Top of Oil Window at 2550 m</a:t>
            </a:r>
            <a:endParaRPr lang="en-US" sz="1100" dirty="0">
              <a:solidFill>
                <a:srgbClr val="00B050"/>
              </a:solidFill>
              <a:latin typeface="Calibri" panose="020F0502020204030204" pitchFamily="34" charset="0"/>
            </a:endParaRPr>
          </a:p>
        </p:txBody>
      </p:sp>
      <p:sp>
        <p:nvSpPr>
          <p:cNvPr id="68" name="TextBox 67"/>
          <p:cNvSpPr txBox="1"/>
          <p:nvPr/>
        </p:nvSpPr>
        <p:spPr>
          <a:xfrm>
            <a:off x="75947" y="6077670"/>
            <a:ext cx="2245179"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9054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cstate="print"/>
          <a:srcRect l="8185" t="8673" r="6763" b="9288"/>
          <a:stretch/>
        </p:blipFill>
        <p:spPr bwMode="auto">
          <a:xfrm>
            <a:off x="1611824" y="1534332"/>
            <a:ext cx="6021092" cy="4138048"/>
          </a:xfrm>
          <a:prstGeom prst="rect">
            <a:avLst/>
          </a:prstGeom>
          <a:noFill/>
          <a:ln w="9525">
            <a:noFill/>
            <a:miter lim="800000"/>
            <a:headEnd/>
            <a:tailEnd/>
          </a:ln>
        </p:spPr>
      </p:pic>
      <p:sp>
        <p:nvSpPr>
          <p:cNvPr id="23" name="Rectangle 22"/>
          <p:cNvSpPr/>
          <p:nvPr/>
        </p:nvSpPr>
        <p:spPr bwMode="auto">
          <a:xfrm>
            <a:off x="2139205" y="4486954"/>
            <a:ext cx="4890993" cy="856365"/>
          </a:xfrm>
          <a:prstGeom prst="rect">
            <a:avLst/>
          </a:prstGeom>
          <a:solidFill>
            <a:srgbClr val="00B050">
              <a:alpha val="2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b="1" dirty="0" smtClean="0"/>
              <a:t>Draupne Bed History</a:t>
            </a:r>
            <a:endParaRPr lang="en-US" b="1" dirty="0"/>
          </a:p>
        </p:txBody>
      </p:sp>
      <p:sp>
        <p:nvSpPr>
          <p:cNvPr id="5" name="TextBox 4"/>
          <p:cNvSpPr txBox="1"/>
          <p:nvPr/>
        </p:nvSpPr>
        <p:spPr>
          <a:xfrm>
            <a:off x="2616850" y="2780907"/>
            <a:ext cx="998991" cy="215444"/>
          </a:xfrm>
          <a:prstGeom prst="rect">
            <a:avLst/>
          </a:prstGeom>
          <a:solidFill>
            <a:srgbClr val="FFFF00"/>
          </a:solidFill>
          <a:ln>
            <a:solidFill>
              <a:srgbClr val="FF00FF"/>
            </a:solidFill>
          </a:ln>
        </p:spPr>
        <p:txBody>
          <a:bodyPr wrap="none" rtlCol="0">
            <a:spAutoFit/>
          </a:bodyPr>
          <a:lstStyle/>
          <a:p>
            <a:r>
              <a:rPr lang="en-US" sz="800" b="1" dirty="0" smtClean="0">
                <a:latin typeface="Arial Black" pitchFamily="34" charset="0"/>
              </a:rPr>
              <a:t>Top of interval</a:t>
            </a:r>
            <a:endParaRPr lang="en-US" sz="800" b="1" dirty="0">
              <a:latin typeface="Arial Black" pitchFamily="34" charset="0"/>
            </a:endParaRPr>
          </a:p>
        </p:txBody>
      </p:sp>
      <p:sp>
        <p:nvSpPr>
          <p:cNvPr id="6" name="TextBox 5"/>
          <p:cNvSpPr txBox="1"/>
          <p:nvPr/>
        </p:nvSpPr>
        <p:spPr>
          <a:xfrm>
            <a:off x="2316612" y="3633931"/>
            <a:ext cx="1067921" cy="215444"/>
          </a:xfrm>
          <a:prstGeom prst="rect">
            <a:avLst/>
          </a:prstGeom>
          <a:solidFill>
            <a:srgbClr val="FFFF00"/>
          </a:solidFill>
          <a:ln>
            <a:solidFill>
              <a:srgbClr val="FF00FF"/>
            </a:solidFill>
          </a:ln>
        </p:spPr>
        <p:txBody>
          <a:bodyPr wrap="none" rtlCol="0">
            <a:spAutoFit/>
          </a:bodyPr>
          <a:lstStyle/>
          <a:p>
            <a:r>
              <a:rPr lang="en-US" sz="800" b="1" dirty="0" smtClean="0">
                <a:latin typeface="Arial Black" pitchFamily="34" charset="0"/>
              </a:rPr>
              <a:t>Base of interval</a:t>
            </a:r>
            <a:endParaRPr lang="en-US" sz="800" b="1" dirty="0">
              <a:latin typeface="Arial Black" pitchFamily="34" charset="0"/>
            </a:endParaRPr>
          </a:p>
        </p:txBody>
      </p:sp>
      <p:sp>
        <p:nvSpPr>
          <p:cNvPr id="7" name="Freeform 6"/>
          <p:cNvSpPr/>
          <p:nvPr/>
        </p:nvSpPr>
        <p:spPr>
          <a:xfrm>
            <a:off x="2053468" y="3351231"/>
            <a:ext cx="317370" cy="325225"/>
          </a:xfrm>
          <a:custGeom>
            <a:avLst/>
            <a:gdLst>
              <a:gd name="connsiteX0" fmla="*/ 237242 w 317370"/>
              <a:gd name="connsiteY0" fmla="*/ 0 h 325225"/>
              <a:gd name="connsiteX1" fmla="*/ 10998 w 317370"/>
              <a:gd name="connsiteY1" fmla="*/ 103695 h 325225"/>
              <a:gd name="connsiteX2" fmla="*/ 303229 w 317370"/>
              <a:gd name="connsiteY2" fmla="*/ 325225 h 325225"/>
              <a:gd name="connsiteX3" fmla="*/ 303229 w 317370"/>
              <a:gd name="connsiteY3" fmla="*/ 325225 h 325225"/>
              <a:gd name="connsiteX4" fmla="*/ 317370 w 317370"/>
              <a:gd name="connsiteY4" fmla="*/ 325225 h 325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370" h="325225">
                <a:moveTo>
                  <a:pt x="237242" y="0"/>
                </a:moveTo>
                <a:cubicBezTo>
                  <a:pt x="118621" y="24745"/>
                  <a:pt x="0" y="49491"/>
                  <a:pt x="10998" y="103695"/>
                </a:cubicBezTo>
                <a:cubicBezTo>
                  <a:pt x="21996" y="157899"/>
                  <a:pt x="303229" y="325225"/>
                  <a:pt x="303229" y="325225"/>
                </a:cubicBezTo>
                <a:lnTo>
                  <a:pt x="303229" y="325225"/>
                </a:lnTo>
                <a:lnTo>
                  <a:pt x="317370" y="325225"/>
                </a:lnTo>
              </a:path>
            </a:pathLst>
          </a:custGeom>
          <a:ln w="38100">
            <a:solidFill>
              <a:srgbClr val="FF00FF"/>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 name="Freeform 8"/>
          <p:cNvSpPr/>
          <p:nvPr/>
        </p:nvSpPr>
        <p:spPr>
          <a:xfrm>
            <a:off x="2469823" y="2978870"/>
            <a:ext cx="353504" cy="152400"/>
          </a:xfrm>
          <a:custGeom>
            <a:avLst/>
            <a:gdLst>
              <a:gd name="connsiteX0" fmla="*/ 0 w 353504"/>
              <a:gd name="connsiteY0" fmla="*/ 150829 h 152400"/>
              <a:gd name="connsiteX1" fmla="*/ 301657 w 353504"/>
              <a:gd name="connsiteY1" fmla="*/ 127262 h 152400"/>
              <a:gd name="connsiteX2" fmla="*/ 311084 w 353504"/>
              <a:gd name="connsiteY2" fmla="*/ 0 h 152400"/>
              <a:gd name="connsiteX3" fmla="*/ 311084 w 353504"/>
              <a:gd name="connsiteY3" fmla="*/ 0 h 152400"/>
              <a:gd name="connsiteX4" fmla="*/ 311084 w 353504"/>
              <a:gd name="connsiteY4" fmla="*/ 4714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504" h="152400">
                <a:moveTo>
                  <a:pt x="0" y="150829"/>
                </a:moveTo>
                <a:cubicBezTo>
                  <a:pt x="124905" y="151614"/>
                  <a:pt x="249810" y="152400"/>
                  <a:pt x="301657" y="127262"/>
                </a:cubicBezTo>
                <a:cubicBezTo>
                  <a:pt x="353504" y="102124"/>
                  <a:pt x="311084" y="0"/>
                  <a:pt x="311084" y="0"/>
                </a:cubicBezTo>
                <a:lnTo>
                  <a:pt x="311084" y="0"/>
                </a:lnTo>
                <a:lnTo>
                  <a:pt x="311084" y="4714"/>
                </a:lnTo>
              </a:path>
            </a:pathLst>
          </a:custGeom>
          <a:ln w="38100">
            <a:solidFill>
              <a:srgbClr val="FF00FF"/>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TextBox 10"/>
          <p:cNvSpPr txBox="1"/>
          <p:nvPr/>
        </p:nvSpPr>
        <p:spPr>
          <a:xfrm>
            <a:off x="5707626" y="3672348"/>
            <a:ext cx="850105" cy="369332"/>
          </a:xfrm>
          <a:prstGeom prst="rect">
            <a:avLst/>
          </a:prstGeom>
          <a:solidFill>
            <a:schemeClr val="bg1"/>
          </a:solidFill>
        </p:spPr>
        <p:txBody>
          <a:bodyPr wrap="square" rtlCol="0">
            <a:spAutoFit/>
          </a:bodyPr>
          <a:lstStyle/>
          <a:p>
            <a:r>
              <a:rPr lang="en-US" sz="1800" b="1" dirty="0" smtClean="0">
                <a:latin typeface="Tahoma" panose="020B0604030504040204" pitchFamily="34" charset="0"/>
                <a:ea typeface="Tahoma" panose="020B0604030504040204" pitchFamily="34" charset="0"/>
                <a:cs typeface="Tahoma" panose="020B0604030504040204" pitchFamily="34" charset="0"/>
              </a:rPr>
              <a:t>Temp</a:t>
            </a:r>
            <a:endParaRPr lang="en-US" sz="1800" b="1" dirty="0">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a:off x="5314337" y="4591665"/>
            <a:ext cx="540774" cy="369332"/>
          </a:xfrm>
          <a:prstGeom prst="rect">
            <a:avLst/>
          </a:prstGeom>
          <a:solidFill>
            <a:schemeClr val="bg1"/>
          </a:solidFill>
        </p:spPr>
        <p:txBody>
          <a:bodyPr wrap="square" rtlCol="0">
            <a:spAutoFit/>
          </a:bodyPr>
          <a:lstStyle/>
          <a:p>
            <a:r>
              <a:rPr lang="en-US" sz="1800" b="1" dirty="0" smtClean="0">
                <a:latin typeface="Tahoma" panose="020B0604030504040204" pitchFamily="34" charset="0"/>
                <a:ea typeface="Tahoma" panose="020B0604030504040204" pitchFamily="34" charset="0"/>
                <a:cs typeface="Tahoma" panose="020B0604030504040204" pitchFamily="34" charset="0"/>
              </a:rPr>
              <a:t>R</a:t>
            </a:r>
            <a:r>
              <a:rPr lang="en-US" sz="1800" b="1" baseline="-25000" dirty="0" smtClean="0">
                <a:latin typeface="Tahoma" panose="020B0604030504040204" pitchFamily="34" charset="0"/>
                <a:ea typeface="Tahoma" panose="020B0604030504040204" pitchFamily="34" charset="0"/>
                <a:cs typeface="Tahoma" panose="020B0604030504040204" pitchFamily="34" charset="0"/>
              </a:rPr>
              <a:t>o</a:t>
            </a:r>
            <a:endParaRPr lang="en-US" sz="1800" b="1" baseline="-25000" dirty="0">
              <a:latin typeface="Tahoma" panose="020B0604030504040204" pitchFamily="34" charset="0"/>
              <a:ea typeface="Tahoma" panose="020B0604030504040204" pitchFamily="34" charset="0"/>
              <a:cs typeface="Tahoma" panose="020B0604030504040204" pitchFamily="34" charset="0"/>
            </a:endParaRPr>
          </a:p>
        </p:txBody>
      </p:sp>
      <p:sp>
        <p:nvSpPr>
          <p:cNvPr id="15" name="TextBox 14"/>
          <p:cNvSpPr txBox="1"/>
          <p:nvPr/>
        </p:nvSpPr>
        <p:spPr>
          <a:xfrm rot="16200000">
            <a:off x="357877" y="3503071"/>
            <a:ext cx="2066249" cy="338554"/>
          </a:xfrm>
          <a:prstGeom prst="rect">
            <a:avLst/>
          </a:prstGeom>
          <a:noFill/>
        </p:spPr>
        <p:txBody>
          <a:bodyPr wrap="square" rtlCol="0">
            <a:spAutoFit/>
          </a:bodyPr>
          <a:lstStyle/>
          <a:p>
            <a:pPr algn="ctr"/>
            <a:r>
              <a:rPr lang="en-US" sz="1600" b="1" dirty="0" smtClean="0">
                <a:latin typeface="Tahoma" panose="020B0604030504040204" pitchFamily="34" charset="0"/>
                <a:ea typeface="Tahoma" panose="020B0604030504040204" pitchFamily="34" charset="0"/>
                <a:cs typeface="Tahoma" panose="020B0604030504040204" pitchFamily="34" charset="0"/>
              </a:rPr>
              <a:t>Temperature (</a:t>
            </a:r>
            <a:r>
              <a:rPr lang="en-US" sz="1600" b="1" dirty="0">
                <a:latin typeface="Arial Black" pitchFamily="34" charset="0"/>
                <a:cs typeface="Arial"/>
              </a:rPr>
              <a:t>°</a:t>
            </a:r>
            <a:r>
              <a:rPr lang="en-US" sz="1600" b="1" dirty="0" smtClean="0">
                <a:latin typeface="Arial Black" pitchFamily="34" charset="0"/>
              </a:rPr>
              <a:t>C</a:t>
            </a:r>
            <a:r>
              <a:rPr lang="en-US" sz="1600" b="1" dirty="0" smtClean="0">
                <a:latin typeface="Tahoma" panose="020B0604030504040204" pitchFamily="34" charset="0"/>
                <a:ea typeface="Tahoma" panose="020B0604030504040204" pitchFamily="34" charset="0"/>
                <a:cs typeface="Tahoma" panose="020B0604030504040204" pitchFamily="34" charset="0"/>
              </a:rPr>
              <a:t>)</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sp>
        <p:nvSpPr>
          <p:cNvPr id="16" name="TextBox 15"/>
          <p:cNvSpPr txBox="1"/>
          <p:nvPr/>
        </p:nvSpPr>
        <p:spPr>
          <a:xfrm rot="16200000">
            <a:off x="6407652" y="3434079"/>
            <a:ext cx="2892172" cy="338554"/>
          </a:xfrm>
          <a:prstGeom prst="rect">
            <a:avLst/>
          </a:prstGeom>
          <a:noFill/>
        </p:spPr>
        <p:txBody>
          <a:bodyPr wrap="square" rtlCol="0">
            <a:spAutoFit/>
          </a:bodyPr>
          <a:lstStyle/>
          <a:p>
            <a:pPr algn="ctr"/>
            <a:r>
              <a:rPr lang="en-US" sz="1600" b="1" dirty="0" smtClean="0">
                <a:latin typeface="Tahoma" panose="020B0604030504040204" pitchFamily="34" charset="0"/>
                <a:ea typeface="Tahoma" panose="020B0604030504040204" pitchFamily="34" charset="0"/>
                <a:cs typeface="Tahoma" panose="020B0604030504040204" pitchFamily="34" charset="0"/>
              </a:rPr>
              <a:t>Vitrinite Reflectance (%)</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sp>
        <p:nvSpPr>
          <p:cNvPr id="3" name="Freeform 2"/>
          <p:cNvSpPr/>
          <p:nvPr/>
        </p:nvSpPr>
        <p:spPr bwMode="auto">
          <a:xfrm>
            <a:off x="2442210" y="2263140"/>
            <a:ext cx="4560570" cy="2415540"/>
          </a:xfrm>
          <a:custGeom>
            <a:avLst/>
            <a:gdLst>
              <a:gd name="connsiteX0" fmla="*/ 0 w 4560570"/>
              <a:gd name="connsiteY0" fmla="*/ 266700 h 2415540"/>
              <a:gd name="connsiteX1" fmla="*/ 83820 w 4560570"/>
              <a:gd name="connsiteY1" fmla="*/ 346710 h 2415540"/>
              <a:gd name="connsiteX2" fmla="*/ 240030 w 4560570"/>
              <a:gd name="connsiteY2" fmla="*/ 190500 h 2415540"/>
              <a:gd name="connsiteX3" fmla="*/ 426720 w 4560570"/>
              <a:gd name="connsiteY3" fmla="*/ 205740 h 2415540"/>
              <a:gd name="connsiteX4" fmla="*/ 464820 w 4560570"/>
              <a:gd name="connsiteY4" fmla="*/ 167640 h 2415540"/>
              <a:gd name="connsiteX5" fmla="*/ 544830 w 4560570"/>
              <a:gd name="connsiteY5" fmla="*/ 129540 h 2415540"/>
              <a:gd name="connsiteX6" fmla="*/ 681990 w 4560570"/>
              <a:gd name="connsiteY6" fmla="*/ 87630 h 2415540"/>
              <a:gd name="connsiteX7" fmla="*/ 807720 w 4560570"/>
              <a:gd name="connsiteY7" fmla="*/ 80010 h 2415540"/>
              <a:gd name="connsiteX8" fmla="*/ 933450 w 4560570"/>
              <a:gd name="connsiteY8" fmla="*/ 0 h 2415540"/>
              <a:gd name="connsiteX9" fmla="*/ 1318260 w 4560570"/>
              <a:gd name="connsiteY9" fmla="*/ 19050 h 2415540"/>
              <a:gd name="connsiteX10" fmla="*/ 1497330 w 4560570"/>
              <a:gd name="connsiteY10" fmla="*/ 472440 h 2415540"/>
              <a:gd name="connsiteX11" fmla="*/ 1664970 w 4560570"/>
              <a:gd name="connsiteY11" fmla="*/ 842010 h 2415540"/>
              <a:gd name="connsiteX12" fmla="*/ 1882140 w 4560570"/>
              <a:gd name="connsiteY12" fmla="*/ 1245870 h 2415540"/>
              <a:gd name="connsiteX13" fmla="*/ 2087880 w 4560570"/>
              <a:gd name="connsiteY13" fmla="*/ 1543050 h 2415540"/>
              <a:gd name="connsiteX14" fmla="*/ 2205990 w 4560570"/>
              <a:gd name="connsiteY14" fmla="*/ 1642110 h 2415540"/>
              <a:gd name="connsiteX15" fmla="*/ 2484120 w 4560570"/>
              <a:gd name="connsiteY15" fmla="*/ 1672590 h 2415540"/>
              <a:gd name="connsiteX16" fmla="*/ 2625090 w 4560570"/>
              <a:gd name="connsiteY16" fmla="*/ 1668780 h 2415540"/>
              <a:gd name="connsiteX17" fmla="*/ 2727960 w 4560570"/>
              <a:gd name="connsiteY17" fmla="*/ 1714500 h 2415540"/>
              <a:gd name="connsiteX18" fmla="*/ 2758440 w 4560570"/>
              <a:gd name="connsiteY18" fmla="*/ 1725930 h 2415540"/>
              <a:gd name="connsiteX19" fmla="*/ 3013710 w 4560570"/>
              <a:gd name="connsiteY19" fmla="*/ 1817370 h 2415540"/>
              <a:gd name="connsiteX20" fmla="*/ 3048000 w 4560570"/>
              <a:gd name="connsiteY20" fmla="*/ 1832610 h 2415540"/>
              <a:gd name="connsiteX21" fmla="*/ 3375660 w 4560570"/>
              <a:gd name="connsiteY21" fmla="*/ 1931670 h 2415540"/>
              <a:gd name="connsiteX22" fmla="*/ 3482340 w 4560570"/>
              <a:gd name="connsiteY22" fmla="*/ 2019300 h 2415540"/>
              <a:gd name="connsiteX23" fmla="*/ 3550920 w 4560570"/>
              <a:gd name="connsiteY23" fmla="*/ 2084070 h 2415540"/>
              <a:gd name="connsiteX24" fmla="*/ 3592830 w 4560570"/>
              <a:gd name="connsiteY24" fmla="*/ 2148840 h 2415540"/>
              <a:gd name="connsiteX25" fmla="*/ 3737610 w 4560570"/>
              <a:gd name="connsiteY25" fmla="*/ 2179320 h 2415540"/>
              <a:gd name="connsiteX26" fmla="*/ 3775710 w 4560570"/>
              <a:gd name="connsiteY26" fmla="*/ 2194560 h 2415540"/>
              <a:gd name="connsiteX27" fmla="*/ 3779520 w 4560570"/>
              <a:gd name="connsiteY27" fmla="*/ 2205990 h 2415540"/>
              <a:gd name="connsiteX28" fmla="*/ 4038600 w 4560570"/>
              <a:gd name="connsiteY28" fmla="*/ 2152650 h 2415540"/>
              <a:gd name="connsiteX29" fmla="*/ 4118610 w 4560570"/>
              <a:gd name="connsiteY29" fmla="*/ 2202180 h 2415540"/>
              <a:gd name="connsiteX30" fmla="*/ 4251960 w 4560570"/>
              <a:gd name="connsiteY30" fmla="*/ 2225040 h 2415540"/>
              <a:gd name="connsiteX31" fmla="*/ 4404360 w 4560570"/>
              <a:gd name="connsiteY31" fmla="*/ 2167890 h 2415540"/>
              <a:gd name="connsiteX32" fmla="*/ 4408170 w 4560570"/>
              <a:gd name="connsiteY32" fmla="*/ 2183130 h 2415540"/>
              <a:gd name="connsiteX33" fmla="*/ 4457700 w 4560570"/>
              <a:gd name="connsiteY33" fmla="*/ 2312670 h 2415540"/>
              <a:gd name="connsiteX34" fmla="*/ 4476750 w 4560570"/>
              <a:gd name="connsiteY34" fmla="*/ 2354580 h 2415540"/>
              <a:gd name="connsiteX35" fmla="*/ 4518660 w 4560570"/>
              <a:gd name="connsiteY35" fmla="*/ 2404110 h 2415540"/>
              <a:gd name="connsiteX36" fmla="*/ 4518660 w 4560570"/>
              <a:gd name="connsiteY36" fmla="*/ 2404110 h 2415540"/>
              <a:gd name="connsiteX37" fmla="*/ 4560570 w 4560570"/>
              <a:gd name="connsiteY37" fmla="*/ 2415540 h 241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60570" h="2415540">
                <a:moveTo>
                  <a:pt x="0" y="266700"/>
                </a:moveTo>
                <a:lnTo>
                  <a:pt x="83820" y="346710"/>
                </a:lnTo>
                <a:lnTo>
                  <a:pt x="240030" y="190500"/>
                </a:lnTo>
                <a:lnTo>
                  <a:pt x="426720" y="205740"/>
                </a:lnTo>
                <a:lnTo>
                  <a:pt x="464820" y="167640"/>
                </a:lnTo>
                <a:lnTo>
                  <a:pt x="544830" y="129540"/>
                </a:lnTo>
                <a:lnTo>
                  <a:pt x="681990" y="87630"/>
                </a:lnTo>
                <a:lnTo>
                  <a:pt x="807720" y="80010"/>
                </a:lnTo>
                <a:lnTo>
                  <a:pt x="933450" y="0"/>
                </a:lnTo>
                <a:lnTo>
                  <a:pt x="1318260" y="19050"/>
                </a:lnTo>
                <a:lnTo>
                  <a:pt x="1497330" y="472440"/>
                </a:lnTo>
                <a:lnTo>
                  <a:pt x="1664970" y="842010"/>
                </a:lnTo>
                <a:lnTo>
                  <a:pt x="1882140" y="1245870"/>
                </a:lnTo>
                <a:lnTo>
                  <a:pt x="2087880" y="1543050"/>
                </a:lnTo>
                <a:lnTo>
                  <a:pt x="2205990" y="1642110"/>
                </a:lnTo>
                <a:lnTo>
                  <a:pt x="2484120" y="1672590"/>
                </a:lnTo>
                <a:lnTo>
                  <a:pt x="2625090" y="1668780"/>
                </a:lnTo>
                <a:lnTo>
                  <a:pt x="2727960" y="1714500"/>
                </a:lnTo>
                <a:lnTo>
                  <a:pt x="2758440" y="1725930"/>
                </a:lnTo>
                <a:lnTo>
                  <a:pt x="3013710" y="1817370"/>
                </a:lnTo>
                <a:lnTo>
                  <a:pt x="3048000" y="1832610"/>
                </a:lnTo>
                <a:lnTo>
                  <a:pt x="3375660" y="1931670"/>
                </a:lnTo>
                <a:lnTo>
                  <a:pt x="3482340" y="2019300"/>
                </a:lnTo>
                <a:lnTo>
                  <a:pt x="3550920" y="2084070"/>
                </a:lnTo>
                <a:lnTo>
                  <a:pt x="3592830" y="2148840"/>
                </a:lnTo>
                <a:lnTo>
                  <a:pt x="3737610" y="2179320"/>
                </a:lnTo>
                <a:lnTo>
                  <a:pt x="3775710" y="2194560"/>
                </a:lnTo>
                <a:lnTo>
                  <a:pt x="3779520" y="2205990"/>
                </a:lnTo>
                <a:lnTo>
                  <a:pt x="4038600" y="2152650"/>
                </a:lnTo>
                <a:lnTo>
                  <a:pt x="4118610" y="2202180"/>
                </a:lnTo>
                <a:lnTo>
                  <a:pt x="4251960" y="2225040"/>
                </a:lnTo>
                <a:lnTo>
                  <a:pt x="4404360" y="2167890"/>
                </a:lnTo>
                <a:lnTo>
                  <a:pt x="4408170" y="2183130"/>
                </a:lnTo>
                <a:lnTo>
                  <a:pt x="4457700" y="2312670"/>
                </a:lnTo>
                <a:cubicBezTo>
                  <a:pt x="4470266" y="2350368"/>
                  <a:pt x="4460611" y="2338441"/>
                  <a:pt x="4476750" y="2354580"/>
                </a:cubicBezTo>
                <a:lnTo>
                  <a:pt x="4518660" y="2404110"/>
                </a:lnTo>
                <a:lnTo>
                  <a:pt x="4518660" y="2404110"/>
                </a:lnTo>
                <a:lnTo>
                  <a:pt x="4560570" y="2415540"/>
                </a:lnTo>
              </a:path>
            </a:pathLst>
          </a:cu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Freeform 3"/>
          <p:cNvSpPr/>
          <p:nvPr/>
        </p:nvSpPr>
        <p:spPr bwMode="auto">
          <a:xfrm>
            <a:off x="2221230" y="2324100"/>
            <a:ext cx="4785360" cy="2392680"/>
          </a:xfrm>
          <a:custGeom>
            <a:avLst/>
            <a:gdLst>
              <a:gd name="connsiteX0" fmla="*/ 0 w 4785360"/>
              <a:gd name="connsiteY0" fmla="*/ 171450 h 2392680"/>
              <a:gd name="connsiteX1" fmla="*/ 186690 w 4785360"/>
              <a:gd name="connsiteY1" fmla="*/ 213360 h 2392680"/>
              <a:gd name="connsiteX2" fmla="*/ 300990 w 4785360"/>
              <a:gd name="connsiteY2" fmla="*/ 316230 h 2392680"/>
              <a:gd name="connsiteX3" fmla="*/ 499110 w 4785360"/>
              <a:gd name="connsiteY3" fmla="*/ 179070 h 2392680"/>
              <a:gd name="connsiteX4" fmla="*/ 628650 w 4785360"/>
              <a:gd name="connsiteY4" fmla="*/ 224790 h 2392680"/>
              <a:gd name="connsiteX5" fmla="*/ 784860 w 4785360"/>
              <a:gd name="connsiteY5" fmla="*/ 102870 h 2392680"/>
              <a:gd name="connsiteX6" fmla="*/ 922020 w 4785360"/>
              <a:gd name="connsiteY6" fmla="*/ 102870 h 2392680"/>
              <a:gd name="connsiteX7" fmla="*/ 1162050 w 4785360"/>
              <a:gd name="connsiteY7" fmla="*/ 3810 h 2392680"/>
              <a:gd name="connsiteX8" fmla="*/ 1524000 w 4785360"/>
              <a:gd name="connsiteY8" fmla="*/ 0 h 2392680"/>
              <a:gd name="connsiteX9" fmla="*/ 1699260 w 4785360"/>
              <a:gd name="connsiteY9" fmla="*/ 453390 h 2392680"/>
              <a:gd name="connsiteX10" fmla="*/ 1893570 w 4785360"/>
              <a:gd name="connsiteY10" fmla="*/ 880110 h 2392680"/>
              <a:gd name="connsiteX11" fmla="*/ 2152650 w 4785360"/>
              <a:gd name="connsiteY11" fmla="*/ 1333500 h 2392680"/>
              <a:gd name="connsiteX12" fmla="*/ 2373630 w 4785360"/>
              <a:gd name="connsiteY12" fmla="*/ 1573530 h 2392680"/>
              <a:gd name="connsiteX13" fmla="*/ 2449830 w 4785360"/>
              <a:gd name="connsiteY13" fmla="*/ 1619250 h 2392680"/>
              <a:gd name="connsiteX14" fmla="*/ 2781300 w 4785360"/>
              <a:gd name="connsiteY14" fmla="*/ 1664970 h 2392680"/>
              <a:gd name="connsiteX15" fmla="*/ 2880360 w 4785360"/>
              <a:gd name="connsiteY15" fmla="*/ 1687830 h 2392680"/>
              <a:gd name="connsiteX16" fmla="*/ 2929890 w 4785360"/>
              <a:gd name="connsiteY16" fmla="*/ 1680210 h 2392680"/>
              <a:gd name="connsiteX17" fmla="*/ 3036570 w 4785360"/>
              <a:gd name="connsiteY17" fmla="*/ 1722120 h 2392680"/>
              <a:gd name="connsiteX18" fmla="*/ 3120390 w 4785360"/>
              <a:gd name="connsiteY18" fmla="*/ 1752600 h 2392680"/>
              <a:gd name="connsiteX19" fmla="*/ 3299460 w 4785360"/>
              <a:gd name="connsiteY19" fmla="*/ 1809750 h 2392680"/>
              <a:gd name="connsiteX20" fmla="*/ 3543300 w 4785360"/>
              <a:gd name="connsiteY20" fmla="*/ 1889760 h 2392680"/>
              <a:gd name="connsiteX21" fmla="*/ 3615690 w 4785360"/>
              <a:gd name="connsiteY21" fmla="*/ 1916430 h 2392680"/>
              <a:gd name="connsiteX22" fmla="*/ 3676650 w 4785360"/>
              <a:gd name="connsiteY22" fmla="*/ 1969770 h 2392680"/>
              <a:gd name="connsiteX23" fmla="*/ 3760470 w 4785360"/>
              <a:gd name="connsiteY23" fmla="*/ 2034540 h 2392680"/>
              <a:gd name="connsiteX24" fmla="*/ 3802380 w 4785360"/>
              <a:gd name="connsiteY24" fmla="*/ 2103120 h 2392680"/>
              <a:gd name="connsiteX25" fmla="*/ 3840480 w 4785360"/>
              <a:gd name="connsiteY25" fmla="*/ 2125980 h 2392680"/>
              <a:gd name="connsiteX26" fmla="*/ 3973830 w 4785360"/>
              <a:gd name="connsiteY26" fmla="*/ 2141220 h 2392680"/>
              <a:gd name="connsiteX27" fmla="*/ 4034790 w 4785360"/>
              <a:gd name="connsiteY27" fmla="*/ 2179320 h 2392680"/>
              <a:gd name="connsiteX28" fmla="*/ 4271010 w 4785360"/>
              <a:gd name="connsiteY28" fmla="*/ 2118360 h 2392680"/>
              <a:gd name="connsiteX29" fmla="*/ 4301490 w 4785360"/>
              <a:gd name="connsiteY29" fmla="*/ 2129790 h 2392680"/>
              <a:gd name="connsiteX30" fmla="*/ 4316730 w 4785360"/>
              <a:gd name="connsiteY30" fmla="*/ 2133600 h 2392680"/>
              <a:gd name="connsiteX31" fmla="*/ 4469130 w 4785360"/>
              <a:gd name="connsiteY31" fmla="*/ 2194560 h 2392680"/>
              <a:gd name="connsiteX32" fmla="*/ 4621530 w 4785360"/>
              <a:gd name="connsiteY32" fmla="*/ 2156460 h 2392680"/>
              <a:gd name="connsiteX33" fmla="*/ 4644390 w 4785360"/>
              <a:gd name="connsiteY33" fmla="*/ 2259330 h 2392680"/>
              <a:gd name="connsiteX34" fmla="*/ 4686300 w 4785360"/>
              <a:gd name="connsiteY34" fmla="*/ 2335530 h 2392680"/>
              <a:gd name="connsiteX35" fmla="*/ 4747260 w 4785360"/>
              <a:gd name="connsiteY35" fmla="*/ 2369820 h 2392680"/>
              <a:gd name="connsiteX36" fmla="*/ 4785360 w 4785360"/>
              <a:gd name="connsiteY36" fmla="*/ 2392680 h 239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785360" h="2392680">
                <a:moveTo>
                  <a:pt x="0" y="171450"/>
                </a:moveTo>
                <a:lnTo>
                  <a:pt x="186690" y="213360"/>
                </a:lnTo>
                <a:lnTo>
                  <a:pt x="300990" y="316230"/>
                </a:lnTo>
                <a:lnTo>
                  <a:pt x="499110" y="179070"/>
                </a:lnTo>
                <a:lnTo>
                  <a:pt x="628650" y="224790"/>
                </a:lnTo>
                <a:lnTo>
                  <a:pt x="784860" y="102870"/>
                </a:lnTo>
                <a:lnTo>
                  <a:pt x="922020" y="102870"/>
                </a:lnTo>
                <a:lnTo>
                  <a:pt x="1162050" y="3810"/>
                </a:lnTo>
                <a:lnTo>
                  <a:pt x="1524000" y="0"/>
                </a:lnTo>
                <a:lnTo>
                  <a:pt x="1699260" y="453390"/>
                </a:lnTo>
                <a:lnTo>
                  <a:pt x="1893570" y="880110"/>
                </a:lnTo>
                <a:lnTo>
                  <a:pt x="2152650" y="1333500"/>
                </a:lnTo>
                <a:lnTo>
                  <a:pt x="2373630" y="1573530"/>
                </a:lnTo>
                <a:lnTo>
                  <a:pt x="2449830" y="1619250"/>
                </a:lnTo>
                <a:lnTo>
                  <a:pt x="2781300" y="1664970"/>
                </a:lnTo>
                <a:lnTo>
                  <a:pt x="2880360" y="1687830"/>
                </a:lnTo>
                <a:lnTo>
                  <a:pt x="2929890" y="1680210"/>
                </a:lnTo>
                <a:lnTo>
                  <a:pt x="3036570" y="1722120"/>
                </a:lnTo>
                <a:lnTo>
                  <a:pt x="3120390" y="1752600"/>
                </a:lnTo>
                <a:lnTo>
                  <a:pt x="3299460" y="1809750"/>
                </a:lnTo>
                <a:lnTo>
                  <a:pt x="3543300" y="1889760"/>
                </a:lnTo>
                <a:lnTo>
                  <a:pt x="3615690" y="1916430"/>
                </a:lnTo>
                <a:lnTo>
                  <a:pt x="3676650" y="1969770"/>
                </a:lnTo>
                <a:lnTo>
                  <a:pt x="3760470" y="2034540"/>
                </a:lnTo>
                <a:lnTo>
                  <a:pt x="3802380" y="2103120"/>
                </a:lnTo>
                <a:lnTo>
                  <a:pt x="3840480" y="2125980"/>
                </a:lnTo>
                <a:lnTo>
                  <a:pt x="3973830" y="2141220"/>
                </a:lnTo>
                <a:lnTo>
                  <a:pt x="4034790" y="2179320"/>
                </a:lnTo>
                <a:lnTo>
                  <a:pt x="4271010" y="2118360"/>
                </a:lnTo>
                <a:cubicBezTo>
                  <a:pt x="4281170" y="2122170"/>
                  <a:pt x="4291196" y="2126359"/>
                  <a:pt x="4301490" y="2129790"/>
                </a:cubicBezTo>
                <a:cubicBezTo>
                  <a:pt x="4306458" y="2131446"/>
                  <a:pt x="4316730" y="2133600"/>
                  <a:pt x="4316730" y="2133600"/>
                </a:cubicBezTo>
                <a:lnTo>
                  <a:pt x="4469130" y="2194560"/>
                </a:lnTo>
                <a:lnTo>
                  <a:pt x="4621530" y="2156460"/>
                </a:lnTo>
                <a:lnTo>
                  <a:pt x="4644390" y="2259330"/>
                </a:lnTo>
                <a:lnTo>
                  <a:pt x="4686300" y="2335530"/>
                </a:lnTo>
                <a:lnTo>
                  <a:pt x="4747260" y="2369820"/>
                </a:lnTo>
                <a:lnTo>
                  <a:pt x="4785360" y="2392680"/>
                </a:lnTo>
              </a:path>
            </a:pathLst>
          </a:cu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 name="Freeform 7"/>
          <p:cNvSpPr/>
          <p:nvPr/>
        </p:nvSpPr>
        <p:spPr bwMode="auto">
          <a:xfrm>
            <a:off x="2411730" y="2796540"/>
            <a:ext cx="4602480" cy="2282190"/>
          </a:xfrm>
          <a:custGeom>
            <a:avLst/>
            <a:gdLst>
              <a:gd name="connsiteX0" fmla="*/ 0 w 4602480"/>
              <a:gd name="connsiteY0" fmla="*/ 0 h 2282190"/>
              <a:gd name="connsiteX1" fmla="*/ 22860 w 4602480"/>
              <a:gd name="connsiteY1" fmla="*/ 300990 h 2282190"/>
              <a:gd name="connsiteX2" fmla="*/ 19050 w 4602480"/>
              <a:gd name="connsiteY2" fmla="*/ 453390 h 2282190"/>
              <a:gd name="connsiteX3" fmla="*/ 41910 w 4602480"/>
              <a:gd name="connsiteY3" fmla="*/ 518160 h 2282190"/>
              <a:gd name="connsiteX4" fmla="*/ 72390 w 4602480"/>
              <a:gd name="connsiteY4" fmla="*/ 563880 h 2282190"/>
              <a:gd name="connsiteX5" fmla="*/ 148590 w 4602480"/>
              <a:gd name="connsiteY5" fmla="*/ 571500 h 2282190"/>
              <a:gd name="connsiteX6" fmla="*/ 255270 w 4602480"/>
              <a:gd name="connsiteY6" fmla="*/ 598170 h 2282190"/>
              <a:gd name="connsiteX7" fmla="*/ 579120 w 4602480"/>
              <a:gd name="connsiteY7" fmla="*/ 617220 h 2282190"/>
              <a:gd name="connsiteX8" fmla="*/ 754380 w 4602480"/>
              <a:gd name="connsiteY8" fmla="*/ 613410 h 2282190"/>
              <a:gd name="connsiteX9" fmla="*/ 891540 w 4602480"/>
              <a:gd name="connsiteY9" fmla="*/ 624840 h 2282190"/>
              <a:gd name="connsiteX10" fmla="*/ 971550 w 4602480"/>
              <a:gd name="connsiteY10" fmla="*/ 624840 h 2282190"/>
              <a:gd name="connsiteX11" fmla="*/ 1303020 w 4602480"/>
              <a:gd name="connsiteY11" fmla="*/ 636270 h 2282190"/>
              <a:gd name="connsiteX12" fmla="*/ 1375410 w 4602480"/>
              <a:gd name="connsiteY12" fmla="*/ 636270 h 2282190"/>
              <a:gd name="connsiteX13" fmla="*/ 1501140 w 4602480"/>
              <a:gd name="connsiteY13" fmla="*/ 643890 h 2282190"/>
              <a:gd name="connsiteX14" fmla="*/ 1611630 w 4602480"/>
              <a:gd name="connsiteY14" fmla="*/ 708660 h 2282190"/>
              <a:gd name="connsiteX15" fmla="*/ 1840230 w 4602480"/>
              <a:gd name="connsiteY15" fmla="*/ 830580 h 2282190"/>
              <a:gd name="connsiteX16" fmla="*/ 1958340 w 4602480"/>
              <a:gd name="connsiteY16" fmla="*/ 922020 h 2282190"/>
              <a:gd name="connsiteX17" fmla="*/ 2087880 w 4602480"/>
              <a:gd name="connsiteY17" fmla="*/ 1032510 h 2282190"/>
              <a:gd name="connsiteX18" fmla="*/ 2255520 w 4602480"/>
              <a:gd name="connsiteY18" fmla="*/ 1150620 h 2282190"/>
              <a:gd name="connsiteX19" fmla="*/ 2331720 w 4602480"/>
              <a:gd name="connsiteY19" fmla="*/ 1215390 h 2282190"/>
              <a:gd name="connsiteX20" fmla="*/ 2506980 w 4602480"/>
              <a:gd name="connsiteY20" fmla="*/ 1310640 h 2282190"/>
              <a:gd name="connsiteX21" fmla="*/ 2758440 w 4602480"/>
              <a:gd name="connsiteY21" fmla="*/ 1394460 h 2282190"/>
              <a:gd name="connsiteX22" fmla="*/ 3078480 w 4602480"/>
              <a:gd name="connsiteY22" fmla="*/ 1524000 h 2282190"/>
              <a:gd name="connsiteX23" fmla="*/ 3299460 w 4602480"/>
              <a:gd name="connsiteY23" fmla="*/ 1596390 h 2282190"/>
              <a:gd name="connsiteX24" fmla="*/ 3432810 w 4602480"/>
              <a:gd name="connsiteY24" fmla="*/ 1649730 h 2282190"/>
              <a:gd name="connsiteX25" fmla="*/ 3482340 w 4602480"/>
              <a:gd name="connsiteY25" fmla="*/ 1672590 h 2282190"/>
              <a:gd name="connsiteX26" fmla="*/ 3634740 w 4602480"/>
              <a:gd name="connsiteY26" fmla="*/ 1794510 h 2282190"/>
              <a:gd name="connsiteX27" fmla="*/ 3870960 w 4602480"/>
              <a:gd name="connsiteY27" fmla="*/ 1958340 h 2282190"/>
              <a:gd name="connsiteX28" fmla="*/ 4038600 w 4602480"/>
              <a:gd name="connsiteY28" fmla="*/ 2038350 h 2282190"/>
              <a:gd name="connsiteX29" fmla="*/ 4084320 w 4602480"/>
              <a:gd name="connsiteY29" fmla="*/ 2045970 h 2282190"/>
              <a:gd name="connsiteX30" fmla="*/ 4187190 w 4602480"/>
              <a:gd name="connsiteY30" fmla="*/ 2110740 h 2282190"/>
              <a:gd name="connsiteX31" fmla="*/ 4385310 w 4602480"/>
              <a:gd name="connsiteY31" fmla="*/ 2164080 h 2282190"/>
              <a:gd name="connsiteX32" fmla="*/ 4453890 w 4602480"/>
              <a:gd name="connsiteY32" fmla="*/ 2175510 h 2282190"/>
              <a:gd name="connsiteX33" fmla="*/ 4602480 w 4602480"/>
              <a:gd name="connsiteY33" fmla="*/ 2282190 h 228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02480" h="2282190">
                <a:moveTo>
                  <a:pt x="0" y="0"/>
                </a:moveTo>
                <a:lnTo>
                  <a:pt x="22860" y="300990"/>
                </a:lnTo>
                <a:lnTo>
                  <a:pt x="19050" y="453390"/>
                </a:lnTo>
                <a:lnTo>
                  <a:pt x="41910" y="518160"/>
                </a:lnTo>
                <a:lnTo>
                  <a:pt x="72390" y="563880"/>
                </a:lnTo>
                <a:lnTo>
                  <a:pt x="148590" y="571500"/>
                </a:lnTo>
                <a:lnTo>
                  <a:pt x="255270" y="598170"/>
                </a:lnTo>
                <a:lnTo>
                  <a:pt x="579120" y="617220"/>
                </a:lnTo>
                <a:cubicBezTo>
                  <a:pt x="660113" y="608221"/>
                  <a:pt x="601910" y="613410"/>
                  <a:pt x="754380" y="613410"/>
                </a:cubicBezTo>
                <a:lnTo>
                  <a:pt x="891540" y="624840"/>
                </a:lnTo>
                <a:lnTo>
                  <a:pt x="971550" y="624840"/>
                </a:lnTo>
                <a:lnTo>
                  <a:pt x="1303020" y="636270"/>
                </a:lnTo>
                <a:lnTo>
                  <a:pt x="1375410" y="636270"/>
                </a:lnTo>
                <a:lnTo>
                  <a:pt x="1501140" y="643890"/>
                </a:lnTo>
                <a:lnTo>
                  <a:pt x="1611630" y="708660"/>
                </a:lnTo>
                <a:lnTo>
                  <a:pt x="1840230" y="830580"/>
                </a:lnTo>
                <a:lnTo>
                  <a:pt x="1958340" y="922020"/>
                </a:lnTo>
                <a:lnTo>
                  <a:pt x="2087880" y="1032510"/>
                </a:lnTo>
                <a:lnTo>
                  <a:pt x="2255520" y="1150620"/>
                </a:lnTo>
                <a:lnTo>
                  <a:pt x="2331720" y="1215390"/>
                </a:lnTo>
                <a:lnTo>
                  <a:pt x="2506980" y="1310640"/>
                </a:lnTo>
                <a:lnTo>
                  <a:pt x="2758440" y="1394460"/>
                </a:lnTo>
                <a:lnTo>
                  <a:pt x="3078480" y="1524000"/>
                </a:lnTo>
                <a:lnTo>
                  <a:pt x="3299460" y="1596390"/>
                </a:lnTo>
                <a:lnTo>
                  <a:pt x="3432810" y="1649730"/>
                </a:lnTo>
                <a:lnTo>
                  <a:pt x="3482340" y="1672590"/>
                </a:lnTo>
                <a:lnTo>
                  <a:pt x="3634740" y="1794510"/>
                </a:lnTo>
                <a:lnTo>
                  <a:pt x="3870960" y="1958340"/>
                </a:lnTo>
                <a:lnTo>
                  <a:pt x="4038600" y="2038350"/>
                </a:lnTo>
                <a:cubicBezTo>
                  <a:pt x="4076609" y="2046797"/>
                  <a:pt x="4061181" y="2045970"/>
                  <a:pt x="4084320" y="2045970"/>
                </a:cubicBezTo>
                <a:lnTo>
                  <a:pt x="4187190" y="2110740"/>
                </a:lnTo>
                <a:lnTo>
                  <a:pt x="4385310" y="2164080"/>
                </a:lnTo>
                <a:lnTo>
                  <a:pt x="4453890" y="2175510"/>
                </a:lnTo>
                <a:lnTo>
                  <a:pt x="4602480" y="2282190"/>
                </a:lnTo>
              </a:path>
            </a:pathLst>
          </a:custGeom>
          <a:noFill/>
          <a:ln w="2857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7" name="Freeform 16"/>
          <p:cNvSpPr/>
          <p:nvPr/>
        </p:nvSpPr>
        <p:spPr bwMode="auto">
          <a:xfrm>
            <a:off x="2190750" y="2800350"/>
            <a:ext cx="4834890" cy="2331720"/>
          </a:xfrm>
          <a:custGeom>
            <a:avLst/>
            <a:gdLst>
              <a:gd name="connsiteX0" fmla="*/ 0 w 4834890"/>
              <a:gd name="connsiteY0" fmla="*/ 0 h 2331720"/>
              <a:gd name="connsiteX1" fmla="*/ 11430 w 4834890"/>
              <a:gd name="connsiteY1" fmla="*/ 182880 h 2331720"/>
              <a:gd name="connsiteX2" fmla="*/ 22860 w 4834890"/>
              <a:gd name="connsiteY2" fmla="*/ 320040 h 2331720"/>
              <a:gd name="connsiteX3" fmla="*/ 22860 w 4834890"/>
              <a:gd name="connsiteY3" fmla="*/ 392430 h 2331720"/>
              <a:gd name="connsiteX4" fmla="*/ 41910 w 4834890"/>
              <a:gd name="connsiteY4" fmla="*/ 426720 h 2331720"/>
              <a:gd name="connsiteX5" fmla="*/ 49530 w 4834890"/>
              <a:gd name="connsiteY5" fmla="*/ 464820 h 2331720"/>
              <a:gd name="connsiteX6" fmla="*/ 68580 w 4834890"/>
              <a:gd name="connsiteY6" fmla="*/ 514350 h 2331720"/>
              <a:gd name="connsiteX7" fmla="*/ 140970 w 4834890"/>
              <a:gd name="connsiteY7" fmla="*/ 556260 h 2331720"/>
              <a:gd name="connsiteX8" fmla="*/ 358140 w 4834890"/>
              <a:gd name="connsiteY8" fmla="*/ 621030 h 2331720"/>
              <a:gd name="connsiteX9" fmla="*/ 407670 w 4834890"/>
              <a:gd name="connsiteY9" fmla="*/ 621030 h 2331720"/>
              <a:gd name="connsiteX10" fmla="*/ 636270 w 4834890"/>
              <a:gd name="connsiteY10" fmla="*/ 647700 h 2331720"/>
              <a:gd name="connsiteX11" fmla="*/ 1158240 w 4834890"/>
              <a:gd name="connsiteY11" fmla="*/ 655320 h 2331720"/>
              <a:gd name="connsiteX12" fmla="*/ 1607820 w 4834890"/>
              <a:gd name="connsiteY12" fmla="*/ 678180 h 2331720"/>
              <a:gd name="connsiteX13" fmla="*/ 1725930 w 4834890"/>
              <a:gd name="connsiteY13" fmla="*/ 681990 h 2331720"/>
              <a:gd name="connsiteX14" fmla="*/ 1939290 w 4834890"/>
              <a:gd name="connsiteY14" fmla="*/ 800100 h 2331720"/>
              <a:gd name="connsiteX15" fmla="*/ 2091690 w 4834890"/>
              <a:gd name="connsiteY15" fmla="*/ 864870 h 2331720"/>
              <a:gd name="connsiteX16" fmla="*/ 2312670 w 4834890"/>
              <a:gd name="connsiteY16" fmla="*/ 1062990 h 2331720"/>
              <a:gd name="connsiteX17" fmla="*/ 2476500 w 4834890"/>
              <a:gd name="connsiteY17" fmla="*/ 1223010 h 2331720"/>
              <a:gd name="connsiteX18" fmla="*/ 2617470 w 4834890"/>
              <a:gd name="connsiteY18" fmla="*/ 1299210 h 2331720"/>
              <a:gd name="connsiteX19" fmla="*/ 2651760 w 4834890"/>
              <a:gd name="connsiteY19" fmla="*/ 1314450 h 2331720"/>
              <a:gd name="connsiteX20" fmla="*/ 2667000 w 4834890"/>
              <a:gd name="connsiteY20" fmla="*/ 1322070 h 2331720"/>
              <a:gd name="connsiteX21" fmla="*/ 2884170 w 4834890"/>
              <a:gd name="connsiteY21" fmla="*/ 1398270 h 2331720"/>
              <a:gd name="connsiteX22" fmla="*/ 3230880 w 4834890"/>
              <a:gd name="connsiteY22" fmla="*/ 1524000 h 2331720"/>
              <a:gd name="connsiteX23" fmla="*/ 3272790 w 4834890"/>
              <a:gd name="connsiteY23" fmla="*/ 1535430 h 2331720"/>
              <a:gd name="connsiteX24" fmla="*/ 3543300 w 4834890"/>
              <a:gd name="connsiteY24" fmla="*/ 1649730 h 2331720"/>
              <a:gd name="connsiteX25" fmla="*/ 3638550 w 4834890"/>
              <a:gd name="connsiteY25" fmla="*/ 1691640 h 2331720"/>
              <a:gd name="connsiteX26" fmla="*/ 3665220 w 4834890"/>
              <a:gd name="connsiteY26" fmla="*/ 1714500 h 2331720"/>
              <a:gd name="connsiteX27" fmla="*/ 3703320 w 4834890"/>
              <a:gd name="connsiteY27" fmla="*/ 1748790 h 2331720"/>
              <a:gd name="connsiteX28" fmla="*/ 3783330 w 4834890"/>
              <a:gd name="connsiteY28" fmla="*/ 1786890 h 2331720"/>
              <a:gd name="connsiteX29" fmla="*/ 4038600 w 4834890"/>
              <a:gd name="connsiteY29" fmla="*/ 1985010 h 2331720"/>
              <a:gd name="connsiteX30" fmla="*/ 4080510 w 4834890"/>
              <a:gd name="connsiteY30" fmla="*/ 1996440 h 2331720"/>
              <a:gd name="connsiteX31" fmla="*/ 4103370 w 4834890"/>
              <a:gd name="connsiteY31" fmla="*/ 2011680 h 2331720"/>
              <a:gd name="connsiteX32" fmla="*/ 4133850 w 4834890"/>
              <a:gd name="connsiteY32" fmla="*/ 2019300 h 2331720"/>
              <a:gd name="connsiteX33" fmla="*/ 4251960 w 4834890"/>
              <a:gd name="connsiteY33" fmla="*/ 2080260 h 2331720"/>
              <a:gd name="connsiteX34" fmla="*/ 4347210 w 4834890"/>
              <a:gd name="connsiteY34" fmla="*/ 2114550 h 2331720"/>
              <a:gd name="connsiteX35" fmla="*/ 4472940 w 4834890"/>
              <a:gd name="connsiteY35" fmla="*/ 2164080 h 2331720"/>
              <a:gd name="connsiteX36" fmla="*/ 4556760 w 4834890"/>
              <a:gd name="connsiteY36" fmla="*/ 2186940 h 2331720"/>
              <a:gd name="connsiteX37" fmla="*/ 4613910 w 4834890"/>
              <a:gd name="connsiteY37" fmla="*/ 2194560 h 2331720"/>
              <a:gd name="connsiteX38" fmla="*/ 4674870 w 4834890"/>
              <a:gd name="connsiteY38" fmla="*/ 2221230 h 2331720"/>
              <a:gd name="connsiteX39" fmla="*/ 4834890 w 4834890"/>
              <a:gd name="connsiteY39" fmla="*/ 2331720 h 233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34890" h="2331720">
                <a:moveTo>
                  <a:pt x="0" y="0"/>
                </a:moveTo>
                <a:lnTo>
                  <a:pt x="11430" y="182880"/>
                </a:lnTo>
                <a:lnTo>
                  <a:pt x="22860" y="320040"/>
                </a:lnTo>
                <a:lnTo>
                  <a:pt x="22860" y="392430"/>
                </a:lnTo>
                <a:lnTo>
                  <a:pt x="41910" y="426720"/>
                </a:lnTo>
                <a:lnTo>
                  <a:pt x="49530" y="464820"/>
                </a:lnTo>
                <a:lnTo>
                  <a:pt x="68580" y="514350"/>
                </a:lnTo>
                <a:lnTo>
                  <a:pt x="140970" y="556260"/>
                </a:lnTo>
                <a:lnTo>
                  <a:pt x="358140" y="621030"/>
                </a:lnTo>
                <a:lnTo>
                  <a:pt x="407670" y="621030"/>
                </a:lnTo>
                <a:lnTo>
                  <a:pt x="636270" y="647700"/>
                </a:lnTo>
                <a:lnTo>
                  <a:pt x="1158240" y="655320"/>
                </a:lnTo>
                <a:lnTo>
                  <a:pt x="1607820" y="678180"/>
                </a:lnTo>
                <a:lnTo>
                  <a:pt x="1725930" y="681990"/>
                </a:lnTo>
                <a:lnTo>
                  <a:pt x="1939290" y="800100"/>
                </a:lnTo>
                <a:lnTo>
                  <a:pt x="2091690" y="864870"/>
                </a:lnTo>
                <a:lnTo>
                  <a:pt x="2312670" y="1062990"/>
                </a:lnTo>
                <a:lnTo>
                  <a:pt x="2476500" y="1223010"/>
                </a:lnTo>
                <a:lnTo>
                  <a:pt x="2617470" y="1299210"/>
                </a:lnTo>
                <a:lnTo>
                  <a:pt x="2651760" y="1314450"/>
                </a:lnTo>
                <a:cubicBezTo>
                  <a:pt x="2656917" y="1316830"/>
                  <a:pt x="2667000" y="1322070"/>
                  <a:pt x="2667000" y="1322070"/>
                </a:cubicBezTo>
                <a:lnTo>
                  <a:pt x="2884170" y="1398270"/>
                </a:lnTo>
                <a:lnTo>
                  <a:pt x="3230880" y="1524000"/>
                </a:lnTo>
                <a:lnTo>
                  <a:pt x="3272790" y="1535430"/>
                </a:lnTo>
                <a:lnTo>
                  <a:pt x="3543300" y="1649730"/>
                </a:lnTo>
                <a:lnTo>
                  <a:pt x="3638550" y="1691640"/>
                </a:lnTo>
                <a:cubicBezTo>
                  <a:pt x="3647440" y="1699260"/>
                  <a:pt x="3656660" y="1706511"/>
                  <a:pt x="3665220" y="1714500"/>
                </a:cubicBezTo>
                <a:cubicBezTo>
                  <a:pt x="3702706" y="1749487"/>
                  <a:pt x="3681861" y="1738060"/>
                  <a:pt x="3703320" y="1748790"/>
                </a:cubicBezTo>
                <a:lnTo>
                  <a:pt x="3783330" y="1786890"/>
                </a:lnTo>
                <a:lnTo>
                  <a:pt x="4038600" y="1985010"/>
                </a:lnTo>
                <a:cubicBezTo>
                  <a:pt x="4052570" y="1988820"/>
                  <a:pt x="4067120" y="1990927"/>
                  <a:pt x="4080510" y="1996440"/>
                </a:cubicBezTo>
                <a:cubicBezTo>
                  <a:pt x="4088978" y="1999927"/>
                  <a:pt x="4094952" y="2008072"/>
                  <a:pt x="4103370" y="2011680"/>
                </a:cubicBezTo>
                <a:cubicBezTo>
                  <a:pt x="4112996" y="2015805"/>
                  <a:pt x="4133850" y="2019300"/>
                  <a:pt x="4133850" y="2019300"/>
                </a:cubicBezTo>
                <a:lnTo>
                  <a:pt x="4251960" y="2080260"/>
                </a:lnTo>
                <a:lnTo>
                  <a:pt x="4347210" y="2114550"/>
                </a:lnTo>
                <a:lnTo>
                  <a:pt x="4472940" y="2164080"/>
                </a:lnTo>
                <a:lnTo>
                  <a:pt x="4556760" y="2186940"/>
                </a:lnTo>
                <a:lnTo>
                  <a:pt x="4613910" y="2194560"/>
                </a:lnTo>
                <a:lnTo>
                  <a:pt x="4674870" y="2221230"/>
                </a:lnTo>
                <a:lnTo>
                  <a:pt x="4834890" y="2331720"/>
                </a:lnTo>
              </a:path>
            </a:pathLst>
          </a:custGeom>
          <a:noFill/>
          <a:ln w="2857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19" name="Straight Connector 18"/>
          <p:cNvCxnSpPr/>
          <p:nvPr/>
        </p:nvCxnSpPr>
        <p:spPr bwMode="auto">
          <a:xfrm>
            <a:off x="4476750" y="2743016"/>
            <a:ext cx="510540" cy="0"/>
          </a:xfrm>
          <a:prstGeom prst="line">
            <a:avLst/>
          </a:prstGeom>
          <a:solidFill>
            <a:schemeClr val="accent1"/>
          </a:solidFill>
          <a:ln w="2857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p:nvCxnSpPr>
        <p:spPr bwMode="auto">
          <a:xfrm>
            <a:off x="4476750" y="2453456"/>
            <a:ext cx="51054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3451042" y="5683724"/>
            <a:ext cx="2561956" cy="392602"/>
          </a:xfrm>
          <a:prstGeom prst="rect">
            <a:avLst/>
          </a:prstGeom>
          <a:noFill/>
        </p:spPr>
        <p:txBody>
          <a:bodyPr wrap="none" rtlCol="0">
            <a:spAutoFit/>
          </a:bodyPr>
          <a:lstStyle/>
          <a:p>
            <a:r>
              <a:rPr lang="en-US" sz="1600" b="1" dirty="0" smtClean="0">
                <a:latin typeface="Tahoma" panose="020B0604030504040204" pitchFamily="34" charset="0"/>
                <a:ea typeface="Tahoma" panose="020B0604030504040204" pitchFamily="34" charset="0"/>
                <a:cs typeface="Tahoma" panose="020B0604030504040204" pitchFamily="34" charset="0"/>
              </a:rPr>
              <a:t>Geologic Time (MY)</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sp>
        <p:nvSpPr>
          <p:cNvPr id="24" name="TextBox 23"/>
          <p:cNvSpPr txBox="1"/>
          <p:nvPr/>
        </p:nvSpPr>
        <p:spPr>
          <a:xfrm>
            <a:off x="2434094" y="4638759"/>
            <a:ext cx="2287028" cy="338554"/>
          </a:xfrm>
          <a:prstGeom prst="rect">
            <a:avLst/>
          </a:prstGeom>
          <a:noFill/>
        </p:spPr>
        <p:txBody>
          <a:bodyPr wrap="square" rtlCol="0">
            <a:spAutoFit/>
          </a:bodyPr>
          <a:lstStyle/>
          <a:p>
            <a:r>
              <a:rPr lang="en-US" sz="1600" b="1" dirty="0" smtClean="0">
                <a:latin typeface="Tahoma" panose="020B0604030504040204" pitchFamily="34" charset="0"/>
                <a:ea typeface="Tahoma" panose="020B0604030504040204" pitchFamily="34" charset="0"/>
                <a:cs typeface="Tahoma" panose="020B0604030504040204" pitchFamily="34" charset="0"/>
              </a:rPr>
              <a:t>Oil Generation</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sp>
        <p:nvSpPr>
          <p:cNvPr id="25" name="TextBox 24"/>
          <p:cNvSpPr txBox="1"/>
          <p:nvPr/>
        </p:nvSpPr>
        <p:spPr>
          <a:xfrm>
            <a:off x="75947" y="6077670"/>
            <a:ext cx="2215983"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9699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Draupne</a:t>
            </a:r>
            <a:r>
              <a:rPr lang="en-US" b="1" dirty="0" smtClean="0"/>
              <a:t> Cumulative Oil &amp; Gas Yield</a:t>
            </a:r>
            <a:endParaRPr lang="en-US" b="1" dirty="0"/>
          </a:p>
        </p:txBody>
      </p:sp>
      <p:pic>
        <p:nvPicPr>
          <p:cNvPr id="6146" name="Picture 2"/>
          <p:cNvPicPr>
            <a:picLocks noChangeAspect="1" noChangeArrowheads="1"/>
          </p:cNvPicPr>
          <p:nvPr/>
        </p:nvPicPr>
        <p:blipFill rotWithShape="1">
          <a:blip r:embed="rId3" cstate="print"/>
          <a:srcRect l="10800" t="13014" r="9595" b="5793"/>
          <a:stretch/>
        </p:blipFill>
        <p:spPr bwMode="auto">
          <a:xfrm>
            <a:off x="1836549" y="1069382"/>
            <a:ext cx="5540644" cy="4114800"/>
          </a:xfrm>
          <a:prstGeom prst="rect">
            <a:avLst/>
          </a:prstGeom>
          <a:noFill/>
          <a:ln w="9525">
            <a:noFill/>
            <a:miter lim="800000"/>
            <a:headEnd/>
            <a:tailEnd/>
          </a:ln>
        </p:spPr>
      </p:pic>
      <p:sp>
        <p:nvSpPr>
          <p:cNvPr id="7" name="TextBox 6"/>
          <p:cNvSpPr txBox="1"/>
          <p:nvPr/>
        </p:nvSpPr>
        <p:spPr>
          <a:xfrm>
            <a:off x="6343721" y="4110468"/>
            <a:ext cx="668773" cy="400110"/>
          </a:xfrm>
          <a:prstGeom prst="rect">
            <a:avLst/>
          </a:prstGeom>
          <a:solidFill>
            <a:schemeClr val="bg1"/>
          </a:solidFill>
        </p:spPr>
        <p:txBody>
          <a:bodyPr wrap="none" rtlCol="0">
            <a:spAutoFit/>
          </a:bodyPr>
          <a:lstStyle/>
          <a:p>
            <a:r>
              <a:rPr lang="en-US" sz="2000" b="1" dirty="0" smtClean="0">
                <a:latin typeface="Tahoma" panose="020B0604030504040204" pitchFamily="34" charset="0"/>
                <a:ea typeface="Tahoma" panose="020B0604030504040204" pitchFamily="34" charset="0"/>
                <a:cs typeface="Tahoma" panose="020B0604030504040204" pitchFamily="34" charset="0"/>
              </a:rPr>
              <a:t>Gas</a:t>
            </a:r>
            <a:endParaRPr lang="en-US" sz="2000" b="1" dirty="0">
              <a:latin typeface="Tahoma" panose="020B0604030504040204" pitchFamily="34" charset="0"/>
              <a:ea typeface="Tahoma" panose="020B0604030504040204" pitchFamily="34" charset="0"/>
              <a:cs typeface="Tahoma" panose="020B0604030504040204" pitchFamily="34" charset="0"/>
            </a:endParaRPr>
          </a:p>
        </p:txBody>
      </p:sp>
      <p:sp>
        <p:nvSpPr>
          <p:cNvPr id="8" name="TextBox 7"/>
          <p:cNvSpPr txBox="1"/>
          <p:nvPr/>
        </p:nvSpPr>
        <p:spPr>
          <a:xfrm rot="16200000">
            <a:off x="196918" y="2688248"/>
            <a:ext cx="2611858" cy="584775"/>
          </a:xfrm>
          <a:prstGeom prst="rect">
            <a:avLst/>
          </a:prstGeom>
          <a:noFill/>
        </p:spPr>
        <p:txBody>
          <a:bodyPr wrap="square" rtlCol="0">
            <a:spAutoFit/>
          </a:bodyPr>
          <a:lstStyle/>
          <a:p>
            <a:pPr algn="ctr"/>
            <a:r>
              <a:rPr lang="en-US" sz="1600" b="1" dirty="0" smtClean="0">
                <a:latin typeface="Tahoma" panose="020B0604030504040204" pitchFamily="34" charset="0"/>
                <a:ea typeface="Tahoma" panose="020B0604030504040204" pitchFamily="34" charset="0"/>
                <a:cs typeface="Tahoma" panose="020B0604030504040204" pitchFamily="34" charset="0"/>
              </a:rPr>
              <a:t>Cumulative Oil Yield</a:t>
            </a:r>
          </a:p>
          <a:p>
            <a:pPr algn="ctr"/>
            <a:r>
              <a:rPr lang="en-US" sz="1600" dirty="0" smtClean="0">
                <a:latin typeface="Tahoma" panose="020B0604030504040204" pitchFamily="34" charset="0"/>
                <a:ea typeface="Tahoma" panose="020B0604030504040204" pitchFamily="34" charset="0"/>
                <a:cs typeface="Tahoma" panose="020B0604030504040204" pitchFamily="34" charset="0"/>
              </a:rPr>
              <a:t>(gm HC/100 gm OTOC)</a:t>
            </a:r>
            <a:endParaRPr lang="en-US" sz="1600" dirty="0">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a:off x="3325893" y="5199682"/>
            <a:ext cx="2561956" cy="392602"/>
          </a:xfrm>
          <a:prstGeom prst="rect">
            <a:avLst/>
          </a:prstGeom>
          <a:noFill/>
        </p:spPr>
        <p:txBody>
          <a:bodyPr wrap="none" rtlCol="0">
            <a:spAutoFit/>
          </a:bodyPr>
          <a:lstStyle/>
          <a:p>
            <a:r>
              <a:rPr lang="en-US" sz="1600" b="1" dirty="0" smtClean="0">
                <a:latin typeface="Tahoma" panose="020B0604030504040204" pitchFamily="34" charset="0"/>
                <a:ea typeface="Tahoma" panose="020B0604030504040204" pitchFamily="34" charset="0"/>
                <a:cs typeface="Tahoma" panose="020B0604030504040204" pitchFamily="34" charset="0"/>
              </a:rPr>
              <a:t>Geologic Time (MY)</a:t>
            </a:r>
            <a:endParaRPr lang="en-US" sz="1600" b="1" dirty="0">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6200000">
            <a:off x="6402684" y="2688247"/>
            <a:ext cx="2611858" cy="584775"/>
          </a:xfrm>
          <a:prstGeom prst="rect">
            <a:avLst/>
          </a:prstGeom>
          <a:noFill/>
        </p:spPr>
        <p:txBody>
          <a:bodyPr wrap="square" rtlCol="0">
            <a:spAutoFit/>
          </a:bodyPr>
          <a:lstStyle/>
          <a:p>
            <a:pPr algn="ctr"/>
            <a:r>
              <a:rPr lang="en-US" sz="1600" b="1" dirty="0" smtClean="0">
                <a:latin typeface="Tahoma" panose="020B0604030504040204" pitchFamily="34" charset="0"/>
                <a:ea typeface="Tahoma" panose="020B0604030504040204" pitchFamily="34" charset="0"/>
                <a:cs typeface="Tahoma" panose="020B0604030504040204" pitchFamily="34" charset="0"/>
              </a:rPr>
              <a:t>Cumulative Gas Yield</a:t>
            </a:r>
          </a:p>
          <a:p>
            <a:pPr algn="ctr"/>
            <a:r>
              <a:rPr lang="en-US" sz="1600" dirty="0" smtClean="0">
                <a:latin typeface="Tahoma" panose="020B0604030504040204" pitchFamily="34" charset="0"/>
                <a:ea typeface="Tahoma" panose="020B0604030504040204" pitchFamily="34" charset="0"/>
                <a:cs typeface="Tahoma" panose="020B0604030504040204" pitchFamily="34" charset="0"/>
              </a:rPr>
              <a:t>(gm HC/100 gm OTOC)</a:t>
            </a:r>
            <a:endParaRPr lang="en-US" sz="1600" dirty="0">
              <a:latin typeface="Tahoma" panose="020B0604030504040204" pitchFamily="34" charset="0"/>
              <a:ea typeface="Tahoma" panose="020B0604030504040204" pitchFamily="34" charset="0"/>
              <a:cs typeface="Tahoma" panose="020B0604030504040204" pitchFamily="34" charset="0"/>
            </a:endParaRPr>
          </a:p>
        </p:txBody>
      </p:sp>
      <p:sp>
        <p:nvSpPr>
          <p:cNvPr id="3" name="Freeform 2"/>
          <p:cNvSpPr/>
          <p:nvPr/>
        </p:nvSpPr>
        <p:spPr bwMode="auto">
          <a:xfrm>
            <a:off x="6092825" y="2002400"/>
            <a:ext cx="923925" cy="2813050"/>
          </a:xfrm>
          <a:custGeom>
            <a:avLst/>
            <a:gdLst>
              <a:gd name="connsiteX0" fmla="*/ 923925 w 923925"/>
              <a:gd name="connsiteY0" fmla="*/ 0 h 2813050"/>
              <a:gd name="connsiteX1" fmla="*/ 904875 w 923925"/>
              <a:gd name="connsiteY1" fmla="*/ 282575 h 2813050"/>
              <a:gd name="connsiteX2" fmla="*/ 822325 w 923925"/>
              <a:gd name="connsiteY2" fmla="*/ 647700 h 2813050"/>
              <a:gd name="connsiteX3" fmla="*/ 752475 w 923925"/>
              <a:gd name="connsiteY3" fmla="*/ 949325 h 2813050"/>
              <a:gd name="connsiteX4" fmla="*/ 714375 w 923925"/>
              <a:gd name="connsiteY4" fmla="*/ 1009650 h 2813050"/>
              <a:gd name="connsiteX5" fmla="*/ 669925 w 923925"/>
              <a:gd name="connsiteY5" fmla="*/ 1076325 h 2813050"/>
              <a:gd name="connsiteX6" fmla="*/ 571500 w 923925"/>
              <a:gd name="connsiteY6" fmla="*/ 1266825 h 2813050"/>
              <a:gd name="connsiteX7" fmla="*/ 438150 w 923925"/>
              <a:gd name="connsiteY7" fmla="*/ 1489075 h 2813050"/>
              <a:gd name="connsiteX8" fmla="*/ 361950 w 923925"/>
              <a:gd name="connsiteY8" fmla="*/ 1631950 h 2813050"/>
              <a:gd name="connsiteX9" fmla="*/ 311150 w 923925"/>
              <a:gd name="connsiteY9" fmla="*/ 1755775 h 2813050"/>
              <a:gd name="connsiteX10" fmla="*/ 228600 w 923925"/>
              <a:gd name="connsiteY10" fmla="*/ 1949450 h 2813050"/>
              <a:gd name="connsiteX11" fmla="*/ 171450 w 923925"/>
              <a:gd name="connsiteY11" fmla="*/ 2181225 h 2813050"/>
              <a:gd name="connsiteX12" fmla="*/ 117475 w 923925"/>
              <a:gd name="connsiteY12" fmla="*/ 2409825 h 2813050"/>
              <a:gd name="connsiteX13" fmla="*/ 95250 w 923925"/>
              <a:gd name="connsiteY13" fmla="*/ 2571750 h 2813050"/>
              <a:gd name="connsiteX14" fmla="*/ 41275 w 923925"/>
              <a:gd name="connsiteY14" fmla="*/ 2759075 h 2813050"/>
              <a:gd name="connsiteX15" fmla="*/ 0 w 923925"/>
              <a:gd name="connsiteY15" fmla="*/ 2813050 h 281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23925" h="2813050">
                <a:moveTo>
                  <a:pt x="923925" y="0"/>
                </a:moveTo>
                <a:cubicBezTo>
                  <a:pt x="922866" y="87312"/>
                  <a:pt x="921808" y="174625"/>
                  <a:pt x="904875" y="282575"/>
                </a:cubicBezTo>
                <a:cubicBezTo>
                  <a:pt x="887942" y="390525"/>
                  <a:pt x="847725" y="536575"/>
                  <a:pt x="822325" y="647700"/>
                </a:cubicBezTo>
                <a:cubicBezTo>
                  <a:pt x="796925" y="758825"/>
                  <a:pt x="770467" y="889000"/>
                  <a:pt x="752475" y="949325"/>
                </a:cubicBezTo>
                <a:cubicBezTo>
                  <a:pt x="734483" y="1009650"/>
                  <a:pt x="728133" y="988483"/>
                  <a:pt x="714375" y="1009650"/>
                </a:cubicBezTo>
                <a:cubicBezTo>
                  <a:pt x="700617" y="1030817"/>
                  <a:pt x="693737" y="1033463"/>
                  <a:pt x="669925" y="1076325"/>
                </a:cubicBezTo>
                <a:cubicBezTo>
                  <a:pt x="646112" y="1119188"/>
                  <a:pt x="610129" y="1198033"/>
                  <a:pt x="571500" y="1266825"/>
                </a:cubicBezTo>
                <a:cubicBezTo>
                  <a:pt x="532871" y="1335617"/>
                  <a:pt x="473075" y="1428221"/>
                  <a:pt x="438150" y="1489075"/>
                </a:cubicBezTo>
                <a:cubicBezTo>
                  <a:pt x="403225" y="1549929"/>
                  <a:pt x="383117" y="1587500"/>
                  <a:pt x="361950" y="1631950"/>
                </a:cubicBezTo>
                <a:cubicBezTo>
                  <a:pt x="340783" y="1676400"/>
                  <a:pt x="333375" y="1702858"/>
                  <a:pt x="311150" y="1755775"/>
                </a:cubicBezTo>
                <a:cubicBezTo>
                  <a:pt x="288925" y="1808692"/>
                  <a:pt x="251883" y="1878542"/>
                  <a:pt x="228600" y="1949450"/>
                </a:cubicBezTo>
                <a:cubicBezTo>
                  <a:pt x="205317" y="2020358"/>
                  <a:pt x="189971" y="2104496"/>
                  <a:pt x="171450" y="2181225"/>
                </a:cubicBezTo>
                <a:cubicBezTo>
                  <a:pt x="152929" y="2257954"/>
                  <a:pt x="130175" y="2344738"/>
                  <a:pt x="117475" y="2409825"/>
                </a:cubicBezTo>
                <a:cubicBezTo>
                  <a:pt x="104775" y="2474912"/>
                  <a:pt x="107950" y="2513542"/>
                  <a:pt x="95250" y="2571750"/>
                </a:cubicBezTo>
                <a:cubicBezTo>
                  <a:pt x="82550" y="2629958"/>
                  <a:pt x="57150" y="2718858"/>
                  <a:pt x="41275" y="2759075"/>
                </a:cubicBezTo>
                <a:cubicBezTo>
                  <a:pt x="25400" y="2799292"/>
                  <a:pt x="12700" y="2806171"/>
                  <a:pt x="0" y="2813050"/>
                </a:cubicBezTo>
              </a:path>
            </a:pathLst>
          </a:custGeom>
          <a:noFill/>
          <a:ln w="2857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 name="Freeform 4"/>
          <p:cNvSpPr/>
          <p:nvPr/>
        </p:nvSpPr>
        <p:spPr bwMode="auto">
          <a:xfrm>
            <a:off x="6147620" y="2272275"/>
            <a:ext cx="865956" cy="2549525"/>
          </a:xfrm>
          <a:custGeom>
            <a:avLst/>
            <a:gdLst>
              <a:gd name="connsiteX0" fmla="*/ 854075 w 854075"/>
              <a:gd name="connsiteY0" fmla="*/ 0 h 2549525"/>
              <a:gd name="connsiteX1" fmla="*/ 828675 w 854075"/>
              <a:gd name="connsiteY1" fmla="*/ 254000 h 2549525"/>
              <a:gd name="connsiteX2" fmla="*/ 774700 w 854075"/>
              <a:gd name="connsiteY2" fmla="*/ 555625 h 2549525"/>
              <a:gd name="connsiteX3" fmla="*/ 749300 w 854075"/>
              <a:gd name="connsiteY3" fmla="*/ 730250 h 2549525"/>
              <a:gd name="connsiteX4" fmla="*/ 708025 w 854075"/>
              <a:gd name="connsiteY4" fmla="*/ 847725 h 2549525"/>
              <a:gd name="connsiteX5" fmla="*/ 644525 w 854075"/>
              <a:gd name="connsiteY5" fmla="*/ 930275 h 2549525"/>
              <a:gd name="connsiteX6" fmla="*/ 365125 w 854075"/>
              <a:gd name="connsiteY6" fmla="*/ 1431925 h 2549525"/>
              <a:gd name="connsiteX7" fmla="*/ 257175 w 854075"/>
              <a:gd name="connsiteY7" fmla="*/ 1644650 h 2549525"/>
              <a:gd name="connsiteX8" fmla="*/ 177800 w 854075"/>
              <a:gd name="connsiteY8" fmla="*/ 1876425 h 2549525"/>
              <a:gd name="connsiteX9" fmla="*/ 101600 w 854075"/>
              <a:gd name="connsiteY9" fmla="*/ 2155825 h 2549525"/>
              <a:gd name="connsiteX10" fmla="*/ 66675 w 854075"/>
              <a:gd name="connsiteY10" fmla="*/ 2349500 h 2549525"/>
              <a:gd name="connsiteX11" fmla="*/ 38100 w 854075"/>
              <a:gd name="connsiteY11" fmla="*/ 2457450 h 2549525"/>
              <a:gd name="connsiteX12" fmla="*/ 0 w 854075"/>
              <a:gd name="connsiteY12" fmla="*/ 2549525 h 254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4075" h="2549525">
                <a:moveTo>
                  <a:pt x="854075" y="0"/>
                </a:moveTo>
                <a:cubicBezTo>
                  <a:pt x="847989" y="80698"/>
                  <a:pt x="841904" y="161396"/>
                  <a:pt x="828675" y="254000"/>
                </a:cubicBezTo>
                <a:cubicBezTo>
                  <a:pt x="815446" y="346604"/>
                  <a:pt x="787929" y="476250"/>
                  <a:pt x="774700" y="555625"/>
                </a:cubicBezTo>
                <a:cubicBezTo>
                  <a:pt x="761471" y="635000"/>
                  <a:pt x="760412" y="681567"/>
                  <a:pt x="749300" y="730250"/>
                </a:cubicBezTo>
                <a:cubicBezTo>
                  <a:pt x="738188" y="778933"/>
                  <a:pt x="725487" y="814388"/>
                  <a:pt x="708025" y="847725"/>
                </a:cubicBezTo>
                <a:cubicBezTo>
                  <a:pt x="690563" y="881062"/>
                  <a:pt x="701675" y="832908"/>
                  <a:pt x="644525" y="930275"/>
                </a:cubicBezTo>
                <a:cubicBezTo>
                  <a:pt x="587375" y="1027642"/>
                  <a:pt x="429683" y="1312863"/>
                  <a:pt x="365125" y="1431925"/>
                </a:cubicBezTo>
                <a:cubicBezTo>
                  <a:pt x="300567" y="1550987"/>
                  <a:pt x="288396" y="1570567"/>
                  <a:pt x="257175" y="1644650"/>
                </a:cubicBezTo>
                <a:cubicBezTo>
                  <a:pt x="225954" y="1718733"/>
                  <a:pt x="203729" y="1791229"/>
                  <a:pt x="177800" y="1876425"/>
                </a:cubicBezTo>
                <a:cubicBezTo>
                  <a:pt x="151871" y="1961621"/>
                  <a:pt x="120121" y="2076979"/>
                  <a:pt x="101600" y="2155825"/>
                </a:cubicBezTo>
                <a:cubicBezTo>
                  <a:pt x="83079" y="2234671"/>
                  <a:pt x="77258" y="2299229"/>
                  <a:pt x="66675" y="2349500"/>
                </a:cubicBezTo>
                <a:cubicBezTo>
                  <a:pt x="56092" y="2399771"/>
                  <a:pt x="49212" y="2424113"/>
                  <a:pt x="38100" y="2457450"/>
                </a:cubicBezTo>
                <a:cubicBezTo>
                  <a:pt x="26988" y="2490787"/>
                  <a:pt x="13494" y="2520156"/>
                  <a:pt x="0" y="2549525"/>
                </a:cubicBezTo>
              </a:path>
            </a:pathLst>
          </a:custGeom>
          <a:noFill/>
          <a:ln w="2857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2" name="Freeform 11"/>
          <p:cNvSpPr/>
          <p:nvPr/>
        </p:nvSpPr>
        <p:spPr bwMode="auto">
          <a:xfrm>
            <a:off x="6167284" y="4386518"/>
            <a:ext cx="833284" cy="422787"/>
          </a:xfrm>
          <a:custGeom>
            <a:avLst/>
            <a:gdLst>
              <a:gd name="connsiteX0" fmla="*/ 833284 w 833284"/>
              <a:gd name="connsiteY0" fmla="*/ 0 h 422787"/>
              <a:gd name="connsiteX1" fmla="*/ 759542 w 833284"/>
              <a:gd name="connsiteY1" fmla="*/ 93406 h 422787"/>
              <a:gd name="connsiteX2" fmla="*/ 653845 w 833284"/>
              <a:gd name="connsiteY2" fmla="*/ 152400 h 422787"/>
              <a:gd name="connsiteX3" fmla="*/ 543232 w 833284"/>
              <a:gd name="connsiteY3" fmla="*/ 169606 h 422787"/>
              <a:gd name="connsiteX4" fmla="*/ 437535 w 833284"/>
              <a:gd name="connsiteY4" fmla="*/ 199103 h 422787"/>
              <a:gd name="connsiteX5" fmla="*/ 319548 w 833284"/>
              <a:gd name="connsiteY5" fmla="*/ 245806 h 422787"/>
              <a:gd name="connsiteX6" fmla="*/ 204019 w 833284"/>
              <a:gd name="connsiteY6" fmla="*/ 280219 h 422787"/>
              <a:gd name="connsiteX7" fmla="*/ 113071 w 833284"/>
              <a:gd name="connsiteY7" fmla="*/ 339213 h 422787"/>
              <a:gd name="connsiteX8" fmla="*/ 0 w 833284"/>
              <a:gd name="connsiteY8" fmla="*/ 422787 h 42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3284" h="422787">
                <a:moveTo>
                  <a:pt x="833284" y="0"/>
                </a:moveTo>
                <a:cubicBezTo>
                  <a:pt x="811366" y="34003"/>
                  <a:pt x="789448" y="68006"/>
                  <a:pt x="759542" y="93406"/>
                </a:cubicBezTo>
                <a:cubicBezTo>
                  <a:pt x="729636" y="118806"/>
                  <a:pt x="689897" y="139700"/>
                  <a:pt x="653845" y="152400"/>
                </a:cubicBezTo>
                <a:cubicBezTo>
                  <a:pt x="617793" y="165100"/>
                  <a:pt x="579284" y="161822"/>
                  <a:pt x="543232" y="169606"/>
                </a:cubicBezTo>
                <a:cubicBezTo>
                  <a:pt x="507180" y="177390"/>
                  <a:pt x="474816" y="186403"/>
                  <a:pt x="437535" y="199103"/>
                </a:cubicBezTo>
                <a:cubicBezTo>
                  <a:pt x="400254" y="211803"/>
                  <a:pt x="358467" y="232287"/>
                  <a:pt x="319548" y="245806"/>
                </a:cubicBezTo>
                <a:cubicBezTo>
                  <a:pt x="280629" y="259325"/>
                  <a:pt x="238432" y="264651"/>
                  <a:pt x="204019" y="280219"/>
                </a:cubicBezTo>
                <a:cubicBezTo>
                  <a:pt x="169606" y="295787"/>
                  <a:pt x="147074" y="315452"/>
                  <a:pt x="113071" y="339213"/>
                </a:cubicBezTo>
                <a:cubicBezTo>
                  <a:pt x="79068" y="362974"/>
                  <a:pt x="39534" y="392880"/>
                  <a:pt x="0" y="422787"/>
                </a:cubicBezTo>
              </a:path>
            </a:pathLst>
          </a:cu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4" name="Freeform 13"/>
          <p:cNvSpPr/>
          <p:nvPr/>
        </p:nvSpPr>
        <p:spPr bwMode="auto">
          <a:xfrm>
            <a:off x="6199808" y="4423389"/>
            <a:ext cx="833284" cy="401483"/>
          </a:xfrm>
          <a:custGeom>
            <a:avLst/>
            <a:gdLst>
              <a:gd name="connsiteX0" fmla="*/ 833284 w 833284"/>
              <a:gd name="connsiteY0" fmla="*/ 0 h 422787"/>
              <a:gd name="connsiteX1" fmla="*/ 759542 w 833284"/>
              <a:gd name="connsiteY1" fmla="*/ 93406 h 422787"/>
              <a:gd name="connsiteX2" fmla="*/ 653845 w 833284"/>
              <a:gd name="connsiteY2" fmla="*/ 152400 h 422787"/>
              <a:gd name="connsiteX3" fmla="*/ 543232 w 833284"/>
              <a:gd name="connsiteY3" fmla="*/ 169606 h 422787"/>
              <a:gd name="connsiteX4" fmla="*/ 437535 w 833284"/>
              <a:gd name="connsiteY4" fmla="*/ 199103 h 422787"/>
              <a:gd name="connsiteX5" fmla="*/ 319548 w 833284"/>
              <a:gd name="connsiteY5" fmla="*/ 245806 h 422787"/>
              <a:gd name="connsiteX6" fmla="*/ 204019 w 833284"/>
              <a:gd name="connsiteY6" fmla="*/ 280219 h 422787"/>
              <a:gd name="connsiteX7" fmla="*/ 113071 w 833284"/>
              <a:gd name="connsiteY7" fmla="*/ 339213 h 422787"/>
              <a:gd name="connsiteX8" fmla="*/ 0 w 833284"/>
              <a:gd name="connsiteY8" fmla="*/ 422787 h 42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3284" h="422787">
                <a:moveTo>
                  <a:pt x="833284" y="0"/>
                </a:moveTo>
                <a:cubicBezTo>
                  <a:pt x="811366" y="34003"/>
                  <a:pt x="789448" y="68006"/>
                  <a:pt x="759542" y="93406"/>
                </a:cubicBezTo>
                <a:cubicBezTo>
                  <a:pt x="729636" y="118806"/>
                  <a:pt x="689897" y="139700"/>
                  <a:pt x="653845" y="152400"/>
                </a:cubicBezTo>
                <a:cubicBezTo>
                  <a:pt x="617793" y="165100"/>
                  <a:pt x="579284" y="161822"/>
                  <a:pt x="543232" y="169606"/>
                </a:cubicBezTo>
                <a:cubicBezTo>
                  <a:pt x="507180" y="177390"/>
                  <a:pt x="474816" y="186403"/>
                  <a:pt x="437535" y="199103"/>
                </a:cubicBezTo>
                <a:cubicBezTo>
                  <a:pt x="400254" y="211803"/>
                  <a:pt x="358467" y="232287"/>
                  <a:pt x="319548" y="245806"/>
                </a:cubicBezTo>
                <a:cubicBezTo>
                  <a:pt x="280629" y="259325"/>
                  <a:pt x="238432" y="264651"/>
                  <a:pt x="204019" y="280219"/>
                </a:cubicBezTo>
                <a:cubicBezTo>
                  <a:pt x="169606" y="295787"/>
                  <a:pt x="147074" y="315452"/>
                  <a:pt x="113071" y="339213"/>
                </a:cubicBezTo>
                <a:cubicBezTo>
                  <a:pt x="79068" y="362974"/>
                  <a:pt x="39534" y="392880"/>
                  <a:pt x="0" y="422787"/>
                </a:cubicBezTo>
              </a:path>
            </a:pathLst>
          </a:cu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15" name="Straight Connector 14"/>
          <p:cNvCxnSpPr/>
          <p:nvPr/>
        </p:nvCxnSpPr>
        <p:spPr bwMode="auto">
          <a:xfrm>
            <a:off x="2657959" y="1986900"/>
            <a:ext cx="503695"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16"/>
          <p:cNvCxnSpPr/>
          <p:nvPr/>
        </p:nvCxnSpPr>
        <p:spPr bwMode="auto">
          <a:xfrm>
            <a:off x="2657959" y="2287773"/>
            <a:ext cx="503695" cy="0"/>
          </a:xfrm>
          <a:prstGeom prst="line">
            <a:avLst/>
          </a:prstGeom>
          <a:solidFill>
            <a:schemeClr val="accent1"/>
          </a:solidFill>
          <a:ln w="2857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p:cNvCxnSpPr/>
          <p:nvPr/>
        </p:nvCxnSpPr>
        <p:spPr bwMode="auto">
          <a:xfrm flipV="1">
            <a:off x="6092825" y="1534332"/>
            <a:ext cx="0" cy="4371843"/>
          </a:xfrm>
          <a:prstGeom prst="straightConnector1">
            <a:avLst/>
          </a:prstGeom>
          <a:solidFill>
            <a:schemeClr val="accent1"/>
          </a:solidFill>
          <a:ln w="57150" cap="flat" cmpd="sng" algn="ctr">
            <a:solidFill>
              <a:srgbClr val="00B0F0"/>
            </a:solidFill>
            <a:prstDash val="sysDot"/>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5"/>
          <p:cNvSpPr txBox="1"/>
          <p:nvPr/>
        </p:nvSpPr>
        <p:spPr>
          <a:xfrm>
            <a:off x="5943600" y="2941175"/>
            <a:ext cx="535724" cy="400110"/>
          </a:xfrm>
          <a:prstGeom prst="rect">
            <a:avLst/>
          </a:prstGeom>
          <a:solidFill>
            <a:schemeClr val="bg1"/>
          </a:solidFill>
        </p:spPr>
        <p:txBody>
          <a:bodyPr wrap="none" rtlCol="0">
            <a:spAutoFit/>
          </a:bodyPr>
          <a:lstStyle/>
          <a:p>
            <a:r>
              <a:rPr lang="en-US" sz="2000" b="1" dirty="0" smtClean="0">
                <a:latin typeface="Tahoma" panose="020B0604030504040204" pitchFamily="34" charset="0"/>
                <a:ea typeface="Tahoma" panose="020B0604030504040204" pitchFamily="34" charset="0"/>
                <a:cs typeface="Tahoma" panose="020B0604030504040204" pitchFamily="34" charset="0"/>
              </a:rPr>
              <a:t>Oil</a:t>
            </a:r>
            <a:endParaRPr lang="en-US" sz="2000" b="1" dirty="0">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a:off x="6087155" y="5321400"/>
            <a:ext cx="2560899" cy="1323439"/>
          </a:xfrm>
          <a:prstGeom prst="rect">
            <a:avLst/>
          </a:prstGeom>
          <a:noFill/>
        </p:spPr>
        <p:txBody>
          <a:bodyPr wrap="square" rtlCol="0">
            <a:spAutoFit/>
          </a:bodyPr>
          <a:lstStyle/>
          <a:p>
            <a:r>
              <a:rPr lang="en-US" sz="1600" dirty="0" smtClean="0">
                <a:latin typeface="Tahoma" panose="020B0604030504040204" pitchFamily="34" charset="0"/>
                <a:ea typeface="Tahoma" panose="020B0604030504040204" pitchFamily="34" charset="0"/>
                <a:cs typeface="Tahoma" panose="020B0604030504040204" pitchFamily="34" charset="0"/>
              </a:rPr>
              <a:t>Onset of oil generation    is Late Oligocene</a:t>
            </a:r>
          </a:p>
          <a:p>
            <a:r>
              <a:rPr lang="en-US" sz="1600" dirty="0">
                <a:latin typeface="Tahoma" panose="020B0604030504040204" pitchFamily="34" charset="0"/>
                <a:ea typeface="Tahoma" panose="020B0604030504040204" pitchFamily="34" charset="0"/>
                <a:cs typeface="Tahoma" panose="020B0604030504040204" pitchFamily="34" charset="0"/>
              </a:rPr>
              <a:t> </a:t>
            </a:r>
            <a:r>
              <a:rPr lang="en-US" sz="1600" dirty="0" smtClean="0">
                <a:latin typeface="Tahoma" panose="020B0604030504040204" pitchFamily="34" charset="0"/>
                <a:ea typeface="Tahoma" panose="020B0604030504040204" pitchFamily="34" charset="0"/>
                <a:cs typeface="Tahoma" panose="020B0604030504040204" pitchFamily="34" charset="0"/>
              </a:rPr>
              <a:t>  Onset of gas generation    </a:t>
            </a:r>
          </a:p>
          <a:p>
            <a:r>
              <a:rPr lang="en-US" sz="1600" dirty="0">
                <a:latin typeface="Tahoma" panose="020B0604030504040204" pitchFamily="34" charset="0"/>
                <a:ea typeface="Tahoma" panose="020B0604030504040204" pitchFamily="34" charset="0"/>
                <a:cs typeface="Tahoma" panose="020B0604030504040204" pitchFamily="34" charset="0"/>
              </a:rPr>
              <a:t> </a:t>
            </a:r>
            <a:r>
              <a:rPr lang="en-US" sz="1600" dirty="0" smtClean="0">
                <a:latin typeface="Tahoma" panose="020B0604030504040204" pitchFamily="34" charset="0"/>
                <a:ea typeface="Tahoma" panose="020B0604030504040204" pitchFamily="34" charset="0"/>
                <a:cs typeface="Tahoma" panose="020B0604030504040204" pitchFamily="34" charset="0"/>
              </a:rPr>
              <a:t>  is Earliest Miocene</a:t>
            </a:r>
          </a:p>
          <a:p>
            <a:endParaRPr lang="en-US" sz="1600" dirty="0">
              <a:latin typeface="Tahoma" panose="020B0604030504040204" pitchFamily="34" charset="0"/>
              <a:ea typeface="Tahoma" panose="020B0604030504040204" pitchFamily="34" charset="0"/>
              <a:cs typeface="Tahoma" panose="020B0604030504040204" pitchFamily="34" charset="0"/>
            </a:endParaRPr>
          </a:p>
        </p:txBody>
      </p:sp>
      <p:sp>
        <p:nvSpPr>
          <p:cNvPr id="22" name="TextBox 21"/>
          <p:cNvSpPr txBox="1"/>
          <p:nvPr/>
        </p:nvSpPr>
        <p:spPr>
          <a:xfrm>
            <a:off x="75948" y="6077670"/>
            <a:ext cx="2172188"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39750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Areal Consistency</a:t>
            </a:r>
            <a:endParaRPr lang="en-US" b="1" dirty="0"/>
          </a:p>
        </p:txBody>
      </p:sp>
      <p:sp>
        <p:nvSpPr>
          <p:cNvPr id="5" name="TextBox 4"/>
          <p:cNvSpPr txBox="1"/>
          <p:nvPr/>
        </p:nvSpPr>
        <p:spPr>
          <a:xfrm>
            <a:off x="228600" y="1789465"/>
            <a:ext cx="2683821" cy="707886"/>
          </a:xfrm>
          <a:prstGeom prst="rect">
            <a:avLst/>
          </a:prstGeom>
          <a:noFill/>
        </p:spPr>
        <p:txBody>
          <a:bodyPr wrap="square" rtlCol="0">
            <a:spAutoFit/>
          </a:bodyPr>
          <a:lstStyle/>
          <a:p>
            <a:pPr algn="ctr"/>
            <a:r>
              <a:rPr lang="en-US" sz="1800" b="1" dirty="0" smtClean="0">
                <a:solidFill>
                  <a:srgbClr val="FF0000"/>
                </a:solidFill>
                <a:latin typeface="Calibri" panose="020F0502020204030204" pitchFamily="34" charset="0"/>
              </a:rPr>
              <a:t>35 </a:t>
            </a:r>
            <a:r>
              <a:rPr lang="en-US" sz="2000" b="1" dirty="0" smtClean="0">
                <a:latin typeface="Calibri" panose="020F0502020204030204" pitchFamily="34" charset="0"/>
              </a:rPr>
              <a:t>Data Points from Calibration Wells</a:t>
            </a:r>
            <a:endParaRPr lang="en-US" sz="2000" b="1" dirty="0">
              <a:latin typeface="Calibri" panose="020F0502020204030204" pitchFamily="34" charset="0"/>
            </a:endParaRPr>
          </a:p>
        </p:txBody>
      </p:sp>
      <p:sp>
        <p:nvSpPr>
          <p:cNvPr id="6" name="TextBox 5"/>
          <p:cNvSpPr txBox="1"/>
          <p:nvPr/>
        </p:nvSpPr>
        <p:spPr>
          <a:xfrm>
            <a:off x="439656" y="2512144"/>
            <a:ext cx="2261709" cy="3139321"/>
          </a:xfrm>
          <a:prstGeom prst="rect">
            <a:avLst/>
          </a:prstGeom>
          <a:noFill/>
        </p:spPr>
        <p:txBody>
          <a:bodyPr wrap="none" rtlCol="0">
            <a:spAutoFit/>
          </a:bodyPr>
          <a:lstStyle/>
          <a:p>
            <a:pPr marL="176213" indent="-176213">
              <a:buFont typeface="Arial" pitchFamily="34" charset="0"/>
              <a:buChar char="•"/>
            </a:pPr>
            <a:r>
              <a:rPr lang="en-US" sz="1800" dirty="0" smtClean="0">
                <a:latin typeface="Calibri" panose="020F0502020204030204" pitchFamily="34" charset="0"/>
              </a:rPr>
              <a:t>Horizon time/depth</a:t>
            </a:r>
          </a:p>
          <a:p>
            <a:pPr marL="176213" indent="-176213">
              <a:buFont typeface="Arial" pitchFamily="34" charset="0"/>
              <a:buChar char="•"/>
            </a:pPr>
            <a:r>
              <a:rPr lang="en-US" sz="1800" dirty="0" smtClean="0">
                <a:latin typeface="Calibri" panose="020F0502020204030204" pitchFamily="34" charset="0"/>
              </a:rPr>
              <a:t>Crustal Thinning</a:t>
            </a:r>
          </a:p>
          <a:p>
            <a:pPr marL="176213" indent="-176213">
              <a:buFont typeface="Arial" pitchFamily="34" charset="0"/>
              <a:buChar char="•"/>
            </a:pPr>
            <a:r>
              <a:rPr lang="en-US" sz="1800" dirty="0" smtClean="0">
                <a:latin typeface="Calibri" panose="020F0502020204030204" pitchFamily="34" charset="0"/>
              </a:rPr>
              <a:t>Paleo WD</a:t>
            </a:r>
          </a:p>
          <a:p>
            <a:pPr marL="176213" indent="-176213">
              <a:buFont typeface="Arial" pitchFamily="34" charset="0"/>
              <a:buChar char="•"/>
            </a:pPr>
            <a:r>
              <a:rPr lang="en-US" sz="1800" dirty="0" smtClean="0">
                <a:latin typeface="Calibri" panose="020F0502020204030204" pitchFamily="34" charset="0"/>
              </a:rPr>
              <a:t>% sand, silt, clay</a:t>
            </a:r>
          </a:p>
          <a:p>
            <a:pPr marL="176213" indent="-176213">
              <a:buFont typeface="Arial" pitchFamily="34" charset="0"/>
              <a:buChar char="•"/>
            </a:pPr>
            <a:r>
              <a:rPr lang="en-US" sz="1800" dirty="0" smtClean="0">
                <a:latin typeface="Calibri" panose="020F0502020204030204" pitchFamily="34" charset="0"/>
              </a:rPr>
              <a:t>Paleo HF</a:t>
            </a:r>
          </a:p>
          <a:p>
            <a:pPr marL="176213" indent="-176213">
              <a:buFont typeface="Arial" pitchFamily="34" charset="0"/>
              <a:buChar char="•"/>
            </a:pPr>
            <a:r>
              <a:rPr lang="en-US" sz="1800" dirty="0" smtClean="0">
                <a:latin typeface="Calibri" panose="020F0502020204030204" pitchFamily="34" charset="0"/>
              </a:rPr>
              <a:t>OTOC</a:t>
            </a:r>
          </a:p>
          <a:p>
            <a:pPr marL="176213" indent="-176213">
              <a:buFont typeface="Arial" pitchFamily="34" charset="0"/>
              <a:buChar char="•"/>
            </a:pPr>
            <a:r>
              <a:rPr lang="en-US" sz="1800" dirty="0" smtClean="0">
                <a:latin typeface="Calibri" panose="020F0502020204030204" pitchFamily="34" charset="0"/>
              </a:rPr>
              <a:t>HI</a:t>
            </a:r>
          </a:p>
          <a:p>
            <a:pPr marL="176213" indent="-176213">
              <a:buFont typeface="Arial" pitchFamily="34" charset="0"/>
              <a:buChar char="•"/>
            </a:pPr>
            <a:r>
              <a:rPr lang="en-US" sz="1800" dirty="0" smtClean="0">
                <a:latin typeface="Calibri" panose="020F0502020204030204" pitchFamily="34" charset="0"/>
              </a:rPr>
              <a:t>Eff. Source thick (2)</a:t>
            </a:r>
          </a:p>
          <a:p>
            <a:pPr marL="176213" indent="-176213">
              <a:buFont typeface="Arial" pitchFamily="34" charset="0"/>
              <a:buChar char="•"/>
            </a:pPr>
            <a:r>
              <a:rPr lang="en-US" sz="1800" dirty="0" smtClean="0">
                <a:latin typeface="Calibri" panose="020F0502020204030204" pitchFamily="34" charset="0"/>
              </a:rPr>
              <a:t>Organic matter type</a:t>
            </a:r>
          </a:p>
          <a:p>
            <a:pPr marL="176213" indent="-176213">
              <a:buFont typeface="Arial" pitchFamily="34" charset="0"/>
              <a:buChar char="•"/>
            </a:pPr>
            <a:r>
              <a:rPr lang="en-US" sz="1800" dirty="0" smtClean="0">
                <a:latin typeface="Calibri" panose="020F0502020204030204" pitchFamily="34" charset="0"/>
              </a:rPr>
              <a:t>Cum. Oil generation</a:t>
            </a:r>
          </a:p>
          <a:p>
            <a:pPr marL="176213" indent="-176213">
              <a:buFont typeface="Arial" pitchFamily="34" charset="0"/>
              <a:buChar char="•"/>
            </a:pPr>
            <a:r>
              <a:rPr lang="en-US" sz="1800" dirty="0" smtClean="0">
                <a:latin typeface="Calibri" panose="020F0502020204030204" pitchFamily="34" charset="0"/>
              </a:rPr>
              <a:t>Cum Gas generation</a:t>
            </a:r>
            <a:endParaRPr lang="en-US" sz="1800" dirty="0">
              <a:latin typeface="Calibri" panose="020F0502020204030204" pitchFamily="34" charset="0"/>
            </a:endParaRPr>
          </a:p>
        </p:txBody>
      </p:sp>
      <p:sp>
        <p:nvSpPr>
          <p:cNvPr id="9" name="Rectangle 8"/>
          <p:cNvSpPr/>
          <p:nvPr/>
        </p:nvSpPr>
        <p:spPr>
          <a:xfrm>
            <a:off x="3537903" y="887818"/>
            <a:ext cx="2068194"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P</a:t>
            </a:r>
            <a:r>
              <a:rPr lang="en-US" sz="40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ASS</a:t>
            </a:r>
            <a:r>
              <a:rPr lang="en-US" sz="54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 1</a:t>
            </a:r>
            <a:endParaRPr lang="en-US" sz="5400" b="1" cap="none" spc="0"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
        <p:nvSpPr>
          <p:cNvPr id="10" name="TextBox 9"/>
          <p:cNvSpPr txBox="1"/>
          <p:nvPr/>
        </p:nvSpPr>
        <p:spPr>
          <a:xfrm>
            <a:off x="6200355" y="1789465"/>
            <a:ext cx="2632431" cy="707886"/>
          </a:xfrm>
          <a:prstGeom prst="rect">
            <a:avLst/>
          </a:prstGeom>
          <a:noFill/>
        </p:spPr>
        <p:txBody>
          <a:bodyPr wrap="square" rtlCol="0">
            <a:spAutoFit/>
          </a:bodyPr>
          <a:lstStyle/>
          <a:p>
            <a:pPr algn="ctr"/>
            <a:r>
              <a:rPr lang="en-US" sz="2000" b="1" dirty="0" smtClean="0">
                <a:latin typeface="Calibri" panose="020F0502020204030204" pitchFamily="34" charset="0"/>
              </a:rPr>
              <a:t>Suite of Maps for end time of each Interval</a:t>
            </a:r>
            <a:endParaRPr lang="en-US" sz="2000" b="1" dirty="0">
              <a:latin typeface="Calibri" panose="020F0502020204030204" pitchFamily="34" charset="0"/>
            </a:endParaRPr>
          </a:p>
        </p:txBody>
      </p:sp>
      <p:sp>
        <p:nvSpPr>
          <p:cNvPr id="11" name="TextBox 10"/>
          <p:cNvSpPr txBox="1"/>
          <p:nvPr/>
        </p:nvSpPr>
        <p:spPr>
          <a:xfrm>
            <a:off x="6385716" y="2512144"/>
            <a:ext cx="2261709" cy="3139321"/>
          </a:xfrm>
          <a:prstGeom prst="rect">
            <a:avLst/>
          </a:prstGeom>
          <a:noFill/>
        </p:spPr>
        <p:txBody>
          <a:bodyPr wrap="none" rtlCol="0">
            <a:spAutoFit/>
          </a:bodyPr>
          <a:lstStyle/>
          <a:p>
            <a:pPr marL="176213" indent="-176213">
              <a:buFont typeface="Arial" pitchFamily="34" charset="0"/>
              <a:buChar char="•"/>
            </a:pPr>
            <a:r>
              <a:rPr lang="en-US" sz="1800" dirty="0" smtClean="0">
                <a:latin typeface="Calibri" panose="020F0502020204030204" pitchFamily="34" charset="0"/>
              </a:rPr>
              <a:t>Horizon time/depth</a:t>
            </a:r>
          </a:p>
          <a:p>
            <a:pPr marL="176213" indent="-176213">
              <a:buFont typeface="Arial" pitchFamily="34" charset="0"/>
              <a:buChar char="•"/>
            </a:pPr>
            <a:r>
              <a:rPr lang="en-US" sz="1800" dirty="0" smtClean="0">
                <a:latin typeface="Calibri" panose="020F0502020204030204" pitchFamily="34" charset="0"/>
              </a:rPr>
              <a:t>Crustal thinning</a:t>
            </a:r>
          </a:p>
          <a:p>
            <a:pPr marL="176213" indent="-176213">
              <a:buFont typeface="Arial" pitchFamily="34" charset="0"/>
              <a:buChar char="•"/>
            </a:pPr>
            <a:r>
              <a:rPr lang="en-US" sz="1800" dirty="0" smtClean="0">
                <a:latin typeface="Calibri" panose="020F0502020204030204" pitchFamily="34" charset="0"/>
              </a:rPr>
              <a:t>Paleo WD</a:t>
            </a:r>
          </a:p>
          <a:p>
            <a:pPr marL="176213" indent="-176213">
              <a:buFont typeface="Arial" pitchFamily="34" charset="0"/>
              <a:buChar char="•"/>
            </a:pPr>
            <a:r>
              <a:rPr lang="en-US" sz="1800" dirty="0" smtClean="0">
                <a:latin typeface="Calibri" panose="020F0502020204030204" pitchFamily="34" charset="0"/>
              </a:rPr>
              <a:t>% sand, silt, clay</a:t>
            </a:r>
          </a:p>
          <a:p>
            <a:pPr marL="176213" indent="-176213">
              <a:buFont typeface="Arial" pitchFamily="34" charset="0"/>
              <a:buChar char="•"/>
            </a:pPr>
            <a:r>
              <a:rPr lang="en-US" sz="1800" dirty="0" smtClean="0">
                <a:latin typeface="Calibri" panose="020F0502020204030204" pitchFamily="34" charset="0"/>
              </a:rPr>
              <a:t>Temperature</a:t>
            </a:r>
          </a:p>
          <a:p>
            <a:pPr marL="176213" indent="-176213">
              <a:buFont typeface="Arial" pitchFamily="34" charset="0"/>
              <a:buChar char="•"/>
            </a:pPr>
            <a:r>
              <a:rPr lang="en-US" sz="1800" dirty="0" smtClean="0">
                <a:latin typeface="Calibri" panose="020F0502020204030204" pitchFamily="34" charset="0"/>
              </a:rPr>
              <a:t>OTOC</a:t>
            </a:r>
          </a:p>
          <a:p>
            <a:pPr marL="176213" indent="-176213">
              <a:buFont typeface="Arial" pitchFamily="34" charset="0"/>
              <a:buChar char="•"/>
            </a:pPr>
            <a:r>
              <a:rPr lang="en-US" sz="1800" dirty="0" smtClean="0">
                <a:latin typeface="Calibri" panose="020F0502020204030204" pitchFamily="34" charset="0"/>
              </a:rPr>
              <a:t>HI</a:t>
            </a:r>
          </a:p>
          <a:p>
            <a:pPr marL="176213" indent="-176213">
              <a:buFont typeface="Arial" pitchFamily="34" charset="0"/>
              <a:buChar char="•"/>
            </a:pPr>
            <a:r>
              <a:rPr lang="en-US" sz="1800" dirty="0" smtClean="0">
                <a:latin typeface="Calibri" panose="020F0502020204030204" pitchFamily="34" charset="0"/>
              </a:rPr>
              <a:t>Eff. Source thick (2)</a:t>
            </a:r>
          </a:p>
          <a:p>
            <a:pPr marL="176213" indent="-176213">
              <a:buFont typeface="Arial" pitchFamily="34" charset="0"/>
              <a:buChar char="•"/>
            </a:pPr>
            <a:r>
              <a:rPr lang="en-US" sz="1800" dirty="0" smtClean="0">
                <a:latin typeface="Calibri" panose="020F0502020204030204" pitchFamily="34" charset="0"/>
              </a:rPr>
              <a:t>Organic matter type</a:t>
            </a:r>
          </a:p>
          <a:p>
            <a:pPr marL="176213" indent="-176213">
              <a:buFont typeface="Arial" pitchFamily="34" charset="0"/>
              <a:buChar char="•"/>
            </a:pPr>
            <a:r>
              <a:rPr lang="en-US" sz="1800" dirty="0" smtClean="0">
                <a:latin typeface="Calibri" panose="020F0502020204030204" pitchFamily="34" charset="0"/>
              </a:rPr>
              <a:t>Cum. Oil generation</a:t>
            </a:r>
          </a:p>
          <a:p>
            <a:pPr marL="176213" indent="-176213">
              <a:buFont typeface="Arial" pitchFamily="34" charset="0"/>
              <a:buChar char="•"/>
            </a:pPr>
            <a:r>
              <a:rPr lang="en-US" sz="1800" dirty="0" smtClean="0">
                <a:latin typeface="Calibri" panose="020F0502020204030204" pitchFamily="34" charset="0"/>
              </a:rPr>
              <a:t>Cum Gas generation</a:t>
            </a:r>
            <a:endParaRPr lang="en-US" sz="1800" dirty="0">
              <a:latin typeface="Calibri" panose="020F0502020204030204" pitchFamily="34" charset="0"/>
            </a:endParaRPr>
          </a:p>
        </p:txBody>
      </p:sp>
      <p:sp>
        <p:nvSpPr>
          <p:cNvPr id="15" name="Rectangle 14"/>
          <p:cNvSpPr/>
          <p:nvPr/>
        </p:nvSpPr>
        <p:spPr>
          <a:xfrm>
            <a:off x="242264" y="1001218"/>
            <a:ext cx="2656496" cy="523220"/>
          </a:xfrm>
          <a:prstGeom prst="rect">
            <a:avLst/>
          </a:prstGeom>
          <a:noFill/>
        </p:spPr>
        <p:txBody>
          <a:bodyPr wrap="none" lIns="91440" tIns="45720" rIns="91440" bIns="45720">
            <a:spAutoFit/>
          </a:bodyPr>
          <a:lstStyle/>
          <a:p>
            <a:pPr algn="ctr"/>
            <a:r>
              <a:rPr lang="en-US" sz="2800" b="1" cap="none" spc="0" dirty="0" err="1" smtClean="0">
                <a:ln w="22225">
                  <a:solidFill>
                    <a:srgbClr val="C00000"/>
                  </a:solidFill>
                  <a:prstDash val="solid"/>
                </a:ln>
                <a:solidFill>
                  <a:srgbClr val="FFFF00"/>
                </a:solidFill>
                <a:effectLst/>
                <a:latin typeface="Tahoma" panose="020B0604030504040204" pitchFamily="34" charset="0"/>
                <a:ea typeface="Tahoma" panose="020B0604030504040204" pitchFamily="34" charset="0"/>
                <a:cs typeface="Tahoma" panose="020B0604030504040204" pitchFamily="34" charset="0"/>
              </a:rPr>
              <a:t>Input/Output</a:t>
            </a:r>
            <a:endParaRPr lang="en-US" sz="2800" b="1" cap="none" spc="0" dirty="0">
              <a:ln w="22225">
                <a:solidFill>
                  <a:srgbClr val="C00000"/>
                </a:solidFill>
                <a:prstDash val="solid"/>
              </a:ln>
              <a:solidFill>
                <a:srgbClr val="FFFF00"/>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6" name="Rectangle 15"/>
          <p:cNvSpPr/>
          <p:nvPr/>
        </p:nvSpPr>
        <p:spPr>
          <a:xfrm>
            <a:off x="6816700" y="1001218"/>
            <a:ext cx="1399742" cy="646331"/>
          </a:xfrm>
          <a:prstGeom prst="rect">
            <a:avLst/>
          </a:prstGeom>
          <a:noFill/>
        </p:spPr>
        <p:txBody>
          <a:bodyPr wrap="none" lIns="91440" tIns="45720" rIns="91440" bIns="45720">
            <a:spAutoFit/>
          </a:bodyPr>
          <a:lstStyle/>
          <a:p>
            <a:pPr algn="ctr"/>
            <a:r>
              <a:rPr lang="en-US" sz="3600" b="1" cap="none" spc="0" dirty="0" smtClean="0">
                <a:ln w="22225">
                  <a:solidFill>
                    <a:srgbClr val="C00000"/>
                  </a:solidFill>
                  <a:prstDash val="solid"/>
                </a:ln>
                <a:solidFill>
                  <a:srgbClr val="FFFF00"/>
                </a:solidFill>
                <a:effectLst/>
                <a:latin typeface="Tahoma" panose="020B0604030504040204" pitchFamily="34" charset="0"/>
                <a:ea typeface="Tahoma" panose="020B0604030504040204" pitchFamily="34" charset="0"/>
                <a:cs typeface="Tahoma" panose="020B0604030504040204" pitchFamily="34" charset="0"/>
              </a:rPr>
              <a:t>Maps</a:t>
            </a:r>
            <a:endParaRPr lang="en-US" sz="3600" b="1" cap="none" spc="0" dirty="0">
              <a:ln w="22225">
                <a:solidFill>
                  <a:srgbClr val="C00000"/>
                </a:solidFill>
                <a:prstDash val="solid"/>
              </a:ln>
              <a:solidFill>
                <a:srgbClr val="FFFF00"/>
              </a:solidFill>
              <a:effectLst/>
              <a:latin typeface="Tahoma" panose="020B0604030504040204" pitchFamily="34" charset="0"/>
              <a:ea typeface="Tahoma" panose="020B0604030504040204" pitchFamily="34" charset="0"/>
              <a:cs typeface="Tahoma" panose="020B0604030504040204" pitchFamily="34" charset="0"/>
            </a:endParaRPr>
          </a:p>
        </p:txBody>
      </p:sp>
      <p:grpSp>
        <p:nvGrpSpPr>
          <p:cNvPr id="17" name="Group 16"/>
          <p:cNvGrpSpPr>
            <a:grpSpLocks noChangeAspect="1"/>
          </p:cNvGrpSpPr>
          <p:nvPr/>
        </p:nvGrpSpPr>
        <p:grpSpPr>
          <a:xfrm>
            <a:off x="3050230" y="1777932"/>
            <a:ext cx="3043540" cy="4023360"/>
            <a:chOff x="510988" y="1005168"/>
            <a:chExt cx="3906030" cy="5163515"/>
          </a:xfrm>
        </p:grpSpPr>
        <p:pic>
          <p:nvPicPr>
            <p:cNvPr id="18" name="Picture 2"/>
            <p:cNvPicPr>
              <a:picLocks noChangeAspect="1" noChangeArrowheads="1"/>
            </p:cNvPicPr>
            <p:nvPr/>
          </p:nvPicPr>
          <p:blipFill rotWithShape="1">
            <a:blip r:embed="rId3" cstate="print">
              <a:lum bright="-5000" contrast="5000"/>
              <a:extLst>
                <a:ext uri="{28A0092B-C50C-407E-A947-70E740481C1C}">
                  <a14:useLocalDpi xmlns:a14="http://schemas.microsoft.com/office/drawing/2010/main" val="0"/>
                </a:ext>
              </a:extLst>
            </a:blip>
            <a:srcRect r="49390"/>
            <a:stretch/>
          </p:blipFill>
          <p:spPr bwMode="auto">
            <a:xfrm>
              <a:off x="510988" y="1005168"/>
              <a:ext cx="3906030" cy="5163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Freeform 18"/>
            <p:cNvSpPr/>
            <p:nvPr/>
          </p:nvSpPr>
          <p:spPr>
            <a:xfrm>
              <a:off x="1413851" y="1361698"/>
              <a:ext cx="2225943" cy="4577274"/>
            </a:xfrm>
            <a:custGeom>
              <a:avLst/>
              <a:gdLst>
                <a:gd name="connsiteX0" fmla="*/ 1453174 w 2225943"/>
                <a:gd name="connsiteY0" fmla="*/ 352802 h 4577274"/>
                <a:gd name="connsiteX1" fmla="*/ 1310299 w 2225943"/>
                <a:gd name="connsiteY1" fmla="*/ 433765 h 4577274"/>
                <a:gd name="connsiteX2" fmla="*/ 1134087 w 2225943"/>
                <a:gd name="connsiteY2" fmla="*/ 429002 h 4577274"/>
                <a:gd name="connsiteX3" fmla="*/ 915012 w 2225943"/>
                <a:gd name="connsiteY3" fmla="*/ 457577 h 4577274"/>
                <a:gd name="connsiteX4" fmla="*/ 810237 w 2225943"/>
                <a:gd name="connsiteY4" fmla="*/ 457577 h 4577274"/>
                <a:gd name="connsiteX5" fmla="*/ 710224 w 2225943"/>
                <a:gd name="connsiteY5" fmla="*/ 486152 h 4577274"/>
                <a:gd name="connsiteX6" fmla="*/ 591162 w 2225943"/>
                <a:gd name="connsiteY6" fmla="*/ 581402 h 4577274"/>
                <a:gd name="connsiteX7" fmla="*/ 557824 w 2225943"/>
                <a:gd name="connsiteY7" fmla="*/ 781427 h 4577274"/>
                <a:gd name="connsiteX8" fmla="*/ 543537 w 2225943"/>
                <a:gd name="connsiteY8" fmla="*/ 1086227 h 4577274"/>
                <a:gd name="connsiteX9" fmla="*/ 557824 w 2225943"/>
                <a:gd name="connsiteY9" fmla="*/ 1381502 h 4577274"/>
                <a:gd name="connsiteX10" fmla="*/ 534012 w 2225943"/>
                <a:gd name="connsiteY10" fmla="*/ 1538665 h 4577274"/>
                <a:gd name="connsiteX11" fmla="*/ 495912 w 2225943"/>
                <a:gd name="connsiteY11" fmla="*/ 1657727 h 4577274"/>
                <a:gd name="connsiteX12" fmla="*/ 443524 w 2225943"/>
                <a:gd name="connsiteY12" fmla="*/ 1757740 h 4577274"/>
                <a:gd name="connsiteX13" fmla="*/ 362562 w 2225943"/>
                <a:gd name="connsiteY13" fmla="*/ 1786315 h 4577274"/>
                <a:gd name="connsiteX14" fmla="*/ 262549 w 2225943"/>
                <a:gd name="connsiteY14" fmla="*/ 1829177 h 4577274"/>
                <a:gd name="connsiteX15" fmla="*/ 176824 w 2225943"/>
                <a:gd name="connsiteY15" fmla="*/ 1843465 h 4577274"/>
                <a:gd name="connsiteX16" fmla="*/ 172062 w 2225943"/>
                <a:gd name="connsiteY16" fmla="*/ 2319715 h 4577274"/>
                <a:gd name="connsiteX17" fmla="*/ 157774 w 2225943"/>
                <a:gd name="connsiteY17" fmla="*/ 2676902 h 4577274"/>
                <a:gd name="connsiteX18" fmla="*/ 143487 w 2225943"/>
                <a:gd name="connsiteY18" fmla="*/ 2943602 h 4577274"/>
                <a:gd name="connsiteX19" fmla="*/ 110149 w 2225943"/>
                <a:gd name="connsiteY19" fmla="*/ 3119815 h 4577274"/>
                <a:gd name="connsiteX20" fmla="*/ 52999 w 2225943"/>
                <a:gd name="connsiteY20" fmla="*/ 3210302 h 4577274"/>
                <a:gd name="connsiteX21" fmla="*/ 5374 w 2225943"/>
                <a:gd name="connsiteY21" fmla="*/ 3396040 h 4577274"/>
                <a:gd name="connsiteX22" fmla="*/ 5374 w 2225943"/>
                <a:gd name="connsiteY22" fmla="*/ 3772277 h 4577274"/>
                <a:gd name="connsiteX23" fmla="*/ 43474 w 2225943"/>
                <a:gd name="connsiteY23" fmla="*/ 4091365 h 4577274"/>
                <a:gd name="connsiteX24" fmla="*/ 114912 w 2225943"/>
                <a:gd name="connsiteY24" fmla="*/ 4248527 h 4577274"/>
                <a:gd name="connsiteX25" fmla="*/ 200637 w 2225943"/>
                <a:gd name="connsiteY25" fmla="*/ 4424740 h 4577274"/>
                <a:gd name="connsiteX26" fmla="*/ 286362 w 2225943"/>
                <a:gd name="connsiteY26" fmla="*/ 4510465 h 4577274"/>
                <a:gd name="connsiteX27" fmla="*/ 462574 w 2225943"/>
                <a:gd name="connsiteY27" fmla="*/ 4486652 h 4577274"/>
                <a:gd name="connsiteX28" fmla="*/ 695937 w 2225943"/>
                <a:gd name="connsiteY28" fmla="*/ 4415215 h 4577274"/>
                <a:gd name="connsiteX29" fmla="*/ 829287 w 2225943"/>
                <a:gd name="connsiteY29" fmla="*/ 4472365 h 4577274"/>
                <a:gd name="connsiteX30" fmla="*/ 1062649 w 2225943"/>
                <a:gd name="connsiteY30" fmla="*/ 4539040 h 4577274"/>
                <a:gd name="connsiteX31" fmla="*/ 1315062 w 2225943"/>
                <a:gd name="connsiteY31" fmla="*/ 4577140 h 4577274"/>
                <a:gd name="connsiteX32" fmla="*/ 1438887 w 2225943"/>
                <a:gd name="connsiteY32" fmla="*/ 4548565 h 4577274"/>
                <a:gd name="connsiteX33" fmla="*/ 1591287 w 2225943"/>
                <a:gd name="connsiteY33" fmla="*/ 4472365 h 4577274"/>
                <a:gd name="connsiteX34" fmla="*/ 1710349 w 2225943"/>
                <a:gd name="connsiteY34" fmla="*/ 4424740 h 4577274"/>
                <a:gd name="connsiteX35" fmla="*/ 1881799 w 2225943"/>
                <a:gd name="connsiteY35" fmla="*/ 4410452 h 4577274"/>
                <a:gd name="connsiteX36" fmla="*/ 2067537 w 2225943"/>
                <a:gd name="connsiteY36" fmla="*/ 4415215 h 4577274"/>
                <a:gd name="connsiteX37" fmla="*/ 2134212 w 2225943"/>
                <a:gd name="connsiteY37" fmla="*/ 4377115 h 4577274"/>
                <a:gd name="connsiteX38" fmla="*/ 2153262 w 2225943"/>
                <a:gd name="connsiteY38" fmla="*/ 4339015 h 4577274"/>
                <a:gd name="connsiteX39" fmla="*/ 2215174 w 2225943"/>
                <a:gd name="connsiteY39" fmla="*/ 4267577 h 4577274"/>
                <a:gd name="connsiteX40" fmla="*/ 2224699 w 2225943"/>
                <a:gd name="connsiteY40" fmla="*/ 4110415 h 4577274"/>
                <a:gd name="connsiteX41" fmla="*/ 2200887 w 2225943"/>
                <a:gd name="connsiteY41" fmla="*/ 3953252 h 4577274"/>
                <a:gd name="connsiteX42" fmla="*/ 2143737 w 2225943"/>
                <a:gd name="connsiteY42" fmla="*/ 3843715 h 4577274"/>
                <a:gd name="connsiteX43" fmla="*/ 2100874 w 2225943"/>
                <a:gd name="connsiteY43" fmla="*/ 3672265 h 4577274"/>
                <a:gd name="connsiteX44" fmla="*/ 2043724 w 2225943"/>
                <a:gd name="connsiteY44" fmla="*/ 3472240 h 4577274"/>
                <a:gd name="connsiteX45" fmla="*/ 1986574 w 2225943"/>
                <a:gd name="connsiteY45" fmla="*/ 3172202 h 4577274"/>
                <a:gd name="connsiteX46" fmla="*/ 1996099 w 2225943"/>
                <a:gd name="connsiteY46" fmla="*/ 2891215 h 4577274"/>
                <a:gd name="connsiteX47" fmla="*/ 2048487 w 2225943"/>
                <a:gd name="connsiteY47" fmla="*/ 2710240 h 4577274"/>
                <a:gd name="connsiteX48" fmla="*/ 2148499 w 2225943"/>
                <a:gd name="connsiteY48" fmla="*/ 2481640 h 4577274"/>
                <a:gd name="connsiteX49" fmla="*/ 2153262 w 2225943"/>
                <a:gd name="connsiteY49" fmla="*/ 2291140 h 4577274"/>
                <a:gd name="connsiteX50" fmla="*/ 2081824 w 2225943"/>
                <a:gd name="connsiteY50" fmla="*/ 2110165 h 4577274"/>
                <a:gd name="connsiteX51" fmla="*/ 2058012 w 2225943"/>
                <a:gd name="connsiteY51" fmla="*/ 1967290 h 4577274"/>
                <a:gd name="connsiteX52" fmla="*/ 1986574 w 2225943"/>
                <a:gd name="connsiteY52" fmla="*/ 1872040 h 4577274"/>
                <a:gd name="connsiteX53" fmla="*/ 1877037 w 2225943"/>
                <a:gd name="connsiteY53" fmla="*/ 1772027 h 4577274"/>
                <a:gd name="connsiteX54" fmla="*/ 1862749 w 2225943"/>
                <a:gd name="connsiteY54" fmla="*/ 1667252 h 4577274"/>
                <a:gd name="connsiteX55" fmla="*/ 1886562 w 2225943"/>
                <a:gd name="connsiteY55" fmla="*/ 1505327 h 4577274"/>
                <a:gd name="connsiteX56" fmla="*/ 1896087 w 2225943"/>
                <a:gd name="connsiteY56" fmla="*/ 1362452 h 4577274"/>
                <a:gd name="connsiteX57" fmla="*/ 1877037 w 2225943"/>
                <a:gd name="connsiteY57" fmla="*/ 1029077 h 4577274"/>
                <a:gd name="connsiteX58" fmla="*/ 1867512 w 2225943"/>
                <a:gd name="connsiteY58" fmla="*/ 829052 h 4577274"/>
                <a:gd name="connsiteX59" fmla="*/ 1843699 w 2225943"/>
                <a:gd name="connsiteY59" fmla="*/ 586165 h 4577274"/>
                <a:gd name="connsiteX60" fmla="*/ 1824649 w 2225943"/>
                <a:gd name="connsiteY60" fmla="*/ 324227 h 4577274"/>
                <a:gd name="connsiteX61" fmla="*/ 1824649 w 2225943"/>
                <a:gd name="connsiteY61" fmla="*/ 190877 h 4577274"/>
                <a:gd name="connsiteX62" fmla="*/ 1824649 w 2225943"/>
                <a:gd name="connsiteY62" fmla="*/ 128965 h 4577274"/>
                <a:gd name="connsiteX63" fmla="*/ 1781787 w 2225943"/>
                <a:gd name="connsiteY63" fmla="*/ 48002 h 4577274"/>
                <a:gd name="connsiteX64" fmla="*/ 1710349 w 2225943"/>
                <a:gd name="connsiteY64" fmla="*/ 377 h 4577274"/>
                <a:gd name="connsiteX65" fmla="*/ 1629387 w 2225943"/>
                <a:gd name="connsiteY65" fmla="*/ 28952 h 4577274"/>
                <a:gd name="connsiteX66" fmla="*/ 1548424 w 2225943"/>
                <a:gd name="connsiteY66" fmla="*/ 86102 h 4577274"/>
                <a:gd name="connsiteX67" fmla="*/ 1486512 w 2225943"/>
                <a:gd name="connsiteY67" fmla="*/ 276602 h 4577274"/>
                <a:gd name="connsiteX68" fmla="*/ 1453174 w 2225943"/>
                <a:gd name="connsiteY68" fmla="*/ 352802 h 457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225943" h="4577274">
                  <a:moveTo>
                    <a:pt x="1453174" y="352802"/>
                  </a:moveTo>
                  <a:cubicBezTo>
                    <a:pt x="1423805" y="378996"/>
                    <a:pt x="1363480" y="421065"/>
                    <a:pt x="1310299" y="433765"/>
                  </a:cubicBezTo>
                  <a:cubicBezTo>
                    <a:pt x="1257118" y="446465"/>
                    <a:pt x="1199968" y="425033"/>
                    <a:pt x="1134087" y="429002"/>
                  </a:cubicBezTo>
                  <a:cubicBezTo>
                    <a:pt x="1068206" y="432971"/>
                    <a:pt x="968987" y="452814"/>
                    <a:pt x="915012" y="457577"/>
                  </a:cubicBezTo>
                  <a:cubicBezTo>
                    <a:pt x="861037" y="462340"/>
                    <a:pt x="844368" y="452815"/>
                    <a:pt x="810237" y="457577"/>
                  </a:cubicBezTo>
                  <a:cubicBezTo>
                    <a:pt x="776106" y="462339"/>
                    <a:pt x="746736" y="465515"/>
                    <a:pt x="710224" y="486152"/>
                  </a:cubicBezTo>
                  <a:cubicBezTo>
                    <a:pt x="673711" y="506790"/>
                    <a:pt x="616562" y="532190"/>
                    <a:pt x="591162" y="581402"/>
                  </a:cubicBezTo>
                  <a:cubicBezTo>
                    <a:pt x="565762" y="630614"/>
                    <a:pt x="565761" y="697290"/>
                    <a:pt x="557824" y="781427"/>
                  </a:cubicBezTo>
                  <a:cubicBezTo>
                    <a:pt x="549886" y="865565"/>
                    <a:pt x="543537" y="986215"/>
                    <a:pt x="543537" y="1086227"/>
                  </a:cubicBezTo>
                  <a:cubicBezTo>
                    <a:pt x="543537" y="1186239"/>
                    <a:pt x="559411" y="1306096"/>
                    <a:pt x="557824" y="1381502"/>
                  </a:cubicBezTo>
                  <a:cubicBezTo>
                    <a:pt x="556236" y="1456908"/>
                    <a:pt x="544331" y="1492628"/>
                    <a:pt x="534012" y="1538665"/>
                  </a:cubicBezTo>
                  <a:cubicBezTo>
                    <a:pt x="523693" y="1584703"/>
                    <a:pt x="510993" y="1621215"/>
                    <a:pt x="495912" y="1657727"/>
                  </a:cubicBezTo>
                  <a:cubicBezTo>
                    <a:pt x="480831" y="1694240"/>
                    <a:pt x="465749" y="1736309"/>
                    <a:pt x="443524" y="1757740"/>
                  </a:cubicBezTo>
                  <a:cubicBezTo>
                    <a:pt x="421299" y="1779171"/>
                    <a:pt x="392724" y="1774409"/>
                    <a:pt x="362562" y="1786315"/>
                  </a:cubicBezTo>
                  <a:cubicBezTo>
                    <a:pt x="332400" y="1798221"/>
                    <a:pt x="293505" y="1819652"/>
                    <a:pt x="262549" y="1829177"/>
                  </a:cubicBezTo>
                  <a:cubicBezTo>
                    <a:pt x="231593" y="1838702"/>
                    <a:pt x="191905" y="1761709"/>
                    <a:pt x="176824" y="1843465"/>
                  </a:cubicBezTo>
                  <a:cubicBezTo>
                    <a:pt x="161743" y="1925221"/>
                    <a:pt x="175237" y="2180809"/>
                    <a:pt x="172062" y="2319715"/>
                  </a:cubicBezTo>
                  <a:cubicBezTo>
                    <a:pt x="168887" y="2458621"/>
                    <a:pt x="162536" y="2572921"/>
                    <a:pt x="157774" y="2676902"/>
                  </a:cubicBezTo>
                  <a:cubicBezTo>
                    <a:pt x="153012" y="2780883"/>
                    <a:pt x="151425" y="2869783"/>
                    <a:pt x="143487" y="2943602"/>
                  </a:cubicBezTo>
                  <a:cubicBezTo>
                    <a:pt x="135549" y="3017421"/>
                    <a:pt x="125230" y="3075365"/>
                    <a:pt x="110149" y="3119815"/>
                  </a:cubicBezTo>
                  <a:cubicBezTo>
                    <a:pt x="95068" y="3164265"/>
                    <a:pt x="70461" y="3164265"/>
                    <a:pt x="52999" y="3210302"/>
                  </a:cubicBezTo>
                  <a:cubicBezTo>
                    <a:pt x="35537" y="3256339"/>
                    <a:pt x="13311" y="3302378"/>
                    <a:pt x="5374" y="3396040"/>
                  </a:cubicBezTo>
                  <a:cubicBezTo>
                    <a:pt x="-2564" y="3489703"/>
                    <a:pt x="-976" y="3656389"/>
                    <a:pt x="5374" y="3772277"/>
                  </a:cubicBezTo>
                  <a:cubicBezTo>
                    <a:pt x="11724" y="3888165"/>
                    <a:pt x="25218" y="4011990"/>
                    <a:pt x="43474" y="4091365"/>
                  </a:cubicBezTo>
                  <a:cubicBezTo>
                    <a:pt x="61730" y="4170740"/>
                    <a:pt x="88718" y="4192964"/>
                    <a:pt x="114912" y="4248527"/>
                  </a:cubicBezTo>
                  <a:cubicBezTo>
                    <a:pt x="141106" y="4304090"/>
                    <a:pt x="172062" y="4381084"/>
                    <a:pt x="200637" y="4424740"/>
                  </a:cubicBezTo>
                  <a:cubicBezTo>
                    <a:pt x="229212" y="4468396"/>
                    <a:pt x="242706" y="4500146"/>
                    <a:pt x="286362" y="4510465"/>
                  </a:cubicBezTo>
                  <a:cubicBezTo>
                    <a:pt x="330018" y="4520784"/>
                    <a:pt x="394312" y="4502527"/>
                    <a:pt x="462574" y="4486652"/>
                  </a:cubicBezTo>
                  <a:cubicBezTo>
                    <a:pt x="530836" y="4470777"/>
                    <a:pt x="634818" y="4417596"/>
                    <a:pt x="695937" y="4415215"/>
                  </a:cubicBezTo>
                  <a:cubicBezTo>
                    <a:pt x="757056" y="4412834"/>
                    <a:pt x="768168" y="4451728"/>
                    <a:pt x="829287" y="4472365"/>
                  </a:cubicBezTo>
                  <a:cubicBezTo>
                    <a:pt x="890406" y="4493002"/>
                    <a:pt x="981687" y="4521578"/>
                    <a:pt x="1062649" y="4539040"/>
                  </a:cubicBezTo>
                  <a:cubicBezTo>
                    <a:pt x="1143611" y="4556502"/>
                    <a:pt x="1252356" y="4575553"/>
                    <a:pt x="1315062" y="4577140"/>
                  </a:cubicBezTo>
                  <a:cubicBezTo>
                    <a:pt x="1377768" y="4578728"/>
                    <a:pt x="1392850" y="4566027"/>
                    <a:pt x="1438887" y="4548565"/>
                  </a:cubicBezTo>
                  <a:cubicBezTo>
                    <a:pt x="1484924" y="4531103"/>
                    <a:pt x="1546043" y="4493002"/>
                    <a:pt x="1591287" y="4472365"/>
                  </a:cubicBezTo>
                  <a:cubicBezTo>
                    <a:pt x="1636531" y="4451728"/>
                    <a:pt x="1661930" y="4435059"/>
                    <a:pt x="1710349" y="4424740"/>
                  </a:cubicBezTo>
                  <a:cubicBezTo>
                    <a:pt x="1758768" y="4414421"/>
                    <a:pt x="1822268" y="4412039"/>
                    <a:pt x="1881799" y="4410452"/>
                  </a:cubicBezTo>
                  <a:cubicBezTo>
                    <a:pt x="1941330" y="4408865"/>
                    <a:pt x="2025468" y="4420771"/>
                    <a:pt x="2067537" y="4415215"/>
                  </a:cubicBezTo>
                  <a:cubicBezTo>
                    <a:pt x="2109606" y="4409659"/>
                    <a:pt x="2119925" y="4389815"/>
                    <a:pt x="2134212" y="4377115"/>
                  </a:cubicBezTo>
                  <a:cubicBezTo>
                    <a:pt x="2148500" y="4364415"/>
                    <a:pt x="2139768" y="4357271"/>
                    <a:pt x="2153262" y="4339015"/>
                  </a:cubicBezTo>
                  <a:cubicBezTo>
                    <a:pt x="2166756" y="4320759"/>
                    <a:pt x="2203268" y="4305677"/>
                    <a:pt x="2215174" y="4267577"/>
                  </a:cubicBezTo>
                  <a:cubicBezTo>
                    <a:pt x="2227080" y="4229477"/>
                    <a:pt x="2227080" y="4162802"/>
                    <a:pt x="2224699" y="4110415"/>
                  </a:cubicBezTo>
                  <a:cubicBezTo>
                    <a:pt x="2222318" y="4058028"/>
                    <a:pt x="2214381" y="3997702"/>
                    <a:pt x="2200887" y="3953252"/>
                  </a:cubicBezTo>
                  <a:cubicBezTo>
                    <a:pt x="2187393" y="3908802"/>
                    <a:pt x="2160406" y="3890546"/>
                    <a:pt x="2143737" y="3843715"/>
                  </a:cubicBezTo>
                  <a:cubicBezTo>
                    <a:pt x="2127068" y="3796884"/>
                    <a:pt x="2117543" y="3734177"/>
                    <a:pt x="2100874" y="3672265"/>
                  </a:cubicBezTo>
                  <a:cubicBezTo>
                    <a:pt x="2084205" y="3610353"/>
                    <a:pt x="2062774" y="3555584"/>
                    <a:pt x="2043724" y="3472240"/>
                  </a:cubicBezTo>
                  <a:cubicBezTo>
                    <a:pt x="2024674" y="3388896"/>
                    <a:pt x="1994512" y="3269040"/>
                    <a:pt x="1986574" y="3172202"/>
                  </a:cubicBezTo>
                  <a:cubicBezTo>
                    <a:pt x="1978637" y="3075365"/>
                    <a:pt x="1985780" y="2968209"/>
                    <a:pt x="1996099" y="2891215"/>
                  </a:cubicBezTo>
                  <a:cubicBezTo>
                    <a:pt x="2006418" y="2814221"/>
                    <a:pt x="2023087" y="2778503"/>
                    <a:pt x="2048487" y="2710240"/>
                  </a:cubicBezTo>
                  <a:cubicBezTo>
                    <a:pt x="2073887" y="2641978"/>
                    <a:pt x="2131037" y="2551490"/>
                    <a:pt x="2148499" y="2481640"/>
                  </a:cubicBezTo>
                  <a:cubicBezTo>
                    <a:pt x="2165961" y="2411790"/>
                    <a:pt x="2164375" y="2353053"/>
                    <a:pt x="2153262" y="2291140"/>
                  </a:cubicBezTo>
                  <a:cubicBezTo>
                    <a:pt x="2142149" y="2229227"/>
                    <a:pt x="2097699" y="2164140"/>
                    <a:pt x="2081824" y="2110165"/>
                  </a:cubicBezTo>
                  <a:cubicBezTo>
                    <a:pt x="2065949" y="2056190"/>
                    <a:pt x="2073887" y="2006977"/>
                    <a:pt x="2058012" y="1967290"/>
                  </a:cubicBezTo>
                  <a:cubicBezTo>
                    <a:pt x="2042137" y="1927603"/>
                    <a:pt x="2016737" y="1904584"/>
                    <a:pt x="1986574" y="1872040"/>
                  </a:cubicBezTo>
                  <a:cubicBezTo>
                    <a:pt x="1956412" y="1839496"/>
                    <a:pt x="1897675" y="1806158"/>
                    <a:pt x="1877037" y="1772027"/>
                  </a:cubicBezTo>
                  <a:cubicBezTo>
                    <a:pt x="1856400" y="1737896"/>
                    <a:pt x="1861162" y="1711702"/>
                    <a:pt x="1862749" y="1667252"/>
                  </a:cubicBezTo>
                  <a:cubicBezTo>
                    <a:pt x="1864337" y="1622802"/>
                    <a:pt x="1881006" y="1556127"/>
                    <a:pt x="1886562" y="1505327"/>
                  </a:cubicBezTo>
                  <a:cubicBezTo>
                    <a:pt x="1892118" y="1454527"/>
                    <a:pt x="1897674" y="1441827"/>
                    <a:pt x="1896087" y="1362452"/>
                  </a:cubicBezTo>
                  <a:cubicBezTo>
                    <a:pt x="1894500" y="1283077"/>
                    <a:pt x="1881800" y="1117977"/>
                    <a:pt x="1877037" y="1029077"/>
                  </a:cubicBezTo>
                  <a:cubicBezTo>
                    <a:pt x="1872275" y="940177"/>
                    <a:pt x="1873068" y="902871"/>
                    <a:pt x="1867512" y="829052"/>
                  </a:cubicBezTo>
                  <a:cubicBezTo>
                    <a:pt x="1861956" y="755233"/>
                    <a:pt x="1850843" y="670303"/>
                    <a:pt x="1843699" y="586165"/>
                  </a:cubicBezTo>
                  <a:cubicBezTo>
                    <a:pt x="1836555" y="502028"/>
                    <a:pt x="1827824" y="390108"/>
                    <a:pt x="1824649" y="324227"/>
                  </a:cubicBezTo>
                  <a:cubicBezTo>
                    <a:pt x="1821474" y="258346"/>
                    <a:pt x="1824649" y="190877"/>
                    <a:pt x="1824649" y="190877"/>
                  </a:cubicBezTo>
                  <a:cubicBezTo>
                    <a:pt x="1824649" y="158333"/>
                    <a:pt x="1831793" y="152777"/>
                    <a:pt x="1824649" y="128965"/>
                  </a:cubicBezTo>
                  <a:cubicBezTo>
                    <a:pt x="1817505" y="105153"/>
                    <a:pt x="1800837" y="69433"/>
                    <a:pt x="1781787" y="48002"/>
                  </a:cubicBezTo>
                  <a:cubicBezTo>
                    <a:pt x="1762737" y="26571"/>
                    <a:pt x="1735749" y="3552"/>
                    <a:pt x="1710349" y="377"/>
                  </a:cubicBezTo>
                  <a:cubicBezTo>
                    <a:pt x="1684949" y="-2798"/>
                    <a:pt x="1656375" y="14664"/>
                    <a:pt x="1629387" y="28952"/>
                  </a:cubicBezTo>
                  <a:cubicBezTo>
                    <a:pt x="1602400" y="43239"/>
                    <a:pt x="1572236" y="44827"/>
                    <a:pt x="1548424" y="86102"/>
                  </a:cubicBezTo>
                  <a:cubicBezTo>
                    <a:pt x="1524612" y="127377"/>
                    <a:pt x="1499212" y="236121"/>
                    <a:pt x="1486512" y="276602"/>
                  </a:cubicBezTo>
                  <a:cubicBezTo>
                    <a:pt x="1473812" y="317083"/>
                    <a:pt x="1482543" y="326608"/>
                    <a:pt x="1453174" y="352802"/>
                  </a:cubicBezTo>
                  <a:close/>
                </a:path>
              </a:pathLst>
            </a:custGeom>
            <a:solidFill>
              <a:srgbClr val="FFFF99">
                <a:alpha val="18039"/>
              </a:srgb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19"/>
            <p:cNvSpPr/>
            <p:nvPr/>
          </p:nvSpPr>
          <p:spPr>
            <a:xfrm>
              <a:off x="1935591" y="3894543"/>
              <a:ext cx="220257" cy="517270"/>
            </a:xfrm>
            <a:custGeom>
              <a:avLst/>
              <a:gdLst>
                <a:gd name="connsiteX0" fmla="*/ 73419 w 220257"/>
                <a:gd name="connsiteY0" fmla="*/ 0 h 517270"/>
                <a:gd name="connsiteX1" fmla="*/ 0 w 220257"/>
                <a:gd name="connsiteY1" fmla="*/ 6675 h 517270"/>
                <a:gd name="connsiteX2" fmla="*/ 13349 w 220257"/>
                <a:gd name="connsiteY2" fmla="*/ 93442 h 517270"/>
                <a:gd name="connsiteX3" fmla="*/ 43384 w 220257"/>
                <a:gd name="connsiteY3" fmla="*/ 156850 h 517270"/>
                <a:gd name="connsiteX4" fmla="*/ 46721 w 220257"/>
                <a:gd name="connsiteY4" fmla="*/ 246955 h 517270"/>
                <a:gd name="connsiteX5" fmla="*/ 36710 w 220257"/>
                <a:gd name="connsiteY5" fmla="*/ 310362 h 517270"/>
                <a:gd name="connsiteX6" fmla="*/ 30035 w 220257"/>
                <a:gd name="connsiteY6" fmla="*/ 397130 h 517270"/>
                <a:gd name="connsiteX7" fmla="*/ 90105 w 220257"/>
                <a:gd name="connsiteY7" fmla="*/ 517270 h 517270"/>
                <a:gd name="connsiteX8" fmla="*/ 116803 w 220257"/>
                <a:gd name="connsiteY8" fmla="*/ 503921 h 517270"/>
                <a:gd name="connsiteX9" fmla="*/ 153513 w 220257"/>
                <a:gd name="connsiteY9" fmla="*/ 463875 h 517270"/>
                <a:gd name="connsiteX10" fmla="*/ 186885 w 220257"/>
                <a:gd name="connsiteY10" fmla="*/ 490572 h 517270"/>
                <a:gd name="connsiteX11" fmla="*/ 220257 w 220257"/>
                <a:gd name="connsiteY11" fmla="*/ 427165 h 517270"/>
                <a:gd name="connsiteX12" fmla="*/ 203571 w 220257"/>
                <a:gd name="connsiteY12" fmla="*/ 343734 h 517270"/>
                <a:gd name="connsiteX13" fmla="*/ 183548 w 220257"/>
                <a:gd name="connsiteY13" fmla="*/ 273653 h 517270"/>
                <a:gd name="connsiteX14" fmla="*/ 166862 w 220257"/>
                <a:gd name="connsiteY14" fmla="*/ 210245 h 517270"/>
                <a:gd name="connsiteX15" fmla="*/ 166862 w 220257"/>
                <a:gd name="connsiteY15" fmla="*/ 156850 h 517270"/>
                <a:gd name="connsiteX16" fmla="*/ 133489 w 220257"/>
                <a:gd name="connsiteY16" fmla="*/ 83431 h 517270"/>
                <a:gd name="connsiteX17" fmla="*/ 73419 w 220257"/>
                <a:gd name="connsiteY17" fmla="*/ 0 h 51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57" h="517270">
                  <a:moveTo>
                    <a:pt x="73419" y="0"/>
                  </a:moveTo>
                  <a:lnTo>
                    <a:pt x="0" y="6675"/>
                  </a:lnTo>
                  <a:lnTo>
                    <a:pt x="13349" y="93442"/>
                  </a:lnTo>
                  <a:lnTo>
                    <a:pt x="43384" y="156850"/>
                  </a:lnTo>
                  <a:lnTo>
                    <a:pt x="46721" y="246955"/>
                  </a:lnTo>
                  <a:lnTo>
                    <a:pt x="36710" y="310362"/>
                  </a:lnTo>
                  <a:lnTo>
                    <a:pt x="30035" y="397130"/>
                  </a:lnTo>
                  <a:lnTo>
                    <a:pt x="90105" y="517270"/>
                  </a:lnTo>
                  <a:lnTo>
                    <a:pt x="116803" y="503921"/>
                  </a:lnTo>
                  <a:lnTo>
                    <a:pt x="153513" y="463875"/>
                  </a:lnTo>
                  <a:lnTo>
                    <a:pt x="186885" y="490572"/>
                  </a:lnTo>
                  <a:lnTo>
                    <a:pt x="220257" y="427165"/>
                  </a:lnTo>
                  <a:lnTo>
                    <a:pt x="203571" y="343734"/>
                  </a:lnTo>
                  <a:lnTo>
                    <a:pt x="183548" y="273653"/>
                  </a:lnTo>
                  <a:lnTo>
                    <a:pt x="166862" y="210245"/>
                  </a:lnTo>
                  <a:lnTo>
                    <a:pt x="166862" y="156850"/>
                  </a:lnTo>
                  <a:lnTo>
                    <a:pt x="133489" y="83431"/>
                  </a:lnTo>
                  <a:lnTo>
                    <a:pt x="73419" y="0"/>
                  </a:lnTo>
                  <a:close/>
                </a:path>
              </a:pathLst>
            </a:custGeom>
            <a:solidFill>
              <a:srgbClr val="FF99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20"/>
            <p:cNvSpPr/>
            <p:nvPr/>
          </p:nvSpPr>
          <p:spPr>
            <a:xfrm>
              <a:off x="1836420" y="3423285"/>
              <a:ext cx="104775" cy="238125"/>
            </a:xfrm>
            <a:custGeom>
              <a:avLst/>
              <a:gdLst>
                <a:gd name="connsiteX0" fmla="*/ 62865 w 104775"/>
                <a:gd name="connsiteY0" fmla="*/ 0 h 238125"/>
                <a:gd name="connsiteX1" fmla="*/ 43815 w 104775"/>
                <a:gd name="connsiteY1" fmla="*/ 53340 h 238125"/>
                <a:gd name="connsiteX2" fmla="*/ 0 w 104775"/>
                <a:gd name="connsiteY2" fmla="*/ 64770 h 238125"/>
                <a:gd name="connsiteX3" fmla="*/ 24765 w 104775"/>
                <a:gd name="connsiteY3" fmla="*/ 116205 h 238125"/>
                <a:gd name="connsiteX4" fmla="*/ 40005 w 104775"/>
                <a:gd name="connsiteY4" fmla="*/ 173355 h 238125"/>
                <a:gd name="connsiteX5" fmla="*/ 59055 w 104775"/>
                <a:gd name="connsiteY5" fmla="*/ 238125 h 238125"/>
                <a:gd name="connsiteX6" fmla="*/ 99060 w 104775"/>
                <a:gd name="connsiteY6" fmla="*/ 196215 h 238125"/>
                <a:gd name="connsiteX7" fmla="*/ 104775 w 104775"/>
                <a:gd name="connsiteY7" fmla="*/ 144780 h 238125"/>
                <a:gd name="connsiteX8" fmla="*/ 99060 w 104775"/>
                <a:gd name="connsiteY8" fmla="*/ 87630 h 238125"/>
                <a:gd name="connsiteX9" fmla="*/ 93345 w 104775"/>
                <a:gd name="connsiteY9" fmla="*/ 43815 h 238125"/>
                <a:gd name="connsiteX10" fmla="*/ 62865 w 104775"/>
                <a:gd name="connsiteY10" fmla="*/ 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775" h="238125">
                  <a:moveTo>
                    <a:pt x="62865" y="0"/>
                  </a:moveTo>
                  <a:lnTo>
                    <a:pt x="43815" y="53340"/>
                  </a:lnTo>
                  <a:lnTo>
                    <a:pt x="0" y="64770"/>
                  </a:lnTo>
                  <a:lnTo>
                    <a:pt x="24765" y="116205"/>
                  </a:lnTo>
                  <a:lnTo>
                    <a:pt x="40005" y="173355"/>
                  </a:lnTo>
                  <a:lnTo>
                    <a:pt x="59055" y="238125"/>
                  </a:lnTo>
                  <a:lnTo>
                    <a:pt x="99060" y="196215"/>
                  </a:lnTo>
                  <a:lnTo>
                    <a:pt x="104775" y="144780"/>
                  </a:lnTo>
                  <a:lnTo>
                    <a:pt x="99060" y="87630"/>
                  </a:lnTo>
                  <a:lnTo>
                    <a:pt x="93345" y="43815"/>
                  </a:lnTo>
                  <a:lnTo>
                    <a:pt x="62865"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21"/>
            <p:cNvSpPr/>
            <p:nvPr/>
          </p:nvSpPr>
          <p:spPr>
            <a:xfrm>
              <a:off x="2312670" y="3971925"/>
              <a:ext cx="121920" cy="118110"/>
            </a:xfrm>
            <a:custGeom>
              <a:avLst/>
              <a:gdLst>
                <a:gd name="connsiteX0" fmla="*/ 76200 w 121920"/>
                <a:gd name="connsiteY0" fmla="*/ 0 h 118110"/>
                <a:gd name="connsiteX1" fmla="*/ 0 w 121920"/>
                <a:gd name="connsiteY1" fmla="*/ 53340 h 118110"/>
                <a:gd name="connsiteX2" fmla="*/ 76200 w 121920"/>
                <a:gd name="connsiteY2" fmla="*/ 118110 h 118110"/>
                <a:gd name="connsiteX3" fmla="*/ 108585 w 121920"/>
                <a:gd name="connsiteY3" fmla="*/ 81915 h 118110"/>
                <a:gd name="connsiteX4" fmla="*/ 118110 w 121920"/>
                <a:gd name="connsiteY4" fmla="*/ 64770 h 118110"/>
                <a:gd name="connsiteX5" fmla="*/ 121920 w 121920"/>
                <a:gd name="connsiteY5" fmla="*/ 49530 h 118110"/>
                <a:gd name="connsiteX6" fmla="*/ 76200 w 121920"/>
                <a:gd name="connsiteY6" fmla="*/ 0 h 118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 h="118110">
                  <a:moveTo>
                    <a:pt x="76200" y="0"/>
                  </a:moveTo>
                  <a:lnTo>
                    <a:pt x="0" y="53340"/>
                  </a:lnTo>
                  <a:lnTo>
                    <a:pt x="76200" y="118110"/>
                  </a:lnTo>
                  <a:lnTo>
                    <a:pt x="108585" y="81915"/>
                  </a:lnTo>
                  <a:lnTo>
                    <a:pt x="118110" y="64770"/>
                  </a:lnTo>
                  <a:lnTo>
                    <a:pt x="121920" y="49530"/>
                  </a:lnTo>
                  <a:lnTo>
                    <a:pt x="76200"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p:cNvSpPr/>
            <p:nvPr/>
          </p:nvSpPr>
          <p:spPr>
            <a:xfrm>
              <a:off x="2217420" y="4032885"/>
              <a:ext cx="160020" cy="264795"/>
            </a:xfrm>
            <a:custGeom>
              <a:avLst/>
              <a:gdLst>
                <a:gd name="connsiteX0" fmla="*/ 93345 w 160020"/>
                <a:gd name="connsiteY0" fmla="*/ 0 h 264795"/>
                <a:gd name="connsiteX1" fmla="*/ 60960 w 160020"/>
                <a:gd name="connsiteY1" fmla="*/ 41910 h 264795"/>
                <a:gd name="connsiteX2" fmla="*/ 49530 w 160020"/>
                <a:gd name="connsiteY2" fmla="*/ 95250 h 264795"/>
                <a:gd name="connsiteX3" fmla="*/ 22860 w 160020"/>
                <a:gd name="connsiteY3" fmla="*/ 154305 h 264795"/>
                <a:gd name="connsiteX4" fmla="*/ 0 w 160020"/>
                <a:gd name="connsiteY4" fmla="*/ 205740 h 264795"/>
                <a:gd name="connsiteX5" fmla="*/ 76200 w 160020"/>
                <a:gd name="connsiteY5" fmla="*/ 264795 h 264795"/>
                <a:gd name="connsiteX6" fmla="*/ 125730 w 160020"/>
                <a:gd name="connsiteY6" fmla="*/ 209550 h 264795"/>
                <a:gd name="connsiteX7" fmla="*/ 123825 w 160020"/>
                <a:gd name="connsiteY7" fmla="*/ 173355 h 264795"/>
                <a:gd name="connsiteX8" fmla="*/ 120015 w 160020"/>
                <a:gd name="connsiteY8" fmla="*/ 135255 h 264795"/>
                <a:gd name="connsiteX9" fmla="*/ 140970 w 160020"/>
                <a:gd name="connsiteY9" fmla="*/ 102870 h 264795"/>
                <a:gd name="connsiteX10" fmla="*/ 160020 w 160020"/>
                <a:gd name="connsiteY10" fmla="*/ 55245 h 26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020" h="264795">
                  <a:moveTo>
                    <a:pt x="93345" y="0"/>
                  </a:moveTo>
                  <a:lnTo>
                    <a:pt x="60960" y="41910"/>
                  </a:lnTo>
                  <a:lnTo>
                    <a:pt x="49530" y="95250"/>
                  </a:lnTo>
                  <a:lnTo>
                    <a:pt x="22860" y="154305"/>
                  </a:lnTo>
                  <a:lnTo>
                    <a:pt x="0" y="205740"/>
                  </a:lnTo>
                  <a:lnTo>
                    <a:pt x="76200" y="264795"/>
                  </a:lnTo>
                  <a:lnTo>
                    <a:pt x="125730" y="209550"/>
                  </a:lnTo>
                  <a:lnTo>
                    <a:pt x="123825" y="173355"/>
                  </a:lnTo>
                  <a:lnTo>
                    <a:pt x="120015" y="135255"/>
                  </a:lnTo>
                  <a:lnTo>
                    <a:pt x="140970" y="102870"/>
                  </a:lnTo>
                  <a:lnTo>
                    <a:pt x="160020" y="55245"/>
                  </a:lnTo>
                </a:path>
              </a:pathLst>
            </a:custGeom>
            <a:solidFill>
              <a:srgbClr val="00B050">
                <a:alpha val="5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Freeform 23"/>
            <p:cNvSpPr/>
            <p:nvPr/>
          </p:nvSpPr>
          <p:spPr>
            <a:xfrm>
              <a:off x="2061210" y="3585210"/>
              <a:ext cx="129540" cy="163830"/>
            </a:xfrm>
            <a:custGeom>
              <a:avLst/>
              <a:gdLst>
                <a:gd name="connsiteX0" fmla="*/ 129540 w 129540"/>
                <a:gd name="connsiteY0" fmla="*/ 30480 h 163830"/>
                <a:gd name="connsiteX1" fmla="*/ 102870 w 129540"/>
                <a:gd name="connsiteY1" fmla="*/ 0 h 163830"/>
                <a:gd name="connsiteX2" fmla="*/ 74295 w 129540"/>
                <a:gd name="connsiteY2" fmla="*/ 7620 h 163830"/>
                <a:gd name="connsiteX3" fmla="*/ 34290 w 129540"/>
                <a:gd name="connsiteY3" fmla="*/ 38100 h 163830"/>
                <a:gd name="connsiteX4" fmla="*/ 5715 w 129540"/>
                <a:gd name="connsiteY4" fmla="*/ 70485 h 163830"/>
                <a:gd name="connsiteX5" fmla="*/ 0 w 129540"/>
                <a:gd name="connsiteY5" fmla="*/ 95250 h 163830"/>
                <a:gd name="connsiteX6" fmla="*/ 9525 w 129540"/>
                <a:gd name="connsiteY6" fmla="*/ 140970 h 163830"/>
                <a:gd name="connsiteX7" fmla="*/ 32385 w 129540"/>
                <a:gd name="connsiteY7" fmla="*/ 163830 h 163830"/>
                <a:gd name="connsiteX8" fmla="*/ 57150 w 129540"/>
                <a:gd name="connsiteY8" fmla="*/ 127635 h 163830"/>
                <a:gd name="connsiteX9" fmla="*/ 129540 w 129540"/>
                <a:gd name="connsiteY9" fmla="*/ 30480 h 16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40" h="163830">
                  <a:moveTo>
                    <a:pt x="129540" y="30480"/>
                  </a:moveTo>
                  <a:lnTo>
                    <a:pt x="102870" y="0"/>
                  </a:lnTo>
                  <a:lnTo>
                    <a:pt x="74295" y="7620"/>
                  </a:lnTo>
                  <a:lnTo>
                    <a:pt x="34290" y="38100"/>
                  </a:lnTo>
                  <a:lnTo>
                    <a:pt x="5715" y="70485"/>
                  </a:lnTo>
                  <a:lnTo>
                    <a:pt x="0" y="95250"/>
                  </a:lnTo>
                  <a:lnTo>
                    <a:pt x="9525" y="140970"/>
                  </a:lnTo>
                  <a:lnTo>
                    <a:pt x="32385" y="163830"/>
                  </a:lnTo>
                  <a:lnTo>
                    <a:pt x="57150" y="127635"/>
                  </a:lnTo>
                  <a:lnTo>
                    <a:pt x="129540" y="30480"/>
                  </a:ln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24"/>
            <p:cNvSpPr/>
            <p:nvPr/>
          </p:nvSpPr>
          <p:spPr>
            <a:xfrm>
              <a:off x="2124075" y="3768090"/>
              <a:ext cx="133350" cy="150495"/>
            </a:xfrm>
            <a:custGeom>
              <a:avLst/>
              <a:gdLst>
                <a:gd name="connsiteX0" fmla="*/ 99060 w 133350"/>
                <a:gd name="connsiteY0" fmla="*/ 0 h 150495"/>
                <a:gd name="connsiteX1" fmla="*/ 26670 w 133350"/>
                <a:gd name="connsiteY1" fmla="*/ 3810 h 150495"/>
                <a:gd name="connsiteX2" fmla="*/ 0 w 133350"/>
                <a:gd name="connsiteY2" fmla="*/ 19050 h 150495"/>
                <a:gd name="connsiteX3" fmla="*/ 1905 w 133350"/>
                <a:gd name="connsiteY3" fmla="*/ 55245 h 150495"/>
                <a:gd name="connsiteX4" fmla="*/ 24765 w 133350"/>
                <a:gd name="connsiteY4" fmla="*/ 89535 h 150495"/>
                <a:gd name="connsiteX5" fmla="*/ 68580 w 133350"/>
                <a:gd name="connsiteY5" fmla="*/ 150495 h 150495"/>
                <a:gd name="connsiteX6" fmla="*/ 108585 w 133350"/>
                <a:gd name="connsiteY6" fmla="*/ 76200 h 150495"/>
                <a:gd name="connsiteX7" fmla="*/ 133350 w 133350"/>
                <a:gd name="connsiteY7" fmla="*/ 40005 h 150495"/>
                <a:gd name="connsiteX8" fmla="*/ 99060 w 133350"/>
                <a:gd name="connsiteY8" fmla="*/ 0 h 150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350" h="150495">
                  <a:moveTo>
                    <a:pt x="99060" y="0"/>
                  </a:moveTo>
                  <a:lnTo>
                    <a:pt x="26670" y="3810"/>
                  </a:lnTo>
                  <a:lnTo>
                    <a:pt x="0" y="19050"/>
                  </a:lnTo>
                  <a:lnTo>
                    <a:pt x="1905" y="55245"/>
                  </a:lnTo>
                  <a:lnTo>
                    <a:pt x="24765" y="89535"/>
                  </a:lnTo>
                  <a:lnTo>
                    <a:pt x="68580" y="150495"/>
                  </a:lnTo>
                  <a:lnTo>
                    <a:pt x="108585" y="76200"/>
                  </a:lnTo>
                  <a:lnTo>
                    <a:pt x="133350" y="40005"/>
                  </a:lnTo>
                  <a:lnTo>
                    <a:pt x="99060" y="0"/>
                  </a:ln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p:cNvSpPr/>
            <p:nvPr/>
          </p:nvSpPr>
          <p:spPr>
            <a:xfrm>
              <a:off x="2030730" y="4427220"/>
              <a:ext cx="91440" cy="106680"/>
            </a:xfrm>
            <a:custGeom>
              <a:avLst/>
              <a:gdLst>
                <a:gd name="connsiteX0" fmla="*/ 41910 w 91440"/>
                <a:gd name="connsiteY0" fmla="*/ 0 h 106680"/>
                <a:gd name="connsiteX1" fmla="*/ 0 w 91440"/>
                <a:gd name="connsiteY1" fmla="*/ 34290 h 106680"/>
                <a:gd name="connsiteX2" fmla="*/ 11430 w 91440"/>
                <a:gd name="connsiteY2" fmla="*/ 95250 h 106680"/>
                <a:gd name="connsiteX3" fmla="*/ 20955 w 91440"/>
                <a:gd name="connsiteY3" fmla="*/ 106680 h 106680"/>
                <a:gd name="connsiteX4" fmla="*/ 51435 w 91440"/>
                <a:gd name="connsiteY4" fmla="*/ 74295 h 106680"/>
                <a:gd name="connsiteX5" fmla="*/ 81915 w 91440"/>
                <a:gd name="connsiteY5" fmla="*/ 45720 h 106680"/>
                <a:gd name="connsiteX6" fmla="*/ 91440 w 91440"/>
                <a:gd name="connsiteY6" fmla="*/ 7620 h 106680"/>
                <a:gd name="connsiteX7" fmla="*/ 41910 w 91440"/>
                <a:gd name="connsiteY7" fmla="*/ 0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 h="106680">
                  <a:moveTo>
                    <a:pt x="41910" y="0"/>
                  </a:moveTo>
                  <a:lnTo>
                    <a:pt x="0" y="34290"/>
                  </a:lnTo>
                  <a:lnTo>
                    <a:pt x="11430" y="95250"/>
                  </a:lnTo>
                  <a:lnTo>
                    <a:pt x="20955" y="106680"/>
                  </a:lnTo>
                  <a:lnTo>
                    <a:pt x="51435" y="74295"/>
                  </a:lnTo>
                  <a:lnTo>
                    <a:pt x="81915" y="45720"/>
                  </a:lnTo>
                  <a:lnTo>
                    <a:pt x="91440" y="7620"/>
                  </a:lnTo>
                  <a:lnTo>
                    <a:pt x="41910" y="0"/>
                  </a:ln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26"/>
            <p:cNvSpPr/>
            <p:nvPr/>
          </p:nvSpPr>
          <p:spPr>
            <a:xfrm>
              <a:off x="1901190" y="4112895"/>
              <a:ext cx="59055" cy="167640"/>
            </a:xfrm>
            <a:custGeom>
              <a:avLst/>
              <a:gdLst>
                <a:gd name="connsiteX0" fmla="*/ 45720 w 59055"/>
                <a:gd name="connsiteY0" fmla="*/ 0 h 167640"/>
                <a:gd name="connsiteX1" fmla="*/ 5715 w 59055"/>
                <a:gd name="connsiteY1" fmla="*/ 30480 h 167640"/>
                <a:gd name="connsiteX2" fmla="*/ 0 w 59055"/>
                <a:gd name="connsiteY2" fmla="*/ 80010 h 167640"/>
                <a:gd name="connsiteX3" fmla="*/ 9525 w 59055"/>
                <a:gd name="connsiteY3" fmla="*/ 150495 h 167640"/>
                <a:gd name="connsiteX4" fmla="*/ 28575 w 59055"/>
                <a:gd name="connsiteY4" fmla="*/ 167640 h 167640"/>
                <a:gd name="connsiteX5" fmla="*/ 51435 w 59055"/>
                <a:gd name="connsiteY5" fmla="*/ 137160 h 167640"/>
                <a:gd name="connsiteX6" fmla="*/ 53340 w 59055"/>
                <a:gd name="connsiteY6" fmla="*/ 116205 h 167640"/>
                <a:gd name="connsiteX7" fmla="*/ 55245 w 59055"/>
                <a:gd name="connsiteY7" fmla="*/ 108585 h 167640"/>
                <a:gd name="connsiteX8" fmla="*/ 59055 w 59055"/>
                <a:gd name="connsiteY8" fmla="*/ 100965 h 167640"/>
                <a:gd name="connsiteX9" fmla="*/ 57150 w 59055"/>
                <a:gd name="connsiteY9" fmla="*/ 55245 h 167640"/>
                <a:gd name="connsiteX10" fmla="*/ 45720 w 59055"/>
                <a:gd name="connsiteY10" fmla="*/ 0 h 16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055" h="167640">
                  <a:moveTo>
                    <a:pt x="45720" y="0"/>
                  </a:moveTo>
                  <a:lnTo>
                    <a:pt x="5715" y="30480"/>
                  </a:lnTo>
                  <a:lnTo>
                    <a:pt x="0" y="80010"/>
                  </a:lnTo>
                  <a:lnTo>
                    <a:pt x="9525" y="150495"/>
                  </a:lnTo>
                  <a:lnTo>
                    <a:pt x="28575" y="167640"/>
                  </a:lnTo>
                  <a:lnTo>
                    <a:pt x="51435" y="137160"/>
                  </a:lnTo>
                  <a:cubicBezTo>
                    <a:pt x="52070" y="130175"/>
                    <a:pt x="52413" y="123157"/>
                    <a:pt x="53340" y="116205"/>
                  </a:cubicBezTo>
                  <a:cubicBezTo>
                    <a:pt x="53686" y="113610"/>
                    <a:pt x="55245" y="108585"/>
                    <a:pt x="55245" y="108585"/>
                  </a:cubicBezTo>
                  <a:lnTo>
                    <a:pt x="59055" y="100965"/>
                  </a:lnTo>
                  <a:lnTo>
                    <a:pt x="57150" y="55245"/>
                  </a:lnTo>
                  <a:lnTo>
                    <a:pt x="45720"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27"/>
            <p:cNvSpPr/>
            <p:nvPr/>
          </p:nvSpPr>
          <p:spPr>
            <a:xfrm>
              <a:off x="2830830" y="3625215"/>
              <a:ext cx="394335" cy="624840"/>
            </a:xfrm>
            <a:custGeom>
              <a:avLst/>
              <a:gdLst>
                <a:gd name="connsiteX0" fmla="*/ 158115 w 394335"/>
                <a:gd name="connsiteY0" fmla="*/ 0 h 624840"/>
                <a:gd name="connsiteX1" fmla="*/ 100965 w 394335"/>
                <a:gd name="connsiteY1" fmla="*/ 51435 h 624840"/>
                <a:gd name="connsiteX2" fmla="*/ 142875 w 394335"/>
                <a:gd name="connsiteY2" fmla="*/ 131445 h 624840"/>
                <a:gd name="connsiteX3" fmla="*/ 137160 w 394335"/>
                <a:gd name="connsiteY3" fmla="*/ 180975 h 624840"/>
                <a:gd name="connsiteX4" fmla="*/ 114300 w 394335"/>
                <a:gd name="connsiteY4" fmla="*/ 234315 h 624840"/>
                <a:gd name="connsiteX5" fmla="*/ 66675 w 394335"/>
                <a:gd name="connsiteY5" fmla="*/ 312420 h 624840"/>
                <a:gd name="connsiteX6" fmla="*/ 19050 w 394335"/>
                <a:gd name="connsiteY6" fmla="*/ 382905 h 624840"/>
                <a:gd name="connsiteX7" fmla="*/ 0 w 394335"/>
                <a:gd name="connsiteY7" fmla="*/ 411480 h 624840"/>
                <a:gd name="connsiteX8" fmla="*/ 7620 w 394335"/>
                <a:gd name="connsiteY8" fmla="*/ 436245 h 624840"/>
                <a:gd name="connsiteX9" fmla="*/ 28575 w 394335"/>
                <a:gd name="connsiteY9" fmla="*/ 457200 h 624840"/>
                <a:gd name="connsiteX10" fmla="*/ 47625 w 394335"/>
                <a:gd name="connsiteY10" fmla="*/ 546735 h 624840"/>
                <a:gd name="connsiteX11" fmla="*/ 36195 w 394335"/>
                <a:gd name="connsiteY11" fmla="*/ 594360 h 624840"/>
                <a:gd name="connsiteX12" fmla="*/ 177165 w 394335"/>
                <a:gd name="connsiteY12" fmla="*/ 491490 h 624840"/>
                <a:gd name="connsiteX13" fmla="*/ 234315 w 394335"/>
                <a:gd name="connsiteY13" fmla="*/ 541020 h 624840"/>
                <a:gd name="connsiteX14" fmla="*/ 335280 w 394335"/>
                <a:gd name="connsiteY14" fmla="*/ 624840 h 624840"/>
                <a:gd name="connsiteX15" fmla="*/ 342900 w 394335"/>
                <a:gd name="connsiteY15" fmla="*/ 609600 h 624840"/>
                <a:gd name="connsiteX16" fmla="*/ 320040 w 394335"/>
                <a:gd name="connsiteY16" fmla="*/ 501015 h 624840"/>
                <a:gd name="connsiteX17" fmla="*/ 323850 w 394335"/>
                <a:gd name="connsiteY17" fmla="*/ 474345 h 624840"/>
                <a:gd name="connsiteX18" fmla="*/ 321945 w 394335"/>
                <a:gd name="connsiteY18" fmla="*/ 405765 h 624840"/>
                <a:gd name="connsiteX19" fmla="*/ 331470 w 394335"/>
                <a:gd name="connsiteY19" fmla="*/ 293370 h 624840"/>
                <a:gd name="connsiteX20" fmla="*/ 337185 w 394335"/>
                <a:gd name="connsiteY20" fmla="*/ 245745 h 624840"/>
                <a:gd name="connsiteX21" fmla="*/ 394335 w 394335"/>
                <a:gd name="connsiteY21" fmla="*/ 215265 h 624840"/>
                <a:gd name="connsiteX22" fmla="*/ 331470 w 394335"/>
                <a:gd name="connsiteY22" fmla="*/ 182880 h 624840"/>
                <a:gd name="connsiteX23" fmla="*/ 211455 w 394335"/>
                <a:gd name="connsiteY23" fmla="*/ 66675 h 624840"/>
                <a:gd name="connsiteX24" fmla="*/ 158115 w 394335"/>
                <a:gd name="connsiteY24" fmla="*/ 0 h 624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4335" h="624840">
                  <a:moveTo>
                    <a:pt x="158115" y="0"/>
                  </a:moveTo>
                  <a:lnTo>
                    <a:pt x="100965" y="51435"/>
                  </a:lnTo>
                  <a:lnTo>
                    <a:pt x="142875" y="131445"/>
                  </a:lnTo>
                  <a:lnTo>
                    <a:pt x="137160" y="180975"/>
                  </a:lnTo>
                  <a:lnTo>
                    <a:pt x="114300" y="234315"/>
                  </a:lnTo>
                  <a:lnTo>
                    <a:pt x="66675" y="312420"/>
                  </a:lnTo>
                  <a:lnTo>
                    <a:pt x="19050" y="382905"/>
                  </a:lnTo>
                  <a:lnTo>
                    <a:pt x="0" y="411480"/>
                  </a:lnTo>
                  <a:lnTo>
                    <a:pt x="7620" y="436245"/>
                  </a:lnTo>
                  <a:lnTo>
                    <a:pt x="28575" y="457200"/>
                  </a:lnTo>
                  <a:lnTo>
                    <a:pt x="47625" y="546735"/>
                  </a:lnTo>
                  <a:lnTo>
                    <a:pt x="36195" y="594360"/>
                  </a:lnTo>
                  <a:lnTo>
                    <a:pt x="177165" y="491490"/>
                  </a:lnTo>
                  <a:lnTo>
                    <a:pt x="234315" y="541020"/>
                  </a:lnTo>
                  <a:lnTo>
                    <a:pt x="335280" y="624840"/>
                  </a:lnTo>
                  <a:lnTo>
                    <a:pt x="342900" y="609600"/>
                  </a:lnTo>
                  <a:lnTo>
                    <a:pt x="320040" y="501015"/>
                  </a:lnTo>
                  <a:cubicBezTo>
                    <a:pt x="322014" y="475355"/>
                    <a:pt x="316091" y="482104"/>
                    <a:pt x="323850" y="474345"/>
                  </a:cubicBezTo>
                  <a:lnTo>
                    <a:pt x="321945" y="405765"/>
                  </a:lnTo>
                  <a:lnTo>
                    <a:pt x="331470" y="293370"/>
                  </a:lnTo>
                  <a:lnTo>
                    <a:pt x="337185" y="245745"/>
                  </a:lnTo>
                  <a:lnTo>
                    <a:pt x="394335" y="215265"/>
                  </a:lnTo>
                  <a:lnTo>
                    <a:pt x="331470" y="182880"/>
                  </a:lnTo>
                  <a:lnTo>
                    <a:pt x="211455" y="66675"/>
                  </a:lnTo>
                  <a:lnTo>
                    <a:pt x="158115"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28"/>
            <p:cNvSpPr/>
            <p:nvPr/>
          </p:nvSpPr>
          <p:spPr>
            <a:xfrm>
              <a:off x="2640330" y="3244215"/>
              <a:ext cx="360045" cy="653415"/>
            </a:xfrm>
            <a:custGeom>
              <a:avLst/>
              <a:gdLst>
                <a:gd name="connsiteX0" fmla="*/ 360045 w 360045"/>
                <a:gd name="connsiteY0" fmla="*/ 371475 h 653415"/>
                <a:gd name="connsiteX1" fmla="*/ 314325 w 360045"/>
                <a:gd name="connsiteY1" fmla="*/ 295275 h 653415"/>
                <a:gd name="connsiteX2" fmla="*/ 283845 w 360045"/>
                <a:gd name="connsiteY2" fmla="*/ 232410 h 653415"/>
                <a:gd name="connsiteX3" fmla="*/ 272415 w 360045"/>
                <a:gd name="connsiteY3" fmla="*/ 213360 h 653415"/>
                <a:gd name="connsiteX4" fmla="*/ 272415 w 360045"/>
                <a:gd name="connsiteY4" fmla="*/ 175260 h 653415"/>
                <a:gd name="connsiteX5" fmla="*/ 280035 w 360045"/>
                <a:gd name="connsiteY5" fmla="*/ 158115 h 653415"/>
                <a:gd name="connsiteX6" fmla="*/ 247650 w 360045"/>
                <a:gd name="connsiteY6" fmla="*/ 131445 h 653415"/>
                <a:gd name="connsiteX7" fmla="*/ 251460 w 360045"/>
                <a:gd name="connsiteY7" fmla="*/ 55245 h 653415"/>
                <a:gd name="connsiteX8" fmla="*/ 280035 w 360045"/>
                <a:gd name="connsiteY8" fmla="*/ 34290 h 653415"/>
                <a:gd name="connsiteX9" fmla="*/ 264795 w 360045"/>
                <a:gd name="connsiteY9" fmla="*/ 0 h 653415"/>
                <a:gd name="connsiteX10" fmla="*/ 200025 w 360045"/>
                <a:gd name="connsiteY10" fmla="*/ 0 h 653415"/>
                <a:gd name="connsiteX11" fmla="*/ 201930 w 360045"/>
                <a:gd name="connsiteY11" fmla="*/ 60960 h 653415"/>
                <a:gd name="connsiteX12" fmla="*/ 167640 w 360045"/>
                <a:gd name="connsiteY12" fmla="*/ 87630 h 653415"/>
                <a:gd name="connsiteX13" fmla="*/ 116205 w 360045"/>
                <a:gd name="connsiteY13" fmla="*/ 100965 h 653415"/>
                <a:gd name="connsiteX14" fmla="*/ 133350 w 360045"/>
                <a:gd name="connsiteY14" fmla="*/ 165735 h 653415"/>
                <a:gd name="connsiteX15" fmla="*/ 163830 w 360045"/>
                <a:gd name="connsiteY15" fmla="*/ 224790 h 653415"/>
                <a:gd name="connsiteX16" fmla="*/ 152400 w 360045"/>
                <a:gd name="connsiteY16" fmla="*/ 209550 h 653415"/>
                <a:gd name="connsiteX17" fmla="*/ 150495 w 360045"/>
                <a:gd name="connsiteY17" fmla="*/ 203835 h 653415"/>
                <a:gd name="connsiteX18" fmla="*/ 116205 w 360045"/>
                <a:gd name="connsiteY18" fmla="*/ 184785 h 653415"/>
                <a:gd name="connsiteX19" fmla="*/ 87630 w 360045"/>
                <a:gd name="connsiteY19" fmla="*/ 226695 h 653415"/>
                <a:gd name="connsiteX20" fmla="*/ 87630 w 360045"/>
                <a:gd name="connsiteY20" fmla="*/ 196215 h 653415"/>
                <a:gd name="connsiteX21" fmla="*/ 81915 w 360045"/>
                <a:gd name="connsiteY21" fmla="*/ 175260 h 653415"/>
                <a:gd name="connsiteX22" fmla="*/ 30480 w 360045"/>
                <a:gd name="connsiteY22" fmla="*/ 190500 h 653415"/>
                <a:gd name="connsiteX23" fmla="*/ 9525 w 360045"/>
                <a:gd name="connsiteY23" fmla="*/ 253365 h 653415"/>
                <a:gd name="connsiteX24" fmla="*/ 5715 w 360045"/>
                <a:gd name="connsiteY24" fmla="*/ 316230 h 653415"/>
                <a:gd name="connsiteX25" fmla="*/ 3810 w 360045"/>
                <a:gd name="connsiteY25" fmla="*/ 377190 h 653415"/>
                <a:gd name="connsiteX26" fmla="*/ 24765 w 360045"/>
                <a:gd name="connsiteY26" fmla="*/ 445770 h 653415"/>
                <a:gd name="connsiteX27" fmla="*/ 0 w 360045"/>
                <a:gd name="connsiteY27" fmla="*/ 504825 h 653415"/>
                <a:gd name="connsiteX28" fmla="*/ 43815 w 360045"/>
                <a:gd name="connsiteY28" fmla="*/ 518160 h 653415"/>
                <a:gd name="connsiteX29" fmla="*/ 74295 w 360045"/>
                <a:gd name="connsiteY29" fmla="*/ 466725 h 653415"/>
                <a:gd name="connsiteX30" fmla="*/ 100965 w 360045"/>
                <a:gd name="connsiteY30" fmla="*/ 438150 h 653415"/>
                <a:gd name="connsiteX31" fmla="*/ 100965 w 360045"/>
                <a:gd name="connsiteY31" fmla="*/ 489585 h 653415"/>
                <a:gd name="connsiteX32" fmla="*/ 80010 w 360045"/>
                <a:gd name="connsiteY32" fmla="*/ 521970 h 653415"/>
                <a:gd name="connsiteX33" fmla="*/ 85725 w 360045"/>
                <a:gd name="connsiteY33" fmla="*/ 537210 h 653415"/>
                <a:gd name="connsiteX34" fmla="*/ 97155 w 360045"/>
                <a:gd name="connsiteY34" fmla="*/ 563880 h 653415"/>
                <a:gd name="connsiteX35" fmla="*/ 36195 w 360045"/>
                <a:gd name="connsiteY35" fmla="*/ 586740 h 653415"/>
                <a:gd name="connsiteX36" fmla="*/ 53340 w 360045"/>
                <a:gd name="connsiteY36" fmla="*/ 653415 h 653415"/>
                <a:gd name="connsiteX37" fmla="*/ 99060 w 360045"/>
                <a:gd name="connsiteY37" fmla="*/ 641985 h 653415"/>
                <a:gd name="connsiteX38" fmla="*/ 120015 w 360045"/>
                <a:gd name="connsiteY38" fmla="*/ 596265 h 653415"/>
                <a:gd name="connsiteX39" fmla="*/ 148590 w 360045"/>
                <a:gd name="connsiteY39" fmla="*/ 577215 h 653415"/>
                <a:gd name="connsiteX40" fmla="*/ 209550 w 360045"/>
                <a:gd name="connsiteY40" fmla="*/ 539115 h 653415"/>
                <a:gd name="connsiteX41" fmla="*/ 260985 w 360045"/>
                <a:gd name="connsiteY41" fmla="*/ 594360 h 653415"/>
                <a:gd name="connsiteX42" fmla="*/ 264795 w 360045"/>
                <a:gd name="connsiteY42" fmla="*/ 577215 h 653415"/>
                <a:gd name="connsiteX43" fmla="*/ 272415 w 360045"/>
                <a:gd name="connsiteY43" fmla="*/ 554355 h 653415"/>
                <a:gd name="connsiteX44" fmla="*/ 268605 w 360045"/>
                <a:gd name="connsiteY44" fmla="*/ 531495 h 653415"/>
                <a:gd name="connsiteX45" fmla="*/ 287655 w 360045"/>
                <a:gd name="connsiteY45" fmla="*/ 512445 h 653415"/>
                <a:gd name="connsiteX46" fmla="*/ 251460 w 360045"/>
                <a:gd name="connsiteY46" fmla="*/ 453390 h 653415"/>
                <a:gd name="connsiteX47" fmla="*/ 247650 w 360045"/>
                <a:gd name="connsiteY47" fmla="*/ 436245 h 653415"/>
                <a:gd name="connsiteX48" fmla="*/ 234315 w 360045"/>
                <a:gd name="connsiteY48" fmla="*/ 409575 h 653415"/>
                <a:gd name="connsiteX49" fmla="*/ 228600 w 360045"/>
                <a:gd name="connsiteY49" fmla="*/ 354330 h 653415"/>
                <a:gd name="connsiteX50" fmla="*/ 257175 w 360045"/>
                <a:gd name="connsiteY50" fmla="*/ 358140 h 653415"/>
                <a:gd name="connsiteX51" fmla="*/ 295275 w 360045"/>
                <a:gd name="connsiteY51" fmla="*/ 422910 h 65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60045" h="653415">
                  <a:moveTo>
                    <a:pt x="360045" y="371475"/>
                  </a:moveTo>
                  <a:lnTo>
                    <a:pt x="314325" y="295275"/>
                  </a:lnTo>
                  <a:lnTo>
                    <a:pt x="283845" y="232410"/>
                  </a:lnTo>
                  <a:lnTo>
                    <a:pt x="272415" y="213360"/>
                  </a:lnTo>
                  <a:lnTo>
                    <a:pt x="272415" y="175260"/>
                  </a:lnTo>
                  <a:lnTo>
                    <a:pt x="280035" y="158115"/>
                  </a:lnTo>
                  <a:lnTo>
                    <a:pt x="247650" y="131445"/>
                  </a:lnTo>
                  <a:lnTo>
                    <a:pt x="251460" y="55245"/>
                  </a:lnTo>
                  <a:lnTo>
                    <a:pt x="280035" y="34290"/>
                  </a:lnTo>
                  <a:lnTo>
                    <a:pt x="264795" y="0"/>
                  </a:lnTo>
                  <a:lnTo>
                    <a:pt x="200025" y="0"/>
                  </a:lnTo>
                  <a:lnTo>
                    <a:pt x="201930" y="60960"/>
                  </a:lnTo>
                  <a:lnTo>
                    <a:pt x="167640" y="87630"/>
                  </a:lnTo>
                  <a:lnTo>
                    <a:pt x="116205" y="100965"/>
                  </a:lnTo>
                  <a:lnTo>
                    <a:pt x="133350" y="165735"/>
                  </a:lnTo>
                  <a:lnTo>
                    <a:pt x="163830" y="224790"/>
                  </a:lnTo>
                  <a:cubicBezTo>
                    <a:pt x="160020" y="219710"/>
                    <a:pt x="155809" y="214907"/>
                    <a:pt x="152400" y="209550"/>
                  </a:cubicBezTo>
                  <a:cubicBezTo>
                    <a:pt x="151322" y="207856"/>
                    <a:pt x="150495" y="203835"/>
                    <a:pt x="150495" y="203835"/>
                  </a:cubicBezTo>
                  <a:lnTo>
                    <a:pt x="116205" y="184785"/>
                  </a:lnTo>
                  <a:lnTo>
                    <a:pt x="87630" y="226695"/>
                  </a:lnTo>
                  <a:lnTo>
                    <a:pt x="87630" y="196215"/>
                  </a:lnTo>
                  <a:lnTo>
                    <a:pt x="81915" y="175260"/>
                  </a:lnTo>
                  <a:lnTo>
                    <a:pt x="30480" y="190500"/>
                  </a:lnTo>
                  <a:lnTo>
                    <a:pt x="9525" y="253365"/>
                  </a:lnTo>
                  <a:lnTo>
                    <a:pt x="5715" y="316230"/>
                  </a:lnTo>
                  <a:lnTo>
                    <a:pt x="3810" y="377190"/>
                  </a:lnTo>
                  <a:lnTo>
                    <a:pt x="24765" y="445770"/>
                  </a:lnTo>
                  <a:lnTo>
                    <a:pt x="0" y="504825"/>
                  </a:lnTo>
                  <a:lnTo>
                    <a:pt x="43815" y="518160"/>
                  </a:lnTo>
                  <a:lnTo>
                    <a:pt x="74295" y="466725"/>
                  </a:lnTo>
                  <a:lnTo>
                    <a:pt x="100965" y="438150"/>
                  </a:lnTo>
                  <a:lnTo>
                    <a:pt x="100965" y="489585"/>
                  </a:lnTo>
                  <a:lnTo>
                    <a:pt x="80010" y="521970"/>
                  </a:lnTo>
                  <a:lnTo>
                    <a:pt x="85725" y="537210"/>
                  </a:lnTo>
                  <a:lnTo>
                    <a:pt x="97155" y="563880"/>
                  </a:lnTo>
                  <a:lnTo>
                    <a:pt x="36195" y="586740"/>
                  </a:lnTo>
                  <a:lnTo>
                    <a:pt x="53340" y="653415"/>
                  </a:lnTo>
                  <a:lnTo>
                    <a:pt x="99060" y="641985"/>
                  </a:lnTo>
                  <a:lnTo>
                    <a:pt x="120015" y="596265"/>
                  </a:lnTo>
                  <a:lnTo>
                    <a:pt x="148590" y="577215"/>
                  </a:lnTo>
                  <a:lnTo>
                    <a:pt x="209550" y="539115"/>
                  </a:lnTo>
                  <a:lnTo>
                    <a:pt x="260985" y="594360"/>
                  </a:lnTo>
                  <a:lnTo>
                    <a:pt x="264795" y="577215"/>
                  </a:lnTo>
                  <a:lnTo>
                    <a:pt x="272415" y="554355"/>
                  </a:lnTo>
                  <a:lnTo>
                    <a:pt x="268605" y="531495"/>
                  </a:lnTo>
                  <a:lnTo>
                    <a:pt x="287655" y="512445"/>
                  </a:lnTo>
                  <a:lnTo>
                    <a:pt x="251460" y="453390"/>
                  </a:lnTo>
                  <a:lnTo>
                    <a:pt x="247650" y="436245"/>
                  </a:lnTo>
                  <a:lnTo>
                    <a:pt x="234315" y="409575"/>
                  </a:lnTo>
                  <a:lnTo>
                    <a:pt x="228600" y="354330"/>
                  </a:lnTo>
                  <a:lnTo>
                    <a:pt x="257175" y="358140"/>
                  </a:lnTo>
                  <a:lnTo>
                    <a:pt x="295275" y="422910"/>
                  </a:lnTo>
                </a:path>
              </a:pathLst>
            </a:custGeom>
            <a:solidFill>
              <a:srgbClr val="FF9900">
                <a:alpha val="5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Freeform 29"/>
            <p:cNvSpPr/>
            <p:nvPr/>
          </p:nvSpPr>
          <p:spPr>
            <a:xfrm>
              <a:off x="2522220" y="2461260"/>
              <a:ext cx="123825" cy="127635"/>
            </a:xfrm>
            <a:custGeom>
              <a:avLst/>
              <a:gdLst>
                <a:gd name="connsiteX0" fmla="*/ 99060 w 123825"/>
                <a:gd name="connsiteY0" fmla="*/ 99060 h 127635"/>
                <a:gd name="connsiteX1" fmla="*/ 123825 w 123825"/>
                <a:gd name="connsiteY1" fmla="*/ 53340 h 127635"/>
                <a:gd name="connsiteX2" fmla="*/ 100965 w 123825"/>
                <a:gd name="connsiteY2" fmla="*/ 30480 h 127635"/>
                <a:gd name="connsiteX3" fmla="*/ 68580 w 123825"/>
                <a:gd name="connsiteY3" fmla="*/ 9525 h 127635"/>
                <a:gd name="connsiteX4" fmla="*/ 19050 w 123825"/>
                <a:gd name="connsiteY4" fmla="*/ 0 h 127635"/>
                <a:gd name="connsiteX5" fmla="*/ 0 w 123825"/>
                <a:gd name="connsiteY5" fmla="*/ 49530 h 127635"/>
                <a:gd name="connsiteX6" fmla="*/ 15240 w 123825"/>
                <a:gd name="connsiteY6" fmla="*/ 97155 h 127635"/>
                <a:gd name="connsiteX7" fmla="*/ 22860 w 123825"/>
                <a:gd name="connsiteY7" fmla="*/ 127635 h 127635"/>
                <a:gd name="connsiteX8" fmla="*/ 99060 w 123825"/>
                <a:gd name="connsiteY8" fmla="*/ 99060 h 12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825" h="127635">
                  <a:moveTo>
                    <a:pt x="99060" y="99060"/>
                  </a:moveTo>
                  <a:lnTo>
                    <a:pt x="123825" y="53340"/>
                  </a:lnTo>
                  <a:lnTo>
                    <a:pt x="100965" y="30480"/>
                  </a:lnTo>
                  <a:lnTo>
                    <a:pt x="68580" y="9525"/>
                  </a:lnTo>
                  <a:lnTo>
                    <a:pt x="19050" y="0"/>
                  </a:lnTo>
                  <a:lnTo>
                    <a:pt x="0" y="49530"/>
                  </a:lnTo>
                  <a:lnTo>
                    <a:pt x="15240" y="97155"/>
                  </a:lnTo>
                  <a:lnTo>
                    <a:pt x="22860" y="127635"/>
                  </a:lnTo>
                  <a:lnTo>
                    <a:pt x="99060" y="99060"/>
                  </a:lnTo>
                  <a:close/>
                </a:path>
              </a:pathLst>
            </a:custGeom>
            <a:solidFill>
              <a:srgbClr val="FF00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30"/>
            <p:cNvSpPr/>
            <p:nvPr/>
          </p:nvSpPr>
          <p:spPr>
            <a:xfrm>
              <a:off x="2543175" y="2598420"/>
              <a:ext cx="110490" cy="194310"/>
            </a:xfrm>
            <a:custGeom>
              <a:avLst/>
              <a:gdLst>
                <a:gd name="connsiteX0" fmla="*/ 20955 w 110490"/>
                <a:gd name="connsiteY0" fmla="*/ 194310 h 194310"/>
                <a:gd name="connsiteX1" fmla="*/ 62865 w 110490"/>
                <a:gd name="connsiteY1" fmla="*/ 144780 h 194310"/>
                <a:gd name="connsiteX2" fmla="*/ 68580 w 110490"/>
                <a:gd name="connsiteY2" fmla="*/ 95250 h 194310"/>
                <a:gd name="connsiteX3" fmla="*/ 104775 w 110490"/>
                <a:gd name="connsiteY3" fmla="*/ 78105 h 194310"/>
                <a:gd name="connsiteX4" fmla="*/ 110490 w 110490"/>
                <a:gd name="connsiteY4" fmla="*/ 38100 h 194310"/>
                <a:gd name="connsiteX5" fmla="*/ 104775 w 110490"/>
                <a:gd name="connsiteY5" fmla="*/ 15240 h 194310"/>
                <a:gd name="connsiteX6" fmla="*/ 95250 w 110490"/>
                <a:gd name="connsiteY6" fmla="*/ 3810 h 194310"/>
                <a:gd name="connsiteX7" fmla="*/ 62865 w 110490"/>
                <a:gd name="connsiteY7" fmla="*/ 0 h 194310"/>
                <a:gd name="connsiteX8" fmla="*/ 17145 w 110490"/>
                <a:gd name="connsiteY8" fmla="*/ 19050 h 194310"/>
                <a:gd name="connsiteX9" fmla="*/ 0 w 110490"/>
                <a:gd name="connsiteY9" fmla="*/ 55245 h 194310"/>
                <a:gd name="connsiteX10" fmla="*/ 3810 w 110490"/>
                <a:gd name="connsiteY10" fmla="*/ 127635 h 194310"/>
                <a:gd name="connsiteX11" fmla="*/ 20955 w 110490"/>
                <a:gd name="connsiteY11" fmla="*/ 194310 h 19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490" h="194310">
                  <a:moveTo>
                    <a:pt x="20955" y="194310"/>
                  </a:moveTo>
                  <a:lnTo>
                    <a:pt x="62865" y="144780"/>
                  </a:lnTo>
                  <a:lnTo>
                    <a:pt x="68580" y="95250"/>
                  </a:lnTo>
                  <a:lnTo>
                    <a:pt x="104775" y="78105"/>
                  </a:lnTo>
                  <a:lnTo>
                    <a:pt x="110490" y="38100"/>
                  </a:lnTo>
                  <a:lnTo>
                    <a:pt x="104775" y="15240"/>
                  </a:lnTo>
                  <a:lnTo>
                    <a:pt x="95250" y="3810"/>
                  </a:lnTo>
                  <a:lnTo>
                    <a:pt x="62865" y="0"/>
                  </a:lnTo>
                  <a:lnTo>
                    <a:pt x="17145" y="19050"/>
                  </a:lnTo>
                  <a:lnTo>
                    <a:pt x="0" y="55245"/>
                  </a:lnTo>
                  <a:lnTo>
                    <a:pt x="3810" y="127635"/>
                  </a:lnTo>
                  <a:lnTo>
                    <a:pt x="20955" y="194310"/>
                  </a:lnTo>
                  <a:close/>
                </a:path>
              </a:pathLst>
            </a:custGeom>
            <a:solidFill>
              <a:srgbClr val="FF00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31"/>
            <p:cNvSpPr/>
            <p:nvPr/>
          </p:nvSpPr>
          <p:spPr>
            <a:xfrm>
              <a:off x="3099435" y="2404110"/>
              <a:ext cx="121920" cy="205740"/>
            </a:xfrm>
            <a:custGeom>
              <a:avLst/>
              <a:gdLst>
                <a:gd name="connsiteX0" fmla="*/ 53340 w 121920"/>
                <a:gd name="connsiteY0" fmla="*/ 0 h 205740"/>
                <a:gd name="connsiteX1" fmla="*/ 53340 w 121920"/>
                <a:gd name="connsiteY1" fmla="*/ 0 h 205740"/>
                <a:gd name="connsiteX2" fmla="*/ 5715 w 121920"/>
                <a:gd name="connsiteY2" fmla="*/ 80010 h 205740"/>
                <a:gd name="connsiteX3" fmla="*/ 0 w 121920"/>
                <a:gd name="connsiteY3" fmla="*/ 150495 h 205740"/>
                <a:gd name="connsiteX4" fmla="*/ 9525 w 121920"/>
                <a:gd name="connsiteY4" fmla="*/ 190500 h 205740"/>
                <a:gd name="connsiteX5" fmla="*/ 51435 w 121920"/>
                <a:gd name="connsiteY5" fmla="*/ 205740 h 205740"/>
                <a:gd name="connsiteX6" fmla="*/ 57150 w 121920"/>
                <a:gd name="connsiteY6" fmla="*/ 142875 h 205740"/>
                <a:gd name="connsiteX7" fmla="*/ 68580 w 121920"/>
                <a:gd name="connsiteY7" fmla="*/ 100965 h 205740"/>
                <a:gd name="connsiteX8" fmla="*/ 91440 w 121920"/>
                <a:gd name="connsiteY8" fmla="*/ 60960 h 205740"/>
                <a:gd name="connsiteX9" fmla="*/ 112395 w 121920"/>
                <a:gd name="connsiteY9" fmla="*/ 36195 h 205740"/>
                <a:gd name="connsiteX10" fmla="*/ 121920 w 121920"/>
                <a:gd name="connsiteY10" fmla="*/ 5715 h 205740"/>
                <a:gd name="connsiteX11" fmla="*/ 53340 w 121920"/>
                <a:gd name="connsiteY11" fmla="*/ 0 h 20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 h="205740">
                  <a:moveTo>
                    <a:pt x="53340" y="0"/>
                  </a:moveTo>
                  <a:lnTo>
                    <a:pt x="53340" y="0"/>
                  </a:lnTo>
                  <a:lnTo>
                    <a:pt x="5715" y="80010"/>
                  </a:lnTo>
                  <a:lnTo>
                    <a:pt x="0" y="150495"/>
                  </a:lnTo>
                  <a:lnTo>
                    <a:pt x="9525" y="190500"/>
                  </a:lnTo>
                  <a:lnTo>
                    <a:pt x="51435" y="205740"/>
                  </a:lnTo>
                  <a:lnTo>
                    <a:pt x="57150" y="142875"/>
                  </a:lnTo>
                  <a:lnTo>
                    <a:pt x="68580" y="100965"/>
                  </a:lnTo>
                  <a:lnTo>
                    <a:pt x="91440" y="60960"/>
                  </a:lnTo>
                  <a:lnTo>
                    <a:pt x="112395" y="36195"/>
                  </a:lnTo>
                  <a:lnTo>
                    <a:pt x="121920" y="5715"/>
                  </a:lnTo>
                  <a:lnTo>
                    <a:pt x="53340" y="0"/>
                  </a:lnTo>
                  <a:close/>
                </a:path>
              </a:pathLst>
            </a:custGeom>
            <a:solidFill>
              <a:srgbClr val="FF99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32"/>
            <p:cNvSpPr/>
            <p:nvPr/>
          </p:nvSpPr>
          <p:spPr>
            <a:xfrm>
              <a:off x="1773555" y="5703570"/>
              <a:ext cx="83820" cy="152400"/>
            </a:xfrm>
            <a:custGeom>
              <a:avLst/>
              <a:gdLst>
                <a:gd name="connsiteX0" fmla="*/ 47625 w 83820"/>
                <a:gd name="connsiteY0" fmla="*/ 0 h 152400"/>
                <a:gd name="connsiteX1" fmla="*/ 22860 w 83820"/>
                <a:gd name="connsiteY1" fmla="*/ 41910 h 152400"/>
                <a:gd name="connsiteX2" fmla="*/ 0 w 83820"/>
                <a:gd name="connsiteY2" fmla="*/ 93345 h 152400"/>
                <a:gd name="connsiteX3" fmla="*/ 1905 w 83820"/>
                <a:gd name="connsiteY3" fmla="*/ 140970 h 152400"/>
                <a:gd name="connsiteX4" fmla="*/ 20955 w 83820"/>
                <a:gd name="connsiteY4" fmla="*/ 152400 h 152400"/>
                <a:gd name="connsiteX5" fmla="*/ 45720 w 83820"/>
                <a:gd name="connsiteY5" fmla="*/ 144780 h 152400"/>
                <a:gd name="connsiteX6" fmla="*/ 47625 w 83820"/>
                <a:gd name="connsiteY6" fmla="*/ 121920 h 152400"/>
                <a:gd name="connsiteX7" fmla="*/ 47625 w 83820"/>
                <a:gd name="connsiteY7" fmla="*/ 102870 h 152400"/>
                <a:gd name="connsiteX8" fmla="*/ 70485 w 83820"/>
                <a:gd name="connsiteY8" fmla="*/ 72390 h 152400"/>
                <a:gd name="connsiteX9" fmla="*/ 83820 w 83820"/>
                <a:gd name="connsiteY9" fmla="*/ 49530 h 152400"/>
                <a:gd name="connsiteX10" fmla="*/ 47625 w 83820"/>
                <a:gd name="connsiteY10"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820" h="152400">
                  <a:moveTo>
                    <a:pt x="47625" y="0"/>
                  </a:moveTo>
                  <a:lnTo>
                    <a:pt x="22860" y="41910"/>
                  </a:lnTo>
                  <a:lnTo>
                    <a:pt x="0" y="93345"/>
                  </a:lnTo>
                  <a:lnTo>
                    <a:pt x="1905" y="140970"/>
                  </a:lnTo>
                  <a:lnTo>
                    <a:pt x="20955" y="152400"/>
                  </a:lnTo>
                  <a:lnTo>
                    <a:pt x="45720" y="144780"/>
                  </a:lnTo>
                  <a:cubicBezTo>
                    <a:pt x="47835" y="125742"/>
                    <a:pt x="47625" y="133385"/>
                    <a:pt x="47625" y="121920"/>
                  </a:cubicBezTo>
                  <a:lnTo>
                    <a:pt x="47625" y="102870"/>
                  </a:lnTo>
                  <a:lnTo>
                    <a:pt x="70485" y="72390"/>
                  </a:lnTo>
                  <a:lnTo>
                    <a:pt x="83820" y="49530"/>
                  </a:lnTo>
                  <a:lnTo>
                    <a:pt x="47625"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p:cNvSpPr/>
            <p:nvPr/>
          </p:nvSpPr>
          <p:spPr>
            <a:xfrm>
              <a:off x="1744028" y="5103971"/>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p:cNvSpPr/>
            <p:nvPr/>
          </p:nvSpPr>
          <p:spPr>
            <a:xfrm>
              <a:off x="1488281" y="464010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p:cNvSpPr/>
            <p:nvPr/>
          </p:nvSpPr>
          <p:spPr>
            <a:xfrm>
              <a:off x="1571625" y="4125278"/>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p:cNvSpPr/>
            <p:nvPr/>
          </p:nvSpPr>
          <p:spPr>
            <a:xfrm>
              <a:off x="1385888" y="394001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Oval 37"/>
            <p:cNvSpPr/>
            <p:nvPr/>
          </p:nvSpPr>
          <p:spPr>
            <a:xfrm>
              <a:off x="1238250" y="412956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p:cNvSpPr/>
            <p:nvPr/>
          </p:nvSpPr>
          <p:spPr>
            <a:xfrm>
              <a:off x="2962274" y="147684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p:cNvSpPr/>
            <p:nvPr/>
          </p:nvSpPr>
          <p:spPr>
            <a:xfrm>
              <a:off x="3063716" y="144684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Oval 40"/>
            <p:cNvSpPr/>
            <p:nvPr/>
          </p:nvSpPr>
          <p:spPr>
            <a:xfrm>
              <a:off x="2598420" y="2471261"/>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Oval 41"/>
            <p:cNvSpPr/>
            <p:nvPr/>
          </p:nvSpPr>
          <p:spPr>
            <a:xfrm>
              <a:off x="2895600" y="361473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p:cNvSpPr/>
            <p:nvPr/>
          </p:nvSpPr>
          <p:spPr>
            <a:xfrm>
              <a:off x="1829753" y="346519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43"/>
            <p:cNvSpPr/>
            <p:nvPr/>
          </p:nvSpPr>
          <p:spPr>
            <a:xfrm>
              <a:off x="3148488" y="1411128"/>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p:cNvSpPr/>
            <p:nvPr/>
          </p:nvSpPr>
          <p:spPr>
            <a:xfrm>
              <a:off x="2596037" y="2609849"/>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p:cNvSpPr/>
            <p:nvPr/>
          </p:nvSpPr>
          <p:spPr>
            <a:xfrm>
              <a:off x="2759393" y="363140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46"/>
            <p:cNvSpPr/>
            <p:nvPr/>
          </p:nvSpPr>
          <p:spPr>
            <a:xfrm>
              <a:off x="2133600" y="363140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47"/>
            <p:cNvSpPr/>
            <p:nvPr/>
          </p:nvSpPr>
          <p:spPr>
            <a:xfrm>
              <a:off x="2895600" y="391858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p:cNvSpPr/>
            <p:nvPr/>
          </p:nvSpPr>
          <p:spPr>
            <a:xfrm>
              <a:off x="2830830" y="283035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Oval 49"/>
            <p:cNvSpPr/>
            <p:nvPr/>
          </p:nvSpPr>
          <p:spPr>
            <a:xfrm>
              <a:off x="2604611" y="363140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p:cNvSpPr/>
            <p:nvPr/>
          </p:nvSpPr>
          <p:spPr>
            <a:xfrm>
              <a:off x="2155031" y="383167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Oval 51"/>
            <p:cNvSpPr/>
            <p:nvPr/>
          </p:nvSpPr>
          <p:spPr>
            <a:xfrm>
              <a:off x="3189446" y="421195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p:cNvSpPr/>
            <p:nvPr/>
          </p:nvSpPr>
          <p:spPr>
            <a:xfrm>
              <a:off x="1982628" y="418242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Oval 53"/>
            <p:cNvSpPr/>
            <p:nvPr/>
          </p:nvSpPr>
          <p:spPr>
            <a:xfrm>
              <a:off x="2666524" y="328755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p:cNvSpPr/>
            <p:nvPr/>
          </p:nvSpPr>
          <p:spPr>
            <a:xfrm>
              <a:off x="2207895" y="398049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p:cNvSpPr/>
            <p:nvPr/>
          </p:nvSpPr>
          <p:spPr>
            <a:xfrm>
              <a:off x="2341721" y="4076699"/>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p:cNvSpPr/>
            <p:nvPr/>
          </p:nvSpPr>
          <p:spPr>
            <a:xfrm>
              <a:off x="1800701" y="5383530"/>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Oval 57"/>
            <p:cNvSpPr/>
            <p:nvPr/>
          </p:nvSpPr>
          <p:spPr>
            <a:xfrm>
              <a:off x="1672591" y="5580221"/>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p:cNvSpPr/>
            <p:nvPr/>
          </p:nvSpPr>
          <p:spPr>
            <a:xfrm>
              <a:off x="1381125" y="3029424"/>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p:cNvSpPr/>
            <p:nvPr/>
          </p:nvSpPr>
          <p:spPr>
            <a:xfrm>
              <a:off x="1421609" y="271081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p:cNvSpPr/>
            <p:nvPr/>
          </p:nvSpPr>
          <p:spPr>
            <a:xfrm>
              <a:off x="1493045" y="181736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p:cNvSpPr/>
            <p:nvPr/>
          </p:nvSpPr>
          <p:spPr>
            <a:xfrm>
              <a:off x="1166813" y="326040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p:cNvSpPr/>
            <p:nvPr/>
          </p:nvSpPr>
          <p:spPr>
            <a:xfrm>
              <a:off x="1452562" y="294941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p:cNvSpPr/>
            <p:nvPr/>
          </p:nvSpPr>
          <p:spPr>
            <a:xfrm>
              <a:off x="1720214" y="247173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p:cNvSpPr/>
            <p:nvPr/>
          </p:nvSpPr>
          <p:spPr>
            <a:xfrm>
              <a:off x="1737836" y="165401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Oval 65"/>
            <p:cNvSpPr/>
            <p:nvPr/>
          </p:nvSpPr>
          <p:spPr>
            <a:xfrm>
              <a:off x="2890837" y="1516378"/>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7" name="TextBox 66"/>
          <p:cNvSpPr txBox="1"/>
          <p:nvPr/>
        </p:nvSpPr>
        <p:spPr>
          <a:xfrm>
            <a:off x="75948" y="6077670"/>
            <a:ext cx="2172188"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70634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125" y="4468813"/>
            <a:ext cx="2416175"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5" name="Text Box 38"/>
          <p:cNvSpPr txBox="1">
            <a:spLocks noChangeArrowheads="1"/>
          </p:cNvSpPr>
          <p:nvPr/>
        </p:nvSpPr>
        <p:spPr bwMode="auto">
          <a:xfrm>
            <a:off x="859780" y="2030413"/>
            <a:ext cx="1426865"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2000" b="1" dirty="0"/>
              <a:t>Plant or</a:t>
            </a:r>
          </a:p>
          <a:p>
            <a:pPr algn="ctr"/>
            <a:r>
              <a:rPr lang="en-US" altLang="en-US" sz="2000" b="1" dirty="0"/>
              <a:t>Animal</a:t>
            </a:r>
          </a:p>
          <a:p>
            <a:pPr algn="ctr"/>
            <a:r>
              <a:rPr lang="en-US" altLang="en-US" sz="2000" b="1" dirty="0"/>
              <a:t>Remains</a:t>
            </a:r>
          </a:p>
          <a:p>
            <a:pPr algn="ctr"/>
            <a:endParaRPr lang="en-US" altLang="en-US" sz="2000" b="1" dirty="0"/>
          </a:p>
          <a:p>
            <a:pPr algn="ctr"/>
            <a:r>
              <a:rPr lang="en-US" altLang="en-US" b="1" dirty="0">
                <a:solidFill>
                  <a:srgbClr val="0033CC"/>
                </a:solidFill>
              </a:rPr>
              <a:t>sugar</a:t>
            </a:r>
          </a:p>
          <a:p>
            <a:pPr algn="ctr"/>
            <a:r>
              <a:rPr lang="en-US" altLang="en-US" b="1" dirty="0">
                <a:solidFill>
                  <a:srgbClr val="0033CC"/>
                </a:solidFill>
              </a:rPr>
              <a:t>C</a:t>
            </a:r>
            <a:r>
              <a:rPr lang="en-US" altLang="en-US" b="1" baseline="-25000" dirty="0">
                <a:solidFill>
                  <a:srgbClr val="0033CC"/>
                </a:solidFill>
              </a:rPr>
              <a:t>6</a:t>
            </a:r>
            <a:r>
              <a:rPr lang="en-US" altLang="en-US" b="1" dirty="0">
                <a:solidFill>
                  <a:srgbClr val="0033CC"/>
                </a:solidFill>
              </a:rPr>
              <a:t>H</a:t>
            </a:r>
            <a:r>
              <a:rPr lang="en-US" altLang="en-US" b="1" baseline="-25000" dirty="0">
                <a:solidFill>
                  <a:srgbClr val="0033CC"/>
                </a:solidFill>
              </a:rPr>
              <a:t>22</a:t>
            </a:r>
            <a:r>
              <a:rPr lang="en-US" altLang="en-US" b="1" dirty="0">
                <a:solidFill>
                  <a:srgbClr val="0033CC"/>
                </a:solidFill>
              </a:rPr>
              <a:t>O</a:t>
            </a:r>
            <a:r>
              <a:rPr lang="en-US" altLang="en-US" b="1" baseline="-25000" dirty="0">
                <a:solidFill>
                  <a:srgbClr val="0033CC"/>
                </a:solidFill>
              </a:rPr>
              <a:t>11</a:t>
            </a:r>
          </a:p>
        </p:txBody>
      </p:sp>
      <p:sp>
        <p:nvSpPr>
          <p:cNvPr id="18449" name="Text Box 39"/>
          <p:cNvSpPr txBox="1">
            <a:spLocks noChangeArrowheads="1"/>
          </p:cNvSpPr>
          <p:nvPr/>
        </p:nvSpPr>
        <p:spPr bwMode="auto">
          <a:xfrm>
            <a:off x="3590416" y="2214569"/>
            <a:ext cx="1718932"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Aft>
                <a:spcPts val="1200"/>
              </a:spcAft>
            </a:pPr>
            <a:r>
              <a:rPr lang="en-US" altLang="en-US" sz="2000" b="1" dirty="0"/>
              <a:t>Time</a:t>
            </a:r>
          </a:p>
          <a:p>
            <a:pPr algn="ctr">
              <a:spcAft>
                <a:spcPts val="1200"/>
              </a:spcAft>
            </a:pPr>
            <a:r>
              <a:rPr lang="en-US" altLang="en-US" sz="2000" b="1" dirty="0" smtClean="0"/>
              <a:t>Burial</a:t>
            </a:r>
          </a:p>
          <a:p>
            <a:pPr algn="ctr">
              <a:spcAft>
                <a:spcPts val="1200"/>
              </a:spcAft>
            </a:pPr>
            <a:r>
              <a:rPr lang="en-US" altLang="en-US" sz="2000" b="1" dirty="0" smtClean="0"/>
              <a:t>Temperature</a:t>
            </a:r>
            <a:endParaRPr lang="en-US" altLang="en-US" sz="2000" b="1" dirty="0"/>
          </a:p>
        </p:txBody>
      </p:sp>
      <p:graphicFrame>
        <p:nvGraphicFramePr>
          <p:cNvPr id="18450" name="Object 41"/>
          <p:cNvGraphicFramePr>
            <a:graphicFrameLocks noChangeAspect="1"/>
          </p:cNvGraphicFramePr>
          <p:nvPr/>
        </p:nvGraphicFramePr>
        <p:xfrm>
          <a:off x="3441024" y="4641860"/>
          <a:ext cx="2017713" cy="1187452"/>
        </p:xfrm>
        <a:graphic>
          <a:graphicData uri="http://schemas.openxmlformats.org/presentationml/2006/ole">
            <mc:AlternateContent xmlns:mc="http://schemas.openxmlformats.org/markup-compatibility/2006">
              <mc:Choice xmlns:v="urn:schemas-microsoft-com:vml" Requires="v">
                <p:oleObj spid="_x0000_s4304" name="Clip" r:id="rId5" imgW="1041375" imgH="612949" progId="">
                  <p:embed/>
                </p:oleObj>
              </mc:Choice>
              <mc:Fallback>
                <p:oleObj name="Clip" r:id="rId5" imgW="1041375" imgH="612949" progId="">
                  <p:embed/>
                  <p:pic>
                    <p:nvPicPr>
                      <p:cNvPr id="0" name="Picture 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41024" y="4641860"/>
                        <a:ext cx="2017713" cy="11874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8451" name="Group 45"/>
          <p:cNvGrpSpPr>
            <a:grpSpLocks/>
          </p:cNvGrpSpPr>
          <p:nvPr/>
        </p:nvGrpSpPr>
        <p:grpSpPr bwMode="auto">
          <a:xfrm>
            <a:off x="2630488" y="2484444"/>
            <a:ext cx="793750" cy="793751"/>
            <a:chOff x="3818" y="2652"/>
            <a:chExt cx="500" cy="500"/>
          </a:xfrm>
        </p:grpSpPr>
        <p:sp>
          <p:nvSpPr>
            <p:cNvPr id="18452" name="Rectangle 43"/>
            <p:cNvSpPr>
              <a:spLocks noChangeArrowheads="1"/>
            </p:cNvSpPr>
            <p:nvPr/>
          </p:nvSpPr>
          <p:spPr bwMode="auto">
            <a:xfrm>
              <a:off x="3818" y="2852"/>
              <a:ext cx="500" cy="100"/>
            </a:xfrm>
            <a:prstGeom prst="rect">
              <a:avLst/>
            </a:prstGeom>
            <a:solidFill>
              <a:schemeClr val="accent2"/>
            </a:solidFill>
            <a:ln>
              <a:noFill/>
            </a:ln>
            <a:effectLst>
              <a:outerShdw dist="38100" dir="5400000" algn="ctr" rotWithShape="0">
                <a:srgbClr val="FF0000"/>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18453" name="Rectangle 44"/>
            <p:cNvSpPr>
              <a:spLocks noChangeArrowheads="1"/>
            </p:cNvSpPr>
            <p:nvPr/>
          </p:nvSpPr>
          <p:spPr bwMode="auto">
            <a:xfrm rot="-5400000">
              <a:off x="3818" y="2852"/>
              <a:ext cx="500" cy="100"/>
            </a:xfrm>
            <a:prstGeom prst="rect">
              <a:avLst/>
            </a:prstGeom>
            <a:solidFill>
              <a:schemeClr val="accent2"/>
            </a:solidFill>
            <a:ln>
              <a:noFill/>
            </a:ln>
            <a:effectLst>
              <a:outerShdw dist="38100" dir="5400000" algn="ctr" rotWithShape="0">
                <a:srgbClr val="FF0000"/>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grpSp>
      <p:sp>
        <p:nvSpPr>
          <p:cNvPr id="18440" name="Text Box 40"/>
          <p:cNvSpPr txBox="1">
            <a:spLocks noChangeArrowheads="1"/>
          </p:cNvSpPr>
          <p:nvPr/>
        </p:nvSpPr>
        <p:spPr bwMode="auto">
          <a:xfrm>
            <a:off x="6390599" y="2546351"/>
            <a:ext cx="2100263" cy="175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2000" b="1" dirty="0"/>
              <a:t>Oil &amp; Gas </a:t>
            </a:r>
          </a:p>
          <a:p>
            <a:pPr algn="ctr"/>
            <a:r>
              <a:rPr lang="en-US" altLang="en-US" sz="2000" b="1" dirty="0" smtClean="0"/>
              <a:t>Molecules</a:t>
            </a:r>
            <a:endParaRPr lang="en-US" altLang="en-US" sz="2000" b="1" dirty="0"/>
          </a:p>
          <a:p>
            <a:pPr algn="ctr"/>
            <a:endParaRPr lang="en-US" altLang="en-US" sz="2000" b="1" dirty="0"/>
          </a:p>
          <a:p>
            <a:pPr algn="ctr"/>
            <a:r>
              <a:rPr lang="en-US" altLang="en-US" b="1" dirty="0">
                <a:solidFill>
                  <a:srgbClr val="0033CC"/>
                </a:solidFill>
              </a:rPr>
              <a:t>Methane Gas</a:t>
            </a:r>
          </a:p>
          <a:p>
            <a:pPr algn="ctr"/>
            <a:r>
              <a:rPr lang="en-US" altLang="en-US" b="1" dirty="0">
                <a:solidFill>
                  <a:srgbClr val="0033CC"/>
                </a:solidFill>
              </a:rPr>
              <a:t>CH</a:t>
            </a:r>
            <a:r>
              <a:rPr lang="en-US" altLang="en-US" b="1" baseline="-25000" dirty="0">
                <a:solidFill>
                  <a:srgbClr val="0033CC"/>
                </a:solidFill>
              </a:rPr>
              <a:t>4</a:t>
            </a:r>
          </a:p>
        </p:txBody>
      </p:sp>
      <p:grpSp>
        <p:nvGrpSpPr>
          <p:cNvPr id="18441" name="Group 49"/>
          <p:cNvGrpSpPr>
            <a:grpSpLocks/>
          </p:cNvGrpSpPr>
          <p:nvPr/>
        </p:nvGrpSpPr>
        <p:grpSpPr bwMode="auto">
          <a:xfrm>
            <a:off x="5638801" y="2689226"/>
            <a:ext cx="582613" cy="385763"/>
            <a:chOff x="4052" y="3011"/>
            <a:chExt cx="500" cy="319"/>
          </a:xfrm>
        </p:grpSpPr>
        <p:sp>
          <p:nvSpPr>
            <p:cNvPr id="18447" name="Rectangle 47"/>
            <p:cNvSpPr>
              <a:spLocks noChangeArrowheads="1"/>
            </p:cNvSpPr>
            <p:nvPr/>
          </p:nvSpPr>
          <p:spPr bwMode="auto">
            <a:xfrm>
              <a:off x="4052" y="3230"/>
              <a:ext cx="500" cy="100"/>
            </a:xfrm>
            <a:prstGeom prst="rect">
              <a:avLst/>
            </a:prstGeom>
            <a:solidFill>
              <a:schemeClr val="accent2"/>
            </a:solidFill>
            <a:ln>
              <a:noFill/>
            </a:ln>
            <a:effectLst>
              <a:outerShdw dist="38100" dir="5400000" algn="ctr" rotWithShape="0">
                <a:srgbClr val="FF0000"/>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18448" name="Rectangle 48"/>
            <p:cNvSpPr>
              <a:spLocks noChangeArrowheads="1"/>
            </p:cNvSpPr>
            <p:nvPr/>
          </p:nvSpPr>
          <p:spPr bwMode="auto">
            <a:xfrm rot="10800000">
              <a:off x="4052" y="3011"/>
              <a:ext cx="500" cy="100"/>
            </a:xfrm>
            <a:prstGeom prst="rect">
              <a:avLst/>
            </a:prstGeom>
            <a:solidFill>
              <a:schemeClr val="accent2"/>
            </a:solidFill>
            <a:ln>
              <a:noFill/>
            </a:ln>
            <a:effectLst>
              <a:outerShdw dist="38100" dir="5400000" algn="ctr" rotWithShape="0">
                <a:srgbClr val="FF0000"/>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grpSp>
      <p:grpSp>
        <p:nvGrpSpPr>
          <p:cNvPr id="18442" name="Group 56"/>
          <p:cNvGrpSpPr>
            <a:grpSpLocks/>
          </p:cNvGrpSpPr>
          <p:nvPr/>
        </p:nvGrpSpPr>
        <p:grpSpPr bwMode="auto">
          <a:xfrm>
            <a:off x="6812080" y="4376739"/>
            <a:ext cx="1257300" cy="1714500"/>
            <a:chOff x="3823" y="3012"/>
            <a:chExt cx="492" cy="851"/>
          </a:xfrm>
        </p:grpSpPr>
        <p:sp>
          <p:nvSpPr>
            <p:cNvPr id="18443" name="Freeform 51"/>
            <p:cNvSpPr>
              <a:spLocks noChangeAspect="1"/>
            </p:cNvSpPr>
            <p:nvPr/>
          </p:nvSpPr>
          <p:spPr bwMode="auto">
            <a:xfrm>
              <a:off x="3904" y="3054"/>
              <a:ext cx="81" cy="141"/>
            </a:xfrm>
            <a:custGeom>
              <a:avLst/>
              <a:gdLst>
                <a:gd name="T0" fmla="*/ 0 w 199"/>
                <a:gd name="T1" fmla="*/ 2 h 348"/>
                <a:gd name="T2" fmla="*/ 1 w 199"/>
                <a:gd name="T3" fmla="*/ 1 h 348"/>
                <a:gd name="T4" fmla="*/ 1 w 199"/>
                <a:gd name="T5" fmla="*/ 0 h 348"/>
                <a:gd name="T6" fmla="*/ 1 w 199"/>
                <a:gd name="T7" fmla="*/ 0 h 348"/>
                <a:gd name="T8" fmla="*/ 0 w 199"/>
                <a:gd name="T9" fmla="*/ 0 h 348"/>
                <a:gd name="T10" fmla="*/ 0 w 199"/>
                <a:gd name="T11" fmla="*/ 1 h 348"/>
                <a:gd name="T12" fmla="*/ 0 w 199"/>
                <a:gd name="T13" fmla="*/ 1 h 348"/>
                <a:gd name="T14" fmla="*/ 0 w 199"/>
                <a:gd name="T15" fmla="*/ 2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8444" name="Freeform 52"/>
            <p:cNvSpPr>
              <a:spLocks noChangeAspect="1"/>
            </p:cNvSpPr>
            <p:nvPr/>
          </p:nvSpPr>
          <p:spPr bwMode="auto">
            <a:xfrm>
              <a:off x="4016" y="3103"/>
              <a:ext cx="81" cy="141"/>
            </a:xfrm>
            <a:custGeom>
              <a:avLst/>
              <a:gdLst>
                <a:gd name="T0" fmla="*/ 0 w 199"/>
                <a:gd name="T1" fmla="*/ 2 h 348"/>
                <a:gd name="T2" fmla="*/ 1 w 199"/>
                <a:gd name="T3" fmla="*/ 1 h 348"/>
                <a:gd name="T4" fmla="*/ 1 w 199"/>
                <a:gd name="T5" fmla="*/ 0 h 348"/>
                <a:gd name="T6" fmla="*/ 1 w 199"/>
                <a:gd name="T7" fmla="*/ 0 h 348"/>
                <a:gd name="T8" fmla="*/ 0 w 199"/>
                <a:gd name="T9" fmla="*/ 0 h 348"/>
                <a:gd name="T10" fmla="*/ 0 w 199"/>
                <a:gd name="T11" fmla="*/ 1 h 348"/>
                <a:gd name="T12" fmla="*/ 0 w 199"/>
                <a:gd name="T13" fmla="*/ 1 h 348"/>
                <a:gd name="T14" fmla="*/ 0 w 199"/>
                <a:gd name="T15" fmla="*/ 2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8445" name="Freeform 53"/>
            <p:cNvSpPr>
              <a:spLocks noChangeAspect="1"/>
            </p:cNvSpPr>
            <p:nvPr/>
          </p:nvSpPr>
          <p:spPr bwMode="auto">
            <a:xfrm>
              <a:off x="4127" y="3051"/>
              <a:ext cx="81" cy="141"/>
            </a:xfrm>
            <a:custGeom>
              <a:avLst/>
              <a:gdLst>
                <a:gd name="T0" fmla="*/ 0 w 199"/>
                <a:gd name="T1" fmla="*/ 2 h 348"/>
                <a:gd name="T2" fmla="*/ 1 w 199"/>
                <a:gd name="T3" fmla="*/ 1 h 348"/>
                <a:gd name="T4" fmla="*/ 1 w 199"/>
                <a:gd name="T5" fmla="*/ 0 h 348"/>
                <a:gd name="T6" fmla="*/ 1 w 199"/>
                <a:gd name="T7" fmla="*/ 0 h 348"/>
                <a:gd name="T8" fmla="*/ 0 w 199"/>
                <a:gd name="T9" fmla="*/ 0 h 348"/>
                <a:gd name="T10" fmla="*/ 0 w 199"/>
                <a:gd name="T11" fmla="*/ 1 h 348"/>
                <a:gd name="T12" fmla="*/ 0 w 199"/>
                <a:gd name="T13" fmla="*/ 1 h 348"/>
                <a:gd name="T14" fmla="*/ 0 w 199"/>
                <a:gd name="T15" fmla="*/ 2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aphicFrame>
          <p:nvGraphicFramePr>
            <p:cNvPr id="18446" name="Object 54"/>
            <p:cNvGraphicFramePr>
              <a:graphicFrameLocks noChangeAspect="1"/>
            </p:cNvGraphicFramePr>
            <p:nvPr/>
          </p:nvGraphicFramePr>
          <p:xfrm>
            <a:off x="3823" y="3012"/>
            <a:ext cx="492" cy="851"/>
          </p:xfrm>
          <a:graphic>
            <a:graphicData uri="http://schemas.openxmlformats.org/presentationml/2006/ole">
              <mc:AlternateContent xmlns:mc="http://schemas.openxmlformats.org/markup-compatibility/2006">
                <mc:Choice xmlns:v="urn:schemas-microsoft-com:vml" Requires="v">
                  <p:oleObj spid="_x0000_s4305" name="Clip" r:id="rId7" imgW="1042416" imgH="1352398" progId="">
                    <p:embed/>
                  </p:oleObj>
                </mc:Choice>
                <mc:Fallback>
                  <p:oleObj name="Clip" r:id="rId7" imgW="1042416" imgH="1352398" progId="">
                    <p:embed/>
                    <p:pic>
                      <p:nvPicPr>
                        <p:cNvPr id="0" name="Picture 7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23" y="3012"/>
                          <a:ext cx="492" cy="8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5" name="Title 4"/>
          <p:cNvSpPr>
            <a:spLocks noGrp="1"/>
          </p:cNvSpPr>
          <p:nvPr>
            <p:ph type="title"/>
          </p:nvPr>
        </p:nvSpPr>
        <p:spPr/>
        <p:txBody>
          <a:bodyPr/>
          <a:lstStyle/>
          <a:p>
            <a:r>
              <a:rPr lang="en-US" dirty="0"/>
              <a:t>Source of </a:t>
            </a:r>
            <a:r>
              <a:rPr lang="en-US" dirty="0" smtClean="0"/>
              <a:t>Oil &amp; Gas</a:t>
            </a:r>
            <a:endParaRPr lang="en-US" dirty="0"/>
          </a:p>
        </p:txBody>
      </p:sp>
      <p:sp>
        <p:nvSpPr>
          <p:cNvPr id="23" name="Text Box 38"/>
          <p:cNvSpPr txBox="1">
            <a:spLocks noChangeArrowheads="1"/>
          </p:cNvSpPr>
          <p:nvPr/>
        </p:nvSpPr>
        <p:spPr bwMode="auto">
          <a:xfrm>
            <a:off x="593842" y="1031430"/>
            <a:ext cx="195874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b="1" dirty="0" smtClean="0"/>
              <a:t>ORGANIC MATERIAL</a:t>
            </a:r>
            <a:endParaRPr lang="en-US" altLang="en-US" sz="2800" b="1" baseline="-25000" dirty="0">
              <a:solidFill>
                <a:srgbClr val="0033CC"/>
              </a:solidFill>
            </a:endParaRPr>
          </a:p>
        </p:txBody>
      </p:sp>
      <p:sp>
        <p:nvSpPr>
          <p:cNvPr id="24" name="Text Box 38"/>
          <p:cNvSpPr txBox="1">
            <a:spLocks noChangeArrowheads="1"/>
          </p:cNvSpPr>
          <p:nvPr/>
        </p:nvSpPr>
        <p:spPr bwMode="auto">
          <a:xfrm>
            <a:off x="3299060" y="1031430"/>
            <a:ext cx="230164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b="1" dirty="0" smtClean="0"/>
              <a:t>REACTION</a:t>
            </a:r>
          </a:p>
          <a:p>
            <a:pPr algn="ctr"/>
            <a:r>
              <a:rPr lang="en-US" altLang="en-US" b="1" dirty="0" smtClean="0"/>
              <a:t>CONDITIONS</a:t>
            </a:r>
          </a:p>
        </p:txBody>
      </p:sp>
      <p:sp>
        <p:nvSpPr>
          <p:cNvPr id="25" name="Text Box 38"/>
          <p:cNvSpPr txBox="1">
            <a:spLocks noChangeArrowheads="1"/>
          </p:cNvSpPr>
          <p:nvPr/>
        </p:nvSpPr>
        <p:spPr bwMode="auto">
          <a:xfrm>
            <a:off x="6213710" y="1031430"/>
            <a:ext cx="245404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b="1" dirty="0" smtClean="0"/>
              <a:t>OIL - GAS GENERATION</a:t>
            </a:r>
            <a:endParaRPr lang="en-US" altLang="en-US" sz="2800" b="1" baseline="-25000" dirty="0">
              <a:solidFill>
                <a:srgbClr val="0033CC"/>
              </a:solidFill>
            </a:endParaRPr>
          </a:p>
        </p:txBody>
      </p:sp>
      <p:sp>
        <p:nvSpPr>
          <p:cNvPr id="22" name="Footer Placeholder 3"/>
          <p:cNvSpPr txBox="1">
            <a:spLocks/>
          </p:cNvSpPr>
          <p:nvPr/>
        </p:nvSpPr>
        <p:spPr bwMode="auto">
          <a:xfrm>
            <a:off x="284163" y="6101842"/>
            <a:ext cx="2895600" cy="152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20000"/>
              </a:spcBef>
              <a:spcAft>
                <a:spcPct val="0"/>
              </a:spcAft>
              <a:buChar char="•"/>
              <a:defRPr sz="3200" kern="1200">
                <a:solidFill>
                  <a:schemeClr val="tx1"/>
                </a:solidFill>
                <a:latin typeface="Tahoma" panose="020B0604030504040204" pitchFamily="34" charset="0"/>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Tahoma" panose="020B0604030504040204" pitchFamily="34" charset="0"/>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Tahoma" panose="020B060403050404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har char="»"/>
              <a:defRPr sz="20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har char="»"/>
              <a:defRPr sz="20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har char="»"/>
              <a:defRPr sz="20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har char="»"/>
              <a:defRPr sz="2000" kern="1200">
                <a:solidFill>
                  <a:schemeClr val="tx1"/>
                </a:solidFill>
                <a:latin typeface="Tahoma" panose="020B0604030504040204" pitchFamily="34" charset="0"/>
                <a:ea typeface="+mn-ea"/>
                <a:cs typeface="+mn-cs"/>
              </a:defRPr>
            </a:lvl9pPr>
          </a:lstStyle>
          <a:p>
            <a:pPr>
              <a:spcBef>
                <a:spcPct val="0"/>
              </a:spcBef>
              <a:buFontTx/>
              <a:buNone/>
            </a:pPr>
            <a:r>
              <a:rPr lang="en-US" altLang="en-US" sz="1100" b="1" dirty="0" smtClean="0">
                <a:cs typeface="Tahoma" panose="020B0604030504040204" pitchFamily="34" charset="0"/>
              </a:rPr>
              <a:t>Image Courtesy of ExxonMobil</a:t>
            </a:r>
            <a:endParaRPr lang="en-US" altLang="en-US" sz="1100" b="1" dirty="0">
              <a:cs typeface="Tahoma" panose="020B0604030504040204" pitchFamily="34" charset="0"/>
            </a:endParaRPr>
          </a:p>
        </p:txBody>
      </p:sp>
    </p:spTree>
    <p:extLst>
      <p:ext uri="{BB962C8B-B14F-4D97-AF65-F5344CB8AC3E}">
        <p14:creationId xmlns:p14="http://schemas.microsoft.com/office/powerpoint/2010/main" val="62756819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Additional Sites</a:t>
            </a:r>
            <a:endParaRPr lang="en-US" b="1" dirty="0"/>
          </a:p>
        </p:txBody>
      </p:sp>
      <p:sp>
        <p:nvSpPr>
          <p:cNvPr id="5" name="TextBox 4"/>
          <p:cNvSpPr txBox="1"/>
          <p:nvPr/>
        </p:nvSpPr>
        <p:spPr>
          <a:xfrm>
            <a:off x="228600" y="1789465"/>
            <a:ext cx="2683821" cy="707886"/>
          </a:xfrm>
          <a:prstGeom prst="rect">
            <a:avLst/>
          </a:prstGeom>
          <a:noFill/>
        </p:spPr>
        <p:txBody>
          <a:bodyPr wrap="square" rtlCol="0">
            <a:spAutoFit/>
          </a:bodyPr>
          <a:lstStyle/>
          <a:p>
            <a:pPr algn="ctr"/>
            <a:r>
              <a:rPr lang="en-US" sz="1800" b="1" dirty="0" smtClean="0">
                <a:solidFill>
                  <a:srgbClr val="FF0000"/>
                </a:solidFill>
                <a:latin typeface="Calibri" panose="020F0502020204030204" pitchFamily="34" charset="0"/>
              </a:rPr>
              <a:t>193 </a:t>
            </a:r>
            <a:r>
              <a:rPr lang="en-US" sz="2000" b="1" dirty="0" smtClean="0">
                <a:latin typeface="Calibri" panose="020F0502020204030204" pitchFamily="34" charset="0"/>
              </a:rPr>
              <a:t>Additional </a:t>
            </a:r>
            <a:r>
              <a:rPr lang="en-US" sz="2000" b="1" dirty="0">
                <a:latin typeface="Calibri" panose="020F0502020204030204" pitchFamily="34" charset="0"/>
              </a:rPr>
              <a:t>Points were Modeled</a:t>
            </a:r>
          </a:p>
        </p:txBody>
      </p:sp>
      <p:sp>
        <p:nvSpPr>
          <p:cNvPr id="6" name="TextBox 5"/>
          <p:cNvSpPr txBox="1"/>
          <p:nvPr/>
        </p:nvSpPr>
        <p:spPr>
          <a:xfrm>
            <a:off x="439656" y="2512144"/>
            <a:ext cx="2261709" cy="3139321"/>
          </a:xfrm>
          <a:prstGeom prst="rect">
            <a:avLst/>
          </a:prstGeom>
          <a:noFill/>
        </p:spPr>
        <p:txBody>
          <a:bodyPr wrap="none" rtlCol="0">
            <a:spAutoFit/>
          </a:bodyPr>
          <a:lstStyle/>
          <a:p>
            <a:pPr marL="176213" indent="-176213">
              <a:buFont typeface="Arial" pitchFamily="34" charset="0"/>
              <a:buChar char="•"/>
            </a:pPr>
            <a:r>
              <a:rPr lang="en-US" sz="1800" dirty="0" smtClean="0">
                <a:latin typeface="Calibri" panose="020F0502020204030204" pitchFamily="34" charset="0"/>
              </a:rPr>
              <a:t>Horizon time/depth</a:t>
            </a:r>
          </a:p>
          <a:p>
            <a:pPr marL="176213" indent="-176213">
              <a:buFont typeface="Arial" pitchFamily="34" charset="0"/>
              <a:buChar char="•"/>
            </a:pPr>
            <a:r>
              <a:rPr lang="en-US" sz="1800" dirty="0" smtClean="0">
                <a:latin typeface="Calibri" panose="020F0502020204030204" pitchFamily="34" charset="0"/>
              </a:rPr>
              <a:t>Crustal Thinning</a:t>
            </a:r>
          </a:p>
          <a:p>
            <a:pPr marL="176213" indent="-176213">
              <a:buFont typeface="Arial" pitchFamily="34" charset="0"/>
              <a:buChar char="•"/>
            </a:pPr>
            <a:r>
              <a:rPr lang="en-US" sz="1800" dirty="0" smtClean="0">
                <a:latin typeface="Calibri" panose="020F0502020204030204" pitchFamily="34" charset="0"/>
              </a:rPr>
              <a:t>Paleo WD</a:t>
            </a:r>
          </a:p>
          <a:p>
            <a:pPr marL="176213" indent="-176213">
              <a:buFont typeface="Arial" pitchFamily="34" charset="0"/>
              <a:buChar char="•"/>
            </a:pPr>
            <a:r>
              <a:rPr lang="en-US" sz="1800" dirty="0" smtClean="0">
                <a:latin typeface="Calibri" panose="020F0502020204030204" pitchFamily="34" charset="0"/>
              </a:rPr>
              <a:t>% sand, silt, clay</a:t>
            </a:r>
          </a:p>
          <a:p>
            <a:pPr marL="176213" indent="-176213">
              <a:buFont typeface="Arial" pitchFamily="34" charset="0"/>
              <a:buChar char="•"/>
            </a:pPr>
            <a:r>
              <a:rPr lang="en-US" sz="1800" dirty="0" smtClean="0">
                <a:latin typeface="Calibri" panose="020F0502020204030204" pitchFamily="34" charset="0"/>
              </a:rPr>
              <a:t>Paleo HF</a:t>
            </a:r>
          </a:p>
          <a:p>
            <a:pPr marL="176213" indent="-176213">
              <a:buFont typeface="Arial" pitchFamily="34" charset="0"/>
              <a:buChar char="•"/>
            </a:pPr>
            <a:r>
              <a:rPr lang="en-US" sz="1800" dirty="0" smtClean="0">
                <a:latin typeface="Calibri" panose="020F0502020204030204" pitchFamily="34" charset="0"/>
              </a:rPr>
              <a:t>OTOC</a:t>
            </a:r>
          </a:p>
          <a:p>
            <a:pPr marL="176213" indent="-176213">
              <a:buFont typeface="Arial" pitchFamily="34" charset="0"/>
              <a:buChar char="•"/>
            </a:pPr>
            <a:r>
              <a:rPr lang="en-US" sz="1800" dirty="0" smtClean="0">
                <a:latin typeface="Calibri" panose="020F0502020204030204" pitchFamily="34" charset="0"/>
              </a:rPr>
              <a:t>HI</a:t>
            </a:r>
          </a:p>
          <a:p>
            <a:pPr marL="176213" indent="-176213">
              <a:buFont typeface="Arial" pitchFamily="34" charset="0"/>
              <a:buChar char="•"/>
            </a:pPr>
            <a:r>
              <a:rPr lang="en-US" sz="1800" dirty="0" smtClean="0">
                <a:latin typeface="Calibri" panose="020F0502020204030204" pitchFamily="34" charset="0"/>
              </a:rPr>
              <a:t>Eff. Source thick (2)</a:t>
            </a:r>
          </a:p>
          <a:p>
            <a:pPr marL="176213" indent="-176213">
              <a:buFont typeface="Arial" pitchFamily="34" charset="0"/>
              <a:buChar char="•"/>
            </a:pPr>
            <a:r>
              <a:rPr lang="en-US" sz="1800" dirty="0" smtClean="0">
                <a:latin typeface="Calibri" panose="020F0502020204030204" pitchFamily="34" charset="0"/>
              </a:rPr>
              <a:t>Organic matter type</a:t>
            </a:r>
          </a:p>
          <a:p>
            <a:pPr marL="176213" indent="-176213">
              <a:buFont typeface="Arial" pitchFamily="34" charset="0"/>
              <a:buChar char="•"/>
            </a:pPr>
            <a:r>
              <a:rPr lang="en-US" sz="1800" dirty="0" smtClean="0">
                <a:latin typeface="Calibri" panose="020F0502020204030204" pitchFamily="34" charset="0"/>
              </a:rPr>
              <a:t>Cum. Oil generation</a:t>
            </a:r>
          </a:p>
          <a:p>
            <a:pPr marL="176213" indent="-176213">
              <a:buFont typeface="Arial" pitchFamily="34" charset="0"/>
              <a:buChar char="•"/>
            </a:pPr>
            <a:r>
              <a:rPr lang="en-US" sz="1800" dirty="0" smtClean="0">
                <a:latin typeface="Calibri" panose="020F0502020204030204" pitchFamily="34" charset="0"/>
              </a:rPr>
              <a:t>Cum Gas generation</a:t>
            </a:r>
            <a:endParaRPr lang="en-US" sz="1800" dirty="0">
              <a:latin typeface="Calibri" panose="020F0502020204030204" pitchFamily="34" charset="0"/>
            </a:endParaRPr>
          </a:p>
        </p:txBody>
      </p:sp>
      <p:sp>
        <p:nvSpPr>
          <p:cNvPr id="9" name="Rectangle 8"/>
          <p:cNvSpPr/>
          <p:nvPr/>
        </p:nvSpPr>
        <p:spPr>
          <a:xfrm>
            <a:off x="3537903" y="887818"/>
            <a:ext cx="2068194"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P</a:t>
            </a:r>
            <a:r>
              <a:rPr lang="en-US" sz="40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ASS</a:t>
            </a:r>
            <a:r>
              <a:rPr lang="en-US" sz="54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 2</a:t>
            </a:r>
            <a:endParaRPr lang="en-US" sz="5400" b="1" cap="none" spc="0"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
        <p:nvSpPr>
          <p:cNvPr id="10" name="TextBox 9"/>
          <p:cNvSpPr txBox="1"/>
          <p:nvPr/>
        </p:nvSpPr>
        <p:spPr>
          <a:xfrm>
            <a:off x="6200355" y="1789465"/>
            <a:ext cx="2632431" cy="707886"/>
          </a:xfrm>
          <a:prstGeom prst="rect">
            <a:avLst/>
          </a:prstGeom>
          <a:noFill/>
        </p:spPr>
        <p:txBody>
          <a:bodyPr wrap="square" rtlCol="0">
            <a:spAutoFit/>
          </a:bodyPr>
          <a:lstStyle/>
          <a:p>
            <a:pPr algn="ctr"/>
            <a:r>
              <a:rPr lang="en-US" sz="2000" b="1" dirty="0" smtClean="0">
                <a:latin typeface="Calibri" panose="020F0502020204030204" pitchFamily="34" charset="0"/>
              </a:rPr>
              <a:t>Suite of Maps for end time of each Interval</a:t>
            </a:r>
            <a:endParaRPr lang="en-US" sz="2000" b="1" dirty="0">
              <a:latin typeface="Calibri" panose="020F0502020204030204" pitchFamily="34" charset="0"/>
            </a:endParaRPr>
          </a:p>
        </p:txBody>
      </p:sp>
      <p:sp>
        <p:nvSpPr>
          <p:cNvPr id="11" name="TextBox 10"/>
          <p:cNvSpPr txBox="1"/>
          <p:nvPr/>
        </p:nvSpPr>
        <p:spPr>
          <a:xfrm>
            <a:off x="6385716" y="2512144"/>
            <a:ext cx="2261709" cy="3139321"/>
          </a:xfrm>
          <a:prstGeom prst="rect">
            <a:avLst/>
          </a:prstGeom>
          <a:noFill/>
        </p:spPr>
        <p:txBody>
          <a:bodyPr wrap="none" rtlCol="0">
            <a:spAutoFit/>
          </a:bodyPr>
          <a:lstStyle/>
          <a:p>
            <a:pPr marL="176213" indent="-176213">
              <a:buFont typeface="Arial" pitchFamily="34" charset="0"/>
              <a:buChar char="•"/>
            </a:pPr>
            <a:r>
              <a:rPr lang="en-US" sz="1800" dirty="0" smtClean="0">
                <a:latin typeface="Calibri" panose="020F0502020204030204" pitchFamily="34" charset="0"/>
              </a:rPr>
              <a:t>Horizon time/depth</a:t>
            </a:r>
          </a:p>
          <a:p>
            <a:pPr marL="176213" indent="-176213">
              <a:buFont typeface="Arial" pitchFamily="34" charset="0"/>
              <a:buChar char="•"/>
            </a:pPr>
            <a:r>
              <a:rPr lang="en-US" sz="1800" dirty="0" smtClean="0">
                <a:latin typeface="Calibri" panose="020F0502020204030204" pitchFamily="34" charset="0"/>
              </a:rPr>
              <a:t>Crustal thinning</a:t>
            </a:r>
          </a:p>
          <a:p>
            <a:pPr marL="176213" indent="-176213">
              <a:buFont typeface="Arial" pitchFamily="34" charset="0"/>
              <a:buChar char="•"/>
            </a:pPr>
            <a:r>
              <a:rPr lang="en-US" sz="1800" dirty="0" smtClean="0">
                <a:latin typeface="Calibri" panose="020F0502020204030204" pitchFamily="34" charset="0"/>
              </a:rPr>
              <a:t>Paleo WD</a:t>
            </a:r>
          </a:p>
          <a:p>
            <a:pPr marL="176213" indent="-176213">
              <a:buFont typeface="Arial" pitchFamily="34" charset="0"/>
              <a:buChar char="•"/>
            </a:pPr>
            <a:r>
              <a:rPr lang="en-US" sz="1800" dirty="0" smtClean="0">
                <a:latin typeface="Calibri" panose="020F0502020204030204" pitchFamily="34" charset="0"/>
              </a:rPr>
              <a:t>% sand, silt, clay</a:t>
            </a:r>
          </a:p>
          <a:p>
            <a:pPr marL="176213" indent="-176213">
              <a:buFont typeface="Arial" pitchFamily="34" charset="0"/>
              <a:buChar char="•"/>
            </a:pPr>
            <a:r>
              <a:rPr lang="en-US" sz="1800" dirty="0" smtClean="0">
                <a:latin typeface="Calibri" panose="020F0502020204030204" pitchFamily="34" charset="0"/>
              </a:rPr>
              <a:t>Temperature</a:t>
            </a:r>
          </a:p>
          <a:p>
            <a:pPr marL="176213" indent="-176213">
              <a:buFont typeface="Arial" pitchFamily="34" charset="0"/>
              <a:buChar char="•"/>
            </a:pPr>
            <a:r>
              <a:rPr lang="en-US" sz="1800" dirty="0" smtClean="0">
                <a:latin typeface="Calibri" panose="020F0502020204030204" pitchFamily="34" charset="0"/>
              </a:rPr>
              <a:t>OTOC</a:t>
            </a:r>
          </a:p>
          <a:p>
            <a:pPr marL="176213" indent="-176213">
              <a:buFont typeface="Arial" pitchFamily="34" charset="0"/>
              <a:buChar char="•"/>
            </a:pPr>
            <a:r>
              <a:rPr lang="en-US" sz="1800" dirty="0" smtClean="0">
                <a:latin typeface="Calibri" panose="020F0502020204030204" pitchFamily="34" charset="0"/>
              </a:rPr>
              <a:t>HI</a:t>
            </a:r>
          </a:p>
          <a:p>
            <a:pPr marL="176213" indent="-176213">
              <a:buFont typeface="Arial" pitchFamily="34" charset="0"/>
              <a:buChar char="•"/>
            </a:pPr>
            <a:r>
              <a:rPr lang="en-US" sz="1800" dirty="0" smtClean="0">
                <a:latin typeface="Calibri" panose="020F0502020204030204" pitchFamily="34" charset="0"/>
              </a:rPr>
              <a:t>Eff. Source thick (2)</a:t>
            </a:r>
          </a:p>
          <a:p>
            <a:pPr marL="176213" indent="-176213">
              <a:buFont typeface="Arial" pitchFamily="34" charset="0"/>
              <a:buChar char="•"/>
            </a:pPr>
            <a:r>
              <a:rPr lang="en-US" sz="1800" dirty="0" smtClean="0">
                <a:latin typeface="Calibri" panose="020F0502020204030204" pitchFamily="34" charset="0"/>
              </a:rPr>
              <a:t>Organic matter type</a:t>
            </a:r>
          </a:p>
          <a:p>
            <a:pPr marL="176213" indent="-176213">
              <a:buFont typeface="Arial" pitchFamily="34" charset="0"/>
              <a:buChar char="•"/>
            </a:pPr>
            <a:r>
              <a:rPr lang="en-US" sz="1800" dirty="0" smtClean="0">
                <a:latin typeface="Calibri" panose="020F0502020204030204" pitchFamily="34" charset="0"/>
              </a:rPr>
              <a:t>Cum. Oil generation</a:t>
            </a:r>
          </a:p>
          <a:p>
            <a:pPr marL="176213" indent="-176213">
              <a:buFont typeface="Arial" pitchFamily="34" charset="0"/>
              <a:buChar char="•"/>
            </a:pPr>
            <a:r>
              <a:rPr lang="en-US" sz="1800" dirty="0" smtClean="0">
                <a:latin typeface="Calibri" panose="020F0502020204030204" pitchFamily="34" charset="0"/>
              </a:rPr>
              <a:t>Cum Gas generation</a:t>
            </a:r>
            <a:endParaRPr lang="en-US" sz="1800" dirty="0">
              <a:latin typeface="Calibri" panose="020F0502020204030204" pitchFamily="34" charset="0"/>
            </a:endParaRPr>
          </a:p>
        </p:txBody>
      </p:sp>
      <p:sp>
        <p:nvSpPr>
          <p:cNvPr id="15" name="Rectangle 14"/>
          <p:cNvSpPr/>
          <p:nvPr/>
        </p:nvSpPr>
        <p:spPr>
          <a:xfrm>
            <a:off x="830564" y="1001218"/>
            <a:ext cx="1479892" cy="646331"/>
          </a:xfrm>
          <a:prstGeom prst="rect">
            <a:avLst/>
          </a:prstGeom>
          <a:noFill/>
        </p:spPr>
        <p:txBody>
          <a:bodyPr wrap="none" lIns="91440" tIns="45720" rIns="91440" bIns="45720">
            <a:spAutoFit/>
          </a:bodyPr>
          <a:lstStyle/>
          <a:p>
            <a:pPr algn="ctr"/>
            <a:r>
              <a:rPr lang="en-US" sz="3600" b="1" cap="none" spc="0" dirty="0" smtClean="0">
                <a:ln w="22225">
                  <a:solidFill>
                    <a:srgbClr val="C00000"/>
                  </a:solidFill>
                  <a:prstDash val="solid"/>
                </a:ln>
                <a:solidFill>
                  <a:srgbClr val="FFFF00"/>
                </a:solidFill>
                <a:effectLst/>
                <a:latin typeface="Tahoma" panose="020B0604030504040204" pitchFamily="34" charset="0"/>
                <a:ea typeface="Tahoma" panose="020B0604030504040204" pitchFamily="34" charset="0"/>
                <a:cs typeface="Tahoma" panose="020B0604030504040204" pitchFamily="34" charset="0"/>
              </a:rPr>
              <a:t>Input</a:t>
            </a:r>
            <a:endParaRPr lang="en-US" sz="3600" b="1" cap="none" spc="0" dirty="0">
              <a:ln w="22225">
                <a:solidFill>
                  <a:srgbClr val="C00000"/>
                </a:solidFill>
                <a:prstDash val="solid"/>
              </a:ln>
              <a:solidFill>
                <a:srgbClr val="FFFF00"/>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6" name="Rectangle 15"/>
          <p:cNvSpPr/>
          <p:nvPr/>
        </p:nvSpPr>
        <p:spPr>
          <a:xfrm>
            <a:off x="6613919" y="1001218"/>
            <a:ext cx="1805302" cy="646331"/>
          </a:xfrm>
          <a:prstGeom prst="rect">
            <a:avLst/>
          </a:prstGeom>
          <a:noFill/>
        </p:spPr>
        <p:txBody>
          <a:bodyPr wrap="none" lIns="91440" tIns="45720" rIns="91440" bIns="45720">
            <a:spAutoFit/>
          </a:bodyPr>
          <a:lstStyle/>
          <a:p>
            <a:pPr algn="ctr"/>
            <a:r>
              <a:rPr lang="en-US" sz="3600" b="1" cap="none" spc="0" dirty="0" smtClean="0">
                <a:ln w="22225">
                  <a:solidFill>
                    <a:srgbClr val="C00000"/>
                  </a:solidFill>
                  <a:prstDash val="solid"/>
                </a:ln>
                <a:solidFill>
                  <a:srgbClr val="FFFF00"/>
                </a:solidFill>
                <a:effectLst/>
                <a:latin typeface="Tahoma" panose="020B0604030504040204" pitchFamily="34" charset="0"/>
                <a:ea typeface="Tahoma" panose="020B0604030504040204" pitchFamily="34" charset="0"/>
                <a:cs typeface="Tahoma" panose="020B0604030504040204" pitchFamily="34" charset="0"/>
              </a:rPr>
              <a:t>Output</a:t>
            </a:r>
            <a:endParaRPr lang="en-US" sz="3600" b="1" cap="none" spc="0" dirty="0">
              <a:ln w="22225">
                <a:solidFill>
                  <a:srgbClr val="C00000"/>
                </a:solidFill>
                <a:prstDash val="solid"/>
              </a:ln>
              <a:solidFill>
                <a:srgbClr val="FFFF00"/>
              </a:solidFill>
              <a:effectLst/>
              <a:latin typeface="Tahoma" panose="020B0604030504040204" pitchFamily="34" charset="0"/>
              <a:ea typeface="Tahoma" panose="020B0604030504040204" pitchFamily="34" charset="0"/>
              <a:cs typeface="Tahoma" panose="020B0604030504040204" pitchFamily="34" charset="0"/>
            </a:endParaRPr>
          </a:p>
        </p:txBody>
      </p:sp>
      <p:grpSp>
        <p:nvGrpSpPr>
          <p:cNvPr id="17" name="Group 16"/>
          <p:cNvGrpSpPr>
            <a:grpSpLocks noChangeAspect="1"/>
          </p:cNvGrpSpPr>
          <p:nvPr/>
        </p:nvGrpSpPr>
        <p:grpSpPr>
          <a:xfrm>
            <a:off x="3050230" y="1777932"/>
            <a:ext cx="3043540" cy="4023360"/>
            <a:chOff x="510988" y="1005168"/>
            <a:chExt cx="3906030" cy="5163515"/>
          </a:xfrm>
        </p:grpSpPr>
        <p:pic>
          <p:nvPicPr>
            <p:cNvPr id="18" name="Picture 2"/>
            <p:cNvPicPr>
              <a:picLocks noChangeAspect="1" noChangeArrowheads="1"/>
            </p:cNvPicPr>
            <p:nvPr/>
          </p:nvPicPr>
          <p:blipFill rotWithShape="1">
            <a:blip r:embed="rId3" cstate="print">
              <a:lum bright="-5000" contrast="5000"/>
              <a:extLst>
                <a:ext uri="{28A0092B-C50C-407E-A947-70E740481C1C}">
                  <a14:useLocalDpi xmlns:a14="http://schemas.microsoft.com/office/drawing/2010/main" val="0"/>
                </a:ext>
              </a:extLst>
            </a:blip>
            <a:srcRect r="49390"/>
            <a:stretch/>
          </p:blipFill>
          <p:spPr bwMode="auto">
            <a:xfrm>
              <a:off x="510988" y="1005168"/>
              <a:ext cx="3906030" cy="5163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Freeform 18"/>
            <p:cNvSpPr/>
            <p:nvPr/>
          </p:nvSpPr>
          <p:spPr>
            <a:xfrm>
              <a:off x="1413851" y="1361698"/>
              <a:ext cx="2225943" cy="4577274"/>
            </a:xfrm>
            <a:custGeom>
              <a:avLst/>
              <a:gdLst>
                <a:gd name="connsiteX0" fmla="*/ 1453174 w 2225943"/>
                <a:gd name="connsiteY0" fmla="*/ 352802 h 4577274"/>
                <a:gd name="connsiteX1" fmla="*/ 1310299 w 2225943"/>
                <a:gd name="connsiteY1" fmla="*/ 433765 h 4577274"/>
                <a:gd name="connsiteX2" fmla="*/ 1134087 w 2225943"/>
                <a:gd name="connsiteY2" fmla="*/ 429002 h 4577274"/>
                <a:gd name="connsiteX3" fmla="*/ 915012 w 2225943"/>
                <a:gd name="connsiteY3" fmla="*/ 457577 h 4577274"/>
                <a:gd name="connsiteX4" fmla="*/ 810237 w 2225943"/>
                <a:gd name="connsiteY4" fmla="*/ 457577 h 4577274"/>
                <a:gd name="connsiteX5" fmla="*/ 710224 w 2225943"/>
                <a:gd name="connsiteY5" fmla="*/ 486152 h 4577274"/>
                <a:gd name="connsiteX6" fmla="*/ 591162 w 2225943"/>
                <a:gd name="connsiteY6" fmla="*/ 581402 h 4577274"/>
                <a:gd name="connsiteX7" fmla="*/ 557824 w 2225943"/>
                <a:gd name="connsiteY7" fmla="*/ 781427 h 4577274"/>
                <a:gd name="connsiteX8" fmla="*/ 543537 w 2225943"/>
                <a:gd name="connsiteY8" fmla="*/ 1086227 h 4577274"/>
                <a:gd name="connsiteX9" fmla="*/ 557824 w 2225943"/>
                <a:gd name="connsiteY9" fmla="*/ 1381502 h 4577274"/>
                <a:gd name="connsiteX10" fmla="*/ 534012 w 2225943"/>
                <a:gd name="connsiteY10" fmla="*/ 1538665 h 4577274"/>
                <a:gd name="connsiteX11" fmla="*/ 495912 w 2225943"/>
                <a:gd name="connsiteY11" fmla="*/ 1657727 h 4577274"/>
                <a:gd name="connsiteX12" fmla="*/ 443524 w 2225943"/>
                <a:gd name="connsiteY12" fmla="*/ 1757740 h 4577274"/>
                <a:gd name="connsiteX13" fmla="*/ 362562 w 2225943"/>
                <a:gd name="connsiteY13" fmla="*/ 1786315 h 4577274"/>
                <a:gd name="connsiteX14" fmla="*/ 262549 w 2225943"/>
                <a:gd name="connsiteY14" fmla="*/ 1829177 h 4577274"/>
                <a:gd name="connsiteX15" fmla="*/ 176824 w 2225943"/>
                <a:gd name="connsiteY15" fmla="*/ 1843465 h 4577274"/>
                <a:gd name="connsiteX16" fmla="*/ 172062 w 2225943"/>
                <a:gd name="connsiteY16" fmla="*/ 2319715 h 4577274"/>
                <a:gd name="connsiteX17" fmla="*/ 157774 w 2225943"/>
                <a:gd name="connsiteY17" fmla="*/ 2676902 h 4577274"/>
                <a:gd name="connsiteX18" fmla="*/ 143487 w 2225943"/>
                <a:gd name="connsiteY18" fmla="*/ 2943602 h 4577274"/>
                <a:gd name="connsiteX19" fmla="*/ 110149 w 2225943"/>
                <a:gd name="connsiteY19" fmla="*/ 3119815 h 4577274"/>
                <a:gd name="connsiteX20" fmla="*/ 52999 w 2225943"/>
                <a:gd name="connsiteY20" fmla="*/ 3210302 h 4577274"/>
                <a:gd name="connsiteX21" fmla="*/ 5374 w 2225943"/>
                <a:gd name="connsiteY21" fmla="*/ 3396040 h 4577274"/>
                <a:gd name="connsiteX22" fmla="*/ 5374 w 2225943"/>
                <a:gd name="connsiteY22" fmla="*/ 3772277 h 4577274"/>
                <a:gd name="connsiteX23" fmla="*/ 43474 w 2225943"/>
                <a:gd name="connsiteY23" fmla="*/ 4091365 h 4577274"/>
                <a:gd name="connsiteX24" fmla="*/ 114912 w 2225943"/>
                <a:gd name="connsiteY24" fmla="*/ 4248527 h 4577274"/>
                <a:gd name="connsiteX25" fmla="*/ 200637 w 2225943"/>
                <a:gd name="connsiteY25" fmla="*/ 4424740 h 4577274"/>
                <a:gd name="connsiteX26" fmla="*/ 286362 w 2225943"/>
                <a:gd name="connsiteY26" fmla="*/ 4510465 h 4577274"/>
                <a:gd name="connsiteX27" fmla="*/ 462574 w 2225943"/>
                <a:gd name="connsiteY27" fmla="*/ 4486652 h 4577274"/>
                <a:gd name="connsiteX28" fmla="*/ 695937 w 2225943"/>
                <a:gd name="connsiteY28" fmla="*/ 4415215 h 4577274"/>
                <a:gd name="connsiteX29" fmla="*/ 829287 w 2225943"/>
                <a:gd name="connsiteY29" fmla="*/ 4472365 h 4577274"/>
                <a:gd name="connsiteX30" fmla="*/ 1062649 w 2225943"/>
                <a:gd name="connsiteY30" fmla="*/ 4539040 h 4577274"/>
                <a:gd name="connsiteX31" fmla="*/ 1315062 w 2225943"/>
                <a:gd name="connsiteY31" fmla="*/ 4577140 h 4577274"/>
                <a:gd name="connsiteX32" fmla="*/ 1438887 w 2225943"/>
                <a:gd name="connsiteY32" fmla="*/ 4548565 h 4577274"/>
                <a:gd name="connsiteX33" fmla="*/ 1591287 w 2225943"/>
                <a:gd name="connsiteY33" fmla="*/ 4472365 h 4577274"/>
                <a:gd name="connsiteX34" fmla="*/ 1710349 w 2225943"/>
                <a:gd name="connsiteY34" fmla="*/ 4424740 h 4577274"/>
                <a:gd name="connsiteX35" fmla="*/ 1881799 w 2225943"/>
                <a:gd name="connsiteY35" fmla="*/ 4410452 h 4577274"/>
                <a:gd name="connsiteX36" fmla="*/ 2067537 w 2225943"/>
                <a:gd name="connsiteY36" fmla="*/ 4415215 h 4577274"/>
                <a:gd name="connsiteX37" fmla="*/ 2134212 w 2225943"/>
                <a:gd name="connsiteY37" fmla="*/ 4377115 h 4577274"/>
                <a:gd name="connsiteX38" fmla="*/ 2153262 w 2225943"/>
                <a:gd name="connsiteY38" fmla="*/ 4339015 h 4577274"/>
                <a:gd name="connsiteX39" fmla="*/ 2215174 w 2225943"/>
                <a:gd name="connsiteY39" fmla="*/ 4267577 h 4577274"/>
                <a:gd name="connsiteX40" fmla="*/ 2224699 w 2225943"/>
                <a:gd name="connsiteY40" fmla="*/ 4110415 h 4577274"/>
                <a:gd name="connsiteX41" fmla="*/ 2200887 w 2225943"/>
                <a:gd name="connsiteY41" fmla="*/ 3953252 h 4577274"/>
                <a:gd name="connsiteX42" fmla="*/ 2143737 w 2225943"/>
                <a:gd name="connsiteY42" fmla="*/ 3843715 h 4577274"/>
                <a:gd name="connsiteX43" fmla="*/ 2100874 w 2225943"/>
                <a:gd name="connsiteY43" fmla="*/ 3672265 h 4577274"/>
                <a:gd name="connsiteX44" fmla="*/ 2043724 w 2225943"/>
                <a:gd name="connsiteY44" fmla="*/ 3472240 h 4577274"/>
                <a:gd name="connsiteX45" fmla="*/ 1986574 w 2225943"/>
                <a:gd name="connsiteY45" fmla="*/ 3172202 h 4577274"/>
                <a:gd name="connsiteX46" fmla="*/ 1996099 w 2225943"/>
                <a:gd name="connsiteY46" fmla="*/ 2891215 h 4577274"/>
                <a:gd name="connsiteX47" fmla="*/ 2048487 w 2225943"/>
                <a:gd name="connsiteY47" fmla="*/ 2710240 h 4577274"/>
                <a:gd name="connsiteX48" fmla="*/ 2148499 w 2225943"/>
                <a:gd name="connsiteY48" fmla="*/ 2481640 h 4577274"/>
                <a:gd name="connsiteX49" fmla="*/ 2153262 w 2225943"/>
                <a:gd name="connsiteY49" fmla="*/ 2291140 h 4577274"/>
                <a:gd name="connsiteX50" fmla="*/ 2081824 w 2225943"/>
                <a:gd name="connsiteY50" fmla="*/ 2110165 h 4577274"/>
                <a:gd name="connsiteX51" fmla="*/ 2058012 w 2225943"/>
                <a:gd name="connsiteY51" fmla="*/ 1967290 h 4577274"/>
                <a:gd name="connsiteX52" fmla="*/ 1986574 w 2225943"/>
                <a:gd name="connsiteY52" fmla="*/ 1872040 h 4577274"/>
                <a:gd name="connsiteX53" fmla="*/ 1877037 w 2225943"/>
                <a:gd name="connsiteY53" fmla="*/ 1772027 h 4577274"/>
                <a:gd name="connsiteX54" fmla="*/ 1862749 w 2225943"/>
                <a:gd name="connsiteY54" fmla="*/ 1667252 h 4577274"/>
                <a:gd name="connsiteX55" fmla="*/ 1886562 w 2225943"/>
                <a:gd name="connsiteY55" fmla="*/ 1505327 h 4577274"/>
                <a:gd name="connsiteX56" fmla="*/ 1896087 w 2225943"/>
                <a:gd name="connsiteY56" fmla="*/ 1362452 h 4577274"/>
                <a:gd name="connsiteX57" fmla="*/ 1877037 w 2225943"/>
                <a:gd name="connsiteY57" fmla="*/ 1029077 h 4577274"/>
                <a:gd name="connsiteX58" fmla="*/ 1867512 w 2225943"/>
                <a:gd name="connsiteY58" fmla="*/ 829052 h 4577274"/>
                <a:gd name="connsiteX59" fmla="*/ 1843699 w 2225943"/>
                <a:gd name="connsiteY59" fmla="*/ 586165 h 4577274"/>
                <a:gd name="connsiteX60" fmla="*/ 1824649 w 2225943"/>
                <a:gd name="connsiteY60" fmla="*/ 324227 h 4577274"/>
                <a:gd name="connsiteX61" fmla="*/ 1824649 w 2225943"/>
                <a:gd name="connsiteY61" fmla="*/ 190877 h 4577274"/>
                <a:gd name="connsiteX62" fmla="*/ 1824649 w 2225943"/>
                <a:gd name="connsiteY62" fmla="*/ 128965 h 4577274"/>
                <a:gd name="connsiteX63" fmla="*/ 1781787 w 2225943"/>
                <a:gd name="connsiteY63" fmla="*/ 48002 h 4577274"/>
                <a:gd name="connsiteX64" fmla="*/ 1710349 w 2225943"/>
                <a:gd name="connsiteY64" fmla="*/ 377 h 4577274"/>
                <a:gd name="connsiteX65" fmla="*/ 1629387 w 2225943"/>
                <a:gd name="connsiteY65" fmla="*/ 28952 h 4577274"/>
                <a:gd name="connsiteX66" fmla="*/ 1548424 w 2225943"/>
                <a:gd name="connsiteY66" fmla="*/ 86102 h 4577274"/>
                <a:gd name="connsiteX67" fmla="*/ 1486512 w 2225943"/>
                <a:gd name="connsiteY67" fmla="*/ 276602 h 4577274"/>
                <a:gd name="connsiteX68" fmla="*/ 1453174 w 2225943"/>
                <a:gd name="connsiteY68" fmla="*/ 352802 h 457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225943" h="4577274">
                  <a:moveTo>
                    <a:pt x="1453174" y="352802"/>
                  </a:moveTo>
                  <a:cubicBezTo>
                    <a:pt x="1423805" y="378996"/>
                    <a:pt x="1363480" y="421065"/>
                    <a:pt x="1310299" y="433765"/>
                  </a:cubicBezTo>
                  <a:cubicBezTo>
                    <a:pt x="1257118" y="446465"/>
                    <a:pt x="1199968" y="425033"/>
                    <a:pt x="1134087" y="429002"/>
                  </a:cubicBezTo>
                  <a:cubicBezTo>
                    <a:pt x="1068206" y="432971"/>
                    <a:pt x="968987" y="452814"/>
                    <a:pt x="915012" y="457577"/>
                  </a:cubicBezTo>
                  <a:cubicBezTo>
                    <a:pt x="861037" y="462340"/>
                    <a:pt x="844368" y="452815"/>
                    <a:pt x="810237" y="457577"/>
                  </a:cubicBezTo>
                  <a:cubicBezTo>
                    <a:pt x="776106" y="462339"/>
                    <a:pt x="746736" y="465515"/>
                    <a:pt x="710224" y="486152"/>
                  </a:cubicBezTo>
                  <a:cubicBezTo>
                    <a:pt x="673711" y="506790"/>
                    <a:pt x="616562" y="532190"/>
                    <a:pt x="591162" y="581402"/>
                  </a:cubicBezTo>
                  <a:cubicBezTo>
                    <a:pt x="565762" y="630614"/>
                    <a:pt x="565761" y="697290"/>
                    <a:pt x="557824" y="781427"/>
                  </a:cubicBezTo>
                  <a:cubicBezTo>
                    <a:pt x="549886" y="865565"/>
                    <a:pt x="543537" y="986215"/>
                    <a:pt x="543537" y="1086227"/>
                  </a:cubicBezTo>
                  <a:cubicBezTo>
                    <a:pt x="543537" y="1186239"/>
                    <a:pt x="559411" y="1306096"/>
                    <a:pt x="557824" y="1381502"/>
                  </a:cubicBezTo>
                  <a:cubicBezTo>
                    <a:pt x="556236" y="1456908"/>
                    <a:pt x="544331" y="1492628"/>
                    <a:pt x="534012" y="1538665"/>
                  </a:cubicBezTo>
                  <a:cubicBezTo>
                    <a:pt x="523693" y="1584703"/>
                    <a:pt x="510993" y="1621215"/>
                    <a:pt x="495912" y="1657727"/>
                  </a:cubicBezTo>
                  <a:cubicBezTo>
                    <a:pt x="480831" y="1694240"/>
                    <a:pt x="465749" y="1736309"/>
                    <a:pt x="443524" y="1757740"/>
                  </a:cubicBezTo>
                  <a:cubicBezTo>
                    <a:pt x="421299" y="1779171"/>
                    <a:pt x="392724" y="1774409"/>
                    <a:pt x="362562" y="1786315"/>
                  </a:cubicBezTo>
                  <a:cubicBezTo>
                    <a:pt x="332400" y="1798221"/>
                    <a:pt x="293505" y="1819652"/>
                    <a:pt x="262549" y="1829177"/>
                  </a:cubicBezTo>
                  <a:cubicBezTo>
                    <a:pt x="231593" y="1838702"/>
                    <a:pt x="191905" y="1761709"/>
                    <a:pt x="176824" y="1843465"/>
                  </a:cubicBezTo>
                  <a:cubicBezTo>
                    <a:pt x="161743" y="1925221"/>
                    <a:pt x="175237" y="2180809"/>
                    <a:pt x="172062" y="2319715"/>
                  </a:cubicBezTo>
                  <a:cubicBezTo>
                    <a:pt x="168887" y="2458621"/>
                    <a:pt x="162536" y="2572921"/>
                    <a:pt x="157774" y="2676902"/>
                  </a:cubicBezTo>
                  <a:cubicBezTo>
                    <a:pt x="153012" y="2780883"/>
                    <a:pt x="151425" y="2869783"/>
                    <a:pt x="143487" y="2943602"/>
                  </a:cubicBezTo>
                  <a:cubicBezTo>
                    <a:pt x="135549" y="3017421"/>
                    <a:pt x="125230" y="3075365"/>
                    <a:pt x="110149" y="3119815"/>
                  </a:cubicBezTo>
                  <a:cubicBezTo>
                    <a:pt x="95068" y="3164265"/>
                    <a:pt x="70461" y="3164265"/>
                    <a:pt x="52999" y="3210302"/>
                  </a:cubicBezTo>
                  <a:cubicBezTo>
                    <a:pt x="35537" y="3256339"/>
                    <a:pt x="13311" y="3302378"/>
                    <a:pt x="5374" y="3396040"/>
                  </a:cubicBezTo>
                  <a:cubicBezTo>
                    <a:pt x="-2564" y="3489703"/>
                    <a:pt x="-976" y="3656389"/>
                    <a:pt x="5374" y="3772277"/>
                  </a:cubicBezTo>
                  <a:cubicBezTo>
                    <a:pt x="11724" y="3888165"/>
                    <a:pt x="25218" y="4011990"/>
                    <a:pt x="43474" y="4091365"/>
                  </a:cubicBezTo>
                  <a:cubicBezTo>
                    <a:pt x="61730" y="4170740"/>
                    <a:pt x="88718" y="4192964"/>
                    <a:pt x="114912" y="4248527"/>
                  </a:cubicBezTo>
                  <a:cubicBezTo>
                    <a:pt x="141106" y="4304090"/>
                    <a:pt x="172062" y="4381084"/>
                    <a:pt x="200637" y="4424740"/>
                  </a:cubicBezTo>
                  <a:cubicBezTo>
                    <a:pt x="229212" y="4468396"/>
                    <a:pt x="242706" y="4500146"/>
                    <a:pt x="286362" y="4510465"/>
                  </a:cubicBezTo>
                  <a:cubicBezTo>
                    <a:pt x="330018" y="4520784"/>
                    <a:pt x="394312" y="4502527"/>
                    <a:pt x="462574" y="4486652"/>
                  </a:cubicBezTo>
                  <a:cubicBezTo>
                    <a:pt x="530836" y="4470777"/>
                    <a:pt x="634818" y="4417596"/>
                    <a:pt x="695937" y="4415215"/>
                  </a:cubicBezTo>
                  <a:cubicBezTo>
                    <a:pt x="757056" y="4412834"/>
                    <a:pt x="768168" y="4451728"/>
                    <a:pt x="829287" y="4472365"/>
                  </a:cubicBezTo>
                  <a:cubicBezTo>
                    <a:pt x="890406" y="4493002"/>
                    <a:pt x="981687" y="4521578"/>
                    <a:pt x="1062649" y="4539040"/>
                  </a:cubicBezTo>
                  <a:cubicBezTo>
                    <a:pt x="1143611" y="4556502"/>
                    <a:pt x="1252356" y="4575553"/>
                    <a:pt x="1315062" y="4577140"/>
                  </a:cubicBezTo>
                  <a:cubicBezTo>
                    <a:pt x="1377768" y="4578728"/>
                    <a:pt x="1392850" y="4566027"/>
                    <a:pt x="1438887" y="4548565"/>
                  </a:cubicBezTo>
                  <a:cubicBezTo>
                    <a:pt x="1484924" y="4531103"/>
                    <a:pt x="1546043" y="4493002"/>
                    <a:pt x="1591287" y="4472365"/>
                  </a:cubicBezTo>
                  <a:cubicBezTo>
                    <a:pt x="1636531" y="4451728"/>
                    <a:pt x="1661930" y="4435059"/>
                    <a:pt x="1710349" y="4424740"/>
                  </a:cubicBezTo>
                  <a:cubicBezTo>
                    <a:pt x="1758768" y="4414421"/>
                    <a:pt x="1822268" y="4412039"/>
                    <a:pt x="1881799" y="4410452"/>
                  </a:cubicBezTo>
                  <a:cubicBezTo>
                    <a:pt x="1941330" y="4408865"/>
                    <a:pt x="2025468" y="4420771"/>
                    <a:pt x="2067537" y="4415215"/>
                  </a:cubicBezTo>
                  <a:cubicBezTo>
                    <a:pt x="2109606" y="4409659"/>
                    <a:pt x="2119925" y="4389815"/>
                    <a:pt x="2134212" y="4377115"/>
                  </a:cubicBezTo>
                  <a:cubicBezTo>
                    <a:pt x="2148500" y="4364415"/>
                    <a:pt x="2139768" y="4357271"/>
                    <a:pt x="2153262" y="4339015"/>
                  </a:cubicBezTo>
                  <a:cubicBezTo>
                    <a:pt x="2166756" y="4320759"/>
                    <a:pt x="2203268" y="4305677"/>
                    <a:pt x="2215174" y="4267577"/>
                  </a:cubicBezTo>
                  <a:cubicBezTo>
                    <a:pt x="2227080" y="4229477"/>
                    <a:pt x="2227080" y="4162802"/>
                    <a:pt x="2224699" y="4110415"/>
                  </a:cubicBezTo>
                  <a:cubicBezTo>
                    <a:pt x="2222318" y="4058028"/>
                    <a:pt x="2214381" y="3997702"/>
                    <a:pt x="2200887" y="3953252"/>
                  </a:cubicBezTo>
                  <a:cubicBezTo>
                    <a:pt x="2187393" y="3908802"/>
                    <a:pt x="2160406" y="3890546"/>
                    <a:pt x="2143737" y="3843715"/>
                  </a:cubicBezTo>
                  <a:cubicBezTo>
                    <a:pt x="2127068" y="3796884"/>
                    <a:pt x="2117543" y="3734177"/>
                    <a:pt x="2100874" y="3672265"/>
                  </a:cubicBezTo>
                  <a:cubicBezTo>
                    <a:pt x="2084205" y="3610353"/>
                    <a:pt x="2062774" y="3555584"/>
                    <a:pt x="2043724" y="3472240"/>
                  </a:cubicBezTo>
                  <a:cubicBezTo>
                    <a:pt x="2024674" y="3388896"/>
                    <a:pt x="1994512" y="3269040"/>
                    <a:pt x="1986574" y="3172202"/>
                  </a:cubicBezTo>
                  <a:cubicBezTo>
                    <a:pt x="1978637" y="3075365"/>
                    <a:pt x="1985780" y="2968209"/>
                    <a:pt x="1996099" y="2891215"/>
                  </a:cubicBezTo>
                  <a:cubicBezTo>
                    <a:pt x="2006418" y="2814221"/>
                    <a:pt x="2023087" y="2778503"/>
                    <a:pt x="2048487" y="2710240"/>
                  </a:cubicBezTo>
                  <a:cubicBezTo>
                    <a:pt x="2073887" y="2641978"/>
                    <a:pt x="2131037" y="2551490"/>
                    <a:pt x="2148499" y="2481640"/>
                  </a:cubicBezTo>
                  <a:cubicBezTo>
                    <a:pt x="2165961" y="2411790"/>
                    <a:pt x="2164375" y="2353053"/>
                    <a:pt x="2153262" y="2291140"/>
                  </a:cubicBezTo>
                  <a:cubicBezTo>
                    <a:pt x="2142149" y="2229227"/>
                    <a:pt x="2097699" y="2164140"/>
                    <a:pt x="2081824" y="2110165"/>
                  </a:cubicBezTo>
                  <a:cubicBezTo>
                    <a:pt x="2065949" y="2056190"/>
                    <a:pt x="2073887" y="2006977"/>
                    <a:pt x="2058012" y="1967290"/>
                  </a:cubicBezTo>
                  <a:cubicBezTo>
                    <a:pt x="2042137" y="1927603"/>
                    <a:pt x="2016737" y="1904584"/>
                    <a:pt x="1986574" y="1872040"/>
                  </a:cubicBezTo>
                  <a:cubicBezTo>
                    <a:pt x="1956412" y="1839496"/>
                    <a:pt x="1897675" y="1806158"/>
                    <a:pt x="1877037" y="1772027"/>
                  </a:cubicBezTo>
                  <a:cubicBezTo>
                    <a:pt x="1856400" y="1737896"/>
                    <a:pt x="1861162" y="1711702"/>
                    <a:pt x="1862749" y="1667252"/>
                  </a:cubicBezTo>
                  <a:cubicBezTo>
                    <a:pt x="1864337" y="1622802"/>
                    <a:pt x="1881006" y="1556127"/>
                    <a:pt x="1886562" y="1505327"/>
                  </a:cubicBezTo>
                  <a:cubicBezTo>
                    <a:pt x="1892118" y="1454527"/>
                    <a:pt x="1897674" y="1441827"/>
                    <a:pt x="1896087" y="1362452"/>
                  </a:cubicBezTo>
                  <a:cubicBezTo>
                    <a:pt x="1894500" y="1283077"/>
                    <a:pt x="1881800" y="1117977"/>
                    <a:pt x="1877037" y="1029077"/>
                  </a:cubicBezTo>
                  <a:cubicBezTo>
                    <a:pt x="1872275" y="940177"/>
                    <a:pt x="1873068" y="902871"/>
                    <a:pt x="1867512" y="829052"/>
                  </a:cubicBezTo>
                  <a:cubicBezTo>
                    <a:pt x="1861956" y="755233"/>
                    <a:pt x="1850843" y="670303"/>
                    <a:pt x="1843699" y="586165"/>
                  </a:cubicBezTo>
                  <a:cubicBezTo>
                    <a:pt x="1836555" y="502028"/>
                    <a:pt x="1827824" y="390108"/>
                    <a:pt x="1824649" y="324227"/>
                  </a:cubicBezTo>
                  <a:cubicBezTo>
                    <a:pt x="1821474" y="258346"/>
                    <a:pt x="1824649" y="190877"/>
                    <a:pt x="1824649" y="190877"/>
                  </a:cubicBezTo>
                  <a:cubicBezTo>
                    <a:pt x="1824649" y="158333"/>
                    <a:pt x="1831793" y="152777"/>
                    <a:pt x="1824649" y="128965"/>
                  </a:cubicBezTo>
                  <a:cubicBezTo>
                    <a:pt x="1817505" y="105153"/>
                    <a:pt x="1800837" y="69433"/>
                    <a:pt x="1781787" y="48002"/>
                  </a:cubicBezTo>
                  <a:cubicBezTo>
                    <a:pt x="1762737" y="26571"/>
                    <a:pt x="1735749" y="3552"/>
                    <a:pt x="1710349" y="377"/>
                  </a:cubicBezTo>
                  <a:cubicBezTo>
                    <a:pt x="1684949" y="-2798"/>
                    <a:pt x="1656375" y="14664"/>
                    <a:pt x="1629387" y="28952"/>
                  </a:cubicBezTo>
                  <a:cubicBezTo>
                    <a:pt x="1602400" y="43239"/>
                    <a:pt x="1572236" y="44827"/>
                    <a:pt x="1548424" y="86102"/>
                  </a:cubicBezTo>
                  <a:cubicBezTo>
                    <a:pt x="1524612" y="127377"/>
                    <a:pt x="1499212" y="236121"/>
                    <a:pt x="1486512" y="276602"/>
                  </a:cubicBezTo>
                  <a:cubicBezTo>
                    <a:pt x="1473812" y="317083"/>
                    <a:pt x="1482543" y="326608"/>
                    <a:pt x="1453174" y="352802"/>
                  </a:cubicBezTo>
                  <a:close/>
                </a:path>
              </a:pathLst>
            </a:custGeom>
            <a:solidFill>
              <a:srgbClr val="FFFF99">
                <a:alpha val="18039"/>
              </a:srgb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19"/>
            <p:cNvSpPr/>
            <p:nvPr/>
          </p:nvSpPr>
          <p:spPr>
            <a:xfrm>
              <a:off x="1935591" y="3894543"/>
              <a:ext cx="220257" cy="517270"/>
            </a:xfrm>
            <a:custGeom>
              <a:avLst/>
              <a:gdLst>
                <a:gd name="connsiteX0" fmla="*/ 73419 w 220257"/>
                <a:gd name="connsiteY0" fmla="*/ 0 h 517270"/>
                <a:gd name="connsiteX1" fmla="*/ 0 w 220257"/>
                <a:gd name="connsiteY1" fmla="*/ 6675 h 517270"/>
                <a:gd name="connsiteX2" fmla="*/ 13349 w 220257"/>
                <a:gd name="connsiteY2" fmla="*/ 93442 h 517270"/>
                <a:gd name="connsiteX3" fmla="*/ 43384 w 220257"/>
                <a:gd name="connsiteY3" fmla="*/ 156850 h 517270"/>
                <a:gd name="connsiteX4" fmla="*/ 46721 w 220257"/>
                <a:gd name="connsiteY4" fmla="*/ 246955 h 517270"/>
                <a:gd name="connsiteX5" fmla="*/ 36710 w 220257"/>
                <a:gd name="connsiteY5" fmla="*/ 310362 h 517270"/>
                <a:gd name="connsiteX6" fmla="*/ 30035 w 220257"/>
                <a:gd name="connsiteY6" fmla="*/ 397130 h 517270"/>
                <a:gd name="connsiteX7" fmla="*/ 90105 w 220257"/>
                <a:gd name="connsiteY7" fmla="*/ 517270 h 517270"/>
                <a:gd name="connsiteX8" fmla="*/ 116803 w 220257"/>
                <a:gd name="connsiteY8" fmla="*/ 503921 h 517270"/>
                <a:gd name="connsiteX9" fmla="*/ 153513 w 220257"/>
                <a:gd name="connsiteY9" fmla="*/ 463875 h 517270"/>
                <a:gd name="connsiteX10" fmla="*/ 186885 w 220257"/>
                <a:gd name="connsiteY10" fmla="*/ 490572 h 517270"/>
                <a:gd name="connsiteX11" fmla="*/ 220257 w 220257"/>
                <a:gd name="connsiteY11" fmla="*/ 427165 h 517270"/>
                <a:gd name="connsiteX12" fmla="*/ 203571 w 220257"/>
                <a:gd name="connsiteY12" fmla="*/ 343734 h 517270"/>
                <a:gd name="connsiteX13" fmla="*/ 183548 w 220257"/>
                <a:gd name="connsiteY13" fmla="*/ 273653 h 517270"/>
                <a:gd name="connsiteX14" fmla="*/ 166862 w 220257"/>
                <a:gd name="connsiteY14" fmla="*/ 210245 h 517270"/>
                <a:gd name="connsiteX15" fmla="*/ 166862 w 220257"/>
                <a:gd name="connsiteY15" fmla="*/ 156850 h 517270"/>
                <a:gd name="connsiteX16" fmla="*/ 133489 w 220257"/>
                <a:gd name="connsiteY16" fmla="*/ 83431 h 517270"/>
                <a:gd name="connsiteX17" fmla="*/ 73419 w 220257"/>
                <a:gd name="connsiteY17" fmla="*/ 0 h 51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57" h="517270">
                  <a:moveTo>
                    <a:pt x="73419" y="0"/>
                  </a:moveTo>
                  <a:lnTo>
                    <a:pt x="0" y="6675"/>
                  </a:lnTo>
                  <a:lnTo>
                    <a:pt x="13349" y="93442"/>
                  </a:lnTo>
                  <a:lnTo>
                    <a:pt x="43384" y="156850"/>
                  </a:lnTo>
                  <a:lnTo>
                    <a:pt x="46721" y="246955"/>
                  </a:lnTo>
                  <a:lnTo>
                    <a:pt x="36710" y="310362"/>
                  </a:lnTo>
                  <a:lnTo>
                    <a:pt x="30035" y="397130"/>
                  </a:lnTo>
                  <a:lnTo>
                    <a:pt x="90105" y="517270"/>
                  </a:lnTo>
                  <a:lnTo>
                    <a:pt x="116803" y="503921"/>
                  </a:lnTo>
                  <a:lnTo>
                    <a:pt x="153513" y="463875"/>
                  </a:lnTo>
                  <a:lnTo>
                    <a:pt x="186885" y="490572"/>
                  </a:lnTo>
                  <a:lnTo>
                    <a:pt x="220257" y="427165"/>
                  </a:lnTo>
                  <a:lnTo>
                    <a:pt x="203571" y="343734"/>
                  </a:lnTo>
                  <a:lnTo>
                    <a:pt x="183548" y="273653"/>
                  </a:lnTo>
                  <a:lnTo>
                    <a:pt x="166862" y="210245"/>
                  </a:lnTo>
                  <a:lnTo>
                    <a:pt x="166862" y="156850"/>
                  </a:lnTo>
                  <a:lnTo>
                    <a:pt x="133489" y="83431"/>
                  </a:lnTo>
                  <a:lnTo>
                    <a:pt x="73419" y="0"/>
                  </a:lnTo>
                  <a:close/>
                </a:path>
              </a:pathLst>
            </a:custGeom>
            <a:solidFill>
              <a:srgbClr val="FF99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20"/>
            <p:cNvSpPr/>
            <p:nvPr/>
          </p:nvSpPr>
          <p:spPr>
            <a:xfrm>
              <a:off x="1836420" y="3423285"/>
              <a:ext cx="104775" cy="238125"/>
            </a:xfrm>
            <a:custGeom>
              <a:avLst/>
              <a:gdLst>
                <a:gd name="connsiteX0" fmla="*/ 62865 w 104775"/>
                <a:gd name="connsiteY0" fmla="*/ 0 h 238125"/>
                <a:gd name="connsiteX1" fmla="*/ 43815 w 104775"/>
                <a:gd name="connsiteY1" fmla="*/ 53340 h 238125"/>
                <a:gd name="connsiteX2" fmla="*/ 0 w 104775"/>
                <a:gd name="connsiteY2" fmla="*/ 64770 h 238125"/>
                <a:gd name="connsiteX3" fmla="*/ 24765 w 104775"/>
                <a:gd name="connsiteY3" fmla="*/ 116205 h 238125"/>
                <a:gd name="connsiteX4" fmla="*/ 40005 w 104775"/>
                <a:gd name="connsiteY4" fmla="*/ 173355 h 238125"/>
                <a:gd name="connsiteX5" fmla="*/ 59055 w 104775"/>
                <a:gd name="connsiteY5" fmla="*/ 238125 h 238125"/>
                <a:gd name="connsiteX6" fmla="*/ 99060 w 104775"/>
                <a:gd name="connsiteY6" fmla="*/ 196215 h 238125"/>
                <a:gd name="connsiteX7" fmla="*/ 104775 w 104775"/>
                <a:gd name="connsiteY7" fmla="*/ 144780 h 238125"/>
                <a:gd name="connsiteX8" fmla="*/ 99060 w 104775"/>
                <a:gd name="connsiteY8" fmla="*/ 87630 h 238125"/>
                <a:gd name="connsiteX9" fmla="*/ 93345 w 104775"/>
                <a:gd name="connsiteY9" fmla="*/ 43815 h 238125"/>
                <a:gd name="connsiteX10" fmla="*/ 62865 w 104775"/>
                <a:gd name="connsiteY10" fmla="*/ 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775" h="238125">
                  <a:moveTo>
                    <a:pt x="62865" y="0"/>
                  </a:moveTo>
                  <a:lnTo>
                    <a:pt x="43815" y="53340"/>
                  </a:lnTo>
                  <a:lnTo>
                    <a:pt x="0" y="64770"/>
                  </a:lnTo>
                  <a:lnTo>
                    <a:pt x="24765" y="116205"/>
                  </a:lnTo>
                  <a:lnTo>
                    <a:pt x="40005" y="173355"/>
                  </a:lnTo>
                  <a:lnTo>
                    <a:pt x="59055" y="238125"/>
                  </a:lnTo>
                  <a:lnTo>
                    <a:pt x="99060" y="196215"/>
                  </a:lnTo>
                  <a:lnTo>
                    <a:pt x="104775" y="144780"/>
                  </a:lnTo>
                  <a:lnTo>
                    <a:pt x="99060" y="87630"/>
                  </a:lnTo>
                  <a:lnTo>
                    <a:pt x="93345" y="43815"/>
                  </a:lnTo>
                  <a:lnTo>
                    <a:pt x="62865"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21"/>
            <p:cNvSpPr/>
            <p:nvPr/>
          </p:nvSpPr>
          <p:spPr>
            <a:xfrm>
              <a:off x="2312670" y="3971925"/>
              <a:ext cx="121920" cy="118110"/>
            </a:xfrm>
            <a:custGeom>
              <a:avLst/>
              <a:gdLst>
                <a:gd name="connsiteX0" fmla="*/ 76200 w 121920"/>
                <a:gd name="connsiteY0" fmla="*/ 0 h 118110"/>
                <a:gd name="connsiteX1" fmla="*/ 0 w 121920"/>
                <a:gd name="connsiteY1" fmla="*/ 53340 h 118110"/>
                <a:gd name="connsiteX2" fmla="*/ 76200 w 121920"/>
                <a:gd name="connsiteY2" fmla="*/ 118110 h 118110"/>
                <a:gd name="connsiteX3" fmla="*/ 108585 w 121920"/>
                <a:gd name="connsiteY3" fmla="*/ 81915 h 118110"/>
                <a:gd name="connsiteX4" fmla="*/ 118110 w 121920"/>
                <a:gd name="connsiteY4" fmla="*/ 64770 h 118110"/>
                <a:gd name="connsiteX5" fmla="*/ 121920 w 121920"/>
                <a:gd name="connsiteY5" fmla="*/ 49530 h 118110"/>
                <a:gd name="connsiteX6" fmla="*/ 76200 w 121920"/>
                <a:gd name="connsiteY6" fmla="*/ 0 h 118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 h="118110">
                  <a:moveTo>
                    <a:pt x="76200" y="0"/>
                  </a:moveTo>
                  <a:lnTo>
                    <a:pt x="0" y="53340"/>
                  </a:lnTo>
                  <a:lnTo>
                    <a:pt x="76200" y="118110"/>
                  </a:lnTo>
                  <a:lnTo>
                    <a:pt x="108585" y="81915"/>
                  </a:lnTo>
                  <a:lnTo>
                    <a:pt x="118110" y="64770"/>
                  </a:lnTo>
                  <a:lnTo>
                    <a:pt x="121920" y="49530"/>
                  </a:lnTo>
                  <a:lnTo>
                    <a:pt x="76200"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p:cNvSpPr/>
            <p:nvPr/>
          </p:nvSpPr>
          <p:spPr>
            <a:xfrm>
              <a:off x="2217420" y="4032885"/>
              <a:ext cx="160020" cy="264795"/>
            </a:xfrm>
            <a:custGeom>
              <a:avLst/>
              <a:gdLst>
                <a:gd name="connsiteX0" fmla="*/ 93345 w 160020"/>
                <a:gd name="connsiteY0" fmla="*/ 0 h 264795"/>
                <a:gd name="connsiteX1" fmla="*/ 60960 w 160020"/>
                <a:gd name="connsiteY1" fmla="*/ 41910 h 264795"/>
                <a:gd name="connsiteX2" fmla="*/ 49530 w 160020"/>
                <a:gd name="connsiteY2" fmla="*/ 95250 h 264795"/>
                <a:gd name="connsiteX3" fmla="*/ 22860 w 160020"/>
                <a:gd name="connsiteY3" fmla="*/ 154305 h 264795"/>
                <a:gd name="connsiteX4" fmla="*/ 0 w 160020"/>
                <a:gd name="connsiteY4" fmla="*/ 205740 h 264795"/>
                <a:gd name="connsiteX5" fmla="*/ 76200 w 160020"/>
                <a:gd name="connsiteY5" fmla="*/ 264795 h 264795"/>
                <a:gd name="connsiteX6" fmla="*/ 125730 w 160020"/>
                <a:gd name="connsiteY6" fmla="*/ 209550 h 264795"/>
                <a:gd name="connsiteX7" fmla="*/ 123825 w 160020"/>
                <a:gd name="connsiteY7" fmla="*/ 173355 h 264795"/>
                <a:gd name="connsiteX8" fmla="*/ 120015 w 160020"/>
                <a:gd name="connsiteY8" fmla="*/ 135255 h 264795"/>
                <a:gd name="connsiteX9" fmla="*/ 140970 w 160020"/>
                <a:gd name="connsiteY9" fmla="*/ 102870 h 264795"/>
                <a:gd name="connsiteX10" fmla="*/ 160020 w 160020"/>
                <a:gd name="connsiteY10" fmla="*/ 55245 h 26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020" h="264795">
                  <a:moveTo>
                    <a:pt x="93345" y="0"/>
                  </a:moveTo>
                  <a:lnTo>
                    <a:pt x="60960" y="41910"/>
                  </a:lnTo>
                  <a:lnTo>
                    <a:pt x="49530" y="95250"/>
                  </a:lnTo>
                  <a:lnTo>
                    <a:pt x="22860" y="154305"/>
                  </a:lnTo>
                  <a:lnTo>
                    <a:pt x="0" y="205740"/>
                  </a:lnTo>
                  <a:lnTo>
                    <a:pt x="76200" y="264795"/>
                  </a:lnTo>
                  <a:lnTo>
                    <a:pt x="125730" y="209550"/>
                  </a:lnTo>
                  <a:lnTo>
                    <a:pt x="123825" y="173355"/>
                  </a:lnTo>
                  <a:lnTo>
                    <a:pt x="120015" y="135255"/>
                  </a:lnTo>
                  <a:lnTo>
                    <a:pt x="140970" y="102870"/>
                  </a:lnTo>
                  <a:lnTo>
                    <a:pt x="160020" y="55245"/>
                  </a:lnTo>
                </a:path>
              </a:pathLst>
            </a:custGeom>
            <a:solidFill>
              <a:srgbClr val="00B050">
                <a:alpha val="5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Freeform 23"/>
            <p:cNvSpPr/>
            <p:nvPr/>
          </p:nvSpPr>
          <p:spPr>
            <a:xfrm>
              <a:off x="2061210" y="3585210"/>
              <a:ext cx="129540" cy="163830"/>
            </a:xfrm>
            <a:custGeom>
              <a:avLst/>
              <a:gdLst>
                <a:gd name="connsiteX0" fmla="*/ 129540 w 129540"/>
                <a:gd name="connsiteY0" fmla="*/ 30480 h 163830"/>
                <a:gd name="connsiteX1" fmla="*/ 102870 w 129540"/>
                <a:gd name="connsiteY1" fmla="*/ 0 h 163830"/>
                <a:gd name="connsiteX2" fmla="*/ 74295 w 129540"/>
                <a:gd name="connsiteY2" fmla="*/ 7620 h 163830"/>
                <a:gd name="connsiteX3" fmla="*/ 34290 w 129540"/>
                <a:gd name="connsiteY3" fmla="*/ 38100 h 163830"/>
                <a:gd name="connsiteX4" fmla="*/ 5715 w 129540"/>
                <a:gd name="connsiteY4" fmla="*/ 70485 h 163830"/>
                <a:gd name="connsiteX5" fmla="*/ 0 w 129540"/>
                <a:gd name="connsiteY5" fmla="*/ 95250 h 163830"/>
                <a:gd name="connsiteX6" fmla="*/ 9525 w 129540"/>
                <a:gd name="connsiteY6" fmla="*/ 140970 h 163830"/>
                <a:gd name="connsiteX7" fmla="*/ 32385 w 129540"/>
                <a:gd name="connsiteY7" fmla="*/ 163830 h 163830"/>
                <a:gd name="connsiteX8" fmla="*/ 57150 w 129540"/>
                <a:gd name="connsiteY8" fmla="*/ 127635 h 163830"/>
                <a:gd name="connsiteX9" fmla="*/ 129540 w 129540"/>
                <a:gd name="connsiteY9" fmla="*/ 30480 h 16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40" h="163830">
                  <a:moveTo>
                    <a:pt x="129540" y="30480"/>
                  </a:moveTo>
                  <a:lnTo>
                    <a:pt x="102870" y="0"/>
                  </a:lnTo>
                  <a:lnTo>
                    <a:pt x="74295" y="7620"/>
                  </a:lnTo>
                  <a:lnTo>
                    <a:pt x="34290" y="38100"/>
                  </a:lnTo>
                  <a:lnTo>
                    <a:pt x="5715" y="70485"/>
                  </a:lnTo>
                  <a:lnTo>
                    <a:pt x="0" y="95250"/>
                  </a:lnTo>
                  <a:lnTo>
                    <a:pt x="9525" y="140970"/>
                  </a:lnTo>
                  <a:lnTo>
                    <a:pt x="32385" y="163830"/>
                  </a:lnTo>
                  <a:lnTo>
                    <a:pt x="57150" y="127635"/>
                  </a:lnTo>
                  <a:lnTo>
                    <a:pt x="129540" y="30480"/>
                  </a:ln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24"/>
            <p:cNvSpPr/>
            <p:nvPr/>
          </p:nvSpPr>
          <p:spPr>
            <a:xfrm>
              <a:off x="2124075" y="3768090"/>
              <a:ext cx="133350" cy="150495"/>
            </a:xfrm>
            <a:custGeom>
              <a:avLst/>
              <a:gdLst>
                <a:gd name="connsiteX0" fmla="*/ 99060 w 133350"/>
                <a:gd name="connsiteY0" fmla="*/ 0 h 150495"/>
                <a:gd name="connsiteX1" fmla="*/ 26670 w 133350"/>
                <a:gd name="connsiteY1" fmla="*/ 3810 h 150495"/>
                <a:gd name="connsiteX2" fmla="*/ 0 w 133350"/>
                <a:gd name="connsiteY2" fmla="*/ 19050 h 150495"/>
                <a:gd name="connsiteX3" fmla="*/ 1905 w 133350"/>
                <a:gd name="connsiteY3" fmla="*/ 55245 h 150495"/>
                <a:gd name="connsiteX4" fmla="*/ 24765 w 133350"/>
                <a:gd name="connsiteY4" fmla="*/ 89535 h 150495"/>
                <a:gd name="connsiteX5" fmla="*/ 68580 w 133350"/>
                <a:gd name="connsiteY5" fmla="*/ 150495 h 150495"/>
                <a:gd name="connsiteX6" fmla="*/ 108585 w 133350"/>
                <a:gd name="connsiteY6" fmla="*/ 76200 h 150495"/>
                <a:gd name="connsiteX7" fmla="*/ 133350 w 133350"/>
                <a:gd name="connsiteY7" fmla="*/ 40005 h 150495"/>
                <a:gd name="connsiteX8" fmla="*/ 99060 w 133350"/>
                <a:gd name="connsiteY8" fmla="*/ 0 h 150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350" h="150495">
                  <a:moveTo>
                    <a:pt x="99060" y="0"/>
                  </a:moveTo>
                  <a:lnTo>
                    <a:pt x="26670" y="3810"/>
                  </a:lnTo>
                  <a:lnTo>
                    <a:pt x="0" y="19050"/>
                  </a:lnTo>
                  <a:lnTo>
                    <a:pt x="1905" y="55245"/>
                  </a:lnTo>
                  <a:lnTo>
                    <a:pt x="24765" y="89535"/>
                  </a:lnTo>
                  <a:lnTo>
                    <a:pt x="68580" y="150495"/>
                  </a:lnTo>
                  <a:lnTo>
                    <a:pt x="108585" y="76200"/>
                  </a:lnTo>
                  <a:lnTo>
                    <a:pt x="133350" y="40005"/>
                  </a:lnTo>
                  <a:lnTo>
                    <a:pt x="99060" y="0"/>
                  </a:ln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p:cNvSpPr/>
            <p:nvPr/>
          </p:nvSpPr>
          <p:spPr>
            <a:xfrm>
              <a:off x="2030730" y="4427220"/>
              <a:ext cx="91440" cy="106680"/>
            </a:xfrm>
            <a:custGeom>
              <a:avLst/>
              <a:gdLst>
                <a:gd name="connsiteX0" fmla="*/ 41910 w 91440"/>
                <a:gd name="connsiteY0" fmla="*/ 0 h 106680"/>
                <a:gd name="connsiteX1" fmla="*/ 0 w 91440"/>
                <a:gd name="connsiteY1" fmla="*/ 34290 h 106680"/>
                <a:gd name="connsiteX2" fmla="*/ 11430 w 91440"/>
                <a:gd name="connsiteY2" fmla="*/ 95250 h 106680"/>
                <a:gd name="connsiteX3" fmla="*/ 20955 w 91440"/>
                <a:gd name="connsiteY3" fmla="*/ 106680 h 106680"/>
                <a:gd name="connsiteX4" fmla="*/ 51435 w 91440"/>
                <a:gd name="connsiteY4" fmla="*/ 74295 h 106680"/>
                <a:gd name="connsiteX5" fmla="*/ 81915 w 91440"/>
                <a:gd name="connsiteY5" fmla="*/ 45720 h 106680"/>
                <a:gd name="connsiteX6" fmla="*/ 91440 w 91440"/>
                <a:gd name="connsiteY6" fmla="*/ 7620 h 106680"/>
                <a:gd name="connsiteX7" fmla="*/ 41910 w 91440"/>
                <a:gd name="connsiteY7" fmla="*/ 0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 h="106680">
                  <a:moveTo>
                    <a:pt x="41910" y="0"/>
                  </a:moveTo>
                  <a:lnTo>
                    <a:pt x="0" y="34290"/>
                  </a:lnTo>
                  <a:lnTo>
                    <a:pt x="11430" y="95250"/>
                  </a:lnTo>
                  <a:lnTo>
                    <a:pt x="20955" y="106680"/>
                  </a:lnTo>
                  <a:lnTo>
                    <a:pt x="51435" y="74295"/>
                  </a:lnTo>
                  <a:lnTo>
                    <a:pt x="81915" y="45720"/>
                  </a:lnTo>
                  <a:lnTo>
                    <a:pt x="91440" y="7620"/>
                  </a:lnTo>
                  <a:lnTo>
                    <a:pt x="41910" y="0"/>
                  </a:ln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26"/>
            <p:cNvSpPr/>
            <p:nvPr/>
          </p:nvSpPr>
          <p:spPr>
            <a:xfrm>
              <a:off x="1901190" y="4112895"/>
              <a:ext cx="59055" cy="167640"/>
            </a:xfrm>
            <a:custGeom>
              <a:avLst/>
              <a:gdLst>
                <a:gd name="connsiteX0" fmla="*/ 45720 w 59055"/>
                <a:gd name="connsiteY0" fmla="*/ 0 h 167640"/>
                <a:gd name="connsiteX1" fmla="*/ 5715 w 59055"/>
                <a:gd name="connsiteY1" fmla="*/ 30480 h 167640"/>
                <a:gd name="connsiteX2" fmla="*/ 0 w 59055"/>
                <a:gd name="connsiteY2" fmla="*/ 80010 h 167640"/>
                <a:gd name="connsiteX3" fmla="*/ 9525 w 59055"/>
                <a:gd name="connsiteY3" fmla="*/ 150495 h 167640"/>
                <a:gd name="connsiteX4" fmla="*/ 28575 w 59055"/>
                <a:gd name="connsiteY4" fmla="*/ 167640 h 167640"/>
                <a:gd name="connsiteX5" fmla="*/ 51435 w 59055"/>
                <a:gd name="connsiteY5" fmla="*/ 137160 h 167640"/>
                <a:gd name="connsiteX6" fmla="*/ 53340 w 59055"/>
                <a:gd name="connsiteY6" fmla="*/ 116205 h 167640"/>
                <a:gd name="connsiteX7" fmla="*/ 55245 w 59055"/>
                <a:gd name="connsiteY7" fmla="*/ 108585 h 167640"/>
                <a:gd name="connsiteX8" fmla="*/ 59055 w 59055"/>
                <a:gd name="connsiteY8" fmla="*/ 100965 h 167640"/>
                <a:gd name="connsiteX9" fmla="*/ 57150 w 59055"/>
                <a:gd name="connsiteY9" fmla="*/ 55245 h 167640"/>
                <a:gd name="connsiteX10" fmla="*/ 45720 w 59055"/>
                <a:gd name="connsiteY10" fmla="*/ 0 h 16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055" h="167640">
                  <a:moveTo>
                    <a:pt x="45720" y="0"/>
                  </a:moveTo>
                  <a:lnTo>
                    <a:pt x="5715" y="30480"/>
                  </a:lnTo>
                  <a:lnTo>
                    <a:pt x="0" y="80010"/>
                  </a:lnTo>
                  <a:lnTo>
                    <a:pt x="9525" y="150495"/>
                  </a:lnTo>
                  <a:lnTo>
                    <a:pt x="28575" y="167640"/>
                  </a:lnTo>
                  <a:lnTo>
                    <a:pt x="51435" y="137160"/>
                  </a:lnTo>
                  <a:cubicBezTo>
                    <a:pt x="52070" y="130175"/>
                    <a:pt x="52413" y="123157"/>
                    <a:pt x="53340" y="116205"/>
                  </a:cubicBezTo>
                  <a:cubicBezTo>
                    <a:pt x="53686" y="113610"/>
                    <a:pt x="55245" y="108585"/>
                    <a:pt x="55245" y="108585"/>
                  </a:cubicBezTo>
                  <a:lnTo>
                    <a:pt x="59055" y="100965"/>
                  </a:lnTo>
                  <a:lnTo>
                    <a:pt x="57150" y="55245"/>
                  </a:lnTo>
                  <a:lnTo>
                    <a:pt x="45720"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27"/>
            <p:cNvSpPr/>
            <p:nvPr/>
          </p:nvSpPr>
          <p:spPr>
            <a:xfrm>
              <a:off x="2830830" y="3625215"/>
              <a:ext cx="394335" cy="624840"/>
            </a:xfrm>
            <a:custGeom>
              <a:avLst/>
              <a:gdLst>
                <a:gd name="connsiteX0" fmla="*/ 158115 w 394335"/>
                <a:gd name="connsiteY0" fmla="*/ 0 h 624840"/>
                <a:gd name="connsiteX1" fmla="*/ 100965 w 394335"/>
                <a:gd name="connsiteY1" fmla="*/ 51435 h 624840"/>
                <a:gd name="connsiteX2" fmla="*/ 142875 w 394335"/>
                <a:gd name="connsiteY2" fmla="*/ 131445 h 624840"/>
                <a:gd name="connsiteX3" fmla="*/ 137160 w 394335"/>
                <a:gd name="connsiteY3" fmla="*/ 180975 h 624840"/>
                <a:gd name="connsiteX4" fmla="*/ 114300 w 394335"/>
                <a:gd name="connsiteY4" fmla="*/ 234315 h 624840"/>
                <a:gd name="connsiteX5" fmla="*/ 66675 w 394335"/>
                <a:gd name="connsiteY5" fmla="*/ 312420 h 624840"/>
                <a:gd name="connsiteX6" fmla="*/ 19050 w 394335"/>
                <a:gd name="connsiteY6" fmla="*/ 382905 h 624840"/>
                <a:gd name="connsiteX7" fmla="*/ 0 w 394335"/>
                <a:gd name="connsiteY7" fmla="*/ 411480 h 624840"/>
                <a:gd name="connsiteX8" fmla="*/ 7620 w 394335"/>
                <a:gd name="connsiteY8" fmla="*/ 436245 h 624840"/>
                <a:gd name="connsiteX9" fmla="*/ 28575 w 394335"/>
                <a:gd name="connsiteY9" fmla="*/ 457200 h 624840"/>
                <a:gd name="connsiteX10" fmla="*/ 47625 w 394335"/>
                <a:gd name="connsiteY10" fmla="*/ 546735 h 624840"/>
                <a:gd name="connsiteX11" fmla="*/ 36195 w 394335"/>
                <a:gd name="connsiteY11" fmla="*/ 594360 h 624840"/>
                <a:gd name="connsiteX12" fmla="*/ 177165 w 394335"/>
                <a:gd name="connsiteY12" fmla="*/ 491490 h 624840"/>
                <a:gd name="connsiteX13" fmla="*/ 234315 w 394335"/>
                <a:gd name="connsiteY13" fmla="*/ 541020 h 624840"/>
                <a:gd name="connsiteX14" fmla="*/ 335280 w 394335"/>
                <a:gd name="connsiteY14" fmla="*/ 624840 h 624840"/>
                <a:gd name="connsiteX15" fmla="*/ 342900 w 394335"/>
                <a:gd name="connsiteY15" fmla="*/ 609600 h 624840"/>
                <a:gd name="connsiteX16" fmla="*/ 320040 w 394335"/>
                <a:gd name="connsiteY16" fmla="*/ 501015 h 624840"/>
                <a:gd name="connsiteX17" fmla="*/ 323850 w 394335"/>
                <a:gd name="connsiteY17" fmla="*/ 474345 h 624840"/>
                <a:gd name="connsiteX18" fmla="*/ 321945 w 394335"/>
                <a:gd name="connsiteY18" fmla="*/ 405765 h 624840"/>
                <a:gd name="connsiteX19" fmla="*/ 331470 w 394335"/>
                <a:gd name="connsiteY19" fmla="*/ 293370 h 624840"/>
                <a:gd name="connsiteX20" fmla="*/ 337185 w 394335"/>
                <a:gd name="connsiteY20" fmla="*/ 245745 h 624840"/>
                <a:gd name="connsiteX21" fmla="*/ 394335 w 394335"/>
                <a:gd name="connsiteY21" fmla="*/ 215265 h 624840"/>
                <a:gd name="connsiteX22" fmla="*/ 331470 w 394335"/>
                <a:gd name="connsiteY22" fmla="*/ 182880 h 624840"/>
                <a:gd name="connsiteX23" fmla="*/ 211455 w 394335"/>
                <a:gd name="connsiteY23" fmla="*/ 66675 h 624840"/>
                <a:gd name="connsiteX24" fmla="*/ 158115 w 394335"/>
                <a:gd name="connsiteY24" fmla="*/ 0 h 624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4335" h="624840">
                  <a:moveTo>
                    <a:pt x="158115" y="0"/>
                  </a:moveTo>
                  <a:lnTo>
                    <a:pt x="100965" y="51435"/>
                  </a:lnTo>
                  <a:lnTo>
                    <a:pt x="142875" y="131445"/>
                  </a:lnTo>
                  <a:lnTo>
                    <a:pt x="137160" y="180975"/>
                  </a:lnTo>
                  <a:lnTo>
                    <a:pt x="114300" y="234315"/>
                  </a:lnTo>
                  <a:lnTo>
                    <a:pt x="66675" y="312420"/>
                  </a:lnTo>
                  <a:lnTo>
                    <a:pt x="19050" y="382905"/>
                  </a:lnTo>
                  <a:lnTo>
                    <a:pt x="0" y="411480"/>
                  </a:lnTo>
                  <a:lnTo>
                    <a:pt x="7620" y="436245"/>
                  </a:lnTo>
                  <a:lnTo>
                    <a:pt x="28575" y="457200"/>
                  </a:lnTo>
                  <a:lnTo>
                    <a:pt x="47625" y="546735"/>
                  </a:lnTo>
                  <a:lnTo>
                    <a:pt x="36195" y="594360"/>
                  </a:lnTo>
                  <a:lnTo>
                    <a:pt x="177165" y="491490"/>
                  </a:lnTo>
                  <a:lnTo>
                    <a:pt x="234315" y="541020"/>
                  </a:lnTo>
                  <a:lnTo>
                    <a:pt x="335280" y="624840"/>
                  </a:lnTo>
                  <a:lnTo>
                    <a:pt x="342900" y="609600"/>
                  </a:lnTo>
                  <a:lnTo>
                    <a:pt x="320040" y="501015"/>
                  </a:lnTo>
                  <a:cubicBezTo>
                    <a:pt x="322014" y="475355"/>
                    <a:pt x="316091" y="482104"/>
                    <a:pt x="323850" y="474345"/>
                  </a:cubicBezTo>
                  <a:lnTo>
                    <a:pt x="321945" y="405765"/>
                  </a:lnTo>
                  <a:lnTo>
                    <a:pt x="331470" y="293370"/>
                  </a:lnTo>
                  <a:lnTo>
                    <a:pt x="337185" y="245745"/>
                  </a:lnTo>
                  <a:lnTo>
                    <a:pt x="394335" y="215265"/>
                  </a:lnTo>
                  <a:lnTo>
                    <a:pt x="331470" y="182880"/>
                  </a:lnTo>
                  <a:lnTo>
                    <a:pt x="211455" y="66675"/>
                  </a:lnTo>
                  <a:lnTo>
                    <a:pt x="158115"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28"/>
            <p:cNvSpPr/>
            <p:nvPr/>
          </p:nvSpPr>
          <p:spPr>
            <a:xfrm>
              <a:off x="2640330" y="3244215"/>
              <a:ext cx="360045" cy="653415"/>
            </a:xfrm>
            <a:custGeom>
              <a:avLst/>
              <a:gdLst>
                <a:gd name="connsiteX0" fmla="*/ 360045 w 360045"/>
                <a:gd name="connsiteY0" fmla="*/ 371475 h 653415"/>
                <a:gd name="connsiteX1" fmla="*/ 314325 w 360045"/>
                <a:gd name="connsiteY1" fmla="*/ 295275 h 653415"/>
                <a:gd name="connsiteX2" fmla="*/ 283845 w 360045"/>
                <a:gd name="connsiteY2" fmla="*/ 232410 h 653415"/>
                <a:gd name="connsiteX3" fmla="*/ 272415 w 360045"/>
                <a:gd name="connsiteY3" fmla="*/ 213360 h 653415"/>
                <a:gd name="connsiteX4" fmla="*/ 272415 w 360045"/>
                <a:gd name="connsiteY4" fmla="*/ 175260 h 653415"/>
                <a:gd name="connsiteX5" fmla="*/ 280035 w 360045"/>
                <a:gd name="connsiteY5" fmla="*/ 158115 h 653415"/>
                <a:gd name="connsiteX6" fmla="*/ 247650 w 360045"/>
                <a:gd name="connsiteY6" fmla="*/ 131445 h 653415"/>
                <a:gd name="connsiteX7" fmla="*/ 251460 w 360045"/>
                <a:gd name="connsiteY7" fmla="*/ 55245 h 653415"/>
                <a:gd name="connsiteX8" fmla="*/ 280035 w 360045"/>
                <a:gd name="connsiteY8" fmla="*/ 34290 h 653415"/>
                <a:gd name="connsiteX9" fmla="*/ 264795 w 360045"/>
                <a:gd name="connsiteY9" fmla="*/ 0 h 653415"/>
                <a:gd name="connsiteX10" fmla="*/ 200025 w 360045"/>
                <a:gd name="connsiteY10" fmla="*/ 0 h 653415"/>
                <a:gd name="connsiteX11" fmla="*/ 201930 w 360045"/>
                <a:gd name="connsiteY11" fmla="*/ 60960 h 653415"/>
                <a:gd name="connsiteX12" fmla="*/ 167640 w 360045"/>
                <a:gd name="connsiteY12" fmla="*/ 87630 h 653415"/>
                <a:gd name="connsiteX13" fmla="*/ 116205 w 360045"/>
                <a:gd name="connsiteY13" fmla="*/ 100965 h 653415"/>
                <a:gd name="connsiteX14" fmla="*/ 133350 w 360045"/>
                <a:gd name="connsiteY14" fmla="*/ 165735 h 653415"/>
                <a:gd name="connsiteX15" fmla="*/ 163830 w 360045"/>
                <a:gd name="connsiteY15" fmla="*/ 224790 h 653415"/>
                <a:gd name="connsiteX16" fmla="*/ 152400 w 360045"/>
                <a:gd name="connsiteY16" fmla="*/ 209550 h 653415"/>
                <a:gd name="connsiteX17" fmla="*/ 150495 w 360045"/>
                <a:gd name="connsiteY17" fmla="*/ 203835 h 653415"/>
                <a:gd name="connsiteX18" fmla="*/ 116205 w 360045"/>
                <a:gd name="connsiteY18" fmla="*/ 184785 h 653415"/>
                <a:gd name="connsiteX19" fmla="*/ 87630 w 360045"/>
                <a:gd name="connsiteY19" fmla="*/ 226695 h 653415"/>
                <a:gd name="connsiteX20" fmla="*/ 87630 w 360045"/>
                <a:gd name="connsiteY20" fmla="*/ 196215 h 653415"/>
                <a:gd name="connsiteX21" fmla="*/ 81915 w 360045"/>
                <a:gd name="connsiteY21" fmla="*/ 175260 h 653415"/>
                <a:gd name="connsiteX22" fmla="*/ 30480 w 360045"/>
                <a:gd name="connsiteY22" fmla="*/ 190500 h 653415"/>
                <a:gd name="connsiteX23" fmla="*/ 9525 w 360045"/>
                <a:gd name="connsiteY23" fmla="*/ 253365 h 653415"/>
                <a:gd name="connsiteX24" fmla="*/ 5715 w 360045"/>
                <a:gd name="connsiteY24" fmla="*/ 316230 h 653415"/>
                <a:gd name="connsiteX25" fmla="*/ 3810 w 360045"/>
                <a:gd name="connsiteY25" fmla="*/ 377190 h 653415"/>
                <a:gd name="connsiteX26" fmla="*/ 24765 w 360045"/>
                <a:gd name="connsiteY26" fmla="*/ 445770 h 653415"/>
                <a:gd name="connsiteX27" fmla="*/ 0 w 360045"/>
                <a:gd name="connsiteY27" fmla="*/ 504825 h 653415"/>
                <a:gd name="connsiteX28" fmla="*/ 43815 w 360045"/>
                <a:gd name="connsiteY28" fmla="*/ 518160 h 653415"/>
                <a:gd name="connsiteX29" fmla="*/ 74295 w 360045"/>
                <a:gd name="connsiteY29" fmla="*/ 466725 h 653415"/>
                <a:gd name="connsiteX30" fmla="*/ 100965 w 360045"/>
                <a:gd name="connsiteY30" fmla="*/ 438150 h 653415"/>
                <a:gd name="connsiteX31" fmla="*/ 100965 w 360045"/>
                <a:gd name="connsiteY31" fmla="*/ 489585 h 653415"/>
                <a:gd name="connsiteX32" fmla="*/ 80010 w 360045"/>
                <a:gd name="connsiteY32" fmla="*/ 521970 h 653415"/>
                <a:gd name="connsiteX33" fmla="*/ 85725 w 360045"/>
                <a:gd name="connsiteY33" fmla="*/ 537210 h 653415"/>
                <a:gd name="connsiteX34" fmla="*/ 97155 w 360045"/>
                <a:gd name="connsiteY34" fmla="*/ 563880 h 653415"/>
                <a:gd name="connsiteX35" fmla="*/ 36195 w 360045"/>
                <a:gd name="connsiteY35" fmla="*/ 586740 h 653415"/>
                <a:gd name="connsiteX36" fmla="*/ 53340 w 360045"/>
                <a:gd name="connsiteY36" fmla="*/ 653415 h 653415"/>
                <a:gd name="connsiteX37" fmla="*/ 99060 w 360045"/>
                <a:gd name="connsiteY37" fmla="*/ 641985 h 653415"/>
                <a:gd name="connsiteX38" fmla="*/ 120015 w 360045"/>
                <a:gd name="connsiteY38" fmla="*/ 596265 h 653415"/>
                <a:gd name="connsiteX39" fmla="*/ 148590 w 360045"/>
                <a:gd name="connsiteY39" fmla="*/ 577215 h 653415"/>
                <a:gd name="connsiteX40" fmla="*/ 209550 w 360045"/>
                <a:gd name="connsiteY40" fmla="*/ 539115 h 653415"/>
                <a:gd name="connsiteX41" fmla="*/ 260985 w 360045"/>
                <a:gd name="connsiteY41" fmla="*/ 594360 h 653415"/>
                <a:gd name="connsiteX42" fmla="*/ 264795 w 360045"/>
                <a:gd name="connsiteY42" fmla="*/ 577215 h 653415"/>
                <a:gd name="connsiteX43" fmla="*/ 272415 w 360045"/>
                <a:gd name="connsiteY43" fmla="*/ 554355 h 653415"/>
                <a:gd name="connsiteX44" fmla="*/ 268605 w 360045"/>
                <a:gd name="connsiteY44" fmla="*/ 531495 h 653415"/>
                <a:gd name="connsiteX45" fmla="*/ 287655 w 360045"/>
                <a:gd name="connsiteY45" fmla="*/ 512445 h 653415"/>
                <a:gd name="connsiteX46" fmla="*/ 251460 w 360045"/>
                <a:gd name="connsiteY46" fmla="*/ 453390 h 653415"/>
                <a:gd name="connsiteX47" fmla="*/ 247650 w 360045"/>
                <a:gd name="connsiteY47" fmla="*/ 436245 h 653415"/>
                <a:gd name="connsiteX48" fmla="*/ 234315 w 360045"/>
                <a:gd name="connsiteY48" fmla="*/ 409575 h 653415"/>
                <a:gd name="connsiteX49" fmla="*/ 228600 w 360045"/>
                <a:gd name="connsiteY49" fmla="*/ 354330 h 653415"/>
                <a:gd name="connsiteX50" fmla="*/ 257175 w 360045"/>
                <a:gd name="connsiteY50" fmla="*/ 358140 h 653415"/>
                <a:gd name="connsiteX51" fmla="*/ 295275 w 360045"/>
                <a:gd name="connsiteY51" fmla="*/ 422910 h 65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60045" h="653415">
                  <a:moveTo>
                    <a:pt x="360045" y="371475"/>
                  </a:moveTo>
                  <a:lnTo>
                    <a:pt x="314325" y="295275"/>
                  </a:lnTo>
                  <a:lnTo>
                    <a:pt x="283845" y="232410"/>
                  </a:lnTo>
                  <a:lnTo>
                    <a:pt x="272415" y="213360"/>
                  </a:lnTo>
                  <a:lnTo>
                    <a:pt x="272415" y="175260"/>
                  </a:lnTo>
                  <a:lnTo>
                    <a:pt x="280035" y="158115"/>
                  </a:lnTo>
                  <a:lnTo>
                    <a:pt x="247650" y="131445"/>
                  </a:lnTo>
                  <a:lnTo>
                    <a:pt x="251460" y="55245"/>
                  </a:lnTo>
                  <a:lnTo>
                    <a:pt x="280035" y="34290"/>
                  </a:lnTo>
                  <a:lnTo>
                    <a:pt x="264795" y="0"/>
                  </a:lnTo>
                  <a:lnTo>
                    <a:pt x="200025" y="0"/>
                  </a:lnTo>
                  <a:lnTo>
                    <a:pt x="201930" y="60960"/>
                  </a:lnTo>
                  <a:lnTo>
                    <a:pt x="167640" y="87630"/>
                  </a:lnTo>
                  <a:lnTo>
                    <a:pt x="116205" y="100965"/>
                  </a:lnTo>
                  <a:lnTo>
                    <a:pt x="133350" y="165735"/>
                  </a:lnTo>
                  <a:lnTo>
                    <a:pt x="163830" y="224790"/>
                  </a:lnTo>
                  <a:cubicBezTo>
                    <a:pt x="160020" y="219710"/>
                    <a:pt x="155809" y="214907"/>
                    <a:pt x="152400" y="209550"/>
                  </a:cubicBezTo>
                  <a:cubicBezTo>
                    <a:pt x="151322" y="207856"/>
                    <a:pt x="150495" y="203835"/>
                    <a:pt x="150495" y="203835"/>
                  </a:cubicBezTo>
                  <a:lnTo>
                    <a:pt x="116205" y="184785"/>
                  </a:lnTo>
                  <a:lnTo>
                    <a:pt x="87630" y="226695"/>
                  </a:lnTo>
                  <a:lnTo>
                    <a:pt x="87630" y="196215"/>
                  </a:lnTo>
                  <a:lnTo>
                    <a:pt x="81915" y="175260"/>
                  </a:lnTo>
                  <a:lnTo>
                    <a:pt x="30480" y="190500"/>
                  </a:lnTo>
                  <a:lnTo>
                    <a:pt x="9525" y="253365"/>
                  </a:lnTo>
                  <a:lnTo>
                    <a:pt x="5715" y="316230"/>
                  </a:lnTo>
                  <a:lnTo>
                    <a:pt x="3810" y="377190"/>
                  </a:lnTo>
                  <a:lnTo>
                    <a:pt x="24765" y="445770"/>
                  </a:lnTo>
                  <a:lnTo>
                    <a:pt x="0" y="504825"/>
                  </a:lnTo>
                  <a:lnTo>
                    <a:pt x="43815" y="518160"/>
                  </a:lnTo>
                  <a:lnTo>
                    <a:pt x="74295" y="466725"/>
                  </a:lnTo>
                  <a:lnTo>
                    <a:pt x="100965" y="438150"/>
                  </a:lnTo>
                  <a:lnTo>
                    <a:pt x="100965" y="489585"/>
                  </a:lnTo>
                  <a:lnTo>
                    <a:pt x="80010" y="521970"/>
                  </a:lnTo>
                  <a:lnTo>
                    <a:pt x="85725" y="537210"/>
                  </a:lnTo>
                  <a:lnTo>
                    <a:pt x="97155" y="563880"/>
                  </a:lnTo>
                  <a:lnTo>
                    <a:pt x="36195" y="586740"/>
                  </a:lnTo>
                  <a:lnTo>
                    <a:pt x="53340" y="653415"/>
                  </a:lnTo>
                  <a:lnTo>
                    <a:pt x="99060" y="641985"/>
                  </a:lnTo>
                  <a:lnTo>
                    <a:pt x="120015" y="596265"/>
                  </a:lnTo>
                  <a:lnTo>
                    <a:pt x="148590" y="577215"/>
                  </a:lnTo>
                  <a:lnTo>
                    <a:pt x="209550" y="539115"/>
                  </a:lnTo>
                  <a:lnTo>
                    <a:pt x="260985" y="594360"/>
                  </a:lnTo>
                  <a:lnTo>
                    <a:pt x="264795" y="577215"/>
                  </a:lnTo>
                  <a:lnTo>
                    <a:pt x="272415" y="554355"/>
                  </a:lnTo>
                  <a:lnTo>
                    <a:pt x="268605" y="531495"/>
                  </a:lnTo>
                  <a:lnTo>
                    <a:pt x="287655" y="512445"/>
                  </a:lnTo>
                  <a:lnTo>
                    <a:pt x="251460" y="453390"/>
                  </a:lnTo>
                  <a:lnTo>
                    <a:pt x="247650" y="436245"/>
                  </a:lnTo>
                  <a:lnTo>
                    <a:pt x="234315" y="409575"/>
                  </a:lnTo>
                  <a:lnTo>
                    <a:pt x="228600" y="354330"/>
                  </a:lnTo>
                  <a:lnTo>
                    <a:pt x="257175" y="358140"/>
                  </a:lnTo>
                  <a:lnTo>
                    <a:pt x="295275" y="422910"/>
                  </a:lnTo>
                </a:path>
              </a:pathLst>
            </a:custGeom>
            <a:solidFill>
              <a:srgbClr val="FF9900">
                <a:alpha val="5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Freeform 29"/>
            <p:cNvSpPr/>
            <p:nvPr/>
          </p:nvSpPr>
          <p:spPr>
            <a:xfrm>
              <a:off x="2522220" y="2461260"/>
              <a:ext cx="123825" cy="127635"/>
            </a:xfrm>
            <a:custGeom>
              <a:avLst/>
              <a:gdLst>
                <a:gd name="connsiteX0" fmla="*/ 99060 w 123825"/>
                <a:gd name="connsiteY0" fmla="*/ 99060 h 127635"/>
                <a:gd name="connsiteX1" fmla="*/ 123825 w 123825"/>
                <a:gd name="connsiteY1" fmla="*/ 53340 h 127635"/>
                <a:gd name="connsiteX2" fmla="*/ 100965 w 123825"/>
                <a:gd name="connsiteY2" fmla="*/ 30480 h 127635"/>
                <a:gd name="connsiteX3" fmla="*/ 68580 w 123825"/>
                <a:gd name="connsiteY3" fmla="*/ 9525 h 127635"/>
                <a:gd name="connsiteX4" fmla="*/ 19050 w 123825"/>
                <a:gd name="connsiteY4" fmla="*/ 0 h 127635"/>
                <a:gd name="connsiteX5" fmla="*/ 0 w 123825"/>
                <a:gd name="connsiteY5" fmla="*/ 49530 h 127635"/>
                <a:gd name="connsiteX6" fmla="*/ 15240 w 123825"/>
                <a:gd name="connsiteY6" fmla="*/ 97155 h 127635"/>
                <a:gd name="connsiteX7" fmla="*/ 22860 w 123825"/>
                <a:gd name="connsiteY7" fmla="*/ 127635 h 127635"/>
                <a:gd name="connsiteX8" fmla="*/ 99060 w 123825"/>
                <a:gd name="connsiteY8" fmla="*/ 99060 h 12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825" h="127635">
                  <a:moveTo>
                    <a:pt x="99060" y="99060"/>
                  </a:moveTo>
                  <a:lnTo>
                    <a:pt x="123825" y="53340"/>
                  </a:lnTo>
                  <a:lnTo>
                    <a:pt x="100965" y="30480"/>
                  </a:lnTo>
                  <a:lnTo>
                    <a:pt x="68580" y="9525"/>
                  </a:lnTo>
                  <a:lnTo>
                    <a:pt x="19050" y="0"/>
                  </a:lnTo>
                  <a:lnTo>
                    <a:pt x="0" y="49530"/>
                  </a:lnTo>
                  <a:lnTo>
                    <a:pt x="15240" y="97155"/>
                  </a:lnTo>
                  <a:lnTo>
                    <a:pt x="22860" y="127635"/>
                  </a:lnTo>
                  <a:lnTo>
                    <a:pt x="99060" y="99060"/>
                  </a:lnTo>
                  <a:close/>
                </a:path>
              </a:pathLst>
            </a:custGeom>
            <a:solidFill>
              <a:srgbClr val="FF00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30"/>
            <p:cNvSpPr/>
            <p:nvPr/>
          </p:nvSpPr>
          <p:spPr>
            <a:xfrm>
              <a:off x="2543175" y="2598420"/>
              <a:ext cx="110490" cy="194310"/>
            </a:xfrm>
            <a:custGeom>
              <a:avLst/>
              <a:gdLst>
                <a:gd name="connsiteX0" fmla="*/ 20955 w 110490"/>
                <a:gd name="connsiteY0" fmla="*/ 194310 h 194310"/>
                <a:gd name="connsiteX1" fmla="*/ 62865 w 110490"/>
                <a:gd name="connsiteY1" fmla="*/ 144780 h 194310"/>
                <a:gd name="connsiteX2" fmla="*/ 68580 w 110490"/>
                <a:gd name="connsiteY2" fmla="*/ 95250 h 194310"/>
                <a:gd name="connsiteX3" fmla="*/ 104775 w 110490"/>
                <a:gd name="connsiteY3" fmla="*/ 78105 h 194310"/>
                <a:gd name="connsiteX4" fmla="*/ 110490 w 110490"/>
                <a:gd name="connsiteY4" fmla="*/ 38100 h 194310"/>
                <a:gd name="connsiteX5" fmla="*/ 104775 w 110490"/>
                <a:gd name="connsiteY5" fmla="*/ 15240 h 194310"/>
                <a:gd name="connsiteX6" fmla="*/ 95250 w 110490"/>
                <a:gd name="connsiteY6" fmla="*/ 3810 h 194310"/>
                <a:gd name="connsiteX7" fmla="*/ 62865 w 110490"/>
                <a:gd name="connsiteY7" fmla="*/ 0 h 194310"/>
                <a:gd name="connsiteX8" fmla="*/ 17145 w 110490"/>
                <a:gd name="connsiteY8" fmla="*/ 19050 h 194310"/>
                <a:gd name="connsiteX9" fmla="*/ 0 w 110490"/>
                <a:gd name="connsiteY9" fmla="*/ 55245 h 194310"/>
                <a:gd name="connsiteX10" fmla="*/ 3810 w 110490"/>
                <a:gd name="connsiteY10" fmla="*/ 127635 h 194310"/>
                <a:gd name="connsiteX11" fmla="*/ 20955 w 110490"/>
                <a:gd name="connsiteY11" fmla="*/ 194310 h 19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490" h="194310">
                  <a:moveTo>
                    <a:pt x="20955" y="194310"/>
                  </a:moveTo>
                  <a:lnTo>
                    <a:pt x="62865" y="144780"/>
                  </a:lnTo>
                  <a:lnTo>
                    <a:pt x="68580" y="95250"/>
                  </a:lnTo>
                  <a:lnTo>
                    <a:pt x="104775" y="78105"/>
                  </a:lnTo>
                  <a:lnTo>
                    <a:pt x="110490" y="38100"/>
                  </a:lnTo>
                  <a:lnTo>
                    <a:pt x="104775" y="15240"/>
                  </a:lnTo>
                  <a:lnTo>
                    <a:pt x="95250" y="3810"/>
                  </a:lnTo>
                  <a:lnTo>
                    <a:pt x="62865" y="0"/>
                  </a:lnTo>
                  <a:lnTo>
                    <a:pt x="17145" y="19050"/>
                  </a:lnTo>
                  <a:lnTo>
                    <a:pt x="0" y="55245"/>
                  </a:lnTo>
                  <a:lnTo>
                    <a:pt x="3810" y="127635"/>
                  </a:lnTo>
                  <a:lnTo>
                    <a:pt x="20955" y="194310"/>
                  </a:lnTo>
                  <a:close/>
                </a:path>
              </a:pathLst>
            </a:custGeom>
            <a:solidFill>
              <a:srgbClr val="FF00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31"/>
            <p:cNvSpPr/>
            <p:nvPr/>
          </p:nvSpPr>
          <p:spPr>
            <a:xfrm>
              <a:off x="3099435" y="2404110"/>
              <a:ext cx="121920" cy="205740"/>
            </a:xfrm>
            <a:custGeom>
              <a:avLst/>
              <a:gdLst>
                <a:gd name="connsiteX0" fmla="*/ 53340 w 121920"/>
                <a:gd name="connsiteY0" fmla="*/ 0 h 205740"/>
                <a:gd name="connsiteX1" fmla="*/ 53340 w 121920"/>
                <a:gd name="connsiteY1" fmla="*/ 0 h 205740"/>
                <a:gd name="connsiteX2" fmla="*/ 5715 w 121920"/>
                <a:gd name="connsiteY2" fmla="*/ 80010 h 205740"/>
                <a:gd name="connsiteX3" fmla="*/ 0 w 121920"/>
                <a:gd name="connsiteY3" fmla="*/ 150495 h 205740"/>
                <a:gd name="connsiteX4" fmla="*/ 9525 w 121920"/>
                <a:gd name="connsiteY4" fmla="*/ 190500 h 205740"/>
                <a:gd name="connsiteX5" fmla="*/ 51435 w 121920"/>
                <a:gd name="connsiteY5" fmla="*/ 205740 h 205740"/>
                <a:gd name="connsiteX6" fmla="*/ 57150 w 121920"/>
                <a:gd name="connsiteY6" fmla="*/ 142875 h 205740"/>
                <a:gd name="connsiteX7" fmla="*/ 68580 w 121920"/>
                <a:gd name="connsiteY7" fmla="*/ 100965 h 205740"/>
                <a:gd name="connsiteX8" fmla="*/ 91440 w 121920"/>
                <a:gd name="connsiteY8" fmla="*/ 60960 h 205740"/>
                <a:gd name="connsiteX9" fmla="*/ 112395 w 121920"/>
                <a:gd name="connsiteY9" fmla="*/ 36195 h 205740"/>
                <a:gd name="connsiteX10" fmla="*/ 121920 w 121920"/>
                <a:gd name="connsiteY10" fmla="*/ 5715 h 205740"/>
                <a:gd name="connsiteX11" fmla="*/ 53340 w 121920"/>
                <a:gd name="connsiteY11" fmla="*/ 0 h 20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 h="205740">
                  <a:moveTo>
                    <a:pt x="53340" y="0"/>
                  </a:moveTo>
                  <a:lnTo>
                    <a:pt x="53340" y="0"/>
                  </a:lnTo>
                  <a:lnTo>
                    <a:pt x="5715" y="80010"/>
                  </a:lnTo>
                  <a:lnTo>
                    <a:pt x="0" y="150495"/>
                  </a:lnTo>
                  <a:lnTo>
                    <a:pt x="9525" y="190500"/>
                  </a:lnTo>
                  <a:lnTo>
                    <a:pt x="51435" y="205740"/>
                  </a:lnTo>
                  <a:lnTo>
                    <a:pt x="57150" y="142875"/>
                  </a:lnTo>
                  <a:lnTo>
                    <a:pt x="68580" y="100965"/>
                  </a:lnTo>
                  <a:lnTo>
                    <a:pt x="91440" y="60960"/>
                  </a:lnTo>
                  <a:lnTo>
                    <a:pt x="112395" y="36195"/>
                  </a:lnTo>
                  <a:lnTo>
                    <a:pt x="121920" y="5715"/>
                  </a:lnTo>
                  <a:lnTo>
                    <a:pt x="53340" y="0"/>
                  </a:lnTo>
                  <a:close/>
                </a:path>
              </a:pathLst>
            </a:custGeom>
            <a:solidFill>
              <a:srgbClr val="FF99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32"/>
            <p:cNvSpPr/>
            <p:nvPr/>
          </p:nvSpPr>
          <p:spPr>
            <a:xfrm>
              <a:off x="1773555" y="5703570"/>
              <a:ext cx="83820" cy="152400"/>
            </a:xfrm>
            <a:custGeom>
              <a:avLst/>
              <a:gdLst>
                <a:gd name="connsiteX0" fmla="*/ 47625 w 83820"/>
                <a:gd name="connsiteY0" fmla="*/ 0 h 152400"/>
                <a:gd name="connsiteX1" fmla="*/ 22860 w 83820"/>
                <a:gd name="connsiteY1" fmla="*/ 41910 h 152400"/>
                <a:gd name="connsiteX2" fmla="*/ 0 w 83820"/>
                <a:gd name="connsiteY2" fmla="*/ 93345 h 152400"/>
                <a:gd name="connsiteX3" fmla="*/ 1905 w 83820"/>
                <a:gd name="connsiteY3" fmla="*/ 140970 h 152400"/>
                <a:gd name="connsiteX4" fmla="*/ 20955 w 83820"/>
                <a:gd name="connsiteY4" fmla="*/ 152400 h 152400"/>
                <a:gd name="connsiteX5" fmla="*/ 45720 w 83820"/>
                <a:gd name="connsiteY5" fmla="*/ 144780 h 152400"/>
                <a:gd name="connsiteX6" fmla="*/ 47625 w 83820"/>
                <a:gd name="connsiteY6" fmla="*/ 121920 h 152400"/>
                <a:gd name="connsiteX7" fmla="*/ 47625 w 83820"/>
                <a:gd name="connsiteY7" fmla="*/ 102870 h 152400"/>
                <a:gd name="connsiteX8" fmla="*/ 70485 w 83820"/>
                <a:gd name="connsiteY8" fmla="*/ 72390 h 152400"/>
                <a:gd name="connsiteX9" fmla="*/ 83820 w 83820"/>
                <a:gd name="connsiteY9" fmla="*/ 49530 h 152400"/>
                <a:gd name="connsiteX10" fmla="*/ 47625 w 83820"/>
                <a:gd name="connsiteY10"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820" h="152400">
                  <a:moveTo>
                    <a:pt x="47625" y="0"/>
                  </a:moveTo>
                  <a:lnTo>
                    <a:pt x="22860" y="41910"/>
                  </a:lnTo>
                  <a:lnTo>
                    <a:pt x="0" y="93345"/>
                  </a:lnTo>
                  <a:lnTo>
                    <a:pt x="1905" y="140970"/>
                  </a:lnTo>
                  <a:lnTo>
                    <a:pt x="20955" y="152400"/>
                  </a:lnTo>
                  <a:lnTo>
                    <a:pt x="45720" y="144780"/>
                  </a:lnTo>
                  <a:cubicBezTo>
                    <a:pt x="47835" y="125742"/>
                    <a:pt x="47625" y="133385"/>
                    <a:pt x="47625" y="121920"/>
                  </a:cubicBezTo>
                  <a:lnTo>
                    <a:pt x="47625" y="102870"/>
                  </a:lnTo>
                  <a:lnTo>
                    <a:pt x="70485" y="72390"/>
                  </a:lnTo>
                  <a:lnTo>
                    <a:pt x="83820" y="49530"/>
                  </a:lnTo>
                  <a:lnTo>
                    <a:pt x="47625" y="0"/>
                  </a:lnTo>
                  <a:close/>
                </a:path>
              </a:pathLst>
            </a:cu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p:cNvSpPr/>
            <p:nvPr/>
          </p:nvSpPr>
          <p:spPr>
            <a:xfrm>
              <a:off x="1744028" y="5103971"/>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p:cNvSpPr/>
            <p:nvPr/>
          </p:nvSpPr>
          <p:spPr>
            <a:xfrm>
              <a:off x="1488281" y="464010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p:cNvSpPr/>
            <p:nvPr/>
          </p:nvSpPr>
          <p:spPr>
            <a:xfrm>
              <a:off x="1571625" y="4125278"/>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p:cNvSpPr/>
            <p:nvPr/>
          </p:nvSpPr>
          <p:spPr>
            <a:xfrm>
              <a:off x="1385888" y="394001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Oval 37"/>
            <p:cNvSpPr/>
            <p:nvPr/>
          </p:nvSpPr>
          <p:spPr>
            <a:xfrm>
              <a:off x="1238250" y="412956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p:cNvSpPr/>
            <p:nvPr/>
          </p:nvSpPr>
          <p:spPr>
            <a:xfrm>
              <a:off x="2962274" y="147684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p:cNvSpPr/>
            <p:nvPr/>
          </p:nvSpPr>
          <p:spPr>
            <a:xfrm>
              <a:off x="3063716" y="144684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Oval 40"/>
            <p:cNvSpPr/>
            <p:nvPr/>
          </p:nvSpPr>
          <p:spPr>
            <a:xfrm>
              <a:off x="2598420" y="2471261"/>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Oval 41"/>
            <p:cNvSpPr/>
            <p:nvPr/>
          </p:nvSpPr>
          <p:spPr>
            <a:xfrm>
              <a:off x="2895600" y="361473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p:cNvSpPr/>
            <p:nvPr/>
          </p:nvSpPr>
          <p:spPr>
            <a:xfrm>
              <a:off x="1829753" y="346519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43"/>
            <p:cNvSpPr/>
            <p:nvPr/>
          </p:nvSpPr>
          <p:spPr>
            <a:xfrm>
              <a:off x="3148488" y="1411128"/>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p:cNvSpPr/>
            <p:nvPr/>
          </p:nvSpPr>
          <p:spPr>
            <a:xfrm>
              <a:off x="2596037" y="2609849"/>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p:cNvSpPr/>
            <p:nvPr/>
          </p:nvSpPr>
          <p:spPr>
            <a:xfrm>
              <a:off x="2759393" y="363140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46"/>
            <p:cNvSpPr/>
            <p:nvPr/>
          </p:nvSpPr>
          <p:spPr>
            <a:xfrm>
              <a:off x="2133600" y="363140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47"/>
            <p:cNvSpPr/>
            <p:nvPr/>
          </p:nvSpPr>
          <p:spPr>
            <a:xfrm>
              <a:off x="2895600" y="391858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p:cNvSpPr/>
            <p:nvPr/>
          </p:nvSpPr>
          <p:spPr>
            <a:xfrm>
              <a:off x="2830830" y="283035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Oval 49"/>
            <p:cNvSpPr/>
            <p:nvPr/>
          </p:nvSpPr>
          <p:spPr>
            <a:xfrm>
              <a:off x="2604611" y="363140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p:cNvSpPr/>
            <p:nvPr/>
          </p:nvSpPr>
          <p:spPr>
            <a:xfrm>
              <a:off x="2155031" y="383167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Oval 51"/>
            <p:cNvSpPr/>
            <p:nvPr/>
          </p:nvSpPr>
          <p:spPr>
            <a:xfrm>
              <a:off x="3189446" y="421195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p:cNvSpPr/>
            <p:nvPr/>
          </p:nvSpPr>
          <p:spPr>
            <a:xfrm>
              <a:off x="1982628" y="418242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Oval 53"/>
            <p:cNvSpPr/>
            <p:nvPr/>
          </p:nvSpPr>
          <p:spPr>
            <a:xfrm>
              <a:off x="2666524" y="328755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p:cNvSpPr/>
            <p:nvPr/>
          </p:nvSpPr>
          <p:spPr>
            <a:xfrm>
              <a:off x="2207895" y="398049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p:cNvSpPr/>
            <p:nvPr/>
          </p:nvSpPr>
          <p:spPr>
            <a:xfrm>
              <a:off x="2341721" y="4076699"/>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p:cNvSpPr/>
            <p:nvPr/>
          </p:nvSpPr>
          <p:spPr>
            <a:xfrm>
              <a:off x="1800701" y="5383530"/>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Oval 57"/>
            <p:cNvSpPr/>
            <p:nvPr/>
          </p:nvSpPr>
          <p:spPr>
            <a:xfrm>
              <a:off x="1672591" y="5580221"/>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p:cNvSpPr/>
            <p:nvPr/>
          </p:nvSpPr>
          <p:spPr>
            <a:xfrm>
              <a:off x="1381125" y="3029424"/>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p:cNvSpPr/>
            <p:nvPr/>
          </p:nvSpPr>
          <p:spPr>
            <a:xfrm>
              <a:off x="1421609" y="2710813"/>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p:cNvSpPr/>
            <p:nvPr/>
          </p:nvSpPr>
          <p:spPr>
            <a:xfrm>
              <a:off x="1493045" y="181736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p:cNvSpPr/>
            <p:nvPr/>
          </p:nvSpPr>
          <p:spPr>
            <a:xfrm>
              <a:off x="1166813" y="326040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p:cNvSpPr/>
            <p:nvPr/>
          </p:nvSpPr>
          <p:spPr>
            <a:xfrm>
              <a:off x="1452562" y="2949416"/>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p:cNvSpPr/>
            <p:nvPr/>
          </p:nvSpPr>
          <p:spPr>
            <a:xfrm>
              <a:off x="1720214" y="2471737"/>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p:cNvSpPr/>
            <p:nvPr/>
          </p:nvSpPr>
          <p:spPr>
            <a:xfrm>
              <a:off x="1737836" y="1654015"/>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Oval 65"/>
            <p:cNvSpPr/>
            <p:nvPr/>
          </p:nvSpPr>
          <p:spPr>
            <a:xfrm>
              <a:off x="2890837" y="1516378"/>
              <a:ext cx="71437" cy="71437"/>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7" name="TextBox 66"/>
          <p:cNvSpPr txBox="1"/>
          <p:nvPr/>
        </p:nvSpPr>
        <p:spPr>
          <a:xfrm>
            <a:off x="75947" y="6077670"/>
            <a:ext cx="2230581"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45166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Depth Map for a Portion of the Area</a:t>
            </a:r>
            <a:endParaRPr lang="en-US"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948"/>
          <a:stretch/>
        </p:blipFill>
        <p:spPr bwMode="auto">
          <a:xfrm>
            <a:off x="198408" y="1075410"/>
            <a:ext cx="4830792" cy="5219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00780" y="921224"/>
            <a:ext cx="768666" cy="17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864184" y="1194683"/>
            <a:ext cx="2353792" cy="369332"/>
          </a:xfrm>
          <a:prstGeom prst="rect">
            <a:avLst/>
          </a:prstGeom>
          <a:noFill/>
        </p:spPr>
        <p:txBody>
          <a:bodyPr wrap="square" rtlCol="0">
            <a:spAutoFit/>
          </a:bodyPr>
          <a:lstStyle/>
          <a:p>
            <a:r>
              <a:rPr lang="en-US" sz="1800" b="1" dirty="0" smtClean="0">
                <a:latin typeface="Calibri" panose="020F0502020204030204" pitchFamily="34" charset="0"/>
              </a:rPr>
              <a:t>Top of Oil Window</a:t>
            </a:r>
            <a:endParaRPr lang="en-US" sz="1800" dirty="0">
              <a:latin typeface="Calibri" panose="020F0502020204030204" pitchFamily="34" charset="0"/>
            </a:endParaRPr>
          </a:p>
        </p:txBody>
      </p:sp>
      <p:cxnSp>
        <p:nvCxnSpPr>
          <p:cNvPr id="7" name="Straight Arrow Connector 6"/>
          <p:cNvCxnSpPr/>
          <p:nvPr/>
        </p:nvCxnSpPr>
        <p:spPr bwMode="auto">
          <a:xfrm flipH="1">
            <a:off x="4757980" y="1379349"/>
            <a:ext cx="1077132" cy="0"/>
          </a:xfrm>
          <a:prstGeom prst="straightConnector1">
            <a:avLst/>
          </a:prstGeom>
          <a:solidFill>
            <a:schemeClr val="accent1"/>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p:cNvSpPr txBox="1"/>
          <p:nvPr/>
        </p:nvSpPr>
        <p:spPr>
          <a:xfrm>
            <a:off x="5864184" y="2257564"/>
            <a:ext cx="2353792" cy="369332"/>
          </a:xfrm>
          <a:prstGeom prst="rect">
            <a:avLst/>
          </a:prstGeom>
          <a:noFill/>
        </p:spPr>
        <p:txBody>
          <a:bodyPr wrap="square" rtlCol="0">
            <a:spAutoFit/>
          </a:bodyPr>
          <a:lstStyle/>
          <a:p>
            <a:r>
              <a:rPr lang="en-US" sz="1800" b="1" dirty="0" smtClean="0">
                <a:latin typeface="Calibri" panose="020F0502020204030204" pitchFamily="34" charset="0"/>
              </a:rPr>
              <a:t>Top of Gas Window</a:t>
            </a:r>
            <a:endParaRPr lang="en-US" sz="1800" dirty="0">
              <a:latin typeface="Calibri" panose="020F0502020204030204" pitchFamily="34" charset="0"/>
            </a:endParaRPr>
          </a:p>
        </p:txBody>
      </p:sp>
      <p:cxnSp>
        <p:nvCxnSpPr>
          <p:cNvPr id="9" name="Straight Arrow Connector 8"/>
          <p:cNvCxnSpPr/>
          <p:nvPr/>
        </p:nvCxnSpPr>
        <p:spPr bwMode="auto">
          <a:xfrm flipH="1">
            <a:off x="4757980" y="2442230"/>
            <a:ext cx="1077132" cy="0"/>
          </a:xfrm>
          <a:prstGeom prst="straightConnector1">
            <a:avLst/>
          </a:prstGeom>
          <a:solidFill>
            <a:schemeClr val="accent1"/>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Freeform 17"/>
          <p:cNvSpPr/>
          <p:nvPr/>
        </p:nvSpPr>
        <p:spPr bwMode="auto">
          <a:xfrm>
            <a:off x="464949" y="1239864"/>
            <a:ext cx="4192292" cy="4788977"/>
          </a:xfrm>
          <a:custGeom>
            <a:avLst/>
            <a:gdLst>
              <a:gd name="connsiteX0" fmla="*/ 4161295 w 4192292"/>
              <a:gd name="connsiteY0" fmla="*/ 2386739 h 4788977"/>
              <a:gd name="connsiteX1" fmla="*/ 2797444 w 4192292"/>
              <a:gd name="connsiteY1" fmla="*/ 2402238 h 4788977"/>
              <a:gd name="connsiteX2" fmla="*/ 2797444 w 4192292"/>
              <a:gd name="connsiteY2" fmla="*/ 38746 h 4788977"/>
              <a:gd name="connsiteX3" fmla="*/ 15498 w 4192292"/>
              <a:gd name="connsiteY3" fmla="*/ 0 h 4788977"/>
              <a:gd name="connsiteX4" fmla="*/ 0 w 4192292"/>
              <a:gd name="connsiteY4" fmla="*/ 4788977 h 4788977"/>
              <a:gd name="connsiteX5" fmla="*/ 4192292 w 4192292"/>
              <a:gd name="connsiteY5" fmla="*/ 4765729 h 4788977"/>
              <a:gd name="connsiteX6" fmla="*/ 4169044 w 4192292"/>
              <a:gd name="connsiteY6" fmla="*/ 3006672 h 478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92292" h="4788977">
                <a:moveTo>
                  <a:pt x="4161295" y="2386739"/>
                </a:moveTo>
                <a:lnTo>
                  <a:pt x="2797444" y="2402238"/>
                </a:lnTo>
                <a:lnTo>
                  <a:pt x="2797444" y="38746"/>
                </a:lnTo>
                <a:lnTo>
                  <a:pt x="15498" y="0"/>
                </a:lnTo>
                <a:lnTo>
                  <a:pt x="0" y="4788977"/>
                </a:lnTo>
                <a:lnTo>
                  <a:pt x="4192292" y="4765729"/>
                </a:lnTo>
                <a:lnTo>
                  <a:pt x="4169044" y="3006672"/>
                </a:lnTo>
              </a:path>
            </a:pathLst>
          </a:custGeom>
          <a:noFill/>
          <a:ln w="38100" cap="flat" cmpd="sng" algn="ctr">
            <a:solidFill>
              <a:srgbClr val="7030A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9" name="TextBox 18"/>
          <p:cNvSpPr txBox="1"/>
          <p:nvPr/>
        </p:nvSpPr>
        <p:spPr>
          <a:xfrm>
            <a:off x="6794463" y="6156506"/>
            <a:ext cx="2110490"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2795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5777968" y="4629864"/>
            <a:ext cx="3019186" cy="1107996"/>
          </a:xfrm>
          <a:prstGeom prst="rect">
            <a:avLst/>
          </a:prstGeom>
          <a:solidFill>
            <a:srgbClr val="FFFFCC"/>
          </a:solidFill>
        </p:spPr>
        <p:txBody>
          <a:bodyPr wrap="square" rtlCol="0">
            <a:spAutoFit/>
          </a:bodyPr>
          <a:lstStyle/>
          <a:p>
            <a:pPr marL="169863" indent="-169863"/>
            <a:r>
              <a:rPr lang="en-US" sz="1600" b="1" dirty="0" smtClean="0">
                <a:solidFill>
                  <a:schemeClr val="accent6"/>
                </a:solidFill>
                <a:latin typeface="Calibri" panose="020F0502020204030204" pitchFamily="34" charset="0"/>
              </a:rPr>
              <a:t>Remember, this is present-day HC generation.  This point went through the oil window before it entered the gas window</a:t>
            </a:r>
            <a:r>
              <a:rPr lang="en-US" sz="1800" b="1" dirty="0" smtClean="0">
                <a:solidFill>
                  <a:schemeClr val="accent6"/>
                </a:solidFill>
                <a:latin typeface="Calibri" panose="020F0502020204030204" pitchFamily="34" charset="0"/>
              </a:rPr>
              <a:t>.</a:t>
            </a:r>
            <a:endParaRPr lang="en-US" sz="1800" dirty="0">
              <a:solidFill>
                <a:schemeClr val="accent6"/>
              </a:solidFill>
              <a:latin typeface="Calibri" panose="020F0502020204030204" pitchFamily="34" charset="0"/>
            </a:endParaRPr>
          </a:p>
        </p:txBody>
      </p:sp>
      <p:pic>
        <p:nvPicPr>
          <p:cNvPr id="26" name="Picture 2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48" r="28384" b="4639"/>
          <a:stretch/>
        </p:blipFill>
        <p:spPr bwMode="auto">
          <a:xfrm>
            <a:off x="164239" y="1119753"/>
            <a:ext cx="4578242" cy="514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ectangle 35"/>
          <p:cNvSpPr/>
          <p:nvPr/>
        </p:nvSpPr>
        <p:spPr bwMode="auto">
          <a:xfrm>
            <a:off x="3308890" y="1069383"/>
            <a:ext cx="1650569" cy="2502976"/>
          </a:xfrm>
          <a:prstGeom prst="rect">
            <a:avLst/>
          </a:prstGeom>
          <a:solidFill>
            <a:srgbClr val="CFEFFD"/>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Present Day HC Generation Prediction</a:t>
            </a:r>
            <a:endParaRPr lang="en-US" dirty="0"/>
          </a:p>
        </p:txBody>
      </p:sp>
      <p:pic>
        <p:nvPicPr>
          <p:cNvPr id="4"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00780" y="921224"/>
            <a:ext cx="768666" cy="17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864184" y="1194683"/>
            <a:ext cx="2353792" cy="369332"/>
          </a:xfrm>
          <a:prstGeom prst="rect">
            <a:avLst/>
          </a:prstGeom>
          <a:noFill/>
        </p:spPr>
        <p:txBody>
          <a:bodyPr wrap="square" rtlCol="0">
            <a:spAutoFit/>
          </a:bodyPr>
          <a:lstStyle/>
          <a:p>
            <a:r>
              <a:rPr lang="en-US" sz="1800" b="1" dirty="0" smtClean="0">
                <a:latin typeface="Calibri" panose="020F0502020204030204" pitchFamily="34" charset="0"/>
              </a:rPr>
              <a:t>Top of Oil Window</a:t>
            </a:r>
            <a:endParaRPr lang="en-US" sz="1800" dirty="0">
              <a:latin typeface="Calibri" panose="020F0502020204030204" pitchFamily="34" charset="0"/>
            </a:endParaRPr>
          </a:p>
        </p:txBody>
      </p:sp>
      <p:cxnSp>
        <p:nvCxnSpPr>
          <p:cNvPr id="7" name="Straight Arrow Connector 6"/>
          <p:cNvCxnSpPr/>
          <p:nvPr/>
        </p:nvCxnSpPr>
        <p:spPr bwMode="auto">
          <a:xfrm flipH="1">
            <a:off x="4757980" y="1379349"/>
            <a:ext cx="1077132" cy="0"/>
          </a:xfrm>
          <a:prstGeom prst="straightConnector1">
            <a:avLst/>
          </a:prstGeom>
          <a:solidFill>
            <a:schemeClr val="accent1"/>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p:cNvSpPr txBox="1"/>
          <p:nvPr/>
        </p:nvSpPr>
        <p:spPr>
          <a:xfrm>
            <a:off x="5864184" y="2257564"/>
            <a:ext cx="2353792" cy="369332"/>
          </a:xfrm>
          <a:prstGeom prst="rect">
            <a:avLst/>
          </a:prstGeom>
          <a:noFill/>
        </p:spPr>
        <p:txBody>
          <a:bodyPr wrap="square" rtlCol="0">
            <a:spAutoFit/>
          </a:bodyPr>
          <a:lstStyle/>
          <a:p>
            <a:r>
              <a:rPr lang="en-US" sz="1800" b="1" dirty="0" smtClean="0">
                <a:latin typeface="Calibri" panose="020F0502020204030204" pitchFamily="34" charset="0"/>
              </a:rPr>
              <a:t>Top of Gas Window</a:t>
            </a:r>
            <a:endParaRPr lang="en-US" sz="1800" dirty="0">
              <a:latin typeface="Calibri" panose="020F0502020204030204" pitchFamily="34" charset="0"/>
            </a:endParaRPr>
          </a:p>
        </p:txBody>
      </p:sp>
      <p:cxnSp>
        <p:nvCxnSpPr>
          <p:cNvPr id="9" name="Straight Arrow Connector 8"/>
          <p:cNvCxnSpPr/>
          <p:nvPr/>
        </p:nvCxnSpPr>
        <p:spPr bwMode="auto">
          <a:xfrm flipH="1">
            <a:off x="4757980" y="2442230"/>
            <a:ext cx="1077132" cy="0"/>
          </a:xfrm>
          <a:prstGeom prst="straightConnector1">
            <a:avLst/>
          </a:prstGeom>
          <a:solidFill>
            <a:schemeClr val="accent1"/>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7" name="Group 26"/>
          <p:cNvGrpSpPr/>
          <p:nvPr/>
        </p:nvGrpSpPr>
        <p:grpSpPr>
          <a:xfrm>
            <a:off x="468630" y="1268730"/>
            <a:ext cx="3890010" cy="4747260"/>
            <a:chOff x="468630" y="1268730"/>
            <a:chExt cx="3890010" cy="4747260"/>
          </a:xfrm>
        </p:grpSpPr>
        <p:sp>
          <p:nvSpPr>
            <p:cNvPr id="28" name="Freeform 27"/>
            <p:cNvSpPr/>
            <p:nvPr/>
          </p:nvSpPr>
          <p:spPr bwMode="auto">
            <a:xfrm>
              <a:off x="472440" y="5737860"/>
              <a:ext cx="121920" cy="278130"/>
            </a:xfrm>
            <a:custGeom>
              <a:avLst/>
              <a:gdLst>
                <a:gd name="connsiteX0" fmla="*/ 121920 w 121920"/>
                <a:gd name="connsiteY0" fmla="*/ 266700 h 278130"/>
                <a:gd name="connsiteX1" fmla="*/ 72390 w 121920"/>
                <a:gd name="connsiteY1" fmla="*/ 118110 h 278130"/>
                <a:gd name="connsiteX2" fmla="*/ 3810 w 121920"/>
                <a:gd name="connsiteY2" fmla="*/ 0 h 278130"/>
                <a:gd name="connsiteX3" fmla="*/ 0 w 121920"/>
                <a:gd name="connsiteY3" fmla="*/ 34290 h 278130"/>
                <a:gd name="connsiteX4" fmla="*/ 0 w 121920"/>
                <a:gd name="connsiteY4" fmla="*/ 278130 h 278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278130">
                  <a:moveTo>
                    <a:pt x="121920" y="266700"/>
                  </a:moveTo>
                  <a:lnTo>
                    <a:pt x="72390" y="118110"/>
                  </a:lnTo>
                  <a:lnTo>
                    <a:pt x="3810" y="0"/>
                  </a:lnTo>
                  <a:lnTo>
                    <a:pt x="0" y="34290"/>
                  </a:lnTo>
                  <a:lnTo>
                    <a:pt x="0" y="278130"/>
                  </a:lnTo>
                </a:path>
              </a:pathLst>
            </a:custGeom>
            <a:solidFill>
              <a:srgbClr val="00B050">
                <a:alpha val="30196"/>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9" name="Freeform 28"/>
            <p:cNvSpPr/>
            <p:nvPr/>
          </p:nvSpPr>
          <p:spPr bwMode="auto">
            <a:xfrm>
              <a:off x="468630" y="2987040"/>
              <a:ext cx="270510" cy="2164080"/>
            </a:xfrm>
            <a:custGeom>
              <a:avLst/>
              <a:gdLst>
                <a:gd name="connsiteX0" fmla="*/ 19050 w 270510"/>
                <a:gd name="connsiteY0" fmla="*/ 0 h 2164080"/>
                <a:gd name="connsiteX1" fmla="*/ 99060 w 270510"/>
                <a:gd name="connsiteY1" fmla="*/ 64770 h 2164080"/>
                <a:gd name="connsiteX2" fmla="*/ 144780 w 270510"/>
                <a:gd name="connsiteY2" fmla="*/ 190500 h 2164080"/>
                <a:gd name="connsiteX3" fmla="*/ 186690 w 270510"/>
                <a:gd name="connsiteY3" fmla="*/ 403860 h 2164080"/>
                <a:gd name="connsiteX4" fmla="*/ 240030 w 270510"/>
                <a:gd name="connsiteY4" fmla="*/ 647700 h 2164080"/>
                <a:gd name="connsiteX5" fmla="*/ 270510 w 270510"/>
                <a:gd name="connsiteY5" fmla="*/ 800100 h 2164080"/>
                <a:gd name="connsiteX6" fmla="*/ 224790 w 270510"/>
                <a:gd name="connsiteY6" fmla="*/ 952500 h 2164080"/>
                <a:gd name="connsiteX7" fmla="*/ 198120 w 270510"/>
                <a:gd name="connsiteY7" fmla="*/ 1082040 h 2164080"/>
                <a:gd name="connsiteX8" fmla="*/ 179070 w 270510"/>
                <a:gd name="connsiteY8" fmla="*/ 1238250 h 2164080"/>
                <a:gd name="connsiteX9" fmla="*/ 190500 w 270510"/>
                <a:gd name="connsiteY9" fmla="*/ 1299210 h 2164080"/>
                <a:gd name="connsiteX10" fmla="*/ 152400 w 270510"/>
                <a:gd name="connsiteY10" fmla="*/ 1360170 h 2164080"/>
                <a:gd name="connsiteX11" fmla="*/ 118110 w 270510"/>
                <a:gd name="connsiteY11" fmla="*/ 1474470 h 2164080"/>
                <a:gd name="connsiteX12" fmla="*/ 118110 w 270510"/>
                <a:gd name="connsiteY12" fmla="*/ 1604010 h 2164080"/>
                <a:gd name="connsiteX13" fmla="*/ 133350 w 270510"/>
                <a:gd name="connsiteY13" fmla="*/ 1752600 h 2164080"/>
                <a:gd name="connsiteX14" fmla="*/ 171450 w 270510"/>
                <a:gd name="connsiteY14" fmla="*/ 1840230 h 2164080"/>
                <a:gd name="connsiteX15" fmla="*/ 194310 w 270510"/>
                <a:gd name="connsiteY15" fmla="*/ 1901190 h 2164080"/>
                <a:gd name="connsiteX16" fmla="*/ 194310 w 270510"/>
                <a:gd name="connsiteY16" fmla="*/ 1954530 h 2164080"/>
                <a:gd name="connsiteX17" fmla="*/ 152400 w 270510"/>
                <a:gd name="connsiteY17" fmla="*/ 2072640 h 2164080"/>
                <a:gd name="connsiteX18" fmla="*/ 125730 w 270510"/>
                <a:gd name="connsiteY18" fmla="*/ 2114550 h 2164080"/>
                <a:gd name="connsiteX19" fmla="*/ 49530 w 270510"/>
                <a:gd name="connsiteY19" fmla="*/ 2164080 h 2164080"/>
                <a:gd name="connsiteX20" fmla="*/ 0 w 270510"/>
                <a:gd name="connsiteY20" fmla="*/ 2160270 h 216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0510" h="2164080">
                  <a:moveTo>
                    <a:pt x="19050" y="0"/>
                  </a:moveTo>
                  <a:lnTo>
                    <a:pt x="99060" y="64770"/>
                  </a:lnTo>
                  <a:lnTo>
                    <a:pt x="144780" y="190500"/>
                  </a:lnTo>
                  <a:lnTo>
                    <a:pt x="186690" y="403860"/>
                  </a:lnTo>
                  <a:lnTo>
                    <a:pt x="240030" y="647700"/>
                  </a:lnTo>
                  <a:lnTo>
                    <a:pt x="270510" y="800100"/>
                  </a:lnTo>
                  <a:lnTo>
                    <a:pt x="224790" y="952500"/>
                  </a:lnTo>
                  <a:lnTo>
                    <a:pt x="198120" y="1082040"/>
                  </a:lnTo>
                  <a:lnTo>
                    <a:pt x="179070" y="1238250"/>
                  </a:lnTo>
                  <a:lnTo>
                    <a:pt x="190500" y="1299210"/>
                  </a:lnTo>
                  <a:lnTo>
                    <a:pt x="152400" y="1360170"/>
                  </a:lnTo>
                  <a:lnTo>
                    <a:pt x="118110" y="1474470"/>
                  </a:lnTo>
                  <a:lnTo>
                    <a:pt x="118110" y="1604010"/>
                  </a:lnTo>
                  <a:lnTo>
                    <a:pt x="133350" y="1752600"/>
                  </a:lnTo>
                  <a:lnTo>
                    <a:pt x="171450" y="1840230"/>
                  </a:lnTo>
                  <a:lnTo>
                    <a:pt x="194310" y="1901190"/>
                  </a:lnTo>
                  <a:lnTo>
                    <a:pt x="194310" y="1954530"/>
                  </a:lnTo>
                  <a:lnTo>
                    <a:pt x="152400" y="2072640"/>
                  </a:lnTo>
                  <a:lnTo>
                    <a:pt x="125730" y="2114550"/>
                  </a:lnTo>
                  <a:lnTo>
                    <a:pt x="49530" y="2164080"/>
                  </a:lnTo>
                  <a:lnTo>
                    <a:pt x="0" y="2160270"/>
                  </a:lnTo>
                </a:path>
              </a:pathLst>
            </a:custGeom>
            <a:solidFill>
              <a:srgbClr val="00B05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0" name="Freeform 29"/>
            <p:cNvSpPr/>
            <p:nvPr/>
          </p:nvSpPr>
          <p:spPr bwMode="auto">
            <a:xfrm>
              <a:off x="1188720" y="3642360"/>
              <a:ext cx="3169920" cy="2373630"/>
            </a:xfrm>
            <a:custGeom>
              <a:avLst/>
              <a:gdLst>
                <a:gd name="connsiteX0" fmla="*/ 140970 w 3169920"/>
                <a:gd name="connsiteY0" fmla="*/ 0 h 2373630"/>
                <a:gd name="connsiteX1" fmla="*/ 3169920 w 3169920"/>
                <a:gd name="connsiteY1" fmla="*/ 19050 h 2373630"/>
                <a:gd name="connsiteX2" fmla="*/ 3135630 w 3169920"/>
                <a:gd name="connsiteY2" fmla="*/ 83820 h 2373630"/>
                <a:gd name="connsiteX3" fmla="*/ 3013710 w 3169920"/>
                <a:gd name="connsiteY3" fmla="*/ 217170 h 2373630"/>
                <a:gd name="connsiteX4" fmla="*/ 2945130 w 3169920"/>
                <a:gd name="connsiteY4" fmla="*/ 289560 h 2373630"/>
                <a:gd name="connsiteX5" fmla="*/ 2887980 w 3169920"/>
                <a:gd name="connsiteY5" fmla="*/ 384810 h 2373630"/>
                <a:gd name="connsiteX6" fmla="*/ 2838450 w 3169920"/>
                <a:gd name="connsiteY6" fmla="*/ 449580 h 2373630"/>
                <a:gd name="connsiteX7" fmla="*/ 2811780 w 3169920"/>
                <a:gd name="connsiteY7" fmla="*/ 514350 h 2373630"/>
                <a:gd name="connsiteX8" fmla="*/ 2796540 w 3169920"/>
                <a:gd name="connsiteY8" fmla="*/ 556260 h 2373630"/>
                <a:gd name="connsiteX9" fmla="*/ 2827020 w 3169920"/>
                <a:gd name="connsiteY9" fmla="*/ 621030 h 2373630"/>
                <a:gd name="connsiteX10" fmla="*/ 2838450 w 3169920"/>
                <a:gd name="connsiteY10" fmla="*/ 655320 h 2373630"/>
                <a:gd name="connsiteX11" fmla="*/ 2838450 w 3169920"/>
                <a:gd name="connsiteY11" fmla="*/ 704850 h 2373630"/>
                <a:gd name="connsiteX12" fmla="*/ 2807970 w 3169920"/>
                <a:gd name="connsiteY12" fmla="*/ 765810 h 2373630"/>
                <a:gd name="connsiteX13" fmla="*/ 2739390 w 3169920"/>
                <a:gd name="connsiteY13" fmla="*/ 830580 h 2373630"/>
                <a:gd name="connsiteX14" fmla="*/ 2693670 w 3169920"/>
                <a:gd name="connsiteY14" fmla="*/ 822960 h 2373630"/>
                <a:gd name="connsiteX15" fmla="*/ 2598420 w 3169920"/>
                <a:gd name="connsiteY15" fmla="*/ 876300 h 2373630"/>
                <a:gd name="connsiteX16" fmla="*/ 2533650 w 3169920"/>
                <a:gd name="connsiteY16" fmla="*/ 902970 h 2373630"/>
                <a:gd name="connsiteX17" fmla="*/ 2476500 w 3169920"/>
                <a:gd name="connsiteY17" fmla="*/ 899160 h 2373630"/>
                <a:gd name="connsiteX18" fmla="*/ 2461260 w 3169920"/>
                <a:gd name="connsiteY18" fmla="*/ 937260 h 2373630"/>
                <a:gd name="connsiteX19" fmla="*/ 2377440 w 3169920"/>
                <a:gd name="connsiteY19" fmla="*/ 1078230 h 2373630"/>
                <a:gd name="connsiteX20" fmla="*/ 2350770 w 3169920"/>
                <a:gd name="connsiteY20" fmla="*/ 1120140 h 2373630"/>
                <a:gd name="connsiteX21" fmla="*/ 2213610 w 3169920"/>
                <a:gd name="connsiteY21" fmla="*/ 1219200 h 2373630"/>
                <a:gd name="connsiteX22" fmla="*/ 2190750 w 3169920"/>
                <a:gd name="connsiteY22" fmla="*/ 1101090 h 2373630"/>
                <a:gd name="connsiteX23" fmla="*/ 2202180 w 3169920"/>
                <a:gd name="connsiteY23" fmla="*/ 963930 h 2373630"/>
                <a:gd name="connsiteX24" fmla="*/ 2179320 w 3169920"/>
                <a:gd name="connsiteY24" fmla="*/ 922020 h 2373630"/>
                <a:gd name="connsiteX25" fmla="*/ 2148840 w 3169920"/>
                <a:gd name="connsiteY25" fmla="*/ 872490 h 2373630"/>
                <a:gd name="connsiteX26" fmla="*/ 2091690 w 3169920"/>
                <a:gd name="connsiteY26" fmla="*/ 826770 h 2373630"/>
                <a:gd name="connsiteX27" fmla="*/ 2053590 w 3169920"/>
                <a:gd name="connsiteY27" fmla="*/ 807720 h 2373630"/>
                <a:gd name="connsiteX28" fmla="*/ 2045970 w 3169920"/>
                <a:gd name="connsiteY28" fmla="*/ 914400 h 2373630"/>
                <a:gd name="connsiteX29" fmla="*/ 2045970 w 3169920"/>
                <a:gd name="connsiteY29" fmla="*/ 1028700 h 2373630"/>
                <a:gd name="connsiteX30" fmla="*/ 2076450 w 3169920"/>
                <a:gd name="connsiteY30" fmla="*/ 1123950 h 2373630"/>
                <a:gd name="connsiteX31" fmla="*/ 2057400 w 3169920"/>
                <a:gd name="connsiteY31" fmla="*/ 1200150 h 2373630"/>
                <a:gd name="connsiteX32" fmla="*/ 2045970 w 3169920"/>
                <a:gd name="connsiteY32" fmla="*/ 1314450 h 2373630"/>
                <a:gd name="connsiteX33" fmla="*/ 2049780 w 3169920"/>
                <a:gd name="connsiteY33" fmla="*/ 1428750 h 2373630"/>
                <a:gd name="connsiteX34" fmla="*/ 2057400 w 3169920"/>
                <a:gd name="connsiteY34" fmla="*/ 1527810 h 2373630"/>
                <a:gd name="connsiteX35" fmla="*/ 2068830 w 3169920"/>
                <a:gd name="connsiteY35" fmla="*/ 1623060 h 2373630"/>
                <a:gd name="connsiteX36" fmla="*/ 2076450 w 3169920"/>
                <a:gd name="connsiteY36" fmla="*/ 1760220 h 2373630"/>
                <a:gd name="connsiteX37" fmla="*/ 2076450 w 3169920"/>
                <a:gd name="connsiteY37" fmla="*/ 1817370 h 2373630"/>
                <a:gd name="connsiteX38" fmla="*/ 1981200 w 3169920"/>
                <a:gd name="connsiteY38" fmla="*/ 2125980 h 2373630"/>
                <a:gd name="connsiteX39" fmla="*/ 1958340 w 3169920"/>
                <a:gd name="connsiteY39" fmla="*/ 2259330 h 2373630"/>
                <a:gd name="connsiteX40" fmla="*/ 1943100 w 3169920"/>
                <a:gd name="connsiteY40" fmla="*/ 2373630 h 2373630"/>
                <a:gd name="connsiteX41" fmla="*/ 3810 w 3169920"/>
                <a:gd name="connsiteY41" fmla="*/ 2373630 h 2373630"/>
                <a:gd name="connsiteX42" fmla="*/ 0 w 3169920"/>
                <a:gd name="connsiteY42" fmla="*/ 2286000 h 2373630"/>
                <a:gd name="connsiteX43" fmla="*/ 49530 w 3169920"/>
                <a:gd name="connsiteY43" fmla="*/ 2205990 h 2373630"/>
                <a:gd name="connsiteX44" fmla="*/ 76200 w 3169920"/>
                <a:gd name="connsiteY44" fmla="*/ 2148840 h 2373630"/>
                <a:gd name="connsiteX45" fmla="*/ 91440 w 3169920"/>
                <a:gd name="connsiteY45" fmla="*/ 2087880 h 2373630"/>
                <a:gd name="connsiteX46" fmla="*/ 102870 w 3169920"/>
                <a:gd name="connsiteY46" fmla="*/ 2057400 h 2373630"/>
                <a:gd name="connsiteX47" fmla="*/ 102870 w 3169920"/>
                <a:gd name="connsiteY47" fmla="*/ 2015490 h 2373630"/>
                <a:gd name="connsiteX48" fmla="*/ 26670 w 3169920"/>
                <a:gd name="connsiteY48" fmla="*/ 1870710 h 2373630"/>
                <a:gd name="connsiteX49" fmla="*/ 3810 w 3169920"/>
                <a:gd name="connsiteY49" fmla="*/ 1783080 h 2373630"/>
                <a:gd name="connsiteX50" fmla="*/ 0 w 3169920"/>
                <a:gd name="connsiteY50" fmla="*/ 1725930 h 2373630"/>
                <a:gd name="connsiteX51" fmla="*/ 3810 w 3169920"/>
                <a:gd name="connsiteY51" fmla="*/ 1687830 h 2373630"/>
                <a:gd name="connsiteX52" fmla="*/ 30480 w 3169920"/>
                <a:gd name="connsiteY52" fmla="*/ 1516380 h 2373630"/>
                <a:gd name="connsiteX53" fmla="*/ 83820 w 3169920"/>
                <a:gd name="connsiteY53" fmla="*/ 1413510 h 2373630"/>
                <a:gd name="connsiteX54" fmla="*/ 194310 w 3169920"/>
                <a:gd name="connsiteY54" fmla="*/ 1219200 h 2373630"/>
                <a:gd name="connsiteX55" fmla="*/ 243840 w 3169920"/>
                <a:gd name="connsiteY55" fmla="*/ 1062990 h 2373630"/>
                <a:gd name="connsiteX56" fmla="*/ 251460 w 3169920"/>
                <a:gd name="connsiteY56" fmla="*/ 1036320 h 2373630"/>
                <a:gd name="connsiteX57" fmla="*/ 240030 w 3169920"/>
                <a:gd name="connsiteY57" fmla="*/ 944880 h 2373630"/>
                <a:gd name="connsiteX58" fmla="*/ 240030 w 3169920"/>
                <a:gd name="connsiteY58" fmla="*/ 880110 h 2373630"/>
                <a:gd name="connsiteX59" fmla="*/ 240030 w 3169920"/>
                <a:gd name="connsiteY59" fmla="*/ 807720 h 2373630"/>
                <a:gd name="connsiteX60" fmla="*/ 240030 w 3169920"/>
                <a:gd name="connsiteY60" fmla="*/ 765810 h 2373630"/>
                <a:gd name="connsiteX61" fmla="*/ 228600 w 3169920"/>
                <a:gd name="connsiteY61" fmla="*/ 655320 h 2373630"/>
                <a:gd name="connsiteX62" fmla="*/ 228600 w 3169920"/>
                <a:gd name="connsiteY62" fmla="*/ 590550 h 2373630"/>
                <a:gd name="connsiteX63" fmla="*/ 232410 w 3169920"/>
                <a:gd name="connsiteY63" fmla="*/ 552450 h 2373630"/>
                <a:gd name="connsiteX64" fmla="*/ 255270 w 3169920"/>
                <a:gd name="connsiteY64" fmla="*/ 472440 h 2373630"/>
                <a:gd name="connsiteX65" fmla="*/ 259080 w 3169920"/>
                <a:gd name="connsiteY65" fmla="*/ 434340 h 2373630"/>
                <a:gd name="connsiteX66" fmla="*/ 262890 w 3169920"/>
                <a:gd name="connsiteY66" fmla="*/ 407670 h 2373630"/>
                <a:gd name="connsiteX67" fmla="*/ 266700 w 3169920"/>
                <a:gd name="connsiteY67" fmla="*/ 335280 h 2373630"/>
                <a:gd name="connsiteX68" fmla="*/ 240030 w 3169920"/>
                <a:gd name="connsiteY68" fmla="*/ 224790 h 2373630"/>
                <a:gd name="connsiteX69" fmla="*/ 236220 w 3169920"/>
                <a:gd name="connsiteY69" fmla="*/ 171450 h 2373630"/>
                <a:gd name="connsiteX70" fmla="*/ 140970 w 3169920"/>
                <a:gd name="connsiteY70" fmla="*/ 0 h 237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69920" h="2373630">
                  <a:moveTo>
                    <a:pt x="140970" y="0"/>
                  </a:moveTo>
                  <a:lnTo>
                    <a:pt x="3169920" y="19050"/>
                  </a:lnTo>
                  <a:lnTo>
                    <a:pt x="3135630" y="83820"/>
                  </a:lnTo>
                  <a:lnTo>
                    <a:pt x="3013710" y="217170"/>
                  </a:lnTo>
                  <a:lnTo>
                    <a:pt x="2945130" y="289560"/>
                  </a:lnTo>
                  <a:lnTo>
                    <a:pt x="2887980" y="384810"/>
                  </a:lnTo>
                  <a:lnTo>
                    <a:pt x="2838450" y="449580"/>
                  </a:lnTo>
                  <a:lnTo>
                    <a:pt x="2811780" y="514350"/>
                  </a:lnTo>
                  <a:lnTo>
                    <a:pt x="2796540" y="556260"/>
                  </a:lnTo>
                  <a:lnTo>
                    <a:pt x="2827020" y="621030"/>
                  </a:lnTo>
                  <a:lnTo>
                    <a:pt x="2838450" y="655320"/>
                  </a:lnTo>
                  <a:lnTo>
                    <a:pt x="2838450" y="704850"/>
                  </a:lnTo>
                  <a:lnTo>
                    <a:pt x="2807970" y="765810"/>
                  </a:lnTo>
                  <a:lnTo>
                    <a:pt x="2739390" y="830580"/>
                  </a:lnTo>
                  <a:lnTo>
                    <a:pt x="2693670" y="822960"/>
                  </a:lnTo>
                  <a:lnTo>
                    <a:pt x="2598420" y="876300"/>
                  </a:lnTo>
                  <a:lnTo>
                    <a:pt x="2533650" y="902970"/>
                  </a:lnTo>
                  <a:lnTo>
                    <a:pt x="2476500" y="899160"/>
                  </a:lnTo>
                  <a:lnTo>
                    <a:pt x="2461260" y="937260"/>
                  </a:lnTo>
                  <a:lnTo>
                    <a:pt x="2377440" y="1078230"/>
                  </a:lnTo>
                  <a:lnTo>
                    <a:pt x="2350770" y="1120140"/>
                  </a:lnTo>
                  <a:lnTo>
                    <a:pt x="2213610" y="1219200"/>
                  </a:lnTo>
                  <a:lnTo>
                    <a:pt x="2190750" y="1101090"/>
                  </a:lnTo>
                  <a:lnTo>
                    <a:pt x="2202180" y="963930"/>
                  </a:lnTo>
                  <a:lnTo>
                    <a:pt x="2179320" y="922020"/>
                  </a:lnTo>
                  <a:lnTo>
                    <a:pt x="2148840" y="872490"/>
                  </a:lnTo>
                  <a:lnTo>
                    <a:pt x="2091690" y="826770"/>
                  </a:lnTo>
                  <a:lnTo>
                    <a:pt x="2053590" y="807720"/>
                  </a:lnTo>
                  <a:lnTo>
                    <a:pt x="2045970" y="914400"/>
                  </a:lnTo>
                  <a:lnTo>
                    <a:pt x="2045970" y="1028700"/>
                  </a:lnTo>
                  <a:lnTo>
                    <a:pt x="2076450" y="1123950"/>
                  </a:lnTo>
                  <a:lnTo>
                    <a:pt x="2057400" y="1200150"/>
                  </a:lnTo>
                  <a:lnTo>
                    <a:pt x="2045970" y="1314450"/>
                  </a:lnTo>
                  <a:lnTo>
                    <a:pt x="2049780" y="1428750"/>
                  </a:lnTo>
                  <a:lnTo>
                    <a:pt x="2057400" y="1527810"/>
                  </a:lnTo>
                  <a:lnTo>
                    <a:pt x="2068830" y="1623060"/>
                  </a:lnTo>
                  <a:lnTo>
                    <a:pt x="2076450" y="1760220"/>
                  </a:lnTo>
                  <a:lnTo>
                    <a:pt x="2076450" y="1817370"/>
                  </a:lnTo>
                  <a:lnTo>
                    <a:pt x="1981200" y="2125980"/>
                  </a:lnTo>
                  <a:lnTo>
                    <a:pt x="1958340" y="2259330"/>
                  </a:lnTo>
                  <a:lnTo>
                    <a:pt x="1943100" y="2373630"/>
                  </a:lnTo>
                  <a:lnTo>
                    <a:pt x="3810" y="2373630"/>
                  </a:lnTo>
                  <a:lnTo>
                    <a:pt x="0" y="2286000"/>
                  </a:lnTo>
                  <a:lnTo>
                    <a:pt x="49530" y="2205990"/>
                  </a:lnTo>
                  <a:lnTo>
                    <a:pt x="76200" y="2148840"/>
                  </a:lnTo>
                  <a:lnTo>
                    <a:pt x="91440" y="2087880"/>
                  </a:lnTo>
                  <a:lnTo>
                    <a:pt x="102870" y="2057400"/>
                  </a:lnTo>
                  <a:lnTo>
                    <a:pt x="102870" y="2015490"/>
                  </a:lnTo>
                  <a:lnTo>
                    <a:pt x="26670" y="1870710"/>
                  </a:lnTo>
                  <a:lnTo>
                    <a:pt x="3810" y="1783080"/>
                  </a:lnTo>
                  <a:lnTo>
                    <a:pt x="0" y="1725930"/>
                  </a:lnTo>
                  <a:lnTo>
                    <a:pt x="3810" y="1687830"/>
                  </a:lnTo>
                  <a:lnTo>
                    <a:pt x="30480" y="1516380"/>
                  </a:lnTo>
                  <a:lnTo>
                    <a:pt x="83820" y="1413510"/>
                  </a:lnTo>
                  <a:lnTo>
                    <a:pt x="194310" y="1219200"/>
                  </a:lnTo>
                  <a:lnTo>
                    <a:pt x="243840" y="1062990"/>
                  </a:lnTo>
                  <a:lnTo>
                    <a:pt x="251460" y="1036320"/>
                  </a:lnTo>
                  <a:lnTo>
                    <a:pt x="240030" y="944880"/>
                  </a:lnTo>
                  <a:lnTo>
                    <a:pt x="240030" y="880110"/>
                  </a:lnTo>
                  <a:lnTo>
                    <a:pt x="240030" y="807720"/>
                  </a:lnTo>
                  <a:lnTo>
                    <a:pt x="240030" y="765810"/>
                  </a:lnTo>
                  <a:lnTo>
                    <a:pt x="228600" y="655320"/>
                  </a:lnTo>
                  <a:lnTo>
                    <a:pt x="228600" y="590550"/>
                  </a:lnTo>
                  <a:lnTo>
                    <a:pt x="232410" y="552450"/>
                  </a:lnTo>
                  <a:lnTo>
                    <a:pt x="255270" y="472440"/>
                  </a:lnTo>
                  <a:cubicBezTo>
                    <a:pt x="256540" y="459740"/>
                    <a:pt x="257589" y="447016"/>
                    <a:pt x="259080" y="434340"/>
                  </a:cubicBezTo>
                  <a:cubicBezTo>
                    <a:pt x="260129" y="425421"/>
                    <a:pt x="262890" y="407670"/>
                    <a:pt x="262890" y="407670"/>
                  </a:cubicBezTo>
                  <a:lnTo>
                    <a:pt x="266700" y="335280"/>
                  </a:lnTo>
                  <a:lnTo>
                    <a:pt x="240030" y="224790"/>
                  </a:lnTo>
                  <a:cubicBezTo>
                    <a:pt x="235875" y="179086"/>
                    <a:pt x="236220" y="196908"/>
                    <a:pt x="236220" y="171450"/>
                  </a:cubicBezTo>
                  <a:lnTo>
                    <a:pt x="140970" y="0"/>
                  </a:lnTo>
                  <a:close/>
                </a:path>
              </a:pathLst>
            </a:custGeom>
            <a:solidFill>
              <a:srgbClr val="00B05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1" name="Freeform 30"/>
            <p:cNvSpPr/>
            <p:nvPr/>
          </p:nvSpPr>
          <p:spPr bwMode="auto">
            <a:xfrm>
              <a:off x="487680" y="1268730"/>
              <a:ext cx="2788920" cy="2385060"/>
            </a:xfrm>
            <a:custGeom>
              <a:avLst/>
              <a:gdLst>
                <a:gd name="connsiteX0" fmla="*/ 0 w 2788920"/>
                <a:gd name="connsiteY0" fmla="*/ 1546860 h 2385060"/>
                <a:gd name="connsiteX1" fmla="*/ 19050 w 2788920"/>
                <a:gd name="connsiteY1" fmla="*/ 0 h 2385060"/>
                <a:gd name="connsiteX2" fmla="*/ 2785110 w 2788920"/>
                <a:gd name="connsiteY2" fmla="*/ 15240 h 2385060"/>
                <a:gd name="connsiteX3" fmla="*/ 2788920 w 2788920"/>
                <a:gd name="connsiteY3" fmla="*/ 2385060 h 2385060"/>
                <a:gd name="connsiteX4" fmla="*/ 826770 w 2788920"/>
                <a:gd name="connsiteY4" fmla="*/ 2366010 h 2385060"/>
                <a:gd name="connsiteX5" fmla="*/ 784860 w 2788920"/>
                <a:gd name="connsiteY5" fmla="*/ 2327910 h 2385060"/>
                <a:gd name="connsiteX6" fmla="*/ 742950 w 2788920"/>
                <a:gd name="connsiteY6" fmla="*/ 2293620 h 2385060"/>
                <a:gd name="connsiteX7" fmla="*/ 685800 w 2788920"/>
                <a:gd name="connsiteY7" fmla="*/ 2244090 h 2385060"/>
                <a:gd name="connsiteX8" fmla="*/ 662940 w 2788920"/>
                <a:gd name="connsiteY8" fmla="*/ 2194560 h 2385060"/>
                <a:gd name="connsiteX9" fmla="*/ 662940 w 2788920"/>
                <a:gd name="connsiteY9" fmla="*/ 2156460 h 2385060"/>
                <a:gd name="connsiteX10" fmla="*/ 662940 w 2788920"/>
                <a:gd name="connsiteY10" fmla="*/ 2103120 h 2385060"/>
                <a:gd name="connsiteX11" fmla="*/ 666750 w 2788920"/>
                <a:gd name="connsiteY11" fmla="*/ 2065020 h 2385060"/>
                <a:gd name="connsiteX12" fmla="*/ 689610 w 2788920"/>
                <a:gd name="connsiteY12" fmla="*/ 2000250 h 2385060"/>
                <a:gd name="connsiteX13" fmla="*/ 723900 w 2788920"/>
                <a:gd name="connsiteY13" fmla="*/ 1912620 h 2385060"/>
                <a:gd name="connsiteX14" fmla="*/ 758190 w 2788920"/>
                <a:gd name="connsiteY14" fmla="*/ 1844040 h 2385060"/>
                <a:gd name="connsiteX15" fmla="*/ 758190 w 2788920"/>
                <a:gd name="connsiteY15" fmla="*/ 1805940 h 2385060"/>
                <a:gd name="connsiteX16" fmla="*/ 769620 w 2788920"/>
                <a:gd name="connsiteY16" fmla="*/ 1748790 h 2385060"/>
                <a:gd name="connsiteX17" fmla="*/ 754380 w 2788920"/>
                <a:gd name="connsiteY17" fmla="*/ 1604010 h 2385060"/>
                <a:gd name="connsiteX18" fmla="*/ 758190 w 2788920"/>
                <a:gd name="connsiteY18" fmla="*/ 1569720 h 2385060"/>
                <a:gd name="connsiteX19" fmla="*/ 762000 w 2788920"/>
                <a:gd name="connsiteY19" fmla="*/ 1512570 h 2385060"/>
                <a:gd name="connsiteX20" fmla="*/ 739140 w 2788920"/>
                <a:gd name="connsiteY20" fmla="*/ 1417320 h 2385060"/>
                <a:gd name="connsiteX21" fmla="*/ 693420 w 2788920"/>
                <a:gd name="connsiteY21" fmla="*/ 1352550 h 2385060"/>
                <a:gd name="connsiteX22" fmla="*/ 632460 w 2788920"/>
                <a:gd name="connsiteY22" fmla="*/ 1322070 h 2385060"/>
                <a:gd name="connsiteX23" fmla="*/ 548640 w 2788920"/>
                <a:gd name="connsiteY23" fmla="*/ 1314450 h 2385060"/>
                <a:gd name="connsiteX24" fmla="*/ 457200 w 2788920"/>
                <a:gd name="connsiteY24" fmla="*/ 1352550 h 2385060"/>
                <a:gd name="connsiteX25" fmla="*/ 293370 w 2788920"/>
                <a:gd name="connsiteY25" fmla="*/ 1394460 h 2385060"/>
                <a:gd name="connsiteX26" fmla="*/ 148590 w 2788920"/>
                <a:gd name="connsiteY26" fmla="*/ 1482090 h 2385060"/>
                <a:gd name="connsiteX27" fmla="*/ 0 w 2788920"/>
                <a:gd name="connsiteY27" fmla="*/ 1546860 h 238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88920" h="2385060">
                  <a:moveTo>
                    <a:pt x="0" y="1546860"/>
                  </a:moveTo>
                  <a:lnTo>
                    <a:pt x="19050" y="0"/>
                  </a:lnTo>
                  <a:lnTo>
                    <a:pt x="2785110" y="15240"/>
                  </a:lnTo>
                  <a:lnTo>
                    <a:pt x="2788920" y="2385060"/>
                  </a:lnTo>
                  <a:lnTo>
                    <a:pt x="826770" y="2366010"/>
                  </a:lnTo>
                  <a:lnTo>
                    <a:pt x="784860" y="2327910"/>
                  </a:lnTo>
                  <a:lnTo>
                    <a:pt x="742950" y="2293620"/>
                  </a:lnTo>
                  <a:lnTo>
                    <a:pt x="685800" y="2244090"/>
                  </a:lnTo>
                  <a:lnTo>
                    <a:pt x="662940" y="2194560"/>
                  </a:lnTo>
                  <a:lnTo>
                    <a:pt x="662940" y="2156460"/>
                  </a:lnTo>
                  <a:lnTo>
                    <a:pt x="662940" y="2103120"/>
                  </a:lnTo>
                  <a:lnTo>
                    <a:pt x="666750" y="2065020"/>
                  </a:lnTo>
                  <a:lnTo>
                    <a:pt x="689610" y="2000250"/>
                  </a:lnTo>
                  <a:lnTo>
                    <a:pt x="723900" y="1912620"/>
                  </a:lnTo>
                  <a:lnTo>
                    <a:pt x="758190" y="1844040"/>
                  </a:lnTo>
                  <a:lnTo>
                    <a:pt x="758190" y="1805940"/>
                  </a:lnTo>
                  <a:lnTo>
                    <a:pt x="769620" y="1748790"/>
                  </a:lnTo>
                  <a:lnTo>
                    <a:pt x="754380" y="1604010"/>
                  </a:lnTo>
                  <a:lnTo>
                    <a:pt x="758190" y="1569720"/>
                  </a:lnTo>
                  <a:lnTo>
                    <a:pt x="762000" y="1512570"/>
                  </a:lnTo>
                  <a:lnTo>
                    <a:pt x="739140" y="1417320"/>
                  </a:lnTo>
                  <a:lnTo>
                    <a:pt x="693420" y="1352550"/>
                  </a:lnTo>
                  <a:lnTo>
                    <a:pt x="632460" y="1322070"/>
                  </a:lnTo>
                  <a:lnTo>
                    <a:pt x="548640" y="1314450"/>
                  </a:lnTo>
                  <a:lnTo>
                    <a:pt x="457200" y="1352550"/>
                  </a:lnTo>
                  <a:lnTo>
                    <a:pt x="293370" y="1394460"/>
                  </a:lnTo>
                  <a:lnTo>
                    <a:pt x="148590" y="1482090"/>
                  </a:lnTo>
                  <a:lnTo>
                    <a:pt x="0" y="1546860"/>
                  </a:lnTo>
                  <a:close/>
                </a:path>
              </a:pathLst>
            </a:custGeom>
            <a:solidFill>
              <a:srgbClr val="00B05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32" name="Freeform 31"/>
          <p:cNvSpPr/>
          <p:nvPr/>
        </p:nvSpPr>
        <p:spPr bwMode="auto">
          <a:xfrm>
            <a:off x="441960" y="2766060"/>
            <a:ext cx="762000" cy="3249930"/>
          </a:xfrm>
          <a:custGeom>
            <a:avLst/>
            <a:gdLst>
              <a:gd name="connsiteX0" fmla="*/ 163830 w 762000"/>
              <a:gd name="connsiteY0" fmla="*/ 0 h 3249930"/>
              <a:gd name="connsiteX1" fmla="*/ 49530 w 762000"/>
              <a:gd name="connsiteY1" fmla="*/ 68580 h 3249930"/>
              <a:gd name="connsiteX2" fmla="*/ 34290 w 762000"/>
              <a:gd name="connsiteY2" fmla="*/ 160020 h 3249930"/>
              <a:gd name="connsiteX3" fmla="*/ 95250 w 762000"/>
              <a:gd name="connsiteY3" fmla="*/ 240030 h 3249930"/>
              <a:gd name="connsiteX4" fmla="*/ 129540 w 762000"/>
              <a:gd name="connsiteY4" fmla="*/ 293370 h 3249930"/>
              <a:gd name="connsiteX5" fmla="*/ 182880 w 762000"/>
              <a:gd name="connsiteY5" fmla="*/ 468630 h 3249930"/>
              <a:gd name="connsiteX6" fmla="*/ 243840 w 762000"/>
              <a:gd name="connsiteY6" fmla="*/ 731520 h 3249930"/>
              <a:gd name="connsiteX7" fmla="*/ 285750 w 762000"/>
              <a:gd name="connsiteY7" fmla="*/ 948690 h 3249930"/>
              <a:gd name="connsiteX8" fmla="*/ 274320 w 762000"/>
              <a:gd name="connsiteY8" fmla="*/ 1051560 h 3249930"/>
              <a:gd name="connsiteX9" fmla="*/ 236220 w 762000"/>
              <a:gd name="connsiteY9" fmla="*/ 1184910 h 3249930"/>
              <a:gd name="connsiteX10" fmla="*/ 205740 w 762000"/>
              <a:gd name="connsiteY10" fmla="*/ 1356360 h 3249930"/>
              <a:gd name="connsiteX11" fmla="*/ 201930 w 762000"/>
              <a:gd name="connsiteY11" fmla="*/ 1485900 h 3249930"/>
              <a:gd name="connsiteX12" fmla="*/ 213360 w 762000"/>
              <a:gd name="connsiteY12" fmla="*/ 1527810 h 3249930"/>
              <a:gd name="connsiteX13" fmla="*/ 163830 w 762000"/>
              <a:gd name="connsiteY13" fmla="*/ 1604010 h 3249930"/>
              <a:gd name="connsiteX14" fmla="*/ 140970 w 762000"/>
              <a:gd name="connsiteY14" fmla="*/ 1706880 h 3249930"/>
              <a:gd name="connsiteX15" fmla="*/ 140970 w 762000"/>
              <a:gd name="connsiteY15" fmla="*/ 1870710 h 3249930"/>
              <a:gd name="connsiteX16" fmla="*/ 140970 w 762000"/>
              <a:gd name="connsiteY16" fmla="*/ 1946910 h 3249930"/>
              <a:gd name="connsiteX17" fmla="*/ 194310 w 762000"/>
              <a:gd name="connsiteY17" fmla="*/ 2072640 h 3249930"/>
              <a:gd name="connsiteX18" fmla="*/ 220980 w 762000"/>
              <a:gd name="connsiteY18" fmla="*/ 2106930 h 3249930"/>
              <a:gd name="connsiteX19" fmla="*/ 201930 w 762000"/>
              <a:gd name="connsiteY19" fmla="*/ 2228850 h 3249930"/>
              <a:gd name="connsiteX20" fmla="*/ 148590 w 762000"/>
              <a:gd name="connsiteY20" fmla="*/ 2324100 h 3249930"/>
              <a:gd name="connsiteX21" fmla="*/ 114300 w 762000"/>
              <a:gd name="connsiteY21" fmla="*/ 2366010 h 3249930"/>
              <a:gd name="connsiteX22" fmla="*/ 64770 w 762000"/>
              <a:gd name="connsiteY22" fmla="*/ 2388870 h 3249930"/>
              <a:gd name="connsiteX23" fmla="*/ 0 w 762000"/>
              <a:gd name="connsiteY23" fmla="*/ 2396490 h 3249930"/>
              <a:gd name="connsiteX24" fmla="*/ 3810 w 762000"/>
              <a:gd name="connsiteY24" fmla="*/ 2678430 h 3249930"/>
              <a:gd name="connsiteX25" fmla="*/ 7620 w 762000"/>
              <a:gd name="connsiteY25" fmla="*/ 2823210 h 3249930"/>
              <a:gd name="connsiteX26" fmla="*/ 34290 w 762000"/>
              <a:gd name="connsiteY26" fmla="*/ 2956560 h 3249930"/>
              <a:gd name="connsiteX27" fmla="*/ 83820 w 762000"/>
              <a:gd name="connsiteY27" fmla="*/ 3044190 h 3249930"/>
              <a:gd name="connsiteX28" fmla="*/ 125730 w 762000"/>
              <a:gd name="connsiteY28" fmla="*/ 3173730 h 3249930"/>
              <a:gd name="connsiteX29" fmla="*/ 152400 w 762000"/>
              <a:gd name="connsiteY29" fmla="*/ 3249930 h 3249930"/>
              <a:gd name="connsiteX30" fmla="*/ 750570 w 762000"/>
              <a:gd name="connsiteY30" fmla="*/ 3249930 h 3249930"/>
              <a:gd name="connsiteX31" fmla="*/ 762000 w 762000"/>
              <a:gd name="connsiteY31" fmla="*/ 3181350 h 3249930"/>
              <a:gd name="connsiteX32" fmla="*/ 727710 w 762000"/>
              <a:gd name="connsiteY32" fmla="*/ 3108960 h 3249930"/>
              <a:gd name="connsiteX33" fmla="*/ 167640 w 762000"/>
              <a:gd name="connsiteY33" fmla="*/ 87630 h 32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2000" h="3249930">
                <a:moveTo>
                  <a:pt x="163830" y="0"/>
                </a:moveTo>
                <a:lnTo>
                  <a:pt x="49530" y="68580"/>
                </a:lnTo>
                <a:lnTo>
                  <a:pt x="34290" y="160020"/>
                </a:lnTo>
                <a:lnTo>
                  <a:pt x="95250" y="240030"/>
                </a:lnTo>
                <a:lnTo>
                  <a:pt x="129540" y="293370"/>
                </a:lnTo>
                <a:lnTo>
                  <a:pt x="182880" y="468630"/>
                </a:lnTo>
                <a:lnTo>
                  <a:pt x="243840" y="731520"/>
                </a:lnTo>
                <a:lnTo>
                  <a:pt x="285750" y="948690"/>
                </a:lnTo>
                <a:lnTo>
                  <a:pt x="274320" y="1051560"/>
                </a:lnTo>
                <a:lnTo>
                  <a:pt x="236220" y="1184910"/>
                </a:lnTo>
                <a:lnTo>
                  <a:pt x="205740" y="1356360"/>
                </a:lnTo>
                <a:lnTo>
                  <a:pt x="201930" y="1485900"/>
                </a:lnTo>
                <a:lnTo>
                  <a:pt x="213360" y="1527810"/>
                </a:lnTo>
                <a:lnTo>
                  <a:pt x="163830" y="1604010"/>
                </a:lnTo>
                <a:lnTo>
                  <a:pt x="140970" y="1706880"/>
                </a:lnTo>
                <a:lnTo>
                  <a:pt x="140970" y="1870710"/>
                </a:lnTo>
                <a:lnTo>
                  <a:pt x="140970" y="1946910"/>
                </a:lnTo>
                <a:lnTo>
                  <a:pt x="194310" y="2072640"/>
                </a:lnTo>
                <a:lnTo>
                  <a:pt x="220980" y="2106930"/>
                </a:lnTo>
                <a:lnTo>
                  <a:pt x="201930" y="2228850"/>
                </a:lnTo>
                <a:lnTo>
                  <a:pt x="148590" y="2324100"/>
                </a:lnTo>
                <a:lnTo>
                  <a:pt x="114300" y="2366010"/>
                </a:lnTo>
                <a:lnTo>
                  <a:pt x="64770" y="2388870"/>
                </a:lnTo>
                <a:lnTo>
                  <a:pt x="0" y="2396490"/>
                </a:lnTo>
                <a:lnTo>
                  <a:pt x="3810" y="2678430"/>
                </a:lnTo>
                <a:lnTo>
                  <a:pt x="7620" y="2823210"/>
                </a:lnTo>
                <a:lnTo>
                  <a:pt x="34290" y="2956560"/>
                </a:lnTo>
                <a:lnTo>
                  <a:pt x="83820" y="3044190"/>
                </a:lnTo>
                <a:lnTo>
                  <a:pt x="125730" y="3173730"/>
                </a:lnTo>
                <a:lnTo>
                  <a:pt x="152400" y="3249930"/>
                </a:lnTo>
                <a:lnTo>
                  <a:pt x="750570" y="3249930"/>
                </a:lnTo>
                <a:lnTo>
                  <a:pt x="762000" y="3181350"/>
                </a:lnTo>
                <a:lnTo>
                  <a:pt x="727710" y="3108960"/>
                </a:lnTo>
                <a:lnTo>
                  <a:pt x="167640" y="87630"/>
                </a:lnTo>
              </a:path>
            </a:pathLst>
          </a:custGeom>
          <a:solidFill>
            <a:srgbClr val="C00000">
              <a:alpha val="50196"/>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3" name="Freeform 32"/>
          <p:cNvSpPr/>
          <p:nvPr/>
        </p:nvSpPr>
        <p:spPr bwMode="auto">
          <a:xfrm>
            <a:off x="588936" y="2578593"/>
            <a:ext cx="868592" cy="3419251"/>
          </a:xfrm>
          <a:custGeom>
            <a:avLst/>
            <a:gdLst>
              <a:gd name="connsiteX0" fmla="*/ 0 w 868592"/>
              <a:gd name="connsiteY0" fmla="*/ 195604 h 3419251"/>
              <a:gd name="connsiteX1" fmla="*/ 201478 w 868592"/>
              <a:gd name="connsiteY1" fmla="*/ 87115 h 3419251"/>
              <a:gd name="connsiteX2" fmla="*/ 441701 w 868592"/>
              <a:gd name="connsiteY2" fmla="*/ 1875 h 3419251"/>
              <a:gd name="connsiteX3" fmla="*/ 550189 w 868592"/>
              <a:gd name="connsiteY3" fmla="*/ 32871 h 3419251"/>
              <a:gd name="connsiteX4" fmla="*/ 627681 w 868592"/>
              <a:gd name="connsiteY4" fmla="*/ 87115 h 3419251"/>
              <a:gd name="connsiteX5" fmla="*/ 658678 w 868592"/>
              <a:gd name="connsiteY5" fmla="*/ 203353 h 3419251"/>
              <a:gd name="connsiteX6" fmla="*/ 658678 w 868592"/>
              <a:gd name="connsiteY6" fmla="*/ 342838 h 3419251"/>
              <a:gd name="connsiteX7" fmla="*/ 658678 w 868592"/>
              <a:gd name="connsiteY7" fmla="*/ 528817 h 3419251"/>
              <a:gd name="connsiteX8" fmla="*/ 596684 w 868592"/>
              <a:gd name="connsiteY8" fmla="*/ 699299 h 3419251"/>
              <a:gd name="connsiteX9" fmla="*/ 565688 w 868592"/>
              <a:gd name="connsiteY9" fmla="*/ 823285 h 3419251"/>
              <a:gd name="connsiteX10" fmla="*/ 581186 w 868592"/>
              <a:gd name="connsiteY10" fmla="*/ 931773 h 3419251"/>
              <a:gd name="connsiteX11" fmla="*/ 689674 w 868592"/>
              <a:gd name="connsiteY11" fmla="*/ 1017014 h 3419251"/>
              <a:gd name="connsiteX12" fmla="*/ 743918 w 868592"/>
              <a:gd name="connsiteY12" fmla="*/ 1102254 h 3419251"/>
              <a:gd name="connsiteX13" fmla="*/ 836908 w 868592"/>
              <a:gd name="connsiteY13" fmla="*/ 1288234 h 3419251"/>
              <a:gd name="connsiteX14" fmla="*/ 860156 w 868592"/>
              <a:gd name="connsiteY14" fmla="*/ 1396722 h 3419251"/>
              <a:gd name="connsiteX15" fmla="*/ 867905 w 868592"/>
              <a:gd name="connsiteY15" fmla="*/ 1481963 h 3419251"/>
              <a:gd name="connsiteX16" fmla="*/ 844657 w 868592"/>
              <a:gd name="connsiteY16" fmla="*/ 1605949 h 3419251"/>
              <a:gd name="connsiteX17" fmla="*/ 829159 w 868592"/>
              <a:gd name="connsiteY17" fmla="*/ 1698939 h 3419251"/>
              <a:gd name="connsiteX18" fmla="*/ 836908 w 868592"/>
              <a:gd name="connsiteY18" fmla="*/ 1908166 h 3419251"/>
              <a:gd name="connsiteX19" fmla="*/ 836908 w 868592"/>
              <a:gd name="connsiteY19" fmla="*/ 2024404 h 3419251"/>
              <a:gd name="connsiteX20" fmla="*/ 844657 w 868592"/>
              <a:gd name="connsiteY20" fmla="*/ 2109644 h 3419251"/>
              <a:gd name="connsiteX21" fmla="*/ 805911 w 868592"/>
              <a:gd name="connsiteY21" fmla="*/ 2218132 h 3419251"/>
              <a:gd name="connsiteX22" fmla="*/ 743918 w 868592"/>
              <a:gd name="connsiteY22" fmla="*/ 2373115 h 3419251"/>
              <a:gd name="connsiteX23" fmla="*/ 674176 w 868592"/>
              <a:gd name="connsiteY23" fmla="*/ 2512600 h 3419251"/>
              <a:gd name="connsiteX24" fmla="*/ 619932 w 868592"/>
              <a:gd name="connsiteY24" fmla="*/ 2613339 h 3419251"/>
              <a:gd name="connsiteX25" fmla="*/ 604433 w 868592"/>
              <a:gd name="connsiteY25" fmla="*/ 2830315 h 3419251"/>
              <a:gd name="connsiteX26" fmla="*/ 619932 w 868592"/>
              <a:gd name="connsiteY26" fmla="*/ 2876810 h 3419251"/>
              <a:gd name="connsiteX27" fmla="*/ 650928 w 868592"/>
              <a:gd name="connsiteY27" fmla="*/ 2993048 h 3419251"/>
              <a:gd name="connsiteX28" fmla="*/ 689674 w 868592"/>
              <a:gd name="connsiteY28" fmla="*/ 3078288 h 3419251"/>
              <a:gd name="connsiteX29" fmla="*/ 689674 w 868592"/>
              <a:gd name="connsiteY29" fmla="*/ 3163529 h 3419251"/>
              <a:gd name="connsiteX30" fmla="*/ 650928 w 868592"/>
              <a:gd name="connsiteY30" fmla="*/ 3248770 h 3419251"/>
              <a:gd name="connsiteX31" fmla="*/ 619932 w 868592"/>
              <a:gd name="connsiteY31" fmla="*/ 3318512 h 3419251"/>
              <a:gd name="connsiteX32" fmla="*/ 604433 w 868592"/>
              <a:gd name="connsiteY32" fmla="*/ 3419251 h 341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68592" h="3419251">
                <a:moveTo>
                  <a:pt x="0" y="195604"/>
                </a:moveTo>
                <a:cubicBezTo>
                  <a:pt x="63930" y="157503"/>
                  <a:pt x="127861" y="119403"/>
                  <a:pt x="201478" y="87115"/>
                </a:cubicBezTo>
                <a:cubicBezTo>
                  <a:pt x="275095" y="54827"/>
                  <a:pt x="383583" y="10916"/>
                  <a:pt x="441701" y="1875"/>
                </a:cubicBezTo>
                <a:cubicBezTo>
                  <a:pt x="499819" y="-7166"/>
                  <a:pt x="519192" y="18664"/>
                  <a:pt x="550189" y="32871"/>
                </a:cubicBezTo>
                <a:cubicBezTo>
                  <a:pt x="581186" y="47078"/>
                  <a:pt x="609600" y="58701"/>
                  <a:pt x="627681" y="87115"/>
                </a:cubicBezTo>
                <a:cubicBezTo>
                  <a:pt x="645762" y="115529"/>
                  <a:pt x="653512" y="160732"/>
                  <a:pt x="658678" y="203353"/>
                </a:cubicBezTo>
                <a:cubicBezTo>
                  <a:pt x="663844" y="245974"/>
                  <a:pt x="658678" y="342838"/>
                  <a:pt x="658678" y="342838"/>
                </a:cubicBezTo>
                <a:cubicBezTo>
                  <a:pt x="658678" y="397082"/>
                  <a:pt x="669010" y="469407"/>
                  <a:pt x="658678" y="528817"/>
                </a:cubicBezTo>
                <a:cubicBezTo>
                  <a:pt x="648346" y="588227"/>
                  <a:pt x="612182" y="650221"/>
                  <a:pt x="596684" y="699299"/>
                </a:cubicBezTo>
                <a:cubicBezTo>
                  <a:pt x="581186" y="748377"/>
                  <a:pt x="568271" y="784539"/>
                  <a:pt x="565688" y="823285"/>
                </a:cubicBezTo>
                <a:cubicBezTo>
                  <a:pt x="563105" y="862031"/>
                  <a:pt x="560522" y="899485"/>
                  <a:pt x="581186" y="931773"/>
                </a:cubicBezTo>
                <a:cubicBezTo>
                  <a:pt x="601850" y="964061"/>
                  <a:pt x="662552" y="988601"/>
                  <a:pt x="689674" y="1017014"/>
                </a:cubicBezTo>
                <a:cubicBezTo>
                  <a:pt x="716796" y="1045427"/>
                  <a:pt x="719379" y="1057051"/>
                  <a:pt x="743918" y="1102254"/>
                </a:cubicBezTo>
                <a:cubicBezTo>
                  <a:pt x="768457" y="1147457"/>
                  <a:pt x="817535" y="1239156"/>
                  <a:pt x="836908" y="1288234"/>
                </a:cubicBezTo>
                <a:cubicBezTo>
                  <a:pt x="856281" y="1337312"/>
                  <a:pt x="854990" y="1364434"/>
                  <a:pt x="860156" y="1396722"/>
                </a:cubicBezTo>
                <a:cubicBezTo>
                  <a:pt x="865322" y="1429010"/>
                  <a:pt x="870488" y="1447092"/>
                  <a:pt x="867905" y="1481963"/>
                </a:cubicBezTo>
                <a:cubicBezTo>
                  <a:pt x="865322" y="1516834"/>
                  <a:pt x="851115" y="1569786"/>
                  <a:pt x="844657" y="1605949"/>
                </a:cubicBezTo>
                <a:cubicBezTo>
                  <a:pt x="838199" y="1642112"/>
                  <a:pt x="830450" y="1648570"/>
                  <a:pt x="829159" y="1698939"/>
                </a:cubicBezTo>
                <a:cubicBezTo>
                  <a:pt x="827868" y="1749308"/>
                  <a:pt x="835617" y="1853922"/>
                  <a:pt x="836908" y="1908166"/>
                </a:cubicBezTo>
                <a:cubicBezTo>
                  <a:pt x="838199" y="1962410"/>
                  <a:pt x="835617" y="1990824"/>
                  <a:pt x="836908" y="2024404"/>
                </a:cubicBezTo>
                <a:cubicBezTo>
                  <a:pt x="838199" y="2057984"/>
                  <a:pt x="849823" y="2077356"/>
                  <a:pt x="844657" y="2109644"/>
                </a:cubicBezTo>
                <a:cubicBezTo>
                  <a:pt x="839491" y="2141932"/>
                  <a:pt x="822701" y="2174220"/>
                  <a:pt x="805911" y="2218132"/>
                </a:cubicBezTo>
                <a:cubicBezTo>
                  <a:pt x="789121" y="2262044"/>
                  <a:pt x="765874" y="2324037"/>
                  <a:pt x="743918" y="2373115"/>
                </a:cubicBezTo>
                <a:cubicBezTo>
                  <a:pt x="721962" y="2422193"/>
                  <a:pt x="694840" y="2472563"/>
                  <a:pt x="674176" y="2512600"/>
                </a:cubicBezTo>
                <a:cubicBezTo>
                  <a:pt x="653512" y="2552637"/>
                  <a:pt x="631556" y="2560387"/>
                  <a:pt x="619932" y="2613339"/>
                </a:cubicBezTo>
                <a:cubicBezTo>
                  <a:pt x="608308" y="2666291"/>
                  <a:pt x="604433" y="2786403"/>
                  <a:pt x="604433" y="2830315"/>
                </a:cubicBezTo>
                <a:cubicBezTo>
                  <a:pt x="604433" y="2874227"/>
                  <a:pt x="612183" y="2849688"/>
                  <a:pt x="619932" y="2876810"/>
                </a:cubicBezTo>
                <a:cubicBezTo>
                  <a:pt x="627681" y="2903932"/>
                  <a:pt x="639304" y="2959468"/>
                  <a:pt x="650928" y="2993048"/>
                </a:cubicBezTo>
                <a:cubicBezTo>
                  <a:pt x="662552" y="3026628"/>
                  <a:pt x="683216" y="3049875"/>
                  <a:pt x="689674" y="3078288"/>
                </a:cubicBezTo>
                <a:cubicBezTo>
                  <a:pt x="696132" y="3106701"/>
                  <a:pt x="696132" y="3135115"/>
                  <a:pt x="689674" y="3163529"/>
                </a:cubicBezTo>
                <a:cubicBezTo>
                  <a:pt x="683216" y="3191943"/>
                  <a:pt x="662552" y="3222940"/>
                  <a:pt x="650928" y="3248770"/>
                </a:cubicBezTo>
                <a:cubicBezTo>
                  <a:pt x="639304" y="3274601"/>
                  <a:pt x="627681" y="3290099"/>
                  <a:pt x="619932" y="3318512"/>
                </a:cubicBezTo>
                <a:cubicBezTo>
                  <a:pt x="612183" y="3346925"/>
                  <a:pt x="608308" y="3383088"/>
                  <a:pt x="604433" y="3419251"/>
                </a:cubicBezTo>
              </a:path>
            </a:pathLst>
          </a:custGeom>
          <a:solidFill>
            <a:srgbClr val="C00000">
              <a:alpha val="50196"/>
            </a:srgbClr>
          </a:solidFill>
          <a:ln w="2857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 name="Freeform 33"/>
          <p:cNvSpPr/>
          <p:nvPr/>
        </p:nvSpPr>
        <p:spPr bwMode="auto">
          <a:xfrm>
            <a:off x="446942" y="2781946"/>
            <a:ext cx="281478" cy="3231396"/>
          </a:xfrm>
          <a:custGeom>
            <a:avLst/>
            <a:gdLst>
              <a:gd name="connsiteX0" fmla="*/ 103248 w 281478"/>
              <a:gd name="connsiteY0" fmla="*/ 0 h 3231396"/>
              <a:gd name="connsiteX1" fmla="*/ 56753 w 281478"/>
              <a:gd name="connsiteY1" fmla="*/ 69742 h 3231396"/>
              <a:gd name="connsiteX2" fmla="*/ 41255 w 281478"/>
              <a:gd name="connsiteY2" fmla="*/ 170481 h 3231396"/>
              <a:gd name="connsiteX3" fmla="*/ 134244 w 281478"/>
              <a:gd name="connsiteY3" fmla="*/ 286718 h 3231396"/>
              <a:gd name="connsiteX4" fmla="*/ 188489 w 281478"/>
              <a:gd name="connsiteY4" fmla="*/ 472698 h 3231396"/>
              <a:gd name="connsiteX5" fmla="*/ 234983 w 281478"/>
              <a:gd name="connsiteY5" fmla="*/ 697423 h 3231396"/>
              <a:gd name="connsiteX6" fmla="*/ 281478 w 281478"/>
              <a:gd name="connsiteY6" fmla="*/ 976393 h 3231396"/>
              <a:gd name="connsiteX7" fmla="*/ 234983 w 281478"/>
              <a:gd name="connsiteY7" fmla="*/ 1185620 h 3231396"/>
              <a:gd name="connsiteX8" fmla="*/ 203987 w 281478"/>
              <a:gd name="connsiteY8" fmla="*/ 1449091 h 3231396"/>
              <a:gd name="connsiteX9" fmla="*/ 203987 w 281478"/>
              <a:gd name="connsiteY9" fmla="*/ 1511085 h 3231396"/>
              <a:gd name="connsiteX10" fmla="*/ 141994 w 281478"/>
              <a:gd name="connsiteY10" fmla="*/ 1635071 h 3231396"/>
              <a:gd name="connsiteX11" fmla="*/ 134244 w 281478"/>
              <a:gd name="connsiteY11" fmla="*/ 1805552 h 3231396"/>
              <a:gd name="connsiteX12" fmla="*/ 149743 w 281478"/>
              <a:gd name="connsiteY12" fmla="*/ 1952786 h 3231396"/>
              <a:gd name="connsiteX13" fmla="*/ 211736 w 281478"/>
              <a:gd name="connsiteY13" fmla="*/ 2076773 h 3231396"/>
              <a:gd name="connsiteX14" fmla="*/ 203987 w 281478"/>
              <a:gd name="connsiteY14" fmla="*/ 2162013 h 3231396"/>
              <a:gd name="connsiteX15" fmla="*/ 165241 w 281478"/>
              <a:gd name="connsiteY15" fmla="*/ 2278251 h 3231396"/>
              <a:gd name="connsiteX16" fmla="*/ 64502 w 281478"/>
              <a:gd name="connsiteY16" fmla="*/ 2371240 h 3231396"/>
              <a:gd name="connsiteX17" fmla="*/ 2509 w 281478"/>
              <a:gd name="connsiteY17" fmla="*/ 2417735 h 3231396"/>
              <a:gd name="connsiteX18" fmla="*/ 18007 w 281478"/>
              <a:gd name="connsiteY18" fmla="*/ 2882685 h 3231396"/>
              <a:gd name="connsiteX19" fmla="*/ 72251 w 281478"/>
              <a:gd name="connsiteY19" fmla="*/ 3037668 h 3231396"/>
              <a:gd name="connsiteX20" fmla="*/ 149743 w 281478"/>
              <a:gd name="connsiteY20" fmla="*/ 3231396 h 3231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1478" h="3231396">
                <a:moveTo>
                  <a:pt x="103248" y="0"/>
                </a:moveTo>
                <a:cubicBezTo>
                  <a:pt x="85166" y="20664"/>
                  <a:pt x="67085" y="41329"/>
                  <a:pt x="56753" y="69742"/>
                </a:cubicBezTo>
                <a:cubicBezTo>
                  <a:pt x="46421" y="98155"/>
                  <a:pt x="28340" y="134318"/>
                  <a:pt x="41255" y="170481"/>
                </a:cubicBezTo>
                <a:cubicBezTo>
                  <a:pt x="54170" y="206644"/>
                  <a:pt x="109705" y="236349"/>
                  <a:pt x="134244" y="286718"/>
                </a:cubicBezTo>
                <a:cubicBezTo>
                  <a:pt x="158783" y="337088"/>
                  <a:pt x="171699" y="404247"/>
                  <a:pt x="188489" y="472698"/>
                </a:cubicBezTo>
                <a:cubicBezTo>
                  <a:pt x="205279" y="541149"/>
                  <a:pt x="219485" y="613474"/>
                  <a:pt x="234983" y="697423"/>
                </a:cubicBezTo>
                <a:cubicBezTo>
                  <a:pt x="250481" y="781372"/>
                  <a:pt x="281478" y="895027"/>
                  <a:pt x="281478" y="976393"/>
                </a:cubicBezTo>
                <a:cubicBezTo>
                  <a:pt x="281478" y="1057759"/>
                  <a:pt x="247898" y="1106837"/>
                  <a:pt x="234983" y="1185620"/>
                </a:cubicBezTo>
                <a:cubicBezTo>
                  <a:pt x="222068" y="1264403"/>
                  <a:pt x="209153" y="1394847"/>
                  <a:pt x="203987" y="1449091"/>
                </a:cubicBezTo>
                <a:cubicBezTo>
                  <a:pt x="198821" y="1503335"/>
                  <a:pt x="214319" y="1480088"/>
                  <a:pt x="203987" y="1511085"/>
                </a:cubicBezTo>
                <a:cubicBezTo>
                  <a:pt x="193655" y="1542082"/>
                  <a:pt x="153618" y="1585993"/>
                  <a:pt x="141994" y="1635071"/>
                </a:cubicBezTo>
                <a:cubicBezTo>
                  <a:pt x="130370" y="1684149"/>
                  <a:pt x="132953" y="1752600"/>
                  <a:pt x="134244" y="1805552"/>
                </a:cubicBezTo>
                <a:cubicBezTo>
                  <a:pt x="135535" y="1858504"/>
                  <a:pt x="136828" y="1907583"/>
                  <a:pt x="149743" y="1952786"/>
                </a:cubicBezTo>
                <a:cubicBezTo>
                  <a:pt x="162658" y="1997990"/>
                  <a:pt x="202695" y="2041902"/>
                  <a:pt x="211736" y="2076773"/>
                </a:cubicBezTo>
                <a:cubicBezTo>
                  <a:pt x="220777" y="2111644"/>
                  <a:pt x="211736" y="2128433"/>
                  <a:pt x="203987" y="2162013"/>
                </a:cubicBezTo>
                <a:cubicBezTo>
                  <a:pt x="196238" y="2195593"/>
                  <a:pt x="188488" y="2243380"/>
                  <a:pt x="165241" y="2278251"/>
                </a:cubicBezTo>
                <a:cubicBezTo>
                  <a:pt x="141994" y="2313122"/>
                  <a:pt x="91624" y="2347993"/>
                  <a:pt x="64502" y="2371240"/>
                </a:cubicBezTo>
                <a:cubicBezTo>
                  <a:pt x="37380" y="2394487"/>
                  <a:pt x="10258" y="2332494"/>
                  <a:pt x="2509" y="2417735"/>
                </a:cubicBezTo>
                <a:cubicBezTo>
                  <a:pt x="-5240" y="2502976"/>
                  <a:pt x="6383" y="2779363"/>
                  <a:pt x="18007" y="2882685"/>
                </a:cubicBezTo>
                <a:cubicBezTo>
                  <a:pt x="29631" y="2986007"/>
                  <a:pt x="50295" y="2979550"/>
                  <a:pt x="72251" y="3037668"/>
                </a:cubicBezTo>
                <a:cubicBezTo>
                  <a:pt x="94207" y="3095786"/>
                  <a:pt x="121975" y="3163591"/>
                  <a:pt x="149743" y="3231396"/>
                </a:cubicBezTo>
              </a:path>
            </a:pathLst>
          </a:custGeom>
          <a:noFill/>
          <a:ln w="2857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5" name="Freeform 34"/>
          <p:cNvSpPr/>
          <p:nvPr/>
        </p:nvSpPr>
        <p:spPr bwMode="auto">
          <a:xfrm>
            <a:off x="3139440" y="3649980"/>
            <a:ext cx="1226820" cy="2434590"/>
          </a:xfrm>
          <a:custGeom>
            <a:avLst/>
            <a:gdLst>
              <a:gd name="connsiteX0" fmla="*/ 1226820 w 1226820"/>
              <a:gd name="connsiteY0" fmla="*/ 0 h 2434590"/>
              <a:gd name="connsiteX1" fmla="*/ 1127760 w 1226820"/>
              <a:gd name="connsiteY1" fmla="*/ 137160 h 2434590"/>
              <a:gd name="connsiteX2" fmla="*/ 1002030 w 1226820"/>
              <a:gd name="connsiteY2" fmla="*/ 281940 h 2434590"/>
              <a:gd name="connsiteX3" fmla="*/ 910590 w 1226820"/>
              <a:gd name="connsiteY3" fmla="*/ 419100 h 2434590"/>
              <a:gd name="connsiteX4" fmla="*/ 853440 w 1226820"/>
              <a:gd name="connsiteY4" fmla="*/ 537210 h 2434590"/>
              <a:gd name="connsiteX5" fmla="*/ 880110 w 1226820"/>
              <a:gd name="connsiteY5" fmla="*/ 613410 h 2434590"/>
              <a:gd name="connsiteX6" fmla="*/ 895350 w 1226820"/>
              <a:gd name="connsiteY6" fmla="*/ 693420 h 2434590"/>
              <a:gd name="connsiteX7" fmla="*/ 803910 w 1226820"/>
              <a:gd name="connsiteY7" fmla="*/ 819150 h 2434590"/>
              <a:gd name="connsiteX8" fmla="*/ 742950 w 1226820"/>
              <a:gd name="connsiteY8" fmla="*/ 819150 h 2434590"/>
              <a:gd name="connsiteX9" fmla="*/ 678180 w 1226820"/>
              <a:gd name="connsiteY9" fmla="*/ 857250 h 2434590"/>
              <a:gd name="connsiteX10" fmla="*/ 586740 w 1226820"/>
              <a:gd name="connsiteY10" fmla="*/ 891540 h 2434590"/>
              <a:gd name="connsiteX11" fmla="*/ 521970 w 1226820"/>
              <a:gd name="connsiteY11" fmla="*/ 902970 h 2434590"/>
              <a:gd name="connsiteX12" fmla="*/ 480060 w 1226820"/>
              <a:gd name="connsiteY12" fmla="*/ 979170 h 2434590"/>
              <a:gd name="connsiteX13" fmla="*/ 422910 w 1226820"/>
              <a:gd name="connsiteY13" fmla="*/ 1059180 h 2434590"/>
              <a:gd name="connsiteX14" fmla="*/ 323850 w 1226820"/>
              <a:gd name="connsiteY14" fmla="*/ 1154430 h 2434590"/>
              <a:gd name="connsiteX15" fmla="*/ 262890 w 1226820"/>
              <a:gd name="connsiteY15" fmla="*/ 1226820 h 2434590"/>
              <a:gd name="connsiteX16" fmla="*/ 240030 w 1226820"/>
              <a:gd name="connsiteY16" fmla="*/ 1123950 h 2434590"/>
              <a:gd name="connsiteX17" fmla="*/ 236220 w 1226820"/>
              <a:gd name="connsiteY17" fmla="*/ 960120 h 2434590"/>
              <a:gd name="connsiteX18" fmla="*/ 205740 w 1226820"/>
              <a:gd name="connsiteY18" fmla="*/ 883920 h 2434590"/>
              <a:gd name="connsiteX19" fmla="*/ 156210 w 1226820"/>
              <a:gd name="connsiteY19" fmla="*/ 815340 h 2434590"/>
              <a:gd name="connsiteX20" fmla="*/ 110490 w 1226820"/>
              <a:gd name="connsiteY20" fmla="*/ 811530 h 2434590"/>
              <a:gd name="connsiteX21" fmla="*/ 99060 w 1226820"/>
              <a:gd name="connsiteY21" fmla="*/ 937260 h 2434590"/>
              <a:gd name="connsiteX22" fmla="*/ 110490 w 1226820"/>
              <a:gd name="connsiteY22" fmla="*/ 1131570 h 2434590"/>
              <a:gd name="connsiteX23" fmla="*/ 99060 w 1226820"/>
              <a:gd name="connsiteY23" fmla="*/ 1295400 h 2434590"/>
              <a:gd name="connsiteX24" fmla="*/ 106680 w 1226820"/>
              <a:gd name="connsiteY24" fmla="*/ 1535430 h 2434590"/>
              <a:gd name="connsiteX25" fmla="*/ 118110 w 1226820"/>
              <a:gd name="connsiteY25" fmla="*/ 1798320 h 2434590"/>
              <a:gd name="connsiteX26" fmla="*/ 83820 w 1226820"/>
              <a:gd name="connsiteY26" fmla="*/ 1973580 h 2434590"/>
              <a:gd name="connsiteX27" fmla="*/ 64770 w 1226820"/>
              <a:gd name="connsiteY27" fmla="*/ 2080260 h 2434590"/>
              <a:gd name="connsiteX28" fmla="*/ 38100 w 1226820"/>
              <a:gd name="connsiteY28" fmla="*/ 2183130 h 2434590"/>
              <a:gd name="connsiteX29" fmla="*/ 11430 w 1226820"/>
              <a:gd name="connsiteY29" fmla="*/ 2270760 h 2434590"/>
              <a:gd name="connsiteX30" fmla="*/ 0 w 1226820"/>
              <a:gd name="connsiteY30" fmla="*/ 2434590 h 243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26820" h="2434590">
                <a:moveTo>
                  <a:pt x="1226820" y="0"/>
                </a:moveTo>
                <a:cubicBezTo>
                  <a:pt x="1196022" y="45085"/>
                  <a:pt x="1165225" y="90170"/>
                  <a:pt x="1127760" y="137160"/>
                </a:cubicBezTo>
                <a:cubicBezTo>
                  <a:pt x="1090295" y="184150"/>
                  <a:pt x="1038225" y="234950"/>
                  <a:pt x="1002030" y="281940"/>
                </a:cubicBezTo>
                <a:cubicBezTo>
                  <a:pt x="965835" y="328930"/>
                  <a:pt x="935355" y="376555"/>
                  <a:pt x="910590" y="419100"/>
                </a:cubicBezTo>
                <a:cubicBezTo>
                  <a:pt x="885825" y="461645"/>
                  <a:pt x="858520" y="504825"/>
                  <a:pt x="853440" y="537210"/>
                </a:cubicBezTo>
                <a:cubicBezTo>
                  <a:pt x="848360" y="569595"/>
                  <a:pt x="873125" y="587375"/>
                  <a:pt x="880110" y="613410"/>
                </a:cubicBezTo>
                <a:cubicBezTo>
                  <a:pt x="887095" y="639445"/>
                  <a:pt x="908050" y="659130"/>
                  <a:pt x="895350" y="693420"/>
                </a:cubicBezTo>
                <a:cubicBezTo>
                  <a:pt x="882650" y="727710"/>
                  <a:pt x="829310" y="798195"/>
                  <a:pt x="803910" y="819150"/>
                </a:cubicBezTo>
                <a:cubicBezTo>
                  <a:pt x="778510" y="840105"/>
                  <a:pt x="763905" y="812800"/>
                  <a:pt x="742950" y="819150"/>
                </a:cubicBezTo>
                <a:cubicBezTo>
                  <a:pt x="721995" y="825500"/>
                  <a:pt x="704215" y="845185"/>
                  <a:pt x="678180" y="857250"/>
                </a:cubicBezTo>
                <a:cubicBezTo>
                  <a:pt x="652145" y="869315"/>
                  <a:pt x="612775" y="883920"/>
                  <a:pt x="586740" y="891540"/>
                </a:cubicBezTo>
                <a:cubicBezTo>
                  <a:pt x="560705" y="899160"/>
                  <a:pt x="539750" y="888365"/>
                  <a:pt x="521970" y="902970"/>
                </a:cubicBezTo>
                <a:cubicBezTo>
                  <a:pt x="504190" y="917575"/>
                  <a:pt x="496570" y="953135"/>
                  <a:pt x="480060" y="979170"/>
                </a:cubicBezTo>
                <a:cubicBezTo>
                  <a:pt x="463550" y="1005205"/>
                  <a:pt x="448945" y="1029970"/>
                  <a:pt x="422910" y="1059180"/>
                </a:cubicBezTo>
                <a:cubicBezTo>
                  <a:pt x="396875" y="1088390"/>
                  <a:pt x="350520" y="1126490"/>
                  <a:pt x="323850" y="1154430"/>
                </a:cubicBezTo>
                <a:cubicBezTo>
                  <a:pt x="297180" y="1182370"/>
                  <a:pt x="276860" y="1231900"/>
                  <a:pt x="262890" y="1226820"/>
                </a:cubicBezTo>
                <a:cubicBezTo>
                  <a:pt x="248920" y="1221740"/>
                  <a:pt x="244475" y="1168400"/>
                  <a:pt x="240030" y="1123950"/>
                </a:cubicBezTo>
                <a:cubicBezTo>
                  <a:pt x="235585" y="1079500"/>
                  <a:pt x="241935" y="1000125"/>
                  <a:pt x="236220" y="960120"/>
                </a:cubicBezTo>
                <a:cubicBezTo>
                  <a:pt x="230505" y="920115"/>
                  <a:pt x="219075" y="908050"/>
                  <a:pt x="205740" y="883920"/>
                </a:cubicBezTo>
                <a:cubicBezTo>
                  <a:pt x="192405" y="859790"/>
                  <a:pt x="172085" y="827405"/>
                  <a:pt x="156210" y="815340"/>
                </a:cubicBezTo>
                <a:cubicBezTo>
                  <a:pt x="140335" y="803275"/>
                  <a:pt x="120015" y="791210"/>
                  <a:pt x="110490" y="811530"/>
                </a:cubicBezTo>
                <a:cubicBezTo>
                  <a:pt x="100965" y="831850"/>
                  <a:pt x="99060" y="883920"/>
                  <a:pt x="99060" y="937260"/>
                </a:cubicBezTo>
                <a:cubicBezTo>
                  <a:pt x="99060" y="990600"/>
                  <a:pt x="110490" y="1071880"/>
                  <a:pt x="110490" y="1131570"/>
                </a:cubicBezTo>
                <a:cubicBezTo>
                  <a:pt x="110490" y="1191260"/>
                  <a:pt x="99695" y="1228090"/>
                  <a:pt x="99060" y="1295400"/>
                </a:cubicBezTo>
                <a:cubicBezTo>
                  <a:pt x="98425" y="1362710"/>
                  <a:pt x="103505" y="1451610"/>
                  <a:pt x="106680" y="1535430"/>
                </a:cubicBezTo>
                <a:cubicBezTo>
                  <a:pt x="109855" y="1619250"/>
                  <a:pt x="121920" y="1725295"/>
                  <a:pt x="118110" y="1798320"/>
                </a:cubicBezTo>
                <a:cubicBezTo>
                  <a:pt x="114300" y="1871345"/>
                  <a:pt x="92710" y="1926590"/>
                  <a:pt x="83820" y="1973580"/>
                </a:cubicBezTo>
                <a:cubicBezTo>
                  <a:pt x="74930" y="2020570"/>
                  <a:pt x="72390" y="2045335"/>
                  <a:pt x="64770" y="2080260"/>
                </a:cubicBezTo>
                <a:cubicBezTo>
                  <a:pt x="57150" y="2115185"/>
                  <a:pt x="46990" y="2151380"/>
                  <a:pt x="38100" y="2183130"/>
                </a:cubicBezTo>
                <a:cubicBezTo>
                  <a:pt x="29210" y="2214880"/>
                  <a:pt x="17780" y="2228850"/>
                  <a:pt x="11430" y="2270760"/>
                </a:cubicBezTo>
                <a:cubicBezTo>
                  <a:pt x="5080" y="2312670"/>
                  <a:pt x="2540" y="2373630"/>
                  <a:pt x="0" y="2434590"/>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7" name="Rectangle 36"/>
          <p:cNvSpPr/>
          <p:nvPr/>
        </p:nvSpPr>
        <p:spPr bwMode="auto">
          <a:xfrm>
            <a:off x="5284922" y="1379349"/>
            <a:ext cx="325464" cy="1062881"/>
          </a:xfrm>
          <a:prstGeom prst="rect">
            <a:avLst/>
          </a:prstGeom>
          <a:solidFill>
            <a:srgbClr val="00B050">
              <a:alpha val="6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 name="Rectangle 37"/>
          <p:cNvSpPr/>
          <p:nvPr/>
        </p:nvSpPr>
        <p:spPr bwMode="auto">
          <a:xfrm>
            <a:off x="5284922" y="2455599"/>
            <a:ext cx="325464" cy="531441"/>
          </a:xfrm>
          <a:prstGeom prst="rect">
            <a:avLst/>
          </a:prstGeom>
          <a:solidFill>
            <a:srgbClr val="FF0000">
              <a:alpha val="6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9" name="Rectangle 38"/>
          <p:cNvSpPr/>
          <p:nvPr/>
        </p:nvSpPr>
        <p:spPr>
          <a:xfrm>
            <a:off x="5656880" y="1676404"/>
            <a:ext cx="1576073" cy="400110"/>
          </a:xfrm>
          <a:prstGeom prst="rect">
            <a:avLst/>
          </a:prstGeom>
          <a:noFill/>
        </p:spPr>
        <p:txBody>
          <a:bodyPr wrap="none" lIns="91440" tIns="45720" rIns="91440" bIns="45720">
            <a:spAutoFit/>
          </a:bodyPr>
          <a:lstStyle/>
          <a:p>
            <a:r>
              <a:rPr lang="en-US" sz="2000" b="1" cap="none" spc="0" dirty="0" smtClean="0">
                <a:ln w="6600">
                  <a:solidFill>
                    <a:srgbClr val="C00000"/>
                  </a:solidFill>
                  <a:prstDash val="solid"/>
                </a:ln>
                <a:solidFill>
                  <a:srgbClr val="FFFF00"/>
                </a:solidFill>
                <a:effectLst>
                  <a:outerShdw dist="38100" dir="2700000" algn="tl" rotWithShape="0">
                    <a:schemeClr val="accent2"/>
                  </a:outerShdw>
                </a:effectLst>
                <a:latin typeface="Comic Sans MS" panose="030F0702030302020204" pitchFamily="66" charset="0"/>
              </a:rPr>
              <a:t>Oil Window</a:t>
            </a:r>
            <a:endParaRPr lang="en-US" sz="2000" b="1" cap="none" spc="0" dirty="0">
              <a:ln w="6600">
                <a:solidFill>
                  <a:srgbClr val="C00000"/>
                </a:solidFill>
                <a:prstDash val="solid"/>
              </a:ln>
              <a:solidFill>
                <a:srgbClr val="FFFF00"/>
              </a:solidFill>
              <a:effectLst>
                <a:outerShdw dist="38100" dir="2700000" algn="tl" rotWithShape="0">
                  <a:schemeClr val="accent2"/>
                </a:outerShdw>
              </a:effectLst>
              <a:latin typeface="Comic Sans MS" panose="030F0702030302020204" pitchFamily="66" charset="0"/>
            </a:endParaRPr>
          </a:p>
        </p:txBody>
      </p:sp>
      <p:sp>
        <p:nvSpPr>
          <p:cNvPr id="40" name="Rectangle 39"/>
          <p:cNvSpPr/>
          <p:nvPr/>
        </p:nvSpPr>
        <p:spPr>
          <a:xfrm>
            <a:off x="5656880" y="2626895"/>
            <a:ext cx="1670649" cy="400110"/>
          </a:xfrm>
          <a:prstGeom prst="rect">
            <a:avLst/>
          </a:prstGeom>
          <a:noFill/>
        </p:spPr>
        <p:txBody>
          <a:bodyPr wrap="none" lIns="91440" tIns="45720" rIns="91440" bIns="45720">
            <a:spAutoFit/>
          </a:bodyPr>
          <a:lstStyle/>
          <a:p>
            <a:r>
              <a:rPr lang="en-US" sz="2000" b="1" cap="none" spc="0" dirty="0" smtClean="0">
                <a:ln w="6600">
                  <a:solidFill>
                    <a:srgbClr val="C00000"/>
                  </a:solidFill>
                  <a:prstDash val="solid"/>
                </a:ln>
                <a:solidFill>
                  <a:srgbClr val="FFFF00"/>
                </a:solidFill>
                <a:effectLst>
                  <a:outerShdw dist="38100" dir="2700000" algn="tl" rotWithShape="0">
                    <a:schemeClr val="accent2"/>
                  </a:outerShdw>
                </a:effectLst>
                <a:latin typeface="Comic Sans MS" panose="030F0702030302020204" pitchFamily="66" charset="0"/>
              </a:rPr>
              <a:t>Gas Window</a:t>
            </a:r>
            <a:endParaRPr lang="en-US" sz="2000" b="1" cap="none" spc="0" dirty="0">
              <a:ln w="6600">
                <a:solidFill>
                  <a:srgbClr val="C00000"/>
                </a:solidFill>
                <a:prstDash val="solid"/>
              </a:ln>
              <a:solidFill>
                <a:srgbClr val="FFFF00"/>
              </a:solidFill>
              <a:effectLst>
                <a:outerShdw dist="38100" dir="2700000" algn="tl" rotWithShape="0">
                  <a:schemeClr val="accent2"/>
                </a:outerShdw>
              </a:effectLst>
              <a:latin typeface="Comic Sans MS" panose="030F0702030302020204" pitchFamily="66" charset="0"/>
            </a:endParaRPr>
          </a:p>
        </p:txBody>
      </p:sp>
      <p:sp>
        <p:nvSpPr>
          <p:cNvPr id="41" name="Freeform 40"/>
          <p:cNvSpPr/>
          <p:nvPr/>
        </p:nvSpPr>
        <p:spPr bwMode="auto">
          <a:xfrm>
            <a:off x="1100380" y="4680488"/>
            <a:ext cx="4843220" cy="712922"/>
          </a:xfrm>
          <a:custGeom>
            <a:avLst/>
            <a:gdLst>
              <a:gd name="connsiteX0" fmla="*/ 0 w 4843220"/>
              <a:gd name="connsiteY0" fmla="*/ 0 h 712922"/>
              <a:gd name="connsiteX1" fmla="*/ 790413 w 4843220"/>
              <a:gd name="connsiteY1" fmla="*/ 495946 h 712922"/>
              <a:gd name="connsiteX2" fmla="*/ 2549471 w 4843220"/>
              <a:gd name="connsiteY2" fmla="*/ 712922 h 712922"/>
              <a:gd name="connsiteX3" fmla="*/ 4843220 w 4843220"/>
              <a:gd name="connsiteY3" fmla="*/ 495946 h 712922"/>
            </a:gdLst>
            <a:ahLst/>
            <a:cxnLst>
              <a:cxn ang="0">
                <a:pos x="connsiteX0" y="connsiteY0"/>
              </a:cxn>
              <a:cxn ang="0">
                <a:pos x="connsiteX1" y="connsiteY1"/>
              </a:cxn>
              <a:cxn ang="0">
                <a:pos x="connsiteX2" y="connsiteY2"/>
              </a:cxn>
              <a:cxn ang="0">
                <a:pos x="connsiteX3" y="connsiteY3"/>
              </a:cxn>
            </a:cxnLst>
            <a:rect l="l" t="t" r="r" b="b"/>
            <a:pathLst>
              <a:path w="4843220" h="712922">
                <a:moveTo>
                  <a:pt x="0" y="0"/>
                </a:moveTo>
                <a:cubicBezTo>
                  <a:pt x="182750" y="188563"/>
                  <a:pt x="365501" y="377126"/>
                  <a:pt x="790413" y="495946"/>
                </a:cubicBezTo>
                <a:cubicBezTo>
                  <a:pt x="1215325" y="614766"/>
                  <a:pt x="1874003" y="712922"/>
                  <a:pt x="2549471" y="712922"/>
                </a:cubicBezTo>
                <a:cubicBezTo>
                  <a:pt x="3224939" y="712922"/>
                  <a:pt x="4034079" y="604434"/>
                  <a:pt x="4843220" y="495946"/>
                </a:cubicBezTo>
              </a:path>
            </a:pathLst>
          </a:custGeom>
          <a:noFill/>
          <a:ln w="57150"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3" name="TextBox 42"/>
          <p:cNvSpPr txBox="1"/>
          <p:nvPr/>
        </p:nvSpPr>
        <p:spPr>
          <a:xfrm>
            <a:off x="6794463" y="6156506"/>
            <a:ext cx="2110490"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a:t>
            </a:r>
            <a:r>
              <a:rPr lang="en-US" sz="1200" dirty="0" err="1" smtClean="0">
                <a:solidFill>
                  <a:schemeClr val="accent6"/>
                </a:solidFill>
                <a:latin typeface="Arial" panose="020B0604020202020204" pitchFamily="34" charset="0"/>
                <a:cs typeface="Arial" panose="020B0604020202020204" pitchFamily="34" charset="0"/>
              </a:rPr>
              <a:t>Sylta</a:t>
            </a:r>
            <a:r>
              <a:rPr lang="en-US" sz="1200" dirty="0">
                <a:solidFill>
                  <a:schemeClr val="accent6"/>
                </a:solidFill>
                <a:latin typeface="Arial" panose="020B0604020202020204" pitchFamily="34" charset="0"/>
                <a:cs typeface="Arial" panose="020B0604020202020204" pitchFamily="34" charset="0"/>
              </a:rPr>
              <a:t> </a:t>
            </a:r>
            <a:r>
              <a:rPr lang="en-US" sz="1200" dirty="0" smtClean="0">
                <a:solidFill>
                  <a:schemeClr val="accent6"/>
                </a:solidFill>
                <a:latin typeface="Arial" panose="020B0604020202020204" pitchFamily="34" charset="0"/>
                <a:cs typeface="Arial" panose="020B0604020202020204" pitchFamily="34" charset="0"/>
              </a:rPr>
              <a:t>[1993]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024230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Organic Matter</a:t>
            </a:r>
            <a:endParaRPr lang="en-US" dirty="0"/>
          </a:p>
        </p:txBody>
      </p:sp>
      <p:sp>
        <p:nvSpPr>
          <p:cNvPr id="4" name="Rectangle 3"/>
          <p:cNvSpPr txBox="1">
            <a:spLocks noChangeArrowheads="1"/>
          </p:cNvSpPr>
          <p:nvPr/>
        </p:nvSpPr>
        <p:spPr bwMode="auto">
          <a:xfrm>
            <a:off x="685800" y="1396135"/>
            <a:ext cx="7772400"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tabLst/>
              <a:defRPr/>
            </a:pPr>
            <a:r>
              <a:rPr kumimoji="0" lang="en-US" altLang="en-US" sz="2400" b="1" i="0" u="none" strike="noStrike" kern="0" cap="none" spc="0" normalizeH="0" baseline="0" noProof="0" dirty="0" smtClean="0">
                <a:ln>
                  <a:noFill/>
                </a:ln>
                <a:solidFill>
                  <a:schemeClr val="tx1"/>
                </a:solidFill>
                <a:effectLst/>
                <a:uLnTx/>
                <a:uFillTx/>
                <a:latin typeface="+mn-lt"/>
                <a:ea typeface="+mn-ea"/>
                <a:cs typeface="+mn-cs"/>
              </a:rPr>
              <a:t>Organic Productivity</a:t>
            </a:r>
          </a:p>
          <a:p>
            <a:pPr marL="800100" lvl="1" indent="-342900" eaLnBrk="1" hangingPunct="1">
              <a:spcBef>
                <a:spcPct val="20000"/>
              </a:spcBef>
              <a:buFont typeface="Tahoma" pitchFamily="34" charset="0"/>
              <a:buChar char="̶"/>
            </a:pPr>
            <a:r>
              <a:rPr lang="en-US" altLang="en-US" kern="0" dirty="0" smtClean="0">
                <a:latin typeface="+mn-lt"/>
              </a:rPr>
              <a:t>Plants or Critters</a:t>
            </a:r>
          </a:p>
          <a:p>
            <a:pPr marL="800100" lvl="1" indent="-342900" eaLnBrk="1" hangingPunct="1">
              <a:spcBef>
                <a:spcPct val="20000"/>
              </a:spcBef>
              <a:buFont typeface="Tahoma" pitchFamily="34" charset="0"/>
              <a:buChar char="̶"/>
            </a:pPr>
            <a:r>
              <a:rPr kumimoji="0" lang="en-US" altLang="en-US" b="0" i="0" u="none" strike="noStrike" kern="0" cap="none" spc="0" normalizeH="0" baseline="0" noProof="0" dirty="0" smtClean="0">
                <a:ln>
                  <a:noFill/>
                </a:ln>
                <a:solidFill>
                  <a:schemeClr val="tx1"/>
                </a:solidFill>
                <a:effectLst/>
                <a:uLnTx/>
                <a:uFillTx/>
                <a:latin typeface="+mn-lt"/>
                <a:ea typeface="+mn-ea"/>
                <a:cs typeface="+mn-cs"/>
              </a:rPr>
              <a:t>Nutrients</a:t>
            </a:r>
          </a:p>
          <a:p>
            <a:pPr marL="800100" lvl="1" indent="-342900" eaLnBrk="1" hangingPunct="1">
              <a:spcBef>
                <a:spcPct val="20000"/>
              </a:spcBef>
              <a:buFont typeface="Tahoma" pitchFamily="34" charset="0"/>
              <a:buChar char="̶"/>
            </a:pPr>
            <a:r>
              <a:rPr lang="en-US" altLang="en-US" kern="0" dirty="0" smtClean="0">
                <a:latin typeface="+mn-lt"/>
              </a:rPr>
              <a:t>Growing Conditions</a:t>
            </a:r>
            <a:endParaRPr kumimoji="0" lang="en-US"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5" name="TextBox 4"/>
          <p:cNvSpPr txBox="1"/>
          <p:nvPr/>
        </p:nvSpPr>
        <p:spPr>
          <a:xfrm rot="780000">
            <a:off x="344171" y="5356521"/>
            <a:ext cx="2884123" cy="461665"/>
          </a:xfrm>
          <a:prstGeom prst="rect">
            <a:avLst/>
          </a:prstGeom>
          <a:noFill/>
        </p:spPr>
        <p:txBody>
          <a:bodyPr wrap="none" rtlCol="0">
            <a:spAutoFit/>
          </a:bodyPr>
          <a:lstStyle/>
          <a:p>
            <a:r>
              <a:rPr lang="en-US" dirty="0" smtClean="0">
                <a:solidFill>
                  <a:srgbClr val="CC00FF"/>
                </a:solidFill>
                <a:latin typeface="Comic Sans MS" pitchFamily="66" charset="0"/>
              </a:rPr>
              <a:t>Areas of Upwelling</a:t>
            </a:r>
            <a:endParaRPr lang="en-US" dirty="0">
              <a:solidFill>
                <a:srgbClr val="CC00FF"/>
              </a:solidFill>
              <a:latin typeface="Comic Sans MS" pitchFamily="66" charset="0"/>
            </a:endParaRPr>
          </a:p>
        </p:txBody>
      </p:sp>
      <p:sp>
        <p:nvSpPr>
          <p:cNvPr id="6" name="TextBox 5"/>
          <p:cNvSpPr txBox="1"/>
          <p:nvPr/>
        </p:nvSpPr>
        <p:spPr>
          <a:xfrm rot="-960000">
            <a:off x="3593205" y="5707804"/>
            <a:ext cx="1957587" cy="461665"/>
          </a:xfrm>
          <a:prstGeom prst="rect">
            <a:avLst/>
          </a:prstGeom>
          <a:noFill/>
        </p:spPr>
        <p:txBody>
          <a:bodyPr wrap="none" rtlCol="0">
            <a:spAutoFit/>
          </a:bodyPr>
          <a:lstStyle/>
          <a:p>
            <a:r>
              <a:rPr lang="en-US" dirty="0" smtClean="0">
                <a:solidFill>
                  <a:srgbClr val="CC00FF"/>
                </a:solidFill>
                <a:latin typeface="Comic Sans MS" pitchFamily="66" charset="0"/>
              </a:rPr>
              <a:t>Clear Water</a:t>
            </a:r>
            <a:endParaRPr lang="en-US" dirty="0">
              <a:solidFill>
                <a:srgbClr val="CC00FF"/>
              </a:solidFill>
              <a:latin typeface="Comic Sans MS" pitchFamily="66" charset="0"/>
            </a:endParaRPr>
          </a:p>
        </p:txBody>
      </p:sp>
      <p:sp>
        <p:nvSpPr>
          <p:cNvPr id="7" name="TextBox 6"/>
          <p:cNvSpPr txBox="1"/>
          <p:nvPr/>
        </p:nvSpPr>
        <p:spPr>
          <a:xfrm rot="840000">
            <a:off x="2280605" y="4404842"/>
            <a:ext cx="1871025" cy="461665"/>
          </a:xfrm>
          <a:prstGeom prst="rect">
            <a:avLst/>
          </a:prstGeom>
          <a:noFill/>
        </p:spPr>
        <p:txBody>
          <a:bodyPr wrap="none" rtlCol="0">
            <a:spAutoFit/>
          </a:bodyPr>
          <a:lstStyle/>
          <a:p>
            <a:r>
              <a:rPr lang="en-US" dirty="0" smtClean="0">
                <a:solidFill>
                  <a:srgbClr val="CC00FF"/>
                </a:solidFill>
                <a:latin typeface="Comic Sans MS" pitchFamily="66" charset="0"/>
              </a:rPr>
              <a:t>Photic Zone</a:t>
            </a:r>
            <a:endParaRPr lang="en-US" dirty="0">
              <a:solidFill>
                <a:srgbClr val="CC00FF"/>
              </a:solidFill>
              <a:latin typeface="Comic Sans MS" pitchFamily="66" charset="0"/>
            </a:endParaRPr>
          </a:p>
        </p:txBody>
      </p:sp>
      <p:sp>
        <p:nvSpPr>
          <p:cNvPr id="8" name="TextBox 7"/>
          <p:cNvSpPr txBox="1"/>
          <p:nvPr/>
        </p:nvSpPr>
        <p:spPr>
          <a:xfrm rot="-1140000">
            <a:off x="588643" y="3631982"/>
            <a:ext cx="1317990" cy="461665"/>
          </a:xfrm>
          <a:prstGeom prst="rect">
            <a:avLst/>
          </a:prstGeom>
          <a:noFill/>
        </p:spPr>
        <p:txBody>
          <a:bodyPr wrap="none" rtlCol="0">
            <a:spAutoFit/>
          </a:bodyPr>
          <a:lstStyle/>
          <a:p>
            <a:r>
              <a:rPr lang="en-US" dirty="0" smtClean="0">
                <a:solidFill>
                  <a:srgbClr val="CC00FF"/>
                </a:solidFill>
                <a:latin typeface="Comic Sans MS" pitchFamily="66" charset="0"/>
              </a:rPr>
              <a:t>Swamps</a:t>
            </a:r>
            <a:endParaRPr lang="en-US" dirty="0">
              <a:solidFill>
                <a:srgbClr val="CC00FF"/>
              </a:solidFill>
              <a:latin typeface="Comic Sans MS" pitchFamily="66"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8359" y="1542194"/>
            <a:ext cx="4012810" cy="3349791"/>
          </a:xfrm>
          <a:prstGeom prst="rect">
            <a:avLst/>
          </a:prstGeom>
          <a:ln w="28575">
            <a:solidFill>
              <a:srgbClr val="FF0000"/>
            </a:solidFill>
          </a:ln>
        </p:spPr>
      </p:pic>
      <p:sp>
        <p:nvSpPr>
          <p:cNvPr id="9" name="TextBox 8"/>
          <p:cNvSpPr txBox="1"/>
          <p:nvPr/>
        </p:nvSpPr>
        <p:spPr>
          <a:xfrm>
            <a:off x="3871403" y="5038044"/>
            <a:ext cx="5272597" cy="276999"/>
          </a:xfrm>
          <a:prstGeom prst="rect">
            <a:avLst/>
          </a:prstGeom>
          <a:noFill/>
        </p:spPr>
        <p:txBody>
          <a:bodyPr wrap="none" rtlCol="0">
            <a:spAutoFit/>
          </a:bodyPr>
          <a:lstStyle/>
          <a:p>
            <a:r>
              <a:rPr lang="en-US" sz="1200" dirty="0">
                <a:solidFill>
                  <a:schemeClr val="accent6"/>
                </a:solidFill>
                <a:latin typeface="Arial" panose="020B0604020202020204" pitchFamily="34" charset="0"/>
                <a:cs typeface="Arial" panose="020B0604020202020204" pitchFamily="34" charset="0"/>
              </a:rPr>
              <a:t>http://nicholas.duke.edu/people/faculty/cassar/images/biological_pump.png</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More Factors</a:t>
            </a:r>
            <a:endParaRPr lang="en-US" dirty="0"/>
          </a:p>
        </p:txBody>
      </p:sp>
      <p:sp>
        <p:nvSpPr>
          <p:cNvPr id="3" name="Rectangle 3"/>
          <p:cNvSpPr txBox="1">
            <a:spLocks noChangeArrowheads="1"/>
          </p:cNvSpPr>
          <p:nvPr/>
        </p:nvSpPr>
        <p:spPr bwMode="auto">
          <a:xfrm>
            <a:off x="557784" y="1286407"/>
            <a:ext cx="7772400"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indent="-228600" eaLnBrk="1" hangingPunct="1">
              <a:spcBef>
                <a:spcPct val="20000"/>
              </a:spcBef>
              <a:buFont typeface="Arial" panose="020B0604020202020204" pitchFamily="34" charset="0"/>
              <a:buChar char="•"/>
            </a:pPr>
            <a:r>
              <a:rPr lang="en-US" altLang="en-US" b="1" kern="0" dirty="0" smtClean="0">
                <a:solidFill>
                  <a:srgbClr val="000000"/>
                </a:solidFill>
                <a:latin typeface="Tahoma"/>
              </a:rPr>
              <a:t>Organic </a:t>
            </a:r>
            <a:r>
              <a:rPr kumimoji="0" lang="en-US" altLang="en-US" sz="2400" b="1" i="0" u="none" strike="noStrike" kern="0" cap="none" spc="0" normalizeH="0" baseline="0" noProof="0" dirty="0" smtClean="0">
                <a:ln>
                  <a:noFill/>
                </a:ln>
                <a:solidFill>
                  <a:schemeClr val="tx1"/>
                </a:solidFill>
                <a:effectLst/>
                <a:uLnTx/>
                <a:uFillTx/>
                <a:latin typeface="+mn-lt"/>
                <a:ea typeface="+mn-ea"/>
                <a:cs typeface="+mn-cs"/>
              </a:rPr>
              <a:t>Concentration</a:t>
            </a:r>
          </a:p>
          <a:p>
            <a:pPr marL="800100" lvl="1" indent="-342900" eaLnBrk="1" hangingPunct="1">
              <a:spcBef>
                <a:spcPct val="20000"/>
              </a:spcBef>
              <a:buFont typeface="Tahoma" pitchFamily="34" charset="0"/>
              <a:buChar char="̶"/>
            </a:pPr>
            <a:r>
              <a:rPr lang="en-US" altLang="en-US" kern="0" dirty="0" smtClean="0">
                <a:latin typeface="+mn-lt"/>
              </a:rPr>
              <a:t>Organic content &gt;1% by weight (TOC)</a:t>
            </a:r>
          </a:p>
          <a:p>
            <a:pPr marL="800100" lvl="1" indent="-342900" eaLnBrk="1" hangingPunct="1">
              <a:spcBef>
                <a:spcPct val="20000"/>
              </a:spcBef>
              <a:buFont typeface="Tahoma" pitchFamily="34" charset="0"/>
              <a:buChar char="̶"/>
            </a:pPr>
            <a:r>
              <a:rPr kumimoji="0" lang="en-US" altLang="en-US" b="0" i="0" u="none" strike="noStrike" kern="0" cap="none" spc="0" normalizeH="0" baseline="0" noProof="0" dirty="0" smtClean="0">
                <a:ln>
                  <a:noFill/>
                </a:ln>
                <a:solidFill>
                  <a:schemeClr val="tx1"/>
                </a:solidFill>
                <a:effectLst/>
                <a:uLnTx/>
                <a:uFillTx/>
                <a:latin typeface="+mn-lt"/>
                <a:ea typeface="+mn-ea"/>
                <a:cs typeface="+mn-cs"/>
              </a:rPr>
              <a:t>Areas with low terrigenous sediment input</a:t>
            </a:r>
            <a:endParaRPr kumimoji="0" lang="en-US"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4" name="Rectangle 3"/>
          <p:cNvSpPr txBox="1">
            <a:spLocks noChangeArrowheads="1"/>
          </p:cNvSpPr>
          <p:nvPr/>
        </p:nvSpPr>
        <p:spPr bwMode="auto">
          <a:xfrm>
            <a:off x="557784" y="3560215"/>
            <a:ext cx="7772400"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indent="-228600" eaLnBrk="1" hangingPunct="1">
              <a:spcBef>
                <a:spcPct val="20000"/>
              </a:spcBef>
              <a:buFont typeface="Arial" panose="020B0604020202020204" pitchFamily="34" charset="0"/>
              <a:buChar char="•"/>
            </a:pPr>
            <a:r>
              <a:rPr lang="en-US" altLang="en-US" b="1" kern="0" dirty="0" smtClean="0">
                <a:solidFill>
                  <a:srgbClr val="000000"/>
                </a:solidFill>
                <a:latin typeface="Tahoma"/>
              </a:rPr>
              <a:t>Organic </a:t>
            </a:r>
            <a:r>
              <a:rPr lang="en-US" altLang="en-US" b="1" kern="0" dirty="0" smtClean="0">
                <a:latin typeface="+mn-lt"/>
              </a:rPr>
              <a:t>Preservation</a:t>
            </a:r>
            <a:endParaRPr kumimoji="0" lang="en-US" altLang="en-US" sz="2400" b="1" i="0" u="none" strike="noStrike" kern="0" cap="none" spc="0" normalizeH="0" baseline="0" noProof="0" dirty="0" smtClean="0">
              <a:ln>
                <a:noFill/>
              </a:ln>
              <a:solidFill>
                <a:schemeClr val="tx1"/>
              </a:solidFill>
              <a:effectLst/>
              <a:uLnTx/>
              <a:uFillTx/>
              <a:latin typeface="+mn-lt"/>
              <a:ea typeface="+mn-ea"/>
              <a:cs typeface="+mn-cs"/>
            </a:endParaRPr>
          </a:p>
          <a:p>
            <a:pPr marL="800100" lvl="1" indent="-342900" eaLnBrk="1" hangingPunct="1">
              <a:spcBef>
                <a:spcPct val="20000"/>
              </a:spcBef>
              <a:buFont typeface="Tahoma" pitchFamily="34" charset="0"/>
              <a:buChar char="̶"/>
            </a:pPr>
            <a:r>
              <a:rPr lang="en-US" altLang="en-US" kern="0" dirty="0" smtClean="0">
                <a:latin typeface="+mn-lt"/>
              </a:rPr>
              <a:t>Not heavily oxidized (decomposed)</a:t>
            </a:r>
          </a:p>
          <a:p>
            <a:pPr marL="800100" lvl="1" indent="-342900" eaLnBrk="1" hangingPunct="1">
              <a:spcBef>
                <a:spcPct val="20000"/>
              </a:spcBef>
              <a:buFont typeface="Tahoma" pitchFamily="34" charset="0"/>
              <a:buChar char="̶"/>
            </a:pPr>
            <a:r>
              <a:rPr kumimoji="0" lang="en-US" altLang="en-US" b="0" i="0" u="none" strike="noStrike" kern="0" cap="none" spc="0" normalizeH="0" baseline="0" noProof="0" dirty="0" smtClean="0">
                <a:ln>
                  <a:noFill/>
                </a:ln>
                <a:solidFill>
                  <a:schemeClr val="tx1"/>
                </a:solidFill>
                <a:effectLst/>
                <a:uLnTx/>
                <a:uFillTx/>
                <a:latin typeface="+mn-lt"/>
                <a:ea typeface="+mn-ea"/>
                <a:cs typeface="+mn-cs"/>
              </a:rPr>
              <a:t>Low oxygen environments</a:t>
            </a:r>
            <a:endParaRPr kumimoji="0" lang="en-US"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6" name="TextBox 5"/>
          <p:cNvSpPr txBox="1"/>
          <p:nvPr/>
        </p:nvSpPr>
        <p:spPr>
          <a:xfrm rot="600000">
            <a:off x="4862114" y="2946965"/>
            <a:ext cx="2719014" cy="461665"/>
          </a:xfrm>
          <a:prstGeom prst="rect">
            <a:avLst/>
          </a:prstGeom>
          <a:noFill/>
        </p:spPr>
        <p:txBody>
          <a:bodyPr wrap="none" rtlCol="0">
            <a:spAutoFit/>
          </a:bodyPr>
          <a:lstStyle/>
          <a:p>
            <a:r>
              <a:rPr lang="en-US" dirty="0" smtClean="0">
                <a:solidFill>
                  <a:srgbClr val="CC00FF"/>
                </a:solidFill>
                <a:latin typeface="Comic Sans MS" pitchFamily="66" charset="0"/>
              </a:rPr>
              <a:t>Away from Rivers</a:t>
            </a:r>
            <a:endParaRPr lang="en-US" dirty="0">
              <a:solidFill>
                <a:srgbClr val="CC00FF"/>
              </a:solidFill>
              <a:latin typeface="Comic Sans MS" pitchFamily="66" charset="0"/>
            </a:endParaRPr>
          </a:p>
        </p:txBody>
      </p:sp>
      <p:sp>
        <p:nvSpPr>
          <p:cNvPr id="7" name="TextBox 6"/>
          <p:cNvSpPr txBox="1"/>
          <p:nvPr/>
        </p:nvSpPr>
        <p:spPr>
          <a:xfrm rot="-1080000">
            <a:off x="5010912" y="5065776"/>
            <a:ext cx="2666114" cy="461665"/>
          </a:xfrm>
          <a:prstGeom prst="rect">
            <a:avLst/>
          </a:prstGeom>
          <a:noFill/>
        </p:spPr>
        <p:txBody>
          <a:bodyPr wrap="none" rtlCol="0">
            <a:spAutoFit/>
          </a:bodyPr>
          <a:lstStyle/>
          <a:p>
            <a:r>
              <a:rPr lang="en-US" dirty="0" smtClean="0">
                <a:solidFill>
                  <a:srgbClr val="CC00FF"/>
                </a:solidFill>
                <a:latin typeface="Comic Sans MS" pitchFamily="66" charset="0"/>
              </a:rPr>
              <a:t>Stagnant Waters</a:t>
            </a:r>
            <a:endParaRPr lang="en-US" dirty="0">
              <a:solidFill>
                <a:srgbClr val="CC00FF"/>
              </a:solidFill>
              <a:latin typeface="Comic Sans MS" pitchFamily="66" charset="0"/>
            </a:endParaRPr>
          </a:p>
        </p:txBody>
      </p:sp>
      <p:sp>
        <p:nvSpPr>
          <p:cNvPr id="8" name="TextBox 7"/>
          <p:cNvSpPr txBox="1"/>
          <p:nvPr/>
        </p:nvSpPr>
        <p:spPr>
          <a:xfrm rot="660000">
            <a:off x="1316736" y="5650992"/>
            <a:ext cx="2601994" cy="461665"/>
          </a:xfrm>
          <a:prstGeom prst="rect">
            <a:avLst/>
          </a:prstGeom>
          <a:noFill/>
        </p:spPr>
        <p:txBody>
          <a:bodyPr wrap="none" rtlCol="0">
            <a:spAutoFit/>
          </a:bodyPr>
          <a:lstStyle/>
          <a:p>
            <a:r>
              <a:rPr lang="en-US" dirty="0" smtClean="0">
                <a:solidFill>
                  <a:srgbClr val="CC00FF"/>
                </a:solidFill>
                <a:latin typeface="Comic Sans MS" pitchFamily="66" charset="0"/>
              </a:rPr>
              <a:t>Oxygen Minimum</a:t>
            </a:r>
            <a:endParaRPr lang="en-US" dirty="0">
              <a:solidFill>
                <a:srgbClr val="CC00FF"/>
              </a:solidFill>
              <a:latin typeface="Comic Sans MS" pitchFamily="66" charset="0"/>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Anoxic Environments</a:t>
            </a:r>
            <a:endParaRPr lang="en-US" dirty="0"/>
          </a:p>
        </p:txBody>
      </p:sp>
      <p:sp>
        <p:nvSpPr>
          <p:cNvPr id="19460" name="Rectangle 2"/>
          <p:cNvSpPr txBox="1">
            <a:spLocks noChangeArrowheads="1"/>
          </p:cNvSpPr>
          <p:nvPr/>
        </p:nvSpPr>
        <p:spPr bwMode="auto">
          <a:xfrm>
            <a:off x="1125538" y="366713"/>
            <a:ext cx="6159500" cy="55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800" b="1" dirty="0">
              <a:solidFill>
                <a:srgbClr val="FFFF00"/>
              </a:solidFill>
              <a:latin typeface="Tahoma" panose="020B0604030504040204" pitchFamily="34" charset="0"/>
            </a:endParaRPr>
          </a:p>
        </p:txBody>
      </p:sp>
      <p:sp>
        <p:nvSpPr>
          <p:cNvPr id="6" name="TextBox 5"/>
          <p:cNvSpPr txBox="1"/>
          <p:nvPr/>
        </p:nvSpPr>
        <p:spPr>
          <a:xfrm>
            <a:off x="322730" y="2014015"/>
            <a:ext cx="2936837" cy="707886"/>
          </a:xfrm>
          <a:prstGeom prst="rect">
            <a:avLst/>
          </a:prstGeom>
          <a:noFill/>
        </p:spPr>
        <p:txBody>
          <a:bodyPr wrap="square" rtlCol="0">
            <a:spAutoFit/>
          </a:bodyPr>
          <a:lstStyle/>
          <a:p>
            <a:pPr algn="ctr"/>
            <a:r>
              <a:rPr lang="en-US" sz="2000" dirty="0" smtClean="0">
                <a:latin typeface="Comic Sans MS" pitchFamily="66" charset="0"/>
              </a:rPr>
              <a:t>Oxygen Minimum in a Water Column</a:t>
            </a:r>
            <a:endParaRPr lang="en-US" sz="2000" dirty="0">
              <a:latin typeface="Comic Sans MS" pitchFamily="66"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05288" y="2494797"/>
            <a:ext cx="4762500" cy="2790825"/>
          </a:xfrm>
          <a:prstGeom prst="rect">
            <a:avLst/>
          </a:prstGeom>
        </p:spPr>
      </p:pic>
      <p:sp>
        <p:nvSpPr>
          <p:cNvPr id="3" name="TextBox 2"/>
          <p:cNvSpPr txBox="1"/>
          <p:nvPr/>
        </p:nvSpPr>
        <p:spPr>
          <a:xfrm>
            <a:off x="4173057" y="5344027"/>
            <a:ext cx="4826962" cy="461665"/>
          </a:xfrm>
          <a:prstGeom prst="rect">
            <a:avLst/>
          </a:prstGeom>
          <a:noFill/>
        </p:spPr>
        <p:txBody>
          <a:bodyPr wrap="non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https://</a:t>
            </a:r>
            <a:r>
              <a:rPr lang="en-US" sz="1200" dirty="0" smtClean="0">
                <a:solidFill>
                  <a:schemeClr val="accent6"/>
                </a:solidFill>
                <a:latin typeface="Arial" panose="020B0604020202020204" pitchFamily="34" charset="0"/>
                <a:cs typeface="Arial" panose="020B0604020202020204" pitchFamily="34" charset="0"/>
              </a:rPr>
              <a:t>uwaterloo.ca/wat-on-earth/sites/ca.wat-on-earth/files/uploads/</a:t>
            </a:r>
          </a:p>
          <a:p>
            <a:pPr marL="290513" indent="-290513"/>
            <a:r>
              <a:rPr lang="en-US" sz="1200" dirty="0" smtClean="0">
                <a:solidFill>
                  <a:schemeClr val="accent6"/>
                </a:solidFill>
                <a:latin typeface="Arial" panose="020B0604020202020204" pitchFamily="34" charset="0"/>
                <a:cs typeface="Arial" panose="020B0604020202020204" pitchFamily="34" charset="0"/>
              </a:rPr>
              <a:t>	images/figure%202.png</a:t>
            </a:r>
            <a:endParaRPr lang="en-US" sz="1200" dirty="0">
              <a:solidFill>
                <a:schemeClr val="accent6"/>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9916" y="2768067"/>
            <a:ext cx="2242463" cy="2462312"/>
          </a:xfrm>
          <a:prstGeom prst="rect">
            <a:avLst/>
          </a:prstGeom>
        </p:spPr>
      </p:pic>
      <p:sp>
        <p:nvSpPr>
          <p:cNvPr id="8" name="TextBox 7"/>
          <p:cNvSpPr txBox="1"/>
          <p:nvPr/>
        </p:nvSpPr>
        <p:spPr>
          <a:xfrm>
            <a:off x="322730" y="5285622"/>
            <a:ext cx="3042821" cy="461665"/>
          </a:xfrm>
          <a:prstGeom prst="rect">
            <a:avLst/>
          </a:prstGeom>
          <a:noFill/>
        </p:spPr>
        <p:txBody>
          <a:bodyPr wrap="non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http://earthguide.ucsd.edu/virtualmuseum</a:t>
            </a:r>
            <a:r>
              <a:rPr lang="en-US" sz="1200" dirty="0" smtClean="0">
                <a:solidFill>
                  <a:schemeClr val="accent6"/>
                </a:solidFill>
                <a:latin typeface="Arial" panose="020B0604020202020204" pitchFamily="34" charset="0"/>
                <a:cs typeface="Arial" panose="020B0604020202020204" pitchFamily="34" charset="0"/>
              </a:rPr>
              <a:t>/</a:t>
            </a:r>
          </a:p>
          <a:p>
            <a:pPr marL="290513" indent="-290513"/>
            <a:r>
              <a:rPr lang="en-US" sz="1200" dirty="0" smtClean="0">
                <a:solidFill>
                  <a:schemeClr val="accent6"/>
                </a:solidFill>
                <a:latin typeface="Arial" panose="020B0604020202020204" pitchFamily="34" charset="0"/>
                <a:cs typeface="Arial" panose="020B0604020202020204" pitchFamily="34" charset="0"/>
              </a:rPr>
              <a:t>	images/raw/CCC_Fig4_6_1.jpg</a:t>
            </a:r>
            <a:endParaRPr lang="en-US" sz="1200" dirty="0">
              <a:solidFill>
                <a:schemeClr val="accent6"/>
              </a:solidFill>
              <a:latin typeface="Arial" panose="020B0604020202020204" pitchFamily="34" charset="0"/>
              <a:cs typeface="Arial" panose="020B0604020202020204" pitchFamily="34" charset="0"/>
            </a:endParaRPr>
          </a:p>
        </p:txBody>
      </p:sp>
      <p:sp>
        <p:nvSpPr>
          <p:cNvPr id="7" name="TextBox 6"/>
          <p:cNvSpPr txBox="1"/>
          <p:nvPr/>
        </p:nvSpPr>
        <p:spPr>
          <a:xfrm>
            <a:off x="322730" y="979488"/>
            <a:ext cx="7773520" cy="830997"/>
          </a:xfrm>
          <a:prstGeom prst="rect">
            <a:avLst/>
          </a:prstGeom>
          <a:noFill/>
        </p:spPr>
        <p:txBody>
          <a:bodyPr wrap="square" rtlCol="0">
            <a:spAutoFit/>
          </a:bodyPr>
          <a:lstStyle/>
          <a:p>
            <a:pPr marL="228600" indent="-228600"/>
            <a:r>
              <a:rPr lang="en-US" altLang="en-US" kern="0" dirty="0" smtClean="0">
                <a:solidFill>
                  <a:srgbClr val="000000"/>
                </a:solidFill>
                <a:latin typeface="Tahoma"/>
              </a:rPr>
              <a:t>Where oxygen levels are reduced so that oxidation (decomposition) is reduced</a:t>
            </a:r>
            <a:endParaRPr lang="en-US" dirty="0"/>
          </a:p>
        </p:txBody>
      </p:sp>
      <p:sp>
        <p:nvSpPr>
          <p:cNvPr id="10" name="TextBox 9"/>
          <p:cNvSpPr txBox="1"/>
          <p:nvPr/>
        </p:nvSpPr>
        <p:spPr>
          <a:xfrm>
            <a:off x="3898600" y="2042260"/>
            <a:ext cx="4916731" cy="400110"/>
          </a:xfrm>
          <a:prstGeom prst="rect">
            <a:avLst/>
          </a:prstGeom>
          <a:noFill/>
        </p:spPr>
        <p:txBody>
          <a:bodyPr wrap="none" rtlCol="0">
            <a:spAutoFit/>
          </a:bodyPr>
          <a:lstStyle/>
          <a:p>
            <a:pPr algn="ctr"/>
            <a:r>
              <a:rPr lang="en-US" sz="2000" dirty="0" smtClean="0">
                <a:latin typeface="Comic Sans MS" pitchFamily="66" charset="0"/>
              </a:rPr>
              <a:t>Oxygen Minimum on a Continental Slope</a:t>
            </a:r>
            <a:endParaRPr lang="en-US" sz="2000" dirty="0">
              <a:latin typeface="Comic Sans MS" pitchFamily="66" charset="0"/>
            </a:endParaRPr>
          </a:p>
        </p:txBody>
      </p:sp>
      <p:sp>
        <p:nvSpPr>
          <p:cNvPr id="9" name="Freeform 8"/>
          <p:cNvSpPr/>
          <p:nvPr/>
        </p:nvSpPr>
        <p:spPr bwMode="auto">
          <a:xfrm>
            <a:off x="5755342" y="4152452"/>
            <a:ext cx="3184263" cy="666974"/>
          </a:xfrm>
          <a:custGeom>
            <a:avLst/>
            <a:gdLst>
              <a:gd name="connsiteX0" fmla="*/ 0 w 3184263"/>
              <a:gd name="connsiteY0" fmla="*/ 0 h 666974"/>
              <a:gd name="connsiteX1" fmla="*/ 3184263 w 3184263"/>
              <a:gd name="connsiteY1" fmla="*/ 0 h 666974"/>
              <a:gd name="connsiteX2" fmla="*/ 3184263 w 3184263"/>
              <a:gd name="connsiteY2" fmla="*/ 666974 h 666974"/>
              <a:gd name="connsiteX3" fmla="*/ 1452282 w 3184263"/>
              <a:gd name="connsiteY3" fmla="*/ 666974 h 666974"/>
              <a:gd name="connsiteX4" fmla="*/ 957430 w 3184263"/>
              <a:gd name="connsiteY4" fmla="*/ 527124 h 666974"/>
              <a:gd name="connsiteX5" fmla="*/ 419548 w 3184263"/>
              <a:gd name="connsiteY5" fmla="*/ 355002 h 666974"/>
              <a:gd name="connsiteX6" fmla="*/ 236668 w 3184263"/>
              <a:gd name="connsiteY6" fmla="*/ 258183 h 666974"/>
              <a:gd name="connsiteX7" fmla="*/ 75303 w 3184263"/>
              <a:gd name="connsiteY7" fmla="*/ 118334 h 66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4263" h="666974">
                <a:moveTo>
                  <a:pt x="0" y="0"/>
                </a:moveTo>
                <a:lnTo>
                  <a:pt x="3184263" y="0"/>
                </a:lnTo>
                <a:lnTo>
                  <a:pt x="3184263" y="666974"/>
                </a:lnTo>
                <a:lnTo>
                  <a:pt x="1452282" y="666974"/>
                </a:lnTo>
                <a:lnTo>
                  <a:pt x="957430" y="527124"/>
                </a:lnTo>
                <a:lnTo>
                  <a:pt x="419548" y="355002"/>
                </a:lnTo>
                <a:lnTo>
                  <a:pt x="236668" y="258183"/>
                </a:lnTo>
                <a:lnTo>
                  <a:pt x="75303" y="118334"/>
                </a:lnTo>
              </a:path>
            </a:pathLst>
          </a:custGeom>
          <a:solidFill>
            <a:srgbClr val="0033CC">
              <a:alpha val="4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1" name="TextBox 10"/>
          <p:cNvSpPr txBox="1"/>
          <p:nvPr/>
        </p:nvSpPr>
        <p:spPr>
          <a:xfrm>
            <a:off x="7024743" y="4285933"/>
            <a:ext cx="1646605" cy="338554"/>
          </a:xfrm>
          <a:prstGeom prst="rect">
            <a:avLst/>
          </a:prstGeom>
          <a:noFill/>
        </p:spPr>
        <p:txBody>
          <a:bodyPr wrap="none" rtlCol="0">
            <a:spAutoFit/>
          </a:bodyPr>
          <a:lstStyle/>
          <a:p>
            <a:r>
              <a:rPr lang="en-US" sz="1600" b="1" dirty="0" smtClean="0"/>
              <a:t>ANOXIC ZONE</a:t>
            </a:r>
            <a:endParaRPr lang="en-US" sz="1600" b="1" dirty="0"/>
          </a:p>
        </p:txBody>
      </p:sp>
      <p:sp>
        <p:nvSpPr>
          <p:cNvPr id="13" name="TextBox 12"/>
          <p:cNvSpPr txBox="1"/>
          <p:nvPr/>
        </p:nvSpPr>
        <p:spPr>
          <a:xfrm>
            <a:off x="4273427" y="3814594"/>
            <a:ext cx="899605" cy="430887"/>
          </a:xfrm>
          <a:prstGeom prst="rect">
            <a:avLst/>
          </a:prstGeom>
          <a:noFill/>
        </p:spPr>
        <p:txBody>
          <a:bodyPr wrap="none" rtlCol="0">
            <a:spAutoFit/>
          </a:bodyPr>
          <a:lstStyle/>
          <a:p>
            <a:pPr algn="ctr"/>
            <a:r>
              <a:rPr lang="en-US" sz="1050" dirty="0" smtClean="0">
                <a:solidFill>
                  <a:srgbClr val="C00000"/>
                </a:solidFill>
                <a:latin typeface="Arial" panose="020B0604020202020204" pitchFamily="34" charset="0"/>
                <a:cs typeface="Arial" panose="020B0604020202020204" pitchFamily="34" charset="0"/>
              </a:rPr>
              <a:t>Continental</a:t>
            </a:r>
          </a:p>
          <a:p>
            <a:pPr algn="ctr"/>
            <a:r>
              <a:rPr lang="en-US" sz="1050" dirty="0" smtClean="0">
                <a:solidFill>
                  <a:srgbClr val="C00000"/>
                </a:solidFill>
                <a:latin typeface="Arial" panose="020B0604020202020204" pitchFamily="34" charset="0"/>
                <a:cs typeface="Arial" panose="020B0604020202020204" pitchFamily="34" charset="0"/>
              </a:rPr>
              <a:t>Crust</a:t>
            </a:r>
            <a:endParaRPr lang="en-US" sz="1050" dirty="0">
              <a:solidFill>
                <a:srgbClr val="C00000"/>
              </a:solidFill>
              <a:latin typeface="Arial" panose="020B0604020202020204" pitchFamily="34" charset="0"/>
              <a:cs typeface="Arial" panose="020B0604020202020204" pitchFamily="34" charset="0"/>
            </a:endParaRPr>
          </a:p>
        </p:txBody>
      </p:sp>
      <p:sp>
        <p:nvSpPr>
          <p:cNvPr id="15" name="TextBox 14"/>
          <p:cNvSpPr txBox="1"/>
          <p:nvPr/>
        </p:nvSpPr>
        <p:spPr>
          <a:xfrm>
            <a:off x="5385546" y="3151181"/>
            <a:ext cx="567784" cy="253916"/>
          </a:xfrm>
          <a:prstGeom prst="rect">
            <a:avLst/>
          </a:prstGeom>
          <a:noFill/>
        </p:spPr>
        <p:txBody>
          <a:bodyPr wrap="none" rtlCol="0">
            <a:spAutoFit/>
          </a:bodyPr>
          <a:lstStyle/>
          <a:p>
            <a:pPr algn="ctr"/>
            <a:r>
              <a:rPr lang="en-US" sz="1050" dirty="0" smtClean="0">
                <a:solidFill>
                  <a:srgbClr val="C00000"/>
                </a:solidFill>
                <a:latin typeface="Arial" panose="020B0604020202020204" pitchFamily="34" charset="0"/>
                <a:cs typeface="Arial" panose="020B0604020202020204" pitchFamily="34" charset="0"/>
              </a:rPr>
              <a:t>Rivers</a:t>
            </a:r>
            <a:endParaRPr lang="en-US" sz="1050" dirty="0">
              <a:solidFill>
                <a:srgbClr val="C00000"/>
              </a:solidFill>
              <a:latin typeface="Arial" panose="020B0604020202020204" pitchFamily="34" charset="0"/>
              <a:cs typeface="Arial" panose="020B0604020202020204" pitchFamily="34" charset="0"/>
            </a:endParaRPr>
          </a:p>
        </p:txBody>
      </p:sp>
      <p:sp>
        <p:nvSpPr>
          <p:cNvPr id="16" name="TextBox 15"/>
          <p:cNvSpPr txBox="1"/>
          <p:nvPr/>
        </p:nvSpPr>
        <p:spPr>
          <a:xfrm>
            <a:off x="5624396" y="3481296"/>
            <a:ext cx="567784" cy="207749"/>
          </a:xfrm>
          <a:prstGeom prst="rect">
            <a:avLst/>
          </a:prstGeom>
          <a:noFill/>
        </p:spPr>
        <p:txBody>
          <a:bodyPr wrap="none" rtlCol="0">
            <a:spAutoFit/>
          </a:bodyPr>
          <a:lstStyle/>
          <a:p>
            <a:pPr algn="ctr"/>
            <a:r>
              <a:rPr lang="en-US" sz="750" dirty="0" smtClean="0">
                <a:solidFill>
                  <a:srgbClr val="0033CC"/>
                </a:solidFill>
                <a:latin typeface="Arial" panose="020B0604020202020204" pitchFamily="34" charset="0"/>
                <a:cs typeface="Arial" panose="020B0604020202020204" pitchFamily="34" charset="0"/>
              </a:rPr>
              <a:t>Nutrients</a:t>
            </a:r>
            <a:endParaRPr lang="en-US" sz="750" dirty="0">
              <a:solidFill>
                <a:srgbClr val="0033CC"/>
              </a:solidFill>
              <a:latin typeface="Arial" panose="020B0604020202020204" pitchFamily="34" charset="0"/>
              <a:cs typeface="Arial" panose="020B0604020202020204" pitchFamily="34" charset="0"/>
            </a:endParaRPr>
          </a:p>
        </p:txBody>
      </p:sp>
      <p:sp>
        <p:nvSpPr>
          <p:cNvPr id="17" name="TextBox 16"/>
          <p:cNvSpPr txBox="1"/>
          <p:nvPr/>
        </p:nvSpPr>
        <p:spPr>
          <a:xfrm>
            <a:off x="6575840" y="3336823"/>
            <a:ext cx="529312" cy="207749"/>
          </a:xfrm>
          <a:prstGeom prst="rect">
            <a:avLst/>
          </a:prstGeom>
          <a:noFill/>
        </p:spPr>
        <p:txBody>
          <a:bodyPr wrap="none" rtlCol="0">
            <a:spAutoFit/>
          </a:bodyPr>
          <a:lstStyle/>
          <a:p>
            <a:pPr algn="ctr"/>
            <a:r>
              <a:rPr lang="en-US" sz="750" dirty="0" smtClean="0">
                <a:latin typeface="Arial" panose="020B0604020202020204" pitchFamily="34" charset="0"/>
                <a:cs typeface="Arial" panose="020B0604020202020204" pitchFamily="34" charset="0"/>
              </a:rPr>
              <a:t>Sunlight</a:t>
            </a:r>
            <a:endParaRPr lang="en-US" sz="750" dirty="0">
              <a:latin typeface="Arial" panose="020B0604020202020204" pitchFamily="34" charset="0"/>
              <a:cs typeface="Arial" panose="020B0604020202020204" pitchFamily="34" charset="0"/>
            </a:endParaRPr>
          </a:p>
        </p:txBody>
      </p:sp>
      <p:sp>
        <p:nvSpPr>
          <p:cNvPr id="18" name="TextBox 17"/>
          <p:cNvSpPr txBox="1"/>
          <p:nvPr/>
        </p:nvSpPr>
        <p:spPr>
          <a:xfrm>
            <a:off x="7849843" y="3692703"/>
            <a:ext cx="942887" cy="226216"/>
          </a:xfrm>
          <a:prstGeom prst="rect">
            <a:avLst/>
          </a:prstGeom>
          <a:noFill/>
        </p:spPr>
        <p:txBody>
          <a:bodyPr wrap="none" rtlCol="0">
            <a:spAutoFit/>
          </a:bodyPr>
          <a:lstStyle/>
          <a:p>
            <a:pPr algn="ctr"/>
            <a:r>
              <a:rPr lang="en-US" sz="870" dirty="0" smtClean="0">
                <a:latin typeface="Arial" panose="020B0604020202020204" pitchFamily="34" charset="0"/>
                <a:cs typeface="Arial" panose="020B0604020202020204" pitchFamily="34" charset="0"/>
              </a:rPr>
              <a:t>Photosynthesis</a:t>
            </a:r>
            <a:endParaRPr lang="en-US" sz="870" dirty="0">
              <a:latin typeface="Arial" panose="020B0604020202020204" pitchFamily="34" charset="0"/>
              <a:cs typeface="Arial" panose="020B0604020202020204" pitchFamily="34" charset="0"/>
            </a:endParaRPr>
          </a:p>
        </p:txBody>
      </p:sp>
      <p:sp>
        <p:nvSpPr>
          <p:cNvPr id="19" name="TextBox 18"/>
          <p:cNvSpPr txBox="1"/>
          <p:nvPr/>
        </p:nvSpPr>
        <p:spPr>
          <a:xfrm>
            <a:off x="6629439" y="3686172"/>
            <a:ext cx="425116" cy="246221"/>
          </a:xfrm>
          <a:prstGeom prst="rect">
            <a:avLst/>
          </a:prstGeom>
          <a:noFill/>
        </p:spPr>
        <p:txBody>
          <a:bodyPr wrap="none" rtlCol="0">
            <a:spAutoFit/>
          </a:bodyPr>
          <a:lstStyle/>
          <a:p>
            <a:pPr algn="ctr"/>
            <a:r>
              <a:rPr lang="en-US" sz="1000" dirty="0" smtClean="0">
                <a:latin typeface="Arial" panose="020B0604020202020204" pitchFamily="34" charset="0"/>
                <a:cs typeface="Arial" panose="020B0604020202020204" pitchFamily="34" charset="0"/>
              </a:rPr>
              <a:t>CO</a:t>
            </a:r>
            <a:r>
              <a:rPr lang="en-US" sz="1000" baseline="-25000" dirty="0" smtClean="0">
                <a:latin typeface="Arial" panose="020B0604020202020204" pitchFamily="34" charset="0"/>
                <a:cs typeface="Arial" panose="020B0604020202020204" pitchFamily="34" charset="0"/>
              </a:rPr>
              <a:t>2</a:t>
            </a:r>
            <a:endParaRPr lang="en-US" sz="1000" baseline="-25000" dirty="0">
              <a:latin typeface="Arial" panose="020B0604020202020204" pitchFamily="34" charset="0"/>
              <a:cs typeface="Arial" panose="020B0604020202020204" pitchFamily="34" charset="0"/>
            </a:endParaRPr>
          </a:p>
        </p:txBody>
      </p:sp>
      <p:sp>
        <p:nvSpPr>
          <p:cNvPr id="20" name="TextBox 19"/>
          <p:cNvSpPr txBox="1"/>
          <p:nvPr/>
        </p:nvSpPr>
        <p:spPr>
          <a:xfrm>
            <a:off x="7059059" y="3686172"/>
            <a:ext cx="518091" cy="246221"/>
          </a:xfrm>
          <a:prstGeom prst="rect">
            <a:avLst/>
          </a:prstGeom>
          <a:noFill/>
        </p:spPr>
        <p:txBody>
          <a:bodyPr wrap="none" rtlCol="0">
            <a:spAutoFit/>
          </a:bodyPr>
          <a:lstStyle/>
          <a:p>
            <a:pPr algn="ctr"/>
            <a:r>
              <a:rPr lang="en-US" sz="1000" dirty="0" smtClean="0">
                <a:latin typeface="Arial" panose="020B0604020202020204" pitchFamily="34" charset="0"/>
                <a:cs typeface="Arial" panose="020B0604020202020204" pitchFamily="34" charset="0"/>
              </a:rPr>
              <a:t>CH</a:t>
            </a:r>
            <a:r>
              <a:rPr lang="en-US" sz="1000" baseline="-25000" dirty="0" smtClean="0">
                <a:latin typeface="Arial" panose="020B0604020202020204" pitchFamily="34" charset="0"/>
                <a:cs typeface="Arial" panose="020B0604020202020204" pitchFamily="34" charset="0"/>
              </a:rPr>
              <a:t>2</a:t>
            </a:r>
            <a:r>
              <a:rPr lang="en-US" sz="1000" dirty="0" smtClean="0">
                <a:latin typeface="Arial" panose="020B0604020202020204" pitchFamily="34" charset="0"/>
                <a:cs typeface="Arial" panose="020B0604020202020204" pitchFamily="34" charset="0"/>
              </a:rPr>
              <a:t>O</a:t>
            </a:r>
            <a:endParaRPr lang="en-US" sz="1000" baseline="-25000" dirty="0">
              <a:latin typeface="Arial" panose="020B0604020202020204" pitchFamily="34" charset="0"/>
              <a:cs typeface="Arial" panose="020B0604020202020204" pitchFamily="34" charset="0"/>
            </a:endParaRPr>
          </a:p>
        </p:txBody>
      </p:sp>
      <p:sp>
        <p:nvSpPr>
          <p:cNvPr id="21" name="TextBox 20"/>
          <p:cNvSpPr txBox="1"/>
          <p:nvPr/>
        </p:nvSpPr>
        <p:spPr>
          <a:xfrm>
            <a:off x="7540380" y="3687204"/>
            <a:ext cx="332142" cy="246221"/>
          </a:xfrm>
          <a:prstGeom prst="rect">
            <a:avLst/>
          </a:prstGeom>
          <a:noFill/>
        </p:spPr>
        <p:txBody>
          <a:bodyPr wrap="none" rtlCol="0">
            <a:spAutoFit/>
          </a:bodyPr>
          <a:lstStyle/>
          <a:p>
            <a:pPr algn="ctr"/>
            <a:r>
              <a:rPr lang="en-US" sz="1000" dirty="0" smtClean="0">
                <a:latin typeface="Arial" panose="020B0604020202020204" pitchFamily="34" charset="0"/>
                <a:cs typeface="Arial" panose="020B0604020202020204" pitchFamily="34" charset="0"/>
              </a:rPr>
              <a:t>O</a:t>
            </a:r>
            <a:r>
              <a:rPr lang="en-US" sz="1000" baseline="-25000" dirty="0" smtClean="0">
                <a:latin typeface="Arial" panose="020B0604020202020204" pitchFamily="34" charset="0"/>
                <a:cs typeface="Arial" panose="020B0604020202020204" pitchFamily="34" charset="0"/>
              </a:rPr>
              <a:t>2</a:t>
            </a:r>
            <a:endParaRPr lang="en-US" sz="1000" baseline="-25000" dirty="0">
              <a:latin typeface="Arial" panose="020B0604020202020204" pitchFamily="34" charset="0"/>
              <a:cs typeface="Arial" panose="020B0604020202020204" pitchFamily="34" charset="0"/>
            </a:endParaRPr>
          </a:p>
        </p:txBody>
      </p:sp>
      <p:sp>
        <p:nvSpPr>
          <p:cNvPr id="23" name="TextBox 22"/>
          <p:cNvSpPr txBox="1"/>
          <p:nvPr/>
        </p:nvSpPr>
        <p:spPr>
          <a:xfrm>
            <a:off x="6238193" y="3689456"/>
            <a:ext cx="425116" cy="246221"/>
          </a:xfrm>
          <a:prstGeom prst="rect">
            <a:avLst/>
          </a:prstGeom>
          <a:noFill/>
        </p:spPr>
        <p:txBody>
          <a:bodyPr wrap="none" rtlCol="0">
            <a:spAutoFit/>
          </a:bodyPr>
          <a:lstStyle/>
          <a:p>
            <a:pPr algn="ctr"/>
            <a:r>
              <a:rPr lang="en-US" sz="1000" dirty="0" smtClean="0">
                <a:latin typeface="Arial" panose="020B0604020202020204" pitchFamily="34" charset="0"/>
                <a:cs typeface="Arial" panose="020B0604020202020204" pitchFamily="34" charset="0"/>
              </a:rPr>
              <a:t>H</a:t>
            </a:r>
            <a:r>
              <a:rPr lang="en-US" sz="1000" baseline="-25000" dirty="0" smtClean="0">
                <a:latin typeface="Arial" panose="020B0604020202020204" pitchFamily="34" charset="0"/>
                <a:cs typeface="Arial" panose="020B0604020202020204" pitchFamily="34" charset="0"/>
              </a:rPr>
              <a:t>2</a:t>
            </a:r>
            <a:r>
              <a:rPr lang="en-US" sz="1000" dirty="0" smtClean="0">
                <a:latin typeface="Arial" panose="020B0604020202020204" pitchFamily="34" charset="0"/>
                <a:cs typeface="Arial" panose="020B0604020202020204" pitchFamily="34" charset="0"/>
              </a:rPr>
              <a:t>O</a:t>
            </a:r>
            <a:endParaRPr lang="en-US" sz="1000" baseline="-25000" dirty="0">
              <a:latin typeface="Arial" panose="020B0604020202020204" pitchFamily="34" charset="0"/>
              <a:cs typeface="Arial" panose="020B0604020202020204" pitchFamily="34" charset="0"/>
            </a:endParaRPr>
          </a:p>
        </p:txBody>
      </p:sp>
      <p:sp>
        <p:nvSpPr>
          <p:cNvPr id="24" name="TextBox 23"/>
          <p:cNvSpPr txBox="1"/>
          <p:nvPr/>
        </p:nvSpPr>
        <p:spPr>
          <a:xfrm>
            <a:off x="6514262" y="3685140"/>
            <a:ext cx="260008" cy="246221"/>
          </a:xfrm>
          <a:prstGeom prst="rect">
            <a:avLst/>
          </a:prstGeom>
          <a:noFill/>
        </p:spPr>
        <p:txBody>
          <a:bodyPr wrap="none" rtlCol="0">
            <a:spAutoFit/>
          </a:bodyPr>
          <a:lstStyle/>
          <a:p>
            <a:pPr algn="ctr"/>
            <a:r>
              <a:rPr lang="en-US" sz="1000" dirty="0" smtClean="0">
                <a:latin typeface="Arial" panose="020B0604020202020204" pitchFamily="34" charset="0"/>
                <a:cs typeface="Arial" panose="020B0604020202020204" pitchFamily="34" charset="0"/>
              </a:rPr>
              <a:t>+</a:t>
            </a:r>
            <a:endParaRPr lang="en-US" sz="1000" baseline="-25000" dirty="0">
              <a:latin typeface="Arial" panose="020B0604020202020204" pitchFamily="34" charset="0"/>
              <a:cs typeface="Arial" panose="020B0604020202020204" pitchFamily="34" charset="0"/>
            </a:endParaRPr>
          </a:p>
        </p:txBody>
      </p:sp>
      <p:sp>
        <p:nvSpPr>
          <p:cNvPr id="25" name="TextBox 24"/>
          <p:cNvSpPr txBox="1"/>
          <p:nvPr/>
        </p:nvSpPr>
        <p:spPr>
          <a:xfrm>
            <a:off x="7425536" y="3685140"/>
            <a:ext cx="260008" cy="246221"/>
          </a:xfrm>
          <a:prstGeom prst="rect">
            <a:avLst/>
          </a:prstGeom>
          <a:noFill/>
        </p:spPr>
        <p:txBody>
          <a:bodyPr wrap="none" rtlCol="0">
            <a:spAutoFit/>
          </a:bodyPr>
          <a:lstStyle/>
          <a:p>
            <a:pPr algn="ctr"/>
            <a:r>
              <a:rPr lang="en-US" sz="1000" dirty="0" smtClean="0">
                <a:latin typeface="Arial" panose="020B0604020202020204" pitchFamily="34" charset="0"/>
                <a:cs typeface="Arial" panose="020B0604020202020204" pitchFamily="34" charset="0"/>
              </a:rPr>
              <a:t>+</a:t>
            </a:r>
            <a:endParaRPr lang="en-US" sz="1000" baseline="-25000" dirty="0">
              <a:latin typeface="Arial" panose="020B0604020202020204" pitchFamily="34" charset="0"/>
              <a:cs typeface="Arial" panose="020B0604020202020204" pitchFamily="34" charset="0"/>
            </a:endParaRPr>
          </a:p>
        </p:txBody>
      </p:sp>
      <p:sp>
        <p:nvSpPr>
          <p:cNvPr id="26" name="TextBox 25"/>
          <p:cNvSpPr txBox="1"/>
          <p:nvPr/>
        </p:nvSpPr>
        <p:spPr>
          <a:xfrm>
            <a:off x="6906427" y="3702690"/>
            <a:ext cx="309700" cy="246221"/>
          </a:xfrm>
          <a:prstGeom prst="rect">
            <a:avLst/>
          </a:prstGeom>
          <a:noFill/>
        </p:spPr>
        <p:txBody>
          <a:bodyPr wrap="none" rtlCol="0">
            <a:spAutoFit/>
          </a:bodyPr>
          <a:lstStyle/>
          <a:p>
            <a:pPr algn="ctr"/>
            <a:r>
              <a:rPr lang="en-US" sz="1000" dirty="0" smtClean="0">
                <a:latin typeface="Arial" panose="020B0604020202020204" pitchFamily="34" charset="0"/>
                <a:cs typeface="Arial" panose="020B0604020202020204" pitchFamily="34" charset="0"/>
                <a:sym typeface="Wingdings" panose="05000000000000000000" pitchFamily="2" charset="2"/>
              </a:rPr>
              <a:t></a:t>
            </a:r>
            <a:endParaRPr lang="en-US" sz="1000" baseline="-25000" dirty="0">
              <a:latin typeface="Arial" panose="020B0604020202020204" pitchFamily="34" charset="0"/>
              <a:cs typeface="Arial" panose="020B0604020202020204" pitchFamily="34" charset="0"/>
            </a:endParaRPr>
          </a:p>
        </p:txBody>
      </p:sp>
      <p:cxnSp>
        <p:nvCxnSpPr>
          <p:cNvPr id="27" name="Straight Arrow Connector 26"/>
          <p:cNvCxnSpPr/>
          <p:nvPr/>
        </p:nvCxnSpPr>
        <p:spPr bwMode="auto">
          <a:xfrm flipH="1" flipV="1">
            <a:off x="5962279" y="3684383"/>
            <a:ext cx="329905" cy="123522"/>
          </a:xfrm>
          <a:prstGeom prst="straightConnector1">
            <a:avLst/>
          </a:prstGeom>
          <a:solidFill>
            <a:schemeClr val="accent1"/>
          </a:solidFill>
          <a:ln w="2857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Arrow Connector 29"/>
          <p:cNvCxnSpPr>
            <a:endCxn id="17" idx="2"/>
          </p:cNvCxnSpPr>
          <p:nvPr/>
        </p:nvCxnSpPr>
        <p:spPr bwMode="auto">
          <a:xfrm flipV="1">
            <a:off x="6696066" y="3544572"/>
            <a:ext cx="144430" cy="156332"/>
          </a:xfrm>
          <a:prstGeom prst="straightConnector1">
            <a:avLst/>
          </a:prstGeom>
          <a:solidFill>
            <a:schemeClr val="accent1"/>
          </a:solidFill>
          <a:ln w="2857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Arrow Connector 34"/>
          <p:cNvCxnSpPr/>
          <p:nvPr/>
        </p:nvCxnSpPr>
        <p:spPr bwMode="auto">
          <a:xfrm flipV="1">
            <a:off x="6509758" y="3926060"/>
            <a:ext cx="796280" cy="609905"/>
          </a:xfrm>
          <a:prstGeom prst="straightConnector1">
            <a:avLst/>
          </a:prstGeom>
          <a:solidFill>
            <a:schemeClr val="accent1"/>
          </a:solidFill>
          <a:ln w="28575" cap="flat" cmpd="sng" algn="ctr">
            <a:solidFill>
              <a:schemeClr val="tx1"/>
            </a:solidFill>
            <a:prstDash val="sysDash"/>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Straight Arrow Connector 36"/>
          <p:cNvCxnSpPr/>
          <p:nvPr/>
        </p:nvCxnSpPr>
        <p:spPr bwMode="auto">
          <a:xfrm>
            <a:off x="7585093" y="2905777"/>
            <a:ext cx="100451" cy="782443"/>
          </a:xfrm>
          <a:prstGeom prst="straightConnector1">
            <a:avLst/>
          </a:prstGeom>
          <a:solidFill>
            <a:schemeClr val="accent1"/>
          </a:solidFill>
          <a:ln w="28575" cap="flat" cmpd="sng" algn="ctr">
            <a:solidFill>
              <a:schemeClr val="tx1"/>
            </a:solidFill>
            <a:prstDash val="sysDash"/>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TextBox 39"/>
          <p:cNvSpPr txBox="1"/>
          <p:nvPr/>
        </p:nvSpPr>
        <p:spPr>
          <a:xfrm>
            <a:off x="7110417" y="2677145"/>
            <a:ext cx="912429" cy="253916"/>
          </a:xfrm>
          <a:prstGeom prst="rect">
            <a:avLst/>
          </a:prstGeom>
          <a:noFill/>
        </p:spPr>
        <p:txBody>
          <a:bodyPr wrap="none" rtlCol="0">
            <a:spAutoFit/>
          </a:bodyPr>
          <a:lstStyle/>
          <a:p>
            <a:pPr algn="ctr"/>
            <a:r>
              <a:rPr lang="en-US" sz="1050" dirty="0" smtClean="0">
                <a:latin typeface="Arial" panose="020B0604020202020204" pitchFamily="34" charset="0"/>
                <a:cs typeface="Arial" panose="020B0604020202020204" pitchFamily="34" charset="0"/>
              </a:rPr>
              <a:t>Atmosphere</a:t>
            </a:r>
            <a:endParaRPr lang="en-US" sz="1050" dirty="0">
              <a:latin typeface="Arial" panose="020B0604020202020204" pitchFamily="34" charset="0"/>
              <a:cs typeface="Arial" panose="020B0604020202020204" pitchFamily="34" charset="0"/>
            </a:endParaRPr>
          </a:p>
        </p:txBody>
      </p:sp>
      <p:sp>
        <p:nvSpPr>
          <p:cNvPr id="41" name="TextBox 40"/>
          <p:cNvSpPr txBox="1"/>
          <p:nvPr/>
        </p:nvSpPr>
        <p:spPr>
          <a:xfrm>
            <a:off x="5651035" y="4615204"/>
            <a:ext cx="901209" cy="250838"/>
          </a:xfrm>
          <a:prstGeom prst="rect">
            <a:avLst/>
          </a:prstGeom>
          <a:noFill/>
        </p:spPr>
        <p:txBody>
          <a:bodyPr wrap="none" rtlCol="0">
            <a:spAutoFit/>
          </a:bodyPr>
          <a:lstStyle/>
          <a:p>
            <a:pPr algn="ctr"/>
            <a:r>
              <a:rPr lang="en-US" sz="1030" dirty="0" smtClean="0">
                <a:solidFill>
                  <a:srgbClr val="7030A0"/>
                </a:solidFill>
                <a:latin typeface="Arial" panose="020B0604020202020204" pitchFamily="34" charset="0"/>
                <a:cs typeface="Arial" panose="020B0604020202020204" pitchFamily="34" charset="0"/>
              </a:rPr>
              <a:t>Organic-rich</a:t>
            </a:r>
            <a:endParaRPr lang="en-US" sz="1030" dirty="0">
              <a:solidFill>
                <a:srgbClr val="7030A0"/>
              </a:solidFill>
              <a:latin typeface="Arial" panose="020B0604020202020204" pitchFamily="34" charset="0"/>
              <a:cs typeface="Arial" panose="020B0604020202020204" pitchFamily="34" charset="0"/>
            </a:endParaRPr>
          </a:p>
        </p:txBody>
      </p:sp>
      <p:sp>
        <p:nvSpPr>
          <p:cNvPr id="42" name="TextBox 41"/>
          <p:cNvSpPr txBox="1"/>
          <p:nvPr/>
        </p:nvSpPr>
        <p:spPr>
          <a:xfrm>
            <a:off x="5692718" y="4762991"/>
            <a:ext cx="809837" cy="250838"/>
          </a:xfrm>
          <a:prstGeom prst="rect">
            <a:avLst/>
          </a:prstGeom>
          <a:noFill/>
        </p:spPr>
        <p:txBody>
          <a:bodyPr wrap="none" rtlCol="0">
            <a:spAutoFit/>
          </a:bodyPr>
          <a:lstStyle/>
          <a:p>
            <a:pPr algn="ctr"/>
            <a:r>
              <a:rPr lang="en-US" sz="1030" dirty="0" smtClean="0">
                <a:solidFill>
                  <a:srgbClr val="7030A0"/>
                </a:solidFill>
                <a:latin typeface="Arial" panose="020B0604020202020204" pitchFamily="34" charset="0"/>
                <a:cs typeface="Arial" panose="020B0604020202020204" pitchFamily="34" charset="0"/>
              </a:rPr>
              <a:t>Sediments</a:t>
            </a:r>
            <a:endParaRPr lang="en-US" sz="1030"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010892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9309" y="1060392"/>
            <a:ext cx="6825381" cy="4729014"/>
          </a:xfrm>
          <a:prstGeom prst="rect">
            <a:avLst/>
          </a:prstGeom>
        </p:spPr>
      </p:pic>
      <p:sp>
        <p:nvSpPr>
          <p:cNvPr id="2" name="Title 1"/>
          <p:cNvSpPr>
            <a:spLocks noGrp="1"/>
          </p:cNvSpPr>
          <p:nvPr>
            <p:ph type="title"/>
          </p:nvPr>
        </p:nvSpPr>
        <p:spPr/>
        <p:txBody>
          <a:bodyPr/>
          <a:lstStyle/>
          <a:p>
            <a:r>
              <a:rPr lang="en-US" dirty="0" smtClean="0"/>
              <a:t>Favorable Geologic Periods</a:t>
            </a:r>
            <a:endParaRPr lang="en-US" dirty="0"/>
          </a:p>
        </p:txBody>
      </p:sp>
      <p:sp>
        <p:nvSpPr>
          <p:cNvPr id="3" name="TextBox 2"/>
          <p:cNvSpPr txBox="1"/>
          <p:nvPr/>
        </p:nvSpPr>
        <p:spPr>
          <a:xfrm>
            <a:off x="1102159" y="5848899"/>
            <a:ext cx="4755982" cy="276999"/>
          </a:xfrm>
          <a:prstGeom prst="rect">
            <a:avLst/>
          </a:prstGeom>
          <a:noFill/>
        </p:spPr>
        <p:txBody>
          <a:bodyPr wrap="none" rtlCol="0">
            <a:spAutoFit/>
          </a:bodyPr>
          <a:lstStyle/>
          <a:p>
            <a:r>
              <a:rPr lang="en-US" sz="1200" dirty="0">
                <a:solidFill>
                  <a:schemeClr val="accent6"/>
                </a:solidFill>
                <a:latin typeface="Arial" panose="020B0604020202020204" pitchFamily="34" charset="0"/>
                <a:cs typeface="Arial" panose="020B0604020202020204" pitchFamily="34" charset="0"/>
              </a:rPr>
              <a:t>http://www.csus.edu/indiv/l/loom/wk%2015/mass%20extinctions.jpg</a:t>
            </a:r>
          </a:p>
        </p:txBody>
      </p:sp>
      <p:sp>
        <p:nvSpPr>
          <p:cNvPr id="5" name="Rectangle 1"/>
          <p:cNvSpPr>
            <a:spLocks noChangeArrowheads="1"/>
          </p:cNvSpPr>
          <p:nvPr/>
        </p:nvSpPr>
        <p:spPr bwMode="auto">
          <a:xfrm>
            <a:off x="533233" y="410462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
            </a:r>
            <a:br>
              <a:rPr kumimoji="0" lang="en-US" altLang="en-US" sz="1800" b="0" i="0" u="none" strike="noStrike" cap="none" normalizeH="0" baseline="0" dirty="0" smtClean="0">
                <a:ln>
                  <a:noFill/>
                </a:ln>
                <a:solidFill>
                  <a:schemeClr val="tx1"/>
                </a:solidFill>
                <a:effectLst/>
                <a:latin typeface="Arial" panose="020B0604020202020204" pitchFamily="34" charset="0"/>
              </a:rPr>
            </a:b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Organic Matter Types</a:t>
            </a:r>
            <a:endParaRPr lang="en-US" dirty="0"/>
          </a:p>
        </p:txBody>
      </p:sp>
      <p:sp>
        <p:nvSpPr>
          <p:cNvPr id="3" name="Rectangle 3"/>
          <p:cNvSpPr txBox="1">
            <a:spLocks noChangeArrowheads="1"/>
          </p:cNvSpPr>
          <p:nvPr/>
        </p:nvSpPr>
        <p:spPr bwMode="auto">
          <a:xfrm>
            <a:off x="557784" y="1158391"/>
            <a:ext cx="7772400"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b="1" kern="0" dirty="0" smtClean="0">
                <a:solidFill>
                  <a:srgbClr val="000000"/>
                </a:solidFill>
                <a:latin typeface="Tahoma"/>
              </a:rPr>
              <a:t>Type I</a:t>
            </a:r>
            <a:endParaRPr kumimoji="0" lang="en-US" altLang="en-US" sz="2400" b="1" i="0" u="none" strike="noStrike" kern="0" cap="none" spc="0" normalizeH="0" baseline="0" noProof="0" dirty="0" smtClean="0">
              <a:ln>
                <a:noFill/>
              </a:ln>
              <a:solidFill>
                <a:schemeClr val="tx1"/>
              </a:solidFill>
              <a:effectLst/>
              <a:uLnTx/>
              <a:uFillTx/>
              <a:latin typeface="+mn-lt"/>
              <a:ea typeface="+mn-ea"/>
              <a:cs typeface="+mn-cs"/>
            </a:endParaRPr>
          </a:p>
          <a:p>
            <a:pPr marL="800100" lvl="1" indent="-342900" eaLnBrk="1" hangingPunct="1">
              <a:lnSpc>
                <a:spcPct val="110000"/>
              </a:lnSpc>
              <a:spcBef>
                <a:spcPts val="0"/>
              </a:spcBef>
              <a:buFont typeface="Tahoma" pitchFamily="34" charset="0"/>
              <a:buChar char="̶"/>
            </a:pPr>
            <a:r>
              <a:rPr lang="en-US" altLang="en-US" kern="0" dirty="0" smtClean="0">
                <a:latin typeface="+mn-lt"/>
              </a:rPr>
              <a:t>Algal remains deposited under anoxic conditions</a:t>
            </a:r>
          </a:p>
          <a:p>
            <a:pPr marL="800100" lvl="1" indent="-342900" eaLnBrk="1" hangingPunct="1">
              <a:lnSpc>
                <a:spcPct val="110000"/>
              </a:lnSpc>
              <a:spcBef>
                <a:spcPts val="0"/>
              </a:spcBef>
              <a:buFont typeface="Tahoma" pitchFamily="34" charset="0"/>
              <a:buChar char="̶"/>
            </a:pPr>
            <a:r>
              <a:rPr lang="en-US" altLang="en-US" kern="0" dirty="0" smtClean="0">
                <a:latin typeface="+mn-lt"/>
              </a:rPr>
              <a:t>Deep lakes</a:t>
            </a:r>
          </a:p>
          <a:p>
            <a:pPr marL="800100" lvl="1" indent="-342900" eaLnBrk="1" hangingPunct="1">
              <a:lnSpc>
                <a:spcPct val="110000"/>
              </a:lnSpc>
              <a:spcBef>
                <a:spcPts val="0"/>
              </a:spcBef>
              <a:buFont typeface="Tahoma" pitchFamily="34" charset="0"/>
              <a:buChar char="̶"/>
            </a:pPr>
            <a:r>
              <a:rPr lang="en-US" altLang="en-US" kern="0" dirty="0" smtClean="0">
                <a:latin typeface="+mn-lt"/>
              </a:rPr>
              <a:t>Generate waxy crude oils</a:t>
            </a:r>
            <a:endParaRPr kumimoji="0" lang="en-US"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9" name="Rectangle 3"/>
          <p:cNvSpPr txBox="1">
            <a:spLocks noChangeArrowheads="1"/>
          </p:cNvSpPr>
          <p:nvPr/>
        </p:nvSpPr>
        <p:spPr bwMode="auto">
          <a:xfrm>
            <a:off x="557784" y="2874415"/>
            <a:ext cx="7772400"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b="1" kern="0" dirty="0" smtClean="0">
                <a:solidFill>
                  <a:srgbClr val="000000"/>
                </a:solidFill>
                <a:latin typeface="Tahoma"/>
              </a:rPr>
              <a:t>Type II</a:t>
            </a:r>
            <a:endParaRPr kumimoji="0" lang="en-US" altLang="en-US" sz="2400" b="1" i="0" u="none" strike="noStrike" kern="0" cap="none" spc="0" normalizeH="0" baseline="0" noProof="0" dirty="0" smtClean="0">
              <a:ln>
                <a:noFill/>
              </a:ln>
              <a:solidFill>
                <a:schemeClr val="tx1"/>
              </a:solidFill>
              <a:effectLst/>
              <a:uLnTx/>
              <a:uFillTx/>
              <a:latin typeface="+mn-lt"/>
              <a:ea typeface="+mn-ea"/>
              <a:cs typeface="+mn-cs"/>
            </a:endParaRPr>
          </a:p>
          <a:p>
            <a:pPr marL="800100" lvl="1" indent="-342900" eaLnBrk="1" hangingPunct="1">
              <a:lnSpc>
                <a:spcPct val="110000"/>
              </a:lnSpc>
              <a:spcBef>
                <a:spcPts val="0"/>
              </a:spcBef>
              <a:buFont typeface="Tahoma" pitchFamily="34" charset="0"/>
              <a:buChar char="̶"/>
            </a:pPr>
            <a:r>
              <a:rPr lang="en-US" altLang="en-US" kern="0" dirty="0" smtClean="0">
                <a:latin typeface="+mn-lt"/>
              </a:rPr>
              <a:t>Planktonic &amp; bacterial remains</a:t>
            </a:r>
          </a:p>
          <a:p>
            <a:pPr marL="800100" lvl="1" indent="-342900" eaLnBrk="1" hangingPunct="1">
              <a:lnSpc>
                <a:spcPct val="110000"/>
              </a:lnSpc>
              <a:spcBef>
                <a:spcPts val="0"/>
              </a:spcBef>
              <a:buFont typeface="Tahoma" pitchFamily="34" charset="0"/>
              <a:buChar char="̶"/>
            </a:pPr>
            <a:r>
              <a:rPr lang="en-US" altLang="en-US" kern="0" dirty="0" smtClean="0">
                <a:latin typeface="+mn-lt"/>
              </a:rPr>
              <a:t>Marine anoxic conditions</a:t>
            </a:r>
          </a:p>
          <a:p>
            <a:pPr marL="800100" lvl="1" indent="-342900" eaLnBrk="1" hangingPunct="1">
              <a:lnSpc>
                <a:spcPct val="110000"/>
              </a:lnSpc>
              <a:spcBef>
                <a:spcPts val="0"/>
              </a:spcBef>
              <a:buFont typeface="Tahoma" pitchFamily="34" charset="0"/>
              <a:buChar char="̶"/>
            </a:pPr>
            <a:r>
              <a:rPr lang="en-US" altLang="en-US" kern="0" dirty="0" smtClean="0">
                <a:latin typeface="+mn-lt"/>
              </a:rPr>
              <a:t>Generate both oil and gas</a:t>
            </a:r>
            <a:endParaRPr kumimoji="0" lang="en-US"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0" name="Rectangle 3"/>
          <p:cNvSpPr txBox="1">
            <a:spLocks noChangeArrowheads="1"/>
          </p:cNvSpPr>
          <p:nvPr/>
        </p:nvSpPr>
        <p:spPr bwMode="auto">
          <a:xfrm>
            <a:off x="557784" y="4590439"/>
            <a:ext cx="7772400"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b="1" kern="0" dirty="0" smtClean="0">
                <a:solidFill>
                  <a:srgbClr val="000000"/>
                </a:solidFill>
                <a:latin typeface="Tahoma"/>
              </a:rPr>
              <a:t>Type III</a:t>
            </a:r>
            <a:endParaRPr kumimoji="0" lang="en-US" altLang="en-US" sz="2400" b="1" i="0" u="none" strike="noStrike" kern="0" cap="none" spc="0" normalizeH="0" baseline="0" noProof="0" dirty="0" smtClean="0">
              <a:ln>
                <a:noFill/>
              </a:ln>
              <a:solidFill>
                <a:schemeClr val="tx1"/>
              </a:solidFill>
              <a:effectLst/>
              <a:uLnTx/>
              <a:uFillTx/>
              <a:latin typeface="+mn-lt"/>
              <a:ea typeface="+mn-ea"/>
              <a:cs typeface="+mn-cs"/>
            </a:endParaRPr>
          </a:p>
          <a:p>
            <a:pPr marL="800100" lvl="1" indent="-342900" eaLnBrk="1" hangingPunct="1">
              <a:lnSpc>
                <a:spcPct val="110000"/>
              </a:lnSpc>
              <a:spcBef>
                <a:spcPts val="0"/>
              </a:spcBef>
              <a:buFont typeface="Tahoma" pitchFamily="34" charset="0"/>
              <a:buChar char="̶"/>
            </a:pPr>
            <a:r>
              <a:rPr lang="en-US" altLang="en-US" kern="0" dirty="0" smtClean="0">
                <a:latin typeface="+mn-lt"/>
              </a:rPr>
              <a:t>Terrestrial plant matter</a:t>
            </a:r>
          </a:p>
          <a:p>
            <a:pPr marL="800100" lvl="1" indent="-342900" eaLnBrk="1" hangingPunct="1">
              <a:lnSpc>
                <a:spcPct val="110000"/>
              </a:lnSpc>
              <a:spcBef>
                <a:spcPts val="0"/>
              </a:spcBef>
              <a:buFont typeface="Tahoma" pitchFamily="34" charset="0"/>
              <a:buChar char="̶"/>
            </a:pPr>
            <a:r>
              <a:rPr lang="en-US" altLang="en-US" kern="0" dirty="0" smtClean="0">
                <a:latin typeface="+mn-lt"/>
              </a:rPr>
              <a:t>Decomposed by bacteria and fungi, sub-oxic</a:t>
            </a:r>
          </a:p>
          <a:p>
            <a:pPr marL="800100" lvl="1" indent="-342900" eaLnBrk="1" hangingPunct="1">
              <a:lnSpc>
                <a:spcPct val="110000"/>
              </a:lnSpc>
              <a:spcBef>
                <a:spcPts val="0"/>
              </a:spcBef>
              <a:buFont typeface="Tahoma" pitchFamily="34" charset="0"/>
              <a:buChar char="̶"/>
            </a:pPr>
            <a:r>
              <a:rPr lang="en-US" altLang="en-US" kern="0" dirty="0" smtClean="0">
                <a:latin typeface="+mn-lt"/>
              </a:rPr>
              <a:t>Generate gas with some light oil</a:t>
            </a:r>
            <a:endParaRPr kumimoji="0" lang="en-US"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29450</TotalTime>
  <Words>6119</Words>
  <Application>Microsoft Macintosh PowerPoint</Application>
  <PresentationFormat>On-screen Show (4:3)</PresentationFormat>
  <Paragraphs>962</Paragraphs>
  <Slides>42</Slides>
  <Notes>41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Default Design</vt:lpstr>
      <vt:lpstr>Clip</vt:lpstr>
      <vt:lpstr>Petroleum Geology &amp; Geophysics</vt:lpstr>
      <vt:lpstr>Petroleum System</vt:lpstr>
      <vt:lpstr>Elements and Processes</vt:lpstr>
      <vt:lpstr>Source of Oil &amp; Gas</vt:lpstr>
      <vt:lpstr>Organic Matter</vt:lpstr>
      <vt:lpstr>Two More Factors</vt:lpstr>
      <vt:lpstr>Anoxic Environments</vt:lpstr>
      <vt:lpstr>Favorable Geologic Periods</vt:lpstr>
      <vt:lpstr>Organic Matter Types</vt:lpstr>
      <vt:lpstr>Source Rock Properties</vt:lpstr>
      <vt:lpstr>We Need More than High TOC</vt:lpstr>
      <vt:lpstr>From Organic Matter to HCs</vt:lpstr>
      <vt:lpstr>Van Krevelen Diagram</vt:lpstr>
      <vt:lpstr>Basin Modeling</vt:lpstr>
      <vt:lpstr>Basin Modeling</vt:lpstr>
      <vt:lpstr>Back-Strip for Burial History</vt:lpstr>
      <vt:lpstr>Back-Strip for Burial History</vt:lpstr>
      <vt:lpstr>Components of Total Subsidence</vt:lpstr>
      <vt:lpstr>Extensional Margins</vt:lpstr>
      <vt:lpstr>Theoretical Post-Rift Thermal Subsidence</vt:lpstr>
      <vt:lpstr>Components of Total Subsidence</vt:lpstr>
      <vt:lpstr>Heat Flow</vt:lpstr>
      <vt:lpstr>Temperatures</vt:lpstr>
      <vt:lpstr>Vitrinite Reflectance</vt:lpstr>
      <vt:lpstr>Hydrocarbon Generation</vt:lpstr>
      <vt:lpstr>Source &amp; Generation Analysis</vt:lpstr>
      <vt:lpstr>PowerPoint Presentation</vt:lpstr>
      <vt:lpstr>References</vt:lpstr>
      <vt:lpstr>PowerPoint Presentation</vt:lpstr>
      <vt:lpstr>Study Area</vt:lpstr>
      <vt:lpstr>North Viking Graben Example</vt:lpstr>
      <vt:lpstr>Four Basic Steps</vt:lpstr>
      <vt:lpstr>Modeling HC Generation – Phase 1</vt:lpstr>
      <vt:lpstr>1-D Subsidence History</vt:lpstr>
      <vt:lpstr>1-D Predicted Heat Flow History</vt:lpstr>
      <vt:lpstr>1D Temperature Calibration</vt:lpstr>
      <vt:lpstr>Draupne Bed History</vt:lpstr>
      <vt:lpstr>Draupne Cumulative Oil &amp; Gas Yield</vt:lpstr>
      <vt:lpstr>Areal Consistency</vt:lpstr>
      <vt:lpstr>Additional Sites</vt:lpstr>
      <vt:lpstr>Depth Map for a Portion of the Area</vt:lpstr>
      <vt:lpstr>Present Day HC Generation Prediction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354</cp:revision>
  <cp:lastPrinted>2015-01-23T13:57:33Z</cp:lastPrinted>
  <dcterms:created xsi:type="dcterms:W3CDTF">2001-11-20T13:29:42Z</dcterms:created>
  <dcterms:modified xsi:type="dcterms:W3CDTF">2017-07-17T20:23:26Z</dcterms:modified>
</cp:coreProperties>
</file>