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3"/>
  </p:notesMasterIdLst>
  <p:handoutMasterIdLst>
    <p:handoutMasterId r:id="rId14"/>
  </p:handoutMasterIdLst>
  <p:sldIdLst>
    <p:sldId id="309" r:id="rId2"/>
    <p:sldId id="350" r:id="rId3"/>
    <p:sldId id="358" r:id="rId4"/>
    <p:sldId id="357" r:id="rId5"/>
    <p:sldId id="354" r:id="rId6"/>
    <p:sldId id="362" r:id="rId7"/>
    <p:sldId id="359" r:id="rId8"/>
    <p:sldId id="360" r:id="rId9"/>
    <p:sldId id="356" r:id="rId10"/>
    <p:sldId id="363" r:id="rId11"/>
    <p:sldId id="349" r:id="rId12"/>
  </p:sldIdLst>
  <p:sldSz cx="9144000" cy="6858000" type="screen4x3"/>
  <p:notesSz cx="9296400"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552" userDrawn="1">
          <p15:clr>
            <a:srgbClr val="A4A3A4"/>
          </p15:clr>
        </p15:guide>
        <p15:guide id="2" pos="2880">
          <p15:clr>
            <a:srgbClr val="A4A3A4"/>
          </p15:clr>
        </p15:guide>
      </p15:sldGuideLst>
    </p:ext>
    <p:ext uri="{2D200454-40CA-4A62-9FC3-DE9A4176ACB9}">
      <p15:notesGuideLst xmlns="" xmlns:p15="http://schemas.microsoft.com/office/powerpoint/2012/main">
        <p15:guide id="1" orient="horz" pos="2208" userDrawn="1">
          <p15:clr>
            <a:srgbClr val="A4A3A4"/>
          </p15:clr>
        </p15:guide>
        <p15:guide id="2" pos="29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FF00FF"/>
    <a:srgbClr val="CC0000"/>
    <a:srgbClr val="BDBDFF"/>
    <a:srgbClr val="FFFF99"/>
    <a:srgbClr val="009900"/>
    <a:srgbClr val="CEAB8E"/>
    <a:srgbClr val="FF9933"/>
    <a:srgbClr val="99FF66"/>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832" autoAdjust="0"/>
  </p:normalViewPr>
  <p:slideViewPr>
    <p:cSldViewPr snapToGrid="0">
      <p:cViewPr varScale="1">
        <p:scale>
          <a:sx n="129" d="100"/>
          <a:sy n="129" d="100"/>
        </p:scale>
        <p:origin x="-944" y="-104"/>
      </p:cViewPr>
      <p:guideLst>
        <p:guide orient="horz" pos="55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pPr>
              <a:defRPr/>
            </a:pPr>
            <a:fld id="{208EFB8F-9263-405B-A0FF-1642ADE1118C}" type="slidenum">
              <a:rPr lang="en-US" altLang="en-US"/>
              <a:pPr>
                <a:defRPr/>
              </a:pPr>
              <a:t>‹#›</a:t>
            </a:fld>
            <a:endParaRPr lang="en-US" altLang="en-US" dirty="0"/>
          </a:p>
        </p:txBody>
      </p:sp>
    </p:spTree>
    <p:extLst>
      <p:ext uri="{BB962C8B-B14F-4D97-AF65-F5344CB8AC3E}">
        <p14:creationId xmlns:p14="http://schemas.microsoft.com/office/powerpoint/2010/main" val="36503816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22532"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9640" y="3329940"/>
            <a:ext cx="7437120" cy="3154680"/>
          </a:xfrm>
          <a:prstGeom prst="rect">
            <a:avLst/>
          </a:prstGeom>
          <a:noFill/>
          <a:ln>
            <a:noFill/>
          </a:ln>
          <a:effectLst/>
          <a:extLst/>
        </p:spPr>
        <p:txBody>
          <a:bodyPr vert="horz" wrap="square" lIns="91723" tIns="45862" rIns="91723" bIns="45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pPr>
              <a:defRPr/>
            </a:pPr>
            <a:fld id="{EC546FEB-ECF4-4B47-8222-7BD374DE7D96}" type="slidenum">
              <a:rPr lang="en-US" altLang="en-US"/>
              <a:pPr>
                <a:defRPr/>
              </a:pPr>
              <a:t>‹#›</a:t>
            </a:fld>
            <a:endParaRPr lang="en-US" altLang="en-US" dirty="0"/>
          </a:p>
        </p:txBody>
      </p:sp>
    </p:spTree>
    <p:extLst>
      <p:ext uri="{BB962C8B-B14F-4D97-AF65-F5344CB8AC3E}">
        <p14:creationId xmlns:p14="http://schemas.microsoft.com/office/powerpoint/2010/main" val="11594934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p:spPr>
        <p:txBody>
          <a:bodyPr/>
          <a:lstStyle/>
          <a:p>
            <a:r>
              <a:rPr lang="en-US" dirty="0" smtClean="0"/>
              <a:t>Slide Ex-7.1  Title slide with main task.</a:t>
            </a:r>
          </a:p>
        </p:txBody>
      </p:sp>
      <p:sp>
        <p:nvSpPr>
          <p:cNvPr id="23556" name="Slide Number Placeholder 3"/>
          <p:cNvSpPr>
            <a:spLocks noGrp="1"/>
          </p:cNvSpPr>
          <p:nvPr>
            <p:ph type="sldNum" sz="quarter" idx="5"/>
          </p:nvPr>
        </p:nvSpPr>
        <p:spPr>
          <a:noFill/>
          <a:ln>
            <a:miter lim="800000"/>
            <a:headEnd/>
            <a:tailEnd/>
          </a:ln>
        </p:spPr>
        <p:txBody>
          <a:bodyPr/>
          <a:lstStyle/>
          <a:p>
            <a:fld id="{DA616F0A-285F-4723-B904-AC684BDD0CF0}" type="slidenum">
              <a:rPr lang="en-US" altLang="en-US" smtClean="0"/>
              <a:pPr/>
              <a:t>1</a:t>
            </a:fld>
            <a:endParaRPr lang="en-US" altLang="en-US" dirty="0" smtClean="0"/>
          </a:p>
        </p:txBody>
      </p:sp>
    </p:spTree>
    <p:extLst>
      <p:ext uri="{BB962C8B-B14F-4D97-AF65-F5344CB8AC3E}">
        <p14:creationId xmlns:p14="http://schemas.microsoft.com/office/powerpoint/2010/main" val="2016435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A1B4AE-AEC1-4C34-87FD-854BC4D06D53}" type="slidenum">
              <a:rPr lang="en-US"/>
              <a:pPr/>
              <a:t>2</a:t>
            </a:fld>
            <a:endParaRPr lang="en-US" dirty="0"/>
          </a:p>
        </p:txBody>
      </p:sp>
      <p:sp>
        <p:nvSpPr>
          <p:cNvPr id="343042" name="Rectangle 2"/>
          <p:cNvSpPr>
            <a:spLocks noGrp="1" noRot="1" noChangeAspect="1" noChangeArrowheads="1" noTextEdit="1"/>
          </p:cNvSpPr>
          <p:nvPr>
            <p:ph type="sldImg"/>
          </p:nvPr>
        </p:nvSpPr>
        <p:spPr>
          <a:ln/>
        </p:spPr>
      </p:sp>
      <p:sp>
        <p:nvSpPr>
          <p:cNvPr id="343043" name="Rectangle 3"/>
          <p:cNvSpPr>
            <a:spLocks noGrp="1" noChangeArrowheads="1"/>
          </p:cNvSpPr>
          <p:nvPr>
            <p:ph type="body" idx="1"/>
          </p:nvPr>
        </p:nvSpPr>
        <p:spPr/>
        <p:txBody>
          <a:bodyPr/>
          <a:lstStyle/>
          <a:p>
            <a:pPr lvl="0">
              <a:buFontTx/>
              <a:buNone/>
            </a:pPr>
            <a:r>
              <a:rPr lang="en-US" dirty="0" smtClean="0"/>
              <a:t>What th</a:t>
            </a:r>
            <a:r>
              <a:rPr lang="en-US" baseline="0" dirty="0" smtClean="0"/>
              <a:t>e students</a:t>
            </a:r>
            <a:r>
              <a:rPr lang="en-US" dirty="0" smtClean="0"/>
              <a:t> need to do</a:t>
            </a:r>
            <a:r>
              <a:rPr lang="en-US" baseline="0" dirty="0" smtClean="0"/>
              <a:t> and the equations they will use.</a:t>
            </a:r>
          </a:p>
        </p:txBody>
      </p:sp>
    </p:spTree>
    <p:extLst>
      <p:ext uri="{BB962C8B-B14F-4D97-AF65-F5344CB8AC3E}">
        <p14:creationId xmlns:p14="http://schemas.microsoft.com/office/powerpoint/2010/main" val="798931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4</a:t>
            </a:fld>
            <a:endParaRPr lang="en-US" altLang="en-US" dirty="0"/>
          </a:p>
        </p:txBody>
      </p:sp>
    </p:spTree>
    <p:extLst>
      <p:ext uri="{BB962C8B-B14F-4D97-AF65-F5344CB8AC3E}">
        <p14:creationId xmlns:p14="http://schemas.microsoft.com/office/powerpoint/2010/main" val="3446340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5</a:t>
            </a:fld>
            <a:endParaRPr lang="en-US" altLang="en-US" dirty="0"/>
          </a:p>
        </p:txBody>
      </p:sp>
    </p:spTree>
    <p:extLst>
      <p:ext uri="{BB962C8B-B14F-4D97-AF65-F5344CB8AC3E}">
        <p14:creationId xmlns:p14="http://schemas.microsoft.com/office/powerpoint/2010/main" val="555825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6</a:t>
            </a:fld>
            <a:endParaRPr lang="en-US" altLang="en-US" dirty="0"/>
          </a:p>
        </p:txBody>
      </p:sp>
    </p:spTree>
    <p:extLst>
      <p:ext uri="{BB962C8B-B14F-4D97-AF65-F5344CB8AC3E}">
        <p14:creationId xmlns:p14="http://schemas.microsoft.com/office/powerpoint/2010/main" val="2318924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7</a:t>
            </a:fld>
            <a:endParaRPr lang="en-US" altLang="en-US" dirty="0"/>
          </a:p>
        </p:txBody>
      </p:sp>
    </p:spTree>
    <p:extLst>
      <p:ext uri="{BB962C8B-B14F-4D97-AF65-F5344CB8AC3E}">
        <p14:creationId xmlns:p14="http://schemas.microsoft.com/office/powerpoint/2010/main" val="2318924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Ex-7.6</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11</a:t>
            </a:fld>
            <a:endParaRPr lang="en-US" altLang="en-US" dirty="0"/>
          </a:p>
        </p:txBody>
      </p:sp>
    </p:spTree>
    <p:extLst>
      <p:ext uri="{BB962C8B-B14F-4D97-AF65-F5344CB8AC3E}">
        <p14:creationId xmlns:p14="http://schemas.microsoft.com/office/powerpoint/2010/main" val="384182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5"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pPr>
              <a:defRPr/>
            </a:pPr>
            <a:endParaRPr lang="en-US" dirty="0"/>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p>
            <a:pPr algn="r" eaLnBrk="1" hangingPunct="1">
              <a:defRPr/>
            </a:pPr>
            <a:fld id="{D2F37C43-D3AB-49E4-8396-610B8BE29668}" type="slidenum">
              <a:rPr lang="en-US" altLang="en-US" sz="1100">
                <a:solidFill>
                  <a:srgbClr val="F2F2F2"/>
                </a:solidFill>
                <a:latin typeface="Verdana" pitchFamily="34" charset="0"/>
              </a:rPr>
              <a:pPr algn="r" eaLnBrk="1" hangingPunct="1">
                <a:defRPr/>
              </a:pPr>
              <a:t>‹#›</a:t>
            </a:fld>
            <a:endParaRPr lang="en-US" altLang="en-US" sz="1100" dirty="0">
              <a:solidFill>
                <a:srgbClr val="F2F2F2"/>
              </a:solidFill>
              <a:latin typeface="Verdana" pitchFamily="34" charset="0"/>
            </a:endParaRPr>
          </a:p>
        </p:txBody>
      </p:sp>
      <p:pic>
        <p:nvPicPr>
          <p:cNvPr id="1031" name="Picture 2"/>
          <p:cNvPicPr>
            <a:picLocks noChangeAspect="1" noChangeArrowheads="1"/>
          </p:cNvPicPr>
          <p:nvPr userDrawn="1"/>
        </p:nvPicPr>
        <p:blipFill>
          <a:blip r:embed="rId6"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7"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defRPr/>
            </a:pPr>
            <a:fld id="{4E516FF7-73EC-4CEF-ADC0-8325B11964C7}" type="slidenum">
              <a:rPr lang="en-US" altLang="en-US" sz="1100">
                <a:latin typeface="Verdana" pitchFamily="34" charset="0"/>
              </a:rPr>
              <a:pPr eaLnBrk="1" hangingPunct="1">
                <a:defRPr/>
              </a:pPr>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pPr>
              <a:defRPr/>
            </a:pPr>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en-US" altLang="en-US" dirty="0" smtClean="0"/>
              <a:t>Exercise 7</a:t>
            </a:r>
          </a:p>
        </p:txBody>
      </p:sp>
      <p:grpSp>
        <p:nvGrpSpPr>
          <p:cNvPr id="2058" name="Group 14"/>
          <p:cNvGrpSpPr>
            <a:grpSpLocks/>
          </p:cNvGrpSpPr>
          <p:nvPr/>
        </p:nvGrpSpPr>
        <p:grpSpPr bwMode="auto">
          <a:xfrm>
            <a:off x="479686" y="1222375"/>
            <a:ext cx="8124668" cy="765175"/>
            <a:chOff x="1104900" y="1266092"/>
            <a:chExt cx="6924675" cy="764931"/>
          </a:xfrm>
        </p:grpSpPr>
        <p:sp>
          <p:nvSpPr>
            <p:cNvPr id="16" name="Rectangle 15"/>
            <p:cNvSpPr/>
            <p:nvPr/>
          </p:nvSpPr>
          <p:spPr>
            <a:xfrm>
              <a:off x="1104900" y="1266092"/>
              <a:ext cx="692467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060" name="WordArt 7"/>
            <p:cNvSpPr>
              <a:spLocks noChangeArrowheads="1" noChangeShapeType="1" noTextEdit="1"/>
            </p:cNvSpPr>
            <p:nvPr/>
          </p:nvSpPr>
          <p:spPr bwMode="auto">
            <a:xfrm>
              <a:off x="1491916" y="1385032"/>
              <a:ext cx="6192252" cy="527050"/>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Exercise </a:t>
              </a: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7: Modeling Source Generation</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sp>
        <p:nvSpPr>
          <p:cNvPr id="27" name="TextBox 26"/>
          <p:cNvSpPr txBox="1"/>
          <p:nvPr/>
        </p:nvSpPr>
        <p:spPr>
          <a:xfrm>
            <a:off x="451427" y="2351797"/>
            <a:ext cx="3984386" cy="1938992"/>
          </a:xfrm>
          <a:prstGeom prst="rect">
            <a:avLst/>
          </a:prstGeom>
          <a:noFill/>
        </p:spPr>
        <p:txBody>
          <a:bodyPr wrap="square" rtlCol="0">
            <a:spAutoFit/>
          </a:bodyPr>
          <a:lstStyle/>
          <a:p>
            <a:pPr algn="ctr"/>
            <a:r>
              <a:rPr lang="en-US" sz="4000" dirty="0" smtClean="0">
                <a:latin typeface="Helvetica"/>
                <a:cs typeface="Helvetica"/>
              </a:rPr>
              <a:t>Analyzing two potential source rocks</a:t>
            </a:r>
            <a:endParaRPr lang="en-US" sz="4800" dirty="0">
              <a:latin typeface="Helvetica"/>
              <a:cs typeface="Helvetica"/>
            </a:endParaRPr>
          </a:p>
        </p:txBody>
      </p:sp>
      <p:sp>
        <p:nvSpPr>
          <p:cNvPr id="68" name="Text Box 5"/>
          <p:cNvSpPr txBox="1">
            <a:spLocks noChangeArrowheads="1"/>
          </p:cNvSpPr>
          <p:nvPr/>
        </p:nvSpPr>
        <p:spPr bwMode="auto">
          <a:xfrm>
            <a:off x="326525" y="4485493"/>
            <a:ext cx="5339120" cy="1510670"/>
          </a:xfrm>
          <a:prstGeom prst="rect">
            <a:avLst/>
          </a:prstGeom>
          <a:noFill/>
          <a:ln w="9525">
            <a:noFill/>
            <a:miter lim="800000"/>
            <a:headEnd/>
            <a:tailEnd/>
          </a:ln>
          <a:effectLst/>
        </p:spPr>
        <p:txBody>
          <a:bodyPr wrap="square">
            <a:spAutoFit/>
          </a:bodyPr>
          <a:lstStyle/>
          <a:p>
            <a:pPr>
              <a:lnSpc>
                <a:spcPct val="95000"/>
              </a:lnSpc>
              <a:spcBef>
                <a:spcPct val="30000"/>
              </a:spcBef>
            </a:pPr>
            <a:r>
              <a:rPr lang="en-US" sz="2000" b="1" dirty="0">
                <a:solidFill>
                  <a:srgbClr val="0033CC"/>
                </a:solidFill>
                <a:latin typeface="Verdana" pitchFamily="34" charset="0"/>
              </a:rPr>
              <a:t>Your Task:</a:t>
            </a:r>
          </a:p>
          <a:p>
            <a:pPr>
              <a:lnSpc>
                <a:spcPct val="95000"/>
              </a:lnSpc>
              <a:spcBef>
                <a:spcPct val="30000"/>
              </a:spcBef>
            </a:pPr>
            <a:endParaRPr lang="en-US" sz="800" b="1" dirty="0">
              <a:latin typeface="Verdana" pitchFamily="34" charset="0"/>
            </a:endParaRPr>
          </a:p>
          <a:p>
            <a:pPr marL="690563" lvl="1" indent="-233363">
              <a:lnSpc>
                <a:spcPct val="95000"/>
              </a:lnSpc>
              <a:spcBef>
                <a:spcPct val="30000"/>
              </a:spcBef>
              <a:buFontTx/>
              <a:buChar char="•"/>
            </a:pPr>
            <a:r>
              <a:rPr lang="en-US" sz="2000" dirty="0" smtClean="0">
                <a:latin typeface="Verdana" pitchFamily="34" charset="0"/>
              </a:rPr>
              <a:t>Use data provided to determine two cases for hydrocarbon generation in an area of interest</a:t>
            </a:r>
            <a:endParaRPr lang="en-US" sz="2000" dirty="0">
              <a:latin typeface="Verdana" pitchFamily="34" charset="0"/>
            </a:endParaRPr>
          </a:p>
        </p:txBody>
      </p:sp>
      <p:grpSp>
        <p:nvGrpSpPr>
          <p:cNvPr id="8" name="Group 7"/>
          <p:cNvGrpSpPr/>
          <p:nvPr/>
        </p:nvGrpSpPr>
        <p:grpSpPr>
          <a:xfrm>
            <a:off x="5618825" y="2235867"/>
            <a:ext cx="3048520" cy="3716954"/>
            <a:chOff x="803634" y="1091469"/>
            <a:chExt cx="5752730" cy="7014103"/>
          </a:xfrm>
        </p:grpSpPr>
        <p:pic>
          <p:nvPicPr>
            <p:cNvPr id="9" name="Picture 8"/>
            <p:cNvPicPr>
              <a:picLocks noChangeAspect="1"/>
            </p:cNvPicPr>
            <p:nvPr/>
          </p:nvPicPr>
          <p:blipFill>
            <a:blip r:embed="rId3" cstate="print"/>
            <a:stretch>
              <a:fillRect/>
            </a:stretch>
          </p:blipFill>
          <p:spPr>
            <a:xfrm>
              <a:off x="803634" y="1091469"/>
              <a:ext cx="5752730" cy="7014103"/>
            </a:xfrm>
            <a:prstGeom prst="rect">
              <a:avLst/>
            </a:prstGeom>
          </p:spPr>
        </p:pic>
        <p:grpSp>
          <p:nvGrpSpPr>
            <p:cNvPr id="10" name="Group 9"/>
            <p:cNvGrpSpPr/>
            <p:nvPr/>
          </p:nvGrpSpPr>
          <p:grpSpPr>
            <a:xfrm rot="1800000">
              <a:off x="3164382" y="7682162"/>
              <a:ext cx="319318" cy="153888"/>
              <a:chOff x="3977216" y="3531955"/>
              <a:chExt cx="319318" cy="153888"/>
            </a:xfrm>
          </p:grpSpPr>
          <p:sp>
            <p:nvSpPr>
              <p:cNvPr id="129" name="Rectangle 12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TextBox 12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2300</a:t>
                </a:r>
                <a:endParaRPr lang="en-US" sz="400" dirty="0">
                  <a:latin typeface="Arial Black" panose="020B0A04020102020204" pitchFamily="34" charset="0"/>
                  <a:cs typeface="Aharoni" panose="02010803020104030203" pitchFamily="2" charset="-79"/>
                </a:endParaRPr>
              </a:p>
            </p:txBody>
          </p:sp>
        </p:grpSp>
        <p:sp>
          <p:nvSpPr>
            <p:cNvPr id="11" name="Freeform 10"/>
            <p:cNvSpPr/>
            <p:nvPr/>
          </p:nvSpPr>
          <p:spPr>
            <a:xfrm>
              <a:off x="2170176" y="3343644"/>
              <a:ext cx="2484120" cy="2926092"/>
            </a:xfrm>
            <a:custGeom>
              <a:avLst/>
              <a:gdLst>
                <a:gd name="connsiteX0" fmla="*/ 2039112 w 2484120"/>
                <a:gd name="connsiteY0" fmla="*/ 426732 h 2926092"/>
                <a:gd name="connsiteX1" fmla="*/ 2191512 w 2484120"/>
                <a:gd name="connsiteY1" fmla="*/ 518172 h 2926092"/>
                <a:gd name="connsiteX2" fmla="*/ 2215896 w 2484120"/>
                <a:gd name="connsiteY2" fmla="*/ 533412 h 2926092"/>
                <a:gd name="connsiteX3" fmla="*/ 2328672 w 2484120"/>
                <a:gd name="connsiteY3" fmla="*/ 661428 h 2926092"/>
                <a:gd name="connsiteX4" fmla="*/ 2398776 w 2484120"/>
                <a:gd name="connsiteY4" fmla="*/ 804684 h 2926092"/>
                <a:gd name="connsiteX5" fmla="*/ 2484120 w 2484120"/>
                <a:gd name="connsiteY5" fmla="*/ 996708 h 2926092"/>
                <a:gd name="connsiteX6" fmla="*/ 2478024 w 2484120"/>
                <a:gd name="connsiteY6" fmla="*/ 1118628 h 2926092"/>
                <a:gd name="connsiteX7" fmla="*/ 2374392 w 2484120"/>
                <a:gd name="connsiteY7" fmla="*/ 1286268 h 2926092"/>
                <a:gd name="connsiteX8" fmla="*/ 2261616 w 2484120"/>
                <a:gd name="connsiteY8" fmla="*/ 1435620 h 2926092"/>
                <a:gd name="connsiteX9" fmla="*/ 2148840 w 2484120"/>
                <a:gd name="connsiteY9" fmla="*/ 1560588 h 2926092"/>
                <a:gd name="connsiteX10" fmla="*/ 2063496 w 2484120"/>
                <a:gd name="connsiteY10" fmla="*/ 1682508 h 2926092"/>
                <a:gd name="connsiteX11" fmla="*/ 2048256 w 2484120"/>
                <a:gd name="connsiteY11" fmla="*/ 1712988 h 2926092"/>
                <a:gd name="connsiteX12" fmla="*/ 1990344 w 2484120"/>
                <a:gd name="connsiteY12" fmla="*/ 1831860 h 2926092"/>
                <a:gd name="connsiteX13" fmla="*/ 1953768 w 2484120"/>
                <a:gd name="connsiteY13" fmla="*/ 1926348 h 2926092"/>
                <a:gd name="connsiteX14" fmla="*/ 1920240 w 2484120"/>
                <a:gd name="connsiteY14" fmla="*/ 2069604 h 2926092"/>
                <a:gd name="connsiteX15" fmla="*/ 1886712 w 2484120"/>
                <a:gd name="connsiteY15" fmla="*/ 2194572 h 2926092"/>
                <a:gd name="connsiteX16" fmla="*/ 1880616 w 2484120"/>
                <a:gd name="connsiteY16" fmla="*/ 2222004 h 2926092"/>
                <a:gd name="connsiteX17" fmla="*/ 1868424 w 2484120"/>
                <a:gd name="connsiteY17" fmla="*/ 2383548 h 2926092"/>
                <a:gd name="connsiteX18" fmla="*/ 1865376 w 2484120"/>
                <a:gd name="connsiteY18" fmla="*/ 2420124 h 2926092"/>
                <a:gd name="connsiteX19" fmla="*/ 1874520 w 2484120"/>
                <a:gd name="connsiteY19" fmla="*/ 2596908 h 2926092"/>
                <a:gd name="connsiteX20" fmla="*/ 1865376 w 2484120"/>
                <a:gd name="connsiteY20" fmla="*/ 2624340 h 2926092"/>
                <a:gd name="connsiteX21" fmla="*/ 1840992 w 2484120"/>
                <a:gd name="connsiteY21" fmla="*/ 2785884 h 2926092"/>
                <a:gd name="connsiteX22" fmla="*/ 1813560 w 2484120"/>
                <a:gd name="connsiteY22" fmla="*/ 2852940 h 2926092"/>
                <a:gd name="connsiteX23" fmla="*/ 1749552 w 2484120"/>
                <a:gd name="connsiteY23" fmla="*/ 2907804 h 2926092"/>
                <a:gd name="connsiteX24" fmla="*/ 1600200 w 2484120"/>
                <a:gd name="connsiteY24" fmla="*/ 2926092 h 2926092"/>
                <a:gd name="connsiteX25" fmla="*/ 1383792 w 2484120"/>
                <a:gd name="connsiteY25" fmla="*/ 2895612 h 2926092"/>
                <a:gd name="connsiteX26" fmla="*/ 1228344 w 2484120"/>
                <a:gd name="connsiteY26" fmla="*/ 2871228 h 2926092"/>
                <a:gd name="connsiteX27" fmla="*/ 1082040 w 2484120"/>
                <a:gd name="connsiteY27" fmla="*/ 2801124 h 2926092"/>
                <a:gd name="connsiteX28" fmla="*/ 911352 w 2484120"/>
                <a:gd name="connsiteY28" fmla="*/ 2630436 h 2926092"/>
                <a:gd name="connsiteX29" fmla="*/ 801624 w 2484120"/>
                <a:gd name="connsiteY29" fmla="*/ 2420124 h 2926092"/>
                <a:gd name="connsiteX30" fmla="*/ 725424 w 2484120"/>
                <a:gd name="connsiteY30" fmla="*/ 2255532 h 2926092"/>
                <a:gd name="connsiteX31" fmla="*/ 701040 w 2484120"/>
                <a:gd name="connsiteY31" fmla="*/ 2121420 h 2926092"/>
                <a:gd name="connsiteX32" fmla="*/ 691896 w 2484120"/>
                <a:gd name="connsiteY32" fmla="*/ 2093988 h 2926092"/>
                <a:gd name="connsiteX33" fmla="*/ 688848 w 2484120"/>
                <a:gd name="connsiteY33" fmla="*/ 2072652 h 2926092"/>
                <a:gd name="connsiteX34" fmla="*/ 688848 w 2484120"/>
                <a:gd name="connsiteY34" fmla="*/ 2002548 h 2926092"/>
                <a:gd name="connsiteX35" fmla="*/ 688848 w 2484120"/>
                <a:gd name="connsiteY35" fmla="*/ 1941588 h 2926092"/>
                <a:gd name="connsiteX36" fmla="*/ 688848 w 2484120"/>
                <a:gd name="connsiteY36" fmla="*/ 1776996 h 2926092"/>
                <a:gd name="connsiteX37" fmla="*/ 676656 w 2484120"/>
                <a:gd name="connsiteY37" fmla="*/ 1725180 h 2926092"/>
                <a:gd name="connsiteX38" fmla="*/ 640080 w 2484120"/>
                <a:gd name="connsiteY38" fmla="*/ 1621548 h 2926092"/>
                <a:gd name="connsiteX39" fmla="*/ 624840 w 2484120"/>
                <a:gd name="connsiteY39" fmla="*/ 1581924 h 2926092"/>
                <a:gd name="connsiteX40" fmla="*/ 615696 w 2484120"/>
                <a:gd name="connsiteY40" fmla="*/ 1557540 h 2926092"/>
                <a:gd name="connsiteX41" fmla="*/ 536448 w 2484120"/>
                <a:gd name="connsiteY41" fmla="*/ 1456956 h 2926092"/>
                <a:gd name="connsiteX42" fmla="*/ 518160 w 2484120"/>
                <a:gd name="connsiteY42" fmla="*/ 1426476 h 2926092"/>
                <a:gd name="connsiteX43" fmla="*/ 313944 w 2484120"/>
                <a:gd name="connsiteY43" fmla="*/ 1295412 h 2926092"/>
                <a:gd name="connsiteX44" fmla="*/ 292608 w 2484120"/>
                <a:gd name="connsiteY44" fmla="*/ 1271028 h 2926092"/>
                <a:gd name="connsiteX45" fmla="*/ 192024 w 2484120"/>
                <a:gd name="connsiteY45" fmla="*/ 1173492 h 2926092"/>
                <a:gd name="connsiteX46" fmla="*/ 115824 w 2484120"/>
                <a:gd name="connsiteY46" fmla="*/ 1060716 h 2926092"/>
                <a:gd name="connsiteX47" fmla="*/ 39624 w 2484120"/>
                <a:gd name="connsiteY47" fmla="*/ 911364 h 2926092"/>
                <a:gd name="connsiteX48" fmla="*/ 0 w 2484120"/>
                <a:gd name="connsiteY48" fmla="*/ 704100 h 2926092"/>
                <a:gd name="connsiteX49" fmla="*/ 9144 w 2484120"/>
                <a:gd name="connsiteY49" fmla="*/ 676668 h 2926092"/>
                <a:gd name="connsiteX50" fmla="*/ 12192 w 2484120"/>
                <a:gd name="connsiteY50" fmla="*/ 633996 h 2926092"/>
                <a:gd name="connsiteX51" fmla="*/ 30480 w 2484120"/>
                <a:gd name="connsiteY51" fmla="*/ 499884 h 2926092"/>
                <a:gd name="connsiteX52" fmla="*/ 33528 w 2484120"/>
                <a:gd name="connsiteY52" fmla="*/ 469404 h 2926092"/>
                <a:gd name="connsiteX53" fmla="*/ 85344 w 2484120"/>
                <a:gd name="connsiteY53" fmla="*/ 268236 h 2926092"/>
                <a:gd name="connsiteX54" fmla="*/ 94488 w 2484120"/>
                <a:gd name="connsiteY54" fmla="*/ 240804 h 2926092"/>
                <a:gd name="connsiteX55" fmla="*/ 137160 w 2484120"/>
                <a:gd name="connsiteY55" fmla="*/ 198132 h 2926092"/>
                <a:gd name="connsiteX56" fmla="*/ 176784 w 2484120"/>
                <a:gd name="connsiteY56" fmla="*/ 173748 h 2926092"/>
                <a:gd name="connsiteX57" fmla="*/ 185928 w 2484120"/>
                <a:gd name="connsiteY57" fmla="*/ 167652 h 2926092"/>
                <a:gd name="connsiteX58" fmla="*/ 243840 w 2484120"/>
                <a:gd name="connsiteY58" fmla="*/ 137172 h 2926092"/>
                <a:gd name="connsiteX59" fmla="*/ 280416 w 2484120"/>
                <a:gd name="connsiteY59" fmla="*/ 134124 h 2926092"/>
                <a:gd name="connsiteX60" fmla="*/ 310896 w 2484120"/>
                <a:gd name="connsiteY60" fmla="*/ 131076 h 2926092"/>
                <a:gd name="connsiteX61" fmla="*/ 332232 w 2484120"/>
                <a:gd name="connsiteY61" fmla="*/ 131076 h 2926092"/>
                <a:gd name="connsiteX62" fmla="*/ 454152 w 2484120"/>
                <a:gd name="connsiteY62" fmla="*/ 109740 h 2926092"/>
                <a:gd name="connsiteX63" fmla="*/ 490728 w 2484120"/>
                <a:gd name="connsiteY63" fmla="*/ 97548 h 2926092"/>
                <a:gd name="connsiteX64" fmla="*/ 716280 w 2484120"/>
                <a:gd name="connsiteY64" fmla="*/ 36588 h 2926092"/>
                <a:gd name="connsiteX65" fmla="*/ 749808 w 2484120"/>
                <a:gd name="connsiteY65" fmla="*/ 21348 h 2926092"/>
                <a:gd name="connsiteX66" fmla="*/ 758952 w 2484120"/>
                <a:gd name="connsiteY66" fmla="*/ 18300 h 2926092"/>
                <a:gd name="connsiteX67" fmla="*/ 819912 w 2484120"/>
                <a:gd name="connsiteY67" fmla="*/ 6108 h 2926092"/>
                <a:gd name="connsiteX68" fmla="*/ 856488 w 2484120"/>
                <a:gd name="connsiteY68" fmla="*/ 3060 h 2926092"/>
                <a:gd name="connsiteX69" fmla="*/ 890016 w 2484120"/>
                <a:gd name="connsiteY69" fmla="*/ 12 h 2926092"/>
                <a:gd name="connsiteX70" fmla="*/ 972312 w 2484120"/>
                <a:gd name="connsiteY70" fmla="*/ 12 h 2926092"/>
                <a:gd name="connsiteX71" fmla="*/ 1036320 w 2484120"/>
                <a:gd name="connsiteY71" fmla="*/ 3060 h 2926092"/>
                <a:gd name="connsiteX72" fmla="*/ 1048512 w 2484120"/>
                <a:gd name="connsiteY72" fmla="*/ 6108 h 2926092"/>
                <a:gd name="connsiteX73" fmla="*/ 1066800 w 2484120"/>
                <a:gd name="connsiteY73" fmla="*/ 12204 h 2926092"/>
                <a:gd name="connsiteX74" fmla="*/ 1139952 w 2484120"/>
                <a:gd name="connsiteY74" fmla="*/ 12204 h 2926092"/>
                <a:gd name="connsiteX75" fmla="*/ 1161288 w 2484120"/>
                <a:gd name="connsiteY75" fmla="*/ 12204 h 2926092"/>
                <a:gd name="connsiteX76" fmla="*/ 1197864 w 2484120"/>
                <a:gd name="connsiteY76" fmla="*/ 12204 h 2926092"/>
                <a:gd name="connsiteX77" fmla="*/ 1304544 w 2484120"/>
                <a:gd name="connsiteY77" fmla="*/ 24396 h 2926092"/>
                <a:gd name="connsiteX78" fmla="*/ 1331976 w 2484120"/>
                <a:gd name="connsiteY78" fmla="*/ 33540 h 2926092"/>
                <a:gd name="connsiteX79" fmla="*/ 1444752 w 2484120"/>
                <a:gd name="connsiteY79" fmla="*/ 97548 h 2926092"/>
                <a:gd name="connsiteX80" fmla="*/ 1545336 w 2484120"/>
                <a:gd name="connsiteY80" fmla="*/ 188988 h 2926092"/>
                <a:gd name="connsiteX81" fmla="*/ 1584960 w 2484120"/>
                <a:gd name="connsiteY81" fmla="*/ 201180 h 2926092"/>
                <a:gd name="connsiteX82" fmla="*/ 1597152 w 2484120"/>
                <a:gd name="connsiteY82" fmla="*/ 207276 h 2926092"/>
                <a:gd name="connsiteX83" fmla="*/ 1667256 w 2484120"/>
                <a:gd name="connsiteY83" fmla="*/ 252996 h 2926092"/>
                <a:gd name="connsiteX84" fmla="*/ 1697736 w 2484120"/>
                <a:gd name="connsiteY84" fmla="*/ 262140 h 2926092"/>
                <a:gd name="connsiteX85" fmla="*/ 1804416 w 2484120"/>
                <a:gd name="connsiteY85" fmla="*/ 310908 h 2926092"/>
                <a:gd name="connsiteX86" fmla="*/ 1898904 w 2484120"/>
                <a:gd name="connsiteY86" fmla="*/ 356628 h 292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484120" h="2926092">
                  <a:moveTo>
                    <a:pt x="2039112" y="426732"/>
                  </a:moveTo>
                  <a:lnTo>
                    <a:pt x="2191512" y="518172"/>
                  </a:lnTo>
                  <a:lnTo>
                    <a:pt x="2215896" y="533412"/>
                  </a:lnTo>
                  <a:lnTo>
                    <a:pt x="2328672" y="661428"/>
                  </a:lnTo>
                  <a:lnTo>
                    <a:pt x="2398776" y="804684"/>
                  </a:lnTo>
                  <a:lnTo>
                    <a:pt x="2484120" y="996708"/>
                  </a:lnTo>
                  <a:lnTo>
                    <a:pt x="2478024" y="1118628"/>
                  </a:lnTo>
                  <a:lnTo>
                    <a:pt x="2374392" y="1286268"/>
                  </a:lnTo>
                  <a:lnTo>
                    <a:pt x="2261616" y="1435620"/>
                  </a:lnTo>
                  <a:lnTo>
                    <a:pt x="2148840" y="1560588"/>
                  </a:lnTo>
                  <a:lnTo>
                    <a:pt x="2063496" y="1682508"/>
                  </a:lnTo>
                  <a:lnTo>
                    <a:pt x="2048256" y="1712988"/>
                  </a:lnTo>
                  <a:lnTo>
                    <a:pt x="1990344" y="1831860"/>
                  </a:lnTo>
                  <a:lnTo>
                    <a:pt x="1953768" y="1926348"/>
                  </a:lnTo>
                  <a:lnTo>
                    <a:pt x="1920240" y="2069604"/>
                  </a:lnTo>
                  <a:lnTo>
                    <a:pt x="1886712" y="2194572"/>
                  </a:lnTo>
                  <a:lnTo>
                    <a:pt x="1880616" y="2222004"/>
                  </a:lnTo>
                  <a:lnTo>
                    <a:pt x="1868424" y="2383548"/>
                  </a:lnTo>
                  <a:cubicBezTo>
                    <a:pt x="1865174" y="2416050"/>
                    <a:pt x="1865376" y="2403817"/>
                    <a:pt x="1865376" y="2420124"/>
                  </a:cubicBezTo>
                  <a:lnTo>
                    <a:pt x="1874520" y="2596908"/>
                  </a:lnTo>
                  <a:lnTo>
                    <a:pt x="1865376" y="2624340"/>
                  </a:lnTo>
                  <a:lnTo>
                    <a:pt x="1840992" y="2785884"/>
                  </a:lnTo>
                  <a:lnTo>
                    <a:pt x="1813560" y="2852940"/>
                  </a:lnTo>
                  <a:lnTo>
                    <a:pt x="1749552" y="2907804"/>
                  </a:lnTo>
                  <a:lnTo>
                    <a:pt x="1600200" y="2926092"/>
                  </a:lnTo>
                  <a:lnTo>
                    <a:pt x="1383792" y="2895612"/>
                  </a:lnTo>
                  <a:lnTo>
                    <a:pt x="1228344" y="2871228"/>
                  </a:lnTo>
                  <a:lnTo>
                    <a:pt x="1082040" y="2801124"/>
                  </a:lnTo>
                  <a:lnTo>
                    <a:pt x="911352" y="2630436"/>
                  </a:lnTo>
                  <a:lnTo>
                    <a:pt x="801624" y="2420124"/>
                  </a:lnTo>
                  <a:lnTo>
                    <a:pt x="725424" y="2255532"/>
                  </a:lnTo>
                  <a:lnTo>
                    <a:pt x="701040" y="2121420"/>
                  </a:lnTo>
                  <a:cubicBezTo>
                    <a:pt x="697992" y="2112276"/>
                    <a:pt x="694234" y="2103339"/>
                    <a:pt x="691896" y="2093988"/>
                  </a:cubicBezTo>
                  <a:cubicBezTo>
                    <a:pt x="690154" y="2087018"/>
                    <a:pt x="688848" y="2072652"/>
                    <a:pt x="688848" y="2072652"/>
                  </a:cubicBezTo>
                  <a:lnTo>
                    <a:pt x="688848" y="2002548"/>
                  </a:lnTo>
                  <a:lnTo>
                    <a:pt x="688848" y="1941588"/>
                  </a:lnTo>
                  <a:lnTo>
                    <a:pt x="688848" y="1776996"/>
                  </a:lnTo>
                  <a:lnTo>
                    <a:pt x="676656" y="1725180"/>
                  </a:lnTo>
                  <a:lnTo>
                    <a:pt x="640080" y="1621548"/>
                  </a:lnTo>
                  <a:cubicBezTo>
                    <a:pt x="625622" y="1556488"/>
                    <a:pt x="643541" y="1619327"/>
                    <a:pt x="624840" y="1581924"/>
                  </a:cubicBezTo>
                  <a:cubicBezTo>
                    <a:pt x="620958" y="1574160"/>
                    <a:pt x="615696" y="1557540"/>
                    <a:pt x="615696" y="1557540"/>
                  </a:cubicBezTo>
                  <a:lnTo>
                    <a:pt x="536448" y="1456956"/>
                  </a:lnTo>
                  <a:lnTo>
                    <a:pt x="518160" y="1426476"/>
                  </a:lnTo>
                  <a:lnTo>
                    <a:pt x="313944" y="1295412"/>
                  </a:lnTo>
                  <a:lnTo>
                    <a:pt x="292608" y="1271028"/>
                  </a:lnTo>
                  <a:lnTo>
                    <a:pt x="192024" y="1173492"/>
                  </a:lnTo>
                  <a:lnTo>
                    <a:pt x="115824" y="1060716"/>
                  </a:lnTo>
                  <a:lnTo>
                    <a:pt x="39624" y="911364"/>
                  </a:lnTo>
                  <a:lnTo>
                    <a:pt x="0" y="704100"/>
                  </a:lnTo>
                  <a:cubicBezTo>
                    <a:pt x="3048" y="694956"/>
                    <a:pt x="6806" y="686019"/>
                    <a:pt x="9144" y="676668"/>
                  </a:cubicBezTo>
                  <a:cubicBezTo>
                    <a:pt x="13198" y="660453"/>
                    <a:pt x="12192" y="650477"/>
                    <a:pt x="12192" y="633996"/>
                  </a:cubicBezTo>
                  <a:lnTo>
                    <a:pt x="30480" y="499884"/>
                  </a:lnTo>
                  <a:lnTo>
                    <a:pt x="33528" y="469404"/>
                  </a:lnTo>
                  <a:lnTo>
                    <a:pt x="85344" y="268236"/>
                  </a:lnTo>
                  <a:lnTo>
                    <a:pt x="94488" y="240804"/>
                  </a:lnTo>
                  <a:lnTo>
                    <a:pt x="137160" y="198132"/>
                  </a:lnTo>
                  <a:cubicBezTo>
                    <a:pt x="175759" y="170561"/>
                    <a:pt x="141542" y="193327"/>
                    <a:pt x="176784" y="173748"/>
                  </a:cubicBezTo>
                  <a:cubicBezTo>
                    <a:pt x="179986" y="171969"/>
                    <a:pt x="185928" y="167652"/>
                    <a:pt x="185928" y="167652"/>
                  </a:cubicBezTo>
                  <a:lnTo>
                    <a:pt x="243840" y="137172"/>
                  </a:lnTo>
                  <a:lnTo>
                    <a:pt x="280416" y="134124"/>
                  </a:lnTo>
                  <a:cubicBezTo>
                    <a:pt x="290585" y="133200"/>
                    <a:pt x="300703" y="131676"/>
                    <a:pt x="310896" y="131076"/>
                  </a:cubicBezTo>
                  <a:cubicBezTo>
                    <a:pt x="317996" y="130658"/>
                    <a:pt x="325120" y="131076"/>
                    <a:pt x="332232" y="131076"/>
                  </a:cubicBezTo>
                  <a:lnTo>
                    <a:pt x="454152" y="109740"/>
                  </a:lnTo>
                  <a:cubicBezTo>
                    <a:pt x="486808" y="99943"/>
                    <a:pt x="475144" y="105340"/>
                    <a:pt x="490728" y="97548"/>
                  </a:cubicBezTo>
                  <a:lnTo>
                    <a:pt x="716280" y="36588"/>
                  </a:lnTo>
                  <a:cubicBezTo>
                    <a:pt x="727456" y="31508"/>
                    <a:pt x="738524" y="26184"/>
                    <a:pt x="749808" y="21348"/>
                  </a:cubicBezTo>
                  <a:cubicBezTo>
                    <a:pt x="752761" y="20082"/>
                    <a:pt x="758952" y="18300"/>
                    <a:pt x="758952" y="18300"/>
                  </a:cubicBezTo>
                  <a:lnTo>
                    <a:pt x="819912" y="6108"/>
                  </a:lnTo>
                  <a:lnTo>
                    <a:pt x="856488" y="3060"/>
                  </a:lnTo>
                  <a:cubicBezTo>
                    <a:pt x="890749" y="-366"/>
                    <a:pt x="870131" y="12"/>
                    <a:pt x="890016" y="12"/>
                  </a:cubicBezTo>
                  <a:lnTo>
                    <a:pt x="972312" y="12"/>
                  </a:lnTo>
                  <a:cubicBezTo>
                    <a:pt x="993648" y="1028"/>
                    <a:pt x="1015028" y="1357"/>
                    <a:pt x="1036320" y="3060"/>
                  </a:cubicBezTo>
                  <a:cubicBezTo>
                    <a:pt x="1040496" y="3394"/>
                    <a:pt x="1044500" y="4904"/>
                    <a:pt x="1048512" y="6108"/>
                  </a:cubicBezTo>
                  <a:cubicBezTo>
                    <a:pt x="1054667" y="7954"/>
                    <a:pt x="1060388" y="11777"/>
                    <a:pt x="1066800" y="12204"/>
                  </a:cubicBezTo>
                  <a:cubicBezTo>
                    <a:pt x="1091130" y="13826"/>
                    <a:pt x="1115568" y="12204"/>
                    <a:pt x="1139952" y="12204"/>
                  </a:cubicBezTo>
                  <a:lnTo>
                    <a:pt x="1161288" y="12204"/>
                  </a:lnTo>
                  <a:lnTo>
                    <a:pt x="1197864" y="12204"/>
                  </a:lnTo>
                  <a:lnTo>
                    <a:pt x="1304544" y="24396"/>
                  </a:lnTo>
                  <a:lnTo>
                    <a:pt x="1331976" y="33540"/>
                  </a:lnTo>
                  <a:lnTo>
                    <a:pt x="1444752" y="97548"/>
                  </a:lnTo>
                  <a:lnTo>
                    <a:pt x="1545336" y="188988"/>
                  </a:lnTo>
                  <a:cubicBezTo>
                    <a:pt x="1558544" y="193052"/>
                    <a:pt x="1571929" y="196581"/>
                    <a:pt x="1584960" y="201180"/>
                  </a:cubicBezTo>
                  <a:cubicBezTo>
                    <a:pt x="1589245" y="202692"/>
                    <a:pt x="1597152" y="207276"/>
                    <a:pt x="1597152" y="207276"/>
                  </a:cubicBezTo>
                  <a:lnTo>
                    <a:pt x="1667256" y="252996"/>
                  </a:lnTo>
                  <a:lnTo>
                    <a:pt x="1697736" y="262140"/>
                  </a:lnTo>
                  <a:lnTo>
                    <a:pt x="1804416" y="310908"/>
                  </a:lnTo>
                  <a:lnTo>
                    <a:pt x="1898904" y="356628"/>
                  </a:lnTo>
                </a:path>
              </a:pathLst>
            </a:custGeom>
            <a:solidFill>
              <a:srgbClr val="FFF2CC">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p:cNvSpPr/>
            <p:nvPr/>
          </p:nvSpPr>
          <p:spPr>
            <a:xfrm>
              <a:off x="1207770" y="1253490"/>
              <a:ext cx="4503420" cy="1409700"/>
            </a:xfrm>
            <a:custGeom>
              <a:avLst/>
              <a:gdLst>
                <a:gd name="connsiteX0" fmla="*/ 0 w 4503420"/>
                <a:gd name="connsiteY0" fmla="*/ 1211580 h 1409700"/>
                <a:gd name="connsiteX1" fmla="*/ 377190 w 4503420"/>
                <a:gd name="connsiteY1" fmla="*/ 1230630 h 1409700"/>
                <a:gd name="connsiteX2" fmla="*/ 419100 w 4503420"/>
                <a:gd name="connsiteY2" fmla="*/ 1238250 h 1409700"/>
                <a:gd name="connsiteX3" fmla="*/ 815340 w 4503420"/>
                <a:gd name="connsiteY3" fmla="*/ 1249680 h 1409700"/>
                <a:gd name="connsiteX4" fmla="*/ 1040130 w 4503420"/>
                <a:gd name="connsiteY4" fmla="*/ 1261110 h 1409700"/>
                <a:gd name="connsiteX5" fmla="*/ 1097280 w 4503420"/>
                <a:gd name="connsiteY5" fmla="*/ 1261110 h 1409700"/>
                <a:gd name="connsiteX6" fmla="*/ 1348740 w 4503420"/>
                <a:gd name="connsiteY6" fmla="*/ 1303020 h 1409700"/>
                <a:gd name="connsiteX7" fmla="*/ 1531620 w 4503420"/>
                <a:gd name="connsiteY7" fmla="*/ 1337310 h 1409700"/>
                <a:gd name="connsiteX8" fmla="*/ 1737360 w 4503420"/>
                <a:gd name="connsiteY8" fmla="*/ 1360170 h 1409700"/>
                <a:gd name="connsiteX9" fmla="*/ 1794510 w 4503420"/>
                <a:gd name="connsiteY9" fmla="*/ 1367790 h 1409700"/>
                <a:gd name="connsiteX10" fmla="*/ 2061210 w 4503420"/>
                <a:gd name="connsiteY10" fmla="*/ 1402080 h 1409700"/>
                <a:gd name="connsiteX11" fmla="*/ 2167890 w 4503420"/>
                <a:gd name="connsiteY11" fmla="*/ 1402080 h 1409700"/>
                <a:gd name="connsiteX12" fmla="*/ 2377440 w 4503420"/>
                <a:gd name="connsiteY12" fmla="*/ 1409700 h 1409700"/>
                <a:gd name="connsiteX13" fmla="*/ 2426970 w 4503420"/>
                <a:gd name="connsiteY13" fmla="*/ 1409700 h 1409700"/>
                <a:gd name="connsiteX14" fmla="*/ 2606040 w 4503420"/>
                <a:gd name="connsiteY14" fmla="*/ 1386840 h 1409700"/>
                <a:gd name="connsiteX15" fmla="*/ 2971800 w 4503420"/>
                <a:gd name="connsiteY15" fmla="*/ 1280160 h 1409700"/>
                <a:gd name="connsiteX16" fmla="*/ 3268980 w 4503420"/>
                <a:gd name="connsiteY16" fmla="*/ 1211580 h 1409700"/>
                <a:gd name="connsiteX17" fmla="*/ 3558540 w 4503420"/>
                <a:gd name="connsiteY17" fmla="*/ 1135380 h 1409700"/>
                <a:gd name="connsiteX18" fmla="*/ 3596640 w 4503420"/>
                <a:gd name="connsiteY18" fmla="*/ 1112520 h 1409700"/>
                <a:gd name="connsiteX19" fmla="*/ 3832860 w 4503420"/>
                <a:gd name="connsiteY19" fmla="*/ 1070610 h 1409700"/>
                <a:gd name="connsiteX20" fmla="*/ 4130040 w 4503420"/>
                <a:gd name="connsiteY20" fmla="*/ 1024890 h 1409700"/>
                <a:gd name="connsiteX21" fmla="*/ 4168140 w 4503420"/>
                <a:gd name="connsiteY21" fmla="*/ 998220 h 1409700"/>
                <a:gd name="connsiteX22" fmla="*/ 4503420 w 4503420"/>
                <a:gd name="connsiteY22" fmla="*/ 929640 h 1409700"/>
                <a:gd name="connsiteX23" fmla="*/ 4480560 w 4503420"/>
                <a:gd name="connsiteY23" fmla="*/ 769620 h 1409700"/>
                <a:gd name="connsiteX24" fmla="*/ 4290060 w 4503420"/>
                <a:gd name="connsiteY24" fmla="*/ 758190 h 1409700"/>
                <a:gd name="connsiteX25" fmla="*/ 4175760 w 4503420"/>
                <a:gd name="connsiteY25" fmla="*/ 636270 h 1409700"/>
                <a:gd name="connsiteX26" fmla="*/ 3977640 w 4503420"/>
                <a:gd name="connsiteY26" fmla="*/ 640080 h 1409700"/>
                <a:gd name="connsiteX27" fmla="*/ 3806190 w 4503420"/>
                <a:gd name="connsiteY27" fmla="*/ 506730 h 1409700"/>
                <a:gd name="connsiteX28" fmla="*/ 3467100 w 4503420"/>
                <a:gd name="connsiteY28" fmla="*/ 525780 h 1409700"/>
                <a:gd name="connsiteX29" fmla="*/ 3322320 w 4503420"/>
                <a:gd name="connsiteY29" fmla="*/ 388620 h 1409700"/>
                <a:gd name="connsiteX30" fmla="*/ 2987040 w 4503420"/>
                <a:gd name="connsiteY30" fmla="*/ 434340 h 1409700"/>
                <a:gd name="connsiteX31" fmla="*/ 2827020 w 4503420"/>
                <a:gd name="connsiteY31" fmla="*/ 266700 h 1409700"/>
                <a:gd name="connsiteX32" fmla="*/ 2541270 w 4503420"/>
                <a:gd name="connsiteY32" fmla="*/ 323850 h 1409700"/>
                <a:gd name="connsiteX33" fmla="*/ 2343150 w 4503420"/>
                <a:gd name="connsiteY33" fmla="*/ 148590 h 1409700"/>
                <a:gd name="connsiteX34" fmla="*/ 2213610 w 4503420"/>
                <a:gd name="connsiteY34" fmla="*/ 251460 h 1409700"/>
                <a:gd name="connsiteX35" fmla="*/ 1988820 w 4503420"/>
                <a:gd name="connsiteY35" fmla="*/ 57150 h 1409700"/>
                <a:gd name="connsiteX36" fmla="*/ 1836420 w 4503420"/>
                <a:gd name="connsiteY36" fmla="*/ 137160 h 1409700"/>
                <a:gd name="connsiteX37" fmla="*/ 1760220 w 4503420"/>
                <a:gd name="connsiteY37" fmla="*/ 0 h 1409700"/>
                <a:gd name="connsiteX38" fmla="*/ 1733550 w 4503420"/>
                <a:gd name="connsiteY38" fmla="*/ 22860 h 1409700"/>
                <a:gd name="connsiteX39" fmla="*/ 1554480 w 4503420"/>
                <a:gd name="connsiteY39" fmla="*/ 64770 h 1409700"/>
                <a:gd name="connsiteX40" fmla="*/ 1440180 w 4503420"/>
                <a:gd name="connsiteY40" fmla="*/ 205740 h 1409700"/>
                <a:gd name="connsiteX41" fmla="*/ 1116330 w 4503420"/>
                <a:gd name="connsiteY41" fmla="*/ 217170 h 1409700"/>
                <a:gd name="connsiteX42" fmla="*/ 1051560 w 4503420"/>
                <a:gd name="connsiteY42" fmla="*/ 369570 h 1409700"/>
                <a:gd name="connsiteX43" fmla="*/ 704850 w 4503420"/>
                <a:gd name="connsiteY43" fmla="*/ 403860 h 1409700"/>
                <a:gd name="connsiteX44" fmla="*/ 586740 w 4503420"/>
                <a:gd name="connsiteY44" fmla="*/ 571500 h 1409700"/>
                <a:gd name="connsiteX45" fmla="*/ 300990 w 4503420"/>
                <a:gd name="connsiteY45" fmla="*/ 579120 h 1409700"/>
                <a:gd name="connsiteX46" fmla="*/ 194310 w 4503420"/>
                <a:gd name="connsiteY46" fmla="*/ 720090 h 1409700"/>
                <a:gd name="connsiteX47" fmla="*/ 34290 w 4503420"/>
                <a:gd name="connsiteY47" fmla="*/ 704850 h 1409700"/>
                <a:gd name="connsiteX48" fmla="*/ 11430 w 4503420"/>
                <a:gd name="connsiteY48" fmla="*/ 115062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503420" h="1409700">
                  <a:moveTo>
                    <a:pt x="0" y="1211580"/>
                  </a:moveTo>
                  <a:lnTo>
                    <a:pt x="377190" y="1230630"/>
                  </a:lnTo>
                  <a:lnTo>
                    <a:pt x="419100" y="1238250"/>
                  </a:lnTo>
                  <a:lnTo>
                    <a:pt x="815340" y="1249680"/>
                  </a:lnTo>
                  <a:lnTo>
                    <a:pt x="1040130" y="1261110"/>
                  </a:lnTo>
                  <a:lnTo>
                    <a:pt x="1097280" y="1261110"/>
                  </a:lnTo>
                  <a:lnTo>
                    <a:pt x="1348740" y="1303020"/>
                  </a:lnTo>
                  <a:lnTo>
                    <a:pt x="1531620" y="1337310"/>
                  </a:lnTo>
                  <a:lnTo>
                    <a:pt x="1737360" y="1360170"/>
                  </a:lnTo>
                  <a:lnTo>
                    <a:pt x="1794510" y="1367790"/>
                  </a:lnTo>
                  <a:lnTo>
                    <a:pt x="2061210" y="1402080"/>
                  </a:lnTo>
                  <a:lnTo>
                    <a:pt x="2167890" y="1402080"/>
                  </a:lnTo>
                  <a:lnTo>
                    <a:pt x="2377440" y="1409700"/>
                  </a:lnTo>
                  <a:lnTo>
                    <a:pt x="2426970" y="1409700"/>
                  </a:lnTo>
                  <a:lnTo>
                    <a:pt x="2606040" y="1386840"/>
                  </a:lnTo>
                  <a:lnTo>
                    <a:pt x="2971800" y="1280160"/>
                  </a:lnTo>
                  <a:lnTo>
                    <a:pt x="3268980" y="1211580"/>
                  </a:lnTo>
                  <a:lnTo>
                    <a:pt x="3558540" y="1135380"/>
                  </a:lnTo>
                  <a:cubicBezTo>
                    <a:pt x="3591428" y="1114825"/>
                    <a:pt x="3578304" y="1121688"/>
                    <a:pt x="3596640" y="1112520"/>
                  </a:cubicBezTo>
                  <a:lnTo>
                    <a:pt x="3832860" y="1070610"/>
                  </a:lnTo>
                  <a:lnTo>
                    <a:pt x="4130040" y="1024890"/>
                  </a:lnTo>
                  <a:cubicBezTo>
                    <a:pt x="4162792" y="1000326"/>
                    <a:pt x="4149161" y="1007710"/>
                    <a:pt x="4168140" y="998220"/>
                  </a:cubicBezTo>
                  <a:lnTo>
                    <a:pt x="4503420" y="929640"/>
                  </a:lnTo>
                  <a:lnTo>
                    <a:pt x="4480560" y="769620"/>
                  </a:lnTo>
                  <a:lnTo>
                    <a:pt x="4290060" y="758190"/>
                  </a:lnTo>
                  <a:lnTo>
                    <a:pt x="4175760" y="636270"/>
                  </a:lnTo>
                  <a:lnTo>
                    <a:pt x="3977640" y="640080"/>
                  </a:lnTo>
                  <a:lnTo>
                    <a:pt x="3806190" y="506730"/>
                  </a:lnTo>
                  <a:lnTo>
                    <a:pt x="3467100" y="525780"/>
                  </a:lnTo>
                  <a:lnTo>
                    <a:pt x="3322320" y="388620"/>
                  </a:lnTo>
                  <a:lnTo>
                    <a:pt x="2987040" y="434340"/>
                  </a:lnTo>
                  <a:lnTo>
                    <a:pt x="2827020" y="266700"/>
                  </a:lnTo>
                  <a:lnTo>
                    <a:pt x="2541270" y="323850"/>
                  </a:lnTo>
                  <a:lnTo>
                    <a:pt x="2343150" y="148590"/>
                  </a:lnTo>
                  <a:lnTo>
                    <a:pt x="2213610" y="251460"/>
                  </a:lnTo>
                  <a:lnTo>
                    <a:pt x="1988820" y="57150"/>
                  </a:lnTo>
                  <a:lnTo>
                    <a:pt x="1836420" y="137160"/>
                  </a:lnTo>
                  <a:lnTo>
                    <a:pt x="1760220" y="0"/>
                  </a:lnTo>
                  <a:lnTo>
                    <a:pt x="1733550" y="22860"/>
                  </a:lnTo>
                  <a:lnTo>
                    <a:pt x="1554480" y="64770"/>
                  </a:lnTo>
                  <a:lnTo>
                    <a:pt x="1440180" y="205740"/>
                  </a:lnTo>
                  <a:lnTo>
                    <a:pt x="1116330" y="217170"/>
                  </a:lnTo>
                  <a:lnTo>
                    <a:pt x="1051560" y="369570"/>
                  </a:lnTo>
                  <a:lnTo>
                    <a:pt x="704850" y="403860"/>
                  </a:lnTo>
                  <a:lnTo>
                    <a:pt x="586740" y="571500"/>
                  </a:lnTo>
                  <a:lnTo>
                    <a:pt x="300990" y="579120"/>
                  </a:lnTo>
                  <a:lnTo>
                    <a:pt x="194310" y="720090"/>
                  </a:lnTo>
                  <a:lnTo>
                    <a:pt x="34290" y="704850"/>
                  </a:lnTo>
                  <a:lnTo>
                    <a:pt x="11430" y="1150620"/>
                  </a:lnTo>
                </a:path>
              </a:pathLst>
            </a:custGeom>
            <a:solidFill>
              <a:srgbClr val="FFF2CC">
                <a:alpha val="50196"/>
              </a:srgbClr>
            </a:solidFill>
            <a:ln>
              <a:solidFill>
                <a:srgbClr val="00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3310766" y="3977230"/>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2080</a:t>
              </a:r>
              <a:endParaRPr lang="en-US" sz="400" dirty="0">
                <a:latin typeface="Arial Black" panose="020B0A04020102020204" pitchFamily="34" charset="0"/>
                <a:cs typeface="Aharoni" panose="02010803020104030203" pitchFamily="2" charset="-79"/>
              </a:endParaRPr>
            </a:p>
          </p:txBody>
        </p:sp>
        <p:sp>
          <p:nvSpPr>
            <p:cNvPr id="14" name="TextBox 13"/>
            <p:cNvSpPr txBox="1"/>
            <p:nvPr/>
          </p:nvSpPr>
          <p:spPr>
            <a:xfrm>
              <a:off x="3310766" y="4796380"/>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2120</a:t>
              </a:r>
              <a:endParaRPr lang="en-US" sz="400" dirty="0">
                <a:latin typeface="Arial Black" panose="020B0A04020102020204" pitchFamily="34" charset="0"/>
                <a:cs typeface="Aharoni" panose="02010803020104030203" pitchFamily="2" charset="-79"/>
              </a:endParaRPr>
            </a:p>
          </p:txBody>
        </p:sp>
        <p:grpSp>
          <p:nvGrpSpPr>
            <p:cNvPr id="15" name="Group 14"/>
            <p:cNvGrpSpPr/>
            <p:nvPr/>
          </p:nvGrpSpPr>
          <p:grpSpPr>
            <a:xfrm rot="1560000">
              <a:off x="3973406" y="3648101"/>
              <a:ext cx="319318" cy="153888"/>
              <a:chOff x="3977216" y="3531955"/>
              <a:chExt cx="319318" cy="153888"/>
            </a:xfrm>
          </p:grpSpPr>
          <p:sp>
            <p:nvSpPr>
              <p:cNvPr id="127" name="Rectangle 12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TextBox 12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2400</a:t>
                </a:r>
                <a:endParaRPr lang="en-US" sz="400" dirty="0">
                  <a:latin typeface="Arial Black" panose="020B0A04020102020204" pitchFamily="34" charset="0"/>
                  <a:cs typeface="Aharoni" panose="02010803020104030203" pitchFamily="2" charset="-79"/>
                </a:endParaRPr>
              </a:p>
            </p:txBody>
          </p:sp>
        </p:grpSp>
        <p:grpSp>
          <p:nvGrpSpPr>
            <p:cNvPr id="17" name="Group 16"/>
            <p:cNvGrpSpPr/>
            <p:nvPr/>
          </p:nvGrpSpPr>
          <p:grpSpPr>
            <a:xfrm rot="1560000">
              <a:off x="5076295" y="3020515"/>
              <a:ext cx="319318" cy="153888"/>
              <a:chOff x="3977216" y="3531955"/>
              <a:chExt cx="319318" cy="153888"/>
            </a:xfrm>
          </p:grpSpPr>
          <p:sp>
            <p:nvSpPr>
              <p:cNvPr id="125" name="Rectangle 12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TextBox 12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3600</a:t>
                </a:r>
                <a:endParaRPr lang="en-US" sz="400" dirty="0">
                  <a:latin typeface="Arial Black" panose="020B0A04020102020204" pitchFamily="34" charset="0"/>
                  <a:cs typeface="Aharoni" panose="02010803020104030203" pitchFamily="2" charset="-79"/>
                </a:endParaRPr>
              </a:p>
            </p:txBody>
          </p:sp>
        </p:grpSp>
        <p:grpSp>
          <p:nvGrpSpPr>
            <p:cNvPr id="18" name="Group 17"/>
            <p:cNvGrpSpPr/>
            <p:nvPr/>
          </p:nvGrpSpPr>
          <p:grpSpPr>
            <a:xfrm rot="1680000">
              <a:off x="4998296" y="3166183"/>
              <a:ext cx="319318" cy="153888"/>
              <a:chOff x="3977216" y="3531955"/>
              <a:chExt cx="319318" cy="153888"/>
            </a:xfrm>
          </p:grpSpPr>
          <p:sp>
            <p:nvSpPr>
              <p:cNvPr id="123" name="Rectangle 12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TextBox 12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3400</a:t>
                </a:r>
                <a:endParaRPr lang="en-US" sz="400" dirty="0">
                  <a:latin typeface="Arial Black" panose="020B0A04020102020204" pitchFamily="34" charset="0"/>
                  <a:cs typeface="Aharoni" panose="02010803020104030203" pitchFamily="2" charset="-79"/>
                </a:endParaRPr>
              </a:p>
            </p:txBody>
          </p:sp>
        </p:grpSp>
        <p:grpSp>
          <p:nvGrpSpPr>
            <p:cNvPr id="19" name="Group 18"/>
            <p:cNvGrpSpPr/>
            <p:nvPr/>
          </p:nvGrpSpPr>
          <p:grpSpPr>
            <a:xfrm rot="1380000">
              <a:off x="4889711" y="3281645"/>
              <a:ext cx="319318" cy="153888"/>
              <a:chOff x="3977216" y="3531955"/>
              <a:chExt cx="319318" cy="153888"/>
            </a:xfrm>
          </p:grpSpPr>
          <p:sp>
            <p:nvSpPr>
              <p:cNvPr id="121" name="Rectangle 12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TextBox 12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grpSp>
          <p:nvGrpSpPr>
            <p:cNvPr id="20" name="Group 19"/>
            <p:cNvGrpSpPr/>
            <p:nvPr/>
          </p:nvGrpSpPr>
          <p:grpSpPr>
            <a:xfrm rot="1560000">
              <a:off x="4781126" y="3405235"/>
              <a:ext cx="319318" cy="153888"/>
              <a:chOff x="3977216" y="3531955"/>
              <a:chExt cx="319318" cy="153888"/>
            </a:xfrm>
          </p:grpSpPr>
          <p:sp>
            <p:nvSpPr>
              <p:cNvPr id="119" name="Rectangle 11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TextBox 11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3000</a:t>
                </a:r>
                <a:endParaRPr lang="en-US" sz="400" dirty="0">
                  <a:latin typeface="Arial Black" panose="020B0A04020102020204" pitchFamily="34" charset="0"/>
                  <a:cs typeface="Aharoni" panose="02010803020104030203" pitchFamily="2" charset="-79"/>
                </a:endParaRPr>
              </a:p>
            </p:txBody>
          </p:sp>
        </p:grpSp>
        <p:grpSp>
          <p:nvGrpSpPr>
            <p:cNvPr id="21" name="Group 20"/>
            <p:cNvGrpSpPr/>
            <p:nvPr/>
          </p:nvGrpSpPr>
          <p:grpSpPr>
            <a:xfrm rot="1380000">
              <a:off x="4605542" y="3512568"/>
              <a:ext cx="319318" cy="153888"/>
              <a:chOff x="3977216" y="3531955"/>
              <a:chExt cx="319318" cy="153888"/>
            </a:xfrm>
          </p:grpSpPr>
          <p:sp>
            <p:nvSpPr>
              <p:cNvPr id="117" name="Rectangle 11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TextBox 11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2800</a:t>
                </a:r>
                <a:endParaRPr lang="en-US" sz="400" dirty="0">
                  <a:latin typeface="Arial Black" panose="020B0A04020102020204" pitchFamily="34" charset="0"/>
                  <a:cs typeface="Aharoni" panose="02010803020104030203" pitchFamily="2" charset="-79"/>
                </a:endParaRPr>
              </a:p>
            </p:txBody>
          </p:sp>
        </p:grpSp>
        <p:grpSp>
          <p:nvGrpSpPr>
            <p:cNvPr id="22" name="Group 21"/>
            <p:cNvGrpSpPr/>
            <p:nvPr/>
          </p:nvGrpSpPr>
          <p:grpSpPr>
            <a:xfrm rot="1560000">
              <a:off x="4211064" y="3559123"/>
              <a:ext cx="319318" cy="153888"/>
              <a:chOff x="3977216" y="3531955"/>
              <a:chExt cx="319318" cy="153888"/>
            </a:xfrm>
          </p:grpSpPr>
          <p:sp>
            <p:nvSpPr>
              <p:cNvPr id="115" name="Rectangle 11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TextBox 11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2600</a:t>
                </a:r>
                <a:endParaRPr lang="en-US" sz="400" dirty="0">
                  <a:latin typeface="Arial Black" panose="020B0A04020102020204" pitchFamily="34" charset="0"/>
                  <a:cs typeface="Aharoni" panose="02010803020104030203" pitchFamily="2" charset="-79"/>
                </a:endParaRPr>
              </a:p>
            </p:txBody>
          </p:sp>
        </p:grpSp>
        <p:grpSp>
          <p:nvGrpSpPr>
            <p:cNvPr id="23" name="Group 22"/>
            <p:cNvGrpSpPr/>
            <p:nvPr/>
          </p:nvGrpSpPr>
          <p:grpSpPr>
            <a:xfrm rot="1020000">
              <a:off x="2200794" y="1614024"/>
              <a:ext cx="319318" cy="153888"/>
              <a:chOff x="3977216" y="3531955"/>
              <a:chExt cx="319318" cy="153888"/>
            </a:xfrm>
          </p:grpSpPr>
          <p:sp>
            <p:nvSpPr>
              <p:cNvPr id="113" name="Rectangle 11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TextBox 11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1400</a:t>
                </a:r>
                <a:endParaRPr lang="en-US" sz="400" dirty="0">
                  <a:latin typeface="Arial Black" panose="020B0A04020102020204" pitchFamily="34" charset="0"/>
                  <a:cs typeface="Aharoni" panose="02010803020104030203" pitchFamily="2" charset="-79"/>
                </a:endParaRPr>
              </a:p>
            </p:txBody>
          </p:sp>
        </p:grpSp>
        <p:grpSp>
          <p:nvGrpSpPr>
            <p:cNvPr id="24" name="Group 23"/>
            <p:cNvGrpSpPr/>
            <p:nvPr/>
          </p:nvGrpSpPr>
          <p:grpSpPr>
            <a:xfrm rot="1740000">
              <a:off x="3520340" y="3260534"/>
              <a:ext cx="319318" cy="153888"/>
              <a:chOff x="3977216" y="3531955"/>
              <a:chExt cx="319318" cy="153888"/>
            </a:xfrm>
          </p:grpSpPr>
          <p:sp>
            <p:nvSpPr>
              <p:cNvPr id="111" name="Rectangle 11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TextBox 11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2600</a:t>
                </a:r>
                <a:endParaRPr lang="en-US" sz="400" dirty="0">
                  <a:latin typeface="Arial Black" panose="020B0A04020102020204" pitchFamily="34" charset="0"/>
                  <a:cs typeface="Aharoni" panose="02010803020104030203" pitchFamily="2" charset="-79"/>
                </a:endParaRPr>
              </a:p>
            </p:txBody>
          </p:sp>
        </p:grpSp>
        <p:grpSp>
          <p:nvGrpSpPr>
            <p:cNvPr id="25" name="Group 24"/>
            <p:cNvGrpSpPr/>
            <p:nvPr/>
          </p:nvGrpSpPr>
          <p:grpSpPr>
            <a:xfrm rot="1560000">
              <a:off x="5238257" y="2716948"/>
              <a:ext cx="319318" cy="153888"/>
              <a:chOff x="3977216" y="3531955"/>
              <a:chExt cx="319318" cy="153888"/>
            </a:xfrm>
          </p:grpSpPr>
          <p:sp>
            <p:nvSpPr>
              <p:cNvPr id="109" name="Rectangle 10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TextBox 10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4000</a:t>
                </a:r>
                <a:endParaRPr lang="en-US" sz="400" dirty="0">
                  <a:latin typeface="Arial Black" panose="020B0A04020102020204" pitchFamily="34" charset="0"/>
                  <a:cs typeface="Aharoni" panose="02010803020104030203" pitchFamily="2" charset="-79"/>
                </a:endParaRPr>
              </a:p>
            </p:txBody>
          </p:sp>
        </p:grpSp>
        <p:grpSp>
          <p:nvGrpSpPr>
            <p:cNvPr id="26" name="Group 25"/>
            <p:cNvGrpSpPr/>
            <p:nvPr/>
          </p:nvGrpSpPr>
          <p:grpSpPr>
            <a:xfrm rot="1560000">
              <a:off x="5154294" y="2866627"/>
              <a:ext cx="319318" cy="153888"/>
              <a:chOff x="3977216" y="3531955"/>
              <a:chExt cx="319318" cy="153888"/>
            </a:xfrm>
          </p:grpSpPr>
          <p:sp>
            <p:nvSpPr>
              <p:cNvPr id="107" name="Rectangle 10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TextBox 10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3800</a:t>
                </a:r>
                <a:endParaRPr lang="en-US" sz="400" dirty="0">
                  <a:latin typeface="Arial Black" panose="020B0A04020102020204" pitchFamily="34" charset="0"/>
                  <a:cs typeface="Aharoni" panose="02010803020104030203" pitchFamily="2" charset="-79"/>
                </a:endParaRPr>
              </a:p>
            </p:txBody>
          </p:sp>
        </p:grpSp>
        <p:grpSp>
          <p:nvGrpSpPr>
            <p:cNvPr id="28" name="Group 27"/>
            <p:cNvGrpSpPr/>
            <p:nvPr/>
          </p:nvGrpSpPr>
          <p:grpSpPr>
            <a:xfrm rot="1560000">
              <a:off x="5531627" y="2468229"/>
              <a:ext cx="319318" cy="153888"/>
              <a:chOff x="3977216" y="3531955"/>
              <a:chExt cx="319318" cy="153888"/>
            </a:xfrm>
          </p:grpSpPr>
          <p:sp>
            <p:nvSpPr>
              <p:cNvPr id="105" name="Rectangle 10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TextBox 10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4400</a:t>
                </a:r>
                <a:endParaRPr lang="en-US" sz="400" dirty="0">
                  <a:latin typeface="Arial Black" panose="020B0A04020102020204" pitchFamily="34" charset="0"/>
                  <a:cs typeface="Aharoni" panose="02010803020104030203" pitchFamily="2" charset="-79"/>
                </a:endParaRPr>
              </a:p>
            </p:txBody>
          </p:sp>
        </p:grpSp>
        <p:grpSp>
          <p:nvGrpSpPr>
            <p:cNvPr id="29" name="Group 28"/>
            <p:cNvGrpSpPr/>
            <p:nvPr/>
          </p:nvGrpSpPr>
          <p:grpSpPr>
            <a:xfrm rot="1560000">
              <a:off x="5468656" y="2634435"/>
              <a:ext cx="319318" cy="153888"/>
              <a:chOff x="3977216" y="3531955"/>
              <a:chExt cx="319318" cy="153888"/>
            </a:xfrm>
          </p:grpSpPr>
          <p:sp>
            <p:nvSpPr>
              <p:cNvPr id="103" name="Rectangle 10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TextBox 10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4200</a:t>
                </a:r>
                <a:endParaRPr lang="en-US" sz="400" dirty="0">
                  <a:latin typeface="Arial Black" panose="020B0A04020102020204" pitchFamily="34" charset="0"/>
                  <a:cs typeface="Aharoni" panose="02010803020104030203" pitchFamily="2" charset="-79"/>
                </a:endParaRPr>
              </a:p>
            </p:txBody>
          </p:sp>
        </p:grpSp>
        <p:grpSp>
          <p:nvGrpSpPr>
            <p:cNvPr id="30" name="Group 29"/>
            <p:cNvGrpSpPr/>
            <p:nvPr/>
          </p:nvGrpSpPr>
          <p:grpSpPr>
            <a:xfrm rot="1500000">
              <a:off x="1881476" y="1694034"/>
              <a:ext cx="319318" cy="153888"/>
              <a:chOff x="3977216" y="3531955"/>
              <a:chExt cx="319318" cy="153888"/>
            </a:xfrm>
          </p:grpSpPr>
          <p:sp>
            <p:nvSpPr>
              <p:cNvPr id="101" name="Rectangle 10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TextBox 10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1200</a:t>
                </a:r>
                <a:endParaRPr lang="en-US" sz="400" dirty="0">
                  <a:latin typeface="Arial Black" panose="020B0A04020102020204" pitchFamily="34" charset="0"/>
                  <a:cs typeface="Aharoni" panose="02010803020104030203" pitchFamily="2" charset="-79"/>
                </a:endParaRPr>
              </a:p>
            </p:txBody>
          </p:sp>
        </p:grpSp>
        <p:grpSp>
          <p:nvGrpSpPr>
            <p:cNvPr id="31" name="Group 30"/>
            <p:cNvGrpSpPr/>
            <p:nvPr/>
          </p:nvGrpSpPr>
          <p:grpSpPr>
            <a:xfrm rot="1320000">
              <a:off x="3393819" y="2314261"/>
              <a:ext cx="319318" cy="153888"/>
              <a:chOff x="3977216" y="3531955"/>
              <a:chExt cx="319318" cy="153888"/>
            </a:xfrm>
          </p:grpSpPr>
          <p:sp>
            <p:nvSpPr>
              <p:cNvPr id="99" name="Rectangle 9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TextBox 9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1000</a:t>
                </a:r>
                <a:endParaRPr lang="en-US" sz="400" dirty="0">
                  <a:latin typeface="Arial Black" panose="020B0A04020102020204" pitchFamily="34" charset="0"/>
                  <a:cs typeface="Aharoni" panose="02010803020104030203" pitchFamily="2" charset="-79"/>
                </a:endParaRPr>
              </a:p>
            </p:txBody>
          </p:sp>
        </p:grpSp>
        <p:grpSp>
          <p:nvGrpSpPr>
            <p:cNvPr id="32" name="Group 31"/>
            <p:cNvGrpSpPr/>
            <p:nvPr/>
          </p:nvGrpSpPr>
          <p:grpSpPr>
            <a:xfrm rot="1380000">
              <a:off x="2918799" y="2295485"/>
              <a:ext cx="285656" cy="153888"/>
              <a:chOff x="3994047" y="3531955"/>
              <a:chExt cx="285656" cy="153888"/>
            </a:xfrm>
          </p:grpSpPr>
          <p:sp>
            <p:nvSpPr>
              <p:cNvPr id="97" name="Rectangle 9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TextBox 97"/>
              <p:cNvSpPr txBox="1"/>
              <p:nvPr/>
            </p:nvSpPr>
            <p:spPr>
              <a:xfrm>
                <a:off x="3994047" y="3531955"/>
                <a:ext cx="285656"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800</a:t>
                </a:r>
                <a:endParaRPr lang="en-US" sz="400" dirty="0">
                  <a:latin typeface="Arial Black" panose="020B0A04020102020204" pitchFamily="34" charset="0"/>
                  <a:cs typeface="Aharoni" panose="02010803020104030203" pitchFamily="2" charset="-79"/>
                </a:endParaRPr>
              </a:p>
            </p:txBody>
          </p:sp>
        </p:grpSp>
        <p:grpSp>
          <p:nvGrpSpPr>
            <p:cNvPr id="33" name="Group 32"/>
            <p:cNvGrpSpPr/>
            <p:nvPr/>
          </p:nvGrpSpPr>
          <p:grpSpPr>
            <a:xfrm rot="1380000">
              <a:off x="2772667" y="2407737"/>
              <a:ext cx="285656" cy="153888"/>
              <a:chOff x="3994047" y="3531955"/>
              <a:chExt cx="285656" cy="153888"/>
            </a:xfrm>
          </p:grpSpPr>
          <p:sp>
            <p:nvSpPr>
              <p:cNvPr id="95" name="Rectangle 9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TextBox 95"/>
              <p:cNvSpPr txBox="1"/>
              <p:nvPr/>
            </p:nvSpPr>
            <p:spPr>
              <a:xfrm>
                <a:off x="3994047" y="3531955"/>
                <a:ext cx="285656"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600</a:t>
                </a:r>
                <a:endParaRPr lang="en-US" sz="400" dirty="0">
                  <a:latin typeface="Arial Black" panose="020B0A04020102020204" pitchFamily="34" charset="0"/>
                  <a:cs typeface="Aharoni" panose="02010803020104030203" pitchFamily="2" charset="-79"/>
                </a:endParaRPr>
              </a:p>
            </p:txBody>
          </p:sp>
        </p:grpSp>
        <p:grpSp>
          <p:nvGrpSpPr>
            <p:cNvPr id="34" name="Group 33"/>
            <p:cNvGrpSpPr/>
            <p:nvPr/>
          </p:nvGrpSpPr>
          <p:grpSpPr>
            <a:xfrm>
              <a:off x="2128414" y="2421491"/>
              <a:ext cx="285656" cy="153888"/>
              <a:chOff x="2128414" y="2421491"/>
              <a:chExt cx="285656" cy="153888"/>
            </a:xfrm>
          </p:grpSpPr>
          <p:sp>
            <p:nvSpPr>
              <p:cNvPr id="93" name="Rectangle 92"/>
              <p:cNvSpPr/>
              <p:nvPr/>
            </p:nvSpPr>
            <p:spPr>
              <a:xfrm>
                <a:off x="2199187" y="2468229"/>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94" name="TextBox 93"/>
              <p:cNvSpPr txBox="1"/>
              <p:nvPr/>
            </p:nvSpPr>
            <p:spPr>
              <a:xfrm>
                <a:off x="2128414" y="2421491"/>
                <a:ext cx="285656" cy="153888"/>
              </a:xfrm>
              <a:prstGeom prst="rect">
                <a:avLst/>
              </a:prstGeom>
              <a:noFill/>
            </p:spPr>
            <p:txBody>
              <a:bodyPr wrap="none" rtlCol="0">
                <a:spAutoFit/>
              </a:bodyPr>
              <a:lstStyle/>
              <a:p>
                <a:pPr algn="ctr"/>
                <a:r>
                  <a:rPr lang="en-US" sz="400" dirty="0" smtClean="0">
                    <a:latin typeface="Arial Black" panose="020B0A04020102020204" pitchFamily="34" charset="0"/>
                    <a:cs typeface="Aharoni" panose="02010803020104030203" pitchFamily="2" charset="-79"/>
                  </a:rPr>
                  <a:t>400</a:t>
                </a:r>
                <a:endParaRPr lang="en-US" sz="400" dirty="0">
                  <a:latin typeface="Arial Black" panose="020B0A04020102020204" pitchFamily="34" charset="0"/>
                  <a:cs typeface="Aharoni" panose="02010803020104030203" pitchFamily="2" charset="-79"/>
                </a:endParaRPr>
              </a:p>
            </p:txBody>
          </p:sp>
        </p:grpSp>
        <p:grpSp>
          <p:nvGrpSpPr>
            <p:cNvPr id="35" name="Group 34"/>
            <p:cNvGrpSpPr/>
            <p:nvPr/>
          </p:nvGrpSpPr>
          <p:grpSpPr>
            <a:xfrm rot="840000">
              <a:off x="3714071" y="1655941"/>
              <a:ext cx="319318" cy="153888"/>
              <a:chOff x="3977216" y="3531955"/>
              <a:chExt cx="319318" cy="153888"/>
            </a:xfrm>
          </p:grpSpPr>
          <p:sp>
            <p:nvSpPr>
              <p:cNvPr id="91" name="Rectangle 9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TextBox 9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1800</a:t>
                </a:r>
                <a:endParaRPr lang="en-US" sz="400" dirty="0">
                  <a:latin typeface="Arial Black" panose="020B0A04020102020204" pitchFamily="34" charset="0"/>
                  <a:cs typeface="Aharoni" panose="02010803020104030203" pitchFamily="2" charset="-79"/>
                </a:endParaRPr>
              </a:p>
            </p:txBody>
          </p:sp>
        </p:grpSp>
        <p:grpSp>
          <p:nvGrpSpPr>
            <p:cNvPr id="36" name="Group 35"/>
            <p:cNvGrpSpPr/>
            <p:nvPr/>
          </p:nvGrpSpPr>
          <p:grpSpPr>
            <a:xfrm rot="1020000">
              <a:off x="4023617" y="1557020"/>
              <a:ext cx="319318" cy="153888"/>
              <a:chOff x="3977216" y="3531955"/>
              <a:chExt cx="319318" cy="153888"/>
            </a:xfrm>
          </p:grpSpPr>
          <p:sp>
            <p:nvSpPr>
              <p:cNvPr id="89" name="Rectangle 8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TextBox 8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2000</a:t>
                </a:r>
                <a:endParaRPr lang="en-US" sz="400" dirty="0">
                  <a:latin typeface="Arial Black" panose="020B0A04020102020204" pitchFamily="34" charset="0"/>
                  <a:cs typeface="Aharoni" panose="02010803020104030203" pitchFamily="2" charset="-79"/>
                </a:endParaRPr>
              </a:p>
            </p:txBody>
          </p:sp>
        </p:grpSp>
        <p:grpSp>
          <p:nvGrpSpPr>
            <p:cNvPr id="37" name="Group 36"/>
            <p:cNvGrpSpPr/>
            <p:nvPr/>
          </p:nvGrpSpPr>
          <p:grpSpPr>
            <a:xfrm rot="900000">
              <a:off x="3408981" y="1748513"/>
              <a:ext cx="319318" cy="153888"/>
              <a:chOff x="3977216" y="3531955"/>
              <a:chExt cx="319318" cy="153888"/>
            </a:xfrm>
          </p:grpSpPr>
          <p:sp>
            <p:nvSpPr>
              <p:cNvPr id="87" name="Rectangle 8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TextBox 8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1600</a:t>
                </a:r>
                <a:endParaRPr lang="en-US" sz="400" dirty="0">
                  <a:latin typeface="Arial Black" panose="020B0A04020102020204" pitchFamily="34" charset="0"/>
                  <a:cs typeface="Aharoni" panose="02010803020104030203" pitchFamily="2" charset="-79"/>
                </a:endParaRPr>
              </a:p>
            </p:txBody>
          </p:sp>
        </p:grpSp>
        <p:grpSp>
          <p:nvGrpSpPr>
            <p:cNvPr id="38" name="Group 37"/>
            <p:cNvGrpSpPr/>
            <p:nvPr/>
          </p:nvGrpSpPr>
          <p:grpSpPr>
            <a:xfrm rot="1260000">
              <a:off x="3262985" y="2821761"/>
              <a:ext cx="319318" cy="153888"/>
              <a:chOff x="3977216" y="3531955"/>
              <a:chExt cx="319318" cy="153888"/>
            </a:xfrm>
          </p:grpSpPr>
          <p:sp>
            <p:nvSpPr>
              <p:cNvPr id="85" name="Rectangle 8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TextBox 8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grpSp>
          <p:nvGrpSpPr>
            <p:cNvPr id="39" name="Group 38"/>
            <p:cNvGrpSpPr/>
            <p:nvPr/>
          </p:nvGrpSpPr>
          <p:grpSpPr>
            <a:xfrm rot="1260000">
              <a:off x="3253934" y="3558365"/>
              <a:ext cx="319318" cy="153888"/>
              <a:chOff x="3977216" y="3531955"/>
              <a:chExt cx="319318" cy="153888"/>
            </a:xfrm>
          </p:grpSpPr>
          <p:sp>
            <p:nvSpPr>
              <p:cNvPr id="83" name="Rectangle 8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TextBox 8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2200</a:t>
                </a:r>
                <a:endParaRPr lang="en-US" sz="400" dirty="0">
                  <a:latin typeface="Arial Black" panose="020B0A04020102020204" pitchFamily="34" charset="0"/>
                  <a:cs typeface="Aharoni" panose="02010803020104030203" pitchFamily="2" charset="-79"/>
                </a:endParaRPr>
              </a:p>
            </p:txBody>
          </p:sp>
        </p:grpSp>
        <p:grpSp>
          <p:nvGrpSpPr>
            <p:cNvPr id="40" name="Group 39"/>
            <p:cNvGrpSpPr/>
            <p:nvPr/>
          </p:nvGrpSpPr>
          <p:grpSpPr>
            <a:xfrm rot="1260000">
              <a:off x="3410767" y="2997251"/>
              <a:ext cx="319318" cy="153888"/>
              <a:chOff x="3977216" y="3531955"/>
              <a:chExt cx="319318" cy="153888"/>
            </a:xfrm>
          </p:grpSpPr>
          <p:sp>
            <p:nvSpPr>
              <p:cNvPr id="81" name="Rectangle 8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3000</a:t>
                </a:r>
                <a:endParaRPr lang="en-US" sz="400" dirty="0">
                  <a:latin typeface="Arial Black" panose="020B0A04020102020204" pitchFamily="34" charset="0"/>
                  <a:cs typeface="Aharoni" panose="02010803020104030203" pitchFamily="2" charset="-79"/>
                </a:endParaRPr>
              </a:p>
            </p:txBody>
          </p:sp>
        </p:grpSp>
        <p:grpSp>
          <p:nvGrpSpPr>
            <p:cNvPr id="41" name="Group 40"/>
            <p:cNvGrpSpPr/>
            <p:nvPr/>
          </p:nvGrpSpPr>
          <p:grpSpPr>
            <a:xfrm rot="-1260000">
              <a:off x="1316608" y="2727045"/>
              <a:ext cx="319318" cy="153888"/>
              <a:chOff x="3977216" y="3531955"/>
              <a:chExt cx="319318" cy="153888"/>
            </a:xfrm>
          </p:grpSpPr>
          <p:sp>
            <p:nvSpPr>
              <p:cNvPr id="79" name="Rectangle 7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TextBox 7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grpSp>
          <p:nvGrpSpPr>
            <p:cNvPr id="42" name="Group 41"/>
            <p:cNvGrpSpPr/>
            <p:nvPr/>
          </p:nvGrpSpPr>
          <p:grpSpPr>
            <a:xfrm rot="1380000">
              <a:off x="3417665" y="3110675"/>
              <a:ext cx="319318" cy="153888"/>
              <a:chOff x="3977216" y="3531955"/>
              <a:chExt cx="319318" cy="153888"/>
            </a:xfrm>
          </p:grpSpPr>
          <p:sp>
            <p:nvSpPr>
              <p:cNvPr id="77" name="Rectangle 7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TextBox 7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2800</a:t>
                </a:r>
                <a:endParaRPr lang="en-US" sz="400" dirty="0">
                  <a:latin typeface="Arial Black" panose="020B0A04020102020204" pitchFamily="34" charset="0"/>
                  <a:cs typeface="Aharoni" panose="02010803020104030203" pitchFamily="2" charset="-79"/>
                </a:endParaRPr>
              </a:p>
            </p:txBody>
          </p:sp>
        </p:grpSp>
        <p:grpSp>
          <p:nvGrpSpPr>
            <p:cNvPr id="43" name="Group 42"/>
            <p:cNvGrpSpPr/>
            <p:nvPr/>
          </p:nvGrpSpPr>
          <p:grpSpPr>
            <a:xfrm rot="-480000">
              <a:off x="1170475" y="2520336"/>
              <a:ext cx="319318" cy="153888"/>
              <a:chOff x="3977216" y="3531955"/>
              <a:chExt cx="319318" cy="153888"/>
            </a:xfrm>
          </p:grpSpPr>
          <p:sp>
            <p:nvSpPr>
              <p:cNvPr id="75" name="Rectangle 7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3400</a:t>
                </a:r>
                <a:endParaRPr lang="en-US" sz="400" dirty="0">
                  <a:latin typeface="Arial Black" panose="020B0A04020102020204" pitchFamily="34" charset="0"/>
                  <a:cs typeface="Aharoni" panose="02010803020104030203" pitchFamily="2" charset="-79"/>
                </a:endParaRPr>
              </a:p>
            </p:txBody>
          </p:sp>
        </p:grpSp>
        <p:grpSp>
          <p:nvGrpSpPr>
            <p:cNvPr id="44" name="Group 43"/>
            <p:cNvGrpSpPr/>
            <p:nvPr/>
          </p:nvGrpSpPr>
          <p:grpSpPr>
            <a:xfrm rot="1260000">
              <a:off x="2523684" y="4260040"/>
              <a:ext cx="319318" cy="153888"/>
              <a:chOff x="3977216" y="3531955"/>
              <a:chExt cx="319318" cy="153888"/>
            </a:xfrm>
          </p:grpSpPr>
          <p:sp>
            <p:nvSpPr>
              <p:cNvPr id="73" name="Rectangle 7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TextBox 7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2200</a:t>
                </a:r>
                <a:endParaRPr lang="en-US" sz="400" dirty="0">
                  <a:latin typeface="Arial Black" panose="020B0A04020102020204" pitchFamily="34" charset="0"/>
                  <a:cs typeface="Aharoni" panose="02010803020104030203" pitchFamily="2" charset="-79"/>
                </a:endParaRPr>
              </a:p>
            </p:txBody>
          </p:sp>
        </p:grpSp>
        <p:grpSp>
          <p:nvGrpSpPr>
            <p:cNvPr id="45" name="Group 44"/>
            <p:cNvGrpSpPr/>
            <p:nvPr/>
          </p:nvGrpSpPr>
          <p:grpSpPr>
            <a:xfrm rot="1800000">
              <a:off x="3182515" y="6114904"/>
              <a:ext cx="319318" cy="153888"/>
              <a:chOff x="3977216" y="3531955"/>
              <a:chExt cx="319318" cy="153888"/>
            </a:xfrm>
          </p:grpSpPr>
          <p:sp>
            <p:nvSpPr>
              <p:cNvPr id="71" name="Rectangle 7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extBox 7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2400</a:t>
                </a:r>
                <a:endParaRPr lang="en-US" sz="400" dirty="0">
                  <a:latin typeface="Arial Black" panose="020B0A04020102020204" pitchFamily="34" charset="0"/>
                  <a:cs typeface="Aharoni" panose="02010803020104030203" pitchFamily="2" charset="-79"/>
                </a:endParaRPr>
              </a:p>
            </p:txBody>
          </p:sp>
        </p:grpSp>
        <p:grpSp>
          <p:nvGrpSpPr>
            <p:cNvPr id="46" name="Group 45"/>
            <p:cNvGrpSpPr/>
            <p:nvPr/>
          </p:nvGrpSpPr>
          <p:grpSpPr>
            <a:xfrm rot="1800000">
              <a:off x="3162309" y="6783728"/>
              <a:ext cx="319318" cy="153888"/>
              <a:chOff x="3977216" y="3531955"/>
              <a:chExt cx="319318" cy="153888"/>
            </a:xfrm>
          </p:grpSpPr>
          <p:sp>
            <p:nvSpPr>
              <p:cNvPr id="69" name="Rectangle 6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6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2600</a:t>
                </a:r>
                <a:endParaRPr lang="en-US" sz="400" dirty="0">
                  <a:latin typeface="Arial Black" panose="020B0A04020102020204" pitchFamily="34" charset="0"/>
                  <a:cs typeface="Aharoni" panose="02010803020104030203" pitchFamily="2" charset="-79"/>
                </a:endParaRPr>
              </a:p>
            </p:txBody>
          </p:sp>
        </p:grpSp>
        <p:grpSp>
          <p:nvGrpSpPr>
            <p:cNvPr id="47" name="Group 46"/>
            <p:cNvGrpSpPr/>
            <p:nvPr/>
          </p:nvGrpSpPr>
          <p:grpSpPr>
            <a:xfrm rot="1800000">
              <a:off x="3104998" y="7232945"/>
              <a:ext cx="319318" cy="153888"/>
              <a:chOff x="3977216" y="3531955"/>
              <a:chExt cx="319318" cy="153888"/>
            </a:xfrm>
          </p:grpSpPr>
          <p:sp>
            <p:nvSpPr>
              <p:cNvPr id="66" name="Rectangle 65"/>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2800</a:t>
                </a:r>
                <a:endParaRPr lang="en-US" sz="400" dirty="0">
                  <a:latin typeface="Arial Black" panose="020B0A04020102020204" pitchFamily="34" charset="0"/>
                  <a:cs typeface="Aharoni" panose="02010803020104030203" pitchFamily="2" charset="-79"/>
                </a:endParaRPr>
              </a:p>
            </p:txBody>
          </p:sp>
        </p:grpSp>
        <p:grpSp>
          <p:nvGrpSpPr>
            <p:cNvPr id="48" name="Group 47"/>
            <p:cNvGrpSpPr/>
            <p:nvPr/>
          </p:nvGrpSpPr>
          <p:grpSpPr>
            <a:xfrm rot="1800000">
              <a:off x="3164382" y="7682162"/>
              <a:ext cx="319318" cy="153888"/>
              <a:chOff x="3977216" y="3531955"/>
              <a:chExt cx="319318" cy="153888"/>
            </a:xfrm>
          </p:grpSpPr>
          <p:sp>
            <p:nvSpPr>
              <p:cNvPr id="64" name="Rectangle 63"/>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3000</a:t>
                </a:r>
                <a:endParaRPr lang="en-US" sz="400" dirty="0">
                  <a:latin typeface="Arial Black" panose="020B0A04020102020204" pitchFamily="34" charset="0"/>
                  <a:cs typeface="Aharoni" panose="02010803020104030203" pitchFamily="2" charset="-79"/>
                </a:endParaRPr>
              </a:p>
            </p:txBody>
          </p:sp>
        </p:grpSp>
        <p:grpSp>
          <p:nvGrpSpPr>
            <p:cNvPr id="49" name="Group 48"/>
            <p:cNvGrpSpPr/>
            <p:nvPr/>
          </p:nvGrpSpPr>
          <p:grpSpPr>
            <a:xfrm rot="2580000">
              <a:off x="1823305" y="6978596"/>
              <a:ext cx="319318" cy="153888"/>
              <a:chOff x="3977216" y="3531955"/>
              <a:chExt cx="319318" cy="153888"/>
            </a:xfrm>
          </p:grpSpPr>
          <p:sp>
            <p:nvSpPr>
              <p:cNvPr id="62" name="Rectangle 61"/>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TextBox 62"/>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sp>
          <p:nvSpPr>
            <p:cNvPr id="50" name="Oval 49"/>
            <p:cNvSpPr/>
            <p:nvPr/>
          </p:nvSpPr>
          <p:spPr>
            <a:xfrm>
              <a:off x="5555727" y="2816431"/>
              <a:ext cx="92626" cy="92626"/>
            </a:xfrm>
            <a:prstGeom prst="ellipse">
              <a:avLst/>
            </a:prstGeom>
            <a:solidFill>
              <a:srgbClr val="FF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p:cNvSpPr txBox="1"/>
            <p:nvPr/>
          </p:nvSpPr>
          <p:spPr>
            <a:xfrm>
              <a:off x="5374633" y="2829014"/>
              <a:ext cx="293670" cy="307777"/>
            </a:xfrm>
            <a:prstGeom prst="rect">
              <a:avLst/>
            </a:prstGeom>
            <a:noFill/>
          </p:spPr>
          <p:txBody>
            <a:bodyPr wrap="none" rtlCol="0">
              <a:spAutoFit/>
            </a:bodyPr>
            <a:lstStyle/>
            <a:p>
              <a:r>
                <a:rPr lang="en-US" sz="1400" b="1" dirty="0" smtClean="0"/>
                <a:t>A</a:t>
              </a:r>
              <a:endParaRPr lang="en-US" sz="1400" b="1" dirty="0"/>
            </a:p>
          </p:txBody>
        </p:sp>
        <p:grpSp>
          <p:nvGrpSpPr>
            <p:cNvPr id="52" name="Group 51"/>
            <p:cNvGrpSpPr/>
            <p:nvPr/>
          </p:nvGrpSpPr>
          <p:grpSpPr>
            <a:xfrm rot="2580000">
              <a:off x="2294534" y="7472212"/>
              <a:ext cx="319318" cy="153888"/>
              <a:chOff x="3977216" y="3531955"/>
              <a:chExt cx="319318" cy="153888"/>
            </a:xfrm>
          </p:grpSpPr>
          <p:sp>
            <p:nvSpPr>
              <p:cNvPr id="60" name="Rectangle 59"/>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grpSp>
          <p:nvGrpSpPr>
            <p:cNvPr id="53" name="Group 52"/>
            <p:cNvGrpSpPr/>
            <p:nvPr/>
          </p:nvGrpSpPr>
          <p:grpSpPr>
            <a:xfrm rot="2580000">
              <a:off x="1510149" y="7173587"/>
              <a:ext cx="319318" cy="153888"/>
              <a:chOff x="3977216" y="3531955"/>
              <a:chExt cx="319318" cy="153888"/>
            </a:xfrm>
          </p:grpSpPr>
          <p:sp>
            <p:nvSpPr>
              <p:cNvPr id="58" name="Rectangle 57"/>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3400</a:t>
                </a:r>
                <a:endParaRPr lang="en-US" sz="400" dirty="0">
                  <a:latin typeface="Arial Black" panose="020B0A04020102020204" pitchFamily="34" charset="0"/>
                  <a:cs typeface="Aharoni" panose="02010803020104030203" pitchFamily="2" charset="-79"/>
                </a:endParaRPr>
              </a:p>
            </p:txBody>
          </p:sp>
        </p:grpSp>
        <p:grpSp>
          <p:nvGrpSpPr>
            <p:cNvPr id="54" name="Group 53"/>
            <p:cNvGrpSpPr/>
            <p:nvPr/>
          </p:nvGrpSpPr>
          <p:grpSpPr>
            <a:xfrm rot="2580000">
              <a:off x="1177256" y="7376986"/>
              <a:ext cx="319318" cy="153888"/>
              <a:chOff x="3977216" y="3531955"/>
              <a:chExt cx="319318" cy="153888"/>
            </a:xfrm>
          </p:grpSpPr>
          <p:sp>
            <p:nvSpPr>
              <p:cNvPr id="56" name="Rectangle 55"/>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Box 56"/>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3600</a:t>
                </a:r>
                <a:endParaRPr lang="en-US" sz="400" dirty="0">
                  <a:latin typeface="Arial Black" panose="020B0A04020102020204" pitchFamily="34" charset="0"/>
                  <a:cs typeface="Aharoni" panose="02010803020104030203" pitchFamily="2" charset="-79"/>
                </a:endParaRPr>
              </a:p>
            </p:txBody>
          </p:sp>
        </p:grpSp>
        <p:sp>
          <p:nvSpPr>
            <p:cNvPr id="55" name="Right Arrow 54"/>
            <p:cNvSpPr/>
            <p:nvPr/>
          </p:nvSpPr>
          <p:spPr>
            <a:xfrm flipH="1">
              <a:off x="5704232" y="2724922"/>
              <a:ext cx="395261" cy="235259"/>
            </a:xfrm>
            <a:prstGeom prst="rightArrow">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815163" y="886047"/>
            <a:ext cx="6896986" cy="4725061"/>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3" name="Picture 2"/>
          <p:cNvPicPr>
            <a:picLocks noChangeAspect="1" noChangeArrowheads="1"/>
          </p:cNvPicPr>
          <p:nvPr/>
        </p:nvPicPr>
        <p:blipFill rotWithShape="1">
          <a:blip r:embed="rId2" cstate="print"/>
          <a:srcRect l="8185" t="8673" r="13901" b="9288"/>
          <a:stretch/>
        </p:blipFill>
        <p:spPr bwMode="auto">
          <a:xfrm>
            <a:off x="1611824" y="1069114"/>
            <a:ext cx="5515807" cy="4138048"/>
          </a:xfrm>
          <a:prstGeom prst="rect">
            <a:avLst/>
          </a:prstGeom>
          <a:noFill/>
          <a:ln w="9525">
            <a:noFill/>
            <a:miter lim="800000"/>
            <a:headEnd/>
            <a:tailEnd/>
          </a:ln>
        </p:spPr>
      </p:pic>
      <p:sp>
        <p:nvSpPr>
          <p:cNvPr id="22" name="Rectangle 21"/>
          <p:cNvSpPr/>
          <p:nvPr/>
        </p:nvSpPr>
        <p:spPr bwMode="auto">
          <a:xfrm>
            <a:off x="2146390" y="1553704"/>
            <a:ext cx="4879250" cy="3295539"/>
          </a:xfrm>
          <a:prstGeom prst="rect">
            <a:avLst/>
          </a:prstGeom>
          <a:solidFill>
            <a:schemeClr val="bg1"/>
          </a:solidFill>
          <a:ln w="2857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Late K Source History</a:t>
            </a:r>
            <a:endParaRPr lang="en-US" dirty="0"/>
          </a:p>
        </p:txBody>
      </p:sp>
      <p:sp>
        <p:nvSpPr>
          <p:cNvPr id="12" name="TextBox 11"/>
          <p:cNvSpPr txBox="1"/>
          <p:nvPr/>
        </p:nvSpPr>
        <p:spPr>
          <a:xfrm rot="16200000">
            <a:off x="-93433" y="3107158"/>
            <a:ext cx="2892172" cy="338554"/>
          </a:xfrm>
          <a:prstGeom prst="rect">
            <a:avLst/>
          </a:prstGeom>
          <a:noFill/>
        </p:spPr>
        <p:txBody>
          <a:bodyPr wrap="square" rtlCol="0">
            <a:spAutoFit/>
          </a:bodyPr>
          <a:lstStyle/>
          <a:p>
            <a:pPr algn="ctr"/>
            <a:r>
              <a:rPr lang="en-US" sz="1600" b="1" dirty="0" smtClean="0">
                <a:latin typeface="Tahoma" panose="020B0604030504040204" pitchFamily="34" charset="0"/>
                <a:ea typeface="Tahoma" panose="020B0604030504040204" pitchFamily="34" charset="0"/>
                <a:cs typeface="Tahoma" panose="020B0604030504040204" pitchFamily="34" charset="0"/>
              </a:rPr>
              <a:t>Vitrinite Reflectance (%)</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a:off x="3451042" y="5218506"/>
            <a:ext cx="2561956" cy="392602"/>
          </a:xfrm>
          <a:prstGeom prst="rect">
            <a:avLst/>
          </a:prstGeom>
          <a:noFill/>
        </p:spPr>
        <p:txBody>
          <a:bodyPr wrap="none" rtlCol="0">
            <a:spAutoFit/>
          </a:bodyPr>
          <a:lstStyle/>
          <a:p>
            <a:r>
              <a:rPr lang="en-US" sz="1600" b="1" dirty="0" smtClean="0">
                <a:latin typeface="Tahoma" panose="020B0604030504040204" pitchFamily="34" charset="0"/>
                <a:ea typeface="Tahoma" panose="020B0604030504040204" pitchFamily="34" charset="0"/>
                <a:cs typeface="Tahoma" panose="020B0604030504040204" pitchFamily="34" charset="0"/>
              </a:rPr>
              <a:t>Geologic Time (MY)</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pic>
        <p:nvPicPr>
          <p:cNvPr id="21" name="Picture 20"/>
          <p:cNvPicPr>
            <a:picLocks noChangeAspect="1" noChangeArrowheads="1"/>
          </p:cNvPicPr>
          <p:nvPr/>
        </p:nvPicPr>
        <p:blipFill rotWithShape="1">
          <a:blip r:embed="rId2" cstate="print"/>
          <a:srcRect l="86155" t="8673" r="6763" b="14394"/>
          <a:stretch/>
        </p:blipFill>
        <p:spPr bwMode="auto">
          <a:xfrm>
            <a:off x="1623921" y="1069114"/>
            <a:ext cx="501378" cy="3880506"/>
          </a:xfrm>
          <a:prstGeom prst="rect">
            <a:avLst/>
          </a:prstGeom>
          <a:noFill/>
          <a:ln w="9525">
            <a:noFill/>
            <a:miter lim="800000"/>
            <a:headEnd/>
            <a:tailEnd/>
          </a:ln>
        </p:spPr>
      </p:pic>
      <p:sp>
        <p:nvSpPr>
          <p:cNvPr id="23" name="Freeform 22"/>
          <p:cNvSpPr/>
          <p:nvPr/>
        </p:nvSpPr>
        <p:spPr bwMode="auto">
          <a:xfrm>
            <a:off x="3128211" y="2069435"/>
            <a:ext cx="3882189" cy="1957136"/>
          </a:xfrm>
          <a:custGeom>
            <a:avLst/>
            <a:gdLst>
              <a:gd name="connsiteX0" fmla="*/ 4491789 w 4491789"/>
              <a:gd name="connsiteY0" fmla="*/ 1957136 h 1957136"/>
              <a:gd name="connsiteX1" fmla="*/ 4170947 w 4491789"/>
              <a:gd name="connsiteY1" fmla="*/ 1844842 h 1957136"/>
              <a:gd name="connsiteX2" fmla="*/ 3513221 w 4491789"/>
              <a:gd name="connsiteY2" fmla="*/ 1700463 h 1957136"/>
              <a:gd name="connsiteX3" fmla="*/ 3256547 w 4491789"/>
              <a:gd name="connsiteY3" fmla="*/ 1524000 h 1957136"/>
              <a:gd name="connsiteX4" fmla="*/ 3048000 w 4491789"/>
              <a:gd name="connsiteY4" fmla="*/ 1395663 h 1957136"/>
              <a:gd name="connsiteX5" fmla="*/ 2823410 w 4491789"/>
              <a:gd name="connsiteY5" fmla="*/ 1299410 h 1957136"/>
              <a:gd name="connsiteX6" fmla="*/ 2374231 w 4491789"/>
              <a:gd name="connsiteY6" fmla="*/ 1090863 h 1957136"/>
              <a:gd name="connsiteX7" fmla="*/ 2117557 w 4491789"/>
              <a:gd name="connsiteY7" fmla="*/ 1010652 h 1957136"/>
              <a:gd name="connsiteX8" fmla="*/ 1620252 w 4491789"/>
              <a:gd name="connsiteY8" fmla="*/ 914400 h 1957136"/>
              <a:gd name="connsiteX9" fmla="*/ 1379621 w 4491789"/>
              <a:gd name="connsiteY9" fmla="*/ 882315 h 1957136"/>
              <a:gd name="connsiteX10" fmla="*/ 1155031 w 4491789"/>
              <a:gd name="connsiteY10" fmla="*/ 770021 h 1957136"/>
              <a:gd name="connsiteX11" fmla="*/ 850231 w 4491789"/>
              <a:gd name="connsiteY11" fmla="*/ 689810 h 1957136"/>
              <a:gd name="connsiteX12" fmla="*/ 465221 w 4491789"/>
              <a:gd name="connsiteY12" fmla="*/ 609600 h 1957136"/>
              <a:gd name="connsiteX13" fmla="*/ 256673 w 4491789"/>
              <a:gd name="connsiteY13" fmla="*/ 497305 h 1957136"/>
              <a:gd name="connsiteX14" fmla="*/ 0 w 4491789"/>
              <a:gd name="connsiteY14" fmla="*/ 0 h 19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91789" h="1957136">
                <a:moveTo>
                  <a:pt x="4491789" y="1957136"/>
                </a:moveTo>
                <a:cubicBezTo>
                  <a:pt x="4412915" y="1922378"/>
                  <a:pt x="4334042" y="1887621"/>
                  <a:pt x="4170947" y="1844842"/>
                </a:cubicBezTo>
                <a:cubicBezTo>
                  <a:pt x="4007852" y="1802063"/>
                  <a:pt x="3665621" y="1753937"/>
                  <a:pt x="3513221" y="1700463"/>
                </a:cubicBezTo>
                <a:cubicBezTo>
                  <a:pt x="3360821" y="1646989"/>
                  <a:pt x="3334084" y="1574800"/>
                  <a:pt x="3256547" y="1524000"/>
                </a:cubicBezTo>
                <a:cubicBezTo>
                  <a:pt x="3179010" y="1473200"/>
                  <a:pt x="3120189" y="1433095"/>
                  <a:pt x="3048000" y="1395663"/>
                </a:cubicBezTo>
                <a:cubicBezTo>
                  <a:pt x="2975811" y="1358231"/>
                  <a:pt x="2935705" y="1350210"/>
                  <a:pt x="2823410" y="1299410"/>
                </a:cubicBezTo>
                <a:cubicBezTo>
                  <a:pt x="2711115" y="1248610"/>
                  <a:pt x="2491873" y="1138989"/>
                  <a:pt x="2374231" y="1090863"/>
                </a:cubicBezTo>
                <a:cubicBezTo>
                  <a:pt x="2256589" y="1042737"/>
                  <a:pt x="2243220" y="1040062"/>
                  <a:pt x="2117557" y="1010652"/>
                </a:cubicBezTo>
                <a:cubicBezTo>
                  <a:pt x="1991894" y="981242"/>
                  <a:pt x="1743241" y="935790"/>
                  <a:pt x="1620252" y="914400"/>
                </a:cubicBezTo>
                <a:cubicBezTo>
                  <a:pt x="1497263" y="893011"/>
                  <a:pt x="1457158" y="906378"/>
                  <a:pt x="1379621" y="882315"/>
                </a:cubicBezTo>
                <a:cubicBezTo>
                  <a:pt x="1302084" y="858252"/>
                  <a:pt x="1243263" y="802105"/>
                  <a:pt x="1155031" y="770021"/>
                </a:cubicBezTo>
                <a:cubicBezTo>
                  <a:pt x="1066799" y="737937"/>
                  <a:pt x="965199" y="716547"/>
                  <a:pt x="850231" y="689810"/>
                </a:cubicBezTo>
                <a:cubicBezTo>
                  <a:pt x="735263" y="663073"/>
                  <a:pt x="564147" y="641684"/>
                  <a:pt x="465221" y="609600"/>
                </a:cubicBezTo>
                <a:cubicBezTo>
                  <a:pt x="366295" y="577516"/>
                  <a:pt x="334210" y="598905"/>
                  <a:pt x="256673" y="497305"/>
                </a:cubicBezTo>
                <a:cubicBezTo>
                  <a:pt x="179136" y="395705"/>
                  <a:pt x="89568" y="197852"/>
                  <a:pt x="0" y="0"/>
                </a:cubicBezTo>
              </a:path>
            </a:pathLst>
          </a:custGeom>
          <a:noFill/>
          <a:ln w="57150" cap="flat" cmpd="sng" algn="ctr">
            <a:solidFill>
              <a:schemeClr val="accent6">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4" name="Freeform 23"/>
          <p:cNvSpPr/>
          <p:nvPr/>
        </p:nvSpPr>
        <p:spPr bwMode="auto">
          <a:xfrm>
            <a:off x="3088106" y="2334129"/>
            <a:ext cx="3882189" cy="1957136"/>
          </a:xfrm>
          <a:custGeom>
            <a:avLst/>
            <a:gdLst>
              <a:gd name="connsiteX0" fmla="*/ 4491789 w 4491789"/>
              <a:gd name="connsiteY0" fmla="*/ 1957136 h 1957136"/>
              <a:gd name="connsiteX1" fmla="*/ 4170947 w 4491789"/>
              <a:gd name="connsiteY1" fmla="*/ 1844842 h 1957136"/>
              <a:gd name="connsiteX2" fmla="*/ 3513221 w 4491789"/>
              <a:gd name="connsiteY2" fmla="*/ 1700463 h 1957136"/>
              <a:gd name="connsiteX3" fmla="*/ 3256547 w 4491789"/>
              <a:gd name="connsiteY3" fmla="*/ 1524000 h 1957136"/>
              <a:gd name="connsiteX4" fmla="*/ 3048000 w 4491789"/>
              <a:gd name="connsiteY4" fmla="*/ 1395663 h 1957136"/>
              <a:gd name="connsiteX5" fmla="*/ 2823410 w 4491789"/>
              <a:gd name="connsiteY5" fmla="*/ 1299410 h 1957136"/>
              <a:gd name="connsiteX6" fmla="*/ 2374231 w 4491789"/>
              <a:gd name="connsiteY6" fmla="*/ 1090863 h 1957136"/>
              <a:gd name="connsiteX7" fmla="*/ 2117557 w 4491789"/>
              <a:gd name="connsiteY7" fmla="*/ 1010652 h 1957136"/>
              <a:gd name="connsiteX8" fmla="*/ 1620252 w 4491789"/>
              <a:gd name="connsiteY8" fmla="*/ 914400 h 1957136"/>
              <a:gd name="connsiteX9" fmla="*/ 1379621 w 4491789"/>
              <a:gd name="connsiteY9" fmla="*/ 882315 h 1957136"/>
              <a:gd name="connsiteX10" fmla="*/ 1155031 w 4491789"/>
              <a:gd name="connsiteY10" fmla="*/ 770021 h 1957136"/>
              <a:gd name="connsiteX11" fmla="*/ 850231 w 4491789"/>
              <a:gd name="connsiteY11" fmla="*/ 689810 h 1957136"/>
              <a:gd name="connsiteX12" fmla="*/ 465221 w 4491789"/>
              <a:gd name="connsiteY12" fmla="*/ 609600 h 1957136"/>
              <a:gd name="connsiteX13" fmla="*/ 256673 w 4491789"/>
              <a:gd name="connsiteY13" fmla="*/ 497305 h 1957136"/>
              <a:gd name="connsiteX14" fmla="*/ 0 w 4491789"/>
              <a:gd name="connsiteY14" fmla="*/ 0 h 19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91789" h="1957136">
                <a:moveTo>
                  <a:pt x="4491789" y="1957136"/>
                </a:moveTo>
                <a:cubicBezTo>
                  <a:pt x="4412915" y="1922378"/>
                  <a:pt x="4334042" y="1887621"/>
                  <a:pt x="4170947" y="1844842"/>
                </a:cubicBezTo>
                <a:cubicBezTo>
                  <a:pt x="4007852" y="1802063"/>
                  <a:pt x="3665621" y="1753937"/>
                  <a:pt x="3513221" y="1700463"/>
                </a:cubicBezTo>
                <a:cubicBezTo>
                  <a:pt x="3360821" y="1646989"/>
                  <a:pt x="3334084" y="1574800"/>
                  <a:pt x="3256547" y="1524000"/>
                </a:cubicBezTo>
                <a:cubicBezTo>
                  <a:pt x="3179010" y="1473200"/>
                  <a:pt x="3120189" y="1433095"/>
                  <a:pt x="3048000" y="1395663"/>
                </a:cubicBezTo>
                <a:cubicBezTo>
                  <a:pt x="2975811" y="1358231"/>
                  <a:pt x="2935705" y="1350210"/>
                  <a:pt x="2823410" y="1299410"/>
                </a:cubicBezTo>
                <a:cubicBezTo>
                  <a:pt x="2711115" y="1248610"/>
                  <a:pt x="2491873" y="1138989"/>
                  <a:pt x="2374231" y="1090863"/>
                </a:cubicBezTo>
                <a:cubicBezTo>
                  <a:pt x="2256589" y="1042737"/>
                  <a:pt x="2243220" y="1040062"/>
                  <a:pt x="2117557" y="1010652"/>
                </a:cubicBezTo>
                <a:cubicBezTo>
                  <a:pt x="1991894" y="981242"/>
                  <a:pt x="1743241" y="935790"/>
                  <a:pt x="1620252" y="914400"/>
                </a:cubicBezTo>
                <a:cubicBezTo>
                  <a:pt x="1497263" y="893011"/>
                  <a:pt x="1457158" y="906378"/>
                  <a:pt x="1379621" y="882315"/>
                </a:cubicBezTo>
                <a:cubicBezTo>
                  <a:pt x="1302084" y="858252"/>
                  <a:pt x="1243263" y="802105"/>
                  <a:pt x="1155031" y="770021"/>
                </a:cubicBezTo>
                <a:cubicBezTo>
                  <a:pt x="1066799" y="737937"/>
                  <a:pt x="965199" y="716547"/>
                  <a:pt x="850231" y="689810"/>
                </a:cubicBezTo>
                <a:cubicBezTo>
                  <a:pt x="735263" y="663073"/>
                  <a:pt x="564147" y="641684"/>
                  <a:pt x="465221" y="609600"/>
                </a:cubicBezTo>
                <a:cubicBezTo>
                  <a:pt x="366295" y="577516"/>
                  <a:pt x="334210" y="598905"/>
                  <a:pt x="256673" y="497305"/>
                </a:cubicBezTo>
                <a:cubicBezTo>
                  <a:pt x="179136" y="395705"/>
                  <a:pt x="89568" y="197852"/>
                  <a:pt x="0" y="0"/>
                </a:cubicBez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9" name="TextBox 28"/>
          <p:cNvSpPr txBox="1"/>
          <p:nvPr/>
        </p:nvSpPr>
        <p:spPr>
          <a:xfrm>
            <a:off x="2245895" y="5582653"/>
            <a:ext cx="5296963" cy="730072"/>
          </a:xfrm>
          <a:prstGeom prst="rect">
            <a:avLst/>
          </a:prstGeom>
          <a:solidFill>
            <a:srgbClr val="FCE0AE"/>
          </a:solidFill>
        </p:spPr>
        <p:txBody>
          <a:bodyPr wrap="none" rtlCol="0">
            <a:spAutoFit/>
          </a:bodyPr>
          <a:lstStyle/>
          <a:p>
            <a:pPr>
              <a:lnSpc>
                <a:spcPct val="120000"/>
              </a:lnSpc>
              <a:tabLst>
                <a:tab pos="4002088" algn="l"/>
              </a:tabLst>
            </a:pPr>
            <a:r>
              <a:rPr lang="en-US" sz="1800" b="1" dirty="0" smtClean="0">
                <a:latin typeface="Arial Unicode MS" pitchFamily="34" charset="-128"/>
                <a:ea typeface="Arial Unicode MS" pitchFamily="34" charset="-128"/>
                <a:cs typeface="Arial Unicode MS" pitchFamily="34" charset="-128"/>
              </a:rPr>
              <a:t>Generation at base of interval started 	~ ____ MY</a:t>
            </a:r>
          </a:p>
          <a:p>
            <a:pPr>
              <a:lnSpc>
                <a:spcPct val="120000"/>
              </a:lnSpc>
              <a:tabLst>
                <a:tab pos="4002088" algn="l"/>
              </a:tabLst>
            </a:pPr>
            <a:r>
              <a:rPr lang="en-US" sz="1800" b="1" dirty="0" smtClean="0">
                <a:latin typeface="Arial Unicode MS" pitchFamily="34" charset="-128"/>
                <a:ea typeface="Arial Unicode MS" pitchFamily="34" charset="-128"/>
                <a:cs typeface="Arial Unicode MS" pitchFamily="34" charset="-128"/>
              </a:rPr>
              <a:t>Generation at tip of interval started  	~ ____ MY</a:t>
            </a:r>
          </a:p>
        </p:txBody>
      </p:sp>
      <p:grpSp>
        <p:nvGrpSpPr>
          <p:cNvPr id="13" name="Group 12"/>
          <p:cNvGrpSpPr/>
          <p:nvPr/>
        </p:nvGrpSpPr>
        <p:grpSpPr>
          <a:xfrm>
            <a:off x="2146390" y="1984744"/>
            <a:ext cx="4823905" cy="2466753"/>
            <a:chOff x="2146390" y="1984744"/>
            <a:chExt cx="4823905" cy="2466753"/>
          </a:xfrm>
        </p:grpSpPr>
        <p:cxnSp>
          <p:nvCxnSpPr>
            <p:cNvPr id="9" name="Straight Connector 8"/>
            <p:cNvCxnSpPr/>
            <p:nvPr/>
          </p:nvCxnSpPr>
          <p:spPr bwMode="auto">
            <a:xfrm>
              <a:off x="2146390" y="1984744"/>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p:nvPr/>
          </p:nvCxnSpPr>
          <p:spPr bwMode="auto">
            <a:xfrm>
              <a:off x="2146390" y="2395870"/>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p:nvPr/>
          </p:nvCxnSpPr>
          <p:spPr bwMode="auto">
            <a:xfrm>
              <a:off x="2146390" y="2806996"/>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p:nvCxnSpPr>
          <p:spPr bwMode="auto">
            <a:xfrm>
              <a:off x="2146390" y="3218122"/>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Connector 25"/>
            <p:cNvCxnSpPr/>
            <p:nvPr/>
          </p:nvCxnSpPr>
          <p:spPr bwMode="auto">
            <a:xfrm>
              <a:off x="2146390" y="3629248"/>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p:nvPr/>
          </p:nvCxnSpPr>
          <p:spPr bwMode="auto">
            <a:xfrm>
              <a:off x="2146390" y="4040373"/>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Connector 27"/>
            <p:cNvCxnSpPr/>
            <p:nvPr/>
          </p:nvCxnSpPr>
          <p:spPr bwMode="auto">
            <a:xfrm>
              <a:off x="2146390" y="4451497"/>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 name="Group 9"/>
          <p:cNvGrpSpPr/>
          <p:nvPr/>
        </p:nvGrpSpPr>
        <p:grpSpPr>
          <a:xfrm rot="5400000">
            <a:off x="1889207" y="2138935"/>
            <a:ext cx="3287736" cy="2080437"/>
            <a:chOff x="2298790" y="2137144"/>
            <a:chExt cx="4823905" cy="2466753"/>
          </a:xfrm>
        </p:grpSpPr>
        <p:cxnSp>
          <p:nvCxnSpPr>
            <p:cNvPr id="31" name="Straight Connector 30"/>
            <p:cNvCxnSpPr/>
            <p:nvPr/>
          </p:nvCxnSpPr>
          <p:spPr bwMode="auto">
            <a:xfrm>
              <a:off x="2298790" y="2137144"/>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31"/>
            <p:cNvCxnSpPr/>
            <p:nvPr/>
          </p:nvCxnSpPr>
          <p:spPr bwMode="auto">
            <a:xfrm>
              <a:off x="2298790" y="2548270"/>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p:cNvCxnSpPr/>
            <p:nvPr/>
          </p:nvCxnSpPr>
          <p:spPr bwMode="auto">
            <a:xfrm>
              <a:off x="2298790" y="2959396"/>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p:cNvCxnSpPr/>
            <p:nvPr/>
          </p:nvCxnSpPr>
          <p:spPr bwMode="auto">
            <a:xfrm>
              <a:off x="2298790" y="3370522"/>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34"/>
            <p:cNvCxnSpPr/>
            <p:nvPr/>
          </p:nvCxnSpPr>
          <p:spPr bwMode="auto">
            <a:xfrm>
              <a:off x="2298790" y="3781648"/>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
            <p:cNvCxnSpPr/>
            <p:nvPr/>
          </p:nvCxnSpPr>
          <p:spPr bwMode="auto">
            <a:xfrm>
              <a:off x="2298790" y="4192773"/>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Straight Connector 36"/>
            <p:cNvCxnSpPr/>
            <p:nvPr/>
          </p:nvCxnSpPr>
          <p:spPr bwMode="auto">
            <a:xfrm>
              <a:off x="2298790" y="4603897"/>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8" name="Group 37"/>
          <p:cNvGrpSpPr/>
          <p:nvPr/>
        </p:nvGrpSpPr>
        <p:grpSpPr>
          <a:xfrm rot="5400000">
            <a:off x="4337203" y="2138935"/>
            <a:ext cx="3287736" cy="2080437"/>
            <a:chOff x="2298790" y="2137144"/>
            <a:chExt cx="4823905" cy="2466753"/>
          </a:xfrm>
        </p:grpSpPr>
        <p:cxnSp>
          <p:nvCxnSpPr>
            <p:cNvPr id="39" name="Straight Connector 38"/>
            <p:cNvCxnSpPr/>
            <p:nvPr/>
          </p:nvCxnSpPr>
          <p:spPr bwMode="auto">
            <a:xfrm>
              <a:off x="2298790" y="2137144"/>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Connector 39"/>
            <p:cNvCxnSpPr/>
            <p:nvPr/>
          </p:nvCxnSpPr>
          <p:spPr bwMode="auto">
            <a:xfrm>
              <a:off x="2298790" y="2548270"/>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Connector 40"/>
            <p:cNvCxnSpPr/>
            <p:nvPr/>
          </p:nvCxnSpPr>
          <p:spPr bwMode="auto">
            <a:xfrm>
              <a:off x="2298790" y="2959396"/>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Connector 41"/>
            <p:cNvCxnSpPr/>
            <p:nvPr/>
          </p:nvCxnSpPr>
          <p:spPr bwMode="auto">
            <a:xfrm>
              <a:off x="2298790" y="3370522"/>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p:cNvCxnSpPr/>
            <p:nvPr/>
          </p:nvCxnSpPr>
          <p:spPr bwMode="auto">
            <a:xfrm>
              <a:off x="2298790" y="3781648"/>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p:nvPr/>
          </p:nvCxnSpPr>
          <p:spPr bwMode="auto">
            <a:xfrm>
              <a:off x="2298790" y="4192773"/>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Connector 44"/>
            <p:cNvCxnSpPr/>
            <p:nvPr/>
          </p:nvCxnSpPr>
          <p:spPr bwMode="auto">
            <a:xfrm>
              <a:off x="2298790" y="4603897"/>
              <a:ext cx="482390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 name="Freeform 6"/>
          <p:cNvSpPr/>
          <p:nvPr/>
        </p:nvSpPr>
        <p:spPr>
          <a:xfrm>
            <a:off x="3048078" y="2853928"/>
            <a:ext cx="317370" cy="325225"/>
          </a:xfrm>
          <a:custGeom>
            <a:avLst/>
            <a:gdLst>
              <a:gd name="connsiteX0" fmla="*/ 237242 w 317370"/>
              <a:gd name="connsiteY0" fmla="*/ 0 h 325225"/>
              <a:gd name="connsiteX1" fmla="*/ 10998 w 317370"/>
              <a:gd name="connsiteY1" fmla="*/ 103695 h 325225"/>
              <a:gd name="connsiteX2" fmla="*/ 303229 w 317370"/>
              <a:gd name="connsiteY2" fmla="*/ 325225 h 325225"/>
              <a:gd name="connsiteX3" fmla="*/ 303229 w 317370"/>
              <a:gd name="connsiteY3" fmla="*/ 325225 h 325225"/>
              <a:gd name="connsiteX4" fmla="*/ 317370 w 317370"/>
              <a:gd name="connsiteY4" fmla="*/ 325225 h 325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370" h="325225">
                <a:moveTo>
                  <a:pt x="237242" y="0"/>
                </a:moveTo>
                <a:cubicBezTo>
                  <a:pt x="118621" y="24745"/>
                  <a:pt x="0" y="49491"/>
                  <a:pt x="10998" y="103695"/>
                </a:cubicBezTo>
                <a:cubicBezTo>
                  <a:pt x="21996" y="157899"/>
                  <a:pt x="303229" y="325225"/>
                  <a:pt x="303229" y="325225"/>
                </a:cubicBezTo>
                <a:lnTo>
                  <a:pt x="303229" y="325225"/>
                </a:lnTo>
                <a:lnTo>
                  <a:pt x="317370" y="325225"/>
                </a:lnTo>
              </a:path>
            </a:pathLst>
          </a:custGeom>
          <a:ln w="38100">
            <a:solidFill>
              <a:srgbClr val="FF00FF"/>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Freeform 7"/>
          <p:cNvSpPr/>
          <p:nvPr/>
        </p:nvSpPr>
        <p:spPr>
          <a:xfrm>
            <a:off x="3368181" y="2417400"/>
            <a:ext cx="353504" cy="152400"/>
          </a:xfrm>
          <a:custGeom>
            <a:avLst/>
            <a:gdLst>
              <a:gd name="connsiteX0" fmla="*/ 0 w 353504"/>
              <a:gd name="connsiteY0" fmla="*/ 150829 h 152400"/>
              <a:gd name="connsiteX1" fmla="*/ 301657 w 353504"/>
              <a:gd name="connsiteY1" fmla="*/ 127262 h 152400"/>
              <a:gd name="connsiteX2" fmla="*/ 311084 w 353504"/>
              <a:gd name="connsiteY2" fmla="*/ 0 h 152400"/>
              <a:gd name="connsiteX3" fmla="*/ 311084 w 353504"/>
              <a:gd name="connsiteY3" fmla="*/ 0 h 152400"/>
              <a:gd name="connsiteX4" fmla="*/ 311084 w 353504"/>
              <a:gd name="connsiteY4" fmla="*/ 4714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504" h="152400">
                <a:moveTo>
                  <a:pt x="0" y="150829"/>
                </a:moveTo>
                <a:cubicBezTo>
                  <a:pt x="124905" y="151614"/>
                  <a:pt x="249810" y="152400"/>
                  <a:pt x="301657" y="127262"/>
                </a:cubicBezTo>
                <a:cubicBezTo>
                  <a:pt x="353504" y="102124"/>
                  <a:pt x="311084" y="0"/>
                  <a:pt x="311084" y="0"/>
                </a:cubicBezTo>
                <a:lnTo>
                  <a:pt x="311084" y="0"/>
                </a:lnTo>
                <a:lnTo>
                  <a:pt x="311084" y="4714"/>
                </a:lnTo>
              </a:path>
            </a:pathLst>
          </a:custGeom>
          <a:ln w="38100">
            <a:solidFill>
              <a:srgbClr val="FF00FF"/>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Rectangle 29"/>
          <p:cNvSpPr/>
          <p:nvPr/>
        </p:nvSpPr>
        <p:spPr>
          <a:xfrm>
            <a:off x="4227156" y="1667924"/>
            <a:ext cx="2710999" cy="461665"/>
          </a:xfrm>
          <a:prstGeom prst="rect">
            <a:avLst/>
          </a:prstGeom>
          <a:noFill/>
        </p:spPr>
        <p:txBody>
          <a:bodyPr wrap="none" lIns="91440" tIns="45720" rIns="91440" bIns="45720">
            <a:spAutoFit/>
          </a:bodyPr>
          <a:lstStyle/>
          <a:p>
            <a:pPr algn="ctr"/>
            <a:r>
              <a:rPr lang="en-US" b="1" cap="none" spc="0" dirty="0" smtClean="0">
                <a:ln w="17780" cmpd="sng">
                  <a:solidFill>
                    <a:srgbClr val="006600"/>
                  </a:solidFill>
                  <a:prstDash val="solid"/>
                  <a:miter lim="800000"/>
                </a:ln>
                <a:solidFill>
                  <a:schemeClr val="accent1">
                    <a:lumMod val="75000"/>
                  </a:schemeClr>
                </a:solidFill>
                <a:effectLst>
                  <a:outerShdw blurRad="50800" algn="tl" rotWithShape="0">
                    <a:srgbClr val="000000"/>
                  </a:outerShdw>
                </a:effectLst>
                <a:latin typeface="Comic Sans MS" pitchFamily="66" charset="0"/>
              </a:rPr>
              <a:t>Most Likely Case</a:t>
            </a:r>
            <a:endParaRPr lang="en-US" b="1" cap="none" spc="0" dirty="0">
              <a:ln w="17780" cmpd="sng">
                <a:solidFill>
                  <a:srgbClr val="006600"/>
                </a:solidFill>
                <a:prstDash val="solid"/>
                <a:miter lim="800000"/>
              </a:ln>
              <a:solidFill>
                <a:schemeClr val="accent1">
                  <a:lumMod val="75000"/>
                </a:schemeClr>
              </a:solidFill>
              <a:effectLst>
                <a:outerShdw blurRad="50800" algn="tl" rotWithShape="0">
                  <a:srgbClr val="000000"/>
                </a:outerShdw>
              </a:effectLst>
              <a:latin typeface="Comic Sans MS" pitchFamily="66" charset="0"/>
            </a:endParaRPr>
          </a:p>
        </p:txBody>
      </p:sp>
      <p:sp>
        <p:nvSpPr>
          <p:cNvPr id="5" name="TextBox 4"/>
          <p:cNvSpPr txBox="1"/>
          <p:nvPr/>
        </p:nvSpPr>
        <p:spPr>
          <a:xfrm>
            <a:off x="3451039" y="2155269"/>
            <a:ext cx="1204176" cy="246221"/>
          </a:xfrm>
          <a:prstGeom prst="rect">
            <a:avLst/>
          </a:prstGeom>
          <a:solidFill>
            <a:schemeClr val="tx1"/>
          </a:solidFill>
          <a:ln>
            <a:solidFill>
              <a:srgbClr val="FF00FF"/>
            </a:solidFill>
          </a:ln>
        </p:spPr>
        <p:txBody>
          <a:bodyPr wrap="none" rtlCol="0">
            <a:spAutoFit/>
          </a:bodyPr>
          <a:lstStyle/>
          <a:p>
            <a:r>
              <a:rPr lang="en-US" sz="1000" b="1" dirty="0" smtClean="0">
                <a:solidFill>
                  <a:schemeClr val="bg1"/>
                </a:solidFill>
                <a:latin typeface="Arial Black" pitchFamily="34" charset="0"/>
              </a:rPr>
              <a:t>Top of interval</a:t>
            </a:r>
            <a:endParaRPr lang="en-US" sz="1000" b="1" dirty="0">
              <a:solidFill>
                <a:schemeClr val="bg1"/>
              </a:solidFill>
              <a:latin typeface="Arial Black" pitchFamily="34" charset="0"/>
            </a:endParaRPr>
          </a:p>
        </p:txBody>
      </p:sp>
      <p:sp>
        <p:nvSpPr>
          <p:cNvPr id="6" name="TextBox 5"/>
          <p:cNvSpPr txBox="1"/>
          <p:nvPr/>
        </p:nvSpPr>
        <p:spPr>
          <a:xfrm>
            <a:off x="2541202" y="3136630"/>
            <a:ext cx="1289135" cy="246221"/>
          </a:xfrm>
          <a:prstGeom prst="rect">
            <a:avLst/>
          </a:prstGeom>
          <a:solidFill>
            <a:schemeClr val="tx1"/>
          </a:solidFill>
          <a:ln>
            <a:solidFill>
              <a:srgbClr val="FF00FF"/>
            </a:solidFill>
          </a:ln>
        </p:spPr>
        <p:txBody>
          <a:bodyPr wrap="none" rtlCol="0">
            <a:spAutoFit/>
          </a:bodyPr>
          <a:lstStyle/>
          <a:p>
            <a:r>
              <a:rPr lang="en-US" sz="1000" b="1" dirty="0" smtClean="0">
                <a:solidFill>
                  <a:schemeClr val="bg1"/>
                </a:solidFill>
                <a:latin typeface="Arial Black" pitchFamily="34" charset="0"/>
              </a:rPr>
              <a:t>Base of interval</a:t>
            </a:r>
            <a:endParaRPr lang="en-US" sz="1000" b="1" dirty="0">
              <a:solidFill>
                <a:schemeClr val="bg1"/>
              </a:solidFill>
              <a:latin typeface="Arial Black" pitchFamily="34" charset="0"/>
            </a:endParaRPr>
          </a:p>
        </p:txBody>
      </p:sp>
    </p:spTree>
    <p:extLst>
      <p:ext uri="{BB962C8B-B14F-4D97-AF65-F5344CB8AC3E}">
        <p14:creationId xmlns:p14="http://schemas.microsoft.com/office/powerpoint/2010/main" val="3347328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21507" name="Title 1"/>
          <p:cNvSpPr>
            <a:spLocks noGrp="1"/>
          </p:cNvSpPr>
          <p:nvPr>
            <p:ph type="title"/>
          </p:nvPr>
        </p:nvSpPr>
        <p:spPr/>
        <p:txBody>
          <a:bodyPr/>
          <a:lstStyle/>
          <a:p>
            <a:r>
              <a:rPr lang="en-US" altLang="en-US" dirty="0" smtClean="0"/>
              <a:t>Exercise 7</a:t>
            </a:r>
          </a:p>
        </p:txBody>
      </p:sp>
      <p:sp>
        <p:nvSpPr>
          <p:cNvPr id="21508"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p:txBody>
          <a:bodyPr/>
          <a:lstStyle/>
          <a:p>
            <a:r>
              <a:rPr lang="en-US" dirty="0" smtClean="0"/>
              <a:t>Introduction</a:t>
            </a:r>
            <a:endParaRPr lang="en-US" dirty="0"/>
          </a:p>
        </p:txBody>
      </p:sp>
      <p:sp>
        <p:nvSpPr>
          <p:cNvPr id="4" name="TextBox 3"/>
          <p:cNvSpPr txBox="1"/>
          <p:nvPr/>
        </p:nvSpPr>
        <p:spPr>
          <a:xfrm>
            <a:off x="381000" y="1263249"/>
            <a:ext cx="8242005" cy="5016758"/>
          </a:xfrm>
          <a:prstGeom prst="rect">
            <a:avLst/>
          </a:prstGeom>
          <a:noFill/>
        </p:spPr>
        <p:txBody>
          <a:bodyPr wrap="square" rtlCol="0">
            <a:spAutoFit/>
          </a:bodyPr>
          <a:lstStyle/>
          <a:p>
            <a:pPr marL="339725" indent="-339725"/>
            <a:r>
              <a:rPr lang="en-US" sz="2000" dirty="0">
                <a:latin typeface="+mj-lt"/>
              </a:rPr>
              <a:t>You </a:t>
            </a:r>
            <a:r>
              <a:rPr lang="en-US" sz="2000" dirty="0" smtClean="0">
                <a:latin typeface="+mj-lt"/>
              </a:rPr>
              <a:t>are</a:t>
            </a:r>
            <a:r>
              <a:rPr lang="en-US" sz="2000" dirty="0">
                <a:latin typeface="+mj-lt"/>
              </a:rPr>
              <a:t> </a:t>
            </a:r>
            <a:r>
              <a:rPr lang="en-US" sz="2000" dirty="0" smtClean="0">
                <a:latin typeface="+mj-lt"/>
              </a:rPr>
              <a:t>working on a team that is charged with evaluating a new (frontier) basin for its HC potential. There is no well data in your immediate area of interest. Several wells are in a nearby sub-basin.  Your team has access to seismic data and regional geochemical data.</a:t>
            </a:r>
          </a:p>
          <a:p>
            <a:pPr marL="339725" indent="-339725"/>
            <a:endParaRPr lang="en-US" sz="2000" dirty="0">
              <a:latin typeface="+mj-lt"/>
            </a:endParaRPr>
          </a:p>
          <a:p>
            <a:pPr marL="339725" indent="-339725"/>
            <a:r>
              <a:rPr lang="en-US" sz="2000" dirty="0" smtClean="0">
                <a:latin typeface="+mj-lt"/>
              </a:rPr>
              <a:t>In particular, you are to work on potential source rocks and their HC generation history. From regional studies you will consider two possible source intervals.</a:t>
            </a:r>
          </a:p>
          <a:p>
            <a:pPr marL="339725" indent="-339725"/>
            <a:endParaRPr lang="en-US" sz="2000" dirty="0">
              <a:latin typeface="+mj-lt"/>
            </a:endParaRPr>
          </a:p>
          <a:p>
            <a:pPr marL="339725" indent="-339725"/>
            <a:r>
              <a:rPr lang="en-US" sz="2000" dirty="0" smtClean="0">
                <a:latin typeface="+mj-lt"/>
              </a:rPr>
              <a:t>Another member of the team has worked the available seismic data to map regional horizons. Ages have been predicted for each horizon.  The horizons have been turned into depth structure maps for the tops of both potential source intervals.</a:t>
            </a:r>
            <a:endParaRPr lang="en-US" sz="2000" dirty="0">
              <a:latin typeface="+mj-lt"/>
            </a:endParaRPr>
          </a:p>
          <a:p>
            <a:pPr marL="339725" indent="-339725"/>
            <a:endParaRPr lang="en-US" sz="2000" dirty="0">
              <a:latin typeface="+mj-lt"/>
            </a:endParaRPr>
          </a:p>
          <a:p>
            <a:endParaRPr lang="en-US" sz="2000" dirty="0">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Depth: Early Cretaceous Source</a:t>
            </a:r>
            <a:endParaRPr lang="en-US" dirty="0"/>
          </a:p>
        </p:txBody>
      </p:sp>
      <p:grpSp>
        <p:nvGrpSpPr>
          <p:cNvPr id="3" name="Group 2"/>
          <p:cNvGrpSpPr/>
          <p:nvPr/>
        </p:nvGrpSpPr>
        <p:grpSpPr>
          <a:xfrm>
            <a:off x="463165" y="977737"/>
            <a:ext cx="4391965" cy="5354969"/>
            <a:chOff x="803634" y="1091469"/>
            <a:chExt cx="5752730" cy="7014103"/>
          </a:xfrm>
        </p:grpSpPr>
        <p:pic>
          <p:nvPicPr>
            <p:cNvPr id="4" name="Picture 3"/>
            <p:cNvPicPr>
              <a:picLocks noChangeAspect="1"/>
            </p:cNvPicPr>
            <p:nvPr/>
          </p:nvPicPr>
          <p:blipFill>
            <a:blip r:embed="rId2" cstate="print"/>
            <a:stretch>
              <a:fillRect/>
            </a:stretch>
          </p:blipFill>
          <p:spPr>
            <a:xfrm>
              <a:off x="803634" y="1091469"/>
              <a:ext cx="5752730" cy="7014103"/>
            </a:xfrm>
            <a:prstGeom prst="rect">
              <a:avLst/>
            </a:prstGeom>
          </p:spPr>
        </p:pic>
        <p:grpSp>
          <p:nvGrpSpPr>
            <p:cNvPr id="5" name="Group 4"/>
            <p:cNvGrpSpPr/>
            <p:nvPr/>
          </p:nvGrpSpPr>
          <p:grpSpPr>
            <a:xfrm rot="1800000">
              <a:off x="3164382" y="7682162"/>
              <a:ext cx="319318" cy="153888"/>
              <a:chOff x="3977216" y="3531955"/>
              <a:chExt cx="319318" cy="153888"/>
            </a:xfrm>
          </p:grpSpPr>
          <p:sp>
            <p:nvSpPr>
              <p:cNvPr id="121" name="Rectangle 12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TextBox 12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2300</a:t>
                </a:r>
                <a:endParaRPr lang="en-US" sz="400" dirty="0">
                  <a:latin typeface="Arial Black" panose="020B0A04020102020204" pitchFamily="34" charset="0"/>
                  <a:cs typeface="Aharoni" panose="02010803020104030203" pitchFamily="2" charset="-79"/>
                </a:endParaRPr>
              </a:p>
            </p:txBody>
          </p:sp>
        </p:grpSp>
        <p:sp>
          <p:nvSpPr>
            <p:cNvPr id="6" name="Freeform 5"/>
            <p:cNvSpPr/>
            <p:nvPr/>
          </p:nvSpPr>
          <p:spPr>
            <a:xfrm>
              <a:off x="2170176" y="3343644"/>
              <a:ext cx="2484120" cy="2926092"/>
            </a:xfrm>
            <a:custGeom>
              <a:avLst/>
              <a:gdLst>
                <a:gd name="connsiteX0" fmla="*/ 2039112 w 2484120"/>
                <a:gd name="connsiteY0" fmla="*/ 426732 h 2926092"/>
                <a:gd name="connsiteX1" fmla="*/ 2191512 w 2484120"/>
                <a:gd name="connsiteY1" fmla="*/ 518172 h 2926092"/>
                <a:gd name="connsiteX2" fmla="*/ 2215896 w 2484120"/>
                <a:gd name="connsiteY2" fmla="*/ 533412 h 2926092"/>
                <a:gd name="connsiteX3" fmla="*/ 2328672 w 2484120"/>
                <a:gd name="connsiteY3" fmla="*/ 661428 h 2926092"/>
                <a:gd name="connsiteX4" fmla="*/ 2398776 w 2484120"/>
                <a:gd name="connsiteY4" fmla="*/ 804684 h 2926092"/>
                <a:gd name="connsiteX5" fmla="*/ 2484120 w 2484120"/>
                <a:gd name="connsiteY5" fmla="*/ 996708 h 2926092"/>
                <a:gd name="connsiteX6" fmla="*/ 2478024 w 2484120"/>
                <a:gd name="connsiteY6" fmla="*/ 1118628 h 2926092"/>
                <a:gd name="connsiteX7" fmla="*/ 2374392 w 2484120"/>
                <a:gd name="connsiteY7" fmla="*/ 1286268 h 2926092"/>
                <a:gd name="connsiteX8" fmla="*/ 2261616 w 2484120"/>
                <a:gd name="connsiteY8" fmla="*/ 1435620 h 2926092"/>
                <a:gd name="connsiteX9" fmla="*/ 2148840 w 2484120"/>
                <a:gd name="connsiteY9" fmla="*/ 1560588 h 2926092"/>
                <a:gd name="connsiteX10" fmla="*/ 2063496 w 2484120"/>
                <a:gd name="connsiteY10" fmla="*/ 1682508 h 2926092"/>
                <a:gd name="connsiteX11" fmla="*/ 2048256 w 2484120"/>
                <a:gd name="connsiteY11" fmla="*/ 1712988 h 2926092"/>
                <a:gd name="connsiteX12" fmla="*/ 1990344 w 2484120"/>
                <a:gd name="connsiteY12" fmla="*/ 1831860 h 2926092"/>
                <a:gd name="connsiteX13" fmla="*/ 1953768 w 2484120"/>
                <a:gd name="connsiteY13" fmla="*/ 1926348 h 2926092"/>
                <a:gd name="connsiteX14" fmla="*/ 1920240 w 2484120"/>
                <a:gd name="connsiteY14" fmla="*/ 2069604 h 2926092"/>
                <a:gd name="connsiteX15" fmla="*/ 1886712 w 2484120"/>
                <a:gd name="connsiteY15" fmla="*/ 2194572 h 2926092"/>
                <a:gd name="connsiteX16" fmla="*/ 1880616 w 2484120"/>
                <a:gd name="connsiteY16" fmla="*/ 2222004 h 2926092"/>
                <a:gd name="connsiteX17" fmla="*/ 1868424 w 2484120"/>
                <a:gd name="connsiteY17" fmla="*/ 2383548 h 2926092"/>
                <a:gd name="connsiteX18" fmla="*/ 1865376 w 2484120"/>
                <a:gd name="connsiteY18" fmla="*/ 2420124 h 2926092"/>
                <a:gd name="connsiteX19" fmla="*/ 1874520 w 2484120"/>
                <a:gd name="connsiteY19" fmla="*/ 2596908 h 2926092"/>
                <a:gd name="connsiteX20" fmla="*/ 1865376 w 2484120"/>
                <a:gd name="connsiteY20" fmla="*/ 2624340 h 2926092"/>
                <a:gd name="connsiteX21" fmla="*/ 1840992 w 2484120"/>
                <a:gd name="connsiteY21" fmla="*/ 2785884 h 2926092"/>
                <a:gd name="connsiteX22" fmla="*/ 1813560 w 2484120"/>
                <a:gd name="connsiteY22" fmla="*/ 2852940 h 2926092"/>
                <a:gd name="connsiteX23" fmla="*/ 1749552 w 2484120"/>
                <a:gd name="connsiteY23" fmla="*/ 2907804 h 2926092"/>
                <a:gd name="connsiteX24" fmla="*/ 1600200 w 2484120"/>
                <a:gd name="connsiteY24" fmla="*/ 2926092 h 2926092"/>
                <a:gd name="connsiteX25" fmla="*/ 1383792 w 2484120"/>
                <a:gd name="connsiteY25" fmla="*/ 2895612 h 2926092"/>
                <a:gd name="connsiteX26" fmla="*/ 1228344 w 2484120"/>
                <a:gd name="connsiteY26" fmla="*/ 2871228 h 2926092"/>
                <a:gd name="connsiteX27" fmla="*/ 1082040 w 2484120"/>
                <a:gd name="connsiteY27" fmla="*/ 2801124 h 2926092"/>
                <a:gd name="connsiteX28" fmla="*/ 911352 w 2484120"/>
                <a:gd name="connsiteY28" fmla="*/ 2630436 h 2926092"/>
                <a:gd name="connsiteX29" fmla="*/ 801624 w 2484120"/>
                <a:gd name="connsiteY29" fmla="*/ 2420124 h 2926092"/>
                <a:gd name="connsiteX30" fmla="*/ 725424 w 2484120"/>
                <a:gd name="connsiteY30" fmla="*/ 2255532 h 2926092"/>
                <a:gd name="connsiteX31" fmla="*/ 701040 w 2484120"/>
                <a:gd name="connsiteY31" fmla="*/ 2121420 h 2926092"/>
                <a:gd name="connsiteX32" fmla="*/ 691896 w 2484120"/>
                <a:gd name="connsiteY32" fmla="*/ 2093988 h 2926092"/>
                <a:gd name="connsiteX33" fmla="*/ 688848 w 2484120"/>
                <a:gd name="connsiteY33" fmla="*/ 2072652 h 2926092"/>
                <a:gd name="connsiteX34" fmla="*/ 688848 w 2484120"/>
                <a:gd name="connsiteY34" fmla="*/ 2002548 h 2926092"/>
                <a:gd name="connsiteX35" fmla="*/ 688848 w 2484120"/>
                <a:gd name="connsiteY35" fmla="*/ 1941588 h 2926092"/>
                <a:gd name="connsiteX36" fmla="*/ 688848 w 2484120"/>
                <a:gd name="connsiteY36" fmla="*/ 1776996 h 2926092"/>
                <a:gd name="connsiteX37" fmla="*/ 676656 w 2484120"/>
                <a:gd name="connsiteY37" fmla="*/ 1725180 h 2926092"/>
                <a:gd name="connsiteX38" fmla="*/ 640080 w 2484120"/>
                <a:gd name="connsiteY38" fmla="*/ 1621548 h 2926092"/>
                <a:gd name="connsiteX39" fmla="*/ 624840 w 2484120"/>
                <a:gd name="connsiteY39" fmla="*/ 1581924 h 2926092"/>
                <a:gd name="connsiteX40" fmla="*/ 615696 w 2484120"/>
                <a:gd name="connsiteY40" fmla="*/ 1557540 h 2926092"/>
                <a:gd name="connsiteX41" fmla="*/ 536448 w 2484120"/>
                <a:gd name="connsiteY41" fmla="*/ 1456956 h 2926092"/>
                <a:gd name="connsiteX42" fmla="*/ 518160 w 2484120"/>
                <a:gd name="connsiteY42" fmla="*/ 1426476 h 2926092"/>
                <a:gd name="connsiteX43" fmla="*/ 313944 w 2484120"/>
                <a:gd name="connsiteY43" fmla="*/ 1295412 h 2926092"/>
                <a:gd name="connsiteX44" fmla="*/ 292608 w 2484120"/>
                <a:gd name="connsiteY44" fmla="*/ 1271028 h 2926092"/>
                <a:gd name="connsiteX45" fmla="*/ 192024 w 2484120"/>
                <a:gd name="connsiteY45" fmla="*/ 1173492 h 2926092"/>
                <a:gd name="connsiteX46" fmla="*/ 115824 w 2484120"/>
                <a:gd name="connsiteY46" fmla="*/ 1060716 h 2926092"/>
                <a:gd name="connsiteX47" fmla="*/ 39624 w 2484120"/>
                <a:gd name="connsiteY47" fmla="*/ 911364 h 2926092"/>
                <a:gd name="connsiteX48" fmla="*/ 0 w 2484120"/>
                <a:gd name="connsiteY48" fmla="*/ 704100 h 2926092"/>
                <a:gd name="connsiteX49" fmla="*/ 9144 w 2484120"/>
                <a:gd name="connsiteY49" fmla="*/ 676668 h 2926092"/>
                <a:gd name="connsiteX50" fmla="*/ 12192 w 2484120"/>
                <a:gd name="connsiteY50" fmla="*/ 633996 h 2926092"/>
                <a:gd name="connsiteX51" fmla="*/ 30480 w 2484120"/>
                <a:gd name="connsiteY51" fmla="*/ 499884 h 2926092"/>
                <a:gd name="connsiteX52" fmla="*/ 33528 w 2484120"/>
                <a:gd name="connsiteY52" fmla="*/ 469404 h 2926092"/>
                <a:gd name="connsiteX53" fmla="*/ 85344 w 2484120"/>
                <a:gd name="connsiteY53" fmla="*/ 268236 h 2926092"/>
                <a:gd name="connsiteX54" fmla="*/ 94488 w 2484120"/>
                <a:gd name="connsiteY54" fmla="*/ 240804 h 2926092"/>
                <a:gd name="connsiteX55" fmla="*/ 137160 w 2484120"/>
                <a:gd name="connsiteY55" fmla="*/ 198132 h 2926092"/>
                <a:gd name="connsiteX56" fmla="*/ 176784 w 2484120"/>
                <a:gd name="connsiteY56" fmla="*/ 173748 h 2926092"/>
                <a:gd name="connsiteX57" fmla="*/ 185928 w 2484120"/>
                <a:gd name="connsiteY57" fmla="*/ 167652 h 2926092"/>
                <a:gd name="connsiteX58" fmla="*/ 243840 w 2484120"/>
                <a:gd name="connsiteY58" fmla="*/ 137172 h 2926092"/>
                <a:gd name="connsiteX59" fmla="*/ 280416 w 2484120"/>
                <a:gd name="connsiteY59" fmla="*/ 134124 h 2926092"/>
                <a:gd name="connsiteX60" fmla="*/ 310896 w 2484120"/>
                <a:gd name="connsiteY60" fmla="*/ 131076 h 2926092"/>
                <a:gd name="connsiteX61" fmla="*/ 332232 w 2484120"/>
                <a:gd name="connsiteY61" fmla="*/ 131076 h 2926092"/>
                <a:gd name="connsiteX62" fmla="*/ 454152 w 2484120"/>
                <a:gd name="connsiteY62" fmla="*/ 109740 h 2926092"/>
                <a:gd name="connsiteX63" fmla="*/ 490728 w 2484120"/>
                <a:gd name="connsiteY63" fmla="*/ 97548 h 2926092"/>
                <a:gd name="connsiteX64" fmla="*/ 716280 w 2484120"/>
                <a:gd name="connsiteY64" fmla="*/ 36588 h 2926092"/>
                <a:gd name="connsiteX65" fmla="*/ 749808 w 2484120"/>
                <a:gd name="connsiteY65" fmla="*/ 21348 h 2926092"/>
                <a:gd name="connsiteX66" fmla="*/ 758952 w 2484120"/>
                <a:gd name="connsiteY66" fmla="*/ 18300 h 2926092"/>
                <a:gd name="connsiteX67" fmla="*/ 819912 w 2484120"/>
                <a:gd name="connsiteY67" fmla="*/ 6108 h 2926092"/>
                <a:gd name="connsiteX68" fmla="*/ 856488 w 2484120"/>
                <a:gd name="connsiteY68" fmla="*/ 3060 h 2926092"/>
                <a:gd name="connsiteX69" fmla="*/ 890016 w 2484120"/>
                <a:gd name="connsiteY69" fmla="*/ 12 h 2926092"/>
                <a:gd name="connsiteX70" fmla="*/ 972312 w 2484120"/>
                <a:gd name="connsiteY70" fmla="*/ 12 h 2926092"/>
                <a:gd name="connsiteX71" fmla="*/ 1036320 w 2484120"/>
                <a:gd name="connsiteY71" fmla="*/ 3060 h 2926092"/>
                <a:gd name="connsiteX72" fmla="*/ 1048512 w 2484120"/>
                <a:gd name="connsiteY72" fmla="*/ 6108 h 2926092"/>
                <a:gd name="connsiteX73" fmla="*/ 1066800 w 2484120"/>
                <a:gd name="connsiteY73" fmla="*/ 12204 h 2926092"/>
                <a:gd name="connsiteX74" fmla="*/ 1139952 w 2484120"/>
                <a:gd name="connsiteY74" fmla="*/ 12204 h 2926092"/>
                <a:gd name="connsiteX75" fmla="*/ 1161288 w 2484120"/>
                <a:gd name="connsiteY75" fmla="*/ 12204 h 2926092"/>
                <a:gd name="connsiteX76" fmla="*/ 1197864 w 2484120"/>
                <a:gd name="connsiteY76" fmla="*/ 12204 h 2926092"/>
                <a:gd name="connsiteX77" fmla="*/ 1304544 w 2484120"/>
                <a:gd name="connsiteY77" fmla="*/ 24396 h 2926092"/>
                <a:gd name="connsiteX78" fmla="*/ 1331976 w 2484120"/>
                <a:gd name="connsiteY78" fmla="*/ 33540 h 2926092"/>
                <a:gd name="connsiteX79" fmla="*/ 1444752 w 2484120"/>
                <a:gd name="connsiteY79" fmla="*/ 97548 h 2926092"/>
                <a:gd name="connsiteX80" fmla="*/ 1545336 w 2484120"/>
                <a:gd name="connsiteY80" fmla="*/ 188988 h 2926092"/>
                <a:gd name="connsiteX81" fmla="*/ 1584960 w 2484120"/>
                <a:gd name="connsiteY81" fmla="*/ 201180 h 2926092"/>
                <a:gd name="connsiteX82" fmla="*/ 1597152 w 2484120"/>
                <a:gd name="connsiteY82" fmla="*/ 207276 h 2926092"/>
                <a:gd name="connsiteX83" fmla="*/ 1667256 w 2484120"/>
                <a:gd name="connsiteY83" fmla="*/ 252996 h 2926092"/>
                <a:gd name="connsiteX84" fmla="*/ 1697736 w 2484120"/>
                <a:gd name="connsiteY84" fmla="*/ 262140 h 2926092"/>
                <a:gd name="connsiteX85" fmla="*/ 1804416 w 2484120"/>
                <a:gd name="connsiteY85" fmla="*/ 310908 h 2926092"/>
                <a:gd name="connsiteX86" fmla="*/ 1898904 w 2484120"/>
                <a:gd name="connsiteY86" fmla="*/ 356628 h 292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484120" h="2926092">
                  <a:moveTo>
                    <a:pt x="2039112" y="426732"/>
                  </a:moveTo>
                  <a:lnTo>
                    <a:pt x="2191512" y="518172"/>
                  </a:lnTo>
                  <a:lnTo>
                    <a:pt x="2215896" y="533412"/>
                  </a:lnTo>
                  <a:lnTo>
                    <a:pt x="2328672" y="661428"/>
                  </a:lnTo>
                  <a:lnTo>
                    <a:pt x="2398776" y="804684"/>
                  </a:lnTo>
                  <a:lnTo>
                    <a:pt x="2484120" y="996708"/>
                  </a:lnTo>
                  <a:lnTo>
                    <a:pt x="2478024" y="1118628"/>
                  </a:lnTo>
                  <a:lnTo>
                    <a:pt x="2374392" y="1286268"/>
                  </a:lnTo>
                  <a:lnTo>
                    <a:pt x="2261616" y="1435620"/>
                  </a:lnTo>
                  <a:lnTo>
                    <a:pt x="2148840" y="1560588"/>
                  </a:lnTo>
                  <a:lnTo>
                    <a:pt x="2063496" y="1682508"/>
                  </a:lnTo>
                  <a:lnTo>
                    <a:pt x="2048256" y="1712988"/>
                  </a:lnTo>
                  <a:lnTo>
                    <a:pt x="1990344" y="1831860"/>
                  </a:lnTo>
                  <a:lnTo>
                    <a:pt x="1953768" y="1926348"/>
                  </a:lnTo>
                  <a:lnTo>
                    <a:pt x="1920240" y="2069604"/>
                  </a:lnTo>
                  <a:lnTo>
                    <a:pt x="1886712" y="2194572"/>
                  </a:lnTo>
                  <a:lnTo>
                    <a:pt x="1880616" y="2222004"/>
                  </a:lnTo>
                  <a:lnTo>
                    <a:pt x="1868424" y="2383548"/>
                  </a:lnTo>
                  <a:cubicBezTo>
                    <a:pt x="1865174" y="2416050"/>
                    <a:pt x="1865376" y="2403817"/>
                    <a:pt x="1865376" y="2420124"/>
                  </a:cubicBezTo>
                  <a:lnTo>
                    <a:pt x="1874520" y="2596908"/>
                  </a:lnTo>
                  <a:lnTo>
                    <a:pt x="1865376" y="2624340"/>
                  </a:lnTo>
                  <a:lnTo>
                    <a:pt x="1840992" y="2785884"/>
                  </a:lnTo>
                  <a:lnTo>
                    <a:pt x="1813560" y="2852940"/>
                  </a:lnTo>
                  <a:lnTo>
                    <a:pt x="1749552" y="2907804"/>
                  </a:lnTo>
                  <a:lnTo>
                    <a:pt x="1600200" y="2926092"/>
                  </a:lnTo>
                  <a:lnTo>
                    <a:pt x="1383792" y="2895612"/>
                  </a:lnTo>
                  <a:lnTo>
                    <a:pt x="1228344" y="2871228"/>
                  </a:lnTo>
                  <a:lnTo>
                    <a:pt x="1082040" y="2801124"/>
                  </a:lnTo>
                  <a:lnTo>
                    <a:pt x="911352" y="2630436"/>
                  </a:lnTo>
                  <a:lnTo>
                    <a:pt x="801624" y="2420124"/>
                  </a:lnTo>
                  <a:lnTo>
                    <a:pt x="725424" y="2255532"/>
                  </a:lnTo>
                  <a:lnTo>
                    <a:pt x="701040" y="2121420"/>
                  </a:lnTo>
                  <a:cubicBezTo>
                    <a:pt x="697992" y="2112276"/>
                    <a:pt x="694234" y="2103339"/>
                    <a:pt x="691896" y="2093988"/>
                  </a:cubicBezTo>
                  <a:cubicBezTo>
                    <a:pt x="690154" y="2087018"/>
                    <a:pt x="688848" y="2072652"/>
                    <a:pt x="688848" y="2072652"/>
                  </a:cubicBezTo>
                  <a:lnTo>
                    <a:pt x="688848" y="2002548"/>
                  </a:lnTo>
                  <a:lnTo>
                    <a:pt x="688848" y="1941588"/>
                  </a:lnTo>
                  <a:lnTo>
                    <a:pt x="688848" y="1776996"/>
                  </a:lnTo>
                  <a:lnTo>
                    <a:pt x="676656" y="1725180"/>
                  </a:lnTo>
                  <a:lnTo>
                    <a:pt x="640080" y="1621548"/>
                  </a:lnTo>
                  <a:cubicBezTo>
                    <a:pt x="625622" y="1556488"/>
                    <a:pt x="643541" y="1619327"/>
                    <a:pt x="624840" y="1581924"/>
                  </a:cubicBezTo>
                  <a:cubicBezTo>
                    <a:pt x="620958" y="1574160"/>
                    <a:pt x="615696" y="1557540"/>
                    <a:pt x="615696" y="1557540"/>
                  </a:cubicBezTo>
                  <a:lnTo>
                    <a:pt x="536448" y="1456956"/>
                  </a:lnTo>
                  <a:lnTo>
                    <a:pt x="518160" y="1426476"/>
                  </a:lnTo>
                  <a:lnTo>
                    <a:pt x="313944" y="1295412"/>
                  </a:lnTo>
                  <a:lnTo>
                    <a:pt x="292608" y="1271028"/>
                  </a:lnTo>
                  <a:lnTo>
                    <a:pt x="192024" y="1173492"/>
                  </a:lnTo>
                  <a:lnTo>
                    <a:pt x="115824" y="1060716"/>
                  </a:lnTo>
                  <a:lnTo>
                    <a:pt x="39624" y="911364"/>
                  </a:lnTo>
                  <a:lnTo>
                    <a:pt x="0" y="704100"/>
                  </a:lnTo>
                  <a:cubicBezTo>
                    <a:pt x="3048" y="694956"/>
                    <a:pt x="6806" y="686019"/>
                    <a:pt x="9144" y="676668"/>
                  </a:cubicBezTo>
                  <a:cubicBezTo>
                    <a:pt x="13198" y="660453"/>
                    <a:pt x="12192" y="650477"/>
                    <a:pt x="12192" y="633996"/>
                  </a:cubicBezTo>
                  <a:lnTo>
                    <a:pt x="30480" y="499884"/>
                  </a:lnTo>
                  <a:lnTo>
                    <a:pt x="33528" y="469404"/>
                  </a:lnTo>
                  <a:lnTo>
                    <a:pt x="85344" y="268236"/>
                  </a:lnTo>
                  <a:lnTo>
                    <a:pt x="94488" y="240804"/>
                  </a:lnTo>
                  <a:lnTo>
                    <a:pt x="137160" y="198132"/>
                  </a:lnTo>
                  <a:cubicBezTo>
                    <a:pt x="175759" y="170561"/>
                    <a:pt x="141542" y="193327"/>
                    <a:pt x="176784" y="173748"/>
                  </a:cubicBezTo>
                  <a:cubicBezTo>
                    <a:pt x="179986" y="171969"/>
                    <a:pt x="185928" y="167652"/>
                    <a:pt x="185928" y="167652"/>
                  </a:cubicBezTo>
                  <a:lnTo>
                    <a:pt x="243840" y="137172"/>
                  </a:lnTo>
                  <a:lnTo>
                    <a:pt x="280416" y="134124"/>
                  </a:lnTo>
                  <a:cubicBezTo>
                    <a:pt x="290585" y="133200"/>
                    <a:pt x="300703" y="131676"/>
                    <a:pt x="310896" y="131076"/>
                  </a:cubicBezTo>
                  <a:cubicBezTo>
                    <a:pt x="317996" y="130658"/>
                    <a:pt x="325120" y="131076"/>
                    <a:pt x="332232" y="131076"/>
                  </a:cubicBezTo>
                  <a:lnTo>
                    <a:pt x="454152" y="109740"/>
                  </a:lnTo>
                  <a:cubicBezTo>
                    <a:pt x="486808" y="99943"/>
                    <a:pt x="475144" y="105340"/>
                    <a:pt x="490728" y="97548"/>
                  </a:cubicBezTo>
                  <a:lnTo>
                    <a:pt x="716280" y="36588"/>
                  </a:lnTo>
                  <a:cubicBezTo>
                    <a:pt x="727456" y="31508"/>
                    <a:pt x="738524" y="26184"/>
                    <a:pt x="749808" y="21348"/>
                  </a:cubicBezTo>
                  <a:cubicBezTo>
                    <a:pt x="752761" y="20082"/>
                    <a:pt x="758952" y="18300"/>
                    <a:pt x="758952" y="18300"/>
                  </a:cubicBezTo>
                  <a:lnTo>
                    <a:pt x="819912" y="6108"/>
                  </a:lnTo>
                  <a:lnTo>
                    <a:pt x="856488" y="3060"/>
                  </a:lnTo>
                  <a:cubicBezTo>
                    <a:pt x="890749" y="-366"/>
                    <a:pt x="870131" y="12"/>
                    <a:pt x="890016" y="12"/>
                  </a:cubicBezTo>
                  <a:lnTo>
                    <a:pt x="972312" y="12"/>
                  </a:lnTo>
                  <a:cubicBezTo>
                    <a:pt x="993648" y="1028"/>
                    <a:pt x="1015028" y="1357"/>
                    <a:pt x="1036320" y="3060"/>
                  </a:cubicBezTo>
                  <a:cubicBezTo>
                    <a:pt x="1040496" y="3394"/>
                    <a:pt x="1044500" y="4904"/>
                    <a:pt x="1048512" y="6108"/>
                  </a:cubicBezTo>
                  <a:cubicBezTo>
                    <a:pt x="1054667" y="7954"/>
                    <a:pt x="1060388" y="11777"/>
                    <a:pt x="1066800" y="12204"/>
                  </a:cubicBezTo>
                  <a:cubicBezTo>
                    <a:pt x="1091130" y="13826"/>
                    <a:pt x="1115568" y="12204"/>
                    <a:pt x="1139952" y="12204"/>
                  </a:cubicBezTo>
                  <a:lnTo>
                    <a:pt x="1161288" y="12204"/>
                  </a:lnTo>
                  <a:lnTo>
                    <a:pt x="1197864" y="12204"/>
                  </a:lnTo>
                  <a:lnTo>
                    <a:pt x="1304544" y="24396"/>
                  </a:lnTo>
                  <a:lnTo>
                    <a:pt x="1331976" y="33540"/>
                  </a:lnTo>
                  <a:lnTo>
                    <a:pt x="1444752" y="97548"/>
                  </a:lnTo>
                  <a:lnTo>
                    <a:pt x="1545336" y="188988"/>
                  </a:lnTo>
                  <a:cubicBezTo>
                    <a:pt x="1558544" y="193052"/>
                    <a:pt x="1571929" y="196581"/>
                    <a:pt x="1584960" y="201180"/>
                  </a:cubicBezTo>
                  <a:cubicBezTo>
                    <a:pt x="1589245" y="202692"/>
                    <a:pt x="1597152" y="207276"/>
                    <a:pt x="1597152" y="207276"/>
                  </a:cubicBezTo>
                  <a:lnTo>
                    <a:pt x="1667256" y="252996"/>
                  </a:lnTo>
                  <a:lnTo>
                    <a:pt x="1697736" y="262140"/>
                  </a:lnTo>
                  <a:lnTo>
                    <a:pt x="1804416" y="310908"/>
                  </a:lnTo>
                  <a:lnTo>
                    <a:pt x="1898904" y="356628"/>
                  </a:lnTo>
                </a:path>
              </a:pathLst>
            </a:custGeom>
            <a:solidFill>
              <a:srgbClr val="FFF2CC">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p:nvPr/>
          </p:nvSpPr>
          <p:spPr>
            <a:xfrm>
              <a:off x="1207770" y="1253490"/>
              <a:ext cx="4503420" cy="1409700"/>
            </a:xfrm>
            <a:custGeom>
              <a:avLst/>
              <a:gdLst>
                <a:gd name="connsiteX0" fmla="*/ 0 w 4503420"/>
                <a:gd name="connsiteY0" fmla="*/ 1211580 h 1409700"/>
                <a:gd name="connsiteX1" fmla="*/ 377190 w 4503420"/>
                <a:gd name="connsiteY1" fmla="*/ 1230630 h 1409700"/>
                <a:gd name="connsiteX2" fmla="*/ 419100 w 4503420"/>
                <a:gd name="connsiteY2" fmla="*/ 1238250 h 1409700"/>
                <a:gd name="connsiteX3" fmla="*/ 815340 w 4503420"/>
                <a:gd name="connsiteY3" fmla="*/ 1249680 h 1409700"/>
                <a:gd name="connsiteX4" fmla="*/ 1040130 w 4503420"/>
                <a:gd name="connsiteY4" fmla="*/ 1261110 h 1409700"/>
                <a:gd name="connsiteX5" fmla="*/ 1097280 w 4503420"/>
                <a:gd name="connsiteY5" fmla="*/ 1261110 h 1409700"/>
                <a:gd name="connsiteX6" fmla="*/ 1348740 w 4503420"/>
                <a:gd name="connsiteY6" fmla="*/ 1303020 h 1409700"/>
                <a:gd name="connsiteX7" fmla="*/ 1531620 w 4503420"/>
                <a:gd name="connsiteY7" fmla="*/ 1337310 h 1409700"/>
                <a:gd name="connsiteX8" fmla="*/ 1737360 w 4503420"/>
                <a:gd name="connsiteY8" fmla="*/ 1360170 h 1409700"/>
                <a:gd name="connsiteX9" fmla="*/ 1794510 w 4503420"/>
                <a:gd name="connsiteY9" fmla="*/ 1367790 h 1409700"/>
                <a:gd name="connsiteX10" fmla="*/ 2061210 w 4503420"/>
                <a:gd name="connsiteY10" fmla="*/ 1402080 h 1409700"/>
                <a:gd name="connsiteX11" fmla="*/ 2167890 w 4503420"/>
                <a:gd name="connsiteY11" fmla="*/ 1402080 h 1409700"/>
                <a:gd name="connsiteX12" fmla="*/ 2377440 w 4503420"/>
                <a:gd name="connsiteY12" fmla="*/ 1409700 h 1409700"/>
                <a:gd name="connsiteX13" fmla="*/ 2426970 w 4503420"/>
                <a:gd name="connsiteY13" fmla="*/ 1409700 h 1409700"/>
                <a:gd name="connsiteX14" fmla="*/ 2606040 w 4503420"/>
                <a:gd name="connsiteY14" fmla="*/ 1386840 h 1409700"/>
                <a:gd name="connsiteX15" fmla="*/ 2971800 w 4503420"/>
                <a:gd name="connsiteY15" fmla="*/ 1280160 h 1409700"/>
                <a:gd name="connsiteX16" fmla="*/ 3268980 w 4503420"/>
                <a:gd name="connsiteY16" fmla="*/ 1211580 h 1409700"/>
                <a:gd name="connsiteX17" fmla="*/ 3558540 w 4503420"/>
                <a:gd name="connsiteY17" fmla="*/ 1135380 h 1409700"/>
                <a:gd name="connsiteX18" fmla="*/ 3596640 w 4503420"/>
                <a:gd name="connsiteY18" fmla="*/ 1112520 h 1409700"/>
                <a:gd name="connsiteX19" fmla="*/ 3832860 w 4503420"/>
                <a:gd name="connsiteY19" fmla="*/ 1070610 h 1409700"/>
                <a:gd name="connsiteX20" fmla="*/ 4130040 w 4503420"/>
                <a:gd name="connsiteY20" fmla="*/ 1024890 h 1409700"/>
                <a:gd name="connsiteX21" fmla="*/ 4168140 w 4503420"/>
                <a:gd name="connsiteY21" fmla="*/ 998220 h 1409700"/>
                <a:gd name="connsiteX22" fmla="*/ 4503420 w 4503420"/>
                <a:gd name="connsiteY22" fmla="*/ 929640 h 1409700"/>
                <a:gd name="connsiteX23" fmla="*/ 4480560 w 4503420"/>
                <a:gd name="connsiteY23" fmla="*/ 769620 h 1409700"/>
                <a:gd name="connsiteX24" fmla="*/ 4290060 w 4503420"/>
                <a:gd name="connsiteY24" fmla="*/ 758190 h 1409700"/>
                <a:gd name="connsiteX25" fmla="*/ 4175760 w 4503420"/>
                <a:gd name="connsiteY25" fmla="*/ 636270 h 1409700"/>
                <a:gd name="connsiteX26" fmla="*/ 3977640 w 4503420"/>
                <a:gd name="connsiteY26" fmla="*/ 640080 h 1409700"/>
                <a:gd name="connsiteX27" fmla="*/ 3806190 w 4503420"/>
                <a:gd name="connsiteY27" fmla="*/ 506730 h 1409700"/>
                <a:gd name="connsiteX28" fmla="*/ 3467100 w 4503420"/>
                <a:gd name="connsiteY28" fmla="*/ 525780 h 1409700"/>
                <a:gd name="connsiteX29" fmla="*/ 3322320 w 4503420"/>
                <a:gd name="connsiteY29" fmla="*/ 388620 h 1409700"/>
                <a:gd name="connsiteX30" fmla="*/ 2987040 w 4503420"/>
                <a:gd name="connsiteY30" fmla="*/ 434340 h 1409700"/>
                <a:gd name="connsiteX31" fmla="*/ 2827020 w 4503420"/>
                <a:gd name="connsiteY31" fmla="*/ 266700 h 1409700"/>
                <a:gd name="connsiteX32" fmla="*/ 2541270 w 4503420"/>
                <a:gd name="connsiteY32" fmla="*/ 323850 h 1409700"/>
                <a:gd name="connsiteX33" fmla="*/ 2343150 w 4503420"/>
                <a:gd name="connsiteY33" fmla="*/ 148590 h 1409700"/>
                <a:gd name="connsiteX34" fmla="*/ 2213610 w 4503420"/>
                <a:gd name="connsiteY34" fmla="*/ 251460 h 1409700"/>
                <a:gd name="connsiteX35" fmla="*/ 1988820 w 4503420"/>
                <a:gd name="connsiteY35" fmla="*/ 57150 h 1409700"/>
                <a:gd name="connsiteX36" fmla="*/ 1836420 w 4503420"/>
                <a:gd name="connsiteY36" fmla="*/ 137160 h 1409700"/>
                <a:gd name="connsiteX37" fmla="*/ 1760220 w 4503420"/>
                <a:gd name="connsiteY37" fmla="*/ 0 h 1409700"/>
                <a:gd name="connsiteX38" fmla="*/ 1733550 w 4503420"/>
                <a:gd name="connsiteY38" fmla="*/ 22860 h 1409700"/>
                <a:gd name="connsiteX39" fmla="*/ 1554480 w 4503420"/>
                <a:gd name="connsiteY39" fmla="*/ 64770 h 1409700"/>
                <a:gd name="connsiteX40" fmla="*/ 1440180 w 4503420"/>
                <a:gd name="connsiteY40" fmla="*/ 205740 h 1409700"/>
                <a:gd name="connsiteX41" fmla="*/ 1116330 w 4503420"/>
                <a:gd name="connsiteY41" fmla="*/ 217170 h 1409700"/>
                <a:gd name="connsiteX42" fmla="*/ 1051560 w 4503420"/>
                <a:gd name="connsiteY42" fmla="*/ 369570 h 1409700"/>
                <a:gd name="connsiteX43" fmla="*/ 704850 w 4503420"/>
                <a:gd name="connsiteY43" fmla="*/ 403860 h 1409700"/>
                <a:gd name="connsiteX44" fmla="*/ 586740 w 4503420"/>
                <a:gd name="connsiteY44" fmla="*/ 571500 h 1409700"/>
                <a:gd name="connsiteX45" fmla="*/ 300990 w 4503420"/>
                <a:gd name="connsiteY45" fmla="*/ 579120 h 1409700"/>
                <a:gd name="connsiteX46" fmla="*/ 194310 w 4503420"/>
                <a:gd name="connsiteY46" fmla="*/ 720090 h 1409700"/>
                <a:gd name="connsiteX47" fmla="*/ 34290 w 4503420"/>
                <a:gd name="connsiteY47" fmla="*/ 704850 h 1409700"/>
                <a:gd name="connsiteX48" fmla="*/ 11430 w 4503420"/>
                <a:gd name="connsiteY48" fmla="*/ 115062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503420" h="1409700">
                  <a:moveTo>
                    <a:pt x="0" y="1211580"/>
                  </a:moveTo>
                  <a:lnTo>
                    <a:pt x="377190" y="1230630"/>
                  </a:lnTo>
                  <a:lnTo>
                    <a:pt x="419100" y="1238250"/>
                  </a:lnTo>
                  <a:lnTo>
                    <a:pt x="815340" y="1249680"/>
                  </a:lnTo>
                  <a:lnTo>
                    <a:pt x="1040130" y="1261110"/>
                  </a:lnTo>
                  <a:lnTo>
                    <a:pt x="1097280" y="1261110"/>
                  </a:lnTo>
                  <a:lnTo>
                    <a:pt x="1348740" y="1303020"/>
                  </a:lnTo>
                  <a:lnTo>
                    <a:pt x="1531620" y="1337310"/>
                  </a:lnTo>
                  <a:lnTo>
                    <a:pt x="1737360" y="1360170"/>
                  </a:lnTo>
                  <a:lnTo>
                    <a:pt x="1794510" y="1367790"/>
                  </a:lnTo>
                  <a:lnTo>
                    <a:pt x="2061210" y="1402080"/>
                  </a:lnTo>
                  <a:lnTo>
                    <a:pt x="2167890" y="1402080"/>
                  </a:lnTo>
                  <a:lnTo>
                    <a:pt x="2377440" y="1409700"/>
                  </a:lnTo>
                  <a:lnTo>
                    <a:pt x="2426970" y="1409700"/>
                  </a:lnTo>
                  <a:lnTo>
                    <a:pt x="2606040" y="1386840"/>
                  </a:lnTo>
                  <a:lnTo>
                    <a:pt x="2971800" y="1280160"/>
                  </a:lnTo>
                  <a:lnTo>
                    <a:pt x="3268980" y="1211580"/>
                  </a:lnTo>
                  <a:lnTo>
                    <a:pt x="3558540" y="1135380"/>
                  </a:lnTo>
                  <a:cubicBezTo>
                    <a:pt x="3591428" y="1114825"/>
                    <a:pt x="3578304" y="1121688"/>
                    <a:pt x="3596640" y="1112520"/>
                  </a:cubicBezTo>
                  <a:lnTo>
                    <a:pt x="3832860" y="1070610"/>
                  </a:lnTo>
                  <a:lnTo>
                    <a:pt x="4130040" y="1024890"/>
                  </a:lnTo>
                  <a:cubicBezTo>
                    <a:pt x="4162792" y="1000326"/>
                    <a:pt x="4149161" y="1007710"/>
                    <a:pt x="4168140" y="998220"/>
                  </a:cubicBezTo>
                  <a:lnTo>
                    <a:pt x="4503420" y="929640"/>
                  </a:lnTo>
                  <a:lnTo>
                    <a:pt x="4480560" y="769620"/>
                  </a:lnTo>
                  <a:lnTo>
                    <a:pt x="4290060" y="758190"/>
                  </a:lnTo>
                  <a:lnTo>
                    <a:pt x="4175760" y="636270"/>
                  </a:lnTo>
                  <a:lnTo>
                    <a:pt x="3977640" y="640080"/>
                  </a:lnTo>
                  <a:lnTo>
                    <a:pt x="3806190" y="506730"/>
                  </a:lnTo>
                  <a:lnTo>
                    <a:pt x="3467100" y="525780"/>
                  </a:lnTo>
                  <a:lnTo>
                    <a:pt x="3322320" y="388620"/>
                  </a:lnTo>
                  <a:lnTo>
                    <a:pt x="2987040" y="434340"/>
                  </a:lnTo>
                  <a:lnTo>
                    <a:pt x="2827020" y="266700"/>
                  </a:lnTo>
                  <a:lnTo>
                    <a:pt x="2541270" y="323850"/>
                  </a:lnTo>
                  <a:lnTo>
                    <a:pt x="2343150" y="148590"/>
                  </a:lnTo>
                  <a:lnTo>
                    <a:pt x="2213610" y="251460"/>
                  </a:lnTo>
                  <a:lnTo>
                    <a:pt x="1988820" y="57150"/>
                  </a:lnTo>
                  <a:lnTo>
                    <a:pt x="1836420" y="137160"/>
                  </a:lnTo>
                  <a:lnTo>
                    <a:pt x="1760220" y="0"/>
                  </a:lnTo>
                  <a:lnTo>
                    <a:pt x="1733550" y="22860"/>
                  </a:lnTo>
                  <a:lnTo>
                    <a:pt x="1554480" y="64770"/>
                  </a:lnTo>
                  <a:lnTo>
                    <a:pt x="1440180" y="205740"/>
                  </a:lnTo>
                  <a:lnTo>
                    <a:pt x="1116330" y="217170"/>
                  </a:lnTo>
                  <a:lnTo>
                    <a:pt x="1051560" y="369570"/>
                  </a:lnTo>
                  <a:lnTo>
                    <a:pt x="704850" y="403860"/>
                  </a:lnTo>
                  <a:lnTo>
                    <a:pt x="586740" y="571500"/>
                  </a:lnTo>
                  <a:lnTo>
                    <a:pt x="300990" y="579120"/>
                  </a:lnTo>
                  <a:lnTo>
                    <a:pt x="194310" y="720090"/>
                  </a:lnTo>
                  <a:lnTo>
                    <a:pt x="34290" y="704850"/>
                  </a:lnTo>
                  <a:lnTo>
                    <a:pt x="11430" y="1150620"/>
                  </a:lnTo>
                </a:path>
              </a:pathLst>
            </a:custGeom>
            <a:solidFill>
              <a:srgbClr val="FFF2CC">
                <a:alpha val="50196"/>
              </a:srgbClr>
            </a:solidFill>
            <a:ln>
              <a:solidFill>
                <a:srgbClr val="00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3310766" y="3977230"/>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2080</a:t>
              </a:r>
              <a:endParaRPr lang="en-US" sz="400" dirty="0">
                <a:latin typeface="Arial Black" panose="020B0A04020102020204" pitchFamily="34" charset="0"/>
                <a:cs typeface="Aharoni" panose="02010803020104030203" pitchFamily="2" charset="-79"/>
              </a:endParaRPr>
            </a:p>
          </p:txBody>
        </p:sp>
        <p:sp>
          <p:nvSpPr>
            <p:cNvPr id="9" name="TextBox 8"/>
            <p:cNvSpPr txBox="1"/>
            <p:nvPr/>
          </p:nvSpPr>
          <p:spPr>
            <a:xfrm>
              <a:off x="3310766" y="4796380"/>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2120</a:t>
              </a:r>
              <a:endParaRPr lang="en-US" sz="400" dirty="0">
                <a:latin typeface="Arial Black" panose="020B0A04020102020204" pitchFamily="34" charset="0"/>
                <a:cs typeface="Aharoni" panose="02010803020104030203" pitchFamily="2" charset="-79"/>
              </a:endParaRPr>
            </a:p>
          </p:txBody>
        </p:sp>
        <p:grpSp>
          <p:nvGrpSpPr>
            <p:cNvPr id="10" name="Group 9"/>
            <p:cNvGrpSpPr/>
            <p:nvPr/>
          </p:nvGrpSpPr>
          <p:grpSpPr>
            <a:xfrm rot="1560000">
              <a:off x="3973406" y="3648101"/>
              <a:ext cx="319318" cy="153888"/>
              <a:chOff x="3977216" y="3531955"/>
              <a:chExt cx="319318" cy="153888"/>
            </a:xfrm>
          </p:grpSpPr>
          <p:sp>
            <p:nvSpPr>
              <p:cNvPr id="119" name="Rectangle 11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TextBox 11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2400</a:t>
                </a:r>
                <a:endParaRPr lang="en-US" sz="400" dirty="0">
                  <a:latin typeface="Arial Black" panose="020B0A04020102020204" pitchFamily="34" charset="0"/>
                  <a:cs typeface="Aharoni" panose="02010803020104030203" pitchFamily="2" charset="-79"/>
                </a:endParaRPr>
              </a:p>
            </p:txBody>
          </p:sp>
        </p:grpSp>
        <p:grpSp>
          <p:nvGrpSpPr>
            <p:cNvPr id="11" name="Group 10"/>
            <p:cNvGrpSpPr/>
            <p:nvPr/>
          </p:nvGrpSpPr>
          <p:grpSpPr>
            <a:xfrm rot="1560000">
              <a:off x="5076295" y="3020515"/>
              <a:ext cx="319318" cy="153888"/>
              <a:chOff x="3977216" y="3531955"/>
              <a:chExt cx="319318" cy="153888"/>
            </a:xfrm>
          </p:grpSpPr>
          <p:sp>
            <p:nvSpPr>
              <p:cNvPr id="117" name="Rectangle 11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TextBox 11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3600</a:t>
                </a:r>
                <a:endParaRPr lang="en-US" sz="400" dirty="0">
                  <a:latin typeface="Arial Black" panose="020B0A04020102020204" pitchFamily="34" charset="0"/>
                  <a:cs typeface="Aharoni" panose="02010803020104030203" pitchFamily="2" charset="-79"/>
                </a:endParaRPr>
              </a:p>
            </p:txBody>
          </p:sp>
        </p:grpSp>
        <p:grpSp>
          <p:nvGrpSpPr>
            <p:cNvPr id="12" name="Group 11"/>
            <p:cNvGrpSpPr/>
            <p:nvPr/>
          </p:nvGrpSpPr>
          <p:grpSpPr>
            <a:xfrm rot="1680000">
              <a:off x="4998296" y="3166183"/>
              <a:ext cx="319318" cy="153888"/>
              <a:chOff x="3977216" y="3531955"/>
              <a:chExt cx="319318" cy="153888"/>
            </a:xfrm>
          </p:grpSpPr>
          <p:sp>
            <p:nvSpPr>
              <p:cNvPr id="115" name="Rectangle 11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TextBox 11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3400</a:t>
                </a:r>
                <a:endParaRPr lang="en-US" sz="400" dirty="0">
                  <a:latin typeface="Arial Black" panose="020B0A04020102020204" pitchFamily="34" charset="0"/>
                  <a:cs typeface="Aharoni" panose="02010803020104030203" pitchFamily="2" charset="-79"/>
                </a:endParaRPr>
              </a:p>
            </p:txBody>
          </p:sp>
        </p:grpSp>
        <p:grpSp>
          <p:nvGrpSpPr>
            <p:cNvPr id="13" name="Group 12"/>
            <p:cNvGrpSpPr/>
            <p:nvPr/>
          </p:nvGrpSpPr>
          <p:grpSpPr>
            <a:xfrm rot="1380000">
              <a:off x="4889711" y="3281645"/>
              <a:ext cx="319318" cy="153888"/>
              <a:chOff x="3977216" y="3531955"/>
              <a:chExt cx="319318" cy="153888"/>
            </a:xfrm>
          </p:grpSpPr>
          <p:sp>
            <p:nvSpPr>
              <p:cNvPr id="113" name="Rectangle 11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TextBox 11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grpSp>
          <p:nvGrpSpPr>
            <p:cNvPr id="14" name="Group 13"/>
            <p:cNvGrpSpPr/>
            <p:nvPr/>
          </p:nvGrpSpPr>
          <p:grpSpPr>
            <a:xfrm rot="1560000">
              <a:off x="4781126" y="3405235"/>
              <a:ext cx="319318" cy="153888"/>
              <a:chOff x="3977216" y="3531955"/>
              <a:chExt cx="319318" cy="153888"/>
            </a:xfrm>
          </p:grpSpPr>
          <p:sp>
            <p:nvSpPr>
              <p:cNvPr id="111" name="Rectangle 11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TextBox 11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3000</a:t>
                </a:r>
                <a:endParaRPr lang="en-US" sz="400" dirty="0">
                  <a:latin typeface="Arial Black" panose="020B0A04020102020204" pitchFamily="34" charset="0"/>
                  <a:cs typeface="Aharoni" panose="02010803020104030203" pitchFamily="2" charset="-79"/>
                </a:endParaRPr>
              </a:p>
            </p:txBody>
          </p:sp>
        </p:grpSp>
        <p:grpSp>
          <p:nvGrpSpPr>
            <p:cNvPr id="15" name="Group 14"/>
            <p:cNvGrpSpPr/>
            <p:nvPr/>
          </p:nvGrpSpPr>
          <p:grpSpPr>
            <a:xfrm rot="1380000">
              <a:off x="4605542" y="3512568"/>
              <a:ext cx="319318" cy="153888"/>
              <a:chOff x="3977216" y="3531955"/>
              <a:chExt cx="319318" cy="153888"/>
            </a:xfrm>
          </p:grpSpPr>
          <p:sp>
            <p:nvSpPr>
              <p:cNvPr id="109" name="Rectangle 10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TextBox 10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2800</a:t>
                </a:r>
                <a:endParaRPr lang="en-US" sz="400" dirty="0">
                  <a:latin typeface="Arial Black" panose="020B0A04020102020204" pitchFamily="34" charset="0"/>
                  <a:cs typeface="Aharoni" panose="02010803020104030203" pitchFamily="2" charset="-79"/>
                </a:endParaRPr>
              </a:p>
            </p:txBody>
          </p:sp>
        </p:grpSp>
        <p:grpSp>
          <p:nvGrpSpPr>
            <p:cNvPr id="16" name="Group 15"/>
            <p:cNvGrpSpPr/>
            <p:nvPr/>
          </p:nvGrpSpPr>
          <p:grpSpPr>
            <a:xfrm rot="1560000">
              <a:off x="4211064" y="3559123"/>
              <a:ext cx="319318" cy="153888"/>
              <a:chOff x="3977216" y="3531955"/>
              <a:chExt cx="319318" cy="153888"/>
            </a:xfrm>
          </p:grpSpPr>
          <p:sp>
            <p:nvSpPr>
              <p:cNvPr id="107" name="Rectangle 10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TextBox 10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2600</a:t>
                </a:r>
                <a:endParaRPr lang="en-US" sz="400" dirty="0">
                  <a:latin typeface="Arial Black" panose="020B0A04020102020204" pitchFamily="34" charset="0"/>
                  <a:cs typeface="Aharoni" panose="02010803020104030203" pitchFamily="2" charset="-79"/>
                </a:endParaRPr>
              </a:p>
            </p:txBody>
          </p:sp>
        </p:grpSp>
        <p:grpSp>
          <p:nvGrpSpPr>
            <p:cNvPr id="17" name="Group 16"/>
            <p:cNvGrpSpPr/>
            <p:nvPr/>
          </p:nvGrpSpPr>
          <p:grpSpPr>
            <a:xfrm rot="1020000">
              <a:off x="2200794" y="1614024"/>
              <a:ext cx="319318" cy="153888"/>
              <a:chOff x="3977216" y="3531955"/>
              <a:chExt cx="319318" cy="153888"/>
            </a:xfrm>
          </p:grpSpPr>
          <p:sp>
            <p:nvSpPr>
              <p:cNvPr id="105" name="Rectangle 10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TextBox 10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1400</a:t>
                </a:r>
                <a:endParaRPr lang="en-US" sz="400" dirty="0">
                  <a:latin typeface="Arial Black" panose="020B0A04020102020204" pitchFamily="34" charset="0"/>
                  <a:cs typeface="Aharoni" panose="02010803020104030203" pitchFamily="2" charset="-79"/>
                </a:endParaRPr>
              </a:p>
            </p:txBody>
          </p:sp>
        </p:grpSp>
        <p:grpSp>
          <p:nvGrpSpPr>
            <p:cNvPr id="18" name="Group 17"/>
            <p:cNvGrpSpPr/>
            <p:nvPr/>
          </p:nvGrpSpPr>
          <p:grpSpPr>
            <a:xfrm rot="1740000">
              <a:off x="3520340" y="3260534"/>
              <a:ext cx="319318" cy="153888"/>
              <a:chOff x="3977216" y="3531955"/>
              <a:chExt cx="319318" cy="153888"/>
            </a:xfrm>
          </p:grpSpPr>
          <p:sp>
            <p:nvSpPr>
              <p:cNvPr id="103" name="Rectangle 10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TextBox 10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2600</a:t>
                </a:r>
                <a:endParaRPr lang="en-US" sz="400" dirty="0">
                  <a:latin typeface="Arial Black" panose="020B0A04020102020204" pitchFamily="34" charset="0"/>
                  <a:cs typeface="Aharoni" panose="02010803020104030203" pitchFamily="2" charset="-79"/>
                </a:endParaRPr>
              </a:p>
            </p:txBody>
          </p:sp>
        </p:grpSp>
        <p:grpSp>
          <p:nvGrpSpPr>
            <p:cNvPr id="19" name="Group 18"/>
            <p:cNvGrpSpPr/>
            <p:nvPr/>
          </p:nvGrpSpPr>
          <p:grpSpPr>
            <a:xfrm rot="1560000">
              <a:off x="5238257" y="2716948"/>
              <a:ext cx="319318" cy="153888"/>
              <a:chOff x="3977216" y="3531955"/>
              <a:chExt cx="319318" cy="153888"/>
            </a:xfrm>
          </p:grpSpPr>
          <p:sp>
            <p:nvSpPr>
              <p:cNvPr id="101" name="Rectangle 10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TextBox 10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4000</a:t>
                </a:r>
                <a:endParaRPr lang="en-US" sz="400" dirty="0">
                  <a:latin typeface="Arial Black" panose="020B0A04020102020204" pitchFamily="34" charset="0"/>
                  <a:cs typeface="Aharoni" panose="02010803020104030203" pitchFamily="2" charset="-79"/>
                </a:endParaRPr>
              </a:p>
            </p:txBody>
          </p:sp>
        </p:grpSp>
        <p:grpSp>
          <p:nvGrpSpPr>
            <p:cNvPr id="20" name="Group 19"/>
            <p:cNvGrpSpPr/>
            <p:nvPr/>
          </p:nvGrpSpPr>
          <p:grpSpPr>
            <a:xfrm rot="1560000">
              <a:off x="5154294" y="2866627"/>
              <a:ext cx="319318" cy="153888"/>
              <a:chOff x="3977216" y="3531955"/>
              <a:chExt cx="319318" cy="153888"/>
            </a:xfrm>
          </p:grpSpPr>
          <p:sp>
            <p:nvSpPr>
              <p:cNvPr id="99" name="Rectangle 9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TextBox 9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3800</a:t>
                </a:r>
                <a:endParaRPr lang="en-US" sz="400" dirty="0">
                  <a:latin typeface="Arial Black" panose="020B0A04020102020204" pitchFamily="34" charset="0"/>
                  <a:cs typeface="Aharoni" panose="02010803020104030203" pitchFamily="2" charset="-79"/>
                </a:endParaRPr>
              </a:p>
            </p:txBody>
          </p:sp>
        </p:grpSp>
        <p:grpSp>
          <p:nvGrpSpPr>
            <p:cNvPr id="21" name="Group 20"/>
            <p:cNvGrpSpPr/>
            <p:nvPr/>
          </p:nvGrpSpPr>
          <p:grpSpPr>
            <a:xfrm rot="1560000">
              <a:off x="5531627" y="2468229"/>
              <a:ext cx="319318" cy="153888"/>
              <a:chOff x="3977216" y="3531955"/>
              <a:chExt cx="319318" cy="153888"/>
            </a:xfrm>
          </p:grpSpPr>
          <p:sp>
            <p:nvSpPr>
              <p:cNvPr id="97" name="Rectangle 9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TextBox 9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4400</a:t>
                </a:r>
                <a:endParaRPr lang="en-US" sz="400" dirty="0">
                  <a:latin typeface="Arial Black" panose="020B0A04020102020204" pitchFamily="34" charset="0"/>
                  <a:cs typeface="Aharoni" panose="02010803020104030203" pitchFamily="2" charset="-79"/>
                </a:endParaRPr>
              </a:p>
            </p:txBody>
          </p:sp>
        </p:grpSp>
        <p:grpSp>
          <p:nvGrpSpPr>
            <p:cNvPr id="22" name="Group 21"/>
            <p:cNvGrpSpPr/>
            <p:nvPr/>
          </p:nvGrpSpPr>
          <p:grpSpPr>
            <a:xfrm rot="1560000">
              <a:off x="5468656" y="2634435"/>
              <a:ext cx="319318" cy="153888"/>
              <a:chOff x="3977216" y="3531955"/>
              <a:chExt cx="319318" cy="153888"/>
            </a:xfrm>
          </p:grpSpPr>
          <p:sp>
            <p:nvSpPr>
              <p:cNvPr id="95" name="Rectangle 9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TextBox 9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4200</a:t>
                </a:r>
                <a:endParaRPr lang="en-US" sz="400" dirty="0">
                  <a:latin typeface="Arial Black" panose="020B0A04020102020204" pitchFamily="34" charset="0"/>
                  <a:cs typeface="Aharoni" panose="02010803020104030203" pitchFamily="2" charset="-79"/>
                </a:endParaRPr>
              </a:p>
            </p:txBody>
          </p:sp>
        </p:grpSp>
        <p:grpSp>
          <p:nvGrpSpPr>
            <p:cNvPr id="23" name="Group 22"/>
            <p:cNvGrpSpPr/>
            <p:nvPr/>
          </p:nvGrpSpPr>
          <p:grpSpPr>
            <a:xfrm rot="1500000">
              <a:off x="1881476" y="1694034"/>
              <a:ext cx="319318" cy="153888"/>
              <a:chOff x="3977216" y="3531955"/>
              <a:chExt cx="319318" cy="153888"/>
            </a:xfrm>
          </p:grpSpPr>
          <p:sp>
            <p:nvSpPr>
              <p:cNvPr id="93" name="Rectangle 9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TextBox 9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1200</a:t>
                </a:r>
                <a:endParaRPr lang="en-US" sz="400" dirty="0">
                  <a:latin typeface="Arial Black" panose="020B0A04020102020204" pitchFamily="34" charset="0"/>
                  <a:cs typeface="Aharoni" panose="02010803020104030203" pitchFamily="2" charset="-79"/>
                </a:endParaRPr>
              </a:p>
            </p:txBody>
          </p:sp>
        </p:grpSp>
        <p:grpSp>
          <p:nvGrpSpPr>
            <p:cNvPr id="24" name="Group 23"/>
            <p:cNvGrpSpPr/>
            <p:nvPr/>
          </p:nvGrpSpPr>
          <p:grpSpPr>
            <a:xfrm rot="1320000">
              <a:off x="3393819" y="2314261"/>
              <a:ext cx="319318" cy="153888"/>
              <a:chOff x="3977216" y="3531955"/>
              <a:chExt cx="319318" cy="153888"/>
            </a:xfrm>
          </p:grpSpPr>
          <p:sp>
            <p:nvSpPr>
              <p:cNvPr id="91" name="Rectangle 9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TextBox 9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1000</a:t>
                </a:r>
                <a:endParaRPr lang="en-US" sz="400" dirty="0">
                  <a:latin typeface="Arial Black" panose="020B0A04020102020204" pitchFamily="34" charset="0"/>
                  <a:cs typeface="Aharoni" panose="02010803020104030203" pitchFamily="2" charset="-79"/>
                </a:endParaRPr>
              </a:p>
            </p:txBody>
          </p:sp>
        </p:grpSp>
        <p:grpSp>
          <p:nvGrpSpPr>
            <p:cNvPr id="25" name="Group 24"/>
            <p:cNvGrpSpPr/>
            <p:nvPr/>
          </p:nvGrpSpPr>
          <p:grpSpPr>
            <a:xfrm rot="1380000">
              <a:off x="2918799" y="2295485"/>
              <a:ext cx="285656" cy="153888"/>
              <a:chOff x="3994047" y="3531955"/>
              <a:chExt cx="285656" cy="153888"/>
            </a:xfrm>
          </p:grpSpPr>
          <p:sp>
            <p:nvSpPr>
              <p:cNvPr id="89" name="Rectangle 8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TextBox 89"/>
              <p:cNvSpPr txBox="1"/>
              <p:nvPr/>
            </p:nvSpPr>
            <p:spPr>
              <a:xfrm>
                <a:off x="3994047" y="3531955"/>
                <a:ext cx="285656"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800</a:t>
                </a:r>
                <a:endParaRPr lang="en-US" sz="400" dirty="0">
                  <a:latin typeface="Arial Black" panose="020B0A04020102020204" pitchFamily="34" charset="0"/>
                  <a:cs typeface="Aharoni" panose="02010803020104030203" pitchFamily="2" charset="-79"/>
                </a:endParaRPr>
              </a:p>
            </p:txBody>
          </p:sp>
        </p:grpSp>
        <p:grpSp>
          <p:nvGrpSpPr>
            <p:cNvPr id="26" name="Group 25"/>
            <p:cNvGrpSpPr/>
            <p:nvPr/>
          </p:nvGrpSpPr>
          <p:grpSpPr>
            <a:xfrm rot="1380000">
              <a:off x="2772667" y="2407737"/>
              <a:ext cx="285656" cy="153888"/>
              <a:chOff x="3994047" y="3531955"/>
              <a:chExt cx="285656" cy="153888"/>
            </a:xfrm>
          </p:grpSpPr>
          <p:sp>
            <p:nvSpPr>
              <p:cNvPr id="87" name="Rectangle 8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TextBox 87"/>
              <p:cNvSpPr txBox="1"/>
              <p:nvPr/>
            </p:nvSpPr>
            <p:spPr>
              <a:xfrm>
                <a:off x="3994047" y="3531955"/>
                <a:ext cx="285656"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600</a:t>
                </a:r>
                <a:endParaRPr lang="en-US" sz="400" dirty="0">
                  <a:latin typeface="Arial Black" panose="020B0A04020102020204" pitchFamily="34" charset="0"/>
                  <a:cs typeface="Aharoni" panose="02010803020104030203" pitchFamily="2" charset="-79"/>
                </a:endParaRPr>
              </a:p>
            </p:txBody>
          </p:sp>
        </p:grpSp>
        <p:grpSp>
          <p:nvGrpSpPr>
            <p:cNvPr id="27" name="Group 26"/>
            <p:cNvGrpSpPr/>
            <p:nvPr/>
          </p:nvGrpSpPr>
          <p:grpSpPr>
            <a:xfrm>
              <a:off x="2128414" y="2421491"/>
              <a:ext cx="285656" cy="153888"/>
              <a:chOff x="2128414" y="2421491"/>
              <a:chExt cx="285656" cy="153888"/>
            </a:xfrm>
          </p:grpSpPr>
          <p:sp>
            <p:nvSpPr>
              <p:cNvPr id="85" name="Rectangle 84"/>
              <p:cNvSpPr/>
              <p:nvPr/>
            </p:nvSpPr>
            <p:spPr>
              <a:xfrm>
                <a:off x="2199187" y="2468229"/>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86" name="TextBox 85"/>
              <p:cNvSpPr txBox="1"/>
              <p:nvPr/>
            </p:nvSpPr>
            <p:spPr>
              <a:xfrm>
                <a:off x="2128414" y="2421491"/>
                <a:ext cx="285656" cy="153888"/>
              </a:xfrm>
              <a:prstGeom prst="rect">
                <a:avLst/>
              </a:prstGeom>
              <a:noFill/>
            </p:spPr>
            <p:txBody>
              <a:bodyPr wrap="none" rtlCol="0">
                <a:spAutoFit/>
              </a:bodyPr>
              <a:lstStyle/>
              <a:p>
                <a:pPr algn="ctr"/>
                <a:r>
                  <a:rPr lang="en-US" sz="400" dirty="0" smtClean="0">
                    <a:latin typeface="Arial Black" panose="020B0A04020102020204" pitchFamily="34" charset="0"/>
                    <a:cs typeface="Aharoni" panose="02010803020104030203" pitchFamily="2" charset="-79"/>
                  </a:rPr>
                  <a:t>400</a:t>
                </a:r>
                <a:endParaRPr lang="en-US" sz="400" dirty="0">
                  <a:latin typeface="Arial Black" panose="020B0A04020102020204" pitchFamily="34" charset="0"/>
                  <a:cs typeface="Aharoni" panose="02010803020104030203" pitchFamily="2" charset="-79"/>
                </a:endParaRPr>
              </a:p>
            </p:txBody>
          </p:sp>
        </p:grpSp>
        <p:grpSp>
          <p:nvGrpSpPr>
            <p:cNvPr id="28" name="Group 27"/>
            <p:cNvGrpSpPr/>
            <p:nvPr/>
          </p:nvGrpSpPr>
          <p:grpSpPr>
            <a:xfrm rot="840000">
              <a:off x="3714071" y="1655941"/>
              <a:ext cx="319318" cy="153888"/>
              <a:chOff x="3977216" y="3531955"/>
              <a:chExt cx="319318" cy="153888"/>
            </a:xfrm>
          </p:grpSpPr>
          <p:sp>
            <p:nvSpPr>
              <p:cNvPr id="83" name="Rectangle 8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TextBox 8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1800</a:t>
                </a:r>
                <a:endParaRPr lang="en-US" sz="400" dirty="0">
                  <a:latin typeface="Arial Black" panose="020B0A04020102020204" pitchFamily="34" charset="0"/>
                  <a:cs typeface="Aharoni" panose="02010803020104030203" pitchFamily="2" charset="-79"/>
                </a:endParaRPr>
              </a:p>
            </p:txBody>
          </p:sp>
        </p:grpSp>
        <p:grpSp>
          <p:nvGrpSpPr>
            <p:cNvPr id="29" name="Group 28"/>
            <p:cNvGrpSpPr/>
            <p:nvPr/>
          </p:nvGrpSpPr>
          <p:grpSpPr>
            <a:xfrm rot="1020000">
              <a:off x="4023617" y="1557020"/>
              <a:ext cx="319318" cy="153888"/>
              <a:chOff x="3977216" y="3531955"/>
              <a:chExt cx="319318" cy="153888"/>
            </a:xfrm>
          </p:grpSpPr>
          <p:sp>
            <p:nvSpPr>
              <p:cNvPr id="81" name="Rectangle 8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2000</a:t>
                </a:r>
                <a:endParaRPr lang="en-US" sz="400" dirty="0">
                  <a:latin typeface="Arial Black" panose="020B0A04020102020204" pitchFamily="34" charset="0"/>
                  <a:cs typeface="Aharoni" panose="02010803020104030203" pitchFamily="2" charset="-79"/>
                </a:endParaRPr>
              </a:p>
            </p:txBody>
          </p:sp>
        </p:grpSp>
        <p:grpSp>
          <p:nvGrpSpPr>
            <p:cNvPr id="30" name="Group 29"/>
            <p:cNvGrpSpPr/>
            <p:nvPr/>
          </p:nvGrpSpPr>
          <p:grpSpPr>
            <a:xfrm rot="900000">
              <a:off x="3408981" y="1748513"/>
              <a:ext cx="319318" cy="153888"/>
              <a:chOff x="3977216" y="3531955"/>
              <a:chExt cx="319318" cy="153888"/>
            </a:xfrm>
          </p:grpSpPr>
          <p:sp>
            <p:nvSpPr>
              <p:cNvPr id="79" name="Rectangle 7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TextBox 7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1600</a:t>
                </a:r>
                <a:endParaRPr lang="en-US" sz="400" dirty="0">
                  <a:latin typeface="Arial Black" panose="020B0A04020102020204" pitchFamily="34" charset="0"/>
                  <a:cs typeface="Aharoni" panose="02010803020104030203" pitchFamily="2" charset="-79"/>
                </a:endParaRPr>
              </a:p>
            </p:txBody>
          </p:sp>
        </p:grpSp>
        <p:grpSp>
          <p:nvGrpSpPr>
            <p:cNvPr id="31" name="Group 30"/>
            <p:cNvGrpSpPr/>
            <p:nvPr/>
          </p:nvGrpSpPr>
          <p:grpSpPr>
            <a:xfrm rot="1260000">
              <a:off x="3262985" y="2821761"/>
              <a:ext cx="319318" cy="153888"/>
              <a:chOff x="3977216" y="3531955"/>
              <a:chExt cx="319318" cy="153888"/>
            </a:xfrm>
          </p:grpSpPr>
          <p:sp>
            <p:nvSpPr>
              <p:cNvPr id="77" name="Rectangle 7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TextBox 7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grpSp>
          <p:nvGrpSpPr>
            <p:cNvPr id="32" name="Group 31"/>
            <p:cNvGrpSpPr/>
            <p:nvPr/>
          </p:nvGrpSpPr>
          <p:grpSpPr>
            <a:xfrm rot="1260000">
              <a:off x="3253934" y="3558365"/>
              <a:ext cx="319318" cy="153888"/>
              <a:chOff x="3977216" y="3531955"/>
              <a:chExt cx="319318" cy="153888"/>
            </a:xfrm>
          </p:grpSpPr>
          <p:sp>
            <p:nvSpPr>
              <p:cNvPr id="75" name="Rectangle 7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2200</a:t>
                </a:r>
                <a:endParaRPr lang="en-US" sz="400" dirty="0">
                  <a:latin typeface="Arial Black" panose="020B0A04020102020204" pitchFamily="34" charset="0"/>
                  <a:cs typeface="Aharoni" panose="02010803020104030203" pitchFamily="2" charset="-79"/>
                </a:endParaRPr>
              </a:p>
            </p:txBody>
          </p:sp>
        </p:grpSp>
        <p:grpSp>
          <p:nvGrpSpPr>
            <p:cNvPr id="33" name="Group 32"/>
            <p:cNvGrpSpPr/>
            <p:nvPr/>
          </p:nvGrpSpPr>
          <p:grpSpPr>
            <a:xfrm rot="1260000">
              <a:off x="3410767" y="2997251"/>
              <a:ext cx="319318" cy="153888"/>
              <a:chOff x="3977216" y="3531955"/>
              <a:chExt cx="319318" cy="153888"/>
            </a:xfrm>
          </p:grpSpPr>
          <p:sp>
            <p:nvSpPr>
              <p:cNvPr id="73" name="Rectangle 7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TextBox 7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3000</a:t>
                </a:r>
                <a:endParaRPr lang="en-US" sz="400" dirty="0">
                  <a:latin typeface="Arial Black" panose="020B0A04020102020204" pitchFamily="34" charset="0"/>
                  <a:cs typeface="Aharoni" panose="02010803020104030203" pitchFamily="2" charset="-79"/>
                </a:endParaRPr>
              </a:p>
            </p:txBody>
          </p:sp>
        </p:grpSp>
        <p:grpSp>
          <p:nvGrpSpPr>
            <p:cNvPr id="34" name="Group 33"/>
            <p:cNvGrpSpPr/>
            <p:nvPr/>
          </p:nvGrpSpPr>
          <p:grpSpPr>
            <a:xfrm rot="-1260000">
              <a:off x="1316608" y="2727045"/>
              <a:ext cx="319318" cy="153888"/>
              <a:chOff x="3977216" y="3531955"/>
              <a:chExt cx="319318" cy="153888"/>
            </a:xfrm>
          </p:grpSpPr>
          <p:sp>
            <p:nvSpPr>
              <p:cNvPr id="71" name="Rectangle 7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extBox 7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grpSp>
          <p:nvGrpSpPr>
            <p:cNvPr id="35" name="Group 34"/>
            <p:cNvGrpSpPr/>
            <p:nvPr/>
          </p:nvGrpSpPr>
          <p:grpSpPr>
            <a:xfrm rot="1380000">
              <a:off x="3417665" y="3110675"/>
              <a:ext cx="319318" cy="153888"/>
              <a:chOff x="3977216" y="3531955"/>
              <a:chExt cx="319318" cy="153888"/>
            </a:xfrm>
          </p:grpSpPr>
          <p:sp>
            <p:nvSpPr>
              <p:cNvPr id="69" name="Rectangle 6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6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2800</a:t>
                </a:r>
                <a:endParaRPr lang="en-US" sz="400" dirty="0">
                  <a:latin typeface="Arial Black" panose="020B0A04020102020204" pitchFamily="34" charset="0"/>
                  <a:cs typeface="Aharoni" panose="02010803020104030203" pitchFamily="2" charset="-79"/>
                </a:endParaRPr>
              </a:p>
            </p:txBody>
          </p:sp>
        </p:grpSp>
        <p:grpSp>
          <p:nvGrpSpPr>
            <p:cNvPr id="36" name="Group 35"/>
            <p:cNvGrpSpPr/>
            <p:nvPr/>
          </p:nvGrpSpPr>
          <p:grpSpPr>
            <a:xfrm rot="-480000">
              <a:off x="1170475" y="2520336"/>
              <a:ext cx="319318" cy="153888"/>
              <a:chOff x="3977216" y="3531955"/>
              <a:chExt cx="319318" cy="153888"/>
            </a:xfrm>
          </p:grpSpPr>
          <p:sp>
            <p:nvSpPr>
              <p:cNvPr id="67" name="Rectangle 6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3400</a:t>
                </a:r>
                <a:endParaRPr lang="en-US" sz="400" dirty="0">
                  <a:latin typeface="Arial Black" panose="020B0A04020102020204" pitchFamily="34" charset="0"/>
                  <a:cs typeface="Aharoni" panose="02010803020104030203" pitchFamily="2" charset="-79"/>
                </a:endParaRPr>
              </a:p>
            </p:txBody>
          </p:sp>
        </p:grpSp>
        <p:grpSp>
          <p:nvGrpSpPr>
            <p:cNvPr id="37" name="Group 36"/>
            <p:cNvGrpSpPr/>
            <p:nvPr/>
          </p:nvGrpSpPr>
          <p:grpSpPr>
            <a:xfrm rot="1260000">
              <a:off x="2523684" y="4260040"/>
              <a:ext cx="319318" cy="153888"/>
              <a:chOff x="3977216" y="3531955"/>
              <a:chExt cx="319318" cy="153888"/>
            </a:xfrm>
          </p:grpSpPr>
          <p:sp>
            <p:nvSpPr>
              <p:cNvPr id="65" name="Rectangle 6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TextBox 6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2200</a:t>
                </a:r>
                <a:endParaRPr lang="en-US" sz="400" dirty="0">
                  <a:latin typeface="Arial Black" panose="020B0A04020102020204" pitchFamily="34" charset="0"/>
                  <a:cs typeface="Aharoni" panose="02010803020104030203" pitchFamily="2" charset="-79"/>
                </a:endParaRPr>
              </a:p>
            </p:txBody>
          </p:sp>
        </p:grpSp>
        <p:grpSp>
          <p:nvGrpSpPr>
            <p:cNvPr id="38" name="Group 37"/>
            <p:cNvGrpSpPr/>
            <p:nvPr/>
          </p:nvGrpSpPr>
          <p:grpSpPr>
            <a:xfrm rot="1800000">
              <a:off x="3182515" y="6114904"/>
              <a:ext cx="319318" cy="153888"/>
              <a:chOff x="3977216" y="3531955"/>
              <a:chExt cx="319318" cy="153888"/>
            </a:xfrm>
          </p:grpSpPr>
          <p:sp>
            <p:nvSpPr>
              <p:cNvPr id="63" name="Rectangle 6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TextBox 6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2400</a:t>
                </a:r>
                <a:endParaRPr lang="en-US" sz="400" dirty="0">
                  <a:latin typeface="Arial Black" panose="020B0A04020102020204" pitchFamily="34" charset="0"/>
                  <a:cs typeface="Aharoni" panose="02010803020104030203" pitchFamily="2" charset="-79"/>
                </a:endParaRPr>
              </a:p>
            </p:txBody>
          </p:sp>
        </p:grpSp>
        <p:grpSp>
          <p:nvGrpSpPr>
            <p:cNvPr id="39" name="Group 38"/>
            <p:cNvGrpSpPr/>
            <p:nvPr/>
          </p:nvGrpSpPr>
          <p:grpSpPr>
            <a:xfrm rot="1800000">
              <a:off x="3162309" y="6783728"/>
              <a:ext cx="319318" cy="153888"/>
              <a:chOff x="3977216" y="3531955"/>
              <a:chExt cx="319318" cy="153888"/>
            </a:xfrm>
          </p:grpSpPr>
          <p:sp>
            <p:nvSpPr>
              <p:cNvPr id="61" name="Rectangle 6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2600</a:t>
                </a:r>
                <a:endParaRPr lang="en-US" sz="400" dirty="0">
                  <a:latin typeface="Arial Black" panose="020B0A04020102020204" pitchFamily="34" charset="0"/>
                  <a:cs typeface="Aharoni" panose="02010803020104030203" pitchFamily="2" charset="-79"/>
                </a:endParaRPr>
              </a:p>
            </p:txBody>
          </p:sp>
        </p:grpSp>
        <p:grpSp>
          <p:nvGrpSpPr>
            <p:cNvPr id="40" name="Group 39"/>
            <p:cNvGrpSpPr/>
            <p:nvPr/>
          </p:nvGrpSpPr>
          <p:grpSpPr>
            <a:xfrm rot="1800000">
              <a:off x="3104998" y="7232945"/>
              <a:ext cx="319318" cy="153888"/>
              <a:chOff x="3977216" y="3531955"/>
              <a:chExt cx="319318" cy="153888"/>
            </a:xfrm>
          </p:grpSpPr>
          <p:sp>
            <p:nvSpPr>
              <p:cNvPr id="59" name="Rectangle 5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2800</a:t>
                </a:r>
                <a:endParaRPr lang="en-US" sz="400" dirty="0">
                  <a:latin typeface="Arial Black" panose="020B0A04020102020204" pitchFamily="34" charset="0"/>
                  <a:cs typeface="Aharoni" panose="02010803020104030203" pitchFamily="2" charset="-79"/>
                </a:endParaRPr>
              </a:p>
            </p:txBody>
          </p:sp>
        </p:grpSp>
        <p:grpSp>
          <p:nvGrpSpPr>
            <p:cNvPr id="41" name="Group 40"/>
            <p:cNvGrpSpPr/>
            <p:nvPr/>
          </p:nvGrpSpPr>
          <p:grpSpPr>
            <a:xfrm rot="1800000">
              <a:off x="3164382" y="7682162"/>
              <a:ext cx="319318" cy="153888"/>
              <a:chOff x="3977216" y="3531955"/>
              <a:chExt cx="319318" cy="153888"/>
            </a:xfrm>
          </p:grpSpPr>
          <p:sp>
            <p:nvSpPr>
              <p:cNvPr id="57" name="Rectangle 56"/>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Box 57"/>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3000</a:t>
                </a:r>
                <a:endParaRPr lang="en-US" sz="400" dirty="0">
                  <a:latin typeface="Arial Black" panose="020B0A04020102020204" pitchFamily="34" charset="0"/>
                  <a:cs typeface="Aharoni" panose="02010803020104030203" pitchFamily="2" charset="-79"/>
                </a:endParaRPr>
              </a:p>
            </p:txBody>
          </p:sp>
        </p:grpSp>
        <p:grpSp>
          <p:nvGrpSpPr>
            <p:cNvPr id="42" name="Group 41"/>
            <p:cNvGrpSpPr/>
            <p:nvPr/>
          </p:nvGrpSpPr>
          <p:grpSpPr>
            <a:xfrm rot="2580000">
              <a:off x="1823305" y="6978596"/>
              <a:ext cx="319318" cy="153888"/>
              <a:chOff x="3977216" y="3531955"/>
              <a:chExt cx="319318" cy="153888"/>
            </a:xfrm>
          </p:grpSpPr>
          <p:sp>
            <p:nvSpPr>
              <p:cNvPr id="55" name="Rectangle 54"/>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sp>
          <p:nvSpPr>
            <p:cNvPr id="43" name="Oval 42"/>
            <p:cNvSpPr/>
            <p:nvPr/>
          </p:nvSpPr>
          <p:spPr>
            <a:xfrm>
              <a:off x="5555727" y="2816431"/>
              <a:ext cx="92626" cy="92626"/>
            </a:xfrm>
            <a:prstGeom prst="ellipse">
              <a:avLst/>
            </a:prstGeom>
            <a:solidFill>
              <a:srgbClr val="FF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p:cNvSpPr txBox="1"/>
            <p:nvPr/>
          </p:nvSpPr>
          <p:spPr>
            <a:xfrm>
              <a:off x="5374634" y="2829014"/>
              <a:ext cx="403556" cy="403136"/>
            </a:xfrm>
            <a:prstGeom prst="rect">
              <a:avLst/>
            </a:prstGeom>
            <a:noFill/>
          </p:spPr>
          <p:txBody>
            <a:bodyPr wrap="none" rtlCol="0">
              <a:spAutoFit/>
            </a:bodyPr>
            <a:lstStyle/>
            <a:p>
              <a:r>
                <a:rPr lang="en-US" sz="1400" b="1" dirty="0" smtClean="0">
                  <a:latin typeface="Tahoma" pitchFamily="34" charset="0"/>
                  <a:ea typeface="Tahoma" pitchFamily="34" charset="0"/>
                  <a:cs typeface="Tahoma" pitchFamily="34" charset="0"/>
                </a:rPr>
                <a:t>A</a:t>
              </a:r>
              <a:endParaRPr lang="en-US" sz="1400" b="1" dirty="0">
                <a:latin typeface="Tahoma" pitchFamily="34" charset="0"/>
                <a:ea typeface="Tahoma" pitchFamily="34" charset="0"/>
                <a:cs typeface="Tahoma" pitchFamily="34" charset="0"/>
              </a:endParaRPr>
            </a:p>
          </p:txBody>
        </p:sp>
        <p:grpSp>
          <p:nvGrpSpPr>
            <p:cNvPr id="45" name="Group 44"/>
            <p:cNvGrpSpPr/>
            <p:nvPr/>
          </p:nvGrpSpPr>
          <p:grpSpPr>
            <a:xfrm rot="2580000">
              <a:off x="2294534" y="7472212"/>
              <a:ext cx="319318" cy="153888"/>
              <a:chOff x="3977216" y="3531955"/>
              <a:chExt cx="319318" cy="153888"/>
            </a:xfrm>
          </p:grpSpPr>
          <p:sp>
            <p:nvSpPr>
              <p:cNvPr id="53" name="Rectangle 52"/>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Box 53"/>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3200</a:t>
                </a:r>
                <a:endParaRPr lang="en-US" sz="400" dirty="0">
                  <a:latin typeface="Arial Black" panose="020B0A04020102020204" pitchFamily="34" charset="0"/>
                  <a:cs typeface="Aharoni" panose="02010803020104030203" pitchFamily="2" charset="-79"/>
                </a:endParaRPr>
              </a:p>
            </p:txBody>
          </p:sp>
        </p:grpSp>
        <p:grpSp>
          <p:nvGrpSpPr>
            <p:cNvPr id="46" name="Group 45"/>
            <p:cNvGrpSpPr/>
            <p:nvPr/>
          </p:nvGrpSpPr>
          <p:grpSpPr>
            <a:xfrm rot="2580000">
              <a:off x="1510149" y="7173587"/>
              <a:ext cx="319318" cy="153888"/>
              <a:chOff x="3977216" y="3531955"/>
              <a:chExt cx="319318" cy="153888"/>
            </a:xfrm>
          </p:grpSpPr>
          <p:sp>
            <p:nvSpPr>
              <p:cNvPr id="51" name="Rectangle 50"/>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3400</a:t>
                </a:r>
                <a:endParaRPr lang="en-US" sz="400" dirty="0">
                  <a:latin typeface="Arial Black" panose="020B0A04020102020204" pitchFamily="34" charset="0"/>
                  <a:cs typeface="Aharoni" panose="02010803020104030203" pitchFamily="2" charset="-79"/>
                </a:endParaRPr>
              </a:p>
            </p:txBody>
          </p:sp>
        </p:grpSp>
        <p:grpSp>
          <p:nvGrpSpPr>
            <p:cNvPr id="47" name="Group 46"/>
            <p:cNvGrpSpPr/>
            <p:nvPr/>
          </p:nvGrpSpPr>
          <p:grpSpPr>
            <a:xfrm rot="2580000">
              <a:off x="1177256" y="7376986"/>
              <a:ext cx="319318" cy="153888"/>
              <a:chOff x="3977216" y="3531955"/>
              <a:chExt cx="319318" cy="153888"/>
            </a:xfrm>
          </p:grpSpPr>
          <p:sp>
            <p:nvSpPr>
              <p:cNvPr id="49" name="Rectangle 48"/>
              <p:cNvSpPr/>
              <p:nvPr/>
            </p:nvSpPr>
            <p:spPr>
              <a:xfrm>
                <a:off x="4058876" y="3578693"/>
                <a:ext cx="155998" cy="60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Box 49"/>
              <p:cNvSpPr txBox="1"/>
              <p:nvPr/>
            </p:nvSpPr>
            <p:spPr>
              <a:xfrm>
                <a:off x="3977216" y="3531955"/>
                <a:ext cx="319318" cy="153888"/>
              </a:xfrm>
              <a:prstGeom prst="rect">
                <a:avLst/>
              </a:prstGeom>
              <a:noFill/>
            </p:spPr>
            <p:txBody>
              <a:bodyPr wrap="none" rtlCol="0">
                <a:spAutoFit/>
              </a:bodyPr>
              <a:lstStyle/>
              <a:p>
                <a:r>
                  <a:rPr lang="en-US" sz="400" dirty="0" smtClean="0">
                    <a:latin typeface="Arial Black" panose="020B0A04020102020204" pitchFamily="34" charset="0"/>
                    <a:cs typeface="Aharoni" panose="02010803020104030203" pitchFamily="2" charset="-79"/>
                  </a:rPr>
                  <a:t>3600</a:t>
                </a:r>
                <a:endParaRPr lang="en-US" sz="400" dirty="0">
                  <a:latin typeface="Arial Black" panose="020B0A04020102020204" pitchFamily="34" charset="0"/>
                  <a:cs typeface="Aharoni" panose="02010803020104030203" pitchFamily="2" charset="-79"/>
                </a:endParaRPr>
              </a:p>
            </p:txBody>
          </p:sp>
        </p:grpSp>
        <p:sp>
          <p:nvSpPr>
            <p:cNvPr id="48" name="Right Arrow 47"/>
            <p:cNvSpPr/>
            <p:nvPr/>
          </p:nvSpPr>
          <p:spPr>
            <a:xfrm flipH="1">
              <a:off x="5704232" y="2724922"/>
              <a:ext cx="395261" cy="235259"/>
            </a:xfrm>
            <a:prstGeom prst="rightArrow">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3" name="TextBox 122"/>
          <p:cNvSpPr txBox="1"/>
          <p:nvPr/>
        </p:nvSpPr>
        <p:spPr>
          <a:xfrm>
            <a:off x="4972285" y="1263249"/>
            <a:ext cx="3996617" cy="5016758"/>
          </a:xfrm>
          <a:prstGeom prst="rect">
            <a:avLst/>
          </a:prstGeom>
          <a:noFill/>
        </p:spPr>
        <p:txBody>
          <a:bodyPr wrap="square" rtlCol="0">
            <a:spAutoFit/>
          </a:bodyPr>
          <a:lstStyle/>
          <a:p>
            <a:pPr marL="233363" indent="-233363">
              <a:lnSpc>
                <a:spcPct val="90000"/>
              </a:lnSpc>
              <a:spcBef>
                <a:spcPts val="1500"/>
              </a:spcBef>
              <a:buFont typeface="Arial" panose="020B0604020202020204" pitchFamily="34" charset="0"/>
              <a:buChar char="•"/>
            </a:pPr>
            <a:r>
              <a:rPr lang="en-US" sz="2000" dirty="0" smtClean="0">
                <a:latin typeface="+mj-lt"/>
              </a:rPr>
              <a:t>The seismic interpreter mapped the top of an </a:t>
            </a:r>
            <a:r>
              <a:rPr lang="en-US" sz="2000" dirty="0">
                <a:latin typeface="+mj-lt"/>
              </a:rPr>
              <a:t>assumed Early </a:t>
            </a:r>
            <a:r>
              <a:rPr lang="en-US" sz="2000" dirty="0" smtClean="0">
                <a:latin typeface="+mj-lt"/>
              </a:rPr>
              <a:t>Cretaceous source interval</a:t>
            </a:r>
          </a:p>
          <a:p>
            <a:pPr marL="233363" indent="-233363">
              <a:lnSpc>
                <a:spcPct val="90000"/>
              </a:lnSpc>
              <a:spcBef>
                <a:spcPts val="1500"/>
              </a:spcBef>
              <a:buFont typeface="Arial" panose="020B0604020202020204" pitchFamily="34" charset="0"/>
              <a:buChar char="•"/>
            </a:pPr>
            <a:r>
              <a:rPr lang="en-US" sz="2000" dirty="0" smtClean="0">
                <a:latin typeface="+mj-lt"/>
              </a:rPr>
              <a:t>His time-structure map was converted to depth-structure</a:t>
            </a:r>
          </a:p>
          <a:p>
            <a:pPr marL="233363" indent="-233363">
              <a:lnSpc>
                <a:spcPct val="90000"/>
              </a:lnSpc>
              <a:spcBef>
                <a:spcPts val="1500"/>
              </a:spcBef>
              <a:buFont typeface="Arial" panose="020B0604020202020204" pitchFamily="34" charset="0"/>
              <a:buChar char="•"/>
            </a:pPr>
            <a:r>
              <a:rPr lang="en-US" sz="2000" dirty="0" smtClean="0">
                <a:latin typeface="+mj-lt"/>
              </a:rPr>
              <a:t>We will model the stratigraphy at pseudo-well location A to get an idea of the burial and temperature history</a:t>
            </a:r>
          </a:p>
          <a:p>
            <a:pPr marL="233363" indent="-233363">
              <a:lnSpc>
                <a:spcPct val="90000"/>
              </a:lnSpc>
              <a:spcBef>
                <a:spcPts val="1500"/>
              </a:spcBef>
              <a:buFont typeface="Arial" panose="020B0604020202020204" pitchFamily="34" charset="0"/>
              <a:buChar char="•"/>
            </a:pPr>
            <a:r>
              <a:rPr lang="en-US" sz="2000" dirty="0" smtClean="0">
                <a:latin typeface="+mj-lt"/>
              </a:rPr>
              <a:t>Then we will model HC generation from this potential source interval</a:t>
            </a:r>
          </a:p>
          <a:p>
            <a:pPr marL="233363" indent="-233363">
              <a:lnSpc>
                <a:spcPct val="90000"/>
              </a:lnSpc>
              <a:spcBef>
                <a:spcPts val="1500"/>
              </a:spcBef>
              <a:buFont typeface="Arial" panose="020B0604020202020204" pitchFamily="34" charset="0"/>
              <a:buChar char="•"/>
            </a:pPr>
            <a:r>
              <a:rPr lang="en-US" sz="2000" dirty="0" smtClean="0">
                <a:latin typeface="+mj-lt"/>
              </a:rPr>
              <a:t>We’ll also consider a Late Cretaceous source interval using our model for location A</a:t>
            </a:r>
            <a:endParaRPr lang="en-US" sz="2000" dirty="0">
              <a:latin typeface="+mj-lt"/>
            </a:endParaRPr>
          </a:p>
        </p:txBody>
      </p:sp>
    </p:spTree>
    <p:extLst>
      <p:ext uri="{BB962C8B-B14F-4D97-AF65-F5344CB8AC3E}">
        <p14:creationId xmlns:p14="http://schemas.microsoft.com/office/powerpoint/2010/main" val="1889937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Pseudo-Well A:  Present Day</a:t>
            </a:r>
            <a:endParaRPr lang="en-US" dirty="0"/>
          </a:p>
        </p:txBody>
      </p:sp>
      <p:sp>
        <p:nvSpPr>
          <p:cNvPr id="159" name="TextBox 158"/>
          <p:cNvSpPr txBox="1"/>
          <p:nvPr/>
        </p:nvSpPr>
        <p:spPr>
          <a:xfrm>
            <a:off x="3152453" y="1263249"/>
            <a:ext cx="5816450" cy="4847481"/>
          </a:xfrm>
          <a:prstGeom prst="rect">
            <a:avLst/>
          </a:prstGeom>
          <a:noFill/>
        </p:spPr>
        <p:txBody>
          <a:bodyPr wrap="square" rtlCol="0">
            <a:spAutoFit/>
          </a:bodyPr>
          <a:lstStyle/>
          <a:p>
            <a:pPr marL="233363" indent="-233363">
              <a:lnSpc>
                <a:spcPct val="90000"/>
              </a:lnSpc>
              <a:spcBef>
                <a:spcPts val="1500"/>
              </a:spcBef>
              <a:buFont typeface="Arial" panose="020B0604020202020204" pitchFamily="34" charset="0"/>
              <a:buChar char="•"/>
            </a:pPr>
            <a:r>
              <a:rPr lang="en-US" sz="2000" dirty="0" smtClean="0">
                <a:latin typeface="+mj-lt"/>
              </a:rPr>
              <a:t>This is the present day stratigraphy at pseudo-well location A</a:t>
            </a:r>
          </a:p>
          <a:p>
            <a:pPr marL="233363" indent="-233363">
              <a:lnSpc>
                <a:spcPct val="90000"/>
              </a:lnSpc>
              <a:spcBef>
                <a:spcPts val="1500"/>
              </a:spcBef>
              <a:buFont typeface="Arial" panose="020B0604020202020204" pitchFamily="34" charset="0"/>
              <a:buChar char="•"/>
            </a:pPr>
            <a:r>
              <a:rPr lang="en-US" sz="2000" dirty="0" smtClean="0">
                <a:latin typeface="+mj-lt"/>
              </a:rPr>
              <a:t>The colored intervals were derived from mapping seismic sequence boundaries (horizons) (more on seismic mapping later)</a:t>
            </a:r>
          </a:p>
          <a:p>
            <a:pPr marL="233363" indent="-233363">
              <a:lnSpc>
                <a:spcPct val="90000"/>
              </a:lnSpc>
              <a:spcBef>
                <a:spcPts val="1500"/>
              </a:spcBef>
              <a:buFont typeface="Arial" panose="020B0604020202020204" pitchFamily="34" charset="0"/>
              <a:buChar char="•"/>
            </a:pPr>
            <a:r>
              <a:rPr lang="en-US" sz="2000" dirty="0" smtClean="0">
                <a:latin typeface="+mj-lt"/>
              </a:rPr>
              <a:t>Based on regional data, ages were assigned to each horizon</a:t>
            </a:r>
          </a:p>
          <a:p>
            <a:pPr marL="233363" indent="-233363">
              <a:lnSpc>
                <a:spcPct val="90000"/>
              </a:lnSpc>
              <a:spcBef>
                <a:spcPts val="1500"/>
              </a:spcBef>
              <a:buFont typeface="Arial" panose="020B0604020202020204" pitchFamily="34" charset="0"/>
              <a:buChar char="•"/>
            </a:pPr>
            <a:r>
              <a:rPr lang="en-US" sz="2000" dirty="0" smtClean="0">
                <a:latin typeface="+mj-lt"/>
              </a:rPr>
              <a:t>Note two potential source intervals:</a:t>
            </a:r>
          </a:p>
          <a:p>
            <a:pPr marL="800100" lvl="1" indent="-342900">
              <a:lnSpc>
                <a:spcPct val="90000"/>
              </a:lnSpc>
              <a:spcBef>
                <a:spcPts val="1500"/>
              </a:spcBef>
              <a:buFont typeface="Tahoma" panose="020B0604030504040204" pitchFamily="34" charset="0"/>
              <a:buChar char="–"/>
            </a:pPr>
            <a:r>
              <a:rPr lang="en-US" sz="2000" dirty="0" smtClean="0">
                <a:latin typeface="+mj-lt"/>
              </a:rPr>
              <a:t>A Late K unit (light green)</a:t>
            </a:r>
          </a:p>
          <a:p>
            <a:pPr marL="800100" lvl="1" indent="-342900">
              <a:lnSpc>
                <a:spcPct val="90000"/>
              </a:lnSpc>
              <a:spcBef>
                <a:spcPts val="1500"/>
              </a:spcBef>
              <a:buFont typeface="Tahoma" panose="020B0604030504040204" pitchFamily="34" charset="0"/>
              <a:buChar char="–"/>
            </a:pPr>
            <a:r>
              <a:rPr lang="en-US" sz="2000" dirty="0">
                <a:latin typeface="+mj-lt"/>
              </a:rPr>
              <a:t>An </a:t>
            </a:r>
            <a:r>
              <a:rPr lang="en-US" sz="2000" dirty="0" smtClean="0">
                <a:latin typeface="+mj-lt"/>
              </a:rPr>
              <a:t>Early </a:t>
            </a:r>
            <a:r>
              <a:rPr lang="en-US" sz="2000" dirty="0">
                <a:latin typeface="+mj-lt"/>
              </a:rPr>
              <a:t>K unit </a:t>
            </a:r>
            <a:r>
              <a:rPr lang="en-US" sz="2000" dirty="0" smtClean="0">
                <a:latin typeface="+mj-lt"/>
              </a:rPr>
              <a:t>(darker green)</a:t>
            </a:r>
            <a:endParaRPr lang="en-US" sz="2000" dirty="0">
              <a:latin typeface="+mj-lt"/>
            </a:endParaRPr>
          </a:p>
          <a:p>
            <a:pPr marL="233363" indent="-233363">
              <a:lnSpc>
                <a:spcPct val="90000"/>
              </a:lnSpc>
              <a:spcBef>
                <a:spcPts val="1500"/>
              </a:spcBef>
              <a:buFont typeface="Arial" panose="020B0604020202020204" pitchFamily="34" charset="0"/>
              <a:buChar char="•"/>
            </a:pPr>
            <a:r>
              <a:rPr lang="en-US" sz="2000" dirty="0" smtClean="0">
                <a:latin typeface="+mj-lt"/>
              </a:rPr>
              <a:t>Our geochemist proposed these two source intervals based on well data from an adjacent sub-basin</a:t>
            </a:r>
            <a:endParaRPr lang="en-US" sz="2000" dirty="0">
              <a:latin typeface="+mj-lt"/>
            </a:endParaRPr>
          </a:p>
        </p:txBody>
      </p:sp>
      <p:grpSp>
        <p:nvGrpSpPr>
          <p:cNvPr id="53" name="Group 52"/>
          <p:cNvGrpSpPr/>
          <p:nvPr/>
        </p:nvGrpSpPr>
        <p:grpSpPr>
          <a:xfrm>
            <a:off x="742415" y="1439056"/>
            <a:ext cx="2253704" cy="4497049"/>
            <a:chOff x="742415" y="1439056"/>
            <a:chExt cx="2253704" cy="4497049"/>
          </a:xfrm>
        </p:grpSpPr>
        <p:sp>
          <p:nvSpPr>
            <p:cNvPr id="342" name="Rectangle 341"/>
            <p:cNvSpPr/>
            <p:nvPr/>
          </p:nvSpPr>
          <p:spPr bwMode="auto">
            <a:xfrm>
              <a:off x="742415" y="1439056"/>
              <a:ext cx="2253704" cy="4497049"/>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41" name="TextBox 640"/>
            <p:cNvSpPr txBox="1"/>
            <p:nvPr/>
          </p:nvSpPr>
          <p:spPr>
            <a:xfrm>
              <a:off x="1097864" y="1454065"/>
              <a:ext cx="949319" cy="3693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grpSp>
          <p:nvGrpSpPr>
            <p:cNvPr id="11" name="Group 10"/>
            <p:cNvGrpSpPr/>
            <p:nvPr/>
          </p:nvGrpSpPr>
          <p:grpSpPr>
            <a:xfrm>
              <a:off x="817595" y="1871297"/>
              <a:ext cx="1384867" cy="4009925"/>
              <a:chOff x="6975203" y="1871297"/>
              <a:chExt cx="1384867" cy="4009925"/>
            </a:xfrm>
          </p:grpSpPr>
          <p:sp>
            <p:nvSpPr>
              <p:cNvPr id="347" name="TextBox 346"/>
              <p:cNvSpPr txBox="1"/>
              <p:nvPr/>
            </p:nvSpPr>
            <p:spPr>
              <a:xfrm>
                <a:off x="7949635" y="4371858"/>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111</a:t>
                </a:r>
                <a:endParaRPr lang="en-US" sz="600" b="1" dirty="0">
                  <a:latin typeface="Arial" panose="020B0604020202020204" pitchFamily="34" charset="0"/>
                  <a:cs typeface="Arial" panose="020B0604020202020204" pitchFamily="34" charset="0"/>
                </a:endParaRPr>
              </a:p>
            </p:txBody>
          </p:sp>
          <p:sp>
            <p:nvSpPr>
              <p:cNvPr id="348" name="TextBox 347"/>
              <p:cNvSpPr txBox="1"/>
              <p:nvPr/>
            </p:nvSpPr>
            <p:spPr>
              <a:xfrm>
                <a:off x="7949635" y="5430818"/>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120</a:t>
                </a:r>
                <a:endParaRPr lang="en-US" sz="600" b="1" dirty="0">
                  <a:latin typeface="Arial" panose="020B0604020202020204" pitchFamily="34" charset="0"/>
                  <a:cs typeface="Arial" panose="020B0604020202020204" pitchFamily="34" charset="0"/>
                </a:endParaRPr>
              </a:p>
            </p:txBody>
          </p:sp>
          <p:sp>
            <p:nvSpPr>
              <p:cNvPr id="349" name="TextBox 348"/>
              <p:cNvSpPr txBox="1"/>
              <p:nvPr/>
            </p:nvSpPr>
            <p:spPr>
              <a:xfrm>
                <a:off x="7949635" y="5002550"/>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116</a:t>
                </a:r>
                <a:endParaRPr lang="en-US" sz="600" b="1" dirty="0">
                  <a:latin typeface="Arial" panose="020B0604020202020204" pitchFamily="34" charset="0"/>
                  <a:cs typeface="Arial" panose="020B0604020202020204" pitchFamily="34" charset="0"/>
                </a:endParaRPr>
              </a:p>
            </p:txBody>
          </p:sp>
          <p:sp>
            <p:nvSpPr>
              <p:cNvPr id="350" name="TextBox 349"/>
              <p:cNvSpPr txBox="1"/>
              <p:nvPr/>
            </p:nvSpPr>
            <p:spPr>
              <a:xfrm>
                <a:off x="7949635" y="5636476"/>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131</a:t>
                </a:r>
                <a:endParaRPr lang="en-US" sz="600" b="1" dirty="0">
                  <a:latin typeface="Arial" panose="020B0604020202020204" pitchFamily="34" charset="0"/>
                  <a:cs typeface="Arial" panose="020B0604020202020204" pitchFamily="34" charset="0"/>
                </a:endParaRPr>
              </a:p>
            </p:txBody>
          </p:sp>
          <p:sp>
            <p:nvSpPr>
              <p:cNvPr id="351" name="TextBox 350"/>
              <p:cNvSpPr txBox="1"/>
              <p:nvPr/>
            </p:nvSpPr>
            <p:spPr>
              <a:xfrm>
                <a:off x="7949635" y="2133418"/>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0/22</a:t>
                </a:r>
                <a:endParaRPr lang="en-US" sz="600" b="1" dirty="0">
                  <a:latin typeface="Arial" panose="020B0604020202020204" pitchFamily="34" charset="0"/>
                  <a:cs typeface="Arial" panose="020B0604020202020204" pitchFamily="34" charset="0"/>
                </a:endParaRPr>
              </a:p>
            </p:txBody>
          </p:sp>
          <p:sp>
            <p:nvSpPr>
              <p:cNvPr id="352" name="TextBox 351"/>
              <p:cNvSpPr txBox="1"/>
              <p:nvPr/>
            </p:nvSpPr>
            <p:spPr>
              <a:xfrm>
                <a:off x="7949635" y="3910695"/>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108</a:t>
                </a:r>
                <a:endParaRPr lang="en-US" sz="600" b="1" dirty="0">
                  <a:latin typeface="Arial" panose="020B0604020202020204" pitchFamily="34" charset="0"/>
                  <a:cs typeface="Arial" panose="020B0604020202020204" pitchFamily="34" charset="0"/>
                </a:endParaRPr>
              </a:p>
            </p:txBody>
          </p:sp>
          <p:sp>
            <p:nvSpPr>
              <p:cNvPr id="353" name="TextBox 352"/>
              <p:cNvSpPr txBox="1"/>
              <p:nvPr/>
            </p:nvSpPr>
            <p:spPr>
              <a:xfrm>
                <a:off x="7949635" y="2766584"/>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72</a:t>
                </a:r>
                <a:endParaRPr lang="en-US" sz="600" b="1" dirty="0">
                  <a:latin typeface="Arial" panose="020B0604020202020204" pitchFamily="34" charset="0"/>
                  <a:cs typeface="Arial" panose="020B0604020202020204" pitchFamily="34" charset="0"/>
                </a:endParaRPr>
              </a:p>
            </p:txBody>
          </p:sp>
          <p:sp>
            <p:nvSpPr>
              <p:cNvPr id="354" name="TextBox 353"/>
              <p:cNvSpPr txBox="1"/>
              <p:nvPr/>
            </p:nvSpPr>
            <p:spPr>
              <a:xfrm>
                <a:off x="7949635" y="3567344"/>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96</a:t>
                </a:r>
                <a:endParaRPr lang="en-US" sz="600" b="1" dirty="0">
                  <a:latin typeface="Arial" panose="020B0604020202020204" pitchFamily="34" charset="0"/>
                  <a:cs typeface="Arial" panose="020B0604020202020204" pitchFamily="34" charset="0"/>
                </a:endParaRPr>
              </a:p>
            </p:txBody>
          </p:sp>
          <p:sp>
            <p:nvSpPr>
              <p:cNvPr id="355" name="TextBox 354"/>
              <p:cNvSpPr txBox="1"/>
              <p:nvPr/>
            </p:nvSpPr>
            <p:spPr>
              <a:xfrm>
                <a:off x="7949635" y="3219931"/>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86</a:t>
                </a:r>
                <a:endParaRPr lang="en-US" sz="600" b="1" dirty="0">
                  <a:latin typeface="Arial" panose="020B0604020202020204" pitchFamily="34" charset="0"/>
                  <a:cs typeface="Arial" panose="020B0604020202020204" pitchFamily="34" charset="0"/>
                </a:endParaRPr>
              </a:p>
            </p:txBody>
          </p:sp>
          <p:sp>
            <p:nvSpPr>
              <p:cNvPr id="429" name="Rectangle 46"/>
              <p:cNvSpPr/>
              <p:nvPr/>
            </p:nvSpPr>
            <p:spPr bwMode="auto">
              <a:xfrm>
                <a:off x="7643335" y="5537373"/>
                <a:ext cx="338573" cy="193864"/>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0" name="Rectangle 429"/>
              <p:cNvSpPr/>
              <p:nvPr/>
            </p:nvSpPr>
            <p:spPr bwMode="auto">
              <a:xfrm>
                <a:off x="7643335" y="5103324"/>
                <a:ext cx="338573" cy="430173"/>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1" name="Rectangle 48"/>
              <p:cNvSpPr/>
              <p:nvPr/>
            </p:nvSpPr>
            <p:spPr bwMode="auto">
              <a:xfrm>
                <a:off x="7643335" y="4480393"/>
                <a:ext cx="338573" cy="615172"/>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2" name="Rectangle 431"/>
              <p:cNvSpPr/>
              <p:nvPr/>
            </p:nvSpPr>
            <p:spPr bwMode="auto">
              <a:xfrm>
                <a:off x="7643335" y="3671746"/>
                <a:ext cx="338573" cy="347774"/>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3" name="Rectangle 432"/>
              <p:cNvSpPr/>
              <p:nvPr/>
            </p:nvSpPr>
            <p:spPr bwMode="auto">
              <a:xfrm>
                <a:off x="7643335" y="4016694"/>
                <a:ext cx="338573" cy="458043"/>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4" name="Rectangle 433"/>
              <p:cNvSpPr/>
              <p:nvPr/>
            </p:nvSpPr>
            <p:spPr bwMode="auto">
              <a:xfrm>
                <a:off x="7643335" y="3321144"/>
                <a:ext cx="338573" cy="347774"/>
              </a:xfrm>
              <a:prstGeom prst="rect">
                <a:avLst/>
              </a:prstGeom>
              <a:solidFill>
                <a:srgbClr val="99FF6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5" name="Rectangle 434"/>
              <p:cNvSpPr/>
              <p:nvPr/>
            </p:nvSpPr>
            <p:spPr bwMode="auto">
              <a:xfrm>
                <a:off x="7643335" y="2863101"/>
                <a:ext cx="338573" cy="458043"/>
              </a:xfrm>
              <a:prstGeom prst="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6" name="Rectangle 435"/>
              <p:cNvSpPr/>
              <p:nvPr/>
            </p:nvSpPr>
            <p:spPr bwMode="auto">
              <a:xfrm>
                <a:off x="7643335" y="2376780"/>
                <a:ext cx="338573" cy="491974"/>
              </a:xfrm>
              <a:prstGeom prst="rect">
                <a:avLst/>
              </a:prstGeom>
              <a:solidFill>
                <a:srgbClr val="FFC08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7" name="Rectangle 436"/>
              <p:cNvSpPr/>
              <p:nvPr/>
            </p:nvSpPr>
            <p:spPr bwMode="auto">
              <a:xfrm>
                <a:off x="7643643" y="2169131"/>
                <a:ext cx="338573" cy="67962"/>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31" name="TextBox 630"/>
              <p:cNvSpPr txBox="1"/>
              <p:nvPr/>
            </p:nvSpPr>
            <p:spPr>
              <a:xfrm>
                <a:off x="7319295" y="2083941"/>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632" name="TextBox 631"/>
              <p:cNvSpPr txBox="1"/>
              <p:nvPr/>
            </p:nvSpPr>
            <p:spPr>
              <a:xfrm>
                <a:off x="7319295" y="2787051"/>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633" name="TextBox 632"/>
              <p:cNvSpPr txBox="1"/>
              <p:nvPr/>
            </p:nvSpPr>
            <p:spPr>
              <a:xfrm>
                <a:off x="7319295" y="3490165"/>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634" name="TextBox 633"/>
              <p:cNvSpPr txBox="1"/>
              <p:nvPr/>
            </p:nvSpPr>
            <p:spPr>
              <a:xfrm>
                <a:off x="7319295" y="4199555"/>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635" name="TextBox 634"/>
              <p:cNvSpPr txBox="1"/>
              <p:nvPr/>
            </p:nvSpPr>
            <p:spPr>
              <a:xfrm>
                <a:off x="7319295" y="4910030"/>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636" name="TextBox 635"/>
              <p:cNvSpPr txBox="1"/>
              <p:nvPr/>
            </p:nvSpPr>
            <p:spPr>
              <a:xfrm>
                <a:off x="7319295" y="5613143"/>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637" name="TextBox 636"/>
              <p:cNvSpPr txBox="1"/>
              <p:nvPr/>
            </p:nvSpPr>
            <p:spPr>
              <a:xfrm rot="16200000">
                <a:off x="6657514" y="3769683"/>
                <a:ext cx="881600" cy="246221"/>
              </a:xfrm>
              <a:prstGeom prst="rect">
                <a:avLst/>
              </a:prstGeom>
              <a:noFill/>
            </p:spPr>
            <p:txBody>
              <a:bodyPr wrap="square" rtlCol="0">
                <a:spAutoFit/>
              </a:bodyPr>
              <a:lstStyle/>
              <a:p>
                <a:pPr algn="ctr"/>
                <a:r>
                  <a:rPr lang="en-US" sz="1000" b="1" dirty="0" smtClean="0">
                    <a:latin typeface="Arial" panose="020B0604020202020204" pitchFamily="34" charset="0"/>
                    <a:cs typeface="Arial" panose="020B0604020202020204" pitchFamily="34" charset="0"/>
                  </a:rPr>
                  <a:t>Depth (km)</a:t>
                </a:r>
                <a:endParaRPr lang="en-US" sz="1000" b="1" dirty="0">
                  <a:latin typeface="Arial" panose="020B0604020202020204" pitchFamily="34" charset="0"/>
                  <a:cs typeface="Arial" panose="020B0604020202020204" pitchFamily="34" charset="0"/>
                </a:endParaRPr>
              </a:p>
            </p:txBody>
          </p:sp>
          <p:sp>
            <p:nvSpPr>
              <p:cNvPr id="642" name="TextBox 641"/>
              <p:cNvSpPr txBox="1"/>
              <p:nvPr/>
            </p:nvSpPr>
            <p:spPr>
              <a:xfrm>
                <a:off x="7708110" y="1871297"/>
                <a:ext cx="651960" cy="304063"/>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sp>
            <p:nvSpPr>
              <p:cNvPr id="643" name="Rectangle 642"/>
              <p:cNvSpPr/>
              <p:nvPr/>
            </p:nvSpPr>
            <p:spPr bwMode="auto">
              <a:xfrm>
                <a:off x="7645652" y="2234918"/>
                <a:ext cx="338573" cy="291781"/>
              </a:xfrm>
              <a:prstGeom prst="rect">
                <a:avLst/>
              </a:prstGeom>
              <a:solidFill>
                <a:srgbClr val="E8D0B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44" name="TextBox 643"/>
              <p:cNvSpPr txBox="1"/>
              <p:nvPr/>
            </p:nvSpPr>
            <p:spPr>
              <a:xfrm>
                <a:off x="7944059" y="2271321"/>
                <a:ext cx="393733"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a:t>
                </a:r>
                <a:endParaRPr lang="en-US" sz="600" b="1" dirty="0">
                  <a:latin typeface="Arial" panose="020B0604020202020204" pitchFamily="34" charset="0"/>
                  <a:cs typeface="Arial" panose="020B0604020202020204" pitchFamily="34" charset="0"/>
                </a:endParaRPr>
              </a:p>
            </p:txBody>
          </p:sp>
          <p:sp>
            <p:nvSpPr>
              <p:cNvPr id="645" name="Rectangle 644"/>
              <p:cNvSpPr/>
              <p:nvPr/>
            </p:nvSpPr>
            <p:spPr bwMode="auto">
              <a:xfrm>
                <a:off x="7645652" y="2233668"/>
                <a:ext cx="338573" cy="127884"/>
              </a:xfrm>
              <a:prstGeom prst="rect">
                <a:avLst/>
              </a:prstGeom>
              <a:solidFill>
                <a:srgbClr val="BDBD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50" name="TextBox 649"/>
              <p:cNvSpPr txBox="1"/>
              <p:nvPr/>
            </p:nvSpPr>
            <p:spPr>
              <a:xfrm>
                <a:off x="7940105" y="2425288"/>
                <a:ext cx="393733"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65</a:t>
                </a:r>
                <a:endParaRPr lang="en-US" sz="600" b="1" dirty="0">
                  <a:latin typeface="Arial" panose="020B0604020202020204" pitchFamily="34" charset="0"/>
                  <a:cs typeface="Arial" panose="020B0604020202020204" pitchFamily="34" charset="0"/>
                </a:endParaRPr>
              </a:p>
            </p:txBody>
          </p:sp>
          <p:grpSp>
            <p:nvGrpSpPr>
              <p:cNvPr id="10" name="Group 9"/>
              <p:cNvGrpSpPr/>
              <p:nvPr/>
            </p:nvGrpSpPr>
            <p:grpSpPr>
              <a:xfrm>
                <a:off x="7290675" y="2083941"/>
                <a:ext cx="67881" cy="3755243"/>
                <a:chOff x="7319985" y="2083941"/>
                <a:chExt cx="67881" cy="3755243"/>
              </a:xfrm>
            </p:grpSpPr>
            <p:cxnSp>
              <p:nvCxnSpPr>
                <p:cNvPr id="622" name="Straight Connector 621"/>
                <p:cNvCxnSpPr/>
                <p:nvPr/>
              </p:nvCxnSpPr>
              <p:spPr bwMode="auto">
                <a:xfrm rot="5400000">
                  <a:off x="7353926" y="2838885"/>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3" name="Straight Connector 622"/>
                <p:cNvCxnSpPr/>
                <p:nvPr/>
              </p:nvCxnSpPr>
              <p:spPr bwMode="auto">
                <a:xfrm rot="5400000">
                  <a:off x="7353926" y="3547316"/>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4" name="Straight Connector 623"/>
                <p:cNvCxnSpPr/>
                <p:nvPr/>
              </p:nvCxnSpPr>
              <p:spPr bwMode="auto">
                <a:xfrm rot="5400000">
                  <a:off x="7338579" y="3208448"/>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5" name="Straight Connector 624"/>
                <p:cNvCxnSpPr/>
                <p:nvPr/>
              </p:nvCxnSpPr>
              <p:spPr bwMode="auto">
                <a:xfrm rot="5400000">
                  <a:off x="7353926" y="4255745"/>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6" name="Straight Connector 625"/>
                <p:cNvCxnSpPr/>
                <p:nvPr/>
              </p:nvCxnSpPr>
              <p:spPr bwMode="auto">
                <a:xfrm rot="5400000">
                  <a:off x="7353926" y="4964177"/>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7" name="Straight Connector 626"/>
                <p:cNvCxnSpPr/>
                <p:nvPr/>
              </p:nvCxnSpPr>
              <p:spPr bwMode="auto">
                <a:xfrm rot="5400000">
                  <a:off x="7353926" y="5672607"/>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8" name="Straight Connector 627"/>
                <p:cNvCxnSpPr/>
                <p:nvPr/>
              </p:nvCxnSpPr>
              <p:spPr bwMode="auto">
                <a:xfrm rot="5400000">
                  <a:off x="7338579" y="5333740"/>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9" name="Straight Connector 628"/>
                <p:cNvCxnSpPr/>
                <p:nvPr/>
              </p:nvCxnSpPr>
              <p:spPr bwMode="auto">
                <a:xfrm rot="5400000">
                  <a:off x="7338579" y="4625305"/>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0" name="Straight Connector 629"/>
                <p:cNvCxnSpPr/>
                <p:nvPr/>
              </p:nvCxnSpPr>
              <p:spPr bwMode="auto">
                <a:xfrm rot="5400000">
                  <a:off x="7338579" y="3916878"/>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3" name="Straight Connector 662"/>
                <p:cNvCxnSpPr/>
                <p:nvPr/>
              </p:nvCxnSpPr>
              <p:spPr bwMode="auto">
                <a:xfrm rot="5400000">
                  <a:off x="7353926" y="2130454"/>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p:cNvCxnSpPr/>
                <p:nvPr/>
              </p:nvCxnSpPr>
              <p:spPr bwMode="auto">
                <a:xfrm>
                  <a:off x="7319985" y="2083941"/>
                  <a:ext cx="1665" cy="375524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12" name="Right Arrow 11"/>
            <p:cNvSpPr/>
            <p:nvPr/>
          </p:nvSpPr>
          <p:spPr bwMode="auto">
            <a:xfrm flipH="1">
              <a:off x="1924720" y="3406500"/>
              <a:ext cx="272374" cy="176264"/>
            </a:xfrm>
            <a:prstGeom prst="rightArrow">
              <a:avLst/>
            </a:prstGeom>
            <a:solidFill>
              <a:schemeClr val="bg1">
                <a:lumMod val="6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61" name="Right Arrow 160"/>
            <p:cNvSpPr/>
            <p:nvPr/>
          </p:nvSpPr>
          <p:spPr bwMode="auto">
            <a:xfrm flipH="1">
              <a:off x="1882025" y="5231276"/>
              <a:ext cx="272374" cy="176264"/>
            </a:xfrm>
            <a:prstGeom prst="rightArrow">
              <a:avLst/>
            </a:prstGeom>
            <a:solidFill>
              <a:schemeClr val="bg1">
                <a:lumMod val="6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62" name="TextBox 161"/>
            <p:cNvSpPr txBox="1"/>
            <p:nvPr/>
          </p:nvSpPr>
          <p:spPr>
            <a:xfrm>
              <a:off x="2239969" y="3309073"/>
              <a:ext cx="698103" cy="369332"/>
            </a:xfrm>
            <a:prstGeom prst="rect">
              <a:avLst/>
            </a:prstGeom>
            <a:noFill/>
          </p:spPr>
          <p:txBody>
            <a:bodyPr wrap="square" rtlCol="0">
              <a:spAutoFit/>
            </a:bodyPr>
            <a:lstStyle/>
            <a:p>
              <a:r>
                <a:rPr lang="en-US" sz="900" b="1" dirty="0" smtClean="0">
                  <a:latin typeface="Arial" panose="020B0604020202020204" pitchFamily="34" charset="0"/>
                  <a:cs typeface="Arial" panose="020B0604020202020204" pitchFamily="34" charset="0"/>
                </a:rPr>
                <a:t>Early K</a:t>
              </a:r>
            </a:p>
            <a:p>
              <a:r>
                <a:rPr lang="en-US" sz="900" b="1" dirty="0" smtClean="0">
                  <a:latin typeface="Arial" panose="020B0604020202020204" pitchFamily="34" charset="0"/>
                  <a:cs typeface="Arial" panose="020B0604020202020204" pitchFamily="34" charset="0"/>
                </a:rPr>
                <a:t>Source</a:t>
              </a:r>
              <a:endParaRPr lang="en-US" sz="900" b="1" dirty="0">
                <a:latin typeface="Arial" panose="020B0604020202020204" pitchFamily="34" charset="0"/>
                <a:cs typeface="Arial" panose="020B0604020202020204" pitchFamily="34" charset="0"/>
              </a:endParaRPr>
            </a:p>
          </p:txBody>
        </p:sp>
        <p:sp>
          <p:nvSpPr>
            <p:cNvPr id="163" name="TextBox 162"/>
            <p:cNvSpPr txBox="1"/>
            <p:nvPr/>
          </p:nvSpPr>
          <p:spPr>
            <a:xfrm>
              <a:off x="2239969" y="5122152"/>
              <a:ext cx="683113" cy="369332"/>
            </a:xfrm>
            <a:prstGeom prst="rect">
              <a:avLst/>
            </a:prstGeom>
            <a:noFill/>
          </p:spPr>
          <p:txBody>
            <a:bodyPr wrap="square" rtlCol="0">
              <a:spAutoFit/>
            </a:bodyPr>
            <a:lstStyle/>
            <a:p>
              <a:r>
                <a:rPr lang="en-US" sz="900" b="1" dirty="0" smtClean="0">
                  <a:latin typeface="Arial" panose="020B0604020202020204" pitchFamily="34" charset="0"/>
                  <a:cs typeface="Arial" panose="020B0604020202020204" pitchFamily="34" charset="0"/>
                </a:rPr>
                <a:t>Late K</a:t>
              </a:r>
            </a:p>
            <a:p>
              <a:r>
                <a:rPr lang="en-US" sz="900" b="1" dirty="0" smtClean="0">
                  <a:latin typeface="Arial" panose="020B0604020202020204" pitchFamily="34" charset="0"/>
                  <a:cs typeface="Arial" panose="020B0604020202020204" pitchFamily="34" charset="0"/>
                </a:rPr>
                <a:t>Source</a:t>
              </a:r>
              <a:endParaRPr lang="en-US" sz="9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2365466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Complete the </a:t>
            </a:r>
            <a:r>
              <a:rPr lang="en-US" dirty="0" smtClean="0"/>
              <a:t>Burial History Diagram</a:t>
            </a:r>
            <a:endParaRPr lang="en-US" dirty="0"/>
          </a:p>
        </p:txBody>
      </p:sp>
      <p:sp>
        <p:nvSpPr>
          <p:cNvPr id="658" name="Rectangle 657"/>
          <p:cNvSpPr/>
          <p:nvPr/>
        </p:nvSpPr>
        <p:spPr bwMode="auto">
          <a:xfrm>
            <a:off x="683821" y="1150938"/>
            <a:ext cx="7676249" cy="4957864"/>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6" name="Freeform 665"/>
          <p:cNvSpPr/>
          <p:nvPr/>
        </p:nvSpPr>
        <p:spPr bwMode="auto">
          <a:xfrm>
            <a:off x="3216473" y="2159492"/>
            <a:ext cx="570471" cy="133590"/>
          </a:xfrm>
          <a:custGeom>
            <a:avLst/>
            <a:gdLst>
              <a:gd name="connsiteX0" fmla="*/ 519695 w 519695"/>
              <a:gd name="connsiteY0" fmla="*/ 0 h 121700"/>
              <a:gd name="connsiteX1" fmla="*/ 0 w 519695"/>
              <a:gd name="connsiteY1" fmla="*/ 6578 h 121700"/>
              <a:gd name="connsiteX2" fmla="*/ 19735 w 519695"/>
              <a:gd name="connsiteY2" fmla="*/ 42759 h 121700"/>
              <a:gd name="connsiteX3" fmla="*/ 92098 w 519695"/>
              <a:gd name="connsiteY3" fmla="*/ 69073 h 121700"/>
              <a:gd name="connsiteX4" fmla="*/ 118411 w 519695"/>
              <a:gd name="connsiteY4" fmla="*/ 92097 h 121700"/>
              <a:gd name="connsiteX5" fmla="*/ 141436 w 519695"/>
              <a:gd name="connsiteY5" fmla="*/ 121700 h 121700"/>
              <a:gd name="connsiteX6" fmla="*/ 236823 w 519695"/>
              <a:gd name="connsiteY6" fmla="*/ 121700 h 121700"/>
              <a:gd name="connsiteX7" fmla="*/ 358524 w 519695"/>
              <a:gd name="connsiteY7" fmla="*/ 98676 h 121700"/>
              <a:gd name="connsiteX8" fmla="*/ 407862 w 519695"/>
              <a:gd name="connsiteY8" fmla="*/ 69073 h 121700"/>
              <a:gd name="connsiteX9" fmla="*/ 519695 w 519695"/>
              <a:gd name="connsiteY9" fmla="*/ 0 h 1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695" h="121700">
                <a:moveTo>
                  <a:pt x="519695" y="0"/>
                </a:moveTo>
                <a:lnTo>
                  <a:pt x="0" y="6578"/>
                </a:lnTo>
                <a:lnTo>
                  <a:pt x="19735" y="42759"/>
                </a:lnTo>
                <a:lnTo>
                  <a:pt x="92098" y="69073"/>
                </a:lnTo>
                <a:lnTo>
                  <a:pt x="118411" y="92097"/>
                </a:lnTo>
                <a:lnTo>
                  <a:pt x="141436" y="121700"/>
                </a:lnTo>
                <a:lnTo>
                  <a:pt x="236823" y="121700"/>
                </a:lnTo>
                <a:lnTo>
                  <a:pt x="358524" y="98676"/>
                </a:lnTo>
                <a:lnTo>
                  <a:pt x="407862" y="69073"/>
                </a:lnTo>
                <a:lnTo>
                  <a:pt x="519695" y="0"/>
                </a:lnTo>
                <a:close/>
              </a:path>
            </a:pathLst>
          </a:custGeom>
          <a:solidFill>
            <a:srgbClr val="66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665" name="Group 664"/>
          <p:cNvGrpSpPr/>
          <p:nvPr/>
        </p:nvGrpSpPr>
        <p:grpSpPr>
          <a:xfrm>
            <a:off x="1631431" y="2159492"/>
            <a:ext cx="1209542" cy="180528"/>
            <a:chOff x="1943922" y="2137986"/>
            <a:chExt cx="1101885" cy="164460"/>
          </a:xfrm>
        </p:grpSpPr>
        <p:sp>
          <p:nvSpPr>
            <p:cNvPr id="663" name="Freeform 662"/>
            <p:cNvSpPr/>
            <p:nvPr/>
          </p:nvSpPr>
          <p:spPr bwMode="auto">
            <a:xfrm>
              <a:off x="1950501" y="2141275"/>
              <a:ext cx="1095306" cy="161171"/>
            </a:xfrm>
            <a:custGeom>
              <a:avLst/>
              <a:gdLst>
                <a:gd name="connsiteX0" fmla="*/ 0 w 1095306"/>
                <a:gd name="connsiteY0" fmla="*/ 16446 h 161171"/>
                <a:gd name="connsiteX1" fmla="*/ 0 w 1095306"/>
                <a:gd name="connsiteY1" fmla="*/ 16446 h 161171"/>
                <a:gd name="connsiteX2" fmla="*/ 32892 w 1095306"/>
                <a:gd name="connsiteY2" fmla="*/ 95387 h 161171"/>
                <a:gd name="connsiteX3" fmla="*/ 108544 w 1095306"/>
                <a:gd name="connsiteY3" fmla="*/ 161171 h 161171"/>
                <a:gd name="connsiteX4" fmla="*/ 141436 w 1095306"/>
                <a:gd name="connsiteY4" fmla="*/ 161171 h 161171"/>
                <a:gd name="connsiteX5" fmla="*/ 217087 w 1095306"/>
                <a:gd name="connsiteY5" fmla="*/ 157882 h 161171"/>
                <a:gd name="connsiteX6" fmla="*/ 292739 w 1095306"/>
                <a:gd name="connsiteY6" fmla="*/ 144725 h 161171"/>
                <a:gd name="connsiteX7" fmla="*/ 358523 w 1095306"/>
                <a:gd name="connsiteY7" fmla="*/ 134857 h 161171"/>
                <a:gd name="connsiteX8" fmla="*/ 437464 w 1095306"/>
                <a:gd name="connsiteY8" fmla="*/ 124990 h 161171"/>
                <a:gd name="connsiteX9" fmla="*/ 506538 w 1095306"/>
                <a:gd name="connsiteY9" fmla="*/ 124990 h 161171"/>
                <a:gd name="connsiteX10" fmla="*/ 562454 w 1095306"/>
                <a:gd name="connsiteY10" fmla="*/ 105254 h 161171"/>
                <a:gd name="connsiteX11" fmla="*/ 611793 w 1095306"/>
                <a:gd name="connsiteY11" fmla="*/ 78941 h 161171"/>
                <a:gd name="connsiteX12" fmla="*/ 670998 w 1095306"/>
                <a:gd name="connsiteY12" fmla="*/ 65784 h 161171"/>
                <a:gd name="connsiteX13" fmla="*/ 710469 w 1095306"/>
                <a:gd name="connsiteY13" fmla="*/ 82230 h 161171"/>
                <a:gd name="connsiteX14" fmla="*/ 713758 w 1095306"/>
                <a:gd name="connsiteY14" fmla="*/ 82230 h 161171"/>
                <a:gd name="connsiteX15" fmla="*/ 730204 w 1095306"/>
                <a:gd name="connsiteY15" fmla="*/ 82230 h 161171"/>
                <a:gd name="connsiteX16" fmla="*/ 842037 w 1095306"/>
                <a:gd name="connsiteY16" fmla="*/ 59206 h 161171"/>
                <a:gd name="connsiteX17" fmla="*/ 868351 w 1095306"/>
                <a:gd name="connsiteY17" fmla="*/ 42760 h 161171"/>
                <a:gd name="connsiteX18" fmla="*/ 881508 w 1095306"/>
                <a:gd name="connsiteY18" fmla="*/ 36181 h 161171"/>
                <a:gd name="connsiteX19" fmla="*/ 907821 w 1095306"/>
                <a:gd name="connsiteY19" fmla="*/ 19735 h 161171"/>
                <a:gd name="connsiteX20" fmla="*/ 990052 w 1095306"/>
                <a:gd name="connsiteY20" fmla="*/ 3289 h 161171"/>
                <a:gd name="connsiteX21" fmla="*/ 1095306 w 1095306"/>
                <a:gd name="connsiteY21" fmla="*/ 0 h 16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306" h="161171">
                  <a:moveTo>
                    <a:pt x="0" y="16446"/>
                  </a:moveTo>
                  <a:lnTo>
                    <a:pt x="0" y="16446"/>
                  </a:lnTo>
                  <a:lnTo>
                    <a:pt x="32892" y="95387"/>
                  </a:lnTo>
                  <a:lnTo>
                    <a:pt x="108544" y="161171"/>
                  </a:lnTo>
                  <a:lnTo>
                    <a:pt x="141436" y="161171"/>
                  </a:lnTo>
                  <a:lnTo>
                    <a:pt x="217087" y="157882"/>
                  </a:lnTo>
                  <a:lnTo>
                    <a:pt x="292739" y="144725"/>
                  </a:lnTo>
                  <a:lnTo>
                    <a:pt x="358523" y="134857"/>
                  </a:lnTo>
                  <a:lnTo>
                    <a:pt x="437464" y="124990"/>
                  </a:lnTo>
                  <a:lnTo>
                    <a:pt x="506538" y="124990"/>
                  </a:lnTo>
                  <a:lnTo>
                    <a:pt x="562454" y="105254"/>
                  </a:lnTo>
                  <a:lnTo>
                    <a:pt x="611793" y="78941"/>
                  </a:lnTo>
                  <a:lnTo>
                    <a:pt x="670998" y="65784"/>
                  </a:lnTo>
                  <a:cubicBezTo>
                    <a:pt x="676932" y="68422"/>
                    <a:pt x="698974" y="79356"/>
                    <a:pt x="710469" y="82230"/>
                  </a:cubicBezTo>
                  <a:cubicBezTo>
                    <a:pt x="711533" y="82496"/>
                    <a:pt x="712662" y="82230"/>
                    <a:pt x="713758" y="82230"/>
                  </a:cubicBezTo>
                  <a:lnTo>
                    <a:pt x="730204" y="82230"/>
                  </a:lnTo>
                  <a:lnTo>
                    <a:pt x="842037" y="59206"/>
                  </a:lnTo>
                  <a:cubicBezTo>
                    <a:pt x="850808" y="53724"/>
                    <a:pt x="859271" y="47713"/>
                    <a:pt x="868351" y="42760"/>
                  </a:cubicBezTo>
                  <a:cubicBezTo>
                    <a:pt x="884982" y="33688"/>
                    <a:pt x="873399" y="44288"/>
                    <a:pt x="881508" y="36181"/>
                  </a:cubicBezTo>
                  <a:lnTo>
                    <a:pt x="907821" y="19735"/>
                  </a:lnTo>
                  <a:lnTo>
                    <a:pt x="990052" y="3289"/>
                  </a:lnTo>
                  <a:lnTo>
                    <a:pt x="1095306" y="0"/>
                  </a:lnTo>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4" name="Freeform 663"/>
            <p:cNvSpPr/>
            <p:nvPr/>
          </p:nvSpPr>
          <p:spPr bwMode="auto">
            <a:xfrm>
              <a:off x="1943922" y="2137986"/>
              <a:ext cx="891376" cy="55916"/>
            </a:xfrm>
            <a:custGeom>
              <a:avLst/>
              <a:gdLst>
                <a:gd name="connsiteX0" fmla="*/ 891376 w 891376"/>
                <a:gd name="connsiteY0" fmla="*/ 6578 h 55916"/>
                <a:gd name="connsiteX1" fmla="*/ 0 w 891376"/>
                <a:gd name="connsiteY1" fmla="*/ 0 h 55916"/>
                <a:gd name="connsiteX2" fmla="*/ 26314 w 891376"/>
                <a:gd name="connsiteY2" fmla="*/ 55916 h 55916"/>
              </a:gdLst>
              <a:ahLst/>
              <a:cxnLst>
                <a:cxn ang="0">
                  <a:pos x="connsiteX0" y="connsiteY0"/>
                </a:cxn>
                <a:cxn ang="0">
                  <a:pos x="connsiteX1" y="connsiteY1"/>
                </a:cxn>
                <a:cxn ang="0">
                  <a:pos x="connsiteX2" y="connsiteY2"/>
                </a:cxn>
              </a:cxnLst>
              <a:rect l="l" t="t" r="r" b="b"/>
              <a:pathLst>
                <a:path w="891376" h="55916">
                  <a:moveTo>
                    <a:pt x="891376" y="6578"/>
                  </a:moveTo>
                  <a:lnTo>
                    <a:pt x="0" y="0"/>
                  </a:lnTo>
                  <a:lnTo>
                    <a:pt x="26314" y="55916"/>
                  </a:lnTo>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437" name="TextBox 436"/>
          <p:cNvSpPr txBox="1"/>
          <p:nvPr/>
        </p:nvSpPr>
        <p:spPr>
          <a:xfrm>
            <a:off x="7949635" y="4371858"/>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111</a:t>
            </a:r>
            <a:endParaRPr lang="en-US" sz="600" b="1" dirty="0">
              <a:latin typeface="Arial" panose="020B0604020202020204" pitchFamily="34" charset="0"/>
              <a:cs typeface="Arial" panose="020B0604020202020204" pitchFamily="34" charset="0"/>
            </a:endParaRPr>
          </a:p>
        </p:txBody>
      </p:sp>
      <p:sp>
        <p:nvSpPr>
          <p:cNvPr id="438" name="TextBox 437"/>
          <p:cNvSpPr txBox="1"/>
          <p:nvPr/>
        </p:nvSpPr>
        <p:spPr>
          <a:xfrm>
            <a:off x="7949635" y="5430818"/>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120</a:t>
            </a:r>
            <a:endParaRPr lang="en-US" sz="600" b="1" dirty="0">
              <a:latin typeface="Arial" panose="020B0604020202020204" pitchFamily="34" charset="0"/>
              <a:cs typeface="Arial" panose="020B0604020202020204" pitchFamily="34" charset="0"/>
            </a:endParaRPr>
          </a:p>
        </p:txBody>
      </p:sp>
      <p:sp>
        <p:nvSpPr>
          <p:cNvPr id="439" name="TextBox 438"/>
          <p:cNvSpPr txBox="1"/>
          <p:nvPr/>
        </p:nvSpPr>
        <p:spPr>
          <a:xfrm>
            <a:off x="7949635" y="5002550"/>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116</a:t>
            </a:r>
            <a:endParaRPr lang="en-US" sz="600" b="1" dirty="0">
              <a:latin typeface="Arial" panose="020B0604020202020204" pitchFamily="34" charset="0"/>
              <a:cs typeface="Arial" panose="020B0604020202020204" pitchFamily="34" charset="0"/>
            </a:endParaRPr>
          </a:p>
        </p:txBody>
      </p:sp>
      <p:sp>
        <p:nvSpPr>
          <p:cNvPr id="440" name="TextBox 439"/>
          <p:cNvSpPr txBox="1"/>
          <p:nvPr/>
        </p:nvSpPr>
        <p:spPr>
          <a:xfrm>
            <a:off x="7949635" y="5636476"/>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131</a:t>
            </a:r>
            <a:endParaRPr lang="en-US" sz="600" b="1" dirty="0">
              <a:latin typeface="Arial" panose="020B0604020202020204" pitchFamily="34" charset="0"/>
              <a:cs typeface="Arial" panose="020B0604020202020204" pitchFamily="34" charset="0"/>
            </a:endParaRPr>
          </a:p>
        </p:txBody>
      </p:sp>
      <p:sp>
        <p:nvSpPr>
          <p:cNvPr id="442" name="TextBox 441"/>
          <p:cNvSpPr txBox="1"/>
          <p:nvPr/>
        </p:nvSpPr>
        <p:spPr>
          <a:xfrm>
            <a:off x="7949635" y="2133418"/>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0/22</a:t>
            </a:r>
            <a:endParaRPr lang="en-US" sz="600" b="1" dirty="0">
              <a:latin typeface="Arial" panose="020B0604020202020204" pitchFamily="34" charset="0"/>
              <a:cs typeface="Arial" panose="020B0604020202020204" pitchFamily="34" charset="0"/>
            </a:endParaRPr>
          </a:p>
        </p:txBody>
      </p:sp>
      <p:sp>
        <p:nvSpPr>
          <p:cNvPr id="443" name="TextBox 442"/>
          <p:cNvSpPr txBox="1"/>
          <p:nvPr/>
        </p:nvSpPr>
        <p:spPr>
          <a:xfrm>
            <a:off x="7949635" y="3910695"/>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108</a:t>
            </a:r>
            <a:endParaRPr lang="en-US" sz="600" b="1" dirty="0">
              <a:latin typeface="Arial" panose="020B0604020202020204" pitchFamily="34" charset="0"/>
              <a:cs typeface="Arial" panose="020B0604020202020204" pitchFamily="34" charset="0"/>
            </a:endParaRPr>
          </a:p>
        </p:txBody>
      </p:sp>
      <p:sp>
        <p:nvSpPr>
          <p:cNvPr id="444" name="TextBox 443"/>
          <p:cNvSpPr txBox="1"/>
          <p:nvPr/>
        </p:nvSpPr>
        <p:spPr>
          <a:xfrm>
            <a:off x="7949635" y="2766584"/>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72</a:t>
            </a:r>
            <a:endParaRPr lang="en-US" sz="600" b="1" dirty="0">
              <a:latin typeface="Arial" panose="020B0604020202020204" pitchFamily="34" charset="0"/>
              <a:cs typeface="Arial" panose="020B0604020202020204" pitchFamily="34" charset="0"/>
            </a:endParaRPr>
          </a:p>
        </p:txBody>
      </p:sp>
      <p:sp>
        <p:nvSpPr>
          <p:cNvPr id="445" name="TextBox 444"/>
          <p:cNvSpPr txBox="1"/>
          <p:nvPr/>
        </p:nvSpPr>
        <p:spPr>
          <a:xfrm>
            <a:off x="7949635" y="3567344"/>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96</a:t>
            </a:r>
            <a:endParaRPr lang="en-US" sz="600" b="1" dirty="0">
              <a:latin typeface="Arial" panose="020B0604020202020204" pitchFamily="34" charset="0"/>
              <a:cs typeface="Arial" panose="020B0604020202020204" pitchFamily="34" charset="0"/>
            </a:endParaRPr>
          </a:p>
        </p:txBody>
      </p:sp>
      <p:sp>
        <p:nvSpPr>
          <p:cNvPr id="446" name="TextBox 445"/>
          <p:cNvSpPr txBox="1"/>
          <p:nvPr/>
        </p:nvSpPr>
        <p:spPr>
          <a:xfrm>
            <a:off x="7949635" y="3219931"/>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86</a:t>
            </a:r>
            <a:endParaRPr lang="en-US" sz="600" b="1" dirty="0">
              <a:latin typeface="Arial" panose="020B0604020202020204" pitchFamily="34" charset="0"/>
              <a:cs typeface="Arial" panose="020B0604020202020204" pitchFamily="34" charset="0"/>
            </a:endParaRPr>
          </a:p>
        </p:txBody>
      </p:sp>
      <p:sp>
        <p:nvSpPr>
          <p:cNvPr id="488" name="Rectangle 46"/>
          <p:cNvSpPr/>
          <p:nvPr/>
        </p:nvSpPr>
        <p:spPr bwMode="auto">
          <a:xfrm>
            <a:off x="6307772" y="5482000"/>
            <a:ext cx="106709" cy="193864"/>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89" name="Rectangle 488"/>
          <p:cNvSpPr/>
          <p:nvPr/>
        </p:nvSpPr>
        <p:spPr bwMode="auto">
          <a:xfrm>
            <a:off x="6307772" y="5052133"/>
            <a:ext cx="106709" cy="430173"/>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90" name="Rectangle 48"/>
          <p:cNvSpPr/>
          <p:nvPr/>
        </p:nvSpPr>
        <p:spPr bwMode="auto">
          <a:xfrm>
            <a:off x="6307772" y="4441748"/>
            <a:ext cx="106709" cy="615172"/>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91" name="Rectangle 490"/>
          <p:cNvSpPr/>
          <p:nvPr/>
        </p:nvSpPr>
        <p:spPr bwMode="auto">
          <a:xfrm>
            <a:off x="6307772" y="3649831"/>
            <a:ext cx="106709" cy="347774"/>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92" name="Rectangle 491"/>
          <p:cNvSpPr/>
          <p:nvPr/>
        </p:nvSpPr>
        <p:spPr bwMode="auto">
          <a:xfrm>
            <a:off x="6307772" y="3994778"/>
            <a:ext cx="106709" cy="458043"/>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93" name="Rectangle 492"/>
          <p:cNvSpPr/>
          <p:nvPr/>
        </p:nvSpPr>
        <p:spPr bwMode="auto">
          <a:xfrm>
            <a:off x="6307772" y="3320140"/>
            <a:ext cx="106709" cy="347774"/>
          </a:xfrm>
          <a:prstGeom prst="rect">
            <a:avLst/>
          </a:prstGeom>
          <a:solidFill>
            <a:srgbClr val="99FF6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94" name="Rectangle 493"/>
          <p:cNvSpPr/>
          <p:nvPr/>
        </p:nvSpPr>
        <p:spPr bwMode="auto">
          <a:xfrm>
            <a:off x="6307772" y="2862096"/>
            <a:ext cx="106709" cy="458043"/>
          </a:xfrm>
          <a:prstGeom prst="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97" name="Rectangle 46"/>
          <p:cNvSpPr/>
          <p:nvPr/>
        </p:nvSpPr>
        <p:spPr bwMode="auto">
          <a:xfrm>
            <a:off x="5013188" y="5362461"/>
            <a:ext cx="106709" cy="273832"/>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98" name="Rectangle 497"/>
          <p:cNvSpPr/>
          <p:nvPr/>
        </p:nvSpPr>
        <p:spPr bwMode="auto">
          <a:xfrm>
            <a:off x="5013188" y="5029290"/>
            <a:ext cx="106709" cy="430173"/>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99" name="Rectangle 48"/>
          <p:cNvSpPr/>
          <p:nvPr/>
        </p:nvSpPr>
        <p:spPr bwMode="auto">
          <a:xfrm>
            <a:off x="5013188" y="4410542"/>
            <a:ext cx="106709" cy="615172"/>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0" name="Rectangle 499"/>
          <p:cNvSpPr/>
          <p:nvPr/>
        </p:nvSpPr>
        <p:spPr bwMode="auto">
          <a:xfrm>
            <a:off x="5013188" y="3597713"/>
            <a:ext cx="106709" cy="347774"/>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1" name="Rectangle 500"/>
          <p:cNvSpPr/>
          <p:nvPr/>
        </p:nvSpPr>
        <p:spPr bwMode="auto">
          <a:xfrm>
            <a:off x="5013188" y="3946843"/>
            <a:ext cx="106709" cy="458043"/>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2" name="Rectangle 501"/>
          <p:cNvSpPr/>
          <p:nvPr/>
        </p:nvSpPr>
        <p:spPr bwMode="auto">
          <a:xfrm>
            <a:off x="5013188" y="3247111"/>
            <a:ext cx="106709" cy="347774"/>
          </a:xfrm>
          <a:prstGeom prst="rect">
            <a:avLst/>
          </a:prstGeom>
          <a:solidFill>
            <a:srgbClr val="99FF6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3" name="Rectangle 502"/>
          <p:cNvSpPr/>
          <p:nvPr/>
        </p:nvSpPr>
        <p:spPr bwMode="auto">
          <a:xfrm>
            <a:off x="5013188" y="2789067"/>
            <a:ext cx="106709" cy="458043"/>
          </a:xfrm>
          <a:prstGeom prst="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6" name="Rectangle 46"/>
          <p:cNvSpPr/>
          <p:nvPr/>
        </p:nvSpPr>
        <p:spPr bwMode="auto">
          <a:xfrm>
            <a:off x="3752798" y="4901025"/>
            <a:ext cx="106709" cy="223048"/>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7" name="Rectangle 506"/>
          <p:cNvSpPr/>
          <p:nvPr/>
        </p:nvSpPr>
        <p:spPr bwMode="auto">
          <a:xfrm>
            <a:off x="3752798" y="4321082"/>
            <a:ext cx="106709" cy="571886"/>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8" name="Rectangle 48"/>
          <p:cNvSpPr/>
          <p:nvPr/>
        </p:nvSpPr>
        <p:spPr bwMode="auto">
          <a:xfrm>
            <a:off x="3752798" y="3781571"/>
            <a:ext cx="106709" cy="660917"/>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9" name="Rectangle 508"/>
          <p:cNvSpPr/>
          <p:nvPr/>
        </p:nvSpPr>
        <p:spPr bwMode="auto">
          <a:xfrm>
            <a:off x="3752798" y="3035398"/>
            <a:ext cx="106709" cy="347774"/>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0" name="Rectangle 509"/>
          <p:cNvSpPr/>
          <p:nvPr/>
        </p:nvSpPr>
        <p:spPr bwMode="auto">
          <a:xfrm>
            <a:off x="3752798" y="3388440"/>
            <a:ext cx="106709" cy="424855"/>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1" name="Rectangle 510"/>
          <p:cNvSpPr/>
          <p:nvPr/>
        </p:nvSpPr>
        <p:spPr bwMode="auto">
          <a:xfrm>
            <a:off x="3752798" y="2648182"/>
            <a:ext cx="106709" cy="384388"/>
          </a:xfrm>
          <a:prstGeom prst="rect">
            <a:avLst/>
          </a:prstGeom>
          <a:solidFill>
            <a:srgbClr val="99FF6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2" name="Rectangle 511"/>
          <p:cNvSpPr/>
          <p:nvPr/>
        </p:nvSpPr>
        <p:spPr bwMode="auto">
          <a:xfrm>
            <a:off x="3752798" y="2171406"/>
            <a:ext cx="106709" cy="476776"/>
          </a:xfrm>
          <a:prstGeom prst="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3" name="Rectangle 46"/>
          <p:cNvSpPr/>
          <p:nvPr/>
        </p:nvSpPr>
        <p:spPr bwMode="auto">
          <a:xfrm>
            <a:off x="3105691" y="4473667"/>
            <a:ext cx="106709" cy="193864"/>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4" name="Rectangle 513"/>
          <p:cNvSpPr/>
          <p:nvPr/>
        </p:nvSpPr>
        <p:spPr bwMode="auto">
          <a:xfrm>
            <a:off x="3105691" y="4027072"/>
            <a:ext cx="106709" cy="430173"/>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5" name="Rectangle 48"/>
          <p:cNvSpPr/>
          <p:nvPr/>
        </p:nvSpPr>
        <p:spPr bwMode="auto">
          <a:xfrm>
            <a:off x="3105691" y="3405169"/>
            <a:ext cx="106709" cy="639237"/>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6" name="Rectangle 515"/>
          <p:cNvSpPr/>
          <p:nvPr/>
        </p:nvSpPr>
        <p:spPr bwMode="auto">
          <a:xfrm>
            <a:off x="3105691" y="2543626"/>
            <a:ext cx="106709" cy="391277"/>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7" name="Rectangle 516"/>
          <p:cNvSpPr/>
          <p:nvPr/>
        </p:nvSpPr>
        <p:spPr bwMode="auto">
          <a:xfrm>
            <a:off x="3105691" y="2936757"/>
            <a:ext cx="106709" cy="482638"/>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8" name="Rectangle 517"/>
          <p:cNvSpPr/>
          <p:nvPr/>
        </p:nvSpPr>
        <p:spPr bwMode="auto">
          <a:xfrm>
            <a:off x="3105691" y="2167224"/>
            <a:ext cx="106709" cy="375255"/>
          </a:xfrm>
          <a:prstGeom prst="rect">
            <a:avLst/>
          </a:prstGeom>
          <a:solidFill>
            <a:srgbClr val="99FF6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9" name="Rectangle 46"/>
          <p:cNvSpPr/>
          <p:nvPr/>
        </p:nvSpPr>
        <p:spPr bwMode="auto">
          <a:xfrm>
            <a:off x="2624733" y="4137062"/>
            <a:ext cx="106709" cy="221364"/>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0" name="Rectangle 519"/>
          <p:cNvSpPr/>
          <p:nvPr/>
        </p:nvSpPr>
        <p:spPr bwMode="auto">
          <a:xfrm>
            <a:off x="2624733" y="3672833"/>
            <a:ext cx="106709" cy="471124"/>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1" name="Rectangle 48"/>
          <p:cNvSpPr/>
          <p:nvPr/>
        </p:nvSpPr>
        <p:spPr bwMode="auto">
          <a:xfrm>
            <a:off x="2624733" y="3037131"/>
            <a:ext cx="106709" cy="639618"/>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2" name="Rectangle 521"/>
          <p:cNvSpPr/>
          <p:nvPr/>
        </p:nvSpPr>
        <p:spPr bwMode="auto">
          <a:xfrm>
            <a:off x="2624733" y="2179771"/>
            <a:ext cx="106709" cy="374929"/>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3" name="Rectangle 522"/>
          <p:cNvSpPr/>
          <p:nvPr/>
        </p:nvSpPr>
        <p:spPr bwMode="auto">
          <a:xfrm>
            <a:off x="2624733" y="2556173"/>
            <a:ext cx="106709" cy="47883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4" name="Rectangle 46"/>
          <p:cNvSpPr/>
          <p:nvPr/>
        </p:nvSpPr>
        <p:spPr bwMode="auto">
          <a:xfrm>
            <a:off x="2292814" y="3760661"/>
            <a:ext cx="106709" cy="255203"/>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5" name="Rectangle 524"/>
          <p:cNvSpPr/>
          <p:nvPr/>
        </p:nvSpPr>
        <p:spPr bwMode="auto">
          <a:xfrm>
            <a:off x="2292814" y="3325708"/>
            <a:ext cx="106709" cy="438047"/>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6" name="Rectangle 48"/>
          <p:cNvSpPr/>
          <p:nvPr/>
        </p:nvSpPr>
        <p:spPr bwMode="auto">
          <a:xfrm>
            <a:off x="2292814" y="2690005"/>
            <a:ext cx="106709" cy="627452"/>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7" name="Rectangle 526"/>
          <p:cNvSpPr/>
          <p:nvPr/>
        </p:nvSpPr>
        <p:spPr bwMode="auto">
          <a:xfrm>
            <a:off x="2292814" y="2242504"/>
            <a:ext cx="106709" cy="46004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8" name="Rectangle 46"/>
          <p:cNvSpPr/>
          <p:nvPr/>
        </p:nvSpPr>
        <p:spPr bwMode="auto">
          <a:xfrm>
            <a:off x="1988650" y="3396806"/>
            <a:ext cx="106709" cy="247218"/>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29" name="Rectangle 528"/>
          <p:cNvSpPr/>
          <p:nvPr/>
        </p:nvSpPr>
        <p:spPr bwMode="auto">
          <a:xfrm>
            <a:off x="1988650" y="2970217"/>
            <a:ext cx="106709" cy="422406"/>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0" name="Rectangle 48"/>
          <p:cNvSpPr/>
          <p:nvPr/>
        </p:nvSpPr>
        <p:spPr bwMode="auto">
          <a:xfrm>
            <a:off x="1988650" y="2326261"/>
            <a:ext cx="106709" cy="652317"/>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2" name="Rectangle 46"/>
          <p:cNvSpPr/>
          <p:nvPr/>
        </p:nvSpPr>
        <p:spPr bwMode="auto">
          <a:xfrm>
            <a:off x="7643335" y="5537373"/>
            <a:ext cx="338573" cy="193864"/>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3" name="Rectangle 532"/>
          <p:cNvSpPr/>
          <p:nvPr/>
        </p:nvSpPr>
        <p:spPr bwMode="auto">
          <a:xfrm>
            <a:off x="7643335" y="5103324"/>
            <a:ext cx="338573" cy="430173"/>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4" name="Rectangle 48"/>
          <p:cNvSpPr/>
          <p:nvPr/>
        </p:nvSpPr>
        <p:spPr bwMode="auto">
          <a:xfrm>
            <a:off x="7643335" y="4480393"/>
            <a:ext cx="338573" cy="615172"/>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5" name="Rectangle 534"/>
          <p:cNvSpPr/>
          <p:nvPr/>
        </p:nvSpPr>
        <p:spPr bwMode="auto">
          <a:xfrm>
            <a:off x="7643335" y="3671746"/>
            <a:ext cx="338573" cy="347774"/>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6" name="Rectangle 535"/>
          <p:cNvSpPr/>
          <p:nvPr/>
        </p:nvSpPr>
        <p:spPr bwMode="auto">
          <a:xfrm>
            <a:off x="7643335" y="4016694"/>
            <a:ext cx="338573" cy="458043"/>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7" name="Rectangle 536"/>
          <p:cNvSpPr/>
          <p:nvPr/>
        </p:nvSpPr>
        <p:spPr bwMode="auto">
          <a:xfrm>
            <a:off x="7643335" y="3321144"/>
            <a:ext cx="338573" cy="347774"/>
          </a:xfrm>
          <a:prstGeom prst="rect">
            <a:avLst/>
          </a:prstGeom>
          <a:solidFill>
            <a:srgbClr val="99FF6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8" name="Rectangle 537"/>
          <p:cNvSpPr/>
          <p:nvPr/>
        </p:nvSpPr>
        <p:spPr bwMode="auto">
          <a:xfrm>
            <a:off x="7643335" y="2863101"/>
            <a:ext cx="338573" cy="458043"/>
          </a:xfrm>
          <a:prstGeom prst="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9" name="Rectangle 538"/>
          <p:cNvSpPr/>
          <p:nvPr/>
        </p:nvSpPr>
        <p:spPr bwMode="auto">
          <a:xfrm>
            <a:off x="7643335" y="2376780"/>
            <a:ext cx="338573" cy="491974"/>
          </a:xfrm>
          <a:prstGeom prst="rect">
            <a:avLst/>
          </a:prstGeom>
          <a:solidFill>
            <a:srgbClr val="FFC08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1" name="Rectangle 540"/>
          <p:cNvSpPr/>
          <p:nvPr/>
        </p:nvSpPr>
        <p:spPr bwMode="auto">
          <a:xfrm>
            <a:off x="7643473" y="2169131"/>
            <a:ext cx="338573" cy="86962"/>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3" name="Rectangle 46"/>
          <p:cNvSpPr/>
          <p:nvPr/>
        </p:nvSpPr>
        <p:spPr bwMode="auto">
          <a:xfrm>
            <a:off x="7220261" y="5540521"/>
            <a:ext cx="106709" cy="193864"/>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4" name="Rectangle 543"/>
          <p:cNvSpPr/>
          <p:nvPr/>
        </p:nvSpPr>
        <p:spPr bwMode="auto">
          <a:xfrm>
            <a:off x="7220261" y="5106472"/>
            <a:ext cx="106709" cy="430173"/>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5" name="Rectangle 48"/>
          <p:cNvSpPr/>
          <p:nvPr/>
        </p:nvSpPr>
        <p:spPr bwMode="auto">
          <a:xfrm>
            <a:off x="7220261" y="4483541"/>
            <a:ext cx="106709" cy="615172"/>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6" name="Rectangle 545"/>
          <p:cNvSpPr/>
          <p:nvPr/>
        </p:nvSpPr>
        <p:spPr bwMode="auto">
          <a:xfrm>
            <a:off x="7220261" y="3674894"/>
            <a:ext cx="106709" cy="347774"/>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7" name="Rectangle 546"/>
          <p:cNvSpPr/>
          <p:nvPr/>
        </p:nvSpPr>
        <p:spPr bwMode="auto">
          <a:xfrm>
            <a:off x="7220261" y="4019842"/>
            <a:ext cx="106709" cy="458043"/>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8" name="Rectangle 547"/>
          <p:cNvSpPr/>
          <p:nvPr/>
        </p:nvSpPr>
        <p:spPr bwMode="auto">
          <a:xfrm>
            <a:off x="7220261" y="3324293"/>
            <a:ext cx="106709" cy="347774"/>
          </a:xfrm>
          <a:prstGeom prst="rect">
            <a:avLst/>
          </a:prstGeom>
          <a:solidFill>
            <a:srgbClr val="99FF6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9" name="Rectangle 548"/>
          <p:cNvSpPr/>
          <p:nvPr/>
        </p:nvSpPr>
        <p:spPr bwMode="auto">
          <a:xfrm>
            <a:off x="7220261" y="2866249"/>
            <a:ext cx="106709" cy="458043"/>
          </a:xfrm>
          <a:prstGeom prst="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3" name="Freeform 552"/>
          <p:cNvSpPr/>
          <p:nvPr/>
        </p:nvSpPr>
        <p:spPr bwMode="auto">
          <a:xfrm>
            <a:off x="990645" y="2171406"/>
            <a:ext cx="786262" cy="932641"/>
          </a:xfrm>
          <a:custGeom>
            <a:avLst/>
            <a:gdLst>
              <a:gd name="connsiteX0" fmla="*/ 0 w 716280"/>
              <a:gd name="connsiteY0" fmla="*/ 0 h 849630"/>
              <a:gd name="connsiteX1" fmla="*/ 182880 w 716280"/>
              <a:gd name="connsiteY1" fmla="*/ 60960 h 849630"/>
              <a:gd name="connsiteX2" fmla="*/ 331470 w 716280"/>
              <a:gd name="connsiteY2" fmla="*/ 83820 h 849630"/>
              <a:gd name="connsiteX3" fmla="*/ 407670 w 716280"/>
              <a:gd name="connsiteY3" fmla="*/ 99060 h 849630"/>
              <a:gd name="connsiteX4" fmla="*/ 480060 w 716280"/>
              <a:gd name="connsiteY4" fmla="*/ 106680 h 849630"/>
              <a:gd name="connsiteX5" fmla="*/ 533400 w 716280"/>
              <a:gd name="connsiteY5" fmla="*/ 129540 h 849630"/>
              <a:gd name="connsiteX6" fmla="*/ 598170 w 716280"/>
              <a:gd name="connsiteY6" fmla="*/ 179070 h 849630"/>
              <a:gd name="connsiteX7" fmla="*/ 640080 w 716280"/>
              <a:gd name="connsiteY7" fmla="*/ 278130 h 849630"/>
              <a:gd name="connsiteX8" fmla="*/ 674370 w 716280"/>
              <a:gd name="connsiteY8" fmla="*/ 510540 h 849630"/>
              <a:gd name="connsiteX9" fmla="*/ 697230 w 716280"/>
              <a:gd name="connsiteY9" fmla="*/ 735330 h 849630"/>
              <a:gd name="connsiteX10" fmla="*/ 716280 w 716280"/>
              <a:gd name="connsiteY10" fmla="*/ 849630 h 84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6280" h="849630">
                <a:moveTo>
                  <a:pt x="0" y="0"/>
                </a:moveTo>
                <a:cubicBezTo>
                  <a:pt x="63817" y="23495"/>
                  <a:pt x="127635" y="46990"/>
                  <a:pt x="182880" y="60960"/>
                </a:cubicBezTo>
                <a:cubicBezTo>
                  <a:pt x="238125" y="74930"/>
                  <a:pt x="294005" y="77470"/>
                  <a:pt x="331470" y="83820"/>
                </a:cubicBezTo>
                <a:cubicBezTo>
                  <a:pt x="368935" y="90170"/>
                  <a:pt x="382905" y="95250"/>
                  <a:pt x="407670" y="99060"/>
                </a:cubicBezTo>
                <a:cubicBezTo>
                  <a:pt x="432435" y="102870"/>
                  <a:pt x="459105" y="101600"/>
                  <a:pt x="480060" y="106680"/>
                </a:cubicBezTo>
                <a:cubicBezTo>
                  <a:pt x="501015" y="111760"/>
                  <a:pt x="513715" y="117475"/>
                  <a:pt x="533400" y="129540"/>
                </a:cubicBezTo>
                <a:cubicBezTo>
                  <a:pt x="553085" y="141605"/>
                  <a:pt x="580390" y="154305"/>
                  <a:pt x="598170" y="179070"/>
                </a:cubicBezTo>
                <a:cubicBezTo>
                  <a:pt x="615950" y="203835"/>
                  <a:pt x="627380" y="222885"/>
                  <a:pt x="640080" y="278130"/>
                </a:cubicBezTo>
                <a:cubicBezTo>
                  <a:pt x="652780" y="333375"/>
                  <a:pt x="664845" y="434340"/>
                  <a:pt x="674370" y="510540"/>
                </a:cubicBezTo>
                <a:cubicBezTo>
                  <a:pt x="683895" y="586740"/>
                  <a:pt x="690245" y="678815"/>
                  <a:pt x="697230" y="735330"/>
                </a:cubicBezTo>
                <a:cubicBezTo>
                  <a:pt x="704215" y="791845"/>
                  <a:pt x="710247" y="820737"/>
                  <a:pt x="716280" y="849630"/>
                </a:cubicBezTo>
              </a:path>
            </a:pathLst>
          </a:custGeom>
          <a:noFill/>
          <a:ln w="381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4" name="Rectangle 553"/>
          <p:cNvSpPr/>
          <p:nvPr/>
        </p:nvSpPr>
        <p:spPr bwMode="auto">
          <a:xfrm>
            <a:off x="1762049" y="2330982"/>
            <a:ext cx="106709" cy="555589"/>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5" name="Freeform 554"/>
          <p:cNvSpPr/>
          <p:nvPr/>
        </p:nvSpPr>
        <p:spPr bwMode="auto">
          <a:xfrm>
            <a:off x="999010" y="2154677"/>
            <a:ext cx="815538" cy="1020468"/>
          </a:xfrm>
          <a:custGeom>
            <a:avLst/>
            <a:gdLst>
              <a:gd name="connsiteX0" fmla="*/ 0 w 742950"/>
              <a:gd name="connsiteY0" fmla="*/ 0 h 929640"/>
              <a:gd name="connsiteX1" fmla="*/ 270510 w 742950"/>
              <a:gd name="connsiteY1" fmla="*/ 91440 h 929640"/>
              <a:gd name="connsiteX2" fmla="*/ 480060 w 742950"/>
              <a:gd name="connsiteY2" fmla="*/ 167640 h 929640"/>
              <a:gd name="connsiteX3" fmla="*/ 537210 w 742950"/>
              <a:gd name="connsiteY3" fmla="*/ 182880 h 929640"/>
              <a:gd name="connsiteX4" fmla="*/ 571500 w 742950"/>
              <a:gd name="connsiteY4" fmla="*/ 259080 h 929640"/>
              <a:gd name="connsiteX5" fmla="*/ 632460 w 742950"/>
              <a:gd name="connsiteY5" fmla="*/ 529590 h 929640"/>
              <a:gd name="connsiteX6" fmla="*/ 742950 w 742950"/>
              <a:gd name="connsiteY6" fmla="*/ 929640 h 92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0" h="929640">
                <a:moveTo>
                  <a:pt x="0" y="0"/>
                </a:moveTo>
                <a:lnTo>
                  <a:pt x="270510" y="91440"/>
                </a:lnTo>
                <a:cubicBezTo>
                  <a:pt x="350520" y="119380"/>
                  <a:pt x="435610" y="152400"/>
                  <a:pt x="480060" y="167640"/>
                </a:cubicBezTo>
                <a:cubicBezTo>
                  <a:pt x="524510" y="182880"/>
                  <a:pt x="521970" y="167640"/>
                  <a:pt x="537210" y="182880"/>
                </a:cubicBezTo>
                <a:cubicBezTo>
                  <a:pt x="552450" y="198120"/>
                  <a:pt x="555625" y="201295"/>
                  <a:pt x="571500" y="259080"/>
                </a:cubicBezTo>
                <a:cubicBezTo>
                  <a:pt x="587375" y="316865"/>
                  <a:pt x="603885" y="417830"/>
                  <a:pt x="632460" y="529590"/>
                </a:cubicBezTo>
                <a:cubicBezTo>
                  <a:pt x="661035" y="641350"/>
                  <a:pt x="701992" y="785495"/>
                  <a:pt x="742950" y="929640"/>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6" name="Rectangle 46"/>
          <p:cNvSpPr/>
          <p:nvPr/>
        </p:nvSpPr>
        <p:spPr bwMode="auto">
          <a:xfrm>
            <a:off x="1532405" y="2162406"/>
            <a:ext cx="106709" cy="193864"/>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7" name="Rectangle 46"/>
          <p:cNvSpPr/>
          <p:nvPr/>
        </p:nvSpPr>
        <p:spPr bwMode="auto">
          <a:xfrm>
            <a:off x="1762049" y="2877951"/>
            <a:ext cx="106709" cy="263736"/>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8" name="TextBox 447"/>
          <p:cNvSpPr txBox="1"/>
          <p:nvPr/>
        </p:nvSpPr>
        <p:spPr>
          <a:xfrm>
            <a:off x="1802316" y="1650692"/>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110</a:t>
            </a:r>
            <a:endParaRPr lang="en-US" sz="500" b="1" dirty="0">
              <a:solidFill>
                <a:srgbClr val="FF0000"/>
              </a:solidFill>
              <a:latin typeface="Arial" panose="020B0604020202020204" pitchFamily="34" charset="0"/>
              <a:cs typeface="Arial" panose="020B0604020202020204" pitchFamily="34" charset="0"/>
            </a:endParaRPr>
          </a:p>
        </p:txBody>
      </p:sp>
      <p:sp>
        <p:nvSpPr>
          <p:cNvPr id="449" name="TextBox 448"/>
          <p:cNvSpPr txBox="1"/>
          <p:nvPr/>
        </p:nvSpPr>
        <p:spPr>
          <a:xfrm>
            <a:off x="2277999" y="1650692"/>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100</a:t>
            </a:r>
            <a:endParaRPr lang="en-US" sz="500" b="1" dirty="0">
              <a:solidFill>
                <a:srgbClr val="FF0000"/>
              </a:solidFill>
              <a:latin typeface="Arial" panose="020B0604020202020204" pitchFamily="34" charset="0"/>
              <a:cs typeface="Arial" panose="020B0604020202020204" pitchFamily="34" charset="0"/>
            </a:endParaRPr>
          </a:p>
        </p:txBody>
      </p:sp>
      <p:sp>
        <p:nvSpPr>
          <p:cNvPr id="450" name="TextBox 449"/>
          <p:cNvSpPr txBox="1"/>
          <p:nvPr/>
        </p:nvSpPr>
        <p:spPr>
          <a:xfrm>
            <a:off x="2741889" y="1650692"/>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90</a:t>
            </a:r>
            <a:endParaRPr lang="en-US" sz="500" b="1" dirty="0">
              <a:solidFill>
                <a:srgbClr val="FF0000"/>
              </a:solidFill>
              <a:latin typeface="Arial" panose="020B0604020202020204" pitchFamily="34" charset="0"/>
              <a:cs typeface="Arial" panose="020B0604020202020204" pitchFamily="34" charset="0"/>
            </a:endParaRPr>
          </a:p>
        </p:txBody>
      </p:sp>
      <p:sp>
        <p:nvSpPr>
          <p:cNvPr id="451" name="TextBox 450"/>
          <p:cNvSpPr txBox="1"/>
          <p:nvPr/>
        </p:nvSpPr>
        <p:spPr>
          <a:xfrm>
            <a:off x="3212169" y="1650692"/>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80</a:t>
            </a:r>
            <a:endParaRPr lang="en-US" sz="500" b="1" dirty="0">
              <a:solidFill>
                <a:srgbClr val="FF0000"/>
              </a:solidFill>
              <a:latin typeface="Arial" panose="020B0604020202020204" pitchFamily="34" charset="0"/>
              <a:cs typeface="Arial" panose="020B0604020202020204" pitchFamily="34" charset="0"/>
            </a:endParaRPr>
          </a:p>
        </p:txBody>
      </p:sp>
      <p:sp>
        <p:nvSpPr>
          <p:cNvPr id="452" name="TextBox 451"/>
          <p:cNvSpPr txBox="1"/>
          <p:nvPr/>
        </p:nvSpPr>
        <p:spPr>
          <a:xfrm>
            <a:off x="3703577" y="1650692"/>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70</a:t>
            </a:r>
            <a:endParaRPr lang="en-US" sz="500" b="1" dirty="0">
              <a:solidFill>
                <a:srgbClr val="FF0000"/>
              </a:solidFill>
              <a:latin typeface="Arial" panose="020B0604020202020204" pitchFamily="34" charset="0"/>
              <a:cs typeface="Arial" panose="020B0604020202020204" pitchFamily="34" charset="0"/>
            </a:endParaRPr>
          </a:p>
        </p:txBody>
      </p:sp>
      <p:sp>
        <p:nvSpPr>
          <p:cNvPr id="453" name="TextBox 452"/>
          <p:cNvSpPr txBox="1"/>
          <p:nvPr/>
        </p:nvSpPr>
        <p:spPr>
          <a:xfrm>
            <a:off x="4151741" y="1650692"/>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60</a:t>
            </a:r>
            <a:endParaRPr lang="en-US" sz="500" b="1" dirty="0">
              <a:solidFill>
                <a:srgbClr val="FF0000"/>
              </a:solidFill>
              <a:latin typeface="Arial" panose="020B0604020202020204" pitchFamily="34" charset="0"/>
              <a:cs typeface="Arial" panose="020B0604020202020204" pitchFamily="34" charset="0"/>
            </a:endParaRPr>
          </a:p>
        </p:txBody>
      </p:sp>
      <p:sp>
        <p:nvSpPr>
          <p:cNvPr id="460" name="TextBox 459"/>
          <p:cNvSpPr txBox="1"/>
          <p:nvPr/>
        </p:nvSpPr>
        <p:spPr>
          <a:xfrm>
            <a:off x="872077" y="1651026"/>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130</a:t>
            </a:r>
            <a:endParaRPr lang="en-US" sz="500" b="1" dirty="0">
              <a:solidFill>
                <a:srgbClr val="FF0000"/>
              </a:solidFill>
              <a:latin typeface="Arial" panose="020B0604020202020204" pitchFamily="34" charset="0"/>
              <a:cs typeface="Arial" panose="020B0604020202020204" pitchFamily="34" charset="0"/>
            </a:endParaRPr>
          </a:p>
        </p:txBody>
      </p:sp>
      <p:sp>
        <p:nvSpPr>
          <p:cNvPr id="461" name="TextBox 460"/>
          <p:cNvSpPr txBox="1"/>
          <p:nvPr/>
        </p:nvSpPr>
        <p:spPr>
          <a:xfrm>
            <a:off x="1343830" y="1651026"/>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120</a:t>
            </a:r>
            <a:endParaRPr lang="en-US" sz="500" b="1" dirty="0">
              <a:solidFill>
                <a:srgbClr val="FF0000"/>
              </a:solidFill>
              <a:latin typeface="Arial" panose="020B0604020202020204" pitchFamily="34" charset="0"/>
              <a:cs typeface="Arial" panose="020B0604020202020204" pitchFamily="34" charset="0"/>
            </a:endParaRPr>
          </a:p>
        </p:txBody>
      </p:sp>
      <p:sp>
        <p:nvSpPr>
          <p:cNvPr id="463" name="TextBox 462"/>
          <p:cNvSpPr txBox="1"/>
          <p:nvPr/>
        </p:nvSpPr>
        <p:spPr>
          <a:xfrm>
            <a:off x="4607768" y="1653391"/>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50</a:t>
            </a:r>
            <a:endParaRPr lang="en-US" sz="500" b="1" dirty="0">
              <a:solidFill>
                <a:srgbClr val="FF0000"/>
              </a:solidFill>
              <a:latin typeface="Arial" panose="020B0604020202020204" pitchFamily="34" charset="0"/>
              <a:cs typeface="Arial" panose="020B0604020202020204" pitchFamily="34" charset="0"/>
            </a:endParaRPr>
          </a:p>
        </p:txBody>
      </p:sp>
      <p:sp>
        <p:nvSpPr>
          <p:cNvPr id="464" name="TextBox 463"/>
          <p:cNvSpPr txBox="1"/>
          <p:nvPr/>
        </p:nvSpPr>
        <p:spPr>
          <a:xfrm>
            <a:off x="5079522" y="1650693"/>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40</a:t>
            </a:r>
            <a:endParaRPr lang="en-US" sz="500" b="1" dirty="0">
              <a:solidFill>
                <a:srgbClr val="FF0000"/>
              </a:solidFill>
              <a:latin typeface="Arial" panose="020B0604020202020204" pitchFamily="34" charset="0"/>
              <a:cs typeface="Arial" panose="020B0604020202020204" pitchFamily="34" charset="0"/>
            </a:endParaRPr>
          </a:p>
        </p:txBody>
      </p:sp>
      <p:sp>
        <p:nvSpPr>
          <p:cNvPr id="465" name="TextBox 464"/>
          <p:cNvSpPr txBox="1"/>
          <p:nvPr/>
        </p:nvSpPr>
        <p:spPr>
          <a:xfrm>
            <a:off x="5543412" y="1650692"/>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30</a:t>
            </a:r>
            <a:endParaRPr lang="en-US" sz="500" b="1" dirty="0">
              <a:solidFill>
                <a:srgbClr val="FF0000"/>
              </a:solidFill>
              <a:latin typeface="Arial" panose="020B0604020202020204" pitchFamily="34" charset="0"/>
              <a:cs typeface="Arial" panose="020B0604020202020204" pitchFamily="34" charset="0"/>
            </a:endParaRPr>
          </a:p>
        </p:txBody>
      </p:sp>
      <p:sp>
        <p:nvSpPr>
          <p:cNvPr id="466" name="TextBox 465"/>
          <p:cNvSpPr txBox="1"/>
          <p:nvPr/>
        </p:nvSpPr>
        <p:spPr>
          <a:xfrm>
            <a:off x="6011234" y="1661486"/>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20</a:t>
            </a:r>
            <a:endParaRPr lang="en-US" sz="500" b="1" dirty="0">
              <a:solidFill>
                <a:srgbClr val="FF0000"/>
              </a:solidFill>
              <a:latin typeface="Arial" panose="020B0604020202020204" pitchFamily="34" charset="0"/>
              <a:cs typeface="Arial" panose="020B0604020202020204" pitchFamily="34" charset="0"/>
            </a:endParaRPr>
          </a:p>
        </p:txBody>
      </p:sp>
      <p:sp>
        <p:nvSpPr>
          <p:cNvPr id="467" name="TextBox 466"/>
          <p:cNvSpPr txBox="1"/>
          <p:nvPr/>
        </p:nvSpPr>
        <p:spPr>
          <a:xfrm>
            <a:off x="6479055" y="1656090"/>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a:t>
            </a:r>
            <a:endParaRPr lang="en-US" sz="500" b="1" dirty="0">
              <a:solidFill>
                <a:srgbClr val="FF0000"/>
              </a:solidFill>
              <a:latin typeface="Arial" panose="020B0604020202020204" pitchFamily="34" charset="0"/>
              <a:cs typeface="Arial" panose="020B0604020202020204" pitchFamily="34" charset="0"/>
            </a:endParaRPr>
          </a:p>
        </p:txBody>
      </p:sp>
      <p:sp>
        <p:nvSpPr>
          <p:cNvPr id="468" name="TextBox 467"/>
          <p:cNvSpPr txBox="1"/>
          <p:nvPr/>
        </p:nvSpPr>
        <p:spPr>
          <a:xfrm>
            <a:off x="6942945" y="1661486"/>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0</a:t>
            </a:r>
            <a:endParaRPr lang="en-US" sz="500" b="1" dirty="0">
              <a:solidFill>
                <a:srgbClr val="FF0000"/>
              </a:solidFill>
              <a:latin typeface="Arial" panose="020B0604020202020204" pitchFamily="34" charset="0"/>
              <a:cs typeface="Arial" panose="020B0604020202020204" pitchFamily="34" charset="0"/>
            </a:endParaRPr>
          </a:p>
        </p:txBody>
      </p:sp>
      <p:pic>
        <p:nvPicPr>
          <p:cNvPr id="559" name="Picture 558"/>
          <p:cNvPicPr>
            <a:picLocks noChangeAspect="1"/>
          </p:cNvPicPr>
          <p:nvPr/>
        </p:nvPicPr>
        <p:blipFill rotWithShape="1">
          <a:blip r:embed="rId4" cstate="print"/>
          <a:srcRect l="12705" t="59220" b="10795"/>
          <a:stretch/>
        </p:blipFill>
        <p:spPr>
          <a:xfrm>
            <a:off x="858796" y="1396978"/>
            <a:ext cx="6366867" cy="233069"/>
          </a:xfrm>
          <a:prstGeom prst="rect">
            <a:avLst/>
          </a:prstGeom>
        </p:spPr>
      </p:pic>
      <p:grpSp>
        <p:nvGrpSpPr>
          <p:cNvPr id="3" name="Group 2"/>
          <p:cNvGrpSpPr/>
          <p:nvPr/>
        </p:nvGrpSpPr>
        <p:grpSpPr>
          <a:xfrm>
            <a:off x="919547" y="1387184"/>
            <a:ext cx="6364417" cy="477862"/>
            <a:chOff x="-1094174" y="1434419"/>
            <a:chExt cx="8196958" cy="435329"/>
          </a:xfrm>
        </p:grpSpPr>
        <p:cxnSp>
          <p:nvCxnSpPr>
            <p:cNvPr id="561" name="Straight Connector 560"/>
            <p:cNvCxnSpPr/>
            <p:nvPr/>
          </p:nvCxnSpPr>
          <p:spPr bwMode="auto">
            <a:xfrm>
              <a:off x="-1090274" y="1659076"/>
              <a:ext cx="815473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2" name="Straight Connector 561"/>
            <p:cNvCxnSpPr/>
            <p:nvPr/>
          </p:nvCxnSpPr>
          <p:spPr bwMode="auto">
            <a:xfrm>
              <a:off x="-1090274" y="1434419"/>
              <a:ext cx="815473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2" name="Straight Connector 571"/>
            <p:cNvCxnSpPr/>
            <p:nvPr/>
          </p:nvCxnSpPr>
          <p:spPr bwMode="auto">
            <a:xfrm>
              <a:off x="-1094174" y="1869748"/>
              <a:ext cx="8196958"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84" name="Straight Connector 583"/>
          <p:cNvCxnSpPr/>
          <p:nvPr/>
        </p:nvCxnSpPr>
        <p:spPr bwMode="auto">
          <a:xfrm>
            <a:off x="1847690"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6" name="Straight Connector 585"/>
          <p:cNvCxnSpPr/>
          <p:nvPr/>
        </p:nvCxnSpPr>
        <p:spPr bwMode="auto">
          <a:xfrm>
            <a:off x="1147977"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7" name="Straight Connector 586"/>
          <p:cNvCxnSpPr/>
          <p:nvPr/>
        </p:nvCxnSpPr>
        <p:spPr bwMode="auto">
          <a:xfrm>
            <a:off x="1614452"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8" name="Straight Connector 587"/>
          <p:cNvCxnSpPr/>
          <p:nvPr/>
        </p:nvCxnSpPr>
        <p:spPr bwMode="auto">
          <a:xfrm>
            <a:off x="2080927"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9" name="Straight Connector 588"/>
          <p:cNvCxnSpPr/>
          <p:nvPr/>
        </p:nvCxnSpPr>
        <p:spPr bwMode="auto">
          <a:xfrm>
            <a:off x="2547403"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0" name="Straight Connector 589"/>
          <p:cNvCxnSpPr/>
          <p:nvPr/>
        </p:nvCxnSpPr>
        <p:spPr bwMode="auto">
          <a:xfrm>
            <a:off x="2314166"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1" name="Straight Connector 590"/>
          <p:cNvCxnSpPr/>
          <p:nvPr/>
        </p:nvCxnSpPr>
        <p:spPr bwMode="auto">
          <a:xfrm>
            <a:off x="1381215"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2" name="Straight Connector 591"/>
          <p:cNvCxnSpPr/>
          <p:nvPr/>
        </p:nvCxnSpPr>
        <p:spPr bwMode="auto">
          <a:xfrm>
            <a:off x="914738"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 name="Straight Connector 593"/>
          <p:cNvCxnSpPr/>
          <p:nvPr/>
        </p:nvCxnSpPr>
        <p:spPr bwMode="auto">
          <a:xfrm>
            <a:off x="4180070"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5" name="Straight Connector 594"/>
          <p:cNvCxnSpPr/>
          <p:nvPr/>
        </p:nvCxnSpPr>
        <p:spPr bwMode="auto">
          <a:xfrm>
            <a:off x="3013880"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6" name="Straight Connector 595"/>
          <p:cNvCxnSpPr/>
          <p:nvPr/>
        </p:nvCxnSpPr>
        <p:spPr bwMode="auto">
          <a:xfrm>
            <a:off x="3480356"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7" name="Straight Connector 596"/>
          <p:cNvCxnSpPr/>
          <p:nvPr/>
        </p:nvCxnSpPr>
        <p:spPr bwMode="auto">
          <a:xfrm>
            <a:off x="3946831"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8" name="Straight Connector 597"/>
          <p:cNvCxnSpPr/>
          <p:nvPr/>
        </p:nvCxnSpPr>
        <p:spPr bwMode="auto">
          <a:xfrm>
            <a:off x="4413307"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0" name="Straight Connector 599"/>
          <p:cNvCxnSpPr/>
          <p:nvPr/>
        </p:nvCxnSpPr>
        <p:spPr bwMode="auto">
          <a:xfrm>
            <a:off x="4646546"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1" name="Straight Connector 600"/>
          <p:cNvCxnSpPr/>
          <p:nvPr/>
        </p:nvCxnSpPr>
        <p:spPr bwMode="auto">
          <a:xfrm>
            <a:off x="3713593"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2" name="Straight Connector 601"/>
          <p:cNvCxnSpPr/>
          <p:nvPr/>
        </p:nvCxnSpPr>
        <p:spPr bwMode="auto">
          <a:xfrm>
            <a:off x="3247118"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3" name="Straight Connector 602"/>
          <p:cNvCxnSpPr/>
          <p:nvPr/>
        </p:nvCxnSpPr>
        <p:spPr bwMode="auto">
          <a:xfrm>
            <a:off x="2780643"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4" name="Straight Connector 603"/>
          <p:cNvCxnSpPr/>
          <p:nvPr/>
        </p:nvCxnSpPr>
        <p:spPr bwMode="auto">
          <a:xfrm>
            <a:off x="6512450"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6" name="Straight Connector 605"/>
          <p:cNvCxnSpPr/>
          <p:nvPr/>
        </p:nvCxnSpPr>
        <p:spPr bwMode="auto">
          <a:xfrm>
            <a:off x="5812734"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8" name="Straight Connector 607"/>
          <p:cNvCxnSpPr/>
          <p:nvPr/>
        </p:nvCxnSpPr>
        <p:spPr bwMode="auto">
          <a:xfrm>
            <a:off x="6745687"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0" name="Straight Connector 609"/>
          <p:cNvCxnSpPr/>
          <p:nvPr/>
        </p:nvCxnSpPr>
        <p:spPr bwMode="auto">
          <a:xfrm>
            <a:off x="6978925"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1" name="Straight Connector 610"/>
          <p:cNvCxnSpPr/>
          <p:nvPr/>
        </p:nvCxnSpPr>
        <p:spPr bwMode="auto">
          <a:xfrm>
            <a:off x="6045974"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2" name="Straight Connector 611"/>
          <p:cNvCxnSpPr/>
          <p:nvPr/>
        </p:nvCxnSpPr>
        <p:spPr bwMode="auto">
          <a:xfrm>
            <a:off x="5579497"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 name="Straight Connector 613"/>
          <p:cNvCxnSpPr/>
          <p:nvPr/>
        </p:nvCxnSpPr>
        <p:spPr bwMode="auto">
          <a:xfrm>
            <a:off x="919547" y="2161648"/>
            <a:ext cx="640580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5" name="TextBox 614"/>
          <p:cNvSpPr txBox="1"/>
          <p:nvPr/>
        </p:nvSpPr>
        <p:spPr>
          <a:xfrm>
            <a:off x="3854090" y="1980417"/>
            <a:ext cx="1256721" cy="236493"/>
          </a:xfrm>
          <a:prstGeom prst="rect">
            <a:avLst/>
          </a:prstGeom>
          <a:noFill/>
        </p:spPr>
        <p:txBody>
          <a:bodyPr wrap="none" rtlCol="0">
            <a:spAutoFit/>
          </a:bodyPr>
          <a:lstStyle/>
          <a:p>
            <a:r>
              <a:rPr lang="en-US" sz="800" b="1" dirty="0" smtClean="0">
                <a:latin typeface="Candara" pitchFamily="34" charset="0"/>
              </a:rPr>
              <a:t>Present Day Sea Level</a:t>
            </a:r>
            <a:endParaRPr lang="en-US" sz="800" b="1" dirty="0">
              <a:latin typeface="Candara" pitchFamily="34" charset="0"/>
            </a:endParaRPr>
          </a:p>
        </p:txBody>
      </p:sp>
      <p:sp>
        <p:nvSpPr>
          <p:cNvPr id="629" name="Rectangle 628"/>
          <p:cNvSpPr/>
          <p:nvPr/>
        </p:nvSpPr>
        <p:spPr bwMode="auto">
          <a:xfrm>
            <a:off x="904546" y="1869627"/>
            <a:ext cx="6413476" cy="4040708"/>
          </a:xfrm>
          <a:prstGeom prst="rect">
            <a:avLst/>
          </a:prstGeom>
          <a:no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640" name="Straight Connector 639"/>
          <p:cNvCxnSpPr/>
          <p:nvPr/>
        </p:nvCxnSpPr>
        <p:spPr bwMode="auto">
          <a:xfrm>
            <a:off x="7323293" y="1898761"/>
            <a:ext cx="0" cy="401157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1" name="Straight Connector 640"/>
          <p:cNvCxnSpPr/>
          <p:nvPr/>
        </p:nvCxnSpPr>
        <p:spPr bwMode="auto">
          <a:xfrm rot="5400000">
            <a:off x="7338579" y="2577843"/>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3" name="Straight Connector 642"/>
          <p:cNvCxnSpPr/>
          <p:nvPr/>
        </p:nvCxnSpPr>
        <p:spPr bwMode="auto">
          <a:xfrm rot="5400000">
            <a:off x="7353927" y="2916709"/>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4" name="Straight Connector 643"/>
          <p:cNvCxnSpPr/>
          <p:nvPr/>
        </p:nvCxnSpPr>
        <p:spPr bwMode="auto">
          <a:xfrm rot="5400000">
            <a:off x="7353927" y="3625140"/>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 name="Straight Connector 644"/>
          <p:cNvCxnSpPr/>
          <p:nvPr/>
        </p:nvCxnSpPr>
        <p:spPr bwMode="auto">
          <a:xfrm rot="5400000">
            <a:off x="7338579" y="3286272"/>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8" name="Straight Connector 647"/>
          <p:cNvCxnSpPr/>
          <p:nvPr/>
        </p:nvCxnSpPr>
        <p:spPr bwMode="auto">
          <a:xfrm rot="5400000">
            <a:off x="7353927" y="4333569"/>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9" name="Straight Connector 648"/>
          <p:cNvCxnSpPr/>
          <p:nvPr/>
        </p:nvCxnSpPr>
        <p:spPr bwMode="auto">
          <a:xfrm rot="5400000">
            <a:off x="7353927" y="5042001"/>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0" name="Straight Connector 649"/>
          <p:cNvCxnSpPr/>
          <p:nvPr/>
        </p:nvCxnSpPr>
        <p:spPr bwMode="auto">
          <a:xfrm rot="5400000">
            <a:off x="7353927" y="5750431"/>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4" name="Straight Connector 653"/>
          <p:cNvCxnSpPr/>
          <p:nvPr/>
        </p:nvCxnSpPr>
        <p:spPr bwMode="auto">
          <a:xfrm rot="5400000">
            <a:off x="7338579" y="5411564"/>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 name="Straight Connector 654"/>
          <p:cNvCxnSpPr/>
          <p:nvPr/>
        </p:nvCxnSpPr>
        <p:spPr bwMode="auto">
          <a:xfrm rot="5400000">
            <a:off x="7338579" y="4703129"/>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6" name="Straight Connector 655"/>
          <p:cNvCxnSpPr/>
          <p:nvPr/>
        </p:nvCxnSpPr>
        <p:spPr bwMode="auto">
          <a:xfrm rot="5400000">
            <a:off x="7338579" y="3994702"/>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2" name="TextBox 631"/>
          <p:cNvSpPr txBox="1"/>
          <p:nvPr/>
        </p:nvSpPr>
        <p:spPr>
          <a:xfrm>
            <a:off x="7319295" y="2114421"/>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633" name="TextBox 632"/>
          <p:cNvSpPr txBox="1"/>
          <p:nvPr/>
        </p:nvSpPr>
        <p:spPr>
          <a:xfrm>
            <a:off x="7319295" y="2817531"/>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634" name="TextBox 633"/>
          <p:cNvSpPr txBox="1"/>
          <p:nvPr/>
        </p:nvSpPr>
        <p:spPr>
          <a:xfrm>
            <a:off x="7319295" y="3520645"/>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635" name="TextBox 634"/>
          <p:cNvSpPr txBox="1"/>
          <p:nvPr/>
        </p:nvSpPr>
        <p:spPr>
          <a:xfrm>
            <a:off x="7319295" y="4230035"/>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636" name="TextBox 635"/>
          <p:cNvSpPr txBox="1"/>
          <p:nvPr/>
        </p:nvSpPr>
        <p:spPr>
          <a:xfrm>
            <a:off x="7319295" y="4940510"/>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637" name="TextBox 636"/>
          <p:cNvSpPr txBox="1"/>
          <p:nvPr/>
        </p:nvSpPr>
        <p:spPr>
          <a:xfrm>
            <a:off x="7319295" y="5643623"/>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657" name="TextBox 656"/>
          <p:cNvSpPr txBox="1"/>
          <p:nvPr/>
        </p:nvSpPr>
        <p:spPr>
          <a:xfrm rot="16200000">
            <a:off x="7082524" y="3545345"/>
            <a:ext cx="881600" cy="202708"/>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Depth (km)</a:t>
            </a:r>
            <a:endParaRPr lang="en-US" sz="600" b="1" dirty="0">
              <a:latin typeface="Arial" panose="020B0604020202020204" pitchFamily="34" charset="0"/>
              <a:cs typeface="Arial" panose="020B0604020202020204" pitchFamily="34" charset="0"/>
            </a:endParaRPr>
          </a:p>
        </p:txBody>
      </p:sp>
      <p:sp>
        <p:nvSpPr>
          <p:cNvPr id="660" name="Rectangle 659"/>
          <p:cNvSpPr/>
          <p:nvPr/>
        </p:nvSpPr>
        <p:spPr bwMode="auto">
          <a:xfrm>
            <a:off x="2293877" y="2161202"/>
            <a:ext cx="106709" cy="81332"/>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1" name="Rectangle 660"/>
          <p:cNvSpPr/>
          <p:nvPr/>
        </p:nvSpPr>
        <p:spPr bwMode="auto">
          <a:xfrm>
            <a:off x="1988183" y="2163103"/>
            <a:ext cx="106709" cy="167290"/>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2" name="Rectangle 661"/>
          <p:cNvSpPr/>
          <p:nvPr/>
        </p:nvSpPr>
        <p:spPr bwMode="auto">
          <a:xfrm>
            <a:off x="1763124" y="2166713"/>
            <a:ext cx="106709" cy="158865"/>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24" name="TextBox 223"/>
          <p:cNvSpPr txBox="1"/>
          <p:nvPr/>
        </p:nvSpPr>
        <p:spPr>
          <a:xfrm>
            <a:off x="7163549" y="1454065"/>
            <a:ext cx="1296630" cy="405417"/>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sp>
        <p:nvSpPr>
          <p:cNvPr id="225" name="TextBox 224"/>
          <p:cNvSpPr txBox="1"/>
          <p:nvPr/>
        </p:nvSpPr>
        <p:spPr>
          <a:xfrm>
            <a:off x="7708110" y="1871297"/>
            <a:ext cx="651960" cy="304063"/>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sp>
        <p:nvSpPr>
          <p:cNvPr id="234" name="Rectangle 233"/>
          <p:cNvSpPr/>
          <p:nvPr/>
        </p:nvSpPr>
        <p:spPr bwMode="auto">
          <a:xfrm>
            <a:off x="7645652" y="2234918"/>
            <a:ext cx="338573" cy="291781"/>
          </a:xfrm>
          <a:prstGeom prst="rect">
            <a:avLst/>
          </a:prstGeom>
          <a:solidFill>
            <a:srgbClr val="E8D0B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36" name="TextBox 235"/>
          <p:cNvSpPr txBox="1"/>
          <p:nvPr/>
        </p:nvSpPr>
        <p:spPr>
          <a:xfrm>
            <a:off x="7944059" y="2271321"/>
            <a:ext cx="393733"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a:t>
            </a:r>
            <a:endParaRPr lang="en-US" sz="600" b="1" dirty="0">
              <a:latin typeface="Arial" panose="020B0604020202020204" pitchFamily="34" charset="0"/>
              <a:cs typeface="Arial" panose="020B0604020202020204" pitchFamily="34" charset="0"/>
            </a:endParaRPr>
          </a:p>
        </p:txBody>
      </p:sp>
      <p:sp>
        <p:nvSpPr>
          <p:cNvPr id="237" name="Rectangle 236"/>
          <p:cNvSpPr/>
          <p:nvPr/>
        </p:nvSpPr>
        <p:spPr bwMode="auto">
          <a:xfrm>
            <a:off x="7645652" y="2234918"/>
            <a:ext cx="338573" cy="126634"/>
          </a:xfrm>
          <a:prstGeom prst="rect">
            <a:avLst/>
          </a:prstGeom>
          <a:solidFill>
            <a:srgbClr val="BDBD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13" name="Group 12"/>
          <p:cNvGrpSpPr/>
          <p:nvPr/>
        </p:nvGrpSpPr>
        <p:grpSpPr>
          <a:xfrm>
            <a:off x="7220261" y="2247238"/>
            <a:ext cx="106709" cy="624664"/>
            <a:chOff x="7220261" y="2247238"/>
            <a:chExt cx="106709" cy="624664"/>
          </a:xfrm>
        </p:grpSpPr>
        <p:sp>
          <p:nvSpPr>
            <p:cNvPr id="550" name="Rectangle 549"/>
            <p:cNvSpPr/>
            <p:nvPr/>
          </p:nvSpPr>
          <p:spPr bwMode="auto">
            <a:xfrm>
              <a:off x="7220261" y="2548366"/>
              <a:ext cx="106709" cy="323536"/>
            </a:xfrm>
            <a:prstGeom prst="rect">
              <a:avLst/>
            </a:prstGeom>
            <a:solidFill>
              <a:srgbClr val="FFC08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35" name="Rectangle 234"/>
            <p:cNvSpPr/>
            <p:nvPr/>
          </p:nvSpPr>
          <p:spPr bwMode="auto">
            <a:xfrm>
              <a:off x="7220261" y="2371593"/>
              <a:ext cx="106709" cy="174773"/>
            </a:xfrm>
            <a:prstGeom prst="rect">
              <a:avLst/>
            </a:prstGeom>
            <a:solidFill>
              <a:srgbClr val="E8D0B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38" name="Rectangle 237"/>
            <p:cNvSpPr/>
            <p:nvPr/>
          </p:nvSpPr>
          <p:spPr bwMode="auto">
            <a:xfrm>
              <a:off x="7220261" y="2247238"/>
              <a:ext cx="104392" cy="122019"/>
            </a:xfrm>
            <a:prstGeom prst="rect">
              <a:avLst/>
            </a:prstGeom>
            <a:solidFill>
              <a:srgbClr val="BDBD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239" name="TextBox 238"/>
          <p:cNvSpPr txBox="1"/>
          <p:nvPr/>
        </p:nvSpPr>
        <p:spPr>
          <a:xfrm>
            <a:off x="7940105" y="2425288"/>
            <a:ext cx="393733"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65</a:t>
            </a:r>
            <a:endParaRPr lang="en-US" sz="600" b="1" dirty="0">
              <a:latin typeface="Arial" panose="020B0604020202020204" pitchFamily="34" charset="0"/>
              <a:cs typeface="Arial" panose="020B0604020202020204" pitchFamily="34" charset="0"/>
            </a:endParaRPr>
          </a:p>
        </p:txBody>
      </p:sp>
      <p:sp>
        <p:nvSpPr>
          <p:cNvPr id="250" name="Rectangle 249"/>
          <p:cNvSpPr/>
          <p:nvPr/>
        </p:nvSpPr>
        <p:spPr bwMode="auto">
          <a:xfrm>
            <a:off x="6305120" y="2539565"/>
            <a:ext cx="106709" cy="323536"/>
          </a:xfrm>
          <a:prstGeom prst="rect">
            <a:avLst/>
          </a:prstGeom>
          <a:solidFill>
            <a:srgbClr val="FFC08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6" name="Freeform 15"/>
          <p:cNvSpPr/>
          <p:nvPr/>
        </p:nvSpPr>
        <p:spPr bwMode="auto">
          <a:xfrm>
            <a:off x="3917576" y="2160494"/>
            <a:ext cx="3402106" cy="358588"/>
          </a:xfrm>
          <a:custGeom>
            <a:avLst/>
            <a:gdLst>
              <a:gd name="connsiteX0" fmla="*/ 0 w 3402106"/>
              <a:gd name="connsiteY0" fmla="*/ 0 h 358588"/>
              <a:gd name="connsiteX1" fmla="*/ 138953 w 3402106"/>
              <a:gd name="connsiteY1" fmla="*/ 35859 h 358588"/>
              <a:gd name="connsiteX2" fmla="*/ 183777 w 3402106"/>
              <a:gd name="connsiteY2" fmla="*/ 35859 h 358588"/>
              <a:gd name="connsiteX3" fmla="*/ 398930 w 3402106"/>
              <a:gd name="connsiteY3" fmla="*/ 71717 h 358588"/>
              <a:gd name="connsiteX4" fmla="*/ 551330 w 3402106"/>
              <a:gd name="connsiteY4" fmla="*/ 107576 h 358588"/>
              <a:gd name="connsiteX5" fmla="*/ 748553 w 3402106"/>
              <a:gd name="connsiteY5" fmla="*/ 201706 h 358588"/>
              <a:gd name="connsiteX6" fmla="*/ 797859 w 3402106"/>
              <a:gd name="connsiteY6" fmla="*/ 224117 h 358588"/>
              <a:gd name="connsiteX7" fmla="*/ 900953 w 3402106"/>
              <a:gd name="connsiteY7" fmla="*/ 277906 h 358588"/>
              <a:gd name="connsiteX8" fmla="*/ 1129553 w 3402106"/>
              <a:gd name="connsiteY8" fmla="*/ 358588 h 358588"/>
              <a:gd name="connsiteX9" fmla="*/ 1429871 w 3402106"/>
              <a:gd name="connsiteY9" fmla="*/ 340659 h 358588"/>
              <a:gd name="connsiteX10" fmla="*/ 1797424 w 3402106"/>
              <a:gd name="connsiteY10" fmla="*/ 318247 h 358588"/>
              <a:gd name="connsiteX11" fmla="*/ 2003612 w 3402106"/>
              <a:gd name="connsiteY11" fmla="*/ 255494 h 358588"/>
              <a:gd name="connsiteX12" fmla="*/ 2066365 w 3402106"/>
              <a:gd name="connsiteY12" fmla="*/ 251012 h 358588"/>
              <a:gd name="connsiteX13" fmla="*/ 2272553 w 3402106"/>
              <a:gd name="connsiteY13" fmla="*/ 206188 h 358588"/>
              <a:gd name="connsiteX14" fmla="*/ 2460812 w 3402106"/>
              <a:gd name="connsiteY14" fmla="*/ 201706 h 358588"/>
              <a:gd name="connsiteX15" fmla="*/ 2644589 w 3402106"/>
              <a:gd name="connsiteY15" fmla="*/ 183776 h 358588"/>
              <a:gd name="connsiteX16" fmla="*/ 2926977 w 3402106"/>
              <a:gd name="connsiteY16" fmla="*/ 129988 h 358588"/>
              <a:gd name="connsiteX17" fmla="*/ 3043518 w 3402106"/>
              <a:gd name="connsiteY17" fmla="*/ 89647 h 358588"/>
              <a:gd name="connsiteX18" fmla="*/ 3146612 w 3402106"/>
              <a:gd name="connsiteY18" fmla="*/ 67235 h 358588"/>
              <a:gd name="connsiteX19" fmla="*/ 3240742 w 3402106"/>
              <a:gd name="connsiteY19" fmla="*/ 85164 h 358588"/>
              <a:gd name="connsiteX20" fmla="*/ 3307977 w 3402106"/>
              <a:gd name="connsiteY20" fmla="*/ 89647 h 358588"/>
              <a:gd name="connsiteX21" fmla="*/ 3402106 w 3402106"/>
              <a:gd name="connsiteY21" fmla="*/ 89647 h 358588"/>
              <a:gd name="connsiteX22" fmla="*/ 3402106 w 3402106"/>
              <a:gd name="connsiteY22" fmla="*/ 4482 h 358588"/>
              <a:gd name="connsiteX23" fmla="*/ 255495 w 3402106"/>
              <a:gd name="connsiteY23" fmla="*/ 4482 h 35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2106" h="358588">
                <a:moveTo>
                  <a:pt x="0" y="0"/>
                </a:moveTo>
                <a:lnTo>
                  <a:pt x="138953" y="35859"/>
                </a:lnTo>
                <a:lnTo>
                  <a:pt x="183777" y="35859"/>
                </a:lnTo>
                <a:lnTo>
                  <a:pt x="398930" y="71717"/>
                </a:lnTo>
                <a:lnTo>
                  <a:pt x="551330" y="107576"/>
                </a:lnTo>
                <a:lnTo>
                  <a:pt x="748553" y="201706"/>
                </a:lnTo>
                <a:cubicBezTo>
                  <a:pt x="791948" y="220992"/>
                  <a:pt x="775733" y="213054"/>
                  <a:pt x="797859" y="224117"/>
                </a:cubicBezTo>
                <a:lnTo>
                  <a:pt x="900953" y="277906"/>
                </a:lnTo>
                <a:lnTo>
                  <a:pt x="1129553" y="358588"/>
                </a:lnTo>
                <a:lnTo>
                  <a:pt x="1429871" y="340659"/>
                </a:lnTo>
                <a:lnTo>
                  <a:pt x="1797424" y="318247"/>
                </a:lnTo>
                <a:lnTo>
                  <a:pt x="2003612" y="255494"/>
                </a:lnTo>
                <a:cubicBezTo>
                  <a:pt x="2054383" y="250417"/>
                  <a:pt x="2033420" y="251012"/>
                  <a:pt x="2066365" y="251012"/>
                </a:cubicBezTo>
                <a:lnTo>
                  <a:pt x="2272553" y="206188"/>
                </a:lnTo>
                <a:lnTo>
                  <a:pt x="2460812" y="201706"/>
                </a:lnTo>
                <a:lnTo>
                  <a:pt x="2644589" y="183776"/>
                </a:lnTo>
                <a:lnTo>
                  <a:pt x="2926977" y="129988"/>
                </a:lnTo>
                <a:lnTo>
                  <a:pt x="3043518" y="89647"/>
                </a:lnTo>
                <a:lnTo>
                  <a:pt x="3146612" y="67235"/>
                </a:lnTo>
                <a:lnTo>
                  <a:pt x="3240742" y="85164"/>
                </a:lnTo>
                <a:lnTo>
                  <a:pt x="3307977" y="89647"/>
                </a:lnTo>
                <a:lnTo>
                  <a:pt x="3402106" y="89647"/>
                </a:lnTo>
                <a:lnTo>
                  <a:pt x="3402106" y="4482"/>
                </a:lnTo>
                <a:lnTo>
                  <a:pt x="255495" y="4482"/>
                </a:lnTo>
              </a:path>
            </a:pathLst>
          </a:custGeom>
          <a:solidFill>
            <a:srgbClr val="66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5" name="Rectangle 504"/>
          <p:cNvSpPr/>
          <p:nvPr/>
        </p:nvSpPr>
        <p:spPr bwMode="auto">
          <a:xfrm>
            <a:off x="5013188" y="2166195"/>
            <a:ext cx="106709" cy="326508"/>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599" name="Straight Connector 598"/>
          <p:cNvCxnSpPr/>
          <p:nvPr/>
        </p:nvCxnSpPr>
        <p:spPr bwMode="auto">
          <a:xfrm>
            <a:off x="4879784"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5" name="Straight Connector 604"/>
          <p:cNvCxnSpPr/>
          <p:nvPr/>
        </p:nvCxnSpPr>
        <p:spPr bwMode="auto">
          <a:xfrm>
            <a:off x="5346259"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3" name="Straight Connector 612"/>
          <p:cNvCxnSpPr/>
          <p:nvPr/>
        </p:nvCxnSpPr>
        <p:spPr bwMode="auto">
          <a:xfrm>
            <a:off x="5113021"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6" name="Rectangle 245"/>
          <p:cNvSpPr/>
          <p:nvPr/>
        </p:nvSpPr>
        <p:spPr bwMode="auto">
          <a:xfrm>
            <a:off x="5013188" y="2496279"/>
            <a:ext cx="106709" cy="323536"/>
          </a:xfrm>
          <a:prstGeom prst="rect">
            <a:avLst/>
          </a:prstGeom>
          <a:solidFill>
            <a:srgbClr val="FFC08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7" name="Rectangle 446"/>
          <p:cNvSpPr/>
          <p:nvPr/>
        </p:nvSpPr>
        <p:spPr bwMode="auto">
          <a:xfrm>
            <a:off x="6305631" y="2165754"/>
            <a:ext cx="106709" cy="194276"/>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607" name="Straight Connector 606"/>
          <p:cNvCxnSpPr/>
          <p:nvPr/>
        </p:nvCxnSpPr>
        <p:spPr bwMode="auto">
          <a:xfrm>
            <a:off x="6279211"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1" name="Rectangle 250"/>
          <p:cNvSpPr/>
          <p:nvPr/>
        </p:nvSpPr>
        <p:spPr bwMode="auto">
          <a:xfrm>
            <a:off x="6305120" y="2362792"/>
            <a:ext cx="106709" cy="174773"/>
          </a:xfrm>
          <a:prstGeom prst="rect">
            <a:avLst/>
          </a:prstGeom>
          <a:solidFill>
            <a:srgbClr val="E8D0B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2" name="Rectangle 551"/>
          <p:cNvSpPr/>
          <p:nvPr/>
        </p:nvSpPr>
        <p:spPr bwMode="auto">
          <a:xfrm>
            <a:off x="7219530" y="2165185"/>
            <a:ext cx="106709" cy="75056"/>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609" name="Straight Connector 608"/>
          <p:cNvCxnSpPr/>
          <p:nvPr/>
        </p:nvCxnSpPr>
        <p:spPr bwMode="auto">
          <a:xfrm>
            <a:off x="7212177"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2" name="Straight Connector 641"/>
          <p:cNvCxnSpPr/>
          <p:nvPr/>
        </p:nvCxnSpPr>
        <p:spPr bwMode="auto">
          <a:xfrm rot="5400000">
            <a:off x="7353927" y="2208278"/>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6" name="Straight Connector 645"/>
          <p:cNvCxnSpPr/>
          <p:nvPr/>
        </p:nvCxnSpPr>
        <p:spPr bwMode="auto">
          <a:xfrm rot="5400000">
            <a:off x="7338579" y="1869409"/>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Freeform 17"/>
          <p:cNvSpPr/>
          <p:nvPr/>
        </p:nvSpPr>
        <p:spPr bwMode="auto">
          <a:xfrm>
            <a:off x="6355976" y="2357718"/>
            <a:ext cx="954742" cy="27046"/>
          </a:xfrm>
          <a:custGeom>
            <a:avLst/>
            <a:gdLst>
              <a:gd name="connsiteX0" fmla="*/ 954742 w 954742"/>
              <a:gd name="connsiteY0" fmla="*/ 8964 h 27046"/>
              <a:gd name="connsiteX1" fmla="*/ 372036 w 954742"/>
              <a:gd name="connsiteY1" fmla="*/ 26894 h 27046"/>
              <a:gd name="connsiteX2" fmla="*/ 0 w 954742"/>
              <a:gd name="connsiteY2" fmla="*/ 0 h 27046"/>
            </a:gdLst>
            <a:ahLst/>
            <a:cxnLst>
              <a:cxn ang="0">
                <a:pos x="connsiteX0" y="connsiteY0"/>
              </a:cxn>
              <a:cxn ang="0">
                <a:pos x="connsiteX1" y="connsiteY1"/>
              </a:cxn>
              <a:cxn ang="0">
                <a:pos x="connsiteX2" y="connsiteY2"/>
              </a:cxn>
            </a:cxnLst>
            <a:rect l="l" t="t" r="r" b="b"/>
            <a:pathLst>
              <a:path w="954742" h="27046">
                <a:moveTo>
                  <a:pt x="954742" y="8964"/>
                </a:moveTo>
                <a:cubicBezTo>
                  <a:pt x="742951" y="18676"/>
                  <a:pt x="531160" y="28388"/>
                  <a:pt x="372036" y="26894"/>
                </a:cubicBezTo>
                <a:cubicBezTo>
                  <a:pt x="212912" y="25400"/>
                  <a:pt x="106456" y="12700"/>
                  <a:pt x="0" y="0"/>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8" name="Freeform 477"/>
          <p:cNvSpPr/>
          <p:nvPr/>
        </p:nvSpPr>
        <p:spPr bwMode="auto">
          <a:xfrm>
            <a:off x="980720" y="2172155"/>
            <a:ext cx="6277116" cy="3543050"/>
          </a:xfrm>
          <a:custGeom>
            <a:avLst/>
            <a:gdLst>
              <a:gd name="connsiteX0" fmla="*/ 0 w 5718412"/>
              <a:gd name="connsiteY0" fmla="*/ 0 h 3227696"/>
              <a:gd name="connsiteX1" fmla="*/ 218365 w 5718412"/>
              <a:gd name="connsiteY1" fmla="*/ 61415 h 3227696"/>
              <a:gd name="connsiteX2" fmla="*/ 573206 w 5718412"/>
              <a:gd name="connsiteY2" fmla="*/ 143302 h 3227696"/>
              <a:gd name="connsiteX3" fmla="*/ 668741 w 5718412"/>
              <a:gd name="connsiteY3" fmla="*/ 388962 h 3227696"/>
              <a:gd name="connsiteX4" fmla="*/ 716508 w 5718412"/>
              <a:gd name="connsiteY4" fmla="*/ 805218 h 3227696"/>
              <a:gd name="connsiteX5" fmla="*/ 791571 w 5718412"/>
              <a:gd name="connsiteY5" fmla="*/ 1009935 h 3227696"/>
              <a:gd name="connsiteX6" fmla="*/ 873457 w 5718412"/>
              <a:gd name="connsiteY6" fmla="*/ 1221475 h 3227696"/>
              <a:gd name="connsiteX7" fmla="*/ 1064526 w 5718412"/>
              <a:gd name="connsiteY7" fmla="*/ 1473959 h 3227696"/>
              <a:gd name="connsiteX8" fmla="*/ 1153236 w 5718412"/>
              <a:gd name="connsiteY8" fmla="*/ 1549021 h 3227696"/>
              <a:gd name="connsiteX9" fmla="*/ 1262418 w 5718412"/>
              <a:gd name="connsiteY9" fmla="*/ 1692323 h 3227696"/>
              <a:gd name="connsiteX10" fmla="*/ 1426191 w 5718412"/>
              <a:gd name="connsiteY10" fmla="*/ 1821977 h 3227696"/>
              <a:gd name="connsiteX11" fmla="*/ 1528550 w 5718412"/>
              <a:gd name="connsiteY11" fmla="*/ 1972102 h 3227696"/>
              <a:gd name="connsiteX12" fmla="*/ 1699147 w 5718412"/>
              <a:gd name="connsiteY12" fmla="*/ 2149523 h 3227696"/>
              <a:gd name="connsiteX13" fmla="*/ 1815153 w 5718412"/>
              <a:gd name="connsiteY13" fmla="*/ 2224585 h 3227696"/>
              <a:gd name="connsiteX14" fmla="*/ 2040341 w 5718412"/>
              <a:gd name="connsiteY14" fmla="*/ 2292824 h 3227696"/>
              <a:gd name="connsiteX15" fmla="*/ 2320120 w 5718412"/>
              <a:gd name="connsiteY15" fmla="*/ 2429302 h 3227696"/>
              <a:gd name="connsiteX16" fmla="*/ 2565779 w 5718412"/>
              <a:gd name="connsiteY16" fmla="*/ 2688609 h 3227696"/>
              <a:gd name="connsiteX17" fmla="*/ 2845559 w 5718412"/>
              <a:gd name="connsiteY17" fmla="*/ 2831911 h 3227696"/>
              <a:gd name="connsiteX18" fmla="*/ 3152633 w 5718412"/>
              <a:gd name="connsiteY18" fmla="*/ 2988860 h 3227696"/>
              <a:gd name="connsiteX19" fmla="*/ 3384645 w 5718412"/>
              <a:gd name="connsiteY19" fmla="*/ 3077571 h 3227696"/>
              <a:gd name="connsiteX20" fmla="*/ 3698544 w 5718412"/>
              <a:gd name="connsiteY20" fmla="*/ 3145809 h 3227696"/>
              <a:gd name="connsiteX21" fmla="*/ 4032914 w 5718412"/>
              <a:gd name="connsiteY21" fmla="*/ 3200400 h 3227696"/>
              <a:gd name="connsiteX22" fmla="*/ 4660711 w 5718412"/>
              <a:gd name="connsiteY22" fmla="*/ 3179929 h 3227696"/>
              <a:gd name="connsiteX23" fmla="*/ 5220269 w 5718412"/>
              <a:gd name="connsiteY23" fmla="*/ 3200400 h 3227696"/>
              <a:gd name="connsiteX24" fmla="*/ 5718412 w 5718412"/>
              <a:gd name="connsiteY24" fmla="*/ 3227696 h 322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8412" h="3227696">
                <a:moveTo>
                  <a:pt x="0" y="0"/>
                </a:moveTo>
                <a:cubicBezTo>
                  <a:pt x="61415" y="18765"/>
                  <a:pt x="122831" y="37531"/>
                  <a:pt x="218365" y="61415"/>
                </a:cubicBezTo>
                <a:cubicBezTo>
                  <a:pt x="313899" y="85299"/>
                  <a:pt x="498143" y="88711"/>
                  <a:pt x="573206" y="143302"/>
                </a:cubicBezTo>
                <a:cubicBezTo>
                  <a:pt x="648269" y="197893"/>
                  <a:pt x="644857" y="278643"/>
                  <a:pt x="668741" y="388962"/>
                </a:cubicBezTo>
                <a:cubicBezTo>
                  <a:pt x="692625" y="499281"/>
                  <a:pt x="696036" y="701723"/>
                  <a:pt x="716508" y="805218"/>
                </a:cubicBezTo>
                <a:cubicBezTo>
                  <a:pt x="736980" y="908713"/>
                  <a:pt x="765413" y="940559"/>
                  <a:pt x="791571" y="1009935"/>
                </a:cubicBezTo>
                <a:cubicBezTo>
                  <a:pt x="817729" y="1079311"/>
                  <a:pt x="827965" y="1144138"/>
                  <a:pt x="873457" y="1221475"/>
                </a:cubicBezTo>
                <a:cubicBezTo>
                  <a:pt x="918950" y="1298812"/>
                  <a:pt x="1017896" y="1419368"/>
                  <a:pt x="1064526" y="1473959"/>
                </a:cubicBezTo>
                <a:cubicBezTo>
                  <a:pt x="1111156" y="1528550"/>
                  <a:pt x="1120254" y="1512627"/>
                  <a:pt x="1153236" y="1549021"/>
                </a:cubicBezTo>
                <a:cubicBezTo>
                  <a:pt x="1186218" y="1585415"/>
                  <a:pt x="1216926" y="1646830"/>
                  <a:pt x="1262418" y="1692323"/>
                </a:cubicBezTo>
                <a:cubicBezTo>
                  <a:pt x="1307910" y="1737816"/>
                  <a:pt x="1381836" y="1775347"/>
                  <a:pt x="1426191" y="1821977"/>
                </a:cubicBezTo>
                <a:cubicBezTo>
                  <a:pt x="1470546" y="1868607"/>
                  <a:pt x="1483057" y="1917511"/>
                  <a:pt x="1528550" y="1972102"/>
                </a:cubicBezTo>
                <a:cubicBezTo>
                  <a:pt x="1574043" y="2026693"/>
                  <a:pt x="1651380" y="2107443"/>
                  <a:pt x="1699147" y="2149523"/>
                </a:cubicBezTo>
                <a:cubicBezTo>
                  <a:pt x="1746914" y="2191604"/>
                  <a:pt x="1758287" y="2200702"/>
                  <a:pt x="1815153" y="2224585"/>
                </a:cubicBezTo>
                <a:cubicBezTo>
                  <a:pt x="1872019" y="2248468"/>
                  <a:pt x="1956180" y="2258705"/>
                  <a:pt x="2040341" y="2292824"/>
                </a:cubicBezTo>
                <a:cubicBezTo>
                  <a:pt x="2124502" y="2326943"/>
                  <a:pt x="2232547" y="2363338"/>
                  <a:pt x="2320120" y="2429302"/>
                </a:cubicBezTo>
                <a:cubicBezTo>
                  <a:pt x="2407693" y="2495266"/>
                  <a:pt x="2478206" y="2621508"/>
                  <a:pt x="2565779" y="2688609"/>
                </a:cubicBezTo>
                <a:cubicBezTo>
                  <a:pt x="2653352" y="2755711"/>
                  <a:pt x="2845559" y="2831911"/>
                  <a:pt x="2845559" y="2831911"/>
                </a:cubicBezTo>
                <a:cubicBezTo>
                  <a:pt x="2943368" y="2881953"/>
                  <a:pt x="3062785" y="2947917"/>
                  <a:pt x="3152633" y="2988860"/>
                </a:cubicBezTo>
                <a:cubicBezTo>
                  <a:pt x="3242481" y="3029803"/>
                  <a:pt x="3293660" y="3051413"/>
                  <a:pt x="3384645" y="3077571"/>
                </a:cubicBezTo>
                <a:cubicBezTo>
                  <a:pt x="3475630" y="3103729"/>
                  <a:pt x="3590499" y="3125338"/>
                  <a:pt x="3698544" y="3145809"/>
                </a:cubicBezTo>
                <a:cubicBezTo>
                  <a:pt x="3806589" y="3166280"/>
                  <a:pt x="3872553" y="3194713"/>
                  <a:pt x="4032914" y="3200400"/>
                </a:cubicBezTo>
                <a:cubicBezTo>
                  <a:pt x="4193275" y="3206087"/>
                  <a:pt x="4462819" y="3179929"/>
                  <a:pt x="4660711" y="3179929"/>
                </a:cubicBezTo>
                <a:cubicBezTo>
                  <a:pt x="4858603" y="3179929"/>
                  <a:pt x="5220269" y="3200400"/>
                  <a:pt x="5220269" y="3200400"/>
                </a:cubicBezTo>
                <a:lnTo>
                  <a:pt x="5718412" y="3227696"/>
                </a:ln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7" name="Freeform 16"/>
          <p:cNvSpPr/>
          <p:nvPr/>
        </p:nvSpPr>
        <p:spPr bwMode="auto">
          <a:xfrm>
            <a:off x="5074024" y="2501153"/>
            <a:ext cx="2214282" cy="44823"/>
          </a:xfrm>
          <a:custGeom>
            <a:avLst/>
            <a:gdLst>
              <a:gd name="connsiteX0" fmla="*/ 2214282 w 2214282"/>
              <a:gd name="connsiteY0" fmla="*/ 44823 h 44823"/>
              <a:gd name="connsiteX1" fmla="*/ 1344705 w 2214282"/>
              <a:gd name="connsiteY1" fmla="*/ 35859 h 44823"/>
              <a:gd name="connsiteX2" fmla="*/ 1210235 w 2214282"/>
              <a:gd name="connsiteY2" fmla="*/ 35859 h 44823"/>
              <a:gd name="connsiteX3" fmla="*/ 779929 w 2214282"/>
              <a:gd name="connsiteY3" fmla="*/ 40341 h 44823"/>
              <a:gd name="connsiteX4" fmla="*/ 0 w 2214282"/>
              <a:gd name="connsiteY4" fmla="*/ 0 h 44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4282" h="44823">
                <a:moveTo>
                  <a:pt x="2214282" y="44823"/>
                </a:moveTo>
                <a:lnTo>
                  <a:pt x="1344705" y="35859"/>
                </a:lnTo>
                <a:lnTo>
                  <a:pt x="1210235" y="35859"/>
                </a:lnTo>
                <a:cubicBezTo>
                  <a:pt x="1116106" y="36606"/>
                  <a:pt x="981635" y="46317"/>
                  <a:pt x="779929" y="40341"/>
                </a:cubicBezTo>
                <a:cubicBezTo>
                  <a:pt x="578223" y="34365"/>
                  <a:pt x="289111" y="17182"/>
                  <a:pt x="0" y="0"/>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05163877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Tectono-Thermal Subsidence</a:t>
            </a:r>
            <a:endParaRPr lang="en-US" dirty="0"/>
          </a:p>
        </p:txBody>
      </p:sp>
      <p:grpSp>
        <p:nvGrpSpPr>
          <p:cNvPr id="153" name="Group 152"/>
          <p:cNvGrpSpPr/>
          <p:nvPr/>
        </p:nvGrpSpPr>
        <p:grpSpPr>
          <a:xfrm>
            <a:off x="698712" y="1150938"/>
            <a:ext cx="7761467" cy="4957864"/>
            <a:chOff x="698712" y="1150938"/>
            <a:chExt cx="7761467" cy="4957864"/>
          </a:xfrm>
        </p:grpSpPr>
        <p:sp>
          <p:nvSpPr>
            <p:cNvPr id="342" name="Rectangle 341"/>
            <p:cNvSpPr/>
            <p:nvPr/>
          </p:nvSpPr>
          <p:spPr bwMode="auto">
            <a:xfrm>
              <a:off x="698712" y="1150938"/>
              <a:ext cx="7676249" cy="4957864"/>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7" name="Freeform 156"/>
            <p:cNvSpPr/>
            <p:nvPr/>
          </p:nvSpPr>
          <p:spPr bwMode="auto">
            <a:xfrm>
              <a:off x="7037257" y="2173574"/>
              <a:ext cx="152400" cy="2161081"/>
            </a:xfrm>
            <a:custGeom>
              <a:avLst/>
              <a:gdLst>
                <a:gd name="connsiteX0" fmla="*/ 329784 w 359764"/>
                <a:gd name="connsiteY0" fmla="*/ 14990 h 1409075"/>
                <a:gd name="connsiteX1" fmla="*/ 0 w 359764"/>
                <a:gd name="connsiteY1" fmla="*/ 0 h 1409075"/>
                <a:gd name="connsiteX2" fmla="*/ 29981 w 359764"/>
                <a:gd name="connsiteY2" fmla="*/ 1394085 h 1409075"/>
                <a:gd name="connsiteX3" fmla="*/ 359764 w 359764"/>
                <a:gd name="connsiteY3" fmla="*/ 1409075 h 1409075"/>
              </a:gdLst>
              <a:ahLst/>
              <a:cxnLst>
                <a:cxn ang="0">
                  <a:pos x="connsiteX0" y="connsiteY0"/>
                </a:cxn>
                <a:cxn ang="0">
                  <a:pos x="connsiteX1" y="connsiteY1"/>
                </a:cxn>
                <a:cxn ang="0">
                  <a:pos x="connsiteX2" y="connsiteY2"/>
                </a:cxn>
                <a:cxn ang="0">
                  <a:pos x="connsiteX3" y="connsiteY3"/>
                </a:cxn>
              </a:cxnLst>
              <a:rect l="l" t="t" r="r" b="b"/>
              <a:pathLst>
                <a:path w="359764" h="1409075">
                  <a:moveTo>
                    <a:pt x="329784" y="14990"/>
                  </a:moveTo>
                  <a:lnTo>
                    <a:pt x="0" y="0"/>
                  </a:lnTo>
                  <a:lnTo>
                    <a:pt x="29981" y="1394085"/>
                  </a:lnTo>
                  <a:lnTo>
                    <a:pt x="359764" y="1409075"/>
                  </a:lnTo>
                </a:path>
              </a:pathLst>
            </a:custGeom>
            <a:solidFill>
              <a:srgbClr val="FF99FF"/>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5" name="Freeform 154"/>
            <p:cNvSpPr/>
            <p:nvPr/>
          </p:nvSpPr>
          <p:spPr bwMode="auto">
            <a:xfrm>
              <a:off x="7045377" y="4302177"/>
              <a:ext cx="194872" cy="1409075"/>
            </a:xfrm>
            <a:custGeom>
              <a:avLst/>
              <a:gdLst>
                <a:gd name="connsiteX0" fmla="*/ 329784 w 359764"/>
                <a:gd name="connsiteY0" fmla="*/ 14990 h 1409075"/>
                <a:gd name="connsiteX1" fmla="*/ 0 w 359764"/>
                <a:gd name="connsiteY1" fmla="*/ 0 h 1409075"/>
                <a:gd name="connsiteX2" fmla="*/ 29981 w 359764"/>
                <a:gd name="connsiteY2" fmla="*/ 1394085 h 1409075"/>
                <a:gd name="connsiteX3" fmla="*/ 359764 w 359764"/>
                <a:gd name="connsiteY3" fmla="*/ 1409075 h 1409075"/>
              </a:gdLst>
              <a:ahLst/>
              <a:cxnLst>
                <a:cxn ang="0">
                  <a:pos x="connsiteX0" y="connsiteY0"/>
                </a:cxn>
                <a:cxn ang="0">
                  <a:pos x="connsiteX1" y="connsiteY1"/>
                </a:cxn>
                <a:cxn ang="0">
                  <a:pos x="connsiteX2" y="connsiteY2"/>
                </a:cxn>
                <a:cxn ang="0">
                  <a:pos x="connsiteX3" y="connsiteY3"/>
                </a:cxn>
              </a:cxnLst>
              <a:rect l="l" t="t" r="r" b="b"/>
              <a:pathLst>
                <a:path w="359764" h="1409075">
                  <a:moveTo>
                    <a:pt x="329784" y="14990"/>
                  </a:moveTo>
                  <a:lnTo>
                    <a:pt x="0" y="0"/>
                  </a:lnTo>
                  <a:lnTo>
                    <a:pt x="29981" y="1394085"/>
                  </a:lnTo>
                  <a:lnTo>
                    <a:pt x="359764" y="1409075"/>
                  </a:lnTo>
                </a:path>
              </a:pathLst>
            </a:custGeom>
            <a:solidFill>
              <a:schemeClr val="bg1">
                <a:lumMod val="6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3" name="Freeform 342"/>
            <p:cNvSpPr/>
            <p:nvPr/>
          </p:nvSpPr>
          <p:spPr bwMode="auto">
            <a:xfrm>
              <a:off x="3216473" y="2159492"/>
              <a:ext cx="570471" cy="133590"/>
            </a:xfrm>
            <a:custGeom>
              <a:avLst/>
              <a:gdLst>
                <a:gd name="connsiteX0" fmla="*/ 519695 w 519695"/>
                <a:gd name="connsiteY0" fmla="*/ 0 h 121700"/>
                <a:gd name="connsiteX1" fmla="*/ 0 w 519695"/>
                <a:gd name="connsiteY1" fmla="*/ 6578 h 121700"/>
                <a:gd name="connsiteX2" fmla="*/ 19735 w 519695"/>
                <a:gd name="connsiteY2" fmla="*/ 42759 h 121700"/>
                <a:gd name="connsiteX3" fmla="*/ 92098 w 519695"/>
                <a:gd name="connsiteY3" fmla="*/ 69073 h 121700"/>
                <a:gd name="connsiteX4" fmla="*/ 118411 w 519695"/>
                <a:gd name="connsiteY4" fmla="*/ 92097 h 121700"/>
                <a:gd name="connsiteX5" fmla="*/ 141436 w 519695"/>
                <a:gd name="connsiteY5" fmla="*/ 121700 h 121700"/>
                <a:gd name="connsiteX6" fmla="*/ 236823 w 519695"/>
                <a:gd name="connsiteY6" fmla="*/ 121700 h 121700"/>
                <a:gd name="connsiteX7" fmla="*/ 358524 w 519695"/>
                <a:gd name="connsiteY7" fmla="*/ 98676 h 121700"/>
                <a:gd name="connsiteX8" fmla="*/ 407862 w 519695"/>
                <a:gd name="connsiteY8" fmla="*/ 69073 h 121700"/>
                <a:gd name="connsiteX9" fmla="*/ 519695 w 519695"/>
                <a:gd name="connsiteY9" fmla="*/ 0 h 1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695" h="121700">
                  <a:moveTo>
                    <a:pt x="519695" y="0"/>
                  </a:moveTo>
                  <a:lnTo>
                    <a:pt x="0" y="6578"/>
                  </a:lnTo>
                  <a:lnTo>
                    <a:pt x="19735" y="42759"/>
                  </a:lnTo>
                  <a:lnTo>
                    <a:pt x="92098" y="69073"/>
                  </a:lnTo>
                  <a:lnTo>
                    <a:pt x="118411" y="92097"/>
                  </a:lnTo>
                  <a:lnTo>
                    <a:pt x="141436" y="121700"/>
                  </a:lnTo>
                  <a:lnTo>
                    <a:pt x="236823" y="121700"/>
                  </a:lnTo>
                  <a:lnTo>
                    <a:pt x="358524" y="98676"/>
                  </a:lnTo>
                  <a:lnTo>
                    <a:pt x="407862" y="69073"/>
                  </a:lnTo>
                  <a:lnTo>
                    <a:pt x="519695" y="0"/>
                  </a:lnTo>
                  <a:close/>
                </a:path>
              </a:pathLst>
            </a:custGeom>
            <a:solidFill>
              <a:srgbClr val="66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4" name="Group 343"/>
            <p:cNvGrpSpPr/>
            <p:nvPr/>
          </p:nvGrpSpPr>
          <p:grpSpPr>
            <a:xfrm>
              <a:off x="1631431" y="2159492"/>
              <a:ext cx="1209542" cy="180528"/>
              <a:chOff x="1943922" y="2137986"/>
              <a:chExt cx="1101885" cy="164460"/>
            </a:xfrm>
          </p:grpSpPr>
          <p:sp>
            <p:nvSpPr>
              <p:cNvPr id="345" name="Freeform 344"/>
              <p:cNvSpPr/>
              <p:nvPr/>
            </p:nvSpPr>
            <p:spPr bwMode="auto">
              <a:xfrm>
                <a:off x="1950501" y="2141275"/>
                <a:ext cx="1095306" cy="161171"/>
              </a:xfrm>
              <a:custGeom>
                <a:avLst/>
                <a:gdLst>
                  <a:gd name="connsiteX0" fmla="*/ 0 w 1095306"/>
                  <a:gd name="connsiteY0" fmla="*/ 16446 h 161171"/>
                  <a:gd name="connsiteX1" fmla="*/ 0 w 1095306"/>
                  <a:gd name="connsiteY1" fmla="*/ 16446 h 161171"/>
                  <a:gd name="connsiteX2" fmla="*/ 32892 w 1095306"/>
                  <a:gd name="connsiteY2" fmla="*/ 95387 h 161171"/>
                  <a:gd name="connsiteX3" fmla="*/ 108544 w 1095306"/>
                  <a:gd name="connsiteY3" fmla="*/ 161171 h 161171"/>
                  <a:gd name="connsiteX4" fmla="*/ 141436 w 1095306"/>
                  <a:gd name="connsiteY4" fmla="*/ 161171 h 161171"/>
                  <a:gd name="connsiteX5" fmla="*/ 217087 w 1095306"/>
                  <a:gd name="connsiteY5" fmla="*/ 157882 h 161171"/>
                  <a:gd name="connsiteX6" fmla="*/ 292739 w 1095306"/>
                  <a:gd name="connsiteY6" fmla="*/ 144725 h 161171"/>
                  <a:gd name="connsiteX7" fmla="*/ 358523 w 1095306"/>
                  <a:gd name="connsiteY7" fmla="*/ 134857 h 161171"/>
                  <a:gd name="connsiteX8" fmla="*/ 437464 w 1095306"/>
                  <a:gd name="connsiteY8" fmla="*/ 124990 h 161171"/>
                  <a:gd name="connsiteX9" fmla="*/ 506538 w 1095306"/>
                  <a:gd name="connsiteY9" fmla="*/ 124990 h 161171"/>
                  <a:gd name="connsiteX10" fmla="*/ 562454 w 1095306"/>
                  <a:gd name="connsiteY10" fmla="*/ 105254 h 161171"/>
                  <a:gd name="connsiteX11" fmla="*/ 611793 w 1095306"/>
                  <a:gd name="connsiteY11" fmla="*/ 78941 h 161171"/>
                  <a:gd name="connsiteX12" fmla="*/ 670998 w 1095306"/>
                  <a:gd name="connsiteY12" fmla="*/ 65784 h 161171"/>
                  <a:gd name="connsiteX13" fmla="*/ 710469 w 1095306"/>
                  <a:gd name="connsiteY13" fmla="*/ 82230 h 161171"/>
                  <a:gd name="connsiteX14" fmla="*/ 713758 w 1095306"/>
                  <a:gd name="connsiteY14" fmla="*/ 82230 h 161171"/>
                  <a:gd name="connsiteX15" fmla="*/ 730204 w 1095306"/>
                  <a:gd name="connsiteY15" fmla="*/ 82230 h 161171"/>
                  <a:gd name="connsiteX16" fmla="*/ 842037 w 1095306"/>
                  <a:gd name="connsiteY16" fmla="*/ 59206 h 161171"/>
                  <a:gd name="connsiteX17" fmla="*/ 868351 w 1095306"/>
                  <a:gd name="connsiteY17" fmla="*/ 42760 h 161171"/>
                  <a:gd name="connsiteX18" fmla="*/ 881508 w 1095306"/>
                  <a:gd name="connsiteY18" fmla="*/ 36181 h 161171"/>
                  <a:gd name="connsiteX19" fmla="*/ 907821 w 1095306"/>
                  <a:gd name="connsiteY19" fmla="*/ 19735 h 161171"/>
                  <a:gd name="connsiteX20" fmla="*/ 990052 w 1095306"/>
                  <a:gd name="connsiteY20" fmla="*/ 3289 h 161171"/>
                  <a:gd name="connsiteX21" fmla="*/ 1095306 w 1095306"/>
                  <a:gd name="connsiteY21" fmla="*/ 0 h 16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306" h="161171">
                    <a:moveTo>
                      <a:pt x="0" y="16446"/>
                    </a:moveTo>
                    <a:lnTo>
                      <a:pt x="0" y="16446"/>
                    </a:lnTo>
                    <a:lnTo>
                      <a:pt x="32892" y="95387"/>
                    </a:lnTo>
                    <a:lnTo>
                      <a:pt x="108544" y="161171"/>
                    </a:lnTo>
                    <a:lnTo>
                      <a:pt x="141436" y="161171"/>
                    </a:lnTo>
                    <a:lnTo>
                      <a:pt x="217087" y="157882"/>
                    </a:lnTo>
                    <a:lnTo>
                      <a:pt x="292739" y="144725"/>
                    </a:lnTo>
                    <a:lnTo>
                      <a:pt x="358523" y="134857"/>
                    </a:lnTo>
                    <a:lnTo>
                      <a:pt x="437464" y="124990"/>
                    </a:lnTo>
                    <a:lnTo>
                      <a:pt x="506538" y="124990"/>
                    </a:lnTo>
                    <a:lnTo>
                      <a:pt x="562454" y="105254"/>
                    </a:lnTo>
                    <a:lnTo>
                      <a:pt x="611793" y="78941"/>
                    </a:lnTo>
                    <a:lnTo>
                      <a:pt x="670998" y="65784"/>
                    </a:lnTo>
                    <a:cubicBezTo>
                      <a:pt x="676932" y="68422"/>
                      <a:pt x="698974" y="79356"/>
                      <a:pt x="710469" y="82230"/>
                    </a:cubicBezTo>
                    <a:cubicBezTo>
                      <a:pt x="711533" y="82496"/>
                      <a:pt x="712662" y="82230"/>
                      <a:pt x="713758" y="82230"/>
                    </a:cubicBezTo>
                    <a:lnTo>
                      <a:pt x="730204" y="82230"/>
                    </a:lnTo>
                    <a:lnTo>
                      <a:pt x="842037" y="59206"/>
                    </a:lnTo>
                    <a:cubicBezTo>
                      <a:pt x="850808" y="53724"/>
                      <a:pt x="859271" y="47713"/>
                      <a:pt x="868351" y="42760"/>
                    </a:cubicBezTo>
                    <a:cubicBezTo>
                      <a:pt x="884982" y="33688"/>
                      <a:pt x="873399" y="44288"/>
                      <a:pt x="881508" y="36181"/>
                    </a:cubicBezTo>
                    <a:lnTo>
                      <a:pt x="907821" y="19735"/>
                    </a:lnTo>
                    <a:lnTo>
                      <a:pt x="990052" y="3289"/>
                    </a:lnTo>
                    <a:lnTo>
                      <a:pt x="1095306" y="0"/>
                    </a:lnTo>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6" name="Freeform 345"/>
              <p:cNvSpPr/>
              <p:nvPr/>
            </p:nvSpPr>
            <p:spPr bwMode="auto">
              <a:xfrm>
                <a:off x="1943922" y="2137986"/>
                <a:ext cx="891376" cy="55916"/>
              </a:xfrm>
              <a:custGeom>
                <a:avLst/>
                <a:gdLst>
                  <a:gd name="connsiteX0" fmla="*/ 891376 w 891376"/>
                  <a:gd name="connsiteY0" fmla="*/ 6578 h 55916"/>
                  <a:gd name="connsiteX1" fmla="*/ 0 w 891376"/>
                  <a:gd name="connsiteY1" fmla="*/ 0 h 55916"/>
                  <a:gd name="connsiteX2" fmla="*/ 26314 w 891376"/>
                  <a:gd name="connsiteY2" fmla="*/ 55916 h 55916"/>
                </a:gdLst>
                <a:ahLst/>
                <a:cxnLst>
                  <a:cxn ang="0">
                    <a:pos x="connsiteX0" y="connsiteY0"/>
                  </a:cxn>
                  <a:cxn ang="0">
                    <a:pos x="connsiteX1" y="connsiteY1"/>
                  </a:cxn>
                  <a:cxn ang="0">
                    <a:pos x="connsiteX2" y="connsiteY2"/>
                  </a:cxn>
                </a:cxnLst>
                <a:rect l="l" t="t" r="r" b="b"/>
                <a:pathLst>
                  <a:path w="891376" h="55916">
                    <a:moveTo>
                      <a:pt x="891376" y="6578"/>
                    </a:moveTo>
                    <a:lnTo>
                      <a:pt x="0" y="0"/>
                    </a:lnTo>
                    <a:lnTo>
                      <a:pt x="26314" y="55916"/>
                    </a:lnTo>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347" name="TextBox 346"/>
            <p:cNvSpPr txBox="1"/>
            <p:nvPr/>
          </p:nvSpPr>
          <p:spPr>
            <a:xfrm>
              <a:off x="7949635" y="4371858"/>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111</a:t>
              </a:r>
              <a:endParaRPr lang="en-US" sz="600" b="1" dirty="0">
                <a:latin typeface="Arial" panose="020B0604020202020204" pitchFamily="34" charset="0"/>
                <a:cs typeface="Arial" panose="020B0604020202020204" pitchFamily="34" charset="0"/>
              </a:endParaRPr>
            </a:p>
          </p:txBody>
        </p:sp>
        <p:sp>
          <p:nvSpPr>
            <p:cNvPr id="348" name="TextBox 347"/>
            <p:cNvSpPr txBox="1"/>
            <p:nvPr/>
          </p:nvSpPr>
          <p:spPr>
            <a:xfrm>
              <a:off x="7949635" y="5430818"/>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120</a:t>
              </a:r>
              <a:endParaRPr lang="en-US" sz="600" b="1" dirty="0">
                <a:latin typeface="Arial" panose="020B0604020202020204" pitchFamily="34" charset="0"/>
                <a:cs typeface="Arial" panose="020B0604020202020204" pitchFamily="34" charset="0"/>
              </a:endParaRPr>
            </a:p>
          </p:txBody>
        </p:sp>
        <p:sp>
          <p:nvSpPr>
            <p:cNvPr id="349" name="TextBox 348"/>
            <p:cNvSpPr txBox="1"/>
            <p:nvPr/>
          </p:nvSpPr>
          <p:spPr>
            <a:xfrm>
              <a:off x="7949635" y="5002550"/>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116</a:t>
              </a:r>
              <a:endParaRPr lang="en-US" sz="600" b="1" dirty="0">
                <a:latin typeface="Arial" panose="020B0604020202020204" pitchFamily="34" charset="0"/>
                <a:cs typeface="Arial" panose="020B0604020202020204" pitchFamily="34" charset="0"/>
              </a:endParaRPr>
            </a:p>
          </p:txBody>
        </p:sp>
        <p:sp>
          <p:nvSpPr>
            <p:cNvPr id="350" name="TextBox 349"/>
            <p:cNvSpPr txBox="1"/>
            <p:nvPr/>
          </p:nvSpPr>
          <p:spPr>
            <a:xfrm>
              <a:off x="7949635" y="5636476"/>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131</a:t>
              </a:r>
              <a:endParaRPr lang="en-US" sz="600" b="1" dirty="0">
                <a:latin typeface="Arial" panose="020B0604020202020204" pitchFamily="34" charset="0"/>
                <a:cs typeface="Arial" panose="020B0604020202020204" pitchFamily="34" charset="0"/>
              </a:endParaRPr>
            </a:p>
          </p:txBody>
        </p:sp>
        <p:sp>
          <p:nvSpPr>
            <p:cNvPr id="351" name="TextBox 350"/>
            <p:cNvSpPr txBox="1"/>
            <p:nvPr/>
          </p:nvSpPr>
          <p:spPr>
            <a:xfrm>
              <a:off x="7949635" y="2133418"/>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0/22</a:t>
              </a:r>
              <a:endParaRPr lang="en-US" sz="600" b="1" dirty="0">
                <a:latin typeface="Arial" panose="020B0604020202020204" pitchFamily="34" charset="0"/>
                <a:cs typeface="Arial" panose="020B0604020202020204" pitchFamily="34" charset="0"/>
              </a:endParaRPr>
            </a:p>
          </p:txBody>
        </p:sp>
        <p:sp>
          <p:nvSpPr>
            <p:cNvPr id="352" name="TextBox 351"/>
            <p:cNvSpPr txBox="1"/>
            <p:nvPr/>
          </p:nvSpPr>
          <p:spPr>
            <a:xfrm>
              <a:off x="7949635" y="3910695"/>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108</a:t>
              </a:r>
              <a:endParaRPr lang="en-US" sz="600" b="1" dirty="0">
                <a:latin typeface="Arial" panose="020B0604020202020204" pitchFamily="34" charset="0"/>
                <a:cs typeface="Arial" panose="020B0604020202020204" pitchFamily="34" charset="0"/>
              </a:endParaRPr>
            </a:p>
          </p:txBody>
        </p:sp>
        <p:sp>
          <p:nvSpPr>
            <p:cNvPr id="353" name="TextBox 352"/>
            <p:cNvSpPr txBox="1"/>
            <p:nvPr/>
          </p:nvSpPr>
          <p:spPr>
            <a:xfrm>
              <a:off x="7949635" y="2766584"/>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72</a:t>
              </a:r>
              <a:endParaRPr lang="en-US" sz="600" b="1" dirty="0">
                <a:latin typeface="Arial" panose="020B0604020202020204" pitchFamily="34" charset="0"/>
                <a:cs typeface="Arial" panose="020B0604020202020204" pitchFamily="34" charset="0"/>
              </a:endParaRPr>
            </a:p>
          </p:txBody>
        </p:sp>
        <p:sp>
          <p:nvSpPr>
            <p:cNvPr id="354" name="TextBox 353"/>
            <p:cNvSpPr txBox="1"/>
            <p:nvPr/>
          </p:nvSpPr>
          <p:spPr>
            <a:xfrm>
              <a:off x="7949635" y="3567344"/>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96</a:t>
              </a:r>
              <a:endParaRPr lang="en-US" sz="600" b="1" dirty="0">
                <a:latin typeface="Arial" panose="020B0604020202020204" pitchFamily="34" charset="0"/>
                <a:cs typeface="Arial" panose="020B0604020202020204" pitchFamily="34" charset="0"/>
              </a:endParaRPr>
            </a:p>
          </p:txBody>
        </p:sp>
        <p:sp>
          <p:nvSpPr>
            <p:cNvPr id="355" name="TextBox 354"/>
            <p:cNvSpPr txBox="1"/>
            <p:nvPr/>
          </p:nvSpPr>
          <p:spPr>
            <a:xfrm>
              <a:off x="7949635" y="3219931"/>
              <a:ext cx="393733" cy="202708"/>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86</a:t>
              </a:r>
              <a:endParaRPr lang="en-US" sz="600" b="1" dirty="0">
                <a:latin typeface="Arial" panose="020B0604020202020204" pitchFamily="34" charset="0"/>
                <a:cs typeface="Arial" panose="020B0604020202020204" pitchFamily="34" charset="0"/>
              </a:endParaRPr>
            </a:p>
          </p:txBody>
        </p:sp>
        <p:sp>
          <p:nvSpPr>
            <p:cNvPr id="429" name="Rectangle 46"/>
            <p:cNvSpPr/>
            <p:nvPr/>
          </p:nvSpPr>
          <p:spPr bwMode="auto">
            <a:xfrm>
              <a:off x="7643335" y="5537373"/>
              <a:ext cx="338573" cy="193864"/>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0" name="Rectangle 429"/>
            <p:cNvSpPr/>
            <p:nvPr/>
          </p:nvSpPr>
          <p:spPr bwMode="auto">
            <a:xfrm>
              <a:off x="7643335" y="5103324"/>
              <a:ext cx="338573" cy="430173"/>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1" name="Rectangle 48"/>
            <p:cNvSpPr/>
            <p:nvPr/>
          </p:nvSpPr>
          <p:spPr bwMode="auto">
            <a:xfrm>
              <a:off x="7643335" y="4480393"/>
              <a:ext cx="338573" cy="615172"/>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2" name="Rectangle 431"/>
            <p:cNvSpPr/>
            <p:nvPr/>
          </p:nvSpPr>
          <p:spPr bwMode="auto">
            <a:xfrm>
              <a:off x="7643335" y="3671746"/>
              <a:ext cx="338573" cy="347774"/>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3" name="Rectangle 432"/>
            <p:cNvSpPr/>
            <p:nvPr/>
          </p:nvSpPr>
          <p:spPr bwMode="auto">
            <a:xfrm>
              <a:off x="7643335" y="4016694"/>
              <a:ext cx="338573" cy="458043"/>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4" name="Rectangle 433"/>
            <p:cNvSpPr/>
            <p:nvPr/>
          </p:nvSpPr>
          <p:spPr bwMode="auto">
            <a:xfrm>
              <a:off x="7643335" y="3321144"/>
              <a:ext cx="338573" cy="347774"/>
            </a:xfrm>
            <a:prstGeom prst="rect">
              <a:avLst/>
            </a:prstGeom>
            <a:solidFill>
              <a:srgbClr val="99FF6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5" name="Rectangle 434"/>
            <p:cNvSpPr/>
            <p:nvPr/>
          </p:nvSpPr>
          <p:spPr bwMode="auto">
            <a:xfrm>
              <a:off x="7643335" y="2863101"/>
              <a:ext cx="338573" cy="458043"/>
            </a:xfrm>
            <a:prstGeom prst="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6" name="Rectangle 435"/>
            <p:cNvSpPr/>
            <p:nvPr/>
          </p:nvSpPr>
          <p:spPr bwMode="auto">
            <a:xfrm>
              <a:off x="7643335" y="2376780"/>
              <a:ext cx="338573" cy="491974"/>
            </a:xfrm>
            <a:prstGeom prst="rect">
              <a:avLst/>
            </a:prstGeom>
            <a:solidFill>
              <a:srgbClr val="FFC08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7" name="Rectangle 436"/>
            <p:cNvSpPr/>
            <p:nvPr/>
          </p:nvSpPr>
          <p:spPr bwMode="auto">
            <a:xfrm>
              <a:off x="7648181" y="2169130"/>
              <a:ext cx="338573" cy="75157"/>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5" name="Freeform 444"/>
            <p:cNvSpPr/>
            <p:nvPr/>
          </p:nvSpPr>
          <p:spPr bwMode="auto">
            <a:xfrm>
              <a:off x="990645" y="2171406"/>
              <a:ext cx="786262" cy="932641"/>
            </a:xfrm>
            <a:custGeom>
              <a:avLst/>
              <a:gdLst>
                <a:gd name="connsiteX0" fmla="*/ 0 w 716280"/>
                <a:gd name="connsiteY0" fmla="*/ 0 h 849630"/>
                <a:gd name="connsiteX1" fmla="*/ 182880 w 716280"/>
                <a:gd name="connsiteY1" fmla="*/ 60960 h 849630"/>
                <a:gd name="connsiteX2" fmla="*/ 331470 w 716280"/>
                <a:gd name="connsiteY2" fmla="*/ 83820 h 849630"/>
                <a:gd name="connsiteX3" fmla="*/ 407670 w 716280"/>
                <a:gd name="connsiteY3" fmla="*/ 99060 h 849630"/>
                <a:gd name="connsiteX4" fmla="*/ 480060 w 716280"/>
                <a:gd name="connsiteY4" fmla="*/ 106680 h 849630"/>
                <a:gd name="connsiteX5" fmla="*/ 533400 w 716280"/>
                <a:gd name="connsiteY5" fmla="*/ 129540 h 849630"/>
                <a:gd name="connsiteX6" fmla="*/ 598170 w 716280"/>
                <a:gd name="connsiteY6" fmla="*/ 179070 h 849630"/>
                <a:gd name="connsiteX7" fmla="*/ 640080 w 716280"/>
                <a:gd name="connsiteY7" fmla="*/ 278130 h 849630"/>
                <a:gd name="connsiteX8" fmla="*/ 674370 w 716280"/>
                <a:gd name="connsiteY8" fmla="*/ 510540 h 849630"/>
                <a:gd name="connsiteX9" fmla="*/ 697230 w 716280"/>
                <a:gd name="connsiteY9" fmla="*/ 735330 h 849630"/>
                <a:gd name="connsiteX10" fmla="*/ 716280 w 716280"/>
                <a:gd name="connsiteY10" fmla="*/ 849630 h 84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6280" h="849630">
                  <a:moveTo>
                    <a:pt x="0" y="0"/>
                  </a:moveTo>
                  <a:cubicBezTo>
                    <a:pt x="63817" y="23495"/>
                    <a:pt x="127635" y="46990"/>
                    <a:pt x="182880" y="60960"/>
                  </a:cubicBezTo>
                  <a:cubicBezTo>
                    <a:pt x="238125" y="74930"/>
                    <a:pt x="294005" y="77470"/>
                    <a:pt x="331470" y="83820"/>
                  </a:cubicBezTo>
                  <a:cubicBezTo>
                    <a:pt x="368935" y="90170"/>
                    <a:pt x="382905" y="95250"/>
                    <a:pt x="407670" y="99060"/>
                  </a:cubicBezTo>
                  <a:cubicBezTo>
                    <a:pt x="432435" y="102870"/>
                    <a:pt x="459105" y="101600"/>
                    <a:pt x="480060" y="106680"/>
                  </a:cubicBezTo>
                  <a:cubicBezTo>
                    <a:pt x="501015" y="111760"/>
                    <a:pt x="513715" y="117475"/>
                    <a:pt x="533400" y="129540"/>
                  </a:cubicBezTo>
                  <a:cubicBezTo>
                    <a:pt x="553085" y="141605"/>
                    <a:pt x="580390" y="154305"/>
                    <a:pt x="598170" y="179070"/>
                  </a:cubicBezTo>
                  <a:cubicBezTo>
                    <a:pt x="615950" y="203835"/>
                    <a:pt x="627380" y="222885"/>
                    <a:pt x="640080" y="278130"/>
                  </a:cubicBezTo>
                  <a:cubicBezTo>
                    <a:pt x="652780" y="333375"/>
                    <a:pt x="664845" y="434340"/>
                    <a:pt x="674370" y="510540"/>
                  </a:cubicBezTo>
                  <a:cubicBezTo>
                    <a:pt x="683895" y="586740"/>
                    <a:pt x="690245" y="678815"/>
                    <a:pt x="697230" y="735330"/>
                  </a:cubicBezTo>
                  <a:cubicBezTo>
                    <a:pt x="704215" y="791845"/>
                    <a:pt x="710247" y="820737"/>
                    <a:pt x="716280" y="849630"/>
                  </a:cubicBezTo>
                </a:path>
              </a:pathLst>
            </a:custGeom>
            <a:noFill/>
            <a:ln w="381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0" name="TextBox 449"/>
            <p:cNvSpPr txBox="1"/>
            <p:nvPr/>
          </p:nvSpPr>
          <p:spPr>
            <a:xfrm>
              <a:off x="1802316" y="1650692"/>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110</a:t>
              </a:r>
              <a:endParaRPr lang="en-US" sz="500" b="1" dirty="0">
                <a:latin typeface="Arial" panose="020B0604020202020204" pitchFamily="34" charset="0"/>
                <a:cs typeface="Arial" panose="020B0604020202020204" pitchFamily="34" charset="0"/>
              </a:endParaRPr>
            </a:p>
          </p:txBody>
        </p:sp>
        <p:sp>
          <p:nvSpPr>
            <p:cNvPr id="451" name="TextBox 450"/>
            <p:cNvSpPr txBox="1"/>
            <p:nvPr/>
          </p:nvSpPr>
          <p:spPr>
            <a:xfrm>
              <a:off x="2277999" y="1650692"/>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100</a:t>
              </a:r>
              <a:endParaRPr lang="en-US" sz="500" b="1" dirty="0">
                <a:latin typeface="Arial" panose="020B0604020202020204" pitchFamily="34" charset="0"/>
                <a:cs typeface="Arial" panose="020B0604020202020204" pitchFamily="34" charset="0"/>
              </a:endParaRPr>
            </a:p>
          </p:txBody>
        </p:sp>
        <p:sp>
          <p:nvSpPr>
            <p:cNvPr id="452" name="TextBox 451"/>
            <p:cNvSpPr txBox="1"/>
            <p:nvPr/>
          </p:nvSpPr>
          <p:spPr>
            <a:xfrm>
              <a:off x="2741889" y="1650692"/>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90</a:t>
              </a:r>
              <a:endParaRPr lang="en-US" sz="500" b="1" dirty="0">
                <a:latin typeface="Arial" panose="020B0604020202020204" pitchFamily="34" charset="0"/>
                <a:cs typeface="Arial" panose="020B0604020202020204" pitchFamily="34" charset="0"/>
              </a:endParaRPr>
            </a:p>
          </p:txBody>
        </p:sp>
        <p:sp>
          <p:nvSpPr>
            <p:cNvPr id="476" name="TextBox 475"/>
            <p:cNvSpPr txBox="1"/>
            <p:nvPr/>
          </p:nvSpPr>
          <p:spPr>
            <a:xfrm>
              <a:off x="3212169" y="1650692"/>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80</a:t>
              </a:r>
              <a:endParaRPr lang="en-US" sz="500" b="1" dirty="0">
                <a:latin typeface="Arial" panose="020B0604020202020204" pitchFamily="34" charset="0"/>
                <a:cs typeface="Arial" panose="020B0604020202020204" pitchFamily="34" charset="0"/>
              </a:endParaRPr>
            </a:p>
          </p:txBody>
        </p:sp>
        <p:sp>
          <p:nvSpPr>
            <p:cNvPr id="478" name="TextBox 477"/>
            <p:cNvSpPr txBox="1"/>
            <p:nvPr/>
          </p:nvSpPr>
          <p:spPr>
            <a:xfrm>
              <a:off x="3703577" y="1650692"/>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70</a:t>
              </a:r>
              <a:endParaRPr lang="en-US" sz="500" b="1" dirty="0">
                <a:latin typeface="Arial" panose="020B0604020202020204" pitchFamily="34" charset="0"/>
                <a:cs typeface="Arial" panose="020B0604020202020204" pitchFamily="34" charset="0"/>
              </a:endParaRPr>
            </a:p>
          </p:txBody>
        </p:sp>
        <p:sp>
          <p:nvSpPr>
            <p:cNvPr id="479" name="TextBox 478"/>
            <p:cNvSpPr txBox="1"/>
            <p:nvPr/>
          </p:nvSpPr>
          <p:spPr>
            <a:xfrm>
              <a:off x="4151741" y="1650692"/>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60</a:t>
              </a:r>
              <a:endParaRPr lang="en-US" sz="500" b="1" dirty="0">
                <a:latin typeface="Arial" panose="020B0604020202020204" pitchFamily="34" charset="0"/>
                <a:cs typeface="Arial" panose="020B0604020202020204" pitchFamily="34" charset="0"/>
              </a:endParaRPr>
            </a:p>
          </p:txBody>
        </p:sp>
        <p:sp>
          <p:nvSpPr>
            <p:cNvPr id="578" name="TextBox 577"/>
            <p:cNvSpPr txBox="1"/>
            <p:nvPr/>
          </p:nvSpPr>
          <p:spPr>
            <a:xfrm>
              <a:off x="872077" y="1651026"/>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130</a:t>
              </a:r>
              <a:endParaRPr lang="en-US" sz="500" b="1" dirty="0">
                <a:latin typeface="Arial" panose="020B0604020202020204" pitchFamily="34" charset="0"/>
                <a:cs typeface="Arial" panose="020B0604020202020204" pitchFamily="34" charset="0"/>
              </a:endParaRPr>
            </a:p>
          </p:txBody>
        </p:sp>
        <p:sp>
          <p:nvSpPr>
            <p:cNvPr id="579" name="TextBox 578"/>
            <p:cNvSpPr txBox="1"/>
            <p:nvPr/>
          </p:nvSpPr>
          <p:spPr>
            <a:xfrm>
              <a:off x="1343830" y="1651026"/>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120</a:t>
              </a:r>
              <a:endParaRPr lang="en-US" sz="500" b="1" dirty="0">
                <a:latin typeface="Arial" panose="020B0604020202020204" pitchFamily="34" charset="0"/>
                <a:cs typeface="Arial" panose="020B0604020202020204" pitchFamily="34" charset="0"/>
              </a:endParaRPr>
            </a:p>
          </p:txBody>
        </p:sp>
        <p:sp>
          <p:nvSpPr>
            <p:cNvPr id="581" name="TextBox 580"/>
            <p:cNvSpPr txBox="1"/>
            <p:nvPr/>
          </p:nvSpPr>
          <p:spPr>
            <a:xfrm>
              <a:off x="4607768" y="1653391"/>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50</a:t>
              </a:r>
              <a:endParaRPr lang="en-US" sz="500" b="1" dirty="0">
                <a:latin typeface="Arial" panose="020B0604020202020204" pitchFamily="34" charset="0"/>
                <a:cs typeface="Arial" panose="020B0604020202020204" pitchFamily="34" charset="0"/>
              </a:endParaRPr>
            </a:p>
          </p:txBody>
        </p:sp>
        <p:sp>
          <p:nvSpPr>
            <p:cNvPr id="584" name="TextBox 583"/>
            <p:cNvSpPr txBox="1"/>
            <p:nvPr/>
          </p:nvSpPr>
          <p:spPr>
            <a:xfrm>
              <a:off x="5079522" y="1650693"/>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40</a:t>
              </a:r>
              <a:endParaRPr lang="en-US" sz="500" b="1" dirty="0">
                <a:latin typeface="Arial" panose="020B0604020202020204" pitchFamily="34" charset="0"/>
                <a:cs typeface="Arial" panose="020B0604020202020204" pitchFamily="34" charset="0"/>
              </a:endParaRPr>
            </a:p>
          </p:txBody>
        </p:sp>
        <p:sp>
          <p:nvSpPr>
            <p:cNvPr id="585" name="TextBox 584"/>
            <p:cNvSpPr txBox="1"/>
            <p:nvPr/>
          </p:nvSpPr>
          <p:spPr>
            <a:xfrm>
              <a:off x="5543412" y="1650692"/>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30</a:t>
              </a:r>
              <a:endParaRPr lang="en-US" sz="500" b="1" dirty="0">
                <a:latin typeface="Arial" panose="020B0604020202020204" pitchFamily="34" charset="0"/>
                <a:cs typeface="Arial" panose="020B0604020202020204" pitchFamily="34" charset="0"/>
              </a:endParaRPr>
            </a:p>
          </p:txBody>
        </p:sp>
        <p:sp>
          <p:nvSpPr>
            <p:cNvPr id="586" name="TextBox 585"/>
            <p:cNvSpPr txBox="1"/>
            <p:nvPr/>
          </p:nvSpPr>
          <p:spPr>
            <a:xfrm>
              <a:off x="6011234" y="1661486"/>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20</a:t>
              </a:r>
              <a:endParaRPr lang="en-US" sz="500" b="1" dirty="0">
                <a:latin typeface="Arial" panose="020B0604020202020204" pitchFamily="34" charset="0"/>
                <a:cs typeface="Arial" panose="020B0604020202020204" pitchFamily="34" charset="0"/>
              </a:endParaRPr>
            </a:p>
          </p:txBody>
        </p:sp>
        <p:sp>
          <p:nvSpPr>
            <p:cNvPr id="587" name="TextBox 586"/>
            <p:cNvSpPr txBox="1"/>
            <p:nvPr/>
          </p:nvSpPr>
          <p:spPr>
            <a:xfrm>
              <a:off x="6479055" y="1656090"/>
              <a:ext cx="573664" cy="169277"/>
            </a:xfrm>
            <a:prstGeom prst="rect">
              <a:avLst/>
            </a:prstGeom>
            <a:noFill/>
          </p:spPr>
          <p:txBody>
            <a:bodyPr wrap="square" rtlCol="0">
              <a:spAutoFit/>
            </a:bodyPr>
            <a:lstStyle/>
            <a:p>
              <a:pPr algn="ctr"/>
              <a:r>
                <a:rPr lang="en-US" sz="500" b="1" dirty="0" smtClean="0">
                  <a:latin typeface="Arial" panose="020B0604020202020204" pitchFamily="34" charset="0"/>
                  <a:cs typeface="Arial" panose="020B0604020202020204" pitchFamily="34" charset="0"/>
                </a:rPr>
                <a:t>10</a:t>
              </a:r>
              <a:endParaRPr lang="en-US" sz="500" b="1" dirty="0">
                <a:latin typeface="Arial" panose="020B0604020202020204" pitchFamily="34" charset="0"/>
                <a:cs typeface="Arial" panose="020B0604020202020204" pitchFamily="34" charset="0"/>
              </a:endParaRPr>
            </a:p>
          </p:txBody>
        </p:sp>
        <p:sp>
          <p:nvSpPr>
            <p:cNvPr id="588" name="TextBox 587"/>
            <p:cNvSpPr txBox="1"/>
            <p:nvPr/>
          </p:nvSpPr>
          <p:spPr>
            <a:xfrm>
              <a:off x="6942945" y="1661486"/>
              <a:ext cx="573664" cy="185816"/>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0</a:t>
              </a:r>
              <a:endParaRPr lang="en-US" sz="500" b="1" dirty="0">
                <a:solidFill>
                  <a:srgbClr val="FF0000"/>
                </a:solidFill>
                <a:latin typeface="Arial" panose="020B0604020202020204" pitchFamily="34" charset="0"/>
                <a:cs typeface="Arial" panose="020B0604020202020204" pitchFamily="34" charset="0"/>
              </a:endParaRPr>
            </a:p>
          </p:txBody>
        </p:sp>
        <p:pic>
          <p:nvPicPr>
            <p:cNvPr id="589" name="Picture 588"/>
            <p:cNvPicPr>
              <a:picLocks noChangeAspect="1"/>
            </p:cNvPicPr>
            <p:nvPr/>
          </p:nvPicPr>
          <p:blipFill rotWithShape="1">
            <a:blip r:embed="rId4" cstate="print"/>
            <a:srcRect l="12705" t="59220" b="10795"/>
            <a:stretch/>
          </p:blipFill>
          <p:spPr>
            <a:xfrm>
              <a:off x="858796" y="1396978"/>
              <a:ext cx="6366867" cy="233069"/>
            </a:xfrm>
            <a:prstGeom prst="rect">
              <a:avLst/>
            </a:prstGeom>
          </p:spPr>
        </p:pic>
        <p:cxnSp>
          <p:nvCxnSpPr>
            <p:cNvPr id="591" name="Straight Connector 590"/>
            <p:cNvCxnSpPr/>
            <p:nvPr/>
          </p:nvCxnSpPr>
          <p:spPr bwMode="auto">
            <a:xfrm>
              <a:off x="922575" y="1633791"/>
              <a:ext cx="6331631"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2" name="Straight Connector 591"/>
            <p:cNvCxnSpPr/>
            <p:nvPr/>
          </p:nvCxnSpPr>
          <p:spPr bwMode="auto">
            <a:xfrm>
              <a:off x="922575" y="1387184"/>
              <a:ext cx="6331631"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3" name="Straight Connector 592"/>
            <p:cNvCxnSpPr/>
            <p:nvPr/>
          </p:nvCxnSpPr>
          <p:spPr bwMode="auto">
            <a:xfrm>
              <a:off x="919547" y="1865046"/>
              <a:ext cx="6292630"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 name="Straight Connector 593"/>
            <p:cNvCxnSpPr/>
            <p:nvPr/>
          </p:nvCxnSpPr>
          <p:spPr bwMode="auto">
            <a:xfrm>
              <a:off x="1847690"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5" name="Straight Connector 594"/>
            <p:cNvCxnSpPr/>
            <p:nvPr/>
          </p:nvCxnSpPr>
          <p:spPr bwMode="auto">
            <a:xfrm>
              <a:off x="1147977"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6" name="Straight Connector 595"/>
            <p:cNvCxnSpPr/>
            <p:nvPr/>
          </p:nvCxnSpPr>
          <p:spPr bwMode="auto">
            <a:xfrm>
              <a:off x="1614452"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7" name="Straight Connector 596"/>
            <p:cNvCxnSpPr/>
            <p:nvPr/>
          </p:nvCxnSpPr>
          <p:spPr bwMode="auto">
            <a:xfrm>
              <a:off x="2080927"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8" name="Straight Connector 597"/>
            <p:cNvCxnSpPr/>
            <p:nvPr/>
          </p:nvCxnSpPr>
          <p:spPr bwMode="auto">
            <a:xfrm>
              <a:off x="2547403"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9" name="Straight Connector 598"/>
            <p:cNvCxnSpPr/>
            <p:nvPr/>
          </p:nvCxnSpPr>
          <p:spPr bwMode="auto">
            <a:xfrm>
              <a:off x="2314166"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0" name="Straight Connector 599"/>
            <p:cNvCxnSpPr/>
            <p:nvPr/>
          </p:nvCxnSpPr>
          <p:spPr bwMode="auto">
            <a:xfrm>
              <a:off x="1381215"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1" name="Straight Connector 600"/>
            <p:cNvCxnSpPr/>
            <p:nvPr/>
          </p:nvCxnSpPr>
          <p:spPr bwMode="auto">
            <a:xfrm>
              <a:off x="914738"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2" name="Straight Connector 601"/>
            <p:cNvCxnSpPr/>
            <p:nvPr/>
          </p:nvCxnSpPr>
          <p:spPr bwMode="auto">
            <a:xfrm>
              <a:off x="4180070"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3" name="Straight Connector 602"/>
            <p:cNvCxnSpPr/>
            <p:nvPr/>
          </p:nvCxnSpPr>
          <p:spPr bwMode="auto">
            <a:xfrm>
              <a:off x="3013880"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4" name="Straight Connector 603"/>
            <p:cNvCxnSpPr/>
            <p:nvPr/>
          </p:nvCxnSpPr>
          <p:spPr bwMode="auto">
            <a:xfrm>
              <a:off x="3480356"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5" name="Straight Connector 604"/>
            <p:cNvCxnSpPr/>
            <p:nvPr/>
          </p:nvCxnSpPr>
          <p:spPr bwMode="auto">
            <a:xfrm>
              <a:off x="3946831"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6" name="Straight Connector 605"/>
            <p:cNvCxnSpPr/>
            <p:nvPr/>
          </p:nvCxnSpPr>
          <p:spPr bwMode="auto">
            <a:xfrm>
              <a:off x="4413307"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7" name="Straight Connector 606"/>
            <p:cNvCxnSpPr/>
            <p:nvPr/>
          </p:nvCxnSpPr>
          <p:spPr bwMode="auto">
            <a:xfrm>
              <a:off x="4646546"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8" name="Straight Connector 607"/>
            <p:cNvCxnSpPr/>
            <p:nvPr/>
          </p:nvCxnSpPr>
          <p:spPr bwMode="auto">
            <a:xfrm>
              <a:off x="3713593"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9" name="Straight Connector 608"/>
            <p:cNvCxnSpPr/>
            <p:nvPr/>
          </p:nvCxnSpPr>
          <p:spPr bwMode="auto">
            <a:xfrm>
              <a:off x="3247118"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0" name="Straight Connector 609"/>
            <p:cNvCxnSpPr/>
            <p:nvPr/>
          </p:nvCxnSpPr>
          <p:spPr bwMode="auto">
            <a:xfrm>
              <a:off x="2780643"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1" name="Straight Connector 610"/>
            <p:cNvCxnSpPr/>
            <p:nvPr/>
          </p:nvCxnSpPr>
          <p:spPr bwMode="auto">
            <a:xfrm>
              <a:off x="6512450"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2" name="Straight Connector 611"/>
            <p:cNvCxnSpPr/>
            <p:nvPr/>
          </p:nvCxnSpPr>
          <p:spPr bwMode="auto">
            <a:xfrm>
              <a:off x="5812734"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3" name="Straight Connector 612"/>
            <p:cNvCxnSpPr/>
            <p:nvPr/>
          </p:nvCxnSpPr>
          <p:spPr bwMode="auto">
            <a:xfrm>
              <a:off x="6745687"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 name="Straight Connector 613"/>
            <p:cNvCxnSpPr/>
            <p:nvPr/>
          </p:nvCxnSpPr>
          <p:spPr bwMode="auto">
            <a:xfrm>
              <a:off x="6978925"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5" name="Straight Connector 614"/>
            <p:cNvCxnSpPr/>
            <p:nvPr/>
          </p:nvCxnSpPr>
          <p:spPr bwMode="auto">
            <a:xfrm>
              <a:off x="6045974"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6" name="Straight Connector 615"/>
            <p:cNvCxnSpPr/>
            <p:nvPr/>
          </p:nvCxnSpPr>
          <p:spPr bwMode="auto">
            <a:xfrm>
              <a:off x="5579497"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7" name="Straight Connector 616"/>
            <p:cNvCxnSpPr/>
            <p:nvPr/>
          </p:nvCxnSpPr>
          <p:spPr bwMode="auto">
            <a:xfrm>
              <a:off x="919547" y="2161648"/>
              <a:ext cx="640580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8" name="TextBox 617"/>
            <p:cNvSpPr txBox="1"/>
            <p:nvPr/>
          </p:nvSpPr>
          <p:spPr>
            <a:xfrm>
              <a:off x="3854090" y="1980417"/>
              <a:ext cx="1256721" cy="236493"/>
            </a:xfrm>
            <a:prstGeom prst="rect">
              <a:avLst/>
            </a:prstGeom>
            <a:noFill/>
          </p:spPr>
          <p:txBody>
            <a:bodyPr wrap="none" rtlCol="0">
              <a:spAutoFit/>
            </a:bodyPr>
            <a:lstStyle/>
            <a:p>
              <a:r>
                <a:rPr lang="en-US" sz="800" b="1" dirty="0" smtClean="0">
                  <a:latin typeface="Candara" pitchFamily="34" charset="0"/>
                </a:rPr>
                <a:t>Present Day Sea Level</a:t>
              </a:r>
              <a:endParaRPr lang="en-US" sz="800" b="1" dirty="0">
                <a:latin typeface="Candara" pitchFamily="34" charset="0"/>
              </a:endParaRPr>
            </a:p>
          </p:txBody>
        </p:sp>
        <p:sp>
          <p:nvSpPr>
            <p:cNvPr id="631" name="TextBox 630"/>
            <p:cNvSpPr txBox="1"/>
            <p:nvPr/>
          </p:nvSpPr>
          <p:spPr>
            <a:xfrm>
              <a:off x="7319295" y="2083941"/>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632" name="TextBox 631"/>
            <p:cNvSpPr txBox="1"/>
            <p:nvPr/>
          </p:nvSpPr>
          <p:spPr>
            <a:xfrm>
              <a:off x="7319295" y="2787051"/>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633" name="TextBox 632"/>
            <p:cNvSpPr txBox="1"/>
            <p:nvPr/>
          </p:nvSpPr>
          <p:spPr>
            <a:xfrm>
              <a:off x="7319295" y="3490165"/>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634" name="TextBox 633"/>
            <p:cNvSpPr txBox="1"/>
            <p:nvPr/>
          </p:nvSpPr>
          <p:spPr>
            <a:xfrm>
              <a:off x="7319295" y="4199555"/>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635" name="TextBox 634"/>
            <p:cNvSpPr txBox="1"/>
            <p:nvPr/>
          </p:nvSpPr>
          <p:spPr>
            <a:xfrm>
              <a:off x="7319295" y="4910030"/>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636" name="TextBox 635"/>
            <p:cNvSpPr txBox="1"/>
            <p:nvPr/>
          </p:nvSpPr>
          <p:spPr>
            <a:xfrm>
              <a:off x="7319295" y="5613143"/>
              <a:ext cx="393733" cy="268079"/>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637" name="TextBox 636"/>
            <p:cNvSpPr txBox="1"/>
            <p:nvPr/>
          </p:nvSpPr>
          <p:spPr>
            <a:xfrm rot="16200000">
              <a:off x="7082524" y="3467521"/>
              <a:ext cx="881600" cy="202708"/>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Depth (km)</a:t>
              </a:r>
              <a:endParaRPr lang="en-US" sz="600" b="1" dirty="0">
                <a:latin typeface="Arial" panose="020B0604020202020204" pitchFamily="34" charset="0"/>
                <a:cs typeface="Arial" panose="020B0604020202020204" pitchFamily="34" charset="0"/>
              </a:endParaRPr>
            </a:p>
          </p:txBody>
        </p:sp>
        <p:sp>
          <p:nvSpPr>
            <p:cNvPr id="638" name="Rectangle 637"/>
            <p:cNvSpPr/>
            <p:nvPr/>
          </p:nvSpPr>
          <p:spPr bwMode="auto">
            <a:xfrm>
              <a:off x="2293877" y="2161202"/>
              <a:ext cx="106709" cy="81332"/>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39" name="Rectangle 638"/>
            <p:cNvSpPr/>
            <p:nvPr/>
          </p:nvSpPr>
          <p:spPr bwMode="auto">
            <a:xfrm>
              <a:off x="1988183" y="2163103"/>
              <a:ext cx="106709" cy="146869"/>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40" name="Rectangle 639"/>
            <p:cNvSpPr/>
            <p:nvPr/>
          </p:nvSpPr>
          <p:spPr bwMode="auto">
            <a:xfrm>
              <a:off x="1763124" y="2166713"/>
              <a:ext cx="106709" cy="173307"/>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41" name="TextBox 640"/>
            <p:cNvSpPr txBox="1"/>
            <p:nvPr/>
          </p:nvSpPr>
          <p:spPr>
            <a:xfrm>
              <a:off x="7163549" y="1454065"/>
              <a:ext cx="1296630" cy="405417"/>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sp>
          <p:nvSpPr>
            <p:cNvPr id="642" name="TextBox 641"/>
            <p:cNvSpPr txBox="1"/>
            <p:nvPr/>
          </p:nvSpPr>
          <p:spPr>
            <a:xfrm>
              <a:off x="7708110" y="1871297"/>
              <a:ext cx="651960" cy="304063"/>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sp>
          <p:nvSpPr>
            <p:cNvPr id="643" name="Rectangle 642"/>
            <p:cNvSpPr/>
            <p:nvPr/>
          </p:nvSpPr>
          <p:spPr bwMode="auto">
            <a:xfrm>
              <a:off x="7645652" y="2234918"/>
              <a:ext cx="338573" cy="291781"/>
            </a:xfrm>
            <a:prstGeom prst="rect">
              <a:avLst/>
            </a:prstGeom>
            <a:solidFill>
              <a:srgbClr val="E8D0B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44" name="TextBox 643"/>
            <p:cNvSpPr txBox="1"/>
            <p:nvPr/>
          </p:nvSpPr>
          <p:spPr>
            <a:xfrm>
              <a:off x="7944059" y="2271321"/>
              <a:ext cx="393733"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a:t>
              </a:r>
              <a:endParaRPr lang="en-US" sz="600" b="1" dirty="0">
                <a:latin typeface="Arial" panose="020B0604020202020204" pitchFamily="34" charset="0"/>
                <a:cs typeface="Arial" panose="020B0604020202020204" pitchFamily="34" charset="0"/>
              </a:endParaRPr>
            </a:p>
          </p:txBody>
        </p:sp>
        <p:sp>
          <p:nvSpPr>
            <p:cNvPr id="645" name="Rectangle 644"/>
            <p:cNvSpPr/>
            <p:nvPr/>
          </p:nvSpPr>
          <p:spPr bwMode="auto">
            <a:xfrm>
              <a:off x="7645652" y="2234918"/>
              <a:ext cx="338573" cy="126634"/>
            </a:xfrm>
            <a:prstGeom prst="rect">
              <a:avLst/>
            </a:prstGeom>
            <a:solidFill>
              <a:srgbClr val="BDBD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50" name="TextBox 649"/>
            <p:cNvSpPr txBox="1"/>
            <p:nvPr/>
          </p:nvSpPr>
          <p:spPr>
            <a:xfrm>
              <a:off x="7940105" y="2425288"/>
              <a:ext cx="393733"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65</a:t>
              </a:r>
              <a:endParaRPr lang="en-US" sz="600" b="1" dirty="0">
                <a:latin typeface="Arial" panose="020B0604020202020204" pitchFamily="34" charset="0"/>
                <a:cs typeface="Arial" panose="020B0604020202020204" pitchFamily="34" charset="0"/>
              </a:endParaRPr>
            </a:p>
          </p:txBody>
        </p:sp>
        <p:sp>
          <p:nvSpPr>
            <p:cNvPr id="652" name="Freeform 651"/>
            <p:cNvSpPr/>
            <p:nvPr/>
          </p:nvSpPr>
          <p:spPr bwMode="auto">
            <a:xfrm>
              <a:off x="3917576" y="2160494"/>
              <a:ext cx="3402106" cy="358588"/>
            </a:xfrm>
            <a:custGeom>
              <a:avLst/>
              <a:gdLst>
                <a:gd name="connsiteX0" fmla="*/ 0 w 3402106"/>
                <a:gd name="connsiteY0" fmla="*/ 0 h 358588"/>
                <a:gd name="connsiteX1" fmla="*/ 138953 w 3402106"/>
                <a:gd name="connsiteY1" fmla="*/ 35859 h 358588"/>
                <a:gd name="connsiteX2" fmla="*/ 183777 w 3402106"/>
                <a:gd name="connsiteY2" fmla="*/ 35859 h 358588"/>
                <a:gd name="connsiteX3" fmla="*/ 398930 w 3402106"/>
                <a:gd name="connsiteY3" fmla="*/ 71717 h 358588"/>
                <a:gd name="connsiteX4" fmla="*/ 551330 w 3402106"/>
                <a:gd name="connsiteY4" fmla="*/ 107576 h 358588"/>
                <a:gd name="connsiteX5" fmla="*/ 748553 w 3402106"/>
                <a:gd name="connsiteY5" fmla="*/ 201706 h 358588"/>
                <a:gd name="connsiteX6" fmla="*/ 797859 w 3402106"/>
                <a:gd name="connsiteY6" fmla="*/ 224117 h 358588"/>
                <a:gd name="connsiteX7" fmla="*/ 900953 w 3402106"/>
                <a:gd name="connsiteY7" fmla="*/ 277906 h 358588"/>
                <a:gd name="connsiteX8" fmla="*/ 1129553 w 3402106"/>
                <a:gd name="connsiteY8" fmla="*/ 358588 h 358588"/>
                <a:gd name="connsiteX9" fmla="*/ 1429871 w 3402106"/>
                <a:gd name="connsiteY9" fmla="*/ 340659 h 358588"/>
                <a:gd name="connsiteX10" fmla="*/ 1797424 w 3402106"/>
                <a:gd name="connsiteY10" fmla="*/ 318247 h 358588"/>
                <a:gd name="connsiteX11" fmla="*/ 2003612 w 3402106"/>
                <a:gd name="connsiteY11" fmla="*/ 255494 h 358588"/>
                <a:gd name="connsiteX12" fmla="*/ 2066365 w 3402106"/>
                <a:gd name="connsiteY12" fmla="*/ 251012 h 358588"/>
                <a:gd name="connsiteX13" fmla="*/ 2272553 w 3402106"/>
                <a:gd name="connsiteY13" fmla="*/ 206188 h 358588"/>
                <a:gd name="connsiteX14" fmla="*/ 2460812 w 3402106"/>
                <a:gd name="connsiteY14" fmla="*/ 201706 h 358588"/>
                <a:gd name="connsiteX15" fmla="*/ 2644589 w 3402106"/>
                <a:gd name="connsiteY15" fmla="*/ 183776 h 358588"/>
                <a:gd name="connsiteX16" fmla="*/ 2926977 w 3402106"/>
                <a:gd name="connsiteY16" fmla="*/ 129988 h 358588"/>
                <a:gd name="connsiteX17" fmla="*/ 3043518 w 3402106"/>
                <a:gd name="connsiteY17" fmla="*/ 89647 h 358588"/>
                <a:gd name="connsiteX18" fmla="*/ 3146612 w 3402106"/>
                <a:gd name="connsiteY18" fmla="*/ 67235 h 358588"/>
                <a:gd name="connsiteX19" fmla="*/ 3240742 w 3402106"/>
                <a:gd name="connsiteY19" fmla="*/ 85164 h 358588"/>
                <a:gd name="connsiteX20" fmla="*/ 3307977 w 3402106"/>
                <a:gd name="connsiteY20" fmla="*/ 89647 h 358588"/>
                <a:gd name="connsiteX21" fmla="*/ 3402106 w 3402106"/>
                <a:gd name="connsiteY21" fmla="*/ 89647 h 358588"/>
                <a:gd name="connsiteX22" fmla="*/ 3402106 w 3402106"/>
                <a:gd name="connsiteY22" fmla="*/ 4482 h 358588"/>
                <a:gd name="connsiteX23" fmla="*/ 255495 w 3402106"/>
                <a:gd name="connsiteY23" fmla="*/ 4482 h 35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2106" h="358588">
                  <a:moveTo>
                    <a:pt x="0" y="0"/>
                  </a:moveTo>
                  <a:lnTo>
                    <a:pt x="138953" y="35859"/>
                  </a:lnTo>
                  <a:lnTo>
                    <a:pt x="183777" y="35859"/>
                  </a:lnTo>
                  <a:lnTo>
                    <a:pt x="398930" y="71717"/>
                  </a:lnTo>
                  <a:lnTo>
                    <a:pt x="551330" y="107576"/>
                  </a:lnTo>
                  <a:lnTo>
                    <a:pt x="748553" y="201706"/>
                  </a:lnTo>
                  <a:cubicBezTo>
                    <a:pt x="791948" y="220992"/>
                    <a:pt x="775733" y="213054"/>
                    <a:pt x="797859" y="224117"/>
                  </a:cubicBezTo>
                  <a:lnTo>
                    <a:pt x="900953" y="277906"/>
                  </a:lnTo>
                  <a:lnTo>
                    <a:pt x="1129553" y="358588"/>
                  </a:lnTo>
                  <a:lnTo>
                    <a:pt x="1429871" y="340659"/>
                  </a:lnTo>
                  <a:lnTo>
                    <a:pt x="1797424" y="318247"/>
                  </a:lnTo>
                  <a:lnTo>
                    <a:pt x="2003612" y="255494"/>
                  </a:lnTo>
                  <a:cubicBezTo>
                    <a:pt x="2054383" y="250417"/>
                    <a:pt x="2033420" y="251012"/>
                    <a:pt x="2066365" y="251012"/>
                  </a:cubicBezTo>
                  <a:lnTo>
                    <a:pt x="2272553" y="206188"/>
                  </a:lnTo>
                  <a:lnTo>
                    <a:pt x="2460812" y="201706"/>
                  </a:lnTo>
                  <a:lnTo>
                    <a:pt x="2644589" y="183776"/>
                  </a:lnTo>
                  <a:lnTo>
                    <a:pt x="2926977" y="129988"/>
                  </a:lnTo>
                  <a:lnTo>
                    <a:pt x="3043518" y="89647"/>
                  </a:lnTo>
                  <a:lnTo>
                    <a:pt x="3146612" y="67235"/>
                  </a:lnTo>
                  <a:lnTo>
                    <a:pt x="3240742" y="85164"/>
                  </a:lnTo>
                  <a:lnTo>
                    <a:pt x="3307977" y="89647"/>
                  </a:lnTo>
                  <a:lnTo>
                    <a:pt x="3402106" y="89647"/>
                  </a:lnTo>
                  <a:lnTo>
                    <a:pt x="3402106" y="4482"/>
                  </a:lnTo>
                  <a:lnTo>
                    <a:pt x="255495" y="4482"/>
                  </a:lnTo>
                </a:path>
              </a:pathLst>
            </a:custGeom>
            <a:solidFill>
              <a:srgbClr val="66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53" name="Rectangle 652"/>
            <p:cNvSpPr/>
            <p:nvPr/>
          </p:nvSpPr>
          <p:spPr bwMode="auto">
            <a:xfrm>
              <a:off x="5011298" y="2166194"/>
              <a:ext cx="106709" cy="351727"/>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654" name="Straight Connector 653"/>
            <p:cNvCxnSpPr/>
            <p:nvPr/>
          </p:nvCxnSpPr>
          <p:spPr bwMode="auto">
            <a:xfrm>
              <a:off x="4879784"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 name="Straight Connector 654"/>
            <p:cNvCxnSpPr/>
            <p:nvPr/>
          </p:nvCxnSpPr>
          <p:spPr bwMode="auto">
            <a:xfrm>
              <a:off x="5346259"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6" name="Straight Connector 655"/>
            <p:cNvCxnSpPr/>
            <p:nvPr/>
          </p:nvCxnSpPr>
          <p:spPr bwMode="auto">
            <a:xfrm>
              <a:off x="5113021" y="1815252"/>
              <a:ext cx="0" cy="531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8" name="Rectangle 657"/>
            <p:cNvSpPr/>
            <p:nvPr/>
          </p:nvSpPr>
          <p:spPr bwMode="auto">
            <a:xfrm>
              <a:off x="6305631" y="2165754"/>
              <a:ext cx="106709" cy="195798"/>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659" name="Straight Connector 658"/>
            <p:cNvCxnSpPr/>
            <p:nvPr/>
          </p:nvCxnSpPr>
          <p:spPr bwMode="auto">
            <a:xfrm>
              <a:off x="6279211"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2" name="Straight Connector 661"/>
            <p:cNvCxnSpPr/>
            <p:nvPr/>
          </p:nvCxnSpPr>
          <p:spPr bwMode="auto">
            <a:xfrm>
              <a:off x="7212177" y="1771391"/>
              <a:ext cx="0" cy="9700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6" name="Freeform 665"/>
            <p:cNvSpPr/>
            <p:nvPr/>
          </p:nvSpPr>
          <p:spPr bwMode="auto">
            <a:xfrm>
              <a:off x="949944" y="2166195"/>
              <a:ext cx="6277116" cy="3543050"/>
            </a:xfrm>
            <a:custGeom>
              <a:avLst/>
              <a:gdLst>
                <a:gd name="connsiteX0" fmla="*/ 0 w 5718412"/>
                <a:gd name="connsiteY0" fmla="*/ 0 h 3227696"/>
                <a:gd name="connsiteX1" fmla="*/ 218365 w 5718412"/>
                <a:gd name="connsiteY1" fmla="*/ 61415 h 3227696"/>
                <a:gd name="connsiteX2" fmla="*/ 573206 w 5718412"/>
                <a:gd name="connsiteY2" fmla="*/ 143302 h 3227696"/>
                <a:gd name="connsiteX3" fmla="*/ 668741 w 5718412"/>
                <a:gd name="connsiteY3" fmla="*/ 388962 h 3227696"/>
                <a:gd name="connsiteX4" fmla="*/ 716508 w 5718412"/>
                <a:gd name="connsiteY4" fmla="*/ 805218 h 3227696"/>
                <a:gd name="connsiteX5" fmla="*/ 791571 w 5718412"/>
                <a:gd name="connsiteY5" fmla="*/ 1009935 h 3227696"/>
                <a:gd name="connsiteX6" fmla="*/ 873457 w 5718412"/>
                <a:gd name="connsiteY6" fmla="*/ 1221475 h 3227696"/>
                <a:gd name="connsiteX7" fmla="*/ 1064526 w 5718412"/>
                <a:gd name="connsiteY7" fmla="*/ 1473959 h 3227696"/>
                <a:gd name="connsiteX8" fmla="*/ 1153236 w 5718412"/>
                <a:gd name="connsiteY8" fmla="*/ 1549021 h 3227696"/>
                <a:gd name="connsiteX9" fmla="*/ 1262418 w 5718412"/>
                <a:gd name="connsiteY9" fmla="*/ 1692323 h 3227696"/>
                <a:gd name="connsiteX10" fmla="*/ 1426191 w 5718412"/>
                <a:gd name="connsiteY10" fmla="*/ 1821977 h 3227696"/>
                <a:gd name="connsiteX11" fmla="*/ 1528550 w 5718412"/>
                <a:gd name="connsiteY11" fmla="*/ 1972102 h 3227696"/>
                <a:gd name="connsiteX12" fmla="*/ 1699147 w 5718412"/>
                <a:gd name="connsiteY12" fmla="*/ 2149523 h 3227696"/>
                <a:gd name="connsiteX13" fmla="*/ 1815153 w 5718412"/>
                <a:gd name="connsiteY13" fmla="*/ 2224585 h 3227696"/>
                <a:gd name="connsiteX14" fmla="*/ 2040341 w 5718412"/>
                <a:gd name="connsiteY14" fmla="*/ 2292824 h 3227696"/>
                <a:gd name="connsiteX15" fmla="*/ 2320120 w 5718412"/>
                <a:gd name="connsiteY15" fmla="*/ 2429302 h 3227696"/>
                <a:gd name="connsiteX16" fmla="*/ 2565779 w 5718412"/>
                <a:gd name="connsiteY16" fmla="*/ 2688609 h 3227696"/>
                <a:gd name="connsiteX17" fmla="*/ 2845559 w 5718412"/>
                <a:gd name="connsiteY17" fmla="*/ 2831911 h 3227696"/>
                <a:gd name="connsiteX18" fmla="*/ 3152633 w 5718412"/>
                <a:gd name="connsiteY18" fmla="*/ 2988860 h 3227696"/>
                <a:gd name="connsiteX19" fmla="*/ 3384645 w 5718412"/>
                <a:gd name="connsiteY19" fmla="*/ 3077571 h 3227696"/>
                <a:gd name="connsiteX20" fmla="*/ 3698544 w 5718412"/>
                <a:gd name="connsiteY20" fmla="*/ 3145809 h 3227696"/>
                <a:gd name="connsiteX21" fmla="*/ 4032914 w 5718412"/>
                <a:gd name="connsiteY21" fmla="*/ 3200400 h 3227696"/>
                <a:gd name="connsiteX22" fmla="*/ 4660711 w 5718412"/>
                <a:gd name="connsiteY22" fmla="*/ 3179929 h 3227696"/>
                <a:gd name="connsiteX23" fmla="*/ 5220269 w 5718412"/>
                <a:gd name="connsiteY23" fmla="*/ 3200400 h 3227696"/>
                <a:gd name="connsiteX24" fmla="*/ 5718412 w 5718412"/>
                <a:gd name="connsiteY24" fmla="*/ 3227696 h 322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8412" h="3227696">
                  <a:moveTo>
                    <a:pt x="0" y="0"/>
                  </a:moveTo>
                  <a:cubicBezTo>
                    <a:pt x="61415" y="18765"/>
                    <a:pt x="122831" y="37531"/>
                    <a:pt x="218365" y="61415"/>
                  </a:cubicBezTo>
                  <a:cubicBezTo>
                    <a:pt x="313899" y="85299"/>
                    <a:pt x="498143" y="88711"/>
                    <a:pt x="573206" y="143302"/>
                  </a:cubicBezTo>
                  <a:cubicBezTo>
                    <a:pt x="648269" y="197893"/>
                    <a:pt x="644857" y="278643"/>
                    <a:pt x="668741" y="388962"/>
                  </a:cubicBezTo>
                  <a:cubicBezTo>
                    <a:pt x="692625" y="499281"/>
                    <a:pt x="696036" y="701723"/>
                    <a:pt x="716508" y="805218"/>
                  </a:cubicBezTo>
                  <a:cubicBezTo>
                    <a:pt x="736980" y="908713"/>
                    <a:pt x="765413" y="940559"/>
                    <a:pt x="791571" y="1009935"/>
                  </a:cubicBezTo>
                  <a:cubicBezTo>
                    <a:pt x="817729" y="1079311"/>
                    <a:pt x="827965" y="1144138"/>
                    <a:pt x="873457" y="1221475"/>
                  </a:cubicBezTo>
                  <a:cubicBezTo>
                    <a:pt x="918950" y="1298812"/>
                    <a:pt x="1017896" y="1419368"/>
                    <a:pt x="1064526" y="1473959"/>
                  </a:cubicBezTo>
                  <a:cubicBezTo>
                    <a:pt x="1111156" y="1528550"/>
                    <a:pt x="1120254" y="1512627"/>
                    <a:pt x="1153236" y="1549021"/>
                  </a:cubicBezTo>
                  <a:cubicBezTo>
                    <a:pt x="1186218" y="1585415"/>
                    <a:pt x="1216926" y="1646830"/>
                    <a:pt x="1262418" y="1692323"/>
                  </a:cubicBezTo>
                  <a:cubicBezTo>
                    <a:pt x="1307910" y="1737816"/>
                    <a:pt x="1381836" y="1775347"/>
                    <a:pt x="1426191" y="1821977"/>
                  </a:cubicBezTo>
                  <a:cubicBezTo>
                    <a:pt x="1470546" y="1868607"/>
                    <a:pt x="1483057" y="1917511"/>
                    <a:pt x="1528550" y="1972102"/>
                  </a:cubicBezTo>
                  <a:cubicBezTo>
                    <a:pt x="1574043" y="2026693"/>
                    <a:pt x="1651380" y="2107443"/>
                    <a:pt x="1699147" y="2149523"/>
                  </a:cubicBezTo>
                  <a:cubicBezTo>
                    <a:pt x="1746914" y="2191604"/>
                    <a:pt x="1758287" y="2200702"/>
                    <a:pt x="1815153" y="2224585"/>
                  </a:cubicBezTo>
                  <a:cubicBezTo>
                    <a:pt x="1872019" y="2248468"/>
                    <a:pt x="1956180" y="2258705"/>
                    <a:pt x="2040341" y="2292824"/>
                  </a:cubicBezTo>
                  <a:cubicBezTo>
                    <a:pt x="2124502" y="2326943"/>
                    <a:pt x="2232547" y="2363338"/>
                    <a:pt x="2320120" y="2429302"/>
                  </a:cubicBezTo>
                  <a:cubicBezTo>
                    <a:pt x="2407693" y="2495266"/>
                    <a:pt x="2478206" y="2621508"/>
                    <a:pt x="2565779" y="2688609"/>
                  </a:cubicBezTo>
                  <a:cubicBezTo>
                    <a:pt x="2653352" y="2755711"/>
                    <a:pt x="2845559" y="2831911"/>
                    <a:pt x="2845559" y="2831911"/>
                  </a:cubicBezTo>
                  <a:cubicBezTo>
                    <a:pt x="2943368" y="2881953"/>
                    <a:pt x="3062785" y="2947917"/>
                    <a:pt x="3152633" y="2988860"/>
                  </a:cubicBezTo>
                  <a:cubicBezTo>
                    <a:pt x="3242481" y="3029803"/>
                    <a:pt x="3293660" y="3051413"/>
                    <a:pt x="3384645" y="3077571"/>
                  </a:cubicBezTo>
                  <a:cubicBezTo>
                    <a:pt x="3475630" y="3103729"/>
                    <a:pt x="3590499" y="3125338"/>
                    <a:pt x="3698544" y="3145809"/>
                  </a:cubicBezTo>
                  <a:cubicBezTo>
                    <a:pt x="3806589" y="3166280"/>
                    <a:pt x="3872553" y="3194713"/>
                    <a:pt x="4032914" y="3200400"/>
                  </a:cubicBezTo>
                  <a:cubicBezTo>
                    <a:pt x="4193275" y="3206087"/>
                    <a:pt x="4462819" y="3179929"/>
                    <a:pt x="4660711" y="3179929"/>
                  </a:cubicBezTo>
                  <a:cubicBezTo>
                    <a:pt x="4858603" y="3179929"/>
                    <a:pt x="5220269" y="3200400"/>
                    <a:pt x="5220269" y="3200400"/>
                  </a:cubicBezTo>
                  <a:lnTo>
                    <a:pt x="5718412" y="3227696"/>
                  </a:ln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8" name="Rectangle 46"/>
            <p:cNvSpPr/>
            <p:nvPr/>
          </p:nvSpPr>
          <p:spPr bwMode="auto">
            <a:xfrm>
              <a:off x="7220261" y="5540521"/>
              <a:ext cx="106709" cy="193864"/>
            </a:xfrm>
            <a:prstGeom prst="rect">
              <a:avLst/>
            </a:prstGeom>
            <a:solidFill>
              <a:srgbClr val="7030A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9" name="Rectangle 438"/>
            <p:cNvSpPr/>
            <p:nvPr/>
          </p:nvSpPr>
          <p:spPr bwMode="auto">
            <a:xfrm>
              <a:off x="7220261" y="5106472"/>
              <a:ext cx="106709" cy="430173"/>
            </a:xfrm>
            <a:prstGeom prst="rect">
              <a:avLst/>
            </a:prstGeom>
            <a:solidFill>
              <a:srgbClr val="009900"/>
            </a:solidFill>
            <a:ln w="9525"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0" name="Rectangle 48"/>
            <p:cNvSpPr/>
            <p:nvPr/>
          </p:nvSpPr>
          <p:spPr bwMode="auto">
            <a:xfrm>
              <a:off x="7220261" y="4483541"/>
              <a:ext cx="106709" cy="615172"/>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1" name="Rectangle 440"/>
            <p:cNvSpPr/>
            <p:nvPr/>
          </p:nvSpPr>
          <p:spPr bwMode="auto">
            <a:xfrm>
              <a:off x="7220261" y="3674894"/>
              <a:ext cx="106709" cy="347774"/>
            </a:xfrm>
            <a:prstGeom prst="rect">
              <a:avLst/>
            </a:prstGeom>
            <a:solidFill>
              <a:srgbClr val="CEAB8E"/>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2" name="Rectangle 441"/>
            <p:cNvSpPr/>
            <p:nvPr/>
          </p:nvSpPr>
          <p:spPr bwMode="auto">
            <a:xfrm>
              <a:off x="7220261" y="4019842"/>
              <a:ext cx="106709" cy="458043"/>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3" name="Rectangle 442"/>
            <p:cNvSpPr/>
            <p:nvPr/>
          </p:nvSpPr>
          <p:spPr bwMode="auto">
            <a:xfrm>
              <a:off x="7220261" y="3324293"/>
              <a:ext cx="106709" cy="347774"/>
            </a:xfrm>
            <a:prstGeom prst="rect">
              <a:avLst/>
            </a:prstGeom>
            <a:solidFill>
              <a:srgbClr val="99FF6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4" name="Rectangle 443"/>
            <p:cNvSpPr/>
            <p:nvPr/>
          </p:nvSpPr>
          <p:spPr bwMode="auto">
            <a:xfrm>
              <a:off x="7220261" y="2866249"/>
              <a:ext cx="106709" cy="458043"/>
            </a:xfrm>
            <a:prstGeom prst="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621" name="Straight Connector 620"/>
            <p:cNvCxnSpPr/>
            <p:nvPr/>
          </p:nvCxnSpPr>
          <p:spPr bwMode="auto">
            <a:xfrm rot="5400000">
              <a:off x="7338579" y="2500019"/>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2" name="Straight Connector 621"/>
            <p:cNvCxnSpPr/>
            <p:nvPr/>
          </p:nvCxnSpPr>
          <p:spPr bwMode="auto">
            <a:xfrm rot="5400000">
              <a:off x="7353927" y="2838885"/>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3" name="Straight Connector 622"/>
            <p:cNvCxnSpPr/>
            <p:nvPr/>
          </p:nvCxnSpPr>
          <p:spPr bwMode="auto">
            <a:xfrm rot="5400000">
              <a:off x="7353927" y="3547316"/>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4" name="Straight Connector 623"/>
            <p:cNvCxnSpPr/>
            <p:nvPr/>
          </p:nvCxnSpPr>
          <p:spPr bwMode="auto">
            <a:xfrm rot="5400000">
              <a:off x="7338579" y="3208448"/>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5" name="Straight Connector 624"/>
            <p:cNvCxnSpPr/>
            <p:nvPr/>
          </p:nvCxnSpPr>
          <p:spPr bwMode="auto">
            <a:xfrm rot="5400000">
              <a:off x="7353927" y="4255745"/>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6" name="Straight Connector 625"/>
            <p:cNvCxnSpPr/>
            <p:nvPr/>
          </p:nvCxnSpPr>
          <p:spPr bwMode="auto">
            <a:xfrm rot="5400000">
              <a:off x="7353927" y="4964177"/>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7" name="Straight Connector 626"/>
            <p:cNvCxnSpPr/>
            <p:nvPr/>
          </p:nvCxnSpPr>
          <p:spPr bwMode="auto">
            <a:xfrm rot="5400000">
              <a:off x="7353927" y="5672607"/>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8" name="Straight Connector 627"/>
            <p:cNvCxnSpPr/>
            <p:nvPr/>
          </p:nvCxnSpPr>
          <p:spPr bwMode="auto">
            <a:xfrm rot="5400000">
              <a:off x="7338579" y="5333740"/>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9" name="Straight Connector 628"/>
            <p:cNvCxnSpPr/>
            <p:nvPr/>
          </p:nvCxnSpPr>
          <p:spPr bwMode="auto">
            <a:xfrm rot="5400000">
              <a:off x="7338579" y="4625305"/>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0" name="Straight Connector 629"/>
            <p:cNvCxnSpPr/>
            <p:nvPr/>
          </p:nvCxnSpPr>
          <p:spPr bwMode="auto">
            <a:xfrm rot="5400000">
              <a:off x="7338579" y="3916878"/>
              <a:ext cx="0" cy="3718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Group 645"/>
            <p:cNvGrpSpPr/>
            <p:nvPr/>
          </p:nvGrpSpPr>
          <p:grpSpPr>
            <a:xfrm>
              <a:off x="7220261" y="2247238"/>
              <a:ext cx="106709" cy="624664"/>
              <a:chOff x="7220261" y="2247238"/>
              <a:chExt cx="106709" cy="624664"/>
            </a:xfrm>
          </p:grpSpPr>
          <p:sp>
            <p:nvSpPr>
              <p:cNvPr id="647" name="Rectangle 646"/>
              <p:cNvSpPr/>
              <p:nvPr/>
            </p:nvSpPr>
            <p:spPr bwMode="auto">
              <a:xfrm>
                <a:off x="7220261" y="2548366"/>
                <a:ext cx="106709" cy="323536"/>
              </a:xfrm>
              <a:prstGeom prst="rect">
                <a:avLst/>
              </a:prstGeom>
              <a:solidFill>
                <a:srgbClr val="FFC08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48" name="Rectangle 647"/>
              <p:cNvSpPr/>
              <p:nvPr/>
            </p:nvSpPr>
            <p:spPr bwMode="auto">
              <a:xfrm>
                <a:off x="7220261" y="2371593"/>
                <a:ext cx="106709" cy="174773"/>
              </a:xfrm>
              <a:prstGeom prst="rect">
                <a:avLst/>
              </a:prstGeom>
              <a:solidFill>
                <a:srgbClr val="E8D0B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49" name="Rectangle 648"/>
              <p:cNvSpPr/>
              <p:nvPr/>
            </p:nvSpPr>
            <p:spPr bwMode="auto">
              <a:xfrm>
                <a:off x="7220261" y="2247238"/>
                <a:ext cx="104392" cy="122019"/>
              </a:xfrm>
              <a:prstGeom prst="rect">
                <a:avLst/>
              </a:prstGeom>
              <a:solidFill>
                <a:srgbClr val="BDBD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661" name="Rectangle 660"/>
            <p:cNvSpPr/>
            <p:nvPr/>
          </p:nvSpPr>
          <p:spPr bwMode="auto">
            <a:xfrm>
              <a:off x="7219530" y="2165185"/>
              <a:ext cx="106709" cy="86120"/>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663" name="Straight Connector 662"/>
            <p:cNvCxnSpPr/>
            <p:nvPr/>
          </p:nvCxnSpPr>
          <p:spPr bwMode="auto">
            <a:xfrm rot="5400000">
              <a:off x="7353927" y="2130454"/>
              <a:ext cx="0" cy="6788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Oval 6"/>
            <p:cNvSpPr>
              <a:spLocks noChangeAspect="1"/>
            </p:cNvSpPr>
            <p:nvPr/>
          </p:nvSpPr>
          <p:spPr bwMode="auto">
            <a:xfrm>
              <a:off x="1617306" y="2367443"/>
              <a:ext cx="80239" cy="80239"/>
            </a:xfrm>
            <a:prstGeom prst="ellipse">
              <a:avLst/>
            </a:prstGeom>
            <a:solidFill>
              <a:srgbClr val="FF00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89" name="Oval 688"/>
            <p:cNvSpPr/>
            <p:nvPr/>
          </p:nvSpPr>
          <p:spPr bwMode="auto">
            <a:xfrm>
              <a:off x="2642432" y="3405480"/>
              <a:ext cx="68580" cy="6858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90" name="Oval 689"/>
            <p:cNvSpPr/>
            <p:nvPr/>
          </p:nvSpPr>
          <p:spPr bwMode="auto">
            <a:xfrm>
              <a:off x="3126822" y="3620394"/>
              <a:ext cx="68580" cy="6858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91" name="Oval 690"/>
            <p:cNvSpPr/>
            <p:nvPr/>
          </p:nvSpPr>
          <p:spPr bwMode="auto">
            <a:xfrm>
              <a:off x="3771863" y="3722106"/>
              <a:ext cx="68580" cy="6858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92" name="Oval 691"/>
            <p:cNvSpPr/>
            <p:nvPr/>
          </p:nvSpPr>
          <p:spPr bwMode="auto">
            <a:xfrm>
              <a:off x="5038421" y="4211549"/>
              <a:ext cx="68580" cy="6858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93" name="Oval 692"/>
            <p:cNvSpPr/>
            <p:nvPr/>
          </p:nvSpPr>
          <p:spPr bwMode="auto">
            <a:xfrm>
              <a:off x="6323821" y="4199063"/>
              <a:ext cx="68580" cy="6858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94" name="Oval 693"/>
            <p:cNvSpPr/>
            <p:nvPr/>
          </p:nvSpPr>
          <p:spPr bwMode="auto">
            <a:xfrm>
              <a:off x="1774948" y="2676264"/>
              <a:ext cx="68580" cy="6858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95" name="Oval 694"/>
            <p:cNvSpPr/>
            <p:nvPr/>
          </p:nvSpPr>
          <p:spPr bwMode="auto">
            <a:xfrm>
              <a:off x="2313007" y="3227238"/>
              <a:ext cx="68580" cy="6858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96" name="Oval 695"/>
            <p:cNvSpPr/>
            <p:nvPr/>
          </p:nvSpPr>
          <p:spPr bwMode="auto">
            <a:xfrm>
              <a:off x="2008541" y="2916359"/>
              <a:ext cx="68580" cy="6858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9" name="Straight Connector 8"/>
            <p:cNvCxnSpPr/>
            <p:nvPr/>
          </p:nvCxnSpPr>
          <p:spPr bwMode="auto">
            <a:xfrm flipH="1">
              <a:off x="6355003" y="4106570"/>
              <a:ext cx="1" cy="28255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7" name="Straight Connector 696"/>
            <p:cNvCxnSpPr/>
            <p:nvPr/>
          </p:nvCxnSpPr>
          <p:spPr bwMode="auto">
            <a:xfrm flipH="1">
              <a:off x="6298066" y="4233353"/>
              <a:ext cx="120091" cy="3723"/>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8" name="Straight Connector 697"/>
            <p:cNvCxnSpPr/>
            <p:nvPr/>
          </p:nvCxnSpPr>
          <p:spPr bwMode="auto">
            <a:xfrm>
              <a:off x="5068432" y="4106570"/>
              <a:ext cx="0" cy="28255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9" name="Straight Connector 698"/>
            <p:cNvCxnSpPr/>
            <p:nvPr/>
          </p:nvCxnSpPr>
          <p:spPr bwMode="auto">
            <a:xfrm flipH="1">
              <a:off x="5012665" y="4243978"/>
              <a:ext cx="120091" cy="3723"/>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0" name="Straight Connector 699"/>
            <p:cNvCxnSpPr/>
            <p:nvPr/>
          </p:nvCxnSpPr>
          <p:spPr bwMode="auto">
            <a:xfrm>
              <a:off x="3802529" y="3698170"/>
              <a:ext cx="1" cy="12913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1" name="Straight Connector 700"/>
            <p:cNvCxnSpPr/>
            <p:nvPr/>
          </p:nvCxnSpPr>
          <p:spPr bwMode="auto">
            <a:xfrm flipH="1">
              <a:off x="3726983" y="3754591"/>
              <a:ext cx="151092" cy="399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2" name="Straight Connector 701"/>
            <p:cNvCxnSpPr/>
            <p:nvPr/>
          </p:nvCxnSpPr>
          <p:spPr bwMode="auto">
            <a:xfrm>
              <a:off x="3161816" y="3601847"/>
              <a:ext cx="1" cy="12913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3" name="Straight Connector 702"/>
            <p:cNvCxnSpPr/>
            <p:nvPr/>
          </p:nvCxnSpPr>
          <p:spPr bwMode="auto">
            <a:xfrm flipH="1">
              <a:off x="3083500" y="3652615"/>
              <a:ext cx="151092" cy="399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4" name="Straight Connector 703"/>
            <p:cNvCxnSpPr/>
            <p:nvPr/>
          </p:nvCxnSpPr>
          <p:spPr bwMode="auto">
            <a:xfrm>
              <a:off x="2676857" y="3379408"/>
              <a:ext cx="0" cy="11436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5" name="Straight Connector 704"/>
            <p:cNvCxnSpPr/>
            <p:nvPr/>
          </p:nvCxnSpPr>
          <p:spPr bwMode="auto">
            <a:xfrm flipH="1">
              <a:off x="2601311" y="3435829"/>
              <a:ext cx="151092" cy="399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6" name="Straight Connector 705"/>
            <p:cNvCxnSpPr/>
            <p:nvPr/>
          </p:nvCxnSpPr>
          <p:spPr bwMode="auto">
            <a:xfrm>
              <a:off x="2346229" y="3179228"/>
              <a:ext cx="0" cy="15833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7" name="Straight Connector 706"/>
            <p:cNvCxnSpPr/>
            <p:nvPr/>
          </p:nvCxnSpPr>
          <p:spPr bwMode="auto">
            <a:xfrm flipH="1">
              <a:off x="2255188" y="3260618"/>
              <a:ext cx="181962"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8" name="Straight Connector 707"/>
            <p:cNvCxnSpPr/>
            <p:nvPr/>
          </p:nvCxnSpPr>
          <p:spPr bwMode="auto">
            <a:xfrm>
              <a:off x="2039397" y="2894228"/>
              <a:ext cx="0" cy="19066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9" name="Straight Connector 708"/>
            <p:cNvCxnSpPr/>
            <p:nvPr/>
          </p:nvCxnSpPr>
          <p:spPr bwMode="auto">
            <a:xfrm flipH="1">
              <a:off x="1941195" y="2954644"/>
              <a:ext cx="20169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0" name="Straight Connector 709"/>
            <p:cNvCxnSpPr/>
            <p:nvPr/>
          </p:nvCxnSpPr>
          <p:spPr bwMode="auto">
            <a:xfrm>
              <a:off x="1809194" y="2650045"/>
              <a:ext cx="1" cy="12913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1" name="Straight Connector 710"/>
            <p:cNvCxnSpPr/>
            <p:nvPr/>
          </p:nvCxnSpPr>
          <p:spPr bwMode="auto">
            <a:xfrm flipH="1">
              <a:off x="1733648" y="2706466"/>
              <a:ext cx="151092" cy="3995"/>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2" name="Straight Connector 711"/>
            <p:cNvCxnSpPr/>
            <p:nvPr/>
          </p:nvCxnSpPr>
          <p:spPr bwMode="auto">
            <a:xfrm>
              <a:off x="1656967" y="2388117"/>
              <a:ext cx="1614" cy="82947"/>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3" name="Straight Connector 712"/>
            <p:cNvCxnSpPr/>
            <p:nvPr/>
          </p:nvCxnSpPr>
          <p:spPr bwMode="auto">
            <a:xfrm flipH="1">
              <a:off x="1516807" y="2406597"/>
              <a:ext cx="218238" cy="1998"/>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0" name="Straight Connector 619"/>
            <p:cNvCxnSpPr/>
            <p:nvPr/>
          </p:nvCxnSpPr>
          <p:spPr bwMode="auto">
            <a:xfrm>
              <a:off x="7212177" y="1859482"/>
              <a:ext cx="0" cy="397302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9" name="Rectangle 618"/>
            <p:cNvSpPr/>
            <p:nvPr/>
          </p:nvSpPr>
          <p:spPr bwMode="auto">
            <a:xfrm>
              <a:off x="904545" y="1869627"/>
              <a:ext cx="6420107" cy="4040708"/>
            </a:xfrm>
            <a:prstGeom prst="rect">
              <a:avLst/>
            </a:prstGeom>
            <a:no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6" name="TextBox 155"/>
            <p:cNvSpPr txBox="1"/>
            <p:nvPr/>
          </p:nvSpPr>
          <p:spPr>
            <a:xfrm>
              <a:off x="6108665" y="4766872"/>
              <a:ext cx="970137" cy="630942"/>
            </a:xfrm>
            <a:prstGeom prst="rect">
              <a:avLst/>
            </a:prstGeom>
            <a:noFill/>
          </p:spPr>
          <p:txBody>
            <a:bodyPr wrap="none" rtlCol="0">
              <a:spAutoFit/>
            </a:bodyPr>
            <a:lstStyle/>
            <a:p>
              <a:pPr algn="ctr"/>
              <a:r>
                <a:rPr lang="en-US" sz="1200" b="1" dirty="0" smtClean="0">
                  <a:latin typeface="Arial" pitchFamily="34" charset="0"/>
                  <a:cs typeface="Arial" pitchFamily="34" charset="0"/>
                </a:rPr>
                <a:t>Sediment</a:t>
              </a:r>
            </a:p>
            <a:p>
              <a:pPr algn="ctr"/>
              <a:r>
                <a:rPr lang="en-US" sz="1200" b="1" dirty="0" smtClean="0">
                  <a:latin typeface="Arial" pitchFamily="34" charset="0"/>
                  <a:cs typeface="Arial" pitchFamily="34" charset="0"/>
                </a:rPr>
                <a:t>Loading</a:t>
              </a:r>
            </a:p>
            <a:p>
              <a:pPr algn="ctr"/>
              <a:r>
                <a:rPr lang="en-US" sz="1100" b="1" dirty="0" smtClean="0">
                  <a:latin typeface="Arial" pitchFamily="34" charset="0"/>
                  <a:cs typeface="Arial" pitchFamily="34" charset="0"/>
                </a:rPr>
                <a:t>Component</a:t>
              </a:r>
              <a:endParaRPr lang="en-US" sz="1100" b="1" dirty="0">
                <a:latin typeface="Arial" pitchFamily="34" charset="0"/>
                <a:cs typeface="Arial" pitchFamily="34" charset="0"/>
              </a:endParaRPr>
            </a:p>
          </p:txBody>
        </p:sp>
        <p:sp>
          <p:nvSpPr>
            <p:cNvPr id="158" name="TextBox 157"/>
            <p:cNvSpPr txBox="1"/>
            <p:nvPr/>
          </p:nvSpPr>
          <p:spPr>
            <a:xfrm>
              <a:off x="6021224" y="3090472"/>
              <a:ext cx="970137" cy="630942"/>
            </a:xfrm>
            <a:prstGeom prst="rect">
              <a:avLst/>
            </a:prstGeom>
            <a:noFill/>
          </p:spPr>
          <p:txBody>
            <a:bodyPr wrap="none" rtlCol="0">
              <a:spAutoFit/>
            </a:bodyPr>
            <a:lstStyle/>
            <a:p>
              <a:pPr algn="ctr"/>
              <a:r>
                <a:rPr lang="en-US" sz="1200" b="1" dirty="0" smtClean="0">
                  <a:latin typeface="Arial" pitchFamily="34" charset="0"/>
                  <a:cs typeface="Arial" pitchFamily="34" charset="0"/>
                </a:rPr>
                <a:t>Tectonic</a:t>
              </a:r>
            </a:p>
            <a:p>
              <a:pPr algn="ctr"/>
              <a:r>
                <a:rPr lang="en-US" sz="1200" b="1" dirty="0" smtClean="0">
                  <a:latin typeface="Arial" pitchFamily="34" charset="0"/>
                  <a:cs typeface="Arial" pitchFamily="34" charset="0"/>
                </a:rPr>
                <a:t>Thermal</a:t>
              </a:r>
            </a:p>
            <a:p>
              <a:pPr algn="ctr"/>
              <a:r>
                <a:rPr lang="en-US" sz="1100" b="1" dirty="0" smtClean="0">
                  <a:latin typeface="Arial" pitchFamily="34" charset="0"/>
                  <a:cs typeface="Arial" pitchFamily="34" charset="0"/>
                </a:rPr>
                <a:t>Component</a:t>
              </a:r>
              <a:endParaRPr lang="en-US" sz="1100" b="1" dirty="0">
                <a:latin typeface="Arial" pitchFamily="34" charset="0"/>
                <a:cs typeface="Arial" pitchFamily="34" charset="0"/>
              </a:endParaRPr>
            </a:p>
          </p:txBody>
        </p:sp>
        <p:sp>
          <p:nvSpPr>
            <p:cNvPr id="159" name="Freeform 158"/>
            <p:cNvSpPr/>
            <p:nvPr/>
          </p:nvSpPr>
          <p:spPr bwMode="auto">
            <a:xfrm>
              <a:off x="6634149" y="4276250"/>
              <a:ext cx="688181" cy="45719"/>
            </a:xfrm>
            <a:custGeom>
              <a:avLst/>
              <a:gdLst>
                <a:gd name="connsiteX0" fmla="*/ 695325 w 695325"/>
                <a:gd name="connsiteY0" fmla="*/ 57150 h 57150"/>
                <a:gd name="connsiteX1" fmla="*/ 476250 w 695325"/>
                <a:gd name="connsiteY1" fmla="*/ 47625 h 57150"/>
                <a:gd name="connsiteX2" fmla="*/ 0 w 695325"/>
                <a:gd name="connsiteY2" fmla="*/ 0 h 57150"/>
              </a:gdLst>
              <a:ahLst/>
              <a:cxnLst>
                <a:cxn ang="0">
                  <a:pos x="connsiteX0" y="connsiteY0"/>
                </a:cxn>
                <a:cxn ang="0">
                  <a:pos x="connsiteX1" y="connsiteY1"/>
                </a:cxn>
                <a:cxn ang="0">
                  <a:pos x="connsiteX2" y="connsiteY2"/>
                </a:cxn>
              </a:cxnLst>
              <a:rect l="l" t="t" r="r" b="b"/>
              <a:pathLst>
                <a:path w="695325" h="57150">
                  <a:moveTo>
                    <a:pt x="695325" y="57150"/>
                  </a:moveTo>
                  <a:cubicBezTo>
                    <a:pt x="643731" y="57150"/>
                    <a:pt x="592138" y="57150"/>
                    <a:pt x="476250" y="47625"/>
                  </a:cubicBezTo>
                  <a:cubicBezTo>
                    <a:pt x="360363" y="38100"/>
                    <a:pt x="180181" y="19050"/>
                    <a:pt x="0" y="0"/>
                  </a:cubicBezTo>
                </a:path>
              </a:pathLst>
            </a:custGeom>
            <a:solidFill>
              <a:schemeClr val="accent1"/>
            </a:solidFill>
            <a:ln w="38100" cap="flat" cmpd="sng" algn="ctr">
              <a:solidFill>
                <a:srgbClr val="C0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88" name="Oval 687"/>
            <p:cNvSpPr/>
            <p:nvPr/>
          </p:nvSpPr>
          <p:spPr bwMode="auto">
            <a:xfrm>
              <a:off x="7238350" y="4284432"/>
              <a:ext cx="68580" cy="6858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38358855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Fit a Thermal Subsidence Curve</a:t>
            </a:r>
            <a:endParaRPr lang="en-US" dirty="0"/>
          </a:p>
        </p:txBody>
      </p:sp>
      <p:grpSp>
        <p:nvGrpSpPr>
          <p:cNvPr id="11" name="Group 10"/>
          <p:cNvGrpSpPr/>
          <p:nvPr/>
        </p:nvGrpSpPr>
        <p:grpSpPr>
          <a:xfrm>
            <a:off x="698712" y="1150938"/>
            <a:ext cx="7676249" cy="4957864"/>
            <a:chOff x="698712" y="1150938"/>
            <a:chExt cx="7676249" cy="4957864"/>
          </a:xfrm>
        </p:grpSpPr>
        <p:sp>
          <p:nvSpPr>
            <p:cNvPr id="342" name="Rectangle 341"/>
            <p:cNvSpPr/>
            <p:nvPr/>
          </p:nvSpPr>
          <p:spPr bwMode="auto">
            <a:xfrm>
              <a:off x="698712" y="1150938"/>
              <a:ext cx="7676249" cy="4957864"/>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4" name="Group 3"/>
            <p:cNvGrpSpPr/>
            <p:nvPr/>
          </p:nvGrpSpPr>
          <p:grpSpPr>
            <a:xfrm>
              <a:off x="1640383" y="2374915"/>
              <a:ext cx="5571794" cy="2099821"/>
              <a:chOff x="2146967" y="3346870"/>
              <a:chExt cx="4638828" cy="835212"/>
            </a:xfrm>
            <a:noFill/>
          </p:grpSpPr>
          <p:sp>
            <p:nvSpPr>
              <p:cNvPr id="676" name="Freeform 675"/>
              <p:cNvSpPr/>
              <p:nvPr/>
            </p:nvSpPr>
            <p:spPr bwMode="auto">
              <a:xfrm>
                <a:off x="2146967" y="3346870"/>
                <a:ext cx="4638828" cy="835212"/>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grp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77" name="Freeform 676"/>
              <p:cNvSpPr/>
              <p:nvPr/>
            </p:nvSpPr>
            <p:spPr bwMode="auto">
              <a:xfrm>
                <a:off x="2146967" y="3346870"/>
                <a:ext cx="4638828" cy="704697"/>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grp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78" name="Freeform 677"/>
              <p:cNvSpPr/>
              <p:nvPr/>
            </p:nvSpPr>
            <p:spPr bwMode="auto">
              <a:xfrm>
                <a:off x="2146967" y="3346870"/>
                <a:ext cx="4638828" cy="564789"/>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grp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155" name="TextBox 154"/>
            <p:cNvSpPr txBox="1"/>
            <p:nvPr/>
          </p:nvSpPr>
          <p:spPr>
            <a:xfrm>
              <a:off x="4692540" y="3332699"/>
              <a:ext cx="766557" cy="246221"/>
            </a:xfrm>
            <a:prstGeom prst="rect">
              <a:avLst/>
            </a:prstGeom>
            <a:noFill/>
          </p:spPr>
          <p:txBody>
            <a:bodyPr wrap="none" rtlCol="0">
              <a:spAutoFit/>
            </a:bodyPr>
            <a:lstStyle/>
            <a:p>
              <a:r>
                <a:rPr lang="en-US" sz="1000" b="1" dirty="0" smtClean="0">
                  <a:latin typeface="+mn-lt"/>
                  <a:ea typeface="Batang" panose="02030600000101010101" pitchFamily="18" charset="-127"/>
                </a:rPr>
                <a:t>Ɣ = 40%</a:t>
              </a:r>
              <a:endParaRPr lang="en-US" sz="1000" b="1" dirty="0">
                <a:latin typeface="+mn-lt"/>
              </a:endParaRPr>
            </a:p>
          </p:txBody>
        </p:sp>
        <p:sp>
          <p:nvSpPr>
            <p:cNvPr id="156" name="TextBox 155"/>
            <p:cNvSpPr txBox="1"/>
            <p:nvPr/>
          </p:nvSpPr>
          <p:spPr>
            <a:xfrm>
              <a:off x="5459267" y="3797283"/>
              <a:ext cx="766557" cy="246221"/>
            </a:xfrm>
            <a:prstGeom prst="rect">
              <a:avLst/>
            </a:prstGeom>
            <a:noFill/>
          </p:spPr>
          <p:txBody>
            <a:bodyPr wrap="none" rtlCol="0">
              <a:spAutoFit/>
            </a:bodyPr>
            <a:lstStyle/>
            <a:p>
              <a:r>
                <a:rPr lang="en-US" sz="1000" b="1" dirty="0" smtClean="0">
                  <a:latin typeface="+mn-lt"/>
                  <a:ea typeface="Batang" panose="02030600000101010101" pitchFamily="18" charset="-127"/>
                </a:rPr>
                <a:t>Ɣ = 50%</a:t>
              </a:r>
              <a:endParaRPr lang="en-US" sz="1000" b="1" dirty="0">
                <a:latin typeface="+mn-lt"/>
              </a:endParaRPr>
            </a:p>
          </p:txBody>
        </p:sp>
        <p:sp>
          <p:nvSpPr>
            <p:cNvPr id="157" name="TextBox 156"/>
            <p:cNvSpPr txBox="1"/>
            <p:nvPr/>
          </p:nvSpPr>
          <p:spPr>
            <a:xfrm>
              <a:off x="5179839" y="4429892"/>
              <a:ext cx="766557" cy="246221"/>
            </a:xfrm>
            <a:prstGeom prst="rect">
              <a:avLst/>
            </a:prstGeom>
            <a:noFill/>
          </p:spPr>
          <p:txBody>
            <a:bodyPr wrap="none" rtlCol="0">
              <a:spAutoFit/>
            </a:bodyPr>
            <a:lstStyle/>
            <a:p>
              <a:r>
                <a:rPr lang="en-US" sz="1000" b="1" dirty="0" smtClean="0">
                  <a:latin typeface="+mn-lt"/>
                  <a:ea typeface="Batang" panose="02030600000101010101" pitchFamily="18" charset="-127"/>
                </a:rPr>
                <a:t>Ɣ = 60%</a:t>
              </a:r>
              <a:endParaRPr lang="en-US" sz="1000" b="1" dirty="0">
                <a:latin typeface="+mn-lt"/>
              </a:endParaRPr>
            </a:p>
          </p:txBody>
        </p:sp>
      </p:grpSp>
      <p:sp>
        <p:nvSpPr>
          <p:cNvPr id="3" name="Rectangle 2"/>
          <p:cNvSpPr/>
          <p:nvPr/>
        </p:nvSpPr>
        <p:spPr bwMode="auto">
          <a:xfrm>
            <a:off x="1219200" y="1637414"/>
            <a:ext cx="6781800" cy="4260112"/>
          </a:xfrm>
          <a:prstGeom prst="rect">
            <a:avLst/>
          </a:prstGeom>
          <a:no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8358855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Cases</a:t>
            </a:r>
            <a:endParaRPr lang="en-US" dirty="0"/>
          </a:p>
        </p:txBody>
      </p:sp>
      <p:sp>
        <p:nvSpPr>
          <p:cNvPr id="3" name="Rectangle 2"/>
          <p:cNvSpPr/>
          <p:nvPr/>
        </p:nvSpPr>
        <p:spPr>
          <a:xfrm>
            <a:off x="4884761" y="1294178"/>
            <a:ext cx="3182281" cy="523220"/>
          </a:xfrm>
          <a:prstGeom prst="rect">
            <a:avLst/>
          </a:prstGeom>
          <a:noFill/>
        </p:spPr>
        <p:txBody>
          <a:bodyPr wrap="none" lIns="91440" tIns="45720" rIns="91440" bIns="45720">
            <a:spAutoFit/>
          </a:bodyPr>
          <a:lstStyle/>
          <a:p>
            <a:pPr algn="ctr"/>
            <a:r>
              <a:rPr lang="en-US" sz="2800" b="1" cap="none" spc="0" dirty="0" smtClean="0">
                <a:ln w="19050">
                  <a:solidFill>
                    <a:srgbClr val="C00000"/>
                  </a:solidFill>
                  <a:prstDash val="solid"/>
                </a:ln>
                <a:solidFill>
                  <a:srgbClr val="FFFF00"/>
                </a:solidFill>
                <a:effectLst>
                  <a:outerShdw blurRad="12700" dist="38100" dir="2700000" algn="tl" rotWithShape="0">
                    <a:schemeClr val="bg1">
                      <a:lumMod val="50000"/>
                    </a:schemeClr>
                  </a:outerShdw>
                </a:effectLst>
                <a:latin typeface="Tahoma" panose="020B0604030504040204" pitchFamily="34" charset="0"/>
                <a:ea typeface="Tahoma" panose="020B0604030504040204" pitchFamily="34" charset="0"/>
                <a:cs typeface="Tahoma" panose="020B0604030504040204" pitchFamily="34" charset="0"/>
              </a:rPr>
              <a:t>A Warmer Model</a:t>
            </a:r>
            <a:endParaRPr lang="en-US" sz="2800" b="1" cap="none" spc="0" dirty="0">
              <a:ln w="19050">
                <a:solidFill>
                  <a:srgbClr val="C00000"/>
                </a:solidFill>
                <a:prstDash val="solid"/>
              </a:ln>
              <a:solidFill>
                <a:srgbClr val="FFFF00"/>
              </a:solidFill>
              <a:effectLst>
                <a:outerShdw blurRad="12700" dist="38100" dir="2700000" algn="tl" rotWithShape="0">
                  <a:schemeClr val="bg1">
                    <a:lumMod val="50000"/>
                  </a:scheme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 name="Rectangle 3"/>
          <p:cNvSpPr/>
          <p:nvPr/>
        </p:nvSpPr>
        <p:spPr>
          <a:xfrm>
            <a:off x="449705" y="1294178"/>
            <a:ext cx="2892138" cy="523220"/>
          </a:xfrm>
          <a:prstGeom prst="rect">
            <a:avLst/>
          </a:prstGeom>
          <a:noFill/>
        </p:spPr>
        <p:txBody>
          <a:bodyPr wrap="none" lIns="91440" tIns="45720" rIns="91440" bIns="45720">
            <a:spAutoFit/>
          </a:bodyPr>
          <a:lstStyle/>
          <a:p>
            <a:pPr algn="ctr"/>
            <a:r>
              <a:rPr lang="en-US" sz="2800" b="1" cap="none" spc="0" dirty="0" smtClean="0">
                <a:ln w="19050">
                  <a:solidFill>
                    <a:srgbClr val="C00000"/>
                  </a:solidFill>
                  <a:prstDash val="solid"/>
                </a:ln>
                <a:solidFill>
                  <a:srgbClr val="FFFF00"/>
                </a:solidFill>
                <a:effectLst>
                  <a:outerShdw blurRad="12700" dist="38100" dir="2700000" algn="tl" rotWithShape="0">
                    <a:schemeClr val="bg1">
                      <a:lumMod val="50000"/>
                    </a:schemeClr>
                  </a:outerShdw>
                </a:effectLst>
                <a:latin typeface="Tahoma" panose="020B0604030504040204" pitchFamily="34" charset="0"/>
                <a:ea typeface="Tahoma" panose="020B0604030504040204" pitchFamily="34" charset="0"/>
                <a:cs typeface="Tahoma" panose="020B0604030504040204" pitchFamily="34" charset="0"/>
              </a:rPr>
              <a:t>A Cooler Model</a:t>
            </a:r>
            <a:endParaRPr lang="en-US" sz="2800" b="1" cap="none" spc="0" dirty="0">
              <a:ln w="19050">
                <a:solidFill>
                  <a:srgbClr val="C00000"/>
                </a:solidFill>
                <a:prstDash val="solid"/>
              </a:ln>
              <a:solidFill>
                <a:srgbClr val="FFFF00"/>
              </a:solidFill>
              <a:effectLst>
                <a:outerShdw blurRad="12700" dist="38100" dir="2700000" algn="tl" rotWithShape="0">
                  <a:schemeClr val="bg1">
                    <a:lumMod val="50000"/>
                  </a:scheme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5" name="TextBox 4"/>
          <p:cNvSpPr txBox="1"/>
          <p:nvPr/>
        </p:nvSpPr>
        <p:spPr>
          <a:xfrm>
            <a:off x="5068877" y="1846000"/>
            <a:ext cx="4152613" cy="838691"/>
          </a:xfrm>
          <a:prstGeom prst="rect">
            <a:avLst/>
          </a:prstGeom>
          <a:noFill/>
        </p:spPr>
        <p:txBody>
          <a:bodyPr wrap="square" rtlCol="0">
            <a:spAutoFit/>
          </a:bodyPr>
          <a:lstStyle/>
          <a:p>
            <a:pPr marL="233363" indent="-233363">
              <a:lnSpc>
                <a:spcPct val="90000"/>
              </a:lnSpc>
              <a:spcBef>
                <a:spcPts val="1500"/>
              </a:spcBef>
              <a:buFont typeface="Arial" panose="020B0604020202020204" pitchFamily="34" charset="0"/>
              <a:buChar char="•"/>
            </a:pPr>
            <a:r>
              <a:rPr lang="en-US" sz="2000" dirty="0" smtClean="0">
                <a:latin typeface="+mj-lt"/>
              </a:rPr>
              <a:t>Background heat flow 1.5 HFU</a:t>
            </a:r>
          </a:p>
          <a:p>
            <a:pPr marL="233363" indent="-233363">
              <a:lnSpc>
                <a:spcPct val="90000"/>
              </a:lnSpc>
              <a:spcBef>
                <a:spcPts val="1500"/>
              </a:spcBef>
              <a:buFont typeface="Arial" panose="020B0604020202020204" pitchFamily="34" charset="0"/>
              <a:buChar char="•"/>
            </a:pPr>
            <a:r>
              <a:rPr lang="en-US" sz="2000" dirty="0" smtClean="0">
                <a:latin typeface="+mj-lt"/>
              </a:rPr>
              <a:t>Crustal thinning of 60%</a:t>
            </a:r>
            <a:endParaRPr lang="en-US" sz="2000" dirty="0">
              <a:latin typeface="+mj-lt"/>
            </a:endParaRPr>
          </a:p>
        </p:txBody>
      </p:sp>
      <p:sp>
        <p:nvSpPr>
          <p:cNvPr id="6" name="TextBox 5"/>
          <p:cNvSpPr txBox="1"/>
          <p:nvPr/>
        </p:nvSpPr>
        <p:spPr>
          <a:xfrm>
            <a:off x="633821" y="1846000"/>
            <a:ext cx="4077662" cy="838691"/>
          </a:xfrm>
          <a:prstGeom prst="rect">
            <a:avLst/>
          </a:prstGeom>
          <a:noFill/>
        </p:spPr>
        <p:txBody>
          <a:bodyPr wrap="square" rtlCol="0">
            <a:spAutoFit/>
          </a:bodyPr>
          <a:lstStyle/>
          <a:p>
            <a:pPr marL="233363" indent="-233363">
              <a:lnSpc>
                <a:spcPct val="90000"/>
              </a:lnSpc>
              <a:spcBef>
                <a:spcPts val="1500"/>
              </a:spcBef>
              <a:buFont typeface="Arial" panose="020B0604020202020204" pitchFamily="34" charset="0"/>
              <a:buChar char="•"/>
            </a:pPr>
            <a:r>
              <a:rPr lang="en-US" sz="2000" dirty="0" smtClean="0">
                <a:latin typeface="+mj-lt"/>
              </a:rPr>
              <a:t>Background heat flow 1.4 HFU</a:t>
            </a:r>
          </a:p>
          <a:p>
            <a:pPr marL="233363" indent="-233363">
              <a:lnSpc>
                <a:spcPct val="90000"/>
              </a:lnSpc>
              <a:spcBef>
                <a:spcPts val="1500"/>
              </a:spcBef>
              <a:buFont typeface="Arial" panose="020B0604020202020204" pitchFamily="34" charset="0"/>
              <a:buChar char="•"/>
            </a:pPr>
            <a:r>
              <a:rPr lang="en-US" sz="2000" dirty="0" smtClean="0">
                <a:latin typeface="+mj-lt"/>
              </a:rPr>
              <a:t>Crustal thinning of 50%</a:t>
            </a:r>
            <a:endParaRPr lang="en-US" sz="2000" dirty="0">
              <a:latin typeface="+mj-lt"/>
            </a:endParaRPr>
          </a:p>
        </p:txBody>
      </p:sp>
      <p:pic>
        <p:nvPicPr>
          <p:cNvPr id="38" name="Picture 37"/>
          <p:cNvPicPr>
            <a:picLocks noChangeAspect="1"/>
          </p:cNvPicPr>
          <p:nvPr/>
        </p:nvPicPr>
        <p:blipFill>
          <a:blip r:embed="rId2" cstate="print"/>
          <a:stretch>
            <a:fillRect/>
          </a:stretch>
        </p:blipFill>
        <p:spPr>
          <a:xfrm>
            <a:off x="5914827" y="2889432"/>
            <a:ext cx="1590675" cy="2847975"/>
          </a:xfrm>
          <a:prstGeom prst="rect">
            <a:avLst/>
          </a:prstGeom>
        </p:spPr>
      </p:pic>
      <p:pic>
        <p:nvPicPr>
          <p:cNvPr id="40" name="Picture 39"/>
          <p:cNvPicPr>
            <a:picLocks noChangeAspect="1"/>
          </p:cNvPicPr>
          <p:nvPr/>
        </p:nvPicPr>
        <p:blipFill>
          <a:blip r:embed="rId3" cstate="print"/>
          <a:stretch>
            <a:fillRect/>
          </a:stretch>
        </p:blipFill>
        <p:spPr>
          <a:xfrm>
            <a:off x="1616055" y="2889432"/>
            <a:ext cx="1543050" cy="2847975"/>
          </a:xfrm>
          <a:prstGeom prst="rect">
            <a:avLst/>
          </a:prstGeom>
        </p:spPr>
      </p:pic>
      <p:cxnSp>
        <p:nvCxnSpPr>
          <p:cNvPr id="45" name="Straight Connector 44"/>
          <p:cNvCxnSpPr/>
          <p:nvPr/>
        </p:nvCxnSpPr>
        <p:spPr bwMode="auto">
          <a:xfrm>
            <a:off x="4586990" y="1244184"/>
            <a:ext cx="0" cy="4572000"/>
          </a:xfrm>
          <a:prstGeom prst="line">
            <a:avLst/>
          </a:prstGeom>
          <a:solidFill>
            <a:schemeClr val="accent1"/>
          </a:solidFill>
          <a:ln w="85725" cap="flat" cmpd="dbl"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890029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Plot of Vitrinite Reflectance vs. Depth</a:t>
            </a:r>
            <a:endParaRPr lang="en-US" dirty="0"/>
          </a:p>
        </p:txBody>
      </p:sp>
      <p:sp>
        <p:nvSpPr>
          <p:cNvPr id="169" name="TextBox 168"/>
          <p:cNvSpPr txBox="1"/>
          <p:nvPr/>
        </p:nvSpPr>
        <p:spPr>
          <a:xfrm>
            <a:off x="1730400" y="1570832"/>
            <a:ext cx="453416" cy="230832"/>
          </a:xfrm>
          <a:prstGeom prst="rect">
            <a:avLst/>
          </a:prstGeom>
          <a:noFill/>
        </p:spPr>
        <p:txBody>
          <a:bodyPr wrap="square" rtlCol="0">
            <a:spAutoFit/>
          </a:bodyPr>
          <a:lstStyle/>
          <a:p>
            <a:pPr algn="r"/>
            <a:r>
              <a:rPr lang="en-US" sz="900" b="1" dirty="0" smtClean="0">
                <a:latin typeface="Arial" panose="020B0604020202020204" pitchFamily="34" charset="0"/>
                <a:cs typeface="Arial" panose="020B0604020202020204" pitchFamily="34" charset="0"/>
              </a:rPr>
              <a:t>0</a:t>
            </a:r>
            <a:endParaRPr lang="en-US" sz="900" b="1" dirty="0">
              <a:latin typeface="Arial" panose="020B0604020202020204" pitchFamily="34" charset="0"/>
              <a:cs typeface="Arial" panose="020B0604020202020204" pitchFamily="34" charset="0"/>
            </a:endParaRPr>
          </a:p>
        </p:txBody>
      </p:sp>
      <p:sp>
        <p:nvSpPr>
          <p:cNvPr id="170" name="TextBox 169"/>
          <p:cNvSpPr txBox="1"/>
          <p:nvPr/>
        </p:nvSpPr>
        <p:spPr>
          <a:xfrm>
            <a:off x="1730400" y="2380521"/>
            <a:ext cx="453416" cy="230832"/>
          </a:xfrm>
          <a:prstGeom prst="rect">
            <a:avLst/>
          </a:prstGeom>
          <a:noFill/>
        </p:spPr>
        <p:txBody>
          <a:bodyPr wrap="square" rtlCol="0">
            <a:spAutoFit/>
          </a:bodyPr>
          <a:lstStyle/>
          <a:p>
            <a:pPr algn="r"/>
            <a:r>
              <a:rPr lang="en-US" sz="900" b="1" dirty="0" smtClean="0">
                <a:latin typeface="Arial" panose="020B0604020202020204" pitchFamily="34" charset="0"/>
                <a:cs typeface="Arial" panose="020B0604020202020204" pitchFamily="34" charset="0"/>
              </a:rPr>
              <a:t>1</a:t>
            </a:r>
            <a:endParaRPr lang="en-US" sz="900" b="1" dirty="0">
              <a:latin typeface="Arial" panose="020B0604020202020204" pitchFamily="34" charset="0"/>
              <a:cs typeface="Arial" panose="020B0604020202020204" pitchFamily="34" charset="0"/>
            </a:endParaRPr>
          </a:p>
        </p:txBody>
      </p:sp>
      <p:sp>
        <p:nvSpPr>
          <p:cNvPr id="171" name="TextBox 170"/>
          <p:cNvSpPr txBox="1"/>
          <p:nvPr/>
        </p:nvSpPr>
        <p:spPr>
          <a:xfrm>
            <a:off x="1730400" y="3190215"/>
            <a:ext cx="453416" cy="230832"/>
          </a:xfrm>
          <a:prstGeom prst="rect">
            <a:avLst/>
          </a:prstGeom>
          <a:noFill/>
        </p:spPr>
        <p:txBody>
          <a:bodyPr wrap="square" rtlCol="0">
            <a:spAutoFit/>
          </a:bodyPr>
          <a:lstStyle/>
          <a:p>
            <a:pPr algn="r"/>
            <a:r>
              <a:rPr lang="en-US" sz="900" b="1" dirty="0" smtClean="0">
                <a:latin typeface="Arial" panose="020B0604020202020204" pitchFamily="34" charset="0"/>
                <a:cs typeface="Arial" panose="020B0604020202020204" pitchFamily="34" charset="0"/>
              </a:rPr>
              <a:t>2</a:t>
            </a:r>
            <a:endParaRPr lang="en-US" sz="900" b="1" dirty="0">
              <a:latin typeface="Arial" panose="020B0604020202020204" pitchFamily="34" charset="0"/>
              <a:cs typeface="Arial" panose="020B0604020202020204" pitchFamily="34" charset="0"/>
            </a:endParaRPr>
          </a:p>
        </p:txBody>
      </p:sp>
      <p:sp>
        <p:nvSpPr>
          <p:cNvPr id="172" name="TextBox 171"/>
          <p:cNvSpPr txBox="1"/>
          <p:nvPr/>
        </p:nvSpPr>
        <p:spPr>
          <a:xfrm>
            <a:off x="1730400" y="4007135"/>
            <a:ext cx="453416" cy="230832"/>
          </a:xfrm>
          <a:prstGeom prst="rect">
            <a:avLst/>
          </a:prstGeom>
          <a:noFill/>
        </p:spPr>
        <p:txBody>
          <a:bodyPr wrap="square" rtlCol="0">
            <a:spAutoFit/>
          </a:bodyPr>
          <a:lstStyle/>
          <a:p>
            <a:pPr algn="r"/>
            <a:r>
              <a:rPr lang="en-US" sz="900" b="1" dirty="0" smtClean="0">
                <a:latin typeface="Arial" panose="020B0604020202020204" pitchFamily="34" charset="0"/>
                <a:cs typeface="Arial" panose="020B0604020202020204" pitchFamily="34" charset="0"/>
              </a:rPr>
              <a:t>3</a:t>
            </a:r>
            <a:endParaRPr lang="en-US" sz="900" b="1" dirty="0">
              <a:latin typeface="Arial" panose="020B0604020202020204" pitchFamily="34" charset="0"/>
              <a:cs typeface="Arial" panose="020B0604020202020204" pitchFamily="34" charset="0"/>
            </a:endParaRPr>
          </a:p>
        </p:txBody>
      </p:sp>
      <p:sp>
        <p:nvSpPr>
          <p:cNvPr id="173" name="TextBox 172"/>
          <p:cNvSpPr txBox="1"/>
          <p:nvPr/>
        </p:nvSpPr>
        <p:spPr>
          <a:xfrm>
            <a:off x="1730400" y="4825306"/>
            <a:ext cx="453416" cy="230832"/>
          </a:xfrm>
          <a:prstGeom prst="rect">
            <a:avLst/>
          </a:prstGeom>
          <a:noFill/>
        </p:spPr>
        <p:txBody>
          <a:bodyPr wrap="square" rtlCol="0">
            <a:spAutoFit/>
          </a:bodyPr>
          <a:lstStyle/>
          <a:p>
            <a:pPr algn="r"/>
            <a:r>
              <a:rPr lang="en-US" sz="900" b="1" dirty="0" smtClean="0">
                <a:latin typeface="Arial" panose="020B0604020202020204" pitchFamily="34" charset="0"/>
                <a:cs typeface="Arial" panose="020B0604020202020204" pitchFamily="34" charset="0"/>
              </a:rPr>
              <a:t>4</a:t>
            </a:r>
            <a:endParaRPr lang="en-US" sz="900" b="1" dirty="0">
              <a:latin typeface="Arial" panose="020B0604020202020204" pitchFamily="34" charset="0"/>
              <a:cs typeface="Arial" panose="020B0604020202020204" pitchFamily="34" charset="0"/>
            </a:endParaRPr>
          </a:p>
        </p:txBody>
      </p:sp>
      <p:sp>
        <p:nvSpPr>
          <p:cNvPr id="174" name="TextBox 173"/>
          <p:cNvSpPr txBox="1"/>
          <p:nvPr/>
        </p:nvSpPr>
        <p:spPr>
          <a:xfrm>
            <a:off x="1730400" y="5634998"/>
            <a:ext cx="453416" cy="230832"/>
          </a:xfrm>
          <a:prstGeom prst="rect">
            <a:avLst/>
          </a:prstGeom>
          <a:noFill/>
        </p:spPr>
        <p:txBody>
          <a:bodyPr wrap="square" rtlCol="0">
            <a:spAutoFit/>
          </a:bodyPr>
          <a:lstStyle/>
          <a:p>
            <a:pPr algn="r"/>
            <a:r>
              <a:rPr lang="en-US" sz="900" b="1" dirty="0" smtClean="0">
                <a:latin typeface="Arial" panose="020B0604020202020204" pitchFamily="34" charset="0"/>
                <a:cs typeface="Arial" panose="020B0604020202020204" pitchFamily="34" charset="0"/>
              </a:rPr>
              <a:t>5</a:t>
            </a:r>
            <a:endParaRPr lang="en-US" sz="900" b="1" dirty="0">
              <a:latin typeface="Arial" panose="020B0604020202020204" pitchFamily="34" charset="0"/>
              <a:cs typeface="Arial" panose="020B0604020202020204" pitchFamily="34" charset="0"/>
            </a:endParaRPr>
          </a:p>
        </p:txBody>
      </p:sp>
      <p:sp>
        <p:nvSpPr>
          <p:cNvPr id="175" name="TextBox 174"/>
          <p:cNvSpPr txBox="1"/>
          <p:nvPr/>
        </p:nvSpPr>
        <p:spPr>
          <a:xfrm rot="16200000">
            <a:off x="478321" y="3413894"/>
            <a:ext cx="2297579" cy="461665"/>
          </a:xfrm>
          <a:prstGeom prst="rect">
            <a:avLst/>
          </a:prstGeom>
          <a:noFill/>
        </p:spPr>
        <p:txBody>
          <a:bodyPr wrap="square" rtlCol="0">
            <a:spAutoFit/>
          </a:bodyPr>
          <a:lstStyle/>
          <a:p>
            <a:pPr algn="ctr"/>
            <a:r>
              <a:rPr lang="en-US" b="1" dirty="0" smtClean="0">
                <a:latin typeface="Arial" panose="020B0604020202020204" pitchFamily="34" charset="0"/>
                <a:cs typeface="Arial" panose="020B0604020202020204" pitchFamily="34" charset="0"/>
              </a:rPr>
              <a:t>Depth (km)</a:t>
            </a:r>
            <a:endParaRPr lang="en-US" b="1" dirty="0">
              <a:latin typeface="Arial" panose="020B0604020202020204" pitchFamily="34" charset="0"/>
              <a:cs typeface="Arial" panose="020B0604020202020204" pitchFamily="34" charset="0"/>
            </a:endParaRPr>
          </a:p>
        </p:txBody>
      </p:sp>
      <p:cxnSp>
        <p:nvCxnSpPr>
          <p:cNvPr id="184" name="Straight Connector 183"/>
          <p:cNvCxnSpPr/>
          <p:nvPr/>
        </p:nvCxnSpPr>
        <p:spPr bwMode="auto">
          <a:xfrm rot="5400000">
            <a:off x="2177067" y="2049980"/>
            <a:ext cx="0" cy="4282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Straight Connector 184"/>
          <p:cNvCxnSpPr/>
          <p:nvPr/>
        </p:nvCxnSpPr>
        <p:spPr bwMode="auto">
          <a:xfrm rot="5400000">
            <a:off x="2159394" y="2440212"/>
            <a:ext cx="0" cy="7817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Straight Connector 185"/>
          <p:cNvCxnSpPr/>
          <p:nvPr/>
        </p:nvCxnSpPr>
        <p:spPr bwMode="auto">
          <a:xfrm rot="5400000">
            <a:off x="2159394" y="3256029"/>
            <a:ext cx="0" cy="7817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Straight Connector 186"/>
          <p:cNvCxnSpPr/>
          <p:nvPr/>
        </p:nvCxnSpPr>
        <p:spPr bwMode="auto">
          <a:xfrm rot="5400000">
            <a:off x="2177067" y="2865794"/>
            <a:ext cx="0" cy="4282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8" name="Straight Connector 187"/>
          <p:cNvCxnSpPr/>
          <p:nvPr/>
        </p:nvCxnSpPr>
        <p:spPr bwMode="auto">
          <a:xfrm rot="5400000">
            <a:off x="2159394" y="4071843"/>
            <a:ext cx="0" cy="7817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9" name="Straight Connector 188"/>
          <p:cNvCxnSpPr/>
          <p:nvPr/>
        </p:nvCxnSpPr>
        <p:spPr bwMode="auto">
          <a:xfrm rot="5400000">
            <a:off x="2159394" y="4887660"/>
            <a:ext cx="0" cy="7817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0" name="Straight Connector 189"/>
          <p:cNvCxnSpPr/>
          <p:nvPr/>
        </p:nvCxnSpPr>
        <p:spPr bwMode="auto">
          <a:xfrm rot="5400000">
            <a:off x="2159394" y="5703476"/>
            <a:ext cx="0" cy="7817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1" name="Straight Connector 190"/>
          <p:cNvCxnSpPr/>
          <p:nvPr/>
        </p:nvCxnSpPr>
        <p:spPr bwMode="auto">
          <a:xfrm rot="5400000">
            <a:off x="2177067" y="5313243"/>
            <a:ext cx="0" cy="4282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2" name="Straight Connector 191"/>
          <p:cNvCxnSpPr/>
          <p:nvPr/>
        </p:nvCxnSpPr>
        <p:spPr bwMode="auto">
          <a:xfrm rot="5400000">
            <a:off x="2177067" y="4497422"/>
            <a:ext cx="0" cy="4282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Straight Connector 192"/>
          <p:cNvCxnSpPr/>
          <p:nvPr/>
        </p:nvCxnSpPr>
        <p:spPr bwMode="auto">
          <a:xfrm rot="5400000">
            <a:off x="2177067" y="3681610"/>
            <a:ext cx="0" cy="4282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9" name="Straight Connector 198"/>
          <p:cNvCxnSpPr/>
          <p:nvPr/>
        </p:nvCxnSpPr>
        <p:spPr bwMode="auto">
          <a:xfrm rot="5400000">
            <a:off x="2159394" y="1624396"/>
            <a:ext cx="0" cy="7817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2" name="Rectangle 201"/>
          <p:cNvSpPr/>
          <p:nvPr/>
        </p:nvSpPr>
        <p:spPr bwMode="auto">
          <a:xfrm>
            <a:off x="2198479" y="1663479"/>
            <a:ext cx="5026975" cy="4470591"/>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Times New Roman" pitchFamily="18" charset="0"/>
            </a:endParaRPr>
          </a:p>
        </p:txBody>
      </p:sp>
      <p:grpSp>
        <p:nvGrpSpPr>
          <p:cNvPr id="13" name="Group 12"/>
          <p:cNvGrpSpPr/>
          <p:nvPr/>
        </p:nvGrpSpPr>
        <p:grpSpPr>
          <a:xfrm>
            <a:off x="1862022" y="1380198"/>
            <a:ext cx="5959017" cy="278324"/>
            <a:chOff x="862245" y="1650692"/>
            <a:chExt cx="2908840" cy="217701"/>
          </a:xfrm>
        </p:grpSpPr>
        <p:sp>
          <p:nvSpPr>
            <p:cNvPr id="203" name="TextBox 202"/>
            <p:cNvSpPr txBox="1"/>
            <p:nvPr/>
          </p:nvSpPr>
          <p:spPr>
            <a:xfrm>
              <a:off x="1796315" y="1650692"/>
              <a:ext cx="573664" cy="168517"/>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0.5</a:t>
              </a:r>
              <a:endParaRPr lang="en-US" sz="800" b="1" dirty="0">
                <a:latin typeface="Arial" panose="020B0604020202020204" pitchFamily="34" charset="0"/>
                <a:cs typeface="Arial" panose="020B0604020202020204" pitchFamily="34" charset="0"/>
              </a:endParaRPr>
            </a:p>
          </p:txBody>
        </p:sp>
        <p:sp>
          <p:nvSpPr>
            <p:cNvPr id="204" name="TextBox 203"/>
            <p:cNvSpPr txBox="1"/>
            <p:nvPr/>
          </p:nvSpPr>
          <p:spPr>
            <a:xfrm>
              <a:off x="2263350" y="1650692"/>
              <a:ext cx="573664" cy="168517"/>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0.7</a:t>
              </a:r>
              <a:endParaRPr lang="en-US" sz="800" b="1" dirty="0">
                <a:latin typeface="Arial" panose="020B0604020202020204" pitchFamily="34" charset="0"/>
                <a:cs typeface="Arial" panose="020B0604020202020204" pitchFamily="34" charset="0"/>
              </a:endParaRPr>
            </a:p>
          </p:txBody>
        </p:sp>
        <p:sp>
          <p:nvSpPr>
            <p:cNvPr id="205" name="TextBox 204"/>
            <p:cNvSpPr txBox="1"/>
            <p:nvPr/>
          </p:nvSpPr>
          <p:spPr>
            <a:xfrm>
              <a:off x="2730385" y="1650692"/>
              <a:ext cx="573664" cy="168517"/>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0.9</a:t>
              </a:r>
              <a:endParaRPr lang="en-US" sz="800" b="1" dirty="0">
                <a:latin typeface="Arial" panose="020B0604020202020204" pitchFamily="34" charset="0"/>
                <a:cs typeface="Arial" panose="020B0604020202020204" pitchFamily="34" charset="0"/>
              </a:endParaRPr>
            </a:p>
          </p:txBody>
        </p:sp>
        <p:sp>
          <p:nvSpPr>
            <p:cNvPr id="206" name="TextBox 205"/>
            <p:cNvSpPr txBox="1"/>
            <p:nvPr/>
          </p:nvSpPr>
          <p:spPr>
            <a:xfrm>
              <a:off x="3197421" y="1650692"/>
              <a:ext cx="573664" cy="168517"/>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1.1</a:t>
              </a:r>
              <a:endParaRPr lang="en-US" sz="800" b="1" dirty="0">
                <a:latin typeface="Arial" panose="020B0604020202020204" pitchFamily="34" charset="0"/>
                <a:cs typeface="Arial" panose="020B0604020202020204" pitchFamily="34" charset="0"/>
              </a:endParaRPr>
            </a:p>
          </p:txBody>
        </p:sp>
        <p:sp>
          <p:nvSpPr>
            <p:cNvPr id="209" name="TextBox 208"/>
            <p:cNvSpPr txBox="1"/>
            <p:nvPr/>
          </p:nvSpPr>
          <p:spPr>
            <a:xfrm>
              <a:off x="862245" y="1651026"/>
              <a:ext cx="573664" cy="168517"/>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0.1</a:t>
              </a:r>
              <a:endParaRPr lang="en-US" sz="800" b="1" dirty="0">
                <a:latin typeface="Arial" panose="020B0604020202020204" pitchFamily="34" charset="0"/>
                <a:cs typeface="Arial" panose="020B0604020202020204" pitchFamily="34" charset="0"/>
              </a:endParaRPr>
            </a:p>
          </p:txBody>
        </p:sp>
        <p:sp>
          <p:nvSpPr>
            <p:cNvPr id="210" name="TextBox 209"/>
            <p:cNvSpPr txBox="1"/>
            <p:nvPr/>
          </p:nvSpPr>
          <p:spPr>
            <a:xfrm>
              <a:off x="1329280" y="1651026"/>
              <a:ext cx="573664" cy="168517"/>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0.3</a:t>
              </a:r>
              <a:endParaRPr lang="en-US" sz="800" b="1" dirty="0">
                <a:latin typeface="Arial" panose="020B0604020202020204" pitchFamily="34" charset="0"/>
                <a:cs typeface="Arial" panose="020B0604020202020204" pitchFamily="34" charset="0"/>
              </a:endParaRPr>
            </a:p>
          </p:txBody>
        </p:sp>
        <p:cxnSp>
          <p:nvCxnSpPr>
            <p:cNvPr id="218" name="Straight Connector 217"/>
            <p:cNvCxnSpPr/>
            <p:nvPr/>
          </p:nvCxnSpPr>
          <p:spPr bwMode="auto">
            <a:xfrm>
              <a:off x="1847690"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9" name="Straight Connector 218"/>
            <p:cNvCxnSpPr/>
            <p:nvPr/>
          </p:nvCxnSpPr>
          <p:spPr bwMode="auto">
            <a:xfrm>
              <a:off x="1147977"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0" name="Straight Connector 219"/>
            <p:cNvCxnSpPr/>
            <p:nvPr/>
          </p:nvCxnSpPr>
          <p:spPr bwMode="auto">
            <a:xfrm>
              <a:off x="1614452"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1" name="Straight Connector 220"/>
            <p:cNvCxnSpPr/>
            <p:nvPr/>
          </p:nvCxnSpPr>
          <p:spPr bwMode="auto">
            <a:xfrm>
              <a:off x="2080927"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2" name="Straight Connector 221"/>
            <p:cNvCxnSpPr/>
            <p:nvPr/>
          </p:nvCxnSpPr>
          <p:spPr bwMode="auto">
            <a:xfrm>
              <a:off x="2547403" y="1799684"/>
              <a:ext cx="0" cy="6870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3" name="Straight Connector 222"/>
            <p:cNvCxnSpPr/>
            <p:nvPr/>
          </p:nvCxnSpPr>
          <p:spPr bwMode="auto">
            <a:xfrm>
              <a:off x="2314166"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4" name="Straight Connector 223"/>
            <p:cNvCxnSpPr/>
            <p:nvPr/>
          </p:nvCxnSpPr>
          <p:spPr bwMode="auto">
            <a:xfrm>
              <a:off x="1381215" y="1830752"/>
              <a:ext cx="0" cy="3764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7" name="Straight Connector 226"/>
            <p:cNvCxnSpPr/>
            <p:nvPr/>
          </p:nvCxnSpPr>
          <p:spPr bwMode="auto">
            <a:xfrm>
              <a:off x="3013880"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8" name="Straight Connector 227"/>
            <p:cNvCxnSpPr/>
            <p:nvPr/>
          </p:nvCxnSpPr>
          <p:spPr bwMode="auto">
            <a:xfrm>
              <a:off x="3480356" y="1800700"/>
              <a:ext cx="0" cy="6769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3" name="Straight Connector 232"/>
            <p:cNvCxnSpPr/>
            <p:nvPr/>
          </p:nvCxnSpPr>
          <p:spPr bwMode="auto">
            <a:xfrm>
              <a:off x="3247118"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4" name="Straight Connector 233"/>
            <p:cNvCxnSpPr/>
            <p:nvPr/>
          </p:nvCxnSpPr>
          <p:spPr bwMode="auto">
            <a:xfrm>
              <a:off x="2780643" y="1831308"/>
              <a:ext cx="0" cy="3708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8" name="Group 17"/>
          <p:cNvGrpSpPr/>
          <p:nvPr/>
        </p:nvGrpSpPr>
        <p:grpSpPr>
          <a:xfrm>
            <a:off x="2178096" y="2071391"/>
            <a:ext cx="5069328" cy="3671169"/>
            <a:chOff x="2214509" y="2382424"/>
            <a:chExt cx="4402055" cy="3187935"/>
          </a:xfrm>
        </p:grpSpPr>
        <p:cxnSp>
          <p:nvCxnSpPr>
            <p:cNvPr id="17" name="Straight Connector 16"/>
            <p:cNvCxnSpPr/>
            <p:nvPr/>
          </p:nvCxnSpPr>
          <p:spPr bwMode="auto">
            <a:xfrm>
              <a:off x="2214509" y="238242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9" name="Straight Connector 248"/>
            <p:cNvCxnSpPr/>
            <p:nvPr/>
          </p:nvCxnSpPr>
          <p:spPr bwMode="auto">
            <a:xfrm>
              <a:off x="2214509" y="273663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0" name="Straight Connector 249"/>
            <p:cNvCxnSpPr/>
            <p:nvPr/>
          </p:nvCxnSpPr>
          <p:spPr bwMode="auto">
            <a:xfrm>
              <a:off x="2214509" y="309085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Straight Connector 250"/>
            <p:cNvCxnSpPr/>
            <p:nvPr/>
          </p:nvCxnSpPr>
          <p:spPr bwMode="auto">
            <a:xfrm>
              <a:off x="2214509" y="344506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 name="Straight Connector 251"/>
            <p:cNvCxnSpPr/>
            <p:nvPr/>
          </p:nvCxnSpPr>
          <p:spPr bwMode="auto">
            <a:xfrm>
              <a:off x="2214509" y="379928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3" name="Straight Connector 252"/>
            <p:cNvCxnSpPr/>
            <p:nvPr/>
          </p:nvCxnSpPr>
          <p:spPr bwMode="auto">
            <a:xfrm>
              <a:off x="2214509" y="415349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4" name="Straight Connector 253"/>
            <p:cNvCxnSpPr/>
            <p:nvPr/>
          </p:nvCxnSpPr>
          <p:spPr bwMode="auto">
            <a:xfrm>
              <a:off x="2214509" y="450771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5" name="Straight Connector 254"/>
            <p:cNvCxnSpPr/>
            <p:nvPr/>
          </p:nvCxnSpPr>
          <p:spPr bwMode="auto">
            <a:xfrm>
              <a:off x="2214509" y="486192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Straight Connector 255"/>
            <p:cNvCxnSpPr/>
            <p:nvPr/>
          </p:nvCxnSpPr>
          <p:spPr bwMode="auto">
            <a:xfrm>
              <a:off x="2214509" y="521614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7" name="Straight Connector 256"/>
            <p:cNvCxnSpPr/>
            <p:nvPr/>
          </p:nvCxnSpPr>
          <p:spPr bwMode="auto">
            <a:xfrm>
              <a:off x="2214509" y="557035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59" name="Group 258"/>
          <p:cNvGrpSpPr/>
          <p:nvPr/>
        </p:nvGrpSpPr>
        <p:grpSpPr>
          <a:xfrm rot="5400000">
            <a:off x="2360497" y="1743805"/>
            <a:ext cx="4480169" cy="4300365"/>
            <a:chOff x="2214509" y="2382424"/>
            <a:chExt cx="4402055" cy="3187935"/>
          </a:xfrm>
        </p:grpSpPr>
        <p:cxnSp>
          <p:nvCxnSpPr>
            <p:cNvPr id="260" name="Straight Connector 259"/>
            <p:cNvCxnSpPr/>
            <p:nvPr/>
          </p:nvCxnSpPr>
          <p:spPr bwMode="auto">
            <a:xfrm>
              <a:off x="2214509" y="238242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1" name="Straight Connector 260"/>
            <p:cNvCxnSpPr/>
            <p:nvPr/>
          </p:nvCxnSpPr>
          <p:spPr bwMode="auto">
            <a:xfrm>
              <a:off x="2214509" y="273663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2" name="Straight Connector 261"/>
            <p:cNvCxnSpPr/>
            <p:nvPr/>
          </p:nvCxnSpPr>
          <p:spPr bwMode="auto">
            <a:xfrm>
              <a:off x="2214509" y="309085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Straight Connector 262"/>
            <p:cNvCxnSpPr/>
            <p:nvPr/>
          </p:nvCxnSpPr>
          <p:spPr bwMode="auto">
            <a:xfrm>
              <a:off x="2214509" y="344506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Straight Connector 263"/>
            <p:cNvCxnSpPr/>
            <p:nvPr/>
          </p:nvCxnSpPr>
          <p:spPr bwMode="auto">
            <a:xfrm>
              <a:off x="2214509" y="379928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5" name="Straight Connector 264"/>
            <p:cNvCxnSpPr/>
            <p:nvPr/>
          </p:nvCxnSpPr>
          <p:spPr bwMode="auto">
            <a:xfrm>
              <a:off x="2214509" y="415349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 name="Straight Connector 265"/>
            <p:cNvCxnSpPr/>
            <p:nvPr/>
          </p:nvCxnSpPr>
          <p:spPr bwMode="auto">
            <a:xfrm>
              <a:off x="2214509" y="450771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7" name="Straight Connector 266"/>
            <p:cNvCxnSpPr/>
            <p:nvPr/>
          </p:nvCxnSpPr>
          <p:spPr bwMode="auto">
            <a:xfrm>
              <a:off x="2214509" y="486192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8" name="Straight Connector 267"/>
            <p:cNvCxnSpPr/>
            <p:nvPr/>
          </p:nvCxnSpPr>
          <p:spPr bwMode="auto">
            <a:xfrm>
              <a:off x="2214509" y="5216144"/>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9" name="Straight Connector 268"/>
            <p:cNvCxnSpPr/>
            <p:nvPr/>
          </p:nvCxnSpPr>
          <p:spPr bwMode="auto">
            <a:xfrm>
              <a:off x="2214509" y="5570359"/>
              <a:ext cx="440205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1" name="Straight Arrow Connector 20"/>
          <p:cNvCxnSpPr/>
          <p:nvPr/>
        </p:nvCxnSpPr>
        <p:spPr bwMode="auto">
          <a:xfrm>
            <a:off x="4607103" y="1653903"/>
            <a:ext cx="0" cy="1239199"/>
          </a:xfrm>
          <a:prstGeom prst="straightConnector1">
            <a:avLst/>
          </a:prstGeom>
          <a:solidFill>
            <a:schemeClr val="accent1"/>
          </a:solidFill>
          <a:ln w="38100"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9" name="Straight Arrow Connector 288"/>
          <p:cNvCxnSpPr/>
          <p:nvPr/>
        </p:nvCxnSpPr>
        <p:spPr bwMode="auto">
          <a:xfrm flipH="1">
            <a:off x="6537367" y="1653903"/>
            <a:ext cx="1" cy="1254189"/>
          </a:xfrm>
          <a:prstGeom prst="straightConnector1">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TextBox 84"/>
          <p:cNvSpPr txBox="1"/>
          <p:nvPr/>
        </p:nvSpPr>
        <p:spPr>
          <a:xfrm>
            <a:off x="2368704" y="959694"/>
            <a:ext cx="4596175" cy="461665"/>
          </a:xfrm>
          <a:prstGeom prst="rect">
            <a:avLst/>
          </a:prstGeom>
          <a:noFill/>
        </p:spPr>
        <p:txBody>
          <a:bodyPr wrap="square" rtlCol="0">
            <a:spAutoFit/>
          </a:bodyPr>
          <a:lstStyle/>
          <a:p>
            <a:pPr algn="ctr"/>
            <a:r>
              <a:rPr lang="en-US" b="1" dirty="0" smtClean="0">
                <a:latin typeface="Arial" panose="020B0604020202020204" pitchFamily="34" charset="0"/>
                <a:cs typeface="Arial" panose="020B0604020202020204" pitchFamily="34" charset="0"/>
              </a:rPr>
              <a:t>Vitrinite Reflectance (%)</a:t>
            </a:r>
            <a:endParaRPr lang="en-US" b="1" dirty="0">
              <a:latin typeface="Arial" panose="020B0604020202020204" pitchFamily="34" charset="0"/>
              <a:cs typeface="Arial" panose="020B0604020202020204" pitchFamily="34" charset="0"/>
            </a:endParaRPr>
          </a:p>
        </p:txBody>
      </p:sp>
      <p:sp>
        <p:nvSpPr>
          <p:cNvPr id="86" name="TextBox 85"/>
          <p:cNvSpPr txBox="1"/>
          <p:nvPr/>
        </p:nvSpPr>
        <p:spPr>
          <a:xfrm rot="16200000">
            <a:off x="5947623" y="2181098"/>
            <a:ext cx="1418397" cy="276999"/>
          </a:xfrm>
          <a:prstGeom prst="rect">
            <a:avLst/>
          </a:prstGeom>
          <a:noFill/>
        </p:spPr>
        <p:txBody>
          <a:bodyPr wrap="square" rtlCol="0">
            <a:spAutoFit/>
          </a:bodyPr>
          <a:lstStyle/>
          <a:p>
            <a:pPr algn="r"/>
            <a:r>
              <a:rPr lang="en-US" sz="1200" b="1" dirty="0" smtClean="0">
                <a:latin typeface="Arial" panose="020B0604020202020204" pitchFamily="34" charset="0"/>
                <a:cs typeface="Arial" panose="020B0604020202020204" pitchFamily="34" charset="0"/>
              </a:rPr>
              <a:t>Top Gas Window</a:t>
            </a:r>
            <a:endParaRPr lang="en-US" sz="1200" b="1" dirty="0">
              <a:latin typeface="Arial" panose="020B0604020202020204" pitchFamily="34" charset="0"/>
              <a:cs typeface="Arial" panose="020B0604020202020204" pitchFamily="34" charset="0"/>
            </a:endParaRPr>
          </a:p>
        </p:txBody>
      </p:sp>
      <p:sp>
        <p:nvSpPr>
          <p:cNvPr id="87" name="TextBox 86"/>
          <p:cNvSpPr txBox="1"/>
          <p:nvPr/>
        </p:nvSpPr>
        <p:spPr>
          <a:xfrm rot="16200000">
            <a:off x="4015943" y="2181098"/>
            <a:ext cx="1418397" cy="276999"/>
          </a:xfrm>
          <a:prstGeom prst="rect">
            <a:avLst/>
          </a:prstGeom>
          <a:noFill/>
        </p:spPr>
        <p:txBody>
          <a:bodyPr wrap="square" rtlCol="0">
            <a:spAutoFit/>
          </a:bodyPr>
          <a:lstStyle/>
          <a:p>
            <a:pPr algn="r"/>
            <a:r>
              <a:rPr lang="en-US" sz="1200" b="1" dirty="0" smtClean="0">
                <a:latin typeface="Arial" panose="020B0604020202020204" pitchFamily="34" charset="0"/>
                <a:cs typeface="Arial" panose="020B0604020202020204" pitchFamily="34" charset="0"/>
              </a:rPr>
              <a:t>Top Oil Window</a:t>
            </a:r>
            <a:endParaRPr 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501138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23287</TotalTime>
  <Words>698</Words>
  <Application>Microsoft Macintosh PowerPoint</Application>
  <PresentationFormat>On-screen Show (4:3)</PresentationFormat>
  <Paragraphs>259</Paragraphs>
  <Slides>11</Slides>
  <Notes>7</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Default Design</vt:lpstr>
      <vt:lpstr>Exercise 7</vt:lpstr>
      <vt:lpstr>Introduction</vt:lpstr>
      <vt:lpstr>Depth: Early Cretaceous Source</vt:lpstr>
      <vt:lpstr>Pseudo-Well A:  Present Day</vt:lpstr>
      <vt:lpstr>Complete the Burial History Diagram</vt:lpstr>
      <vt:lpstr>Tectono-Thermal Subsidence</vt:lpstr>
      <vt:lpstr>Fit a Thermal Subsidence Curve</vt:lpstr>
      <vt:lpstr>Two Cases</vt:lpstr>
      <vt:lpstr>Plot of Vitrinite Reflectance vs. Depth</vt:lpstr>
      <vt:lpstr>Late K Source History</vt:lpstr>
      <vt:lpstr>Exercise 7</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215</cp:revision>
  <cp:lastPrinted>2015-01-27T13:39:19Z</cp:lastPrinted>
  <dcterms:created xsi:type="dcterms:W3CDTF">2001-11-20T13:29:42Z</dcterms:created>
  <dcterms:modified xsi:type="dcterms:W3CDTF">2015-08-24T15:32:52Z</dcterms:modified>
</cp:coreProperties>
</file>