
<file path=[Content_Types].xml><?xml version="1.0" encoding="utf-8"?>
<Types xmlns="http://schemas.openxmlformats.org/package/2006/content-types">
  <Default Extension="emf" ContentType="image/x-emf"/>
  <Override PartName="/docProps/core.xml" ContentType="application/vnd.openxmlformats-package.core-properties+xml"/>
  <Override PartName="/ppt/notesSlides/notesSlide2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4.xml" ContentType="application/vnd.openxmlformats-officedocument.presentationml.notesSlide+xml"/>
  <Override PartName="/ppt/slideLayouts/slideLayout1.xml" ContentType="application/vnd.openxmlformats-officedocument.presentationml.slideLayout+xml"/>
  <Default Extension="png" ContentType="image/png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5.xml" ContentType="application/vnd.openxmlformats-officedocument.presentationml.notesSlide+xml"/>
  <Default Extension="jpeg" ContentType="image/jpeg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rels" ContentType="application/vnd.openxmlformats-package.relationships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s/slide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60" r:id="rId1"/>
  </p:sldMasterIdLst>
  <p:notesMasterIdLst>
    <p:notesMasterId r:id="rId8"/>
  </p:notesMasterIdLst>
  <p:sldIdLst>
    <p:sldId id="257" r:id="rId2"/>
    <p:sldId id="258" r:id="rId3"/>
    <p:sldId id="259" r:id="rId4"/>
    <p:sldId id="263" r:id="rId5"/>
    <p:sldId id="260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45" d="100"/>
          <a:sy n="145" d="100"/>
        </p:scale>
        <p:origin x="-40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E6E09D-853C-1C4C-8ACE-B0D5A7BB93D3}" type="datetimeFigureOut">
              <a:rPr lang="en-US" smtClean="0"/>
              <a:pPr/>
              <a:t>6/5/17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D81A1B-F463-9747-80B9-9014F405F5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95119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DEEE5C-32E6-3C47-81E8-537B27FC050C}" type="slidenum">
              <a:rPr lang="en-US">
                <a:latin typeface="Arial" pitchFamily="-112" charset="0"/>
              </a:rPr>
              <a:pPr/>
              <a:t>2</a:t>
            </a:fld>
            <a:endParaRPr lang="en-US">
              <a:latin typeface="Arial" pitchFamily="-112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DEEE5C-32E6-3C47-81E8-537B27FC050C}" type="slidenum">
              <a:rPr lang="en-US">
                <a:latin typeface="Arial" pitchFamily="-112" charset="0"/>
              </a:rPr>
              <a:pPr/>
              <a:t>3</a:t>
            </a:fld>
            <a:endParaRPr lang="en-US">
              <a:latin typeface="Arial" pitchFamily="-112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DEEE5C-32E6-3C47-81E8-537B27FC050C}" type="slidenum">
              <a:rPr lang="en-US">
                <a:latin typeface="Arial" pitchFamily="-112" charset="0"/>
              </a:rPr>
              <a:pPr/>
              <a:t>4</a:t>
            </a:fld>
            <a:endParaRPr lang="en-US">
              <a:latin typeface="Arial" pitchFamily="-112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DEEE5C-32E6-3C47-81E8-537B27FC050C}" type="slidenum">
              <a:rPr lang="en-US">
                <a:latin typeface="Arial" pitchFamily="-112" charset="0"/>
              </a:rPr>
              <a:pPr/>
              <a:t>5</a:t>
            </a:fld>
            <a:endParaRPr lang="en-US">
              <a:latin typeface="Arial" pitchFamily="-112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DEEE5C-32E6-3C47-81E8-537B27FC050C}" type="slidenum">
              <a:rPr lang="en-US">
                <a:latin typeface="Arial" pitchFamily="-112" charset="0"/>
              </a:rPr>
              <a:pPr/>
              <a:t>6</a:t>
            </a:fld>
            <a:endParaRPr lang="en-US">
              <a:latin typeface="Arial" pitchFamily="-112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_COVER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68459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88987" y="228600"/>
            <a:ext cx="7772400" cy="1470025"/>
          </a:xfrm>
        </p:spPr>
        <p:txBody>
          <a:bodyPr>
            <a:normAutofit/>
          </a:bodyPr>
          <a:lstStyle>
            <a:lvl1pPr>
              <a:defRPr sz="4400" b="1" cap="none" spc="0" baseline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inion Pro"/>
                <a:cs typeface="Minion Pro"/>
              </a:defRPr>
            </a:lvl1pPr>
          </a:lstStyle>
          <a:p>
            <a:r>
              <a:rPr lang="en-US" dirty="0" smtClean="0"/>
              <a:t>Proposal Presentation Headline Text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97500" y="2381250"/>
            <a:ext cx="3444874" cy="3513135"/>
          </a:xfrm>
        </p:spPr>
        <p:txBody>
          <a:bodyPr>
            <a:normAutofit/>
          </a:bodyPr>
          <a:lstStyle>
            <a:lvl1pPr marL="0" indent="0" algn="l">
              <a:buNone/>
              <a:defRPr sz="36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nion Pro"/>
                <a:cs typeface="Minion Pro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Insert subhead text here, left alignment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086B4-21CC-F941-9B34-C21913DFD487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6/5/17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68082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nside3-PLAIN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-1" y="0"/>
            <a:ext cx="9160155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5500" y="-19050"/>
            <a:ext cx="7953375" cy="947737"/>
          </a:xfrm>
        </p:spPr>
        <p:txBody>
          <a:bodyPr/>
          <a:lstStyle>
            <a:lvl1pPr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nion Pro"/>
                <a:cs typeface="Minion Pro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latin typeface="Minion Pro"/>
                <a:cs typeface="Minion Pro"/>
              </a:defRPr>
            </a:lvl1pPr>
            <a:lvl2pPr>
              <a:defRPr>
                <a:solidFill>
                  <a:srgbClr val="FFFFFF"/>
                </a:solidFill>
                <a:latin typeface="Minion Pro"/>
                <a:cs typeface="Minion Pro"/>
              </a:defRPr>
            </a:lvl2pPr>
            <a:lvl3pPr>
              <a:defRPr>
                <a:solidFill>
                  <a:srgbClr val="FFFFFF"/>
                </a:solidFill>
                <a:latin typeface="Minion Pro"/>
                <a:cs typeface="Minion Pro"/>
              </a:defRPr>
            </a:lvl3pPr>
            <a:lvl4pPr>
              <a:defRPr>
                <a:solidFill>
                  <a:srgbClr val="FFFFFF"/>
                </a:solidFill>
                <a:latin typeface="Minion Pro"/>
                <a:cs typeface="Minion Pro"/>
              </a:defRPr>
            </a:lvl4pPr>
            <a:lvl5pPr>
              <a:defRPr>
                <a:solidFill>
                  <a:srgbClr val="FFFFFF"/>
                </a:solidFill>
                <a:latin typeface="Minion Pro"/>
                <a:cs typeface="Minion Pro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0DE9E-268F-0748-99E4-7610C94A8244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6/5/17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38252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AC976-AFD0-0543-BC76-4D36F77B1F95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6/5/17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1F5A0A-F6FC-4FFD-9B49-0DA8697211D9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16338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987" y="373092"/>
            <a:ext cx="7772400" cy="1470025"/>
          </a:xfrm>
        </p:spPr>
        <p:txBody>
          <a:bodyPr>
            <a:noAutofit/>
          </a:bodyPr>
          <a:lstStyle/>
          <a:p>
            <a:r>
              <a:rPr lang="en-US" sz="5000" dirty="0" smtClean="0">
                <a:latin typeface="+mj-lt"/>
              </a:rPr>
              <a:t>Induced Seismicity</a:t>
            </a:r>
            <a:endParaRPr lang="en-US" sz="5000" dirty="0">
              <a:latin typeface="+mj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92812" y="4573654"/>
            <a:ext cx="3835572" cy="714324"/>
          </a:xfrm>
        </p:spPr>
        <p:txBody>
          <a:bodyPr>
            <a:normAutofit/>
          </a:bodyPr>
          <a:lstStyle/>
          <a:p>
            <a:pPr algn="r">
              <a:spcBef>
                <a:spcPts val="0"/>
              </a:spcBef>
            </a:pPr>
            <a:r>
              <a:rPr lang="en-US" sz="2000" i="1" dirty="0" smtClean="0">
                <a:solidFill>
                  <a:schemeClr val="bg1"/>
                </a:solidFill>
                <a:latin typeface="+mn-lt"/>
              </a:rPr>
              <a:t>Last updated: July 2015</a:t>
            </a:r>
            <a:endParaRPr lang="en-US" sz="2000" i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2930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5"/>
          <p:cNvSpPr>
            <a:spLocks noChangeArrowheads="1"/>
          </p:cNvSpPr>
          <p:nvPr/>
        </p:nvSpPr>
        <p:spPr bwMode="auto">
          <a:xfrm>
            <a:off x="1390650" y="142875"/>
            <a:ext cx="7437438" cy="584776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0" dirty="0" smtClean="0">
                <a:solidFill>
                  <a:schemeClr val="bg1"/>
                </a:solidFill>
              </a:rPr>
              <a:t>Hydraulic Fracturing</a:t>
            </a:r>
            <a:endParaRPr lang="en-US" sz="3200" b="0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9154" y="992777"/>
            <a:ext cx="6608921" cy="535676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1030714" y="6360154"/>
            <a:ext cx="23811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>
                <a:solidFill>
                  <a:schemeClr val="bg1"/>
                </a:solidFill>
              </a:rPr>
              <a:t>Graphic by Al </a:t>
            </a:r>
            <a:r>
              <a:rPr lang="en-US" i="1" dirty="0" err="1">
                <a:solidFill>
                  <a:schemeClr val="bg1"/>
                </a:solidFill>
              </a:rPr>
              <a:t>Granberg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3091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5"/>
          <p:cNvSpPr>
            <a:spLocks noChangeArrowheads="1"/>
          </p:cNvSpPr>
          <p:nvPr/>
        </p:nvSpPr>
        <p:spPr bwMode="auto">
          <a:xfrm>
            <a:off x="1390649" y="142875"/>
            <a:ext cx="7608247" cy="584776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E</a:t>
            </a:r>
            <a:r>
              <a:rPr lang="en-US" sz="3200" b="0" dirty="0" smtClean="0">
                <a:solidFill>
                  <a:schemeClr val="bg1"/>
                </a:solidFill>
              </a:rPr>
              <a:t>ffects of Injection on Faults</a:t>
            </a:r>
            <a:endParaRPr lang="en-US" sz="3200" b="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90649" y="5990822"/>
            <a:ext cx="3597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Figure from Ellsworth, Science, 2013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0650" y="1137590"/>
            <a:ext cx="6864126" cy="47754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3849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5"/>
          <p:cNvSpPr>
            <a:spLocks noChangeArrowheads="1"/>
          </p:cNvSpPr>
          <p:nvPr/>
        </p:nvSpPr>
        <p:spPr bwMode="auto">
          <a:xfrm>
            <a:off x="1390649" y="142875"/>
            <a:ext cx="7608247" cy="584776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Earthquakes and volume of </a:t>
            </a:r>
            <a:r>
              <a:rPr lang="en-US" sz="3200" dirty="0" smtClean="0">
                <a:solidFill>
                  <a:schemeClr val="bg1"/>
                </a:solidFill>
              </a:rPr>
              <a:t>wastewater</a:t>
            </a:r>
            <a:endParaRPr lang="en-US" sz="3200" b="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90649" y="5990822"/>
            <a:ext cx="3597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Figure from Ellsworth, Science, 2013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rcRect l="1557" r="1759"/>
          <a:stretch>
            <a:fillRect/>
          </a:stretch>
        </p:blipFill>
        <p:spPr>
          <a:xfrm>
            <a:off x="1159250" y="882060"/>
            <a:ext cx="7976030" cy="597594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10093" y="6211669"/>
            <a:ext cx="10491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 err="1" smtClean="0">
                <a:solidFill>
                  <a:schemeClr val="bg1"/>
                </a:solidFill>
              </a:rPr>
              <a:t>Langenbruch</a:t>
            </a:r>
            <a:r>
              <a:rPr lang="en-US" sz="1200" i="1" dirty="0" smtClean="0">
                <a:solidFill>
                  <a:schemeClr val="bg1"/>
                </a:solidFill>
              </a:rPr>
              <a:t> and </a:t>
            </a:r>
            <a:r>
              <a:rPr lang="en-US" sz="1200" i="1" dirty="0" err="1" smtClean="0">
                <a:solidFill>
                  <a:schemeClr val="bg1"/>
                </a:solidFill>
              </a:rPr>
              <a:t>Zoback</a:t>
            </a:r>
            <a:r>
              <a:rPr lang="en-US" sz="1200" i="1" dirty="0" smtClean="0">
                <a:solidFill>
                  <a:schemeClr val="bg1"/>
                </a:solidFill>
              </a:rPr>
              <a:t>, 2016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3849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5"/>
          <p:cNvSpPr>
            <a:spLocks noChangeArrowheads="1"/>
          </p:cNvSpPr>
          <p:nvPr/>
        </p:nvSpPr>
        <p:spPr bwMode="auto">
          <a:xfrm>
            <a:off x="367100" y="127011"/>
            <a:ext cx="8631798" cy="553998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</a:rPr>
              <a:t>Worldwide Locations of Potentially Induced Seismicity</a:t>
            </a:r>
            <a:endParaRPr lang="en-US" sz="3000" b="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90649" y="6090034"/>
            <a:ext cx="36706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National Academies of Science, 2012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0199" y="1085532"/>
            <a:ext cx="6327163" cy="49052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5654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5"/>
          <p:cNvSpPr>
            <a:spLocks noChangeArrowheads="1"/>
          </p:cNvSpPr>
          <p:nvPr/>
        </p:nvSpPr>
        <p:spPr bwMode="auto">
          <a:xfrm>
            <a:off x="942552" y="127011"/>
            <a:ext cx="8056345" cy="553998"/>
          </a:xfrm>
          <a:prstGeom prst="rect">
            <a:avLst/>
          </a:prstGeom>
          <a:noFill/>
          <a:ln w="19050">
            <a:noFill/>
            <a:miter lim="800000"/>
            <a:headEnd/>
            <a:tailEnd type="none" w="med" len="lg"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</a:rPr>
              <a:t>US Locations of Potentially Induced Seismicity</a:t>
            </a:r>
            <a:endParaRPr lang="en-US" sz="3000" b="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19573" y="6118241"/>
            <a:ext cx="36706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National Academies of Science, 2012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9573" y="1103630"/>
            <a:ext cx="6548259" cy="49864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4158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</TotalTime>
  <Words>71</Words>
  <Application>Microsoft Macintosh PowerPoint</Application>
  <PresentationFormat>On-screen Show (4:3)</PresentationFormat>
  <Paragraphs>18</Paragraphs>
  <Slides>6</Slides>
  <Notes>5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1_Office Theme</vt:lpstr>
      <vt:lpstr>Induced Seismicity</vt:lpstr>
      <vt:lpstr>Slide 2</vt:lpstr>
      <vt:lpstr>Slide 3</vt:lpstr>
      <vt:lpstr>Slide 4</vt:lpstr>
      <vt:lpstr>Slide 5</vt:lpstr>
      <vt:lpstr>Slide 6</vt:lpstr>
    </vt:vector>
  </TitlesOfParts>
  <Company>IRIS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Induced Seismicity</dc:title>
  <dc:creator>Danielle Sumy</dc:creator>
  <cp:lastModifiedBy>John Taber</cp:lastModifiedBy>
  <cp:revision>5</cp:revision>
  <dcterms:created xsi:type="dcterms:W3CDTF">2017-06-05T17:05:47Z</dcterms:created>
  <dcterms:modified xsi:type="dcterms:W3CDTF">2017-06-05T17:19:28Z</dcterms:modified>
</cp:coreProperties>
</file>