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51" r:id="rId2"/>
    <p:sldId id="361" r:id="rId3"/>
    <p:sldId id="362" r:id="rId4"/>
    <p:sldId id="354" r:id="rId5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CC00FF"/>
    <a:srgbClr val="FF0066"/>
    <a:srgbClr val="C5FDE0"/>
    <a:srgbClr val="BDFFD6"/>
    <a:srgbClr val="FCE0AE"/>
    <a:srgbClr val="FFFF00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738" autoAdjust="0"/>
  </p:normalViewPr>
  <p:slideViewPr>
    <p:cSldViewPr snapToGrid="0">
      <p:cViewPr varScale="1">
        <p:scale>
          <a:sx n="65" d="100"/>
          <a:sy n="65" d="100"/>
        </p:scale>
        <p:origin x="-640" y="-120"/>
      </p:cViewPr>
      <p:guideLst>
        <p:guide orient="horz" pos="72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handoutMaster" Target="handoutMasters/handoutMaster1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D126124-6225-4D82-821B-3C6D5B1A90C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4148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E422526-325E-46F5-AA39-018A26C9CB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890791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8E84B-B73E-4D31-884F-4B9D1823057F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dirty="0" smtClean="0"/>
              <a:t>This </a:t>
            </a:r>
            <a:r>
              <a:rPr lang="en-US" altLang="en-US" dirty="0" smtClean="0"/>
              <a:t>review, which I would do at the start of class 7, is short</a:t>
            </a:r>
            <a:r>
              <a:rPr lang="en-US" altLang="en-US" dirty="0" smtClean="0"/>
              <a:t>. </a:t>
            </a:r>
            <a:r>
              <a:rPr lang="en-US" altLang="en-US" dirty="0" smtClean="0"/>
              <a:t>Basically reveal the answer.</a:t>
            </a:r>
            <a:r>
              <a:rPr lang="en-US" dirty="0" smtClean="0"/>
              <a:t>  </a:t>
            </a:r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092834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F04862-F828-4FE8-9DD3-8C0BA5666061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344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4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>
              <a:buFontTx/>
              <a:buNone/>
            </a:pPr>
            <a:r>
              <a:rPr lang="en-US" dirty="0" smtClean="0"/>
              <a:t>Figure </a:t>
            </a:r>
            <a:r>
              <a:rPr lang="en-US" dirty="0" smtClean="0"/>
              <a:t>3 with answers filled in (red). </a:t>
            </a:r>
            <a:r>
              <a:rPr lang="en-US" dirty="0" smtClean="0"/>
              <a:t>The </a:t>
            </a:r>
            <a:r>
              <a:rPr lang="en-US" dirty="0" smtClean="0"/>
              <a:t>chart has been split top/bottom (with some overlap) to better fit the screen.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64017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F04862-F828-4FE8-9DD3-8C0BA5666061}" type="slidenum">
              <a:rPr lang="en-US"/>
              <a:pPr/>
              <a:t>3</a:t>
            </a:fld>
            <a:endParaRPr lang="en-US" dirty="0"/>
          </a:p>
        </p:txBody>
      </p:sp>
      <p:sp>
        <p:nvSpPr>
          <p:cNvPr id="344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4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>
              <a:buFontTx/>
              <a:buNone/>
            </a:pPr>
            <a:r>
              <a:rPr lang="en-US" dirty="0" smtClean="0"/>
              <a:t>The </a:t>
            </a:r>
            <a:r>
              <a:rPr lang="en-US" dirty="0" smtClean="0"/>
              <a:t>animations place the first wavelet from RC #1 (red) on </a:t>
            </a:r>
            <a:r>
              <a:rPr lang="en-US" dirty="0" smtClean="0"/>
              <a:t>first.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second click shows the second wavelet from RC #2 (purple) on </a:t>
            </a:r>
            <a:r>
              <a:rPr lang="en-US" dirty="0" smtClean="0"/>
              <a:t>next.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third click shows the third wavelet from RC #3 (magenta) on </a:t>
            </a:r>
            <a:r>
              <a:rPr lang="en-US" dirty="0" smtClean="0"/>
              <a:t>next.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fourth click shows the net result (blue), which is what the students should have done.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46541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417955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80A2B64D-ED12-48E9-A1EA-8013731CE1D1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643CCC50-D6B1-4713-9AFA-05652653C060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6c:  Modeled Trace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1427" y="1623662"/>
            <a:ext cx="45160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Helvetica"/>
                <a:cs typeface="Helvetica"/>
              </a:rPr>
              <a:t>The Seismic Response to Three Given RCs</a:t>
            </a:r>
            <a:endParaRPr lang="en-US" sz="4800" dirty="0">
              <a:latin typeface="Helvetica"/>
              <a:cs typeface="Helvetica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451427" y="3757358"/>
            <a:ext cx="7980192" cy="1215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sz="2000" dirty="0">
                <a:latin typeface="Verdana" pitchFamily="34" charset="0"/>
              </a:rPr>
              <a:t>You will calculate and sketch the response of a given </a:t>
            </a:r>
            <a:r>
              <a:rPr lang="en-US" sz="2000" dirty="0" smtClean="0">
                <a:latin typeface="Verdana" pitchFamily="34" charset="0"/>
              </a:rPr>
              <a:t>pulse </a:t>
            </a:r>
            <a:r>
              <a:rPr lang="en-US" sz="2000" dirty="0">
                <a:latin typeface="Verdana" pitchFamily="34" charset="0"/>
              </a:rPr>
              <a:t>to </a:t>
            </a:r>
            <a:r>
              <a:rPr lang="en-US" sz="2000" dirty="0" smtClean="0">
                <a:latin typeface="Verdana" pitchFamily="34" charset="0"/>
              </a:rPr>
              <a:t>three reflection </a:t>
            </a:r>
            <a:r>
              <a:rPr lang="en-US" sz="2000" dirty="0">
                <a:latin typeface="Verdana" pitchFamily="34" charset="0"/>
              </a:rPr>
              <a:t>coefficients.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4273" t="2686"/>
          <a:stretch/>
        </p:blipFill>
        <p:spPr>
          <a:xfrm>
            <a:off x="5507665" y="1542538"/>
            <a:ext cx="1903505" cy="24820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Figure 3 - Table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b="34456"/>
          <a:stretch/>
        </p:blipFill>
        <p:spPr>
          <a:xfrm>
            <a:off x="528108" y="1073150"/>
            <a:ext cx="3781425" cy="4819650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5029200" y="1073150"/>
            <a:ext cx="3781425" cy="3577167"/>
            <a:chOff x="5029200" y="1073150"/>
            <a:chExt cx="3781425" cy="3577167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3"/>
            <a:srcRect b="96517"/>
            <a:stretch/>
          </p:blipFill>
          <p:spPr>
            <a:xfrm>
              <a:off x="5029200" y="1073150"/>
              <a:ext cx="3781425" cy="256117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3"/>
            <a:srcRect t="54836"/>
            <a:stretch/>
          </p:blipFill>
          <p:spPr>
            <a:xfrm>
              <a:off x="5029200" y="1329267"/>
              <a:ext cx="3781425" cy="3321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98686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Figure 3 - Trace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6162" y="931333"/>
            <a:ext cx="2958571" cy="5537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9159" y="812800"/>
            <a:ext cx="514350" cy="5571068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3852336" y="1024466"/>
            <a:ext cx="1583266" cy="5325534"/>
            <a:chOff x="3774780" y="1019908"/>
            <a:chExt cx="1032305" cy="5298830"/>
          </a:xfrm>
        </p:grpSpPr>
        <p:sp>
          <p:nvSpPr>
            <p:cNvPr id="5" name="Freeform 4"/>
            <p:cNvSpPr/>
            <p:nvPr/>
          </p:nvSpPr>
          <p:spPr bwMode="auto">
            <a:xfrm>
              <a:off x="3774780" y="1019908"/>
              <a:ext cx="1032305" cy="2244977"/>
            </a:xfrm>
            <a:custGeom>
              <a:avLst/>
              <a:gdLst>
                <a:gd name="connsiteX0" fmla="*/ 597928 w 1032305"/>
                <a:gd name="connsiteY0" fmla="*/ 0 h 2244977"/>
                <a:gd name="connsiteX1" fmla="*/ 609651 w 1032305"/>
                <a:gd name="connsiteY1" fmla="*/ 158261 h 2244977"/>
                <a:gd name="connsiteX2" fmla="*/ 621374 w 1032305"/>
                <a:gd name="connsiteY2" fmla="*/ 281354 h 2244977"/>
                <a:gd name="connsiteX3" fmla="*/ 726882 w 1032305"/>
                <a:gd name="connsiteY3" fmla="*/ 339969 h 2244977"/>
                <a:gd name="connsiteX4" fmla="*/ 832389 w 1032305"/>
                <a:gd name="connsiteY4" fmla="*/ 381000 h 2244977"/>
                <a:gd name="connsiteX5" fmla="*/ 949620 w 1032305"/>
                <a:gd name="connsiteY5" fmla="*/ 521677 h 2244977"/>
                <a:gd name="connsiteX6" fmla="*/ 1031682 w 1032305"/>
                <a:gd name="connsiteY6" fmla="*/ 691661 h 2244977"/>
                <a:gd name="connsiteX7" fmla="*/ 978928 w 1032305"/>
                <a:gd name="connsiteY7" fmla="*/ 885092 h 2244977"/>
                <a:gd name="connsiteX8" fmla="*/ 832389 w 1032305"/>
                <a:gd name="connsiteY8" fmla="*/ 1025769 h 2244977"/>
                <a:gd name="connsiteX9" fmla="*/ 650682 w 1032305"/>
                <a:gd name="connsiteY9" fmla="*/ 1207477 h 2244977"/>
                <a:gd name="connsiteX10" fmla="*/ 398635 w 1032305"/>
                <a:gd name="connsiteY10" fmla="*/ 1371600 h 2244977"/>
                <a:gd name="connsiteX11" fmla="*/ 170035 w 1032305"/>
                <a:gd name="connsiteY11" fmla="*/ 1535723 h 2244977"/>
                <a:gd name="connsiteX12" fmla="*/ 70389 w 1032305"/>
                <a:gd name="connsiteY12" fmla="*/ 1641230 h 2244977"/>
                <a:gd name="connsiteX13" fmla="*/ 5912 w 1032305"/>
                <a:gd name="connsiteY13" fmla="*/ 1770184 h 2244977"/>
                <a:gd name="connsiteX14" fmla="*/ 23497 w 1032305"/>
                <a:gd name="connsiteY14" fmla="*/ 1869830 h 2244977"/>
                <a:gd name="connsiteX15" fmla="*/ 187620 w 1032305"/>
                <a:gd name="connsiteY15" fmla="*/ 2033954 h 2244977"/>
                <a:gd name="connsiteX16" fmla="*/ 363466 w 1032305"/>
                <a:gd name="connsiteY16" fmla="*/ 2133600 h 2244977"/>
                <a:gd name="connsiteX17" fmla="*/ 556897 w 1032305"/>
                <a:gd name="connsiteY17" fmla="*/ 2227384 h 2244977"/>
                <a:gd name="connsiteX18" fmla="*/ 597928 w 1032305"/>
                <a:gd name="connsiteY18" fmla="*/ 2244969 h 2244977"/>
                <a:gd name="connsiteX19" fmla="*/ 597928 w 1032305"/>
                <a:gd name="connsiteY19" fmla="*/ 2244969 h 2244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32305" h="2244977">
                  <a:moveTo>
                    <a:pt x="597928" y="0"/>
                  </a:moveTo>
                  <a:cubicBezTo>
                    <a:pt x="601835" y="55684"/>
                    <a:pt x="605743" y="111369"/>
                    <a:pt x="609651" y="158261"/>
                  </a:cubicBezTo>
                  <a:cubicBezTo>
                    <a:pt x="613559" y="205153"/>
                    <a:pt x="601836" y="251069"/>
                    <a:pt x="621374" y="281354"/>
                  </a:cubicBezTo>
                  <a:cubicBezTo>
                    <a:pt x="640913" y="311639"/>
                    <a:pt x="691713" y="323361"/>
                    <a:pt x="726882" y="339969"/>
                  </a:cubicBezTo>
                  <a:cubicBezTo>
                    <a:pt x="762051" y="356577"/>
                    <a:pt x="795266" y="350715"/>
                    <a:pt x="832389" y="381000"/>
                  </a:cubicBezTo>
                  <a:cubicBezTo>
                    <a:pt x="869512" y="411285"/>
                    <a:pt x="916405" y="469900"/>
                    <a:pt x="949620" y="521677"/>
                  </a:cubicBezTo>
                  <a:cubicBezTo>
                    <a:pt x="982835" y="573454"/>
                    <a:pt x="1026797" y="631092"/>
                    <a:pt x="1031682" y="691661"/>
                  </a:cubicBezTo>
                  <a:cubicBezTo>
                    <a:pt x="1036567" y="752230"/>
                    <a:pt x="1012144" y="829407"/>
                    <a:pt x="978928" y="885092"/>
                  </a:cubicBezTo>
                  <a:cubicBezTo>
                    <a:pt x="945713" y="940777"/>
                    <a:pt x="887097" y="972038"/>
                    <a:pt x="832389" y="1025769"/>
                  </a:cubicBezTo>
                  <a:cubicBezTo>
                    <a:pt x="777681" y="1079500"/>
                    <a:pt x="722974" y="1149839"/>
                    <a:pt x="650682" y="1207477"/>
                  </a:cubicBezTo>
                  <a:cubicBezTo>
                    <a:pt x="578390" y="1265116"/>
                    <a:pt x="478743" y="1316892"/>
                    <a:pt x="398635" y="1371600"/>
                  </a:cubicBezTo>
                  <a:cubicBezTo>
                    <a:pt x="318527" y="1426308"/>
                    <a:pt x="224743" y="1490785"/>
                    <a:pt x="170035" y="1535723"/>
                  </a:cubicBezTo>
                  <a:cubicBezTo>
                    <a:pt x="115327" y="1580661"/>
                    <a:pt x="97743" y="1602153"/>
                    <a:pt x="70389" y="1641230"/>
                  </a:cubicBezTo>
                  <a:cubicBezTo>
                    <a:pt x="43035" y="1680307"/>
                    <a:pt x="13727" y="1732084"/>
                    <a:pt x="5912" y="1770184"/>
                  </a:cubicBezTo>
                  <a:cubicBezTo>
                    <a:pt x="-1903" y="1808284"/>
                    <a:pt x="-6788" y="1825868"/>
                    <a:pt x="23497" y="1869830"/>
                  </a:cubicBezTo>
                  <a:cubicBezTo>
                    <a:pt x="53782" y="1913792"/>
                    <a:pt x="130959" y="1989992"/>
                    <a:pt x="187620" y="2033954"/>
                  </a:cubicBezTo>
                  <a:cubicBezTo>
                    <a:pt x="244281" y="2077916"/>
                    <a:pt x="301920" y="2101362"/>
                    <a:pt x="363466" y="2133600"/>
                  </a:cubicBezTo>
                  <a:cubicBezTo>
                    <a:pt x="425012" y="2165838"/>
                    <a:pt x="517820" y="2208823"/>
                    <a:pt x="556897" y="2227384"/>
                  </a:cubicBezTo>
                  <a:cubicBezTo>
                    <a:pt x="595974" y="2245945"/>
                    <a:pt x="597928" y="2244969"/>
                    <a:pt x="597928" y="2244969"/>
                  </a:cubicBezTo>
                  <a:lnTo>
                    <a:pt x="597928" y="2244969"/>
                  </a:lnTo>
                </a:path>
              </a:pathLst>
            </a:custGeom>
            <a:noFill/>
            <a:ln w="28575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4073964" y="3259015"/>
              <a:ext cx="617017" cy="3059723"/>
            </a:xfrm>
            <a:custGeom>
              <a:avLst/>
              <a:gdLst>
                <a:gd name="connsiteX0" fmla="*/ 263574 w 617017"/>
                <a:gd name="connsiteY0" fmla="*/ 0 h 3059723"/>
                <a:gd name="connsiteX1" fmla="*/ 322190 w 617017"/>
                <a:gd name="connsiteY1" fmla="*/ 87923 h 3059723"/>
                <a:gd name="connsiteX2" fmla="*/ 415974 w 617017"/>
                <a:gd name="connsiteY2" fmla="*/ 269631 h 3059723"/>
                <a:gd name="connsiteX3" fmla="*/ 486313 w 617017"/>
                <a:gd name="connsiteY3" fmla="*/ 427893 h 3059723"/>
                <a:gd name="connsiteX4" fmla="*/ 503898 w 617017"/>
                <a:gd name="connsiteY4" fmla="*/ 562708 h 3059723"/>
                <a:gd name="connsiteX5" fmla="*/ 503898 w 617017"/>
                <a:gd name="connsiteY5" fmla="*/ 656493 h 3059723"/>
                <a:gd name="connsiteX6" fmla="*/ 474590 w 617017"/>
                <a:gd name="connsiteY6" fmla="*/ 791308 h 3059723"/>
                <a:gd name="connsiteX7" fmla="*/ 421836 w 617017"/>
                <a:gd name="connsiteY7" fmla="*/ 890954 h 3059723"/>
                <a:gd name="connsiteX8" fmla="*/ 380805 w 617017"/>
                <a:gd name="connsiteY8" fmla="*/ 990600 h 3059723"/>
                <a:gd name="connsiteX9" fmla="*/ 398390 w 617017"/>
                <a:gd name="connsiteY9" fmla="*/ 1084385 h 3059723"/>
                <a:gd name="connsiteX10" fmla="*/ 486313 w 617017"/>
                <a:gd name="connsiteY10" fmla="*/ 1201616 h 3059723"/>
                <a:gd name="connsiteX11" fmla="*/ 574236 w 617017"/>
                <a:gd name="connsiteY11" fmla="*/ 1324708 h 3059723"/>
                <a:gd name="connsiteX12" fmla="*/ 609405 w 617017"/>
                <a:gd name="connsiteY12" fmla="*/ 1430216 h 3059723"/>
                <a:gd name="connsiteX13" fmla="*/ 615267 w 617017"/>
                <a:gd name="connsiteY13" fmla="*/ 1512277 h 3059723"/>
                <a:gd name="connsiteX14" fmla="*/ 585959 w 617017"/>
                <a:gd name="connsiteY14" fmla="*/ 1600200 h 3059723"/>
                <a:gd name="connsiteX15" fmla="*/ 462867 w 617017"/>
                <a:gd name="connsiteY15" fmla="*/ 1781908 h 3059723"/>
                <a:gd name="connsiteX16" fmla="*/ 287021 w 617017"/>
                <a:gd name="connsiteY16" fmla="*/ 1951893 h 3059723"/>
                <a:gd name="connsiteX17" fmla="*/ 111174 w 617017"/>
                <a:gd name="connsiteY17" fmla="*/ 2162908 h 3059723"/>
                <a:gd name="connsiteX18" fmla="*/ 5667 w 617017"/>
                <a:gd name="connsiteY18" fmla="*/ 2368062 h 3059723"/>
                <a:gd name="connsiteX19" fmla="*/ 23251 w 617017"/>
                <a:gd name="connsiteY19" fmla="*/ 2538047 h 3059723"/>
                <a:gd name="connsiteX20" fmla="*/ 99451 w 617017"/>
                <a:gd name="connsiteY20" fmla="*/ 2690447 h 3059723"/>
                <a:gd name="connsiteX21" fmla="*/ 187374 w 617017"/>
                <a:gd name="connsiteY21" fmla="*/ 2836985 h 3059723"/>
                <a:gd name="connsiteX22" fmla="*/ 298744 w 617017"/>
                <a:gd name="connsiteY22" fmla="*/ 2930770 h 3059723"/>
                <a:gd name="connsiteX23" fmla="*/ 304605 w 617017"/>
                <a:gd name="connsiteY23" fmla="*/ 2983523 h 3059723"/>
                <a:gd name="connsiteX24" fmla="*/ 304605 w 617017"/>
                <a:gd name="connsiteY24" fmla="*/ 3059723 h 3059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17017" h="3059723">
                  <a:moveTo>
                    <a:pt x="263574" y="0"/>
                  </a:moveTo>
                  <a:cubicBezTo>
                    <a:pt x="280182" y="21492"/>
                    <a:pt x="296790" y="42985"/>
                    <a:pt x="322190" y="87923"/>
                  </a:cubicBezTo>
                  <a:cubicBezTo>
                    <a:pt x="347590" y="132861"/>
                    <a:pt x="388620" y="212969"/>
                    <a:pt x="415974" y="269631"/>
                  </a:cubicBezTo>
                  <a:cubicBezTo>
                    <a:pt x="443328" y="326293"/>
                    <a:pt x="471659" y="379047"/>
                    <a:pt x="486313" y="427893"/>
                  </a:cubicBezTo>
                  <a:cubicBezTo>
                    <a:pt x="500967" y="476739"/>
                    <a:pt x="500967" y="524608"/>
                    <a:pt x="503898" y="562708"/>
                  </a:cubicBezTo>
                  <a:cubicBezTo>
                    <a:pt x="506829" y="600808"/>
                    <a:pt x="508783" y="618393"/>
                    <a:pt x="503898" y="656493"/>
                  </a:cubicBezTo>
                  <a:cubicBezTo>
                    <a:pt x="499013" y="694593"/>
                    <a:pt x="488267" y="752231"/>
                    <a:pt x="474590" y="791308"/>
                  </a:cubicBezTo>
                  <a:cubicBezTo>
                    <a:pt x="460913" y="830385"/>
                    <a:pt x="437467" y="857739"/>
                    <a:pt x="421836" y="890954"/>
                  </a:cubicBezTo>
                  <a:cubicBezTo>
                    <a:pt x="406205" y="924169"/>
                    <a:pt x="384713" y="958362"/>
                    <a:pt x="380805" y="990600"/>
                  </a:cubicBezTo>
                  <a:cubicBezTo>
                    <a:pt x="376897" y="1022838"/>
                    <a:pt x="380805" y="1049216"/>
                    <a:pt x="398390" y="1084385"/>
                  </a:cubicBezTo>
                  <a:cubicBezTo>
                    <a:pt x="415975" y="1119554"/>
                    <a:pt x="457005" y="1161562"/>
                    <a:pt x="486313" y="1201616"/>
                  </a:cubicBezTo>
                  <a:cubicBezTo>
                    <a:pt x="515621" y="1241670"/>
                    <a:pt x="553721" y="1286608"/>
                    <a:pt x="574236" y="1324708"/>
                  </a:cubicBezTo>
                  <a:cubicBezTo>
                    <a:pt x="594751" y="1362808"/>
                    <a:pt x="602567" y="1398955"/>
                    <a:pt x="609405" y="1430216"/>
                  </a:cubicBezTo>
                  <a:cubicBezTo>
                    <a:pt x="616244" y="1461478"/>
                    <a:pt x="619175" y="1483946"/>
                    <a:pt x="615267" y="1512277"/>
                  </a:cubicBezTo>
                  <a:cubicBezTo>
                    <a:pt x="611359" y="1540608"/>
                    <a:pt x="611359" y="1555262"/>
                    <a:pt x="585959" y="1600200"/>
                  </a:cubicBezTo>
                  <a:cubicBezTo>
                    <a:pt x="560559" y="1645138"/>
                    <a:pt x="512690" y="1723293"/>
                    <a:pt x="462867" y="1781908"/>
                  </a:cubicBezTo>
                  <a:cubicBezTo>
                    <a:pt x="413044" y="1840523"/>
                    <a:pt x="345637" y="1888393"/>
                    <a:pt x="287021" y="1951893"/>
                  </a:cubicBezTo>
                  <a:cubicBezTo>
                    <a:pt x="228405" y="2015393"/>
                    <a:pt x="158066" y="2093547"/>
                    <a:pt x="111174" y="2162908"/>
                  </a:cubicBezTo>
                  <a:cubicBezTo>
                    <a:pt x="64282" y="2232269"/>
                    <a:pt x="20321" y="2305539"/>
                    <a:pt x="5667" y="2368062"/>
                  </a:cubicBezTo>
                  <a:cubicBezTo>
                    <a:pt x="-8987" y="2430585"/>
                    <a:pt x="7620" y="2484316"/>
                    <a:pt x="23251" y="2538047"/>
                  </a:cubicBezTo>
                  <a:cubicBezTo>
                    <a:pt x="38882" y="2591778"/>
                    <a:pt x="72097" y="2640624"/>
                    <a:pt x="99451" y="2690447"/>
                  </a:cubicBezTo>
                  <a:cubicBezTo>
                    <a:pt x="126805" y="2740270"/>
                    <a:pt x="154158" y="2796931"/>
                    <a:pt x="187374" y="2836985"/>
                  </a:cubicBezTo>
                  <a:cubicBezTo>
                    <a:pt x="220589" y="2877039"/>
                    <a:pt x="279205" y="2906347"/>
                    <a:pt x="298744" y="2930770"/>
                  </a:cubicBezTo>
                  <a:cubicBezTo>
                    <a:pt x="318283" y="2955193"/>
                    <a:pt x="303628" y="2962031"/>
                    <a:pt x="304605" y="2983523"/>
                  </a:cubicBezTo>
                  <a:cubicBezTo>
                    <a:pt x="305582" y="3005015"/>
                    <a:pt x="305093" y="3032369"/>
                    <a:pt x="304605" y="3059723"/>
                  </a:cubicBezTo>
                </a:path>
              </a:pathLst>
            </a:custGeom>
            <a:noFill/>
            <a:ln w="28575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22" name="Freeform 21"/>
          <p:cNvSpPr/>
          <p:nvPr/>
        </p:nvSpPr>
        <p:spPr bwMode="auto">
          <a:xfrm>
            <a:off x="4285537" y="1395706"/>
            <a:ext cx="1116196" cy="1567627"/>
          </a:xfrm>
          <a:custGeom>
            <a:avLst/>
            <a:gdLst>
              <a:gd name="connsiteX0" fmla="*/ 616747 w 1079764"/>
              <a:gd name="connsiteY0" fmla="*/ 1957754 h 1957754"/>
              <a:gd name="connsiteX1" fmla="*/ 388147 w 1079764"/>
              <a:gd name="connsiteY1" fmla="*/ 1846384 h 1957754"/>
              <a:gd name="connsiteX2" fmla="*/ 194716 w 1079764"/>
              <a:gd name="connsiteY2" fmla="*/ 1723292 h 1957754"/>
              <a:gd name="connsiteX3" fmla="*/ 48178 w 1079764"/>
              <a:gd name="connsiteY3" fmla="*/ 1611923 h 1957754"/>
              <a:gd name="connsiteX4" fmla="*/ 18870 w 1079764"/>
              <a:gd name="connsiteY4" fmla="*/ 1547446 h 1957754"/>
              <a:gd name="connsiteX5" fmla="*/ 1285 w 1079764"/>
              <a:gd name="connsiteY5" fmla="*/ 1494692 h 1957754"/>
              <a:gd name="connsiteX6" fmla="*/ 54039 w 1079764"/>
              <a:gd name="connsiteY6" fmla="*/ 1383323 h 1957754"/>
              <a:gd name="connsiteX7" fmla="*/ 171270 w 1079764"/>
              <a:gd name="connsiteY7" fmla="*/ 1277815 h 1957754"/>
              <a:gd name="connsiteX8" fmla="*/ 265055 w 1079764"/>
              <a:gd name="connsiteY8" fmla="*/ 1201615 h 1957754"/>
              <a:gd name="connsiteX9" fmla="*/ 423316 w 1079764"/>
              <a:gd name="connsiteY9" fmla="*/ 1101969 h 1957754"/>
              <a:gd name="connsiteX10" fmla="*/ 610885 w 1079764"/>
              <a:gd name="connsiteY10" fmla="*/ 961292 h 1957754"/>
              <a:gd name="connsiteX11" fmla="*/ 898101 w 1079764"/>
              <a:gd name="connsiteY11" fmla="*/ 732692 h 1957754"/>
              <a:gd name="connsiteX12" fmla="*/ 1073947 w 1079764"/>
              <a:gd name="connsiteY12" fmla="*/ 504092 h 1957754"/>
              <a:gd name="connsiteX13" fmla="*/ 1032916 w 1079764"/>
              <a:gd name="connsiteY13" fmla="*/ 328246 h 1957754"/>
              <a:gd name="connsiteX14" fmla="*/ 986024 w 1079764"/>
              <a:gd name="connsiteY14" fmla="*/ 211015 h 1957754"/>
              <a:gd name="connsiteX15" fmla="*/ 898101 w 1079764"/>
              <a:gd name="connsiteY15" fmla="*/ 128954 h 1957754"/>
              <a:gd name="connsiteX16" fmla="*/ 816039 w 1079764"/>
              <a:gd name="connsiteY16" fmla="*/ 82061 h 1957754"/>
              <a:gd name="connsiteX17" fmla="*/ 651916 w 1079764"/>
              <a:gd name="connsiteY17" fmla="*/ 0 h 1957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079764" h="1957754">
                <a:moveTo>
                  <a:pt x="616747" y="1957754"/>
                </a:moveTo>
                <a:cubicBezTo>
                  <a:pt x="537616" y="1921607"/>
                  <a:pt x="458485" y="1885461"/>
                  <a:pt x="388147" y="1846384"/>
                </a:cubicBezTo>
                <a:cubicBezTo>
                  <a:pt x="317809" y="1807307"/>
                  <a:pt x="251378" y="1762369"/>
                  <a:pt x="194716" y="1723292"/>
                </a:cubicBezTo>
                <a:cubicBezTo>
                  <a:pt x="138054" y="1684215"/>
                  <a:pt x="77486" y="1641231"/>
                  <a:pt x="48178" y="1611923"/>
                </a:cubicBezTo>
                <a:cubicBezTo>
                  <a:pt x="18870" y="1582615"/>
                  <a:pt x="26685" y="1566984"/>
                  <a:pt x="18870" y="1547446"/>
                </a:cubicBezTo>
                <a:cubicBezTo>
                  <a:pt x="11054" y="1527907"/>
                  <a:pt x="-4576" y="1522046"/>
                  <a:pt x="1285" y="1494692"/>
                </a:cubicBezTo>
                <a:cubicBezTo>
                  <a:pt x="7146" y="1467338"/>
                  <a:pt x="25708" y="1419469"/>
                  <a:pt x="54039" y="1383323"/>
                </a:cubicBezTo>
                <a:cubicBezTo>
                  <a:pt x="82370" y="1347177"/>
                  <a:pt x="136101" y="1308100"/>
                  <a:pt x="171270" y="1277815"/>
                </a:cubicBezTo>
                <a:cubicBezTo>
                  <a:pt x="206439" y="1247530"/>
                  <a:pt x="223047" y="1230923"/>
                  <a:pt x="265055" y="1201615"/>
                </a:cubicBezTo>
                <a:cubicBezTo>
                  <a:pt x="307063" y="1172307"/>
                  <a:pt x="365678" y="1142023"/>
                  <a:pt x="423316" y="1101969"/>
                </a:cubicBezTo>
                <a:cubicBezTo>
                  <a:pt x="480954" y="1061915"/>
                  <a:pt x="531754" y="1022838"/>
                  <a:pt x="610885" y="961292"/>
                </a:cubicBezTo>
                <a:cubicBezTo>
                  <a:pt x="690016" y="899746"/>
                  <a:pt x="820924" y="808892"/>
                  <a:pt x="898101" y="732692"/>
                </a:cubicBezTo>
                <a:cubicBezTo>
                  <a:pt x="975278" y="656492"/>
                  <a:pt x="1051478" y="571500"/>
                  <a:pt x="1073947" y="504092"/>
                </a:cubicBezTo>
                <a:cubicBezTo>
                  <a:pt x="1096416" y="436684"/>
                  <a:pt x="1047570" y="377092"/>
                  <a:pt x="1032916" y="328246"/>
                </a:cubicBezTo>
                <a:cubicBezTo>
                  <a:pt x="1018262" y="279400"/>
                  <a:pt x="1008493" y="244230"/>
                  <a:pt x="986024" y="211015"/>
                </a:cubicBezTo>
                <a:cubicBezTo>
                  <a:pt x="963555" y="177800"/>
                  <a:pt x="926432" y="150446"/>
                  <a:pt x="898101" y="128954"/>
                </a:cubicBezTo>
                <a:cubicBezTo>
                  <a:pt x="869770" y="107462"/>
                  <a:pt x="857070" y="103553"/>
                  <a:pt x="816039" y="82061"/>
                </a:cubicBezTo>
                <a:cubicBezTo>
                  <a:pt x="775008" y="60569"/>
                  <a:pt x="713462" y="30284"/>
                  <a:pt x="651916" y="0"/>
                </a:cubicBezTo>
              </a:path>
            </a:pathLst>
          </a:custGeom>
          <a:noFill/>
          <a:ln w="19050" cap="flat" cmpd="sng" algn="ctr">
            <a:solidFill>
              <a:srgbClr val="FF0066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4" name="Freeform 23"/>
          <p:cNvSpPr/>
          <p:nvPr/>
        </p:nvSpPr>
        <p:spPr bwMode="auto">
          <a:xfrm flipH="1">
            <a:off x="4605867" y="2336801"/>
            <a:ext cx="491065" cy="1957754"/>
          </a:xfrm>
          <a:custGeom>
            <a:avLst/>
            <a:gdLst>
              <a:gd name="connsiteX0" fmla="*/ 616747 w 1079764"/>
              <a:gd name="connsiteY0" fmla="*/ 1957754 h 1957754"/>
              <a:gd name="connsiteX1" fmla="*/ 388147 w 1079764"/>
              <a:gd name="connsiteY1" fmla="*/ 1846384 h 1957754"/>
              <a:gd name="connsiteX2" fmla="*/ 194716 w 1079764"/>
              <a:gd name="connsiteY2" fmla="*/ 1723292 h 1957754"/>
              <a:gd name="connsiteX3" fmla="*/ 48178 w 1079764"/>
              <a:gd name="connsiteY3" fmla="*/ 1611923 h 1957754"/>
              <a:gd name="connsiteX4" fmla="*/ 18870 w 1079764"/>
              <a:gd name="connsiteY4" fmla="*/ 1547446 h 1957754"/>
              <a:gd name="connsiteX5" fmla="*/ 1285 w 1079764"/>
              <a:gd name="connsiteY5" fmla="*/ 1494692 h 1957754"/>
              <a:gd name="connsiteX6" fmla="*/ 54039 w 1079764"/>
              <a:gd name="connsiteY6" fmla="*/ 1383323 h 1957754"/>
              <a:gd name="connsiteX7" fmla="*/ 171270 w 1079764"/>
              <a:gd name="connsiteY7" fmla="*/ 1277815 h 1957754"/>
              <a:gd name="connsiteX8" fmla="*/ 265055 w 1079764"/>
              <a:gd name="connsiteY8" fmla="*/ 1201615 h 1957754"/>
              <a:gd name="connsiteX9" fmla="*/ 423316 w 1079764"/>
              <a:gd name="connsiteY9" fmla="*/ 1101969 h 1957754"/>
              <a:gd name="connsiteX10" fmla="*/ 610885 w 1079764"/>
              <a:gd name="connsiteY10" fmla="*/ 961292 h 1957754"/>
              <a:gd name="connsiteX11" fmla="*/ 898101 w 1079764"/>
              <a:gd name="connsiteY11" fmla="*/ 732692 h 1957754"/>
              <a:gd name="connsiteX12" fmla="*/ 1073947 w 1079764"/>
              <a:gd name="connsiteY12" fmla="*/ 504092 h 1957754"/>
              <a:gd name="connsiteX13" fmla="*/ 1032916 w 1079764"/>
              <a:gd name="connsiteY13" fmla="*/ 328246 h 1957754"/>
              <a:gd name="connsiteX14" fmla="*/ 986024 w 1079764"/>
              <a:gd name="connsiteY14" fmla="*/ 211015 h 1957754"/>
              <a:gd name="connsiteX15" fmla="*/ 898101 w 1079764"/>
              <a:gd name="connsiteY15" fmla="*/ 128954 h 1957754"/>
              <a:gd name="connsiteX16" fmla="*/ 816039 w 1079764"/>
              <a:gd name="connsiteY16" fmla="*/ 82061 h 1957754"/>
              <a:gd name="connsiteX17" fmla="*/ 651916 w 1079764"/>
              <a:gd name="connsiteY17" fmla="*/ 0 h 1957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079764" h="1957754">
                <a:moveTo>
                  <a:pt x="616747" y="1957754"/>
                </a:moveTo>
                <a:cubicBezTo>
                  <a:pt x="537616" y="1921607"/>
                  <a:pt x="458485" y="1885461"/>
                  <a:pt x="388147" y="1846384"/>
                </a:cubicBezTo>
                <a:cubicBezTo>
                  <a:pt x="317809" y="1807307"/>
                  <a:pt x="251378" y="1762369"/>
                  <a:pt x="194716" y="1723292"/>
                </a:cubicBezTo>
                <a:cubicBezTo>
                  <a:pt x="138054" y="1684215"/>
                  <a:pt x="77486" y="1641231"/>
                  <a:pt x="48178" y="1611923"/>
                </a:cubicBezTo>
                <a:cubicBezTo>
                  <a:pt x="18870" y="1582615"/>
                  <a:pt x="26685" y="1566984"/>
                  <a:pt x="18870" y="1547446"/>
                </a:cubicBezTo>
                <a:cubicBezTo>
                  <a:pt x="11054" y="1527907"/>
                  <a:pt x="-4576" y="1522046"/>
                  <a:pt x="1285" y="1494692"/>
                </a:cubicBezTo>
                <a:cubicBezTo>
                  <a:pt x="7146" y="1467338"/>
                  <a:pt x="25708" y="1419469"/>
                  <a:pt x="54039" y="1383323"/>
                </a:cubicBezTo>
                <a:cubicBezTo>
                  <a:pt x="82370" y="1347177"/>
                  <a:pt x="136101" y="1308100"/>
                  <a:pt x="171270" y="1277815"/>
                </a:cubicBezTo>
                <a:cubicBezTo>
                  <a:pt x="206439" y="1247530"/>
                  <a:pt x="223047" y="1230923"/>
                  <a:pt x="265055" y="1201615"/>
                </a:cubicBezTo>
                <a:cubicBezTo>
                  <a:pt x="307063" y="1172307"/>
                  <a:pt x="365678" y="1142023"/>
                  <a:pt x="423316" y="1101969"/>
                </a:cubicBezTo>
                <a:cubicBezTo>
                  <a:pt x="480954" y="1061915"/>
                  <a:pt x="531754" y="1022838"/>
                  <a:pt x="610885" y="961292"/>
                </a:cubicBezTo>
                <a:cubicBezTo>
                  <a:pt x="690016" y="899746"/>
                  <a:pt x="820924" y="808892"/>
                  <a:pt x="898101" y="732692"/>
                </a:cubicBezTo>
                <a:cubicBezTo>
                  <a:pt x="975278" y="656492"/>
                  <a:pt x="1051478" y="571500"/>
                  <a:pt x="1073947" y="504092"/>
                </a:cubicBezTo>
                <a:cubicBezTo>
                  <a:pt x="1096416" y="436684"/>
                  <a:pt x="1047570" y="377092"/>
                  <a:pt x="1032916" y="328246"/>
                </a:cubicBezTo>
                <a:cubicBezTo>
                  <a:pt x="1018262" y="279400"/>
                  <a:pt x="1008493" y="244230"/>
                  <a:pt x="986024" y="211015"/>
                </a:cubicBezTo>
                <a:cubicBezTo>
                  <a:pt x="963555" y="177800"/>
                  <a:pt x="926432" y="150446"/>
                  <a:pt x="898101" y="128954"/>
                </a:cubicBezTo>
                <a:cubicBezTo>
                  <a:pt x="869770" y="107462"/>
                  <a:pt x="857070" y="103553"/>
                  <a:pt x="816039" y="82061"/>
                </a:cubicBezTo>
                <a:cubicBezTo>
                  <a:pt x="775008" y="60569"/>
                  <a:pt x="713462" y="30284"/>
                  <a:pt x="651916" y="0"/>
                </a:cubicBezTo>
              </a:path>
            </a:pathLst>
          </a:custGeom>
          <a:noFill/>
          <a:ln w="19050" cap="flat" cmpd="sng" algn="ctr">
            <a:solidFill>
              <a:srgbClr val="CC00FF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6" name="Freeform 25"/>
          <p:cNvSpPr/>
          <p:nvPr/>
        </p:nvSpPr>
        <p:spPr bwMode="auto">
          <a:xfrm>
            <a:off x="4326467" y="4221852"/>
            <a:ext cx="922866" cy="2009615"/>
          </a:xfrm>
          <a:custGeom>
            <a:avLst/>
            <a:gdLst>
              <a:gd name="connsiteX0" fmla="*/ 616747 w 1079764"/>
              <a:gd name="connsiteY0" fmla="*/ 1957754 h 1957754"/>
              <a:gd name="connsiteX1" fmla="*/ 388147 w 1079764"/>
              <a:gd name="connsiteY1" fmla="*/ 1846384 h 1957754"/>
              <a:gd name="connsiteX2" fmla="*/ 194716 w 1079764"/>
              <a:gd name="connsiteY2" fmla="*/ 1723292 h 1957754"/>
              <a:gd name="connsiteX3" fmla="*/ 48178 w 1079764"/>
              <a:gd name="connsiteY3" fmla="*/ 1611923 h 1957754"/>
              <a:gd name="connsiteX4" fmla="*/ 18870 w 1079764"/>
              <a:gd name="connsiteY4" fmla="*/ 1547446 h 1957754"/>
              <a:gd name="connsiteX5" fmla="*/ 1285 w 1079764"/>
              <a:gd name="connsiteY5" fmla="*/ 1494692 h 1957754"/>
              <a:gd name="connsiteX6" fmla="*/ 54039 w 1079764"/>
              <a:gd name="connsiteY6" fmla="*/ 1383323 h 1957754"/>
              <a:gd name="connsiteX7" fmla="*/ 171270 w 1079764"/>
              <a:gd name="connsiteY7" fmla="*/ 1277815 h 1957754"/>
              <a:gd name="connsiteX8" fmla="*/ 265055 w 1079764"/>
              <a:gd name="connsiteY8" fmla="*/ 1201615 h 1957754"/>
              <a:gd name="connsiteX9" fmla="*/ 423316 w 1079764"/>
              <a:gd name="connsiteY9" fmla="*/ 1101969 h 1957754"/>
              <a:gd name="connsiteX10" fmla="*/ 610885 w 1079764"/>
              <a:gd name="connsiteY10" fmla="*/ 961292 h 1957754"/>
              <a:gd name="connsiteX11" fmla="*/ 898101 w 1079764"/>
              <a:gd name="connsiteY11" fmla="*/ 732692 h 1957754"/>
              <a:gd name="connsiteX12" fmla="*/ 1073947 w 1079764"/>
              <a:gd name="connsiteY12" fmla="*/ 504092 h 1957754"/>
              <a:gd name="connsiteX13" fmla="*/ 1032916 w 1079764"/>
              <a:gd name="connsiteY13" fmla="*/ 328246 h 1957754"/>
              <a:gd name="connsiteX14" fmla="*/ 986024 w 1079764"/>
              <a:gd name="connsiteY14" fmla="*/ 211015 h 1957754"/>
              <a:gd name="connsiteX15" fmla="*/ 898101 w 1079764"/>
              <a:gd name="connsiteY15" fmla="*/ 128954 h 1957754"/>
              <a:gd name="connsiteX16" fmla="*/ 816039 w 1079764"/>
              <a:gd name="connsiteY16" fmla="*/ 82061 h 1957754"/>
              <a:gd name="connsiteX17" fmla="*/ 651916 w 1079764"/>
              <a:gd name="connsiteY17" fmla="*/ 0 h 1957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079764" h="1957754">
                <a:moveTo>
                  <a:pt x="616747" y="1957754"/>
                </a:moveTo>
                <a:cubicBezTo>
                  <a:pt x="537616" y="1921607"/>
                  <a:pt x="458485" y="1885461"/>
                  <a:pt x="388147" y="1846384"/>
                </a:cubicBezTo>
                <a:cubicBezTo>
                  <a:pt x="317809" y="1807307"/>
                  <a:pt x="251378" y="1762369"/>
                  <a:pt x="194716" y="1723292"/>
                </a:cubicBezTo>
                <a:cubicBezTo>
                  <a:pt x="138054" y="1684215"/>
                  <a:pt x="77486" y="1641231"/>
                  <a:pt x="48178" y="1611923"/>
                </a:cubicBezTo>
                <a:cubicBezTo>
                  <a:pt x="18870" y="1582615"/>
                  <a:pt x="26685" y="1566984"/>
                  <a:pt x="18870" y="1547446"/>
                </a:cubicBezTo>
                <a:cubicBezTo>
                  <a:pt x="11054" y="1527907"/>
                  <a:pt x="-4576" y="1522046"/>
                  <a:pt x="1285" y="1494692"/>
                </a:cubicBezTo>
                <a:cubicBezTo>
                  <a:pt x="7146" y="1467338"/>
                  <a:pt x="25708" y="1419469"/>
                  <a:pt x="54039" y="1383323"/>
                </a:cubicBezTo>
                <a:cubicBezTo>
                  <a:pt x="82370" y="1347177"/>
                  <a:pt x="136101" y="1308100"/>
                  <a:pt x="171270" y="1277815"/>
                </a:cubicBezTo>
                <a:cubicBezTo>
                  <a:pt x="206439" y="1247530"/>
                  <a:pt x="223047" y="1230923"/>
                  <a:pt x="265055" y="1201615"/>
                </a:cubicBezTo>
                <a:cubicBezTo>
                  <a:pt x="307063" y="1172307"/>
                  <a:pt x="365678" y="1142023"/>
                  <a:pt x="423316" y="1101969"/>
                </a:cubicBezTo>
                <a:cubicBezTo>
                  <a:pt x="480954" y="1061915"/>
                  <a:pt x="531754" y="1022838"/>
                  <a:pt x="610885" y="961292"/>
                </a:cubicBezTo>
                <a:cubicBezTo>
                  <a:pt x="690016" y="899746"/>
                  <a:pt x="820924" y="808892"/>
                  <a:pt x="898101" y="732692"/>
                </a:cubicBezTo>
                <a:cubicBezTo>
                  <a:pt x="975278" y="656492"/>
                  <a:pt x="1051478" y="571500"/>
                  <a:pt x="1073947" y="504092"/>
                </a:cubicBezTo>
                <a:cubicBezTo>
                  <a:pt x="1096416" y="436684"/>
                  <a:pt x="1047570" y="377092"/>
                  <a:pt x="1032916" y="328246"/>
                </a:cubicBezTo>
                <a:cubicBezTo>
                  <a:pt x="1018262" y="279400"/>
                  <a:pt x="1008493" y="244230"/>
                  <a:pt x="986024" y="211015"/>
                </a:cubicBezTo>
                <a:cubicBezTo>
                  <a:pt x="963555" y="177800"/>
                  <a:pt x="926432" y="150446"/>
                  <a:pt x="898101" y="128954"/>
                </a:cubicBezTo>
                <a:cubicBezTo>
                  <a:pt x="869770" y="107462"/>
                  <a:pt x="857070" y="103553"/>
                  <a:pt x="816039" y="82061"/>
                </a:cubicBezTo>
                <a:cubicBezTo>
                  <a:pt x="775008" y="60569"/>
                  <a:pt x="713462" y="30284"/>
                  <a:pt x="651916" y="0"/>
                </a:cubicBezTo>
              </a:path>
            </a:pathLst>
          </a:custGeom>
          <a:noFill/>
          <a:ln w="19050" cap="flat" cmpd="sng" algn="ctr">
            <a:solidFill>
              <a:srgbClr val="FF00FF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54016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4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891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6c</a:t>
            </a:r>
          </a:p>
        </p:txBody>
      </p:sp>
      <p:sp>
        <p:nvSpPr>
          <p:cNvPr id="38916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22070</TotalTime>
  <Words>168</Words>
  <Application>Microsoft Macintosh PowerPoint</Application>
  <PresentationFormat>On-screen Show (4:3)</PresentationFormat>
  <Paragraphs>16</Paragraphs>
  <Slides>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Default Design</vt:lpstr>
      <vt:lpstr>Exercise 6c:  Modeled Trace</vt:lpstr>
      <vt:lpstr>Figure 3 - Table</vt:lpstr>
      <vt:lpstr>Figure 3 - Trace</vt:lpstr>
      <vt:lpstr>Exercise 6c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180</cp:revision>
  <cp:lastPrinted>2001-11-26T19:56:19Z</cp:lastPrinted>
  <dcterms:created xsi:type="dcterms:W3CDTF">2001-11-20T13:29:42Z</dcterms:created>
  <dcterms:modified xsi:type="dcterms:W3CDTF">2015-05-01T18:14:10Z</dcterms:modified>
</cp:coreProperties>
</file>