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50" r:id="rId3"/>
    <p:sldId id="351" r:id="rId4"/>
    <p:sldId id="352" r:id="rId5"/>
    <p:sldId id="354" r:id="rId6"/>
    <p:sldId id="356" r:id="rId7"/>
    <p:sldId id="349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FF"/>
    <a:srgbClr val="FF6600"/>
    <a:srgbClr val="FFB66D"/>
    <a:srgbClr val="003399"/>
    <a:srgbClr val="666699"/>
    <a:srgbClr val="9900FF"/>
    <a:srgbClr val="CC00CC"/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51" autoAdjust="0"/>
  </p:normalViewPr>
  <p:slideViewPr>
    <p:cSldViewPr snapToGrid="0">
      <p:cViewPr varScale="1">
        <p:scale>
          <a:sx n="52" d="100"/>
          <a:sy n="52" d="100"/>
        </p:scale>
        <p:origin x="-1016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Main task description.</a:t>
            </a:r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A1B4AE-AEC1-4C34-87FD-854BC4D06D53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What the</a:t>
            </a:r>
            <a:r>
              <a:rPr lang="en-US" baseline="0" dirty="0" smtClean="0"/>
              <a:t> students</a:t>
            </a:r>
            <a:r>
              <a:rPr lang="en-US" dirty="0" smtClean="0"/>
              <a:t> </a:t>
            </a:r>
            <a:r>
              <a:rPr lang="en-US" dirty="0" smtClean="0"/>
              <a:t>will be doing</a:t>
            </a:r>
            <a:r>
              <a:rPr lang="en-US" baseline="0" dirty="0" smtClean="0"/>
              <a:t> and part of Figure 3, which will be explained on slide 5.</a:t>
            </a:r>
          </a:p>
        </p:txBody>
      </p:sp>
    </p:spTree>
    <p:extLst>
      <p:ext uri="{BB962C8B-B14F-4D97-AF65-F5344CB8AC3E}">
        <p14:creationId xmlns:p14="http://schemas.microsoft.com/office/powerpoint/2010/main" val="79893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simple (sine wave) pulse with the string of 4 </a:t>
            </a:r>
            <a:r>
              <a:rPr lang="en-US" dirty="0" err="1" smtClean="0"/>
              <a:t>msec</a:t>
            </a:r>
            <a:r>
              <a:rPr lang="en-US" dirty="0" smtClean="0"/>
              <a:t> samples. </a:t>
            </a:r>
            <a:r>
              <a:rPr lang="en-US" dirty="0" smtClean="0"/>
              <a:t>The </a:t>
            </a:r>
            <a:r>
              <a:rPr lang="en-US" dirty="0" smtClean="0"/>
              <a:t>amplitudes range from -100 to 100.</a:t>
            </a:r>
          </a:p>
        </p:txBody>
      </p:sp>
    </p:spTree>
    <p:extLst>
      <p:ext uri="{BB962C8B-B14F-4D97-AF65-F5344CB8AC3E}">
        <p14:creationId xmlns:p14="http://schemas.microsoft.com/office/powerpoint/2010/main" val="143887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The </a:t>
            </a:r>
            <a:r>
              <a:rPr lang="en-US" dirty="0" smtClean="0"/>
              <a:t>three</a:t>
            </a:r>
            <a:r>
              <a:rPr lang="en-US" baseline="0" dirty="0" smtClean="0"/>
              <a:t> RCs that we will ‘convolve’ with the pulse with as a function of TWT.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59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Figure </a:t>
            </a:r>
            <a:r>
              <a:rPr lang="en-US" dirty="0" smtClean="0"/>
              <a:t>3 is key to this exercise.  Review what is in each </a:t>
            </a:r>
            <a:r>
              <a:rPr lang="en-US" dirty="0" smtClean="0"/>
              <a:t>column</a:t>
            </a:r>
            <a:r>
              <a:rPr lang="en-US" baseline="0" dirty="0" smtClean="0"/>
              <a:t>, and then have the students examine the data.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Columns:</a:t>
            </a:r>
          </a:p>
          <a:p>
            <a:pPr lvl="0">
              <a:buFontTx/>
              <a:buNone/>
            </a:pPr>
            <a:r>
              <a:rPr lang="en-US" dirty="0" smtClean="0"/>
              <a:t>	1.  TWT starting at </a:t>
            </a:r>
            <a:r>
              <a:rPr lang="en-US" dirty="0" smtClean="0"/>
              <a:t>0.1 s and</a:t>
            </a:r>
            <a:r>
              <a:rPr lang="en-US" baseline="0" dirty="0" smtClean="0"/>
              <a:t> increments</a:t>
            </a:r>
            <a:r>
              <a:rPr lang="en-US" dirty="0" smtClean="0"/>
              <a:t> by </a:t>
            </a:r>
            <a:r>
              <a:rPr lang="en-US" dirty="0" smtClean="0"/>
              <a:t>.004 (4 </a:t>
            </a:r>
            <a:r>
              <a:rPr lang="en-US" dirty="0" err="1" smtClean="0"/>
              <a:t>msec</a:t>
            </a:r>
            <a:r>
              <a:rPr lang="en-US" dirty="0" smtClean="0"/>
              <a:t>)</a:t>
            </a: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	2.  The two positive RCs with the first (top) value at the TWT of the RC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	3.  The string of pulse amplitude values with the first (top) value at the TWT of the RC</a:t>
            </a:r>
          </a:p>
          <a:p>
            <a:pPr lvl="0">
              <a:buFontTx/>
              <a:buNone/>
            </a:pPr>
            <a:r>
              <a:rPr lang="en-US" dirty="0" smtClean="0"/>
              <a:t>	4.  The amplitude for the wavelet response for the two +RCs – value in column 2 * value in column 3</a:t>
            </a:r>
          </a:p>
          <a:p>
            <a:pPr lvl="0">
              <a:buFontTx/>
              <a:buNone/>
            </a:pPr>
            <a:r>
              <a:rPr lang="en-US" dirty="0" smtClean="0"/>
              <a:t>	5.  The one negative RCs with the first (top) value at the TWT of the RC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	6.  The string of pulse amplitude values with the first (top) value at the TWT of the negative RC</a:t>
            </a:r>
          </a:p>
          <a:p>
            <a:pPr lvl="0">
              <a:buFontTx/>
              <a:buNone/>
            </a:pPr>
            <a:r>
              <a:rPr lang="en-US" dirty="0" smtClean="0"/>
              <a:t>	7.  The amplitude for the wavelet response for the one -RCs – value in column 5 * value in column 6</a:t>
            </a:r>
          </a:p>
          <a:p>
            <a:pPr lvl="0">
              <a:buFontTx/>
              <a:buNone/>
            </a:pPr>
            <a:r>
              <a:rPr lang="en-US" dirty="0" smtClean="0"/>
              <a:t>	8.  The sum of the values in columns 4 and 7.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The first </a:t>
            </a:r>
            <a:r>
              <a:rPr lang="en-US" dirty="0" smtClean="0"/>
              <a:t>five (5) </a:t>
            </a:r>
            <a:r>
              <a:rPr lang="en-US" dirty="0" smtClean="0"/>
              <a:t>values in column </a:t>
            </a:r>
            <a:r>
              <a:rPr lang="en-US" dirty="0" smtClean="0"/>
              <a:t>4 </a:t>
            </a:r>
            <a:r>
              <a:rPr lang="en-US" dirty="0" smtClean="0"/>
              <a:t>are given. </a:t>
            </a:r>
            <a:r>
              <a:rPr lang="en-US" dirty="0" smtClean="0"/>
              <a:t>Students </a:t>
            </a:r>
            <a:r>
              <a:rPr lang="en-US" dirty="0" smtClean="0"/>
              <a:t>are to complete the response for RC #1 in column 4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Then </a:t>
            </a:r>
            <a:r>
              <a:rPr lang="en-US" dirty="0" smtClean="0"/>
              <a:t>they are to complete the response for the negative RC in column 7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Then</a:t>
            </a:r>
            <a:r>
              <a:rPr lang="en-US" baseline="0" dirty="0" smtClean="0"/>
              <a:t> </a:t>
            </a:r>
            <a:r>
              <a:rPr lang="en-US" baseline="0" dirty="0" smtClean="0"/>
              <a:t>they are </a:t>
            </a:r>
            <a:r>
              <a:rPr lang="en-US" dirty="0" smtClean="0"/>
              <a:t>to complete the response for the third (positive) RC in column 3.</a:t>
            </a:r>
          </a:p>
          <a:p>
            <a:pPr lvl="0">
              <a:buFontTx/>
              <a:buNone/>
            </a:pPr>
            <a:endParaRPr lang="en-US" dirty="0" smtClean="0"/>
          </a:p>
          <a:p>
            <a:pPr lvl="0">
              <a:buFontTx/>
              <a:buNone/>
            </a:pPr>
            <a:r>
              <a:rPr lang="en-US" dirty="0" smtClean="0"/>
              <a:t>Next, they add row-by-row the values in columns 4 and 7 and write the sum in column 8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Finally, </a:t>
            </a:r>
            <a:r>
              <a:rPr lang="en-US" dirty="0" smtClean="0"/>
              <a:t>they plot the values in column 8 in the graph on the right and ‘connect the dots,’ as shown on slide</a:t>
            </a:r>
            <a:r>
              <a:rPr lang="en-US" baseline="0" dirty="0" smtClean="0"/>
              <a:t> 6.</a:t>
            </a:r>
            <a:endParaRPr lang="en-US" dirty="0" smtClean="0"/>
          </a:p>
          <a:p>
            <a:pPr lvl="0"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50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F04862-F828-4FE8-9DD3-8C0BA5666061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>
              <a:buFontTx/>
              <a:buNone/>
            </a:pPr>
            <a:r>
              <a:rPr lang="en-US" dirty="0" smtClean="0"/>
              <a:t>Start </a:t>
            </a:r>
            <a:r>
              <a:rPr lang="en-US" dirty="0" smtClean="0"/>
              <a:t>to ‘connect the dots.’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557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6c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91916" y="1385032"/>
              <a:ext cx="6192252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err="1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Exer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6c:  Modeled Seismic Trace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7" y="2351797"/>
            <a:ext cx="4516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The Seismic Response to Three Given RCs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485493"/>
            <a:ext cx="7980192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latin typeface="Verdana" pitchFamily="34" charset="0"/>
              </a:rPr>
              <a:t>You will calculate and sketch the response of a given </a:t>
            </a:r>
            <a:r>
              <a:rPr lang="en-US" sz="2000" dirty="0" smtClean="0">
                <a:latin typeface="Verdana" pitchFamily="34" charset="0"/>
              </a:rPr>
              <a:t>pulse </a:t>
            </a:r>
            <a:r>
              <a:rPr lang="en-US" sz="2000" dirty="0">
                <a:latin typeface="Verdana" pitchFamily="34" charset="0"/>
              </a:rPr>
              <a:t>to </a:t>
            </a:r>
            <a:r>
              <a:rPr lang="en-US" sz="2000" dirty="0" smtClean="0">
                <a:latin typeface="Verdana" pitchFamily="34" charset="0"/>
              </a:rPr>
              <a:t>three reflection </a:t>
            </a:r>
            <a:r>
              <a:rPr lang="en-US" sz="2000" dirty="0">
                <a:latin typeface="Verdana" pitchFamily="34" charset="0"/>
              </a:rPr>
              <a:t>coefficients.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273" t="2686"/>
          <a:stretch/>
        </p:blipFill>
        <p:spPr>
          <a:xfrm>
            <a:off x="5507665" y="2270673"/>
            <a:ext cx="1903505" cy="2482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263249"/>
            <a:ext cx="82420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This exercise will demonstrate how we model a seismic trace. </a:t>
            </a:r>
            <a:r>
              <a:rPr lang="en-US" sz="2000" dirty="0" smtClean="0">
                <a:latin typeface="+mj-lt"/>
              </a:rPr>
              <a:t>You </a:t>
            </a:r>
            <a:r>
              <a:rPr lang="en-US" sz="2000" dirty="0">
                <a:latin typeface="+mj-lt"/>
              </a:rPr>
              <a:t>are given a </a:t>
            </a:r>
            <a:r>
              <a:rPr lang="en-US" sz="2000" dirty="0" smtClean="0">
                <a:latin typeface="+mj-lt"/>
              </a:rPr>
              <a:t>pulse and </a:t>
            </a:r>
            <a:r>
              <a:rPr lang="en-US" sz="2000" dirty="0" smtClean="0">
                <a:latin typeface="+mj-lt"/>
              </a:rPr>
              <a:t>three (3) </a:t>
            </a:r>
            <a:r>
              <a:rPr lang="en-US" sz="2000" dirty="0">
                <a:latin typeface="+mj-lt"/>
              </a:rPr>
              <a:t>reflection </a:t>
            </a:r>
            <a:r>
              <a:rPr lang="en-US" sz="2000" dirty="0" smtClean="0">
                <a:latin typeface="+mj-lt"/>
              </a:rPr>
              <a:t>coefficients. </a:t>
            </a:r>
            <a:r>
              <a:rPr lang="en-US" sz="2000" dirty="0" smtClean="0">
                <a:latin typeface="+mj-lt"/>
              </a:rPr>
              <a:t>From </a:t>
            </a:r>
            <a:r>
              <a:rPr lang="en-US" sz="2000" dirty="0">
                <a:latin typeface="+mj-lt"/>
              </a:rPr>
              <a:t>this you will construct a model of the seismic trace using Figure 3. </a:t>
            </a:r>
            <a:r>
              <a:rPr lang="en-US" sz="2000" dirty="0" smtClean="0">
                <a:latin typeface="+mj-lt"/>
              </a:rPr>
              <a:t>This </a:t>
            </a:r>
            <a:r>
              <a:rPr lang="en-US" sz="2000" dirty="0">
                <a:latin typeface="+mj-lt"/>
              </a:rPr>
              <a:t>may seem tedious, but it illustrates a lot about the seismic data, including convolution, interference effects, and wavelet polarity.</a:t>
            </a:r>
          </a:p>
          <a:p>
            <a:endParaRPr lang="en-US" sz="20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042" y="3406451"/>
            <a:ext cx="5591175" cy="29718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765698" y="3017157"/>
            <a:ext cx="1612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Figure 3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Simple Pulse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397" y="1669422"/>
            <a:ext cx="2791711" cy="3561797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596252" y="5506955"/>
            <a:ext cx="4603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31875" indent="-1031875"/>
            <a:r>
              <a:rPr lang="en-US" sz="2000" dirty="0" smtClean="0">
                <a:latin typeface="+mj-lt"/>
              </a:rPr>
              <a:t>NOTE:  There are only 4 unique numbers, including a zero.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RC Series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66924" y="5545399"/>
            <a:ext cx="6810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Three RCs (+0.2, -0.1 and +0.15) as a function of two-way time (the common depth scale for seismic data)</a:t>
            </a:r>
            <a:endParaRPr lang="en-US" sz="2000" dirty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116" y="1235015"/>
            <a:ext cx="3353908" cy="415547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 bwMode="auto">
          <a:xfrm>
            <a:off x="3657600" y="2838893"/>
            <a:ext cx="4572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4125433" y="4043916"/>
            <a:ext cx="53927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4114800" y="2122967"/>
            <a:ext cx="786809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0838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3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281" y="1236504"/>
            <a:ext cx="5301438" cy="496903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162807" y="1520457"/>
            <a:ext cx="209169" cy="276999"/>
            <a:chOff x="7872491" y="1594885"/>
            <a:chExt cx="209169" cy="276999"/>
          </a:xfrm>
        </p:grpSpPr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542522" y="1520457"/>
            <a:ext cx="209169" cy="276999"/>
            <a:chOff x="7872491" y="1594885"/>
            <a:chExt cx="209169" cy="276999"/>
          </a:xfrm>
        </p:grpSpPr>
        <p:sp>
          <p:nvSpPr>
            <p:cNvPr id="17" name="Oval 16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922237" y="1520457"/>
            <a:ext cx="209169" cy="276999"/>
            <a:chOff x="7872491" y="1594885"/>
            <a:chExt cx="209169" cy="276999"/>
          </a:xfrm>
        </p:grpSpPr>
        <p:sp>
          <p:nvSpPr>
            <p:cNvPr id="20" name="Oval 19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301952" y="1520457"/>
            <a:ext cx="209169" cy="276999"/>
            <a:chOff x="7872491" y="1594885"/>
            <a:chExt cx="209169" cy="276999"/>
          </a:xfrm>
        </p:grpSpPr>
        <p:sp>
          <p:nvSpPr>
            <p:cNvPr id="23" name="Oval 22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681667" y="1520457"/>
            <a:ext cx="209169" cy="276999"/>
            <a:chOff x="7872491" y="1594885"/>
            <a:chExt cx="209169" cy="276999"/>
          </a:xfrm>
        </p:grpSpPr>
        <p:sp>
          <p:nvSpPr>
            <p:cNvPr id="26" name="Oval 25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61382" y="1520457"/>
            <a:ext cx="209169" cy="276999"/>
            <a:chOff x="7872491" y="1594885"/>
            <a:chExt cx="209169" cy="276999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441097" y="1520457"/>
            <a:ext cx="209169" cy="276999"/>
            <a:chOff x="7872491" y="1594885"/>
            <a:chExt cx="209169" cy="276999"/>
          </a:xfrm>
        </p:grpSpPr>
        <p:sp>
          <p:nvSpPr>
            <p:cNvPr id="32" name="Oval 31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20811" y="1520457"/>
            <a:ext cx="209169" cy="276999"/>
            <a:chOff x="7872491" y="1594885"/>
            <a:chExt cx="209169" cy="276999"/>
          </a:xfrm>
        </p:grpSpPr>
        <p:sp>
          <p:nvSpPr>
            <p:cNvPr id="35" name="Oval 34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2624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3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281" y="1236504"/>
            <a:ext cx="5301438" cy="496903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162807" y="1520457"/>
            <a:ext cx="209169" cy="276999"/>
            <a:chOff x="7872491" y="1594885"/>
            <a:chExt cx="209169" cy="276999"/>
          </a:xfrm>
        </p:grpSpPr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542522" y="1520457"/>
            <a:ext cx="209169" cy="276999"/>
            <a:chOff x="7872491" y="1594885"/>
            <a:chExt cx="209169" cy="276999"/>
          </a:xfrm>
        </p:grpSpPr>
        <p:sp>
          <p:nvSpPr>
            <p:cNvPr id="17" name="Oval 16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922237" y="1520457"/>
            <a:ext cx="209169" cy="276999"/>
            <a:chOff x="7872491" y="1594885"/>
            <a:chExt cx="209169" cy="276999"/>
          </a:xfrm>
        </p:grpSpPr>
        <p:sp>
          <p:nvSpPr>
            <p:cNvPr id="20" name="Oval 19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301952" y="1520457"/>
            <a:ext cx="209169" cy="276999"/>
            <a:chOff x="7872491" y="1594885"/>
            <a:chExt cx="209169" cy="276999"/>
          </a:xfrm>
        </p:grpSpPr>
        <p:sp>
          <p:nvSpPr>
            <p:cNvPr id="23" name="Oval 22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681667" y="1520457"/>
            <a:ext cx="209169" cy="276999"/>
            <a:chOff x="7872491" y="1594885"/>
            <a:chExt cx="209169" cy="276999"/>
          </a:xfrm>
        </p:grpSpPr>
        <p:sp>
          <p:nvSpPr>
            <p:cNvPr id="26" name="Oval 25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61382" y="1520457"/>
            <a:ext cx="209169" cy="276999"/>
            <a:chOff x="7872491" y="1594885"/>
            <a:chExt cx="209169" cy="276999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441097" y="1520457"/>
            <a:ext cx="209169" cy="276999"/>
            <a:chOff x="7872491" y="1594885"/>
            <a:chExt cx="209169" cy="276999"/>
          </a:xfrm>
        </p:grpSpPr>
        <p:sp>
          <p:nvSpPr>
            <p:cNvPr id="32" name="Oval 31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20811" y="1520457"/>
            <a:ext cx="209169" cy="276999"/>
            <a:chOff x="7872491" y="1594885"/>
            <a:chExt cx="209169" cy="276999"/>
          </a:xfrm>
        </p:grpSpPr>
        <p:sp>
          <p:nvSpPr>
            <p:cNvPr id="35" name="Oval 34"/>
            <p:cNvSpPr>
              <a:spLocks noChangeAspect="1"/>
            </p:cNvSpPr>
            <p:nvPr/>
          </p:nvSpPr>
          <p:spPr bwMode="auto">
            <a:xfrm>
              <a:off x="7872491" y="1628800"/>
              <a:ext cx="209169" cy="209169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84040" y="1594885"/>
              <a:ext cx="1860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4" name="Freeform 3"/>
          <p:cNvSpPr/>
          <p:nvPr/>
        </p:nvSpPr>
        <p:spPr bwMode="auto">
          <a:xfrm>
            <a:off x="6103717" y="1946787"/>
            <a:ext cx="352619" cy="811161"/>
          </a:xfrm>
          <a:custGeom>
            <a:avLst/>
            <a:gdLst>
              <a:gd name="connsiteX0" fmla="*/ 11948 w 352619"/>
              <a:gd name="connsiteY0" fmla="*/ 0 h 811161"/>
              <a:gd name="connsiteX1" fmla="*/ 16864 w 352619"/>
              <a:gd name="connsiteY1" fmla="*/ 76200 h 811161"/>
              <a:gd name="connsiteX2" fmla="*/ 14406 w 352619"/>
              <a:gd name="connsiteY2" fmla="*/ 191729 h 811161"/>
              <a:gd name="connsiteX3" fmla="*/ 9489 w 352619"/>
              <a:gd name="connsiteY3" fmla="*/ 277761 h 811161"/>
              <a:gd name="connsiteX4" fmla="*/ 2115 w 352619"/>
              <a:gd name="connsiteY4" fmla="*/ 353961 h 811161"/>
              <a:gd name="connsiteX5" fmla="*/ 51277 w 352619"/>
              <a:gd name="connsiteY5" fmla="*/ 408039 h 811161"/>
              <a:gd name="connsiteX6" fmla="*/ 110270 w 352619"/>
              <a:gd name="connsiteY6" fmla="*/ 457200 h 811161"/>
              <a:gd name="connsiteX7" fmla="*/ 196302 w 352619"/>
              <a:gd name="connsiteY7" fmla="*/ 518652 h 811161"/>
              <a:gd name="connsiteX8" fmla="*/ 243006 w 352619"/>
              <a:gd name="connsiteY8" fmla="*/ 565355 h 811161"/>
              <a:gd name="connsiteX9" fmla="*/ 301999 w 352619"/>
              <a:gd name="connsiteY9" fmla="*/ 651387 h 811161"/>
              <a:gd name="connsiteX10" fmla="*/ 329038 w 352619"/>
              <a:gd name="connsiteY10" fmla="*/ 700548 h 811161"/>
              <a:gd name="connsiteX11" fmla="*/ 351160 w 352619"/>
              <a:gd name="connsiteY11" fmla="*/ 762000 h 811161"/>
              <a:gd name="connsiteX12" fmla="*/ 348702 w 352619"/>
              <a:gd name="connsiteY12" fmla="*/ 811161 h 811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2619" h="811161">
                <a:moveTo>
                  <a:pt x="11948" y="0"/>
                </a:moveTo>
                <a:cubicBezTo>
                  <a:pt x="14201" y="22122"/>
                  <a:pt x="16454" y="44245"/>
                  <a:pt x="16864" y="76200"/>
                </a:cubicBezTo>
                <a:cubicBezTo>
                  <a:pt x="17274" y="108155"/>
                  <a:pt x="15635" y="158136"/>
                  <a:pt x="14406" y="191729"/>
                </a:cubicBezTo>
                <a:cubicBezTo>
                  <a:pt x="13177" y="225322"/>
                  <a:pt x="11537" y="250722"/>
                  <a:pt x="9489" y="277761"/>
                </a:cubicBezTo>
                <a:cubicBezTo>
                  <a:pt x="7441" y="304800"/>
                  <a:pt x="-4850" y="332248"/>
                  <a:pt x="2115" y="353961"/>
                </a:cubicBezTo>
                <a:cubicBezTo>
                  <a:pt x="9080" y="375674"/>
                  <a:pt x="33251" y="390833"/>
                  <a:pt x="51277" y="408039"/>
                </a:cubicBezTo>
                <a:cubicBezTo>
                  <a:pt x="69303" y="425245"/>
                  <a:pt x="86099" y="438765"/>
                  <a:pt x="110270" y="457200"/>
                </a:cubicBezTo>
                <a:cubicBezTo>
                  <a:pt x="134441" y="475635"/>
                  <a:pt x="174179" y="500626"/>
                  <a:pt x="196302" y="518652"/>
                </a:cubicBezTo>
                <a:cubicBezTo>
                  <a:pt x="218425" y="536678"/>
                  <a:pt x="225390" y="543233"/>
                  <a:pt x="243006" y="565355"/>
                </a:cubicBezTo>
                <a:cubicBezTo>
                  <a:pt x="260622" y="587477"/>
                  <a:pt x="287660" y="628855"/>
                  <a:pt x="301999" y="651387"/>
                </a:cubicBezTo>
                <a:cubicBezTo>
                  <a:pt x="316338" y="673919"/>
                  <a:pt x="320845" y="682113"/>
                  <a:pt x="329038" y="700548"/>
                </a:cubicBezTo>
                <a:cubicBezTo>
                  <a:pt x="337232" y="718984"/>
                  <a:pt x="347883" y="743565"/>
                  <a:pt x="351160" y="762000"/>
                </a:cubicBezTo>
                <a:cubicBezTo>
                  <a:pt x="354437" y="780435"/>
                  <a:pt x="351569" y="795798"/>
                  <a:pt x="348702" y="811161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084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6c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21590</TotalTime>
  <Words>281</Words>
  <Application>Microsoft Macintosh PowerPoint</Application>
  <PresentationFormat>On-screen Show (4:3)</PresentationFormat>
  <Paragraphs>60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6c</vt:lpstr>
      <vt:lpstr>Equations</vt:lpstr>
      <vt:lpstr>Our Simple Pulse</vt:lpstr>
      <vt:lpstr>Our RC Series </vt:lpstr>
      <vt:lpstr>Figure 3</vt:lpstr>
      <vt:lpstr>Figure 3</vt:lpstr>
      <vt:lpstr>Exercise 6c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182</cp:revision>
  <cp:lastPrinted>2001-11-26T19:56:19Z</cp:lastPrinted>
  <dcterms:created xsi:type="dcterms:W3CDTF">2001-11-20T13:29:42Z</dcterms:created>
  <dcterms:modified xsi:type="dcterms:W3CDTF">2015-05-01T18:12:49Z</dcterms:modified>
</cp:coreProperties>
</file>