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9" r:id="rId2"/>
    <p:sldId id="350" r:id="rId3"/>
    <p:sldId id="351" r:id="rId4"/>
    <p:sldId id="352" r:id="rId5"/>
    <p:sldId id="354" r:id="rId6"/>
    <p:sldId id="355" r:id="rId7"/>
    <p:sldId id="349" r:id="rId8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3333FF"/>
    <a:srgbClr val="FF6600"/>
    <a:srgbClr val="FFB66D"/>
    <a:srgbClr val="003399"/>
    <a:srgbClr val="666699"/>
    <a:srgbClr val="9900FF"/>
    <a:srgbClr val="CC00CC"/>
    <a:srgbClr val="CC0099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0251" autoAdjust="0"/>
  </p:normalViewPr>
  <p:slideViewPr>
    <p:cSldViewPr snapToGrid="0">
      <p:cViewPr varScale="1">
        <p:scale>
          <a:sx n="57" d="100"/>
          <a:sy n="57" d="100"/>
        </p:scale>
        <p:origin x="-872" y="-112"/>
      </p:cViewPr>
      <p:guideLst>
        <p:guide orient="horz" pos="72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08EFB8F-9263-405B-A0FF-1642ADE1118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50381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546FEB-ECF4-4B47-8222-7BD374DE7D9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9493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dirty="0" smtClean="0"/>
              <a:t>Main</a:t>
            </a:r>
            <a:r>
              <a:rPr lang="en-US" baseline="0" dirty="0" smtClean="0"/>
              <a:t> task description.</a:t>
            </a:r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616F0A-285F-4723-B904-AC684BDD0CF0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6435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A1B4AE-AEC1-4C34-87FD-854BC4D06D53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343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3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the</a:t>
            </a:r>
            <a:r>
              <a:rPr lang="en-US" baseline="0" dirty="0" smtClean="0"/>
              <a:t> students</a:t>
            </a:r>
            <a:r>
              <a:rPr lang="en-US" dirty="0" smtClean="0"/>
              <a:t> </a:t>
            </a:r>
            <a:r>
              <a:rPr lang="en-US" dirty="0" smtClean="0"/>
              <a:t>need to do</a:t>
            </a:r>
            <a:r>
              <a:rPr lang="en-US" baseline="0" dirty="0" smtClean="0"/>
              <a:t> and the equations they will </a:t>
            </a:r>
            <a:r>
              <a:rPr lang="en-US" baseline="0" dirty="0" smtClean="0"/>
              <a:t>use during the exercise.</a:t>
            </a:r>
            <a:endParaRPr lang="en-US" baseline="0" dirty="0" smtClean="0"/>
          </a:p>
        </p:txBody>
      </p:sp>
    </p:spTree>
    <p:extLst>
      <p:ext uri="{BB962C8B-B14F-4D97-AF65-F5344CB8AC3E}">
        <p14:creationId xmlns:p14="http://schemas.microsoft.com/office/powerpoint/2010/main" val="7989317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F04862-F828-4FE8-9DD3-8C0BA5666061}" type="slidenum">
              <a:rPr lang="en-US"/>
              <a:pPr/>
              <a:t>3</a:t>
            </a:fld>
            <a:endParaRPr lang="en-US" dirty="0"/>
          </a:p>
        </p:txBody>
      </p:sp>
      <p:sp>
        <p:nvSpPr>
          <p:cNvPr id="344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4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>
              <a:buFontTx/>
              <a:buNone/>
            </a:pPr>
            <a:r>
              <a:rPr lang="en-US" dirty="0" smtClean="0"/>
              <a:t>The </a:t>
            </a:r>
            <a:r>
              <a:rPr lang="en-US" dirty="0" smtClean="0"/>
              <a:t>full seismic line showing a shallow window and a deep window. </a:t>
            </a:r>
            <a:r>
              <a:rPr lang="en-US" dirty="0" smtClean="0"/>
              <a:t>Frequency </a:t>
            </a:r>
            <a:r>
              <a:rPr lang="en-US" dirty="0" smtClean="0"/>
              <a:t>and wavelength change as a function of depth (two-way </a:t>
            </a:r>
            <a:r>
              <a:rPr lang="en-US" dirty="0" smtClean="0"/>
              <a:t>travel time</a:t>
            </a:r>
            <a:r>
              <a:rPr lang="en-US" dirty="0" smtClean="0"/>
              <a:t>)</a:t>
            </a:r>
            <a:r>
              <a:rPr lang="en-US" dirty="0" smtClean="0"/>
              <a:t>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388715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F04862-F828-4FE8-9DD3-8C0BA5666061}" type="slidenum">
              <a:rPr lang="en-US"/>
              <a:pPr/>
              <a:t>4</a:t>
            </a:fld>
            <a:endParaRPr lang="en-US" dirty="0"/>
          </a:p>
        </p:txBody>
      </p:sp>
      <p:sp>
        <p:nvSpPr>
          <p:cNvPr id="344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4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>
              <a:buFontTx/>
              <a:buNone/>
            </a:pPr>
            <a:r>
              <a:rPr lang="en-US" dirty="0" smtClean="0"/>
              <a:t>The </a:t>
            </a:r>
            <a:r>
              <a:rPr lang="en-US" dirty="0" smtClean="0"/>
              <a:t>shallow window. </a:t>
            </a:r>
            <a:r>
              <a:rPr lang="en-US" dirty="0" smtClean="0"/>
              <a:t>Have</a:t>
            </a:r>
            <a:r>
              <a:rPr lang="en-US" baseline="0" dirty="0" smtClean="0"/>
              <a:t> the students </a:t>
            </a:r>
            <a:r>
              <a:rPr lang="en-US" dirty="0" smtClean="0"/>
              <a:t>count </a:t>
            </a:r>
            <a:r>
              <a:rPr lang="en-US" dirty="0" smtClean="0"/>
              <a:t>the black-to-white cycles from 1.2 to 1.3 </a:t>
            </a:r>
            <a:r>
              <a:rPr lang="en-US" dirty="0" smtClean="0"/>
              <a:t>s </a:t>
            </a:r>
            <a:r>
              <a:rPr lang="en-US" dirty="0" smtClean="0"/>
              <a:t>within the red box. </a:t>
            </a:r>
            <a:r>
              <a:rPr lang="en-US" dirty="0" smtClean="0"/>
              <a:t>This </a:t>
            </a:r>
            <a:r>
              <a:rPr lang="en-US" dirty="0" smtClean="0"/>
              <a:t>is the apparent frequency.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25906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F04862-F828-4FE8-9DD3-8C0BA5666061}" type="slidenum">
              <a:rPr lang="en-US"/>
              <a:pPr/>
              <a:t>5</a:t>
            </a:fld>
            <a:endParaRPr lang="en-US" dirty="0"/>
          </a:p>
        </p:txBody>
      </p:sp>
      <p:sp>
        <p:nvSpPr>
          <p:cNvPr id="344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4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>
              <a:buFontTx/>
              <a:buNone/>
            </a:pPr>
            <a:r>
              <a:rPr lang="en-US" dirty="0" smtClean="0"/>
              <a:t>The </a:t>
            </a:r>
            <a:r>
              <a:rPr lang="en-US" dirty="0" smtClean="0"/>
              <a:t>deep window.  </a:t>
            </a:r>
            <a:r>
              <a:rPr lang="en-US" dirty="0" smtClean="0"/>
              <a:t>Have</a:t>
            </a:r>
            <a:r>
              <a:rPr lang="en-US" baseline="0" dirty="0" smtClean="0"/>
              <a:t> the students </a:t>
            </a:r>
            <a:r>
              <a:rPr lang="en-US" dirty="0" smtClean="0"/>
              <a:t>count </a:t>
            </a:r>
            <a:r>
              <a:rPr lang="en-US" dirty="0" smtClean="0"/>
              <a:t>the black-to-white cycles from 1.2 to 1.3 </a:t>
            </a:r>
            <a:r>
              <a:rPr lang="en-US" dirty="0" smtClean="0"/>
              <a:t>s </a:t>
            </a:r>
            <a:r>
              <a:rPr lang="en-US" dirty="0" smtClean="0"/>
              <a:t>within the red box. </a:t>
            </a:r>
            <a:r>
              <a:rPr lang="en-US" dirty="0" smtClean="0"/>
              <a:t>This </a:t>
            </a:r>
            <a:r>
              <a:rPr lang="en-US" dirty="0" smtClean="0"/>
              <a:t>is the apparent frequency.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76500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F04862-F828-4FE8-9DD3-8C0BA5666061}" type="slidenum">
              <a:rPr lang="en-US"/>
              <a:pPr/>
              <a:t>6</a:t>
            </a:fld>
            <a:endParaRPr lang="en-US" dirty="0"/>
          </a:p>
        </p:txBody>
      </p:sp>
      <p:sp>
        <p:nvSpPr>
          <p:cNvPr id="344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4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From </a:t>
            </a:r>
            <a:r>
              <a:rPr lang="en-US" dirty="0" smtClean="0"/>
              <a:t>the apparent frequency</a:t>
            </a:r>
            <a:r>
              <a:rPr lang="en-US" baseline="0" dirty="0" smtClean="0"/>
              <a:t> in each </a:t>
            </a:r>
            <a:r>
              <a:rPr lang="en-US" baseline="0" dirty="0" smtClean="0"/>
              <a:t>window, have the students use </a:t>
            </a:r>
            <a:r>
              <a:rPr lang="en-US" baseline="0" dirty="0" smtClean="0"/>
              <a:t>the equations to estimate the frequency and wavelength.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99348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4182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D2F37C43-D3AB-49E4-8396-610B8BE29668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4E516FF7-73EC-4CEF-ADC0-8325B11964C7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6b</a:t>
            </a:r>
          </a:p>
        </p:txBody>
      </p:sp>
      <p:grpSp>
        <p:nvGrpSpPr>
          <p:cNvPr id="2058" name="Group 14"/>
          <p:cNvGrpSpPr>
            <a:grpSpLocks/>
          </p:cNvGrpSpPr>
          <p:nvPr/>
        </p:nvGrpSpPr>
        <p:grpSpPr bwMode="auto">
          <a:xfrm>
            <a:off x="1104900" y="1222375"/>
            <a:ext cx="6924675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06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491916" y="1385032"/>
              <a:ext cx="6192252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err="1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Exer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 6b:  Frequency </a:t>
              </a:r>
              <a:r>
                <a:rPr lang="en-US" sz="3200" b="1" kern="1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&amp; Wavelength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451427" y="2351797"/>
            <a:ext cx="45160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Helvetica"/>
                <a:cs typeface="Helvetica"/>
              </a:rPr>
              <a:t>Calculating Frequency and Wavelength</a:t>
            </a:r>
            <a:endParaRPr lang="en-US" sz="4800" dirty="0">
              <a:latin typeface="Helvetica"/>
              <a:cs typeface="Helvetica"/>
            </a:endParaRPr>
          </a:p>
        </p:txBody>
      </p:sp>
      <p:sp>
        <p:nvSpPr>
          <p:cNvPr id="68" name="Text Box 5"/>
          <p:cNvSpPr txBox="1">
            <a:spLocks noChangeArrowheads="1"/>
          </p:cNvSpPr>
          <p:nvPr/>
        </p:nvSpPr>
        <p:spPr bwMode="auto">
          <a:xfrm>
            <a:off x="451427" y="4485493"/>
            <a:ext cx="7980192" cy="1215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sz="2000" dirty="0">
                <a:latin typeface="Verdana" pitchFamily="34" charset="0"/>
              </a:rPr>
              <a:t>Use several equations to estimate the frequency and seismic wavelength in two windows on a seismic </a:t>
            </a:r>
            <a:r>
              <a:rPr lang="en-US" sz="2000" dirty="0" smtClean="0">
                <a:latin typeface="Verdana" pitchFamily="34" charset="0"/>
              </a:rPr>
              <a:t>line</a:t>
            </a:r>
            <a:endParaRPr lang="en-US" sz="2000" dirty="0">
              <a:latin typeface="Verdana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 contrast="10000"/>
          </a:blip>
          <a:stretch>
            <a:fillRect/>
          </a:stretch>
        </p:blipFill>
        <p:spPr>
          <a:xfrm>
            <a:off x="4967501" y="2441184"/>
            <a:ext cx="3219450" cy="20443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Equations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81000" y="1263249"/>
            <a:ext cx="824200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+mj-lt"/>
              </a:rPr>
              <a:t>You will estimate the frequency of the seismic data in two seismic windows and then calculate the seismic wavelengths. </a:t>
            </a:r>
            <a:r>
              <a:rPr lang="en-US" sz="2000" dirty="0" smtClean="0">
                <a:latin typeface="+mj-lt"/>
              </a:rPr>
              <a:t>You </a:t>
            </a:r>
            <a:r>
              <a:rPr lang="en-US" sz="2000" dirty="0">
                <a:latin typeface="+mj-lt"/>
              </a:rPr>
              <a:t>are given a portion of a seismic line with two enlarged windows, one shallow and the other </a:t>
            </a:r>
            <a:r>
              <a:rPr lang="en-US" sz="2000" dirty="0" smtClean="0">
                <a:latin typeface="+mj-lt"/>
              </a:rPr>
              <a:t>deep. The </a:t>
            </a:r>
            <a:r>
              <a:rPr lang="en-US" sz="2000" dirty="0">
                <a:latin typeface="+mj-lt"/>
              </a:rPr>
              <a:t>basic equations </a:t>
            </a:r>
            <a:r>
              <a:rPr lang="en-US" sz="2000" dirty="0" smtClean="0">
                <a:latin typeface="+mj-lt"/>
              </a:rPr>
              <a:t>you will need are</a:t>
            </a:r>
            <a:r>
              <a:rPr lang="en-US" sz="2000" dirty="0">
                <a:latin typeface="+mj-lt"/>
              </a:rPr>
              <a:t>:</a:t>
            </a:r>
          </a:p>
          <a:p>
            <a:endParaRPr lang="en-US" sz="2000" dirty="0">
              <a:latin typeface="+mj-lt"/>
            </a:endParaRPr>
          </a:p>
          <a:p>
            <a:endParaRPr lang="en-US" sz="2000" dirty="0">
              <a:latin typeface="+mj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lum contrast="10000"/>
          </a:blip>
          <a:stretch>
            <a:fillRect/>
          </a:stretch>
        </p:blipFill>
        <p:spPr>
          <a:xfrm>
            <a:off x="967629" y="3106810"/>
            <a:ext cx="7142674" cy="25756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Seismic Line &amp; Windows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4480" y="887819"/>
            <a:ext cx="3555040" cy="558375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36867" y="1903227"/>
            <a:ext cx="1088760" cy="707886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Shallow</a:t>
            </a:r>
          </a:p>
          <a:p>
            <a:pPr algn="ctr"/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Window</a:t>
            </a:r>
            <a:endPara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813890" y="3679696"/>
            <a:ext cx="1088760" cy="707886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Deep</a:t>
            </a:r>
          </a:p>
          <a:p>
            <a:pPr algn="ctr"/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Window</a:t>
            </a:r>
            <a:endPara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7" name="Straight Arrow Connector 6"/>
          <p:cNvCxnSpPr/>
          <p:nvPr/>
        </p:nvCxnSpPr>
        <p:spPr bwMode="auto">
          <a:xfrm flipV="1">
            <a:off x="2125627" y="1669312"/>
            <a:ext cx="1478810" cy="361507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FF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5" name="Straight Arrow Connector 34"/>
          <p:cNvCxnSpPr/>
          <p:nvPr/>
        </p:nvCxnSpPr>
        <p:spPr bwMode="auto">
          <a:xfrm flipH="1">
            <a:off x="5954233" y="3870251"/>
            <a:ext cx="859658" cy="1180214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FF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Rectangle 9"/>
          <p:cNvSpPr/>
          <p:nvPr/>
        </p:nvSpPr>
        <p:spPr bwMode="auto">
          <a:xfrm>
            <a:off x="3675566" y="1419566"/>
            <a:ext cx="684767" cy="343617"/>
          </a:xfrm>
          <a:prstGeom prst="rect">
            <a:avLst/>
          </a:prstGeom>
          <a:noFill/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5434263" y="5113421"/>
            <a:ext cx="613611" cy="555458"/>
          </a:xfrm>
          <a:prstGeom prst="rect">
            <a:avLst/>
          </a:prstGeom>
          <a:noFill/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Shallow Window</a:t>
            </a:r>
            <a:endParaRPr lang="en-US" dirty="0"/>
          </a:p>
        </p:txBody>
      </p:sp>
      <p:pic>
        <p:nvPicPr>
          <p:cNvPr id="4" name="Picture 3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2171700" y="2152980"/>
            <a:ext cx="4800600" cy="279463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94567" y="1660710"/>
            <a:ext cx="21548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+mj-lt"/>
              </a:rPr>
              <a:t>1.2 to 1.3 sec</a:t>
            </a:r>
            <a:endParaRPr lang="en-US" sz="2000" dirty="0">
              <a:latin typeface="+mj-lt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2860158" y="2764463"/>
            <a:ext cx="3838354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Straight Connector 8"/>
          <p:cNvCxnSpPr/>
          <p:nvPr/>
        </p:nvCxnSpPr>
        <p:spPr bwMode="auto">
          <a:xfrm>
            <a:off x="2860158" y="4447951"/>
            <a:ext cx="3838354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Rectangle 7"/>
          <p:cNvSpPr/>
          <p:nvPr/>
        </p:nvSpPr>
        <p:spPr bwMode="auto">
          <a:xfrm>
            <a:off x="4433777" y="2232835"/>
            <a:ext cx="287079" cy="2466753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07902" y="5332748"/>
            <a:ext cx="4930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+mj-lt"/>
              </a:rPr>
              <a:t>How many black-white cycles are inside the red box from 1.2 to 1.3 sec?</a:t>
            </a:r>
            <a:endParaRPr lang="en-US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08389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00876" y="1277939"/>
            <a:ext cx="21548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+mj-lt"/>
              </a:rPr>
              <a:t>3.0 to 3.2 sec</a:t>
            </a:r>
            <a:endParaRPr lang="en-US" sz="2000" dirty="0">
              <a:latin typeface="+mj-lt"/>
            </a:endParaRPr>
          </a:p>
        </p:txBody>
      </p:sp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2192296" y="1678049"/>
            <a:ext cx="4772025" cy="3486150"/>
          </a:xfrm>
          <a:prstGeom prst="rect">
            <a:avLst/>
          </a:prstGeom>
        </p:spPr>
      </p:pic>
      <p:sp>
        <p:nvSpPr>
          <p:cNvPr id="284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Deep Window</a:t>
            </a: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2860158" y="1998919"/>
            <a:ext cx="3838354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Straight Connector 8"/>
          <p:cNvCxnSpPr/>
          <p:nvPr/>
        </p:nvCxnSpPr>
        <p:spPr bwMode="auto">
          <a:xfrm>
            <a:off x="2860158" y="4862621"/>
            <a:ext cx="3838354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Rectangle 7"/>
          <p:cNvSpPr/>
          <p:nvPr/>
        </p:nvSpPr>
        <p:spPr bwMode="auto">
          <a:xfrm>
            <a:off x="4492256" y="1786530"/>
            <a:ext cx="260497" cy="316824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07902" y="5332748"/>
            <a:ext cx="4930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+mj-lt"/>
              </a:rPr>
              <a:t>How many black-white cycles are inside the red box from </a:t>
            </a:r>
            <a:r>
              <a:rPr lang="en-US" sz="2000" dirty="0">
                <a:latin typeface="+mj-lt"/>
              </a:rPr>
              <a:t>3.0 to 3.2 sec</a:t>
            </a:r>
            <a:r>
              <a:rPr lang="en-US" sz="2000" dirty="0" smtClean="0">
                <a:latin typeface="+mj-lt"/>
              </a:rPr>
              <a:t>?</a:t>
            </a:r>
            <a:endParaRPr lang="en-US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926244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138376" y="1309837"/>
            <a:ext cx="21548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+mj-lt"/>
              </a:rPr>
              <a:t>Shallow</a:t>
            </a:r>
          </a:p>
          <a:p>
            <a:pPr algn="ctr"/>
            <a:r>
              <a:rPr lang="en-US" sz="2000" b="1" dirty="0" smtClean="0">
                <a:latin typeface="+mj-lt"/>
              </a:rPr>
              <a:t>Window</a:t>
            </a:r>
            <a:endParaRPr lang="en-US" sz="2000" b="1" dirty="0">
              <a:latin typeface="+mj-lt"/>
            </a:endParaRPr>
          </a:p>
        </p:txBody>
      </p:sp>
      <p:sp>
        <p:nvSpPr>
          <p:cNvPr id="284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Answers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980813" y="1309837"/>
            <a:ext cx="21548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+mj-lt"/>
              </a:rPr>
              <a:t>Deep</a:t>
            </a:r>
          </a:p>
          <a:p>
            <a:pPr algn="ctr"/>
            <a:r>
              <a:rPr lang="en-US" sz="2000" b="1" dirty="0" smtClean="0">
                <a:latin typeface="+mj-lt"/>
              </a:rPr>
              <a:t>Window</a:t>
            </a:r>
            <a:endParaRPr lang="en-US" sz="2000" b="1" dirty="0"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2526" y="2461697"/>
            <a:ext cx="21548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+mj-lt"/>
              </a:rPr>
              <a:t>Frequency</a:t>
            </a:r>
            <a:endParaRPr lang="en-US" sz="2000" b="1" dirty="0"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2526" y="4437649"/>
            <a:ext cx="21548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+mj-lt"/>
              </a:rPr>
              <a:t>Wavelength</a:t>
            </a:r>
            <a:endParaRPr lang="en-US" sz="2000" b="1" dirty="0">
              <a:latin typeface="+mj-lt"/>
            </a:endParaRPr>
          </a:p>
        </p:txBody>
      </p:sp>
      <p:cxnSp>
        <p:nvCxnSpPr>
          <p:cNvPr id="4" name="Straight Connector 3"/>
          <p:cNvCxnSpPr/>
          <p:nvPr/>
        </p:nvCxnSpPr>
        <p:spPr bwMode="auto">
          <a:xfrm>
            <a:off x="457201" y="2207781"/>
            <a:ext cx="8048846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Straight Connector 13"/>
          <p:cNvCxnSpPr/>
          <p:nvPr/>
        </p:nvCxnSpPr>
        <p:spPr bwMode="auto">
          <a:xfrm>
            <a:off x="2794590" y="1155794"/>
            <a:ext cx="0" cy="4082266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Straight Connector 14"/>
          <p:cNvCxnSpPr/>
          <p:nvPr/>
        </p:nvCxnSpPr>
        <p:spPr bwMode="auto">
          <a:xfrm>
            <a:off x="457201" y="3722921"/>
            <a:ext cx="8048846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Straight Connector 15"/>
          <p:cNvCxnSpPr/>
          <p:nvPr/>
        </p:nvCxnSpPr>
        <p:spPr bwMode="auto">
          <a:xfrm>
            <a:off x="457201" y="5238060"/>
            <a:ext cx="8048846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" name="Straight Connector 18"/>
          <p:cNvCxnSpPr/>
          <p:nvPr/>
        </p:nvCxnSpPr>
        <p:spPr bwMode="auto">
          <a:xfrm>
            <a:off x="5637028" y="1150938"/>
            <a:ext cx="0" cy="4082266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Straight Connector 19"/>
          <p:cNvCxnSpPr/>
          <p:nvPr/>
        </p:nvCxnSpPr>
        <p:spPr bwMode="auto">
          <a:xfrm>
            <a:off x="8479465" y="1155794"/>
            <a:ext cx="0" cy="4082266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1336856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6b</a:t>
            </a:r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21679</TotalTime>
  <Words>288</Words>
  <Application>Microsoft Macintosh PowerPoint</Application>
  <PresentationFormat>On-screen Show (4:3)</PresentationFormat>
  <Paragraphs>41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Default Design</vt:lpstr>
      <vt:lpstr>Exercise 6b</vt:lpstr>
      <vt:lpstr>Equations</vt:lpstr>
      <vt:lpstr>Seismic Line &amp; Windows</vt:lpstr>
      <vt:lpstr>Shallow Window</vt:lpstr>
      <vt:lpstr>Deep Window</vt:lpstr>
      <vt:lpstr>Your Answers</vt:lpstr>
      <vt:lpstr>Exercise 6b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183</cp:revision>
  <cp:lastPrinted>2001-11-26T19:56:19Z</cp:lastPrinted>
  <dcterms:created xsi:type="dcterms:W3CDTF">2001-11-20T13:29:42Z</dcterms:created>
  <dcterms:modified xsi:type="dcterms:W3CDTF">2015-05-01T18:01:02Z</dcterms:modified>
</cp:coreProperties>
</file>