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7"/>
  </p:notesMasterIdLst>
  <p:handoutMasterIdLst>
    <p:handoutMasterId r:id="rId28"/>
  </p:handoutMasterIdLst>
  <p:sldIdLst>
    <p:sldId id="309" r:id="rId2"/>
    <p:sldId id="351" r:id="rId3"/>
    <p:sldId id="380" r:id="rId4"/>
    <p:sldId id="352" r:id="rId5"/>
    <p:sldId id="353" r:id="rId6"/>
    <p:sldId id="354" r:id="rId7"/>
    <p:sldId id="355" r:id="rId8"/>
    <p:sldId id="363" r:id="rId9"/>
    <p:sldId id="365" r:id="rId10"/>
    <p:sldId id="366" r:id="rId11"/>
    <p:sldId id="356" r:id="rId12"/>
    <p:sldId id="357" r:id="rId13"/>
    <p:sldId id="358" r:id="rId14"/>
    <p:sldId id="359" r:id="rId15"/>
    <p:sldId id="360" r:id="rId16"/>
    <p:sldId id="361" r:id="rId17"/>
    <p:sldId id="362" r:id="rId18"/>
    <p:sldId id="377" r:id="rId19"/>
    <p:sldId id="378" r:id="rId20"/>
    <p:sldId id="379" r:id="rId21"/>
    <p:sldId id="376" r:id="rId22"/>
    <p:sldId id="370" r:id="rId23"/>
    <p:sldId id="371" r:id="rId24"/>
    <p:sldId id="372" r:id="rId25"/>
    <p:sldId id="349" r:id="rId26"/>
  </p:sldIdLst>
  <p:sldSz cx="9144000" cy="6858000" type="screen4x3"/>
  <p:notesSz cx="9271000" cy="6985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os="725">
          <p15:clr>
            <a:srgbClr val="A4A3A4"/>
          </p15:clr>
        </p15:guide>
        <p15:guide id="2" pos="2880">
          <p15:clr>
            <a:srgbClr val="A4A3A4"/>
          </p15:clr>
        </p15:guide>
      </p15:sldGuideLst>
    </p:ext>
    <p:ext uri="{2D200454-40CA-4A62-9FC3-DE9A4176ACB9}">
      <p15:notesGuideLst xmlns:p15="http://schemas.microsoft.com/office/powerpoint/2012/main" xmlns="">
        <p15:guide id="1" orient="horz" pos="2200">
          <p15:clr>
            <a:srgbClr val="A4A3A4"/>
          </p15:clr>
        </p15:guide>
        <p15:guide id="2" pos="292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0033CC"/>
    <a:srgbClr val="CC00FF"/>
    <a:srgbClr val="F9DBA5"/>
    <a:srgbClr val="000066"/>
    <a:srgbClr val="CCECFF"/>
    <a:srgbClr val="008000"/>
    <a:srgbClr val="FF0000"/>
    <a:srgbClr val="99CC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505" autoAdjust="0"/>
  </p:normalViewPr>
  <p:slideViewPr>
    <p:cSldViewPr snapToGrid="0">
      <p:cViewPr>
        <p:scale>
          <a:sx n="70" d="100"/>
          <a:sy n="70" d="100"/>
        </p:scale>
        <p:origin x="-1384" y="-696"/>
      </p:cViewPr>
      <p:guideLst>
        <p:guide orient="horz" pos="725"/>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352"/>
    </p:cViewPr>
  </p:sorterViewPr>
  <p:notesViewPr>
    <p:cSldViewPr snapToGrid="0">
      <p:cViewPr>
        <p:scale>
          <a:sx n="75" d="100"/>
          <a:sy n="75" d="100"/>
        </p:scale>
        <p:origin x="-702" y="1926"/>
      </p:cViewPr>
      <p:guideLst>
        <p:guide orient="horz" pos="2200"/>
        <p:guide pos="292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handoutMaster" Target="handoutMasters/handout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E0C40C13-24E2-4FA0-9644-2103F379F421}" type="slidenum">
              <a:rPr lang="en-US" altLang="en-US"/>
              <a:pPr/>
              <a:t>‹#›</a:t>
            </a:fld>
            <a:endParaRPr lang="en-US" altLang="en-US" dirty="0"/>
          </a:p>
        </p:txBody>
      </p:sp>
    </p:spTree>
    <p:extLst>
      <p:ext uri="{BB962C8B-B14F-4D97-AF65-F5344CB8AC3E}">
        <p14:creationId xmlns:p14="http://schemas.microsoft.com/office/powerpoint/2010/main" val="260088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2889250" y="523875"/>
            <a:ext cx="3492500" cy="2619375"/>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7100" y="3317875"/>
            <a:ext cx="7416800" cy="314325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CFA5B1C5-F8F7-4C25-81AE-ECFF46DF10B2}" type="slidenum">
              <a:rPr lang="en-US" altLang="en-US"/>
              <a:pPr/>
              <a:t>‹#›</a:t>
            </a:fld>
            <a:endParaRPr lang="en-US" altLang="en-US" dirty="0"/>
          </a:p>
        </p:txBody>
      </p:sp>
    </p:spTree>
    <p:extLst>
      <p:ext uri="{BB962C8B-B14F-4D97-AF65-F5344CB8AC3E}">
        <p14:creationId xmlns:p14="http://schemas.microsoft.com/office/powerpoint/2010/main" val="1762181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p:spPr>
        <p:txBody>
          <a:bodyPr/>
          <a:lstStyle/>
          <a:p>
            <a:r>
              <a:rPr lang="en-US" dirty="0" smtClean="0"/>
              <a:t>This unit gives a very simple explanation of seismic reflections.</a:t>
            </a:r>
            <a:r>
              <a:rPr lang="en-US" baseline="0" dirty="0" smtClean="0"/>
              <a:t> </a:t>
            </a:r>
            <a:r>
              <a:rPr lang="en-US" dirty="0" smtClean="0"/>
              <a:t>The</a:t>
            </a:r>
            <a:r>
              <a:rPr lang="en-US" baseline="0" dirty="0" smtClean="0"/>
              <a:t> lecture</a:t>
            </a:r>
            <a:r>
              <a:rPr lang="en-US" dirty="0" smtClean="0"/>
              <a:t> goes through reflection coefficients, pulses and convolution, and then walks through three (3) exercises to reflect on those points.</a:t>
            </a:r>
          </a:p>
        </p:txBody>
      </p:sp>
      <p:sp>
        <p:nvSpPr>
          <p:cNvPr id="5124" name="Slide Number Placeholder 3"/>
          <p:cNvSpPr>
            <a:spLocks noGrp="1"/>
          </p:cNvSpPr>
          <p:nvPr>
            <p:ph type="sldNum" sz="quarter" idx="5"/>
          </p:nvPr>
        </p:nvSpPr>
        <p:spPr>
          <a:noFill/>
          <a:ln>
            <a:miter lim="800000"/>
            <a:headEnd/>
            <a:tailEnd/>
          </a:ln>
        </p:spPr>
        <p:txBody>
          <a:bodyPr/>
          <a:lstStyle/>
          <a:p>
            <a:fld id="{6488AF9B-54E0-42B9-B942-86195BC32557}" type="slidenum">
              <a:rPr lang="en-US" altLang="en-US"/>
              <a:pPr/>
              <a:t>1</a:t>
            </a:fld>
            <a:endParaRPr lang="en-US" altLang="en-US" dirty="0"/>
          </a:p>
        </p:txBody>
      </p:sp>
    </p:spTree>
    <p:extLst>
      <p:ext uri="{BB962C8B-B14F-4D97-AF65-F5344CB8AC3E}">
        <p14:creationId xmlns:p14="http://schemas.microsoft.com/office/powerpoint/2010/main" val="2613253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223083-E562-4D7B-B418-62B6745FC9C9}" type="slidenum">
              <a:rPr lang="en-US"/>
              <a:pPr/>
              <a:t>10</a:t>
            </a:fld>
            <a:endParaRPr lang="en-US" dirty="0"/>
          </a:p>
        </p:txBody>
      </p:sp>
      <p:sp>
        <p:nvSpPr>
          <p:cNvPr id="336898" name="Rectangle 2"/>
          <p:cNvSpPr>
            <a:spLocks noGrp="1" noRot="1" noChangeAspect="1" noChangeArrowheads="1" noTextEdit="1"/>
          </p:cNvSpPr>
          <p:nvPr>
            <p:ph type="sldImg"/>
          </p:nvPr>
        </p:nvSpPr>
        <p:spPr>
          <a:ln/>
        </p:spPr>
      </p:sp>
      <p:sp>
        <p:nvSpPr>
          <p:cNvPr id="336899" name="Rectangle 3"/>
          <p:cNvSpPr>
            <a:spLocks noGrp="1" noChangeArrowheads="1"/>
          </p:cNvSpPr>
          <p:nvPr>
            <p:ph type="body" idx="1"/>
          </p:nvPr>
        </p:nvSpPr>
        <p:spPr/>
        <p:txBody>
          <a:bodyPr/>
          <a:lstStyle/>
          <a:p>
            <a:pPr lvl="0">
              <a:buFontTx/>
              <a:buNone/>
            </a:pPr>
            <a:r>
              <a:rPr lang="en-US" dirty="0" smtClean="0"/>
              <a:t>This </a:t>
            </a:r>
            <a:r>
              <a:rPr lang="en-US" dirty="0"/>
              <a:t>is the answer for the </a:t>
            </a:r>
            <a:r>
              <a:rPr lang="en-US" dirty="0" smtClean="0"/>
              <a:t>RC for the previous slide.</a:t>
            </a:r>
            <a:endParaRPr lang="en-US" dirty="0"/>
          </a:p>
        </p:txBody>
      </p:sp>
    </p:spTree>
    <p:extLst>
      <p:ext uri="{BB962C8B-B14F-4D97-AF65-F5344CB8AC3E}">
        <p14:creationId xmlns:p14="http://schemas.microsoft.com/office/powerpoint/2010/main" val="3717755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16BFFE-C45F-490D-8C2F-5099889C222B}" type="slidenum">
              <a:rPr lang="en-US"/>
              <a:pPr/>
              <a:t>11</a:t>
            </a:fld>
            <a:endParaRPr lang="en-US" dirty="0"/>
          </a:p>
        </p:txBody>
      </p:sp>
      <p:sp>
        <p:nvSpPr>
          <p:cNvPr id="326658" name="Rectangle 2"/>
          <p:cNvSpPr>
            <a:spLocks noGrp="1" noRot="1" noChangeAspect="1" noChangeArrowheads="1" noTextEdit="1"/>
          </p:cNvSpPr>
          <p:nvPr>
            <p:ph type="sldImg"/>
          </p:nvPr>
        </p:nvSpPr>
        <p:spPr>
          <a:ln/>
        </p:spPr>
      </p:sp>
      <p:sp>
        <p:nvSpPr>
          <p:cNvPr id="326659" name="Rectangle 3"/>
          <p:cNvSpPr>
            <a:spLocks noGrp="1" noChangeArrowheads="1"/>
          </p:cNvSpPr>
          <p:nvPr>
            <p:ph type="body" idx="1"/>
          </p:nvPr>
        </p:nvSpPr>
        <p:spPr/>
        <p:txBody>
          <a:bodyPr/>
          <a:lstStyle/>
          <a:p>
            <a:pPr lvl="0">
              <a:buFontTx/>
              <a:buNone/>
            </a:pPr>
            <a:r>
              <a:rPr lang="en-US" dirty="0" smtClean="0"/>
              <a:t>In </a:t>
            </a:r>
            <a:r>
              <a:rPr lang="en-US" dirty="0"/>
              <a:t>review, the essence of the seismic method is </a:t>
            </a:r>
            <a:r>
              <a:rPr lang="en-US" dirty="0" smtClean="0"/>
              <a:t>that: geoscientists</a:t>
            </a:r>
            <a:r>
              <a:rPr lang="en-US" baseline="0" dirty="0" smtClean="0"/>
              <a:t> </a:t>
            </a:r>
            <a:r>
              <a:rPr lang="en-US" dirty="0" smtClean="0"/>
              <a:t>generate </a:t>
            </a:r>
            <a:r>
              <a:rPr lang="en-US" dirty="0"/>
              <a:t>energy at the surface </a:t>
            </a:r>
            <a:r>
              <a:rPr lang="en-US" dirty="0" smtClean="0"/>
              <a:t>through Vibroseis trucks and/or through dynamite.</a:t>
            </a:r>
            <a:r>
              <a:rPr lang="en-US" baseline="0" dirty="0" smtClean="0"/>
              <a:t> </a:t>
            </a:r>
            <a:r>
              <a:rPr lang="en-US" dirty="0" smtClean="0"/>
              <a:t>The </a:t>
            </a:r>
            <a:r>
              <a:rPr lang="en-US" dirty="0"/>
              <a:t>energy travels down through the </a:t>
            </a:r>
            <a:r>
              <a:rPr lang="en-US" dirty="0" smtClean="0"/>
              <a:t>earth,</a:t>
            </a:r>
            <a:r>
              <a:rPr lang="en-US" baseline="0" dirty="0"/>
              <a:t> </a:t>
            </a:r>
            <a:r>
              <a:rPr lang="en-US" baseline="0" dirty="0" smtClean="0"/>
              <a:t>a</a:t>
            </a:r>
            <a:r>
              <a:rPr lang="en-US" dirty="0" smtClean="0"/>
              <a:t>nd</a:t>
            </a:r>
            <a:r>
              <a:rPr lang="en-US" baseline="0" dirty="0" smtClean="0"/>
              <a:t> a</a:t>
            </a:r>
            <a:r>
              <a:rPr lang="en-US" dirty="0" smtClean="0"/>
              <a:t>t </a:t>
            </a:r>
            <a:r>
              <a:rPr lang="en-US" dirty="0"/>
              <a:t>a boundary between one rock unit and another, there </a:t>
            </a:r>
            <a:r>
              <a:rPr lang="en-US" dirty="0" smtClean="0"/>
              <a:t>can be a </a:t>
            </a:r>
            <a:r>
              <a:rPr lang="en-US" dirty="0"/>
              <a:t>change in either the velocity of the </a:t>
            </a:r>
            <a:r>
              <a:rPr lang="en-US" dirty="0" smtClean="0"/>
              <a:t>rocks,</a:t>
            </a:r>
            <a:r>
              <a:rPr lang="en-US" baseline="0" dirty="0" smtClean="0"/>
              <a:t> </a:t>
            </a:r>
            <a:r>
              <a:rPr lang="en-US" dirty="0" smtClean="0"/>
              <a:t>the </a:t>
            </a:r>
            <a:r>
              <a:rPr lang="en-US" dirty="0"/>
              <a:t>densities of the rocks, or </a:t>
            </a:r>
            <a:r>
              <a:rPr lang="en-US" dirty="0" smtClean="0"/>
              <a:t>both.</a:t>
            </a:r>
            <a:endParaRPr lang="en-US" dirty="0"/>
          </a:p>
          <a:p>
            <a:pPr lvl="0">
              <a:buFontTx/>
              <a:buNone/>
            </a:pPr>
            <a:endParaRPr lang="en-US" dirty="0"/>
          </a:p>
          <a:p>
            <a:pPr lvl="0">
              <a:buFontTx/>
              <a:buNone/>
            </a:pPr>
            <a:r>
              <a:rPr lang="en-US" dirty="0" smtClean="0"/>
              <a:t>The </a:t>
            </a:r>
            <a:r>
              <a:rPr lang="en-US" dirty="0" smtClean="0"/>
              <a:t>acoustic </a:t>
            </a:r>
            <a:r>
              <a:rPr lang="en-US" dirty="0"/>
              <a:t>properties of a rock layer </a:t>
            </a:r>
            <a:r>
              <a:rPr lang="en-US" dirty="0" smtClean="0"/>
              <a:t>are described by a parameter </a:t>
            </a:r>
            <a:r>
              <a:rPr lang="en-US" dirty="0"/>
              <a:t>called </a:t>
            </a:r>
            <a:r>
              <a:rPr lang="en-US" dirty="0" smtClean="0"/>
              <a:t>impedance.</a:t>
            </a:r>
            <a:endParaRPr lang="en-US" dirty="0"/>
          </a:p>
          <a:p>
            <a:pPr lvl="0">
              <a:buFontTx/>
              <a:buNone/>
            </a:pPr>
            <a:endParaRPr lang="en-US" dirty="0"/>
          </a:p>
          <a:p>
            <a:pPr lvl="0">
              <a:buFontTx/>
              <a:buNone/>
            </a:pPr>
            <a:r>
              <a:rPr lang="en-US" dirty="0" smtClean="0"/>
              <a:t>Impedance </a:t>
            </a:r>
            <a:r>
              <a:rPr lang="en-US" dirty="0"/>
              <a:t>= velocity times density ( z = V * </a:t>
            </a:r>
            <a:r>
              <a:rPr lang="en-US" dirty="0">
                <a:sym typeface="Symbol" pitchFamily="18" charset="2"/>
              </a:rPr>
              <a:t></a:t>
            </a:r>
            <a:r>
              <a:rPr lang="en-US" dirty="0" smtClean="0">
                <a:sym typeface="Symbol" pitchFamily="18" charset="2"/>
              </a:rPr>
              <a:t>).</a:t>
            </a:r>
            <a:r>
              <a:rPr lang="en-US" baseline="0" dirty="0">
                <a:sym typeface="Symbol" pitchFamily="18" charset="2"/>
              </a:rPr>
              <a:t> </a:t>
            </a:r>
            <a:r>
              <a:rPr lang="en-US" baseline="0" dirty="0" smtClean="0">
                <a:sym typeface="Symbol" pitchFamily="18" charset="2"/>
              </a:rPr>
              <a:t>A </a:t>
            </a:r>
            <a:r>
              <a:rPr lang="en-US" dirty="0" smtClean="0">
                <a:sym typeface="Symbol" pitchFamily="18" charset="2"/>
              </a:rPr>
              <a:t>change </a:t>
            </a:r>
            <a:r>
              <a:rPr lang="en-US" dirty="0">
                <a:sym typeface="Symbol" pitchFamily="18" charset="2"/>
              </a:rPr>
              <a:t>in impedance (e.g., top of the yellow layer), a fraction of the energy “bounces” or is </a:t>
            </a:r>
            <a:r>
              <a:rPr lang="en-US" dirty="0" smtClean="0">
                <a:sym typeface="Symbol" pitchFamily="18" charset="2"/>
              </a:rPr>
              <a:t>reflected.</a:t>
            </a:r>
            <a:r>
              <a:rPr lang="en-US" baseline="0" dirty="0">
                <a:sym typeface="Symbol" pitchFamily="18" charset="2"/>
              </a:rPr>
              <a:t> </a:t>
            </a:r>
            <a:r>
              <a:rPr lang="en-US" dirty="0" smtClean="0">
                <a:sym typeface="Symbol" pitchFamily="18" charset="2"/>
              </a:rPr>
              <a:t>Most </a:t>
            </a:r>
            <a:r>
              <a:rPr lang="en-US" dirty="0">
                <a:sym typeface="Symbol" pitchFamily="18" charset="2"/>
              </a:rPr>
              <a:t>of the energy continues </a:t>
            </a:r>
            <a:r>
              <a:rPr lang="en-US" dirty="0" smtClean="0">
                <a:sym typeface="Symbol" pitchFamily="18" charset="2"/>
              </a:rPr>
              <a:t>down,</a:t>
            </a:r>
            <a:r>
              <a:rPr lang="en-US" baseline="0" dirty="0" smtClean="0">
                <a:sym typeface="Symbol" pitchFamily="18" charset="2"/>
              </a:rPr>
              <a:t> or </a:t>
            </a:r>
            <a:r>
              <a:rPr lang="en-US" dirty="0" smtClean="0">
                <a:sym typeface="Symbol" pitchFamily="18" charset="2"/>
              </a:rPr>
              <a:t>is transmitted</a:t>
            </a:r>
            <a:r>
              <a:rPr lang="en-US" baseline="0" dirty="0" smtClean="0">
                <a:sym typeface="Symbol" pitchFamily="18" charset="2"/>
              </a:rPr>
              <a:t> through the layer</a:t>
            </a:r>
            <a:r>
              <a:rPr lang="en-US" dirty="0" smtClean="0">
                <a:sym typeface="Symbol" pitchFamily="18" charset="2"/>
              </a:rPr>
              <a:t>.</a:t>
            </a:r>
            <a:r>
              <a:rPr lang="en-US" baseline="0" dirty="0">
                <a:sym typeface="Symbol" pitchFamily="18" charset="2"/>
              </a:rPr>
              <a:t> </a:t>
            </a:r>
            <a:r>
              <a:rPr lang="en-US" dirty="0" smtClean="0">
                <a:sym typeface="Symbol" pitchFamily="18" charset="2"/>
              </a:rPr>
              <a:t>At </a:t>
            </a:r>
            <a:r>
              <a:rPr lang="en-US" dirty="0">
                <a:sym typeface="Symbol" pitchFamily="18" charset="2"/>
              </a:rPr>
              <a:t>the next change in impedance (top of the brown layer) some of the energy “bounces” or is </a:t>
            </a:r>
            <a:r>
              <a:rPr lang="en-US" dirty="0" smtClean="0">
                <a:sym typeface="Symbol" pitchFamily="18" charset="2"/>
              </a:rPr>
              <a:t>reflected.</a:t>
            </a:r>
            <a:endParaRPr lang="en-US" dirty="0">
              <a:sym typeface="Symbol" pitchFamily="18" charset="2"/>
            </a:endParaRPr>
          </a:p>
          <a:p>
            <a:pPr lvl="3">
              <a:buFontTx/>
              <a:buNone/>
            </a:pPr>
            <a:endParaRPr lang="en-US" dirty="0">
              <a:sym typeface="Symbol" pitchFamily="18" charset="2"/>
            </a:endParaRPr>
          </a:p>
          <a:p>
            <a:pPr lvl="0">
              <a:buFontTx/>
              <a:buNone/>
            </a:pPr>
            <a:r>
              <a:rPr lang="en-US" dirty="0">
                <a:sym typeface="Symbol" pitchFamily="18" charset="2"/>
              </a:rPr>
              <a:t>Let’s say that the acoustic energy corresponds to a compression (positive numbers) followed by a rarefaction (negative numbers</a:t>
            </a:r>
            <a:r>
              <a:rPr lang="en-US" dirty="0" smtClean="0">
                <a:sym typeface="Symbol" pitchFamily="18" charset="2"/>
              </a:rPr>
              <a:t>).</a:t>
            </a:r>
            <a:r>
              <a:rPr lang="en-US" baseline="0" dirty="0">
                <a:sym typeface="Symbol" pitchFamily="18" charset="2"/>
              </a:rPr>
              <a:t> </a:t>
            </a:r>
            <a:r>
              <a:rPr lang="en-US" dirty="0" smtClean="0">
                <a:sym typeface="Symbol" pitchFamily="18" charset="2"/>
              </a:rPr>
              <a:t>In </a:t>
            </a:r>
            <a:r>
              <a:rPr lang="en-US" dirty="0">
                <a:sym typeface="Symbol" pitchFamily="18" charset="2"/>
              </a:rPr>
              <a:t>this </a:t>
            </a:r>
            <a:r>
              <a:rPr lang="en-US" dirty="0" smtClean="0">
                <a:sym typeface="Symbol" pitchFamily="18" charset="2"/>
              </a:rPr>
              <a:t>case,</a:t>
            </a:r>
            <a:r>
              <a:rPr lang="en-US" baseline="0" dirty="0">
                <a:sym typeface="Symbol" pitchFamily="18" charset="2"/>
              </a:rPr>
              <a:t> </a:t>
            </a:r>
            <a:r>
              <a:rPr lang="en-US" dirty="0" smtClean="0">
                <a:sym typeface="Symbol" pitchFamily="18" charset="2"/>
              </a:rPr>
              <a:t>at </a:t>
            </a:r>
            <a:r>
              <a:rPr lang="en-US" dirty="0">
                <a:sym typeface="Symbol" pitchFamily="18" charset="2"/>
              </a:rPr>
              <a:t>a boundary where the impedance increases (lower layer has a higher impedance than the upper layer) the reflected energy will be a compression followed by a rarefaction – on the seismic section a black peak followed by a white </a:t>
            </a:r>
            <a:r>
              <a:rPr lang="en-US" dirty="0" smtClean="0">
                <a:sym typeface="Symbol" pitchFamily="18" charset="2"/>
              </a:rPr>
              <a:t>trough.</a:t>
            </a:r>
            <a:r>
              <a:rPr lang="en-US" baseline="0" dirty="0">
                <a:sym typeface="Symbol" pitchFamily="18" charset="2"/>
              </a:rPr>
              <a:t> </a:t>
            </a:r>
            <a:r>
              <a:rPr lang="en-US" dirty="0" smtClean="0">
                <a:sym typeface="Symbol" pitchFamily="18" charset="2"/>
              </a:rPr>
              <a:t>If </a:t>
            </a:r>
            <a:r>
              <a:rPr lang="en-US" dirty="0">
                <a:sym typeface="Symbol" pitchFamily="18" charset="2"/>
              </a:rPr>
              <a:t>there is a decrease in impedance at a boundary, the reflected energy will be a rarefaction followed by a compression – on the seismic section a white trough followed by a black </a:t>
            </a:r>
            <a:r>
              <a:rPr lang="en-US" dirty="0" smtClean="0">
                <a:sym typeface="Symbol" pitchFamily="18" charset="2"/>
              </a:rPr>
              <a:t>peak.</a:t>
            </a:r>
            <a:endParaRPr lang="en-US" dirty="0">
              <a:sym typeface="Symbol" pitchFamily="18" charset="2"/>
            </a:endParaRPr>
          </a:p>
          <a:p>
            <a:pPr lvl="0">
              <a:buFontTx/>
              <a:buNone/>
            </a:pPr>
            <a:endParaRPr lang="en-US" dirty="0">
              <a:sym typeface="Symbol" pitchFamily="18" charset="2"/>
            </a:endParaRPr>
          </a:p>
          <a:p>
            <a:pPr>
              <a:buFontTx/>
              <a:buNone/>
            </a:pPr>
            <a:r>
              <a:rPr lang="en-US" dirty="0">
                <a:sym typeface="Symbol" pitchFamily="18" charset="2"/>
              </a:rPr>
              <a:t>On this slide there is an increase in impedance at both boundaries – hence both events on the seismic trace are a black peak followed by a white </a:t>
            </a:r>
            <a:r>
              <a:rPr lang="en-US" dirty="0" smtClean="0">
                <a:sym typeface="Symbol" pitchFamily="18" charset="2"/>
              </a:rPr>
              <a:t>trough.</a:t>
            </a:r>
            <a:r>
              <a:rPr lang="en-US" baseline="0" dirty="0">
                <a:sym typeface="Symbol" pitchFamily="18" charset="2"/>
              </a:rPr>
              <a:t> </a:t>
            </a:r>
            <a:r>
              <a:rPr lang="en-US" dirty="0" smtClean="0">
                <a:sym typeface="Symbol" pitchFamily="18" charset="2"/>
              </a:rPr>
              <a:t>On</a:t>
            </a:r>
            <a:r>
              <a:rPr lang="en-US" baseline="0" dirty="0" smtClean="0">
                <a:sym typeface="Symbol" pitchFamily="18" charset="2"/>
              </a:rPr>
              <a:t> the first slide, </a:t>
            </a:r>
            <a:r>
              <a:rPr lang="en-US" dirty="0" smtClean="0">
                <a:sym typeface="Symbol" pitchFamily="18" charset="2"/>
              </a:rPr>
              <a:t>there </a:t>
            </a:r>
            <a:r>
              <a:rPr lang="en-US" dirty="0">
                <a:sym typeface="Symbol" pitchFamily="18" charset="2"/>
              </a:rPr>
              <a:t>is an example on the right where there are </a:t>
            </a:r>
            <a:r>
              <a:rPr lang="en-US" dirty="0" smtClean="0">
                <a:sym typeface="Symbol" pitchFamily="18" charset="2"/>
              </a:rPr>
              <a:t>two (2) </a:t>
            </a:r>
            <a:r>
              <a:rPr lang="en-US" dirty="0">
                <a:sym typeface="Symbol" pitchFamily="18" charset="2"/>
              </a:rPr>
              <a:t>boundaries with an increase in impedance (between layers 1 and </a:t>
            </a:r>
            <a:r>
              <a:rPr lang="en-US" dirty="0" smtClean="0">
                <a:sym typeface="Symbol" pitchFamily="18" charset="2"/>
              </a:rPr>
              <a:t>2, </a:t>
            </a:r>
            <a:r>
              <a:rPr lang="en-US" dirty="0">
                <a:sym typeface="Symbol" pitchFamily="18" charset="2"/>
              </a:rPr>
              <a:t>and also between layers 3 and 4) and one boundary where there is a decrease in impedance (between layers 2 and 3</a:t>
            </a:r>
            <a:r>
              <a:rPr lang="en-US" dirty="0" smtClean="0">
                <a:sym typeface="Symbol" pitchFamily="18" charset="2"/>
              </a:rPr>
              <a:t>).</a:t>
            </a:r>
            <a:endParaRPr lang="en-US" dirty="0">
              <a:sym typeface="Symbol" pitchFamily="18" charset="2"/>
            </a:endParaRPr>
          </a:p>
        </p:txBody>
      </p:sp>
    </p:spTree>
    <p:extLst>
      <p:ext uri="{BB962C8B-B14F-4D97-AF65-F5344CB8AC3E}">
        <p14:creationId xmlns:p14="http://schemas.microsoft.com/office/powerpoint/2010/main" val="1208564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47ED00-A931-489D-A097-35081E9817D5}" type="slidenum">
              <a:rPr lang="en-US"/>
              <a:pPr/>
              <a:t>12</a:t>
            </a:fld>
            <a:endParaRPr lang="en-US" dirty="0"/>
          </a:p>
        </p:txBody>
      </p:sp>
      <p:sp>
        <p:nvSpPr>
          <p:cNvPr id="327682" name="Rectangle 2"/>
          <p:cNvSpPr>
            <a:spLocks noGrp="1" noRot="1" noChangeAspect="1" noChangeArrowheads="1" noTextEdit="1"/>
          </p:cNvSpPr>
          <p:nvPr>
            <p:ph type="sldImg"/>
          </p:nvPr>
        </p:nvSpPr>
        <p:spPr>
          <a:ln/>
        </p:spPr>
      </p:sp>
      <p:sp>
        <p:nvSpPr>
          <p:cNvPr id="327683" name="Rectangle 3"/>
          <p:cNvSpPr>
            <a:spLocks noGrp="1" noChangeArrowheads="1"/>
          </p:cNvSpPr>
          <p:nvPr>
            <p:ph type="body" idx="1"/>
          </p:nvPr>
        </p:nvSpPr>
        <p:spPr/>
        <p:txBody>
          <a:bodyPr/>
          <a:lstStyle/>
          <a:p>
            <a:pPr lvl="0">
              <a:buFontTx/>
              <a:buNone/>
            </a:pPr>
            <a:r>
              <a:rPr lang="en-US" dirty="0" smtClean="0"/>
              <a:t>This </a:t>
            </a:r>
            <a:r>
              <a:rPr lang="en-US" dirty="0"/>
              <a:t>is a simplification of the previous </a:t>
            </a:r>
            <a:r>
              <a:rPr lang="en-US" dirty="0" smtClean="0"/>
              <a:t>slide.</a:t>
            </a:r>
            <a:r>
              <a:rPr lang="en-US" baseline="0" dirty="0" smtClean="0"/>
              <a:t> </a:t>
            </a:r>
            <a:r>
              <a:rPr lang="en-US" dirty="0" smtClean="0"/>
              <a:t>At </a:t>
            </a:r>
            <a:r>
              <a:rPr lang="en-US" dirty="0"/>
              <a:t>a certain </a:t>
            </a:r>
            <a:r>
              <a:rPr lang="en-US" dirty="0" smtClean="0"/>
              <a:t>location, </a:t>
            </a:r>
            <a:r>
              <a:rPr lang="en-US" dirty="0"/>
              <a:t>we have various layers with different </a:t>
            </a:r>
            <a:r>
              <a:rPr lang="en-US" dirty="0" smtClean="0"/>
              <a:t>impedance</a:t>
            </a:r>
            <a:r>
              <a:rPr lang="en-US" baseline="0" dirty="0" smtClean="0"/>
              <a:t> values.</a:t>
            </a:r>
            <a:r>
              <a:rPr lang="en-US" baseline="0" dirty="0"/>
              <a:t> </a:t>
            </a:r>
            <a:r>
              <a:rPr lang="en-US" dirty="0" smtClean="0"/>
              <a:t>We </a:t>
            </a:r>
            <a:r>
              <a:rPr lang="en-US" dirty="0"/>
              <a:t>can calculate the impedance of each layer by multiplying the velocity by the </a:t>
            </a:r>
            <a:r>
              <a:rPr lang="en-US" dirty="0" smtClean="0"/>
              <a:t>density.</a:t>
            </a:r>
            <a:endParaRPr lang="en-US" dirty="0"/>
          </a:p>
          <a:p>
            <a:pPr lvl="0">
              <a:buFontTx/>
              <a:buNone/>
            </a:pPr>
            <a:endParaRPr lang="en-US" dirty="0" smtClean="0"/>
          </a:p>
          <a:p>
            <a:pPr lvl="0">
              <a:buFontTx/>
              <a:buNone/>
            </a:pPr>
            <a:r>
              <a:rPr lang="en-US" dirty="0" smtClean="0"/>
              <a:t>On </a:t>
            </a:r>
            <a:r>
              <a:rPr lang="en-US" dirty="0"/>
              <a:t>the far left, we show the impedance as a log </a:t>
            </a:r>
            <a:r>
              <a:rPr lang="en-US" dirty="0" smtClean="0"/>
              <a:t>curve.</a:t>
            </a:r>
            <a:r>
              <a:rPr lang="en-US" baseline="0" dirty="0"/>
              <a:t> </a:t>
            </a:r>
            <a:r>
              <a:rPr lang="en-US" dirty="0" smtClean="0"/>
              <a:t>The </a:t>
            </a:r>
            <a:r>
              <a:rPr lang="en-US" dirty="0"/>
              <a:t>amount of energy that is reflected is a function of the magnitude of the impedance change across a </a:t>
            </a:r>
            <a:r>
              <a:rPr lang="en-US" dirty="0" smtClean="0"/>
              <a:t>boundary.</a:t>
            </a:r>
            <a:r>
              <a:rPr lang="en-US" baseline="0" dirty="0" smtClean="0"/>
              <a:t> A</a:t>
            </a:r>
            <a:r>
              <a:rPr lang="en-US" dirty="0" smtClean="0"/>
              <a:t> </a:t>
            </a:r>
            <a:r>
              <a:rPr lang="en-US" dirty="0"/>
              <a:t>small change in impedance results in a small amount of reflected </a:t>
            </a:r>
            <a:r>
              <a:rPr lang="en-US" dirty="0" smtClean="0"/>
              <a:t>energy,</a:t>
            </a:r>
            <a:r>
              <a:rPr lang="en-US" baseline="0" dirty="0" smtClean="0"/>
              <a:t> while </a:t>
            </a:r>
            <a:r>
              <a:rPr lang="en-US" dirty="0" smtClean="0"/>
              <a:t>a </a:t>
            </a:r>
            <a:r>
              <a:rPr lang="en-US" dirty="0"/>
              <a:t>large change in impedance results in a larger amount of reflected </a:t>
            </a:r>
            <a:r>
              <a:rPr lang="en-US" dirty="0" smtClean="0"/>
              <a:t>energy.</a:t>
            </a:r>
          </a:p>
          <a:p>
            <a:pPr lvl="1">
              <a:buFontTx/>
              <a:buNone/>
            </a:pPr>
            <a:endParaRPr lang="en-US" dirty="0"/>
          </a:p>
          <a:p>
            <a:pPr lvl="0">
              <a:buFontTx/>
              <a:buNone/>
            </a:pPr>
            <a:r>
              <a:rPr lang="en-US" dirty="0"/>
              <a:t>We can calculate a parameter called the Reflection Coefficient (RC) using a formula that is given in </a:t>
            </a:r>
            <a:r>
              <a:rPr lang="en-US" dirty="0" smtClean="0"/>
              <a:t>the associate exercise, </a:t>
            </a:r>
            <a:r>
              <a:rPr lang="en-US" dirty="0"/>
              <a:t>which we will </a:t>
            </a:r>
            <a:r>
              <a:rPr lang="en-US" dirty="0" smtClean="0"/>
              <a:t>introduce </a:t>
            </a:r>
            <a:r>
              <a:rPr lang="en-US" dirty="0"/>
              <a:t>in a few </a:t>
            </a:r>
            <a:r>
              <a:rPr lang="en-US" dirty="0" smtClean="0"/>
              <a:t>minutes.</a:t>
            </a:r>
            <a:r>
              <a:rPr lang="en-US" baseline="0" dirty="0"/>
              <a:t> </a:t>
            </a:r>
            <a:r>
              <a:rPr lang="en-US" baseline="0" dirty="0" smtClean="0"/>
              <a:t>Note that a</a:t>
            </a:r>
            <a:r>
              <a:rPr lang="en-US" dirty="0" smtClean="0"/>
              <a:t>n </a:t>
            </a:r>
            <a:r>
              <a:rPr lang="en-US" dirty="0"/>
              <a:t>increase in impedance results in a positive </a:t>
            </a:r>
            <a:r>
              <a:rPr lang="en-US" dirty="0" smtClean="0"/>
              <a:t>RC,</a:t>
            </a:r>
            <a:r>
              <a:rPr lang="en-US" baseline="0" dirty="0" smtClean="0"/>
              <a:t> while a </a:t>
            </a:r>
            <a:r>
              <a:rPr lang="en-US" dirty="0" smtClean="0"/>
              <a:t>decrease </a:t>
            </a:r>
            <a:r>
              <a:rPr lang="en-US" dirty="0"/>
              <a:t>in impedance results in a negative </a:t>
            </a:r>
            <a:r>
              <a:rPr lang="en-US" dirty="0" smtClean="0"/>
              <a:t>RC.</a:t>
            </a:r>
          </a:p>
          <a:p>
            <a:pPr lvl="1">
              <a:buFontTx/>
              <a:buNone/>
            </a:pPr>
            <a:endParaRPr lang="en-US" dirty="0"/>
          </a:p>
          <a:p>
            <a:pPr lvl="0">
              <a:buFontTx/>
              <a:buNone/>
            </a:pPr>
            <a:r>
              <a:rPr lang="en-US" dirty="0"/>
              <a:t>We display the RCs as a log of spikes </a:t>
            </a:r>
            <a:r>
              <a:rPr lang="en-US" dirty="0" smtClean="0"/>
              <a:t>where</a:t>
            </a:r>
            <a:r>
              <a:rPr lang="en-US" baseline="0" dirty="0" smtClean="0"/>
              <a:t> p</a:t>
            </a:r>
            <a:r>
              <a:rPr lang="en-US" dirty="0" smtClean="0"/>
              <a:t>ositive </a:t>
            </a:r>
            <a:r>
              <a:rPr lang="en-US" dirty="0"/>
              <a:t>RCs are plotted to the right of </a:t>
            </a:r>
            <a:r>
              <a:rPr lang="en-US" dirty="0" smtClean="0"/>
              <a:t>zero,</a:t>
            </a:r>
            <a:r>
              <a:rPr lang="en-US" baseline="0" dirty="0"/>
              <a:t> </a:t>
            </a:r>
            <a:r>
              <a:rPr lang="en-US" baseline="0" dirty="0" smtClean="0"/>
              <a:t>and n</a:t>
            </a:r>
            <a:r>
              <a:rPr lang="en-US" dirty="0" smtClean="0"/>
              <a:t>egative </a:t>
            </a:r>
            <a:r>
              <a:rPr lang="en-US" dirty="0"/>
              <a:t>RCs are plotted to the left of </a:t>
            </a:r>
            <a:r>
              <a:rPr lang="en-US" dirty="0" smtClean="0"/>
              <a:t>zero.</a:t>
            </a:r>
            <a:r>
              <a:rPr lang="en-US" baseline="0" dirty="0"/>
              <a:t> </a:t>
            </a:r>
            <a:r>
              <a:rPr lang="en-US" dirty="0" smtClean="0"/>
              <a:t>The </a:t>
            </a:r>
            <a:r>
              <a:rPr lang="en-US" dirty="0"/>
              <a:t>length of the spike is proportional to the value of the RC (small spike = small change in impedance; large spike = large change in </a:t>
            </a:r>
            <a:r>
              <a:rPr lang="en-US" dirty="0" smtClean="0"/>
              <a:t>impedance).</a:t>
            </a:r>
            <a:r>
              <a:rPr lang="en-US" baseline="0" dirty="0" smtClean="0"/>
              <a:t> </a:t>
            </a:r>
            <a:r>
              <a:rPr lang="en-US" dirty="0" smtClean="0"/>
              <a:t>The </a:t>
            </a:r>
            <a:r>
              <a:rPr lang="en-US" dirty="0"/>
              <a:t>shallowest spike on </a:t>
            </a:r>
            <a:r>
              <a:rPr lang="en-US" dirty="0" smtClean="0"/>
              <a:t>this </a:t>
            </a:r>
            <a:r>
              <a:rPr lang="en-US" dirty="0"/>
              <a:t>slide indicates a positive RC (to the right of zero) of a moderate change in impedance (a bigger change in impedance at the boundary between layers 1 and 2 then between layers 2 and 3; but not as big a change as between layers 4 and </a:t>
            </a:r>
            <a:r>
              <a:rPr lang="en-US" dirty="0" smtClean="0"/>
              <a:t>5).</a:t>
            </a:r>
          </a:p>
          <a:p>
            <a:pPr lvl="0">
              <a:buFontTx/>
              <a:buNone/>
            </a:pPr>
            <a:endParaRPr lang="en-US" dirty="0"/>
          </a:p>
          <a:p>
            <a:pPr lvl="0">
              <a:buFontTx/>
              <a:buNone/>
            </a:pPr>
            <a:r>
              <a:rPr lang="en-US" dirty="0"/>
              <a:t>If we know or an can assume the shape of  the acoustic pulse (waveform</a:t>
            </a:r>
            <a:r>
              <a:rPr lang="en-US" dirty="0" smtClean="0"/>
              <a:t>),</a:t>
            </a:r>
            <a:r>
              <a:rPr lang="en-US" baseline="0" dirty="0" smtClean="0"/>
              <a:t> t</a:t>
            </a:r>
            <a:r>
              <a:rPr lang="en-US" dirty="0" smtClean="0"/>
              <a:t>hen </a:t>
            </a:r>
            <a:r>
              <a:rPr lang="en-US" dirty="0"/>
              <a:t>we can use a mathematical process called convolution to model the seismic response for each of the boundaries </a:t>
            </a:r>
            <a:r>
              <a:rPr lang="en-US" dirty="0" smtClean="0"/>
              <a:t>individually.</a:t>
            </a:r>
            <a:r>
              <a:rPr lang="en-US" baseline="0" dirty="0"/>
              <a:t> </a:t>
            </a:r>
            <a:r>
              <a:rPr lang="en-US" dirty="0" smtClean="0"/>
              <a:t>The </a:t>
            </a:r>
            <a:r>
              <a:rPr lang="en-US" dirty="0"/>
              <a:t>actual seismic pulse is the sum total of all the individual </a:t>
            </a:r>
            <a:r>
              <a:rPr lang="en-US" dirty="0" smtClean="0"/>
              <a:t>responses.</a:t>
            </a:r>
          </a:p>
          <a:p>
            <a:pPr lvl="1">
              <a:buFontTx/>
              <a:buNone/>
            </a:pPr>
            <a:endParaRPr lang="en-US" dirty="0"/>
          </a:p>
          <a:p>
            <a:pPr lvl="0">
              <a:buFontTx/>
              <a:buNone/>
            </a:pPr>
            <a:r>
              <a:rPr lang="en-US" dirty="0"/>
              <a:t>As we will discuss further, there can be constructive or destructive interference between the individual responses, something that complicates the life of a seismic interpreter</a:t>
            </a:r>
            <a:r>
              <a:rPr lang="en-US" dirty="0" smtClean="0"/>
              <a:t>!</a:t>
            </a:r>
            <a:endParaRPr lang="en-US" dirty="0"/>
          </a:p>
        </p:txBody>
      </p:sp>
    </p:spTree>
    <p:extLst>
      <p:ext uri="{BB962C8B-B14F-4D97-AF65-F5344CB8AC3E}">
        <p14:creationId xmlns:p14="http://schemas.microsoft.com/office/powerpoint/2010/main" val="9636568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1B52C2-7E7E-4148-8209-8ADF002D3B49}" type="slidenum">
              <a:rPr lang="en-US"/>
              <a:pPr/>
              <a:t>13</a:t>
            </a:fld>
            <a:endParaRPr lang="en-US" dirty="0"/>
          </a:p>
        </p:txBody>
      </p:sp>
      <p:sp>
        <p:nvSpPr>
          <p:cNvPr id="328706" name="Rectangle 2"/>
          <p:cNvSpPr>
            <a:spLocks noGrp="1" noRot="1" noChangeAspect="1" noChangeArrowheads="1" noTextEdit="1"/>
          </p:cNvSpPr>
          <p:nvPr>
            <p:ph type="sldImg"/>
          </p:nvPr>
        </p:nvSpPr>
        <p:spPr>
          <a:ln/>
        </p:spPr>
      </p:sp>
      <p:sp>
        <p:nvSpPr>
          <p:cNvPr id="328707" name="Rectangle 3"/>
          <p:cNvSpPr>
            <a:spLocks noGrp="1" noChangeArrowheads="1"/>
          </p:cNvSpPr>
          <p:nvPr>
            <p:ph type="body" idx="1"/>
          </p:nvPr>
        </p:nvSpPr>
        <p:spPr/>
        <p:txBody>
          <a:bodyPr/>
          <a:lstStyle/>
          <a:p>
            <a:pPr lvl="0">
              <a:buFontTx/>
              <a:buNone/>
            </a:pPr>
            <a:r>
              <a:rPr lang="en-US" dirty="0" smtClean="0">
                <a:solidFill>
                  <a:schemeClr val="bg1"/>
                </a:solidFill>
              </a:rPr>
              <a:t>If </a:t>
            </a:r>
            <a:r>
              <a:rPr lang="en-US" dirty="0">
                <a:solidFill>
                  <a:schemeClr val="bg1"/>
                </a:solidFill>
              </a:rPr>
              <a:t>the frequency content </a:t>
            </a:r>
            <a:r>
              <a:rPr lang="en-US" dirty="0" smtClean="0">
                <a:solidFill>
                  <a:schemeClr val="bg1"/>
                </a:solidFill>
              </a:rPr>
              <a:t>(bandwidth; BW) </a:t>
            </a:r>
            <a:r>
              <a:rPr lang="en-US" dirty="0">
                <a:solidFill>
                  <a:schemeClr val="bg1"/>
                </a:solidFill>
              </a:rPr>
              <a:t>is very large, then the pulse approaches a spike and we can resolve fine-scale </a:t>
            </a:r>
            <a:r>
              <a:rPr lang="en-US" dirty="0" smtClean="0">
                <a:solidFill>
                  <a:schemeClr val="bg1"/>
                </a:solidFill>
              </a:rPr>
              <a:t>stratigraphy.</a:t>
            </a:r>
            <a:r>
              <a:rPr lang="en-US" baseline="0" dirty="0">
                <a:solidFill>
                  <a:schemeClr val="bg1"/>
                </a:solidFill>
              </a:rPr>
              <a:t> </a:t>
            </a:r>
            <a:r>
              <a:rPr lang="en-US" dirty="0" smtClean="0">
                <a:solidFill>
                  <a:schemeClr val="bg1"/>
                </a:solidFill>
              </a:rPr>
              <a:t>This </a:t>
            </a:r>
            <a:r>
              <a:rPr lang="en-US" dirty="0">
                <a:solidFill>
                  <a:schemeClr val="bg1"/>
                </a:solidFill>
              </a:rPr>
              <a:t>ideal pulse goes back to </a:t>
            </a:r>
            <a:r>
              <a:rPr lang="en-US" dirty="0" smtClean="0">
                <a:solidFill>
                  <a:schemeClr val="bg1"/>
                </a:solidFill>
              </a:rPr>
              <a:t>what</a:t>
            </a:r>
            <a:r>
              <a:rPr lang="en-US" baseline="0" dirty="0" smtClean="0">
                <a:solidFill>
                  <a:schemeClr val="bg1"/>
                </a:solidFill>
              </a:rPr>
              <a:t> was described in slide</a:t>
            </a:r>
            <a:r>
              <a:rPr lang="en-US" dirty="0" smtClean="0">
                <a:solidFill>
                  <a:schemeClr val="bg1"/>
                </a:solidFill>
              </a:rPr>
              <a:t> 2.</a:t>
            </a:r>
            <a:r>
              <a:rPr lang="en-US" baseline="0" dirty="0">
                <a:solidFill>
                  <a:schemeClr val="bg1"/>
                </a:solidFill>
              </a:rPr>
              <a:t> </a:t>
            </a:r>
            <a:r>
              <a:rPr lang="en-US" dirty="0" smtClean="0">
                <a:solidFill>
                  <a:schemeClr val="bg1"/>
                </a:solidFill>
              </a:rPr>
              <a:t>Unfortunately</a:t>
            </a:r>
            <a:r>
              <a:rPr lang="en-US" dirty="0">
                <a:solidFill>
                  <a:schemeClr val="bg1"/>
                </a:solidFill>
              </a:rPr>
              <a:t>, the frequency of the pulses we are able to generate are limited, typically from about 10 to 50 Hz (BW = 50 – 10 = </a:t>
            </a:r>
            <a:r>
              <a:rPr lang="en-US" dirty="0" smtClean="0">
                <a:solidFill>
                  <a:schemeClr val="bg1"/>
                </a:solidFill>
              </a:rPr>
              <a:t>40 Hz).</a:t>
            </a:r>
            <a:r>
              <a:rPr lang="en-US" baseline="0" dirty="0">
                <a:solidFill>
                  <a:schemeClr val="bg1"/>
                </a:solidFill>
              </a:rPr>
              <a:t> </a:t>
            </a:r>
            <a:r>
              <a:rPr lang="en-US" dirty="0" smtClean="0">
                <a:solidFill>
                  <a:schemeClr val="bg1"/>
                </a:solidFill>
              </a:rPr>
              <a:t>Thus, </a:t>
            </a:r>
            <a:r>
              <a:rPr lang="en-US" dirty="0">
                <a:solidFill>
                  <a:schemeClr val="bg1"/>
                </a:solidFill>
              </a:rPr>
              <a:t>our ability to resolve thin beds on seismic data is controlled by the limited bandwidth of our </a:t>
            </a:r>
            <a:r>
              <a:rPr lang="en-US" dirty="0" smtClean="0">
                <a:solidFill>
                  <a:schemeClr val="bg1"/>
                </a:solidFill>
              </a:rPr>
              <a:t>pulse.</a:t>
            </a:r>
            <a:r>
              <a:rPr lang="en-US" baseline="0" dirty="0">
                <a:solidFill>
                  <a:schemeClr val="bg1"/>
                </a:solidFill>
              </a:rPr>
              <a:t> </a:t>
            </a:r>
            <a:r>
              <a:rPr lang="en-US" dirty="0" smtClean="0">
                <a:solidFill>
                  <a:schemeClr val="bg1"/>
                </a:solidFill>
              </a:rPr>
              <a:t>A </a:t>
            </a:r>
            <a:r>
              <a:rPr lang="en-US" dirty="0">
                <a:solidFill>
                  <a:schemeClr val="bg1"/>
                </a:solidFill>
              </a:rPr>
              <a:t>high-resolution survey would have pulse frequencies from about 5 to 60 Hz, or a bandwidth of </a:t>
            </a:r>
            <a:r>
              <a:rPr lang="en-US" dirty="0" smtClean="0">
                <a:solidFill>
                  <a:schemeClr val="bg1"/>
                </a:solidFill>
              </a:rPr>
              <a:t>55 Hz </a:t>
            </a:r>
            <a:r>
              <a:rPr lang="en-US" dirty="0">
                <a:solidFill>
                  <a:schemeClr val="bg1"/>
                </a:solidFill>
              </a:rPr>
              <a:t>– much better than </a:t>
            </a:r>
            <a:r>
              <a:rPr lang="en-US" dirty="0" smtClean="0">
                <a:solidFill>
                  <a:schemeClr val="bg1"/>
                </a:solidFill>
              </a:rPr>
              <a:t>40 Hz.</a:t>
            </a:r>
            <a:endParaRPr lang="en-US" dirty="0">
              <a:solidFill>
                <a:schemeClr val="bg1"/>
              </a:solidFill>
            </a:endParaRPr>
          </a:p>
        </p:txBody>
      </p:sp>
    </p:spTree>
    <p:extLst>
      <p:ext uri="{BB962C8B-B14F-4D97-AF65-F5344CB8AC3E}">
        <p14:creationId xmlns:p14="http://schemas.microsoft.com/office/powerpoint/2010/main" val="1421359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557BC9-2F68-4FCB-AEF7-0AEC9E27F8C4}" type="slidenum">
              <a:rPr lang="en-US"/>
              <a:pPr/>
              <a:t>14</a:t>
            </a:fld>
            <a:endParaRPr lang="en-US" dirty="0"/>
          </a:p>
        </p:txBody>
      </p:sp>
      <p:sp>
        <p:nvSpPr>
          <p:cNvPr id="329730" name="Rectangle 2"/>
          <p:cNvSpPr>
            <a:spLocks noGrp="1" noRot="1" noChangeAspect="1" noChangeArrowheads="1" noTextEdit="1"/>
          </p:cNvSpPr>
          <p:nvPr>
            <p:ph type="sldImg"/>
          </p:nvPr>
        </p:nvSpPr>
        <p:spPr>
          <a:ln/>
        </p:spPr>
      </p:sp>
      <p:sp>
        <p:nvSpPr>
          <p:cNvPr id="329731" name="Rectangle 3"/>
          <p:cNvSpPr>
            <a:spLocks noGrp="1" noChangeArrowheads="1"/>
          </p:cNvSpPr>
          <p:nvPr>
            <p:ph type="body" idx="1"/>
          </p:nvPr>
        </p:nvSpPr>
        <p:spPr/>
        <p:txBody>
          <a:bodyPr/>
          <a:lstStyle/>
          <a:p>
            <a:pPr lvl="0">
              <a:buFontTx/>
              <a:buNone/>
            </a:pPr>
            <a:r>
              <a:rPr lang="en-US" dirty="0" smtClean="0"/>
              <a:t>Let’s </a:t>
            </a:r>
            <a:r>
              <a:rPr lang="en-US" dirty="0"/>
              <a:t>consider the pulse for a few </a:t>
            </a:r>
            <a:r>
              <a:rPr lang="en-US" dirty="0" smtClean="0"/>
              <a:t>minutes.</a:t>
            </a:r>
            <a:r>
              <a:rPr lang="en-US" baseline="0" dirty="0"/>
              <a:t> </a:t>
            </a:r>
            <a:r>
              <a:rPr lang="en-US" dirty="0" smtClean="0"/>
              <a:t>There </a:t>
            </a:r>
            <a:r>
              <a:rPr lang="en-US" dirty="0"/>
              <a:t>are two end-member types of </a:t>
            </a:r>
            <a:r>
              <a:rPr lang="en-US" dirty="0" smtClean="0"/>
              <a:t>pulses.</a:t>
            </a:r>
            <a:r>
              <a:rPr lang="en-US" baseline="0" dirty="0" smtClean="0"/>
              <a:t> </a:t>
            </a:r>
            <a:r>
              <a:rPr lang="en-US" dirty="0" smtClean="0"/>
              <a:t>The </a:t>
            </a:r>
            <a:r>
              <a:rPr lang="en-US" dirty="0"/>
              <a:t>first end-member is a minimum phase </a:t>
            </a:r>
            <a:r>
              <a:rPr lang="en-US" dirty="0" smtClean="0"/>
              <a:t>pulse,</a:t>
            </a:r>
            <a:r>
              <a:rPr lang="en-US" baseline="0" dirty="0" smtClean="0"/>
              <a:t> which is the </a:t>
            </a:r>
            <a:r>
              <a:rPr lang="en-US" dirty="0" smtClean="0"/>
              <a:t>type </a:t>
            </a:r>
            <a:r>
              <a:rPr lang="en-US" dirty="0"/>
              <a:t>of pulse that you would get from an explosion or an </a:t>
            </a:r>
            <a:r>
              <a:rPr lang="en-US" dirty="0" smtClean="0"/>
              <a:t>earthquake.</a:t>
            </a:r>
            <a:r>
              <a:rPr lang="en-US" baseline="0" dirty="0"/>
              <a:t> </a:t>
            </a:r>
            <a:r>
              <a:rPr lang="en-US" dirty="0" smtClean="0"/>
              <a:t>There </a:t>
            </a:r>
            <a:r>
              <a:rPr lang="en-US" dirty="0"/>
              <a:t>is no particle motion before the explosion </a:t>
            </a:r>
            <a:r>
              <a:rPr lang="en-US" dirty="0" smtClean="0"/>
              <a:t>occurs.</a:t>
            </a:r>
            <a:r>
              <a:rPr lang="en-US" baseline="0" dirty="0"/>
              <a:t> </a:t>
            </a:r>
            <a:r>
              <a:rPr lang="en-US" dirty="0" smtClean="0"/>
              <a:t>Immediately </a:t>
            </a:r>
            <a:r>
              <a:rPr lang="en-US" dirty="0"/>
              <a:t>after the explosion, particle motion will </a:t>
            </a:r>
            <a:r>
              <a:rPr lang="en-US" dirty="0" smtClean="0"/>
              <a:t>build </a:t>
            </a:r>
            <a:r>
              <a:rPr lang="en-US" dirty="0"/>
              <a:t>to a </a:t>
            </a:r>
            <a:r>
              <a:rPr lang="en-US" dirty="0" smtClean="0"/>
              <a:t>compressional </a:t>
            </a:r>
            <a:r>
              <a:rPr lang="en-US" dirty="0"/>
              <a:t>maximum, then decrease, build to a </a:t>
            </a:r>
            <a:r>
              <a:rPr lang="en-US" dirty="0" smtClean="0"/>
              <a:t>rarefaction </a:t>
            </a:r>
            <a:r>
              <a:rPr lang="en-US" dirty="0"/>
              <a:t>maximum (most negative value) and then go back to </a:t>
            </a:r>
            <a:r>
              <a:rPr lang="en-US" dirty="0" smtClean="0"/>
              <a:t>zero.</a:t>
            </a:r>
            <a:r>
              <a:rPr lang="en-US" baseline="0" dirty="0"/>
              <a:t> </a:t>
            </a:r>
            <a:r>
              <a:rPr lang="en-US" dirty="0" smtClean="0"/>
              <a:t>Minimum </a:t>
            </a:r>
            <a:r>
              <a:rPr lang="en-US" dirty="0"/>
              <a:t>phase pulses </a:t>
            </a:r>
            <a:r>
              <a:rPr lang="en-US" dirty="0" smtClean="0"/>
              <a:t>are</a:t>
            </a:r>
            <a:r>
              <a:rPr lang="en-US" baseline="0" dirty="0" smtClean="0"/>
              <a:t> c</a:t>
            </a:r>
            <a:r>
              <a:rPr lang="en-US" dirty="0" smtClean="0"/>
              <a:t>ausal </a:t>
            </a:r>
            <a:r>
              <a:rPr lang="en-US" dirty="0"/>
              <a:t>(real – no motion before wave arrives</a:t>
            </a:r>
            <a:r>
              <a:rPr lang="en-US" dirty="0" smtClean="0"/>
              <a:t>),</a:t>
            </a:r>
            <a:r>
              <a:rPr lang="en-US" baseline="0" dirty="0"/>
              <a:t> </a:t>
            </a:r>
            <a:r>
              <a:rPr lang="en-US" baseline="0" dirty="0" smtClean="0"/>
              <a:t>f</a:t>
            </a:r>
            <a:r>
              <a:rPr lang="en-US" dirty="0" smtClean="0"/>
              <a:t>ront loaded,</a:t>
            </a:r>
            <a:r>
              <a:rPr lang="en-US" baseline="0" dirty="0"/>
              <a:t> </a:t>
            </a:r>
            <a:r>
              <a:rPr lang="en-US" baseline="0" dirty="0" smtClean="0"/>
              <a:t>t</a:t>
            </a:r>
            <a:r>
              <a:rPr lang="en-US" dirty="0" smtClean="0"/>
              <a:t>he </a:t>
            </a:r>
            <a:r>
              <a:rPr lang="en-US" dirty="0"/>
              <a:t>peak arrival time is frequency </a:t>
            </a:r>
            <a:r>
              <a:rPr lang="en-US" dirty="0" smtClean="0"/>
              <a:t>dependent,</a:t>
            </a:r>
            <a:r>
              <a:rPr lang="en-US" baseline="0" dirty="0"/>
              <a:t> </a:t>
            </a:r>
            <a:r>
              <a:rPr lang="en-US" baseline="0" dirty="0" smtClean="0"/>
              <a:t>and t</a:t>
            </a:r>
            <a:r>
              <a:rPr lang="en-US" dirty="0" smtClean="0"/>
              <a:t>he </a:t>
            </a:r>
            <a:r>
              <a:rPr lang="en-US" dirty="0"/>
              <a:t>RC is at the first </a:t>
            </a:r>
            <a:r>
              <a:rPr lang="en-US" dirty="0" smtClean="0"/>
              <a:t>displacement.</a:t>
            </a:r>
            <a:r>
              <a:rPr lang="en-US" baseline="0" dirty="0" smtClean="0"/>
              <a:t> The</a:t>
            </a:r>
            <a:r>
              <a:rPr lang="en-US" dirty="0" smtClean="0"/>
              <a:t> </a:t>
            </a:r>
            <a:r>
              <a:rPr lang="en-US" dirty="0"/>
              <a:t>maximum displacement (peak or trough) is delayed </a:t>
            </a:r>
            <a:r>
              <a:rPr lang="en-US" dirty="0" smtClean="0"/>
              <a:t>relative to where the RC is by </a:t>
            </a:r>
            <a:r>
              <a:rPr lang="en-US" dirty="0"/>
              <a:t>¼ </a:t>
            </a:r>
            <a:r>
              <a:rPr lang="el-GR" dirty="0" smtClean="0"/>
              <a:t>λ</a:t>
            </a:r>
            <a:r>
              <a:rPr lang="en-US" dirty="0" smtClean="0"/>
              <a:t>.</a:t>
            </a:r>
            <a:endParaRPr lang="el-GR" dirty="0"/>
          </a:p>
        </p:txBody>
      </p:sp>
    </p:spTree>
    <p:extLst>
      <p:ext uri="{BB962C8B-B14F-4D97-AF65-F5344CB8AC3E}">
        <p14:creationId xmlns:p14="http://schemas.microsoft.com/office/powerpoint/2010/main" val="3336120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D2AD4B-FF58-4A52-AB2A-74D8ACB16C6F}" type="slidenum">
              <a:rPr lang="en-US"/>
              <a:pPr/>
              <a:t>15</a:t>
            </a:fld>
            <a:endParaRPr lang="en-US" dirty="0"/>
          </a:p>
        </p:txBody>
      </p:sp>
      <p:sp>
        <p:nvSpPr>
          <p:cNvPr id="330754" name="Rectangle 2"/>
          <p:cNvSpPr>
            <a:spLocks noGrp="1" noRot="1" noChangeAspect="1" noChangeArrowheads="1" noTextEdit="1"/>
          </p:cNvSpPr>
          <p:nvPr>
            <p:ph type="sldImg"/>
          </p:nvPr>
        </p:nvSpPr>
        <p:spPr>
          <a:ln/>
        </p:spPr>
      </p:sp>
      <p:sp>
        <p:nvSpPr>
          <p:cNvPr id="330755" name="Rectangle 3"/>
          <p:cNvSpPr>
            <a:spLocks noGrp="1" noChangeArrowheads="1"/>
          </p:cNvSpPr>
          <p:nvPr>
            <p:ph type="body" idx="1"/>
          </p:nvPr>
        </p:nvSpPr>
        <p:spPr/>
        <p:txBody>
          <a:bodyPr/>
          <a:lstStyle/>
          <a:p>
            <a:pPr lvl="0">
              <a:buFontTx/>
              <a:buNone/>
            </a:pPr>
            <a:r>
              <a:rPr lang="en-US" dirty="0" smtClean="0"/>
              <a:t>The </a:t>
            </a:r>
            <a:r>
              <a:rPr lang="en-US" dirty="0"/>
              <a:t>second end-member type of pulse is called zero </a:t>
            </a:r>
            <a:r>
              <a:rPr lang="en-US" dirty="0" smtClean="0"/>
              <a:t>phase.</a:t>
            </a:r>
            <a:r>
              <a:rPr lang="en-US" baseline="0" dirty="0"/>
              <a:t> </a:t>
            </a:r>
            <a:r>
              <a:rPr lang="en-US" dirty="0" smtClean="0"/>
              <a:t>The </a:t>
            </a:r>
            <a:r>
              <a:rPr lang="en-US" dirty="0"/>
              <a:t>shape of </a:t>
            </a:r>
            <a:r>
              <a:rPr lang="en-US" dirty="0" smtClean="0"/>
              <a:t>a zero phase pulse </a:t>
            </a:r>
            <a:r>
              <a:rPr lang="en-US" dirty="0"/>
              <a:t>relative to the RC is shown on </a:t>
            </a:r>
            <a:r>
              <a:rPr lang="en-US" dirty="0" smtClean="0"/>
              <a:t>this slide.</a:t>
            </a:r>
            <a:r>
              <a:rPr lang="en-US" baseline="0" dirty="0" smtClean="0"/>
              <a:t> </a:t>
            </a:r>
            <a:r>
              <a:rPr lang="en-US" dirty="0" smtClean="0"/>
              <a:t>A </a:t>
            </a:r>
            <a:r>
              <a:rPr lang="en-US" dirty="0"/>
              <a:t>zero phase </a:t>
            </a:r>
            <a:r>
              <a:rPr lang="en-US" dirty="0" smtClean="0"/>
              <a:t>pulse</a:t>
            </a:r>
            <a:r>
              <a:rPr lang="en-US" baseline="0" dirty="0" smtClean="0"/>
              <a:t> i</a:t>
            </a:r>
            <a:r>
              <a:rPr lang="en-US" dirty="0" smtClean="0"/>
              <a:t>s not causal </a:t>
            </a:r>
            <a:r>
              <a:rPr lang="en-US" dirty="0"/>
              <a:t>(not real, since </a:t>
            </a:r>
            <a:r>
              <a:rPr lang="en-US" dirty="0" smtClean="0"/>
              <a:t>there </a:t>
            </a:r>
            <a:r>
              <a:rPr lang="en-US" dirty="0"/>
              <a:t>is motion before the </a:t>
            </a:r>
            <a:r>
              <a:rPr lang="en-US" dirty="0" smtClean="0"/>
              <a:t>wave </a:t>
            </a:r>
            <a:r>
              <a:rPr lang="en-US" dirty="0"/>
              <a:t>arrives</a:t>
            </a:r>
            <a:r>
              <a:rPr lang="en-US" dirty="0" smtClean="0"/>
              <a:t>),</a:t>
            </a:r>
            <a:r>
              <a:rPr lang="en-US" baseline="0" dirty="0"/>
              <a:t> </a:t>
            </a:r>
            <a:r>
              <a:rPr lang="en-US" baseline="0" dirty="0" smtClean="0"/>
              <a:t>i</a:t>
            </a:r>
            <a:r>
              <a:rPr lang="en-US" dirty="0" smtClean="0"/>
              <a:t>s </a:t>
            </a:r>
            <a:r>
              <a:rPr lang="en-US" dirty="0"/>
              <a:t>symmetric about the </a:t>
            </a:r>
            <a:r>
              <a:rPr lang="en-US" dirty="0" smtClean="0"/>
              <a:t>RC,</a:t>
            </a:r>
            <a:r>
              <a:rPr lang="en-US" baseline="0" dirty="0"/>
              <a:t> </a:t>
            </a:r>
            <a:r>
              <a:rPr lang="en-US" baseline="0" dirty="0" smtClean="0"/>
              <a:t>t</a:t>
            </a:r>
            <a:r>
              <a:rPr lang="en-US" dirty="0" smtClean="0"/>
              <a:t>he </a:t>
            </a:r>
            <a:r>
              <a:rPr lang="en-US" dirty="0"/>
              <a:t>peak arrival time is not frequency </a:t>
            </a:r>
            <a:r>
              <a:rPr lang="en-US" dirty="0" smtClean="0"/>
              <a:t>dependent,</a:t>
            </a:r>
            <a:r>
              <a:rPr lang="en-US" baseline="0" dirty="0"/>
              <a:t> </a:t>
            </a:r>
            <a:r>
              <a:rPr lang="en-US" dirty="0" smtClean="0"/>
              <a:t>has </a:t>
            </a:r>
            <a:r>
              <a:rPr lang="en-US" dirty="0"/>
              <a:t>the maximum peak-to-side lobe </a:t>
            </a:r>
            <a:r>
              <a:rPr lang="en-US" dirty="0" smtClean="0"/>
              <a:t>ratio,</a:t>
            </a:r>
            <a:r>
              <a:rPr lang="en-US" baseline="0" dirty="0"/>
              <a:t> </a:t>
            </a:r>
            <a:r>
              <a:rPr lang="en-US" baseline="0" dirty="0" smtClean="0"/>
              <a:t>and t</a:t>
            </a:r>
            <a:r>
              <a:rPr lang="en-US" dirty="0" smtClean="0"/>
              <a:t>he </a:t>
            </a:r>
            <a:r>
              <a:rPr lang="en-US" dirty="0"/>
              <a:t>RC is at the maximum displacement (peak or trough</a:t>
            </a:r>
            <a:r>
              <a:rPr lang="en-US" dirty="0" smtClean="0"/>
              <a:t>).</a:t>
            </a:r>
            <a:endParaRPr lang="el-GR" dirty="0"/>
          </a:p>
        </p:txBody>
      </p:sp>
    </p:spTree>
    <p:extLst>
      <p:ext uri="{BB962C8B-B14F-4D97-AF65-F5344CB8AC3E}">
        <p14:creationId xmlns:p14="http://schemas.microsoft.com/office/powerpoint/2010/main" val="18288149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618A0E-F288-4547-BD56-4DE87AC0813A}" type="slidenum">
              <a:rPr lang="en-US"/>
              <a:pPr/>
              <a:t>16</a:t>
            </a:fld>
            <a:endParaRPr lang="en-US" dirty="0"/>
          </a:p>
        </p:txBody>
      </p:sp>
      <p:sp>
        <p:nvSpPr>
          <p:cNvPr id="331778" name="Rectangle 2"/>
          <p:cNvSpPr>
            <a:spLocks noGrp="1" noRot="1" noChangeAspect="1" noChangeArrowheads="1" noTextEdit="1"/>
          </p:cNvSpPr>
          <p:nvPr>
            <p:ph type="sldImg"/>
          </p:nvPr>
        </p:nvSpPr>
        <p:spPr>
          <a:ln/>
        </p:spPr>
      </p:sp>
      <p:sp>
        <p:nvSpPr>
          <p:cNvPr id="331779" name="Rectangle 3"/>
          <p:cNvSpPr>
            <a:spLocks noGrp="1" noChangeArrowheads="1"/>
          </p:cNvSpPr>
          <p:nvPr>
            <p:ph type="body" idx="1"/>
          </p:nvPr>
        </p:nvSpPr>
        <p:spPr/>
        <p:txBody>
          <a:bodyPr/>
          <a:lstStyle/>
          <a:p>
            <a:pPr lvl="0">
              <a:buFontTx/>
              <a:buNone/>
            </a:pPr>
            <a:r>
              <a:rPr lang="en-US" dirty="0" smtClean="0"/>
              <a:t>Next</a:t>
            </a:r>
            <a:r>
              <a:rPr lang="en-US" dirty="0"/>
              <a:t>, we will explain seismic polarity – i.e., the </a:t>
            </a:r>
            <a:r>
              <a:rPr lang="en-US" dirty="0" smtClean="0"/>
              <a:t>mathematical sign convention.</a:t>
            </a:r>
            <a:r>
              <a:rPr lang="en-US" baseline="0" dirty="0"/>
              <a:t> </a:t>
            </a:r>
            <a:r>
              <a:rPr lang="en-US" dirty="0" smtClean="0"/>
              <a:t>SEG </a:t>
            </a:r>
            <a:r>
              <a:rPr lang="en-US" dirty="0"/>
              <a:t>stands for the Society of Exploration </a:t>
            </a:r>
            <a:r>
              <a:rPr lang="en-US" dirty="0" smtClean="0"/>
              <a:t>Geophysics.</a:t>
            </a:r>
            <a:r>
              <a:rPr lang="en-US" baseline="0" dirty="0"/>
              <a:t> </a:t>
            </a:r>
            <a:r>
              <a:rPr lang="en-US" dirty="0" smtClean="0"/>
              <a:t>They </a:t>
            </a:r>
            <a:r>
              <a:rPr lang="en-US" dirty="0"/>
              <a:t>have set an industry standard for the definition of polarity for both minimum phase and zero phase </a:t>
            </a:r>
            <a:r>
              <a:rPr lang="en-US" dirty="0" smtClean="0"/>
              <a:t>pulses.</a:t>
            </a:r>
            <a:r>
              <a:rPr lang="en-US" baseline="0" dirty="0"/>
              <a:t> </a:t>
            </a:r>
            <a:r>
              <a:rPr lang="en-US" baseline="0" dirty="0" smtClean="0"/>
              <a:t>F</a:t>
            </a:r>
            <a:r>
              <a:rPr lang="en-US" dirty="0" smtClean="0"/>
              <a:t>or </a:t>
            </a:r>
            <a:r>
              <a:rPr lang="en-US" dirty="0"/>
              <a:t>a minimum phase </a:t>
            </a:r>
            <a:r>
              <a:rPr lang="en-US" dirty="0" smtClean="0"/>
              <a:t>pulse</a:t>
            </a:r>
            <a:r>
              <a:rPr lang="en-US" baseline="0" dirty="0" smtClean="0"/>
              <a:t> and </a:t>
            </a:r>
            <a:r>
              <a:rPr lang="en-US" dirty="0" smtClean="0"/>
              <a:t>a </a:t>
            </a:r>
            <a:r>
              <a:rPr lang="en-US" dirty="0"/>
              <a:t>positive RC (increase in impedance), the </a:t>
            </a:r>
            <a:r>
              <a:rPr lang="en-US" dirty="0" smtClean="0"/>
              <a:t>first numbers </a:t>
            </a:r>
            <a:r>
              <a:rPr lang="en-US" dirty="0"/>
              <a:t>recorded on the tape should be </a:t>
            </a:r>
            <a:r>
              <a:rPr lang="en-US" dirty="0" smtClean="0"/>
              <a:t>negative</a:t>
            </a:r>
            <a:r>
              <a:rPr lang="en-US" baseline="0" dirty="0" smtClean="0"/>
              <a:t> and t</a:t>
            </a:r>
            <a:r>
              <a:rPr lang="en-US" dirty="0" smtClean="0"/>
              <a:t>he </a:t>
            </a:r>
            <a:r>
              <a:rPr lang="en-US" dirty="0"/>
              <a:t>first motion should be displayed as a </a:t>
            </a:r>
            <a:r>
              <a:rPr lang="en-US" dirty="0" smtClean="0"/>
              <a:t>trough.</a:t>
            </a:r>
            <a:r>
              <a:rPr lang="en-US" baseline="0" dirty="0" smtClean="0"/>
              <a:t> </a:t>
            </a:r>
            <a:r>
              <a:rPr lang="en-US" sz="1000" dirty="0" smtClean="0"/>
              <a:t>If </a:t>
            </a:r>
            <a:r>
              <a:rPr lang="en-US" sz="1000" dirty="0"/>
              <a:t>a minimum phase dataset is said to be SEG reverse polarity, that would mean for a </a:t>
            </a:r>
            <a:r>
              <a:rPr lang="en-US" sz="1000" dirty="0" smtClean="0"/>
              <a:t>positive </a:t>
            </a:r>
            <a:r>
              <a:rPr lang="en-US" sz="1000" dirty="0"/>
              <a:t>RC the first motion would be displayed as a </a:t>
            </a:r>
            <a:r>
              <a:rPr lang="en-US" sz="1000" dirty="0" smtClean="0"/>
              <a:t>peak.</a:t>
            </a:r>
            <a:endParaRPr lang="en-US" sz="1000" dirty="0"/>
          </a:p>
        </p:txBody>
      </p:sp>
    </p:spTree>
    <p:extLst>
      <p:ext uri="{BB962C8B-B14F-4D97-AF65-F5344CB8AC3E}">
        <p14:creationId xmlns:p14="http://schemas.microsoft.com/office/powerpoint/2010/main" val="2054201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F0EC9F-B8B6-4031-A09A-72893F7C163B}" type="slidenum">
              <a:rPr lang="en-US"/>
              <a:pPr/>
              <a:t>17</a:t>
            </a:fld>
            <a:endParaRPr lang="en-US" dirty="0"/>
          </a:p>
        </p:txBody>
      </p:sp>
      <p:sp>
        <p:nvSpPr>
          <p:cNvPr id="332802" name="Rectangle 2"/>
          <p:cNvSpPr>
            <a:spLocks noGrp="1" noRot="1" noChangeAspect="1" noChangeArrowheads="1" noTextEdit="1"/>
          </p:cNvSpPr>
          <p:nvPr>
            <p:ph type="sldImg"/>
          </p:nvPr>
        </p:nvSpPr>
        <p:spPr>
          <a:ln/>
        </p:spPr>
      </p:sp>
      <p:sp>
        <p:nvSpPr>
          <p:cNvPr id="332803" name="Rectangle 3"/>
          <p:cNvSpPr>
            <a:spLocks noGrp="1" noChangeArrowheads="1"/>
          </p:cNvSpPr>
          <p:nvPr>
            <p:ph type="body" idx="1"/>
          </p:nvPr>
        </p:nvSpPr>
        <p:spPr/>
        <p:txBody>
          <a:bodyPr/>
          <a:lstStyle/>
          <a:p>
            <a:pPr lvl="0">
              <a:buFontTx/>
              <a:buNone/>
            </a:pPr>
            <a:r>
              <a:rPr lang="en-US" dirty="0" smtClean="0"/>
              <a:t>As </a:t>
            </a:r>
            <a:r>
              <a:rPr lang="en-US" dirty="0"/>
              <a:t>this slide shows, </a:t>
            </a:r>
            <a:r>
              <a:rPr lang="en-US" dirty="0" smtClean="0"/>
              <a:t>for SEG</a:t>
            </a:r>
            <a:r>
              <a:rPr lang="en-US" baseline="0" dirty="0" smtClean="0"/>
              <a:t> normal,</a:t>
            </a:r>
            <a:r>
              <a:rPr lang="en-US" dirty="0" smtClean="0"/>
              <a:t> </a:t>
            </a:r>
            <a:r>
              <a:rPr lang="en-US" dirty="0"/>
              <a:t>zero phase </a:t>
            </a:r>
            <a:r>
              <a:rPr lang="en-US" dirty="0" smtClean="0"/>
              <a:t>pulse</a:t>
            </a:r>
            <a:r>
              <a:rPr lang="en-US" baseline="0" dirty="0" smtClean="0"/>
              <a:t> and a</a:t>
            </a:r>
            <a:r>
              <a:rPr lang="en-US" dirty="0" smtClean="0"/>
              <a:t> </a:t>
            </a:r>
            <a:r>
              <a:rPr lang="en-US" dirty="0"/>
              <a:t>positive RC (increase in impedance), the </a:t>
            </a:r>
            <a:r>
              <a:rPr lang="en-US" dirty="0" smtClean="0"/>
              <a:t>numbers </a:t>
            </a:r>
            <a:r>
              <a:rPr lang="en-US" dirty="0"/>
              <a:t>recorded on the tape </a:t>
            </a:r>
            <a:r>
              <a:rPr lang="en-US" dirty="0" smtClean="0"/>
              <a:t>for where the RC is located should </a:t>
            </a:r>
            <a:r>
              <a:rPr lang="en-US" dirty="0"/>
              <a:t>be positive, </a:t>
            </a:r>
            <a:r>
              <a:rPr lang="en-US" dirty="0" smtClean="0"/>
              <a:t>and</a:t>
            </a:r>
            <a:r>
              <a:rPr lang="en-US" baseline="0" dirty="0" smtClean="0"/>
              <a:t> t</a:t>
            </a:r>
            <a:r>
              <a:rPr lang="en-US" dirty="0" smtClean="0"/>
              <a:t>he motion </a:t>
            </a:r>
            <a:r>
              <a:rPr lang="en-US" dirty="0"/>
              <a:t>centered on the RC should be displayed as a </a:t>
            </a:r>
            <a:r>
              <a:rPr lang="en-US" dirty="0" smtClean="0"/>
              <a:t>peak.</a:t>
            </a:r>
            <a:r>
              <a:rPr lang="en-US" baseline="0" dirty="0"/>
              <a:t> </a:t>
            </a:r>
            <a:r>
              <a:rPr lang="en-US" sz="1000" dirty="0" smtClean="0"/>
              <a:t>If </a:t>
            </a:r>
            <a:r>
              <a:rPr lang="en-US" sz="1000" dirty="0"/>
              <a:t>a zero phase dataset is said to be SEG reverse polarity, </a:t>
            </a:r>
            <a:r>
              <a:rPr lang="en-US" sz="1000" dirty="0" smtClean="0"/>
              <a:t>a </a:t>
            </a:r>
            <a:r>
              <a:rPr lang="en-US" sz="1000" dirty="0"/>
              <a:t>positive </a:t>
            </a:r>
            <a:r>
              <a:rPr lang="en-US" sz="1000" dirty="0" smtClean="0"/>
              <a:t>RC means that </a:t>
            </a:r>
            <a:r>
              <a:rPr lang="en-US" sz="1000" dirty="0"/>
              <a:t>motion </a:t>
            </a:r>
            <a:r>
              <a:rPr lang="en-US" dirty="0"/>
              <a:t>centered on the RC would</a:t>
            </a:r>
            <a:r>
              <a:rPr lang="en-US" sz="1000" dirty="0"/>
              <a:t> be displayed as a </a:t>
            </a:r>
            <a:r>
              <a:rPr lang="en-US" sz="1000" dirty="0" smtClean="0"/>
              <a:t>trough.</a:t>
            </a:r>
            <a:endParaRPr lang="en-US" sz="1000" dirty="0"/>
          </a:p>
        </p:txBody>
      </p:sp>
    </p:spTree>
    <p:extLst>
      <p:ext uri="{BB962C8B-B14F-4D97-AF65-F5344CB8AC3E}">
        <p14:creationId xmlns:p14="http://schemas.microsoft.com/office/powerpoint/2010/main" val="10459015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223083-E562-4D7B-B418-62B6745FC9C9}" type="slidenum">
              <a:rPr lang="en-US"/>
              <a:pPr/>
              <a:t>18</a:t>
            </a:fld>
            <a:endParaRPr lang="en-US" dirty="0"/>
          </a:p>
        </p:txBody>
      </p:sp>
      <p:sp>
        <p:nvSpPr>
          <p:cNvPr id="336898" name="Rectangle 2"/>
          <p:cNvSpPr>
            <a:spLocks noGrp="1" noRot="1" noChangeAspect="1" noChangeArrowheads="1" noTextEdit="1"/>
          </p:cNvSpPr>
          <p:nvPr>
            <p:ph type="sldImg"/>
          </p:nvPr>
        </p:nvSpPr>
        <p:spPr>
          <a:ln/>
        </p:spPr>
      </p:sp>
      <p:sp>
        <p:nvSpPr>
          <p:cNvPr id="336899" name="Rectangle 3"/>
          <p:cNvSpPr>
            <a:spLocks noGrp="1" noChangeArrowheads="1"/>
          </p:cNvSpPr>
          <p:nvPr>
            <p:ph type="body" idx="1"/>
          </p:nvPr>
        </p:nvSpPr>
        <p:spPr/>
        <p:txBody>
          <a:bodyPr/>
          <a:lstStyle/>
          <a:p>
            <a:pPr lvl="0">
              <a:buFontTx/>
              <a:buNone/>
            </a:pPr>
            <a:r>
              <a:rPr lang="en-US" dirty="0" smtClean="0"/>
              <a:t>This is the same interface</a:t>
            </a:r>
            <a:r>
              <a:rPr lang="en-US" baseline="0" dirty="0" smtClean="0"/>
              <a:t> shown on slides 15 and 16. The RC is shown as a positive spike at the depth of the interface, a zero phase pulse (SEG reverse) as the response. (In addition, you could ask the students the phase &amp; polarity of the assumed pulse.)</a:t>
            </a:r>
            <a:endParaRPr lang="en-US" dirty="0"/>
          </a:p>
        </p:txBody>
      </p:sp>
    </p:spTree>
    <p:extLst>
      <p:ext uri="{BB962C8B-B14F-4D97-AF65-F5344CB8AC3E}">
        <p14:creationId xmlns:p14="http://schemas.microsoft.com/office/powerpoint/2010/main" val="34444484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223083-E562-4D7B-B418-62B6745FC9C9}" type="slidenum">
              <a:rPr lang="en-US"/>
              <a:pPr/>
              <a:t>19</a:t>
            </a:fld>
            <a:endParaRPr lang="en-US" dirty="0"/>
          </a:p>
        </p:txBody>
      </p:sp>
      <p:sp>
        <p:nvSpPr>
          <p:cNvPr id="336898" name="Rectangle 2"/>
          <p:cNvSpPr>
            <a:spLocks noGrp="1" noRot="1" noChangeAspect="1" noChangeArrowheads="1" noTextEdit="1"/>
          </p:cNvSpPr>
          <p:nvPr>
            <p:ph type="sldImg"/>
          </p:nvPr>
        </p:nvSpPr>
        <p:spPr>
          <a:ln/>
        </p:spPr>
      </p:sp>
      <p:sp>
        <p:nvSpPr>
          <p:cNvPr id="336899" name="Rectangle 3"/>
          <p:cNvSpPr>
            <a:spLocks noGrp="1" noChangeArrowheads="1"/>
          </p:cNvSpPr>
          <p:nvPr>
            <p:ph type="body" idx="1"/>
          </p:nvPr>
        </p:nvSpPr>
        <p:spPr/>
        <p:txBody>
          <a:bodyPr/>
          <a:lstStyle/>
          <a:p>
            <a:pPr lvl="0">
              <a:buFontTx/>
              <a:buNone/>
            </a:pPr>
            <a:r>
              <a:rPr lang="en-US" dirty="0" smtClean="0"/>
              <a:t>The upper interface</a:t>
            </a:r>
            <a:r>
              <a:rPr lang="en-US" baseline="0" dirty="0" smtClean="0"/>
              <a:t> is the same as on slides 15 and 16. The lower interface has the same impedance change (RC) times -1. This means that the lower shale has the same impedance (velocity * density) as the upper shale.</a:t>
            </a:r>
          </a:p>
          <a:p>
            <a:pPr lvl="0">
              <a:buFontTx/>
              <a:buNone/>
            </a:pPr>
            <a:endParaRPr lang="en-US" baseline="0" dirty="0" smtClean="0"/>
          </a:p>
          <a:p>
            <a:pPr lvl="0">
              <a:buFontTx/>
              <a:buNone/>
            </a:pPr>
            <a:r>
              <a:rPr lang="en-US" baseline="0" dirty="0" smtClean="0"/>
              <a:t>The upper +RC has a zero phase pulse with a peak centered on it, while the lower -RC has a zero phase pulse with a trough centered on it. The sand is thick enough that the response for the upper interface finishes before the response for the lower interface begins. Thus, the two responses are clear, and there are no interference effects</a:t>
            </a:r>
            <a:r>
              <a:rPr lang="en-US" baseline="0" dirty="0" smtClean="0"/>
              <a:t>.</a:t>
            </a:r>
          </a:p>
          <a:p>
            <a:pPr lvl="0">
              <a:buFontTx/>
              <a:buNone/>
            </a:pPr>
            <a:endParaRPr lang="en-US" baseline="0" dirty="0" smtClean="0"/>
          </a:p>
          <a:p>
            <a:pPr lvl="0">
              <a:buFontTx/>
              <a:buNone/>
            </a:pPr>
            <a:r>
              <a:rPr lang="en-US" baseline="0" dirty="0" smtClean="0"/>
              <a:t>For a seismic interpreter, a thick unit is one that is greater than the pulse duration time. This is true for both a zero phase pulse and a minimum phase pulse.</a:t>
            </a:r>
          </a:p>
        </p:txBody>
      </p:sp>
    </p:spTree>
    <p:extLst>
      <p:ext uri="{BB962C8B-B14F-4D97-AF65-F5344CB8AC3E}">
        <p14:creationId xmlns:p14="http://schemas.microsoft.com/office/powerpoint/2010/main" val="1160425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4491BE-399A-48FE-B84F-51688AD60597}" type="slidenum">
              <a:rPr lang="en-US"/>
              <a:pPr/>
              <a:t>2</a:t>
            </a:fld>
            <a:endParaRPr lang="en-US" dirty="0"/>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p:txBody>
          <a:bodyPr/>
          <a:lstStyle/>
          <a:p>
            <a:pPr lvl="0">
              <a:buFontTx/>
              <a:buNone/>
            </a:pPr>
            <a:r>
              <a:rPr lang="en-US" dirty="0" smtClean="0"/>
              <a:t>The </a:t>
            </a:r>
            <a:r>
              <a:rPr lang="en-US" dirty="0"/>
              <a:t>ideal seismic response </a:t>
            </a:r>
            <a:r>
              <a:rPr lang="en-US" dirty="0" smtClean="0"/>
              <a:t>gives us </a:t>
            </a:r>
            <a:r>
              <a:rPr lang="en-US" dirty="0"/>
              <a:t>information about the </a:t>
            </a:r>
            <a:r>
              <a:rPr lang="en-US" dirty="0" smtClean="0"/>
              <a:t>subsurface stratigraphy</a:t>
            </a:r>
            <a:r>
              <a:rPr lang="en-US" baseline="0" dirty="0" smtClean="0"/>
              <a:t> </a:t>
            </a:r>
            <a:r>
              <a:rPr lang="en-US" dirty="0" smtClean="0"/>
              <a:t>at </a:t>
            </a:r>
            <a:r>
              <a:rPr lang="en-US" dirty="0"/>
              <a:t>the same scale as an </a:t>
            </a:r>
            <a:r>
              <a:rPr lang="en-US" dirty="0" smtClean="0"/>
              <a:t>outcrop.</a:t>
            </a:r>
            <a:r>
              <a:rPr lang="en-US" baseline="0" dirty="0"/>
              <a:t> </a:t>
            </a:r>
            <a:r>
              <a:rPr lang="en-US" dirty="0" smtClean="0"/>
              <a:t>Here </a:t>
            </a:r>
            <a:r>
              <a:rPr lang="en-US" dirty="0"/>
              <a:t>the beds are about a foot thick – the ideal seismic line would show us this level of </a:t>
            </a:r>
            <a:r>
              <a:rPr lang="en-US" dirty="0" smtClean="0"/>
              <a:t>detail.</a:t>
            </a:r>
            <a:r>
              <a:rPr lang="en-US" baseline="0" dirty="0"/>
              <a:t> </a:t>
            </a:r>
            <a:r>
              <a:rPr lang="en-US" dirty="0" smtClean="0"/>
              <a:t>However, </a:t>
            </a:r>
            <a:r>
              <a:rPr lang="en-US" dirty="0"/>
              <a:t>we do not live in an ideal </a:t>
            </a:r>
            <a:r>
              <a:rPr lang="en-US" dirty="0" smtClean="0"/>
              <a:t>world.</a:t>
            </a:r>
            <a:r>
              <a:rPr lang="en-US" baseline="0" dirty="0"/>
              <a:t> </a:t>
            </a:r>
            <a:r>
              <a:rPr lang="en-US" dirty="0" smtClean="0"/>
              <a:t>The </a:t>
            </a:r>
            <a:r>
              <a:rPr lang="en-US" dirty="0"/>
              <a:t>seismic method does not allow us to “resolve” (be able to distinguish) strata at this </a:t>
            </a:r>
            <a:r>
              <a:rPr lang="en-US" dirty="0" smtClean="0"/>
              <a:t>fine a scale.</a:t>
            </a:r>
            <a:endParaRPr lang="en-US" dirty="0"/>
          </a:p>
        </p:txBody>
      </p:sp>
    </p:spTree>
    <p:extLst>
      <p:ext uri="{BB962C8B-B14F-4D97-AF65-F5344CB8AC3E}">
        <p14:creationId xmlns:p14="http://schemas.microsoft.com/office/powerpoint/2010/main" val="3696957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pose this question</a:t>
            </a:r>
            <a:r>
              <a:rPr lang="en-US" baseline="0" dirty="0" smtClean="0"/>
              <a:t> to get the students thinking about what happens if a unit thins to less than the pulse duration time. The answer is revealed with an animation. You can have a mini-discussion before revealing the answer. The next slide shows an example for a “thin” unit, one that results in wavelet interference.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20</a:t>
            </a:fld>
            <a:endParaRPr lang="en-US" altLang="en-US" dirty="0"/>
          </a:p>
        </p:txBody>
      </p:sp>
    </p:spTree>
    <p:extLst>
      <p:ext uri="{BB962C8B-B14F-4D97-AF65-F5344CB8AC3E}">
        <p14:creationId xmlns:p14="http://schemas.microsoft.com/office/powerpoint/2010/main" val="38394405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slide shows a case of:</a:t>
            </a:r>
            <a:r>
              <a:rPr lang="en-US" baseline="0" dirty="0" smtClean="0"/>
              <a:t> </a:t>
            </a:r>
            <a:r>
              <a:rPr lang="en-US" dirty="0" smtClean="0"/>
              <a:t>(1) constructive and (2) destructive interference.</a:t>
            </a:r>
            <a:r>
              <a:rPr lang="en-US" baseline="0" dirty="0" smtClean="0"/>
              <a:t> </a:t>
            </a:r>
            <a:r>
              <a:rPr lang="en-US" dirty="0" smtClean="0"/>
              <a:t>On the left, two RC of opposite signs are spaced less that the pulse duration.</a:t>
            </a:r>
            <a:r>
              <a:rPr lang="en-US" baseline="0" dirty="0" smtClean="0"/>
              <a:t> </a:t>
            </a:r>
            <a:r>
              <a:rPr lang="en-US" dirty="0" smtClean="0"/>
              <a:t>Wavelet 1 for RC 1 and wavelet 2 for RC 2 are shown.</a:t>
            </a:r>
            <a:r>
              <a:rPr lang="en-US" baseline="0" dirty="0" smtClean="0"/>
              <a:t> </a:t>
            </a:r>
            <a:r>
              <a:rPr lang="en-US" dirty="0" smtClean="0"/>
              <a:t>The net (composite) response is shown,</a:t>
            </a:r>
            <a:r>
              <a:rPr lang="en-US" baseline="0" dirty="0" smtClean="0"/>
              <a:t> where t</a:t>
            </a:r>
            <a:r>
              <a:rPr lang="en-US" dirty="0" smtClean="0"/>
              <a:t>he first peak is larger than either individual wavelet</a:t>
            </a:r>
            <a:r>
              <a:rPr lang="en-US" baseline="0" dirty="0" smtClean="0"/>
              <a:t> peak due to constructive interference (summation). </a:t>
            </a:r>
            <a:r>
              <a:rPr lang="en-US" dirty="0" smtClean="0"/>
              <a:t>The second trough is larger (more negative) than the individual troughs.</a:t>
            </a:r>
          </a:p>
          <a:p>
            <a:endParaRPr lang="en-US" dirty="0" smtClean="0"/>
          </a:p>
          <a:p>
            <a:r>
              <a:rPr lang="en-US" dirty="0" smtClean="0"/>
              <a:t>On the right, two RC of the same sign (both +RCs) are spaced less that the pulse duration.</a:t>
            </a:r>
            <a:r>
              <a:rPr lang="en-US" baseline="0" dirty="0" smtClean="0"/>
              <a:t> </a:t>
            </a:r>
            <a:r>
              <a:rPr lang="en-US" dirty="0" smtClean="0"/>
              <a:t>Wavelet 1 for RC 1 and wavelet 2 for RC 2 are shown,</a:t>
            </a:r>
            <a:r>
              <a:rPr lang="en-US" baseline="0" dirty="0" smtClean="0"/>
              <a:t> along with t</a:t>
            </a:r>
            <a:r>
              <a:rPr lang="en-US" dirty="0" smtClean="0"/>
              <a:t>he net (composite) response.</a:t>
            </a:r>
            <a:r>
              <a:rPr lang="en-US" baseline="0" dirty="0" smtClean="0"/>
              <a:t> </a:t>
            </a:r>
            <a:r>
              <a:rPr lang="en-US" dirty="0" smtClean="0"/>
              <a:t>The first peak is smaller and of longer time duration than either individual wavelet</a:t>
            </a:r>
            <a:r>
              <a:rPr lang="en-US" baseline="0" dirty="0" smtClean="0"/>
              <a:t> peak due to destructive interference (subtraction). </a:t>
            </a:r>
            <a:r>
              <a:rPr lang="en-US" dirty="0" smtClean="0"/>
              <a:t>The second</a:t>
            </a:r>
            <a:r>
              <a:rPr lang="en-US" baseline="0" dirty="0" smtClean="0"/>
              <a:t> </a:t>
            </a:r>
            <a:r>
              <a:rPr lang="en-US" dirty="0" smtClean="0"/>
              <a:t>trough is larger (more negative) than the individual troughs.</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21</a:t>
            </a:fld>
            <a:endParaRPr lang="en-US" altLang="en-US" dirty="0"/>
          </a:p>
        </p:txBody>
      </p:sp>
    </p:spTree>
    <p:extLst>
      <p:ext uri="{BB962C8B-B14F-4D97-AF65-F5344CB8AC3E}">
        <p14:creationId xmlns:p14="http://schemas.microsoft.com/office/powerpoint/2010/main" val="9271129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0A78DD-62F2-4E6B-9E14-22F210DDB5C0}" type="slidenum">
              <a:rPr lang="en-US"/>
              <a:pPr/>
              <a:t>22</a:t>
            </a:fld>
            <a:endParaRPr lang="en-US" dirty="0"/>
          </a:p>
        </p:txBody>
      </p:sp>
      <p:sp>
        <p:nvSpPr>
          <p:cNvPr id="340994" name="Rectangle 2"/>
          <p:cNvSpPr>
            <a:spLocks noGrp="1" noRot="1" noChangeAspect="1" noChangeArrowheads="1" noTextEdit="1"/>
          </p:cNvSpPr>
          <p:nvPr>
            <p:ph type="sldImg"/>
          </p:nvPr>
        </p:nvSpPr>
        <p:spPr>
          <a:ln/>
        </p:spPr>
      </p:sp>
      <p:sp>
        <p:nvSpPr>
          <p:cNvPr id="340995" name="Rectangle 3"/>
          <p:cNvSpPr>
            <a:spLocks noGrp="1" noChangeArrowheads="1"/>
          </p:cNvSpPr>
          <p:nvPr>
            <p:ph type="body" idx="1"/>
          </p:nvPr>
        </p:nvSpPr>
        <p:spPr/>
        <p:txBody>
          <a:bodyPr/>
          <a:lstStyle/>
          <a:p>
            <a:pPr lvl="0">
              <a:buFontTx/>
              <a:buNone/>
            </a:pPr>
            <a:r>
              <a:rPr lang="en-US" dirty="0" smtClean="0"/>
              <a:t>We </a:t>
            </a:r>
            <a:r>
              <a:rPr lang="en-US" dirty="0"/>
              <a:t>will talk about this in greater detail in </a:t>
            </a:r>
            <a:r>
              <a:rPr lang="en-US" dirty="0" smtClean="0"/>
              <a:t>a later unit, </a:t>
            </a:r>
            <a:r>
              <a:rPr lang="en-US" dirty="0"/>
              <a:t>but seismic reflections tend to parallel </a:t>
            </a:r>
            <a:r>
              <a:rPr lang="en-US" dirty="0" smtClean="0"/>
              <a:t>stratigraphic </a:t>
            </a:r>
            <a:r>
              <a:rPr lang="en-US" dirty="0" smtClean="0"/>
              <a:t>surfaces.</a:t>
            </a:r>
            <a:r>
              <a:rPr lang="en-US" baseline="0" dirty="0"/>
              <a:t> </a:t>
            </a:r>
            <a:r>
              <a:rPr lang="en-US" dirty="0" smtClean="0"/>
              <a:t>We </a:t>
            </a:r>
            <a:r>
              <a:rPr lang="en-US" dirty="0"/>
              <a:t>can use </a:t>
            </a:r>
            <a:r>
              <a:rPr lang="en-US" dirty="0">
                <a:solidFill>
                  <a:schemeClr val="bg1"/>
                </a:solidFill>
              </a:rPr>
              <a:t>reflection terminations to identify and mark </a:t>
            </a:r>
            <a:r>
              <a:rPr lang="en-US" dirty="0" smtClean="0">
                <a:solidFill>
                  <a:schemeClr val="bg1"/>
                </a:solidFill>
              </a:rPr>
              <a:t>unconformities.</a:t>
            </a:r>
            <a:r>
              <a:rPr lang="en-US" baseline="0" dirty="0">
                <a:solidFill>
                  <a:schemeClr val="bg1"/>
                </a:solidFill>
              </a:rPr>
              <a:t> </a:t>
            </a:r>
            <a:r>
              <a:rPr lang="en-US" dirty="0" smtClean="0">
                <a:solidFill>
                  <a:schemeClr val="bg1"/>
                </a:solidFill>
              </a:rPr>
              <a:t>Changes </a:t>
            </a:r>
            <a:r>
              <a:rPr lang="en-US" dirty="0">
                <a:solidFill>
                  <a:schemeClr val="bg1"/>
                </a:solidFill>
              </a:rPr>
              <a:t>in the characteristics of a reflection (e.g., amplitude, frequency, continuity) indicate changes in depositional </a:t>
            </a:r>
            <a:r>
              <a:rPr lang="en-US" dirty="0" smtClean="0">
                <a:solidFill>
                  <a:schemeClr val="bg1"/>
                </a:solidFill>
              </a:rPr>
              <a:t>facies. </a:t>
            </a:r>
            <a:endParaRPr lang="en-US" dirty="0"/>
          </a:p>
        </p:txBody>
      </p:sp>
    </p:spTree>
    <p:extLst>
      <p:ext uri="{BB962C8B-B14F-4D97-AF65-F5344CB8AC3E}">
        <p14:creationId xmlns:p14="http://schemas.microsoft.com/office/powerpoint/2010/main" val="21769542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0532FB-4425-4179-BF74-A7D75F0EC0D2}" type="slidenum">
              <a:rPr lang="en-US"/>
              <a:pPr/>
              <a:t>23</a:t>
            </a:fld>
            <a:endParaRPr lang="en-US" dirty="0"/>
          </a:p>
        </p:txBody>
      </p:sp>
      <p:sp>
        <p:nvSpPr>
          <p:cNvPr id="342018" name="Rectangle 2"/>
          <p:cNvSpPr>
            <a:spLocks noGrp="1" noRot="1" noChangeAspect="1" noChangeArrowheads="1" noTextEdit="1"/>
          </p:cNvSpPr>
          <p:nvPr>
            <p:ph type="sldImg"/>
          </p:nvPr>
        </p:nvSpPr>
        <p:spPr>
          <a:ln/>
        </p:spPr>
      </p:sp>
      <p:sp>
        <p:nvSpPr>
          <p:cNvPr id="342019" name="Rectangle 3"/>
          <p:cNvSpPr>
            <a:spLocks noGrp="1" noChangeArrowheads="1"/>
          </p:cNvSpPr>
          <p:nvPr>
            <p:ph type="body" idx="1"/>
          </p:nvPr>
        </p:nvSpPr>
        <p:spPr/>
        <p:txBody>
          <a:bodyPr/>
          <a:lstStyle/>
          <a:p>
            <a:pPr lvl="0">
              <a:buFontTx/>
              <a:buNone/>
            </a:pPr>
            <a:r>
              <a:rPr lang="en-US" dirty="0" smtClean="0"/>
              <a:t>Why </a:t>
            </a:r>
            <a:r>
              <a:rPr lang="en-US" dirty="0"/>
              <a:t>do reflections parallel </a:t>
            </a:r>
            <a:r>
              <a:rPr lang="en-US" dirty="0" smtClean="0"/>
              <a:t>stratigraphic </a:t>
            </a:r>
            <a:r>
              <a:rPr lang="en-US" dirty="0"/>
              <a:t>surfaces? </a:t>
            </a:r>
            <a:r>
              <a:rPr lang="en-US" dirty="0" smtClean="0">
                <a:solidFill>
                  <a:schemeClr val="bg1"/>
                </a:solidFill>
              </a:rPr>
              <a:t>Recall </a:t>
            </a:r>
            <a:r>
              <a:rPr lang="en-US" dirty="0">
                <a:solidFill>
                  <a:schemeClr val="bg1"/>
                </a:solidFill>
              </a:rPr>
              <a:t>that reflections are generated where there is a change in acoustic </a:t>
            </a:r>
            <a:r>
              <a:rPr lang="en-US" dirty="0" smtClean="0">
                <a:solidFill>
                  <a:schemeClr val="bg1"/>
                </a:solidFill>
              </a:rPr>
              <a:t>properties,</a:t>
            </a:r>
            <a:r>
              <a:rPr lang="en-US" baseline="0" dirty="0" smtClean="0">
                <a:solidFill>
                  <a:schemeClr val="bg1"/>
                </a:solidFill>
              </a:rPr>
              <a:t> so e</a:t>
            </a:r>
            <a:r>
              <a:rPr lang="en-US" dirty="0" smtClean="0">
                <a:solidFill>
                  <a:schemeClr val="bg1"/>
                </a:solidFill>
              </a:rPr>
              <a:t>ither </a:t>
            </a:r>
            <a:r>
              <a:rPr lang="en-US" dirty="0">
                <a:solidFill>
                  <a:schemeClr val="bg1"/>
                </a:solidFill>
              </a:rPr>
              <a:t>the velocity of the rocks </a:t>
            </a:r>
            <a:r>
              <a:rPr lang="en-US" dirty="0" smtClean="0">
                <a:solidFill>
                  <a:schemeClr val="bg1"/>
                </a:solidFill>
              </a:rPr>
              <a:t>change,</a:t>
            </a:r>
            <a:r>
              <a:rPr lang="en-US" baseline="0" dirty="0">
                <a:solidFill>
                  <a:schemeClr val="bg1"/>
                </a:solidFill>
              </a:rPr>
              <a:t> </a:t>
            </a:r>
            <a:r>
              <a:rPr lang="en-US" dirty="0" smtClean="0">
                <a:solidFill>
                  <a:schemeClr val="bg1"/>
                </a:solidFill>
              </a:rPr>
              <a:t>the </a:t>
            </a:r>
            <a:r>
              <a:rPr lang="en-US" dirty="0">
                <a:solidFill>
                  <a:schemeClr val="bg1"/>
                </a:solidFill>
              </a:rPr>
              <a:t>densities of the rocks </a:t>
            </a:r>
            <a:r>
              <a:rPr lang="en-US" dirty="0" smtClean="0">
                <a:solidFill>
                  <a:schemeClr val="bg1"/>
                </a:solidFill>
              </a:rPr>
              <a:t>change,</a:t>
            </a:r>
            <a:r>
              <a:rPr lang="en-US" baseline="0" dirty="0">
                <a:solidFill>
                  <a:schemeClr val="bg1"/>
                </a:solidFill>
              </a:rPr>
              <a:t> </a:t>
            </a:r>
            <a:r>
              <a:rPr lang="en-US" baseline="0" dirty="0" smtClean="0">
                <a:solidFill>
                  <a:schemeClr val="bg1"/>
                </a:solidFill>
              </a:rPr>
              <a:t>o</a:t>
            </a:r>
            <a:r>
              <a:rPr lang="en-US" dirty="0" smtClean="0">
                <a:solidFill>
                  <a:schemeClr val="bg1"/>
                </a:solidFill>
              </a:rPr>
              <a:t>r both change.</a:t>
            </a:r>
          </a:p>
          <a:p>
            <a:pPr lvl="1">
              <a:buFontTx/>
              <a:buNone/>
            </a:pPr>
            <a:endParaRPr lang="en-US" dirty="0">
              <a:solidFill>
                <a:schemeClr val="bg1"/>
              </a:solidFill>
            </a:endParaRPr>
          </a:p>
          <a:p>
            <a:pPr lvl="0">
              <a:buFontTx/>
              <a:buNone/>
            </a:pPr>
            <a:r>
              <a:rPr lang="en-US" dirty="0">
                <a:solidFill>
                  <a:schemeClr val="bg1"/>
                </a:solidFill>
              </a:rPr>
              <a:t>Let’s look at a thick outcrop in West </a:t>
            </a:r>
            <a:r>
              <a:rPr lang="en-US" dirty="0" smtClean="0">
                <a:solidFill>
                  <a:schemeClr val="bg1"/>
                </a:solidFill>
              </a:rPr>
              <a:t>Texas,</a:t>
            </a:r>
            <a:r>
              <a:rPr lang="en-US" baseline="0" dirty="0" smtClean="0">
                <a:solidFill>
                  <a:schemeClr val="bg1"/>
                </a:solidFill>
              </a:rPr>
              <a:t> which is </a:t>
            </a:r>
            <a:r>
              <a:rPr lang="en-US" dirty="0" smtClean="0">
                <a:solidFill>
                  <a:schemeClr val="bg1"/>
                </a:solidFill>
              </a:rPr>
              <a:t>1200 </a:t>
            </a:r>
            <a:r>
              <a:rPr lang="en-US" dirty="0">
                <a:solidFill>
                  <a:schemeClr val="bg1"/>
                </a:solidFill>
              </a:rPr>
              <a:t>ft or 365 meters in </a:t>
            </a:r>
            <a:r>
              <a:rPr lang="en-US" dirty="0" smtClean="0">
                <a:solidFill>
                  <a:schemeClr val="bg1"/>
                </a:solidFill>
              </a:rPr>
              <a:t>relief.</a:t>
            </a:r>
            <a:r>
              <a:rPr lang="en-US" baseline="0" dirty="0">
                <a:solidFill>
                  <a:schemeClr val="bg1"/>
                </a:solidFill>
              </a:rPr>
              <a:t> </a:t>
            </a:r>
            <a:r>
              <a:rPr lang="en-US" dirty="0" smtClean="0">
                <a:solidFill>
                  <a:schemeClr val="bg1"/>
                </a:solidFill>
              </a:rPr>
              <a:t>From the bottom </a:t>
            </a:r>
            <a:r>
              <a:rPr lang="en-US" dirty="0">
                <a:solidFill>
                  <a:schemeClr val="bg1"/>
                </a:solidFill>
              </a:rPr>
              <a:t>to top, there are </a:t>
            </a:r>
            <a:r>
              <a:rPr lang="en-US" dirty="0" smtClean="0">
                <a:solidFill>
                  <a:schemeClr val="bg1"/>
                </a:solidFill>
              </a:rPr>
              <a:t>four (4) formations</a:t>
            </a:r>
            <a:r>
              <a:rPr lang="en-US" baseline="0" dirty="0" smtClean="0">
                <a:solidFill>
                  <a:schemeClr val="bg1"/>
                </a:solidFill>
              </a:rPr>
              <a:t> - t</a:t>
            </a:r>
            <a:r>
              <a:rPr lang="en-US" dirty="0" smtClean="0">
                <a:solidFill>
                  <a:schemeClr val="bg1"/>
                </a:solidFill>
              </a:rPr>
              <a:t>he </a:t>
            </a:r>
            <a:r>
              <a:rPr lang="en-US" dirty="0">
                <a:solidFill>
                  <a:schemeClr val="bg1"/>
                </a:solidFill>
              </a:rPr>
              <a:t>Pipeline Shale </a:t>
            </a:r>
            <a:r>
              <a:rPr lang="en-US" dirty="0" smtClean="0">
                <a:solidFill>
                  <a:schemeClr val="bg1"/>
                </a:solidFill>
              </a:rPr>
              <a:t>(guess </a:t>
            </a:r>
            <a:r>
              <a:rPr lang="en-US" dirty="0">
                <a:solidFill>
                  <a:schemeClr val="bg1"/>
                </a:solidFill>
              </a:rPr>
              <a:t>what the lithology is</a:t>
            </a:r>
            <a:r>
              <a:rPr lang="en-US" dirty="0" smtClean="0">
                <a:solidFill>
                  <a:schemeClr val="bg1"/>
                </a:solidFill>
              </a:rPr>
              <a:t>?), </a:t>
            </a:r>
            <a:r>
              <a:rPr lang="en-US" dirty="0">
                <a:solidFill>
                  <a:schemeClr val="bg1"/>
                </a:solidFill>
              </a:rPr>
              <a:t>t</a:t>
            </a:r>
            <a:r>
              <a:rPr lang="en-US" dirty="0" smtClean="0">
                <a:solidFill>
                  <a:schemeClr val="bg1"/>
                </a:solidFill>
              </a:rPr>
              <a:t>he </a:t>
            </a:r>
            <a:r>
              <a:rPr lang="en-US" dirty="0">
                <a:solidFill>
                  <a:schemeClr val="bg1"/>
                </a:solidFill>
              </a:rPr>
              <a:t>Lower Brushy </a:t>
            </a:r>
            <a:r>
              <a:rPr lang="en-US" dirty="0" smtClean="0">
                <a:solidFill>
                  <a:schemeClr val="bg1"/>
                </a:solidFill>
              </a:rPr>
              <a:t>Canyon,</a:t>
            </a:r>
            <a:r>
              <a:rPr lang="en-US" baseline="0" dirty="0">
                <a:solidFill>
                  <a:schemeClr val="bg1"/>
                </a:solidFill>
              </a:rPr>
              <a:t> </a:t>
            </a:r>
            <a:r>
              <a:rPr lang="en-US" baseline="0" dirty="0" smtClean="0">
                <a:solidFill>
                  <a:schemeClr val="bg1"/>
                </a:solidFill>
              </a:rPr>
              <a:t>t</a:t>
            </a:r>
            <a:r>
              <a:rPr lang="en-US" dirty="0" smtClean="0">
                <a:solidFill>
                  <a:schemeClr val="bg1"/>
                </a:solidFill>
              </a:rPr>
              <a:t>he </a:t>
            </a:r>
            <a:r>
              <a:rPr lang="en-US" dirty="0">
                <a:solidFill>
                  <a:schemeClr val="bg1"/>
                </a:solidFill>
              </a:rPr>
              <a:t>Middle Brushy </a:t>
            </a:r>
            <a:r>
              <a:rPr lang="en-US" dirty="0" smtClean="0">
                <a:solidFill>
                  <a:schemeClr val="bg1"/>
                </a:solidFill>
              </a:rPr>
              <a:t>Canyon, and</a:t>
            </a:r>
            <a:r>
              <a:rPr lang="en-US" baseline="0" dirty="0">
                <a:solidFill>
                  <a:schemeClr val="bg1"/>
                </a:solidFill>
              </a:rPr>
              <a:t> </a:t>
            </a:r>
            <a:r>
              <a:rPr lang="en-US" baseline="0" dirty="0" smtClean="0">
                <a:solidFill>
                  <a:schemeClr val="bg1"/>
                </a:solidFill>
              </a:rPr>
              <a:t>t</a:t>
            </a:r>
            <a:r>
              <a:rPr lang="en-US" dirty="0" smtClean="0">
                <a:solidFill>
                  <a:schemeClr val="bg1"/>
                </a:solidFill>
              </a:rPr>
              <a:t>he </a:t>
            </a:r>
            <a:r>
              <a:rPr lang="en-US" dirty="0">
                <a:solidFill>
                  <a:schemeClr val="bg1"/>
                </a:solidFill>
              </a:rPr>
              <a:t>Upper Brushy </a:t>
            </a:r>
            <a:r>
              <a:rPr lang="en-US" dirty="0" smtClean="0">
                <a:solidFill>
                  <a:schemeClr val="bg1"/>
                </a:solidFill>
              </a:rPr>
              <a:t>Canyon.</a:t>
            </a:r>
            <a:r>
              <a:rPr lang="en-US" baseline="0" dirty="0">
                <a:solidFill>
                  <a:schemeClr val="bg1"/>
                </a:solidFill>
              </a:rPr>
              <a:t> </a:t>
            </a:r>
            <a:r>
              <a:rPr lang="en-US" dirty="0" smtClean="0">
                <a:solidFill>
                  <a:schemeClr val="bg1"/>
                </a:solidFill>
              </a:rPr>
              <a:t>Each </a:t>
            </a:r>
            <a:r>
              <a:rPr lang="en-US" dirty="0">
                <a:solidFill>
                  <a:schemeClr val="bg1"/>
                </a:solidFill>
              </a:rPr>
              <a:t>member of the Brushy Canyon consists of shale with silt and sand layers – sand content increases Lower to Middle, and Middle to </a:t>
            </a:r>
            <a:r>
              <a:rPr lang="en-US" dirty="0" smtClean="0">
                <a:solidFill>
                  <a:schemeClr val="bg1"/>
                </a:solidFill>
              </a:rPr>
              <a:t>Upper.</a:t>
            </a:r>
          </a:p>
          <a:p>
            <a:pPr lvl="0">
              <a:buFontTx/>
              <a:buNone/>
            </a:pPr>
            <a:endParaRPr lang="en-US" dirty="0">
              <a:solidFill>
                <a:schemeClr val="bg1"/>
              </a:solidFill>
            </a:endParaRPr>
          </a:p>
          <a:p>
            <a:pPr lvl="0">
              <a:buFontTx/>
              <a:buNone/>
            </a:pPr>
            <a:r>
              <a:rPr lang="en-US" dirty="0" smtClean="0">
                <a:solidFill>
                  <a:schemeClr val="bg1"/>
                </a:solidFill>
              </a:rPr>
              <a:t>Now</a:t>
            </a:r>
            <a:r>
              <a:rPr lang="en-US" baseline="0" dirty="0" smtClean="0">
                <a:solidFill>
                  <a:schemeClr val="bg1"/>
                </a:solidFill>
              </a:rPr>
              <a:t> c</a:t>
            </a:r>
            <a:r>
              <a:rPr lang="en-US" dirty="0" smtClean="0">
                <a:solidFill>
                  <a:schemeClr val="bg1"/>
                </a:solidFill>
              </a:rPr>
              <a:t>onsider </a:t>
            </a:r>
            <a:r>
              <a:rPr lang="en-US" dirty="0">
                <a:solidFill>
                  <a:schemeClr val="bg1"/>
                </a:solidFill>
              </a:rPr>
              <a:t>where there would be sharp changes in </a:t>
            </a:r>
            <a:r>
              <a:rPr lang="en-US" dirty="0" smtClean="0">
                <a:solidFill>
                  <a:schemeClr val="bg1"/>
                </a:solidFill>
              </a:rPr>
              <a:t>impedance.</a:t>
            </a:r>
            <a:r>
              <a:rPr lang="en-US" baseline="0" dirty="0">
                <a:solidFill>
                  <a:schemeClr val="bg1"/>
                </a:solidFill>
              </a:rPr>
              <a:t> </a:t>
            </a:r>
            <a:r>
              <a:rPr lang="en-US" dirty="0" smtClean="0">
                <a:solidFill>
                  <a:schemeClr val="bg1"/>
                </a:solidFill>
              </a:rPr>
              <a:t>Note </a:t>
            </a:r>
            <a:r>
              <a:rPr lang="en-US" dirty="0">
                <a:solidFill>
                  <a:schemeClr val="bg1"/>
                </a:solidFill>
              </a:rPr>
              <a:t>some white, ledge-forming layers (e.g., just below the Middle Brushy Canyon label</a:t>
            </a:r>
            <a:r>
              <a:rPr lang="en-US" dirty="0" smtClean="0">
                <a:solidFill>
                  <a:schemeClr val="bg1"/>
                </a:solidFill>
              </a:rPr>
              <a:t>).</a:t>
            </a:r>
            <a:r>
              <a:rPr lang="en-US" baseline="0" dirty="0">
                <a:solidFill>
                  <a:schemeClr val="bg1"/>
                </a:solidFill>
              </a:rPr>
              <a:t> </a:t>
            </a:r>
            <a:r>
              <a:rPr lang="en-US" dirty="0" smtClean="0">
                <a:solidFill>
                  <a:schemeClr val="bg1"/>
                </a:solidFill>
              </a:rPr>
              <a:t>This </a:t>
            </a:r>
            <a:r>
              <a:rPr lang="en-US" dirty="0">
                <a:solidFill>
                  <a:schemeClr val="bg1"/>
                </a:solidFill>
              </a:rPr>
              <a:t>is a relatively sand-rich </a:t>
            </a:r>
            <a:r>
              <a:rPr lang="en-US" dirty="0" smtClean="0">
                <a:solidFill>
                  <a:schemeClr val="bg1"/>
                </a:solidFill>
              </a:rPr>
              <a:t>layer,</a:t>
            </a:r>
            <a:r>
              <a:rPr lang="en-US" baseline="0" dirty="0" smtClean="0">
                <a:solidFill>
                  <a:schemeClr val="bg1"/>
                </a:solidFill>
              </a:rPr>
              <a:t> and w</a:t>
            </a:r>
            <a:r>
              <a:rPr lang="en-US" dirty="0" smtClean="0">
                <a:solidFill>
                  <a:schemeClr val="bg1"/>
                </a:solidFill>
              </a:rPr>
              <a:t>e </a:t>
            </a:r>
            <a:r>
              <a:rPr lang="en-US" dirty="0">
                <a:solidFill>
                  <a:schemeClr val="bg1"/>
                </a:solidFill>
              </a:rPr>
              <a:t>could walk out </a:t>
            </a:r>
            <a:r>
              <a:rPr lang="en-US" dirty="0" smtClean="0">
                <a:solidFill>
                  <a:schemeClr val="bg1"/>
                </a:solidFill>
              </a:rPr>
              <a:t>on this </a:t>
            </a:r>
            <a:r>
              <a:rPr lang="en-US" dirty="0">
                <a:solidFill>
                  <a:schemeClr val="bg1"/>
                </a:solidFill>
              </a:rPr>
              <a:t>layer for several </a:t>
            </a:r>
            <a:r>
              <a:rPr lang="en-US" dirty="0" smtClean="0">
                <a:solidFill>
                  <a:schemeClr val="bg1"/>
                </a:solidFill>
              </a:rPr>
              <a:t>miles.</a:t>
            </a:r>
            <a:r>
              <a:rPr lang="en-US" baseline="0" dirty="0">
                <a:solidFill>
                  <a:schemeClr val="bg1"/>
                </a:solidFill>
              </a:rPr>
              <a:t> </a:t>
            </a:r>
            <a:r>
              <a:rPr lang="en-US" dirty="0" smtClean="0">
                <a:solidFill>
                  <a:schemeClr val="bg1"/>
                </a:solidFill>
              </a:rPr>
              <a:t>If </a:t>
            </a:r>
            <a:r>
              <a:rPr lang="en-US" dirty="0">
                <a:solidFill>
                  <a:schemeClr val="bg1"/>
                </a:solidFill>
              </a:rPr>
              <a:t>we sampled this layer, say every ¼ mile, we would find that </a:t>
            </a:r>
            <a:r>
              <a:rPr lang="en-US" dirty="0" smtClean="0">
                <a:solidFill>
                  <a:schemeClr val="bg1"/>
                </a:solidFill>
              </a:rPr>
              <a:t>the </a:t>
            </a:r>
            <a:r>
              <a:rPr lang="en-US" dirty="0">
                <a:solidFill>
                  <a:schemeClr val="bg1"/>
                </a:solidFill>
              </a:rPr>
              <a:t>first sample might be 75% sand, the next 73%, then 72%, 70%, 71%, 68%, 65%, 66%, 64%, 62%, 60%, </a:t>
            </a:r>
            <a:r>
              <a:rPr lang="en-US" dirty="0" smtClean="0">
                <a:solidFill>
                  <a:schemeClr val="bg1"/>
                </a:solidFill>
              </a:rPr>
              <a:t>etc.</a:t>
            </a:r>
            <a:r>
              <a:rPr lang="en-US" baseline="0" dirty="0" smtClean="0">
                <a:solidFill>
                  <a:schemeClr val="bg1"/>
                </a:solidFill>
              </a:rPr>
              <a:t> </a:t>
            </a:r>
            <a:r>
              <a:rPr lang="en-US" dirty="0" smtClean="0">
                <a:solidFill>
                  <a:schemeClr val="bg1"/>
                </a:solidFill>
              </a:rPr>
              <a:t>The </a:t>
            </a:r>
            <a:r>
              <a:rPr lang="en-US" dirty="0">
                <a:solidFill>
                  <a:schemeClr val="bg1"/>
                </a:solidFill>
              </a:rPr>
              <a:t>point is that the sand content is changing, and also the acoustic properties, </a:t>
            </a:r>
            <a:r>
              <a:rPr lang="en-US" dirty="0" smtClean="0">
                <a:solidFill>
                  <a:schemeClr val="bg1"/>
                </a:solidFill>
              </a:rPr>
              <a:t>but </a:t>
            </a:r>
            <a:r>
              <a:rPr lang="en-US" dirty="0">
                <a:solidFill>
                  <a:schemeClr val="bg1"/>
                </a:solidFill>
              </a:rPr>
              <a:t>these changes are very </a:t>
            </a:r>
            <a:r>
              <a:rPr lang="en-US" dirty="0" smtClean="0">
                <a:solidFill>
                  <a:schemeClr val="bg1"/>
                </a:solidFill>
              </a:rPr>
              <a:t>gradational.</a:t>
            </a:r>
            <a:r>
              <a:rPr lang="en-US" baseline="0" dirty="0">
                <a:solidFill>
                  <a:schemeClr val="bg1"/>
                </a:solidFill>
              </a:rPr>
              <a:t> </a:t>
            </a:r>
            <a:r>
              <a:rPr lang="en-US" dirty="0" smtClean="0">
                <a:solidFill>
                  <a:schemeClr val="bg1"/>
                </a:solidFill>
              </a:rPr>
              <a:t>There </a:t>
            </a:r>
            <a:r>
              <a:rPr lang="en-US" dirty="0">
                <a:solidFill>
                  <a:schemeClr val="bg1"/>
                </a:solidFill>
              </a:rPr>
              <a:t>are not sharp physical surfaces laterally across which the acoustic properties change </a:t>
            </a:r>
            <a:r>
              <a:rPr lang="en-US" dirty="0" smtClean="0">
                <a:solidFill>
                  <a:schemeClr val="bg1"/>
                </a:solidFill>
              </a:rPr>
              <a:t>significantly.</a:t>
            </a:r>
            <a:endParaRPr lang="en-US" dirty="0">
              <a:solidFill>
                <a:schemeClr val="bg1"/>
              </a:solidFill>
            </a:endParaRPr>
          </a:p>
          <a:p>
            <a:pPr lvl="0">
              <a:buFontTx/>
              <a:buNone/>
            </a:pPr>
            <a:endParaRPr lang="en-US" dirty="0" smtClean="0">
              <a:solidFill>
                <a:schemeClr val="bg1"/>
              </a:solidFill>
            </a:endParaRPr>
          </a:p>
          <a:p>
            <a:pPr lvl="0">
              <a:buFontTx/>
              <a:buNone/>
            </a:pPr>
            <a:r>
              <a:rPr lang="en-US" dirty="0" smtClean="0">
                <a:solidFill>
                  <a:schemeClr val="bg1"/>
                </a:solidFill>
              </a:rPr>
              <a:t>Now </a:t>
            </a:r>
            <a:r>
              <a:rPr lang="en-US" dirty="0">
                <a:solidFill>
                  <a:schemeClr val="bg1"/>
                </a:solidFill>
              </a:rPr>
              <a:t>consider if someone repelled down the cliff and took sediment samples every 2 </a:t>
            </a:r>
            <a:r>
              <a:rPr lang="en-US" dirty="0" smtClean="0">
                <a:solidFill>
                  <a:schemeClr val="bg1"/>
                </a:solidFill>
              </a:rPr>
              <a:t>meters.</a:t>
            </a:r>
            <a:r>
              <a:rPr lang="en-US" baseline="0" dirty="0">
                <a:solidFill>
                  <a:schemeClr val="bg1"/>
                </a:solidFill>
              </a:rPr>
              <a:t> </a:t>
            </a:r>
            <a:r>
              <a:rPr lang="en-US" dirty="0" smtClean="0">
                <a:solidFill>
                  <a:schemeClr val="bg1"/>
                </a:solidFill>
              </a:rPr>
              <a:t>The </a:t>
            </a:r>
            <a:r>
              <a:rPr lang="en-US" dirty="0">
                <a:solidFill>
                  <a:schemeClr val="bg1"/>
                </a:solidFill>
              </a:rPr>
              <a:t>first sample might </a:t>
            </a:r>
            <a:r>
              <a:rPr lang="en-US" dirty="0" smtClean="0">
                <a:solidFill>
                  <a:schemeClr val="bg1"/>
                </a:solidFill>
              </a:rPr>
              <a:t>be </a:t>
            </a:r>
            <a:r>
              <a:rPr lang="en-US" dirty="0">
                <a:solidFill>
                  <a:schemeClr val="bg1"/>
                </a:solidFill>
              </a:rPr>
              <a:t>a shale, next a shale, then a silt, a sand, </a:t>
            </a:r>
            <a:r>
              <a:rPr lang="en-US" dirty="0" smtClean="0">
                <a:solidFill>
                  <a:schemeClr val="bg1"/>
                </a:solidFill>
              </a:rPr>
              <a:t>a shale</a:t>
            </a:r>
            <a:r>
              <a:rPr lang="en-US" dirty="0">
                <a:solidFill>
                  <a:schemeClr val="bg1"/>
                </a:solidFill>
              </a:rPr>
              <a:t>, a shale a sand, a shale, a silt, a shale, a sand, a silt, </a:t>
            </a:r>
            <a:r>
              <a:rPr lang="en-US" dirty="0" smtClean="0">
                <a:solidFill>
                  <a:schemeClr val="bg1"/>
                </a:solidFill>
              </a:rPr>
              <a:t>etc.</a:t>
            </a:r>
            <a:r>
              <a:rPr lang="en-US" baseline="0" dirty="0" smtClean="0">
                <a:solidFill>
                  <a:schemeClr val="bg1"/>
                </a:solidFill>
              </a:rPr>
              <a:t> </a:t>
            </a:r>
            <a:r>
              <a:rPr lang="en-US" dirty="0" smtClean="0">
                <a:solidFill>
                  <a:schemeClr val="bg1"/>
                </a:solidFill>
              </a:rPr>
              <a:t>The </a:t>
            </a:r>
            <a:r>
              <a:rPr lang="en-US" dirty="0">
                <a:solidFill>
                  <a:schemeClr val="bg1"/>
                </a:solidFill>
              </a:rPr>
              <a:t>point is that there would be more abrupt changes in acoustic properties </a:t>
            </a:r>
            <a:r>
              <a:rPr lang="en-US" dirty="0" smtClean="0">
                <a:solidFill>
                  <a:schemeClr val="bg1"/>
                </a:solidFill>
              </a:rPr>
              <a:t>vertically.</a:t>
            </a:r>
            <a:r>
              <a:rPr lang="en-US" baseline="0" dirty="0">
                <a:solidFill>
                  <a:schemeClr val="bg1"/>
                </a:solidFill>
              </a:rPr>
              <a:t> </a:t>
            </a:r>
            <a:r>
              <a:rPr lang="en-US" dirty="0" smtClean="0">
                <a:solidFill>
                  <a:schemeClr val="bg1"/>
                </a:solidFill>
              </a:rPr>
              <a:t>Some </a:t>
            </a:r>
            <a:r>
              <a:rPr lang="en-US" dirty="0">
                <a:solidFill>
                  <a:schemeClr val="bg1"/>
                </a:solidFill>
              </a:rPr>
              <a:t>significant changes would occur at the layer-scale </a:t>
            </a:r>
            <a:r>
              <a:rPr lang="en-US" dirty="0" smtClean="0">
                <a:solidFill>
                  <a:schemeClr val="bg1"/>
                </a:solidFill>
              </a:rPr>
              <a:t>stratigraphic </a:t>
            </a:r>
            <a:r>
              <a:rPr lang="en-US" dirty="0">
                <a:solidFill>
                  <a:schemeClr val="bg1"/>
                </a:solidFill>
              </a:rPr>
              <a:t>packages, </a:t>
            </a:r>
            <a:r>
              <a:rPr lang="en-US" dirty="0" smtClean="0">
                <a:solidFill>
                  <a:schemeClr val="bg1"/>
                </a:solidFill>
              </a:rPr>
              <a:t>i.e</a:t>
            </a:r>
            <a:r>
              <a:rPr lang="en-US" dirty="0">
                <a:solidFill>
                  <a:schemeClr val="bg1"/>
                </a:solidFill>
              </a:rPr>
              <a:t>. at boundaries between </a:t>
            </a:r>
            <a:r>
              <a:rPr lang="en-US" dirty="0" smtClean="0">
                <a:solidFill>
                  <a:schemeClr val="bg1"/>
                </a:solidFill>
              </a:rPr>
              <a:t>parasequences, and between parasequence </a:t>
            </a:r>
            <a:r>
              <a:rPr lang="en-US" dirty="0">
                <a:solidFill>
                  <a:schemeClr val="bg1"/>
                </a:solidFill>
              </a:rPr>
              <a:t>sets, and between </a:t>
            </a:r>
            <a:r>
              <a:rPr lang="en-US" dirty="0" smtClean="0">
                <a:solidFill>
                  <a:schemeClr val="bg1"/>
                </a:solidFill>
              </a:rPr>
              <a:t>depositional sequences.</a:t>
            </a:r>
          </a:p>
          <a:p>
            <a:pPr lvl="2">
              <a:buFontTx/>
              <a:buNone/>
            </a:pPr>
            <a:endParaRPr lang="en-US" dirty="0">
              <a:solidFill>
                <a:schemeClr val="bg1"/>
              </a:solidFill>
            </a:endParaRPr>
          </a:p>
          <a:p>
            <a:pPr lvl="0">
              <a:buFontTx/>
              <a:buNone/>
            </a:pPr>
            <a:r>
              <a:rPr lang="en-US" dirty="0" smtClean="0">
                <a:solidFill>
                  <a:schemeClr val="bg1"/>
                </a:solidFill>
              </a:rPr>
              <a:t>Thus, </a:t>
            </a:r>
            <a:r>
              <a:rPr lang="en-US" dirty="0">
                <a:solidFill>
                  <a:schemeClr val="bg1"/>
                </a:solidFill>
              </a:rPr>
              <a:t>it is reasonable </a:t>
            </a:r>
            <a:r>
              <a:rPr lang="en-US" dirty="0" smtClean="0">
                <a:solidFill>
                  <a:schemeClr val="bg1"/>
                </a:solidFill>
              </a:rPr>
              <a:t>to conclude that </a:t>
            </a:r>
            <a:r>
              <a:rPr lang="en-US" dirty="0">
                <a:solidFill>
                  <a:schemeClr val="bg1"/>
                </a:solidFill>
              </a:rPr>
              <a:t>the reflections we see on seismic sections are generated at parasequence boundaries, and at parasequence set boundaries, and at sequence </a:t>
            </a:r>
            <a:r>
              <a:rPr lang="en-US" dirty="0" smtClean="0">
                <a:solidFill>
                  <a:schemeClr val="bg1"/>
                </a:solidFill>
              </a:rPr>
              <a:t>boundaries.</a:t>
            </a:r>
            <a:r>
              <a:rPr lang="en-US" baseline="0" dirty="0">
                <a:solidFill>
                  <a:schemeClr val="bg1"/>
                </a:solidFill>
              </a:rPr>
              <a:t> </a:t>
            </a:r>
            <a:r>
              <a:rPr lang="en-US" dirty="0" smtClean="0">
                <a:solidFill>
                  <a:schemeClr val="bg1"/>
                </a:solidFill>
              </a:rPr>
              <a:t>You </a:t>
            </a:r>
            <a:r>
              <a:rPr lang="en-US" dirty="0">
                <a:solidFill>
                  <a:schemeClr val="bg1"/>
                </a:solidFill>
              </a:rPr>
              <a:t>may be </a:t>
            </a:r>
            <a:r>
              <a:rPr lang="en-US" dirty="0" smtClean="0">
                <a:solidFill>
                  <a:schemeClr val="bg1"/>
                </a:solidFill>
              </a:rPr>
              <a:t>thinking,</a:t>
            </a:r>
            <a:r>
              <a:rPr lang="en-US" baseline="0" dirty="0" smtClean="0">
                <a:solidFill>
                  <a:schemeClr val="bg1"/>
                </a:solidFill>
              </a:rPr>
              <a:t> ‘</a:t>
            </a:r>
            <a:r>
              <a:rPr lang="en-US" dirty="0" smtClean="0">
                <a:solidFill>
                  <a:schemeClr val="bg1"/>
                </a:solidFill>
              </a:rPr>
              <a:t>Is </a:t>
            </a:r>
            <a:r>
              <a:rPr lang="en-US" dirty="0">
                <a:solidFill>
                  <a:schemeClr val="bg1"/>
                </a:solidFill>
              </a:rPr>
              <a:t>there NOT a seismic response as we pass from one environment of deposition (EOD) to another EOD</a:t>
            </a:r>
            <a:r>
              <a:rPr lang="en-US" dirty="0" smtClean="0">
                <a:solidFill>
                  <a:schemeClr val="bg1"/>
                </a:solidFill>
              </a:rPr>
              <a:t>?’</a:t>
            </a:r>
            <a:r>
              <a:rPr lang="en-US" baseline="0" dirty="0">
                <a:solidFill>
                  <a:schemeClr val="bg1"/>
                </a:solidFill>
              </a:rPr>
              <a:t> </a:t>
            </a:r>
            <a:r>
              <a:rPr lang="en-US" dirty="0" smtClean="0">
                <a:solidFill>
                  <a:schemeClr val="bg1"/>
                </a:solidFill>
              </a:rPr>
              <a:t>YES, </a:t>
            </a:r>
            <a:r>
              <a:rPr lang="en-US" dirty="0">
                <a:solidFill>
                  <a:schemeClr val="bg1"/>
                </a:solidFill>
              </a:rPr>
              <a:t>there </a:t>
            </a:r>
            <a:r>
              <a:rPr lang="en-US" dirty="0" smtClean="0">
                <a:solidFill>
                  <a:schemeClr val="bg1"/>
                </a:solidFill>
              </a:rPr>
              <a:t>is.</a:t>
            </a:r>
            <a:r>
              <a:rPr lang="en-US" baseline="0" dirty="0">
                <a:solidFill>
                  <a:schemeClr val="bg1"/>
                </a:solidFill>
              </a:rPr>
              <a:t> </a:t>
            </a:r>
            <a:endParaRPr lang="en-US" baseline="0" dirty="0" smtClean="0">
              <a:solidFill>
                <a:schemeClr val="bg1"/>
              </a:solidFill>
            </a:endParaRPr>
          </a:p>
          <a:p>
            <a:pPr lvl="0">
              <a:buFontTx/>
              <a:buNone/>
            </a:pPr>
            <a:endParaRPr lang="en-US" baseline="0" dirty="0" smtClean="0">
              <a:solidFill>
                <a:schemeClr val="bg1"/>
              </a:solidFill>
            </a:endParaRPr>
          </a:p>
          <a:p>
            <a:pPr lvl="0">
              <a:buFontTx/>
              <a:buNone/>
            </a:pPr>
            <a:r>
              <a:rPr lang="en-US" baseline="0" dirty="0" smtClean="0">
                <a:solidFill>
                  <a:schemeClr val="bg1"/>
                </a:solidFill>
              </a:rPr>
              <a:t>For instance, a</a:t>
            </a:r>
            <a:r>
              <a:rPr lang="en-US" dirty="0" smtClean="0">
                <a:solidFill>
                  <a:schemeClr val="bg1"/>
                </a:solidFill>
              </a:rPr>
              <a:t> </a:t>
            </a:r>
            <a:r>
              <a:rPr lang="en-US" dirty="0">
                <a:solidFill>
                  <a:schemeClr val="bg1"/>
                </a:solidFill>
              </a:rPr>
              <a:t>reflection will </a:t>
            </a:r>
            <a:r>
              <a:rPr lang="en-US" dirty="0" smtClean="0">
                <a:solidFill>
                  <a:schemeClr val="bg1"/>
                </a:solidFill>
              </a:rPr>
              <a:t>follow</a:t>
            </a:r>
            <a:r>
              <a:rPr lang="en-US" baseline="0" dirty="0" smtClean="0">
                <a:solidFill>
                  <a:schemeClr val="bg1"/>
                </a:solidFill>
              </a:rPr>
              <a:t> </a:t>
            </a:r>
            <a:r>
              <a:rPr lang="en-US" dirty="0" smtClean="0">
                <a:solidFill>
                  <a:schemeClr val="bg1"/>
                </a:solidFill>
              </a:rPr>
              <a:t>a </a:t>
            </a:r>
            <a:r>
              <a:rPr lang="en-US" dirty="0">
                <a:solidFill>
                  <a:schemeClr val="bg1"/>
                </a:solidFill>
              </a:rPr>
              <a:t>boundary between one parasequence and the next </a:t>
            </a:r>
            <a:r>
              <a:rPr lang="en-US" dirty="0" smtClean="0">
                <a:solidFill>
                  <a:schemeClr val="bg1"/>
                </a:solidFill>
              </a:rPr>
              <a:t>parasequence.</a:t>
            </a:r>
            <a:r>
              <a:rPr lang="en-US" baseline="0" dirty="0" smtClean="0">
                <a:solidFill>
                  <a:schemeClr val="bg1"/>
                </a:solidFill>
              </a:rPr>
              <a:t> </a:t>
            </a:r>
            <a:r>
              <a:rPr lang="en-US" dirty="0" smtClean="0">
                <a:solidFill>
                  <a:schemeClr val="bg1"/>
                </a:solidFill>
              </a:rPr>
              <a:t>The </a:t>
            </a:r>
            <a:r>
              <a:rPr lang="en-US" dirty="0">
                <a:solidFill>
                  <a:schemeClr val="bg1"/>
                </a:solidFill>
              </a:rPr>
              <a:t>characteristics (attributes) of the reflection (say a peak) will change as the sedimentary facies above and below the parasequence boundary </a:t>
            </a:r>
            <a:r>
              <a:rPr lang="en-US" dirty="0" smtClean="0">
                <a:solidFill>
                  <a:schemeClr val="bg1"/>
                </a:solidFill>
              </a:rPr>
              <a:t>changes.</a:t>
            </a:r>
            <a:r>
              <a:rPr lang="en-US" baseline="0" dirty="0">
                <a:solidFill>
                  <a:schemeClr val="bg1"/>
                </a:solidFill>
              </a:rPr>
              <a:t> </a:t>
            </a:r>
            <a:r>
              <a:rPr lang="en-US" dirty="0" smtClean="0">
                <a:solidFill>
                  <a:schemeClr val="bg1"/>
                </a:solidFill>
              </a:rPr>
              <a:t>For example,</a:t>
            </a:r>
            <a:r>
              <a:rPr lang="en-US" baseline="0" dirty="0" smtClean="0">
                <a:solidFill>
                  <a:schemeClr val="bg1"/>
                </a:solidFill>
              </a:rPr>
              <a:t> a</a:t>
            </a:r>
            <a:r>
              <a:rPr lang="en-US" dirty="0" smtClean="0">
                <a:solidFill>
                  <a:schemeClr val="bg1"/>
                </a:solidFill>
              </a:rPr>
              <a:t> </a:t>
            </a:r>
            <a:r>
              <a:rPr lang="en-US" dirty="0">
                <a:solidFill>
                  <a:schemeClr val="bg1"/>
                </a:solidFill>
              </a:rPr>
              <a:t>shale on top of fluvial rocks might result in a moderate reflection amplitude, </a:t>
            </a:r>
            <a:r>
              <a:rPr lang="en-US" dirty="0" smtClean="0">
                <a:solidFill>
                  <a:schemeClr val="bg1"/>
                </a:solidFill>
              </a:rPr>
              <a:t>changing </a:t>
            </a:r>
            <a:r>
              <a:rPr lang="en-US" dirty="0">
                <a:solidFill>
                  <a:schemeClr val="bg1"/>
                </a:solidFill>
              </a:rPr>
              <a:t>to a </a:t>
            </a:r>
            <a:r>
              <a:rPr lang="en-US" dirty="0" smtClean="0">
                <a:solidFill>
                  <a:schemeClr val="bg1"/>
                </a:solidFill>
              </a:rPr>
              <a:t>higher </a:t>
            </a:r>
            <a:r>
              <a:rPr lang="en-US" dirty="0">
                <a:solidFill>
                  <a:schemeClr val="bg1"/>
                </a:solidFill>
              </a:rPr>
              <a:t>amplitude reflection where there is shale on top of nearshore sands, </a:t>
            </a:r>
            <a:r>
              <a:rPr lang="en-US" dirty="0" smtClean="0">
                <a:solidFill>
                  <a:schemeClr val="bg1"/>
                </a:solidFill>
              </a:rPr>
              <a:t>changing </a:t>
            </a:r>
            <a:r>
              <a:rPr lang="en-US" dirty="0">
                <a:solidFill>
                  <a:schemeClr val="bg1"/>
                </a:solidFill>
              </a:rPr>
              <a:t>to moderate amplitude where there is shale on top of offshore </a:t>
            </a:r>
            <a:r>
              <a:rPr lang="en-US" dirty="0" smtClean="0">
                <a:solidFill>
                  <a:schemeClr val="bg1"/>
                </a:solidFill>
              </a:rPr>
              <a:t>silts, and</a:t>
            </a:r>
            <a:r>
              <a:rPr lang="en-US" baseline="0" dirty="0">
                <a:solidFill>
                  <a:schemeClr val="bg1"/>
                </a:solidFill>
              </a:rPr>
              <a:t> </a:t>
            </a:r>
            <a:r>
              <a:rPr lang="en-US" baseline="0" dirty="0" smtClean="0">
                <a:solidFill>
                  <a:schemeClr val="bg1"/>
                </a:solidFill>
              </a:rPr>
              <a:t>c</a:t>
            </a:r>
            <a:r>
              <a:rPr lang="en-US" dirty="0" smtClean="0">
                <a:solidFill>
                  <a:schemeClr val="bg1"/>
                </a:solidFill>
              </a:rPr>
              <a:t>hanging </a:t>
            </a:r>
            <a:r>
              <a:rPr lang="en-US" dirty="0">
                <a:solidFill>
                  <a:schemeClr val="bg1"/>
                </a:solidFill>
              </a:rPr>
              <a:t>to low amplitude where there is shale on top of offshore </a:t>
            </a:r>
            <a:r>
              <a:rPr lang="en-US" dirty="0" smtClean="0">
                <a:solidFill>
                  <a:schemeClr val="bg1"/>
                </a:solidFill>
              </a:rPr>
              <a:t>shale.</a:t>
            </a:r>
            <a:endParaRPr lang="en-US" dirty="0"/>
          </a:p>
        </p:txBody>
      </p:sp>
    </p:spTree>
    <p:extLst>
      <p:ext uri="{BB962C8B-B14F-4D97-AF65-F5344CB8AC3E}">
        <p14:creationId xmlns:p14="http://schemas.microsoft.com/office/powerpoint/2010/main" val="2424974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FD8808-2109-40AF-A5AF-EBE30ED51535}" type="slidenum">
              <a:rPr lang="en-US"/>
              <a:pPr/>
              <a:t>24</a:t>
            </a:fld>
            <a:endParaRPr lang="en-US" dirty="0"/>
          </a:p>
        </p:txBody>
      </p:sp>
      <p:sp>
        <p:nvSpPr>
          <p:cNvPr id="343042" name="Rectangle 2"/>
          <p:cNvSpPr>
            <a:spLocks noGrp="1" noRot="1" noChangeAspect="1" noChangeArrowheads="1" noTextEdit="1"/>
          </p:cNvSpPr>
          <p:nvPr>
            <p:ph type="sldImg"/>
          </p:nvPr>
        </p:nvSpPr>
        <p:spPr>
          <a:ln/>
        </p:spPr>
      </p:sp>
      <p:sp>
        <p:nvSpPr>
          <p:cNvPr id="343043" name="Rectangle 3"/>
          <p:cNvSpPr>
            <a:spLocks noGrp="1" noChangeArrowheads="1"/>
          </p:cNvSpPr>
          <p:nvPr>
            <p:ph type="body" idx="1"/>
          </p:nvPr>
        </p:nvSpPr>
        <p:spPr/>
        <p:txBody>
          <a:bodyPr/>
          <a:lstStyle/>
          <a:p>
            <a:pPr lvl="0">
              <a:buFontTx/>
              <a:buNone/>
            </a:pPr>
            <a:r>
              <a:rPr lang="en-US" dirty="0" smtClean="0"/>
              <a:t>A </a:t>
            </a:r>
            <a:r>
              <a:rPr lang="en-US" dirty="0"/>
              <a:t>word of </a:t>
            </a:r>
            <a:r>
              <a:rPr lang="en-US" dirty="0" smtClean="0"/>
              <a:t>caution:</a:t>
            </a:r>
            <a:r>
              <a:rPr lang="en-US" baseline="0" dirty="0" smtClean="0"/>
              <a:t> t</a:t>
            </a:r>
            <a:r>
              <a:rPr lang="en-US" dirty="0" smtClean="0"/>
              <a:t>here </a:t>
            </a:r>
            <a:r>
              <a:rPr lang="en-US" dirty="0"/>
              <a:t>are </a:t>
            </a:r>
            <a:r>
              <a:rPr lang="en-US" dirty="0">
                <a:solidFill>
                  <a:schemeClr val="bg1"/>
                </a:solidFill>
              </a:rPr>
              <a:t>other seismic reflections out there that may not be stratigraphic in </a:t>
            </a:r>
            <a:r>
              <a:rPr lang="en-US" dirty="0" smtClean="0">
                <a:solidFill>
                  <a:schemeClr val="bg1"/>
                </a:solidFill>
              </a:rPr>
              <a:t>origin.</a:t>
            </a:r>
            <a:r>
              <a:rPr lang="en-US" baseline="0" dirty="0">
                <a:solidFill>
                  <a:schemeClr val="bg1"/>
                </a:solidFill>
              </a:rPr>
              <a:t> </a:t>
            </a:r>
            <a:r>
              <a:rPr lang="en-US" dirty="0" smtClean="0">
                <a:solidFill>
                  <a:schemeClr val="bg1"/>
                </a:solidFill>
              </a:rPr>
              <a:t>Some examples include:</a:t>
            </a:r>
            <a:r>
              <a:rPr lang="en-US" baseline="0" dirty="0">
                <a:solidFill>
                  <a:schemeClr val="bg1"/>
                </a:solidFill>
              </a:rPr>
              <a:t> </a:t>
            </a:r>
            <a:r>
              <a:rPr lang="en-US" baseline="0" dirty="0" smtClean="0">
                <a:solidFill>
                  <a:schemeClr val="bg1"/>
                </a:solidFill>
              </a:rPr>
              <a:t>f</a:t>
            </a:r>
            <a:r>
              <a:rPr lang="en-US" dirty="0" smtClean="0">
                <a:solidFill>
                  <a:schemeClr val="bg1"/>
                </a:solidFill>
                <a:effectLst>
                  <a:outerShdw blurRad="38100" dist="38100" dir="2700000" algn="tl">
                    <a:srgbClr val="C0C0C0"/>
                  </a:outerShdw>
                </a:effectLst>
              </a:rPr>
              <a:t>luid contacts,</a:t>
            </a:r>
            <a:r>
              <a:rPr lang="en-US" baseline="0" dirty="0" smtClean="0">
                <a:solidFill>
                  <a:schemeClr val="bg1"/>
                </a:solidFill>
                <a:effectLst>
                  <a:outerShdw blurRad="38100" dist="38100" dir="2700000" algn="tl">
                    <a:srgbClr val="C0C0C0"/>
                  </a:outerShdw>
                </a:effectLst>
              </a:rPr>
              <a:t> f</a:t>
            </a:r>
            <a:r>
              <a:rPr lang="en-US" dirty="0" smtClean="0">
                <a:solidFill>
                  <a:schemeClr val="bg1"/>
                </a:solidFill>
                <a:effectLst>
                  <a:outerShdw blurRad="38100" dist="38100" dir="2700000" algn="tl">
                    <a:srgbClr val="C0C0C0"/>
                  </a:outerShdw>
                </a:effectLst>
              </a:rPr>
              <a:t>ault planes,</a:t>
            </a:r>
            <a:r>
              <a:rPr lang="en-US" baseline="0" dirty="0" smtClean="0">
                <a:solidFill>
                  <a:schemeClr val="bg1"/>
                </a:solidFill>
                <a:effectLst>
                  <a:outerShdw blurRad="38100" dist="38100" dir="2700000" algn="tl">
                    <a:srgbClr val="C0C0C0"/>
                  </a:outerShdw>
                </a:effectLst>
              </a:rPr>
              <a:t> and m</a:t>
            </a:r>
            <a:r>
              <a:rPr lang="en-US" dirty="0" smtClean="0">
                <a:solidFill>
                  <a:schemeClr val="bg1"/>
                </a:solidFill>
                <a:effectLst>
                  <a:outerShdw blurRad="38100" dist="38100" dir="2700000" algn="tl">
                    <a:srgbClr val="C0C0C0"/>
                  </a:outerShdw>
                </a:effectLst>
              </a:rPr>
              <a:t>ultiples.</a:t>
            </a:r>
            <a:endParaRPr lang="en-US" dirty="0">
              <a:solidFill>
                <a:schemeClr val="bg1"/>
              </a:solidFill>
              <a:effectLst>
                <a:outerShdw blurRad="38100" dist="38100" dir="2700000" algn="tl">
                  <a:srgbClr val="C0C0C0"/>
                </a:outerShdw>
              </a:effectLst>
            </a:endParaRPr>
          </a:p>
        </p:txBody>
      </p:sp>
    </p:spTree>
    <p:extLst>
      <p:ext uri="{BB962C8B-B14F-4D97-AF65-F5344CB8AC3E}">
        <p14:creationId xmlns:p14="http://schemas.microsoft.com/office/powerpoint/2010/main" val="168672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None/>
            </a:pPr>
            <a:r>
              <a:rPr lang="en-US" dirty="0" smtClean="0"/>
              <a:t>It is time to introduce 3 new exercises,</a:t>
            </a:r>
            <a:r>
              <a:rPr lang="en-US" baseline="0" dirty="0" smtClean="0"/>
              <a:t> b</a:t>
            </a:r>
            <a:r>
              <a:rPr lang="en-US" dirty="0" smtClean="0"/>
              <a:t>ut first, any questions.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25</a:t>
            </a:fld>
            <a:endParaRPr lang="en-US" altLang="en-US" dirty="0"/>
          </a:p>
        </p:txBody>
      </p:sp>
    </p:spTree>
    <p:extLst>
      <p:ext uri="{BB962C8B-B14F-4D97-AF65-F5344CB8AC3E}">
        <p14:creationId xmlns:p14="http://schemas.microsoft.com/office/powerpoint/2010/main" val="2849263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B9F5F9-50E6-4BBF-BFF6-991F0942C9FC}" type="slidenum">
              <a:rPr lang="en-US"/>
              <a:pPr/>
              <a:t>3</a:t>
            </a:fld>
            <a:endParaRPr lang="en-US" dirty="0"/>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pPr lvl="0">
              <a:buFontTx/>
              <a:buNone/>
            </a:pPr>
            <a:r>
              <a:rPr lang="en-US" dirty="0" smtClean="0"/>
              <a:t>There </a:t>
            </a:r>
            <a:r>
              <a:rPr lang="en-US" dirty="0"/>
              <a:t>is a hierarchy of layering within sedimentary rocks – the </a:t>
            </a:r>
            <a:r>
              <a:rPr lang="en-US" dirty="0" smtClean="0"/>
              <a:t>strata.</a:t>
            </a:r>
            <a:r>
              <a:rPr lang="en-US" baseline="0" dirty="0"/>
              <a:t> </a:t>
            </a:r>
            <a:r>
              <a:rPr lang="en-US" dirty="0" smtClean="0"/>
              <a:t>This </a:t>
            </a:r>
            <a:r>
              <a:rPr lang="en-US" dirty="0"/>
              <a:t>hierarchy (or scale) is shown on the </a:t>
            </a:r>
            <a:r>
              <a:rPr lang="en-US" dirty="0" smtClean="0"/>
              <a:t>left.</a:t>
            </a:r>
            <a:r>
              <a:rPr lang="en-US" baseline="0" dirty="0"/>
              <a:t> </a:t>
            </a:r>
            <a:r>
              <a:rPr lang="en-US" dirty="0" smtClean="0"/>
              <a:t>The </a:t>
            </a:r>
            <a:r>
              <a:rPr lang="en-US" dirty="0"/>
              <a:t>smallest scale of </a:t>
            </a:r>
            <a:r>
              <a:rPr lang="en-US" dirty="0" smtClean="0"/>
              <a:t>sedimentary layering </a:t>
            </a:r>
            <a:r>
              <a:rPr lang="en-US" dirty="0"/>
              <a:t>is the </a:t>
            </a:r>
            <a:r>
              <a:rPr lang="en-US" dirty="0" smtClean="0"/>
              <a:t>lamina.</a:t>
            </a:r>
            <a:r>
              <a:rPr lang="en-US" baseline="0" dirty="0"/>
              <a:t> </a:t>
            </a:r>
            <a:r>
              <a:rPr lang="en-US" baseline="0" dirty="0" smtClean="0"/>
              <a:t>T</a:t>
            </a:r>
            <a:r>
              <a:rPr lang="en-US" dirty="0" smtClean="0"/>
              <a:t>wo (2) </a:t>
            </a:r>
            <a:r>
              <a:rPr lang="en-US" dirty="0"/>
              <a:t>or more related lamina form a slightly thicker stratal unit </a:t>
            </a:r>
            <a:r>
              <a:rPr lang="en-US" dirty="0" smtClean="0"/>
              <a:t>are</a:t>
            </a:r>
            <a:r>
              <a:rPr lang="en-US" baseline="0" dirty="0" smtClean="0"/>
              <a:t> called</a:t>
            </a:r>
            <a:r>
              <a:rPr lang="en-US" dirty="0" smtClean="0"/>
              <a:t> </a:t>
            </a:r>
            <a:r>
              <a:rPr lang="en-US" dirty="0"/>
              <a:t>a lamina </a:t>
            </a:r>
            <a:r>
              <a:rPr lang="en-US" dirty="0" smtClean="0"/>
              <a:t>set.</a:t>
            </a:r>
            <a:r>
              <a:rPr lang="en-US" baseline="0" dirty="0"/>
              <a:t> </a:t>
            </a:r>
            <a:r>
              <a:rPr lang="en-US" dirty="0" smtClean="0"/>
              <a:t>Several </a:t>
            </a:r>
            <a:r>
              <a:rPr lang="en-US" dirty="0"/>
              <a:t>lamina sets form </a:t>
            </a:r>
            <a:r>
              <a:rPr lang="en-US" dirty="0" smtClean="0"/>
              <a:t>beds, and several </a:t>
            </a:r>
            <a:r>
              <a:rPr lang="en-US" dirty="0"/>
              <a:t>beds stack to form bed </a:t>
            </a:r>
            <a:r>
              <a:rPr lang="en-US" dirty="0" smtClean="0"/>
              <a:t>sets.</a:t>
            </a:r>
            <a:r>
              <a:rPr lang="en-US" baseline="0" dirty="0" smtClean="0"/>
              <a:t> </a:t>
            </a:r>
            <a:r>
              <a:rPr lang="en-US" dirty="0" smtClean="0"/>
              <a:t>This continues on to very thick units called depositional sequences and sequence sets.</a:t>
            </a:r>
            <a:endParaRPr lang="en-US" dirty="0"/>
          </a:p>
          <a:p>
            <a:pPr lvl="1">
              <a:buFontTx/>
              <a:buChar char="•"/>
            </a:pPr>
            <a:endParaRPr lang="en-US" dirty="0"/>
          </a:p>
          <a:p>
            <a:pPr lvl="0">
              <a:buFontTx/>
              <a:buNone/>
            </a:pPr>
            <a:r>
              <a:rPr lang="en-US" dirty="0"/>
              <a:t>Seismic data </a:t>
            </a:r>
            <a:r>
              <a:rPr lang="en-US" dirty="0" smtClean="0"/>
              <a:t>cannot </a:t>
            </a:r>
            <a:r>
              <a:rPr lang="en-US" dirty="0"/>
              <a:t>image (resolve) beds or bed </a:t>
            </a:r>
            <a:r>
              <a:rPr lang="en-US" dirty="0" smtClean="0"/>
              <a:t>sets.</a:t>
            </a:r>
            <a:r>
              <a:rPr lang="en-US" baseline="0" dirty="0"/>
              <a:t> </a:t>
            </a:r>
            <a:r>
              <a:rPr lang="en-US" dirty="0" smtClean="0"/>
              <a:t>However</a:t>
            </a:r>
            <a:r>
              <a:rPr lang="en-US" dirty="0"/>
              <a:t>, they are able to image parasequences, parasequence sets, and larger-scale </a:t>
            </a:r>
            <a:r>
              <a:rPr lang="en-US" dirty="0" smtClean="0"/>
              <a:t>(thicker) stratal units.</a:t>
            </a:r>
            <a:r>
              <a:rPr lang="en-US" baseline="0" dirty="0"/>
              <a:t> </a:t>
            </a:r>
            <a:r>
              <a:rPr lang="en-US" dirty="0" smtClean="0"/>
              <a:t>Thus, </a:t>
            </a:r>
            <a:r>
              <a:rPr lang="en-US" dirty="0"/>
              <a:t>seismic data is limited </a:t>
            </a:r>
            <a:r>
              <a:rPr lang="en-US" dirty="0" smtClean="0"/>
              <a:t>to imaging larger-scale </a:t>
            </a:r>
            <a:r>
              <a:rPr lang="en-US" dirty="0"/>
              <a:t>stratal </a:t>
            </a:r>
            <a:r>
              <a:rPr lang="en-US" dirty="0" smtClean="0"/>
              <a:t>units.</a:t>
            </a:r>
            <a:r>
              <a:rPr lang="en-US" baseline="0" dirty="0"/>
              <a:t> </a:t>
            </a:r>
            <a:r>
              <a:rPr lang="en-US" dirty="0" smtClean="0"/>
              <a:t>However</a:t>
            </a:r>
            <a:r>
              <a:rPr lang="en-US" dirty="0"/>
              <a:t>, the advantage of </a:t>
            </a:r>
            <a:r>
              <a:rPr lang="en-US" sz="900" dirty="0"/>
              <a:t>seismic data is the areal coverage it </a:t>
            </a:r>
            <a:r>
              <a:rPr lang="en-US" sz="900" dirty="0" smtClean="0"/>
              <a:t>provides.</a:t>
            </a:r>
            <a:r>
              <a:rPr lang="en-US" sz="900" baseline="0" dirty="0"/>
              <a:t> </a:t>
            </a:r>
            <a:r>
              <a:rPr lang="en-US" sz="900" dirty="0" smtClean="0"/>
              <a:t>For </a:t>
            </a:r>
            <a:r>
              <a:rPr lang="en-US" sz="900" dirty="0"/>
              <a:t>many sedimentary basins, we have 2D or 3D seismic data covering the entire extent (area) of the </a:t>
            </a:r>
            <a:r>
              <a:rPr lang="en-US" sz="900" dirty="0" smtClean="0"/>
              <a:t>basin.</a:t>
            </a:r>
            <a:endParaRPr lang="en-US" dirty="0"/>
          </a:p>
          <a:p>
            <a:pPr lvl="1">
              <a:buFontTx/>
              <a:buChar char="•"/>
            </a:pPr>
            <a:endParaRPr lang="en-US" dirty="0"/>
          </a:p>
        </p:txBody>
      </p:sp>
    </p:spTree>
    <p:extLst>
      <p:ext uri="{BB962C8B-B14F-4D97-AF65-F5344CB8AC3E}">
        <p14:creationId xmlns:p14="http://schemas.microsoft.com/office/powerpoint/2010/main" val="197879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B9F5F9-50E6-4BBF-BFF6-991F0942C9FC}" type="slidenum">
              <a:rPr lang="en-US"/>
              <a:pPr/>
              <a:t>4</a:t>
            </a:fld>
            <a:endParaRPr lang="en-US" dirty="0"/>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pPr lvl="0">
              <a:buFontTx/>
              <a:buNone/>
            </a:pPr>
            <a:r>
              <a:rPr lang="en-US" dirty="0" smtClean="0"/>
              <a:t>There </a:t>
            </a:r>
            <a:r>
              <a:rPr lang="en-US" dirty="0"/>
              <a:t>is a hierarchy of layering within sedimentary rocks – the </a:t>
            </a:r>
            <a:r>
              <a:rPr lang="en-US" dirty="0" smtClean="0"/>
              <a:t>strata.</a:t>
            </a:r>
            <a:r>
              <a:rPr lang="en-US" baseline="0" dirty="0"/>
              <a:t> </a:t>
            </a:r>
            <a:r>
              <a:rPr lang="en-US" dirty="0" smtClean="0"/>
              <a:t>This </a:t>
            </a:r>
            <a:r>
              <a:rPr lang="en-US" dirty="0"/>
              <a:t>hierarchy (or scale) is shown on the </a:t>
            </a:r>
            <a:r>
              <a:rPr lang="en-US" dirty="0" smtClean="0"/>
              <a:t>left.</a:t>
            </a:r>
            <a:endParaRPr lang="en-US" dirty="0"/>
          </a:p>
          <a:p>
            <a:pPr lvl="0">
              <a:buFontTx/>
              <a:buNone/>
            </a:pPr>
            <a:endParaRPr lang="en-US" dirty="0" smtClean="0"/>
          </a:p>
          <a:p>
            <a:pPr lvl="0">
              <a:buFontTx/>
              <a:buNone/>
            </a:pPr>
            <a:r>
              <a:rPr lang="en-US" dirty="0" smtClean="0"/>
              <a:t>The </a:t>
            </a:r>
            <a:r>
              <a:rPr lang="en-US" dirty="0"/>
              <a:t>smallest scale of </a:t>
            </a:r>
            <a:r>
              <a:rPr lang="en-US" dirty="0" smtClean="0"/>
              <a:t>sedimentary layering </a:t>
            </a:r>
            <a:r>
              <a:rPr lang="en-US" dirty="0"/>
              <a:t>is the </a:t>
            </a:r>
            <a:r>
              <a:rPr lang="en-US" dirty="0" smtClean="0"/>
              <a:t>lamina.</a:t>
            </a:r>
            <a:r>
              <a:rPr lang="en-US" baseline="0" dirty="0"/>
              <a:t> </a:t>
            </a:r>
            <a:r>
              <a:rPr lang="en-US" baseline="0" dirty="0" smtClean="0"/>
              <a:t>T</a:t>
            </a:r>
            <a:r>
              <a:rPr lang="en-US" dirty="0" smtClean="0"/>
              <a:t>wo (2) </a:t>
            </a:r>
            <a:r>
              <a:rPr lang="en-US" dirty="0"/>
              <a:t>or more related lamina form a slightly thicker stratal unit </a:t>
            </a:r>
            <a:r>
              <a:rPr lang="en-US" dirty="0" smtClean="0"/>
              <a:t>are</a:t>
            </a:r>
            <a:r>
              <a:rPr lang="en-US" baseline="0" dirty="0" smtClean="0"/>
              <a:t> called</a:t>
            </a:r>
            <a:r>
              <a:rPr lang="en-US" dirty="0" smtClean="0"/>
              <a:t> </a:t>
            </a:r>
            <a:r>
              <a:rPr lang="en-US" dirty="0"/>
              <a:t>a lamina </a:t>
            </a:r>
            <a:r>
              <a:rPr lang="en-US" dirty="0" smtClean="0"/>
              <a:t>set.</a:t>
            </a:r>
            <a:r>
              <a:rPr lang="en-US" baseline="0" dirty="0"/>
              <a:t> </a:t>
            </a:r>
            <a:r>
              <a:rPr lang="en-US" dirty="0" smtClean="0"/>
              <a:t>Several </a:t>
            </a:r>
            <a:r>
              <a:rPr lang="en-US" dirty="0"/>
              <a:t>lamina sets form </a:t>
            </a:r>
            <a:r>
              <a:rPr lang="en-US" dirty="0" smtClean="0"/>
              <a:t>beds, and several </a:t>
            </a:r>
            <a:r>
              <a:rPr lang="en-US" dirty="0"/>
              <a:t>beds stack to form bed </a:t>
            </a:r>
            <a:r>
              <a:rPr lang="en-US" dirty="0" smtClean="0"/>
              <a:t>sets.</a:t>
            </a:r>
            <a:r>
              <a:rPr lang="en-US" baseline="0" dirty="0" smtClean="0"/>
              <a:t> </a:t>
            </a:r>
            <a:r>
              <a:rPr lang="en-US" dirty="0" smtClean="0"/>
              <a:t>This continues on to very thick units called depositional sequences and sequence sets.</a:t>
            </a:r>
            <a:endParaRPr lang="en-US" dirty="0"/>
          </a:p>
          <a:p>
            <a:pPr lvl="1">
              <a:buFontTx/>
              <a:buChar char="•"/>
            </a:pPr>
            <a:endParaRPr lang="en-US" dirty="0"/>
          </a:p>
          <a:p>
            <a:pPr lvl="0">
              <a:buFontTx/>
              <a:buNone/>
            </a:pPr>
            <a:r>
              <a:rPr lang="en-US" dirty="0"/>
              <a:t>Seismic data </a:t>
            </a:r>
            <a:r>
              <a:rPr lang="en-US" dirty="0" smtClean="0"/>
              <a:t>cannot </a:t>
            </a:r>
            <a:r>
              <a:rPr lang="en-US" dirty="0"/>
              <a:t>image (resolve) beds or bed </a:t>
            </a:r>
            <a:r>
              <a:rPr lang="en-US" dirty="0" smtClean="0"/>
              <a:t>sets.</a:t>
            </a:r>
            <a:r>
              <a:rPr lang="en-US" baseline="0" dirty="0"/>
              <a:t> </a:t>
            </a:r>
            <a:r>
              <a:rPr lang="en-US" dirty="0" smtClean="0"/>
              <a:t>However</a:t>
            </a:r>
            <a:r>
              <a:rPr lang="en-US" dirty="0"/>
              <a:t>, they are able to image parasequences, parasequence sets, and larger-scale </a:t>
            </a:r>
            <a:r>
              <a:rPr lang="en-US" dirty="0" smtClean="0"/>
              <a:t>(thicker) stratal units.</a:t>
            </a:r>
            <a:r>
              <a:rPr lang="en-US" baseline="0" dirty="0"/>
              <a:t> </a:t>
            </a:r>
            <a:r>
              <a:rPr lang="en-US" dirty="0" smtClean="0"/>
              <a:t>Thus, </a:t>
            </a:r>
            <a:r>
              <a:rPr lang="en-US" dirty="0"/>
              <a:t>seismic data is limited </a:t>
            </a:r>
            <a:r>
              <a:rPr lang="en-US" dirty="0" smtClean="0"/>
              <a:t>to imaging larger-scale </a:t>
            </a:r>
            <a:r>
              <a:rPr lang="en-US" dirty="0"/>
              <a:t>stratal </a:t>
            </a:r>
            <a:r>
              <a:rPr lang="en-US" dirty="0" smtClean="0"/>
              <a:t>units.</a:t>
            </a:r>
            <a:r>
              <a:rPr lang="en-US" baseline="0" dirty="0"/>
              <a:t> </a:t>
            </a:r>
            <a:r>
              <a:rPr lang="en-US" dirty="0" smtClean="0"/>
              <a:t>However</a:t>
            </a:r>
            <a:r>
              <a:rPr lang="en-US" dirty="0"/>
              <a:t>, the advantage of </a:t>
            </a:r>
            <a:r>
              <a:rPr lang="en-US" sz="900" dirty="0"/>
              <a:t>seismic data is the areal coverage it </a:t>
            </a:r>
            <a:r>
              <a:rPr lang="en-US" sz="900" dirty="0" smtClean="0"/>
              <a:t>provides.</a:t>
            </a:r>
            <a:r>
              <a:rPr lang="en-US" sz="900" baseline="0" dirty="0"/>
              <a:t> </a:t>
            </a:r>
            <a:r>
              <a:rPr lang="en-US" sz="900" dirty="0" smtClean="0"/>
              <a:t>For </a:t>
            </a:r>
            <a:r>
              <a:rPr lang="en-US" sz="900" dirty="0"/>
              <a:t>many sedimentary basins, we have 2D or 3D seismic data covering the entire extent (area) of the </a:t>
            </a:r>
            <a:r>
              <a:rPr lang="en-US" sz="900" dirty="0" smtClean="0"/>
              <a:t>basin.</a:t>
            </a:r>
            <a:endParaRPr lang="en-US" dirty="0"/>
          </a:p>
          <a:p>
            <a:pPr lvl="1">
              <a:buFontTx/>
              <a:buChar char="•"/>
            </a:pPr>
            <a:endParaRPr lang="en-US" dirty="0"/>
          </a:p>
        </p:txBody>
      </p:sp>
    </p:spTree>
    <p:extLst>
      <p:ext uri="{BB962C8B-B14F-4D97-AF65-F5344CB8AC3E}">
        <p14:creationId xmlns:p14="http://schemas.microsoft.com/office/powerpoint/2010/main" val="919685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A709E1-5F19-4221-9FCE-2E14F975D6A0}" type="slidenum">
              <a:rPr lang="en-US"/>
              <a:pPr/>
              <a:t>5</a:t>
            </a:fld>
            <a:endParaRPr lang="en-US" dirty="0"/>
          </a:p>
        </p:txBody>
      </p:sp>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p:txBody>
          <a:bodyPr/>
          <a:lstStyle/>
          <a:p>
            <a:pPr lvl="0">
              <a:buFontTx/>
              <a:buNone/>
            </a:pPr>
            <a:r>
              <a:rPr lang="en-US" dirty="0" smtClean="0"/>
              <a:t>The resolution </a:t>
            </a:r>
            <a:r>
              <a:rPr lang="en-US" dirty="0"/>
              <a:t>of the seismic data </a:t>
            </a:r>
            <a:r>
              <a:rPr lang="en-US" dirty="0" smtClean="0"/>
              <a:t>(or</a:t>
            </a:r>
            <a:r>
              <a:rPr lang="en-US" baseline="0" dirty="0" smtClean="0"/>
              <a:t> the </a:t>
            </a:r>
            <a:r>
              <a:rPr lang="en-US" dirty="0" smtClean="0"/>
              <a:t>thickness </a:t>
            </a:r>
            <a:r>
              <a:rPr lang="en-US" dirty="0"/>
              <a:t>of stratal units that can be </a:t>
            </a:r>
            <a:r>
              <a:rPr lang="en-US" dirty="0" smtClean="0"/>
              <a:t>distinguished) depends</a:t>
            </a:r>
            <a:r>
              <a:rPr lang="en-US" baseline="0" dirty="0" smtClean="0"/>
              <a:t> on</a:t>
            </a:r>
            <a:r>
              <a:rPr lang="en-US" dirty="0" smtClean="0"/>
              <a:t>:</a:t>
            </a:r>
            <a:r>
              <a:rPr lang="en-US" baseline="0" dirty="0" smtClean="0"/>
              <a:t> 1) t</a:t>
            </a:r>
            <a:r>
              <a:rPr lang="en-US" dirty="0" smtClean="0"/>
              <a:t>he time duration </a:t>
            </a:r>
            <a:r>
              <a:rPr lang="en-US" dirty="0"/>
              <a:t>of the seismic </a:t>
            </a:r>
            <a:r>
              <a:rPr lang="en-US" dirty="0" smtClean="0"/>
              <a:t>pulse that </a:t>
            </a:r>
            <a:r>
              <a:rPr lang="en-US" dirty="0"/>
              <a:t>was used to acquire the data </a:t>
            </a:r>
            <a:r>
              <a:rPr lang="en-US" dirty="0" smtClean="0"/>
              <a:t>and, 2) the </a:t>
            </a:r>
            <a:r>
              <a:rPr lang="en-US" dirty="0"/>
              <a:t>velocity of the </a:t>
            </a:r>
            <a:r>
              <a:rPr lang="en-US" dirty="0" smtClean="0"/>
              <a:t>rocks.</a:t>
            </a:r>
            <a:endParaRPr lang="en-US" dirty="0"/>
          </a:p>
          <a:p>
            <a:pPr lvl="0">
              <a:buFontTx/>
              <a:buNone/>
            </a:pPr>
            <a:endParaRPr lang="en-US" dirty="0" smtClean="0"/>
          </a:p>
          <a:p>
            <a:pPr lvl="0">
              <a:buFontTx/>
              <a:buNone/>
            </a:pPr>
            <a:r>
              <a:rPr lang="en-US" dirty="0" smtClean="0"/>
              <a:t>Since </a:t>
            </a:r>
            <a:r>
              <a:rPr lang="en-US" dirty="0"/>
              <a:t>velocities tend to increase with </a:t>
            </a:r>
            <a:r>
              <a:rPr lang="en-US" dirty="0" smtClean="0"/>
              <a:t>depth</a:t>
            </a:r>
            <a:r>
              <a:rPr lang="en-US" baseline="0" dirty="0" smtClean="0"/>
              <a:t>, w</a:t>
            </a:r>
            <a:r>
              <a:rPr lang="en-US" dirty="0" smtClean="0"/>
              <a:t>e </a:t>
            </a:r>
            <a:r>
              <a:rPr lang="en-US" dirty="0"/>
              <a:t>can resolve thinner stratal units at shallow depths (e.g</a:t>
            </a:r>
            <a:r>
              <a:rPr lang="en-US" dirty="0" smtClean="0"/>
              <a:t>., </a:t>
            </a:r>
            <a:r>
              <a:rPr lang="en-US" dirty="0"/>
              <a:t>10 meters) than we can at intermediate depths (e.g</a:t>
            </a:r>
            <a:r>
              <a:rPr lang="en-US" dirty="0" smtClean="0"/>
              <a:t>., </a:t>
            </a:r>
            <a:r>
              <a:rPr lang="en-US" dirty="0"/>
              <a:t>25 meters</a:t>
            </a:r>
            <a:r>
              <a:rPr lang="en-US" dirty="0" smtClean="0"/>
              <a:t>).</a:t>
            </a:r>
            <a:r>
              <a:rPr lang="en-US" baseline="0" dirty="0" smtClean="0"/>
              <a:t> In addition, we </a:t>
            </a:r>
            <a:r>
              <a:rPr lang="en-US" dirty="0" smtClean="0"/>
              <a:t>can </a:t>
            </a:r>
            <a:r>
              <a:rPr lang="en-US" dirty="0"/>
              <a:t>resolve finer stratal units at intermediate depths (e.g</a:t>
            </a:r>
            <a:r>
              <a:rPr lang="en-US" dirty="0" smtClean="0"/>
              <a:t>., </a:t>
            </a:r>
            <a:r>
              <a:rPr lang="en-US" dirty="0"/>
              <a:t>25 meters) than we can at great depths (e.g</a:t>
            </a:r>
            <a:r>
              <a:rPr lang="en-US" dirty="0" smtClean="0"/>
              <a:t>., </a:t>
            </a:r>
            <a:r>
              <a:rPr lang="en-US" dirty="0"/>
              <a:t>40 meters</a:t>
            </a:r>
            <a:r>
              <a:rPr lang="en-US" dirty="0" smtClean="0"/>
              <a:t>).</a:t>
            </a:r>
            <a:r>
              <a:rPr lang="en-US" baseline="0" dirty="0" smtClean="0"/>
              <a:t> </a:t>
            </a:r>
          </a:p>
          <a:p>
            <a:pPr lvl="0">
              <a:buFontTx/>
              <a:buNone/>
            </a:pPr>
            <a:endParaRPr lang="en-US" baseline="0" dirty="0" smtClean="0"/>
          </a:p>
          <a:p>
            <a:pPr lvl="0">
              <a:buFontTx/>
              <a:buNone/>
            </a:pPr>
            <a:r>
              <a:rPr lang="en-US" dirty="0" smtClean="0"/>
              <a:t>As </a:t>
            </a:r>
            <a:r>
              <a:rPr lang="en-US" dirty="0"/>
              <a:t>shown on this slide, the seismic </a:t>
            </a:r>
            <a:r>
              <a:rPr lang="en-US" dirty="0" smtClean="0"/>
              <a:t>data tend </a:t>
            </a:r>
            <a:r>
              <a:rPr lang="en-US" dirty="0"/>
              <a:t>to “integrate” or average the layering at a scale of 10s of </a:t>
            </a:r>
            <a:r>
              <a:rPr lang="en-US" dirty="0" smtClean="0"/>
              <a:t>meters.</a:t>
            </a:r>
            <a:r>
              <a:rPr lang="en-US" baseline="0" dirty="0"/>
              <a:t> </a:t>
            </a:r>
            <a:r>
              <a:rPr lang="en-US" dirty="0" smtClean="0"/>
              <a:t>Here the </a:t>
            </a:r>
            <a:r>
              <a:rPr lang="en-US" dirty="0"/>
              <a:t>seismic response can tell us that the upper part of this outcrop is predominantly sand, </a:t>
            </a:r>
            <a:r>
              <a:rPr lang="en-US" dirty="0" smtClean="0"/>
              <a:t>while</a:t>
            </a:r>
            <a:r>
              <a:rPr lang="en-US" baseline="0" dirty="0" smtClean="0"/>
              <a:t> t</a:t>
            </a:r>
            <a:r>
              <a:rPr lang="en-US" dirty="0" smtClean="0"/>
              <a:t>he </a:t>
            </a:r>
            <a:r>
              <a:rPr lang="en-US" dirty="0"/>
              <a:t>lower part of the outcrop is predominantly </a:t>
            </a:r>
            <a:r>
              <a:rPr lang="en-US" dirty="0" smtClean="0"/>
              <a:t>shale.</a:t>
            </a:r>
            <a:r>
              <a:rPr lang="en-US" baseline="0" dirty="0" smtClean="0"/>
              <a:t> </a:t>
            </a:r>
            <a:r>
              <a:rPr lang="en-US" dirty="0" smtClean="0"/>
              <a:t>There </a:t>
            </a:r>
            <a:r>
              <a:rPr lang="en-US" dirty="0"/>
              <a:t>are finer-scale layers in the outcrop (beds and bedsets), but we would not be able to distinguish these with seismic </a:t>
            </a:r>
            <a:r>
              <a:rPr lang="en-US" dirty="0" smtClean="0"/>
              <a:t>data.</a:t>
            </a:r>
            <a:endParaRPr lang="en-US" dirty="0"/>
          </a:p>
        </p:txBody>
      </p:sp>
    </p:spTree>
    <p:extLst>
      <p:ext uri="{BB962C8B-B14F-4D97-AF65-F5344CB8AC3E}">
        <p14:creationId xmlns:p14="http://schemas.microsoft.com/office/powerpoint/2010/main" val="202807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5DDF3B-03E3-458C-BCA5-6E44D21BBE15}" type="slidenum">
              <a:rPr lang="en-US"/>
              <a:pPr/>
              <a:t>6</a:t>
            </a:fld>
            <a:endParaRPr lang="en-US" dirty="0"/>
          </a:p>
        </p:txBody>
      </p:sp>
      <p:sp>
        <p:nvSpPr>
          <p:cNvPr id="324610" name="Rectangle 2"/>
          <p:cNvSpPr>
            <a:spLocks noGrp="1" noRot="1" noChangeAspect="1" noChangeArrowheads="1" noTextEdit="1"/>
          </p:cNvSpPr>
          <p:nvPr>
            <p:ph type="sldImg"/>
          </p:nvPr>
        </p:nvSpPr>
        <p:spPr>
          <a:ln/>
        </p:spPr>
      </p:sp>
      <p:sp>
        <p:nvSpPr>
          <p:cNvPr id="324611" name="Rectangle 3"/>
          <p:cNvSpPr>
            <a:spLocks noGrp="1" noChangeArrowheads="1"/>
          </p:cNvSpPr>
          <p:nvPr>
            <p:ph type="body" idx="1"/>
          </p:nvPr>
        </p:nvSpPr>
        <p:spPr/>
        <p:txBody>
          <a:bodyPr/>
          <a:lstStyle/>
          <a:p>
            <a:pPr lvl="0">
              <a:buFontTx/>
              <a:buNone/>
            </a:pPr>
            <a:r>
              <a:rPr lang="en-US" dirty="0" smtClean="0"/>
              <a:t>In this slide, </a:t>
            </a:r>
            <a:r>
              <a:rPr lang="en-US" dirty="0"/>
              <a:t>we have some of the most common terms related to seismic </a:t>
            </a:r>
            <a:r>
              <a:rPr lang="en-US" dirty="0" smtClean="0"/>
              <a:t>data.</a:t>
            </a:r>
            <a:r>
              <a:rPr lang="en-US" baseline="0" dirty="0"/>
              <a:t> </a:t>
            </a:r>
            <a:r>
              <a:rPr lang="en-US" dirty="0" smtClean="0"/>
              <a:t>The black </a:t>
            </a:r>
            <a:r>
              <a:rPr lang="en-US" dirty="0"/>
              <a:t>“sine wave” is a simple </a:t>
            </a:r>
            <a:r>
              <a:rPr lang="en-US" dirty="0" smtClean="0"/>
              <a:t>wavelet,</a:t>
            </a:r>
            <a:r>
              <a:rPr lang="en-US" baseline="0" dirty="0" smtClean="0"/>
              <a:t> which is </a:t>
            </a:r>
            <a:r>
              <a:rPr lang="en-US" dirty="0" smtClean="0"/>
              <a:t>a simple approximation of </a:t>
            </a:r>
            <a:r>
              <a:rPr lang="en-US" dirty="0"/>
              <a:t>the acoustic wave that travels down through the earth and is reflected back up to receivers on the </a:t>
            </a:r>
            <a:r>
              <a:rPr lang="en-US" dirty="0" smtClean="0"/>
              <a:t>surface.</a:t>
            </a:r>
            <a:r>
              <a:rPr lang="en-US" baseline="0" dirty="0"/>
              <a:t> </a:t>
            </a:r>
            <a:r>
              <a:rPr lang="en-US" dirty="0" smtClean="0"/>
              <a:t>The </a:t>
            </a:r>
            <a:r>
              <a:rPr lang="en-US" dirty="0"/>
              <a:t>wavelet consists of movement that is part compression (positive values as </a:t>
            </a:r>
            <a:r>
              <a:rPr lang="en-US" dirty="0" smtClean="0"/>
              <a:t>recorded </a:t>
            </a:r>
            <a:r>
              <a:rPr lang="en-US" dirty="0"/>
              <a:t>by sensors on the surface, i.e., receivers) and part rarefaction (negative values</a:t>
            </a:r>
            <a:r>
              <a:rPr lang="en-US" dirty="0" smtClean="0"/>
              <a:t>).</a:t>
            </a:r>
            <a:endParaRPr lang="en-US" dirty="0"/>
          </a:p>
          <a:p>
            <a:pPr lvl="0">
              <a:buFontTx/>
              <a:buNone/>
            </a:pPr>
            <a:endParaRPr lang="en-US" dirty="0" smtClean="0"/>
          </a:p>
          <a:p>
            <a:pPr lvl="0">
              <a:buFontTx/>
              <a:buNone/>
            </a:pPr>
            <a:r>
              <a:rPr lang="en-US" dirty="0" smtClean="0"/>
              <a:t>Amplitude </a:t>
            </a:r>
            <a:r>
              <a:rPr lang="en-US" dirty="0"/>
              <a:t>(</a:t>
            </a:r>
            <a:r>
              <a:rPr lang="en-US" b="1" dirty="0"/>
              <a:t>A</a:t>
            </a:r>
            <a:r>
              <a:rPr lang="en-US" dirty="0"/>
              <a:t>) is a measure of how big the wavelet </a:t>
            </a:r>
            <a:r>
              <a:rPr lang="en-US" dirty="0" smtClean="0"/>
              <a:t>is</a:t>
            </a:r>
            <a:r>
              <a:rPr lang="en-US" baseline="0" dirty="0" smtClean="0"/>
              <a:t> – or </a:t>
            </a:r>
            <a:r>
              <a:rPr lang="en-US" dirty="0" smtClean="0"/>
              <a:t>the </a:t>
            </a:r>
            <a:r>
              <a:rPr lang="en-US" dirty="0"/>
              <a:t>magnitude of the excursion to the right of zero (compression = </a:t>
            </a:r>
            <a:r>
              <a:rPr lang="en-US" dirty="0" smtClean="0"/>
              <a:t>positive) </a:t>
            </a:r>
            <a:r>
              <a:rPr lang="en-US" dirty="0"/>
              <a:t>or to the left of zero (rarefaction = negative</a:t>
            </a:r>
            <a:r>
              <a:rPr lang="en-US" dirty="0" smtClean="0"/>
              <a:t>).</a:t>
            </a:r>
            <a:r>
              <a:rPr lang="en-US" baseline="0" dirty="0"/>
              <a:t> </a:t>
            </a:r>
            <a:r>
              <a:rPr lang="en-US" dirty="0" smtClean="0"/>
              <a:t>Lambda </a:t>
            </a:r>
            <a:r>
              <a:rPr lang="en-US" dirty="0"/>
              <a:t>(</a:t>
            </a:r>
            <a:r>
              <a:rPr lang="en-US" b="1" dirty="0">
                <a:sym typeface="Symbol" pitchFamily="18" charset="2"/>
              </a:rPr>
              <a:t></a:t>
            </a:r>
            <a:r>
              <a:rPr lang="en-US" dirty="0">
                <a:sym typeface="Symbol" pitchFamily="18" charset="2"/>
              </a:rPr>
              <a:t>) is the wavelength of the wavelet </a:t>
            </a:r>
            <a:r>
              <a:rPr lang="en-US" dirty="0" smtClean="0">
                <a:sym typeface="Symbol" pitchFamily="18" charset="2"/>
              </a:rPr>
              <a:t>– or </a:t>
            </a:r>
            <a:r>
              <a:rPr lang="en-US" dirty="0">
                <a:sym typeface="Symbol" pitchFamily="18" charset="2"/>
              </a:rPr>
              <a:t>its length in feet or </a:t>
            </a:r>
            <a:r>
              <a:rPr lang="en-US" dirty="0" smtClean="0">
                <a:sym typeface="Symbol" pitchFamily="18" charset="2"/>
              </a:rPr>
              <a:t>meters.</a:t>
            </a:r>
            <a:r>
              <a:rPr lang="en-US" baseline="0" dirty="0">
                <a:sym typeface="Symbol" pitchFamily="18" charset="2"/>
              </a:rPr>
              <a:t> </a:t>
            </a:r>
            <a:r>
              <a:rPr lang="en-US" dirty="0" smtClean="0">
                <a:sym typeface="Symbol" pitchFamily="18" charset="2"/>
              </a:rPr>
              <a:t>The </a:t>
            </a:r>
            <a:r>
              <a:rPr lang="en-US" dirty="0">
                <a:sym typeface="Symbol" pitchFamily="18" charset="2"/>
              </a:rPr>
              <a:t>Period (</a:t>
            </a:r>
            <a:r>
              <a:rPr lang="en-US" b="1" dirty="0">
                <a:sym typeface="Symbol" pitchFamily="18" charset="2"/>
              </a:rPr>
              <a:t>P</a:t>
            </a:r>
            <a:r>
              <a:rPr lang="en-US" dirty="0">
                <a:sym typeface="Symbol" pitchFamily="18" charset="2"/>
              </a:rPr>
              <a:t>) is the time for the wavelet to travel one </a:t>
            </a:r>
            <a:r>
              <a:rPr lang="en-US" dirty="0" smtClean="0">
                <a:sym typeface="Symbol" pitchFamily="18" charset="2"/>
              </a:rPr>
              <a:t>wavelength. Lastly, the Pulse </a:t>
            </a:r>
            <a:r>
              <a:rPr lang="en-US" dirty="0">
                <a:sym typeface="Symbol" pitchFamily="18" charset="2"/>
              </a:rPr>
              <a:t>Duration (</a:t>
            </a:r>
            <a:r>
              <a:rPr lang="en-US" b="1" dirty="0">
                <a:solidFill>
                  <a:srgbClr val="FFFF00"/>
                </a:solidFill>
                <a:sym typeface="Symbol" pitchFamily="18" charset="2"/>
              </a:rPr>
              <a:t>Dp</a:t>
            </a:r>
            <a:r>
              <a:rPr lang="en-US" dirty="0">
                <a:sym typeface="Symbol" pitchFamily="18" charset="2"/>
              </a:rPr>
              <a:t>) is the time that it takes for the wavelet to pass a particular reference </a:t>
            </a:r>
            <a:r>
              <a:rPr lang="en-US" dirty="0" smtClean="0">
                <a:sym typeface="Symbol" pitchFamily="18" charset="2"/>
              </a:rPr>
              <a:t>point.</a:t>
            </a:r>
            <a:r>
              <a:rPr lang="en-US" baseline="0" dirty="0">
                <a:sym typeface="Symbol" pitchFamily="18" charset="2"/>
              </a:rPr>
              <a:t> </a:t>
            </a:r>
            <a:r>
              <a:rPr lang="en-US" dirty="0" smtClean="0">
                <a:sym typeface="Symbol" pitchFamily="18" charset="2"/>
              </a:rPr>
              <a:t>The </a:t>
            </a:r>
            <a:r>
              <a:rPr lang="en-US" dirty="0">
                <a:sym typeface="Symbol" pitchFamily="18" charset="2"/>
              </a:rPr>
              <a:t>next slide </a:t>
            </a:r>
            <a:r>
              <a:rPr lang="en-US" dirty="0" smtClean="0">
                <a:sym typeface="Symbol" pitchFamily="18" charset="2"/>
              </a:rPr>
              <a:t>shows </a:t>
            </a:r>
            <a:r>
              <a:rPr lang="en-US" dirty="0">
                <a:sym typeface="Symbol" pitchFamily="18" charset="2"/>
              </a:rPr>
              <a:t>a few simple equations that relate some of these </a:t>
            </a:r>
            <a:r>
              <a:rPr lang="en-US" dirty="0" smtClean="0">
                <a:sym typeface="Symbol" pitchFamily="18" charset="2"/>
              </a:rPr>
              <a:t>parameters.</a:t>
            </a:r>
            <a:endParaRPr lang="en-US" dirty="0">
              <a:sym typeface="Symbol" pitchFamily="18" charset="2"/>
            </a:endParaRPr>
          </a:p>
          <a:p>
            <a:pPr lvl="1">
              <a:buFontTx/>
              <a:buChar char="•"/>
            </a:pPr>
            <a:endParaRPr lang="en-US" dirty="0">
              <a:sym typeface="Symbol" pitchFamily="18" charset="2"/>
            </a:endParaRPr>
          </a:p>
        </p:txBody>
      </p:sp>
    </p:spTree>
    <p:extLst>
      <p:ext uri="{BB962C8B-B14F-4D97-AF65-F5344CB8AC3E}">
        <p14:creationId xmlns:p14="http://schemas.microsoft.com/office/powerpoint/2010/main" val="1740243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B7450C-A729-41AF-BD63-F9BDD3F627DD}" type="slidenum">
              <a:rPr lang="en-US"/>
              <a:pPr/>
              <a:t>7</a:t>
            </a:fld>
            <a:endParaRPr lang="en-US" dirty="0"/>
          </a:p>
        </p:txBody>
      </p:sp>
      <p:sp>
        <p:nvSpPr>
          <p:cNvPr id="325634" name="Rectangle 2"/>
          <p:cNvSpPr>
            <a:spLocks noGrp="1" noRot="1" noChangeAspect="1" noChangeArrowheads="1" noTextEdit="1"/>
          </p:cNvSpPr>
          <p:nvPr>
            <p:ph type="sldImg"/>
          </p:nvPr>
        </p:nvSpPr>
        <p:spPr>
          <a:ln/>
        </p:spPr>
      </p:sp>
      <p:sp>
        <p:nvSpPr>
          <p:cNvPr id="325635" name="Rectangle 3"/>
          <p:cNvSpPr>
            <a:spLocks noGrp="1" noChangeArrowheads="1"/>
          </p:cNvSpPr>
          <p:nvPr>
            <p:ph type="body" idx="1"/>
          </p:nvPr>
        </p:nvSpPr>
        <p:spPr/>
        <p:txBody>
          <a:bodyPr/>
          <a:lstStyle/>
          <a:p>
            <a:pPr lvl="0">
              <a:buFontTx/>
              <a:buNone/>
            </a:pPr>
            <a:r>
              <a:rPr lang="en-US" dirty="0" smtClean="0"/>
              <a:t>Equation </a:t>
            </a:r>
            <a:r>
              <a:rPr lang="en-US" dirty="0"/>
              <a:t>1 tells us that the Period is equal to </a:t>
            </a:r>
            <a:r>
              <a:rPr lang="en-US" dirty="0" smtClean="0"/>
              <a:t>1/Frequency.</a:t>
            </a:r>
            <a:endParaRPr lang="en-US" dirty="0"/>
          </a:p>
          <a:p>
            <a:pPr lvl="0">
              <a:buFontTx/>
              <a:buNone/>
            </a:pPr>
            <a:endParaRPr lang="en-US" dirty="0" smtClean="0"/>
          </a:p>
          <a:p>
            <a:pPr lvl="0">
              <a:buFontTx/>
              <a:buNone/>
            </a:pPr>
            <a:r>
              <a:rPr lang="en-US" dirty="0" smtClean="0"/>
              <a:t>Equation </a:t>
            </a:r>
            <a:r>
              <a:rPr lang="en-US" dirty="0"/>
              <a:t>2 tells us that the </a:t>
            </a:r>
            <a:r>
              <a:rPr lang="en-US" dirty="0" smtClean="0"/>
              <a:t>Wavelength </a:t>
            </a:r>
            <a:r>
              <a:rPr lang="en-US" dirty="0"/>
              <a:t>is equal to the Velocity times the Period or, </a:t>
            </a:r>
            <a:r>
              <a:rPr lang="en-US" dirty="0" smtClean="0"/>
              <a:t>with </a:t>
            </a:r>
            <a:r>
              <a:rPr lang="en-US" dirty="0"/>
              <a:t>E</a:t>
            </a:r>
            <a:r>
              <a:rPr lang="en-US" dirty="0" smtClean="0"/>
              <a:t>quation </a:t>
            </a:r>
            <a:r>
              <a:rPr lang="en-US" dirty="0"/>
              <a:t>1, the </a:t>
            </a:r>
            <a:r>
              <a:rPr lang="en-US" dirty="0" smtClean="0"/>
              <a:t>Wavelength </a:t>
            </a:r>
            <a:r>
              <a:rPr lang="en-US" dirty="0"/>
              <a:t>equals the </a:t>
            </a:r>
            <a:r>
              <a:rPr lang="en-US" dirty="0" smtClean="0"/>
              <a:t>Velocity </a:t>
            </a:r>
            <a:r>
              <a:rPr lang="en-US" dirty="0"/>
              <a:t>divided by the </a:t>
            </a:r>
            <a:r>
              <a:rPr lang="en-US" dirty="0" smtClean="0"/>
              <a:t>Frequency.</a:t>
            </a:r>
            <a:endParaRPr lang="en-US" dirty="0"/>
          </a:p>
          <a:p>
            <a:pPr lvl="0">
              <a:buFontTx/>
              <a:buNone/>
            </a:pPr>
            <a:endParaRPr lang="en-US" dirty="0" smtClean="0"/>
          </a:p>
          <a:p>
            <a:pPr lvl="0">
              <a:buFontTx/>
              <a:buNone/>
            </a:pPr>
            <a:r>
              <a:rPr lang="en-US" dirty="0" smtClean="0"/>
              <a:t>Equation </a:t>
            </a:r>
            <a:r>
              <a:rPr lang="en-US" dirty="0"/>
              <a:t>3 tells us that the distance (or the depth) </a:t>
            </a:r>
            <a:r>
              <a:rPr lang="en-US" dirty="0" smtClean="0"/>
              <a:t>is </a:t>
            </a:r>
            <a:r>
              <a:rPr lang="en-US" dirty="0"/>
              <a:t>equal to the velocity times the time divided by </a:t>
            </a:r>
            <a:r>
              <a:rPr lang="en-US" dirty="0" smtClean="0"/>
              <a:t>2.</a:t>
            </a:r>
            <a:endParaRPr lang="en-US" dirty="0"/>
          </a:p>
          <a:p>
            <a:pPr lvl="0">
              <a:buFontTx/>
              <a:buNone/>
            </a:pPr>
            <a:endParaRPr lang="en-US" dirty="0" smtClean="0"/>
          </a:p>
          <a:p>
            <a:pPr lvl="0">
              <a:buFontTx/>
              <a:buNone/>
            </a:pPr>
            <a:r>
              <a:rPr lang="en-US" dirty="0" smtClean="0"/>
              <a:t>Q</a:t>
            </a:r>
            <a:r>
              <a:rPr lang="en-US" dirty="0" smtClean="0"/>
              <a:t>:</a:t>
            </a:r>
            <a:r>
              <a:rPr lang="en-US" baseline="0" dirty="0" smtClean="0"/>
              <a:t> </a:t>
            </a:r>
            <a:r>
              <a:rPr lang="en-US" dirty="0" smtClean="0"/>
              <a:t>Why </a:t>
            </a:r>
            <a:r>
              <a:rPr lang="en-US" dirty="0"/>
              <a:t>the division by 2</a:t>
            </a:r>
            <a:r>
              <a:rPr lang="en-US" dirty="0" smtClean="0"/>
              <a:t>?</a:t>
            </a:r>
            <a:r>
              <a:rPr lang="en-US" baseline="0" dirty="0" smtClean="0"/>
              <a:t> A: The </a:t>
            </a:r>
            <a:r>
              <a:rPr lang="en-US" dirty="0" smtClean="0"/>
              <a:t>acoustic </a:t>
            </a:r>
            <a:r>
              <a:rPr lang="en-US" dirty="0"/>
              <a:t>wave travels the distance twice – once down and once </a:t>
            </a:r>
            <a:r>
              <a:rPr lang="en-US" dirty="0" smtClean="0"/>
              <a:t>up.</a:t>
            </a:r>
            <a:endParaRPr lang="en-US" dirty="0"/>
          </a:p>
        </p:txBody>
      </p:sp>
    </p:spTree>
    <p:extLst>
      <p:ext uri="{BB962C8B-B14F-4D97-AF65-F5344CB8AC3E}">
        <p14:creationId xmlns:p14="http://schemas.microsoft.com/office/powerpoint/2010/main" val="2712934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A80DAC-12D7-4569-ABEC-38E8F8D61879}" type="slidenum">
              <a:rPr lang="en-US"/>
              <a:pPr/>
              <a:t>8</a:t>
            </a:fld>
            <a:endParaRPr lang="en-US" dirty="0"/>
          </a:p>
        </p:txBody>
      </p:sp>
      <p:sp>
        <p:nvSpPr>
          <p:cNvPr id="333826" name="Rectangle 2"/>
          <p:cNvSpPr>
            <a:spLocks noGrp="1" noRot="1" noChangeAspect="1" noChangeArrowheads="1" noTextEdit="1"/>
          </p:cNvSpPr>
          <p:nvPr>
            <p:ph type="sldImg"/>
          </p:nvPr>
        </p:nvSpPr>
        <p:spPr>
          <a:ln/>
        </p:spPr>
      </p:sp>
      <p:sp>
        <p:nvSpPr>
          <p:cNvPr id="333827" name="Rectangle 3"/>
          <p:cNvSpPr>
            <a:spLocks noGrp="1" noChangeArrowheads="1"/>
          </p:cNvSpPr>
          <p:nvPr>
            <p:ph type="body" idx="1"/>
          </p:nvPr>
        </p:nvSpPr>
        <p:spPr/>
        <p:txBody>
          <a:bodyPr/>
          <a:lstStyle/>
          <a:p>
            <a:pPr lvl="0">
              <a:buFontTx/>
              <a:buNone/>
            </a:pPr>
            <a:r>
              <a:rPr lang="en-US" dirty="0" smtClean="0"/>
              <a:t>Let’s </a:t>
            </a:r>
            <a:r>
              <a:rPr lang="en-US" dirty="0"/>
              <a:t>review what causes a seismic </a:t>
            </a:r>
            <a:r>
              <a:rPr lang="en-US" dirty="0" smtClean="0"/>
              <a:t>reflection.</a:t>
            </a:r>
            <a:r>
              <a:rPr lang="en-US" baseline="0" dirty="0"/>
              <a:t> </a:t>
            </a:r>
            <a:r>
              <a:rPr lang="en-US" dirty="0" smtClean="0"/>
              <a:t>A </a:t>
            </a:r>
            <a:r>
              <a:rPr lang="en-US" dirty="0"/>
              <a:t>seismic reflection is generated at any interface between rock layers with different acoustic </a:t>
            </a:r>
            <a:r>
              <a:rPr lang="en-US" dirty="0" smtClean="0"/>
              <a:t>properties.</a:t>
            </a:r>
            <a:r>
              <a:rPr lang="en-US" baseline="0" dirty="0"/>
              <a:t> </a:t>
            </a:r>
            <a:r>
              <a:rPr lang="en-US" dirty="0" smtClean="0"/>
              <a:t>These </a:t>
            </a:r>
            <a:r>
              <a:rPr lang="en-US" dirty="0"/>
              <a:t>acoustic properties are the velocity and the density of the </a:t>
            </a:r>
            <a:r>
              <a:rPr lang="en-US" dirty="0" smtClean="0"/>
              <a:t>rock.</a:t>
            </a:r>
            <a:endParaRPr lang="en-US" dirty="0"/>
          </a:p>
          <a:p>
            <a:pPr lvl="0">
              <a:buFontTx/>
              <a:buNone/>
            </a:pPr>
            <a:endParaRPr lang="en-US" dirty="0" smtClean="0"/>
          </a:p>
          <a:p>
            <a:pPr lvl="0">
              <a:buFontTx/>
              <a:buNone/>
            </a:pPr>
            <a:r>
              <a:rPr lang="en-US" dirty="0" smtClean="0"/>
              <a:t>Again, geophysicists </a:t>
            </a:r>
            <a:r>
              <a:rPr lang="en-US" dirty="0"/>
              <a:t>use the term i</a:t>
            </a:r>
            <a:r>
              <a:rPr lang="en-US" dirty="0">
                <a:solidFill>
                  <a:srgbClr val="FFFF00"/>
                </a:solidFill>
              </a:rPr>
              <a:t>mpedance</a:t>
            </a:r>
            <a:r>
              <a:rPr lang="en-US" dirty="0"/>
              <a:t> </a:t>
            </a:r>
            <a:r>
              <a:rPr lang="en-US" dirty="0" smtClean="0"/>
              <a:t>(I), </a:t>
            </a:r>
            <a:r>
              <a:rPr lang="en-US" dirty="0"/>
              <a:t>which equals velocity * </a:t>
            </a:r>
            <a:r>
              <a:rPr lang="en-US" dirty="0" smtClean="0"/>
              <a:t>density.</a:t>
            </a:r>
            <a:r>
              <a:rPr lang="en-US" baseline="0" dirty="0"/>
              <a:t> </a:t>
            </a:r>
            <a:r>
              <a:rPr lang="en-US" dirty="0" smtClean="0"/>
              <a:t>If </a:t>
            </a:r>
            <a:r>
              <a:rPr lang="en-US" dirty="0"/>
              <a:t>the change in impedance across a boundary is small, the amount of reflected energy is </a:t>
            </a:r>
            <a:r>
              <a:rPr lang="en-US" dirty="0" smtClean="0"/>
              <a:t>small.</a:t>
            </a:r>
            <a:r>
              <a:rPr lang="en-US" baseline="0" dirty="0"/>
              <a:t> </a:t>
            </a:r>
            <a:r>
              <a:rPr lang="en-US" dirty="0" smtClean="0"/>
              <a:t>If </a:t>
            </a:r>
            <a:r>
              <a:rPr lang="en-US" dirty="0"/>
              <a:t>the change in impedance across a boundary is large, the amount of reflected energy is </a:t>
            </a:r>
            <a:r>
              <a:rPr lang="en-US" dirty="0" smtClean="0"/>
              <a:t>large.</a:t>
            </a:r>
            <a:endParaRPr lang="en-US" dirty="0"/>
          </a:p>
        </p:txBody>
      </p:sp>
    </p:spTree>
    <p:extLst>
      <p:ext uri="{BB962C8B-B14F-4D97-AF65-F5344CB8AC3E}">
        <p14:creationId xmlns:p14="http://schemas.microsoft.com/office/powerpoint/2010/main" val="429180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029091-BB54-47D7-A42A-86CEAF99441C}" type="slidenum">
              <a:rPr lang="en-US"/>
              <a:pPr/>
              <a:t>9</a:t>
            </a:fld>
            <a:endParaRPr lang="en-US" dirty="0"/>
          </a:p>
        </p:txBody>
      </p:sp>
      <p:sp>
        <p:nvSpPr>
          <p:cNvPr id="335874" name="Rectangle 2"/>
          <p:cNvSpPr>
            <a:spLocks noGrp="1" noRot="1" noChangeAspect="1" noChangeArrowheads="1" noTextEdit="1"/>
          </p:cNvSpPr>
          <p:nvPr>
            <p:ph type="sldImg"/>
          </p:nvPr>
        </p:nvSpPr>
        <p:spPr>
          <a:ln/>
        </p:spPr>
      </p:sp>
      <p:sp>
        <p:nvSpPr>
          <p:cNvPr id="335875" name="Rectangle 3"/>
          <p:cNvSpPr>
            <a:spLocks noGrp="1" noChangeArrowheads="1"/>
          </p:cNvSpPr>
          <p:nvPr>
            <p:ph type="body" idx="1"/>
          </p:nvPr>
        </p:nvSpPr>
        <p:spPr/>
        <p:txBody>
          <a:bodyPr/>
          <a:lstStyle/>
          <a:p>
            <a:pPr lvl="0">
              <a:buFontTx/>
              <a:buNone/>
            </a:pPr>
            <a:r>
              <a:rPr lang="en-US" dirty="0" smtClean="0"/>
              <a:t>This </a:t>
            </a:r>
            <a:r>
              <a:rPr lang="en-US" dirty="0"/>
              <a:t>slide </a:t>
            </a:r>
            <a:r>
              <a:rPr lang="en-US" dirty="0" smtClean="0"/>
              <a:t>shows </a:t>
            </a:r>
            <a:r>
              <a:rPr lang="en-US" dirty="0"/>
              <a:t>the acoustic properties for rocks above and below an interface – in this </a:t>
            </a:r>
            <a:r>
              <a:rPr lang="en-US" dirty="0" smtClean="0"/>
              <a:t>case, </a:t>
            </a:r>
            <a:r>
              <a:rPr lang="en-US" dirty="0"/>
              <a:t>shale on top of </a:t>
            </a:r>
            <a:r>
              <a:rPr lang="en-US" dirty="0" smtClean="0"/>
              <a:t>sand.</a:t>
            </a:r>
            <a:r>
              <a:rPr lang="en-US" baseline="0" dirty="0"/>
              <a:t> </a:t>
            </a:r>
            <a:r>
              <a:rPr lang="en-US" dirty="0" smtClean="0"/>
              <a:t>If </a:t>
            </a:r>
            <a:r>
              <a:rPr lang="en-US" dirty="0" smtClean="0"/>
              <a:t>there is time, let </a:t>
            </a:r>
            <a:r>
              <a:rPr lang="en-US" dirty="0"/>
              <a:t>the students perform the </a:t>
            </a:r>
            <a:r>
              <a:rPr lang="en-US" dirty="0" smtClean="0"/>
              <a:t>calculation.</a:t>
            </a:r>
            <a:r>
              <a:rPr lang="en-US" baseline="0" dirty="0" smtClean="0"/>
              <a:t> T</a:t>
            </a:r>
            <a:r>
              <a:rPr lang="en-US" dirty="0" smtClean="0"/>
              <a:t>he solution is on the next slide.</a:t>
            </a:r>
            <a:endParaRPr lang="en-US" dirty="0"/>
          </a:p>
        </p:txBody>
      </p:sp>
    </p:spTree>
    <p:extLst>
      <p:ext uri="{BB962C8B-B14F-4D97-AF65-F5344CB8AC3E}">
        <p14:creationId xmlns:p14="http://schemas.microsoft.com/office/powerpoint/2010/main" val="2348683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5"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endParaRPr lang="en-US" dirty="0"/>
          </a:p>
        </p:txBody>
      </p:sp>
      <p:sp>
        <p:nvSpPr>
          <p:cNvPr id="6" name="Slide Number Placeholder 4"/>
          <p:cNvSpPr txBox="1">
            <a:spLocks noGrp="1"/>
          </p:cNvSpPr>
          <p:nvPr userDrawn="1"/>
        </p:nvSpPr>
        <p:spPr bwMode="auto">
          <a:xfrm>
            <a:off x="7953375" y="6429375"/>
            <a:ext cx="792163" cy="341313"/>
          </a:xfrm>
          <a:prstGeom prst="rect">
            <a:avLst/>
          </a:prstGeom>
          <a:noFill/>
          <a:ln>
            <a:noFill/>
          </a:ln>
          <a:extLst/>
        </p:spPr>
        <p:txBody>
          <a:bodyPr/>
          <a:lstStyle/>
          <a:p>
            <a:pPr algn="r" eaLnBrk="1" hangingPunct="1"/>
            <a:fld id="{E2632309-6E10-4E78-84C5-1F9E9994AA6E}" type="slidenum">
              <a:rPr lang="en-US" altLang="en-US" sz="1100">
                <a:solidFill>
                  <a:srgbClr val="F2F2F2"/>
                </a:solidFill>
                <a:latin typeface="Verdana" pitchFamily="34" charset="0"/>
              </a:rPr>
              <a:pPr algn="r" eaLnBrk="1" hangingPunct="1"/>
              <a:t>‹#›</a:t>
            </a:fld>
            <a:endParaRPr lang="en-US" altLang="en-US" sz="1100" dirty="0">
              <a:solidFill>
                <a:srgbClr val="F2F2F2"/>
              </a:solidFill>
              <a:latin typeface="Verdana" pitchFamily="34" charset="0"/>
            </a:endParaRPr>
          </a:p>
        </p:txBody>
      </p:sp>
      <p:pic>
        <p:nvPicPr>
          <p:cNvPr id="1031" name="Picture 2"/>
          <p:cNvPicPr>
            <a:picLocks noChangeAspect="1" noChangeArrowheads="1"/>
          </p:cNvPicPr>
          <p:nvPr userDrawn="1"/>
        </p:nvPicPr>
        <p:blipFill>
          <a:blip r:embed="rId6"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7"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fld id="{4A230886-E3E7-4C11-B151-97515F6E9E67}" type="slidenum">
              <a:rPr lang="en-US" altLang="en-US" sz="1100">
                <a:latin typeface="Verdana" pitchFamily="34" charset="0"/>
              </a:rPr>
              <a:pPr eaLnBrk="1" hangingPunct="1"/>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xmlns:p14="http://schemas.microsoft.com/office/powerpoint/2010/main" id="1" dur="indefinite" restart="never" nodeType="tmRoot"/>
      </p:par>
    </p:tnLst>
  </p:timing>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smtClean="0"/>
              <a:t>Petroleum Geology &amp; Geophysics</a:t>
            </a:r>
          </a:p>
        </p:txBody>
      </p:sp>
      <p:grpSp>
        <p:nvGrpSpPr>
          <p:cNvPr id="4106" name="Group 14"/>
          <p:cNvGrpSpPr>
            <a:grpSpLocks/>
          </p:cNvGrpSpPr>
          <p:nvPr/>
        </p:nvGrpSpPr>
        <p:grpSpPr bwMode="auto">
          <a:xfrm>
            <a:off x="2292428" y="1222375"/>
            <a:ext cx="4547755" cy="765175"/>
            <a:chOff x="1104900" y="1266092"/>
            <a:chExt cx="4547755" cy="764931"/>
          </a:xfrm>
        </p:grpSpPr>
        <p:sp>
          <p:nvSpPr>
            <p:cNvPr id="16" name="Rectangle 15"/>
            <p:cNvSpPr/>
            <p:nvPr/>
          </p:nvSpPr>
          <p:spPr>
            <a:xfrm>
              <a:off x="1104900" y="1266092"/>
              <a:ext cx="454775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108" name="WordArt 7"/>
            <p:cNvSpPr>
              <a:spLocks noChangeArrowheads="1" noChangeShapeType="1" noTextEdit="1"/>
            </p:cNvSpPr>
            <p:nvPr/>
          </p:nvSpPr>
          <p:spPr bwMode="auto">
            <a:xfrm>
              <a:off x="1641937" y="1428064"/>
              <a:ext cx="3476445" cy="443391"/>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6. Seismic Reflections</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grpSp>
        <p:nvGrpSpPr>
          <p:cNvPr id="14" name="Group 532"/>
          <p:cNvGrpSpPr>
            <a:grpSpLocks/>
          </p:cNvGrpSpPr>
          <p:nvPr/>
        </p:nvGrpSpPr>
        <p:grpSpPr bwMode="auto">
          <a:xfrm>
            <a:off x="1028700" y="2091278"/>
            <a:ext cx="3038475" cy="4002087"/>
            <a:chOff x="1145" y="1250"/>
            <a:chExt cx="1693" cy="2521"/>
          </a:xfrm>
        </p:grpSpPr>
        <p:sp>
          <p:nvSpPr>
            <p:cNvPr id="15" name="Rectangle 481"/>
            <p:cNvSpPr>
              <a:spLocks noChangeArrowheads="1"/>
            </p:cNvSpPr>
            <p:nvPr/>
          </p:nvSpPr>
          <p:spPr bwMode="auto">
            <a:xfrm>
              <a:off x="1147" y="1455"/>
              <a:ext cx="1691" cy="2054"/>
            </a:xfrm>
            <a:prstGeom prst="rect">
              <a:avLst/>
            </a:prstGeom>
            <a:solidFill>
              <a:schemeClr val="bg1"/>
            </a:solidFill>
            <a:ln w="9525">
              <a:solidFill>
                <a:schemeClr val="tx1"/>
              </a:solidFill>
              <a:miter lim="800000"/>
              <a:headEnd/>
              <a:tailEnd/>
            </a:ln>
            <a:effectLst/>
          </p:spPr>
          <p:txBody>
            <a:bodyPr wrap="none" anchor="ctr"/>
            <a:lstStyle/>
            <a:p>
              <a:endParaRPr lang="en-US" dirty="0"/>
            </a:p>
          </p:txBody>
        </p:sp>
        <p:sp>
          <p:nvSpPr>
            <p:cNvPr id="17" name="Freeform 482"/>
            <p:cNvSpPr>
              <a:spLocks/>
            </p:cNvSpPr>
            <p:nvPr/>
          </p:nvSpPr>
          <p:spPr bwMode="auto">
            <a:xfrm>
              <a:off x="1147" y="1670"/>
              <a:ext cx="1690" cy="1828"/>
            </a:xfrm>
            <a:custGeom>
              <a:avLst/>
              <a:gdLst/>
              <a:ahLst/>
              <a:cxnLst>
                <a:cxn ang="0">
                  <a:pos x="0" y="0"/>
                </a:cxn>
                <a:cxn ang="0">
                  <a:pos x="425" y="62"/>
                </a:cxn>
                <a:cxn ang="0">
                  <a:pos x="1264" y="50"/>
                </a:cxn>
                <a:cxn ang="0">
                  <a:pos x="1941" y="87"/>
                </a:cxn>
                <a:cxn ang="0">
                  <a:pos x="1941" y="2066"/>
                </a:cxn>
                <a:cxn ang="0">
                  <a:pos x="0" y="2066"/>
                </a:cxn>
                <a:cxn ang="0">
                  <a:pos x="0" y="0"/>
                </a:cxn>
              </a:cxnLst>
              <a:rect l="0" t="0" r="r" b="b"/>
              <a:pathLst>
                <a:path w="1941" h="2066">
                  <a:moveTo>
                    <a:pt x="0" y="0"/>
                  </a:moveTo>
                  <a:lnTo>
                    <a:pt x="425" y="62"/>
                  </a:lnTo>
                  <a:lnTo>
                    <a:pt x="1264" y="50"/>
                  </a:lnTo>
                  <a:lnTo>
                    <a:pt x="1941" y="87"/>
                  </a:lnTo>
                  <a:lnTo>
                    <a:pt x="1941" y="2066"/>
                  </a:lnTo>
                  <a:lnTo>
                    <a:pt x="0" y="2066"/>
                  </a:lnTo>
                  <a:lnTo>
                    <a:pt x="0" y="0"/>
                  </a:lnTo>
                  <a:close/>
                </a:path>
              </a:pathLst>
            </a:custGeom>
            <a:solidFill>
              <a:srgbClr val="FFCC3B"/>
            </a:solidFill>
            <a:ln w="9525">
              <a:solidFill>
                <a:schemeClr val="tx1"/>
              </a:solidFill>
              <a:round/>
              <a:headEnd/>
              <a:tailEnd/>
            </a:ln>
            <a:effectLst/>
          </p:spPr>
          <p:txBody>
            <a:bodyPr/>
            <a:lstStyle/>
            <a:p>
              <a:endParaRPr lang="en-US" dirty="0"/>
            </a:p>
          </p:txBody>
        </p:sp>
        <p:sp>
          <p:nvSpPr>
            <p:cNvPr id="18" name="Freeform 483"/>
            <p:cNvSpPr>
              <a:spLocks/>
            </p:cNvSpPr>
            <p:nvPr/>
          </p:nvSpPr>
          <p:spPr bwMode="auto">
            <a:xfrm>
              <a:off x="1147" y="2014"/>
              <a:ext cx="1690" cy="1473"/>
            </a:xfrm>
            <a:custGeom>
              <a:avLst/>
              <a:gdLst/>
              <a:ahLst/>
              <a:cxnLst>
                <a:cxn ang="0">
                  <a:pos x="12" y="0"/>
                </a:cxn>
                <a:cxn ang="0">
                  <a:pos x="488" y="100"/>
                </a:cxn>
                <a:cxn ang="0">
                  <a:pos x="1014" y="288"/>
                </a:cxn>
                <a:cxn ang="0">
                  <a:pos x="1941" y="375"/>
                </a:cxn>
                <a:cxn ang="0">
                  <a:pos x="1941" y="1715"/>
                </a:cxn>
                <a:cxn ang="0">
                  <a:pos x="0" y="1715"/>
                </a:cxn>
                <a:cxn ang="0">
                  <a:pos x="12" y="0"/>
                </a:cxn>
              </a:cxnLst>
              <a:rect l="0" t="0" r="r" b="b"/>
              <a:pathLst>
                <a:path w="1941" h="1715">
                  <a:moveTo>
                    <a:pt x="12" y="0"/>
                  </a:moveTo>
                  <a:lnTo>
                    <a:pt x="488" y="100"/>
                  </a:lnTo>
                  <a:lnTo>
                    <a:pt x="1014" y="288"/>
                  </a:lnTo>
                  <a:lnTo>
                    <a:pt x="1941" y="375"/>
                  </a:lnTo>
                  <a:lnTo>
                    <a:pt x="1941" y="1715"/>
                  </a:lnTo>
                  <a:lnTo>
                    <a:pt x="0" y="1715"/>
                  </a:lnTo>
                  <a:lnTo>
                    <a:pt x="12" y="0"/>
                  </a:lnTo>
                  <a:close/>
                </a:path>
              </a:pathLst>
            </a:custGeom>
            <a:solidFill>
              <a:srgbClr val="CC9900"/>
            </a:solidFill>
            <a:ln w="9525">
              <a:solidFill>
                <a:schemeClr val="tx1"/>
              </a:solidFill>
              <a:round/>
              <a:headEnd/>
              <a:tailEnd/>
            </a:ln>
            <a:effectLst/>
          </p:spPr>
          <p:txBody>
            <a:bodyPr/>
            <a:lstStyle/>
            <a:p>
              <a:endParaRPr lang="en-US" dirty="0"/>
            </a:p>
          </p:txBody>
        </p:sp>
        <p:sp>
          <p:nvSpPr>
            <p:cNvPr id="19" name="Freeform 484"/>
            <p:cNvSpPr>
              <a:spLocks/>
            </p:cNvSpPr>
            <p:nvPr/>
          </p:nvSpPr>
          <p:spPr bwMode="auto">
            <a:xfrm>
              <a:off x="1147" y="2649"/>
              <a:ext cx="1690" cy="860"/>
            </a:xfrm>
            <a:custGeom>
              <a:avLst/>
              <a:gdLst/>
              <a:ahLst/>
              <a:cxnLst>
                <a:cxn ang="0">
                  <a:pos x="12" y="0"/>
                </a:cxn>
                <a:cxn ang="0">
                  <a:pos x="238" y="150"/>
                </a:cxn>
                <a:cxn ang="0">
                  <a:pos x="688" y="313"/>
                </a:cxn>
                <a:cxn ang="0">
                  <a:pos x="1164" y="225"/>
                </a:cxn>
                <a:cxn ang="0">
                  <a:pos x="1577" y="175"/>
                </a:cxn>
                <a:cxn ang="0">
                  <a:pos x="1928" y="250"/>
                </a:cxn>
                <a:cxn ang="0">
                  <a:pos x="1928" y="1001"/>
                </a:cxn>
                <a:cxn ang="0">
                  <a:pos x="0" y="1001"/>
                </a:cxn>
                <a:cxn ang="0">
                  <a:pos x="12" y="0"/>
                </a:cxn>
              </a:cxnLst>
              <a:rect l="0" t="0" r="r" b="b"/>
              <a:pathLst>
                <a:path w="1928" h="1001">
                  <a:moveTo>
                    <a:pt x="12" y="0"/>
                  </a:moveTo>
                  <a:lnTo>
                    <a:pt x="238" y="150"/>
                  </a:lnTo>
                  <a:lnTo>
                    <a:pt x="688" y="313"/>
                  </a:lnTo>
                  <a:lnTo>
                    <a:pt x="1164" y="225"/>
                  </a:lnTo>
                  <a:lnTo>
                    <a:pt x="1577" y="175"/>
                  </a:lnTo>
                  <a:lnTo>
                    <a:pt x="1928" y="250"/>
                  </a:lnTo>
                  <a:lnTo>
                    <a:pt x="1928" y="1001"/>
                  </a:lnTo>
                  <a:lnTo>
                    <a:pt x="0" y="1001"/>
                  </a:lnTo>
                  <a:lnTo>
                    <a:pt x="12" y="0"/>
                  </a:lnTo>
                  <a:close/>
                </a:path>
              </a:pathLst>
            </a:custGeom>
            <a:solidFill>
              <a:srgbClr val="996600"/>
            </a:solidFill>
            <a:ln w="9525">
              <a:solidFill>
                <a:schemeClr val="tx1"/>
              </a:solidFill>
              <a:round/>
              <a:headEnd/>
              <a:tailEnd/>
            </a:ln>
            <a:effectLst/>
          </p:spPr>
          <p:txBody>
            <a:bodyPr/>
            <a:lstStyle/>
            <a:p>
              <a:endParaRPr lang="en-US" dirty="0"/>
            </a:p>
          </p:txBody>
        </p:sp>
        <p:sp>
          <p:nvSpPr>
            <p:cNvPr id="20" name="Freeform 485"/>
            <p:cNvSpPr>
              <a:spLocks/>
            </p:cNvSpPr>
            <p:nvPr/>
          </p:nvSpPr>
          <p:spPr bwMode="auto">
            <a:xfrm>
              <a:off x="1147" y="3014"/>
              <a:ext cx="1690" cy="516"/>
            </a:xfrm>
            <a:custGeom>
              <a:avLst/>
              <a:gdLst/>
              <a:ahLst/>
              <a:cxnLst>
                <a:cxn ang="0">
                  <a:pos x="0" y="25"/>
                </a:cxn>
                <a:cxn ang="0">
                  <a:pos x="514" y="213"/>
                </a:cxn>
                <a:cxn ang="0">
                  <a:pos x="864" y="301"/>
                </a:cxn>
                <a:cxn ang="0">
                  <a:pos x="1215" y="188"/>
                </a:cxn>
                <a:cxn ang="0">
                  <a:pos x="1703" y="0"/>
                </a:cxn>
                <a:cxn ang="0">
                  <a:pos x="1954" y="38"/>
                </a:cxn>
                <a:cxn ang="0">
                  <a:pos x="1954" y="601"/>
                </a:cxn>
                <a:cxn ang="0">
                  <a:pos x="13" y="601"/>
                </a:cxn>
                <a:cxn ang="0">
                  <a:pos x="0" y="25"/>
                </a:cxn>
              </a:cxnLst>
              <a:rect l="0" t="0" r="r" b="b"/>
              <a:pathLst>
                <a:path w="1954" h="601">
                  <a:moveTo>
                    <a:pt x="0" y="25"/>
                  </a:moveTo>
                  <a:lnTo>
                    <a:pt x="514" y="213"/>
                  </a:lnTo>
                  <a:lnTo>
                    <a:pt x="864" y="301"/>
                  </a:lnTo>
                  <a:lnTo>
                    <a:pt x="1215" y="188"/>
                  </a:lnTo>
                  <a:lnTo>
                    <a:pt x="1703" y="0"/>
                  </a:lnTo>
                  <a:lnTo>
                    <a:pt x="1954" y="38"/>
                  </a:lnTo>
                  <a:lnTo>
                    <a:pt x="1954" y="601"/>
                  </a:lnTo>
                  <a:lnTo>
                    <a:pt x="13" y="601"/>
                  </a:lnTo>
                  <a:lnTo>
                    <a:pt x="0" y="25"/>
                  </a:lnTo>
                  <a:close/>
                </a:path>
              </a:pathLst>
            </a:custGeom>
            <a:solidFill>
              <a:srgbClr val="993300"/>
            </a:solidFill>
            <a:ln w="9525">
              <a:solidFill>
                <a:schemeClr val="tx1"/>
              </a:solidFill>
              <a:round/>
              <a:headEnd/>
              <a:tailEnd/>
            </a:ln>
            <a:effectLst/>
          </p:spPr>
          <p:txBody>
            <a:bodyPr/>
            <a:lstStyle/>
            <a:p>
              <a:endParaRPr lang="en-US" dirty="0"/>
            </a:p>
          </p:txBody>
        </p:sp>
        <p:sp>
          <p:nvSpPr>
            <p:cNvPr id="21" name="AutoShape 486"/>
            <p:cNvSpPr>
              <a:spLocks noChangeArrowheads="1"/>
            </p:cNvSpPr>
            <p:nvPr/>
          </p:nvSpPr>
          <p:spPr bwMode="auto">
            <a:xfrm>
              <a:off x="1327" y="1551"/>
              <a:ext cx="119" cy="122"/>
            </a:xfrm>
            <a:prstGeom prst="irregularSeal2">
              <a:avLst/>
            </a:prstGeom>
            <a:solidFill>
              <a:srgbClr val="FF0000"/>
            </a:solidFill>
            <a:ln w="28575">
              <a:solidFill>
                <a:schemeClr val="tx1"/>
              </a:solidFill>
              <a:miter lim="800000"/>
              <a:headEnd/>
              <a:tailEnd/>
            </a:ln>
            <a:effectLst/>
          </p:spPr>
          <p:txBody>
            <a:bodyPr wrap="none" anchor="ctr"/>
            <a:lstStyle/>
            <a:p>
              <a:endParaRPr lang="en-US" dirty="0"/>
            </a:p>
          </p:txBody>
        </p:sp>
        <p:sp>
          <p:nvSpPr>
            <p:cNvPr id="23" name="Text Box 487"/>
            <p:cNvSpPr txBox="1">
              <a:spLocks noChangeArrowheads="1"/>
            </p:cNvSpPr>
            <p:nvPr/>
          </p:nvSpPr>
          <p:spPr bwMode="auto">
            <a:xfrm>
              <a:off x="1195" y="1250"/>
              <a:ext cx="354" cy="212"/>
            </a:xfrm>
            <a:prstGeom prst="rect">
              <a:avLst/>
            </a:prstGeom>
            <a:noFill/>
            <a:ln w="9525">
              <a:noFill/>
              <a:miter lim="800000"/>
              <a:headEnd/>
              <a:tailEnd/>
            </a:ln>
            <a:effectLst/>
          </p:spPr>
          <p:txBody>
            <a:bodyPr wrap="none">
              <a:spAutoFit/>
            </a:bodyPr>
            <a:lstStyle/>
            <a:p>
              <a:pPr eaLnBrk="1" hangingPunct="1"/>
              <a:r>
                <a:rPr lang="en-US" sz="1600" b="1" dirty="0">
                  <a:latin typeface="Arial" pitchFamily="34" charset="0"/>
                </a:rPr>
                <a:t>Shot</a:t>
              </a:r>
            </a:p>
          </p:txBody>
        </p:sp>
        <p:sp>
          <p:nvSpPr>
            <p:cNvPr id="24" name="AutoShape 488"/>
            <p:cNvSpPr>
              <a:spLocks noChangeArrowheads="1"/>
            </p:cNvSpPr>
            <p:nvPr/>
          </p:nvSpPr>
          <p:spPr bwMode="auto">
            <a:xfrm rot="-10800000">
              <a:off x="2287" y="1614"/>
              <a:ext cx="112" cy="133"/>
            </a:xfrm>
            <a:prstGeom prst="triangle">
              <a:avLst>
                <a:gd name="adj" fmla="val 50000"/>
              </a:avLst>
            </a:prstGeom>
            <a:solidFill>
              <a:schemeClr val="tx1"/>
            </a:solidFill>
            <a:ln w="9525">
              <a:solidFill>
                <a:schemeClr val="tx1"/>
              </a:solidFill>
              <a:miter lim="800000"/>
              <a:headEnd/>
              <a:tailEnd/>
            </a:ln>
            <a:effectLst/>
          </p:spPr>
          <p:txBody>
            <a:bodyPr wrap="none" anchor="ctr"/>
            <a:lstStyle/>
            <a:p>
              <a:endParaRPr lang="en-US" dirty="0"/>
            </a:p>
          </p:txBody>
        </p:sp>
        <p:sp>
          <p:nvSpPr>
            <p:cNvPr id="32" name="Text Box 489"/>
            <p:cNvSpPr txBox="1">
              <a:spLocks noChangeArrowheads="1"/>
            </p:cNvSpPr>
            <p:nvPr/>
          </p:nvSpPr>
          <p:spPr bwMode="auto">
            <a:xfrm>
              <a:off x="2084" y="1268"/>
              <a:ext cx="574" cy="212"/>
            </a:xfrm>
            <a:prstGeom prst="rect">
              <a:avLst/>
            </a:prstGeom>
            <a:noFill/>
            <a:ln w="9525">
              <a:noFill/>
              <a:miter lim="800000"/>
              <a:headEnd/>
              <a:tailEnd/>
            </a:ln>
            <a:effectLst/>
          </p:spPr>
          <p:txBody>
            <a:bodyPr wrap="none">
              <a:spAutoFit/>
            </a:bodyPr>
            <a:lstStyle/>
            <a:p>
              <a:pPr eaLnBrk="1" hangingPunct="1"/>
              <a:r>
                <a:rPr lang="en-US" sz="1600" b="1" dirty="0">
                  <a:latin typeface="Arial" pitchFamily="34" charset="0"/>
                </a:rPr>
                <a:t>Receiver</a:t>
              </a:r>
            </a:p>
          </p:txBody>
        </p:sp>
        <p:sp>
          <p:nvSpPr>
            <p:cNvPr id="33" name="Line 490"/>
            <p:cNvSpPr>
              <a:spLocks noChangeShapeType="1"/>
            </p:cNvSpPr>
            <p:nvPr/>
          </p:nvSpPr>
          <p:spPr bwMode="auto">
            <a:xfrm>
              <a:off x="1395" y="1691"/>
              <a:ext cx="463" cy="517"/>
            </a:xfrm>
            <a:prstGeom prst="line">
              <a:avLst/>
            </a:prstGeom>
            <a:noFill/>
            <a:ln w="38100">
              <a:solidFill>
                <a:schemeClr val="tx1"/>
              </a:solidFill>
              <a:round/>
              <a:headEnd/>
              <a:tailEnd/>
            </a:ln>
            <a:effectLst/>
          </p:spPr>
          <p:txBody>
            <a:bodyPr/>
            <a:lstStyle/>
            <a:p>
              <a:endParaRPr lang="en-US" dirty="0"/>
            </a:p>
          </p:txBody>
        </p:sp>
        <p:sp>
          <p:nvSpPr>
            <p:cNvPr id="34" name="Line 491"/>
            <p:cNvSpPr>
              <a:spLocks noChangeShapeType="1"/>
            </p:cNvSpPr>
            <p:nvPr/>
          </p:nvSpPr>
          <p:spPr bwMode="auto">
            <a:xfrm flipH="1">
              <a:off x="1843" y="1676"/>
              <a:ext cx="464" cy="516"/>
            </a:xfrm>
            <a:prstGeom prst="line">
              <a:avLst/>
            </a:prstGeom>
            <a:noFill/>
            <a:ln w="38100">
              <a:solidFill>
                <a:schemeClr val="tx1"/>
              </a:solidFill>
              <a:round/>
              <a:headEnd/>
              <a:tailEnd/>
            </a:ln>
            <a:effectLst/>
          </p:spPr>
          <p:txBody>
            <a:bodyPr/>
            <a:lstStyle/>
            <a:p>
              <a:endParaRPr lang="en-US" dirty="0"/>
            </a:p>
          </p:txBody>
        </p:sp>
        <p:sp>
          <p:nvSpPr>
            <p:cNvPr id="35" name="Line 492"/>
            <p:cNvSpPr>
              <a:spLocks noChangeShapeType="1"/>
            </p:cNvSpPr>
            <p:nvPr/>
          </p:nvSpPr>
          <p:spPr bwMode="auto">
            <a:xfrm>
              <a:off x="1403" y="1727"/>
              <a:ext cx="312" cy="800"/>
            </a:xfrm>
            <a:prstGeom prst="line">
              <a:avLst/>
            </a:prstGeom>
            <a:noFill/>
            <a:ln w="38100">
              <a:solidFill>
                <a:srgbClr val="FF0000"/>
              </a:solidFill>
              <a:round/>
              <a:headEnd/>
              <a:tailEnd/>
            </a:ln>
            <a:effectLst/>
          </p:spPr>
          <p:txBody>
            <a:bodyPr/>
            <a:lstStyle/>
            <a:p>
              <a:endParaRPr lang="en-US" dirty="0"/>
            </a:p>
          </p:txBody>
        </p:sp>
        <p:sp>
          <p:nvSpPr>
            <p:cNvPr id="36" name="Line 493"/>
            <p:cNvSpPr>
              <a:spLocks noChangeShapeType="1"/>
            </p:cNvSpPr>
            <p:nvPr/>
          </p:nvSpPr>
          <p:spPr bwMode="auto">
            <a:xfrm flipH="1">
              <a:off x="2004" y="1691"/>
              <a:ext cx="311" cy="819"/>
            </a:xfrm>
            <a:prstGeom prst="line">
              <a:avLst/>
            </a:prstGeom>
            <a:noFill/>
            <a:ln w="38100">
              <a:solidFill>
                <a:srgbClr val="FF0000"/>
              </a:solidFill>
              <a:round/>
              <a:headEnd/>
              <a:tailEnd/>
            </a:ln>
            <a:effectLst/>
          </p:spPr>
          <p:txBody>
            <a:bodyPr/>
            <a:lstStyle/>
            <a:p>
              <a:endParaRPr lang="en-US" dirty="0"/>
            </a:p>
          </p:txBody>
        </p:sp>
        <p:sp>
          <p:nvSpPr>
            <p:cNvPr id="37" name="Line 494"/>
            <p:cNvSpPr>
              <a:spLocks noChangeShapeType="1"/>
            </p:cNvSpPr>
            <p:nvPr/>
          </p:nvSpPr>
          <p:spPr bwMode="auto">
            <a:xfrm>
              <a:off x="1400" y="1734"/>
              <a:ext cx="247" cy="790"/>
            </a:xfrm>
            <a:prstGeom prst="line">
              <a:avLst/>
            </a:prstGeom>
            <a:noFill/>
            <a:ln w="38100">
              <a:solidFill>
                <a:srgbClr val="006600"/>
              </a:solidFill>
              <a:round/>
              <a:headEnd/>
              <a:tailEnd/>
            </a:ln>
            <a:effectLst/>
          </p:spPr>
          <p:txBody>
            <a:bodyPr/>
            <a:lstStyle/>
            <a:p>
              <a:endParaRPr lang="en-US" dirty="0"/>
            </a:p>
          </p:txBody>
        </p:sp>
        <p:sp>
          <p:nvSpPr>
            <p:cNvPr id="38" name="Line 495"/>
            <p:cNvSpPr>
              <a:spLocks noChangeShapeType="1"/>
            </p:cNvSpPr>
            <p:nvPr/>
          </p:nvSpPr>
          <p:spPr bwMode="auto">
            <a:xfrm flipH="1">
              <a:off x="2057" y="1688"/>
              <a:ext cx="255" cy="838"/>
            </a:xfrm>
            <a:prstGeom prst="line">
              <a:avLst/>
            </a:prstGeom>
            <a:noFill/>
            <a:ln w="38100">
              <a:solidFill>
                <a:srgbClr val="006600"/>
              </a:solidFill>
              <a:round/>
              <a:headEnd/>
              <a:tailEnd/>
            </a:ln>
            <a:effectLst/>
          </p:spPr>
          <p:txBody>
            <a:bodyPr/>
            <a:lstStyle/>
            <a:p>
              <a:endParaRPr lang="en-US" dirty="0"/>
            </a:p>
          </p:txBody>
        </p:sp>
        <p:grpSp>
          <p:nvGrpSpPr>
            <p:cNvPr id="39" name="Group 505"/>
            <p:cNvGrpSpPr>
              <a:grpSpLocks/>
            </p:cNvGrpSpPr>
            <p:nvPr/>
          </p:nvGrpSpPr>
          <p:grpSpPr bwMode="auto">
            <a:xfrm>
              <a:off x="1713" y="2518"/>
              <a:ext cx="292" cy="375"/>
              <a:chOff x="1021" y="2214"/>
              <a:chExt cx="340" cy="437"/>
            </a:xfrm>
          </p:grpSpPr>
          <p:sp>
            <p:nvSpPr>
              <p:cNvPr id="47" name="Line 506"/>
              <p:cNvSpPr>
                <a:spLocks noChangeShapeType="1"/>
              </p:cNvSpPr>
              <p:nvPr/>
            </p:nvSpPr>
            <p:spPr bwMode="auto">
              <a:xfrm>
                <a:off x="1021" y="2217"/>
                <a:ext cx="172" cy="434"/>
              </a:xfrm>
              <a:prstGeom prst="line">
                <a:avLst/>
              </a:prstGeom>
              <a:noFill/>
              <a:ln w="38100">
                <a:solidFill>
                  <a:srgbClr val="FF0000"/>
                </a:solidFill>
                <a:round/>
                <a:headEnd/>
                <a:tailEnd/>
              </a:ln>
              <a:effectLst/>
            </p:spPr>
            <p:txBody>
              <a:bodyPr/>
              <a:lstStyle/>
              <a:p>
                <a:endParaRPr lang="en-US" dirty="0"/>
              </a:p>
            </p:txBody>
          </p:sp>
          <p:sp>
            <p:nvSpPr>
              <p:cNvPr id="48" name="Line 507"/>
              <p:cNvSpPr>
                <a:spLocks noChangeShapeType="1"/>
              </p:cNvSpPr>
              <p:nvPr/>
            </p:nvSpPr>
            <p:spPr bwMode="auto">
              <a:xfrm flipH="1">
                <a:off x="1189" y="2214"/>
                <a:ext cx="172" cy="434"/>
              </a:xfrm>
              <a:prstGeom prst="line">
                <a:avLst/>
              </a:prstGeom>
              <a:noFill/>
              <a:ln w="38100">
                <a:solidFill>
                  <a:srgbClr val="FF0000"/>
                </a:solidFill>
                <a:round/>
                <a:headEnd/>
                <a:tailEnd/>
              </a:ln>
              <a:effectLst/>
            </p:spPr>
            <p:txBody>
              <a:bodyPr/>
              <a:lstStyle/>
              <a:p>
                <a:endParaRPr lang="en-US" dirty="0"/>
              </a:p>
            </p:txBody>
          </p:sp>
        </p:grpSp>
        <p:sp>
          <p:nvSpPr>
            <p:cNvPr id="40" name="Line 508"/>
            <p:cNvSpPr>
              <a:spLocks noChangeShapeType="1"/>
            </p:cNvSpPr>
            <p:nvPr/>
          </p:nvSpPr>
          <p:spPr bwMode="auto">
            <a:xfrm>
              <a:off x="1645" y="2529"/>
              <a:ext cx="204" cy="725"/>
            </a:xfrm>
            <a:prstGeom prst="line">
              <a:avLst/>
            </a:prstGeom>
            <a:noFill/>
            <a:ln w="38100">
              <a:solidFill>
                <a:srgbClr val="006600"/>
              </a:solidFill>
              <a:round/>
              <a:headEnd/>
              <a:tailEnd/>
            </a:ln>
            <a:effectLst/>
          </p:spPr>
          <p:txBody>
            <a:bodyPr/>
            <a:lstStyle/>
            <a:p>
              <a:endParaRPr lang="en-US" dirty="0"/>
            </a:p>
          </p:txBody>
        </p:sp>
        <p:sp>
          <p:nvSpPr>
            <p:cNvPr id="41" name="Line 509"/>
            <p:cNvSpPr>
              <a:spLocks noChangeShapeType="1"/>
            </p:cNvSpPr>
            <p:nvPr/>
          </p:nvSpPr>
          <p:spPr bwMode="auto">
            <a:xfrm flipH="1">
              <a:off x="1850" y="2529"/>
              <a:ext cx="209" cy="719"/>
            </a:xfrm>
            <a:prstGeom prst="line">
              <a:avLst/>
            </a:prstGeom>
            <a:noFill/>
            <a:ln w="38100">
              <a:solidFill>
                <a:srgbClr val="006600"/>
              </a:solidFill>
              <a:round/>
              <a:headEnd/>
              <a:tailEnd/>
            </a:ln>
            <a:effectLst/>
          </p:spPr>
          <p:txBody>
            <a:bodyPr/>
            <a:lstStyle/>
            <a:p>
              <a:endParaRPr lang="en-US" dirty="0"/>
            </a:p>
          </p:txBody>
        </p:sp>
        <p:sp>
          <p:nvSpPr>
            <p:cNvPr id="42" name="Text Box 510"/>
            <p:cNvSpPr txBox="1">
              <a:spLocks noChangeArrowheads="1"/>
            </p:cNvSpPr>
            <p:nvPr/>
          </p:nvSpPr>
          <p:spPr bwMode="auto">
            <a:xfrm>
              <a:off x="2259" y="1933"/>
              <a:ext cx="325" cy="144"/>
            </a:xfrm>
            <a:prstGeom prst="rect">
              <a:avLst/>
            </a:prstGeom>
            <a:solidFill>
              <a:schemeClr val="bg1"/>
            </a:solidFill>
            <a:ln w="9525">
              <a:noFill/>
              <a:miter lim="800000"/>
              <a:headEnd/>
              <a:tailEnd/>
            </a:ln>
            <a:effectLst/>
          </p:spPr>
          <p:txBody>
            <a:bodyPr wrap="none">
              <a:spAutoFit/>
            </a:bodyPr>
            <a:lstStyle/>
            <a:p>
              <a:pPr eaLnBrk="1" hangingPunct="1"/>
              <a:r>
                <a:rPr lang="en-US" sz="900" b="1" dirty="0">
                  <a:latin typeface="Arial" pitchFamily="34" charset="0"/>
                </a:rPr>
                <a:t>Layer 1</a:t>
              </a:r>
            </a:p>
          </p:txBody>
        </p:sp>
        <p:sp>
          <p:nvSpPr>
            <p:cNvPr id="43" name="Text Box 511"/>
            <p:cNvSpPr txBox="1">
              <a:spLocks noChangeArrowheads="1"/>
            </p:cNvSpPr>
            <p:nvPr/>
          </p:nvSpPr>
          <p:spPr bwMode="auto">
            <a:xfrm>
              <a:off x="2259" y="2476"/>
              <a:ext cx="325" cy="144"/>
            </a:xfrm>
            <a:prstGeom prst="rect">
              <a:avLst/>
            </a:prstGeom>
            <a:solidFill>
              <a:schemeClr val="bg1"/>
            </a:solidFill>
            <a:ln w="9525">
              <a:noFill/>
              <a:miter lim="800000"/>
              <a:headEnd/>
              <a:tailEnd/>
            </a:ln>
            <a:effectLst/>
          </p:spPr>
          <p:txBody>
            <a:bodyPr wrap="none">
              <a:spAutoFit/>
            </a:bodyPr>
            <a:lstStyle/>
            <a:p>
              <a:pPr eaLnBrk="1" hangingPunct="1"/>
              <a:r>
                <a:rPr lang="en-US" sz="900" b="1" dirty="0">
                  <a:latin typeface="Arial" pitchFamily="34" charset="0"/>
                </a:rPr>
                <a:t>Layer 2</a:t>
              </a:r>
            </a:p>
          </p:txBody>
        </p:sp>
        <p:sp>
          <p:nvSpPr>
            <p:cNvPr id="44" name="Text Box 512"/>
            <p:cNvSpPr txBox="1">
              <a:spLocks noChangeArrowheads="1"/>
            </p:cNvSpPr>
            <p:nvPr/>
          </p:nvSpPr>
          <p:spPr bwMode="auto">
            <a:xfrm>
              <a:off x="2259" y="2883"/>
              <a:ext cx="325" cy="144"/>
            </a:xfrm>
            <a:prstGeom prst="rect">
              <a:avLst/>
            </a:prstGeom>
            <a:solidFill>
              <a:schemeClr val="bg1"/>
            </a:solidFill>
            <a:ln w="9525">
              <a:noFill/>
              <a:miter lim="800000"/>
              <a:headEnd/>
              <a:tailEnd/>
            </a:ln>
            <a:effectLst/>
          </p:spPr>
          <p:txBody>
            <a:bodyPr wrap="none">
              <a:spAutoFit/>
            </a:bodyPr>
            <a:lstStyle/>
            <a:p>
              <a:pPr eaLnBrk="1" hangingPunct="1"/>
              <a:r>
                <a:rPr lang="en-US" sz="900" b="1" dirty="0">
                  <a:latin typeface="Arial" pitchFamily="34" charset="0"/>
                </a:rPr>
                <a:t>Layer 3</a:t>
              </a:r>
            </a:p>
          </p:txBody>
        </p:sp>
        <p:sp>
          <p:nvSpPr>
            <p:cNvPr id="45" name="Text Box 513"/>
            <p:cNvSpPr txBox="1">
              <a:spLocks noChangeArrowheads="1"/>
            </p:cNvSpPr>
            <p:nvPr/>
          </p:nvSpPr>
          <p:spPr bwMode="auto">
            <a:xfrm>
              <a:off x="2259" y="3267"/>
              <a:ext cx="325" cy="144"/>
            </a:xfrm>
            <a:prstGeom prst="rect">
              <a:avLst/>
            </a:prstGeom>
            <a:solidFill>
              <a:schemeClr val="bg1"/>
            </a:solidFill>
            <a:ln w="9525">
              <a:noFill/>
              <a:miter lim="800000"/>
              <a:headEnd/>
              <a:tailEnd/>
            </a:ln>
            <a:effectLst/>
          </p:spPr>
          <p:txBody>
            <a:bodyPr wrap="none">
              <a:spAutoFit/>
            </a:bodyPr>
            <a:lstStyle/>
            <a:p>
              <a:pPr eaLnBrk="1" hangingPunct="1"/>
              <a:r>
                <a:rPr lang="en-US" sz="900" b="1" dirty="0">
                  <a:latin typeface="Arial" pitchFamily="34" charset="0"/>
                </a:rPr>
                <a:t>Layer 4</a:t>
              </a:r>
            </a:p>
          </p:txBody>
        </p:sp>
        <p:sp>
          <p:nvSpPr>
            <p:cNvPr id="46" name="Text Box 514"/>
            <p:cNvSpPr txBox="1">
              <a:spLocks noChangeArrowheads="1"/>
            </p:cNvSpPr>
            <p:nvPr/>
          </p:nvSpPr>
          <p:spPr bwMode="auto">
            <a:xfrm>
              <a:off x="1145" y="3579"/>
              <a:ext cx="1560" cy="192"/>
            </a:xfrm>
            <a:prstGeom prst="rect">
              <a:avLst/>
            </a:prstGeom>
            <a:solidFill>
              <a:schemeClr val="bg1"/>
            </a:solidFill>
            <a:ln w="9525">
              <a:noFill/>
              <a:miter lim="800000"/>
              <a:headEnd/>
              <a:tailEnd/>
            </a:ln>
            <a:effectLst/>
          </p:spPr>
          <p:txBody>
            <a:bodyPr wrap="none">
              <a:spAutoFit/>
            </a:bodyPr>
            <a:lstStyle/>
            <a:p>
              <a:pPr eaLnBrk="1" hangingPunct="1"/>
              <a:r>
                <a:rPr lang="en-US" sz="1400" b="1" dirty="0">
                  <a:latin typeface="Arial" pitchFamily="34" charset="0"/>
                </a:rPr>
                <a:t>Impedance = Velocity * Density</a:t>
              </a:r>
            </a:p>
          </p:txBody>
        </p:sp>
      </p:grpSp>
      <p:sp>
        <p:nvSpPr>
          <p:cNvPr id="49" name="Rectangle 475"/>
          <p:cNvSpPr>
            <a:spLocks noChangeArrowheads="1"/>
          </p:cNvSpPr>
          <p:nvPr/>
        </p:nvSpPr>
        <p:spPr bwMode="auto">
          <a:xfrm>
            <a:off x="5562600" y="2448465"/>
            <a:ext cx="1639888" cy="3762375"/>
          </a:xfrm>
          <a:prstGeom prst="rect">
            <a:avLst/>
          </a:prstGeom>
          <a:solidFill>
            <a:srgbClr val="F7FFFF"/>
          </a:solidFill>
          <a:ln w="9525">
            <a:solidFill>
              <a:schemeClr val="tx1"/>
            </a:solidFill>
            <a:miter lim="800000"/>
            <a:headEnd/>
            <a:tailEnd/>
          </a:ln>
          <a:effectLst/>
        </p:spPr>
        <p:txBody>
          <a:bodyPr wrap="none" anchor="ctr"/>
          <a:lstStyle/>
          <a:p>
            <a:endParaRPr lang="en-US" dirty="0"/>
          </a:p>
        </p:txBody>
      </p:sp>
      <p:sp>
        <p:nvSpPr>
          <p:cNvPr id="50" name="Text Box 476"/>
          <p:cNvSpPr txBox="1">
            <a:spLocks noChangeArrowheads="1"/>
          </p:cNvSpPr>
          <p:nvPr/>
        </p:nvSpPr>
        <p:spPr bwMode="auto">
          <a:xfrm>
            <a:off x="5437188" y="2150015"/>
            <a:ext cx="1708150" cy="336550"/>
          </a:xfrm>
          <a:prstGeom prst="rect">
            <a:avLst/>
          </a:prstGeom>
          <a:noFill/>
          <a:ln w="9525">
            <a:noFill/>
            <a:miter lim="800000"/>
            <a:headEnd/>
            <a:tailEnd/>
          </a:ln>
          <a:effectLst/>
        </p:spPr>
        <p:txBody>
          <a:bodyPr wrap="none">
            <a:spAutoFit/>
          </a:bodyPr>
          <a:lstStyle/>
          <a:p>
            <a:pPr eaLnBrk="1" hangingPunct="1"/>
            <a:r>
              <a:rPr lang="en-US" sz="1600" b="1" dirty="0">
                <a:latin typeface="Arial" pitchFamily="34" charset="0"/>
              </a:rPr>
              <a:t>Seismic Record</a:t>
            </a:r>
          </a:p>
        </p:txBody>
      </p:sp>
      <p:sp>
        <p:nvSpPr>
          <p:cNvPr id="51" name="Line 477"/>
          <p:cNvSpPr>
            <a:spLocks noChangeShapeType="1"/>
          </p:cNvSpPr>
          <p:nvPr/>
        </p:nvSpPr>
        <p:spPr bwMode="auto">
          <a:xfrm>
            <a:off x="6330950" y="2481803"/>
            <a:ext cx="0" cy="3668712"/>
          </a:xfrm>
          <a:prstGeom prst="line">
            <a:avLst/>
          </a:prstGeom>
          <a:noFill/>
          <a:ln w="9525">
            <a:solidFill>
              <a:schemeClr val="tx1"/>
            </a:solidFill>
            <a:round/>
            <a:headEnd/>
            <a:tailEnd/>
          </a:ln>
          <a:effectLst/>
        </p:spPr>
        <p:txBody>
          <a:bodyPr/>
          <a:lstStyle/>
          <a:p>
            <a:endParaRPr lang="en-US" dirty="0"/>
          </a:p>
        </p:txBody>
      </p:sp>
      <p:sp>
        <p:nvSpPr>
          <p:cNvPr id="52" name="Line 478"/>
          <p:cNvSpPr>
            <a:spLocks noChangeShapeType="1"/>
          </p:cNvSpPr>
          <p:nvPr/>
        </p:nvSpPr>
        <p:spPr bwMode="auto">
          <a:xfrm>
            <a:off x="5662613" y="2918365"/>
            <a:ext cx="1420812" cy="0"/>
          </a:xfrm>
          <a:prstGeom prst="line">
            <a:avLst/>
          </a:prstGeom>
          <a:noFill/>
          <a:ln w="9525">
            <a:solidFill>
              <a:schemeClr val="tx1"/>
            </a:solidFill>
            <a:round/>
            <a:headEnd/>
            <a:tailEnd/>
          </a:ln>
          <a:effectLst/>
        </p:spPr>
        <p:txBody>
          <a:bodyPr/>
          <a:lstStyle/>
          <a:p>
            <a:endParaRPr lang="en-US" dirty="0"/>
          </a:p>
        </p:txBody>
      </p:sp>
      <p:sp>
        <p:nvSpPr>
          <p:cNvPr id="53" name="Text Box 479"/>
          <p:cNvSpPr txBox="1">
            <a:spLocks noChangeArrowheads="1"/>
          </p:cNvSpPr>
          <p:nvPr/>
        </p:nvSpPr>
        <p:spPr bwMode="auto">
          <a:xfrm rot="-16200000">
            <a:off x="5970588" y="4216940"/>
            <a:ext cx="2876550" cy="336550"/>
          </a:xfrm>
          <a:prstGeom prst="rect">
            <a:avLst/>
          </a:prstGeom>
          <a:noFill/>
          <a:ln w="9525">
            <a:noFill/>
            <a:miter lim="800000"/>
            <a:headEnd/>
            <a:tailEnd/>
          </a:ln>
          <a:effectLst/>
        </p:spPr>
        <p:txBody>
          <a:bodyPr wrap="none">
            <a:spAutoFit/>
          </a:bodyPr>
          <a:lstStyle/>
          <a:p>
            <a:pPr eaLnBrk="1" hangingPunct="1"/>
            <a:r>
              <a:rPr lang="en-US" sz="1600" b="1" dirty="0">
                <a:latin typeface="Arial" pitchFamily="34" charset="0"/>
              </a:rPr>
              <a:t>Travel Time (2 way) in msec</a:t>
            </a:r>
          </a:p>
        </p:txBody>
      </p:sp>
      <p:sp>
        <p:nvSpPr>
          <p:cNvPr id="54" name="Text Box 480"/>
          <p:cNvSpPr txBox="1">
            <a:spLocks noChangeArrowheads="1"/>
          </p:cNvSpPr>
          <p:nvPr/>
        </p:nvSpPr>
        <p:spPr bwMode="auto">
          <a:xfrm>
            <a:off x="5241925" y="2758028"/>
            <a:ext cx="296863" cy="336550"/>
          </a:xfrm>
          <a:prstGeom prst="rect">
            <a:avLst/>
          </a:prstGeom>
          <a:noFill/>
          <a:ln w="9525">
            <a:noFill/>
            <a:miter lim="800000"/>
            <a:headEnd/>
            <a:tailEnd/>
          </a:ln>
          <a:effectLst/>
        </p:spPr>
        <p:txBody>
          <a:bodyPr wrap="none">
            <a:spAutoFit/>
          </a:bodyPr>
          <a:lstStyle/>
          <a:p>
            <a:pPr eaLnBrk="1" hangingPunct="1"/>
            <a:r>
              <a:rPr lang="en-US" sz="1600" b="1" dirty="0">
                <a:latin typeface="Arial" pitchFamily="34" charset="0"/>
              </a:rPr>
              <a:t>0</a:t>
            </a:r>
          </a:p>
        </p:txBody>
      </p:sp>
      <p:grpSp>
        <p:nvGrpSpPr>
          <p:cNvPr id="55" name="Group 496"/>
          <p:cNvGrpSpPr>
            <a:grpSpLocks/>
          </p:cNvGrpSpPr>
          <p:nvPr/>
        </p:nvGrpSpPr>
        <p:grpSpPr bwMode="auto">
          <a:xfrm>
            <a:off x="6111875" y="3704178"/>
            <a:ext cx="438150" cy="490537"/>
            <a:chOff x="4147" y="1252"/>
            <a:chExt cx="569" cy="977"/>
          </a:xfrm>
        </p:grpSpPr>
        <p:sp>
          <p:nvSpPr>
            <p:cNvPr id="56" name="Freeform 497"/>
            <p:cNvSpPr>
              <a:spLocks/>
            </p:cNvSpPr>
            <p:nvPr/>
          </p:nvSpPr>
          <p:spPr bwMode="auto">
            <a:xfrm>
              <a:off x="4147" y="1252"/>
              <a:ext cx="569" cy="977"/>
            </a:xfrm>
            <a:custGeom>
              <a:avLst/>
              <a:gdLst/>
              <a:ahLst/>
              <a:cxnLst>
                <a:cxn ang="0">
                  <a:pos x="286" y="0"/>
                </a:cxn>
                <a:cxn ang="0">
                  <a:pos x="511" y="100"/>
                </a:cxn>
                <a:cxn ang="0">
                  <a:pos x="561" y="301"/>
                </a:cxn>
                <a:cxn ang="0">
                  <a:pos x="461" y="388"/>
                </a:cxn>
                <a:cxn ang="0">
                  <a:pos x="211" y="438"/>
                </a:cxn>
                <a:cxn ang="0">
                  <a:pos x="23" y="626"/>
                </a:cxn>
                <a:cxn ang="0">
                  <a:pos x="73" y="839"/>
                </a:cxn>
                <a:cxn ang="0">
                  <a:pos x="286" y="977"/>
                </a:cxn>
              </a:cxnLst>
              <a:rect l="0" t="0" r="r" b="b"/>
              <a:pathLst>
                <a:path w="569" h="977">
                  <a:moveTo>
                    <a:pt x="286" y="0"/>
                  </a:moveTo>
                  <a:cubicBezTo>
                    <a:pt x="375" y="25"/>
                    <a:pt x="465" y="50"/>
                    <a:pt x="511" y="100"/>
                  </a:cubicBezTo>
                  <a:cubicBezTo>
                    <a:pt x="557" y="150"/>
                    <a:pt x="569" y="253"/>
                    <a:pt x="561" y="301"/>
                  </a:cubicBezTo>
                  <a:cubicBezTo>
                    <a:pt x="553" y="349"/>
                    <a:pt x="519" y="365"/>
                    <a:pt x="461" y="388"/>
                  </a:cubicBezTo>
                  <a:cubicBezTo>
                    <a:pt x="403" y="411"/>
                    <a:pt x="284" y="398"/>
                    <a:pt x="211" y="438"/>
                  </a:cubicBezTo>
                  <a:cubicBezTo>
                    <a:pt x="138" y="478"/>
                    <a:pt x="46" y="559"/>
                    <a:pt x="23" y="626"/>
                  </a:cubicBezTo>
                  <a:cubicBezTo>
                    <a:pt x="0" y="693"/>
                    <a:pt x="29" y="781"/>
                    <a:pt x="73" y="839"/>
                  </a:cubicBezTo>
                  <a:cubicBezTo>
                    <a:pt x="117" y="897"/>
                    <a:pt x="201" y="937"/>
                    <a:pt x="286" y="977"/>
                  </a:cubicBezTo>
                </a:path>
              </a:pathLst>
            </a:custGeom>
            <a:noFill/>
            <a:ln w="19050" cmpd="sng">
              <a:solidFill>
                <a:schemeClr val="tx1"/>
              </a:solidFill>
              <a:round/>
              <a:headEnd/>
              <a:tailEnd/>
            </a:ln>
            <a:effectLst/>
          </p:spPr>
          <p:txBody>
            <a:bodyPr/>
            <a:lstStyle/>
            <a:p>
              <a:endParaRPr lang="en-US" dirty="0"/>
            </a:p>
          </p:txBody>
        </p:sp>
        <p:sp>
          <p:nvSpPr>
            <p:cNvPr id="57" name="Freeform 498"/>
            <p:cNvSpPr>
              <a:spLocks/>
            </p:cNvSpPr>
            <p:nvPr/>
          </p:nvSpPr>
          <p:spPr bwMode="auto">
            <a:xfrm>
              <a:off x="4431" y="1254"/>
              <a:ext cx="285" cy="411"/>
            </a:xfrm>
            <a:custGeom>
              <a:avLst/>
              <a:gdLst/>
              <a:ahLst/>
              <a:cxnLst>
                <a:cxn ang="0">
                  <a:pos x="0" y="0"/>
                </a:cxn>
                <a:cxn ang="0">
                  <a:pos x="0" y="411"/>
                </a:cxn>
                <a:cxn ang="0">
                  <a:pos x="102" y="402"/>
                </a:cxn>
                <a:cxn ang="0">
                  <a:pos x="195" y="381"/>
                </a:cxn>
                <a:cxn ang="0">
                  <a:pos x="273" y="330"/>
                </a:cxn>
                <a:cxn ang="0">
                  <a:pos x="285" y="273"/>
                </a:cxn>
                <a:cxn ang="0">
                  <a:pos x="279" y="213"/>
                </a:cxn>
                <a:cxn ang="0">
                  <a:pos x="255" y="138"/>
                </a:cxn>
                <a:cxn ang="0">
                  <a:pos x="210" y="72"/>
                </a:cxn>
                <a:cxn ang="0">
                  <a:pos x="135" y="39"/>
                </a:cxn>
                <a:cxn ang="0">
                  <a:pos x="78" y="12"/>
                </a:cxn>
                <a:cxn ang="0">
                  <a:pos x="0" y="0"/>
                </a:cxn>
              </a:cxnLst>
              <a:rect l="0" t="0" r="r" b="b"/>
              <a:pathLst>
                <a:path w="285" h="411">
                  <a:moveTo>
                    <a:pt x="0" y="0"/>
                  </a:moveTo>
                  <a:lnTo>
                    <a:pt x="0" y="411"/>
                  </a:lnTo>
                  <a:lnTo>
                    <a:pt x="102" y="402"/>
                  </a:lnTo>
                  <a:lnTo>
                    <a:pt x="195" y="381"/>
                  </a:lnTo>
                  <a:lnTo>
                    <a:pt x="273" y="330"/>
                  </a:lnTo>
                  <a:lnTo>
                    <a:pt x="285" y="273"/>
                  </a:lnTo>
                  <a:lnTo>
                    <a:pt x="279" y="213"/>
                  </a:lnTo>
                  <a:lnTo>
                    <a:pt x="255" y="138"/>
                  </a:lnTo>
                  <a:lnTo>
                    <a:pt x="210" y="72"/>
                  </a:lnTo>
                  <a:lnTo>
                    <a:pt x="135" y="39"/>
                  </a:lnTo>
                  <a:lnTo>
                    <a:pt x="78" y="12"/>
                  </a:lnTo>
                  <a:lnTo>
                    <a:pt x="0" y="0"/>
                  </a:lnTo>
                  <a:close/>
                </a:path>
              </a:pathLst>
            </a:custGeom>
            <a:solidFill>
              <a:schemeClr val="tx1"/>
            </a:solidFill>
            <a:ln w="19050" cmpd="sng">
              <a:solidFill>
                <a:schemeClr val="tx1"/>
              </a:solidFill>
              <a:round/>
              <a:headEnd/>
              <a:tailEnd/>
            </a:ln>
            <a:effectLst/>
          </p:spPr>
          <p:txBody>
            <a:bodyPr/>
            <a:lstStyle/>
            <a:p>
              <a:endParaRPr lang="en-US" dirty="0"/>
            </a:p>
          </p:txBody>
        </p:sp>
      </p:grpSp>
      <p:grpSp>
        <p:nvGrpSpPr>
          <p:cNvPr id="58" name="Group 499"/>
          <p:cNvGrpSpPr>
            <a:grpSpLocks/>
          </p:cNvGrpSpPr>
          <p:nvPr/>
        </p:nvGrpSpPr>
        <p:grpSpPr bwMode="auto">
          <a:xfrm rot="10800000" flipV="1">
            <a:off x="6165850" y="4655090"/>
            <a:ext cx="327025" cy="487363"/>
            <a:chOff x="4355" y="2582"/>
            <a:chExt cx="219" cy="364"/>
          </a:xfrm>
        </p:grpSpPr>
        <p:sp>
          <p:nvSpPr>
            <p:cNvPr id="59" name="Freeform 500"/>
            <p:cNvSpPr>
              <a:spLocks/>
            </p:cNvSpPr>
            <p:nvPr/>
          </p:nvSpPr>
          <p:spPr bwMode="auto">
            <a:xfrm rot="-10800000">
              <a:off x="4356" y="2582"/>
              <a:ext cx="218" cy="364"/>
            </a:xfrm>
            <a:custGeom>
              <a:avLst/>
              <a:gdLst/>
              <a:ahLst/>
              <a:cxnLst>
                <a:cxn ang="0">
                  <a:pos x="286" y="0"/>
                </a:cxn>
                <a:cxn ang="0">
                  <a:pos x="511" y="100"/>
                </a:cxn>
                <a:cxn ang="0">
                  <a:pos x="561" y="301"/>
                </a:cxn>
                <a:cxn ang="0">
                  <a:pos x="461" y="388"/>
                </a:cxn>
                <a:cxn ang="0">
                  <a:pos x="211" y="438"/>
                </a:cxn>
                <a:cxn ang="0">
                  <a:pos x="23" y="626"/>
                </a:cxn>
                <a:cxn ang="0">
                  <a:pos x="73" y="839"/>
                </a:cxn>
                <a:cxn ang="0">
                  <a:pos x="286" y="977"/>
                </a:cxn>
              </a:cxnLst>
              <a:rect l="0" t="0" r="r" b="b"/>
              <a:pathLst>
                <a:path w="569" h="977">
                  <a:moveTo>
                    <a:pt x="286" y="0"/>
                  </a:moveTo>
                  <a:cubicBezTo>
                    <a:pt x="375" y="25"/>
                    <a:pt x="465" y="50"/>
                    <a:pt x="511" y="100"/>
                  </a:cubicBezTo>
                  <a:cubicBezTo>
                    <a:pt x="557" y="150"/>
                    <a:pt x="569" y="253"/>
                    <a:pt x="561" y="301"/>
                  </a:cubicBezTo>
                  <a:cubicBezTo>
                    <a:pt x="553" y="349"/>
                    <a:pt x="519" y="365"/>
                    <a:pt x="461" y="388"/>
                  </a:cubicBezTo>
                  <a:cubicBezTo>
                    <a:pt x="403" y="411"/>
                    <a:pt x="284" y="398"/>
                    <a:pt x="211" y="438"/>
                  </a:cubicBezTo>
                  <a:cubicBezTo>
                    <a:pt x="138" y="478"/>
                    <a:pt x="46" y="559"/>
                    <a:pt x="23" y="626"/>
                  </a:cubicBezTo>
                  <a:cubicBezTo>
                    <a:pt x="0" y="693"/>
                    <a:pt x="29" y="781"/>
                    <a:pt x="73" y="839"/>
                  </a:cubicBezTo>
                  <a:cubicBezTo>
                    <a:pt x="117" y="897"/>
                    <a:pt x="201" y="937"/>
                    <a:pt x="286" y="977"/>
                  </a:cubicBezTo>
                </a:path>
              </a:pathLst>
            </a:custGeom>
            <a:noFill/>
            <a:ln w="19050" cmpd="sng">
              <a:solidFill>
                <a:srgbClr val="FF0000"/>
              </a:solidFill>
              <a:round/>
              <a:headEnd/>
              <a:tailEnd/>
            </a:ln>
            <a:effectLst/>
          </p:spPr>
          <p:txBody>
            <a:bodyPr/>
            <a:lstStyle/>
            <a:p>
              <a:endParaRPr lang="en-US" dirty="0"/>
            </a:p>
          </p:txBody>
        </p:sp>
        <p:sp>
          <p:nvSpPr>
            <p:cNvPr id="60" name="Freeform 501"/>
            <p:cNvSpPr>
              <a:spLocks/>
            </p:cNvSpPr>
            <p:nvPr/>
          </p:nvSpPr>
          <p:spPr bwMode="auto">
            <a:xfrm rot="-10800000">
              <a:off x="4355" y="2790"/>
              <a:ext cx="109" cy="153"/>
            </a:xfrm>
            <a:custGeom>
              <a:avLst/>
              <a:gdLst/>
              <a:ahLst/>
              <a:cxnLst>
                <a:cxn ang="0">
                  <a:pos x="0" y="0"/>
                </a:cxn>
                <a:cxn ang="0">
                  <a:pos x="0" y="411"/>
                </a:cxn>
                <a:cxn ang="0">
                  <a:pos x="102" y="402"/>
                </a:cxn>
                <a:cxn ang="0">
                  <a:pos x="195" y="381"/>
                </a:cxn>
                <a:cxn ang="0">
                  <a:pos x="273" y="330"/>
                </a:cxn>
                <a:cxn ang="0">
                  <a:pos x="285" y="273"/>
                </a:cxn>
                <a:cxn ang="0">
                  <a:pos x="279" y="213"/>
                </a:cxn>
                <a:cxn ang="0">
                  <a:pos x="255" y="138"/>
                </a:cxn>
                <a:cxn ang="0">
                  <a:pos x="210" y="72"/>
                </a:cxn>
                <a:cxn ang="0">
                  <a:pos x="135" y="39"/>
                </a:cxn>
                <a:cxn ang="0">
                  <a:pos x="78" y="12"/>
                </a:cxn>
                <a:cxn ang="0">
                  <a:pos x="0" y="0"/>
                </a:cxn>
              </a:cxnLst>
              <a:rect l="0" t="0" r="r" b="b"/>
              <a:pathLst>
                <a:path w="285" h="411">
                  <a:moveTo>
                    <a:pt x="0" y="0"/>
                  </a:moveTo>
                  <a:lnTo>
                    <a:pt x="0" y="411"/>
                  </a:lnTo>
                  <a:lnTo>
                    <a:pt x="102" y="402"/>
                  </a:lnTo>
                  <a:lnTo>
                    <a:pt x="195" y="381"/>
                  </a:lnTo>
                  <a:lnTo>
                    <a:pt x="273" y="330"/>
                  </a:lnTo>
                  <a:lnTo>
                    <a:pt x="285" y="273"/>
                  </a:lnTo>
                  <a:lnTo>
                    <a:pt x="279" y="213"/>
                  </a:lnTo>
                  <a:lnTo>
                    <a:pt x="255" y="138"/>
                  </a:lnTo>
                  <a:lnTo>
                    <a:pt x="210" y="72"/>
                  </a:lnTo>
                  <a:lnTo>
                    <a:pt x="135" y="39"/>
                  </a:lnTo>
                  <a:lnTo>
                    <a:pt x="78" y="12"/>
                  </a:lnTo>
                  <a:lnTo>
                    <a:pt x="0" y="0"/>
                  </a:lnTo>
                  <a:close/>
                </a:path>
              </a:pathLst>
            </a:custGeom>
            <a:solidFill>
              <a:srgbClr val="FF0000"/>
            </a:solidFill>
            <a:ln w="19050" cmpd="sng">
              <a:solidFill>
                <a:srgbClr val="FF0000"/>
              </a:solidFill>
              <a:round/>
              <a:headEnd/>
              <a:tailEnd/>
            </a:ln>
            <a:effectLst/>
          </p:spPr>
          <p:txBody>
            <a:bodyPr/>
            <a:lstStyle/>
            <a:p>
              <a:endParaRPr lang="en-US" dirty="0"/>
            </a:p>
          </p:txBody>
        </p:sp>
      </p:grpSp>
      <p:grpSp>
        <p:nvGrpSpPr>
          <p:cNvPr id="61" name="Group 502"/>
          <p:cNvGrpSpPr>
            <a:grpSpLocks/>
          </p:cNvGrpSpPr>
          <p:nvPr/>
        </p:nvGrpSpPr>
        <p:grpSpPr bwMode="auto">
          <a:xfrm>
            <a:off x="6100763" y="5401215"/>
            <a:ext cx="479425" cy="674688"/>
            <a:chOff x="4147" y="1252"/>
            <a:chExt cx="569" cy="977"/>
          </a:xfrm>
        </p:grpSpPr>
        <p:sp>
          <p:nvSpPr>
            <p:cNvPr id="62" name="Freeform 503"/>
            <p:cNvSpPr>
              <a:spLocks/>
            </p:cNvSpPr>
            <p:nvPr/>
          </p:nvSpPr>
          <p:spPr bwMode="auto">
            <a:xfrm>
              <a:off x="4147" y="1252"/>
              <a:ext cx="569" cy="977"/>
            </a:xfrm>
            <a:custGeom>
              <a:avLst/>
              <a:gdLst/>
              <a:ahLst/>
              <a:cxnLst>
                <a:cxn ang="0">
                  <a:pos x="286" y="0"/>
                </a:cxn>
                <a:cxn ang="0">
                  <a:pos x="511" y="100"/>
                </a:cxn>
                <a:cxn ang="0">
                  <a:pos x="561" y="301"/>
                </a:cxn>
                <a:cxn ang="0">
                  <a:pos x="461" y="388"/>
                </a:cxn>
                <a:cxn ang="0">
                  <a:pos x="211" y="438"/>
                </a:cxn>
                <a:cxn ang="0">
                  <a:pos x="23" y="626"/>
                </a:cxn>
                <a:cxn ang="0">
                  <a:pos x="73" y="839"/>
                </a:cxn>
                <a:cxn ang="0">
                  <a:pos x="286" y="977"/>
                </a:cxn>
              </a:cxnLst>
              <a:rect l="0" t="0" r="r" b="b"/>
              <a:pathLst>
                <a:path w="569" h="977">
                  <a:moveTo>
                    <a:pt x="286" y="0"/>
                  </a:moveTo>
                  <a:cubicBezTo>
                    <a:pt x="375" y="25"/>
                    <a:pt x="465" y="50"/>
                    <a:pt x="511" y="100"/>
                  </a:cubicBezTo>
                  <a:cubicBezTo>
                    <a:pt x="557" y="150"/>
                    <a:pt x="569" y="253"/>
                    <a:pt x="561" y="301"/>
                  </a:cubicBezTo>
                  <a:cubicBezTo>
                    <a:pt x="553" y="349"/>
                    <a:pt x="519" y="365"/>
                    <a:pt x="461" y="388"/>
                  </a:cubicBezTo>
                  <a:cubicBezTo>
                    <a:pt x="403" y="411"/>
                    <a:pt x="284" y="398"/>
                    <a:pt x="211" y="438"/>
                  </a:cubicBezTo>
                  <a:cubicBezTo>
                    <a:pt x="138" y="478"/>
                    <a:pt x="46" y="559"/>
                    <a:pt x="23" y="626"/>
                  </a:cubicBezTo>
                  <a:cubicBezTo>
                    <a:pt x="0" y="693"/>
                    <a:pt x="29" y="781"/>
                    <a:pt x="73" y="839"/>
                  </a:cubicBezTo>
                  <a:cubicBezTo>
                    <a:pt x="117" y="897"/>
                    <a:pt x="201" y="937"/>
                    <a:pt x="286" y="977"/>
                  </a:cubicBezTo>
                </a:path>
              </a:pathLst>
            </a:custGeom>
            <a:noFill/>
            <a:ln w="19050" cmpd="sng">
              <a:solidFill>
                <a:srgbClr val="006600"/>
              </a:solidFill>
              <a:round/>
              <a:headEnd/>
              <a:tailEnd/>
            </a:ln>
            <a:effectLst/>
          </p:spPr>
          <p:txBody>
            <a:bodyPr/>
            <a:lstStyle/>
            <a:p>
              <a:endParaRPr lang="en-US" dirty="0"/>
            </a:p>
          </p:txBody>
        </p:sp>
        <p:sp>
          <p:nvSpPr>
            <p:cNvPr id="63" name="Freeform 504"/>
            <p:cNvSpPr>
              <a:spLocks/>
            </p:cNvSpPr>
            <p:nvPr/>
          </p:nvSpPr>
          <p:spPr bwMode="auto">
            <a:xfrm>
              <a:off x="4431" y="1254"/>
              <a:ext cx="285" cy="411"/>
            </a:xfrm>
            <a:custGeom>
              <a:avLst/>
              <a:gdLst/>
              <a:ahLst/>
              <a:cxnLst>
                <a:cxn ang="0">
                  <a:pos x="0" y="0"/>
                </a:cxn>
                <a:cxn ang="0">
                  <a:pos x="0" y="411"/>
                </a:cxn>
                <a:cxn ang="0">
                  <a:pos x="102" y="402"/>
                </a:cxn>
                <a:cxn ang="0">
                  <a:pos x="195" y="381"/>
                </a:cxn>
                <a:cxn ang="0">
                  <a:pos x="273" y="330"/>
                </a:cxn>
                <a:cxn ang="0">
                  <a:pos x="285" y="273"/>
                </a:cxn>
                <a:cxn ang="0">
                  <a:pos x="279" y="213"/>
                </a:cxn>
                <a:cxn ang="0">
                  <a:pos x="255" y="138"/>
                </a:cxn>
                <a:cxn ang="0">
                  <a:pos x="210" y="72"/>
                </a:cxn>
                <a:cxn ang="0">
                  <a:pos x="135" y="39"/>
                </a:cxn>
                <a:cxn ang="0">
                  <a:pos x="78" y="12"/>
                </a:cxn>
                <a:cxn ang="0">
                  <a:pos x="0" y="0"/>
                </a:cxn>
              </a:cxnLst>
              <a:rect l="0" t="0" r="r" b="b"/>
              <a:pathLst>
                <a:path w="285" h="411">
                  <a:moveTo>
                    <a:pt x="0" y="0"/>
                  </a:moveTo>
                  <a:lnTo>
                    <a:pt x="0" y="411"/>
                  </a:lnTo>
                  <a:lnTo>
                    <a:pt x="102" y="402"/>
                  </a:lnTo>
                  <a:lnTo>
                    <a:pt x="195" y="381"/>
                  </a:lnTo>
                  <a:lnTo>
                    <a:pt x="273" y="330"/>
                  </a:lnTo>
                  <a:lnTo>
                    <a:pt x="285" y="273"/>
                  </a:lnTo>
                  <a:lnTo>
                    <a:pt x="279" y="213"/>
                  </a:lnTo>
                  <a:lnTo>
                    <a:pt x="255" y="138"/>
                  </a:lnTo>
                  <a:lnTo>
                    <a:pt x="210" y="72"/>
                  </a:lnTo>
                  <a:lnTo>
                    <a:pt x="135" y="39"/>
                  </a:lnTo>
                  <a:lnTo>
                    <a:pt x="78" y="12"/>
                  </a:lnTo>
                  <a:lnTo>
                    <a:pt x="0" y="0"/>
                  </a:lnTo>
                  <a:close/>
                </a:path>
              </a:pathLst>
            </a:custGeom>
            <a:solidFill>
              <a:srgbClr val="006600"/>
            </a:solidFill>
            <a:ln w="19050" cmpd="sng">
              <a:solidFill>
                <a:srgbClr val="006600"/>
              </a:solidFill>
              <a:round/>
              <a:headEnd/>
              <a:tailEnd/>
            </a:ln>
            <a:effectLst/>
          </p:spPr>
          <p:txBody>
            <a:bodyPr/>
            <a:lstStyle/>
            <a:p>
              <a:endParaRPr lang="en-US" dirty="0"/>
            </a:p>
          </p:txBody>
        </p:sp>
      </p:grpSp>
      <p:sp>
        <p:nvSpPr>
          <p:cNvPr id="64" name="Text Box 516"/>
          <p:cNvSpPr txBox="1">
            <a:spLocks noChangeArrowheads="1"/>
          </p:cNvSpPr>
          <p:nvPr/>
        </p:nvSpPr>
        <p:spPr bwMode="auto">
          <a:xfrm>
            <a:off x="6441676" y="2479469"/>
            <a:ext cx="542136" cy="461665"/>
          </a:xfrm>
          <a:prstGeom prst="rect">
            <a:avLst/>
          </a:prstGeom>
          <a:noFill/>
          <a:ln w="9525">
            <a:noFill/>
            <a:miter lim="800000"/>
            <a:headEnd/>
            <a:tailEnd/>
          </a:ln>
          <a:effectLst/>
        </p:spPr>
        <p:txBody>
          <a:bodyPr wrap="none">
            <a:spAutoFit/>
          </a:bodyPr>
          <a:lstStyle/>
          <a:p>
            <a:pPr algn="ctr" eaLnBrk="1" hangingPunct="1">
              <a:lnSpc>
                <a:spcPct val="80000"/>
              </a:lnSpc>
            </a:pPr>
            <a:r>
              <a:rPr lang="en-US" sz="1800" b="1" dirty="0">
                <a:latin typeface="Arial" pitchFamily="34" charset="0"/>
              </a:rPr>
              <a:t>+</a:t>
            </a:r>
          </a:p>
          <a:p>
            <a:pPr algn="ctr" eaLnBrk="1" hangingPunct="1">
              <a:lnSpc>
                <a:spcPct val="80000"/>
              </a:lnSpc>
            </a:pPr>
            <a:r>
              <a:rPr lang="en-US" sz="1200" b="1" dirty="0">
                <a:latin typeface="Arial" pitchFamily="34" charset="0"/>
              </a:rPr>
              <a:t>Peak</a:t>
            </a:r>
          </a:p>
        </p:txBody>
      </p:sp>
      <p:sp>
        <p:nvSpPr>
          <p:cNvPr id="65" name="Text Box 517"/>
          <p:cNvSpPr txBox="1">
            <a:spLocks noChangeArrowheads="1"/>
          </p:cNvSpPr>
          <p:nvPr/>
        </p:nvSpPr>
        <p:spPr bwMode="auto">
          <a:xfrm>
            <a:off x="5602100" y="2405603"/>
            <a:ext cx="708399" cy="535531"/>
          </a:xfrm>
          <a:prstGeom prst="rect">
            <a:avLst/>
          </a:prstGeom>
          <a:noFill/>
          <a:ln w="9525">
            <a:noFill/>
            <a:miter lim="800000"/>
            <a:headEnd/>
            <a:tailEnd/>
          </a:ln>
          <a:effectLst/>
        </p:spPr>
        <p:txBody>
          <a:bodyPr wrap="none">
            <a:spAutoFit/>
          </a:bodyPr>
          <a:lstStyle/>
          <a:p>
            <a:pPr algn="ctr" eaLnBrk="1" hangingPunct="1">
              <a:lnSpc>
                <a:spcPct val="80000"/>
              </a:lnSpc>
            </a:pPr>
            <a:r>
              <a:rPr lang="en-US" dirty="0">
                <a:latin typeface="Arial" pitchFamily="34" charset="0"/>
              </a:rPr>
              <a:t>-</a:t>
            </a:r>
          </a:p>
          <a:p>
            <a:pPr algn="ctr" eaLnBrk="1" hangingPunct="1">
              <a:lnSpc>
                <a:spcPct val="80000"/>
              </a:lnSpc>
            </a:pPr>
            <a:r>
              <a:rPr lang="en-US" sz="1200" b="1" dirty="0">
                <a:latin typeface="Arial" pitchFamily="34" charset="0"/>
              </a:rPr>
              <a:t>Trough</a:t>
            </a:r>
          </a:p>
        </p:txBody>
      </p:sp>
      <p:sp>
        <p:nvSpPr>
          <p:cNvPr id="66" name="Line 520"/>
          <p:cNvSpPr>
            <a:spLocks noChangeShapeType="1"/>
          </p:cNvSpPr>
          <p:nvPr/>
        </p:nvSpPr>
        <p:spPr bwMode="auto">
          <a:xfrm>
            <a:off x="5618163" y="3696240"/>
            <a:ext cx="1408112" cy="0"/>
          </a:xfrm>
          <a:prstGeom prst="line">
            <a:avLst/>
          </a:prstGeom>
          <a:noFill/>
          <a:ln w="9525">
            <a:solidFill>
              <a:schemeClr val="tx1"/>
            </a:solidFill>
            <a:round/>
            <a:headEnd/>
            <a:tailEnd/>
          </a:ln>
          <a:effectLst/>
        </p:spPr>
        <p:txBody>
          <a:bodyPr/>
          <a:lstStyle/>
          <a:p>
            <a:endParaRPr lang="en-US" dirty="0"/>
          </a:p>
        </p:txBody>
      </p:sp>
      <p:sp>
        <p:nvSpPr>
          <p:cNvPr id="67" name="Line 521"/>
          <p:cNvSpPr>
            <a:spLocks noChangeShapeType="1"/>
          </p:cNvSpPr>
          <p:nvPr/>
        </p:nvSpPr>
        <p:spPr bwMode="auto">
          <a:xfrm>
            <a:off x="5659438" y="4636040"/>
            <a:ext cx="1408112" cy="0"/>
          </a:xfrm>
          <a:prstGeom prst="line">
            <a:avLst/>
          </a:prstGeom>
          <a:noFill/>
          <a:ln w="9525">
            <a:solidFill>
              <a:schemeClr val="tx1"/>
            </a:solidFill>
            <a:round/>
            <a:headEnd/>
            <a:tailEnd/>
          </a:ln>
          <a:effectLst/>
        </p:spPr>
        <p:txBody>
          <a:bodyPr/>
          <a:lstStyle/>
          <a:p>
            <a:endParaRPr lang="en-US" dirty="0"/>
          </a:p>
        </p:txBody>
      </p:sp>
      <p:sp>
        <p:nvSpPr>
          <p:cNvPr id="68" name="Line 522"/>
          <p:cNvSpPr>
            <a:spLocks noChangeShapeType="1"/>
          </p:cNvSpPr>
          <p:nvPr/>
        </p:nvSpPr>
        <p:spPr bwMode="auto">
          <a:xfrm>
            <a:off x="5702300" y="5386928"/>
            <a:ext cx="1408113" cy="0"/>
          </a:xfrm>
          <a:prstGeom prst="line">
            <a:avLst/>
          </a:prstGeom>
          <a:noFill/>
          <a:ln w="9525">
            <a:solidFill>
              <a:schemeClr val="tx1"/>
            </a:solidFill>
            <a:round/>
            <a:headEnd/>
            <a:tailEnd/>
          </a:ln>
          <a:effectLst/>
        </p:spPr>
        <p:txBody>
          <a:bodyPr/>
          <a:lstStyle/>
          <a:p>
            <a:endParaRPr lang="en-US" dirty="0"/>
          </a:p>
        </p:txBody>
      </p:sp>
      <p:sp>
        <p:nvSpPr>
          <p:cNvPr id="69" name="Text Box 523"/>
          <p:cNvSpPr txBox="1">
            <a:spLocks noChangeArrowheads="1"/>
          </p:cNvSpPr>
          <p:nvPr/>
        </p:nvSpPr>
        <p:spPr bwMode="auto">
          <a:xfrm>
            <a:off x="5651500" y="3472403"/>
            <a:ext cx="584200" cy="228600"/>
          </a:xfrm>
          <a:prstGeom prst="rect">
            <a:avLst/>
          </a:prstGeom>
          <a:noFill/>
          <a:ln w="9525">
            <a:noFill/>
            <a:miter lim="800000"/>
            <a:headEnd/>
            <a:tailEnd/>
          </a:ln>
          <a:effectLst/>
        </p:spPr>
        <p:txBody>
          <a:bodyPr wrap="none">
            <a:spAutoFit/>
          </a:bodyPr>
          <a:lstStyle/>
          <a:p>
            <a:pPr eaLnBrk="1" hangingPunct="1"/>
            <a:r>
              <a:rPr lang="en-US" sz="900" b="1" dirty="0">
                <a:latin typeface="Arial" pitchFamily="34" charset="0"/>
              </a:rPr>
              <a:t>Layer 1</a:t>
            </a:r>
          </a:p>
        </p:txBody>
      </p:sp>
      <p:sp>
        <p:nvSpPr>
          <p:cNvPr id="70" name="Text Box 524"/>
          <p:cNvSpPr txBox="1">
            <a:spLocks noChangeArrowheads="1"/>
          </p:cNvSpPr>
          <p:nvPr/>
        </p:nvSpPr>
        <p:spPr bwMode="auto">
          <a:xfrm>
            <a:off x="5651500" y="4445540"/>
            <a:ext cx="584200" cy="228600"/>
          </a:xfrm>
          <a:prstGeom prst="rect">
            <a:avLst/>
          </a:prstGeom>
          <a:noFill/>
          <a:ln w="9525">
            <a:noFill/>
            <a:miter lim="800000"/>
            <a:headEnd/>
            <a:tailEnd/>
          </a:ln>
          <a:effectLst/>
        </p:spPr>
        <p:txBody>
          <a:bodyPr wrap="none">
            <a:spAutoFit/>
          </a:bodyPr>
          <a:lstStyle/>
          <a:p>
            <a:pPr eaLnBrk="1" hangingPunct="1"/>
            <a:r>
              <a:rPr lang="en-US" sz="900" b="1" dirty="0">
                <a:latin typeface="Arial" pitchFamily="34" charset="0"/>
              </a:rPr>
              <a:t>Layer 2</a:t>
            </a:r>
          </a:p>
        </p:txBody>
      </p:sp>
      <p:sp>
        <p:nvSpPr>
          <p:cNvPr id="71" name="Text Box 525"/>
          <p:cNvSpPr txBox="1">
            <a:spLocks noChangeArrowheads="1"/>
          </p:cNvSpPr>
          <p:nvPr/>
        </p:nvSpPr>
        <p:spPr bwMode="auto">
          <a:xfrm>
            <a:off x="5651500" y="5191665"/>
            <a:ext cx="584200" cy="228600"/>
          </a:xfrm>
          <a:prstGeom prst="rect">
            <a:avLst/>
          </a:prstGeom>
          <a:noFill/>
          <a:ln w="9525">
            <a:noFill/>
            <a:miter lim="800000"/>
            <a:headEnd/>
            <a:tailEnd/>
          </a:ln>
          <a:effectLst/>
        </p:spPr>
        <p:txBody>
          <a:bodyPr wrap="none">
            <a:spAutoFit/>
          </a:bodyPr>
          <a:lstStyle/>
          <a:p>
            <a:pPr eaLnBrk="1" hangingPunct="1"/>
            <a:r>
              <a:rPr lang="en-US" sz="900" b="1" dirty="0">
                <a:latin typeface="Arial" pitchFamily="34" charset="0"/>
              </a:rPr>
              <a:t>Layer 3</a:t>
            </a:r>
          </a:p>
        </p:txBody>
      </p:sp>
      <p:sp>
        <p:nvSpPr>
          <p:cNvPr id="72" name="Text Box 526"/>
          <p:cNvSpPr txBox="1">
            <a:spLocks noChangeArrowheads="1"/>
          </p:cNvSpPr>
          <p:nvPr/>
        </p:nvSpPr>
        <p:spPr bwMode="auto">
          <a:xfrm>
            <a:off x="5651500" y="5356765"/>
            <a:ext cx="584200" cy="228600"/>
          </a:xfrm>
          <a:prstGeom prst="rect">
            <a:avLst/>
          </a:prstGeom>
          <a:noFill/>
          <a:ln w="9525">
            <a:noFill/>
            <a:miter lim="800000"/>
            <a:headEnd/>
            <a:tailEnd/>
          </a:ln>
          <a:effectLst/>
        </p:spPr>
        <p:txBody>
          <a:bodyPr wrap="none">
            <a:spAutoFit/>
          </a:bodyPr>
          <a:lstStyle/>
          <a:p>
            <a:pPr eaLnBrk="1" hangingPunct="1"/>
            <a:r>
              <a:rPr lang="en-US" sz="900" b="1" dirty="0">
                <a:latin typeface="Arial" pitchFamily="34" charset="0"/>
              </a:rPr>
              <a:t>Layer 4</a:t>
            </a:r>
          </a:p>
        </p:txBody>
      </p:sp>
      <p:sp>
        <p:nvSpPr>
          <p:cNvPr id="73" name="Text Box 527"/>
          <p:cNvSpPr txBox="1">
            <a:spLocks noChangeArrowheads="1"/>
          </p:cNvSpPr>
          <p:nvPr/>
        </p:nvSpPr>
        <p:spPr bwMode="auto">
          <a:xfrm>
            <a:off x="5651500" y="3674015"/>
            <a:ext cx="584200" cy="228600"/>
          </a:xfrm>
          <a:prstGeom prst="rect">
            <a:avLst/>
          </a:prstGeom>
          <a:noFill/>
          <a:ln w="9525">
            <a:noFill/>
            <a:miter lim="800000"/>
            <a:headEnd/>
            <a:tailEnd/>
          </a:ln>
          <a:effectLst/>
        </p:spPr>
        <p:txBody>
          <a:bodyPr wrap="none">
            <a:spAutoFit/>
          </a:bodyPr>
          <a:lstStyle/>
          <a:p>
            <a:pPr eaLnBrk="1" hangingPunct="1"/>
            <a:r>
              <a:rPr lang="en-US" sz="900" b="1" dirty="0">
                <a:latin typeface="Arial" pitchFamily="34" charset="0"/>
              </a:rPr>
              <a:t>Layer 2</a:t>
            </a:r>
          </a:p>
        </p:txBody>
      </p:sp>
      <p:sp>
        <p:nvSpPr>
          <p:cNvPr id="74" name="Text Box 528"/>
          <p:cNvSpPr txBox="1">
            <a:spLocks noChangeArrowheads="1"/>
          </p:cNvSpPr>
          <p:nvPr/>
        </p:nvSpPr>
        <p:spPr bwMode="auto">
          <a:xfrm>
            <a:off x="5651500" y="4624928"/>
            <a:ext cx="584200" cy="228600"/>
          </a:xfrm>
          <a:prstGeom prst="rect">
            <a:avLst/>
          </a:prstGeom>
          <a:noFill/>
          <a:ln w="9525">
            <a:noFill/>
            <a:miter lim="800000"/>
            <a:headEnd/>
            <a:tailEnd/>
          </a:ln>
          <a:effectLst/>
        </p:spPr>
        <p:txBody>
          <a:bodyPr wrap="none">
            <a:spAutoFit/>
          </a:bodyPr>
          <a:lstStyle/>
          <a:p>
            <a:pPr eaLnBrk="1" hangingPunct="1"/>
            <a:r>
              <a:rPr lang="en-US" sz="900" b="1" dirty="0">
                <a:latin typeface="Arial" pitchFamily="34" charset="0"/>
              </a:rPr>
              <a:t>Layer 3</a:t>
            </a:r>
          </a:p>
        </p:txBody>
      </p:sp>
      <p:sp>
        <p:nvSpPr>
          <p:cNvPr id="75" name="Text Box 529"/>
          <p:cNvSpPr txBox="1">
            <a:spLocks noChangeArrowheads="1"/>
          </p:cNvSpPr>
          <p:nvPr/>
        </p:nvSpPr>
        <p:spPr bwMode="auto">
          <a:xfrm>
            <a:off x="6461437" y="3521273"/>
            <a:ext cx="723275" cy="338554"/>
          </a:xfrm>
          <a:prstGeom prst="rect">
            <a:avLst/>
          </a:prstGeom>
          <a:noFill/>
          <a:ln w="9525">
            <a:noFill/>
            <a:miter lim="800000"/>
            <a:headEnd/>
            <a:tailEnd/>
          </a:ln>
          <a:effectLst/>
        </p:spPr>
        <p:txBody>
          <a:bodyPr wrap="none">
            <a:spAutoFit/>
          </a:bodyPr>
          <a:lstStyle/>
          <a:p>
            <a:pPr algn="ctr" eaLnBrk="1" hangingPunct="1"/>
            <a:r>
              <a:rPr lang="en-US" sz="800" b="1" dirty="0">
                <a:latin typeface="Arial" pitchFamily="34" charset="0"/>
              </a:rPr>
              <a:t>Impedance</a:t>
            </a:r>
          </a:p>
          <a:p>
            <a:pPr algn="ctr" eaLnBrk="1" hangingPunct="1"/>
            <a:r>
              <a:rPr lang="en-US" sz="800" b="1" dirty="0">
                <a:latin typeface="Arial" pitchFamily="34" charset="0"/>
              </a:rPr>
              <a:t>Increase</a:t>
            </a:r>
          </a:p>
        </p:txBody>
      </p:sp>
      <p:sp>
        <p:nvSpPr>
          <p:cNvPr id="76" name="Text Box 530"/>
          <p:cNvSpPr txBox="1">
            <a:spLocks noChangeArrowheads="1"/>
          </p:cNvSpPr>
          <p:nvPr/>
        </p:nvSpPr>
        <p:spPr bwMode="auto">
          <a:xfrm>
            <a:off x="6409050" y="4469073"/>
            <a:ext cx="723275" cy="338554"/>
          </a:xfrm>
          <a:prstGeom prst="rect">
            <a:avLst/>
          </a:prstGeom>
          <a:noFill/>
          <a:ln w="9525">
            <a:noFill/>
            <a:miter lim="800000"/>
            <a:headEnd/>
            <a:tailEnd/>
          </a:ln>
          <a:effectLst/>
        </p:spPr>
        <p:txBody>
          <a:bodyPr wrap="none">
            <a:spAutoFit/>
          </a:bodyPr>
          <a:lstStyle/>
          <a:p>
            <a:pPr algn="ctr" eaLnBrk="1" hangingPunct="1"/>
            <a:r>
              <a:rPr lang="en-US" sz="800" b="1" dirty="0">
                <a:solidFill>
                  <a:schemeClr val="accent2"/>
                </a:solidFill>
                <a:latin typeface="Arial" pitchFamily="34" charset="0"/>
              </a:rPr>
              <a:t>Impedance</a:t>
            </a:r>
          </a:p>
          <a:p>
            <a:pPr algn="ctr" eaLnBrk="1" hangingPunct="1"/>
            <a:r>
              <a:rPr lang="en-US" sz="800" b="1" dirty="0">
                <a:solidFill>
                  <a:schemeClr val="accent2"/>
                </a:solidFill>
                <a:latin typeface="Arial" pitchFamily="34" charset="0"/>
              </a:rPr>
              <a:t>Decrease</a:t>
            </a:r>
          </a:p>
        </p:txBody>
      </p:sp>
      <p:sp>
        <p:nvSpPr>
          <p:cNvPr id="77" name="Text Box 531"/>
          <p:cNvSpPr txBox="1">
            <a:spLocks noChangeArrowheads="1"/>
          </p:cNvSpPr>
          <p:nvPr/>
        </p:nvSpPr>
        <p:spPr bwMode="auto">
          <a:xfrm>
            <a:off x="6482075" y="5212645"/>
            <a:ext cx="723275" cy="338554"/>
          </a:xfrm>
          <a:prstGeom prst="rect">
            <a:avLst/>
          </a:prstGeom>
          <a:noFill/>
          <a:ln w="9525">
            <a:noFill/>
            <a:miter lim="800000"/>
            <a:headEnd/>
            <a:tailEnd/>
          </a:ln>
          <a:effectLst/>
        </p:spPr>
        <p:txBody>
          <a:bodyPr wrap="none">
            <a:spAutoFit/>
          </a:bodyPr>
          <a:lstStyle/>
          <a:p>
            <a:pPr algn="ctr" eaLnBrk="1" hangingPunct="1"/>
            <a:r>
              <a:rPr lang="en-US" sz="800" b="1" dirty="0">
                <a:latin typeface="Arial" pitchFamily="34" charset="0"/>
              </a:rPr>
              <a:t>Impedance</a:t>
            </a:r>
          </a:p>
          <a:p>
            <a:pPr algn="ctr" eaLnBrk="1" hangingPunct="1"/>
            <a:r>
              <a:rPr lang="en-US" sz="800" b="1" dirty="0">
                <a:latin typeface="Arial" pitchFamily="34" charset="0"/>
              </a:rPr>
              <a:t>Increase</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2" name="Rectangle 4"/>
          <p:cNvSpPr>
            <a:spLocks noGrp="1" noChangeArrowheads="1"/>
          </p:cNvSpPr>
          <p:nvPr>
            <p:ph type="title"/>
          </p:nvPr>
        </p:nvSpPr>
        <p:spPr/>
        <p:txBody>
          <a:bodyPr/>
          <a:lstStyle/>
          <a:p>
            <a:r>
              <a:rPr lang="en-US" dirty="0"/>
              <a:t>Seismic Interface</a:t>
            </a:r>
          </a:p>
        </p:txBody>
      </p:sp>
      <p:sp>
        <p:nvSpPr>
          <p:cNvPr id="314373" name="Freeform 5" descr="Dashed horizontal"/>
          <p:cNvSpPr>
            <a:spLocks/>
          </p:cNvSpPr>
          <p:nvPr/>
        </p:nvSpPr>
        <p:spPr bwMode="auto">
          <a:xfrm>
            <a:off x="2090738" y="1395413"/>
            <a:ext cx="1573212" cy="1233487"/>
          </a:xfrm>
          <a:custGeom>
            <a:avLst/>
            <a:gdLst/>
            <a:ahLst/>
            <a:cxnLst>
              <a:cxn ang="0">
                <a:pos x="0" y="93"/>
              </a:cxn>
              <a:cxn ang="0">
                <a:pos x="0" y="1031"/>
              </a:cxn>
              <a:cxn ang="0">
                <a:pos x="1313" y="1031"/>
              </a:cxn>
              <a:cxn ang="0">
                <a:pos x="1313" y="53"/>
              </a:cxn>
              <a:cxn ang="0">
                <a:pos x="1219" y="147"/>
              </a:cxn>
              <a:cxn ang="0">
                <a:pos x="1032" y="0"/>
              </a:cxn>
              <a:cxn ang="0">
                <a:pos x="858" y="133"/>
              </a:cxn>
              <a:cxn ang="0">
                <a:pos x="710" y="13"/>
              </a:cxn>
              <a:cxn ang="0">
                <a:pos x="563" y="133"/>
              </a:cxn>
              <a:cxn ang="0">
                <a:pos x="362" y="0"/>
              </a:cxn>
              <a:cxn ang="0">
                <a:pos x="201" y="147"/>
              </a:cxn>
              <a:cxn ang="0">
                <a:pos x="0" y="0"/>
              </a:cxn>
              <a:cxn ang="0">
                <a:pos x="0" y="93"/>
              </a:cxn>
            </a:cxnLst>
            <a:rect l="0" t="0" r="r" b="b"/>
            <a:pathLst>
              <a:path w="1313" h="1031">
                <a:moveTo>
                  <a:pt x="0" y="93"/>
                </a:moveTo>
                <a:lnTo>
                  <a:pt x="0" y="1031"/>
                </a:lnTo>
                <a:lnTo>
                  <a:pt x="1313" y="1031"/>
                </a:lnTo>
                <a:lnTo>
                  <a:pt x="1313" y="53"/>
                </a:lnTo>
                <a:lnTo>
                  <a:pt x="1219" y="147"/>
                </a:lnTo>
                <a:lnTo>
                  <a:pt x="1032" y="0"/>
                </a:lnTo>
                <a:lnTo>
                  <a:pt x="858" y="133"/>
                </a:lnTo>
                <a:lnTo>
                  <a:pt x="710" y="13"/>
                </a:lnTo>
                <a:lnTo>
                  <a:pt x="563" y="133"/>
                </a:lnTo>
                <a:lnTo>
                  <a:pt x="362" y="0"/>
                </a:lnTo>
                <a:lnTo>
                  <a:pt x="201" y="147"/>
                </a:lnTo>
                <a:lnTo>
                  <a:pt x="0" y="0"/>
                </a:lnTo>
                <a:lnTo>
                  <a:pt x="0" y="93"/>
                </a:lnTo>
                <a:close/>
              </a:path>
            </a:pathLst>
          </a:custGeom>
          <a:pattFill prst="dashHorz">
            <a:fgClr>
              <a:schemeClr val="tx1"/>
            </a:fgClr>
            <a:bgClr>
              <a:srgbClr val="66FF99"/>
            </a:bgClr>
          </a:pattFill>
          <a:ln w="9525">
            <a:solidFill>
              <a:schemeClr val="tx1"/>
            </a:solidFill>
            <a:round/>
            <a:headEnd/>
            <a:tailEnd/>
          </a:ln>
          <a:effectLst/>
        </p:spPr>
        <p:txBody>
          <a:bodyPr/>
          <a:lstStyle/>
          <a:p>
            <a:endParaRPr lang="en-US" sz="2000" dirty="0"/>
          </a:p>
        </p:txBody>
      </p:sp>
      <p:sp>
        <p:nvSpPr>
          <p:cNvPr id="314374" name="Freeform 6" descr="10%"/>
          <p:cNvSpPr>
            <a:spLocks/>
          </p:cNvSpPr>
          <p:nvPr/>
        </p:nvSpPr>
        <p:spPr bwMode="auto">
          <a:xfrm flipV="1">
            <a:off x="2090738" y="2636838"/>
            <a:ext cx="1573212" cy="1233487"/>
          </a:xfrm>
          <a:custGeom>
            <a:avLst/>
            <a:gdLst/>
            <a:ahLst/>
            <a:cxnLst>
              <a:cxn ang="0">
                <a:pos x="0" y="93"/>
              </a:cxn>
              <a:cxn ang="0">
                <a:pos x="0" y="1031"/>
              </a:cxn>
              <a:cxn ang="0">
                <a:pos x="1313" y="1031"/>
              </a:cxn>
              <a:cxn ang="0">
                <a:pos x="1313" y="53"/>
              </a:cxn>
              <a:cxn ang="0">
                <a:pos x="1219" y="147"/>
              </a:cxn>
              <a:cxn ang="0">
                <a:pos x="1032" y="0"/>
              </a:cxn>
              <a:cxn ang="0">
                <a:pos x="858" y="133"/>
              </a:cxn>
              <a:cxn ang="0">
                <a:pos x="710" y="13"/>
              </a:cxn>
              <a:cxn ang="0">
                <a:pos x="563" y="133"/>
              </a:cxn>
              <a:cxn ang="0">
                <a:pos x="362" y="0"/>
              </a:cxn>
              <a:cxn ang="0">
                <a:pos x="201" y="147"/>
              </a:cxn>
              <a:cxn ang="0">
                <a:pos x="0" y="0"/>
              </a:cxn>
              <a:cxn ang="0">
                <a:pos x="0" y="93"/>
              </a:cxn>
            </a:cxnLst>
            <a:rect l="0" t="0" r="r" b="b"/>
            <a:pathLst>
              <a:path w="1313" h="1031">
                <a:moveTo>
                  <a:pt x="0" y="93"/>
                </a:moveTo>
                <a:lnTo>
                  <a:pt x="0" y="1031"/>
                </a:lnTo>
                <a:lnTo>
                  <a:pt x="1313" y="1031"/>
                </a:lnTo>
                <a:lnTo>
                  <a:pt x="1313" y="53"/>
                </a:lnTo>
                <a:lnTo>
                  <a:pt x="1219" y="147"/>
                </a:lnTo>
                <a:lnTo>
                  <a:pt x="1032" y="0"/>
                </a:lnTo>
                <a:lnTo>
                  <a:pt x="858" y="133"/>
                </a:lnTo>
                <a:lnTo>
                  <a:pt x="710" y="13"/>
                </a:lnTo>
                <a:lnTo>
                  <a:pt x="563" y="133"/>
                </a:lnTo>
                <a:lnTo>
                  <a:pt x="362" y="0"/>
                </a:lnTo>
                <a:lnTo>
                  <a:pt x="201" y="147"/>
                </a:lnTo>
                <a:lnTo>
                  <a:pt x="0" y="0"/>
                </a:lnTo>
                <a:lnTo>
                  <a:pt x="0" y="93"/>
                </a:lnTo>
                <a:close/>
              </a:path>
            </a:pathLst>
          </a:custGeom>
          <a:pattFill prst="pct10">
            <a:fgClr>
              <a:schemeClr val="tx1"/>
            </a:fgClr>
            <a:bgClr>
              <a:srgbClr val="FFFF00"/>
            </a:bgClr>
          </a:pattFill>
          <a:ln w="9525">
            <a:solidFill>
              <a:schemeClr val="tx1"/>
            </a:solidFill>
            <a:round/>
            <a:headEnd/>
            <a:tailEnd/>
          </a:ln>
          <a:effectLst/>
        </p:spPr>
        <p:txBody>
          <a:bodyPr/>
          <a:lstStyle/>
          <a:p>
            <a:endParaRPr lang="en-US" sz="2000" dirty="0"/>
          </a:p>
        </p:txBody>
      </p:sp>
      <p:sp>
        <p:nvSpPr>
          <p:cNvPr id="314375" name="Text Box 7"/>
          <p:cNvSpPr txBox="1">
            <a:spLocks noChangeArrowheads="1"/>
          </p:cNvSpPr>
          <p:nvPr/>
        </p:nvSpPr>
        <p:spPr bwMode="auto">
          <a:xfrm>
            <a:off x="933450" y="1784350"/>
            <a:ext cx="893193" cy="400110"/>
          </a:xfrm>
          <a:prstGeom prst="rect">
            <a:avLst/>
          </a:prstGeom>
          <a:noFill/>
          <a:ln w="9525">
            <a:noFill/>
            <a:miter lim="800000"/>
            <a:headEnd/>
            <a:tailEnd/>
          </a:ln>
          <a:effectLst/>
        </p:spPr>
        <p:txBody>
          <a:bodyPr wrap="none">
            <a:spAutoFit/>
          </a:bodyPr>
          <a:lstStyle/>
          <a:p>
            <a:r>
              <a:rPr lang="en-US" sz="2000" b="1" dirty="0">
                <a:latin typeface="Tahoma" pitchFamily="34" charset="0"/>
              </a:rPr>
              <a:t>Shale</a:t>
            </a:r>
          </a:p>
        </p:txBody>
      </p:sp>
      <p:sp>
        <p:nvSpPr>
          <p:cNvPr id="314376" name="Text Box 8"/>
          <p:cNvSpPr txBox="1">
            <a:spLocks noChangeArrowheads="1"/>
          </p:cNvSpPr>
          <p:nvPr/>
        </p:nvSpPr>
        <p:spPr bwMode="auto">
          <a:xfrm>
            <a:off x="973138" y="3025775"/>
            <a:ext cx="825867" cy="400110"/>
          </a:xfrm>
          <a:prstGeom prst="rect">
            <a:avLst/>
          </a:prstGeom>
          <a:noFill/>
          <a:ln w="9525">
            <a:noFill/>
            <a:miter lim="800000"/>
            <a:headEnd/>
            <a:tailEnd/>
          </a:ln>
          <a:effectLst/>
        </p:spPr>
        <p:txBody>
          <a:bodyPr wrap="none">
            <a:spAutoFit/>
          </a:bodyPr>
          <a:lstStyle/>
          <a:p>
            <a:r>
              <a:rPr lang="en-US" sz="2000" b="1" dirty="0">
                <a:latin typeface="Tahoma" pitchFamily="34" charset="0"/>
              </a:rPr>
              <a:t>Sand</a:t>
            </a:r>
          </a:p>
        </p:txBody>
      </p:sp>
      <p:sp>
        <p:nvSpPr>
          <p:cNvPr id="314377" name="Text Box 9"/>
          <p:cNvSpPr txBox="1">
            <a:spLocks noChangeArrowheads="1"/>
          </p:cNvSpPr>
          <p:nvPr/>
        </p:nvSpPr>
        <p:spPr bwMode="auto">
          <a:xfrm>
            <a:off x="3727450" y="1555750"/>
            <a:ext cx="2496196" cy="830997"/>
          </a:xfrm>
          <a:prstGeom prst="rect">
            <a:avLst/>
          </a:prstGeom>
          <a:noFill/>
          <a:ln w="9525">
            <a:noFill/>
            <a:miter lim="800000"/>
            <a:headEnd/>
            <a:tailEnd/>
          </a:ln>
          <a:effectLst/>
        </p:spPr>
        <p:txBody>
          <a:bodyPr wrap="none">
            <a:spAutoFit/>
          </a:bodyPr>
          <a:lstStyle/>
          <a:p>
            <a:r>
              <a:rPr lang="en-US" sz="1600" b="1" dirty="0">
                <a:latin typeface="Tahoma" pitchFamily="34" charset="0"/>
              </a:rPr>
              <a:t>Velocity = </a:t>
            </a:r>
            <a:r>
              <a:rPr lang="en-US" sz="1600" b="1" dirty="0" smtClean="0">
                <a:latin typeface="Tahoma" pitchFamily="34" charset="0"/>
              </a:rPr>
              <a:t>2300 m/s</a:t>
            </a:r>
            <a:endParaRPr lang="en-US" sz="1600" b="1" dirty="0">
              <a:latin typeface="Tahoma" pitchFamily="34" charset="0"/>
            </a:endParaRPr>
          </a:p>
          <a:p>
            <a:r>
              <a:rPr lang="en-US" sz="1600" b="1" dirty="0">
                <a:latin typeface="Tahoma" pitchFamily="34" charset="0"/>
              </a:rPr>
              <a:t>Density = </a:t>
            </a:r>
            <a:r>
              <a:rPr lang="en-US" sz="1600" b="1" dirty="0" smtClean="0">
                <a:latin typeface="Tahoma" pitchFamily="34" charset="0"/>
              </a:rPr>
              <a:t>1.8 </a:t>
            </a:r>
            <a:r>
              <a:rPr lang="en-US" sz="1600" b="1" dirty="0">
                <a:latin typeface="Tahoma" pitchFamily="34" charset="0"/>
              </a:rPr>
              <a:t>gm/cc</a:t>
            </a:r>
          </a:p>
          <a:p>
            <a:r>
              <a:rPr lang="en-US" sz="1600" b="1" dirty="0" smtClean="0">
                <a:solidFill>
                  <a:srgbClr val="FF0000"/>
                </a:solidFill>
                <a:latin typeface="Tahoma" pitchFamily="34" charset="0"/>
              </a:rPr>
              <a:t>I </a:t>
            </a:r>
            <a:r>
              <a:rPr lang="en-US" sz="1600" b="1" dirty="0">
                <a:solidFill>
                  <a:srgbClr val="FF0000"/>
                </a:solidFill>
                <a:latin typeface="Tahoma" pitchFamily="34" charset="0"/>
              </a:rPr>
              <a:t>= </a:t>
            </a:r>
            <a:r>
              <a:rPr lang="en-US" sz="1600" b="1" dirty="0" smtClean="0">
                <a:solidFill>
                  <a:srgbClr val="FF0000"/>
                </a:solidFill>
                <a:latin typeface="Tahoma" pitchFamily="34" charset="0"/>
              </a:rPr>
              <a:t>2300 </a:t>
            </a:r>
            <a:r>
              <a:rPr lang="en-US" sz="1600" b="1" dirty="0">
                <a:solidFill>
                  <a:srgbClr val="FF0000"/>
                </a:solidFill>
                <a:latin typeface="Tahoma" pitchFamily="34" charset="0"/>
              </a:rPr>
              <a:t>* </a:t>
            </a:r>
            <a:r>
              <a:rPr lang="en-US" sz="1600" b="1" dirty="0" smtClean="0">
                <a:solidFill>
                  <a:srgbClr val="FF0000"/>
                </a:solidFill>
                <a:latin typeface="Tahoma" pitchFamily="34" charset="0"/>
              </a:rPr>
              <a:t>1.8 </a:t>
            </a:r>
            <a:r>
              <a:rPr lang="en-US" sz="1600" b="1" dirty="0">
                <a:solidFill>
                  <a:srgbClr val="FF0000"/>
                </a:solidFill>
                <a:latin typeface="Tahoma" pitchFamily="34" charset="0"/>
              </a:rPr>
              <a:t>= </a:t>
            </a:r>
            <a:r>
              <a:rPr lang="en-US" sz="1600" b="1" dirty="0" smtClean="0">
                <a:solidFill>
                  <a:srgbClr val="FF0000"/>
                </a:solidFill>
                <a:latin typeface="Tahoma" pitchFamily="34" charset="0"/>
              </a:rPr>
              <a:t>4140</a:t>
            </a:r>
          </a:p>
        </p:txBody>
      </p:sp>
      <p:sp>
        <p:nvSpPr>
          <p:cNvPr id="314378" name="Text Box 10"/>
          <p:cNvSpPr txBox="1">
            <a:spLocks noChangeArrowheads="1"/>
          </p:cNvSpPr>
          <p:nvPr/>
        </p:nvSpPr>
        <p:spPr bwMode="auto">
          <a:xfrm>
            <a:off x="3727450" y="2797175"/>
            <a:ext cx="2496196" cy="830997"/>
          </a:xfrm>
          <a:prstGeom prst="rect">
            <a:avLst/>
          </a:prstGeom>
          <a:noFill/>
          <a:ln w="9525">
            <a:noFill/>
            <a:miter lim="800000"/>
            <a:headEnd/>
            <a:tailEnd/>
          </a:ln>
          <a:effectLst/>
        </p:spPr>
        <p:txBody>
          <a:bodyPr wrap="none">
            <a:spAutoFit/>
          </a:bodyPr>
          <a:lstStyle/>
          <a:p>
            <a:r>
              <a:rPr lang="en-US" sz="1600" b="1" dirty="0">
                <a:latin typeface="Tahoma" pitchFamily="34" charset="0"/>
              </a:rPr>
              <a:t>Velocity = </a:t>
            </a:r>
            <a:r>
              <a:rPr lang="en-US" sz="1600" b="1" dirty="0" smtClean="0">
                <a:latin typeface="Tahoma" pitchFamily="34" charset="0"/>
              </a:rPr>
              <a:t>2450 </a:t>
            </a:r>
            <a:r>
              <a:rPr lang="en-US" sz="1600" b="1" dirty="0">
                <a:latin typeface="Tahoma" pitchFamily="34" charset="0"/>
              </a:rPr>
              <a:t>m/s</a:t>
            </a:r>
          </a:p>
          <a:p>
            <a:r>
              <a:rPr lang="en-US" sz="1600" b="1" dirty="0">
                <a:latin typeface="Tahoma" pitchFamily="34" charset="0"/>
              </a:rPr>
              <a:t>Density = </a:t>
            </a:r>
            <a:r>
              <a:rPr lang="en-US" sz="1600" b="1" dirty="0" smtClean="0">
                <a:latin typeface="Tahoma" pitchFamily="34" charset="0"/>
              </a:rPr>
              <a:t>1.7 </a:t>
            </a:r>
            <a:r>
              <a:rPr lang="en-US" sz="1600" b="1" dirty="0">
                <a:latin typeface="Tahoma" pitchFamily="34" charset="0"/>
              </a:rPr>
              <a:t>gm/cc</a:t>
            </a:r>
          </a:p>
          <a:p>
            <a:r>
              <a:rPr lang="en-US" sz="1600" b="1" dirty="0" smtClean="0">
                <a:solidFill>
                  <a:srgbClr val="FF0000"/>
                </a:solidFill>
                <a:latin typeface="Tahoma" pitchFamily="34" charset="0"/>
              </a:rPr>
              <a:t>I </a:t>
            </a:r>
            <a:r>
              <a:rPr lang="en-US" sz="1600" b="1" dirty="0">
                <a:solidFill>
                  <a:srgbClr val="FF0000"/>
                </a:solidFill>
                <a:latin typeface="Tahoma" pitchFamily="34" charset="0"/>
              </a:rPr>
              <a:t>= </a:t>
            </a:r>
            <a:r>
              <a:rPr lang="en-US" sz="1600" b="1" dirty="0" smtClean="0">
                <a:solidFill>
                  <a:srgbClr val="FF0000"/>
                </a:solidFill>
                <a:latin typeface="Tahoma" pitchFamily="34" charset="0"/>
              </a:rPr>
              <a:t>2450 </a:t>
            </a:r>
            <a:r>
              <a:rPr lang="en-US" sz="1600" b="1" dirty="0">
                <a:solidFill>
                  <a:srgbClr val="FF0000"/>
                </a:solidFill>
                <a:latin typeface="Tahoma" pitchFamily="34" charset="0"/>
              </a:rPr>
              <a:t>* </a:t>
            </a:r>
            <a:r>
              <a:rPr lang="en-US" sz="1600" b="1" dirty="0" smtClean="0">
                <a:solidFill>
                  <a:srgbClr val="FF0000"/>
                </a:solidFill>
                <a:latin typeface="Tahoma" pitchFamily="34" charset="0"/>
              </a:rPr>
              <a:t>1.7 </a:t>
            </a:r>
            <a:r>
              <a:rPr lang="en-US" sz="1600" b="1" dirty="0">
                <a:solidFill>
                  <a:srgbClr val="FF0000"/>
                </a:solidFill>
                <a:latin typeface="Tahoma" pitchFamily="34" charset="0"/>
              </a:rPr>
              <a:t>= </a:t>
            </a:r>
            <a:r>
              <a:rPr lang="en-US" sz="1600" b="1" dirty="0" smtClean="0">
                <a:solidFill>
                  <a:srgbClr val="FF0000"/>
                </a:solidFill>
                <a:latin typeface="Tahoma" pitchFamily="34" charset="0"/>
              </a:rPr>
              <a:t>4165</a:t>
            </a:r>
            <a:endParaRPr lang="en-US" sz="1600" b="1" dirty="0">
              <a:solidFill>
                <a:srgbClr val="FF0000"/>
              </a:solidFill>
              <a:latin typeface="Tahoma" pitchFamily="34" charset="0"/>
            </a:endParaRPr>
          </a:p>
        </p:txBody>
      </p:sp>
      <p:sp>
        <p:nvSpPr>
          <p:cNvPr id="314379" name="Text Box 11"/>
          <p:cNvSpPr txBox="1">
            <a:spLocks noChangeArrowheads="1"/>
          </p:cNvSpPr>
          <p:nvPr/>
        </p:nvSpPr>
        <p:spPr bwMode="auto">
          <a:xfrm>
            <a:off x="290513" y="4506913"/>
            <a:ext cx="1572866" cy="707886"/>
          </a:xfrm>
          <a:prstGeom prst="rect">
            <a:avLst/>
          </a:prstGeom>
          <a:noFill/>
          <a:ln w="9525">
            <a:noFill/>
            <a:miter lim="800000"/>
            <a:headEnd/>
            <a:tailEnd/>
          </a:ln>
          <a:effectLst/>
        </p:spPr>
        <p:txBody>
          <a:bodyPr wrap="none">
            <a:spAutoFit/>
          </a:bodyPr>
          <a:lstStyle/>
          <a:p>
            <a:r>
              <a:rPr lang="en-US" sz="2000" b="1" dirty="0">
                <a:latin typeface="Tahoma" pitchFamily="34" charset="0"/>
              </a:rPr>
              <a:t>Reflection</a:t>
            </a:r>
          </a:p>
          <a:p>
            <a:r>
              <a:rPr lang="en-US" sz="2000" b="1" dirty="0">
                <a:latin typeface="Tahoma" pitchFamily="34" charset="0"/>
              </a:rPr>
              <a:t>Coefficient</a:t>
            </a:r>
          </a:p>
        </p:txBody>
      </p:sp>
      <p:sp>
        <p:nvSpPr>
          <p:cNvPr id="314380" name="Text Box 12"/>
          <p:cNvSpPr txBox="1">
            <a:spLocks noChangeArrowheads="1"/>
          </p:cNvSpPr>
          <p:nvPr/>
        </p:nvSpPr>
        <p:spPr bwMode="auto">
          <a:xfrm>
            <a:off x="2063750" y="4657725"/>
            <a:ext cx="436338" cy="461665"/>
          </a:xfrm>
          <a:prstGeom prst="rect">
            <a:avLst/>
          </a:prstGeom>
          <a:noFill/>
          <a:ln w="9525">
            <a:noFill/>
            <a:miter lim="800000"/>
            <a:headEnd/>
            <a:tailEnd/>
          </a:ln>
          <a:effectLst/>
        </p:spPr>
        <p:txBody>
          <a:bodyPr wrap="none">
            <a:spAutoFit/>
          </a:bodyPr>
          <a:lstStyle/>
          <a:p>
            <a:r>
              <a:rPr lang="en-US" b="1" dirty="0">
                <a:latin typeface="Tahoma" pitchFamily="34" charset="0"/>
              </a:rPr>
              <a:t>=</a:t>
            </a:r>
          </a:p>
        </p:txBody>
      </p:sp>
      <p:grpSp>
        <p:nvGrpSpPr>
          <p:cNvPr id="2" name="Group 13"/>
          <p:cNvGrpSpPr>
            <a:grpSpLocks/>
          </p:cNvGrpSpPr>
          <p:nvPr/>
        </p:nvGrpSpPr>
        <p:grpSpPr bwMode="auto">
          <a:xfrm>
            <a:off x="5416553" y="4479925"/>
            <a:ext cx="1852614" cy="881063"/>
            <a:chOff x="3802" y="2854"/>
            <a:chExt cx="1167" cy="555"/>
          </a:xfrm>
        </p:grpSpPr>
        <p:sp>
          <p:nvSpPr>
            <p:cNvPr id="314382" name="Text Box 14"/>
            <p:cNvSpPr txBox="1">
              <a:spLocks noChangeArrowheads="1"/>
            </p:cNvSpPr>
            <p:nvPr/>
          </p:nvSpPr>
          <p:spPr bwMode="auto">
            <a:xfrm>
              <a:off x="3817" y="2854"/>
              <a:ext cx="1105" cy="252"/>
            </a:xfrm>
            <a:prstGeom prst="rect">
              <a:avLst/>
            </a:prstGeom>
            <a:noFill/>
            <a:ln w="9525">
              <a:noFill/>
              <a:miter lim="800000"/>
              <a:headEnd/>
              <a:tailEnd/>
            </a:ln>
            <a:effectLst/>
          </p:spPr>
          <p:txBody>
            <a:bodyPr wrap="none">
              <a:spAutoFit/>
            </a:bodyPr>
            <a:lstStyle/>
            <a:p>
              <a:r>
                <a:rPr lang="en-US" sz="2000" b="1" dirty="0" smtClean="0">
                  <a:solidFill>
                    <a:srgbClr val="FF0000"/>
                  </a:solidFill>
                  <a:latin typeface="Tahoma" pitchFamily="34" charset="0"/>
                </a:rPr>
                <a:t>4165</a:t>
              </a:r>
              <a:r>
                <a:rPr lang="en-US" sz="2000" b="1" dirty="0" smtClean="0">
                  <a:latin typeface="Tahoma" pitchFamily="34" charset="0"/>
                </a:rPr>
                <a:t> </a:t>
              </a:r>
              <a:r>
                <a:rPr lang="en-US" sz="2000" b="1" dirty="0">
                  <a:latin typeface="Tahoma" pitchFamily="34" charset="0"/>
                </a:rPr>
                <a:t>- </a:t>
              </a:r>
              <a:r>
                <a:rPr lang="en-US" sz="2000" b="1" dirty="0" smtClean="0">
                  <a:solidFill>
                    <a:srgbClr val="FF0000"/>
                  </a:solidFill>
                  <a:latin typeface="Tahoma" pitchFamily="34" charset="0"/>
                </a:rPr>
                <a:t>4140</a:t>
              </a:r>
              <a:endParaRPr lang="en-US" sz="2000" b="1" baseline="-30000" dirty="0">
                <a:solidFill>
                  <a:srgbClr val="FF0000"/>
                </a:solidFill>
                <a:latin typeface="Tahoma" pitchFamily="34" charset="0"/>
              </a:endParaRPr>
            </a:p>
          </p:txBody>
        </p:sp>
        <p:sp>
          <p:nvSpPr>
            <p:cNvPr id="314383" name="Text Box 15"/>
            <p:cNvSpPr txBox="1">
              <a:spLocks noChangeArrowheads="1"/>
            </p:cNvSpPr>
            <p:nvPr/>
          </p:nvSpPr>
          <p:spPr bwMode="auto">
            <a:xfrm>
              <a:off x="3802" y="3157"/>
              <a:ext cx="1167" cy="252"/>
            </a:xfrm>
            <a:prstGeom prst="rect">
              <a:avLst/>
            </a:prstGeom>
            <a:noFill/>
            <a:ln w="9525">
              <a:noFill/>
              <a:miter lim="800000"/>
              <a:headEnd/>
              <a:tailEnd/>
            </a:ln>
            <a:effectLst/>
          </p:spPr>
          <p:txBody>
            <a:bodyPr wrap="none">
              <a:spAutoFit/>
            </a:bodyPr>
            <a:lstStyle/>
            <a:p>
              <a:r>
                <a:rPr lang="en-US" sz="2000" b="1" dirty="0" smtClean="0">
                  <a:solidFill>
                    <a:srgbClr val="FF0000"/>
                  </a:solidFill>
                  <a:latin typeface="Tahoma" pitchFamily="34" charset="0"/>
                </a:rPr>
                <a:t>4165</a:t>
              </a:r>
              <a:r>
                <a:rPr lang="en-US" sz="2000" b="1" dirty="0" smtClean="0">
                  <a:latin typeface="Tahoma" pitchFamily="34" charset="0"/>
                </a:rPr>
                <a:t> </a:t>
              </a:r>
              <a:r>
                <a:rPr lang="en-US" sz="2000" b="1" dirty="0">
                  <a:latin typeface="Tahoma" pitchFamily="34" charset="0"/>
                </a:rPr>
                <a:t>+ </a:t>
              </a:r>
              <a:r>
                <a:rPr lang="en-US" sz="2000" b="1" dirty="0" smtClean="0">
                  <a:solidFill>
                    <a:srgbClr val="FF0000"/>
                  </a:solidFill>
                  <a:latin typeface="Tahoma" pitchFamily="34" charset="0"/>
                </a:rPr>
                <a:t>4140</a:t>
              </a:r>
              <a:endParaRPr lang="en-US" sz="2000" b="1" baseline="-30000" dirty="0">
                <a:solidFill>
                  <a:srgbClr val="FF0000"/>
                </a:solidFill>
                <a:latin typeface="Tahoma" pitchFamily="34" charset="0"/>
              </a:endParaRPr>
            </a:p>
          </p:txBody>
        </p:sp>
        <p:sp>
          <p:nvSpPr>
            <p:cNvPr id="314384" name="Line 16"/>
            <p:cNvSpPr>
              <a:spLocks noChangeShapeType="1"/>
            </p:cNvSpPr>
            <p:nvPr/>
          </p:nvSpPr>
          <p:spPr bwMode="auto">
            <a:xfrm>
              <a:off x="3832" y="3142"/>
              <a:ext cx="1098" cy="0"/>
            </a:xfrm>
            <a:prstGeom prst="line">
              <a:avLst/>
            </a:prstGeom>
            <a:noFill/>
            <a:ln w="38100">
              <a:solidFill>
                <a:schemeClr val="tx1"/>
              </a:solidFill>
              <a:round/>
              <a:headEnd/>
              <a:tailEnd/>
            </a:ln>
            <a:effectLst/>
          </p:spPr>
          <p:txBody>
            <a:bodyPr/>
            <a:lstStyle/>
            <a:p>
              <a:endParaRPr lang="en-US" sz="2000" dirty="0"/>
            </a:p>
          </p:txBody>
        </p:sp>
      </p:grpSp>
      <p:sp>
        <p:nvSpPr>
          <p:cNvPr id="314385" name="Text Box 17"/>
          <p:cNvSpPr txBox="1">
            <a:spLocks noChangeArrowheads="1"/>
          </p:cNvSpPr>
          <p:nvPr/>
        </p:nvSpPr>
        <p:spPr bwMode="auto">
          <a:xfrm>
            <a:off x="4864100" y="4657725"/>
            <a:ext cx="436338" cy="461665"/>
          </a:xfrm>
          <a:prstGeom prst="rect">
            <a:avLst/>
          </a:prstGeom>
          <a:noFill/>
          <a:ln w="9525">
            <a:noFill/>
            <a:miter lim="800000"/>
            <a:headEnd/>
            <a:tailEnd/>
          </a:ln>
          <a:effectLst/>
        </p:spPr>
        <p:txBody>
          <a:bodyPr wrap="none">
            <a:spAutoFit/>
          </a:bodyPr>
          <a:lstStyle/>
          <a:p>
            <a:r>
              <a:rPr lang="en-US" b="1" dirty="0">
                <a:latin typeface="Tahoma" pitchFamily="34" charset="0"/>
              </a:rPr>
              <a:t>=</a:t>
            </a:r>
          </a:p>
        </p:txBody>
      </p:sp>
      <p:sp>
        <p:nvSpPr>
          <p:cNvPr id="314386" name="Line 18"/>
          <p:cNvSpPr>
            <a:spLocks noChangeShapeType="1"/>
          </p:cNvSpPr>
          <p:nvPr/>
        </p:nvSpPr>
        <p:spPr bwMode="auto">
          <a:xfrm>
            <a:off x="1473200" y="2636838"/>
            <a:ext cx="4103688" cy="0"/>
          </a:xfrm>
          <a:prstGeom prst="line">
            <a:avLst/>
          </a:prstGeom>
          <a:noFill/>
          <a:ln w="38100">
            <a:solidFill>
              <a:srgbClr val="FF0000"/>
            </a:solidFill>
            <a:round/>
            <a:headEnd/>
            <a:tailEnd/>
          </a:ln>
          <a:effectLst/>
        </p:spPr>
        <p:txBody>
          <a:bodyPr/>
          <a:lstStyle/>
          <a:p>
            <a:endParaRPr lang="en-US" sz="2000" dirty="0"/>
          </a:p>
        </p:txBody>
      </p:sp>
      <p:grpSp>
        <p:nvGrpSpPr>
          <p:cNvPr id="3" name="Group 19"/>
          <p:cNvGrpSpPr>
            <a:grpSpLocks/>
          </p:cNvGrpSpPr>
          <p:nvPr/>
        </p:nvGrpSpPr>
        <p:grpSpPr bwMode="auto">
          <a:xfrm>
            <a:off x="2536825" y="4478338"/>
            <a:ext cx="2195513" cy="881062"/>
            <a:chOff x="3467" y="3078"/>
            <a:chExt cx="1383" cy="555"/>
          </a:xfrm>
        </p:grpSpPr>
        <p:sp>
          <p:nvSpPr>
            <p:cNvPr id="314388" name="Text Box 20"/>
            <p:cNvSpPr txBox="1">
              <a:spLocks noChangeArrowheads="1"/>
            </p:cNvSpPr>
            <p:nvPr/>
          </p:nvSpPr>
          <p:spPr bwMode="auto">
            <a:xfrm>
              <a:off x="3482" y="3078"/>
              <a:ext cx="1262" cy="252"/>
            </a:xfrm>
            <a:prstGeom prst="rect">
              <a:avLst/>
            </a:prstGeom>
            <a:noFill/>
            <a:ln w="9525">
              <a:noFill/>
              <a:miter lim="800000"/>
              <a:headEnd/>
              <a:tailEnd/>
            </a:ln>
            <a:effectLst/>
          </p:spPr>
          <p:txBody>
            <a:bodyPr wrap="none">
              <a:spAutoFit/>
            </a:bodyPr>
            <a:lstStyle/>
            <a:p>
              <a:r>
                <a:rPr lang="en-US" sz="2000" b="1" dirty="0" smtClean="0">
                  <a:latin typeface="Tahoma" pitchFamily="34" charset="0"/>
                </a:rPr>
                <a:t>I </a:t>
              </a:r>
              <a:r>
                <a:rPr lang="en-US" sz="2000" b="1" baseline="-30000" dirty="0">
                  <a:latin typeface="Tahoma" pitchFamily="34" charset="0"/>
                </a:rPr>
                <a:t>below</a:t>
              </a:r>
              <a:r>
                <a:rPr lang="en-US" sz="2000" b="1" dirty="0">
                  <a:latin typeface="Tahoma" pitchFamily="34" charset="0"/>
                </a:rPr>
                <a:t> – </a:t>
              </a:r>
              <a:r>
                <a:rPr lang="en-US" sz="2000" b="1" dirty="0" smtClean="0">
                  <a:latin typeface="Tahoma" pitchFamily="34" charset="0"/>
                </a:rPr>
                <a:t>I </a:t>
              </a:r>
              <a:r>
                <a:rPr lang="en-US" sz="2000" b="1" baseline="-30000" dirty="0">
                  <a:latin typeface="Tahoma" pitchFamily="34" charset="0"/>
                </a:rPr>
                <a:t>above</a:t>
              </a:r>
            </a:p>
          </p:txBody>
        </p:sp>
        <p:sp>
          <p:nvSpPr>
            <p:cNvPr id="314389" name="Text Box 21"/>
            <p:cNvSpPr txBox="1">
              <a:spLocks noChangeArrowheads="1"/>
            </p:cNvSpPr>
            <p:nvPr/>
          </p:nvSpPr>
          <p:spPr bwMode="auto">
            <a:xfrm>
              <a:off x="3467" y="3381"/>
              <a:ext cx="1292" cy="252"/>
            </a:xfrm>
            <a:prstGeom prst="rect">
              <a:avLst/>
            </a:prstGeom>
            <a:noFill/>
            <a:ln w="9525">
              <a:noFill/>
              <a:miter lim="800000"/>
              <a:headEnd/>
              <a:tailEnd/>
            </a:ln>
            <a:effectLst/>
          </p:spPr>
          <p:txBody>
            <a:bodyPr wrap="none">
              <a:spAutoFit/>
            </a:bodyPr>
            <a:lstStyle/>
            <a:p>
              <a:r>
                <a:rPr lang="en-US" sz="2000" b="1" dirty="0" smtClean="0">
                  <a:latin typeface="Tahoma" pitchFamily="34" charset="0"/>
                </a:rPr>
                <a:t>I </a:t>
              </a:r>
              <a:r>
                <a:rPr lang="en-US" sz="2000" b="1" baseline="-30000" dirty="0">
                  <a:latin typeface="Tahoma" pitchFamily="34" charset="0"/>
                </a:rPr>
                <a:t>below</a:t>
              </a:r>
              <a:r>
                <a:rPr lang="en-US" sz="2000" b="1" dirty="0">
                  <a:latin typeface="Tahoma" pitchFamily="34" charset="0"/>
                </a:rPr>
                <a:t> + </a:t>
              </a:r>
              <a:r>
                <a:rPr lang="en-US" sz="2000" b="1" dirty="0" smtClean="0">
                  <a:latin typeface="Tahoma" pitchFamily="34" charset="0"/>
                </a:rPr>
                <a:t>I </a:t>
              </a:r>
              <a:r>
                <a:rPr lang="en-US" sz="2000" b="1" baseline="-30000" dirty="0">
                  <a:latin typeface="Tahoma" pitchFamily="34" charset="0"/>
                </a:rPr>
                <a:t>above</a:t>
              </a:r>
            </a:p>
          </p:txBody>
        </p:sp>
        <p:sp>
          <p:nvSpPr>
            <p:cNvPr id="314390" name="Line 22"/>
            <p:cNvSpPr>
              <a:spLocks noChangeShapeType="1"/>
            </p:cNvSpPr>
            <p:nvPr/>
          </p:nvSpPr>
          <p:spPr bwMode="auto">
            <a:xfrm>
              <a:off x="3497" y="3392"/>
              <a:ext cx="1353" cy="0"/>
            </a:xfrm>
            <a:prstGeom prst="line">
              <a:avLst/>
            </a:prstGeom>
            <a:noFill/>
            <a:ln w="38100">
              <a:solidFill>
                <a:schemeClr val="tx1"/>
              </a:solidFill>
              <a:round/>
              <a:headEnd/>
              <a:tailEnd/>
            </a:ln>
            <a:effectLst/>
          </p:spPr>
          <p:txBody>
            <a:bodyPr/>
            <a:lstStyle/>
            <a:p>
              <a:endParaRPr lang="en-US" sz="2000" dirty="0"/>
            </a:p>
          </p:txBody>
        </p:sp>
      </p:grpSp>
      <p:sp>
        <p:nvSpPr>
          <p:cNvPr id="314391" name="Text Box 23"/>
          <p:cNvSpPr txBox="1">
            <a:spLocks noChangeArrowheads="1"/>
          </p:cNvSpPr>
          <p:nvPr/>
        </p:nvSpPr>
        <p:spPr bwMode="auto">
          <a:xfrm>
            <a:off x="7410450" y="4657725"/>
            <a:ext cx="436338" cy="461665"/>
          </a:xfrm>
          <a:prstGeom prst="rect">
            <a:avLst/>
          </a:prstGeom>
          <a:noFill/>
          <a:ln w="9525">
            <a:noFill/>
            <a:miter lim="800000"/>
            <a:headEnd/>
            <a:tailEnd/>
          </a:ln>
          <a:effectLst/>
        </p:spPr>
        <p:txBody>
          <a:bodyPr wrap="none">
            <a:spAutoFit/>
          </a:bodyPr>
          <a:lstStyle/>
          <a:p>
            <a:r>
              <a:rPr lang="en-US" b="1" dirty="0">
                <a:latin typeface="Tahoma" pitchFamily="34" charset="0"/>
              </a:rPr>
              <a:t>=</a:t>
            </a:r>
          </a:p>
        </p:txBody>
      </p:sp>
      <p:sp>
        <p:nvSpPr>
          <p:cNvPr id="314392" name="Text Box 24"/>
          <p:cNvSpPr txBox="1">
            <a:spLocks noChangeArrowheads="1"/>
          </p:cNvSpPr>
          <p:nvPr/>
        </p:nvSpPr>
        <p:spPr bwMode="auto">
          <a:xfrm>
            <a:off x="7786735" y="4637752"/>
            <a:ext cx="1213794" cy="523220"/>
          </a:xfrm>
          <a:prstGeom prst="rect">
            <a:avLst/>
          </a:prstGeom>
          <a:noFill/>
          <a:ln w="9525">
            <a:noFill/>
            <a:miter lim="800000"/>
            <a:headEnd/>
            <a:tailEnd/>
          </a:ln>
          <a:effectLst/>
        </p:spPr>
        <p:txBody>
          <a:bodyPr wrap="none">
            <a:spAutoFit/>
          </a:bodyPr>
          <a:lstStyle/>
          <a:p>
            <a:r>
              <a:rPr lang="en-US" sz="2800" b="1" dirty="0" smtClean="0">
                <a:latin typeface="Tahoma" pitchFamily="34" charset="0"/>
              </a:rPr>
              <a:t>0.003</a:t>
            </a:r>
            <a:endParaRPr lang="en-US" sz="2800" b="1" baseline="-30000" dirty="0">
              <a:latin typeface="Tahoma" pitchFamily="34" charset="0"/>
            </a:endParaRPr>
          </a:p>
        </p:txBody>
      </p:sp>
      <p:sp>
        <p:nvSpPr>
          <p:cNvPr id="314393" name="Text Box 25"/>
          <p:cNvSpPr txBox="1">
            <a:spLocks noChangeArrowheads="1"/>
          </p:cNvSpPr>
          <p:nvPr/>
        </p:nvSpPr>
        <p:spPr bwMode="auto">
          <a:xfrm>
            <a:off x="313756" y="5697464"/>
            <a:ext cx="8284333" cy="400110"/>
          </a:xfrm>
          <a:prstGeom prst="rect">
            <a:avLst/>
          </a:prstGeom>
          <a:noFill/>
          <a:ln w="9525">
            <a:noFill/>
            <a:miter lim="800000"/>
            <a:headEnd/>
            <a:tailEnd/>
          </a:ln>
          <a:effectLst/>
        </p:spPr>
        <p:txBody>
          <a:bodyPr wrap="square">
            <a:spAutoFit/>
          </a:bodyPr>
          <a:lstStyle/>
          <a:p>
            <a:r>
              <a:rPr lang="en-US" sz="2000" b="1" dirty="0">
                <a:solidFill>
                  <a:srgbClr val="0033CC"/>
                </a:solidFill>
                <a:latin typeface="Tahoma" pitchFamily="34" charset="0"/>
              </a:rPr>
              <a:t>Of the incident energy, </a:t>
            </a:r>
            <a:r>
              <a:rPr lang="en-US" sz="2000" b="1" dirty="0" smtClean="0">
                <a:solidFill>
                  <a:srgbClr val="0033CC"/>
                </a:solidFill>
                <a:latin typeface="Tahoma" pitchFamily="34" charset="0"/>
              </a:rPr>
              <a:t>0.3% </a:t>
            </a:r>
            <a:r>
              <a:rPr lang="en-US" sz="2000" b="1" dirty="0">
                <a:solidFill>
                  <a:srgbClr val="0033CC"/>
                </a:solidFill>
                <a:latin typeface="Tahoma" pitchFamily="34" charset="0"/>
              </a:rPr>
              <a:t>is reflected, </a:t>
            </a:r>
            <a:r>
              <a:rPr lang="en-US" sz="2000" b="1" dirty="0" smtClean="0">
                <a:solidFill>
                  <a:srgbClr val="0033CC"/>
                </a:solidFill>
                <a:latin typeface="Tahoma" pitchFamily="34" charset="0"/>
              </a:rPr>
              <a:t>99.7% </a:t>
            </a:r>
            <a:r>
              <a:rPr lang="en-US" sz="2000" b="1" dirty="0">
                <a:solidFill>
                  <a:srgbClr val="0033CC"/>
                </a:solidFill>
                <a:latin typeface="Tahoma" pitchFamily="34" charset="0"/>
              </a:rPr>
              <a:t>is transmitted</a:t>
            </a: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32" name="Rectangle 172" descr="20%"/>
          <p:cNvSpPr>
            <a:spLocks noChangeArrowheads="1"/>
          </p:cNvSpPr>
          <p:nvPr/>
        </p:nvSpPr>
        <p:spPr bwMode="auto">
          <a:xfrm>
            <a:off x="1471613" y="5908764"/>
            <a:ext cx="3384550" cy="457200"/>
          </a:xfrm>
          <a:prstGeom prst="rect">
            <a:avLst/>
          </a:prstGeom>
          <a:pattFill prst="pct20">
            <a:fgClr>
              <a:schemeClr val="tx2"/>
            </a:fgClr>
            <a:bgClr>
              <a:srgbClr val="CC9900"/>
            </a:bgClr>
          </a:pattFill>
          <a:ln w="9525">
            <a:solidFill>
              <a:schemeClr val="tx1"/>
            </a:solidFill>
            <a:miter lim="800000"/>
            <a:headEnd/>
            <a:tailEnd/>
          </a:ln>
          <a:effectLst/>
        </p:spPr>
        <p:txBody>
          <a:bodyPr wrap="none" anchor="ctr"/>
          <a:lstStyle/>
          <a:p>
            <a:endParaRPr lang="en-US" dirty="0"/>
          </a:p>
        </p:txBody>
      </p:sp>
      <p:sp>
        <p:nvSpPr>
          <p:cNvPr id="296978" name="Rectangle 18"/>
          <p:cNvSpPr>
            <a:spLocks noGrp="1" noChangeArrowheads="1"/>
          </p:cNvSpPr>
          <p:nvPr>
            <p:ph type="title"/>
          </p:nvPr>
        </p:nvSpPr>
        <p:spPr/>
        <p:txBody>
          <a:bodyPr/>
          <a:lstStyle/>
          <a:p>
            <a:r>
              <a:rPr lang="en-US" dirty="0"/>
              <a:t>Back to Basics</a:t>
            </a:r>
          </a:p>
        </p:txBody>
      </p:sp>
      <p:sp>
        <p:nvSpPr>
          <p:cNvPr id="296979" name="Rectangle 19" descr="80%"/>
          <p:cNvSpPr>
            <a:spLocks noChangeArrowheads="1"/>
          </p:cNvSpPr>
          <p:nvPr/>
        </p:nvSpPr>
        <p:spPr bwMode="auto">
          <a:xfrm>
            <a:off x="1476375" y="4127589"/>
            <a:ext cx="3378200" cy="1766887"/>
          </a:xfrm>
          <a:prstGeom prst="rect">
            <a:avLst/>
          </a:prstGeom>
          <a:pattFill prst="pct80">
            <a:fgClr>
              <a:srgbClr val="FFFF99"/>
            </a:fgClr>
            <a:bgClr>
              <a:schemeClr val="tx2"/>
            </a:bgClr>
          </a:pattFill>
          <a:ln w="19050">
            <a:solidFill>
              <a:schemeClr val="tx1"/>
            </a:solidFill>
            <a:miter lim="800000"/>
            <a:headEnd/>
            <a:tailEnd/>
          </a:ln>
          <a:effectLst/>
        </p:spPr>
        <p:txBody>
          <a:bodyPr wrap="none" anchor="ctr"/>
          <a:lstStyle/>
          <a:p>
            <a:pPr algn="ctr"/>
            <a:endParaRPr lang="en-US" sz="2000" dirty="0"/>
          </a:p>
        </p:txBody>
      </p:sp>
      <p:sp>
        <p:nvSpPr>
          <p:cNvPr id="296980" name="Rectangle 20" descr="Dashed horizontal"/>
          <p:cNvSpPr>
            <a:spLocks noChangeArrowheads="1"/>
          </p:cNvSpPr>
          <p:nvPr/>
        </p:nvSpPr>
        <p:spPr bwMode="auto">
          <a:xfrm>
            <a:off x="1476375" y="2541676"/>
            <a:ext cx="3378200" cy="1579563"/>
          </a:xfrm>
          <a:prstGeom prst="rect">
            <a:avLst/>
          </a:prstGeom>
          <a:pattFill prst="dashHorz">
            <a:fgClr>
              <a:schemeClr val="tx2"/>
            </a:fgClr>
            <a:bgClr>
              <a:schemeClr val="accent1"/>
            </a:bgClr>
          </a:pattFill>
          <a:ln w="19050">
            <a:solidFill>
              <a:schemeClr val="tx1"/>
            </a:solidFill>
            <a:miter lim="800000"/>
            <a:headEnd/>
            <a:tailEnd/>
          </a:ln>
          <a:effectLst/>
        </p:spPr>
        <p:txBody>
          <a:bodyPr wrap="none" anchor="ctr"/>
          <a:lstStyle/>
          <a:p>
            <a:endParaRPr lang="en-US" sz="2000" dirty="0"/>
          </a:p>
        </p:txBody>
      </p:sp>
      <p:sp>
        <p:nvSpPr>
          <p:cNvPr id="296981" name="Line 21"/>
          <p:cNvSpPr>
            <a:spLocks noChangeShapeType="1"/>
          </p:cNvSpPr>
          <p:nvPr/>
        </p:nvSpPr>
        <p:spPr bwMode="auto">
          <a:xfrm>
            <a:off x="1446213" y="2509926"/>
            <a:ext cx="3494087" cy="0"/>
          </a:xfrm>
          <a:prstGeom prst="line">
            <a:avLst/>
          </a:prstGeom>
          <a:noFill/>
          <a:ln w="38100">
            <a:solidFill>
              <a:schemeClr val="tx1"/>
            </a:solidFill>
            <a:round/>
            <a:headEnd/>
            <a:tailEnd/>
          </a:ln>
          <a:effectLst/>
        </p:spPr>
        <p:txBody>
          <a:bodyPr/>
          <a:lstStyle/>
          <a:p>
            <a:endParaRPr lang="en-US" sz="2000" dirty="0"/>
          </a:p>
        </p:txBody>
      </p:sp>
      <p:sp>
        <p:nvSpPr>
          <p:cNvPr id="296982" name="Line 22"/>
          <p:cNvSpPr>
            <a:spLocks noChangeShapeType="1"/>
          </p:cNvSpPr>
          <p:nvPr/>
        </p:nvSpPr>
        <p:spPr bwMode="auto">
          <a:xfrm>
            <a:off x="1446213" y="4092664"/>
            <a:ext cx="3494087" cy="0"/>
          </a:xfrm>
          <a:prstGeom prst="line">
            <a:avLst/>
          </a:prstGeom>
          <a:noFill/>
          <a:ln w="38100">
            <a:solidFill>
              <a:schemeClr val="tx1"/>
            </a:solidFill>
            <a:round/>
            <a:headEnd/>
            <a:tailEnd/>
          </a:ln>
          <a:effectLst/>
        </p:spPr>
        <p:txBody>
          <a:bodyPr/>
          <a:lstStyle/>
          <a:p>
            <a:endParaRPr lang="en-US" sz="2000" dirty="0"/>
          </a:p>
        </p:txBody>
      </p:sp>
      <p:sp>
        <p:nvSpPr>
          <p:cNvPr id="296983" name="Line 23"/>
          <p:cNvSpPr>
            <a:spLocks noChangeShapeType="1"/>
          </p:cNvSpPr>
          <p:nvPr/>
        </p:nvSpPr>
        <p:spPr bwMode="auto">
          <a:xfrm>
            <a:off x="1490663" y="5924639"/>
            <a:ext cx="3494087" cy="0"/>
          </a:xfrm>
          <a:prstGeom prst="line">
            <a:avLst/>
          </a:prstGeom>
          <a:noFill/>
          <a:ln w="38100">
            <a:solidFill>
              <a:schemeClr val="tx1"/>
            </a:solidFill>
            <a:round/>
            <a:headEnd/>
            <a:tailEnd/>
          </a:ln>
          <a:effectLst/>
        </p:spPr>
        <p:txBody>
          <a:bodyPr/>
          <a:lstStyle/>
          <a:p>
            <a:endParaRPr lang="en-US" sz="2000" dirty="0"/>
          </a:p>
        </p:txBody>
      </p:sp>
      <p:sp>
        <p:nvSpPr>
          <p:cNvPr id="296988" name="AutoShape 28"/>
          <p:cNvSpPr>
            <a:spLocks noChangeArrowheads="1"/>
          </p:cNvSpPr>
          <p:nvPr/>
        </p:nvSpPr>
        <p:spPr bwMode="auto">
          <a:xfrm>
            <a:off x="2141538" y="2062251"/>
            <a:ext cx="541337" cy="561975"/>
          </a:xfrm>
          <a:prstGeom prst="sun">
            <a:avLst>
              <a:gd name="adj" fmla="val 25000"/>
            </a:avLst>
          </a:prstGeom>
          <a:solidFill>
            <a:srgbClr val="FFFF00"/>
          </a:solidFill>
          <a:ln w="9525">
            <a:solidFill>
              <a:srgbClr val="FF0066"/>
            </a:solidFill>
            <a:miter lim="800000"/>
            <a:headEnd/>
            <a:tailEnd/>
          </a:ln>
          <a:effectLst/>
        </p:spPr>
        <p:txBody>
          <a:bodyPr wrap="none" anchor="ctr"/>
          <a:lstStyle/>
          <a:p>
            <a:endParaRPr lang="en-US" sz="2000" dirty="0"/>
          </a:p>
        </p:txBody>
      </p:sp>
      <p:sp>
        <p:nvSpPr>
          <p:cNvPr id="296989" name="AutoShape 29"/>
          <p:cNvSpPr>
            <a:spLocks noChangeArrowheads="1"/>
          </p:cNvSpPr>
          <p:nvPr/>
        </p:nvSpPr>
        <p:spPr bwMode="auto">
          <a:xfrm flipV="1">
            <a:off x="4138613" y="2105114"/>
            <a:ext cx="311150" cy="333375"/>
          </a:xfrm>
          <a:prstGeom prst="triangle">
            <a:avLst>
              <a:gd name="adj" fmla="val 50000"/>
            </a:avLst>
          </a:prstGeom>
          <a:solidFill>
            <a:schemeClr val="folHlink"/>
          </a:solidFill>
          <a:ln w="9525">
            <a:solidFill>
              <a:schemeClr val="bg1"/>
            </a:solidFill>
            <a:miter lim="800000"/>
            <a:headEnd/>
            <a:tailEnd/>
          </a:ln>
          <a:effectLst/>
        </p:spPr>
        <p:txBody>
          <a:bodyPr wrap="none" anchor="ctr"/>
          <a:lstStyle/>
          <a:p>
            <a:endParaRPr lang="en-US" sz="2000" dirty="0"/>
          </a:p>
        </p:txBody>
      </p:sp>
      <p:sp>
        <p:nvSpPr>
          <p:cNvPr id="296992" name="Text Box 32"/>
          <p:cNvSpPr txBox="1">
            <a:spLocks noChangeArrowheads="1"/>
          </p:cNvSpPr>
          <p:nvPr/>
        </p:nvSpPr>
        <p:spPr bwMode="auto">
          <a:xfrm>
            <a:off x="882049" y="920750"/>
            <a:ext cx="4687502" cy="707886"/>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Seismic energy travels down and</a:t>
            </a:r>
          </a:p>
          <a:p>
            <a:pPr algn="ctr"/>
            <a:r>
              <a:rPr lang="en-US" sz="2000" b="1" dirty="0">
                <a:latin typeface="Tahoma" pitchFamily="34" charset="0"/>
              </a:rPr>
              <a:t>is reflected off acoustic boundaries</a:t>
            </a:r>
          </a:p>
        </p:txBody>
      </p:sp>
      <p:sp>
        <p:nvSpPr>
          <p:cNvPr id="296993" name="Text Box 33"/>
          <p:cNvSpPr txBox="1">
            <a:spLocks noChangeArrowheads="1"/>
          </p:cNvSpPr>
          <p:nvPr/>
        </p:nvSpPr>
        <p:spPr bwMode="auto">
          <a:xfrm>
            <a:off x="1971740" y="1635214"/>
            <a:ext cx="774571" cy="400110"/>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Shot</a:t>
            </a:r>
          </a:p>
        </p:txBody>
      </p:sp>
      <p:sp>
        <p:nvSpPr>
          <p:cNvPr id="296994" name="Text Box 34"/>
          <p:cNvSpPr txBox="1">
            <a:spLocks noChangeArrowheads="1"/>
          </p:cNvSpPr>
          <p:nvPr/>
        </p:nvSpPr>
        <p:spPr bwMode="auto">
          <a:xfrm>
            <a:off x="3683705" y="1635214"/>
            <a:ext cx="1298753" cy="400110"/>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Receiver</a:t>
            </a:r>
          </a:p>
        </p:txBody>
      </p:sp>
      <p:sp>
        <p:nvSpPr>
          <p:cNvPr id="296995" name="Text Box 35"/>
          <p:cNvSpPr txBox="1">
            <a:spLocks noChangeArrowheads="1"/>
          </p:cNvSpPr>
          <p:nvPr/>
        </p:nvSpPr>
        <p:spPr bwMode="auto">
          <a:xfrm>
            <a:off x="7187968" y="1533614"/>
            <a:ext cx="1164101" cy="707886"/>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Seismic</a:t>
            </a:r>
          </a:p>
          <a:p>
            <a:pPr algn="ctr"/>
            <a:r>
              <a:rPr lang="en-US" sz="2000" b="1" dirty="0">
                <a:latin typeface="Tahoma" pitchFamily="34" charset="0"/>
              </a:rPr>
              <a:t>Record</a:t>
            </a:r>
          </a:p>
        </p:txBody>
      </p:sp>
      <p:grpSp>
        <p:nvGrpSpPr>
          <p:cNvPr id="2" name="Group 83"/>
          <p:cNvGrpSpPr>
            <a:grpSpLocks/>
          </p:cNvGrpSpPr>
          <p:nvPr/>
        </p:nvGrpSpPr>
        <p:grpSpPr bwMode="auto">
          <a:xfrm>
            <a:off x="2522538" y="2468651"/>
            <a:ext cx="1881187" cy="1755775"/>
            <a:chOff x="1589" y="1642"/>
            <a:chExt cx="1185" cy="1106"/>
          </a:xfrm>
        </p:grpSpPr>
        <p:sp>
          <p:nvSpPr>
            <p:cNvPr id="297044" name="Freeform 84"/>
            <p:cNvSpPr>
              <a:spLocks/>
            </p:cNvSpPr>
            <p:nvPr/>
          </p:nvSpPr>
          <p:spPr bwMode="auto">
            <a:xfrm rot="-1185044">
              <a:off x="2176" y="2318"/>
              <a:ext cx="138" cy="204"/>
            </a:xfrm>
            <a:custGeom>
              <a:avLst/>
              <a:gdLst/>
              <a:ahLst/>
              <a:cxnLst>
                <a:cxn ang="0">
                  <a:pos x="0" y="0"/>
                </a:cxn>
                <a:cxn ang="0">
                  <a:pos x="78" y="54"/>
                </a:cxn>
                <a:cxn ang="0">
                  <a:pos x="138" y="118"/>
                </a:cxn>
                <a:cxn ang="0">
                  <a:pos x="206" y="192"/>
                </a:cxn>
              </a:cxnLst>
              <a:rect l="0" t="0" r="r" b="b"/>
              <a:pathLst>
                <a:path w="206" h="192">
                  <a:moveTo>
                    <a:pt x="0" y="0"/>
                  </a:moveTo>
                  <a:cubicBezTo>
                    <a:pt x="27" y="17"/>
                    <a:pt x="55" y="34"/>
                    <a:pt x="78" y="54"/>
                  </a:cubicBezTo>
                  <a:cubicBezTo>
                    <a:pt x="101" y="74"/>
                    <a:pt x="117" y="95"/>
                    <a:pt x="138" y="118"/>
                  </a:cubicBezTo>
                  <a:cubicBezTo>
                    <a:pt x="159" y="141"/>
                    <a:pt x="182" y="166"/>
                    <a:pt x="206" y="192"/>
                  </a:cubicBezTo>
                </a:path>
              </a:pathLst>
            </a:custGeom>
            <a:noFill/>
            <a:ln w="28575" cmpd="sng">
              <a:solidFill>
                <a:schemeClr val="accent2"/>
              </a:solidFill>
              <a:round/>
              <a:headEnd/>
              <a:tailEnd/>
            </a:ln>
            <a:effectLst/>
          </p:spPr>
          <p:txBody>
            <a:bodyPr/>
            <a:lstStyle/>
            <a:p>
              <a:endParaRPr lang="en-US" sz="2000" dirty="0"/>
            </a:p>
          </p:txBody>
        </p:sp>
        <p:sp>
          <p:nvSpPr>
            <p:cNvPr id="297045" name="AutoShape 85"/>
            <p:cNvSpPr>
              <a:spLocks noChangeArrowheads="1"/>
            </p:cNvSpPr>
            <p:nvPr/>
          </p:nvSpPr>
          <p:spPr bwMode="auto">
            <a:xfrm rot="-3175930">
              <a:off x="2108" y="2446"/>
              <a:ext cx="171" cy="96"/>
            </a:xfrm>
            <a:prstGeom prst="rightArrow">
              <a:avLst>
                <a:gd name="adj1" fmla="val 50000"/>
                <a:gd name="adj2" fmla="val 44531"/>
              </a:avLst>
            </a:prstGeom>
            <a:solidFill>
              <a:schemeClr val="accent2"/>
            </a:solidFill>
            <a:ln w="9525">
              <a:solidFill>
                <a:schemeClr val="bg1"/>
              </a:solidFill>
              <a:miter lim="800000"/>
              <a:headEnd/>
              <a:tailEnd/>
            </a:ln>
            <a:effectLst/>
          </p:spPr>
          <p:txBody>
            <a:bodyPr wrap="none" anchor="ctr"/>
            <a:lstStyle/>
            <a:p>
              <a:endParaRPr lang="en-US" sz="2000" dirty="0"/>
            </a:p>
          </p:txBody>
        </p:sp>
        <p:sp>
          <p:nvSpPr>
            <p:cNvPr id="297046" name="Freeform 86"/>
            <p:cNvSpPr>
              <a:spLocks/>
            </p:cNvSpPr>
            <p:nvPr/>
          </p:nvSpPr>
          <p:spPr bwMode="auto">
            <a:xfrm>
              <a:off x="1730" y="2054"/>
              <a:ext cx="148" cy="207"/>
            </a:xfrm>
            <a:custGeom>
              <a:avLst/>
              <a:gdLst/>
              <a:ahLst/>
              <a:cxnLst>
                <a:cxn ang="0">
                  <a:pos x="0" y="110"/>
                </a:cxn>
                <a:cxn ang="0">
                  <a:pos x="54" y="76"/>
                </a:cxn>
                <a:cxn ang="0">
                  <a:pos x="100" y="36"/>
                </a:cxn>
                <a:cxn ang="0">
                  <a:pos x="126" y="0"/>
                </a:cxn>
              </a:cxnLst>
              <a:rect l="0" t="0" r="r" b="b"/>
              <a:pathLst>
                <a:path w="126" h="110">
                  <a:moveTo>
                    <a:pt x="0" y="110"/>
                  </a:moveTo>
                  <a:cubicBezTo>
                    <a:pt x="18" y="99"/>
                    <a:pt x="37" y="88"/>
                    <a:pt x="54" y="76"/>
                  </a:cubicBezTo>
                  <a:cubicBezTo>
                    <a:pt x="71" y="64"/>
                    <a:pt x="88" y="49"/>
                    <a:pt x="100" y="36"/>
                  </a:cubicBezTo>
                  <a:cubicBezTo>
                    <a:pt x="112" y="23"/>
                    <a:pt x="122" y="6"/>
                    <a:pt x="126" y="0"/>
                  </a:cubicBezTo>
                </a:path>
              </a:pathLst>
            </a:custGeom>
            <a:noFill/>
            <a:ln w="28575" cmpd="sng">
              <a:solidFill>
                <a:schemeClr val="accent2"/>
              </a:solidFill>
              <a:round/>
              <a:headEnd/>
              <a:tailEnd/>
            </a:ln>
            <a:effectLst/>
          </p:spPr>
          <p:txBody>
            <a:bodyPr/>
            <a:lstStyle/>
            <a:p>
              <a:endParaRPr lang="en-US" sz="2000" dirty="0"/>
            </a:p>
          </p:txBody>
        </p:sp>
        <p:sp>
          <p:nvSpPr>
            <p:cNvPr id="297047" name="AutoShape 87"/>
            <p:cNvSpPr>
              <a:spLocks noChangeArrowheads="1"/>
            </p:cNvSpPr>
            <p:nvPr/>
          </p:nvSpPr>
          <p:spPr bwMode="auto">
            <a:xfrm rot="3018464">
              <a:off x="1661" y="2027"/>
              <a:ext cx="203" cy="88"/>
            </a:xfrm>
            <a:prstGeom prst="rightArrow">
              <a:avLst>
                <a:gd name="adj1" fmla="val 50000"/>
                <a:gd name="adj2" fmla="val 57670"/>
              </a:avLst>
            </a:prstGeom>
            <a:solidFill>
              <a:schemeClr val="accent2"/>
            </a:solidFill>
            <a:ln w="9525">
              <a:solidFill>
                <a:schemeClr val="bg1"/>
              </a:solidFill>
              <a:miter lim="800000"/>
              <a:headEnd/>
              <a:tailEnd/>
            </a:ln>
            <a:effectLst/>
          </p:spPr>
          <p:txBody>
            <a:bodyPr wrap="none" anchor="ctr"/>
            <a:lstStyle/>
            <a:p>
              <a:endParaRPr lang="en-US" sz="2000" dirty="0"/>
            </a:p>
          </p:txBody>
        </p:sp>
        <p:sp>
          <p:nvSpPr>
            <p:cNvPr id="297048" name="Freeform 88"/>
            <p:cNvSpPr>
              <a:spLocks/>
            </p:cNvSpPr>
            <p:nvPr/>
          </p:nvSpPr>
          <p:spPr bwMode="auto">
            <a:xfrm>
              <a:off x="2015" y="2471"/>
              <a:ext cx="186" cy="277"/>
            </a:xfrm>
            <a:custGeom>
              <a:avLst/>
              <a:gdLst/>
              <a:ahLst/>
              <a:cxnLst>
                <a:cxn ang="0">
                  <a:pos x="0" y="194"/>
                </a:cxn>
                <a:cxn ang="0">
                  <a:pos x="78" y="142"/>
                </a:cxn>
                <a:cxn ang="0">
                  <a:pos x="140" y="92"/>
                </a:cxn>
                <a:cxn ang="0">
                  <a:pos x="204" y="20"/>
                </a:cxn>
                <a:cxn ang="0">
                  <a:pos x="220" y="0"/>
                </a:cxn>
              </a:cxnLst>
              <a:rect l="0" t="0" r="r" b="b"/>
              <a:pathLst>
                <a:path w="220" h="194">
                  <a:moveTo>
                    <a:pt x="0" y="194"/>
                  </a:moveTo>
                  <a:cubicBezTo>
                    <a:pt x="27" y="176"/>
                    <a:pt x="55" y="159"/>
                    <a:pt x="78" y="142"/>
                  </a:cubicBezTo>
                  <a:cubicBezTo>
                    <a:pt x="101" y="125"/>
                    <a:pt x="119" y="112"/>
                    <a:pt x="140" y="92"/>
                  </a:cubicBezTo>
                  <a:cubicBezTo>
                    <a:pt x="161" y="72"/>
                    <a:pt x="191" y="35"/>
                    <a:pt x="204" y="20"/>
                  </a:cubicBezTo>
                  <a:cubicBezTo>
                    <a:pt x="217" y="5"/>
                    <a:pt x="218" y="2"/>
                    <a:pt x="220" y="0"/>
                  </a:cubicBezTo>
                </a:path>
              </a:pathLst>
            </a:custGeom>
            <a:noFill/>
            <a:ln w="28575" cmpd="sng">
              <a:solidFill>
                <a:schemeClr val="accent2"/>
              </a:solidFill>
              <a:round/>
              <a:headEnd/>
              <a:tailEnd/>
            </a:ln>
            <a:effectLst/>
          </p:spPr>
          <p:txBody>
            <a:bodyPr/>
            <a:lstStyle/>
            <a:p>
              <a:endParaRPr lang="en-US" sz="2000" dirty="0"/>
            </a:p>
          </p:txBody>
        </p:sp>
        <p:sp>
          <p:nvSpPr>
            <p:cNvPr id="297049" name="AutoShape 89"/>
            <p:cNvSpPr>
              <a:spLocks noChangeArrowheads="1"/>
            </p:cNvSpPr>
            <p:nvPr/>
          </p:nvSpPr>
          <p:spPr bwMode="auto">
            <a:xfrm rot="3018464">
              <a:off x="1936" y="2520"/>
              <a:ext cx="203" cy="88"/>
            </a:xfrm>
            <a:prstGeom prst="rightArrow">
              <a:avLst>
                <a:gd name="adj1" fmla="val 50000"/>
                <a:gd name="adj2" fmla="val 57670"/>
              </a:avLst>
            </a:prstGeom>
            <a:solidFill>
              <a:schemeClr val="accent2"/>
            </a:solidFill>
            <a:ln w="9525">
              <a:solidFill>
                <a:schemeClr val="bg1"/>
              </a:solidFill>
              <a:miter lim="800000"/>
              <a:headEnd/>
              <a:tailEnd/>
            </a:ln>
            <a:effectLst/>
          </p:spPr>
          <p:txBody>
            <a:bodyPr wrap="none" anchor="ctr"/>
            <a:lstStyle/>
            <a:p>
              <a:endParaRPr lang="en-US" sz="2000" dirty="0"/>
            </a:p>
          </p:txBody>
        </p:sp>
        <p:sp>
          <p:nvSpPr>
            <p:cNvPr id="297050" name="AutoShape 90"/>
            <p:cNvSpPr>
              <a:spLocks noChangeArrowheads="1"/>
            </p:cNvSpPr>
            <p:nvPr/>
          </p:nvSpPr>
          <p:spPr bwMode="auto">
            <a:xfrm rot="-3175930">
              <a:off x="2264" y="2198"/>
              <a:ext cx="171" cy="96"/>
            </a:xfrm>
            <a:prstGeom prst="rightArrow">
              <a:avLst>
                <a:gd name="adj1" fmla="val 50000"/>
                <a:gd name="adj2" fmla="val 44531"/>
              </a:avLst>
            </a:prstGeom>
            <a:solidFill>
              <a:schemeClr val="accent2"/>
            </a:solidFill>
            <a:ln w="9525">
              <a:solidFill>
                <a:schemeClr val="bg1"/>
              </a:solidFill>
              <a:miter lim="800000"/>
              <a:headEnd/>
              <a:tailEnd/>
            </a:ln>
            <a:effectLst/>
          </p:spPr>
          <p:txBody>
            <a:bodyPr wrap="none" anchor="ctr"/>
            <a:lstStyle/>
            <a:p>
              <a:endParaRPr lang="en-US" sz="2000" dirty="0"/>
            </a:p>
          </p:txBody>
        </p:sp>
        <p:sp>
          <p:nvSpPr>
            <p:cNvPr id="297051" name="Freeform 91"/>
            <p:cNvSpPr>
              <a:spLocks/>
            </p:cNvSpPr>
            <p:nvPr/>
          </p:nvSpPr>
          <p:spPr bwMode="auto">
            <a:xfrm rot="-1185044">
              <a:off x="2324" y="2062"/>
              <a:ext cx="138" cy="204"/>
            </a:xfrm>
            <a:custGeom>
              <a:avLst/>
              <a:gdLst/>
              <a:ahLst/>
              <a:cxnLst>
                <a:cxn ang="0">
                  <a:pos x="0" y="0"/>
                </a:cxn>
                <a:cxn ang="0">
                  <a:pos x="78" y="54"/>
                </a:cxn>
                <a:cxn ang="0">
                  <a:pos x="138" y="118"/>
                </a:cxn>
                <a:cxn ang="0">
                  <a:pos x="206" y="192"/>
                </a:cxn>
              </a:cxnLst>
              <a:rect l="0" t="0" r="r" b="b"/>
              <a:pathLst>
                <a:path w="206" h="192">
                  <a:moveTo>
                    <a:pt x="0" y="0"/>
                  </a:moveTo>
                  <a:cubicBezTo>
                    <a:pt x="27" y="17"/>
                    <a:pt x="55" y="34"/>
                    <a:pt x="78" y="54"/>
                  </a:cubicBezTo>
                  <a:cubicBezTo>
                    <a:pt x="101" y="74"/>
                    <a:pt x="117" y="95"/>
                    <a:pt x="138" y="118"/>
                  </a:cubicBezTo>
                  <a:cubicBezTo>
                    <a:pt x="159" y="141"/>
                    <a:pt x="182" y="166"/>
                    <a:pt x="206" y="192"/>
                  </a:cubicBezTo>
                </a:path>
              </a:pathLst>
            </a:custGeom>
            <a:noFill/>
            <a:ln w="28575" cmpd="sng">
              <a:solidFill>
                <a:schemeClr val="accent2"/>
              </a:solidFill>
              <a:round/>
              <a:headEnd/>
              <a:tailEnd/>
            </a:ln>
            <a:effectLst/>
          </p:spPr>
          <p:txBody>
            <a:bodyPr/>
            <a:lstStyle/>
            <a:p>
              <a:endParaRPr lang="en-US" sz="2000" dirty="0"/>
            </a:p>
          </p:txBody>
        </p:sp>
        <p:sp>
          <p:nvSpPr>
            <p:cNvPr id="297052" name="Freeform 92"/>
            <p:cNvSpPr>
              <a:spLocks/>
            </p:cNvSpPr>
            <p:nvPr/>
          </p:nvSpPr>
          <p:spPr bwMode="auto">
            <a:xfrm>
              <a:off x="1828" y="2264"/>
              <a:ext cx="214" cy="294"/>
            </a:xfrm>
            <a:custGeom>
              <a:avLst/>
              <a:gdLst/>
              <a:ahLst/>
              <a:cxnLst>
                <a:cxn ang="0">
                  <a:pos x="0" y="156"/>
                </a:cxn>
                <a:cxn ang="0">
                  <a:pos x="80" y="106"/>
                </a:cxn>
                <a:cxn ang="0">
                  <a:pos x="132" y="60"/>
                </a:cxn>
                <a:cxn ang="0">
                  <a:pos x="182" y="0"/>
                </a:cxn>
              </a:cxnLst>
              <a:rect l="0" t="0" r="r" b="b"/>
              <a:pathLst>
                <a:path w="182" h="156">
                  <a:moveTo>
                    <a:pt x="0" y="156"/>
                  </a:moveTo>
                  <a:cubicBezTo>
                    <a:pt x="29" y="139"/>
                    <a:pt x="58" y="122"/>
                    <a:pt x="80" y="106"/>
                  </a:cubicBezTo>
                  <a:cubicBezTo>
                    <a:pt x="102" y="90"/>
                    <a:pt x="115" y="78"/>
                    <a:pt x="132" y="60"/>
                  </a:cubicBezTo>
                  <a:cubicBezTo>
                    <a:pt x="149" y="42"/>
                    <a:pt x="165" y="21"/>
                    <a:pt x="182" y="0"/>
                  </a:cubicBezTo>
                </a:path>
              </a:pathLst>
            </a:custGeom>
            <a:noFill/>
            <a:ln w="28575" cmpd="sng">
              <a:solidFill>
                <a:schemeClr val="accent2"/>
              </a:solidFill>
              <a:round/>
              <a:headEnd/>
              <a:tailEnd/>
            </a:ln>
            <a:effectLst/>
          </p:spPr>
          <p:txBody>
            <a:bodyPr/>
            <a:lstStyle/>
            <a:p>
              <a:endParaRPr lang="en-US" sz="2000" dirty="0"/>
            </a:p>
          </p:txBody>
        </p:sp>
        <p:sp>
          <p:nvSpPr>
            <p:cNvPr id="297053" name="AutoShape 93"/>
            <p:cNvSpPr>
              <a:spLocks noChangeArrowheads="1"/>
            </p:cNvSpPr>
            <p:nvPr/>
          </p:nvSpPr>
          <p:spPr bwMode="auto">
            <a:xfrm rot="3018464">
              <a:off x="1802" y="2292"/>
              <a:ext cx="203" cy="88"/>
            </a:xfrm>
            <a:prstGeom prst="rightArrow">
              <a:avLst>
                <a:gd name="adj1" fmla="val 50000"/>
                <a:gd name="adj2" fmla="val 57670"/>
              </a:avLst>
            </a:prstGeom>
            <a:solidFill>
              <a:schemeClr val="accent2"/>
            </a:solidFill>
            <a:ln w="9525">
              <a:solidFill>
                <a:schemeClr val="bg1"/>
              </a:solidFill>
              <a:miter lim="800000"/>
              <a:headEnd/>
              <a:tailEnd/>
            </a:ln>
            <a:effectLst/>
          </p:spPr>
          <p:txBody>
            <a:bodyPr wrap="none" anchor="ctr"/>
            <a:lstStyle/>
            <a:p>
              <a:endParaRPr lang="en-US" sz="2000" dirty="0"/>
            </a:p>
          </p:txBody>
        </p:sp>
        <p:sp>
          <p:nvSpPr>
            <p:cNvPr id="297054" name="Freeform 94"/>
            <p:cNvSpPr>
              <a:spLocks/>
            </p:cNvSpPr>
            <p:nvPr/>
          </p:nvSpPr>
          <p:spPr bwMode="auto">
            <a:xfrm>
              <a:off x="1629" y="1851"/>
              <a:ext cx="87" cy="120"/>
            </a:xfrm>
            <a:custGeom>
              <a:avLst/>
              <a:gdLst/>
              <a:ahLst/>
              <a:cxnLst>
                <a:cxn ang="0">
                  <a:pos x="0" y="64"/>
                </a:cxn>
                <a:cxn ang="0">
                  <a:pos x="42" y="38"/>
                </a:cxn>
                <a:cxn ang="0">
                  <a:pos x="74" y="0"/>
                </a:cxn>
              </a:cxnLst>
              <a:rect l="0" t="0" r="r" b="b"/>
              <a:pathLst>
                <a:path w="74" h="64">
                  <a:moveTo>
                    <a:pt x="0" y="64"/>
                  </a:moveTo>
                  <a:cubicBezTo>
                    <a:pt x="15" y="56"/>
                    <a:pt x="30" y="49"/>
                    <a:pt x="42" y="38"/>
                  </a:cubicBezTo>
                  <a:cubicBezTo>
                    <a:pt x="54" y="27"/>
                    <a:pt x="64" y="13"/>
                    <a:pt x="74" y="0"/>
                  </a:cubicBezTo>
                </a:path>
              </a:pathLst>
            </a:custGeom>
            <a:noFill/>
            <a:ln w="28575" cmpd="sng">
              <a:solidFill>
                <a:schemeClr val="accent2"/>
              </a:solidFill>
              <a:round/>
              <a:headEnd/>
              <a:tailEnd/>
            </a:ln>
            <a:effectLst/>
          </p:spPr>
          <p:txBody>
            <a:bodyPr/>
            <a:lstStyle/>
            <a:p>
              <a:endParaRPr lang="en-US" sz="2000" dirty="0"/>
            </a:p>
          </p:txBody>
        </p:sp>
        <p:sp>
          <p:nvSpPr>
            <p:cNvPr id="297055" name="AutoShape 95"/>
            <p:cNvSpPr>
              <a:spLocks noChangeArrowheads="1"/>
            </p:cNvSpPr>
            <p:nvPr/>
          </p:nvSpPr>
          <p:spPr bwMode="auto">
            <a:xfrm rot="3018464">
              <a:off x="1531" y="1785"/>
              <a:ext cx="203" cy="88"/>
            </a:xfrm>
            <a:prstGeom prst="rightArrow">
              <a:avLst>
                <a:gd name="adj1" fmla="val 50000"/>
                <a:gd name="adj2" fmla="val 57670"/>
              </a:avLst>
            </a:prstGeom>
            <a:solidFill>
              <a:schemeClr val="accent2"/>
            </a:solidFill>
            <a:ln w="9525">
              <a:solidFill>
                <a:schemeClr val="bg1"/>
              </a:solidFill>
              <a:miter lim="800000"/>
              <a:headEnd/>
              <a:tailEnd/>
            </a:ln>
            <a:effectLst/>
          </p:spPr>
          <p:txBody>
            <a:bodyPr wrap="none" anchor="ctr"/>
            <a:lstStyle/>
            <a:p>
              <a:endParaRPr lang="en-US" sz="2000" dirty="0"/>
            </a:p>
          </p:txBody>
        </p:sp>
        <p:sp>
          <p:nvSpPr>
            <p:cNvPr id="297056" name="AutoShape 96"/>
            <p:cNvSpPr>
              <a:spLocks noChangeArrowheads="1"/>
            </p:cNvSpPr>
            <p:nvPr/>
          </p:nvSpPr>
          <p:spPr bwMode="auto">
            <a:xfrm rot="-3175930">
              <a:off x="2400" y="1950"/>
              <a:ext cx="171" cy="96"/>
            </a:xfrm>
            <a:prstGeom prst="rightArrow">
              <a:avLst>
                <a:gd name="adj1" fmla="val 50000"/>
                <a:gd name="adj2" fmla="val 44531"/>
              </a:avLst>
            </a:prstGeom>
            <a:solidFill>
              <a:schemeClr val="accent2"/>
            </a:solidFill>
            <a:ln w="9525">
              <a:solidFill>
                <a:schemeClr val="bg1"/>
              </a:solidFill>
              <a:miter lim="800000"/>
              <a:headEnd/>
              <a:tailEnd/>
            </a:ln>
            <a:effectLst/>
          </p:spPr>
          <p:txBody>
            <a:bodyPr wrap="none" anchor="ctr"/>
            <a:lstStyle/>
            <a:p>
              <a:endParaRPr lang="en-US" sz="2000" dirty="0"/>
            </a:p>
          </p:txBody>
        </p:sp>
        <p:sp>
          <p:nvSpPr>
            <p:cNvPr id="297057" name="Freeform 97"/>
            <p:cNvSpPr>
              <a:spLocks/>
            </p:cNvSpPr>
            <p:nvPr/>
          </p:nvSpPr>
          <p:spPr bwMode="auto">
            <a:xfrm rot="-1185044">
              <a:off x="2452" y="1810"/>
              <a:ext cx="138" cy="204"/>
            </a:xfrm>
            <a:custGeom>
              <a:avLst/>
              <a:gdLst/>
              <a:ahLst/>
              <a:cxnLst>
                <a:cxn ang="0">
                  <a:pos x="0" y="0"/>
                </a:cxn>
                <a:cxn ang="0">
                  <a:pos x="78" y="54"/>
                </a:cxn>
                <a:cxn ang="0">
                  <a:pos x="138" y="118"/>
                </a:cxn>
                <a:cxn ang="0">
                  <a:pos x="206" y="192"/>
                </a:cxn>
              </a:cxnLst>
              <a:rect l="0" t="0" r="r" b="b"/>
              <a:pathLst>
                <a:path w="206" h="192">
                  <a:moveTo>
                    <a:pt x="0" y="0"/>
                  </a:moveTo>
                  <a:cubicBezTo>
                    <a:pt x="27" y="17"/>
                    <a:pt x="55" y="34"/>
                    <a:pt x="78" y="54"/>
                  </a:cubicBezTo>
                  <a:cubicBezTo>
                    <a:pt x="101" y="74"/>
                    <a:pt x="117" y="95"/>
                    <a:pt x="138" y="118"/>
                  </a:cubicBezTo>
                  <a:cubicBezTo>
                    <a:pt x="159" y="141"/>
                    <a:pt x="182" y="166"/>
                    <a:pt x="206" y="192"/>
                  </a:cubicBezTo>
                </a:path>
              </a:pathLst>
            </a:custGeom>
            <a:noFill/>
            <a:ln w="28575" cmpd="sng">
              <a:solidFill>
                <a:schemeClr val="accent2"/>
              </a:solidFill>
              <a:round/>
              <a:headEnd/>
              <a:tailEnd/>
            </a:ln>
            <a:effectLst/>
          </p:spPr>
          <p:txBody>
            <a:bodyPr/>
            <a:lstStyle/>
            <a:p>
              <a:endParaRPr lang="en-US" sz="2000" dirty="0"/>
            </a:p>
          </p:txBody>
        </p:sp>
        <p:sp>
          <p:nvSpPr>
            <p:cNvPr id="297058" name="AutoShape 98"/>
            <p:cNvSpPr>
              <a:spLocks noChangeArrowheads="1"/>
            </p:cNvSpPr>
            <p:nvPr/>
          </p:nvSpPr>
          <p:spPr bwMode="auto">
            <a:xfrm rot="-3175930">
              <a:off x="2540" y="1726"/>
              <a:ext cx="171" cy="96"/>
            </a:xfrm>
            <a:prstGeom prst="rightArrow">
              <a:avLst>
                <a:gd name="adj1" fmla="val 50000"/>
                <a:gd name="adj2" fmla="val 44531"/>
              </a:avLst>
            </a:prstGeom>
            <a:solidFill>
              <a:schemeClr val="accent2"/>
            </a:solidFill>
            <a:ln w="9525">
              <a:solidFill>
                <a:schemeClr val="bg1"/>
              </a:solidFill>
              <a:miter lim="800000"/>
              <a:headEnd/>
              <a:tailEnd/>
            </a:ln>
            <a:effectLst/>
          </p:spPr>
          <p:txBody>
            <a:bodyPr wrap="none" anchor="ctr"/>
            <a:lstStyle/>
            <a:p>
              <a:endParaRPr lang="en-US" sz="2000" dirty="0"/>
            </a:p>
          </p:txBody>
        </p:sp>
        <p:sp>
          <p:nvSpPr>
            <p:cNvPr id="297059" name="Freeform 99"/>
            <p:cNvSpPr>
              <a:spLocks/>
            </p:cNvSpPr>
            <p:nvPr/>
          </p:nvSpPr>
          <p:spPr bwMode="auto">
            <a:xfrm rot="-1185044">
              <a:off x="2636" y="1642"/>
              <a:ext cx="138" cy="204"/>
            </a:xfrm>
            <a:custGeom>
              <a:avLst/>
              <a:gdLst/>
              <a:ahLst/>
              <a:cxnLst>
                <a:cxn ang="0">
                  <a:pos x="0" y="0"/>
                </a:cxn>
                <a:cxn ang="0">
                  <a:pos x="78" y="54"/>
                </a:cxn>
                <a:cxn ang="0">
                  <a:pos x="138" y="118"/>
                </a:cxn>
                <a:cxn ang="0">
                  <a:pos x="206" y="192"/>
                </a:cxn>
              </a:cxnLst>
              <a:rect l="0" t="0" r="r" b="b"/>
              <a:pathLst>
                <a:path w="206" h="192">
                  <a:moveTo>
                    <a:pt x="0" y="0"/>
                  </a:moveTo>
                  <a:cubicBezTo>
                    <a:pt x="27" y="17"/>
                    <a:pt x="55" y="34"/>
                    <a:pt x="78" y="54"/>
                  </a:cubicBezTo>
                  <a:cubicBezTo>
                    <a:pt x="101" y="74"/>
                    <a:pt x="117" y="95"/>
                    <a:pt x="138" y="118"/>
                  </a:cubicBezTo>
                  <a:cubicBezTo>
                    <a:pt x="159" y="141"/>
                    <a:pt x="182" y="166"/>
                    <a:pt x="206" y="192"/>
                  </a:cubicBezTo>
                </a:path>
              </a:pathLst>
            </a:custGeom>
            <a:noFill/>
            <a:ln w="28575" cmpd="sng">
              <a:solidFill>
                <a:schemeClr val="accent2"/>
              </a:solidFill>
              <a:round/>
              <a:headEnd/>
              <a:tailEnd/>
            </a:ln>
            <a:effectLst/>
          </p:spPr>
          <p:txBody>
            <a:bodyPr/>
            <a:lstStyle/>
            <a:p>
              <a:endParaRPr lang="en-US" sz="2000" dirty="0"/>
            </a:p>
          </p:txBody>
        </p:sp>
      </p:grpSp>
      <p:grpSp>
        <p:nvGrpSpPr>
          <p:cNvPr id="3" name="Group 100"/>
          <p:cNvGrpSpPr>
            <a:grpSpLocks/>
          </p:cNvGrpSpPr>
          <p:nvPr/>
        </p:nvGrpSpPr>
        <p:grpSpPr bwMode="auto">
          <a:xfrm>
            <a:off x="2463800" y="2513101"/>
            <a:ext cx="2089150" cy="3454400"/>
            <a:chOff x="1552" y="1670"/>
            <a:chExt cx="1316" cy="2176"/>
          </a:xfrm>
        </p:grpSpPr>
        <p:sp>
          <p:nvSpPr>
            <p:cNvPr id="297061" name="Freeform 101"/>
            <p:cNvSpPr>
              <a:spLocks/>
            </p:cNvSpPr>
            <p:nvPr/>
          </p:nvSpPr>
          <p:spPr bwMode="auto">
            <a:xfrm>
              <a:off x="2375" y="2394"/>
              <a:ext cx="233" cy="132"/>
            </a:xfrm>
            <a:custGeom>
              <a:avLst/>
              <a:gdLst/>
              <a:ahLst/>
              <a:cxnLst>
                <a:cxn ang="0">
                  <a:pos x="0" y="0"/>
                </a:cxn>
                <a:cxn ang="0">
                  <a:pos x="132" y="42"/>
                </a:cxn>
                <a:cxn ang="0">
                  <a:pos x="252" y="99"/>
                </a:cxn>
                <a:cxn ang="0">
                  <a:pos x="390" y="177"/>
                </a:cxn>
              </a:cxnLst>
              <a:rect l="0" t="0" r="r" b="b"/>
              <a:pathLst>
                <a:path w="390" h="177">
                  <a:moveTo>
                    <a:pt x="0" y="0"/>
                  </a:moveTo>
                  <a:cubicBezTo>
                    <a:pt x="45" y="13"/>
                    <a:pt x="90" y="26"/>
                    <a:pt x="132" y="42"/>
                  </a:cubicBezTo>
                  <a:cubicBezTo>
                    <a:pt x="174" y="58"/>
                    <a:pt x="209" y="77"/>
                    <a:pt x="252" y="99"/>
                  </a:cubicBezTo>
                  <a:cubicBezTo>
                    <a:pt x="295" y="121"/>
                    <a:pt x="342" y="149"/>
                    <a:pt x="390" y="177"/>
                  </a:cubicBezTo>
                </a:path>
              </a:pathLst>
            </a:custGeom>
            <a:noFill/>
            <a:ln w="28575" cmpd="sng">
              <a:solidFill>
                <a:srgbClr val="FF0066"/>
              </a:solidFill>
              <a:round/>
              <a:headEnd/>
              <a:tailEnd/>
            </a:ln>
            <a:effectLst/>
          </p:spPr>
          <p:txBody>
            <a:bodyPr/>
            <a:lstStyle/>
            <a:p>
              <a:endParaRPr lang="en-US" sz="2000" dirty="0"/>
            </a:p>
          </p:txBody>
        </p:sp>
        <p:sp>
          <p:nvSpPr>
            <p:cNvPr id="297062" name="Freeform 102"/>
            <p:cNvSpPr>
              <a:spLocks/>
            </p:cNvSpPr>
            <p:nvPr/>
          </p:nvSpPr>
          <p:spPr bwMode="auto">
            <a:xfrm>
              <a:off x="1846" y="3119"/>
              <a:ext cx="200" cy="135"/>
            </a:xfrm>
            <a:custGeom>
              <a:avLst/>
              <a:gdLst/>
              <a:ahLst/>
              <a:cxnLst>
                <a:cxn ang="0">
                  <a:pos x="0" y="72"/>
                </a:cxn>
                <a:cxn ang="0">
                  <a:pos x="81" y="48"/>
                </a:cxn>
                <a:cxn ang="0">
                  <a:pos x="171" y="0"/>
                </a:cxn>
              </a:cxnLst>
              <a:rect l="0" t="0" r="r" b="b"/>
              <a:pathLst>
                <a:path w="171" h="72">
                  <a:moveTo>
                    <a:pt x="0" y="72"/>
                  </a:moveTo>
                  <a:cubicBezTo>
                    <a:pt x="26" y="66"/>
                    <a:pt x="53" y="60"/>
                    <a:pt x="81" y="48"/>
                  </a:cubicBezTo>
                  <a:cubicBezTo>
                    <a:pt x="109" y="36"/>
                    <a:pt x="140" y="18"/>
                    <a:pt x="171" y="0"/>
                  </a:cubicBezTo>
                </a:path>
              </a:pathLst>
            </a:custGeom>
            <a:noFill/>
            <a:ln w="28575" cmpd="sng">
              <a:solidFill>
                <a:srgbClr val="FF0066"/>
              </a:solidFill>
              <a:round/>
              <a:headEnd/>
              <a:tailEnd/>
            </a:ln>
            <a:effectLst/>
          </p:spPr>
          <p:txBody>
            <a:bodyPr/>
            <a:lstStyle/>
            <a:p>
              <a:endParaRPr lang="en-US" sz="2000" dirty="0"/>
            </a:p>
          </p:txBody>
        </p:sp>
        <p:grpSp>
          <p:nvGrpSpPr>
            <p:cNvPr id="4" name="Group 103"/>
            <p:cNvGrpSpPr>
              <a:grpSpLocks/>
            </p:cNvGrpSpPr>
            <p:nvPr/>
          </p:nvGrpSpPr>
          <p:grpSpPr bwMode="auto">
            <a:xfrm>
              <a:off x="1552" y="1670"/>
              <a:ext cx="1316" cy="2176"/>
              <a:chOff x="1552" y="1670"/>
              <a:chExt cx="1316" cy="2176"/>
            </a:xfrm>
          </p:grpSpPr>
          <p:sp>
            <p:nvSpPr>
              <p:cNvPr id="297064" name="AutoShape 104"/>
              <p:cNvSpPr>
                <a:spLocks noChangeArrowheads="1"/>
              </p:cNvSpPr>
              <p:nvPr/>
            </p:nvSpPr>
            <p:spPr bwMode="auto">
              <a:xfrm rot="-17523391">
                <a:off x="1900" y="3349"/>
                <a:ext cx="203" cy="88"/>
              </a:xfrm>
              <a:prstGeom prst="rightArrow">
                <a:avLst>
                  <a:gd name="adj1" fmla="val 50000"/>
                  <a:gd name="adj2" fmla="val 57670"/>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65" name="AutoShape 105"/>
              <p:cNvSpPr>
                <a:spLocks noChangeArrowheads="1"/>
              </p:cNvSpPr>
              <p:nvPr/>
            </p:nvSpPr>
            <p:spPr bwMode="auto">
              <a:xfrm rot="-25673145">
                <a:off x="2186" y="3157"/>
                <a:ext cx="203" cy="87"/>
              </a:xfrm>
              <a:prstGeom prst="rightArrow">
                <a:avLst>
                  <a:gd name="adj1" fmla="val 50000"/>
                  <a:gd name="adj2" fmla="val 58333"/>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66" name="Freeform 106"/>
              <p:cNvSpPr>
                <a:spLocks/>
              </p:cNvSpPr>
              <p:nvPr/>
            </p:nvSpPr>
            <p:spPr bwMode="auto">
              <a:xfrm>
                <a:off x="2207" y="3014"/>
                <a:ext cx="233" cy="132"/>
              </a:xfrm>
              <a:custGeom>
                <a:avLst/>
                <a:gdLst/>
                <a:ahLst/>
                <a:cxnLst>
                  <a:cxn ang="0">
                    <a:pos x="0" y="0"/>
                  </a:cxn>
                  <a:cxn ang="0">
                    <a:pos x="132" y="42"/>
                  </a:cxn>
                  <a:cxn ang="0">
                    <a:pos x="252" y="99"/>
                  </a:cxn>
                  <a:cxn ang="0">
                    <a:pos x="390" y="177"/>
                  </a:cxn>
                </a:cxnLst>
                <a:rect l="0" t="0" r="r" b="b"/>
                <a:pathLst>
                  <a:path w="390" h="177">
                    <a:moveTo>
                      <a:pt x="0" y="0"/>
                    </a:moveTo>
                    <a:cubicBezTo>
                      <a:pt x="45" y="13"/>
                      <a:pt x="90" y="26"/>
                      <a:pt x="132" y="42"/>
                    </a:cubicBezTo>
                    <a:cubicBezTo>
                      <a:pt x="174" y="58"/>
                      <a:pt x="209" y="77"/>
                      <a:pt x="252" y="99"/>
                    </a:cubicBezTo>
                    <a:cubicBezTo>
                      <a:pt x="295" y="121"/>
                      <a:pt x="342" y="149"/>
                      <a:pt x="390" y="177"/>
                    </a:cubicBezTo>
                  </a:path>
                </a:pathLst>
              </a:custGeom>
              <a:noFill/>
              <a:ln w="28575" cmpd="sng">
                <a:solidFill>
                  <a:srgbClr val="FF0066"/>
                </a:solidFill>
                <a:round/>
                <a:headEnd/>
                <a:tailEnd/>
              </a:ln>
              <a:effectLst/>
            </p:spPr>
            <p:txBody>
              <a:bodyPr/>
              <a:lstStyle/>
              <a:p>
                <a:endParaRPr lang="en-US" sz="2000" dirty="0"/>
              </a:p>
            </p:txBody>
          </p:sp>
          <p:sp>
            <p:nvSpPr>
              <p:cNvPr id="297067" name="Freeform 107"/>
              <p:cNvSpPr>
                <a:spLocks/>
              </p:cNvSpPr>
              <p:nvPr/>
            </p:nvSpPr>
            <p:spPr bwMode="auto">
              <a:xfrm>
                <a:off x="1922" y="3423"/>
                <a:ext cx="200" cy="135"/>
              </a:xfrm>
              <a:custGeom>
                <a:avLst/>
                <a:gdLst/>
                <a:ahLst/>
                <a:cxnLst>
                  <a:cxn ang="0">
                    <a:pos x="0" y="72"/>
                  </a:cxn>
                  <a:cxn ang="0">
                    <a:pos x="81" y="48"/>
                  </a:cxn>
                  <a:cxn ang="0">
                    <a:pos x="171" y="0"/>
                  </a:cxn>
                </a:cxnLst>
                <a:rect l="0" t="0" r="r" b="b"/>
                <a:pathLst>
                  <a:path w="171" h="72">
                    <a:moveTo>
                      <a:pt x="0" y="72"/>
                    </a:moveTo>
                    <a:cubicBezTo>
                      <a:pt x="26" y="66"/>
                      <a:pt x="53" y="60"/>
                      <a:pt x="81" y="48"/>
                    </a:cubicBezTo>
                    <a:cubicBezTo>
                      <a:pt x="109" y="36"/>
                      <a:pt x="140" y="18"/>
                      <a:pt x="171" y="0"/>
                    </a:cubicBezTo>
                  </a:path>
                </a:pathLst>
              </a:custGeom>
              <a:noFill/>
              <a:ln w="28575" cmpd="sng">
                <a:solidFill>
                  <a:srgbClr val="FF0066"/>
                </a:solidFill>
                <a:round/>
                <a:headEnd/>
                <a:tailEnd/>
              </a:ln>
              <a:effectLst/>
            </p:spPr>
            <p:txBody>
              <a:bodyPr/>
              <a:lstStyle/>
              <a:p>
                <a:endParaRPr lang="en-US" sz="2000" dirty="0"/>
              </a:p>
            </p:txBody>
          </p:sp>
          <p:sp>
            <p:nvSpPr>
              <p:cNvPr id="297068" name="AutoShape 108"/>
              <p:cNvSpPr>
                <a:spLocks noChangeArrowheads="1"/>
              </p:cNvSpPr>
              <p:nvPr/>
            </p:nvSpPr>
            <p:spPr bwMode="auto">
              <a:xfrm rot="-17523391">
                <a:off x="1827" y="3050"/>
                <a:ext cx="203" cy="88"/>
              </a:xfrm>
              <a:prstGeom prst="rightArrow">
                <a:avLst>
                  <a:gd name="adj1" fmla="val 50000"/>
                  <a:gd name="adj2" fmla="val 57670"/>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69" name="AutoShape 109"/>
              <p:cNvSpPr>
                <a:spLocks noChangeArrowheads="1"/>
              </p:cNvSpPr>
              <p:nvPr/>
            </p:nvSpPr>
            <p:spPr bwMode="auto">
              <a:xfrm rot="-17523391">
                <a:off x="1978" y="3648"/>
                <a:ext cx="203" cy="88"/>
              </a:xfrm>
              <a:prstGeom prst="rightArrow">
                <a:avLst>
                  <a:gd name="adj1" fmla="val 50000"/>
                  <a:gd name="adj2" fmla="val 57670"/>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70" name="Freeform 110"/>
              <p:cNvSpPr>
                <a:spLocks/>
              </p:cNvSpPr>
              <p:nvPr/>
            </p:nvSpPr>
            <p:spPr bwMode="auto">
              <a:xfrm>
                <a:off x="2010" y="3711"/>
                <a:ext cx="200" cy="135"/>
              </a:xfrm>
              <a:custGeom>
                <a:avLst/>
                <a:gdLst/>
                <a:ahLst/>
                <a:cxnLst>
                  <a:cxn ang="0">
                    <a:pos x="0" y="72"/>
                  </a:cxn>
                  <a:cxn ang="0">
                    <a:pos x="81" y="48"/>
                  </a:cxn>
                  <a:cxn ang="0">
                    <a:pos x="171" y="0"/>
                  </a:cxn>
                </a:cxnLst>
                <a:rect l="0" t="0" r="r" b="b"/>
                <a:pathLst>
                  <a:path w="171" h="72">
                    <a:moveTo>
                      <a:pt x="0" y="72"/>
                    </a:moveTo>
                    <a:cubicBezTo>
                      <a:pt x="26" y="66"/>
                      <a:pt x="53" y="60"/>
                      <a:pt x="81" y="48"/>
                    </a:cubicBezTo>
                    <a:cubicBezTo>
                      <a:pt x="109" y="36"/>
                      <a:pt x="140" y="18"/>
                      <a:pt x="171" y="0"/>
                    </a:cubicBezTo>
                  </a:path>
                </a:pathLst>
              </a:custGeom>
              <a:noFill/>
              <a:ln w="28575" cmpd="sng">
                <a:solidFill>
                  <a:srgbClr val="FF0066"/>
                </a:solidFill>
                <a:round/>
                <a:headEnd/>
                <a:tailEnd/>
              </a:ln>
              <a:effectLst/>
            </p:spPr>
            <p:txBody>
              <a:bodyPr/>
              <a:lstStyle/>
              <a:p>
                <a:endParaRPr lang="en-US" sz="2000" dirty="0"/>
              </a:p>
            </p:txBody>
          </p:sp>
          <p:sp>
            <p:nvSpPr>
              <p:cNvPr id="297071" name="AutoShape 111"/>
              <p:cNvSpPr>
                <a:spLocks noChangeArrowheads="1"/>
              </p:cNvSpPr>
              <p:nvPr/>
            </p:nvSpPr>
            <p:spPr bwMode="auto">
              <a:xfrm rot="-25673145">
                <a:off x="2252" y="2881"/>
                <a:ext cx="203" cy="88"/>
              </a:xfrm>
              <a:prstGeom prst="rightArrow">
                <a:avLst>
                  <a:gd name="adj1" fmla="val 50000"/>
                  <a:gd name="adj2" fmla="val 57670"/>
                </a:avLst>
              </a:prstGeom>
              <a:solidFill>
                <a:srgbClr val="FF0066"/>
              </a:solidFill>
              <a:ln w="9525">
                <a:solidFill>
                  <a:schemeClr val="bg1"/>
                </a:solidFill>
                <a:miter lim="800000"/>
                <a:headEnd/>
                <a:tailEnd/>
              </a:ln>
              <a:effectLst/>
            </p:spPr>
            <p:txBody>
              <a:bodyPr wrap="none" anchor="ctr"/>
              <a:lstStyle/>
              <a:p>
                <a:endParaRPr lang="en-US" sz="2000" dirty="0"/>
              </a:p>
            </p:txBody>
          </p:sp>
          <p:grpSp>
            <p:nvGrpSpPr>
              <p:cNvPr id="5" name="Group 112"/>
              <p:cNvGrpSpPr>
                <a:grpSpLocks/>
              </p:cNvGrpSpPr>
              <p:nvPr/>
            </p:nvGrpSpPr>
            <p:grpSpPr bwMode="auto">
              <a:xfrm>
                <a:off x="1552" y="1670"/>
                <a:ext cx="1316" cy="1272"/>
                <a:chOff x="1552" y="1670"/>
                <a:chExt cx="1316" cy="1272"/>
              </a:xfrm>
            </p:grpSpPr>
            <p:sp>
              <p:nvSpPr>
                <p:cNvPr id="297073" name="AutoShape 113"/>
                <p:cNvSpPr>
                  <a:spLocks noChangeArrowheads="1"/>
                </p:cNvSpPr>
                <p:nvPr/>
              </p:nvSpPr>
              <p:spPr bwMode="auto">
                <a:xfrm rot="-25673145">
                  <a:off x="2337" y="2520"/>
                  <a:ext cx="203" cy="88"/>
                </a:xfrm>
                <a:prstGeom prst="rightArrow">
                  <a:avLst>
                    <a:gd name="adj1" fmla="val 50000"/>
                    <a:gd name="adj2" fmla="val 57670"/>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74" name="AutoShape 114"/>
                <p:cNvSpPr>
                  <a:spLocks noChangeArrowheads="1"/>
                </p:cNvSpPr>
                <p:nvPr/>
              </p:nvSpPr>
              <p:spPr bwMode="auto">
                <a:xfrm rot="-25673145">
                  <a:off x="2537" y="1736"/>
                  <a:ext cx="203" cy="88"/>
                </a:xfrm>
                <a:prstGeom prst="rightArrow">
                  <a:avLst>
                    <a:gd name="adj1" fmla="val 50000"/>
                    <a:gd name="adj2" fmla="val 57670"/>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75" name="AutoShape 115"/>
                <p:cNvSpPr>
                  <a:spLocks noChangeArrowheads="1"/>
                </p:cNvSpPr>
                <p:nvPr/>
              </p:nvSpPr>
              <p:spPr bwMode="auto">
                <a:xfrm rot="-25673145">
                  <a:off x="2481" y="1973"/>
                  <a:ext cx="203" cy="88"/>
                </a:xfrm>
                <a:prstGeom prst="rightArrow">
                  <a:avLst>
                    <a:gd name="adj1" fmla="val 50000"/>
                    <a:gd name="adj2" fmla="val 57670"/>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76" name="AutoShape 116"/>
                <p:cNvSpPr>
                  <a:spLocks noChangeArrowheads="1"/>
                </p:cNvSpPr>
                <p:nvPr/>
              </p:nvSpPr>
              <p:spPr bwMode="auto">
                <a:xfrm rot="-25673145">
                  <a:off x="2411" y="2255"/>
                  <a:ext cx="203" cy="88"/>
                </a:xfrm>
                <a:prstGeom prst="rightArrow">
                  <a:avLst>
                    <a:gd name="adj1" fmla="val 50000"/>
                    <a:gd name="adj2" fmla="val 57670"/>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77" name="Freeform 117"/>
                <p:cNvSpPr>
                  <a:spLocks/>
                </p:cNvSpPr>
                <p:nvPr/>
              </p:nvSpPr>
              <p:spPr bwMode="auto">
                <a:xfrm>
                  <a:off x="1612" y="2247"/>
                  <a:ext cx="148" cy="87"/>
                </a:xfrm>
                <a:custGeom>
                  <a:avLst/>
                  <a:gdLst/>
                  <a:ahLst/>
                  <a:cxnLst>
                    <a:cxn ang="0">
                      <a:pos x="0" y="45"/>
                    </a:cxn>
                    <a:cxn ang="0">
                      <a:pos x="51" y="39"/>
                    </a:cxn>
                    <a:cxn ang="0">
                      <a:pos x="126" y="0"/>
                    </a:cxn>
                  </a:cxnLst>
                  <a:rect l="0" t="0" r="r" b="b"/>
                  <a:pathLst>
                    <a:path w="126" h="46">
                      <a:moveTo>
                        <a:pt x="0" y="45"/>
                      </a:moveTo>
                      <a:cubicBezTo>
                        <a:pt x="15" y="45"/>
                        <a:pt x="30" y="46"/>
                        <a:pt x="51" y="39"/>
                      </a:cubicBezTo>
                      <a:cubicBezTo>
                        <a:pt x="72" y="32"/>
                        <a:pt x="99" y="16"/>
                        <a:pt x="126" y="0"/>
                      </a:cubicBezTo>
                    </a:path>
                  </a:pathLst>
                </a:custGeom>
                <a:noFill/>
                <a:ln w="28575" cmpd="sng">
                  <a:solidFill>
                    <a:srgbClr val="FF0066"/>
                  </a:solidFill>
                  <a:round/>
                  <a:headEnd/>
                  <a:tailEnd/>
                </a:ln>
                <a:effectLst/>
              </p:spPr>
              <p:txBody>
                <a:bodyPr/>
                <a:lstStyle/>
                <a:p>
                  <a:endParaRPr lang="en-US" sz="2000" dirty="0"/>
                </a:p>
              </p:txBody>
            </p:sp>
            <p:sp>
              <p:nvSpPr>
                <p:cNvPr id="297078" name="AutoShape 118"/>
                <p:cNvSpPr>
                  <a:spLocks noChangeArrowheads="1"/>
                </p:cNvSpPr>
                <p:nvPr/>
              </p:nvSpPr>
              <p:spPr bwMode="auto">
                <a:xfrm rot="-17523391">
                  <a:off x="1580" y="2136"/>
                  <a:ext cx="203" cy="88"/>
                </a:xfrm>
                <a:prstGeom prst="rightArrow">
                  <a:avLst>
                    <a:gd name="adj1" fmla="val 50000"/>
                    <a:gd name="adj2" fmla="val 57670"/>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79" name="Freeform 119"/>
                <p:cNvSpPr>
                  <a:spLocks/>
                </p:cNvSpPr>
                <p:nvPr/>
              </p:nvSpPr>
              <p:spPr bwMode="auto">
                <a:xfrm>
                  <a:off x="2459" y="2154"/>
                  <a:ext cx="233" cy="132"/>
                </a:xfrm>
                <a:custGeom>
                  <a:avLst/>
                  <a:gdLst/>
                  <a:ahLst/>
                  <a:cxnLst>
                    <a:cxn ang="0">
                      <a:pos x="0" y="0"/>
                    </a:cxn>
                    <a:cxn ang="0">
                      <a:pos x="132" y="42"/>
                    </a:cxn>
                    <a:cxn ang="0">
                      <a:pos x="252" y="99"/>
                    </a:cxn>
                    <a:cxn ang="0">
                      <a:pos x="390" y="177"/>
                    </a:cxn>
                  </a:cxnLst>
                  <a:rect l="0" t="0" r="r" b="b"/>
                  <a:pathLst>
                    <a:path w="390" h="177">
                      <a:moveTo>
                        <a:pt x="0" y="0"/>
                      </a:moveTo>
                      <a:cubicBezTo>
                        <a:pt x="45" y="13"/>
                        <a:pt x="90" y="26"/>
                        <a:pt x="132" y="42"/>
                      </a:cubicBezTo>
                      <a:cubicBezTo>
                        <a:pt x="174" y="58"/>
                        <a:pt x="209" y="77"/>
                        <a:pt x="252" y="99"/>
                      </a:cubicBezTo>
                      <a:cubicBezTo>
                        <a:pt x="295" y="121"/>
                        <a:pt x="342" y="149"/>
                        <a:pt x="390" y="177"/>
                      </a:cubicBezTo>
                    </a:path>
                  </a:pathLst>
                </a:custGeom>
                <a:noFill/>
                <a:ln w="28575" cmpd="sng">
                  <a:solidFill>
                    <a:srgbClr val="FF0066"/>
                  </a:solidFill>
                  <a:round/>
                  <a:headEnd/>
                  <a:tailEnd/>
                </a:ln>
                <a:effectLst/>
              </p:spPr>
              <p:txBody>
                <a:bodyPr/>
                <a:lstStyle/>
                <a:p>
                  <a:endParaRPr lang="en-US" sz="2000" dirty="0"/>
                </a:p>
              </p:txBody>
            </p:sp>
            <p:sp>
              <p:nvSpPr>
                <p:cNvPr id="297080" name="Freeform 120"/>
                <p:cNvSpPr>
                  <a:spLocks/>
                </p:cNvSpPr>
                <p:nvPr/>
              </p:nvSpPr>
              <p:spPr bwMode="auto">
                <a:xfrm>
                  <a:off x="2535" y="1878"/>
                  <a:ext cx="233" cy="132"/>
                </a:xfrm>
                <a:custGeom>
                  <a:avLst/>
                  <a:gdLst/>
                  <a:ahLst/>
                  <a:cxnLst>
                    <a:cxn ang="0">
                      <a:pos x="0" y="0"/>
                    </a:cxn>
                    <a:cxn ang="0">
                      <a:pos x="132" y="42"/>
                    </a:cxn>
                    <a:cxn ang="0">
                      <a:pos x="252" y="99"/>
                    </a:cxn>
                    <a:cxn ang="0">
                      <a:pos x="390" y="177"/>
                    </a:cxn>
                  </a:cxnLst>
                  <a:rect l="0" t="0" r="r" b="b"/>
                  <a:pathLst>
                    <a:path w="390" h="177">
                      <a:moveTo>
                        <a:pt x="0" y="0"/>
                      </a:moveTo>
                      <a:cubicBezTo>
                        <a:pt x="45" y="13"/>
                        <a:pt x="90" y="26"/>
                        <a:pt x="132" y="42"/>
                      </a:cubicBezTo>
                      <a:cubicBezTo>
                        <a:pt x="174" y="58"/>
                        <a:pt x="209" y="77"/>
                        <a:pt x="252" y="99"/>
                      </a:cubicBezTo>
                      <a:cubicBezTo>
                        <a:pt x="295" y="121"/>
                        <a:pt x="342" y="149"/>
                        <a:pt x="390" y="177"/>
                      </a:cubicBezTo>
                    </a:path>
                  </a:pathLst>
                </a:custGeom>
                <a:noFill/>
                <a:ln w="28575" cmpd="sng">
                  <a:solidFill>
                    <a:srgbClr val="FF0066"/>
                  </a:solidFill>
                  <a:round/>
                  <a:headEnd/>
                  <a:tailEnd/>
                </a:ln>
                <a:effectLst/>
              </p:spPr>
              <p:txBody>
                <a:bodyPr/>
                <a:lstStyle/>
                <a:p>
                  <a:endParaRPr lang="en-US" sz="2000" dirty="0"/>
                </a:p>
              </p:txBody>
            </p:sp>
            <p:sp>
              <p:nvSpPr>
                <p:cNvPr id="297081" name="Freeform 121"/>
                <p:cNvSpPr>
                  <a:spLocks/>
                </p:cNvSpPr>
                <p:nvPr/>
              </p:nvSpPr>
              <p:spPr bwMode="auto">
                <a:xfrm>
                  <a:off x="2635" y="1670"/>
                  <a:ext cx="233" cy="132"/>
                </a:xfrm>
                <a:custGeom>
                  <a:avLst/>
                  <a:gdLst/>
                  <a:ahLst/>
                  <a:cxnLst>
                    <a:cxn ang="0">
                      <a:pos x="0" y="0"/>
                    </a:cxn>
                    <a:cxn ang="0">
                      <a:pos x="132" y="42"/>
                    </a:cxn>
                    <a:cxn ang="0">
                      <a:pos x="252" y="99"/>
                    </a:cxn>
                    <a:cxn ang="0">
                      <a:pos x="390" y="177"/>
                    </a:cxn>
                  </a:cxnLst>
                  <a:rect l="0" t="0" r="r" b="b"/>
                  <a:pathLst>
                    <a:path w="390" h="177">
                      <a:moveTo>
                        <a:pt x="0" y="0"/>
                      </a:moveTo>
                      <a:cubicBezTo>
                        <a:pt x="45" y="13"/>
                        <a:pt x="90" y="26"/>
                        <a:pt x="132" y="42"/>
                      </a:cubicBezTo>
                      <a:cubicBezTo>
                        <a:pt x="174" y="58"/>
                        <a:pt x="209" y="77"/>
                        <a:pt x="252" y="99"/>
                      </a:cubicBezTo>
                      <a:cubicBezTo>
                        <a:pt x="295" y="121"/>
                        <a:pt x="342" y="149"/>
                        <a:pt x="390" y="177"/>
                      </a:cubicBezTo>
                    </a:path>
                  </a:pathLst>
                </a:custGeom>
                <a:noFill/>
                <a:ln w="28575" cmpd="sng">
                  <a:solidFill>
                    <a:srgbClr val="FF0066"/>
                  </a:solidFill>
                  <a:round/>
                  <a:headEnd/>
                  <a:tailEnd/>
                </a:ln>
                <a:effectLst/>
              </p:spPr>
              <p:txBody>
                <a:bodyPr/>
                <a:lstStyle/>
                <a:p>
                  <a:endParaRPr lang="en-US" sz="2000" dirty="0"/>
                </a:p>
              </p:txBody>
            </p:sp>
            <p:sp>
              <p:nvSpPr>
                <p:cNvPr id="297082" name="AutoShape 122"/>
                <p:cNvSpPr>
                  <a:spLocks noChangeArrowheads="1"/>
                </p:cNvSpPr>
                <p:nvPr/>
              </p:nvSpPr>
              <p:spPr bwMode="auto">
                <a:xfrm rot="-17523391">
                  <a:off x="1742" y="2723"/>
                  <a:ext cx="203" cy="88"/>
                </a:xfrm>
                <a:prstGeom prst="rightArrow">
                  <a:avLst>
                    <a:gd name="adj1" fmla="val 50000"/>
                    <a:gd name="adj2" fmla="val 57670"/>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83" name="Freeform 123"/>
                <p:cNvSpPr>
                  <a:spLocks/>
                </p:cNvSpPr>
                <p:nvPr/>
              </p:nvSpPr>
              <p:spPr bwMode="auto">
                <a:xfrm>
                  <a:off x="1774" y="2807"/>
                  <a:ext cx="200" cy="135"/>
                </a:xfrm>
                <a:custGeom>
                  <a:avLst/>
                  <a:gdLst/>
                  <a:ahLst/>
                  <a:cxnLst>
                    <a:cxn ang="0">
                      <a:pos x="0" y="72"/>
                    </a:cxn>
                    <a:cxn ang="0">
                      <a:pos x="81" y="48"/>
                    </a:cxn>
                    <a:cxn ang="0">
                      <a:pos x="171" y="0"/>
                    </a:cxn>
                  </a:cxnLst>
                  <a:rect l="0" t="0" r="r" b="b"/>
                  <a:pathLst>
                    <a:path w="171" h="72">
                      <a:moveTo>
                        <a:pt x="0" y="72"/>
                      </a:moveTo>
                      <a:cubicBezTo>
                        <a:pt x="26" y="66"/>
                        <a:pt x="53" y="60"/>
                        <a:pt x="81" y="48"/>
                      </a:cubicBezTo>
                      <a:cubicBezTo>
                        <a:pt x="109" y="36"/>
                        <a:pt x="140" y="18"/>
                        <a:pt x="171" y="0"/>
                      </a:cubicBezTo>
                    </a:path>
                  </a:pathLst>
                </a:custGeom>
                <a:noFill/>
                <a:ln w="28575" cmpd="sng">
                  <a:solidFill>
                    <a:srgbClr val="FF0066"/>
                  </a:solidFill>
                  <a:round/>
                  <a:headEnd/>
                  <a:tailEnd/>
                </a:ln>
                <a:effectLst/>
              </p:spPr>
              <p:txBody>
                <a:bodyPr/>
                <a:lstStyle/>
                <a:p>
                  <a:endParaRPr lang="en-US" sz="2000" dirty="0"/>
                </a:p>
              </p:txBody>
            </p:sp>
            <p:sp>
              <p:nvSpPr>
                <p:cNvPr id="297084" name="Freeform 124"/>
                <p:cNvSpPr>
                  <a:spLocks/>
                </p:cNvSpPr>
                <p:nvPr/>
              </p:nvSpPr>
              <p:spPr bwMode="auto">
                <a:xfrm>
                  <a:off x="1662" y="2535"/>
                  <a:ext cx="200" cy="135"/>
                </a:xfrm>
                <a:custGeom>
                  <a:avLst/>
                  <a:gdLst/>
                  <a:ahLst/>
                  <a:cxnLst>
                    <a:cxn ang="0">
                      <a:pos x="0" y="72"/>
                    </a:cxn>
                    <a:cxn ang="0">
                      <a:pos x="81" y="48"/>
                    </a:cxn>
                    <a:cxn ang="0">
                      <a:pos x="171" y="0"/>
                    </a:cxn>
                  </a:cxnLst>
                  <a:rect l="0" t="0" r="r" b="b"/>
                  <a:pathLst>
                    <a:path w="171" h="72">
                      <a:moveTo>
                        <a:pt x="0" y="72"/>
                      </a:moveTo>
                      <a:cubicBezTo>
                        <a:pt x="26" y="66"/>
                        <a:pt x="53" y="60"/>
                        <a:pt x="81" y="48"/>
                      </a:cubicBezTo>
                      <a:cubicBezTo>
                        <a:pt x="109" y="36"/>
                        <a:pt x="140" y="18"/>
                        <a:pt x="171" y="0"/>
                      </a:cubicBezTo>
                    </a:path>
                  </a:pathLst>
                </a:custGeom>
                <a:noFill/>
                <a:ln w="28575" cmpd="sng">
                  <a:solidFill>
                    <a:srgbClr val="FF0066"/>
                  </a:solidFill>
                  <a:round/>
                  <a:headEnd/>
                  <a:tailEnd/>
                </a:ln>
                <a:effectLst/>
              </p:spPr>
              <p:txBody>
                <a:bodyPr/>
                <a:lstStyle/>
                <a:p>
                  <a:endParaRPr lang="en-US" sz="2000" dirty="0"/>
                </a:p>
              </p:txBody>
            </p:sp>
            <p:sp>
              <p:nvSpPr>
                <p:cNvPr id="297085" name="AutoShape 125"/>
                <p:cNvSpPr>
                  <a:spLocks noChangeArrowheads="1"/>
                </p:cNvSpPr>
                <p:nvPr/>
              </p:nvSpPr>
              <p:spPr bwMode="auto">
                <a:xfrm rot="-17523391">
                  <a:off x="1668" y="2441"/>
                  <a:ext cx="203" cy="88"/>
                </a:xfrm>
                <a:prstGeom prst="rightArrow">
                  <a:avLst>
                    <a:gd name="adj1" fmla="val 50000"/>
                    <a:gd name="adj2" fmla="val 57670"/>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86" name="Freeform 126"/>
                <p:cNvSpPr>
                  <a:spLocks/>
                </p:cNvSpPr>
                <p:nvPr/>
              </p:nvSpPr>
              <p:spPr bwMode="auto">
                <a:xfrm>
                  <a:off x="1567" y="1948"/>
                  <a:ext cx="95" cy="57"/>
                </a:xfrm>
                <a:custGeom>
                  <a:avLst/>
                  <a:gdLst/>
                  <a:ahLst/>
                  <a:cxnLst>
                    <a:cxn ang="0">
                      <a:pos x="0" y="30"/>
                    </a:cxn>
                    <a:cxn ang="0">
                      <a:pos x="42" y="24"/>
                    </a:cxn>
                    <a:cxn ang="0">
                      <a:pos x="81" y="0"/>
                    </a:cxn>
                  </a:cxnLst>
                  <a:rect l="0" t="0" r="r" b="b"/>
                  <a:pathLst>
                    <a:path w="81" h="30">
                      <a:moveTo>
                        <a:pt x="0" y="30"/>
                      </a:moveTo>
                      <a:cubicBezTo>
                        <a:pt x="14" y="29"/>
                        <a:pt x="29" y="29"/>
                        <a:pt x="42" y="24"/>
                      </a:cubicBezTo>
                      <a:cubicBezTo>
                        <a:pt x="55" y="19"/>
                        <a:pt x="68" y="9"/>
                        <a:pt x="81" y="0"/>
                      </a:cubicBezTo>
                    </a:path>
                  </a:pathLst>
                </a:custGeom>
                <a:noFill/>
                <a:ln w="28575" cmpd="sng">
                  <a:solidFill>
                    <a:srgbClr val="FF0066"/>
                  </a:solidFill>
                  <a:round/>
                  <a:headEnd/>
                  <a:tailEnd/>
                </a:ln>
                <a:effectLst/>
              </p:spPr>
              <p:txBody>
                <a:bodyPr/>
                <a:lstStyle/>
                <a:p>
                  <a:endParaRPr lang="en-US" sz="2000" dirty="0"/>
                </a:p>
              </p:txBody>
            </p:sp>
            <p:sp>
              <p:nvSpPr>
                <p:cNvPr id="297087" name="AutoShape 127"/>
                <p:cNvSpPr>
                  <a:spLocks noChangeArrowheads="1"/>
                </p:cNvSpPr>
                <p:nvPr/>
              </p:nvSpPr>
              <p:spPr bwMode="auto">
                <a:xfrm rot="-17523391">
                  <a:off x="1494" y="1825"/>
                  <a:ext cx="203" cy="88"/>
                </a:xfrm>
                <a:prstGeom prst="rightArrow">
                  <a:avLst>
                    <a:gd name="adj1" fmla="val 50000"/>
                    <a:gd name="adj2" fmla="val 57670"/>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88" name="Freeform 128"/>
                <p:cNvSpPr>
                  <a:spLocks/>
                </p:cNvSpPr>
                <p:nvPr/>
              </p:nvSpPr>
              <p:spPr bwMode="auto">
                <a:xfrm>
                  <a:off x="2279" y="2750"/>
                  <a:ext cx="233" cy="132"/>
                </a:xfrm>
                <a:custGeom>
                  <a:avLst/>
                  <a:gdLst/>
                  <a:ahLst/>
                  <a:cxnLst>
                    <a:cxn ang="0">
                      <a:pos x="0" y="0"/>
                    </a:cxn>
                    <a:cxn ang="0">
                      <a:pos x="132" y="42"/>
                    </a:cxn>
                    <a:cxn ang="0">
                      <a:pos x="252" y="99"/>
                    </a:cxn>
                    <a:cxn ang="0">
                      <a:pos x="390" y="177"/>
                    </a:cxn>
                  </a:cxnLst>
                  <a:rect l="0" t="0" r="r" b="b"/>
                  <a:pathLst>
                    <a:path w="390" h="177">
                      <a:moveTo>
                        <a:pt x="0" y="0"/>
                      </a:moveTo>
                      <a:cubicBezTo>
                        <a:pt x="45" y="13"/>
                        <a:pt x="90" y="26"/>
                        <a:pt x="132" y="42"/>
                      </a:cubicBezTo>
                      <a:cubicBezTo>
                        <a:pt x="174" y="58"/>
                        <a:pt x="209" y="77"/>
                        <a:pt x="252" y="99"/>
                      </a:cubicBezTo>
                      <a:cubicBezTo>
                        <a:pt x="295" y="121"/>
                        <a:pt x="342" y="149"/>
                        <a:pt x="390" y="177"/>
                      </a:cubicBezTo>
                    </a:path>
                  </a:pathLst>
                </a:custGeom>
                <a:noFill/>
                <a:ln w="28575" cmpd="sng">
                  <a:solidFill>
                    <a:srgbClr val="FF0066"/>
                  </a:solidFill>
                  <a:round/>
                  <a:headEnd/>
                  <a:tailEnd/>
                </a:ln>
                <a:effectLst/>
              </p:spPr>
              <p:txBody>
                <a:bodyPr/>
                <a:lstStyle/>
                <a:p>
                  <a:endParaRPr lang="en-US" sz="2000" dirty="0"/>
                </a:p>
              </p:txBody>
            </p:sp>
          </p:grpSp>
          <p:sp>
            <p:nvSpPr>
              <p:cNvPr id="297089" name="AutoShape 129"/>
              <p:cNvSpPr>
                <a:spLocks noChangeArrowheads="1"/>
              </p:cNvSpPr>
              <p:nvPr/>
            </p:nvSpPr>
            <p:spPr bwMode="auto">
              <a:xfrm rot="-25673145">
                <a:off x="2094" y="3495"/>
                <a:ext cx="204" cy="88"/>
              </a:xfrm>
              <a:prstGeom prst="rightArrow">
                <a:avLst>
                  <a:gd name="adj1" fmla="val 50000"/>
                  <a:gd name="adj2" fmla="val 57955"/>
                </a:avLst>
              </a:prstGeom>
              <a:solidFill>
                <a:srgbClr val="FF0066"/>
              </a:solidFill>
              <a:ln w="9525">
                <a:solidFill>
                  <a:schemeClr val="bg1"/>
                </a:solidFill>
                <a:miter lim="800000"/>
                <a:headEnd/>
                <a:tailEnd/>
              </a:ln>
              <a:effectLst/>
            </p:spPr>
            <p:txBody>
              <a:bodyPr wrap="none" anchor="ctr"/>
              <a:lstStyle/>
              <a:p>
                <a:endParaRPr lang="en-US" sz="2000" dirty="0"/>
              </a:p>
            </p:txBody>
          </p:sp>
          <p:sp>
            <p:nvSpPr>
              <p:cNvPr id="297090" name="Freeform 130"/>
              <p:cNvSpPr>
                <a:spLocks/>
              </p:cNvSpPr>
              <p:nvPr/>
            </p:nvSpPr>
            <p:spPr bwMode="auto">
              <a:xfrm>
                <a:off x="2151" y="3374"/>
                <a:ext cx="233" cy="132"/>
              </a:xfrm>
              <a:custGeom>
                <a:avLst/>
                <a:gdLst/>
                <a:ahLst/>
                <a:cxnLst>
                  <a:cxn ang="0">
                    <a:pos x="0" y="0"/>
                  </a:cxn>
                  <a:cxn ang="0">
                    <a:pos x="132" y="42"/>
                  </a:cxn>
                  <a:cxn ang="0">
                    <a:pos x="252" y="99"/>
                  </a:cxn>
                  <a:cxn ang="0">
                    <a:pos x="390" y="177"/>
                  </a:cxn>
                </a:cxnLst>
                <a:rect l="0" t="0" r="r" b="b"/>
                <a:pathLst>
                  <a:path w="390" h="177">
                    <a:moveTo>
                      <a:pt x="0" y="0"/>
                    </a:moveTo>
                    <a:cubicBezTo>
                      <a:pt x="45" y="13"/>
                      <a:pt x="90" y="26"/>
                      <a:pt x="132" y="42"/>
                    </a:cubicBezTo>
                    <a:cubicBezTo>
                      <a:pt x="174" y="58"/>
                      <a:pt x="209" y="77"/>
                      <a:pt x="252" y="99"/>
                    </a:cubicBezTo>
                    <a:cubicBezTo>
                      <a:pt x="295" y="121"/>
                      <a:pt x="342" y="149"/>
                      <a:pt x="390" y="177"/>
                    </a:cubicBezTo>
                  </a:path>
                </a:pathLst>
              </a:custGeom>
              <a:noFill/>
              <a:ln w="28575" cmpd="sng">
                <a:solidFill>
                  <a:srgbClr val="FF0066"/>
                </a:solidFill>
                <a:round/>
                <a:headEnd/>
                <a:tailEnd/>
              </a:ln>
              <a:effectLst/>
            </p:spPr>
            <p:txBody>
              <a:bodyPr/>
              <a:lstStyle/>
              <a:p>
                <a:endParaRPr lang="en-US" sz="2000" dirty="0"/>
              </a:p>
            </p:txBody>
          </p:sp>
        </p:grpSp>
      </p:grpSp>
      <p:grpSp>
        <p:nvGrpSpPr>
          <p:cNvPr id="6" name="Group 2"/>
          <p:cNvGrpSpPr>
            <a:grpSpLocks/>
          </p:cNvGrpSpPr>
          <p:nvPr/>
        </p:nvGrpSpPr>
        <p:grpSpPr bwMode="auto">
          <a:xfrm>
            <a:off x="7578725" y="2516276"/>
            <a:ext cx="331788" cy="3370263"/>
            <a:chOff x="4254" y="1409"/>
            <a:chExt cx="209" cy="2422"/>
          </a:xfrm>
        </p:grpSpPr>
        <p:sp>
          <p:nvSpPr>
            <p:cNvPr id="296963" name="Line 3"/>
            <p:cNvSpPr>
              <a:spLocks noChangeShapeType="1"/>
            </p:cNvSpPr>
            <p:nvPr/>
          </p:nvSpPr>
          <p:spPr bwMode="auto">
            <a:xfrm>
              <a:off x="4254" y="2447"/>
              <a:ext cx="209" cy="0"/>
            </a:xfrm>
            <a:prstGeom prst="line">
              <a:avLst/>
            </a:prstGeom>
            <a:noFill/>
            <a:ln w="9525">
              <a:solidFill>
                <a:schemeClr val="tx1"/>
              </a:solidFill>
              <a:round/>
              <a:headEnd/>
              <a:tailEnd/>
            </a:ln>
            <a:effectLst/>
          </p:spPr>
          <p:txBody>
            <a:bodyPr/>
            <a:lstStyle/>
            <a:p>
              <a:endParaRPr lang="en-US" sz="2000" dirty="0"/>
            </a:p>
          </p:txBody>
        </p:sp>
        <p:sp>
          <p:nvSpPr>
            <p:cNvPr id="296964" name="Line 4"/>
            <p:cNvSpPr>
              <a:spLocks noChangeShapeType="1"/>
            </p:cNvSpPr>
            <p:nvPr/>
          </p:nvSpPr>
          <p:spPr bwMode="auto">
            <a:xfrm>
              <a:off x="4254" y="2620"/>
              <a:ext cx="209" cy="0"/>
            </a:xfrm>
            <a:prstGeom prst="line">
              <a:avLst/>
            </a:prstGeom>
            <a:noFill/>
            <a:ln w="9525">
              <a:solidFill>
                <a:schemeClr val="tx1"/>
              </a:solidFill>
              <a:round/>
              <a:headEnd/>
              <a:tailEnd/>
            </a:ln>
            <a:effectLst/>
          </p:spPr>
          <p:txBody>
            <a:bodyPr/>
            <a:lstStyle/>
            <a:p>
              <a:endParaRPr lang="en-US" sz="2000" dirty="0"/>
            </a:p>
          </p:txBody>
        </p:sp>
        <p:sp>
          <p:nvSpPr>
            <p:cNvPr id="296965" name="Line 5"/>
            <p:cNvSpPr>
              <a:spLocks noChangeShapeType="1"/>
            </p:cNvSpPr>
            <p:nvPr/>
          </p:nvSpPr>
          <p:spPr bwMode="auto">
            <a:xfrm>
              <a:off x="4254" y="2966"/>
              <a:ext cx="209" cy="0"/>
            </a:xfrm>
            <a:prstGeom prst="line">
              <a:avLst/>
            </a:prstGeom>
            <a:noFill/>
            <a:ln w="9525">
              <a:solidFill>
                <a:schemeClr val="tx1"/>
              </a:solidFill>
              <a:round/>
              <a:headEnd/>
              <a:tailEnd/>
            </a:ln>
            <a:effectLst/>
          </p:spPr>
          <p:txBody>
            <a:bodyPr/>
            <a:lstStyle/>
            <a:p>
              <a:endParaRPr lang="en-US" sz="2000" dirty="0"/>
            </a:p>
          </p:txBody>
        </p:sp>
        <p:sp>
          <p:nvSpPr>
            <p:cNvPr id="296966" name="Line 6"/>
            <p:cNvSpPr>
              <a:spLocks noChangeShapeType="1"/>
            </p:cNvSpPr>
            <p:nvPr/>
          </p:nvSpPr>
          <p:spPr bwMode="auto">
            <a:xfrm>
              <a:off x="4254" y="3312"/>
              <a:ext cx="209" cy="0"/>
            </a:xfrm>
            <a:prstGeom prst="line">
              <a:avLst/>
            </a:prstGeom>
            <a:noFill/>
            <a:ln w="9525">
              <a:solidFill>
                <a:schemeClr val="tx1"/>
              </a:solidFill>
              <a:round/>
              <a:headEnd/>
              <a:tailEnd/>
            </a:ln>
            <a:effectLst/>
          </p:spPr>
          <p:txBody>
            <a:bodyPr/>
            <a:lstStyle/>
            <a:p>
              <a:endParaRPr lang="en-US" sz="2000" dirty="0"/>
            </a:p>
          </p:txBody>
        </p:sp>
        <p:sp>
          <p:nvSpPr>
            <p:cNvPr id="296967" name="Line 7"/>
            <p:cNvSpPr>
              <a:spLocks noChangeShapeType="1"/>
            </p:cNvSpPr>
            <p:nvPr/>
          </p:nvSpPr>
          <p:spPr bwMode="auto">
            <a:xfrm>
              <a:off x="4254" y="3485"/>
              <a:ext cx="209" cy="0"/>
            </a:xfrm>
            <a:prstGeom prst="line">
              <a:avLst/>
            </a:prstGeom>
            <a:noFill/>
            <a:ln w="9525">
              <a:solidFill>
                <a:schemeClr val="tx1"/>
              </a:solidFill>
              <a:round/>
              <a:headEnd/>
              <a:tailEnd/>
            </a:ln>
            <a:effectLst/>
          </p:spPr>
          <p:txBody>
            <a:bodyPr/>
            <a:lstStyle/>
            <a:p>
              <a:endParaRPr lang="en-US" sz="2000" dirty="0"/>
            </a:p>
          </p:txBody>
        </p:sp>
        <p:sp>
          <p:nvSpPr>
            <p:cNvPr id="296968" name="Line 8"/>
            <p:cNvSpPr>
              <a:spLocks noChangeShapeType="1"/>
            </p:cNvSpPr>
            <p:nvPr/>
          </p:nvSpPr>
          <p:spPr bwMode="auto">
            <a:xfrm>
              <a:off x="4254" y="2793"/>
              <a:ext cx="209" cy="0"/>
            </a:xfrm>
            <a:prstGeom prst="line">
              <a:avLst/>
            </a:prstGeom>
            <a:noFill/>
            <a:ln w="9525">
              <a:solidFill>
                <a:schemeClr val="tx1"/>
              </a:solidFill>
              <a:round/>
              <a:headEnd/>
              <a:tailEnd/>
            </a:ln>
            <a:effectLst/>
          </p:spPr>
          <p:txBody>
            <a:bodyPr/>
            <a:lstStyle/>
            <a:p>
              <a:endParaRPr lang="en-US" sz="2000" dirty="0"/>
            </a:p>
          </p:txBody>
        </p:sp>
        <p:sp>
          <p:nvSpPr>
            <p:cNvPr id="296969" name="Line 9"/>
            <p:cNvSpPr>
              <a:spLocks noChangeShapeType="1"/>
            </p:cNvSpPr>
            <p:nvPr/>
          </p:nvSpPr>
          <p:spPr bwMode="auto">
            <a:xfrm>
              <a:off x="4254" y="3139"/>
              <a:ext cx="209" cy="0"/>
            </a:xfrm>
            <a:prstGeom prst="line">
              <a:avLst/>
            </a:prstGeom>
            <a:noFill/>
            <a:ln w="9525">
              <a:solidFill>
                <a:schemeClr val="tx1"/>
              </a:solidFill>
              <a:round/>
              <a:headEnd/>
              <a:tailEnd/>
            </a:ln>
            <a:effectLst/>
          </p:spPr>
          <p:txBody>
            <a:bodyPr/>
            <a:lstStyle/>
            <a:p>
              <a:endParaRPr lang="en-US" sz="2000" dirty="0"/>
            </a:p>
          </p:txBody>
        </p:sp>
        <p:sp>
          <p:nvSpPr>
            <p:cNvPr id="296970" name="Line 10"/>
            <p:cNvSpPr>
              <a:spLocks noChangeShapeType="1"/>
            </p:cNvSpPr>
            <p:nvPr/>
          </p:nvSpPr>
          <p:spPr bwMode="auto">
            <a:xfrm>
              <a:off x="4254" y="2274"/>
              <a:ext cx="209" cy="0"/>
            </a:xfrm>
            <a:prstGeom prst="line">
              <a:avLst/>
            </a:prstGeom>
            <a:noFill/>
            <a:ln w="9525">
              <a:solidFill>
                <a:schemeClr val="tx1"/>
              </a:solidFill>
              <a:round/>
              <a:headEnd/>
              <a:tailEnd/>
            </a:ln>
            <a:effectLst/>
          </p:spPr>
          <p:txBody>
            <a:bodyPr/>
            <a:lstStyle/>
            <a:p>
              <a:endParaRPr lang="en-US" sz="2000" dirty="0"/>
            </a:p>
          </p:txBody>
        </p:sp>
        <p:sp>
          <p:nvSpPr>
            <p:cNvPr id="296971" name="Line 11"/>
            <p:cNvSpPr>
              <a:spLocks noChangeShapeType="1"/>
            </p:cNvSpPr>
            <p:nvPr/>
          </p:nvSpPr>
          <p:spPr bwMode="auto">
            <a:xfrm>
              <a:off x="4254" y="3658"/>
              <a:ext cx="209" cy="0"/>
            </a:xfrm>
            <a:prstGeom prst="line">
              <a:avLst/>
            </a:prstGeom>
            <a:noFill/>
            <a:ln w="9525">
              <a:solidFill>
                <a:schemeClr val="tx1"/>
              </a:solidFill>
              <a:round/>
              <a:headEnd/>
              <a:tailEnd/>
            </a:ln>
            <a:effectLst/>
          </p:spPr>
          <p:txBody>
            <a:bodyPr/>
            <a:lstStyle/>
            <a:p>
              <a:endParaRPr lang="en-US" sz="2000" dirty="0"/>
            </a:p>
          </p:txBody>
        </p:sp>
        <p:sp>
          <p:nvSpPr>
            <p:cNvPr id="296972" name="Line 12"/>
            <p:cNvSpPr>
              <a:spLocks noChangeShapeType="1"/>
            </p:cNvSpPr>
            <p:nvPr/>
          </p:nvSpPr>
          <p:spPr bwMode="auto">
            <a:xfrm>
              <a:off x="4254" y="3831"/>
              <a:ext cx="209" cy="0"/>
            </a:xfrm>
            <a:prstGeom prst="line">
              <a:avLst/>
            </a:prstGeom>
            <a:noFill/>
            <a:ln w="9525">
              <a:solidFill>
                <a:schemeClr val="tx1"/>
              </a:solidFill>
              <a:round/>
              <a:headEnd/>
              <a:tailEnd/>
            </a:ln>
            <a:effectLst/>
          </p:spPr>
          <p:txBody>
            <a:bodyPr/>
            <a:lstStyle/>
            <a:p>
              <a:endParaRPr lang="en-US" sz="2000" dirty="0"/>
            </a:p>
          </p:txBody>
        </p:sp>
        <p:sp>
          <p:nvSpPr>
            <p:cNvPr id="296973" name="Line 13"/>
            <p:cNvSpPr>
              <a:spLocks noChangeShapeType="1"/>
            </p:cNvSpPr>
            <p:nvPr/>
          </p:nvSpPr>
          <p:spPr bwMode="auto">
            <a:xfrm>
              <a:off x="4254" y="1409"/>
              <a:ext cx="209" cy="0"/>
            </a:xfrm>
            <a:prstGeom prst="line">
              <a:avLst/>
            </a:prstGeom>
            <a:noFill/>
            <a:ln w="9525">
              <a:solidFill>
                <a:schemeClr val="tx1"/>
              </a:solidFill>
              <a:round/>
              <a:headEnd/>
              <a:tailEnd/>
            </a:ln>
            <a:effectLst/>
          </p:spPr>
          <p:txBody>
            <a:bodyPr/>
            <a:lstStyle/>
            <a:p>
              <a:endParaRPr lang="en-US" sz="2000" dirty="0"/>
            </a:p>
          </p:txBody>
        </p:sp>
        <p:sp>
          <p:nvSpPr>
            <p:cNvPr id="296974" name="Line 14"/>
            <p:cNvSpPr>
              <a:spLocks noChangeShapeType="1"/>
            </p:cNvSpPr>
            <p:nvPr/>
          </p:nvSpPr>
          <p:spPr bwMode="auto">
            <a:xfrm>
              <a:off x="4254" y="1582"/>
              <a:ext cx="209" cy="0"/>
            </a:xfrm>
            <a:prstGeom prst="line">
              <a:avLst/>
            </a:prstGeom>
            <a:noFill/>
            <a:ln w="9525">
              <a:solidFill>
                <a:schemeClr val="tx1"/>
              </a:solidFill>
              <a:round/>
              <a:headEnd/>
              <a:tailEnd/>
            </a:ln>
            <a:effectLst/>
          </p:spPr>
          <p:txBody>
            <a:bodyPr/>
            <a:lstStyle/>
            <a:p>
              <a:endParaRPr lang="en-US" sz="2000" dirty="0"/>
            </a:p>
          </p:txBody>
        </p:sp>
        <p:sp>
          <p:nvSpPr>
            <p:cNvPr id="296975" name="Line 15"/>
            <p:cNvSpPr>
              <a:spLocks noChangeShapeType="1"/>
            </p:cNvSpPr>
            <p:nvPr/>
          </p:nvSpPr>
          <p:spPr bwMode="auto">
            <a:xfrm>
              <a:off x="4254" y="1755"/>
              <a:ext cx="209" cy="0"/>
            </a:xfrm>
            <a:prstGeom prst="line">
              <a:avLst/>
            </a:prstGeom>
            <a:noFill/>
            <a:ln w="9525">
              <a:solidFill>
                <a:schemeClr val="tx1"/>
              </a:solidFill>
              <a:round/>
              <a:headEnd/>
              <a:tailEnd/>
            </a:ln>
            <a:effectLst/>
          </p:spPr>
          <p:txBody>
            <a:bodyPr/>
            <a:lstStyle/>
            <a:p>
              <a:endParaRPr lang="en-US" sz="2000" dirty="0"/>
            </a:p>
          </p:txBody>
        </p:sp>
        <p:sp>
          <p:nvSpPr>
            <p:cNvPr id="296976" name="Line 16"/>
            <p:cNvSpPr>
              <a:spLocks noChangeShapeType="1"/>
            </p:cNvSpPr>
            <p:nvPr/>
          </p:nvSpPr>
          <p:spPr bwMode="auto">
            <a:xfrm>
              <a:off x="4254" y="1928"/>
              <a:ext cx="209" cy="0"/>
            </a:xfrm>
            <a:prstGeom prst="line">
              <a:avLst/>
            </a:prstGeom>
            <a:noFill/>
            <a:ln w="9525">
              <a:solidFill>
                <a:schemeClr val="tx1"/>
              </a:solidFill>
              <a:round/>
              <a:headEnd/>
              <a:tailEnd/>
            </a:ln>
            <a:effectLst/>
          </p:spPr>
          <p:txBody>
            <a:bodyPr/>
            <a:lstStyle/>
            <a:p>
              <a:endParaRPr lang="en-US" sz="2000" dirty="0"/>
            </a:p>
          </p:txBody>
        </p:sp>
        <p:sp>
          <p:nvSpPr>
            <p:cNvPr id="296977" name="Line 17"/>
            <p:cNvSpPr>
              <a:spLocks noChangeShapeType="1"/>
            </p:cNvSpPr>
            <p:nvPr/>
          </p:nvSpPr>
          <p:spPr bwMode="auto">
            <a:xfrm>
              <a:off x="4254" y="2101"/>
              <a:ext cx="209" cy="0"/>
            </a:xfrm>
            <a:prstGeom prst="line">
              <a:avLst/>
            </a:prstGeom>
            <a:noFill/>
            <a:ln w="9525">
              <a:solidFill>
                <a:schemeClr val="tx1"/>
              </a:solidFill>
              <a:round/>
              <a:headEnd/>
              <a:tailEnd/>
            </a:ln>
            <a:effectLst/>
          </p:spPr>
          <p:txBody>
            <a:bodyPr/>
            <a:lstStyle/>
            <a:p>
              <a:endParaRPr lang="en-US" sz="2000" dirty="0"/>
            </a:p>
          </p:txBody>
        </p:sp>
      </p:grpSp>
      <p:sp>
        <p:nvSpPr>
          <p:cNvPr id="296984" name="Text Box 24"/>
          <p:cNvSpPr txBox="1">
            <a:spLocks noChangeArrowheads="1"/>
          </p:cNvSpPr>
          <p:nvPr/>
        </p:nvSpPr>
        <p:spPr bwMode="auto">
          <a:xfrm>
            <a:off x="7972425" y="2421026"/>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0.0</a:t>
            </a:r>
          </a:p>
        </p:txBody>
      </p:sp>
      <p:sp>
        <p:nvSpPr>
          <p:cNvPr id="296985" name="Text Box 25"/>
          <p:cNvSpPr txBox="1">
            <a:spLocks noChangeArrowheads="1"/>
          </p:cNvSpPr>
          <p:nvPr/>
        </p:nvSpPr>
        <p:spPr bwMode="auto">
          <a:xfrm>
            <a:off x="7972425" y="2909976"/>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0.2</a:t>
            </a:r>
          </a:p>
        </p:txBody>
      </p:sp>
      <p:sp>
        <p:nvSpPr>
          <p:cNvPr id="296986" name="Text Box 26"/>
          <p:cNvSpPr txBox="1">
            <a:spLocks noChangeArrowheads="1"/>
          </p:cNvSpPr>
          <p:nvPr/>
        </p:nvSpPr>
        <p:spPr bwMode="auto">
          <a:xfrm>
            <a:off x="7972425" y="5326151"/>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1.2</a:t>
            </a:r>
          </a:p>
        </p:txBody>
      </p:sp>
      <p:sp>
        <p:nvSpPr>
          <p:cNvPr id="296987" name="Text Box 27"/>
          <p:cNvSpPr txBox="1">
            <a:spLocks noChangeArrowheads="1"/>
          </p:cNvSpPr>
          <p:nvPr/>
        </p:nvSpPr>
        <p:spPr bwMode="auto">
          <a:xfrm>
            <a:off x="7972425" y="5799226"/>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1.4</a:t>
            </a:r>
          </a:p>
        </p:txBody>
      </p:sp>
      <p:sp>
        <p:nvSpPr>
          <p:cNvPr id="296990" name="Text Box 30"/>
          <p:cNvSpPr txBox="1">
            <a:spLocks noChangeArrowheads="1"/>
          </p:cNvSpPr>
          <p:nvPr/>
        </p:nvSpPr>
        <p:spPr bwMode="auto">
          <a:xfrm>
            <a:off x="7972425" y="4826089"/>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1.0</a:t>
            </a:r>
          </a:p>
        </p:txBody>
      </p:sp>
      <p:sp>
        <p:nvSpPr>
          <p:cNvPr id="296991" name="Text Box 31"/>
          <p:cNvSpPr txBox="1">
            <a:spLocks noChangeArrowheads="1"/>
          </p:cNvSpPr>
          <p:nvPr/>
        </p:nvSpPr>
        <p:spPr bwMode="auto">
          <a:xfrm>
            <a:off x="7972425" y="3383051"/>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0.4</a:t>
            </a:r>
          </a:p>
        </p:txBody>
      </p:sp>
      <p:sp>
        <p:nvSpPr>
          <p:cNvPr id="296996" name="Text Box 36"/>
          <p:cNvSpPr txBox="1">
            <a:spLocks noChangeArrowheads="1"/>
          </p:cNvSpPr>
          <p:nvPr/>
        </p:nvSpPr>
        <p:spPr bwMode="auto">
          <a:xfrm>
            <a:off x="7972425" y="3865651"/>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0.6</a:t>
            </a:r>
          </a:p>
        </p:txBody>
      </p:sp>
      <p:sp>
        <p:nvSpPr>
          <p:cNvPr id="296997" name="Text Box 37"/>
          <p:cNvSpPr txBox="1">
            <a:spLocks noChangeArrowheads="1"/>
          </p:cNvSpPr>
          <p:nvPr/>
        </p:nvSpPr>
        <p:spPr bwMode="auto">
          <a:xfrm>
            <a:off x="7972425" y="3587839"/>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0.5</a:t>
            </a:r>
          </a:p>
        </p:txBody>
      </p:sp>
      <p:sp>
        <p:nvSpPr>
          <p:cNvPr id="296998" name="Text Box 38"/>
          <p:cNvSpPr txBox="1">
            <a:spLocks noChangeArrowheads="1"/>
          </p:cNvSpPr>
          <p:nvPr/>
        </p:nvSpPr>
        <p:spPr bwMode="auto">
          <a:xfrm>
            <a:off x="7972425" y="3103651"/>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0.3</a:t>
            </a:r>
          </a:p>
        </p:txBody>
      </p:sp>
      <p:sp>
        <p:nvSpPr>
          <p:cNvPr id="296999" name="Text Box 39"/>
          <p:cNvSpPr txBox="1">
            <a:spLocks noChangeArrowheads="1"/>
          </p:cNvSpPr>
          <p:nvPr/>
        </p:nvSpPr>
        <p:spPr bwMode="auto">
          <a:xfrm>
            <a:off x="7972425" y="2630576"/>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0.1</a:t>
            </a:r>
          </a:p>
        </p:txBody>
      </p:sp>
      <p:sp>
        <p:nvSpPr>
          <p:cNvPr id="297000" name="Text Box 40"/>
          <p:cNvSpPr txBox="1">
            <a:spLocks noChangeArrowheads="1"/>
          </p:cNvSpPr>
          <p:nvPr/>
        </p:nvSpPr>
        <p:spPr bwMode="auto">
          <a:xfrm>
            <a:off x="7972425" y="4057739"/>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0.7</a:t>
            </a:r>
          </a:p>
        </p:txBody>
      </p:sp>
      <p:sp>
        <p:nvSpPr>
          <p:cNvPr id="297001" name="Text Box 41"/>
          <p:cNvSpPr txBox="1">
            <a:spLocks noChangeArrowheads="1"/>
          </p:cNvSpPr>
          <p:nvPr/>
        </p:nvSpPr>
        <p:spPr bwMode="auto">
          <a:xfrm>
            <a:off x="7972425" y="5048339"/>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1.1</a:t>
            </a:r>
          </a:p>
        </p:txBody>
      </p:sp>
      <p:sp>
        <p:nvSpPr>
          <p:cNvPr id="297002" name="Text Box 42"/>
          <p:cNvSpPr txBox="1">
            <a:spLocks noChangeArrowheads="1"/>
          </p:cNvSpPr>
          <p:nvPr/>
        </p:nvSpPr>
        <p:spPr bwMode="auto">
          <a:xfrm>
            <a:off x="7972425" y="5521414"/>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1.3</a:t>
            </a:r>
          </a:p>
        </p:txBody>
      </p:sp>
      <p:sp>
        <p:nvSpPr>
          <p:cNvPr id="297004" name="Line 44"/>
          <p:cNvSpPr>
            <a:spLocks noChangeShapeType="1"/>
          </p:cNvSpPr>
          <p:nvPr/>
        </p:nvSpPr>
        <p:spPr bwMode="auto">
          <a:xfrm>
            <a:off x="7767638" y="2487701"/>
            <a:ext cx="0" cy="3660775"/>
          </a:xfrm>
          <a:prstGeom prst="line">
            <a:avLst/>
          </a:prstGeom>
          <a:noFill/>
          <a:ln w="9525">
            <a:solidFill>
              <a:schemeClr val="tx1"/>
            </a:solidFill>
            <a:round/>
            <a:headEnd/>
            <a:tailEnd/>
          </a:ln>
          <a:effectLst/>
        </p:spPr>
        <p:txBody>
          <a:bodyPr/>
          <a:lstStyle/>
          <a:p>
            <a:endParaRPr lang="en-US" sz="2000" dirty="0"/>
          </a:p>
        </p:txBody>
      </p:sp>
      <p:sp>
        <p:nvSpPr>
          <p:cNvPr id="297005" name="Line 45"/>
          <p:cNvSpPr>
            <a:spLocks noChangeShapeType="1"/>
          </p:cNvSpPr>
          <p:nvPr/>
        </p:nvSpPr>
        <p:spPr bwMode="auto">
          <a:xfrm>
            <a:off x="7585075" y="5164226"/>
            <a:ext cx="331788" cy="0"/>
          </a:xfrm>
          <a:prstGeom prst="line">
            <a:avLst/>
          </a:prstGeom>
          <a:noFill/>
          <a:ln w="9525">
            <a:solidFill>
              <a:schemeClr val="tx1"/>
            </a:solidFill>
            <a:round/>
            <a:headEnd/>
            <a:tailEnd/>
          </a:ln>
          <a:effectLst/>
        </p:spPr>
        <p:txBody>
          <a:bodyPr/>
          <a:lstStyle/>
          <a:p>
            <a:endParaRPr lang="en-US" sz="2000" dirty="0"/>
          </a:p>
        </p:txBody>
      </p:sp>
      <p:sp>
        <p:nvSpPr>
          <p:cNvPr id="297006" name="Line 46"/>
          <p:cNvSpPr>
            <a:spLocks noChangeShapeType="1"/>
          </p:cNvSpPr>
          <p:nvPr/>
        </p:nvSpPr>
        <p:spPr bwMode="auto">
          <a:xfrm>
            <a:off x="7585075" y="5405526"/>
            <a:ext cx="331788" cy="0"/>
          </a:xfrm>
          <a:prstGeom prst="line">
            <a:avLst/>
          </a:prstGeom>
          <a:noFill/>
          <a:ln w="9525">
            <a:solidFill>
              <a:schemeClr val="tx1"/>
            </a:solidFill>
            <a:round/>
            <a:headEnd/>
            <a:tailEnd/>
          </a:ln>
          <a:effectLst/>
        </p:spPr>
        <p:txBody>
          <a:bodyPr/>
          <a:lstStyle/>
          <a:p>
            <a:endParaRPr lang="en-US" sz="2000" dirty="0"/>
          </a:p>
        </p:txBody>
      </p:sp>
      <p:sp>
        <p:nvSpPr>
          <p:cNvPr id="297007" name="Line 47"/>
          <p:cNvSpPr>
            <a:spLocks noChangeShapeType="1"/>
          </p:cNvSpPr>
          <p:nvPr/>
        </p:nvSpPr>
        <p:spPr bwMode="auto">
          <a:xfrm>
            <a:off x="7585075" y="4924514"/>
            <a:ext cx="331788" cy="0"/>
          </a:xfrm>
          <a:prstGeom prst="line">
            <a:avLst/>
          </a:prstGeom>
          <a:noFill/>
          <a:ln w="9525">
            <a:solidFill>
              <a:schemeClr val="tx1"/>
            </a:solidFill>
            <a:round/>
            <a:headEnd/>
            <a:tailEnd/>
          </a:ln>
          <a:effectLst/>
        </p:spPr>
        <p:txBody>
          <a:bodyPr/>
          <a:lstStyle/>
          <a:p>
            <a:endParaRPr lang="en-US" sz="2000" dirty="0"/>
          </a:p>
        </p:txBody>
      </p:sp>
      <p:sp>
        <p:nvSpPr>
          <p:cNvPr id="297008" name="Line 48"/>
          <p:cNvSpPr>
            <a:spLocks noChangeShapeType="1"/>
          </p:cNvSpPr>
          <p:nvPr/>
        </p:nvSpPr>
        <p:spPr bwMode="auto">
          <a:xfrm>
            <a:off x="7585075" y="5646826"/>
            <a:ext cx="331788" cy="0"/>
          </a:xfrm>
          <a:prstGeom prst="line">
            <a:avLst/>
          </a:prstGeom>
          <a:noFill/>
          <a:ln w="9525">
            <a:solidFill>
              <a:schemeClr val="tx1"/>
            </a:solidFill>
            <a:round/>
            <a:headEnd/>
            <a:tailEnd/>
          </a:ln>
          <a:effectLst/>
        </p:spPr>
        <p:txBody>
          <a:bodyPr/>
          <a:lstStyle/>
          <a:p>
            <a:endParaRPr lang="en-US" sz="2000" dirty="0"/>
          </a:p>
        </p:txBody>
      </p:sp>
      <p:sp>
        <p:nvSpPr>
          <p:cNvPr id="297022" name="Line 62"/>
          <p:cNvSpPr>
            <a:spLocks noChangeShapeType="1"/>
          </p:cNvSpPr>
          <p:nvPr/>
        </p:nvSpPr>
        <p:spPr bwMode="auto">
          <a:xfrm>
            <a:off x="7597775" y="4683214"/>
            <a:ext cx="331788" cy="0"/>
          </a:xfrm>
          <a:prstGeom prst="line">
            <a:avLst/>
          </a:prstGeom>
          <a:noFill/>
          <a:ln w="9525">
            <a:solidFill>
              <a:schemeClr val="tx1"/>
            </a:solidFill>
            <a:round/>
            <a:headEnd/>
            <a:tailEnd/>
          </a:ln>
          <a:effectLst/>
        </p:spPr>
        <p:txBody>
          <a:bodyPr/>
          <a:lstStyle/>
          <a:p>
            <a:endParaRPr lang="en-US" sz="2000" dirty="0"/>
          </a:p>
        </p:txBody>
      </p:sp>
      <p:sp>
        <p:nvSpPr>
          <p:cNvPr id="297024" name="Line 64"/>
          <p:cNvSpPr>
            <a:spLocks noChangeShapeType="1"/>
          </p:cNvSpPr>
          <p:nvPr/>
        </p:nvSpPr>
        <p:spPr bwMode="auto">
          <a:xfrm>
            <a:off x="7597775" y="3719601"/>
            <a:ext cx="331788" cy="0"/>
          </a:xfrm>
          <a:prstGeom prst="line">
            <a:avLst/>
          </a:prstGeom>
          <a:noFill/>
          <a:ln w="9525">
            <a:solidFill>
              <a:schemeClr val="tx1"/>
            </a:solidFill>
            <a:round/>
            <a:headEnd/>
            <a:tailEnd/>
          </a:ln>
          <a:effectLst/>
        </p:spPr>
        <p:txBody>
          <a:bodyPr/>
          <a:lstStyle/>
          <a:p>
            <a:endParaRPr lang="en-US" sz="2000" dirty="0"/>
          </a:p>
        </p:txBody>
      </p:sp>
      <p:sp>
        <p:nvSpPr>
          <p:cNvPr id="297025" name="Line 65"/>
          <p:cNvSpPr>
            <a:spLocks noChangeShapeType="1"/>
          </p:cNvSpPr>
          <p:nvPr/>
        </p:nvSpPr>
        <p:spPr bwMode="auto">
          <a:xfrm>
            <a:off x="7597775" y="2516276"/>
            <a:ext cx="331788" cy="0"/>
          </a:xfrm>
          <a:prstGeom prst="line">
            <a:avLst/>
          </a:prstGeom>
          <a:noFill/>
          <a:ln w="9525">
            <a:solidFill>
              <a:schemeClr val="tx1"/>
            </a:solidFill>
            <a:round/>
            <a:headEnd/>
            <a:tailEnd/>
          </a:ln>
          <a:effectLst/>
        </p:spPr>
        <p:txBody>
          <a:bodyPr/>
          <a:lstStyle/>
          <a:p>
            <a:endParaRPr lang="en-US" sz="2000" dirty="0"/>
          </a:p>
        </p:txBody>
      </p:sp>
      <p:sp>
        <p:nvSpPr>
          <p:cNvPr id="297026" name="Line 66"/>
          <p:cNvSpPr>
            <a:spLocks noChangeShapeType="1"/>
          </p:cNvSpPr>
          <p:nvPr/>
        </p:nvSpPr>
        <p:spPr bwMode="auto">
          <a:xfrm>
            <a:off x="7597775" y="2757576"/>
            <a:ext cx="331788" cy="0"/>
          </a:xfrm>
          <a:prstGeom prst="line">
            <a:avLst/>
          </a:prstGeom>
          <a:noFill/>
          <a:ln w="9525">
            <a:solidFill>
              <a:schemeClr val="tx1"/>
            </a:solidFill>
            <a:round/>
            <a:headEnd/>
            <a:tailEnd/>
          </a:ln>
          <a:effectLst/>
        </p:spPr>
        <p:txBody>
          <a:bodyPr/>
          <a:lstStyle/>
          <a:p>
            <a:endParaRPr lang="en-US" sz="2000" dirty="0"/>
          </a:p>
        </p:txBody>
      </p:sp>
      <p:sp>
        <p:nvSpPr>
          <p:cNvPr id="297027" name="Line 67"/>
          <p:cNvSpPr>
            <a:spLocks noChangeShapeType="1"/>
          </p:cNvSpPr>
          <p:nvPr/>
        </p:nvSpPr>
        <p:spPr bwMode="auto">
          <a:xfrm>
            <a:off x="7597775" y="2997289"/>
            <a:ext cx="331788" cy="0"/>
          </a:xfrm>
          <a:prstGeom prst="line">
            <a:avLst/>
          </a:prstGeom>
          <a:noFill/>
          <a:ln w="9525">
            <a:solidFill>
              <a:schemeClr val="tx1"/>
            </a:solidFill>
            <a:round/>
            <a:headEnd/>
            <a:tailEnd/>
          </a:ln>
          <a:effectLst/>
        </p:spPr>
        <p:txBody>
          <a:bodyPr/>
          <a:lstStyle/>
          <a:p>
            <a:endParaRPr lang="en-US" sz="2000" dirty="0"/>
          </a:p>
        </p:txBody>
      </p:sp>
      <p:sp>
        <p:nvSpPr>
          <p:cNvPr id="297028" name="Line 68"/>
          <p:cNvSpPr>
            <a:spLocks noChangeShapeType="1"/>
          </p:cNvSpPr>
          <p:nvPr/>
        </p:nvSpPr>
        <p:spPr bwMode="auto">
          <a:xfrm>
            <a:off x="7597775" y="3238589"/>
            <a:ext cx="331788" cy="0"/>
          </a:xfrm>
          <a:prstGeom prst="line">
            <a:avLst/>
          </a:prstGeom>
          <a:noFill/>
          <a:ln w="9525">
            <a:solidFill>
              <a:schemeClr val="tx1"/>
            </a:solidFill>
            <a:round/>
            <a:headEnd/>
            <a:tailEnd/>
          </a:ln>
          <a:effectLst/>
        </p:spPr>
        <p:txBody>
          <a:bodyPr/>
          <a:lstStyle/>
          <a:p>
            <a:endParaRPr lang="en-US" sz="2000" dirty="0"/>
          </a:p>
        </p:txBody>
      </p:sp>
      <p:sp>
        <p:nvSpPr>
          <p:cNvPr id="297029" name="Line 69"/>
          <p:cNvSpPr>
            <a:spLocks noChangeShapeType="1"/>
          </p:cNvSpPr>
          <p:nvPr/>
        </p:nvSpPr>
        <p:spPr bwMode="auto">
          <a:xfrm>
            <a:off x="7597775" y="3479889"/>
            <a:ext cx="331788" cy="0"/>
          </a:xfrm>
          <a:prstGeom prst="line">
            <a:avLst/>
          </a:prstGeom>
          <a:noFill/>
          <a:ln w="9525">
            <a:solidFill>
              <a:schemeClr val="tx1"/>
            </a:solidFill>
            <a:round/>
            <a:headEnd/>
            <a:tailEnd/>
          </a:ln>
          <a:effectLst/>
        </p:spPr>
        <p:txBody>
          <a:bodyPr/>
          <a:lstStyle/>
          <a:p>
            <a:endParaRPr lang="en-US" sz="2000" dirty="0"/>
          </a:p>
        </p:txBody>
      </p:sp>
      <p:sp>
        <p:nvSpPr>
          <p:cNvPr id="297042" name="Text Box 82"/>
          <p:cNvSpPr txBox="1">
            <a:spLocks noChangeArrowheads="1"/>
          </p:cNvSpPr>
          <p:nvPr/>
        </p:nvSpPr>
        <p:spPr bwMode="auto">
          <a:xfrm>
            <a:off x="7972425" y="4335551"/>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0.8</a:t>
            </a:r>
          </a:p>
        </p:txBody>
      </p:sp>
      <p:sp>
        <p:nvSpPr>
          <p:cNvPr id="297091" name="Text Box 131"/>
          <p:cNvSpPr txBox="1">
            <a:spLocks noChangeArrowheads="1"/>
          </p:cNvSpPr>
          <p:nvPr/>
        </p:nvSpPr>
        <p:spPr bwMode="auto">
          <a:xfrm>
            <a:off x="7972425" y="4548276"/>
            <a:ext cx="348172" cy="215444"/>
          </a:xfrm>
          <a:prstGeom prst="rect">
            <a:avLst/>
          </a:prstGeom>
          <a:noFill/>
          <a:ln w="9525">
            <a:noFill/>
            <a:miter lim="800000"/>
            <a:headEnd/>
            <a:tailEnd/>
          </a:ln>
          <a:effectLst/>
        </p:spPr>
        <p:txBody>
          <a:bodyPr wrap="none">
            <a:spAutoFit/>
          </a:bodyPr>
          <a:lstStyle/>
          <a:p>
            <a:r>
              <a:rPr lang="en-US" sz="800" b="1" dirty="0">
                <a:latin typeface="Tahoma" pitchFamily="34" charset="0"/>
              </a:rPr>
              <a:t>0.9</a:t>
            </a:r>
          </a:p>
        </p:txBody>
      </p:sp>
      <p:sp>
        <p:nvSpPr>
          <p:cNvPr id="297095" name="Line 135"/>
          <p:cNvSpPr>
            <a:spLocks noChangeShapeType="1"/>
          </p:cNvSpPr>
          <p:nvPr/>
        </p:nvSpPr>
        <p:spPr bwMode="auto">
          <a:xfrm>
            <a:off x="7591425" y="4683214"/>
            <a:ext cx="331788" cy="0"/>
          </a:xfrm>
          <a:prstGeom prst="line">
            <a:avLst/>
          </a:prstGeom>
          <a:noFill/>
          <a:ln w="9525">
            <a:solidFill>
              <a:schemeClr val="tx1"/>
            </a:solidFill>
            <a:round/>
            <a:headEnd/>
            <a:tailEnd/>
          </a:ln>
          <a:effectLst/>
        </p:spPr>
        <p:txBody>
          <a:bodyPr/>
          <a:lstStyle/>
          <a:p>
            <a:endParaRPr lang="en-US" sz="2000" dirty="0"/>
          </a:p>
        </p:txBody>
      </p:sp>
      <p:sp>
        <p:nvSpPr>
          <p:cNvPr id="297097" name="Line 137"/>
          <p:cNvSpPr>
            <a:spLocks noChangeShapeType="1"/>
          </p:cNvSpPr>
          <p:nvPr/>
        </p:nvSpPr>
        <p:spPr bwMode="auto">
          <a:xfrm>
            <a:off x="7591425" y="3719601"/>
            <a:ext cx="331788" cy="0"/>
          </a:xfrm>
          <a:prstGeom prst="line">
            <a:avLst/>
          </a:prstGeom>
          <a:noFill/>
          <a:ln w="9525">
            <a:solidFill>
              <a:schemeClr val="tx1"/>
            </a:solidFill>
            <a:round/>
            <a:headEnd/>
            <a:tailEnd/>
          </a:ln>
          <a:effectLst/>
        </p:spPr>
        <p:txBody>
          <a:bodyPr/>
          <a:lstStyle/>
          <a:p>
            <a:endParaRPr lang="en-US" sz="2000" dirty="0"/>
          </a:p>
        </p:txBody>
      </p:sp>
      <p:sp>
        <p:nvSpPr>
          <p:cNvPr id="297098" name="Line 138"/>
          <p:cNvSpPr>
            <a:spLocks noChangeShapeType="1"/>
          </p:cNvSpPr>
          <p:nvPr/>
        </p:nvSpPr>
        <p:spPr bwMode="auto">
          <a:xfrm>
            <a:off x="7591425" y="2516276"/>
            <a:ext cx="331788" cy="0"/>
          </a:xfrm>
          <a:prstGeom prst="line">
            <a:avLst/>
          </a:prstGeom>
          <a:noFill/>
          <a:ln w="9525">
            <a:solidFill>
              <a:schemeClr val="tx1"/>
            </a:solidFill>
            <a:round/>
            <a:headEnd/>
            <a:tailEnd/>
          </a:ln>
          <a:effectLst/>
        </p:spPr>
        <p:txBody>
          <a:bodyPr/>
          <a:lstStyle/>
          <a:p>
            <a:endParaRPr lang="en-US" sz="2000" dirty="0"/>
          </a:p>
        </p:txBody>
      </p:sp>
      <p:sp>
        <p:nvSpPr>
          <p:cNvPr id="297099" name="Line 139"/>
          <p:cNvSpPr>
            <a:spLocks noChangeShapeType="1"/>
          </p:cNvSpPr>
          <p:nvPr/>
        </p:nvSpPr>
        <p:spPr bwMode="auto">
          <a:xfrm>
            <a:off x="7591425" y="2757576"/>
            <a:ext cx="331788" cy="0"/>
          </a:xfrm>
          <a:prstGeom prst="line">
            <a:avLst/>
          </a:prstGeom>
          <a:noFill/>
          <a:ln w="9525">
            <a:solidFill>
              <a:schemeClr val="tx1"/>
            </a:solidFill>
            <a:round/>
            <a:headEnd/>
            <a:tailEnd/>
          </a:ln>
          <a:effectLst/>
        </p:spPr>
        <p:txBody>
          <a:bodyPr/>
          <a:lstStyle/>
          <a:p>
            <a:endParaRPr lang="en-US" sz="2000" dirty="0"/>
          </a:p>
        </p:txBody>
      </p:sp>
      <p:sp>
        <p:nvSpPr>
          <p:cNvPr id="297100" name="Line 140"/>
          <p:cNvSpPr>
            <a:spLocks noChangeShapeType="1"/>
          </p:cNvSpPr>
          <p:nvPr/>
        </p:nvSpPr>
        <p:spPr bwMode="auto">
          <a:xfrm>
            <a:off x="7591425" y="2997289"/>
            <a:ext cx="331788" cy="0"/>
          </a:xfrm>
          <a:prstGeom prst="line">
            <a:avLst/>
          </a:prstGeom>
          <a:noFill/>
          <a:ln w="9525">
            <a:solidFill>
              <a:schemeClr val="tx1"/>
            </a:solidFill>
            <a:round/>
            <a:headEnd/>
            <a:tailEnd/>
          </a:ln>
          <a:effectLst/>
        </p:spPr>
        <p:txBody>
          <a:bodyPr/>
          <a:lstStyle/>
          <a:p>
            <a:endParaRPr lang="en-US" sz="2000" dirty="0"/>
          </a:p>
        </p:txBody>
      </p:sp>
      <p:sp>
        <p:nvSpPr>
          <p:cNvPr id="297101" name="Line 141"/>
          <p:cNvSpPr>
            <a:spLocks noChangeShapeType="1"/>
          </p:cNvSpPr>
          <p:nvPr/>
        </p:nvSpPr>
        <p:spPr bwMode="auto">
          <a:xfrm>
            <a:off x="7591425" y="3238589"/>
            <a:ext cx="331788" cy="0"/>
          </a:xfrm>
          <a:prstGeom prst="line">
            <a:avLst/>
          </a:prstGeom>
          <a:noFill/>
          <a:ln w="9525">
            <a:solidFill>
              <a:schemeClr val="tx1"/>
            </a:solidFill>
            <a:round/>
            <a:headEnd/>
            <a:tailEnd/>
          </a:ln>
          <a:effectLst/>
        </p:spPr>
        <p:txBody>
          <a:bodyPr/>
          <a:lstStyle/>
          <a:p>
            <a:endParaRPr lang="en-US" sz="2000" dirty="0"/>
          </a:p>
        </p:txBody>
      </p:sp>
      <p:sp>
        <p:nvSpPr>
          <p:cNvPr id="297102" name="Line 142"/>
          <p:cNvSpPr>
            <a:spLocks noChangeShapeType="1"/>
          </p:cNvSpPr>
          <p:nvPr/>
        </p:nvSpPr>
        <p:spPr bwMode="auto">
          <a:xfrm>
            <a:off x="7591425" y="3479889"/>
            <a:ext cx="331788" cy="0"/>
          </a:xfrm>
          <a:prstGeom prst="line">
            <a:avLst/>
          </a:prstGeom>
          <a:noFill/>
          <a:ln w="9525">
            <a:solidFill>
              <a:schemeClr val="tx1"/>
            </a:solidFill>
            <a:round/>
            <a:headEnd/>
            <a:tailEnd/>
          </a:ln>
          <a:effectLst/>
        </p:spPr>
        <p:txBody>
          <a:bodyPr/>
          <a:lstStyle/>
          <a:p>
            <a:endParaRPr lang="en-US" sz="2000" dirty="0"/>
          </a:p>
        </p:txBody>
      </p:sp>
      <p:sp>
        <p:nvSpPr>
          <p:cNvPr id="297115" name="Line 155"/>
          <p:cNvSpPr>
            <a:spLocks noChangeShapeType="1"/>
          </p:cNvSpPr>
          <p:nvPr/>
        </p:nvSpPr>
        <p:spPr bwMode="auto">
          <a:xfrm>
            <a:off x="7765314" y="2487701"/>
            <a:ext cx="0" cy="3660775"/>
          </a:xfrm>
          <a:prstGeom prst="line">
            <a:avLst/>
          </a:prstGeom>
          <a:noFill/>
          <a:ln w="19050">
            <a:solidFill>
              <a:schemeClr val="tx1"/>
            </a:solidFill>
            <a:round/>
            <a:headEnd/>
            <a:tailEnd/>
          </a:ln>
          <a:effectLst/>
        </p:spPr>
        <p:txBody>
          <a:bodyPr/>
          <a:lstStyle/>
          <a:p>
            <a:endParaRPr lang="en-US" sz="2000" dirty="0"/>
          </a:p>
        </p:txBody>
      </p:sp>
      <p:grpSp>
        <p:nvGrpSpPr>
          <p:cNvPr id="9" name="Group 156"/>
          <p:cNvGrpSpPr>
            <a:grpSpLocks/>
          </p:cNvGrpSpPr>
          <p:nvPr/>
        </p:nvGrpSpPr>
        <p:grpSpPr bwMode="auto">
          <a:xfrm>
            <a:off x="7542203" y="2516276"/>
            <a:ext cx="381000" cy="3370263"/>
            <a:chOff x="4223" y="1409"/>
            <a:chExt cx="240" cy="2422"/>
          </a:xfrm>
        </p:grpSpPr>
        <p:sp>
          <p:nvSpPr>
            <p:cNvPr id="297117" name="Line 157"/>
            <p:cNvSpPr>
              <a:spLocks noChangeShapeType="1"/>
            </p:cNvSpPr>
            <p:nvPr/>
          </p:nvSpPr>
          <p:spPr bwMode="auto">
            <a:xfrm>
              <a:off x="4254" y="2447"/>
              <a:ext cx="209" cy="0"/>
            </a:xfrm>
            <a:prstGeom prst="line">
              <a:avLst/>
            </a:prstGeom>
            <a:noFill/>
            <a:ln w="9525">
              <a:solidFill>
                <a:schemeClr val="tx1"/>
              </a:solidFill>
              <a:round/>
              <a:headEnd/>
              <a:tailEnd/>
            </a:ln>
            <a:effectLst/>
          </p:spPr>
          <p:txBody>
            <a:bodyPr/>
            <a:lstStyle/>
            <a:p>
              <a:endParaRPr lang="en-US" sz="2000" dirty="0"/>
            </a:p>
          </p:txBody>
        </p:sp>
        <p:sp>
          <p:nvSpPr>
            <p:cNvPr id="297118" name="Line 158"/>
            <p:cNvSpPr>
              <a:spLocks noChangeShapeType="1"/>
            </p:cNvSpPr>
            <p:nvPr/>
          </p:nvSpPr>
          <p:spPr bwMode="auto">
            <a:xfrm>
              <a:off x="4254" y="2620"/>
              <a:ext cx="209" cy="0"/>
            </a:xfrm>
            <a:prstGeom prst="line">
              <a:avLst/>
            </a:prstGeom>
            <a:noFill/>
            <a:ln w="9525">
              <a:solidFill>
                <a:schemeClr val="tx1"/>
              </a:solidFill>
              <a:round/>
              <a:headEnd/>
              <a:tailEnd/>
            </a:ln>
            <a:effectLst/>
          </p:spPr>
          <p:txBody>
            <a:bodyPr/>
            <a:lstStyle/>
            <a:p>
              <a:endParaRPr lang="en-US" sz="2000" dirty="0"/>
            </a:p>
          </p:txBody>
        </p:sp>
        <p:sp>
          <p:nvSpPr>
            <p:cNvPr id="297119" name="Line 159"/>
            <p:cNvSpPr>
              <a:spLocks noChangeShapeType="1"/>
            </p:cNvSpPr>
            <p:nvPr/>
          </p:nvSpPr>
          <p:spPr bwMode="auto">
            <a:xfrm>
              <a:off x="4254" y="2966"/>
              <a:ext cx="209" cy="0"/>
            </a:xfrm>
            <a:prstGeom prst="line">
              <a:avLst/>
            </a:prstGeom>
            <a:noFill/>
            <a:ln w="9525">
              <a:solidFill>
                <a:schemeClr val="tx1"/>
              </a:solidFill>
              <a:round/>
              <a:headEnd/>
              <a:tailEnd/>
            </a:ln>
            <a:effectLst/>
          </p:spPr>
          <p:txBody>
            <a:bodyPr/>
            <a:lstStyle/>
            <a:p>
              <a:endParaRPr lang="en-US" sz="2000" dirty="0"/>
            </a:p>
          </p:txBody>
        </p:sp>
        <p:sp>
          <p:nvSpPr>
            <p:cNvPr id="297120" name="Line 160"/>
            <p:cNvSpPr>
              <a:spLocks noChangeShapeType="1"/>
            </p:cNvSpPr>
            <p:nvPr/>
          </p:nvSpPr>
          <p:spPr bwMode="auto">
            <a:xfrm>
              <a:off x="4254" y="3312"/>
              <a:ext cx="209" cy="0"/>
            </a:xfrm>
            <a:prstGeom prst="line">
              <a:avLst/>
            </a:prstGeom>
            <a:noFill/>
            <a:ln w="9525">
              <a:solidFill>
                <a:schemeClr val="tx1"/>
              </a:solidFill>
              <a:round/>
              <a:headEnd/>
              <a:tailEnd/>
            </a:ln>
            <a:effectLst/>
          </p:spPr>
          <p:txBody>
            <a:bodyPr/>
            <a:lstStyle/>
            <a:p>
              <a:endParaRPr lang="en-US" sz="2000" dirty="0"/>
            </a:p>
          </p:txBody>
        </p:sp>
        <p:sp>
          <p:nvSpPr>
            <p:cNvPr id="297121" name="Line 161"/>
            <p:cNvSpPr>
              <a:spLocks noChangeShapeType="1"/>
            </p:cNvSpPr>
            <p:nvPr/>
          </p:nvSpPr>
          <p:spPr bwMode="auto">
            <a:xfrm>
              <a:off x="4254" y="3485"/>
              <a:ext cx="209" cy="0"/>
            </a:xfrm>
            <a:prstGeom prst="line">
              <a:avLst/>
            </a:prstGeom>
            <a:noFill/>
            <a:ln w="9525">
              <a:solidFill>
                <a:schemeClr val="tx1"/>
              </a:solidFill>
              <a:round/>
              <a:headEnd/>
              <a:tailEnd/>
            </a:ln>
            <a:effectLst/>
          </p:spPr>
          <p:txBody>
            <a:bodyPr/>
            <a:lstStyle/>
            <a:p>
              <a:endParaRPr lang="en-US" sz="2000" dirty="0"/>
            </a:p>
          </p:txBody>
        </p:sp>
        <p:sp>
          <p:nvSpPr>
            <p:cNvPr id="297122" name="Line 162"/>
            <p:cNvSpPr>
              <a:spLocks noChangeShapeType="1"/>
            </p:cNvSpPr>
            <p:nvPr/>
          </p:nvSpPr>
          <p:spPr bwMode="auto">
            <a:xfrm>
              <a:off x="4254" y="2793"/>
              <a:ext cx="209" cy="0"/>
            </a:xfrm>
            <a:prstGeom prst="line">
              <a:avLst/>
            </a:prstGeom>
            <a:noFill/>
            <a:ln w="9525">
              <a:solidFill>
                <a:schemeClr val="tx1"/>
              </a:solidFill>
              <a:round/>
              <a:headEnd/>
              <a:tailEnd/>
            </a:ln>
            <a:effectLst/>
          </p:spPr>
          <p:txBody>
            <a:bodyPr/>
            <a:lstStyle/>
            <a:p>
              <a:endParaRPr lang="en-US" sz="2000" dirty="0"/>
            </a:p>
          </p:txBody>
        </p:sp>
        <p:sp>
          <p:nvSpPr>
            <p:cNvPr id="297123" name="Line 163"/>
            <p:cNvSpPr>
              <a:spLocks noChangeShapeType="1"/>
            </p:cNvSpPr>
            <p:nvPr/>
          </p:nvSpPr>
          <p:spPr bwMode="auto">
            <a:xfrm>
              <a:off x="4254" y="3139"/>
              <a:ext cx="209" cy="0"/>
            </a:xfrm>
            <a:prstGeom prst="line">
              <a:avLst/>
            </a:prstGeom>
            <a:noFill/>
            <a:ln w="9525">
              <a:solidFill>
                <a:schemeClr val="tx1"/>
              </a:solidFill>
              <a:round/>
              <a:headEnd/>
              <a:tailEnd/>
            </a:ln>
            <a:effectLst/>
          </p:spPr>
          <p:txBody>
            <a:bodyPr/>
            <a:lstStyle/>
            <a:p>
              <a:endParaRPr lang="en-US" sz="2000" dirty="0"/>
            </a:p>
          </p:txBody>
        </p:sp>
        <p:sp>
          <p:nvSpPr>
            <p:cNvPr id="297124" name="Line 164"/>
            <p:cNvSpPr>
              <a:spLocks noChangeShapeType="1"/>
            </p:cNvSpPr>
            <p:nvPr/>
          </p:nvSpPr>
          <p:spPr bwMode="auto">
            <a:xfrm>
              <a:off x="4254" y="2274"/>
              <a:ext cx="209" cy="0"/>
            </a:xfrm>
            <a:prstGeom prst="line">
              <a:avLst/>
            </a:prstGeom>
            <a:noFill/>
            <a:ln w="9525">
              <a:solidFill>
                <a:schemeClr val="tx1"/>
              </a:solidFill>
              <a:round/>
              <a:headEnd/>
              <a:tailEnd/>
            </a:ln>
            <a:effectLst/>
          </p:spPr>
          <p:txBody>
            <a:bodyPr/>
            <a:lstStyle/>
            <a:p>
              <a:endParaRPr lang="en-US" sz="2000" dirty="0"/>
            </a:p>
          </p:txBody>
        </p:sp>
        <p:sp>
          <p:nvSpPr>
            <p:cNvPr id="297125" name="Line 165"/>
            <p:cNvSpPr>
              <a:spLocks noChangeShapeType="1"/>
            </p:cNvSpPr>
            <p:nvPr/>
          </p:nvSpPr>
          <p:spPr bwMode="auto">
            <a:xfrm>
              <a:off x="4254" y="3658"/>
              <a:ext cx="209" cy="0"/>
            </a:xfrm>
            <a:prstGeom prst="line">
              <a:avLst/>
            </a:prstGeom>
            <a:noFill/>
            <a:ln w="9525">
              <a:solidFill>
                <a:schemeClr val="tx1"/>
              </a:solidFill>
              <a:round/>
              <a:headEnd/>
              <a:tailEnd/>
            </a:ln>
            <a:effectLst/>
          </p:spPr>
          <p:txBody>
            <a:bodyPr/>
            <a:lstStyle/>
            <a:p>
              <a:endParaRPr lang="en-US" sz="2000" dirty="0"/>
            </a:p>
          </p:txBody>
        </p:sp>
        <p:sp>
          <p:nvSpPr>
            <p:cNvPr id="297126" name="Line 166"/>
            <p:cNvSpPr>
              <a:spLocks noChangeShapeType="1"/>
            </p:cNvSpPr>
            <p:nvPr/>
          </p:nvSpPr>
          <p:spPr bwMode="auto">
            <a:xfrm>
              <a:off x="4223" y="3831"/>
              <a:ext cx="209" cy="0"/>
            </a:xfrm>
            <a:prstGeom prst="line">
              <a:avLst/>
            </a:prstGeom>
            <a:noFill/>
            <a:ln w="9525">
              <a:solidFill>
                <a:schemeClr val="tx1"/>
              </a:solidFill>
              <a:round/>
              <a:headEnd/>
              <a:tailEnd/>
            </a:ln>
            <a:effectLst/>
          </p:spPr>
          <p:txBody>
            <a:bodyPr/>
            <a:lstStyle/>
            <a:p>
              <a:endParaRPr lang="en-US" sz="2000" dirty="0"/>
            </a:p>
          </p:txBody>
        </p:sp>
        <p:sp>
          <p:nvSpPr>
            <p:cNvPr id="297127" name="Line 167"/>
            <p:cNvSpPr>
              <a:spLocks noChangeShapeType="1"/>
            </p:cNvSpPr>
            <p:nvPr/>
          </p:nvSpPr>
          <p:spPr bwMode="auto">
            <a:xfrm>
              <a:off x="4254" y="1409"/>
              <a:ext cx="209" cy="0"/>
            </a:xfrm>
            <a:prstGeom prst="line">
              <a:avLst/>
            </a:prstGeom>
            <a:noFill/>
            <a:ln w="9525">
              <a:solidFill>
                <a:schemeClr val="tx1"/>
              </a:solidFill>
              <a:round/>
              <a:headEnd/>
              <a:tailEnd/>
            </a:ln>
            <a:effectLst/>
          </p:spPr>
          <p:txBody>
            <a:bodyPr/>
            <a:lstStyle/>
            <a:p>
              <a:endParaRPr lang="en-US" sz="2000" dirty="0"/>
            </a:p>
          </p:txBody>
        </p:sp>
        <p:sp>
          <p:nvSpPr>
            <p:cNvPr id="297128" name="Line 168"/>
            <p:cNvSpPr>
              <a:spLocks noChangeShapeType="1"/>
            </p:cNvSpPr>
            <p:nvPr/>
          </p:nvSpPr>
          <p:spPr bwMode="auto">
            <a:xfrm>
              <a:off x="4254" y="1582"/>
              <a:ext cx="209" cy="0"/>
            </a:xfrm>
            <a:prstGeom prst="line">
              <a:avLst/>
            </a:prstGeom>
            <a:noFill/>
            <a:ln w="9525">
              <a:solidFill>
                <a:schemeClr val="tx1"/>
              </a:solidFill>
              <a:round/>
              <a:headEnd/>
              <a:tailEnd/>
            </a:ln>
            <a:effectLst/>
          </p:spPr>
          <p:txBody>
            <a:bodyPr/>
            <a:lstStyle/>
            <a:p>
              <a:endParaRPr lang="en-US" sz="2000" dirty="0"/>
            </a:p>
          </p:txBody>
        </p:sp>
        <p:sp>
          <p:nvSpPr>
            <p:cNvPr id="297129" name="Line 169"/>
            <p:cNvSpPr>
              <a:spLocks noChangeShapeType="1"/>
            </p:cNvSpPr>
            <p:nvPr/>
          </p:nvSpPr>
          <p:spPr bwMode="auto">
            <a:xfrm>
              <a:off x="4254" y="1755"/>
              <a:ext cx="209" cy="0"/>
            </a:xfrm>
            <a:prstGeom prst="line">
              <a:avLst/>
            </a:prstGeom>
            <a:noFill/>
            <a:ln w="9525">
              <a:solidFill>
                <a:schemeClr val="tx1"/>
              </a:solidFill>
              <a:round/>
              <a:headEnd/>
              <a:tailEnd/>
            </a:ln>
            <a:effectLst/>
          </p:spPr>
          <p:txBody>
            <a:bodyPr/>
            <a:lstStyle/>
            <a:p>
              <a:endParaRPr lang="en-US" sz="2000" dirty="0"/>
            </a:p>
          </p:txBody>
        </p:sp>
        <p:sp>
          <p:nvSpPr>
            <p:cNvPr id="297130" name="Line 170"/>
            <p:cNvSpPr>
              <a:spLocks noChangeShapeType="1"/>
            </p:cNvSpPr>
            <p:nvPr/>
          </p:nvSpPr>
          <p:spPr bwMode="auto">
            <a:xfrm>
              <a:off x="4254" y="1928"/>
              <a:ext cx="209" cy="0"/>
            </a:xfrm>
            <a:prstGeom prst="line">
              <a:avLst/>
            </a:prstGeom>
            <a:noFill/>
            <a:ln w="9525">
              <a:solidFill>
                <a:schemeClr val="tx1"/>
              </a:solidFill>
              <a:round/>
              <a:headEnd/>
              <a:tailEnd/>
            </a:ln>
            <a:effectLst/>
          </p:spPr>
          <p:txBody>
            <a:bodyPr/>
            <a:lstStyle/>
            <a:p>
              <a:endParaRPr lang="en-US" sz="2000" dirty="0"/>
            </a:p>
          </p:txBody>
        </p:sp>
        <p:sp>
          <p:nvSpPr>
            <p:cNvPr id="297131" name="Line 171"/>
            <p:cNvSpPr>
              <a:spLocks noChangeShapeType="1"/>
            </p:cNvSpPr>
            <p:nvPr/>
          </p:nvSpPr>
          <p:spPr bwMode="auto">
            <a:xfrm>
              <a:off x="4254" y="2101"/>
              <a:ext cx="209" cy="0"/>
            </a:xfrm>
            <a:prstGeom prst="line">
              <a:avLst/>
            </a:prstGeom>
            <a:noFill/>
            <a:ln w="9525">
              <a:solidFill>
                <a:schemeClr val="tx1"/>
              </a:solidFill>
              <a:round/>
              <a:headEnd/>
              <a:tailEnd/>
            </a:ln>
            <a:effectLst/>
          </p:spPr>
          <p:txBody>
            <a:bodyPr/>
            <a:lstStyle/>
            <a:p>
              <a:endParaRPr lang="en-US" sz="2000" dirty="0"/>
            </a:p>
          </p:txBody>
        </p:sp>
      </p:grpSp>
      <p:grpSp>
        <p:nvGrpSpPr>
          <p:cNvPr id="11" name="Group 10"/>
          <p:cNvGrpSpPr/>
          <p:nvPr/>
        </p:nvGrpSpPr>
        <p:grpSpPr>
          <a:xfrm>
            <a:off x="5041900" y="5646826"/>
            <a:ext cx="2921000" cy="561975"/>
            <a:chOff x="5041900" y="5646826"/>
            <a:chExt cx="2921000" cy="561975"/>
          </a:xfrm>
        </p:grpSpPr>
        <p:sp>
          <p:nvSpPr>
            <p:cNvPr id="297134" name="Text Box 174"/>
            <p:cNvSpPr txBox="1">
              <a:spLocks noChangeArrowheads="1"/>
            </p:cNvSpPr>
            <p:nvPr/>
          </p:nvSpPr>
          <p:spPr bwMode="auto">
            <a:xfrm>
              <a:off x="5994400" y="5646826"/>
              <a:ext cx="987771" cy="461665"/>
            </a:xfrm>
            <a:prstGeom prst="rect">
              <a:avLst/>
            </a:prstGeom>
            <a:noFill/>
            <a:ln w="9525">
              <a:noFill/>
              <a:miter lim="800000"/>
              <a:headEnd/>
              <a:tailEnd/>
            </a:ln>
            <a:effectLst/>
          </p:spPr>
          <p:txBody>
            <a:bodyPr wrap="none">
              <a:spAutoFit/>
            </a:bodyPr>
            <a:lstStyle/>
            <a:p>
              <a:r>
                <a:rPr lang="en-US" sz="1200" b="1" dirty="0">
                  <a:latin typeface="Arial" pitchFamily="34" charset="0"/>
                </a:rPr>
                <a:t>Increase in</a:t>
              </a:r>
            </a:p>
            <a:p>
              <a:r>
                <a:rPr lang="en-US" sz="1200" b="1" dirty="0">
                  <a:latin typeface="Arial" pitchFamily="34" charset="0"/>
                </a:rPr>
                <a:t>impedance</a:t>
              </a:r>
            </a:p>
          </p:txBody>
        </p:sp>
        <p:sp>
          <p:nvSpPr>
            <p:cNvPr id="297136" name="Line 176"/>
            <p:cNvSpPr>
              <a:spLocks noChangeShapeType="1"/>
            </p:cNvSpPr>
            <p:nvPr/>
          </p:nvSpPr>
          <p:spPr bwMode="auto">
            <a:xfrm>
              <a:off x="5041900" y="5905589"/>
              <a:ext cx="736600" cy="0"/>
            </a:xfrm>
            <a:prstGeom prst="line">
              <a:avLst/>
            </a:prstGeom>
            <a:noFill/>
            <a:ln w="28575">
              <a:solidFill>
                <a:srgbClr val="C00000"/>
              </a:solidFill>
              <a:round/>
              <a:headEnd type="triangle" w="med" len="med"/>
              <a:tailEnd/>
            </a:ln>
            <a:effectLst/>
          </p:spPr>
          <p:txBody>
            <a:bodyPr/>
            <a:lstStyle/>
            <a:p>
              <a:endParaRPr lang="en-US" sz="2000" dirty="0"/>
            </a:p>
          </p:txBody>
        </p:sp>
        <p:sp>
          <p:nvSpPr>
            <p:cNvPr id="297009" name="Line 49"/>
            <p:cNvSpPr>
              <a:spLocks noChangeShapeType="1"/>
            </p:cNvSpPr>
            <p:nvPr/>
          </p:nvSpPr>
          <p:spPr bwMode="auto">
            <a:xfrm>
              <a:off x="7585075" y="5886539"/>
              <a:ext cx="331788" cy="0"/>
            </a:xfrm>
            <a:prstGeom prst="line">
              <a:avLst/>
            </a:prstGeom>
            <a:noFill/>
            <a:ln w="9525">
              <a:solidFill>
                <a:schemeClr val="tx1"/>
              </a:solidFill>
              <a:round/>
              <a:headEnd/>
              <a:tailEnd/>
            </a:ln>
            <a:effectLst/>
          </p:spPr>
          <p:txBody>
            <a:bodyPr/>
            <a:lstStyle/>
            <a:p>
              <a:endParaRPr lang="en-US" sz="2000" dirty="0"/>
            </a:p>
          </p:txBody>
        </p:sp>
        <p:sp>
          <p:nvSpPr>
            <p:cNvPr id="297015" name="Freeform 55"/>
            <p:cNvSpPr>
              <a:spLocks/>
            </p:cNvSpPr>
            <p:nvPr/>
          </p:nvSpPr>
          <p:spPr bwMode="auto">
            <a:xfrm>
              <a:off x="7599363" y="5888126"/>
              <a:ext cx="363537" cy="320675"/>
            </a:xfrm>
            <a:custGeom>
              <a:avLst/>
              <a:gdLst/>
              <a:ahLst/>
              <a:cxnLst>
                <a:cxn ang="0">
                  <a:pos x="67" y="0"/>
                </a:cxn>
                <a:cxn ang="0">
                  <a:pos x="115" y="14"/>
                </a:cxn>
                <a:cxn ang="0">
                  <a:pos x="139" y="54"/>
                </a:cxn>
                <a:cxn ang="0">
                  <a:pos x="101" y="78"/>
                </a:cxn>
                <a:cxn ang="0">
                  <a:pos x="65" y="82"/>
                </a:cxn>
                <a:cxn ang="0">
                  <a:pos x="15" y="106"/>
                </a:cxn>
                <a:cxn ang="0">
                  <a:pos x="7" y="136"/>
                </a:cxn>
                <a:cxn ang="0">
                  <a:pos x="57" y="170"/>
                </a:cxn>
              </a:cxnLst>
              <a:rect l="0" t="0" r="r" b="b"/>
              <a:pathLst>
                <a:path w="141" h="170">
                  <a:moveTo>
                    <a:pt x="67" y="0"/>
                  </a:moveTo>
                  <a:cubicBezTo>
                    <a:pt x="85" y="2"/>
                    <a:pt x="103" y="5"/>
                    <a:pt x="115" y="14"/>
                  </a:cubicBezTo>
                  <a:cubicBezTo>
                    <a:pt x="127" y="23"/>
                    <a:pt x="141" y="43"/>
                    <a:pt x="139" y="54"/>
                  </a:cubicBezTo>
                  <a:cubicBezTo>
                    <a:pt x="137" y="65"/>
                    <a:pt x="113" y="73"/>
                    <a:pt x="101" y="78"/>
                  </a:cubicBezTo>
                  <a:cubicBezTo>
                    <a:pt x="89" y="83"/>
                    <a:pt x="79" y="77"/>
                    <a:pt x="65" y="82"/>
                  </a:cubicBezTo>
                  <a:cubicBezTo>
                    <a:pt x="51" y="87"/>
                    <a:pt x="25" y="97"/>
                    <a:pt x="15" y="106"/>
                  </a:cubicBezTo>
                  <a:cubicBezTo>
                    <a:pt x="5" y="115"/>
                    <a:pt x="0" y="125"/>
                    <a:pt x="7" y="136"/>
                  </a:cubicBezTo>
                  <a:cubicBezTo>
                    <a:pt x="14" y="147"/>
                    <a:pt x="35" y="158"/>
                    <a:pt x="57" y="170"/>
                  </a:cubicBezTo>
                </a:path>
              </a:pathLst>
            </a:custGeom>
            <a:noFill/>
            <a:ln w="28575" cmpd="sng">
              <a:solidFill>
                <a:srgbClr val="C00000"/>
              </a:solidFill>
              <a:round/>
              <a:headEnd/>
              <a:tailEnd/>
            </a:ln>
            <a:effectLst/>
          </p:spPr>
          <p:txBody>
            <a:bodyPr/>
            <a:lstStyle/>
            <a:p>
              <a:endParaRPr lang="en-US" sz="2000" dirty="0"/>
            </a:p>
          </p:txBody>
        </p:sp>
        <p:sp>
          <p:nvSpPr>
            <p:cNvPr id="297016" name="Freeform 56"/>
            <p:cNvSpPr>
              <a:spLocks/>
            </p:cNvSpPr>
            <p:nvPr/>
          </p:nvSpPr>
          <p:spPr bwMode="auto">
            <a:xfrm>
              <a:off x="7761794" y="5913687"/>
              <a:ext cx="175323" cy="99920"/>
            </a:xfrm>
            <a:custGeom>
              <a:avLst/>
              <a:gdLst/>
              <a:ahLst/>
              <a:cxnLst>
                <a:cxn ang="0">
                  <a:pos x="0" y="0"/>
                </a:cxn>
                <a:cxn ang="0">
                  <a:pos x="52" y="14"/>
                </a:cxn>
                <a:cxn ang="0">
                  <a:pos x="74" y="58"/>
                </a:cxn>
                <a:cxn ang="0">
                  <a:pos x="58" y="74"/>
                </a:cxn>
                <a:cxn ang="0">
                  <a:pos x="2" y="82"/>
                </a:cxn>
                <a:cxn ang="0">
                  <a:pos x="0" y="0"/>
                </a:cxn>
              </a:cxnLst>
              <a:rect l="0" t="0" r="r" b="b"/>
              <a:pathLst>
                <a:path w="74" h="82">
                  <a:moveTo>
                    <a:pt x="0" y="0"/>
                  </a:moveTo>
                  <a:lnTo>
                    <a:pt x="52" y="14"/>
                  </a:lnTo>
                  <a:lnTo>
                    <a:pt x="74" y="58"/>
                  </a:lnTo>
                  <a:lnTo>
                    <a:pt x="58" y="74"/>
                  </a:lnTo>
                  <a:lnTo>
                    <a:pt x="2" y="82"/>
                  </a:lnTo>
                  <a:lnTo>
                    <a:pt x="0" y="0"/>
                  </a:lnTo>
                  <a:close/>
                </a:path>
              </a:pathLst>
            </a:custGeom>
            <a:solidFill>
              <a:srgbClr val="C00000"/>
            </a:solidFill>
            <a:ln w="28575" cmpd="sng">
              <a:solidFill>
                <a:srgbClr val="C00000"/>
              </a:solidFill>
              <a:round/>
              <a:headEnd/>
              <a:tailEnd/>
            </a:ln>
            <a:effectLst/>
          </p:spPr>
          <p:txBody>
            <a:bodyPr/>
            <a:lstStyle/>
            <a:p>
              <a:endParaRPr lang="en-US" sz="2000" dirty="0"/>
            </a:p>
          </p:txBody>
        </p:sp>
        <p:sp>
          <p:nvSpPr>
            <p:cNvPr id="297135" name="Line 175"/>
            <p:cNvSpPr>
              <a:spLocks noChangeShapeType="1"/>
            </p:cNvSpPr>
            <p:nvPr/>
          </p:nvSpPr>
          <p:spPr bwMode="auto">
            <a:xfrm flipH="1">
              <a:off x="7143750" y="5905589"/>
              <a:ext cx="254000" cy="0"/>
            </a:xfrm>
            <a:prstGeom prst="line">
              <a:avLst/>
            </a:prstGeom>
            <a:noFill/>
            <a:ln w="28575">
              <a:solidFill>
                <a:srgbClr val="C00000"/>
              </a:solidFill>
              <a:round/>
              <a:headEnd type="triangle" w="med" len="med"/>
              <a:tailEnd/>
            </a:ln>
            <a:effectLst/>
          </p:spPr>
          <p:txBody>
            <a:bodyPr/>
            <a:lstStyle/>
            <a:p>
              <a:endParaRPr lang="en-US" sz="2000" dirty="0"/>
            </a:p>
          </p:txBody>
        </p:sp>
      </p:grpSp>
      <p:grpSp>
        <p:nvGrpSpPr>
          <p:cNvPr id="10" name="Group 9"/>
          <p:cNvGrpSpPr/>
          <p:nvPr/>
        </p:nvGrpSpPr>
        <p:grpSpPr>
          <a:xfrm>
            <a:off x="5041900" y="3824376"/>
            <a:ext cx="2911173" cy="617538"/>
            <a:chOff x="5041900" y="3824376"/>
            <a:chExt cx="2911173" cy="617538"/>
          </a:xfrm>
        </p:grpSpPr>
        <p:sp>
          <p:nvSpPr>
            <p:cNvPr id="297133" name="Text Box 173"/>
            <p:cNvSpPr txBox="1">
              <a:spLocks noChangeArrowheads="1"/>
            </p:cNvSpPr>
            <p:nvPr/>
          </p:nvSpPr>
          <p:spPr bwMode="auto">
            <a:xfrm>
              <a:off x="5995988" y="3824376"/>
              <a:ext cx="987771" cy="461665"/>
            </a:xfrm>
            <a:prstGeom prst="rect">
              <a:avLst/>
            </a:prstGeom>
            <a:noFill/>
            <a:ln w="9525">
              <a:noFill/>
              <a:miter lim="800000"/>
              <a:headEnd/>
              <a:tailEnd/>
            </a:ln>
            <a:effectLst/>
          </p:spPr>
          <p:txBody>
            <a:bodyPr wrap="none">
              <a:spAutoFit/>
            </a:bodyPr>
            <a:lstStyle/>
            <a:p>
              <a:r>
                <a:rPr lang="en-US" sz="1200" b="1" dirty="0">
                  <a:latin typeface="Arial" pitchFamily="34" charset="0"/>
                </a:rPr>
                <a:t>Increase in</a:t>
              </a:r>
            </a:p>
            <a:p>
              <a:r>
                <a:rPr lang="en-US" sz="1200" b="1" dirty="0">
                  <a:latin typeface="Arial" pitchFamily="34" charset="0"/>
                </a:rPr>
                <a:t>impedance</a:t>
              </a:r>
            </a:p>
          </p:txBody>
        </p:sp>
        <p:sp>
          <p:nvSpPr>
            <p:cNvPr id="297020" name="Line 60"/>
            <p:cNvSpPr>
              <a:spLocks noChangeShapeType="1"/>
            </p:cNvSpPr>
            <p:nvPr/>
          </p:nvSpPr>
          <p:spPr bwMode="auto">
            <a:xfrm>
              <a:off x="7597775" y="3960901"/>
              <a:ext cx="331788" cy="0"/>
            </a:xfrm>
            <a:prstGeom prst="line">
              <a:avLst/>
            </a:prstGeom>
            <a:noFill/>
            <a:ln w="9525">
              <a:solidFill>
                <a:schemeClr val="tx1"/>
              </a:solidFill>
              <a:round/>
              <a:headEnd/>
              <a:tailEnd/>
            </a:ln>
            <a:effectLst/>
          </p:spPr>
          <p:txBody>
            <a:bodyPr/>
            <a:lstStyle/>
            <a:p>
              <a:endParaRPr lang="en-US" sz="2000" dirty="0"/>
            </a:p>
          </p:txBody>
        </p:sp>
        <p:sp>
          <p:nvSpPr>
            <p:cNvPr id="297021" name="Line 61"/>
            <p:cNvSpPr>
              <a:spLocks noChangeShapeType="1"/>
            </p:cNvSpPr>
            <p:nvPr/>
          </p:nvSpPr>
          <p:spPr bwMode="auto">
            <a:xfrm>
              <a:off x="7597775" y="4202201"/>
              <a:ext cx="331788" cy="0"/>
            </a:xfrm>
            <a:prstGeom prst="line">
              <a:avLst/>
            </a:prstGeom>
            <a:noFill/>
            <a:ln w="9525">
              <a:solidFill>
                <a:schemeClr val="tx1"/>
              </a:solidFill>
              <a:round/>
              <a:headEnd/>
              <a:tailEnd/>
            </a:ln>
            <a:effectLst/>
          </p:spPr>
          <p:txBody>
            <a:bodyPr/>
            <a:lstStyle/>
            <a:p>
              <a:endParaRPr lang="en-US" sz="2000" dirty="0"/>
            </a:p>
          </p:txBody>
        </p:sp>
        <p:sp>
          <p:nvSpPr>
            <p:cNvPr id="297023" name="Line 63"/>
            <p:cNvSpPr>
              <a:spLocks noChangeShapeType="1"/>
            </p:cNvSpPr>
            <p:nvPr/>
          </p:nvSpPr>
          <p:spPr bwMode="auto">
            <a:xfrm>
              <a:off x="7597775" y="4441914"/>
              <a:ext cx="331788" cy="0"/>
            </a:xfrm>
            <a:prstGeom prst="line">
              <a:avLst/>
            </a:prstGeom>
            <a:noFill/>
            <a:ln w="9525">
              <a:solidFill>
                <a:schemeClr val="tx1"/>
              </a:solidFill>
              <a:round/>
              <a:headEnd/>
              <a:tailEnd/>
            </a:ln>
            <a:effectLst/>
          </p:spPr>
          <p:txBody>
            <a:bodyPr/>
            <a:lstStyle/>
            <a:p>
              <a:endParaRPr lang="en-US" sz="2000" dirty="0"/>
            </a:p>
          </p:txBody>
        </p:sp>
        <p:sp>
          <p:nvSpPr>
            <p:cNvPr id="297093" name="Line 133"/>
            <p:cNvSpPr>
              <a:spLocks noChangeShapeType="1"/>
            </p:cNvSpPr>
            <p:nvPr/>
          </p:nvSpPr>
          <p:spPr bwMode="auto">
            <a:xfrm>
              <a:off x="7591425" y="3960901"/>
              <a:ext cx="331788" cy="0"/>
            </a:xfrm>
            <a:prstGeom prst="line">
              <a:avLst/>
            </a:prstGeom>
            <a:noFill/>
            <a:ln w="9525">
              <a:solidFill>
                <a:schemeClr val="tx1"/>
              </a:solidFill>
              <a:round/>
              <a:headEnd/>
              <a:tailEnd/>
            </a:ln>
            <a:effectLst/>
          </p:spPr>
          <p:txBody>
            <a:bodyPr/>
            <a:lstStyle/>
            <a:p>
              <a:endParaRPr lang="en-US" sz="2000" dirty="0"/>
            </a:p>
          </p:txBody>
        </p:sp>
        <p:sp>
          <p:nvSpPr>
            <p:cNvPr id="297094" name="Line 134"/>
            <p:cNvSpPr>
              <a:spLocks noChangeShapeType="1"/>
            </p:cNvSpPr>
            <p:nvPr/>
          </p:nvSpPr>
          <p:spPr bwMode="auto">
            <a:xfrm>
              <a:off x="7591425" y="4202201"/>
              <a:ext cx="331788" cy="0"/>
            </a:xfrm>
            <a:prstGeom prst="line">
              <a:avLst/>
            </a:prstGeom>
            <a:noFill/>
            <a:ln w="9525">
              <a:solidFill>
                <a:schemeClr val="tx1"/>
              </a:solidFill>
              <a:round/>
              <a:headEnd/>
              <a:tailEnd/>
            </a:ln>
            <a:effectLst/>
          </p:spPr>
          <p:txBody>
            <a:bodyPr/>
            <a:lstStyle/>
            <a:p>
              <a:endParaRPr lang="en-US" sz="2000" dirty="0"/>
            </a:p>
          </p:txBody>
        </p:sp>
        <p:sp>
          <p:nvSpPr>
            <p:cNvPr id="297096" name="Line 136"/>
            <p:cNvSpPr>
              <a:spLocks noChangeShapeType="1"/>
            </p:cNvSpPr>
            <p:nvPr/>
          </p:nvSpPr>
          <p:spPr bwMode="auto">
            <a:xfrm>
              <a:off x="7591425" y="4441914"/>
              <a:ext cx="331788" cy="0"/>
            </a:xfrm>
            <a:prstGeom prst="line">
              <a:avLst/>
            </a:prstGeom>
            <a:noFill/>
            <a:ln w="9525">
              <a:solidFill>
                <a:schemeClr val="tx1"/>
              </a:solidFill>
              <a:round/>
              <a:headEnd/>
              <a:tailEnd/>
            </a:ln>
            <a:effectLst/>
          </p:spPr>
          <p:txBody>
            <a:bodyPr/>
            <a:lstStyle/>
            <a:p>
              <a:endParaRPr lang="en-US" sz="2000" dirty="0"/>
            </a:p>
          </p:txBody>
        </p:sp>
        <p:grpSp>
          <p:nvGrpSpPr>
            <p:cNvPr id="8" name="Group 182"/>
            <p:cNvGrpSpPr>
              <a:grpSpLocks/>
            </p:cNvGrpSpPr>
            <p:nvPr/>
          </p:nvGrpSpPr>
          <p:grpSpPr bwMode="auto">
            <a:xfrm>
              <a:off x="7608586" y="4065676"/>
              <a:ext cx="344487" cy="290513"/>
              <a:chOff x="4841" y="2648"/>
              <a:chExt cx="141" cy="139"/>
            </a:xfrm>
          </p:grpSpPr>
          <p:sp>
            <p:nvSpPr>
              <p:cNvPr id="297112" name="Freeform 152"/>
              <p:cNvSpPr>
                <a:spLocks/>
              </p:cNvSpPr>
              <p:nvPr/>
            </p:nvSpPr>
            <p:spPr bwMode="auto">
              <a:xfrm>
                <a:off x="4841" y="2648"/>
                <a:ext cx="141" cy="139"/>
              </a:xfrm>
              <a:custGeom>
                <a:avLst/>
                <a:gdLst/>
                <a:ahLst/>
                <a:cxnLst>
                  <a:cxn ang="0">
                    <a:pos x="67" y="0"/>
                  </a:cxn>
                  <a:cxn ang="0">
                    <a:pos x="115" y="14"/>
                  </a:cxn>
                  <a:cxn ang="0">
                    <a:pos x="139" y="54"/>
                  </a:cxn>
                  <a:cxn ang="0">
                    <a:pos x="101" y="78"/>
                  </a:cxn>
                  <a:cxn ang="0">
                    <a:pos x="65" y="82"/>
                  </a:cxn>
                  <a:cxn ang="0">
                    <a:pos x="15" y="106"/>
                  </a:cxn>
                  <a:cxn ang="0">
                    <a:pos x="7" y="136"/>
                  </a:cxn>
                  <a:cxn ang="0">
                    <a:pos x="57" y="170"/>
                  </a:cxn>
                </a:cxnLst>
                <a:rect l="0" t="0" r="r" b="b"/>
                <a:pathLst>
                  <a:path w="141" h="170">
                    <a:moveTo>
                      <a:pt x="67" y="0"/>
                    </a:moveTo>
                    <a:cubicBezTo>
                      <a:pt x="85" y="2"/>
                      <a:pt x="103" y="5"/>
                      <a:pt x="115" y="14"/>
                    </a:cubicBezTo>
                    <a:cubicBezTo>
                      <a:pt x="127" y="23"/>
                      <a:pt x="141" y="43"/>
                      <a:pt x="139" y="54"/>
                    </a:cubicBezTo>
                    <a:cubicBezTo>
                      <a:pt x="137" y="65"/>
                      <a:pt x="113" y="73"/>
                      <a:pt x="101" y="78"/>
                    </a:cubicBezTo>
                    <a:cubicBezTo>
                      <a:pt x="89" y="83"/>
                      <a:pt x="79" y="77"/>
                      <a:pt x="65" y="82"/>
                    </a:cubicBezTo>
                    <a:cubicBezTo>
                      <a:pt x="51" y="87"/>
                      <a:pt x="25" y="97"/>
                      <a:pt x="15" y="106"/>
                    </a:cubicBezTo>
                    <a:cubicBezTo>
                      <a:pt x="5" y="115"/>
                      <a:pt x="0" y="125"/>
                      <a:pt x="7" y="136"/>
                    </a:cubicBezTo>
                    <a:cubicBezTo>
                      <a:pt x="14" y="147"/>
                      <a:pt x="35" y="158"/>
                      <a:pt x="57" y="170"/>
                    </a:cubicBezTo>
                  </a:path>
                </a:pathLst>
              </a:custGeom>
              <a:noFill/>
              <a:ln w="28575" cmpd="sng">
                <a:solidFill>
                  <a:srgbClr val="C00000"/>
                </a:solidFill>
                <a:round/>
                <a:headEnd/>
                <a:tailEnd/>
              </a:ln>
              <a:effectLst/>
            </p:spPr>
            <p:txBody>
              <a:bodyPr/>
              <a:lstStyle/>
              <a:p>
                <a:endParaRPr lang="en-US" sz="2000" dirty="0"/>
              </a:p>
            </p:txBody>
          </p:sp>
          <p:sp>
            <p:nvSpPr>
              <p:cNvPr id="297113" name="Freeform 153"/>
              <p:cNvSpPr>
                <a:spLocks/>
              </p:cNvSpPr>
              <p:nvPr/>
            </p:nvSpPr>
            <p:spPr bwMode="auto">
              <a:xfrm>
                <a:off x="4904" y="2659"/>
                <a:ext cx="68" cy="44"/>
              </a:xfrm>
              <a:custGeom>
                <a:avLst/>
                <a:gdLst/>
                <a:ahLst/>
                <a:cxnLst>
                  <a:cxn ang="0">
                    <a:pos x="0" y="0"/>
                  </a:cxn>
                  <a:cxn ang="0">
                    <a:pos x="52" y="14"/>
                  </a:cxn>
                  <a:cxn ang="0">
                    <a:pos x="74" y="58"/>
                  </a:cxn>
                  <a:cxn ang="0">
                    <a:pos x="58" y="74"/>
                  </a:cxn>
                  <a:cxn ang="0">
                    <a:pos x="2" y="82"/>
                  </a:cxn>
                  <a:cxn ang="0">
                    <a:pos x="0" y="0"/>
                  </a:cxn>
                </a:cxnLst>
                <a:rect l="0" t="0" r="r" b="b"/>
                <a:pathLst>
                  <a:path w="74" h="82">
                    <a:moveTo>
                      <a:pt x="0" y="0"/>
                    </a:moveTo>
                    <a:lnTo>
                      <a:pt x="52" y="14"/>
                    </a:lnTo>
                    <a:lnTo>
                      <a:pt x="74" y="58"/>
                    </a:lnTo>
                    <a:lnTo>
                      <a:pt x="58" y="74"/>
                    </a:lnTo>
                    <a:lnTo>
                      <a:pt x="2" y="82"/>
                    </a:lnTo>
                    <a:lnTo>
                      <a:pt x="0" y="0"/>
                    </a:lnTo>
                    <a:close/>
                  </a:path>
                </a:pathLst>
              </a:custGeom>
              <a:solidFill>
                <a:srgbClr val="C00000"/>
              </a:solidFill>
              <a:ln w="28575" cmpd="sng">
                <a:solidFill>
                  <a:srgbClr val="C00000"/>
                </a:solidFill>
                <a:round/>
                <a:headEnd/>
                <a:tailEnd/>
              </a:ln>
              <a:effectLst/>
            </p:spPr>
            <p:txBody>
              <a:bodyPr/>
              <a:lstStyle/>
              <a:p>
                <a:endParaRPr lang="en-US" sz="2000" dirty="0"/>
              </a:p>
            </p:txBody>
          </p:sp>
        </p:grpSp>
        <p:sp>
          <p:nvSpPr>
            <p:cNvPr id="297138" name="Line 178"/>
            <p:cNvSpPr>
              <a:spLocks noChangeShapeType="1"/>
            </p:cNvSpPr>
            <p:nvPr/>
          </p:nvSpPr>
          <p:spPr bwMode="auto">
            <a:xfrm flipH="1">
              <a:off x="7143750" y="4084726"/>
              <a:ext cx="254000" cy="0"/>
            </a:xfrm>
            <a:prstGeom prst="line">
              <a:avLst/>
            </a:prstGeom>
            <a:noFill/>
            <a:ln w="28575">
              <a:solidFill>
                <a:srgbClr val="C00000"/>
              </a:solidFill>
              <a:round/>
              <a:headEnd type="triangle" w="med" len="med"/>
              <a:tailEnd/>
            </a:ln>
            <a:effectLst/>
          </p:spPr>
          <p:txBody>
            <a:bodyPr/>
            <a:lstStyle/>
            <a:p>
              <a:endParaRPr lang="en-US" sz="2000" dirty="0"/>
            </a:p>
          </p:txBody>
        </p:sp>
        <p:sp>
          <p:nvSpPr>
            <p:cNvPr id="297139" name="Line 179"/>
            <p:cNvSpPr>
              <a:spLocks noChangeShapeType="1"/>
            </p:cNvSpPr>
            <p:nvPr/>
          </p:nvSpPr>
          <p:spPr bwMode="auto">
            <a:xfrm>
              <a:off x="5041900" y="4083139"/>
              <a:ext cx="736600" cy="0"/>
            </a:xfrm>
            <a:prstGeom prst="line">
              <a:avLst/>
            </a:prstGeom>
            <a:noFill/>
            <a:ln w="28575">
              <a:solidFill>
                <a:srgbClr val="C00000"/>
              </a:solidFill>
              <a:round/>
              <a:headEnd type="triangle" w="med" len="med"/>
              <a:tailEnd/>
            </a:ln>
            <a:effectLst/>
          </p:spPr>
          <p:txBody>
            <a:bodyPr/>
            <a:lstStyle/>
            <a:p>
              <a:endParaRPr lang="en-US" sz="2000" dirty="0"/>
            </a:p>
          </p:txBody>
        </p:sp>
      </p:grpSp>
      <p:sp>
        <p:nvSpPr>
          <p:cNvPr id="297140" name="Line 180"/>
          <p:cNvSpPr>
            <a:spLocks noChangeShapeType="1"/>
          </p:cNvSpPr>
          <p:nvPr/>
        </p:nvSpPr>
        <p:spPr bwMode="auto">
          <a:xfrm>
            <a:off x="4984750" y="2509926"/>
            <a:ext cx="2501900" cy="0"/>
          </a:xfrm>
          <a:prstGeom prst="line">
            <a:avLst/>
          </a:prstGeom>
          <a:noFill/>
          <a:ln w="9525">
            <a:solidFill>
              <a:srgbClr val="C00000"/>
            </a:solidFill>
            <a:round/>
            <a:headEnd/>
            <a:tailEnd/>
          </a:ln>
          <a:effectLst/>
        </p:spPr>
        <p:txBody>
          <a:bodyPr/>
          <a:lstStyle/>
          <a:p>
            <a:endParaRPr lang="en-US" sz="20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500"/>
                            </p:stCondLst>
                            <p:childTnLst>
                              <p:par>
                                <p:cTn id="17" presetID="1"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p:txBody>
          <a:bodyPr/>
          <a:lstStyle/>
          <a:p>
            <a:r>
              <a:rPr lang="en-US" dirty="0"/>
              <a:t>Acoustic Structure of the Earth</a:t>
            </a:r>
          </a:p>
        </p:txBody>
      </p:sp>
      <p:sp>
        <p:nvSpPr>
          <p:cNvPr id="297988" name="Line 4"/>
          <p:cNvSpPr>
            <a:spLocks noChangeShapeType="1"/>
          </p:cNvSpPr>
          <p:nvPr/>
        </p:nvSpPr>
        <p:spPr bwMode="auto">
          <a:xfrm>
            <a:off x="1257300" y="2190750"/>
            <a:ext cx="3041650" cy="0"/>
          </a:xfrm>
          <a:prstGeom prst="line">
            <a:avLst/>
          </a:prstGeom>
          <a:noFill/>
          <a:ln w="38100">
            <a:solidFill>
              <a:schemeClr val="tx1"/>
            </a:solidFill>
            <a:round/>
            <a:headEnd/>
            <a:tailEnd/>
          </a:ln>
          <a:effectLst/>
        </p:spPr>
        <p:txBody>
          <a:bodyPr/>
          <a:lstStyle/>
          <a:p>
            <a:endParaRPr lang="en-US" sz="2000" dirty="0"/>
          </a:p>
        </p:txBody>
      </p:sp>
      <p:sp>
        <p:nvSpPr>
          <p:cNvPr id="297990" name="AutoShape 6"/>
          <p:cNvSpPr>
            <a:spLocks noChangeArrowheads="1"/>
          </p:cNvSpPr>
          <p:nvPr/>
        </p:nvSpPr>
        <p:spPr bwMode="auto">
          <a:xfrm flipV="1">
            <a:off x="3600450" y="1785938"/>
            <a:ext cx="271463" cy="333375"/>
          </a:xfrm>
          <a:prstGeom prst="triangle">
            <a:avLst>
              <a:gd name="adj" fmla="val 50000"/>
            </a:avLst>
          </a:prstGeom>
          <a:solidFill>
            <a:srgbClr val="0070C0"/>
          </a:solidFill>
          <a:ln w="28575">
            <a:solidFill>
              <a:srgbClr val="000066"/>
            </a:solidFill>
            <a:miter lim="800000"/>
            <a:headEnd/>
            <a:tailEnd/>
          </a:ln>
          <a:effectLst/>
        </p:spPr>
        <p:txBody>
          <a:bodyPr wrap="none" anchor="ctr"/>
          <a:lstStyle/>
          <a:p>
            <a:endParaRPr lang="en-US" sz="2000" dirty="0"/>
          </a:p>
        </p:txBody>
      </p:sp>
      <p:sp>
        <p:nvSpPr>
          <p:cNvPr id="297991" name="Text Box 7"/>
          <p:cNvSpPr txBox="1">
            <a:spLocks noChangeArrowheads="1"/>
          </p:cNvSpPr>
          <p:nvPr/>
        </p:nvSpPr>
        <p:spPr bwMode="auto">
          <a:xfrm>
            <a:off x="1665353" y="1316038"/>
            <a:ext cx="774571" cy="400110"/>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Shot</a:t>
            </a:r>
          </a:p>
        </p:txBody>
      </p:sp>
      <p:sp>
        <p:nvSpPr>
          <p:cNvPr id="297992" name="Text Box 8"/>
          <p:cNvSpPr txBox="1">
            <a:spLocks noChangeArrowheads="1"/>
          </p:cNvSpPr>
          <p:nvPr/>
        </p:nvSpPr>
        <p:spPr bwMode="auto">
          <a:xfrm>
            <a:off x="3121730" y="1316038"/>
            <a:ext cx="1298753" cy="400110"/>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Receiver</a:t>
            </a:r>
          </a:p>
        </p:txBody>
      </p:sp>
      <p:sp>
        <p:nvSpPr>
          <p:cNvPr id="297993" name="Freeform 9"/>
          <p:cNvSpPr>
            <a:spLocks/>
          </p:cNvSpPr>
          <p:nvPr/>
        </p:nvSpPr>
        <p:spPr bwMode="auto">
          <a:xfrm>
            <a:off x="1346200" y="2971800"/>
            <a:ext cx="2894013" cy="269875"/>
          </a:xfrm>
          <a:custGeom>
            <a:avLst/>
            <a:gdLst/>
            <a:ahLst/>
            <a:cxnLst>
              <a:cxn ang="0">
                <a:pos x="0" y="0"/>
              </a:cxn>
              <a:cxn ang="0">
                <a:pos x="472" y="144"/>
              </a:cxn>
              <a:cxn ang="0">
                <a:pos x="1048" y="65"/>
              </a:cxn>
              <a:cxn ang="0">
                <a:pos x="1493" y="105"/>
              </a:cxn>
              <a:cxn ang="0">
                <a:pos x="2095" y="170"/>
              </a:cxn>
            </a:cxnLst>
            <a:rect l="0" t="0" r="r" b="b"/>
            <a:pathLst>
              <a:path w="2095" h="170">
                <a:moveTo>
                  <a:pt x="0" y="0"/>
                </a:moveTo>
                <a:cubicBezTo>
                  <a:pt x="148" y="66"/>
                  <a:pt x="297" y="133"/>
                  <a:pt x="472" y="144"/>
                </a:cubicBezTo>
                <a:cubicBezTo>
                  <a:pt x="647" y="155"/>
                  <a:pt x="878" y="71"/>
                  <a:pt x="1048" y="65"/>
                </a:cubicBezTo>
                <a:cubicBezTo>
                  <a:pt x="1218" y="59"/>
                  <a:pt x="1319" y="88"/>
                  <a:pt x="1493" y="105"/>
                </a:cubicBezTo>
                <a:cubicBezTo>
                  <a:pt x="1667" y="122"/>
                  <a:pt x="1881" y="146"/>
                  <a:pt x="2095" y="170"/>
                </a:cubicBezTo>
              </a:path>
            </a:pathLst>
          </a:custGeom>
          <a:noFill/>
          <a:ln w="38100" cmpd="sng">
            <a:solidFill>
              <a:schemeClr val="tx1"/>
            </a:solidFill>
            <a:round/>
            <a:headEnd/>
            <a:tailEnd/>
          </a:ln>
          <a:effectLst/>
        </p:spPr>
        <p:txBody>
          <a:bodyPr/>
          <a:lstStyle/>
          <a:p>
            <a:endParaRPr lang="en-US" sz="2000" dirty="0"/>
          </a:p>
        </p:txBody>
      </p:sp>
      <p:sp>
        <p:nvSpPr>
          <p:cNvPr id="297994" name="Freeform 10"/>
          <p:cNvSpPr>
            <a:spLocks/>
          </p:cNvSpPr>
          <p:nvPr/>
        </p:nvSpPr>
        <p:spPr bwMode="auto">
          <a:xfrm>
            <a:off x="1409700" y="3859213"/>
            <a:ext cx="2767013" cy="255587"/>
          </a:xfrm>
          <a:custGeom>
            <a:avLst/>
            <a:gdLst/>
            <a:ahLst/>
            <a:cxnLst>
              <a:cxn ang="0">
                <a:pos x="0" y="122"/>
              </a:cxn>
              <a:cxn ang="0">
                <a:pos x="484" y="82"/>
              </a:cxn>
              <a:cxn ang="0">
                <a:pos x="812" y="4"/>
              </a:cxn>
              <a:cxn ang="0">
                <a:pos x="1152" y="56"/>
              </a:cxn>
              <a:cxn ang="0">
                <a:pos x="1505" y="122"/>
              </a:cxn>
              <a:cxn ang="0">
                <a:pos x="2003" y="161"/>
              </a:cxn>
            </a:cxnLst>
            <a:rect l="0" t="0" r="r" b="b"/>
            <a:pathLst>
              <a:path w="2003" h="161">
                <a:moveTo>
                  <a:pt x="0" y="122"/>
                </a:moveTo>
                <a:cubicBezTo>
                  <a:pt x="174" y="112"/>
                  <a:pt x="349" y="102"/>
                  <a:pt x="484" y="82"/>
                </a:cubicBezTo>
                <a:cubicBezTo>
                  <a:pt x="619" y="62"/>
                  <a:pt x="701" y="8"/>
                  <a:pt x="812" y="4"/>
                </a:cubicBezTo>
                <a:cubicBezTo>
                  <a:pt x="923" y="0"/>
                  <a:pt x="1037" y="36"/>
                  <a:pt x="1152" y="56"/>
                </a:cubicBezTo>
                <a:cubicBezTo>
                  <a:pt x="1267" y="76"/>
                  <a:pt x="1363" y="105"/>
                  <a:pt x="1505" y="122"/>
                </a:cubicBezTo>
                <a:cubicBezTo>
                  <a:pt x="1647" y="139"/>
                  <a:pt x="1825" y="150"/>
                  <a:pt x="2003" y="161"/>
                </a:cubicBezTo>
              </a:path>
            </a:pathLst>
          </a:custGeom>
          <a:noFill/>
          <a:ln w="38100" cmpd="sng">
            <a:solidFill>
              <a:schemeClr val="tx1"/>
            </a:solidFill>
            <a:round/>
            <a:headEnd/>
            <a:tailEnd/>
          </a:ln>
          <a:effectLst/>
        </p:spPr>
        <p:txBody>
          <a:bodyPr/>
          <a:lstStyle/>
          <a:p>
            <a:endParaRPr lang="en-US" sz="2000" dirty="0"/>
          </a:p>
        </p:txBody>
      </p:sp>
      <p:sp>
        <p:nvSpPr>
          <p:cNvPr id="297995" name="Freeform 11"/>
          <p:cNvSpPr>
            <a:spLocks/>
          </p:cNvSpPr>
          <p:nvPr/>
        </p:nvSpPr>
        <p:spPr bwMode="auto">
          <a:xfrm>
            <a:off x="1263650" y="5257800"/>
            <a:ext cx="3059113" cy="539750"/>
          </a:xfrm>
          <a:custGeom>
            <a:avLst/>
            <a:gdLst/>
            <a:ahLst/>
            <a:cxnLst>
              <a:cxn ang="0">
                <a:pos x="0" y="0"/>
              </a:cxn>
              <a:cxn ang="0">
                <a:pos x="773" y="249"/>
              </a:cxn>
              <a:cxn ang="0">
                <a:pos x="1126" y="445"/>
              </a:cxn>
              <a:cxn ang="0">
                <a:pos x="1519" y="524"/>
              </a:cxn>
              <a:cxn ang="0">
                <a:pos x="2200" y="615"/>
              </a:cxn>
            </a:cxnLst>
            <a:rect l="0" t="0" r="r" b="b"/>
            <a:pathLst>
              <a:path w="2200" h="615">
                <a:moveTo>
                  <a:pt x="0" y="0"/>
                </a:moveTo>
                <a:cubicBezTo>
                  <a:pt x="292" y="87"/>
                  <a:pt x="585" y="175"/>
                  <a:pt x="773" y="249"/>
                </a:cubicBezTo>
                <a:cubicBezTo>
                  <a:pt x="961" y="323"/>
                  <a:pt x="1002" y="399"/>
                  <a:pt x="1126" y="445"/>
                </a:cubicBezTo>
                <a:cubicBezTo>
                  <a:pt x="1250" y="491"/>
                  <a:pt x="1340" y="496"/>
                  <a:pt x="1519" y="524"/>
                </a:cubicBezTo>
                <a:cubicBezTo>
                  <a:pt x="1698" y="552"/>
                  <a:pt x="1949" y="583"/>
                  <a:pt x="2200" y="615"/>
                </a:cubicBezTo>
              </a:path>
            </a:pathLst>
          </a:custGeom>
          <a:noFill/>
          <a:ln w="38100" cmpd="sng">
            <a:solidFill>
              <a:schemeClr val="tx1"/>
            </a:solidFill>
            <a:round/>
            <a:headEnd/>
            <a:tailEnd/>
          </a:ln>
          <a:effectLst/>
        </p:spPr>
        <p:txBody>
          <a:bodyPr/>
          <a:lstStyle/>
          <a:p>
            <a:endParaRPr lang="en-US" sz="2000" dirty="0"/>
          </a:p>
        </p:txBody>
      </p:sp>
      <p:sp>
        <p:nvSpPr>
          <p:cNvPr id="297996" name="Freeform 12"/>
          <p:cNvSpPr>
            <a:spLocks/>
          </p:cNvSpPr>
          <p:nvPr/>
        </p:nvSpPr>
        <p:spPr bwMode="auto">
          <a:xfrm>
            <a:off x="1319213" y="4632325"/>
            <a:ext cx="2949575" cy="376238"/>
          </a:xfrm>
          <a:custGeom>
            <a:avLst/>
            <a:gdLst/>
            <a:ahLst/>
            <a:cxnLst>
              <a:cxn ang="0">
                <a:pos x="0" y="0"/>
              </a:cxn>
              <a:cxn ang="0">
                <a:pos x="785" y="118"/>
              </a:cxn>
              <a:cxn ang="0">
                <a:pos x="1519" y="171"/>
              </a:cxn>
            </a:cxnLst>
            <a:rect l="0" t="0" r="r" b="b"/>
            <a:pathLst>
              <a:path w="1519" h="171">
                <a:moveTo>
                  <a:pt x="0" y="0"/>
                </a:moveTo>
                <a:cubicBezTo>
                  <a:pt x="266" y="45"/>
                  <a:pt x="532" y="90"/>
                  <a:pt x="785" y="118"/>
                </a:cubicBezTo>
                <a:cubicBezTo>
                  <a:pt x="1038" y="146"/>
                  <a:pt x="1278" y="158"/>
                  <a:pt x="1519" y="171"/>
                </a:cubicBezTo>
              </a:path>
            </a:pathLst>
          </a:custGeom>
          <a:noFill/>
          <a:ln w="38100" cmpd="sng">
            <a:solidFill>
              <a:schemeClr val="tx1"/>
            </a:solidFill>
            <a:round/>
            <a:headEnd/>
            <a:tailEnd/>
          </a:ln>
          <a:effectLst/>
        </p:spPr>
        <p:txBody>
          <a:bodyPr/>
          <a:lstStyle/>
          <a:p>
            <a:endParaRPr lang="en-US" sz="2000" dirty="0"/>
          </a:p>
        </p:txBody>
      </p:sp>
      <p:sp>
        <p:nvSpPr>
          <p:cNvPr id="297997" name="Text Box 13"/>
          <p:cNvSpPr txBox="1">
            <a:spLocks noChangeArrowheads="1"/>
          </p:cNvSpPr>
          <p:nvPr/>
        </p:nvSpPr>
        <p:spPr bwMode="auto">
          <a:xfrm>
            <a:off x="2003425" y="2428875"/>
            <a:ext cx="1688283" cy="461665"/>
          </a:xfrm>
          <a:prstGeom prst="rect">
            <a:avLst/>
          </a:prstGeom>
          <a:noFill/>
          <a:ln w="9525">
            <a:noFill/>
            <a:miter lim="800000"/>
            <a:headEnd/>
            <a:tailEnd/>
          </a:ln>
          <a:effectLst/>
        </p:spPr>
        <p:txBody>
          <a:bodyPr wrap="none">
            <a:spAutoFit/>
          </a:bodyPr>
          <a:lstStyle/>
          <a:p>
            <a:r>
              <a:rPr lang="en-US" sz="2000" b="1" dirty="0" smtClean="0">
                <a:latin typeface="Tahoma" pitchFamily="34" charset="0"/>
              </a:rPr>
              <a:t>I</a:t>
            </a:r>
            <a:r>
              <a:rPr lang="en-US" sz="2000" b="1" baseline="-25000" dirty="0" smtClean="0">
                <a:latin typeface="Tahoma" pitchFamily="34" charset="0"/>
              </a:rPr>
              <a:t>1</a:t>
            </a:r>
            <a:r>
              <a:rPr lang="en-US" sz="2000" b="1" dirty="0" smtClean="0">
                <a:latin typeface="Tahoma" pitchFamily="34" charset="0"/>
              </a:rPr>
              <a:t> </a:t>
            </a:r>
            <a:r>
              <a:rPr lang="en-US" sz="2000" b="1" dirty="0">
                <a:latin typeface="Tahoma" pitchFamily="34" charset="0"/>
              </a:rPr>
              <a:t>= </a:t>
            </a:r>
            <a:r>
              <a:rPr lang="el-GR" b="1" dirty="0">
                <a:latin typeface="Tahoma" pitchFamily="34" charset="0"/>
                <a:cs typeface="Times New Roman" pitchFamily="18" charset="0"/>
                <a:sym typeface="Symbol" pitchFamily="18" charset="2"/>
              </a:rPr>
              <a:t></a:t>
            </a:r>
            <a:r>
              <a:rPr lang="en-US" sz="2000" b="1" baseline="-25000" dirty="0">
                <a:latin typeface="Tahoma" pitchFamily="34" charset="0"/>
                <a:cs typeface="Times New Roman" pitchFamily="18" charset="0"/>
              </a:rPr>
              <a:t>1</a:t>
            </a:r>
            <a:r>
              <a:rPr lang="en-US" sz="2000" b="1" dirty="0">
                <a:latin typeface="Tahoma" pitchFamily="34" charset="0"/>
                <a:cs typeface="Times New Roman" pitchFamily="18" charset="0"/>
              </a:rPr>
              <a:t> * V</a:t>
            </a:r>
            <a:r>
              <a:rPr lang="en-US" sz="2000" b="1" baseline="-25000" dirty="0">
                <a:latin typeface="Tahoma" pitchFamily="34" charset="0"/>
                <a:cs typeface="Times New Roman" pitchFamily="18" charset="0"/>
              </a:rPr>
              <a:t>1</a:t>
            </a:r>
            <a:endParaRPr lang="el-GR" sz="2000" b="1" baseline="-25000" dirty="0">
              <a:latin typeface="Tahoma" pitchFamily="34" charset="0"/>
              <a:cs typeface="Times New Roman" pitchFamily="18" charset="0"/>
            </a:endParaRPr>
          </a:p>
        </p:txBody>
      </p:sp>
      <p:sp>
        <p:nvSpPr>
          <p:cNvPr id="297998" name="Text Box 14"/>
          <p:cNvSpPr txBox="1">
            <a:spLocks noChangeArrowheads="1"/>
          </p:cNvSpPr>
          <p:nvPr/>
        </p:nvSpPr>
        <p:spPr bwMode="auto">
          <a:xfrm>
            <a:off x="2003425" y="3267075"/>
            <a:ext cx="1778051" cy="461665"/>
          </a:xfrm>
          <a:prstGeom prst="rect">
            <a:avLst/>
          </a:prstGeom>
          <a:noFill/>
          <a:ln w="9525">
            <a:noFill/>
            <a:miter lim="800000"/>
            <a:headEnd/>
            <a:tailEnd/>
          </a:ln>
          <a:effectLst/>
        </p:spPr>
        <p:txBody>
          <a:bodyPr wrap="none">
            <a:spAutoFit/>
          </a:bodyPr>
          <a:lstStyle/>
          <a:p>
            <a:r>
              <a:rPr lang="en-US" sz="2000" b="1" dirty="0" smtClean="0">
                <a:latin typeface="Tahoma" pitchFamily="34" charset="0"/>
              </a:rPr>
              <a:t>I</a:t>
            </a:r>
            <a:r>
              <a:rPr lang="en-US" sz="2000" b="1" baseline="-25000" dirty="0" smtClean="0">
                <a:latin typeface="Tahoma" pitchFamily="34" charset="0"/>
              </a:rPr>
              <a:t>2</a:t>
            </a:r>
            <a:r>
              <a:rPr lang="en-US" sz="2000" b="1" dirty="0" smtClean="0">
                <a:latin typeface="Tahoma" pitchFamily="34" charset="0"/>
              </a:rPr>
              <a:t> </a:t>
            </a:r>
            <a:r>
              <a:rPr lang="en-US" sz="2000" b="1" dirty="0">
                <a:latin typeface="Tahoma" pitchFamily="34" charset="0"/>
              </a:rPr>
              <a:t>= </a:t>
            </a:r>
            <a:r>
              <a:rPr lang="el-GR" b="1" dirty="0">
                <a:latin typeface="Tahoma" pitchFamily="34" charset="0"/>
                <a:cs typeface="Times New Roman" pitchFamily="18" charset="0"/>
                <a:sym typeface="Symbol" pitchFamily="18" charset="2"/>
              </a:rPr>
              <a:t></a:t>
            </a:r>
            <a:r>
              <a:rPr lang="el-GR" b="1" dirty="0">
                <a:latin typeface="Tahoma" pitchFamily="34" charset="0"/>
                <a:cs typeface="Times New Roman" pitchFamily="18" charset="0"/>
              </a:rPr>
              <a:t> </a:t>
            </a:r>
            <a:r>
              <a:rPr lang="en-US" sz="2000" b="1" baseline="-25000" dirty="0">
                <a:latin typeface="Tahoma" pitchFamily="34" charset="0"/>
                <a:cs typeface="Times New Roman" pitchFamily="18" charset="0"/>
              </a:rPr>
              <a:t>2</a:t>
            </a:r>
            <a:r>
              <a:rPr lang="en-US" sz="2000" b="1" dirty="0">
                <a:latin typeface="Tahoma" pitchFamily="34" charset="0"/>
                <a:cs typeface="Times New Roman" pitchFamily="18" charset="0"/>
              </a:rPr>
              <a:t> * V</a:t>
            </a:r>
            <a:r>
              <a:rPr lang="en-US" sz="2000" b="1" baseline="-25000" dirty="0">
                <a:latin typeface="Tahoma" pitchFamily="34" charset="0"/>
                <a:cs typeface="Times New Roman" pitchFamily="18" charset="0"/>
              </a:rPr>
              <a:t>2</a:t>
            </a:r>
            <a:endParaRPr lang="el-GR" sz="2000" b="1" baseline="-25000" dirty="0">
              <a:latin typeface="Tahoma" pitchFamily="34" charset="0"/>
              <a:cs typeface="Times New Roman" pitchFamily="18" charset="0"/>
            </a:endParaRPr>
          </a:p>
        </p:txBody>
      </p:sp>
      <p:sp>
        <p:nvSpPr>
          <p:cNvPr id="297999" name="Text Box 15"/>
          <p:cNvSpPr txBox="1">
            <a:spLocks noChangeArrowheads="1"/>
          </p:cNvSpPr>
          <p:nvPr/>
        </p:nvSpPr>
        <p:spPr bwMode="auto">
          <a:xfrm>
            <a:off x="2003425" y="4873625"/>
            <a:ext cx="1778051" cy="461665"/>
          </a:xfrm>
          <a:prstGeom prst="rect">
            <a:avLst/>
          </a:prstGeom>
          <a:noFill/>
          <a:ln w="9525">
            <a:noFill/>
            <a:miter lim="800000"/>
            <a:headEnd/>
            <a:tailEnd/>
          </a:ln>
          <a:effectLst/>
        </p:spPr>
        <p:txBody>
          <a:bodyPr wrap="none">
            <a:spAutoFit/>
          </a:bodyPr>
          <a:lstStyle/>
          <a:p>
            <a:r>
              <a:rPr lang="en-US" sz="2000" b="1" dirty="0" smtClean="0">
                <a:latin typeface="Tahoma" pitchFamily="34" charset="0"/>
              </a:rPr>
              <a:t>I</a:t>
            </a:r>
            <a:r>
              <a:rPr lang="en-US" sz="2000" b="1" baseline="-25000" dirty="0" smtClean="0">
                <a:latin typeface="Tahoma" pitchFamily="34" charset="0"/>
              </a:rPr>
              <a:t>4</a:t>
            </a:r>
            <a:r>
              <a:rPr lang="en-US" sz="2000" b="1" dirty="0" smtClean="0">
                <a:latin typeface="Tahoma" pitchFamily="34" charset="0"/>
              </a:rPr>
              <a:t> </a:t>
            </a:r>
            <a:r>
              <a:rPr lang="en-US" sz="2000" b="1" dirty="0">
                <a:latin typeface="Tahoma" pitchFamily="34" charset="0"/>
              </a:rPr>
              <a:t>= </a:t>
            </a:r>
            <a:r>
              <a:rPr lang="el-GR" b="1" dirty="0">
                <a:latin typeface="Tahoma" pitchFamily="34" charset="0"/>
                <a:cs typeface="Times New Roman" pitchFamily="18" charset="0"/>
                <a:sym typeface="Symbol" pitchFamily="18" charset="2"/>
              </a:rPr>
              <a:t></a:t>
            </a:r>
            <a:r>
              <a:rPr lang="el-GR" b="1" dirty="0">
                <a:latin typeface="Tahoma" pitchFamily="34" charset="0"/>
                <a:cs typeface="Times New Roman" pitchFamily="18" charset="0"/>
              </a:rPr>
              <a:t> </a:t>
            </a:r>
            <a:r>
              <a:rPr lang="en-US" sz="2000" b="1" baseline="-25000" dirty="0">
                <a:latin typeface="Tahoma" pitchFamily="34" charset="0"/>
                <a:cs typeface="Times New Roman" pitchFamily="18" charset="0"/>
              </a:rPr>
              <a:t>4</a:t>
            </a:r>
            <a:r>
              <a:rPr lang="en-US" sz="2000" b="1" dirty="0">
                <a:latin typeface="Tahoma" pitchFamily="34" charset="0"/>
                <a:cs typeface="Times New Roman" pitchFamily="18" charset="0"/>
              </a:rPr>
              <a:t> * V</a:t>
            </a:r>
            <a:r>
              <a:rPr lang="en-US" sz="2000" b="1" baseline="-25000" dirty="0">
                <a:latin typeface="Tahoma" pitchFamily="34" charset="0"/>
                <a:cs typeface="Times New Roman" pitchFamily="18" charset="0"/>
              </a:rPr>
              <a:t>4</a:t>
            </a:r>
            <a:endParaRPr lang="el-GR" sz="2000" b="1" baseline="-25000" dirty="0">
              <a:latin typeface="Tahoma" pitchFamily="34" charset="0"/>
              <a:cs typeface="Times New Roman" pitchFamily="18" charset="0"/>
            </a:endParaRPr>
          </a:p>
        </p:txBody>
      </p:sp>
      <p:sp>
        <p:nvSpPr>
          <p:cNvPr id="298000" name="Text Box 16"/>
          <p:cNvSpPr txBox="1">
            <a:spLocks noChangeArrowheads="1"/>
          </p:cNvSpPr>
          <p:nvPr/>
        </p:nvSpPr>
        <p:spPr bwMode="auto">
          <a:xfrm>
            <a:off x="2003425" y="4133850"/>
            <a:ext cx="1778051" cy="461665"/>
          </a:xfrm>
          <a:prstGeom prst="rect">
            <a:avLst/>
          </a:prstGeom>
          <a:noFill/>
          <a:ln w="9525">
            <a:noFill/>
            <a:miter lim="800000"/>
            <a:headEnd/>
            <a:tailEnd/>
          </a:ln>
          <a:effectLst/>
        </p:spPr>
        <p:txBody>
          <a:bodyPr wrap="none">
            <a:spAutoFit/>
          </a:bodyPr>
          <a:lstStyle/>
          <a:p>
            <a:r>
              <a:rPr lang="en-US" sz="2000" b="1" dirty="0" smtClean="0">
                <a:latin typeface="Tahoma" pitchFamily="34" charset="0"/>
              </a:rPr>
              <a:t>I</a:t>
            </a:r>
            <a:r>
              <a:rPr lang="en-US" sz="2000" b="1" baseline="-25000" dirty="0" smtClean="0">
                <a:latin typeface="Tahoma" pitchFamily="34" charset="0"/>
              </a:rPr>
              <a:t>3</a:t>
            </a:r>
            <a:r>
              <a:rPr lang="en-US" sz="2000" b="1" dirty="0" smtClean="0">
                <a:latin typeface="Tahoma" pitchFamily="34" charset="0"/>
              </a:rPr>
              <a:t> </a:t>
            </a:r>
            <a:r>
              <a:rPr lang="en-US" sz="2000" b="1" dirty="0">
                <a:latin typeface="Tahoma" pitchFamily="34" charset="0"/>
              </a:rPr>
              <a:t>= </a:t>
            </a:r>
            <a:r>
              <a:rPr lang="el-GR" b="1" dirty="0">
                <a:latin typeface="Tahoma" pitchFamily="34" charset="0"/>
                <a:cs typeface="Times New Roman" pitchFamily="18" charset="0"/>
                <a:sym typeface="Symbol" pitchFamily="18" charset="2"/>
              </a:rPr>
              <a:t></a:t>
            </a:r>
            <a:r>
              <a:rPr lang="el-GR" b="1" dirty="0">
                <a:latin typeface="Tahoma" pitchFamily="34" charset="0"/>
                <a:cs typeface="Times New Roman" pitchFamily="18" charset="0"/>
              </a:rPr>
              <a:t> </a:t>
            </a:r>
            <a:r>
              <a:rPr lang="en-US" sz="2000" b="1" baseline="-25000" dirty="0">
                <a:latin typeface="Tahoma" pitchFamily="34" charset="0"/>
                <a:cs typeface="Times New Roman" pitchFamily="18" charset="0"/>
              </a:rPr>
              <a:t>3</a:t>
            </a:r>
            <a:r>
              <a:rPr lang="en-US" sz="2000" b="1" dirty="0">
                <a:latin typeface="Tahoma" pitchFamily="34" charset="0"/>
                <a:cs typeface="Times New Roman" pitchFamily="18" charset="0"/>
              </a:rPr>
              <a:t> * V</a:t>
            </a:r>
            <a:r>
              <a:rPr lang="en-US" sz="2000" b="1" baseline="-25000" dirty="0">
                <a:latin typeface="Tahoma" pitchFamily="34" charset="0"/>
                <a:cs typeface="Times New Roman" pitchFamily="18" charset="0"/>
              </a:rPr>
              <a:t>3</a:t>
            </a:r>
            <a:endParaRPr lang="el-GR" sz="2000" b="1" baseline="-25000" dirty="0">
              <a:latin typeface="Tahoma" pitchFamily="34" charset="0"/>
              <a:cs typeface="Times New Roman" pitchFamily="18" charset="0"/>
            </a:endParaRPr>
          </a:p>
        </p:txBody>
      </p:sp>
      <p:grpSp>
        <p:nvGrpSpPr>
          <p:cNvPr id="2" name="Group 17"/>
          <p:cNvGrpSpPr>
            <a:grpSpLocks/>
          </p:cNvGrpSpPr>
          <p:nvPr/>
        </p:nvGrpSpPr>
        <p:grpSpPr bwMode="auto">
          <a:xfrm>
            <a:off x="4368800" y="1481138"/>
            <a:ext cx="1704975" cy="4276725"/>
            <a:chOff x="3250" y="946"/>
            <a:chExt cx="1074" cy="2694"/>
          </a:xfrm>
        </p:grpSpPr>
        <p:grpSp>
          <p:nvGrpSpPr>
            <p:cNvPr id="3" name="Group 18"/>
            <p:cNvGrpSpPr>
              <a:grpSpLocks/>
            </p:cNvGrpSpPr>
            <p:nvPr/>
          </p:nvGrpSpPr>
          <p:grpSpPr bwMode="auto">
            <a:xfrm>
              <a:off x="3464" y="1388"/>
              <a:ext cx="647" cy="2252"/>
              <a:chOff x="3555" y="1388"/>
              <a:chExt cx="647" cy="2252"/>
            </a:xfrm>
          </p:grpSpPr>
          <p:sp>
            <p:nvSpPr>
              <p:cNvPr id="298003" name="Line 19"/>
              <p:cNvSpPr>
                <a:spLocks noChangeShapeType="1"/>
              </p:cNvSpPr>
              <p:nvPr/>
            </p:nvSpPr>
            <p:spPr bwMode="auto">
              <a:xfrm>
                <a:off x="3783" y="1388"/>
                <a:ext cx="0" cy="2252"/>
              </a:xfrm>
              <a:prstGeom prst="line">
                <a:avLst/>
              </a:prstGeom>
              <a:noFill/>
              <a:ln w="9525">
                <a:solidFill>
                  <a:schemeClr val="tx1"/>
                </a:solidFill>
                <a:round/>
                <a:headEnd/>
                <a:tailEnd/>
              </a:ln>
              <a:effectLst/>
            </p:spPr>
            <p:txBody>
              <a:bodyPr/>
              <a:lstStyle/>
              <a:p>
                <a:endParaRPr lang="en-US" sz="2000" dirty="0"/>
              </a:p>
            </p:txBody>
          </p:sp>
          <p:sp>
            <p:nvSpPr>
              <p:cNvPr id="298004" name="Line 20"/>
              <p:cNvSpPr>
                <a:spLocks noChangeShapeType="1"/>
              </p:cNvSpPr>
              <p:nvPr/>
            </p:nvSpPr>
            <p:spPr bwMode="auto">
              <a:xfrm>
                <a:off x="3783" y="1977"/>
                <a:ext cx="288" cy="0"/>
              </a:xfrm>
              <a:prstGeom prst="line">
                <a:avLst/>
              </a:prstGeom>
              <a:noFill/>
              <a:ln w="76200">
                <a:solidFill>
                  <a:schemeClr val="tx1"/>
                </a:solidFill>
                <a:round/>
                <a:headEnd/>
                <a:tailEnd/>
              </a:ln>
              <a:effectLst/>
            </p:spPr>
            <p:txBody>
              <a:bodyPr/>
              <a:lstStyle/>
              <a:p>
                <a:endParaRPr lang="en-US" sz="2000" dirty="0"/>
              </a:p>
            </p:txBody>
          </p:sp>
          <p:sp>
            <p:nvSpPr>
              <p:cNvPr id="298005" name="Line 21"/>
              <p:cNvSpPr>
                <a:spLocks noChangeShapeType="1"/>
              </p:cNvSpPr>
              <p:nvPr/>
            </p:nvSpPr>
            <p:spPr bwMode="auto">
              <a:xfrm>
                <a:off x="3783" y="2478"/>
                <a:ext cx="184" cy="0"/>
              </a:xfrm>
              <a:prstGeom prst="line">
                <a:avLst/>
              </a:prstGeom>
              <a:noFill/>
              <a:ln w="76200">
                <a:solidFill>
                  <a:schemeClr val="tx1"/>
                </a:solidFill>
                <a:round/>
                <a:headEnd/>
                <a:tailEnd/>
              </a:ln>
              <a:effectLst/>
            </p:spPr>
            <p:txBody>
              <a:bodyPr/>
              <a:lstStyle/>
              <a:p>
                <a:endParaRPr lang="en-US" sz="2000" dirty="0"/>
              </a:p>
            </p:txBody>
          </p:sp>
          <p:sp>
            <p:nvSpPr>
              <p:cNvPr id="298006" name="Line 22"/>
              <p:cNvSpPr>
                <a:spLocks noChangeShapeType="1"/>
              </p:cNvSpPr>
              <p:nvPr/>
            </p:nvSpPr>
            <p:spPr bwMode="auto">
              <a:xfrm>
                <a:off x="3569" y="3072"/>
                <a:ext cx="209" cy="0"/>
              </a:xfrm>
              <a:prstGeom prst="line">
                <a:avLst/>
              </a:prstGeom>
              <a:noFill/>
              <a:ln w="76200">
                <a:solidFill>
                  <a:schemeClr val="tx1"/>
                </a:solidFill>
                <a:round/>
                <a:headEnd/>
                <a:tailEnd/>
              </a:ln>
              <a:effectLst/>
            </p:spPr>
            <p:txBody>
              <a:bodyPr/>
              <a:lstStyle/>
              <a:p>
                <a:endParaRPr lang="en-US" sz="2000" dirty="0"/>
              </a:p>
            </p:txBody>
          </p:sp>
          <p:sp>
            <p:nvSpPr>
              <p:cNvPr id="298007" name="Line 23"/>
              <p:cNvSpPr>
                <a:spLocks noChangeShapeType="1"/>
              </p:cNvSpPr>
              <p:nvPr/>
            </p:nvSpPr>
            <p:spPr bwMode="auto">
              <a:xfrm>
                <a:off x="3783" y="3482"/>
                <a:ext cx="419" cy="0"/>
              </a:xfrm>
              <a:prstGeom prst="line">
                <a:avLst/>
              </a:prstGeom>
              <a:noFill/>
              <a:ln w="76200">
                <a:solidFill>
                  <a:schemeClr val="tx1"/>
                </a:solidFill>
                <a:round/>
                <a:headEnd/>
                <a:tailEnd/>
              </a:ln>
              <a:effectLst/>
            </p:spPr>
            <p:txBody>
              <a:bodyPr/>
              <a:lstStyle/>
              <a:p>
                <a:endParaRPr lang="en-US" sz="2000" dirty="0"/>
              </a:p>
            </p:txBody>
          </p:sp>
          <p:sp>
            <p:nvSpPr>
              <p:cNvPr id="298008" name="Line 24"/>
              <p:cNvSpPr>
                <a:spLocks noChangeShapeType="1"/>
              </p:cNvSpPr>
              <p:nvPr/>
            </p:nvSpPr>
            <p:spPr bwMode="auto">
              <a:xfrm>
                <a:off x="3555" y="1388"/>
                <a:ext cx="465" cy="0"/>
              </a:xfrm>
              <a:prstGeom prst="line">
                <a:avLst/>
              </a:prstGeom>
              <a:noFill/>
              <a:ln w="9525">
                <a:solidFill>
                  <a:schemeClr val="tx1"/>
                </a:solidFill>
                <a:round/>
                <a:headEnd/>
                <a:tailEnd/>
              </a:ln>
              <a:effectLst/>
            </p:spPr>
            <p:txBody>
              <a:bodyPr/>
              <a:lstStyle/>
              <a:p>
                <a:endParaRPr lang="en-US" sz="2000" dirty="0"/>
              </a:p>
            </p:txBody>
          </p:sp>
        </p:grpSp>
        <p:sp>
          <p:nvSpPr>
            <p:cNvPr id="298009" name="Text Box 25"/>
            <p:cNvSpPr txBox="1">
              <a:spLocks noChangeArrowheads="1"/>
            </p:cNvSpPr>
            <p:nvPr/>
          </p:nvSpPr>
          <p:spPr bwMode="auto">
            <a:xfrm>
              <a:off x="3250" y="946"/>
              <a:ext cx="1074" cy="446"/>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Reflection</a:t>
              </a:r>
            </a:p>
            <a:p>
              <a:pPr algn="ctr"/>
              <a:r>
                <a:rPr lang="en-US" sz="2000" b="1" dirty="0">
                  <a:latin typeface="Tahoma" pitchFamily="34" charset="0"/>
                </a:rPr>
                <a:t>Coefficients</a:t>
              </a:r>
            </a:p>
          </p:txBody>
        </p:sp>
      </p:grpSp>
      <p:grpSp>
        <p:nvGrpSpPr>
          <p:cNvPr id="4" name="Group 26"/>
          <p:cNvGrpSpPr>
            <a:grpSpLocks/>
          </p:cNvGrpSpPr>
          <p:nvPr/>
        </p:nvGrpSpPr>
        <p:grpSpPr bwMode="auto">
          <a:xfrm>
            <a:off x="6654804" y="1608138"/>
            <a:ext cx="877888" cy="1322387"/>
            <a:chOff x="3931" y="1013"/>
            <a:chExt cx="553" cy="833"/>
          </a:xfrm>
        </p:grpSpPr>
        <p:grpSp>
          <p:nvGrpSpPr>
            <p:cNvPr id="5" name="Group 27"/>
            <p:cNvGrpSpPr>
              <a:grpSpLocks/>
            </p:cNvGrpSpPr>
            <p:nvPr/>
          </p:nvGrpSpPr>
          <p:grpSpPr bwMode="auto">
            <a:xfrm>
              <a:off x="4083" y="1396"/>
              <a:ext cx="236" cy="450"/>
              <a:chOff x="3967" y="1388"/>
              <a:chExt cx="236" cy="450"/>
            </a:xfrm>
          </p:grpSpPr>
          <p:grpSp>
            <p:nvGrpSpPr>
              <p:cNvPr id="6" name="Group 28"/>
              <p:cNvGrpSpPr>
                <a:grpSpLocks/>
              </p:cNvGrpSpPr>
              <p:nvPr/>
            </p:nvGrpSpPr>
            <p:grpSpPr bwMode="auto">
              <a:xfrm flipH="1">
                <a:off x="3967" y="1388"/>
                <a:ext cx="236" cy="441"/>
                <a:chOff x="3938" y="1984"/>
                <a:chExt cx="707" cy="1048"/>
              </a:xfrm>
            </p:grpSpPr>
            <p:sp>
              <p:nvSpPr>
                <p:cNvPr id="298013" name="Freeform 29"/>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sp>
              <p:nvSpPr>
                <p:cNvPr id="298014" name="Freeform 30"/>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grpSp>
          <p:sp>
            <p:nvSpPr>
              <p:cNvPr id="298015" name="Line 31"/>
              <p:cNvSpPr>
                <a:spLocks noChangeShapeType="1"/>
              </p:cNvSpPr>
              <p:nvPr/>
            </p:nvSpPr>
            <p:spPr bwMode="auto">
              <a:xfrm>
                <a:off x="4084" y="1388"/>
                <a:ext cx="0" cy="450"/>
              </a:xfrm>
              <a:prstGeom prst="line">
                <a:avLst/>
              </a:prstGeom>
              <a:noFill/>
              <a:ln w="9525">
                <a:solidFill>
                  <a:schemeClr val="tx1"/>
                </a:solidFill>
                <a:round/>
                <a:headEnd/>
                <a:tailEnd/>
              </a:ln>
              <a:effectLst/>
            </p:spPr>
            <p:txBody>
              <a:bodyPr/>
              <a:lstStyle/>
              <a:p>
                <a:endParaRPr lang="en-US" sz="2000" dirty="0"/>
              </a:p>
            </p:txBody>
          </p:sp>
          <p:sp>
            <p:nvSpPr>
              <p:cNvPr id="298016" name="Freeform 32"/>
              <p:cNvSpPr>
                <a:spLocks/>
              </p:cNvSpPr>
              <p:nvPr/>
            </p:nvSpPr>
            <p:spPr bwMode="auto">
              <a:xfrm>
                <a:off x="4086" y="1388"/>
                <a:ext cx="114" cy="220"/>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grpSp>
        <p:sp>
          <p:nvSpPr>
            <p:cNvPr id="298017" name="Text Box 33"/>
            <p:cNvSpPr txBox="1">
              <a:spLocks noChangeArrowheads="1"/>
            </p:cNvSpPr>
            <p:nvPr/>
          </p:nvSpPr>
          <p:spPr bwMode="auto">
            <a:xfrm>
              <a:off x="3931" y="1013"/>
              <a:ext cx="553" cy="252"/>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Pulse</a:t>
              </a:r>
            </a:p>
          </p:txBody>
        </p:sp>
      </p:grpSp>
      <p:grpSp>
        <p:nvGrpSpPr>
          <p:cNvPr id="7" name="Group 34"/>
          <p:cNvGrpSpPr>
            <a:grpSpLocks/>
          </p:cNvGrpSpPr>
          <p:nvPr/>
        </p:nvGrpSpPr>
        <p:grpSpPr bwMode="auto">
          <a:xfrm>
            <a:off x="5999164" y="1509713"/>
            <a:ext cx="2851150" cy="4735512"/>
            <a:chOff x="3596" y="951"/>
            <a:chExt cx="1796" cy="2983"/>
          </a:xfrm>
        </p:grpSpPr>
        <p:sp>
          <p:nvSpPr>
            <p:cNvPr id="298019" name="Text Box 35"/>
            <p:cNvSpPr txBox="1">
              <a:spLocks noChangeArrowheads="1"/>
            </p:cNvSpPr>
            <p:nvPr/>
          </p:nvSpPr>
          <p:spPr bwMode="auto">
            <a:xfrm>
              <a:off x="3596" y="1489"/>
              <a:ext cx="241" cy="2191"/>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C</a:t>
              </a:r>
            </a:p>
            <a:p>
              <a:pPr algn="ctr"/>
              <a:r>
                <a:rPr lang="en-US" sz="2000" b="1" dirty="0">
                  <a:latin typeface="Tahoma" pitchFamily="34" charset="0"/>
                </a:rPr>
                <a:t>O</a:t>
              </a:r>
            </a:p>
            <a:p>
              <a:pPr algn="ctr"/>
              <a:r>
                <a:rPr lang="en-US" sz="2000" b="1" dirty="0">
                  <a:latin typeface="Tahoma" pitchFamily="34" charset="0"/>
                </a:rPr>
                <a:t>N</a:t>
              </a:r>
            </a:p>
            <a:p>
              <a:pPr algn="ctr"/>
              <a:r>
                <a:rPr lang="en-US" sz="2000" b="1" dirty="0">
                  <a:latin typeface="Tahoma" pitchFamily="34" charset="0"/>
                </a:rPr>
                <a:t>V</a:t>
              </a:r>
            </a:p>
            <a:p>
              <a:pPr algn="ctr"/>
              <a:r>
                <a:rPr lang="en-US" sz="2000" b="1" dirty="0">
                  <a:latin typeface="Tahoma" pitchFamily="34" charset="0"/>
                </a:rPr>
                <a:t>O</a:t>
              </a:r>
            </a:p>
            <a:p>
              <a:pPr algn="ctr"/>
              <a:r>
                <a:rPr lang="en-US" sz="2000" b="1" dirty="0">
                  <a:latin typeface="Tahoma" pitchFamily="34" charset="0"/>
                </a:rPr>
                <a:t>L</a:t>
              </a:r>
            </a:p>
            <a:p>
              <a:pPr algn="ctr"/>
              <a:r>
                <a:rPr lang="en-US" sz="2000" b="1" dirty="0">
                  <a:latin typeface="Tahoma" pitchFamily="34" charset="0"/>
                </a:rPr>
                <a:t>U</a:t>
              </a:r>
            </a:p>
            <a:p>
              <a:pPr algn="ctr"/>
              <a:r>
                <a:rPr lang="en-US" sz="2000" b="1" dirty="0">
                  <a:latin typeface="Tahoma" pitchFamily="34" charset="0"/>
                </a:rPr>
                <a:t>T</a:t>
              </a:r>
            </a:p>
            <a:p>
              <a:pPr algn="ctr"/>
              <a:r>
                <a:rPr lang="en-US" sz="2000" b="1" dirty="0">
                  <a:latin typeface="Tahoma" pitchFamily="34" charset="0"/>
                </a:rPr>
                <a:t>I</a:t>
              </a:r>
            </a:p>
            <a:p>
              <a:pPr algn="ctr"/>
              <a:r>
                <a:rPr lang="en-US" sz="2000" b="1" dirty="0">
                  <a:latin typeface="Tahoma" pitchFamily="34" charset="0"/>
                </a:rPr>
                <a:t>O</a:t>
              </a:r>
            </a:p>
            <a:p>
              <a:pPr algn="ctr"/>
              <a:r>
                <a:rPr lang="en-US" sz="2000" b="1" dirty="0">
                  <a:latin typeface="Tahoma" pitchFamily="34" charset="0"/>
                </a:rPr>
                <a:t>N</a:t>
              </a:r>
            </a:p>
          </p:txBody>
        </p:sp>
        <p:grpSp>
          <p:nvGrpSpPr>
            <p:cNvPr id="8" name="Group 36"/>
            <p:cNvGrpSpPr>
              <a:grpSpLocks/>
            </p:cNvGrpSpPr>
            <p:nvPr/>
          </p:nvGrpSpPr>
          <p:grpSpPr bwMode="auto">
            <a:xfrm>
              <a:off x="4659" y="951"/>
              <a:ext cx="733" cy="2983"/>
              <a:chOff x="4659" y="951"/>
              <a:chExt cx="733" cy="2983"/>
            </a:xfrm>
          </p:grpSpPr>
          <p:sp>
            <p:nvSpPr>
              <p:cNvPr id="298021" name="Text Box 37"/>
              <p:cNvSpPr txBox="1">
                <a:spLocks noChangeArrowheads="1"/>
              </p:cNvSpPr>
              <p:nvPr/>
            </p:nvSpPr>
            <p:spPr bwMode="auto">
              <a:xfrm>
                <a:off x="4659" y="951"/>
                <a:ext cx="733" cy="446"/>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Seismic</a:t>
                </a:r>
              </a:p>
              <a:p>
                <a:pPr algn="ctr"/>
                <a:r>
                  <a:rPr lang="en-US" sz="2000" b="1" dirty="0">
                    <a:latin typeface="Tahoma" pitchFamily="34" charset="0"/>
                  </a:rPr>
                  <a:t>Trace</a:t>
                </a:r>
              </a:p>
            </p:txBody>
          </p:sp>
          <p:sp>
            <p:nvSpPr>
              <p:cNvPr id="298022" name="Line 38"/>
              <p:cNvSpPr>
                <a:spLocks noChangeShapeType="1"/>
              </p:cNvSpPr>
              <p:nvPr/>
            </p:nvSpPr>
            <p:spPr bwMode="auto">
              <a:xfrm>
                <a:off x="5005" y="1392"/>
                <a:ext cx="0" cy="2252"/>
              </a:xfrm>
              <a:prstGeom prst="line">
                <a:avLst/>
              </a:prstGeom>
              <a:noFill/>
              <a:ln w="9525">
                <a:solidFill>
                  <a:schemeClr val="tx1"/>
                </a:solidFill>
                <a:round/>
                <a:headEnd/>
                <a:tailEnd/>
              </a:ln>
              <a:effectLst/>
            </p:spPr>
            <p:txBody>
              <a:bodyPr/>
              <a:lstStyle/>
              <a:p>
                <a:endParaRPr lang="en-US" sz="2000" dirty="0"/>
              </a:p>
            </p:txBody>
          </p:sp>
          <p:sp>
            <p:nvSpPr>
              <p:cNvPr id="298023" name="Line 39"/>
              <p:cNvSpPr>
                <a:spLocks noChangeShapeType="1"/>
              </p:cNvSpPr>
              <p:nvPr/>
            </p:nvSpPr>
            <p:spPr bwMode="auto">
              <a:xfrm>
                <a:off x="4777" y="1392"/>
                <a:ext cx="465" cy="0"/>
              </a:xfrm>
              <a:prstGeom prst="line">
                <a:avLst/>
              </a:prstGeom>
              <a:noFill/>
              <a:ln w="9525">
                <a:solidFill>
                  <a:schemeClr val="tx1"/>
                </a:solidFill>
                <a:round/>
                <a:headEnd/>
                <a:tailEnd/>
              </a:ln>
              <a:effectLst/>
            </p:spPr>
            <p:txBody>
              <a:bodyPr/>
              <a:lstStyle/>
              <a:p>
                <a:endParaRPr lang="en-US" sz="2000" dirty="0"/>
              </a:p>
            </p:txBody>
          </p:sp>
          <p:grpSp>
            <p:nvGrpSpPr>
              <p:cNvPr id="9" name="Group 40"/>
              <p:cNvGrpSpPr>
                <a:grpSpLocks/>
              </p:cNvGrpSpPr>
              <p:nvPr/>
            </p:nvGrpSpPr>
            <p:grpSpPr bwMode="auto">
              <a:xfrm>
                <a:off x="4708" y="1980"/>
                <a:ext cx="598" cy="1954"/>
                <a:chOff x="4591" y="1901"/>
                <a:chExt cx="834" cy="1954"/>
              </a:xfrm>
            </p:grpSpPr>
            <p:grpSp>
              <p:nvGrpSpPr>
                <p:cNvPr id="10" name="Group 41"/>
                <p:cNvGrpSpPr>
                  <a:grpSpLocks/>
                </p:cNvGrpSpPr>
                <p:nvPr/>
              </p:nvGrpSpPr>
              <p:grpSpPr bwMode="auto">
                <a:xfrm>
                  <a:off x="4733" y="1901"/>
                  <a:ext cx="542" cy="450"/>
                  <a:chOff x="3967" y="1388"/>
                  <a:chExt cx="236" cy="450"/>
                </a:xfrm>
              </p:grpSpPr>
              <p:grpSp>
                <p:nvGrpSpPr>
                  <p:cNvPr id="11" name="Group 42"/>
                  <p:cNvGrpSpPr>
                    <a:grpSpLocks/>
                  </p:cNvGrpSpPr>
                  <p:nvPr/>
                </p:nvGrpSpPr>
                <p:grpSpPr bwMode="auto">
                  <a:xfrm flipH="1">
                    <a:off x="3967" y="1388"/>
                    <a:ext cx="236" cy="441"/>
                    <a:chOff x="3938" y="1984"/>
                    <a:chExt cx="707" cy="1048"/>
                  </a:xfrm>
                </p:grpSpPr>
                <p:sp>
                  <p:nvSpPr>
                    <p:cNvPr id="298027" name="Freeform 43"/>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sp>
                  <p:nvSpPr>
                    <p:cNvPr id="298028" name="Freeform 44"/>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grpSp>
              <p:sp>
                <p:nvSpPr>
                  <p:cNvPr id="298029" name="Line 45"/>
                  <p:cNvSpPr>
                    <a:spLocks noChangeShapeType="1"/>
                  </p:cNvSpPr>
                  <p:nvPr/>
                </p:nvSpPr>
                <p:spPr bwMode="auto">
                  <a:xfrm>
                    <a:off x="4084" y="1388"/>
                    <a:ext cx="0" cy="450"/>
                  </a:xfrm>
                  <a:prstGeom prst="line">
                    <a:avLst/>
                  </a:prstGeom>
                  <a:noFill/>
                  <a:ln w="9525">
                    <a:solidFill>
                      <a:schemeClr val="tx1"/>
                    </a:solidFill>
                    <a:round/>
                    <a:headEnd/>
                    <a:tailEnd/>
                  </a:ln>
                  <a:effectLst/>
                </p:spPr>
                <p:txBody>
                  <a:bodyPr/>
                  <a:lstStyle/>
                  <a:p>
                    <a:endParaRPr lang="en-US" sz="2000" dirty="0"/>
                  </a:p>
                </p:txBody>
              </p:sp>
              <p:sp>
                <p:nvSpPr>
                  <p:cNvPr id="298030" name="Freeform 46"/>
                  <p:cNvSpPr>
                    <a:spLocks/>
                  </p:cNvSpPr>
                  <p:nvPr/>
                </p:nvSpPr>
                <p:spPr bwMode="auto">
                  <a:xfrm>
                    <a:off x="4086" y="1388"/>
                    <a:ext cx="114" cy="220"/>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grpSp>
            <p:grpSp>
              <p:nvGrpSpPr>
                <p:cNvPr id="12" name="Group 47"/>
                <p:cNvGrpSpPr>
                  <a:grpSpLocks/>
                </p:cNvGrpSpPr>
                <p:nvPr/>
              </p:nvGrpSpPr>
              <p:grpSpPr bwMode="auto">
                <a:xfrm>
                  <a:off x="4834" y="2415"/>
                  <a:ext cx="348" cy="450"/>
                  <a:chOff x="3967" y="1388"/>
                  <a:chExt cx="236" cy="450"/>
                </a:xfrm>
              </p:grpSpPr>
              <p:grpSp>
                <p:nvGrpSpPr>
                  <p:cNvPr id="13" name="Group 48"/>
                  <p:cNvGrpSpPr>
                    <a:grpSpLocks/>
                  </p:cNvGrpSpPr>
                  <p:nvPr/>
                </p:nvGrpSpPr>
                <p:grpSpPr bwMode="auto">
                  <a:xfrm flipH="1">
                    <a:off x="3967" y="1388"/>
                    <a:ext cx="236" cy="441"/>
                    <a:chOff x="3938" y="1984"/>
                    <a:chExt cx="707" cy="1048"/>
                  </a:xfrm>
                </p:grpSpPr>
                <p:sp>
                  <p:nvSpPr>
                    <p:cNvPr id="298033" name="Freeform 49"/>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sp>
                  <p:nvSpPr>
                    <p:cNvPr id="298034" name="Freeform 50"/>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grpSp>
              <p:sp>
                <p:nvSpPr>
                  <p:cNvPr id="298035" name="Line 51"/>
                  <p:cNvSpPr>
                    <a:spLocks noChangeShapeType="1"/>
                  </p:cNvSpPr>
                  <p:nvPr/>
                </p:nvSpPr>
                <p:spPr bwMode="auto">
                  <a:xfrm>
                    <a:off x="4084" y="1388"/>
                    <a:ext cx="0" cy="450"/>
                  </a:xfrm>
                  <a:prstGeom prst="line">
                    <a:avLst/>
                  </a:prstGeom>
                  <a:noFill/>
                  <a:ln w="9525">
                    <a:solidFill>
                      <a:schemeClr val="tx1"/>
                    </a:solidFill>
                    <a:round/>
                    <a:headEnd/>
                    <a:tailEnd/>
                  </a:ln>
                  <a:effectLst/>
                </p:spPr>
                <p:txBody>
                  <a:bodyPr/>
                  <a:lstStyle/>
                  <a:p>
                    <a:endParaRPr lang="en-US" sz="2000" dirty="0"/>
                  </a:p>
                </p:txBody>
              </p:sp>
              <p:sp>
                <p:nvSpPr>
                  <p:cNvPr id="298036" name="Freeform 52"/>
                  <p:cNvSpPr>
                    <a:spLocks/>
                  </p:cNvSpPr>
                  <p:nvPr/>
                </p:nvSpPr>
                <p:spPr bwMode="auto">
                  <a:xfrm>
                    <a:off x="4086" y="1388"/>
                    <a:ext cx="114" cy="220"/>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grpSp>
            <p:grpSp>
              <p:nvGrpSpPr>
                <p:cNvPr id="14" name="Group 53"/>
                <p:cNvGrpSpPr>
                  <a:grpSpLocks/>
                </p:cNvGrpSpPr>
                <p:nvPr/>
              </p:nvGrpSpPr>
              <p:grpSpPr bwMode="auto">
                <a:xfrm>
                  <a:off x="4591" y="3405"/>
                  <a:ext cx="834" cy="450"/>
                  <a:chOff x="3967" y="1388"/>
                  <a:chExt cx="236" cy="450"/>
                </a:xfrm>
              </p:grpSpPr>
              <p:grpSp>
                <p:nvGrpSpPr>
                  <p:cNvPr id="15" name="Group 54"/>
                  <p:cNvGrpSpPr>
                    <a:grpSpLocks/>
                  </p:cNvGrpSpPr>
                  <p:nvPr/>
                </p:nvGrpSpPr>
                <p:grpSpPr bwMode="auto">
                  <a:xfrm flipH="1">
                    <a:off x="3967" y="1388"/>
                    <a:ext cx="236" cy="441"/>
                    <a:chOff x="3938" y="1984"/>
                    <a:chExt cx="707" cy="1048"/>
                  </a:xfrm>
                </p:grpSpPr>
                <p:sp>
                  <p:nvSpPr>
                    <p:cNvPr id="298039" name="Freeform 55"/>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sp>
                  <p:nvSpPr>
                    <p:cNvPr id="298040" name="Freeform 56"/>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grpSp>
              <p:sp>
                <p:nvSpPr>
                  <p:cNvPr id="298041" name="Line 57"/>
                  <p:cNvSpPr>
                    <a:spLocks noChangeShapeType="1"/>
                  </p:cNvSpPr>
                  <p:nvPr/>
                </p:nvSpPr>
                <p:spPr bwMode="auto">
                  <a:xfrm>
                    <a:off x="4084" y="1388"/>
                    <a:ext cx="0" cy="450"/>
                  </a:xfrm>
                  <a:prstGeom prst="line">
                    <a:avLst/>
                  </a:prstGeom>
                  <a:noFill/>
                  <a:ln w="9525">
                    <a:solidFill>
                      <a:schemeClr val="tx1"/>
                    </a:solidFill>
                    <a:round/>
                    <a:headEnd/>
                    <a:tailEnd/>
                  </a:ln>
                  <a:effectLst/>
                </p:spPr>
                <p:txBody>
                  <a:bodyPr/>
                  <a:lstStyle/>
                  <a:p>
                    <a:endParaRPr lang="en-US" sz="2000" dirty="0"/>
                  </a:p>
                </p:txBody>
              </p:sp>
              <p:sp>
                <p:nvSpPr>
                  <p:cNvPr id="298042" name="Freeform 58"/>
                  <p:cNvSpPr>
                    <a:spLocks/>
                  </p:cNvSpPr>
                  <p:nvPr/>
                </p:nvSpPr>
                <p:spPr bwMode="auto">
                  <a:xfrm>
                    <a:off x="4086" y="1388"/>
                    <a:ext cx="114" cy="220"/>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grpSp>
            <p:grpSp>
              <p:nvGrpSpPr>
                <p:cNvPr id="16" name="Group 59"/>
                <p:cNvGrpSpPr>
                  <a:grpSpLocks/>
                </p:cNvGrpSpPr>
                <p:nvPr/>
              </p:nvGrpSpPr>
              <p:grpSpPr bwMode="auto">
                <a:xfrm flipV="1">
                  <a:off x="4787" y="2988"/>
                  <a:ext cx="432" cy="450"/>
                  <a:chOff x="3967" y="1388"/>
                  <a:chExt cx="236" cy="450"/>
                </a:xfrm>
              </p:grpSpPr>
              <p:grpSp>
                <p:nvGrpSpPr>
                  <p:cNvPr id="17" name="Group 60"/>
                  <p:cNvGrpSpPr>
                    <a:grpSpLocks/>
                  </p:cNvGrpSpPr>
                  <p:nvPr/>
                </p:nvGrpSpPr>
                <p:grpSpPr bwMode="auto">
                  <a:xfrm flipH="1">
                    <a:off x="3967" y="1388"/>
                    <a:ext cx="236" cy="441"/>
                    <a:chOff x="3938" y="1984"/>
                    <a:chExt cx="707" cy="1048"/>
                  </a:xfrm>
                </p:grpSpPr>
                <p:sp>
                  <p:nvSpPr>
                    <p:cNvPr id="298045" name="Freeform 61"/>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sp>
                  <p:nvSpPr>
                    <p:cNvPr id="298046" name="Freeform 62"/>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grpSp>
              <p:sp>
                <p:nvSpPr>
                  <p:cNvPr id="298047" name="Line 63"/>
                  <p:cNvSpPr>
                    <a:spLocks noChangeShapeType="1"/>
                  </p:cNvSpPr>
                  <p:nvPr/>
                </p:nvSpPr>
                <p:spPr bwMode="auto">
                  <a:xfrm>
                    <a:off x="4084" y="1388"/>
                    <a:ext cx="0" cy="450"/>
                  </a:xfrm>
                  <a:prstGeom prst="line">
                    <a:avLst/>
                  </a:prstGeom>
                  <a:noFill/>
                  <a:ln w="9525">
                    <a:solidFill>
                      <a:schemeClr val="tx1"/>
                    </a:solidFill>
                    <a:round/>
                    <a:headEnd/>
                    <a:tailEnd/>
                  </a:ln>
                  <a:effectLst/>
                </p:spPr>
                <p:txBody>
                  <a:bodyPr/>
                  <a:lstStyle/>
                  <a:p>
                    <a:endParaRPr lang="en-US" sz="2000" dirty="0"/>
                  </a:p>
                </p:txBody>
              </p:sp>
              <p:sp>
                <p:nvSpPr>
                  <p:cNvPr id="298048" name="Freeform 64"/>
                  <p:cNvSpPr>
                    <a:spLocks/>
                  </p:cNvSpPr>
                  <p:nvPr/>
                </p:nvSpPr>
                <p:spPr bwMode="auto">
                  <a:xfrm>
                    <a:off x="4086" y="1388"/>
                    <a:ext cx="114" cy="220"/>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grpSp>
          </p:grpSp>
        </p:grpSp>
      </p:grpSp>
      <p:sp>
        <p:nvSpPr>
          <p:cNvPr id="298050" name="Text Box 66"/>
          <p:cNvSpPr txBox="1">
            <a:spLocks noChangeArrowheads="1"/>
          </p:cNvSpPr>
          <p:nvPr/>
        </p:nvSpPr>
        <p:spPr bwMode="auto">
          <a:xfrm>
            <a:off x="157582" y="1509713"/>
            <a:ext cx="1029449" cy="400110"/>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Imped</a:t>
            </a:r>
          </a:p>
        </p:txBody>
      </p:sp>
      <p:sp>
        <p:nvSpPr>
          <p:cNvPr id="298051" name="Freeform 67"/>
          <p:cNvSpPr>
            <a:spLocks/>
          </p:cNvSpPr>
          <p:nvPr/>
        </p:nvSpPr>
        <p:spPr bwMode="auto">
          <a:xfrm>
            <a:off x="444500" y="2197100"/>
            <a:ext cx="635000" cy="3657600"/>
          </a:xfrm>
          <a:custGeom>
            <a:avLst/>
            <a:gdLst/>
            <a:ahLst/>
            <a:cxnLst>
              <a:cxn ang="0">
                <a:pos x="0" y="0"/>
              </a:cxn>
              <a:cxn ang="0">
                <a:pos x="0" y="496"/>
              </a:cxn>
              <a:cxn ang="0">
                <a:pos x="192" y="496"/>
              </a:cxn>
              <a:cxn ang="0">
                <a:pos x="192" y="1128"/>
              </a:cxn>
              <a:cxn ang="0">
                <a:pos x="320" y="1128"/>
              </a:cxn>
              <a:cxn ang="0">
                <a:pos x="320" y="1576"/>
              </a:cxn>
              <a:cxn ang="0">
                <a:pos x="192" y="1576"/>
              </a:cxn>
              <a:cxn ang="0">
                <a:pos x="192" y="1960"/>
              </a:cxn>
              <a:cxn ang="0">
                <a:pos x="472" y="1960"/>
              </a:cxn>
              <a:cxn ang="0">
                <a:pos x="472" y="2304"/>
              </a:cxn>
            </a:cxnLst>
            <a:rect l="0" t="0" r="r" b="b"/>
            <a:pathLst>
              <a:path w="472" h="2304">
                <a:moveTo>
                  <a:pt x="0" y="0"/>
                </a:moveTo>
                <a:lnTo>
                  <a:pt x="0" y="496"/>
                </a:lnTo>
                <a:lnTo>
                  <a:pt x="192" y="496"/>
                </a:lnTo>
                <a:lnTo>
                  <a:pt x="192" y="1128"/>
                </a:lnTo>
                <a:lnTo>
                  <a:pt x="320" y="1128"/>
                </a:lnTo>
                <a:lnTo>
                  <a:pt x="320" y="1576"/>
                </a:lnTo>
                <a:lnTo>
                  <a:pt x="192" y="1576"/>
                </a:lnTo>
                <a:lnTo>
                  <a:pt x="192" y="1960"/>
                </a:lnTo>
                <a:lnTo>
                  <a:pt x="472" y="1960"/>
                </a:lnTo>
                <a:lnTo>
                  <a:pt x="472" y="2304"/>
                </a:lnTo>
              </a:path>
            </a:pathLst>
          </a:custGeom>
          <a:noFill/>
          <a:ln w="38100" cmpd="sng">
            <a:solidFill>
              <a:srgbClr val="C00000"/>
            </a:solidFill>
            <a:round/>
            <a:headEnd/>
            <a:tailEnd/>
          </a:ln>
          <a:effectLst/>
        </p:spPr>
        <p:txBody>
          <a:bodyPr/>
          <a:lstStyle/>
          <a:p>
            <a:endParaRPr lang="en-US" sz="2000" dirty="0"/>
          </a:p>
        </p:txBody>
      </p:sp>
      <p:sp>
        <p:nvSpPr>
          <p:cNvPr id="298052" name="Text Box 68"/>
          <p:cNvSpPr txBox="1">
            <a:spLocks noChangeArrowheads="1"/>
          </p:cNvSpPr>
          <p:nvPr/>
        </p:nvSpPr>
        <p:spPr bwMode="auto">
          <a:xfrm>
            <a:off x="25187" y="1862138"/>
            <a:ext cx="503663" cy="276999"/>
          </a:xfrm>
          <a:prstGeom prst="rect">
            <a:avLst/>
          </a:prstGeom>
          <a:noFill/>
          <a:ln w="9525">
            <a:noFill/>
            <a:miter lim="800000"/>
            <a:headEnd/>
            <a:tailEnd/>
          </a:ln>
          <a:effectLst/>
        </p:spPr>
        <p:txBody>
          <a:bodyPr wrap="none">
            <a:spAutoFit/>
          </a:bodyPr>
          <a:lstStyle/>
          <a:p>
            <a:pPr algn="ctr"/>
            <a:r>
              <a:rPr lang="en-US" sz="1200" b="1" dirty="0">
                <a:latin typeface="Tahoma" pitchFamily="34" charset="0"/>
              </a:rPr>
              <a:t>Low</a:t>
            </a:r>
          </a:p>
        </p:txBody>
      </p:sp>
      <p:sp>
        <p:nvSpPr>
          <p:cNvPr id="298053" name="Text Box 69"/>
          <p:cNvSpPr txBox="1">
            <a:spLocks noChangeArrowheads="1"/>
          </p:cNvSpPr>
          <p:nvPr/>
        </p:nvSpPr>
        <p:spPr bwMode="auto">
          <a:xfrm>
            <a:off x="665558" y="1862138"/>
            <a:ext cx="542135" cy="276999"/>
          </a:xfrm>
          <a:prstGeom prst="rect">
            <a:avLst/>
          </a:prstGeom>
          <a:noFill/>
          <a:ln w="9525">
            <a:noFill/>
            <a:miter lim="800000"/>
            <a:headEnd/>
            <a:tailEnd/>
          </a:ln>
          <a:effectLst/>
        </p:spPr>
        <p:txBody>
          <a:bodyPr wrap="none">
            <a:spAutoFit/>
          </a:bodyPr>
          <a:lstStyle/>
          <a:p>
            <a:pPr algn="ctr"/>
            <a:r>
              <a:rPr lang="en-US" sz="1200" b="1" dirty="0">
                <a:latin typeface="Tahoma" pitchFamily="34" charset="0"/>
              </a:rPr>
              <a:t>High</a:t>
            </a:r>
          </a:p>
        </p:txBody>
      </p:sp>
      <p:sp>
        <p:nvSpPr>
          <p:cNvPr id="71" name="Explosion 1 70"/>
          <p:cNvSpPr/>
          <p:nvPr/>
        </p:nvSpPr>
        <p:spPr bwMode="auto">
          <a:xfrm>
            <a:off x="2001328" y="1811547"/>
            <a:ext cx="258793" cy="310551"/>
          </a:xfrm>
          <a:prstGeom prst="irregularSeal1">
            <a:avLst/>
          </a:prstGeom>
          <a:solidFill>
            <a:srgbClr val="FF0000"/>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title"/>
          </p:nvPr>
        </p:nvSpPr>
        <p:spPr/>
        <p:txBody>
          <a:bodyPr/>
          <a:lstStyle/>
          <a:p>
            <a:r>
              <a:rPr lang="en-US" dirty="0"/>
              <a:t>That ‘Pesky’ Pulse</a:t>
            </a:r>
          </a:p>
        </p:txBody>
      </p:sp>
      <p:sp>
        <p:nvSpPr>
          <p:cNvPr id="299040" name="Text Box 32"/>
          <p:cNvSpPr txBox="1">
            <a:spLocks noChangeArrowheads="1"/>
          </p:cNvSpPr>
          <p:nvPr/>
        </p:nvSpPr>
        <p:spPr bwMode="auto">
          <a:xfrm>
            <a:off x="606684" y="2424113"/>
            <a:ext cx="1555233" cy="646331"/>
          </a:xfrm>
          <a:prstGeom prst="rect">
            <a:avLst/>
          </a:prstGeom>
          <a:noFill/>
          <a:ln w="9525">
            <a:noFill/>
            <a:miter lim="800000"/>
            <a:headEnd/>
            <a:tailEnd/>
          </a:ln>
          <a:effectLst/>
        </p:spPr>
        <p:txBody>
          <a:bodyPr wrap="none">
            <a:spAutoFit/>
          </a:bodyPr>
          <a:lstStyle/>
          <a:p>
            <a:pPr algn="ctr"/>
            <a:r>
              <a:rPr lang="en-US" sz="1800" b="1" dirty="0">
                <a:latin typeface="Tahoma" pitchFamily="34" charset="0"/>
              </a:rPr>
              <a:t>Reflection</a:t>
            </a:r>
          </a:p>
          <a:p>
            <a:pPr algn="ctr"/>
            <a:r>
              <a:rPr lang="en-US" sz="1800" b="1" dirty="0">
                <a:latin typeface="Tahoma" pitchFamily="34" charset="0"/>
              </a:rPr>
              <a:t>Coefficients</a:t>
            </a:r>
          </a:p>
        </p:txBody>
      </p:sp>
      <p:sp>
        <p:nvSpPr>
          <p:cNvPr id="299041" name="Text Box 33"/>
          <p:cNvSpPr txBox="1">
            <a:spLocks noChangeArrowheads="1"/>
          </p:cNvSpPr>
          <p:nvPr/>
        </p:nvSpPr>
        <p:spPr bwMode="auto">
          <a:xfrm>
            <a:off x="2624032" y="2424113"/>
            <a:ext cx="809837" cy="646331"/>
          </a:xfrm>
          <a:prstGeom prst="rect">
            <a:avLst/>
          </a:prstGeom>
          <a:noFill/>
          <a:ln w="9525">
            <a:noFill/>
            <a:miter lim="800000"/>
            <a:headEnd/>
            <a:tailEnd/>
          </a:ln>
          <a:effectLst/>
        </p:spPr>
        <p:txBody>
          <a:bodyPr wrap="none">
            <a:spAutoFit/>
          </a:bodyPr>
          <a:lstStyle/>
          <a:p>
            <a:pPr algn="ctr"/>
            <a:r>
              <a:rPr lang="en-US" sz="1800" b="1" dirty="0">
                <a:latin typeface="Tahoma" pitchFamily="34" charset="0"/>
              </a:rPr>
              <a:t>Ideal</a:t>
            </a:r>
          </a:p>
          <a:p>
            <a:pPr algn="ctr"/>
            <a:r>
              <a:rPr lang="en-US" sz="1800" b="1" dirty="0">
                <a:latin typeface="Tahoma" pitchFamily="34" charset="0"/>
              </a:rPr>
              <a:t>Pulse</a:t>
            </a:r>
          </a:p>
        </p:txBody>
      </p:sp>
      <p:sp>
        <p:nvSpPr>
          <p:cNvPr id="299042" name="Text Box 34"/>
          <p:cNvSpPr txBox="1">
            <a:spLocks noChangeArrowheads="1"/>
          </p:cNvSpPr>
          <p:nvPr/>
        </p:nvSpPr>
        <p:spPr bwMode="auto">
          <a:xfrm>
            <a:off x="3649109" y="2424113"/>
            <a:ext cx="1066318" cy="646331"/>
          </a:xfrm>
          <a:prstGeom prst="rect">
            <a:avLst/>
          </a:prstGeom>
          <a:noFill/>
          <a:ln w="9525">
            <a:noFill/>
            <a:miter lim="800000"/>
            <a:headEnd/>
            <a:tailEnd/>
          </a:ln>
          <a:effectLst/>
        </p:spPr>
        <p:txBody>
          <a:bodyPr wrap="none">
            <a:spAutoFit/>
          </a:bodyPr>
          <a:lstStyle/>
          <a:p>
            <a:pPr algn="ctr"/>
            <a:r>
              <a:rPr lang="en-US" sz="1800" b="1" dirty="0">
                <a:latin typeface="Tahoma" pitchFamily="34" charset="0"/>
              </a:rPr>
              <a:t>Seismic</a:t>
            </a:r>
          </a:p>
          <a:p>
            <a:pPr algn="ctr"/>
            <a:r>
              <a:rPr lang="en-US" sz="1800" b="1" dirty="0">
                <a:latin typeface="Tahoma" pitchFamily="34" charset="0"/>
              </a:rPr>
              <a:t>Trace</a:t>
            </a:r>
          </a:p>
        </p:txBody>
      </p:sp>
      <p:grpSp>
        <p:nvGrpSpPr>
          <p:cNvPr id="7" name="Group 35"/>
          <p:cNvGrpSpPr>
            <a:grpSpLocks/>
          </p:cNvGrpSpPr>
          <p:nvPr/>
        </p:nvGrpSpPr>
        <p:grpSpPr bwMode="auto">
          <a:xfrm>
            <a:off x="871538" y="3143250"/>
            <a:ext cx="1027112" cy="2914650"/>
            <a:chOff x="3555" y="1388"/>
            <a:chExt cx="647" cy="2252"/>
          </a:xfrm>
        </p:grpSpPr>
        <p:sp>
          <p:nvSpPr>
            <p:cNvPr id="299044" name="Line 36"/>
            <p:cNvSpPr>
              <a:spLocks noChangeShapeType="1"/>
            </p:cNvSpPr>
            <p:nvPr/>
          </p:nvSpPr>
          <p:spPr bwMode="auto">
            <a:xfrm>
              <a:off x="3783" y="1388"/>
              <a:ext cx="0" cy="2252"/>
            </a:xfrm>
            <a:prstGeom prst="line">
              <a:avLst/>
            </a:prstGeom>
            <a:noFill/>
            <a:ln w="19050">
              <a:solidFill>
                <a:schemeClr val="tx1"/>
              </a:solidFill>
              <a:round/>
              <a:headEnd/>
              <a:tailEnd/>
            </a:ln>
            <a:effectLst/>
          </p:spPr>
          <p:txBody>
            <a:bodyPr/>
            <a:lstStyle/>
            <a:p>
              <a:endParaRPr lang="en-US" sz="2000" dirty="0"/>
            </a:p>
          </p:txBody>
        </p:sp>
        <p:sp>
          <p:nvSpPr>
            <p:cNvPr id="299045" name="Line 37"/>
            <p:cNvSpPr>
              <a:spLocks noChangeShapeType="1"/>
            </p:cNvSpPr>
            <p:nvPr/>
          </p:nvSpPr>
          <p:spPr bwMode="auto">
            <a:xfrm>
              <a:off x="3783" y="1977"/>
              <a:ext cx="288" cy="0"/>
            </a:xfrm>
            <a:prstGeom prst="line">
              <a:avLst/>
            </a:prstGeom>
            <a:noFill/>
            <a:ln w="76200">
              <a:solidFill>
                <a:schemeClr val="tx1"/>
              </a:solidFill>
              <a:round/>
              <a:headEnd/>
              <a:tailEnd/>
            </a:ln>
            <a:effectLst/>
          </p:spPr>
          <p:txBody>
            <a:bodyPr/>
            <a:lstStyle/>
            <a:p>
              <a:endParaRPr lang="en-US" sz="2000" dirty="0"/>
            </a:p>
          </p:txBody>
        </p:sp>
        <p:sp>
          <p:nvSpPr>
            <p:cNvPr id="299046" name="Line 38"/>
            <p:cNvSpPr>
              <a:spLocks noChangeShapeType="1"/>
            </p:cNvSpPr>
            <p:nvPr/>
          </p:nvSpPr>
          <p:spPr bwMode="auto">
            <a:xfrm>
              <a:off x="3783" y="2478"/>
              <a:ext cx="184" cy="0"/>
            </a:xfrm>
            <a:prstGeom prst="line">
              <a:avLst/>
            </a:prstGeom>
            <a:noFill/>
            <a:ln w="76200">
              <a:solidFill>
                <a:schemeClr val="tx1"/>
              </a:solidFill>
              <a:round/>
              <a:headEnd/>
              <a:tailEnd/>
            </a:ln>
            <a:effectLst/>
          </p:spPr>
          <p:txBody>
            <a:bodyPr/>
            <a:lstStyle/>
            <a:p>
              <a:endParaRPr lang="en-US" sz="2000" dirty="0"/>
            </a:p>
          </p:txBody>
        </p:sp>
        <p:sp>
          <p:nvSpPr>
            <p:cNvPr id="299047" name="Line 39"/>
            <p:cNvSpPr>
              <a:spLocks noChangeShapeType="1"/>
            </p:cNvSpPr>
            <p:nvPr/>
          </p:nvSpPr>
          <p:spPr bwMode="auto">
            <a:xfrm>
              <a:off x="3569" y="3072"/>
              <a:ext cx="209" cy="0"/>
            </a:xfrm>
            <a:prstGeom prst="line">
              <a:avLst/>
            </a:prstGeom>
            <a:noFill/>
            <a:ln w="76200">
              <a:solidFill>
                <a:schemeClr val="tx1"/>
              </a:solidFill>
              <a:round/>
              <a:headEnd/>
              <a:tailEnd/>
            </a:ln>
            <a:effectLst/>
          </p:spPr>
          <p:txBody>
            <a:bodyPr/>
            <a:lstStyle/>
            <a:p>
              <a:endParaRPr lang="en-US" sz="2000" dirty="0"/>
            </a:p>
          </p:txBody>
        </p:sp>
        <p:sp>
          <p:nvSpPr>
            <p:cNvPr id="299048" name="Line 40"/>
            <p:cNvSpPr>
              <a:spLocks noChangeShapeType="1"/>
            </p:cNvSpPr>
            <p:nvPr/>
          </p:nvSpPr>
          <p:spPr bwMode="auto">
            <a:xfrm>
              <a:off x="3783" y="3482"/>
              <a:ext cx="419" cy="0"/>
            </a:xfrm>
            <a:prstGeom prst="line">
              <a:avLst/>
            </a:prstGeom>
            <a:noFill/>
            <a:ln w="76200">
              <a:solidFill>
                <a:schemeClr val="tx1"/>
              </a:solidFill>
              <a:round/>
              <a:headEnd/>
              <a:tailEnd/>
            </a:ln>
            <a:effectLst/>
          </p:spPr>
          <p:txBody>
            <a:bodyPr/>
            <a:lstStyle/>
            <a:p>
              <a:endParaRPr lang="en-US" sz="2000" dirty="0"/>
            </a:p>
          </p:txBody>
        </p:sp>
        <p:sp>
          <p:nvSpPr>
            <p:cNvPr id="299049" name="Line 41"/>
            <p:cNvSpPr>
              <a:spLocks noChangeShapeType="1"/>
            </p:cNvSpPr>
            <p:nvPr/>
          </p:nvSpPr>
          <p:spPr bwMode="auto">
            <a:xfrm>
              <a:off x="3555" y="1388"/>
              <a:ext cx="465" cy="0"/>
            </a:xfrm>
            <a:prstGeom prst="line">
              <a:avLst/>
            </a:prstGeom>
            <a:noFill/>
            <a:ln w="19050">
              <a:solidFill>
                <a:schemeClr val="tx1"/>
              </a:solidFill>
              <a:round/>
              <a:headEnd/>
              <a:tailEnd/>
            </a:ln>
            <a:effectLst/>
          </p:spPr>
          <p:txBody>
            <a:bodyPr/>
            <a:lstStyle/>
            <a:p>
              <a:endParaRPr lang="en-US" sz="2000" dirty="0"/>
            </a:p>
          </p:txBody>
        </p:sp>
      </p:grpSp>
      <p:sp>
        <p:nvSpPr>
          <p:cNvPr id="299050" name="Line 42"/>
          <p:cNvSpPr>
            <a:spLocks noChangeShapeType="1"/>
          </p:cNvSpPr>
          <p:nvPr/>
        </p:nvSpPr>
        <p:spPr bwMode="auto">
          <a:xfrm>
            <a:off x="3016250" y="3186113"/>
            <a:ext cx="0" cy="292100"/>
          </a:xfrm>
          <a:prstGeom prst="line">
            <a:avLst/>
          </a:prstGeom>
          <a:noFill/>
          <a:ln w="19050">
            <a:solidFill>
              <a:schemeClr val="tx1"/>
            </a:solidFill>
            <a:round/>
            <a:headEnd/>
            <a:tailEnd/>
          </a:ln>
          <a:effectLst/>
        </p:spPr>
        <p:txBody>
          <a:bodyPr/>
          <a:lstStyle/>
          <a:p>
            <a:endParaRPr lang="en-US" sz="1800" dirty="0"/>
          </a:p>
        </p:txBody>
      </p:sp>
      <p:sp>
        <p:nvSpPr>
          <p:cNvPr id="299051" name="Freeform 43"/>
          <p:cNvSpPr>
            <a:spLocks/>
          </p:cNvSpPr>
          <p:nvPr/>
        </p:nvSpPr>
        <p:spPr bwMode="auto">
          <a:xfrm>
            <a:off x="3014663" y="3236913"/>
            <a:ext cx="319087" cy="44450"/>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1800" dirty="0"/>
          </a:p>
        </p:txBody>
      </p:sp>
      <p:sp>
        <p:nvSpPr>
          <p:cNvPr id="299052" name="Line 44"/>
          <p:cNvSpPr>
            <a:spLocks noChangeShapeType="1"/>
          </p:cNvSpPr>
          <p:nvPr/>
        </p:nvSpPr>
        <p:spPr bwMode="auto">
          <a:xfrm>
            <a:off x="4149725" y="3141663"/>
            <a:ext cx="0" cy="2914650"/>
          </a:xfrm>
          <a:prstGeom prst="line">
            <a:avLst/>
          </a:prstGeom>
          <a:noFill/>
          <a:ln w="19050">
            <a:solidFill>
              <a:schemeClr val="tx1"/>
            </a:solidFill>
            <a:round/>
            <a:headEnd/>
            <a:tailEnd/>
          </a:ln>
          <a:effectLst/>
        </p:spPr>
        <p:txBody>
          <a:bodyPr/>
          <a:lstStyle/>
          <a:p>
            <a:endParaRPr lang="en-US" sz="2000" dirty="0"/>
          </a:p>
        </p:txBody>
      </p:sp>
      <p:sp>
        <p:nvSpPr>
          <p:cNvPr id="299053" name="Line 45"/>
          <p:cNvSpPr>
            <a:spLocks noChangeShapeType="1"/>
          </p:cNvSpPr>
          <p:nvPr/>
        </p:nvSpPr>
        <p:spPr bwMode="auto">
          <a:xfrm>
            <a:off x="3787775" y="3141663"/>
            <a:ext cx="738188" cy="0"/>
          </a:xfrm>
          <a:prstGeom prst="line">
            <a:avLst/>
          </a:prstGeom>
          <a:noFill/>
          <a:ln w="19050">
            <a:solidFill>
              <a:schemeClr val="tx1"/>
            </a:solidFill>
            <a:round/>
            <a:headEnd/>
            <a:tailEnd/>
          </a:ln>
          <a:effectLst/>
        </p:spPr>
        <p:txBody>
          <a:bodyPr/>
          <a:lstStyle/>
          <a:p>
            <a:endParaRPr lang="en-US" sz="1800" dirty="0"/>
          </a:p>
        </p:txBody>
      </p:sp>
      <p:sp>
        <p:nvSpPr>
          <p:cNvPr id="299055" name="Line 47"/>
          <p:cNvSpPr>
            <a:spLocks noChangeShapeType="1"/>
          </p:cNvSpPr>
          <p:nvPr/>
        </p:nvSpPr>
        <p:spPr bwMode="auto">
          <a:xfrm>
            <a:off x="4151313" y="4568825"/>
            <a:ext cx="0" cy="582613"/>
          </a:xfrm>
          <a:prstGeom prst="line">
            <a:avLst/>
          </a:prstGeom>
          <a:noFill/>
          <a:ln w="9525">
            <a:solidFill>
              <a:schemeClr val="tx1"/>
            </a:solidFill>
            <a:round/>
            <a:headEnd/>
            <a:tailEnd/>
          </a:ln>
          <a:effectLst/>
        </p:spPr>
        <p:txBody>
          <a:bodyPr/>
          <a:lstStyle/>
          <a:p>
            <a:endParaRPr lang="en-US" sz="2000" dirty="0"/>
          </a:p>
        </p:txBody>
      </p:sp>
      <p:sp>
        <p:nvSpPr>
          <p:cNvPr id="299056" name="Line 48"/>
          <p:cNvSpPr>
            <a:spLocks noChangeShapeType="1"/>
          </p:cNvSpPr>
          <p:nvPr/>
        </p:nvSpPr>
        <p:spPr bwMode="auto">
          <a:xfrm>
            <a:off x="4148138" y="5849938"/>
            <a:ext cx="0" cy="582612"/>
          </a:xfrm>
          <a:prstGeom prst="line">
            <a:avLst/>
          </a:prstGeom>
          <a:noFill/>
          <a:ln w="9525">
            <a:solidFill>
              <a:schemeClr val="tx1"/>
            </a:solidFill>
            <a:round/>
            <a:headEnd/>
            <a:tailEnd/>
          </a:ln>
          <a:effectLst/>
        </p:spPr>
        <p:txBody>
          <a:bodyPr/>
          <a:lstStyle/>
          <a:p>
            <a:endParaRPr lang="en-US" sz="2000" dirty="0"/>
          </a:p>
        </p:txBody>
      </p:sp>
      <p:sp>
        <p:nvSpPr>
          <p:cNvPr id="299058" name="Freeform 50"/>
          <p:cNvSpPr>
            <a:spLocks/>
          </p:cNvSpPr>
          <p:nvPr/>
        </p:nvSpPr>
        <p:spPr bwMode="auto">
          <a:xfrm>
            <a:off x="4152900" y="3851275"/>
            <a:ext cx="290513" cy="47625"/>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sp>
        <p:nvSpPr>
          <p:cNvPr id="299059" name="Freeform 51"/>
          <p:cNvSpPr>
            <a:spLocks/>
          </p:cNvSpPr>
          <p:nvPr/>
        </p:nvSpPr>
        <p:spPr bwMode="auto">
          <a:xfrm>
            <a:off x="4152900" y="4533900"/>
            <a:ext cx="209550" cy="44450"/>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sp>
        <p:nvSpPr>
          <p:cNvPr id="299060" name="Freeform 52"/>
          <p:cNvSpPr>
            <a:spLocks/>
          </p:cNvSpPr>
          <p:nvPr/>
        </p:nvSpPr>
        <p:spPr bwMode="auto">
          <a:xfrm>
            <a:off x="4148138" y="5859463"/>
            <a:ext cx="490537" cy="42862"/>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sp>
        <p:nvSpPr>
          <p:cNvPr id="299061" name="Freeform 53"/>
          <p:cNvSpPr>
            <a:spLocks/>
          </p:cNvSpPr>
          <p:nvPr/>
        </p:nvSpPr>
        <p:spPr bwMode="auto">
          <a:xfrm flipH="1">
            <a:off x="3910013" y="5314950"/>
            <a:ext cx="238125" cy="34925"/>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sp>
        <p:nvSpPr>
          <p:cNvPr id="299062" name="Text Box 54"/>
          <p:cNvSpPr txBox="1">
            <a:spLocks noChangeArrowheads="1"/>
          </p:cNvSpPr>
          <p:nvPr/>
        </p:nvSpPr>
        <p:spPr bwMode="auto">
          <a:xfrm>
            <a:off x="582565" y="1036638"/>
            <a:ext cx="4049807" cy="1077218"/>
          </a:xfrm>
          <a:prstGeom prst="rect">
            <a:avLst/>
          </a:prstGeom>
          <a:noFill/>
          <a:ln w="9525">
            <a:noFill/>
            <a:miter lim="800000"/>
            <a:headEnd/>
            <a:tailEnd/>
          </a:ln>
          <a:effectLst/>
        </p:spPr>
        <p:txBody>
          <a:bodyPr wrap="none">
            <a:spAutoFit/>
          </a:bodyPr>
          <a:lstStyle/>
          <a:p>
            <a:pPr algn="ctr"/>
            <a:r>
              <a:rPr lang="en-US" sz="1600" b="1" dirty="0">
                <a:latin typeface="Tahoma" pitchFamily="34" charset="0"/>
              </a:rPr>
              <a:t>If the frequency content </a:t>
            </a:r>
            <a:r>
              <a:rPr lang="en-US" sz="1600" b="1" dirty="0" smtClean="0">
                <a:latin typeface="Tahoma" pitchFamily="34" charset="0"/>
              </a:rPr>
              <a:t>(bandwidth</a:t>
            </a:r>
            <a:r>
              <a:rPr lang="en-US" sz="1600" b="1" dirty="0">
                <a:latin typeface="Tahoma" pitchFamily="34" charset="0"/>
              </a:rPr>
              <a:t>) </a:t>
            </a:r>
          </a:p>
          <a:p>
            <a:pPr algn="ctr"/>
            <a:r>
              <a:rPr lang="en-US" sz="1600" b="1" dirty="0">
                <a:latin typeface="Tahoma" pitchFamily="34" charset="0"/>
              </a:rPr>
              <a:t>is very large, then the pulse </a:t>
            </a:r>
          </a:p>
          <a:p>
            <a:pPr algn="ctr"/>
            <a:r>
              <a:rPr lang="en-US" sz="1600" b="1" dirty="0">
                <a:latin typeface="Tahoma" pitchFamily="34" charset="0"/>
              </a:rPr>
              <a:t>approaches a spike and we can </a:t>
            </a:r>
          </a:p>
          <a:p>
            <a:pPr algn="ctr"/>
            <a:r>
              <a:rPr lang="en-US" sz="1600" b="1" dirty="0">
                <a:latin typeface="Tahoma" pitchFamily="34" charset="0"/>
              </a:rPr>
              <a:t>resolve fine-scale stratigraphy</a:t>
            </a:r>
          </a:p>
        </p:txBody>
      </p:sp>
      <p:grpSp>
        <p:nvGrpSpPr>
          <p:cNvPr id="9" name="Group 8"/>
          <p:cNvGrpSpPr/>
          <p:nvPr/>
        </p:nvGrpSpPr>
        <p:grpSpPr>
          <a:xfrm>
            <a:off x="5611554" y="1036638"/>
            <a:ext cx="2975495" cy="5403850"/>
            <a:chOff x="5611554" y="1036638"/>
            <a:chExt cx="2975495" cy="5403850"/>
          </a:xfrm>
        </p:grpSpPr>
        <p:grpSp>
          <p:nvGrpSpPr>
            <p:cNvPr id="8" name="Group 7"/>
            <p:cNvGrpSpPr/>
            <p:nvPr/>
          </p:nvGrpSpPr>
          <p:grpSpPr>
            <a:xfrm>
              <a:off x="6214820" y="2452688"/>
              <a:ext cx="2186782" cy="3987800"/>
              <a:chOff x="6214820" y="2452688"/>
              <a:chExt cx="2186782" cy="3987800"/>
            </a:xfrm>
          </p:grpSpPr>
          <p:sp>
            <p:nvSpPr>
              <p:cNvPr id="299011" name="Text Box 3"/>
              <p:cNvSpPr txBox="1">
                <a:spLocks noChangeArrowheads="1"/>
              </p:cNvSpPr>
              <p:nvPr/>
            </p:nvSpPr>
            <p:spPr bwMode="auto">
              <a:xfrm>
                <a:off x="6214820" y="2452688"/>
                <a:ext cx="1002197" cy="646331"/>
              </a:xfrm>
              <a:prstGeom prst="rect">
                <a:avLst/>
              </a:prstGeom>
              <a:noFill/>
              <a:ln w="9525">
                <a:noFill/>
                <a:miter lim="800000"/>
                <a:headEnd/>
                <a:tailEnd/>
              </a:ln>
              <a:effectLst/>
            </p:spPr>
            <p:txBody>
              <a:bodyPr wrap="none">
                <a:spAutoFit/>
              </a:bodyPr>
              <a:lstStyle/>
              <a:p>
                <a:pPr algn="ctr"/>
                <a:r>
                  <a:rPr lang="en-US" sz="1800" b="1" dirty="0">
                    <a:latin typeface="Tahoma" pitchFamily="34" charset="0"/>
                  </a:rPr>
                  <a:t>Typical</a:t>
                </a:r>
              </a:p>
              <a:p>
                <a:pPr algn="ctr"/>
                <a:r>
                  <a:rPr lang="en-US" sz="1800" b="1" dirty="0">
                    <a:latin typeface="Tahoma" pitchFamily="34" charset="0"/>
                  </a:rPr>
                  <a:t>Pulse</a:t>
                </a:r>
              </a:p>
            </p:txBody>
          </p:sp>
          <p:sp>
            <p:nvSpPr>
              <p:cNvPr id="299012" name="Text Box 4"/>
              <p:cNvSpPr txBox="1">
                <a:spLocks noChangeArrowheads="1"/>
              </p:cNvSpPr>
              <p:nvPr/>
            </p:nvSpPr>
            <p:spPr bwMode="auto">
              <a:xfrm>
                <a:off x="7335284" y="2452688"/>
                <a:ext cx="1066318" cy="646331"/>
              </a:xfrm>
              <a:prstGeom prst="rect">
                <a:avLst/>
              </a:prstGeom>
              <a:noFill/>
              <a:ln w="9525">
                <a:noFill/>
                <a:miter lim="800000"/>
                <a:headEnd/>
                <a:tailEnd/>
              </a:ln>
              <a:effectLst/>
            </p:spPr>
            <p:txBody>
              <a:bodyPr wrap="none">
                <a:spAutoFit/>
              </a:bodyPr>
              <a:lstStyle/>
              <a:p>
                <a:pPr algn="ctr"/>
                <a:r>
                  <a:rPr lang="en-US" sz="1800" b="1" dirty="0">
                    <a:latin typeface="Tahoma" pitchFamily="34" charset="0"/>
                  </a:rPr>
                  <a:t>Seismic</a:t>
                </a:r>
              </a:p>
              <a:p>
                <a:pPr algn="ctr"/>
                <a:r>
                  <a:rPr lang="en-US" sz="1800" b="1" dirty="0">
                    <a:latin typeface="Tahoma" pitchFamily="34" charset="0"/>
                  </a:rPr>
                  <a:t>Trace</a:t>
                </a:r>
              </a:p>
            </p:txBody>
          </p:sp>
          <p:grpSp>
            <p:nvGrpSpPr>
              <p:cNvPr id="3" name="Group 6"/>
              <p:cNvGrpSpPr>
                <a:grpSpLocks/>
              </p:cNvGrpSpPr>
              <p:nvPr/>
            </p:nvGrpSpPr>
            <p:grpSpPr bwMode="auto">
              <a:xfrm flipH="1">
                <a:off x="6496050" y="3159125"/>
                <a:ext cx="374650" cy="571500"/>
                <a:chOff x="3938" y="1984"/>
                <a:chExt cx="707" cy="1048"/>
              </a:xfrm>
            </p:grpSpPr>
            <p:sp>
              <p:nvSpPr>
                <p:cNvPr id="299015" name="Freeform 7"/>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sp>
              <p:nvSpPr>
                <p:cNvPr id="299016" name="Freeform 8"/>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grpSp>
          <p:sp>
            <p:nvSpPr>
              <p:cNvPr id="299017" name="Line 9"/>
              <p:cNvSpPr>
                <a:spLocks noChangeShapeType="1"/>
              </p:cNvSpPr>
              <p:nvPr/>
            </p:nvSpPr>
            <p:spPr bwMode="auto">
              <a:xfrm>
                <a:off x="6681788" y="3159125"/>
                <a:ext cx="0" cy="582613"/>
              </a:xfrm>
              <a:prstGeom prst="line">
                <a:avLst/>
              </a:prstGeom>
              <a:noFill/>
              <a:ln w="9525">
                <a:solidFill>
                  <a:schemeClr val="tx1"/>
                </a:solidFill>
                <a:round/>
                <a:headEnd/>
                <a:tailEnd/>
              </a:ln>
              <a:effectLst/>
            </p:spPr>
            <p:txBody>
              <a:bodyPr/>
              <a:lstStyle/>
              <a:p>
                <a:endParaRPr lang="en-US" sz="2000" dirty="0"/>
              </a:p>
            </p:txBody>
          </p:sp>
          <p:sp>
            <p:nvSpPr>
              <p:cNvPr id="299018" name="Freeform 10"/>
              <p:cNvSpPr>
                <a:spLocks/>
              </p:cNvSpPr>
              <p:nvPr/>
            </p:nvSpPr>
            <p:spPr bwMode="auto">
              <a:xfrm>
                <a:off x="6684963" y="3159125"/>
                <a:ext cx="180975" cy="285750"/>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sp>
            <p:nvSpPr>
              <p:cNvPr id="299019" name="Line 11"/>
              <p:cNvSpPr>
                <a:spLocks noChangeShapeType="1"/>
              </p:cNvSpPr>
              <p:nvPr/>
            </p:nvSpPr>
            <p:spPr bwMode="auto">
              <a:xfrm>
                <a:off x="7815263" y="3149600"/>
                <a:ext cx="0" cy="2914650"/>
              </a:xfrm>
              <a:prstGeom prst="line">
                <a:avLst/>
              </a:prstGeom>
              <a:noFill/>
              <a:ln w="19050">
                <a:solidFill>
                  <a:schemeClr val="tx1"/>
                </a:solidFill>
                <a:round/>
                <a:headEnd/>
                <a:tailEnd/>
              </a:ln>
              <a:effectLst/>
            </p:spPr>
            <p:txBody>
              <a:bodyPr/>
              <a:lstStyle/>
              <a:p>
                <a:endParaRPr lang="en-US" sz="2000" dirty="0"/>
              </a:p>
            </p:txBody>
          </p:sp>
          <p:sp>
            <p:nvSpPr>
              <p:cNvPr id="299020" name="Line 12"/>
              <p:cNvSpPr>
                <a:spLocks noChangeShapeType="1"/>
              </p:cNvSpPr>
              <p:nvPr/>
            </p:nvSpPr>
            <p:spPr bwMode="auto">
              <a:xfrm>
                <a:off x="7453313" y="3149600"/>
                <a:ext cx="738188" cy="0"/>
              </a:xfrm>
              <a:prstGeom prst="line">
                <a:avLst/>
              </a:prstGeom>
              <a:noFill/>
              <a:ln w="19050">
                <a:solidFill>
                  <a:schemeClr val="tx1"/>
                </a:solidFill>
                <a:round/>
                <a:headEnd/>
                <a:tailEnd/>
              </a:ln>
              <a:effectLst/>
            </p:spPr>
            <p:txBody>
              <a:bodyPr/>
              <a:lstStyle/>
              <a:p>
                <a:endParaRPr lang="en-US" sz="2000" dirty="0"/>
              </a:p>
            </p:txBody>
          </p:sp>
          <p:grpSp>
            <p:nvGrpSpPr>
              <p:cNvPr id="4" name="Group 13"/>
              <p:cNvGrpSpPr>
                <a:grpSpLocks/>
              </p:cNvGrpSpPr>
              <p:nvPr/>
            </p:nvGrpSpPr>
            <p:grpSpPr bwMode="auto">
              <a:xfrm flipH="1">
                <a:off x="7505700" y="3910013"/>
                <a:ext cx="615950" cy="571500"/>
                <a:chOff x="3938" y="1984"/>
                <a:chExt cx="707" cy="1048"/>
              </a:xfrm>
            </p:grpSpPr>
            <p:sp>
              <p:nvSpPr>
                <p:cNvPr id="299022" name="Freeform 14"/>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sp>
              <p:nvSpPr>
                <p:cNvPr id="299023" name="Freeform 15"/>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grpSp>
          <p:sp>
            <p:nvSpPr>
              <p:cNvPr id="299024" name="Line 16"/>
              <p:cNvSpPr>
                <a:spLocks noChangeShapeType="1"/>
              </p:cNvSpPr>
              <p:nvPr/>
            </p:nvSpPr>
            <p:spPr bwMode="auto">
              <a:xfrm>
                <a:off x="7810500" y="3910013"/>
                <a:ext cx="0" cy="582613"/>
              </a:xfrm>
              <a:prstGeom prst="line">
                <a:avLst/>
              </a:prstGeom>
              <a:noFill/>
              <a:ln w="9525">
                <a:solidFill>
                  <a:schemeClr val="tx1"/>
                </a:solidFill>
                <a:round/>
                <a:headEnd/>
                <a:tailEnd/>
              </a:ln>
              <a:effectLst/>
            </p:spPr>
            <p:txBody>
              <a:bodyPr/>
              <a:lstStyle/>
              <a:p>
                <a:endParaRPr lang="en-US" sz="2000" dirty="0"/>
              </a:p>
            </p:txBody>
          </p:sp>
          <p:sp>
            <p:nvSpPr>
              <p:cNvPr id="299025" name="Freeform 17"/>
              <p:cNvSpPr>
                <a:spLocks/>
              </p:cNvSpPr>
              <p:nvPr/>
            </p:nvSpPr>
            <p:spPr bwMode="auto">
              <a:xfrm>
                <a:off x="7816850" y="3910013"/>
                <a:ext cx="296863" cy="285750"/>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grpSp>
            <p:nvGrpSpPr>
              <p:cNvPr id="5" name="Group 18"/>
              <p:cNvGrpSpPr>
                <a:grpSpLocks/>
              </p:cNvGrpSpPr>
              <p:nvPr/>
            </p:nvGrpSpPr>
            <p:grpSpPr bwMode="auto">
              <a:xfrm flipH="1">
                <a:off x="7620000" y="4576763"/>
                <a:ext cx="396875" cy="569913"/>
                <a:chOff x="3938" y="1984"/>
                <a:chExt cx="707" cy="1048"/>
              </a:xfrm>
            </p:grpSpPr>
            <p:sp>
              <p:nvSpPr>
                <p:cNvPr id="299027" name="Freeform 19"/>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sp>
              <p:nvSpPr>
                <p:cNvPr id="299028" name="Freeform 20"/>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grpSp>
          <p:sp>
            <p:nvSpPr>
              <p:cNvPr id="299029" name="Line 21"/>
              <p:cNvSpPr>
                <a:spLocks noChangeShapeType="1"/>
              </p:cNvSpPr>
              <p:nvPr/>
            </p:nvSpPr>
            <p:spPr bwMode="auto">
              <a:xfrm>
                <a:off x="7816850" y="4576763"/>
                <a:ext cx="0" cy="582613"/>
              </a:xfrm>
              <a:prstGeom prst="line">
                <a:avLst/>
              </a:prstGeom>
              <a:noFill/>
              <a:ln w="9525">
                <a:solidFill>
                  <a:schemeClr val="tx1"/>
                </a:solidFill>
                <a:round/>
                <a:headEnd/>
                <a:tailEnd/>
              </a:ln>
              <a:effectLst/>
            </p:spPr>
            <p:txBody>
              <a:bodyPr/>
              <a:lstStyle/>
              <a:p>
                <a:endParaRPr lang="en-US" sz="2000" dirty="0"/>
              </a:p>
            </p:txBody>
          </p:sp>
          <p:sp>
            <p:nvSpPr>
              <p:cNvPr id="299030" name="Freeform 22"/>
              <p:cNvSpPr>
                <a:spLocks/>
              </p:cNvSpPr>
              <p:nvPr/>
            </p:nvSpPr>
            <p:spPr bwMode="auto">
              <a:xfrm>
                <a:off x="7820025" y="4576763"/>
                <a:ext cx="192088" cy="284163"/>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grpSp>
            <p:nvGrpSpPr>
              <p:cNvPr id="6" name="Group 23"/>
              <p:cNvGrpSpPr>
                <a:grpSpLocks/>
              </p:cNvGrpSpPr>
              <p:nvPr/>
            </p:nvGrpSpPr>
            <p:grpSpPr bwMode="auto">
              <a:xfrm flipH="1">
                <a:off x="7343775" y="5857875"/>
                <a:ext cx="949325" cy="571500"/>
                <a:chOff x="3938" y="1984"/>
                <a:chExt cx="707" cy="1048"/>
              </a:xfrm>
            </p:grpSpPr>
            <p:sp>
              <p:nvSpPr>
                <p:cNvPr id="299032" name="Freeform 24"/>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sp>
              <p:nvSpPr>
                <p:cNvPr id="299033" name="Freeform 25"/>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grpSp>
          <p:sp>
            <p:nvSpPr>
              <p:cNvPr id="299034" name="Line 26"/>
              <p:cNvSpPr>
                <a:spLocks noChangeShapeType="1"/>
              </p:cNvSpPr>
              <p:nvPr/>
            </p:nvSpPr>
            <p:spPr bwMode="auto">
              <a:xfrm>
                <a:off x="7813675" y="5857875"/>
                <a:ext cx="0" cy="582613"/>
              </a:xfrm>
              <a:prstGeom prst="line">
                <a:avLst/>
              </a:prstGeom>
              <a:noFill/>
              <a:ln w="9525">
                <a:solidFill>
                  <a:schemeClr val="tx1"/>
                </a:solidFill>
                <a:round/>
                <a:headEnd/>
                <a:tailEnd/>
              </a:ln>
              <a:effectLst/>
            </p:spPr>
            <p:txBody>
              <a:bodyPr/>
              <a:lstStyle/>
              <a:p>
                <a:endParaRPr lang="en-US" sz="2000" dirty="0"/>
              </a:p>
            </p:txBody>
          </p:sp>
          <p:sp>
            <p:nvSpPr>
              <p:cNvPr id="299035" name="Freeform 27"/>
              <p:cNvSpPr>
                <a:spLocks/>
              </p:cNvSpPr>
              <p:nvPr/>
            </p:nvSpPr>
            <p:spPr bwMode="auto">
              <a:xfrm>
                <a:off x="7823200" y="5857875"/>
                <a:ext cx="457200" cy="284163"/>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sp>
            <p:nvSpPr>
              <p:cNvPr id="299036" name="Freeform 28"/>
              <p:cNvSpPr>
                <a:spLocks/>
              </p:cNvSpPr>
              <p:nvPr/>
            </p:nvSpPr>
            <p:spPr bwMode="auto">
              <a:xfrm flipH="1" flipV="1">
                <a:off x="7567613" y="5329238"/>
                <a:ext cx="242888" cy="285750"/>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sp>
            <p:nvSpPr>
              <p:cNvPr id="299037" name="Freeform 29"/>
              <p:cNvSpPr>
                <a:spLocks/>
              </p:cNvSpPr>
              <p:nvPr/>
            </p:nvSpPr>
            <p:spPr bwMode="auto">
              <a:xfrm flipV="1">
                <a:off x="7815263" y="5614988"/>
                <a:ext cx="242888" cy="285750"/>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sz="2000" dirty="0"/>
              </a:p>
            </p:txBody>
          </p:sp>
          <p:sp>
            <p:nvSpPr>
              <p:cNvPr id="299038" name="Line 30"/>
              <p:cNvSpPr>
                <a:spLocks noChangeShapeType="1"/>
              </p:cNvSpPr>
              <p:nvPr/>
            </p:nvSpPr>
            <p:spPr bwMode="auto">
              <a:xfrm flipV="1">
                <a:off x="7810500" y="5318125"/>
                <a:ext cx="0" cy="582613"/>
              </a:xfrm>
              <a:prstGeom prst="line">
                <a:avLst/>
              </a:prstGeom>
              <a:noFill/>
              <a:ln w="9525">
                <a:solidFill>
                  <a:schemeClr val="tx1"/>
                </a:solidFill>
                <a:round/>
                <a:headEnd/>
                <a:tailEnd/>
              </a:ln>
              <a:effectLst/>
            </p:spPr>
            <p:txBody>
              <a:bodyPr/>
              <a:lstStyle/>
              <a:p>
                <a:endParaRPr lang="en-US" sz="2000" dirty="0"/>
              </a:p>
            </p:txBody>
          </p:sp>
          <p:sp>
            <p:nvSpPr>
              <p:cNvPr id="299039" name="Freeform 31"/>
              <p:cNvSpPr>
                <a:spLocks/>
              </p:cNvSpPr>
              <p:nvPr/>
            </p:nvSpPr>
            <p:spPr bwMode="auto">
              <a:xfrm flipV="1">
                <a:off x="7815263" y="5614988"/>
                <a:ext cx="236538" cy="285750"/>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sz="2000" dirty="0"/>
              </a:p>
            </p:txBody>
          </p:sp>
        </p:grpSp>
        <p:sp>
          <p:nvSpPr>
            <p:cNvPr id="299063" name="Text Box 55"/>
            <p:cNvSpPr txBox="1">
              <a:spLocks noChangeArrowheads="1"/>
            </p:cNvSpPr>
            <p:nvPr/>
          </p:nvSpPr>
          <p:spPr bwMode="auto">
            <a:xfrm>
              <a:off x="5611554" y="1036638"/>
              <a:ext cx="2975495" cy="1323439"/>
            </a:xfrm>
            <a:prstGeom prst="rect">
              <a:avLst/>
            </a:prstGeom>
            <a:noFill/>
            <a:ln w="9525">
              <a:noFill/>
              <a:miter lim="800000"/>
              <a:headEnd/>
              <a:tailEnd/>
            </a:ln>
            <a:effectLst/>
          </p:spPr>
          <p:txBody>
            <a:bodyPr wrap="none">
              <a:spAutoFit/>
            </a:bodyPr>
            <a:lstStyle/>
            <a:p>
              <a:pPr algn="ctr"/>
              <a:r>
                <a:rPr lang="en-US" sz="1600" b="1" dirty="0">
                  <a:latin typeface="Tahoma" pitchFamily="34" charset="0"/>
                </a:rPr>
                <a:t>Typically the frequency </a:t>
              </a:r>
            </a:p>
            <a:p>
              <a:pPr algn="ctr"/>
              <a:r>
                <a:rPr lang="en-US" sz="1600" b="1" dirty="0">
                  <a:latin typeface="Tahoma" pitchFamily="34" charset="0"/>
                </a:rPr>
                <a:t>content is limited to about </a:t>
              </a:r>
            </a:p>
            <a:p>
              <a:pPr algn="ctr"/>
              <a:r>
                <a:rPr lang="en-US" sz="1600" b="1" dirty="0">
                  <a:latin typeface="Tahoma" pitchFamily="34" charset="0"/>
                </a:rPr>
                <a:t>10 to 50 Hz (BW = 40), </a:t>
              </a:r>
            </a:p>
            <a:p>
              <a:pPr algn="ctr"/>
              <a:r>
                <a:rPr lang="en-US" sz="1600" b="1" dirty="0">
                  <a:latin typeface="Tahoma" pitchFamily="34" charset="0"/>
                </a:rPr>
                <a:t>which </a:t>
              </a:r>
              <a:r>
                <a:rPr lang="en-US" sz="1600" b="1" dirty="0" smtClean="0">
                  <a:latin typeface="Tahoma" pitchFamily="34" charset="0"/>
                </a:rPr>
                <a:t>greatly limits </a:t>
              </a:r>
              <a:r>
                <a:rPr lang="en-US" sz="1600" b="1" dirty="0">
                  <a:latin typeface="Tahoma" pitchFamily="34" charset="0"/>
                </a:rPr>
                <a:t>our </a:t>
              </a:r>
              <a:endParaRPr lang="en-US" sz="1600" b="1" dirty="0" smtClean="0">
                <a:latin typeface="Tahoma" pitchFamily="34" charset="0"/>
              </a:endParaRPr>
            </a:p>
            <a:p>
              <a:pPr algn="ctr"/>
              <a:r>
                <a:rPr lang="en-US" sz="1600" b="1" dirty="0" smtClean="0">
                  <a:latin typeface="Tahoma" pitchFamily="34" charset="0"/>
                </a:rPr>
                <a:t>vertical resolution</a:t>
              </a:r>
              <a:endParaRPr lang="en-US" sz="1600" b="1" dirty="0">
                <a:latin typeface="Tahoma" pitchFamily="34" charset="0"/>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p:txBody>
          <a:bodyPr/>
          <a:lstStyle/>
          <a:p>
            <a:r>
              <a:rPr lang="en-US" dirty="0"/>
              <a:t>Types of Pulses</a:t>
            </a:r>
          </a:p>
        </p:txBody>
      </p:sp>
      <p:sp>
        <p:nvSpPr>
          <p:cNvPr id="300035" name="Rectangle 3"/>
          <p:cNvSpPr>
            <a:spLocks noGrp="1" noChangeArrowheads="1"/>
          </p:cNvSpPr>
          <p:nvPr>
            <p:ph type="body" idx="1"/>
          </p:nvPr>
        </p:nvSpPr>
        <p:spPr>
          <a:xfrm>
            <a:off x="4041775" y="1782763"/>
            <a:ext cx="4697413" cy="4114800"/>
          </a:xfrm>
        </p:spPr>
        <p:txBody>
          <a:bodyPr/>
          <a:lstStyle/>
          <a:p>
            <a:pPr>
              <a:lnSpc>
                <a:spcPct val="80000"/>
              </a:lnSpc>
              <a:spcBef>
                <a:spcPct val="60000"/>
              </a:spcBef>
            </a:pPr>
            <a:r>
              <a:rPr lang="en-US" sz="2400" dirty="0"/>
              <a:t>Causal (real – no motion before wave arrives)</a:t>
            </a:r>
          </a:p>
          <a:p>
            <a:pPr>
              <a:lnSpc>
                <a:spcPct val="80000"/>
              </a:lnSpc>
              <a:spcBef>
                <a:spcPct val="60000"/>
              </a:spcBef>
            </a:pPr>
            <a:r>
              <a:rPr lang="en-US" sz="2400" dirty="0"/>
              <a:t>Front loaded</a:t>
            </a:r>
          </a:p>
          <a:p>
            <a:pPr>
              <a:lnSpc>
                <a:spcPct val="80000"/>
              </a:lnSpc>
              <a:spcBef>
                <a:spcPct val="60000"/>
              </a:spcBef>
            </a:pPr>
            <a:r>
              <a:rPr lang="en-US" sz="2400" dirty="0"/>
              <a:t>Peak arrival time is frequency </a:t>
            </a:r>
            <a:r>
              <a:rPr lang="en-US" sz="2400" dirty="0" smtClean="0"/>
              <a:t>dependent</a:t>
            </a:r>
            <a:endParaRPr lang="en-US" sz="2400" dirty="0"/>
          </a:p>
          <a:p>
            <a:pPr>
              <a:lnSpc>
                <a:spcPct val="80000"/>
              </a:lnSpc>
              <a:spcBef>
                <a:spcPct val="60000"/>
              </a:spcBef>
            </a:pPr>
            <a:r>
              <a:rPr lang="en-US" sz="2400" dirty="0"/>
              <a:t>RC is at the first displacement; maximum displacement (peak or trough) is delayed by ¼ </a:t>
            </a:r>
            <a:r>
              <a:rPr lang="el-GR" sz="2400" dirty="0"/>
              <a:t>λ</a:t>
            </a:r>
          </a:p>
        </p:txBody>
      </p:sp>
      <p:sp>
        <p:nvSpPr>
          <p:cNvPr id="300043" name="Text Box 11"/>
          <p:cNvSpPr txBox="1">
            <a:spLocks noChangeArrowheads="1"/>
          </p:cNvSpPr>
          <p:nvPr/>
        </p:nvSpPr>
        <p:spPr bwMode="auto">
          <a:xfrm>
            <a:off x="4583113" y="1033463"/>
            <a:ext cx="3022600" cy="519112"/>
          </a:xfrm>
          <a:prstGeom prst="rect">
            <a:avLst/>
          </a:prstGeom>
          <a:noFill/>
          <a:ln w="9525">
            <a:noFill/>
            <a:miter lim="800000"/>
            <a:headEnd/>
            <a:tailEnd/>
          </a:ln>
          <a:effectLst/>
        </p:spPr>
        <p:txBody>
          <a:bodyPr wrap="none">
            <a:spAutoFit/>
          </a:bodyPr>
          <a:lstStyle/>
          <a:p>
            <a:r>
              <a:rPr lang="en-US" sz="2800" b="1" dirty="0">
                <a:solidFill>
                  <a:srgbClr val="C00000"/>
                </a:solidFill>
                <a:latin typeface="Tahoma" pitchFamily="34" charset="0"/>
              </a:rPr>
              <a:t>Minimum Phase</a:t>
            </a:r>
          </a:p>
        </p:txBody>
      </p:sp>
      <p:grpSp>
        <p:nvGrpSpPr>
          <p:cNvPr id="5" name="Group 4"/>
          <p:cNvGrpSpPr/>
          <p:nvPr/>
        </p:nvGrpSpPr>
        <p:grpSpPr>
          <a:xfrm>
            <a:off x="671513" y="1420678"/>
            <a:ext cx="2852737" cy="3633787"/>
            <a:chOff x="671513" y="1420678"/>
            <a:chExt cx="2852737" cy="3633787"/>
          </a:xfrm>
        </p:grpSpPr>
        <p:sp>
          <p:nvSpPr>
            <p:cNvPr id="300036" name="Rectangle 4" descr="Small confetti"/>
            <p:cNvSpPr>
              <a:spLocks noChangeArrowheads="1"/>
            </p:cNvSpPr>
            <p:nvPr/>
          </p:nvSpPr>
          <p:spPr bwMode="auto">
            <a:xfrm>
              <a:off x="671513" y="3298690"/>
              <a:ext cx="539750" cy="1206500"/>
            </a:xfrm>
            <a:prstGeom prst="rect">
              <a:avLst/>
            </a:prstGeom>
            <a:pattFill prst="smConfetti">
              <a:fgClr>
                <a:schemeClr val="tx2"/>
              </a:fgClr>
              <a:bgClr>
                <a:srgbClr val="FFCC66"/>
              </a:bgClr>
            </a:pattFill>
            <a:ln w="9525">
              <a:noFill/>
              <a:miter lim="800000"/>
              <a:headEnd/>
              <a:tailEnd/>
            </a:ln>
            <a:effectLst/>
          </p:spPr>
          <p:txBody>
            <a:bodyPr wrap="none" anchor="ctr"/>
            <a:lstStyle/>
            <a:p>
              <a:endParaRPr lang="en-US" dirty="0"/>
            </a:p>
          </p:txBody>
        </p:sp>
        <p:sp>
          <p:nvSpPr>
            <p:cNvPr id="300037" name="Rectangle 5" descr="Dashed horizontal"/>
            <p:cNvSpPr>
              <a:spLocks noChangeArrowheads="1"/>
            </p:cNvSpPr>
            <p:nvPr/>
          </p:nvSpPr>
          <p:spPr bwMode="auto">
            <a:xfrm>
              <a:off x="671513" y="2092190"/>
              <a:ext cx="539750" cy="1206500"/>
            </a:xfrm>
            <a:prstGeom prst="rect">
              <a:avLst/>
            </a:prstGeom>
            <a:pattFill prst="dashHorz">
              <a:fgClr>
                <a:schemeClr val="tx1"/>
              </a:fgClr>
              <a:bgClr>
                <a:srgbClr val="996600"/>
              </a:bgClr>
            </a:pattFill>
            <a:ln w="9525">
              <a:noFill/>
              <a:miter lim="800000"/>
              <a:headEnd/>
              <a:tailEnd/>
            </a:ln>
            <a:effectLst/>
          </p:spPr>
          <p:txBody>
            <a:bodyPr wrap="none" anchor="ctr"/>
            <a:lstStyle/>
            <a:p>
              <a:endParaRPr lang="en-US" dirty="0"/>
            </a:p>
          </p:txBody>
        </p:sp>
        <p:sp>
          <p:nvSpPr>
            <p:cNvPr id="300038" name="Text Box 6"/>
            <p:cNvSpPr txBox="1">
              <a:spLocks noChangeArrowheads="1"/>
            </p:cNvSpPr>
            <p:nvPr/>
          </p:nvSpPr>
          <p:spPr bwMode="auto">
            <a:xfrm>
              <a:off x="1278269" y="1420678"/>
              <a:ext cx="1704313" cy="707886"/>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Reflection</a:t>
              </a:r>
            </a:p>
            <a:p>
              <a:pPr algn="ctr"/>
              <a:r>
                <a:rPr lang="en-US" sz="2000" b="1" dirty="0">
                  <a:latin typeface="Tahoma" pitchFamily="34" charset="0"/>
                </a:rPr>
                <a:t>Coefficients</a:t>
              </a:r>
            </a:p>
          </p:txBody>
        </p:sp>
        <p:grpSp>
          <p:nvGrpSpPr>
            <p:cNvPr id="2" name="Group 7"/>
            <p:cNvGrpSpPr>
              <a:grpSpLocks/>
            </p:cNvGrpSpPr>
            <p:nvPr/>
          </p:nvGrpSpPr>
          <p:grpSpPr bwMode="auto">
            <a:xfrm>
              <a:off x="1720850" y="2139815"/>
              <a:ext cx="819150" cy="2914650"/>
              <a:chOff x="1242" y="1090"/>
              <a:chExt cx="516" cy="1836"/>
            </a:xfrm>
          </p:grpSpPr>
          <p:sp>
            <p:nvSpPr>
              <p:cNvPr id="300040" name="Line 8"/>
              <p:cNvSpPr>
                <a:spLocks noChangeShapeType="1"/>
              </p:cNvSpPr>
              <p:nvPr/>
            </p:nvSpPr>
            <p:spPr bwMode="auto">
              <a:xfrm>
                <a:off x="1470" y="1090"/>
                <a:ext cx="0" cy="1836"/>
              </a:xfrm>
              <a:prstGeom prst="line">
                <a:avLst/>
              </a:prstGeom>
              <a:noFill/>
              <a:ln w="9525">
                <a:solidFill>
                  <a:schemeClr val="tx1"/>
                </a:solidFill>
                <a:round/>
                <a:headEnd/>
                <a:tailEnd/>
              </a:ln>
              <a:effectLst/>
            </p:spPr>
            <p:txBody>
              <a:bodyPr/>
              <a:lstStyle/>
              <a:p>
                <a:endParaRPr lang="en-US" dirty="0"/>
              </a:p>
            </p:txBody>
          </p:sp>
          <p:sp>
            <p:nvSpPr>
              <p:cNvPr id="300041" name="Line 9"/>
              <p:cNvSpPr>
                <a:spLocks noChangeShapeType="1"/>
              </p:cNvSpPr>
              <p:nvPr/>
            </p:nvSpPr>
            <p:spPr bwMode="auto">
              <a:xfrm>
                <a:off x="1470" y="1820"/>
                <a:ext cx="288" cy="0"/>
              </a:xfrm>
              <a:prstGeom prst="line">
                <a:avLst/>
              </a:prstGeom>
              <a:noFill/>
              <a:ln w="76200">
                <a:solidFill>
                  <a:schemeClr val="tx1"/>
                </a:solidFill>
                <a:round/>
                <a:headEnd/>
                <a:tailEnd/>
              </a:ln>
              <a:effectLst/>
            </p:spPr>
            <p:txBody>
              <a:bodyPr/>
              <a:lstStyle/>
              <a:p>
                <a:endParaRPr lang="en-US" dirty="0"/>
              </a:p>
            </p:txBody>
          </p:sp>
          <p:sp>
            <p:nvSpPr>
              <p:cNvPr id="300042" name="Line 10"/>
              <p:cNvSpPr>
                <a:spLocks noChangeShapeType="1"/>
              </p:cNvSpPr>
              <p:nvPr/>
            </p:nvSpPr>
            <p:spPr bwMode="auto">
              <a:xfrm>
                <a:off x="1242" y="1090"/>
                <a:ext cx="465" cy="0"/>
              </a:xfrm>
              <a:prstGeom prst="line">
                <a:avLst/>
              </a:prstGeom>
              <a:noFill/>
              <a:ln w="9525">
                <a:solidFill>
                  <a:schemeClr val="tx1"/>
                </a:solidFill>
                <a:round/>
                <a:headEnd/>
                <a:tailEnd/>
              </a:ln>
              <a:effectLst/>
            </p:spPr>
            <p:txBody>
              <a:bodyPr/>
              <a:lstStyle/>
              <a:p>
                <a:endParaRPr lang="en-US" dirty="0"/>
              </a:p>
            </p:txBody>
          </p:sp>
        </p:grpSp>
        <p:grpSp>
          <p:nvGrpSpPr>
            <p:cNvPr id="3" name="Group 12"/>
            <p:cNvGrpSpPr>
              <a:grpSpLocks/>
            </p:cNvGrpSpPr>
            <p:nvPr/>
          </p:nvGrpSpPr>
          <p:grpSpPr bwMode="auto">
            <a:xfrm>
              <a:off x="2900363" y="3298690"/>
              <a:ext cx="623887" cy="1227138"/>
              <a:chOff x="4092" y="1990"/>
              <a:chExt cx="236" cy="367"/>
            </a:xfrm>
          </p:grpSpPr>
          <p:grpSp>
            <p:nvGrpSpPr>
              <p:cNvPr id="4" name="Group 13"/>
              <p:cNvGrpSpPr>
                <a:grpSpLocks/>
              </p:cNvGrpSpPr>
              <p:nvPr/>
            </p:nvGrpSpPr>
            <p:grpSpPr bwMode="auto">
              <a:xfrm flipH="1">
                <a:off x="4092" y="1990"/>
                <a:ext cx="236" cy="360"/>
                <a:chOff x="3938" y="1984"/>
                <a:chExt cx="707" cy="1048"/>
              </a:xfrm>
            </p:grpSpPr>
            <p:sp>
              <p:nvSpPr>
                <p:cNvPr id="300046" name="Freeform 14"/>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dirty="0"/>
                </a:p>
              </p:txBody>
            </p:sp>
            <p:sp>
              <p:nvSpPr>
                <p:cNvPr id="300047" name="Freeform 15"/>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dirty="0"/>
                </a:p>
              </p:txBody>
            </p:sp>
          </p:grpSp>
          <p:sp>
            <p:nvSpPr>
              <p:cNvPr id="300048" name="Line 16"/>
              <p:cNvSpPr>
                <a:spLocks noChangeShapeType="1"/>
              </p:cNvSpPr>
              <p:nvPr/>
            </p:nvSpPr>
            <p:spPr bwMode="auto">
              <a:xfrm>
                <a:off x="4209" y="1990"/>
                <a:ext cx="0" cy="367"/>
              </a:xfrm>
              <a:prstGeom prst="line">
                <a:avLst/>
              </a:prstGeom>
              <a:noFill/>
              <a:ln w="9525">
                <a:solidFill>
                  <a:schemeClr val="tx1"/>
                </a:solidFill>
                <a:round/>
                <a:headEnd/>
                <a:tailEnd/>
              </a:ln>
              <a:effectLst/>
            </p:spPr>
            <p:txBody>
              <a:bodyPr/>
              <a:lstStyle/>
              <a:p>
                <a:endParaRPr lang="en-US" dirty="0"/>
              </a:p>
            </p:txBody>
          </p:sp>
          <p:sp>
            <p:nvSpPr>
              <p:cNvPr id="300049" name="Freeform 17"/>
              <p:cNvSpPr>
                <a:spLocks/>
              </p:cNvSpPr>
              <p:nvPr/>
            </p:nvSpPr>
            <p:spPr bwMode="auto">
              <a:xfrm>
                <a:off x="4211" y="1990"/>
                <a:ext cx="114" cy="180"/>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dirty="0"/>
              </a:p>
            </p:txBody>
          </p:sp>
        </p:grpSp>
      </p:gr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p:txBody>
          <a:bodyPr/>
          <a:lstStyle/>
          <a:p>
            <a:r>
              <a:rPr lang="en-US" dirty="0"/>
              <a:t>Types of Pulses</a:t>
            </a:r>
          </a:p>
        </p:txBody>
      </p:sp>
      <p:sp>
        <p:nvSpPr>
          <p:cNvPr id="301059" name="Rectangle 3"/>
          <p:cNvSpPr>
            <a:spLocks noChangeArrowheads="1"/>
          </p:cNvSpPr>
          <p:nvPr/>
        </p:nvSpPr>
        <p:spPr bwMode="auto">
          <a:xfrm>
            <a:off x="228600" y="304800"/>
            <a:ext cx="7772400" cy="381000"/>
          </a:xfrm>
          <a:prstGeom prst="rect">
            <a:avLst/>
          </a:prstGeom>
          <a:noFill/>
          <a:ln w="9525">
            <a:noFill/>
            <a:miter lim="800000"/>
            <a:headEnd/>
            <a:tailEnd/>
          </a:ln>
          <a:effectLst/>
        </p:spPr>
        <p:txBody>
          <a:bodyPr anchor="ctr"/>
          <a:lstStyle/>
          <a:p>
            <a:endParaRPr lang="en-US" sz="2800" b="1" dirty="0">
              <a:solidFill>
                <a:srgbClr val="FFFF00"/>
              </a:solidFill>
              <a:latin typeface="Tahoma" pitchFamily="34" charset="0"/>
            </a:endParaRPr>
          </a:p>
        </p:txBody>
      </p:sp>
      <p:sp>
        <p:nvSpPr>
          <p:cNvPr id="301060" name="Rectangle 4"/>
          <p:cNvSpPr>
            <a:spLocks noGrp="1" noChangeArrowheads="1"/>
          </p:cNvSpPr>
          <p:nvPr>
            <p:ph type="body" idx="1"/>
          </p:nvPr>
        </p:nvSpPr>
        <p:spPr>
          <a:xfrm>
            <a:off x="4041775" y="1782763"/>
            <a:ext cx="4697413" cy="4114800"/>
          </a:xfrm>
          <a:noFill/>
          <a:ln/>
        </p:spPr>
        <p:txBody>
          <a:bodyPr/>
          <a:lstStyle/>
          <a:p>
            <a:pPr>
              <a:lnSpc>
                <a:spcPct val="90000"/>
              </a:lnSpc>
            </a:pPr>
            <a:r>
              <a:rPr lang="en-US" sz="2400" dirty="0" smtClean="0"/>
              <a:t>Not causal </a:t>
            </a:r>
            <a:r>
              <a:rPr lang="en-US" sz="2400" dirty="0"/>
              <a:t>(not real, since  there is motion before the  wave arrives)</a:t>
            </a:r>
          </a:p>
          <a:p>
            <a:pPr>
              <a:lnSpc>
                <a:spcPct val="90000"/>
              </a:lnSpc>
            </a:pPr>
            <a:r>
              <a:rPr lang="en-US" sz="2400" dirty="0"/>
              <a:t>Symmetric about RC</a:t>
            </a:r>
          </a:p>
          <a:p>
            <a:pPr>
              <a:lnSpc>
                <a:spcPct val="90000"/>
              </a:lnSpc>
            </a:pPr>
            <a:r>
              <a:rPr lang="en-US" sz="2400" dirty="0"/>
              <a:t>Peak arrival time is not frequency dependant</a:t>
            </a:r>
          </a:p>
          <a:p>
            <a:pPr>
              <a:lnSpc>
                <a:spcPct val="90000"/>
              </a:lnSpc>
            </a:pPr>
            <a:r>
              <a:rPr lang="en-US" sz="2400" dirty="0"/>
              <a:t>Maximum peak-to-side lobe ratio</a:t>
            </a:r>
          </a:p>
          <a:p>
            <a:pPr>
              <a:lnSpc>
                <a:spcPct val="90000"/>
              </a:lnSpc>
            </a:pPr>
            <a:r>
              <a:rPr lang="en-US" sz="2400" dirty="0"/>
              <a:t>RC is at the maximum displacement (peak or trough) </a:t>
            </a:r>
            <a:endParaRPr lang="el-GR" sz="2400" dirty="0"/>
          </a:p>
        </p:txBody>
      </p:sp>
      <p:sp>
        <p:nvSpPr>
          <p:cNvPr id="301061" name="Rectangle 5" descr="Small confetti"/>
          <p:cNvSpPr>
            <a:spLocks noChangeArrowheads="1"/>
          </p:cNvSpPr>
          <p:nvPr/>
        </p:nvSpPr>
        <p:spPr bwMode="auto">
          <a:xfrm>
            <a:off x="671513" y="3298690"/>
            <a:ext cx="539750" cy="1206500"/>
          </a:xfrm>
          <a:prstGeom prst="rect">
            <a:avLst/>
          </a:prstGeom>
          <a:pattFill prst="smConfetti">
            <a:fgClr>
              <a:schemeClr val="tx2"/>
            </a:fgClr>
            <a:bgClr>
              <a:srgbClr val="FFCC66"/>
            </a:bgClr>
          </a:pattFill>
          <a:ln w="9525">
            <a:noFill/>
            <a:miter lim="800000"/>
            <a:headEnd/>
            <a:tailEnd/>
          </a:ln>
          <a:effectLst/>
        </p:spPr>
        <p:txBody>
          <a:bodyPr wrap="none" anchor="ctr"/>
          <a:lstStyle/>
          <a:p>
            <a:endParaRPr lang="en-US" dirty="0"/>
          </a:p>
        </p:txBody>
      </p:sp>
      <p:sp>
        <p:nvSpPr>
          <p:cNvPr id="301062" name="Rectangle 6" descr="Dashed horizontal"/>
          <p:cNvSpPr>
            <a:spLocks noChangeArrowheads="1"/>
          </p:cNvSpPr>
          <p:nvPr/>
        </p:nvSpPr>
        <p:spPr bwMode="auto">
          <a:xfrm>
            <a:off x="671513" y="2092190"/>
            <a:ext cx="539750" cy="1206500"/>
          </a:xfrm>
          <a:prstGeom prst="rect">
            <a:avLst/>
          </a:prstGeom>
          <a:pattFill prst="dashHorz">
            <a:fgClr>
              <a:schemeClr val="tx1"/>
            </a:fgClr>
            <a:bgClr>
              <a:srgbClr val="996600"/>
            </a:bgClr>
          </a:pattFill>
          <a:ln w="9525">
            <a:noFill/>
            <a:miter lim="800000"/>
            <a:headEnd/>
            <a:tailEnd/>
          </a:ln>
          <a:effectLst/>
        </p:spPr>
        <p:txBody>
          <a:bodyPr wrap="none" anchor="ctr"/>
          <a:lstStyle/>
          <a:p>
            <a:endParaRPr lang="en-US" dirty="0"/>
          </a:p>
        </p:txBody>
      </p:sp>
      <p:sp>
        <p:nvSpPr>
          <p:cNvPr id="301063" name="Text Box 7"/>
          <p:cNvSpPr txBox="1">
            <a:spLocks noChangeArrowheads="1"/>
          </p:cNvSpPr>
          <p:nvPr/>
        </p:nvSpPr>
        <p:spPr bwMode="auto">
          <a:xfrm>
            <a:off x="1278269" y="1420678"/>
            <a:ext cx="1704313" cy="707886"/>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Reflection</a:t>
            </a:r>
          </a:p>
          <a:p>
            <a:pPr algn="ctr"/>
            <a:r>
              <a:rPr lang="en-US" sz="2000" b="1" dirty="0">
                <a:latin typeface="Tahoma" pitchFamily="34" charset="0"/>
              </a:rPr>
              <a:t>Coefficients</a:t>
            </a:r>
          </a:p>
        </p:txBody>
      </p:sp>
      <p:sp>
        <p:nvSpPr>
          <p:cNvPr id="301064" name="Line 8"/>
          <p:cNvSpPr>
            <a:spLocks noChangeShapeType="1"/>
          </p:cNvSpPr>
          <p:nvPr/>
        </p:nvSpPr>
        <p:spPr bwMode="auto">
          <a:xfrm>
            <a:off x="2082800" y="2139815"/>
            <a:ext cx="0" cy="2914650"/>
          </a:xfrm>
          <a:prstGeom prst="line">
            <a:avLst/>
          </a:prstGeom>
          <a:noFill/>
          <a:ln w="9525">
            <a:solidFill>
              <a:schemeClr val="tx1"/>
            </a:solidFill>
            <a:round/>
            <a:headEnd/>
            <a:tailEnd/>
          </a:ln>
          <a:effectLst/>
        </p:spPr>
        <p:txBody>
          <a:bodyPr/>
          <a:lstStyle/>
          <a:p>
            <a:endParaRPr lang="en-US" dirty="0"/>
          </a:p>
        </p:txBody>
      </p:sp>
      <p:sp>
        <p:nvSpPr>
          <p:cNvPr id="301065" name="Line 9"/>
          <p:cNvSpPr>
            <a:spLocks noChangeShapeType="1"/>
          </p:cNvSpPr>
          <p:nvPr/>
        </p:nvSpPr>
        <p:spPr bwMode="auto">
          <a:xfrm>
            <a:off x="2082800" y="3297146"/>
            <a:ext cx="457200" cy="0"/>
          </a:xfrm>
          <a:prstGeom prst="line">
            <a:avLst/>
          </a:prstGeom>
          <a:noFill/>
          <a:ln w="76200">
            <a:solidFill>
              <a:schemeClr val="tx1"/>
            </a:solidFill>
            <a:round/>
            <a:headEnd/>
            <a:tailEnd/>
          </a:ln>
          <a:effectLst/>
        </p:spPr>
        <p:txBody>
          <a:bodyPr/>
          <a:lstStyle/>
          <a:p>
            <a:endParaRPr lang="en-US" dirty="0"/>
          </a:p>
        </p:txBody>
      </p:sp>
      <p:sp>
        <p:nvSpPr>
          <p:cNvPr id="301066" name="Line 10"/>
          <p:cNvSpPr>
            <a:spLocks noChangeShapeType="1"/>
          </p:cNvSpPr>
          <p:nvPr/>
        </p:nvSpPr>
        <p:spPr bwMode="auto">
          <a:xfrm>
            <a:off x="1720850" y="2139815"/>
            <a:ext cx="738188" cy="0"/>
          </a:xfrm>
          <a:prstGeom prst="line">
            <a:avLst/>
          </a:prstGeom>
          <a:noFill/>
          <a:ln w="9525">
            <a:solidFill>
              <a:schemeClr val="tx1"/>
            </a:solidFill>
            <a:round/>
            <a:headEnd/>
            <a:tailEnd/>
          </a:ln>
          <a:effectLst/>
        </p:spPr>
        <p:txBody>
          <a:bodyPr/>
          <a:lstStyle/>
          <a:p>
            <a:endParaRPr lang="en-US" dirty="0"/>
          </a:p>
        </p:txBody>
      </p:sp>
      <p:sp>
        <p:nvSpPr>
          <p:cNvPr id="301067" name="Text Box 11"/>
          <p:cNvSpPr txBox="1">
            <a:spLocks noChangeArrowheads="1"/>
          </p:cNvSpPr>
          <p:nvPr/>
        </p:nvSpPr>
        <p:spPr bwMode="auto">
          <a:xfrm>
            <a:off x="4583113" y="1033463"/>
            <a:ext cx="2160587" cy="519112"/>
          </a:xfrm>
          <a:prstGeom prst="rect">
            <a:avLst/>
          </a:prstGeom>
          <a:noFill/>
          <a:ln w="9525">
            <a:noFill/>
            <a:miter lim="800000"/>
            <a:headEnd/>
            <a:tailEnd/>
          </a:ln>
          <a:effectLst/>
        </p:spPr>
        <p:txBody>
          <a:bodyPr wrap="none">
            <a:spAutoFit/>
          </a:bodyPr>
          <a:lstStyle/>
          <a:p>
            <a:r>
              <a:rPr lang="en-US" sz="2800" b="1" dirty="0">
                <a:solidFill>
                  <a:srgbClr val="C00000"/>
                </a:solidFill>
                <a:latin typeface="Tahoma" pitchFamily="34" charset="0"/>
              </a:rPr>
              <a:t>Zero Phase</a:t>
            </a:r>
          </a:p>
        </p:txBody>
      </p:sp>
      <p:sp>
        <p:nvSpPr>
          <p:cNvPr id="301068" name="Freeform 12"/>
          <p:cNvSpPr>
            <a:spLocks/>
          </p:cNvSpPr>
          <p:nvPr/>
        </p:nvSpPr>
        <p:spPr bwMode="auto">
          <a:xfrm flipH="1">
            <a:off x="3055938" y="3469065"/>
            <a:ext cx="157162" cy="244475"/>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dirty="0"/>
          </a:p>
        </p:txBody>
      </p:sp>
      <p:sp>
        <p:nvSpPr>
          <p:cNvPr id="301069" name="Line 13"/>
          <p:cNvSpPr>
            <a:spLocks noChangeShapeType="1"/>
          </p:cNvSpPr>
          <p:nvPr/>
        </p:nvSpPr>
        <p:spPr bwMode="auto">
          <a:xfrm>
            <a:off x="3209925" y="2733540"/>
            <a:ext cx="0" cy="1792288"/>
          </a:xfrm>
          <a:prstGeom prst="line">
            <a:avLst/>
          </a:prstGeom>
          <a:noFill/>
          <a:ln w="9525">
            <a:solidFill>
              <a:schemeClr val="tx1"/>
            </a:solidFill>
            <a:round/>
            <a:headEnd/>
            <a:tailEnd/>
          </a:ln>
          <a:effectLst/>
        </p:spPr>
        <p:txBody>
          <a:bodyPr/>
          <a:lstStyle/>
          <a:p>
            <a:endParaRPr lang="en-US" dirty="0"/>
          </a:p>
        </p:txBody>
      </p:sp>
      <p:sp>
        <p:nvSpPr>
          <p:cNvPr id="301070" name="Freeform 14"/>
          <p:cNvSpPr>
            <a:spLocks/>
          </p:cNvSpPr>
          <p:nvPr/>
        </p:nvSpPr>
        <p:spPr bwMode="auto">
          <a:xfrm>
            <a:off x="3214687" y="3124591"/>
            <a:ext cx="543889" cy="345111"/>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dirty="0"/>
          </a:p>
        </p:txBody>
      </p:sp>
      <p:sp>
        <p:nvSpPr>
          <p:cNvPr id="301071" name="Freeform 15"/>
          <p:cNvSpPr>
            <a:spLocks/>
          </p:cNvSpPr>
          <p:nvPr/>
        </p:nvSpPr>
        <p:spPr bwMode="auto">
          <a:xfrm flipH="1">
            <a:off x="3059113" y="2891881"/>
            <a:ext cx="157162" cy="244475"/>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p:txBody>
          <a:bodyPr/>
          <a:lstStyle/>
          <a:p>
            <a:r>
              <a:rPr lang="en-US" dirty="0"/>
              <a:t>Polarity – Minimum Phase</a:t>
            </a:r>
          </a:p>
        </p:txBody>
      </p:sp>
      <p:sp>
        <p:nvSpPr>
          <p:cNvPr id="302083" name="Rectangle 3"/>
          <p:cNvSpPr>
            <a:spLocks noGrp="1" noChangeArrowheads="1"/>
          </p:cNvSpPr>
          <p:nvPr>
            <p:ph type="body" idx="1"/>
          </p:nvPr>
        </p:nvSpPr>
        <p:spPr>
          <a:xfrm>
            <a:off x="3854450" y="1735003"/>
            <a:ext cx="4697413" cy="2113673"/>
          </a:xfrm>
          <a:noFill/>
          <a:ln/>
        </p:spPr>
        <p:txBody>
          <a:bodyPr/>
          <a:lstStyle/>
          <a:p>
            <a:pPr>
              <a:buFontTx/>
              <a:buNone/>
            </a:pPr>
            <a:r>
              <a:rPr lang="en-US" sz="2400" dirty="0"/>
              <a:t>SEG Normal Convention</a:t>
            </a:r>
          </a:p>
          <a:p>
            <a:pPr>
              <a:buFontTx/>
              <a:buNone/>
            </a:pPr>
            <a:r>
              <a:rPr lang="en-US" sz="2800" dirty="0"/>
              <a:t>A compression is:</a:t>
            </a:r>
          </a:p>
          <a:p>
            <a:r>
              <a:rPr lang="en-US" sz="2400" dirty="0"/>
              <a:t>Negative # on the tape </a:t>
            </a:r>
          </a:p>
          <a:p>
            <a:r>
              <a:rPr lang="en-US" sz="2400" dirty="0"/>
              <a:t>Displayed as a Trough</a:t>
            </a:r>
          </a:p>
        </p:txBody>
      </p:sp>
      <p:sp>
        <p:nvSpPr>
          <p:cNvPr id="302084" name="Rectangle 4" descr="Small confetti"/>
          <p:cNvSpPr>
            <a:spLocks noChangeArrowheads="1"/>
          </p:cNvSpPr>
          <p:nvPr/>
        </p:nvSpPr>
        <p:spPr bwMode="auto">
          <a:xfrm>
            <a:off x="671513" y="3298690"/>
            <a:ext cx="539750" cy="1206500"/>
          </a:xfrm>
          <a:prstGeom prst="rect">
            <a:avLst/>
          </a:prstGeom>
          <a:pattFill prst="smConfetti">
            <a:fgClr>
              <a:schemeClr val="tx2"/>
            </a:fgClr>
            <a:bgClr>
              <a:srgbClr val="FFCC66"/>
            </a:bgClr>
          </a:pattFill>
          <a:ln w="9525">
            <a:noFill/>
            <a:miter lim="800000"/>
            <a:headEnd/>
            <a:tailEnd/>
          </a:ln>
          <a:effectLst/>
        </p:spPr>
        <p:txBody>
          <a:bodyPr wrap="none" anchor="ctr"/>
          <a:lstStyle/>
          <a:p>
            <a:endParaRPr lang="en-US" dirty="0"/>
          </a:p>
        </p:txBody>
      </p:sp>
      <p:sp>
        <p:nvSpPr>
          <p:cNvPr id="302085" name="Rectangle 5" descr="Dashed horizontal"/>
          <p:cNvSpPr>
            <a:spLocks noChangeArrowheads="1"/>
          </p:cNvSpPr>
          <p:nvPr/>
        </p:nvSpPr>
        <p:spPr bwMode="auto">
          <a:xfrm>
            <a:off x="671513" y="2092190"/>
            <a:ext cx="539750" cy="1206500"/>
          </a:xfrm>
          <a:prstGeom prst="rect">
            <a:avLst/>
          </a:prstGeom>
          <a:pattFill prst="dashHorz">
            <a:fgClr>
              <a:schemeClr val="tx1"/>
            </a:fgClr>
            <a:bgClr>
              <a:srgbClr val="996600"/>
            </a:bgClr>
          </a:pattFill>
          <a:ln w="9525">
            <a:noFill/>
            <a:miter lim="800000"/>
            <a:headEnd/>
            <a:tailEnd/>
          </a:ln>
          <a:effectLst/>
        </p:spPr>
        <p:txBody>
          <a:bodyPr wrap="none" anchor="ctr"/>
          <a:lstStyle/>
          <a:p>
            <a:endParaRPr lang="en-US" dirty="0"/>
          </a:p>
        </p:txBody>
      </p:sp>
      <p:sp>
        <p:nvSpPr>
          <p:cNvPr id="302086" name="Text Box 6"/>
          <p:cNvSpPr txBox="1">
            <a:spLocks noChangeArrowheads="1"/>
          </p:cNvSpPr>
          <p:nvPr/>
        </p:nvSpPr>
        <p:spPr bwMode="auto">
          <a:xfrm>
            <a:off x="1278269" y="1420678"/>
            <a:ext cx="1704313" cy="707886"/>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Reflection</a:t>
            </a:r>
          </a:p>
          <a:p>
            <a:pPr algn="ctr"/>
            <a:r>
              <a:rPr lang="en-US" sz="2000" b="1" dirty="0">
                <a:latin typeface="Tahoma" pitchFamily="34" charset="0"/>
              </a:rPr>
              <a:t>Coefficients</a:t>
            </a:r>
          </a:p>
        </p:txBody>
      </p:sp>
      <p:grpSp>
        <p:nvGrpSpPr>
          <p:cNvPr id="2" name="Group 7"/>
          <p:cNvGrpSpPr>
            <a:grpSpLocks/>
          </p:cNvGrpSpPr>
          <p:nvPr/>
        </p:nvGrpSpPr>
        <p:grpSpPr bwMode="auto">
          <a:xfrm>
            <a:off x="1720850" y="2139815"/>
            <a:ext cx="819150" cy="2914650"/>
            <a:chOff x="1242" y="1090"/>
            <a:chExt cx="516" cy="1836"/>
          </a:xfrm>
        </p:grpSpPr>
        <p:sp>
          <p:nvSpPr>
            <p:cNvPr id="302088" name="Line 8"/>
            <p:cNvSpPr>
              <a:spLocks noChangeShapeType="1"/>
            </p:cNvSpPr>
            <p:nvPr/>
          </p:nvSpPr>
          <p:spPr bwMode="auto">
            <a:xfrm>
              <a:off x="1470" y="1090"/>
              <a:ext cx="0" cy="1836"/>
            </a:xfrm>
            <a:prstGeom prst="line">
              <a:avLst/>
            </a:prstGeom>
            <a:noFill/>
            <a:ln w="9525">
              <a:solidFill>
                <a:schemeClr val="tx1"/>
              </a:solidFill>
              <a:round/>
              <a:headEnd/>
              <a:tailEnd/>
            </a:ln>
            <a:effectLst/>
          </p:spPr>
          <p:txBody>
            <a:bodyPr/>
            <a:lstStyle/>
            <a:p>
              <a:endParaRPr lang="en-US" dirty="0"/>
            </a:p>
          </p:txBody>
        </p:sp>
        <p:sp>
          <p:nvSpPr>
            <p:cNvPr id="302089" name="Line 9"/>
            <p:cNvSpPr>
              <a:spLocks noChangeShapeType="1"/>
            </p:cNvSpPr>
            <p:nvPr/>
          </p:nvSpPr>
          <p:spPr bwMode="auto">
            <a:xfrm>
              <a:off x="1470" y="1820"/>
              <a:ext cx="288" cy="0"/>
            </a:xfrm>
            <a:prstGeom prst="line">
              <a:avLst/>
            </a:prstGeom>
            <a:noFill/>
            <a:ln w="76200">
              <a:solidFill>
                <a:schemeClr val="tx1"/>
              </a:solidFill>
              <a:round/>
              <a:headEnd/>
              <a:tailEnd/>
            </a:ln>
            <a:effectLst/>
          </p:spPr>
          <p:txBody>
            <a:bodyPr/>
            <a:lstStyle/>
            <a:p>
              <a:endParaRPr lang="en-US" dirty="0"/>
            </a:p>
          </p:txBody>
        </p:sp>
        <p:sp>
          <p:nvSpPr>
            <p:cNvPr id="302090" name="Line 10"/>
            <p:cNvSpPr>
              <a:spLocks noChangeShapeType="1"/>
            </p:cNvSpPr>
            <p:nvPr/>
          </p:nvSpPr>
          <p:spPr bwMode="auto">
            <a:xfrm>
              <a:off x="1242" y="1090"/>
              <a:ext cx="465" cy="0"/>
            </a:xfrm>
            <a:prstGeom prst="line">
              <a:avLst/>
            </a:prstGeom>
            <a:noFill/>
            <a:ln w="9525">
              <a:solidFill>
                <a:schemeClr val="tx1"/>
              </a:solidFill>
              <a:round/>
              <a:headEnd/>
              <a:tailEnd/>
            </a:ln>
            <a:effectLst/>
          </p:spPr>
          <p:txBody>
            <a:bodyPr/>
            <a:lstStyle/>
            <a:p>
              <a:endParaRPr lang="en-US" dirty="0"/>
            </a:p>
          </p:txBody>
        </p:sp>
      </p:grpSp>
      <p:sp>
        <p:nvSpPr>
          <p:cNvPr id="302094" name="Line 14"/>
          <p:cNvSpPr>
            <a:spLocks noChangeShapeType="1"/>
          </p:cNvSpPr>
          <p:nvPr/>
        </p:nvSpPr>
        <p:spPr bwMode="auto">
          <a:xfrm flipV="1">
            <a:off x="3209925" y="2716078"/>
            <a:ext cx="0" cy="1809750"/>
          </a:xfrm>
          <a:prstGeom prst="line">
            <a:avLst/>
          </a:prstGeom>
          <a:noFill/>
          <a:ln w="9525">
            <a:solidFill>
              <a:schemeClr val="tx1"/>
            </a:solidFill>
            <a:round/>
            <a:headEnd/>
            <a:tailEnd/>
          </a:ln>
          <a:effectLst/>
        </p:spPr>
        <p:txBody>
          <a:bodyPr/>
          <a:lstStyle/>
          <a:p>
            <a:endParaRPr lang="en-US" dirty="0"/>
          </a:p>
        </p:txBody>
      </p:sp>
      <p:grpSp>
        <p:nvGrpSpPr>
          <p:cNvPr id="4" name="Group 3"/>
          <p:cNvGrpSpPr/>
          <p:nvPr/>
        </p:nvGrpSpPr>
        <p:grpSpPr>
          <a:xfrm>
            <a:off x="2900363" y="3298690"/>
            <a:ext cx="649287" cy="862479"/>
            <a:chOff x="2900363" y="2889250"/>
            <a:chExt cx="649287" cy="1239838"/>
          </a:xfrm>
        </p:grpSpPr>
        <p:grpSp>
          <p:nvGrpSpPr>
            <p:cNvPr id="3" name="Group 11"/>
            <p:cNvGrpSpPr>
              <a:grpSpLocks/>
            </p:cNvGrpSpPr>
            <p:nvPr/>
          </p:nvGrpSpPr>
          <p:grpSpPr bwMode="auto">
            <a:xfrm flipH="1" flipV="1">
              <a:off x="2900363" y="2889250"/>
              <a:ext cx="623887" cy="1203325"/>
              <a:chOff x="3938" y="1984"/>
              <a:chExt cx="707" cy="1048"/>
            </a:xfrm>
          </p:grpSpPr>
          <p:sp>
            <p:nvSpPr>
              <p:cNvPr id="302092" name="Freeform 12"/>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dirty="0"/>
              </a:p>
            </p:txBody>
          </p:sp>
          <p:sp>
            <p:nvSpPr>
              <p:cNvPr id="302093" name="Freeform 13"/>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dirty="0"/>
              </a:p>
            </p:txBody>
          </p:sp>
        </p:grpSp>
        <p:sp>
          <p:nvSpPr>
            <p:cNvPr id="302095" name="Freeform 15"/>
            <p:cNvSpPr>
              <a:spLocks/>
            </p:cNvSpPr>
            <p:nvPr/>
          </p:nvSpPr>
          <p:spPr bwMode="auto">
            <a:xfrm>
              <a:off x="3216275" y="3527425"/>
              <a:ext cx="333375" cy="601663"/>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dirty="0"/>
            </a:p>
          </p:txBody>
        </p:sp>
      </p:grpSp>
      <p:sp>
        <p:nvSpPr>
          <p:cNvPr id="302096" name="Text Box 16"/>
          <p:cNvSpPr txBox="1">
            <a:spLocks noChangeArrowheads="1"/>
          </p:cNvSpPr>
          <p:nvPr/>
        </p:nvSpPr>
        <p:spPr bwMode="auto">
          <a:xfrm>
            <a:off x="2714625" y="2276340"/>
            <a:ext cx="1047750" cy="519113"/>
          </a:xfrm>
          <a:prstGeom prst="rect">
            <a:avLst/>
          </a:prstGeom>
          <a:noFill/>
          <a:ln w="9525">
            <a:noFill/>
            <a:miter lim="800000"/>
            <a:headEnd/>
            <a:tailEnd/>
          </a:ln>
          <a:effectLst/>
        </p:spPr>
        <p:txBody>
          <a:bodyPr wrap="none">
            <a:spAutoFit/>
          </a:bodyPr>
          <a:lstStyle/>
          <a:p>
            <a:r>
              <a:rPr lang="en-US" sz="2800" b="1" dirty="0">
                <a:latin typeface="Tahoma" pitchFamily="34" charset="0"/>
              </a:rPr>
              <a:t>-    +</a:t>
            </a:r>
          </a:p>
        </p:txBody>
      </p:sp>
      <p:sp>
        <p:nvSpPr>
          <p:cNvPr id="302097" name="Rectangle 17"/>
          <p:cNvSpPr>
            <a:spLocks noChangeArrowheads="1"/>
          </p:cNvSpPr>
          <p:nvPr/>
        </p:nvSpPr>
        <p:spPr bwMode="auto">
          <a:xfrm>
            <a:off x="909638" y="5340350"/>
            <a:ext cx="7315200" cy="563563"/>
          </a:xfrm>
          <a:prstGeom prst="rect">
            <a:avLst/>
          </a:prstGeom>
          <a:noFill/>
          <a:ln w="9525">
            <a:noFill/>
            <a:miter lim="800000"/>
            <a:headEnd/>
            <a:tailEnd/>
          </a:ln>
          <a:effectLst/>
        </p:spPr>
        <p:txBody>
          <a:bodyPr/>
          <a:lstStyle/>
          <a:p>
            <a:pPr marL="342900" indent="-342900">
              <a:spcBef>
                <a:spcPct val="20000"/>
              </a:spcBef>
            </a:pPr>
            <a:r>
              <a:rPr lang="en-US" sz="2400" b="1" dirty="0">
                <a:solidFill>
                  <a:srgbClr val="0033CC"/>
                </a:solidFill>
                <a:latin typeface="Tahoma" pitchFamily="34" charset="0"/>
              </a:rPr>
              <a:t>SEG = Society of Exploration Geophysics</a:t>
            </a:r>
          </a:p>
        </p:txBody>
      </p:sp>
      <p:sp>
        <p:nvSpPr>
          <p:cNvPr id="21" name="Rectangle 2"/>
          <p:cNvSpPr txBox="1">
            <a:spLocks noChangeArrowheads="1"/>
          </p:cNvSpPr>
          <p:nvPr/>
        </p:nvSpPr>
        <p:spPr bwMode="auto">
          <a:xfrm>
            <a:off x="272955" y="880279"/>
            <a:ext cx="8352429"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a:lstStyle>
          <a:p>
            <a:pPr marL="341313" indent="-341313"/>
            <a:r>
              <a:rPr lang="en-US" sz="2000" kern="0" dirty="0" smtClean="0"/>
              <a:t>Polarity = How will an increase in impedance be displayed?</a:t>
            </a:r>
            <a:endParaRPr lang="en-US" sz="2000" kern="0" dirty="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p:txBody>
          <a:bodyPr/>
          <a:lstStyle/>
          <a:p>
            <a:r>
              <a:rPr lang="en-US" dirty="0"/>
              <a:t>Polarity – Zero Phase</a:t>
            </a:r>
          </a:p>
        </p:txBody>
      </p:sp>
      <p:sp>
        <p:nvSpPr>
          <p:cNvPr id="303107" name="Rectangle 3"/>
          <p:cNvSpPr>
            <a:spLocks noGrp="1" noChangeArrowheads="1"/>
          </p:cNvSpPr>
          <p:nvPr>
            <p:ph type="body" idx="1"/>
          </p:nvPr>
        </p:nvSpPr>
        <p:spPr>
          <a:xfrm>
            <a:off x="3854450" y="1735004"/>
            <a:ext cx="4697413" cy="2482162"/>
          </a:xfrm>
          <a:noFill/>
          <a:ln/>
        </p:spPr>
        <p:txBody>
          <a:bodyPr/>
          <a:lstStyle/>
          <a:p>
            <a:pPr>
              <a:buFontTx/>
              <a:buNone/>
            </a:pPr>
            <a:r>
              <a:rPr lang="en-US" sz="2400" dirty="0"/>
              <a:t>SEG Normal Convention</a:t>
            </a:r>
          </a:p>
          <a:p>
            <a:pPr>
              <a:buFontTx/>
              <a:buNone/>
            </a:pPr>
            <a:r>
              <a:rPr lang="en-US" sz="2800" dirty="0"/>
              <a:t>A compression is:</a:t>
            </a:r>
          </a:p>
          <a:p>
            <a:r>
              <a:rPr lang="en-US" sz="2400" dirty="0"/>
              <a:t>Positive # on the tape </a:t>
            </a:r>
          </a:p>
          <a:p>
            <a:r>
              <a:rPr lang="en-US" sz="2400" dirty="0"/>
              <a:t>Displayed as a Peak</a:t>
            </a:r>
            <a:endParaRPr lang="en-US" sz="2400" dirty="0">
              <a:solidFill>
                <a:srgbClr val="CCFFFF"/>
              </a:solidFill>
            </a:endParaRPr>
          </a:p>
        </p:txBody>
      </p:sp>
      <p:sp>
        <p:nvSpPr>
          <p:cNvPr id="303108" name="Rectangle 4" descr="Small confetti"/>
          <p:cNvSpPr>
            <a:spLocks noChangeArrowheads="1"/>
          </p:cNvSpPr>
          <p:nvPr/>
        </p:nvSpPr>
        <p:spPr bwMode="auto">
          <a:xfrm>
            <a:off x="671513" y="3298690"/>
            <a:ext cx="539750" cy="1206500"/>
          </a:xfrm>
          <a:prstGeom prst="rect">
            <a:avLst/>
          </a:prstGeom>
          <a:pattFill prst="smConfetti">
            <a:fgClr>
              <a:schemeClr val="tx2"/>
            </a:fgClr>
            <a:bgClr>
              <a:srgbClr val="FFCC66"/>
            </a:bgClr>
          </a:pattFill>
          <a:ln w="9525">
            <a:noFill/>
            <a:miter lim="800000"/>
            <a:headEnd/>
            <a:tailEnd/>
          </a:ln>
          <a:effectLst/>
        </p:spPr>
        <p:txBody>
          <a:bodyPr wrap="none" anchor="ctr"/>
          <a:lstStyle/>
          <a:p>
            <a:endParaRPr lang="en-US" dirty="0"/>
          </a:p>
        </p:txBody>
      </p:sp>
      <p:sp>
        <p:nvSpPr>
          <p:cNvPr id="303109" name="Rectangle 5" descr="Dashed horizontal"/>
          <p:cNvSpPr>
            <a:spLocks noChangeArrowheads="1"/>
          </p:cNvSpPr>
          <p:nvPr/>
        </p:nvSpPr>
        <p:spPr bwMode="auto">
          <a:xfrm>
            <a:off x="671513" y="2092190"/>
            <a:ext cx="539750" cy="1206500"/>
          </a:xfrm>
          <a:prstGeom prst="rect">
            <a:avLst/>
          </a:prstGeom>
          <a:pattFill prst="dashHorz">
            <a:fgClr>
              <a:schemeClr val="tx1"/>
            </a:fgClr>
            <a:bgClr>
              <a:srgbClr val="996600"/>
            </a:bgClr>
          </a:pattFill>
          <a:ln w="9525">
            <a:noFill/>
            <a:miter lim="800000"/>
            <a:headEnd/>
            <a:tailEnd/>
          </a:ln>
          <a:effectLst/>
        </p:spPr>
        <p:txBody>
          <a:bodyPr wrap="none" anchor="ctr"/>
          <a:lstStyle/>
          <a:p>
            <a:endParaRPr lang="en-US" dirty="0"/>
          </a:p>
        </p:txBody>
      </p:sp>
      <p:sp>
        <p:nvSpPr>
          <p:cNvPr id="303110" name="Text Box 6"/>
          <p:cNvSpPr txBox="1">
            <a:spLocks noChangeArrowheads="1"/>
          </p:cNvSpPr>
          <p:nvPr/>
        </p:nvSpPr>
        <p:spPr bwMode="auto">
          <a:xfrm>
            <a:off x="1278269" y="1420678"/>
            <a:ext cx="1704313" cy="707886"/>
          </a:xfrm>
          <a:prstGeom prst="rect">
            <a:avLst/>
          </a:prstGeom>
          <a:noFill/>
          <a:ln w="9525">
            <a:noFill/>
            <a:miter lim="800000"/>
            <a:headEnd/>
            <a:tailEnd/>
          </a:ln>
          <a:effectLst/>
        </p:spPr>
        <p:txBody>
          <a:bodyPr wrap="none">
            <a:spAutoFit/>
          </a:bodyPr>
          <a:lstStyle/>
          <a:p>
            <a:pPr algn="ctr"/>
            <a:r>
              <a:rPr lang="en-US" sz="2000" b="1" dirty="0">
                <a:latin typeface="Tahoma" pitchFamily="34" charset="0"/>
              </a:rPr>
              <a:t>Reflection</a:t>
            </a:r>
          </a:p>
          <a:p>
            <a:pPr algn="ctr"/>
            <a:r>
              <a:rPr lang="en-US" sz="2000" b="1" dirty="0">
                <a:latin typeface="Tahoma" pitchFamily="34" charset="0"/>
              </a:rPr>
              <a:t>Coefficients</a:t>
            </a:r>
          </a:p>
        </p:txBody>
      </p:sp>
      <p:sp>
        <p:nvSpPr>
          <p:cNvPr id="303112" name="Line 8"/>
          <p:cNvSpPr>
            <a:spLocks noChangeShapeType="1"/>
          </p:cNvSpPr>
          <p:nvPr/>
        </p:nvSpPr>
        <p:spPr bwMode="auto">
          <a:xfrm>
            <a:off x="2082800" y="2139815"/>
            <a:ext cx="0" cy="2914650"/>
          </a:xfrm>
          <a:prstGeom prst="line">
            <a:avLst/>
          </a:prstGeom>
          <a:noFill/>
          <a:ln w="9525">
            <a:solidFill>
              <a:schemeClr val="tx1"/>
            </a:solidFill>
            <a:round/>
            <a:headEnd/>
            <a:tailEnd/>
          </a:ln>
          <a:effectLst/>
        </p:spPr>
        <p:txBody>
          <a:bodyPr/>
          <a:lstStyle/>
          <a:p>
            <a:endParaRPr lang="en-US" dirty="0"/>
          </a:p>
        </p:txBody>
      </p:sp>
      <p:sp>
        <p:nvSpPr>
          <p:cNvPr id="303113" name="Line 9"/>
          <p:cNvSpPr>
            <a:spLocks noChangeShapeType="1"/>
          </p:cNvSpPr>
          <p:nvPr/>
        </p:nvSpPr>
        <p:spPr bwMode="auto">
          <a:xfrm>
            <a:off x="2082800" y="3302774"/>
            <a:ext cx="457200" cy="0"/>
          </a:xfrm>
          <a:prstGeom prst="line">
            <a:avLst/>
          </a:prstGeom>
          <a:noFill/>
          <a:ln w="76200">
            <a:solidFill>
              <a:schemeClr val="tx1"/>
            </a:solidFill>
            <a:round/>
            <a:headEnd/>
            <a:tailEnd/>
          </a:ln>
          <a:effectLst/>
        </p:spPr>
        <p:txBody>
          <a:bodyPr/>
          <a:lstStyle/>
          <a:p>
            <a:endParaRPr lang="en-US" dirty="0"/>
          </a:p>
        </p:txBody>
      </p:sp>
      <p:sp>
        <p:nvSpPr>
          <p:cNvPr id="303114" name="Line 10"/>
          <p:cNvSpPr>
            <a:spLocks noChangeShapeType="1"/>
          </p:cNvSpPr>
          <p:nvPr/>
        </p:nvSpPr>
        <p:spPr bwMode="auto">
          <a:xfrm>
            <a:off x="1720850" y="2139815"/>
            <a:ext cx="738188" cy="0"/>
          </a:xfrm>
          <a:prstGeom prst="line">
            <a:avLst/>
          </a:prstGeom>
          <a:noFill/>
          <a:ln w="9525">
            <a:solidFill>
              <a:schemeClr val="tx1"/>
            </a:solidFill>
            <a:round/>
            <a:headEnd/>
            <a:tailEnd/>
          </a:ln>
          <a:effectLst/>
        </p:spPr>
        <p:txBody>
          <a:bodyPr/>
          <a:lstStyle/>
          <a:p>
            <a:endParaRPr lang="en-US" dirty="0"/>
          </a:p>
        </p:txBody>
      </p:sp>
      <p:sp>
        <p:nvSpPr>
          <p:cNvPr id="303115" name="Line 11"/>
          <p:cNvSpPr>
            <a:spLocks noChangeShapeType="1"/>
          </p:cNvSpPr>
          <p:nvPr/>
        </p:nvSpPr>
        <p:spPr bwMode="auto">
          <a:xfrm flipV="1">
            <a:off x="3209925" y="2716078"/>
            <a:ext cx="0" cy="1809750"/>
          </a:xfrm>
          <a:prstGeom prst="line">
            <a:avLst/>
          </a:prstGeom>
          <a:noFill/>
          <a:ln w="9525">
            <a:solidFill>
              <a:schemeClr val="tx1"/>
            </a:solidFill>
            <a:round/>
            <a:headEnd/>
            <a:tailEnd/>
          </a:ln>
          <a:effectLst/>
        </p:spPr>
        <p:txBody>
          <a:bodyPr/>
          <a:lstStyle/>
          <a:p>
            <a:endParaRPr lang="en-US" dirty="0"/>
          </a:p>
        </p:txBody>
      </p:sp>
      <p:sp>
        <p:nvSpPr>
          <p:cNvPr id="303116" name="Text Box 12"/>
          <p:cNvSpPr txBox="1">
            <a:spLocks noChangeArrowheads="1"/>
          </p:cNvSpPr>
          <p:nvPr/>
        </p:nvSpPr>
        <p:spPr bwMode="auto">
          <a:xfrm>
            <a:off x="2714625" y="2276340"/>
            <a:ext cx="1047750" cy="519113"/>
          </a:xfrm>
          <a:prstGeom prst="rect">
            <a:avLst/>
          </a:prstGeom>
          <a:noFill/>
          <a:ln w="9525">
            <a:noFill/>
            <a:miter lim="800000"/>
            <a:headEnd/>
            <a:tailEnd/>
          </a:ln>
          <a:effectLst/>
        </p:spPr>
        <p:txBody>
          <a:bodyPr wrap="none">
            <a:spAutoFit/>
          </a:bodyPr>
          <a:lstStyle/>
          <a:p>
            <a:r>
              <a:rPr lang="en-US" sz="2800" b="1" dirty="0">
                <a:latin typeface="Tahoma" pitchFamily="34" charset="0"/>
              </a:rPr>
              <a:t>-    +</a:t>
            </a:r>
          </a:p>
        </p:txBody>
      </p:sp>
      <p:sp>
        <p:nvSpPr>
          <p:cNvPr id="303118" name="Freeform 14"/>
          <p:cNvSpPr>
            <a:spLocks/>
          </p:cNvSpPr>
          <p:nvPr/>
        </p:nvSpPr>
        <p:spPr bwMode="auto">
          <a:xfrm flipH="1">
            <a:off x="3055938" y="3451350"/>
            <a:ext cx="157163" cy="196388"/>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dirty="0"/>
          </a:p>
        </p:txBody>
      </p:sp>
      <p:sp>
        <p:nvSpPr>
          <p:cNvPr id="303119" name="Freeform 15"/>
          <p:cNvSpPr>
            <a:spLocks/>
          </p:cNvSpPr>
          <p:nvPr/>
        </p:nvSpPr>
        <p:spPr bwMode="auto">
          <a:xfrm>
            <a:off x="3214688" y="3136014"/>
            <a:ext cx="401348" cy="333520"/>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tx1"/>
          </a:solidFill>
          <a:ln w="9525">
            <a:solidFill>
              <a:schemeClr val="tx1"/>
            </a:solidFill>
            <a:round/>
            <a:headEnd/>
            <a:tailEnd/>
          </a:ln>
          <a:effectLst/>
        </p:spPr>
        <p:txBody>
          <a:bodyPr/>
          <a:lstStyle/>
          <a:p>
            <a:endParaRPr lang="en-US" dirty="0"/>
          </a:p>
        </p:txBody>
      </p:sp>
      <p:sp>
        <p:nvSpPr>
          <p:cNvPr id="303120" name="Freeform 16"/>
          <p:cNvSpPr>
            <a:spLocks/>
          </p:cNvSpPr>
          <p:nvPr/>
        </p:nvSpPr>
        <p:spPr bwMode="auto">
          <a:xfrm flipH="1">
            <a:off x="3059113" y="2956364"/>
            <a:ext cx="157163" cy="196388"/>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tx1"/>
            </a:solidFill>
            <a:round/>
            <a:headEnd/>
            <a:tailEnd/>
          </a:ln>
          <a:effectLst/>
        </p:spPr>
        <p:txBody>
          <a:bodyPr/>
          <a:lstStyle/>
          <a:p>
            <a:endParaRPr lang="en-US" dirty="0"/>
          </a:p>
        </p:txBody>
      </p:sp>
      <p:sp>
        <p:nvSpPr>
          <p:cNvPr id="303121" name="Rectangle 17"/>
          <p:cNvSpPr>
            <a:spLocks noChangeArrowheads="1"/>
          </p:cNvSpPr>
          <p:nvPr/>
        </p:nvSpPr>
        <p:spPr bwMode="auto">
          <a:xfrm>
            <a:off x="909638" y="5340350"/>
            <a:ext cx="7315200" cy="563563"/>
          </a:xfrm>
          <a:prstGeom prst="rect">
            <a:avLst/>
          </a:prstGeom>
          <a:noFill/>
          <a:ln w="9525">
            <a:noFill/>
            <a:miter lim="800000"/>
            <a:headEnd/>
            <a:tailEnd/>
          </a:ln>
          <a:effectLst/>
        </p:spPr>
        <p:txBody>
          <a:bodyPr/>
          <a:lstStyle/>
          <a:p>
            <a:pPr marL="342900" indent="-342900">
              <a:spcBef>
                <a:spcPct val="20000"/>
              </a:spcBef>
            </a:pPr>
            <a:r>
              <a:rPr lang="en-US" sz="2400" b="1" dirty="0">
                <a:solidFill>
                  <a:srgbClr val="0033CC"/>
                </a:solidFill>
                <a:latin typeface="Tahoma" pitchFamily="34" charset="0"/>
              </a:rPr>
              <a:t>SEG = Society of Exploration Geophysics</a:t>
            </a:r>
          </a:p>
        </p:txBody>
      </p:sp>
      <p:sp>
        <p:nvSpPr>
          <p:cNvPr id="18" name="Rectangle 2"/>
          <p:cNvSpPr txBox="1">
            <a:spLocks noChangeArrowheads="1"/>
          </p:cNvSpPr>
          <p:nvPr/>
        </p:nvSpPr>
        <p:spPr bwMode="auto">
          <a:xfrm>
            <a:off x="272955" y="880279"/>
            <a:ext cx="8352429"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a:lstStyle>
          <a:p>
            <a:pPr marL="341313" indent="-341313"/>
            <a:r>
              <a:rPr lang="en-US" sz="2000" kern="0" dirty="0" smtClean="0"/>
              <a:t>Polarity = How will an increase in impedance be displayed?</a:t>
            </a:r>
            <a:endParaRPr lang="en-US" sz="2000" kern="0" dirty="0"/>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2" name="Rectangle 4"/>
          <p:cNvSpPr>
            <a:spLocks noGrp="1" noChangeArrowheads="1"/>
          </p:cNvSpPr>
          <p:nvPr>
            <p:ph type="title"/>
          </p:nvPr>
        </p:nvSpPr>
        <p:spPr/>
        <p:txBody>
          <a:bodyPr/>
          <a:lstStyle/>
          <a:p>
            <a:r>
              <a:rPr lang="en-US" dirty="0"/>
              <a:t>Seismic </a:t>
            </a:r>
            <a:r>
              <a:rPr lang="en-US" dirty="0" smtClean="0"/>
              <a:t>Reflection – Single Interface</a:t>
            </a:r>
            <a:endParaRPr lang="en-US" dirty="0"/>
          </a:p>
        </p:txBody>
      </p:sp>
      <p:sp>
        <p:nvSpPr>
          <p:cNvPr id="314373" name="Freeform 5" descr="Dashed horizontal"/>
          <p:cNvSpPr>
            <a:spLocks/>
          </p:cNvSpPr>
          <p:nvPr/>
        </p:nvSpPr>
        <p:spPr bwMode="auto">
          <a:xfrm>
            <a:off x="1348859" y="1999268"/>
            <a:ext cx="1573212" cy="1233487"/>
          </a:xfrm>
          <a:custGeom>
            <a:avLst/>
            <a:gdLst/>
            <a:ahLst/>
            <a:cxnLst>
              <a:cxn ang="0">
                <a:pos x="0" y="93"/>
              </a:cxn>
              <a:cxn ang="0">
                <a:pos x="0" y="1031"/>
              </a:cxn>
              <a:cxn ang="0">
                <a:pos x="1313" y="1031"/>
              </a:cxn>
              <a:cxn ang="0">
                <a:pos x="1313" y="53"/>
              </a:cxn>
              <a:cxn ang="0">
                <a:pos x="1219" y="147"/>
              </a:cxn>
              <a:cxn ang="0">
                <a:pos x="1032" y="0"/>
              </a:cxn>
              <a:cxn ang="0">
                <a:pos x="858" y="133"/>
              </a:cxn>
              <a:cxn ang="0">
                <a:pos x="710" y="13"/>
              </a:cxn>
              <a:cxn ang="0">
                <a:pos x="563" y="133"/>
              </a:cxn>
              <a:cxn ang="0">
                <a:pos x="362" y="0"/>
              </a:cxn>
              <a:cxn ang="0">
                <a:pos x="201" y="147"/>
              </a:cxn>
              <a:cxn ang="0">
                <a:pos x="0" y="0"/>
              </a:cxn>
              <a:cxn ang="0">
                <a:pos x="0" y="93"/>
              </a:cxn>
            </a:cxnLst>
            <a:rect l="0" t="0" r="r" b="b"/>
            <a:pathLst>
              <a:path w="1313" h="1031">
                <a:moveTo>
                  <a:pt x="0" y="93"/>
                </a:moveTo>
                <a:lnTo>
                  <a:pt x="0" y="1031"/>
                </a:lnTo>
                <a:lnTo>
                  <a:pt x="1313" y="1031"/>
                </a:lnTo>
                <a:lnTo>
                  <a:pt x="1313" y="53"/>
                </a:lnTo>
                <a:lnTo>
                  <a:pt x="1219" y="147"/>
                </a:lnTo>
                <a:lnTo>
                  <a:pt x="1032" y="0"/>
                </a:lnTo>
                <a:lnTo>
                  <a:pt x="858" y="133"/>
                </a:lnTo>
                <a:lnTo>
                  <a:pt x="710" y="13"/>
                </a:lnTo>
                <a:lnTo>
                  <a:pt x="563" y="133"/>
                </a:lnTo>
                <a:lnTo>
                  <a:pt x="362" y="0"/>
                </a:lnTo>
                <a:lnTo>
                  <a:pt x="201" y="147"/>
                </a:lnTo>
                <a:lnTo>
                  <a:pt x="0" y="0"/>
                </a:lnTo>
                <a:lnTo>
                  <a:pt x="0" y="93"/>
                </a:lnTo>
                <a:close/>
              </a:path>
            </a:pathLst>
          </a:custGeom>
          <a:pattFill prst="dashHorz">
            <a:fgClr>
              <a:schemeClr val="tx1"/>
            </a:fgClr>
            <a:bgClr>
              <a:srgbClr val="66FF99"/>
            </a:bgClr>
          </a:pattFill>
          <a:ln w="9525">
            <a:solidFill>
              <a:schemeClr val="tx1"/>
            </a:solidFill>
            <a:round/>
            <a:headEnd/>
            <a:tailEnd/>
          </a:ln>
          <a:effectLst/>
        </p:spPr>
        <p:txBody>
          <a:bodyPr/>
          <a:lstStyle/>
          <a:p>
            <a:endParaRPr lang="en-US" sz="2000" dirty="0"/>
          </a:p>
        </p:txBody>
      </p:sp>
      <p:sp>
        <p:nvSpPr>
          <p:cNvPr id="314374" name="Freeform 6" descr="10%"/>
          <p:cNvSpPr>
            <a:spLocks/>
          </p:cNvSpPr>
          <p:nvPr/>
        </p:nvSpPr>
        <p:spPr bwMode="auto">
          <a:xfrm flipV="1">
            <a:off x="1348859" y="3240693"/>
            <a:ext cx="1573212" cy="1233487"/>
          </a:xfrm>
          <a:custGeom>
            <a:avLst/>
            <a:gdLst/>
            <a:ahLst/>
            <a:cxnLst>
              <a:cxn ang="0">
                <a:pos x="0" y="93"/>
              </a:cxn>
              <a:cxn ang="0">
                <a:pos x="0" y="1031"/>
              </a:cxn>
              <a:cxn ang="0">
                <a:pos x="1313" y="1031"/>
              </a:cxn>
              <a:cxn ang="0">
                <a:pos x="1313" y="53"/>
              </a:cxn>
              <a:cxn ang="0">
                <a:pos x="1219" y="147"/>
              </a:cxn>
              <a:cxn ang="0">
                <a:pos x="1032" y="0"/>
              </a:cxn>
              <a:cxn ang="0">
                <a:pos x="858" y="133"/>
              </a:cxn>
              <a:cxn ang="0">
                <a:pos x="710" y="13"/>
              </a:cxn>
              <a:cxn ang="0">
                <a:pos x="563" y="133"/>
              </a:cxn>
              <a:cxn ang="0">
                <a:pos x="362" y="0"/>
              </a:cxn>
              <a:cxn ang="0">
                <a:pos x="201" y="147"/>
              </a:cxn>
              <a:cxn ang="0">
                <a:pos x="0" y="0"/>
              </a:cxn>
              <a:cxn ang="0">
                <a:pos x="0" y="93"/>
              </a:cxn>
            </a:cxnLst>
            <a:rect l="0" t="0" r="r" b="b"/>
            <a:pathLst>
              <a:path w="1313" h="1031">
                <a:moveTo>
                  <a:pt x="0" y="93"/>
                </a:moveTo>
                <a:lnTo>
                  <a:pt x="0" y="1031"/>
                </a:lnTo>
                <a:lnTo>
                  <a:pt x="1313" y="1031"/>
                </a:lnTo>
                <a:lnTo>
                  <a:pt x="1313" y="53"/>
                </a:lnTo>
                <a:lnTo>
                  <a:pt x="1219" y="147"/>
                </a:lnTo>
                <a:lnTo>
                  <a:pt x="1032" y="0"/>
                </a:lnTo>
                <a:lnTo>
                  <a:pt x="858" y="133"/>
                </a:lnTo>
                <a:lnTo>
                  <a:pt x="710" y="13"/>
                </a:lnTo>
                <a:lnTo>
                  <a:pt x="563" y="133"/>
                </a:lnTo>
                <a:lnTo>
                  <a:pt x="362" y="0"/>
                </a:lnTo>
                <a:lnTo>
                  <a:pt x="201" y="147"/>
                </a:lnTo>
                <a:lnTo>
                  <a:pt x="0" y="0"/>
                </a:lnTo>
                <a:lnTo>
                  <a:pt x="0" y="93"/>
                </a:lnTo>
                <a:close/>
              </a:path>
            </a:pathLst>
          </a:custGeom>
          <a:pattFill prst="pct10">
            <a:fgClr>
              <a:schemeClr val="tx1"/>
            </a:fgClr>
            <a:bgClr>
              <a:srgbClr val="FFFF00"/>
            </a:bgClr>
          </a:pattFill>
          <a:ln w="9525">
            <a:solidFill>
              <a:schemeClr val="tx1"/>
            </a:solidFill>
            <a:round/>
            <a:headEnd/>
            <a:tailEnd/>
          </a:ln>
          <a:effectLst/>
        </p:spPr>
        <p:txBody>
          <a:bodyPr/>
          <a:lstStyle/>
          <a:p>
            <a:endParaRPr lang="en-US" sz="2000" dirty="0"/>
          </a:p>
        </p:txBody>
      </p:sp>
      <p:sp>
        <p:nvSpPr>
          <p:cNvPr id="314375" name="Text Box 7"/>
          <p:cNvSpPr txBox="1">
            <a:spLocks noChangeArrowheads="1"/>
          </p:cNvSpPr>
          <p:nvPr/>
        </p:nvSpPr>
        <p:spPr bwMode="auto">
          <a:xfrm>
            <a:off x="191571" y="2388205"/>
            <a:ext cx="893193" cy="400110"/>
          </a:xfrm>
          <a:prstGeom prst="rect">
            <a:avLst/>
          </a:prstGeom>
          <a:noFill/>
          <a:ln w="9525">
            <a:noFill/>
            <a:miter lim="800000"/>
            <a:headEnd/>
            <a:tailEnd/>
          </a:ln>
          <a:effectLst/>
        </p:spPr>
        <p:txBody>
          <a:bodyPr wrap="none">
            <a:spAutoFit/>
          </a:bodyPr>
          <a:lstStyle/>
          <a:p>
            <a:r>
              <a:rPr lang="en-US" sz="2000" b="1" dirty="0">
                <a:latin typeface="Tahoma" pitchFamily="34" charset="0"/>
              </a:rPr>
              <a:t>Shale</a:t>
            </a:r>
          </a:p>
        </p:txBody>
      </p:sp>
      <p:sp>
        <p:nvSpPr>
          <p:cNvPr id="314376" name="Text Box 8"/>
          <p:cNvSpPr txBox="1">
            <a:spLocks noChangeArrowheads="1"/>
          </p:cNvSpPr>
          <p:nvPr/>
        </p:nvSpPr>
        <p:spPr bwMode="auto">
          <a:xfrm>
            <a:off x="231259" y="3629630"/>
            <a:ext cx="825867" cy="400110"/>
          </a:xfrm>
          <a:prstGeom prst="rect">
            <a:avLst/>
          </a:prstGeom>
          <a:noFill/>
          <a:ln w="9525">
            <a:noFill/>
            <a:miter lim="800000"/>
            <a:headEnd/>
            <a:tailEnd/>
          </a:ln>
          <a:effectLst/>
        </p:spPr>
        <p:txBody>
          <a:bodyPr wrap="none">
            <a:spAutoFit/>
          </a:bodyPr>
          <a:lstStyle/>
          <a:p>
            <a:r>
              <a:rPr lang="en-US" sz="2000" b="1" dirty="0">
                <a:latin typeface="Tahoma" pitchFamily="34" charset="0"/>
              </a:rPr>
              <a:t>Sand</a:t>
            </a:r>
          </a:p>
        </p:txBody>
      </p:sp>
      <p:sp>
        <p:nvSpPr>
          <p:cNvPr id="314379" name="Text Box 11"/>
          <p:cNvSpPr txBox="1">
            <a:spLocks noChangeArrowheads="1"/>
          </p:cNvSpPr>
          <p:nvPr/>
        </p:nvSpPr>
        <p:spPr bwMode="auto">
          <a:xfrm>
            <a:off x="3465037" y="1315138"/>
            <a:ext cx="1633781" cy="400110"/>
          </a:xfrm>
          <a:prstGeom prst="rect">
            <a:avLst/>
          </a:prstGeom>
          <a:noFill/>
          <a:ln w="9525">
            <a:noFill/>
            <a:miter lim="800000"/>
            <a:headEnd/>
            <a:tailEnd/>
          </a:ln>
          <a:effectLst/>
        </p:spPr>
        <p:txBody>
          <a:bodyPr wrap="none">
            <a:spAutoFit/>
          </a:bodyPr>
          <a:lstStyle/>
          <a:p>
            <a:r>
              <a:rPr lang="en-US" sz="2000" b="1" dirty="0" smtClean="0">
                <a:latin typeface="Tahoma" pitchFamily="34" charset="0"/>
              </a:rPr>
              <a:t>Impedance</a:t>
            </a:r>
            <a:endParaRPr lang="en-US" sz="2000" b="1" dirty="0">
              <a:latin typeface="Tahoma" pitchFamily="34" charset="0"/>
            </a:endParaRPr>
          </a:p>
        </p:txBody>
      </p:sp>
      <p:sp>
        <p:nvSpPr>
          <p:cNvPr id="314386" name="Line 18"/>
          <p:cNvSpPr>
            <a:spLocks noChangeShapeType="1"/>
          </p:cNvSpPr>
          <p:nvPr/>
        </p:nvSpPr>
        <p:spPr bwMode="auto">
          <a:xfrm>
            <a:off x="731320" y="3240693"/>
            <a:ext cx="7032453" cy="0"/>
          </a:xfrm>
          <a:prstGeom prst="line">
            <a:avLst/>
          </a:prstGeom>
          <a:noFill/>
          <a:ln w="38100">
            <a:solidFill>
              <a:srgbClr val="FF0000"/>
            </a:solidFill>
            <a:prstDash val="sysDash"/>
            <a:round/>
            <a:headEnd/>
            <a:tailEnd/>
          </a:ln>
          <a:effectLst/>
        </p:spPr>
        <p:txBody>
          <a:bodyPr/>
          <a:lstStyle/>
          <a:p>
            <a:endParaRPr lang="en-US" sz="2000" dirty="0"/>
          </a:p>
        </p:txBody>
      </p:sp>
      <p:sp>
        <p:nvSpPr>
          <p:cNvPr id="25" name="Freeform 24"/>
          <p:cNvSpPr/>
          <p:nvPr/>
        </p:nvSpPr>
        <p:spPr bwMode="auto">
          <a:xfrm>
            <a:off x="4100773" y="1880558"/>
            <a:ext cx="362309" cy="2484408"/>
          </a:xfrm>
          <a:custGeom>
            <a:avLst/>
            <a:gdLst>
              <a:gd name="connsiteX0" fmla="*/ 0 w 362309"/>
              <a:gd name="connsiteY0" fmla="*/ 0 h 2484408"/>
              <a:gd name="connsiteX1" fmla="*/ 17252 w 362309"/>
              <a:gd name="connsiteY1" fmla="*/ 1345721 h 2484408"/>
              <a:gd name="connsiteX2" fmla="*/ 362309 w 362309"/>
              <a:gd name="connsiteY2" fmla="*/ 1345721 h 2484408"/>
              <a:gd name="connsiteX3" fmla="*/ 362309 w 362309"/>
              <a:gd name="connsiteY3" fmla="*/ 2484408 h 2484408"/>
            </a:gdLst>
            <a:ahLst/>
            <a:cxnLst>
              <a:cxn ang="0">
                <a:pos x="connsiteX0" y="connsiteY0"/>
              </a:cxn>
              <a:cxn ang="0">
                <a:pos x="connsiteX1" y="connsiteY1"/>
              </a:cxn>
              <a:cxn ang="0">
                <a:pos x="connsiteX2" y="connsiteY2"/>
              </a:cxn>
              <a:cxn ang="0">
                <a:pos x="connsiteX3" y="connsiteY3"/>
              </a:cxn>
            </a:cxnLst>
            <a:rect l="l" t="t" r="r" b="b"/>
            <a:pathLst>
              <a:path w="362309" h="2484408">
                <a:moveTo>
                  <a:pt x="0" y="0"/>
                </a:moveTo>
                <a:lnTo>
                  <a:pt x="17252" y="1345721"/>
                </a:lnTo>
                <a:lnTo>
                  <a:pt x="362309" y="1345721"/>
                </a:lnTo>
                <a:lnTo>
                  <a:pt x="362309" y="2484408"/>
                </a:lnTo>
              </a:path>
            </a:pathLst>
          </a:cu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6" name="Text Box 11"/>
          <p:cNvSpPr txBox="1">
            <a:spLocks noChangeArrowheads="1"/>
          </p:cNvSpPr>
          <p:nvPr/>
        </p:nvSpPr>
        <p:spPr bwMode="auto">
          <a:xfrm>
            <a:off x="5670520" y="1346769"/>
            <a:ext cx="702436" cy="400110"/>
          </a:xfrm>
          <a:prstGeom prst="rect">
            <a:avLst/>
          </a:prstGeom>
          <a:noFill/>
          <a:ln w="9525">
            <a:noFill/>
            <a:miter lim="800000"/>
            <a:headEnd/>
            <a:tailEnd/>
          </a:ln>
          <a:effectLst/>
        </p:spPr>
        <p:txBody>
          <a:bodyPr wrap="none">
            <a:spAutoFit/>
          </a:bodyPr>
          <a:lstStyle/>
          <a:p>
            <a:r>
              <a:rPr lang="en-US" sz="2000" b="1" dirty="0" smtClean="0">
                <a:latin typeface="Tahoma" pitchFamily="34" charset="0"/>
              </a:rPr>
              <a:t>R.C.</a:t>
            </a:r>
            <a:endParaRPr lang="en-US" sz="2000" b="1" dirty="0">
              <a:latin typeface="Tahoma" pitchFamily="34" charset="0"/>
            </a:endParaRPr>
          </a:p>
        </p:txBody>
      </p:sp>
      <p:sp>
        <p:nvSpPr>
          <p:cNvPr id="27" name="Text Box 11"/>
          <p:cNvSpPr txBox="1">
            <a:spLocks noChangeArrowheads="1"/>
          </p:cNvSpPr>
          <p:nvPr/>
        </p:nvSpPr>
        <p:spPr bwMode="auto">
          <a:xfrm>
            <a:off x="6962879" y="1326640"/>
            <a:ext cx="1422184" cy="400110"/>
          </a:xfrm>
          <a:prstGeom prst="rect">
            <a:avLst/>
          </a:prstGeom>
          <a:noFill/>
          <a:ln w="9525">
            <a:noFill/>
            <a:miter lim="800000"/>
            <a:headEnd/>
            <a:tailEnd/>
          </a:ln>
          <a:effectLst/>
        </p:spPr>
        <p:txBody>
          <a:bodyPr wrap="none">
            <a:spAutoFit/>
          </a:bodyPr>
          <a:lstStyle/>
          <a:p>
            <a:r>
              <a:rPr lang="en-US" sz="2000" b="1" dirty="0" smtClean="0">
                <a:latin typeface="Tahoma" pitchFamily="34" charset="0"/>
              </a:rPr>
              <a:t>Response</a:t>
            </a:r>
            <a:endParaRPr lang="en-US" sz="2000" b="1" dirty="0">
              <a:latin typeface="Tahoma" pitchFamily="34" charset="0"/>
            </a:endParaRPr>
          </a:p>
        </p:txBody>
      </p:sp>
      <p:grpSp>
        <p:nvGrpSpPr>
          <p:cNvPr id="35" name="Group 34"/>
          <p:cNvGrpSpPr/>
          <p:nvPr/>
        </p:nvGrpSpPr>
        <p:grpSpPr>
          <a:xfrm>
            <a:off x="5857837" y="1949570"/>
            <a:ext cx="327803" cy="2518913"/>
            <a:chOff x="5227608" y="1949570"/>
            <a:chExt cx="327803" cy="2518913"/>
          </a:xfrm>
        </p:grpSpPr>
        <p:cxnSp>
          <p:nvCxnSpPr>
            <p:cNvPr id="29" name="Straight Connector 28"/>
            <p:cNvCxnSpPr/>
            <p:nvPr/>
          </p:nvCxnSpPr>
          <p:spPr bwMode="auto">
            <a:xfrm>
              <a:off x="5244860" y="1949570"/>
              <a:ext cx="0" cy="2518913"/>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Connector 30"/>
            <p:cNvCxnSpPr/>
            <p:nvPr/>
          </p:nvCxnSpPr>
          <p:spPr bwMode="auto">
            <a:xfrm>
              <a:off x="5227608" y="3243536"/>
              <a:ext cx="327803" cy="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3" name="Freeform 22"/>
          <p:cNvSpPr>
            <a:spLocks/>
          </p:cNvSpPr>
          <p:nvPr/>
        </p:nvSpPr>
        <p:spPr bwMode="auto">
          <a:xfrm>
            <a:off x="7328199" y="2602421"/>
            <a:ext cx="903140" cy="1451993"/>
          </a:xfrm>
          <a:custGeom>
            <a:avLst/>
            <a:gdLst/>
            <a:ahLst/>
            <a:cxnLst>
              <a:cxn ang="0">
                <a:pos x="122" y="1244"/>
              </a:cxn>
              <a:cxn ang="0">
                <a:pos x="122" y="1044"/>
              </a:cxn>
              <a:cxn ang="0">
                <a:pos x="123" y="941"/>
              </a:cxn>
              <a:cxn ang="0">
                <a:pos x="111" y="885"/>
              </a:cxn>
              <a:cxn ang="0">
                <a:pos x="3" y="753"/>
              </a:cxn>
              <a:cxn ang="0">
                <a:pos x="131" y="653"/>
              </a:cxn>
              <a:cxn ang="0">
                <a:pos x="322" y="596"/>
              </a:cxn>
              <a:cxn ang="0">
                <a:pos x="398" y="544"/>
              </a:cxn>
              <a:cxn ang="0">
                <a:pos x="322" y="476"/>
              </a:cxn>
              <a:cxn ang="0">
                <a:pos x="143" y="409"/>
              </a:cxn>
              <a:cxn ang="0">
                <a:pos x="22" y="312"/>
              </a:cxn>
              <a:cxn ang="0">
                <a:pos x="142" y="172"/>
              </a:cxn>
              <a:cxn ang="0">
                <a:pos x="148" y="4"/>
              </a:cxn>
              <a:cxn ang="0">
                <a:pos x="146" y="148"/>
              </a:cxn>
            </a:cxnLst>
            <a:rect l="0" t="0" r="r" b="b"/>
            <a:pathLst>
              <a:path w="398" h="1244">
                <a:moveTo>
                  <a:pt x="122" y="1244"/>
                </a:moveTo>
                <a:cubicBezTo>
                  <a:pt x="121" y="1211"/>
                  <a:pt x="122" y="1094"/>
                  <a:pt x="122" y="1044"/>
                </a:cubicBezTo>
                <a:cubicBezTo>
                  <a:pt x="122" y="994"/>
                  <a:pt x="125" y="967"/>
                  <a:pt x="123" y="941"/>
                </a:cubicBezTo>
                <a:cubicBezTo>
                  <a:pt x="121" y="915"/>
                  <a:pt x="131" y="916"/>
                  <a:pt x="111" y="885"/>
                </a:cubicBezTo>
                <a:cubicBezTo>
                  <a:pt x="91" y="854"/>
                  <a:pt x="0" y="792"/>
                  <a:pt x="3" y="753"/>
                </a:cubicBezTo>
                <a:cubicBezTo>
                  <a:pt x="6" y="714"/>
                  <a:pt x="78" y="679"/>
                  <a:pt x="131" y="653"/>
                </a:cubicBezTo>
                <a:cubicBezTo>
                  <a:pt x="184" y="627"/>
                  <a:pt x="277" y="614"/>
                  <a:pt x="322" y="596"/>
                </a:cubicBezTo>
                <a:cubicBezTo>
                  <a:pt x="367" y="578"/>
                  <a:pt x="398" y="564"/>
                  <a:pt x="398" y="544"/>
                </a:cubicBezTo>
                <a:cubicBezTo>
                  <a:pt x="398" y="524"/>
                  <a:pt x="364" y="498"/>
                  <a:pt x="322" y="476"/>
                </a:cubicBezTo>
                <a:cubicBezTo>
                  <a:pt x="280" y="454"/>
                  <a:pt x="193" y="436"/>
                  <a:pt x="143" y="409"/>
                </a:cubicBezTo>
                <a:cubicBezTo>
                  <a:pt x="93" y="382"/>
                  <a:pt x="22" y="351"/>
                  <a:pt x="22" y="312"/>
                </a:cubicBezTo>
                <a:cubicBezTo>
                  <a:pt x="22" y="273"/>
                  <a:pt x="121" y="223"/>
                  <a:pt x="142" y="172"/>
                </a:cubicBezTo>
                <a:cubicBezTo>
                  <a:pt x="163" y="121"/>
                  <a:pt x="147" y="8"/>
                  <a:pt x="148" y="4"/>
                </a:cubicBezTo>
                <a:cubicBezTo>
                  <a:pt x="149" y="0"/>
                  <a:pt x="146" y="118"/>
                  <a:pt x="146" y="148"/>
                </a:cubicBezTo>
              </a:path>
            </a:pathLst>
          </a:custGeom>
          <a:noFill/>
          <a:ln w="28575" cap="flat" cmpd="sng">
            <a:solidFill>
              <a:schemeClr val="tx1"/>
            </a:solidFill>
            <a:prstDash val="solid"/>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36" name="Text Box 25"/>
          <p:cNvSpPr txBox="1">
            <a:spLocks noChangeArrowheads="1"/>
          </p:cNvSpPr>
          <p:nvPr/>
        </p:nvSpPr>
        <p:spPr bwMode="auto">
          <a:xfrm>
            <a:off x="453066" y="4885036"/>
            <a:ext cx="8043863" cy="952890"/>
          </a:xfrm>
          <a:prstGeom prst="rect">
            <a:avLst/>
          </a:prstGeom>
          <a:noFill/>
          <a:ln w="9525">
            <a:noFill/>
            <a:miter lim="800000"/>
            <a:headEnd/>
            <a:tailEnd/>
          </a:ln>
          <a:effectLst/>
        </p:spPr>
        <p:txBody>
          <a:bodyPr>
            <a:spAutoFit/>
          </a:bodyPr>
          <a:lstStyle/>
          <a:p>
            <a:pPr>
              <a:lnSpc>
                <a:spcPct val="150000"/>
              </a:lnSpc>
            </a:pPr>
            <a:r>
              <a:rPr lang="en-US" sz="2000" b="1" dirty="0" smtClean="0">
                <a:solidFill>
                  <a:srgbClr val="0033CC"/>
                </a:solidFill>
                <a:latin typeface="Tahoma" pitchFamily="34" charset="0"/>
              </a:rPr>
              <a:t>The mathematical operation to model the interaction of a pulse with a reflection coefficient is called CONVOLUTION</a:t>
            </a:r>
            <a:endParaRPr lang="en-US" sz="2000" b="1" dirty="0">
              <a:solidFill>
                <a:srgbClr val="0033CC"/>
              </a:solidFill>
              <a:latin typeface="Tahoma"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2" name="Rectangle 4"/>
          <p:cNvSpPr>
            <a:spLocks noGrp="1" noChangeArrowheads="1"/>
          </p:cNvSpPr>
          <p:nvPr>
            <p:ph type="title"/>
          </p:nvPr>
        </p:nvSpPr>
        <p:spPr/>
        <p:txBody>
          <a:bodyPr/>
          <a:lstStyle/>
          <a:p>
            <a:r>
              <a:rPr lang="en-US" dirty="0"/>
              <a:t>Seismic </a:t>
            </a:r>
            <a:r>
              <a:rPr lang="en-US" dirty="0" smtClean="0"/>
              <a:t>Reflections – Thick Interval</a:t>
            </a:r>
            <a:endParaRPr lang="en-US" dirty="0"/>
          </a:p>
        </p:txBody>
      </p:sp>
      <p:sp>
        <p:nvSpPr>
          <p:cNvPr id="314373" name="Freeform 5" descr="Dashed horizontal"/>
          <p:cNvSpPr>
            <a:spLocks/>
          </p:cNvSpPr>
          <p:nvPr/>
        </p:nvSpPr>
        <p:spPr bwMode="auto">
          <a:xfrm>
            <a:off x="1347421" y="1723220"/>
            <a:ext cx="1573212" cy="1233487"/>
          </a:xfrm>
          <a:custGeom>
            <a:avLst/>
            <a:gdLst/>
            <a:ahLst/>
            <a:cxnLst>
              <a:cxn ang="0">
                <a:pos x="0" y="93"/>
              </a:cxn>
              <a:cxn ang="0">
                <a:pos x="0" y="1031"/>
              </a:cxn>
              <a:cxn ang="0">
                <a:pos x="1313" y="1031"/>
              </a:cxn>
              <a:cxn ang="0">
                <a:pos x="1313" y="53"/>
              </a:cxn>
              <a:cxn ang="0">
                <a:pos x="1219" y="147"/>
              </a:cxn>
              <a:cxn ang="0">
                <a:pos x="1032" y="0"/>
              </a:cxn>
              <a:cxn ang="0">
                <a:pos x="858" y="133"/>
              </a:cxn>
              <a:cxn ang="0">
                <a:pos x="710" y="13"/>
              </a:cxn>
              <a:cxn ang="0">
                <a:pos x="563" y="133"/>
              </a:cxn>
              <a:cxn ang="0">
                <a:pos x="362" y="0"/>
              </a:cxn>
              <a:cxn ang="0">
                <a:pos x="201" y="147"/>
              </a:cxn>
              <a:cxn ang="0">
                <a:pos x="0" y="0"/>
              </a:cxn>
              <a:cxn ang="0">
                <a:pos x="0" y="93"/>
              </a:cxn>
            </a:cxnLst>
            <a:rect l="0" t="0" r="r" b="b"/>
            <a:pathLst>
              <a:path w="1313" h="1031">
                <a:moveTo>
                  <a:pt x="0" y="93"/>
                </a:moveTo>
                <a:lnTo>
                  <a:pt x="0" y="1031"/>
                </a:lnTo>
                <a:lnTo>
                  <a:pt x="1313" y="1031"/>
                </a:lnTo>
                <a:lnTo>
                  <a:pt x="1313" y="53"/>
                </a:lnTo>
                <a:lnTo>
                  <a:pt x="1219" y="147"/>
                </a:lnTo>
                <a:lnTo>
                  <a:pt x="1032" y="0"/>
                </a:lnTo>
                <a:lnTo>
                  <a:pt x="858" y="133"/>
                </a:lnTo>
                <a:lnTo>
                  <a:pt x="710" y="13"/>
                </a:lnTo>
                <a:lnTo>
                  <a:pt x="563" y="133"/>
                </a:lnTo>
                <a:lnTo>
                  <a:pt x="362" y="0"/>
                </a:lnTo>
                <a:lnTo>
                  <a:pt x="201" y="147"/>
                </a:lnTo>
                <a:lnTo>
                  <a:pt x="0" y="0"/>
                </a:lnTo>
                <a:lnTo>
                  <a:pt x="0" y="93"/>
                </a:lnTo>
                <a:close/>
              </a:path>
            </a:pathLst>
          </a:custGeom>
          <a:pattFill prst="dashHorz">
            <a:fgClr>
              <a:schemeClr val="tx1"/>
            </a:fgClr>
            <a:bgClr>
              <a:srgbClr val="66FF99"/>
            </a:bgClr>
          </a:pattFill>
          <a:ln w="9525">
            <a:solidFill>
              <a:schemeClr val="tx1"/>
            </a:solidFill>
            <a:round/>
            <a:headEnd/>
            <a:tailEnd/>
          </a:ln>
          <a:effectLst/>
        </p:spPr>
        <p:txBody>
          <a:bodyPr/>
          <a:lstStyle/>
          <a:p>
            <a:endParaRPr lang="en-US" sz="2000" dirty="0"/>
          </a:p>
        </p:txBody>
      </p:sp>
      <p:sp>
        <p:nvSpPr>
          <p:cNvPr id="314374" name="Freeform 6" descr="10%"/>
          <p:cNvSpPr>
            <a:spLocks/>
          </p:cNvSpPr>
          <p:nvPr/>
        </p:nvSpPr>
        <p:spPr bwMode="auto">
          <a:xfrm flipV="1">
            <a:off x="1347421" y="2964644"/>
            <a:ext cx="1573212" cy="1590102"/>
          </a:xfrm>
          <a:custGeom>
            <a:avLst/>
            <a:gdLst/>
            <a:ahLst/>
            <a:cxnLst>
              <a:cxn ang="0">
                <a:pos x="0" y="93"/>
              </a:cxn>
              <a:cxn ang="0">
                <a:pos x="0" y="1031"/>
              </a:cxn>
              <a:cxn ang="0">
                <a:pos x="1313" y="1031"/>
              </a:cxn>
              <a:cxn ang="0">
                <a:pos x="1313" y="53"/>
              </a:cxn>
              <a:cxn ang="0">
                <a:pos x="1219" y="147"/>
              </a:cxn>
              <a:cxn ang="0">
                <a:pos x="1032" y="0"/>
              </a:cxn>
              <a:cxn ang="0">
                <a:pos x="858" y="133"/>
              </a:cxn>
              <a:cxn ang="0">
                <a:pos x="710" y="13"/>
              </a:cxn>
              <a:cxn ang="0">
                <a:pos x="563" y="133"/>
              </a:cxn>
              <a:cxn ang="0">
                <a:pos x="362" y="0"/>
              </a:cxn>
              <a:cxn ang="0">
                <a:pos x="201" y="147"/>
              </a:cxn>
              <a:cxn ang="0">
                <a:pos x="0" y="0"/>
              </a:cxn>
              <a:cxn ang="0">
                <a:pos x="0" y="93"/>
              </a:cxn>
            </a:cxnLst>
            <a:rect l="0" t="0" r="r" b="b"/>
            <a:pathLst>
              <a:path w="1313" h="1031">
                <a:moveTo>
                  <a:pt x="0" y="93"/>
                </a:moveTo>
                <a:lnTo>
                  <a:pt x="0" y="1031"/>
                </a:lnTo>
                <a:lnTo>
                  <a:pt x="1313" y="1031"/>
                </a:lnTo>
                <a:lnTo>
                  <a:pt x="1313" y="53"/>
                </a:lnTo>
                <a:lnTo>
                  <a:pt x="1219" y="147"/>
                </a:lnTo>
                <a:lnTo>
                  <a:pt x="1032" y="0"/>
                </a:lnTo>
                <a:lnTo>
                  <a:pt x="858" y="133"/>
                </a:lnTo>
                <a:lnTo>
                  <a:pt x="710" y="13"/>
                </a:lnTo>
                <a:lnTo>
                  <a:pt x="563" y="133"/>
                </a:lnTo>
                <a:lnTo>
                  <a:pt x="362" y="0"/>
                </a:lnTo>
                <a:lnTo>
                  <a:pt x="201" y="147"/>
                </a:lnTo>
                <a:lnTo>
                  <a:pt x="0" y="0"/>
                </a:lnTo>
                <a:lnTo>
                  <a:pt x="0" y="93"/>
                </a:lnTo>
                <a:close/>
              </a:path>
            </a:pathLst>
          </a:custGeom>
          <a:pattFill prst="pct10">
            <a:fgClr>
              <a:schemeClr val="tx1"/>
            </a:fgClr>
            <a:bgClr>
              <a:srgbClr val="FFFF00"/>
            </a:bgClr>
          </a:pattFill>
          <a:ln w="9525">
            <a:solidFill>
              <a:schemeClr val="tx1"/>
            </a:solidFill>
            <a:round/>
            <a:headEnd/>
            <a:tailEnd/>
          </a:ln>
          <a:effectLst/>
        </p:spPr>
        <p:txBody>
          <a:bodyPr/>
          <a:lstStyle/>
          <a:p>
            <a:endParaRPr lang="en-US" sz="2000" dirty="0"/>
          </a:p>
        </p:txBody>
      </p:sp>
      <p:sp>
        <p:nvSpPr>
          <p:cNvPr id="314375" name="Text Box 7"/>
          <p:cNvSpPr txBox="1">
            <a:spLocks noChangeArrowheads="1"/>
          </p:cNvSpPr>
          <p:nvPr/>
        </p:nvSpPr>
        <p:spPr bwMode="auto">
          <a:xfrm>
            <a:off x="259145" y="2112157"/>
            <a:ext cx="893193" cy="400110"/>
          </a:xfrm>
          <a:prstGeom prst="rect">
            <a:avLst/>
          </a:prstGeom>
          <a:noFill/>
          <a:ln w="9525">
            <a:noFill/>
            <a:miter lim="800000"/>
            <a:headEnd/>
            <a:tailEnd/>
          </a:ln>
          <a:effectLst/>
        </p:spPr>
        <p:txBody>
          <a:bodyPr wrap="none">
            <a:spAutoFit/>
          </a:bodyPr>
          <a:lstStyle/>
          <a:p>
            <a:r>
              <a:rPr lang="en-US" sz="2000" b="1" dirty="0">
                <a:latin typeface="Tahoma" pitchFamily="34" charset="0"/>
              </a:rPr>
              <a:t>Shale</a:t>
            </a:r>
          </a:p>
        </p:txBody>
      </p:sp>
      <p:sp>
        <p:nvSpPr>
          <p:cNvPr id="314376" name="Text Box 8"/>
          <p:cNvSpPr txBox="1">
            <a:spLocks noChangeArrowheads="1"/>
          </p:cNvSpPr>
          <p:nvPr/>
        </p:nvSpPr>
        <p:spPr bwMode="auto">
          <a:xfrm>
            <a:off x="292808" y="3353582"/>
            <a:ext cx="825867" cy="400110"/>
          </a:xfrm>
          <a:prstGeom prst="rect">
            <a:avLst/>
          </a:prstGeom>
          <a:noFill/>
          <a:ln w="9525">
            <a:noFill/>
            <a:miter lim="800000"/>
            <a:headEnd/>
            <a:tailEnd/>
          </a:ln>
          <a:effectLst/>
        </p:spPr>
        <p:txBody>
          <a:bodyPr wrap="none">
            <a:spAutoFit/>
          </a:bodyPr>
          <a:lstStyle/>
          <a:p>
            <a:r>
              <a:rPr lang="en-US" sz="2000" b="1" dirty="0">
                <a:latin typeface="Tahoma" pitchFamily="34" charset="0"/>
              </a:rPr>
              <a:t>Sand</a:t>
            </a:r>
          </a:p>
        </p:txBody>
      </p:sp>
      <p:sp>
        <p:nvSpPr>
          <p:cNvPr id="314379" name="Text Box 11"/>
          <p:cNvSpPr txBox="1">
            <a:spLocks noChangeArrowheads="1"/>
          </p:cNvSpPr>
          <p:nvPr/>
        </p:nvSpPr>
        <p:spPr bwMode="auto">
          <a:xfrm>
            <a:off x="3465037" y="1039090"/>
            <a:ext cx="1633781" cy="400110"/>
          </a:xfrm>
          <a:prstGeom prst="rect">
            <a:avLst/>
          </a:prstGeom>
          <a:noFill/>
          <a:ln w="9525">
            <a:noFill/>
            <a:miter lim="800000"/>
            <a:headEnd/>
            <a:tailEnd/>
          </a:ln>
          <a:effectLst/>
        </p:spPr>
        <p:txBody>
          <a:bodyPr wrap="none">
            <a:spAutoFit/>
          </a:bodyPr>
          <a:lstStyle/>
          <a:p>
            <a:r>
              <a:rPr lang="en-US" sz="2000" b="1" dirty="0" smtClean="0">
                <a:latin typeface="Tahoma" pitchFamily="34" charset="0"/>
              </a:rPr>
              <a:t>Impedance</a:t>
            </a:r>
            <a:endParaRPr lang="en-US" sz="2000" b="1" dirty="0">
              <a:latin typeface="Tahoma" pitchFamily="34" charset="0"/>
            </a:endParaRPr>
          </a:p>
        </p:txBody>
      </p:sp>
      <p:sp>
        <p:nvSpPr>
          <p:cNvPr id="314386" name="Line 18"/>
          <p:cNvSpPr>
            <a:spLocks noChangeShapeType="1"/>
          </p:cNvSpPr>
          <p:nvPr/>
        </p:nvSpPr>
        <p:spPr bwMode="auto">
          <a:xfrm>
            <a:off x="731320" y="2964645"/>
            <a:ext cx="7032453" cy="0"/>
          </a:xfrm>
          <a:prstGeom prst="line">
            <a:avLst/>
          </a:prstGeom>
          <a:noFill/>
          <a:ln w="38100">
            <a:solidFill>
              <a:srgbClr val="FF0000"/>
            </a:solidFill>
            <a:prstDash val="sysDash"/>
            <a:round/>
            <a:headEnd/>
            <a:tailEnd/>
          </a:ln>
          <a:effectLst/>
        </p:spPr>
        <p:txBody>
          <a:bodyPr/>
          <a:lstStyle/>
          <a:p>
            <a:endParaRPr lang="en-US" sz="2000" dirty="0"/>
          </a:p>
        </p:txBody>
      </p:sp>
      <p:sp>
        <p:nvSpPr>
          <p:cNvPr id="25" name="Freeform 24"/>
          <p:cNvSpPr/>
          <p:nvPr/>
        </p:nvSpPr>
        <p:spPr bwMode="auto">
          <a:xfrm>
            <a:off x="4097898" y="1604510"/>
            <a:ext cx="362309" cy="2484408"/>
          </a:xfrm>
          <a:custGeom>
            <a:avLst/>
            <a:gdLst>
              <a:gd name="connsiteX0" fmla="*/ 0 w 362309"/>
              <a:gd name="connsiteY0" fmla="*/ 0 h 2484408"/>
              <a:gd name="connsiteX1" fmla="*/ 17252 w 362309"/>
              <a:gd name="connsiteY1" fmla="*/ 1345721 h 2484408"/>
              <a:gd name="connsiteX2" fmla="*/ 362309 w 362309"/>
              <a:gd name="connsiteY2" fmla="*/ 1345721 h 2484408"/>
              <a:gd name="connsiteX3" fmla="*/ 362309 w 362309"/>
              <a:gd name="connsiteY3" fmla="*/ 2484408 h 2484408"/>
            </a:gdLst>
            <a:ahLst/>
            <a:cxnLst>
              <a:cxn ang="0">
                <a:pos x="connsiteX0" y="connsiteY0"/>
              </a:cxn>
              <a:cxn ang="0">
                <a:pos x="connsiteX1" y="connsiteY1"/>
              </a:cxn>
              <a:cxn ang="0">
                <a:pos x="connsiteX2" y="connsiteY2"/>
              </a:cxn>
              <a:cxn ang="0">
                <a:pos x="connsiteX3" y="connsiteY3"/>
              </a:cxn>
            </a:cxnLst>
            <a:rect l="l" t="t" r="r" b="b"/>
            <a:pathLst>
              <a:path w="362309" h="2484408">
                <a:moveTo>
                  <a:pt x="0" y="0"/>
                </a:moveTo>
                <a:lnTo>
                  <a:pt x="17252" y="1345721"/>
                </a:lnTo>
                <a:lnTo>
                  <a:pt x="362309" y="1345721"/>
                </a:lnTo>
                <a:lnTo>
                  <a:pt x="362309" y="2484408"/>
                </a:lnTo>
              </a:path>
            </a:pathLst>
          </a:cu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6" name="Text Box 11"/>
          <p:cNvSpPr txBox="1">
            <a:spLocks noChangeArrowheads="1"/>
          </p:cNvSpPr>
          <p:nvPr/>
        </p:nvSpPr>
        <p:spPr bwMode="auto">
          <a:xfrm>
            <a:off x="5670520" y="1070721"/>
            <a:ext cx="702436" cy="400110"/>
          </a:xfrm>
          <a:prstGeom prst="rect">
            <a:avLst/>
          </a:prstGeom>
          <a:noFill/>
          <a:ln w="9525">
            <a:noFill/>
            <a:miter lim="800000"/>
            <a:headEnd/>
            <a:tailEnd/>
          </a:ln>
          <a:effectLst/>
        </p:spPr>
        <p:txBody>
          <a:bodyPr wrap="none">
            <a:spAutoFit/>
          </a:bodyPr>
          <a:lstStyle/>
          <a:p>
            <a:r>
              <a:rPr lang="en-US" sz="2000" b="1" dirty="0" smtClean="0">
                <a:latin typeface="Tahoma" pitchFamily="34" charset="0"/>
              </a:rPr>
              <a:t>R.C.</a:t>
            </a:r>
            <a:endParaRPr lang="en-US" sz="2000" b="1" dirty="0">
              <a:latin typeface="Tahoma" pitchFamily="34" charset="0"/>
            </a:endParaRPr>
          </a:p>
        </p:txBody>
      </p:sp>
      <p:sp>
        <p:nvSpPr>
          <p:cNvPr id="27" name="Text Box 11"/>
          <p:cNvSpPr txBox="1">
            <a:spLocks noChangeArrowheads="1"/>
          </p:cNvSpPr>
          <p:nvPr/>
        </p:nvSpPr>
        <p:spPr bwMode="auto">
          <a:xfrm>
            <a:off x="6962879" y="1050592"/>
            <a:ext cx="1422184" cy="400110"/>
          </a:xfrm>
          <a:prstGeom prst="rect">
            <a:avLst/>
          </a:prstGeom>
          <a:noFill/>
          <a:ln w="9525">
            <a:noFill/>
            <a:miter lim="800000"/>
            <a:headEnd/>
            <a:tailEnd/>
          </a:ln>
          <a:effectLst/>
        </p:spPr>
        <p:txBody>
          <a:bodyPr wrap="none">
            <a:spAutoFit/>
          </a:bodyPr>
          <a:lstStyle/>
          <a:p>
            <a:r>
              <a:rPr lang="en-US" sz="2000" b="1" dirty="0" smtClean="0">
                <a:latin typeface="Tahoma" pitchFamily="34" charset="0"/>
              </a:rPr>
              <a:t>Response</a:t>
            </a:r>
            <a:endParaRPr lang="en-US" sz="2000" b="1" dirty="0">
              <a:latin typeface="Tahoma" pitchFamily="34" charset="0"/>
            </a:endParaRPr>
          </a:p>
        </p:txBody>
      </p:sp>
      <p:grpSp>
        <p:nvGrpSpPr>
          <p:cNvPr id="2" name="Group 34"/>
          <p:cNvGrpSpPr/>
          <p:nvPr/>
        </p:nvGrpSpPr>
        <p:grpSpPr>
          <a:xfrm>
            <a:off x="5857837" y="1673522"/>
            <a:ext cx="327803" cy="2518913"/>
            <a:chOff x="5227608" y="1949570"/>
            <a:chExt cx="327803" cy="2518913"/>
          </a:xfrm>
        </p:grpSpPr>
        <p:cxnSp>
          <p:nvCxnSpPr>
            <p:cNvPr id="29" name="Straight Connector 28"/>
            <p:cNvCxnSpPr/>
            <p:nvPr/>
          </p:nvCxnSpPr>
          <p:spPr bwMode="auto">
            <a:xfrm>
              <a:off x="5244860" y="1949570"/>
              <a:ext cx="0" cy="2518913"/>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Connector 30"/>
            <p:cNvCxnSpPr/>
            <p:nvPr/>
          </p:nvCxnSpPr>
          <p:spPr bwMode="auto">
            <a:xfrm>
              <a:off x="5227608" y="3243536"/>
              <a:ext cx="327803" cy="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3" name="Freeform 22"/>
          <p:cNvSpPr>
            <a:spLocks/>
          </p:cNvSpPr>
          <p:nvPr/>
        </p:nvSpPr>
        <p:spPr bwMode="auto">
          <a:xfrm>
            <a:off x="7328199" y="2326373"/>
            <a:ext cx="903140" cy="1451993"/>
          </a:xfrm>
          <a:custGeom>
            <a:avLst/>
            <a:gdLst/>
            <a:ahLst/>
            <a:cxnLst>
              <a:cxn ang="0">
                <a:pos x="122" y="1244"/>
              </a:cxn>
              <a:cxn ang="0">
                <a:pos x="122" y="1044"/>
              </a:cxn>
              <a:cxn ang="0">
                <a:pos x="123" y="941"/>
              </a:cxn>
              <a:cxn ang="0">
                <a:pos x="111" y="885"/>
              </a:cxn>
              <a:cxn ang="0">
                <a:pos x="3" y="753"/>
              </a:cxn>
              <a:cxn ang="0">
                <a:pos x="131" y="653"/>
              </a:cxn>
              <a:cxn ang="0">
                <a:pos x="322" y="596"/>
              </a:cxn>
              <a:cxn ang="0">
                <a:pos x="398" y="544"/>
              </a:cxn>
              <a:cxn ang="0">
                <a:pos x="322" y="476"/>
              </a:cxn>
              <a:cxn ang="0">
                <a:pos x="143" y="409"/>
              </a:cxn>
              <a:cxn ang="0">
                <a:pos x="22" y="312"/>
              </a:cxn>
              <a:cxn ang="0">
                <a:pos x="142" y="172"/>
              </a:cxn>
              <a:cxn ang="0">
                <a:pos x="148" y="4"/>
              </a:cxn>
              <a:cxn ang="0">
                <a:pos x="146" y="148"/>
              </a:cxn>
            </a:cxnLst>
            <a:rect l="0" t="0" r="r" b="b"/>
            <a:pathLst>
              <a:path w="398" h="1244">
                <a:moveTo>
                  <a:pt x="122" y="1244"/>
                </a:moveTo>
                <a:cubicBezTo>
                  <a:pt x="121" y="1211"/>
                  <a:pt x="122" y="1094"/>
                  <a:pt x="122" y="1044"/>
                </a:cubicBezTo>
                <a:cubicBezTo>
                  <a:pt x="122" y="994"/>
                  <a:pt x="125" y="967"/>
                  <a:pt x="123" y="941"/>
                </a:cubicBezTo>
                <a:cubicBezTo>
                  <a:pt x="121" y="915"/>
                  <a:pt x="131" y="916"/>
                  <a:pt x="111" y="885"/>
                </a:cubicBezTo>
                <a:cubicBezTo>
                  <a:pt x="91" y="854"/>
                  <a:pt x="0" y="792"/>
                  <a:pt x="3" y="753"/>
                </a:cubicBezTo>
                <a:cubicBezTo>
                  <a:pt x="6" y="714"/>
                  <a:pt x="78" y="679"/>
                  <a:pt x="131" y="653"/>
                </a:cubicBezTo>
                <a:cubicBezTo>
                  <a:pt x="184" y="627"/>
                  <a:pt x="277" y="614"/>
                  <a:pt x="322" y="596"/>
                </a:cubicBezTo>
                <a:cubicBezTo>
                  <a:pt x="367" y="578"/>
                  <a:pt x="398" y="564"/>
                  <a:pt x="398" y="544"/>
                </a:cubicBezTo>
                <a:cubicBezTo>
                  <a:pt x="398" y="524"/>
                  <a:pt x="364" y="498"/>
                  <a:pt x="322" y="476"/>
                </a:cubicBezTo>
                <a:cubicBezTo>
                  <a:pt x="280" y="454"/>
                  <a:pt x="193" y="436"/>
                  <a:pt x="143" y="409"/>
                </a:cubicBezTo>
                <a:cubicBezTo>
                  <a:pt x="93" y="382"/>
                  <a:pt x="22" y="351"/>
                  <a:pt x="22" y="312"/>
                </a:cubicBezTo>
                <a:cubicBezTo>
                  <a:pt x="22" y="273"/>
                  <a:pt x="121" y="223"/>
                  <a:pt x="142" y="172"/>
                </a:cubicBezTo>
                <a:cubicBezTo>
                  <a:pt x="163" y="121"/>
                  <a:pt x="147" y="8"/>
                  <a:pt x="148" y="4"/>
                </a:cubicBezTo>
                <a:cubicBezTo>
                  <a:pt x="149" y="0"/>
                  <a:pt x="146" y="118"/>
                  <a:pt x="146" y="148"/>
                </a:cubicBezTo>
              </a:path>
            </a:pathLst>
          </a:custGeom>
          <a:noFill/>
          <a:ln w="28575" cap="flat" cmpd="sng">
            <a:solidFill>
              <a:schemeClr val="tx1"/>
            </a:solidFill>
            <a:prstDash val="solid"/>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17" name="Freeform 5" descr="Dashed horizontal"/>
          <p:cNvSpPr>
            <a:spLocks/>
          </p:cNvSpPr>
          <p:nvPr/>
        </p:nvSpPr>
        <p:spPr bwMode="auto">
          <a:xfrm flipV="1">
            <a:off x="1347421" y="4273764"/>
            <a:ext cx="1573212" cy="1233487"/>
          </a:xfrm>
          <a:custGeom>
            <a:avLst/>
            <a:gdLst/>
            <a:ahLst/>
            <a:cxnLst>
              <a:cxn ang="0">
                <a:pos x="0" y="93"/>
              </a:cxn>
              <a:cxn ang="0">
                <a:pos x="0" y="1031"/>
              </a:cxn>
              <a:cxn ang="0">
                <a:pos x="1313" y="1031"/>
              </a:cxn>
              <a:cxn ang="0">
                <a:pos x="1313" y="53"/>
              </a:cxn>
              <a:cxn ang="0">
                <a:pos x="1219" y="147"/>
              </a:cxn>
              <a:cxn ang="0">
                <a:pos x="1032" y="0"/>
              </a:cxn>
              <a:cxn ang="0">
                <a:pos x="858" y="133"/>
              </a:cxn>
              <a:cxn ang="0">
                <a:pos x="710" y="13"/>
              </a:cxn>
              <a:cxn ang="0">
                <a:pos x="563" y="133"/>
              </a:cxn>
              <a:cxn ang="0">
                <a:pos x="362" y="0"/>
              </a:cxn>
              <a:cxn ang="0">
                <a:pos x="201" y="147"/>
              </a:cxn>
              <a:cxn ang="0">
                <a:pos x="0" y="0"/>
              </a:cxn>
              <a:cxn ang="0">
                <a:pos x="0" y="93"/>
              </a:cxn>
            </a:cxnLst>
            <a:rect l="0" t="0" r="r" b="b"/>
            <a:pathLst>
              <a:path w="1313" h="1031">
                <a:moveTo>
                  <a:pt x="0" y="93"/>
                </a:moveTo>
                <a:lnTo>
                  <a:pt x="0" y="1031"/>
                </a:lnTo>
                <a:lnTo>
                  <a:pt x="1313" y="1031"/>
                </a:lnTo>
                <a:lnTo>
                  <a:pt x="1313" y="53"/>
                </a:lnTo>
                <a:lnTo>
                  <a:pt x="1219" y="147"/>
                </a:lnTo>
                <a:lnTo>
                  <a:pt x="1032" y="0"/>
                </a:lnTo>
                <a:lnTo>
                  <a:pt x="858" y="133"/>
                </a:lnTo>
                <a:lnTo>
                  <a:pt x="710" y="13"/>
                </a:lnTo>
                <a:lnTo>
                  <a:pt x="563" y="133"/>
                </a:lnTo>
                <a:lnTo>
                  <a:pt x="362" y="0"/>
                </a:lnTo>
                <a:lnTo>
                  <a:pt x="201" y="147"/>
                </a:lnTo>
                <a:lnTo>
                  <a:pt x="0" y="0"/>
                </a:lnTo>
                <a:lnTo>
                  <a:pt x="0" y="93"/>
                </a:lnTo>
                <a:close/>
              </a:path>
            </a:pathLst>
          </a:custGeom>
          <a:pattFill prst="dashHorz">
            <a:fgClr>
              <a:schemeClr val="tx1"/>
            </a:fgClr>
            <a:bgClr>
              <a:srgbClr val="66FF99"/>
            </a:bgClr>
          </a:pattFill>
          <a:ln w="9525">
            <a:solidFill>
              <a:schemeClr val="tx1"/>
            </a:solidFill>
            <a:round/>
            <a:headEnd/>
            <a:tailEnd/>
          </a:ln>
          <a:effectLst/>
        </p:spPr>
        <p:txBody>
          <a:bodyPr/>
          <a:lstStyle/>
          <a:p>
            <a:endParaRPr lang="en-US" sz="2000" dirty="0"/>
          </a:p>
        </p:txBody>
      </p:sp>
      <p:sp>
        <p:nvSpPr>
          <p:cNvPr id="18" name="Line 18"/>
          <p:cNvSpPr>
            <a:spLocks noChangeShapeType="1"/>
          </p:cNvSpPr>
          <p:nvPr/>
        </p:nvSpPr>
        <p:spPr bwMode="auto">
          <a:xfrm>
            <a:off x="590422" y="4290238"/>
            <a:ext cx="7032453" cy="0"/>
          </a:xfrm>
          <a:prstGeom prst="line">
            <a:avLst/>
          </a:prstGeom>
          <a:noFill/>
          <a:ln w="38100">
            <a:solidFill>
              <a:srgbClr val="FF0000"/>
            </a:solidFill>
            <a:prstDash val="sysDash"/>
            <a:round/>
            <a:headEnd/>
            <a:tailEnd/>
          </a:ln>
          <a:effectLst/>
        </p:spPr>
        <p:txBody>
          <a:bodyPr/>
          <a:lstStyle/>
          <a:p>
            <a:endParaRPr lang="en-US" sz="2000" dirty="0"/>
          </a:p>
        </p:txBody>
      </p:sp>
      <p:sp>
        <p:nvSpPr>
          <p:cNvPr id="19" name="Text Box 7"/>
          <p:cNvSpPr txBox="1">
            <a:spLocks noChangeArrowheads="1"/>
          </p:cNvSpPr>
          <p:nvPr/>
        </p:nvSpPr>
        <p:spPr bwMode="auto">
          <a:xfrm>
            <a:off x="259145" y="4421160"/>
            <a:ext cx="893193" cy="400110"/>
          </a:xfrm>
          <a:prstGeom prst="rect">
            <a:avLst/>
          </a:prstGeom>
          <a:noFill/>
          <a:ln w="9525">
            <a:noFill/>
            <a:miter lim="800000"/>
            <a:headEnd/>
            <a:tailEnd/>
          </a:ln>
          <a:effectLst/>
        </p:spPr>
        <p:txBody>
          <a:bodyPr wrap="none">
            <a:spAutoFit/>
          </a:bodyPr>
          <a:lstStyle/>
          <a:p>
            <a:r>
              <a:rPr lang="en-US" sz="2000" b="1" dirty="0">
                <a:latin typeface="Tahoma" pitchFamily="34" charset="0"/>
              </a:rPr>
              <a:t>Shale</a:t>
            </a:r>
          </a:p>
        </p:txBody>
      </p:sp>
      <p:sp>
        <p:nvSpPr>
          <p:cNvPr id="21" name="Freeform 20"/>
          <p:cNvSpPr/>
          <p:nvPr/>
        </p:nvSpPr>
        <p:spPr bwMode="auto">
          <a:xfrm flipV="1">
            <a:off x="4097898" y="3137137"/>
            <a:ext cx="362309" cy="2484408"/>
          </a:xfrm>
          <a:custGeom>
            <a:avLst/>
            <a:gdLst>
              <a:gd name="connsiteX0" fmla="*/ 0 w 362309"/>
              <a:gd name="connsiteY0" fmla="*/ 0 h 2484408"/>
              <a:gd name="connsiteX1" fmla="*/ 17252 w 362309"/>
              <a:gd name="connsiteY1" fmla="*/ 1345721 h 2484408"/>
              <a:gd name="connsiteX2" fmla="*/ 362309 w 362309"/>
              <a:gd name="connsiteY2" fmla="*/ 1345721 h 2484408"/>
              <a:gd name="connsiteX3" fmla="*/ 362309 w 362309"/>
              <a:gd name="connsiteY3" fmla="*/ 2484408 h 2484408"/>
            </a:gdLst>
            <a:ahLst/>
            <a:cxnLst>
              <a:cxn ang="0">
                <a:pos x="connsiteX0" y="connsiteY0"/>
              </a:cxn>
              <a:cxn ang="0">
                <a:pos x="connsiteX1" y="connsiteY1"/>
              </a:cxn>
              <a:cxn ang="0">
                <a:pos x="connsiteX2" y="connsiteY2"/>
              </a:cxn>
              <a:cxn ang="0">
                <a:pos x="connsiteX3" y="connsiteY3"/>
              </a:cxn>
            </a:cxnLst>
            <a:rect l="l" t="t" r="r" b="b"/>
            <a:pathLst>
              <a:path w="362309" h="2484408">
                <a:moveTo>
                  <a:pt x="0" y="0"/>
                </a:moveTo>
                <a:lnTo>
                  <a:pt x="17252" y="1345721"/>
                </a:lnTo>
                <a:lnTo>
                  <a:pt x="362309" y="1345721"/>
                </a:lnTo>
                <a:lnTo>
                  <a:pt x="362309" y="2484408"/>
                </a:lnTo>
              </a:path>
            </a:pathLst>
          </a:cu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22" name="Group 34"/>
          <p:cNvGrpSpPr/>
          <p:nvPr/>
        </p:nvGrpSpPr>
        <p:grpSpPr>
          <a:xfrm flipH="1">
            <a:off x="5578916" y="2999114"/>
            <a:ext cx="327803" cy="2518913"/>
            <a:chOff x="5227608" y="1949570"/>
            <a:chExt cx="327803" cy="2518913"/>
          </a:xfrm>
        </p:grpSpPr>
        <p:cxnSp>
          <p:nvCxnSpPr>
            <p:cNvPr id="23" name="Straight Connector 22"/>
            <p:cNvCxnSpPr/>
            <p:nvPr/>
          </p:nvCxnSpPr>
          <p:spPr bwMode="auto">
            <a:xfrm>
              <a:off x="5244860" y="1949570"/>
              <a:ext cx="0" cy="2518913"/>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p:nvCxnSpPr>
          <p:spPr bwMode="auto">
            <a:xfrm>
              <a:off x="5227608" y="3243536"/>
              <a:ext cx="327803" cy="0"/>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8" name="Freeform 22"/>
          <p:cNvSpPr>
            <a:spLocks/>
          </p:cNvSpPr>
          <p:nvPr/>
        </p:nvSpPr>
        <p:spPr bwMode="auto">
          <a:xfrm flipH="1">
            <a:off x="7032025" y="3651966"/>
            <a:ext cx="903140" cy="1451993"/>
          </a:xfrm>
          <a:custGeom>
            <a:avLst/>
            <a:gdLst/>
            <a:ahLst/>
            <a:cxnLst>
              <a:cxn ang="0">
                <a:pos x="122" y="1244"/>
              </a:cxn>
              <a:cxn ang="0">
                <a:pos x="122" y="1044"/>
              </a:cxn>
              <a:cxn ang="0">
                <a:pos x="123" y="941"/>
              </a:cxn>
              <a:cxn ang="0">
                <a:pos x="111" y="885"/>
              </a:cxn>
              <a:cxn ang="0">
                <a:pos x="3" y="753"/>
              </a:cxn>
              <a:cxn ang="0">
                <a:pos x="131" y="653"/>
              </a:cxn>
              <a:cxn ang="0">
                <a:pos x="322" y="596"/>
              </a:cxn>
              <a:cxn ang="0">
                <a:pos x="398" y="544"/>
              </a:cxn>
              <a:cxn ang="0">
                <a:pos x="322" y="476"/>
              </a:cxn>
              <a:cxn ang="0">
                <a:pos x="143" y="409"/>
              </a:cxn>
              <a:cxn ang="0">
                <a:pos x="22" y="312"/>
              </a:cxn>
              <a:cxn ang="0">
                <a:pos x="142" y="172"/>
              </a:cxn>
              <a:cxn ang="0">
                <a:pos x="148" y="4"/>
              </a:cxn>
              <a:cxn ang="0">
                <a:pos x="146" y="148"/>
              </a:cxn>
            </a:cxnLst>
            <a:rect l="0" t="0" r="r" b="b"/>
            <a:pathLst>
              <a:path w="398" h="1244">
                <a:moveTo>
                  <a:pt x="122" y="1244"/>
                </a:moveTo>
                <a:cubicBezTo>
                  <a:pt x="121" y="1211"/>
                  <a:pt x="122" y="1094"/>
                  <a:pt x="122" y="1044"/>
                </a:cubicBezTo>
                <a:cubicBezTo>
                  <a:pt x="122" y="994"/>
                  <a:pt x="125" y="967"/>
                  <a:pt x="123" y="941"/>
                </a:cubicBezTo>
                <a:cubicBezTo>
                  <a:pt x="121" y="915"/>
                  <a:pt x="131" y="916"/>
                  <a:pt x="111" y="885"/>
                </a:cubicBezTo>
                <a:cubicBezTo>
                  <a:pt x="91" y="854"/>
                  <a:pt x="0" y="792"/>
                  <a:pt x="3" y="753"/>
                </a:cubicBezTo>
                <a:cubicBezTo>
                  <a:pt x="6" y="714"/>
                  <a:pt x="78" y="679"/>
                  <a:pt x="131" y="653"/>
                </a:cubicBezTo>
                <a:cubicBezTo>
                  <a:pt x="184" y="627"/>
                  <a:pt x="277" y="614"/>
                  <a:pt x="322" y="596"/>
                </a:cubicBezTo>
                <a:cubicBezTo>
                  <a:pt x="367" y="578"/>
                  <a:pt x="398" y="564"/>
                  <a:pt x="398" y="544"/>
                </a:cubicBezTo>
                <a:cubicBezTo>
                  <a:pt x="398" y="524"/>
                  <a:pt x="364" y="498"/>
                  <a:pt x="322" y="476"/>
                </a:cubicBezTo>
                <a:cubicBezTo>
                  <a:pt x="280" y="454"/>
                  <a:pt x="193" y="436"/>
                  <a:pt x="143" y="409"/>
                </a:cubicBezTo>
                <a:cubicBezTo>
                  <a:pt x="93" y="382"/>
                  <a:pt x="22" y="351"/>
                  <a:pt x="22" y="312"/>
                </a:cubicBezTo>
                <a:cubicBezTo>
                  <a:pt x="22" y="273"/>
                  <a:pt x="121" y="223"/>
                  <a:pt x="142" y="172"/>
                </a:cubicBezTo>
                <a:cubicBezTo>
                  <a:pt x="163" y="121"/>
                  <a:pt x="147" y="8"/>
                  <a:pt x="148" y="4"/>
                </a:cubicBezTo>
                <a:cubicBezTo>
                  <a:pt x="149" y="0"/>
                  <a:pt x="146" y="118"/>
                  <a:pt x="146" y="148"/>
                </a:cubicBezTo>
              </a:path>
            </a:pathLst>
          </a:custGeom>
          <a:noFill/>
          <a:ln w="28575" cap="flat" cmpd="sng">
            <a:solidFill>
              <a:schemeClr val="tx1"/>
            </a:solidFill>
            <a:prstDash val="solid"/>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30" name="Text Box 25"/>
          <p:cNvSpPr txBox="1">
            <a:spLocks noChangeArrowheads="1"/>
          </p:cNvSpPr>
          <p:nvPr/>
        </p:nvSpPr>
        <p:spPr bwMode="auto">
          <a:xfrm>
            <a:off x="177421" y="5740467"/>
            <a:ext cx="8830101" cy="707886"/>
          </a:xfrm>
          <a:prstGeom prst="rect">
            <a:avLst/>
          </a:prstGeom>
          <a:noFill/>
          <a:ln w="9525">
            <a:noFill/>
            <a:miter lim="800000"/>
            <a:headEnd/>
            <a:tailEnd/>
          </a:ln>
          <a:effectLst/>
        </p:spPr>
        <p:txBody>
          <a:bodyPr wrap="square">
            <a:spAutoFit/>
          </a:bodyPr>
          <a:lstStyle/>
          <a:p>
            <a:pPr algn="ctr">
              <a:tabLst>
                <a:tab pos="344488" algn="l"/>
              </a:tabLst>
            </a:pPr>
            <a:r>
              <a:rPr lang="en-US" sz="2000" b="1" dirty="0" smtClean="0">
                <a:solidFill>
                  <a:srgbClr val="0033CC"/>
                </a:solidFill>
                <a:latin typeface="Tahoma" pitchFamily="34" charset="0"/>
              </a:rPr>
              <a:t>A thick interval is one in which the response from the top interface finishes before the response from the base interface begins</a:t>
            </a:r>
            <a:endParaRPr lang="en-US" sz="2000" b="1" dirty="0">
              <a:solidFill>
                <a:srgbClr val="0033CC"/>
              </a:solidFill>
              <a:latin typeface="Tahoma" pitchFamily="34" charset="0"/>
            </a:endParaRPr>
          </a:p>
        </p:txBody>
      </p:sp>
      <p:sp>
        <p:nvSpPr>
          <p:cNvPr id="32" name="Text Box 11"/>
          <p:cNvSpPr txBox="1">
            <a:spLocks noChangeArrowheads="1"/>
          </p:cNvSpPr>
          <p:nvPr/>
        </p:nvSpPr>
        <p:spPr bwMode="auto">
          <a:xfrm>
            <a:off x="6711352" y="4963426"/>
            <a:ext cx="2156603" cy="738664"/>
          </a:xfrm>
          <a:prstGeom prst="rect">
            <a:avLst/>
          </a:prstGeom>
          <a:solidFill>
            <a:srgbClr val="F9DBA5"/>
          </a:solidFill>
          <a:ln w="9525">
            <a:noFill/>
            <a:miter lim="800000"/>
            <a:headEnd/>
            <a:tailEnd/>
          </a:ln>
          <a:effectLst/>
        </p:spPr>
        <p:txBody>
          <a:bodyPr wrap="square">
            <a:spAutoFit/>
          </a:bodyPr>
          <a:lstStyle/>
          <a:p>
            <a:pPr marL="620713" indent="-620713"/>
            <a:r>
              <a:rPr lang="en-US" sz="1400" b="1" dirty="0" smtClean="0">
                <a:latin typeface="Tahoma" pitchFamily="34" charset="0"/>
              </a:rPr>
              <a:t>NOTE:  The response “flips” for a negative R.C.</a:t>
            </a:r>
            <a:endParaRPr lang="en-US" sz="1400" b="1" dirty="0">
              <a:latin typeface="Tahoma"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922" name="Rectangle 82"/>
          <p:cNvSpPr>
            <a:spLocks noChangeArrowheads="1"/>
          </p:cNvSpPr>
          <p:nvPr/>
        </p:nvSpPr>
        <p:spPr bwMode="auto">
          <a:xfrm>
            <a:off x="4683125" y="5653088"/>
            <a:ext cx="461963" cy="477837"/>
          </a:xfrm>
          <a:prstGeom prst="rect">
            <a:avLst/>
          </a:prstGeom>
          <a:solidFill>
            <a:schemeClr val="bg1"/>
          </a:solidFill>
          <a:ln w="9525">
            <a:solidFill>
              <a:srgbClr val="FF0000"/>
            </a:solidFill>
            <a:miter lim="800000"/>
            <a:headEnd/>
            <a:tailEnd/>
          </a:ln>
          <a:effectLst/>
        </p:spPr>
        <p:txBody>
          <a:bodyPr wrap="none" anchor="ctr"/>
          <a:lstStyle/>
          <a:p>
            <a:endParaRPr lang="en-US" dirty="0"/>
          </a:p>
        </p:txBody>
      </p:sp>
      <p:sp>
        <p:nvSpPr>
          <p:cNvPr id="291920" name="Rectangle 80"/>
          <p:cNvSpPr>
            <a:spLocks noChangeArrowheads="1"/>
          </p:cNvSpPr>
          <p:nvPr/>
        </p:nvSpPr>
        <p:spPr bwMode="auto">
          <a:xfrm>
            <a:off x="1139825" y="5653088"/>
            <a:ext cx="461963" cy="477837"/>
          </a:xfrm>
          <a:prstGeom prst="rect">
            <a:avLst/>
          </a:prstGeom>
          <a:solidFill>
            <a:schemeClr val="bg1"/>
          </a:solidFill>
          <a:ln w="9525">
            <a:solidFill>
              <a:srgbClr val="FF0000"/>
            </a:solidFill>
            <a:miter lim="800000"/>
            <a:headEnd/>
            <a:tailEnd/>
          </a:ln>
          <a:effectLst/>
        </p:spPr>
        <p:txBody>
          <a:bodyPr wrap="none" anchor="ctr"/>
          <a:lstStyle/>
          <a:p>
            <a:endParaRPr lang="en-US" dirty="0"/>
          </a:p>
        </p:txBody>
      </p:sp>
      <p:sp>
        <p:nvSpPr>
          <p:cNvPr id="291842" name="Rectangle 2"/>
          <p:cNvSpPr>
            <a:spLocks noGrp="1" noChangeArrowheads="1"/>
          </p:cNvSpPr>
          <p:nvPr>
            <p:ph type="title"/>
          </p:nvPr>
        </p:nvSpPr>
        <p:spPr/>
        <p:txBody>
          <a:bodyPr/>
          <a:lstStyle/>
          <a:p>
            <a:r>
              <a:rPr lang="en-US" dirty="0"/>
              <a:t>The Ideal Seismic Response</a:t>
            </a:r>
          </a:p>
        </p:txBody>
      </p:sp>
      <p:pic>
        <p:nvPicPr>
          <p:cNvPr id="291843" name="Picture 3" descr="brushy3"/>
          <p:cNvPicPr>
            <a:picLocks noChangeAspect="1" noChangeArrowheads="1"/>
          </p:cNvPicPr>
          <p:nvPr/>
        </p:nvPicPr>
        <p:blipFill>
          <a:blip r:embed="rId3" cstate="print">
            <a:lum bright="-10000" contrast="10000"/>
          </a:blip>
          <a:srcRect l="8632" t="8185"/>
          <a:stretch>
            <a:fillRect/>
          </a:stretch>
        </p:blipFill>
        <p:spPr bwMode="auto">
          <a:xfrm>
            <a:off x="508000" y="1597025"/>
            <a:ext cx="8281988" cy="3954463"/>
          </a:xfrm>
          <a:prstGeom prst="rect">
            <a:avLst/>
          </a:prstGeom>
          <a:solidFill>
            <a:schemeClr val="tx1"/>
          </a:solidFill>
          <a:ln w="38100">
            <a:solidFill>
              <a:schemeClr val="tx1"/>
            </a:solidFill>
            <a:miter lim="800000"/>
            <a:headEnd/>
            <a:tailEnd/>
          </a:ln>
        </p:spPr>
      </p:pic>
      <p:sp>
        <p:nvSpPr>
          <p:cNvPr id="291845" name="Freeform 5"/>
          <p:cNvSpPr>
            <a:spLocks/>
          </p:cNvSpPr>
          <p:nvPr/>
        </p:nvSpPr>
        <p:spPr bwMode="auto">
          <a:xfrm>
            <a:off x="1246188" y="3179763"/>
            <a:ext cx="7396162" cy="276225"/>
          </a:xfrm>
          <a:custGeom>
            <a:avLst/>
            <a:gdLst/>
            <a:ahLst/>
            <a:cxnLst>
              <a:cxn ang="0">
                <a:pos x="0" y="0"/>
              </a:cxn>
              <a:cxn ang="0">
                <a:pos x="521" y="17"/>
              </a:cxn>
              <a:cxn ang="0">
                <a:pos x="1385" y="61"/>
              </a:cxn>
              <a:cxn ang="0">
                <a:pos x="2259" y="97"/>
              </a:cxn>
              <a:cxn ang="0">
                <a:pos x="3327" y="167"/>
              </a:cxn>
              <a:cxn ang="0">
                <a:pos x="4659" y="141"/>
              </a:cxn>
            </a:cxnLst>
            <a:rect l="0" t="0" r="r" b="b"/>
            <a:pathLst>
              <a:path w="4659" h="174">
                <a:moveTo>
                  <a:pt x="0" y="0"/>
                </a:moveTo>
                <a:cubicBezTo>
                  <a:pt x="145" y="3"/>
                  <a:pt x="290" y="7"/>
                  <a:pt x="521" y="17"/>
                </a:cubicBezTo>
                <a:cubicBezTo>
                  <a:pt x="752" y="27"/>
                  <a:pt x="1095" y="48"/>
                  <a:pt x="1385" y="61"/>
                </a:cubicBezTo>
                <a:cubicBezTo>
                  <a:pt x="1675" y="74"/>
                  <a:pt x="1935" y="79"/>
                  <a:pt x="2259" y="97"/>
                </a:cubicBezTo>
                <a:cubicBezTo>
                  <a:pt x="2583" y="115"/>
                  <a:pt x="2927" y="160"/>
                  <a:pt x="3327" y="167"/>
                </a:cubicBezTo>
                <a:cubicBezTo>
                  <a:pt x="3727" y="174"/>
                  <a:pt x="4193" y="157"/>
                  <a:pt x="4659" y="141"/>
                </a:cubicBezTo>
              </a:path>
            </a:pathLst>
          </a:custGeom>
          <a:noFill/>
          <a:ln w="28575" cap="flat" cmpd="sng">
            <a:solidFill>
              <a:schemeClr val="tx1"/>
            </a:solidFill>
            <a:prstDash val="dash"/>
            <a:round/>
            <a:headEnd/>
            <a:tailEnd/>
          </a:ln>
          <a:effectLst/>
        </p:spPr>
        <p:txBody>
          <a:bodyPr wrap="none" anchor="ctr"/>
          <a:lstStyle/>
          <a:p>
            <a:endParaRPr lang="en-US" dirty="0"/>
          </a:p>
        </p:txBody>
      </p:sp>
      <p:sp>
        <p:nvSpPr>
          <p:cNvPr id="291846" name="Freeform 6"/>
          <p:cNvSpPr>
            <a:spLocks/>
          </p:cNvSpPr>
          <p:nvPr/>
        </p:nvSpPr>
        <p:spPr bwMode="auto">
          <a:xfrm>
            <a:off x="1765300" y="3389313"/>
            <a:ext cx="7016750" cy="798512"/>
          </a:xfrm>
          <a:custGeom>
            <a:avLst/>
            <a:gdLst/>
            <a:ahLst/>
            <a:cxnLst>
              <a:cxn ang="0">
                <a:pos x="0" y="0"/>
              </a:cxn>
              <a:cxn ang="0">
                <a:pos x="644" y="71"/>
              </a:cxn>
              <a:cxn ang="0">
                <a:pos x="1279" y="159"/>
              </a:cxn>
              <a:cxn ang="0">
                <a:pos x="2029" y="265"/>
              </a:cxn>
              <a:cxn ang="0">
                <a:pos x="2761" y="371"/>
              </a:cxn>
              <a:cxn ang="0">
                <a:pos x="3352" y="423"/>
              </a:cxn>
              <a:cxn ang="0">
                <a:pos x="4420" y="503"/>
              </a:cxn>
            </a:cxnLst>
            <a:rect l="0" t="0" r="r" b="b"/>
            <a:pathLst>
              <a:path w="4420" h="503">
                <a:moveTo>
                  <a:pt x="0" y="0"/>
                </a:moveTo>
                <a:cubicBezTo>
                  <a:pt x="215" y="22"/>
                  <a:pt x="431" y="45"/>
                  <a:pt x="644" y="71"/>
                </a:cubicBezTo>
                <a:cubicBezTo>
                  <a:pt x="857" y="97"/>
                  <a:pt x="1048" y="127"/>
                  <a:pt x="1279" y="159"/>
                </a:cubicBezTo>
                <a:cubicBezTo>
                  <a:pt x="1510" y="191"/>
                  <a:pt x="1782" y="230"/>
                  <a:pt x="2029" y="265"/>
                </a:cubicBezTo>
                <a:cubicBezTo>
                  <a:pt x="2276" y="300"/>
                  <a:pt x="2541" y="345"/>
                  <a:pt x="2761" y="371"/>
                </a:cubicBezTo>
                <a:cubicBezTo>
                  <a:pt x="2981" y="397"/>
                  <a:pt x="3076" y="401"/>
                  <a:pt x="3352" y="423"/>
                </a:cubicBezTo>
                <a:cubicBezTo>
                  <a:pt x="3628" y="445"/>
                  <a:pt x="4024" y="474"/>
                  <a:pt x="4420" y="503"/>
                </a:cubicBezTo>
              </a:path>
            </a:pathLst>
          </a:custGeom>
          <a:noFill/>
          <a:ln w="28575" cap="flat" cmpd="sng">
            <a:solidFill>
              <a:schemeClr val="tx1"/>
            </a:solidFill>
            <a:prstDash val="dash"/>
            <a:round/>
            <a:headEnd/>
            <a:tailEnd/>
          </a:ln>
          <a:effectLst/>
        </p:spPr>
        <p:txBody>
          <a:bodyPr wrap="none" anchor="ctr"/>
          <a:lstStyle/>
          <a:p>
            <a:endParaRPr lang="en-US" dirty="0"/>
          </a:p>
        </p:txBody>
      </p:sp>
      <p:sp>
        <p:nvSpPr>
          <p:cNvPr id="291847" name="Freeform 7"/>
          <p:cNvSpPr>
            <a:spLocks/>
          </p:cNvSpPr>
          <p:nvPr/>
        </p:nvSpPr>
        <p:spPr bwMode="auto">
          <a:xfrm>
            <a:off x="1400175" y="1876425"/>
            <a:ext cx="7424738" cy="1008063"/>
          </a:xfrm>
          <a:custGeom>
            <a:avLst/>
            <a:gdLst/>
            <a:ahLst/>
            <a:cxnLst>
              <a:cxn ang="0">
                <a:pos x="0" y="635"/>
              </a:cxn>
              <a:cxn ang="0">
                <a:pos x="441" y="582"/>
              </a:cxn>
              <a:cxn ang="0">
                <a:pos x="1271" y="512"/>
              </a:cxn>
              <a:cxn ang="0">
                <a:pos x="2162" y="388"/>
              </a:cxn>
              <a:cxn ang="0">
                <a:pos x="3459" y="212"/>
              </a:cxn>
              <a:cxn ang="0">
                <a:pos x="4085" y="88"/>
              </a:cxn>
              <a:cxn ang="0">
                <a:pos x="4677" y="0"/>
              </a:cxn>
            </a:cxnLst>
            <a:rect l="0" t="0" r="r" b="b"/>
            <a:pathLst>
              <a:path w="4677" h="635">
                <a:moveTo>
                  <a:pt x="0" y="635"/>
                </a:moveTo>
                <a:cubicBezTo>
                  <a:pt x="114" y="618"/>
                  <a:pt x="229" y="602"/>
                  <a:pt x="441" y="582"/>
                </a:cubicBezTo>
                <a:cubicBezTo>
                  <a:pt x="653" y="562"/>
                  <a:pt x="984" y="544"/>
                  <a:pt x="1271" y="512"/>
                </a:cubicBezTo>
                <a:cubicBezTo>
                  <a:pt x="1558" y="480"/>
                  <a:pt x="1797" y="438"/>
                  <a:pt x="2162" y="388"/>
                </a:cubicBezTo>
                <a:cubicBezTo>
                  <a:pt x="2527" y="338"/>
                  <a:pt x="3139" y="262"/>
                  <a:pt x="3459" y="212"/>
                </a:cubicBezTo>
                <a:cubicBezTo>
                  <a:pt x="3779" y="162"/>
                  <a:pt x="3882" y="123"/>
                  <a:pt x="4085" y="88"/>
                </a:cubicBezTo>
                <a:cubicBezTo>
                  <a:pt x="4288" y="53"/>
                  <a:pt x="4482" y="26"/>
                  <a:pt x="4677" y="0"/>
                </a:cubicBezTo>
              </a:path>
            </a:pathLst>
          </a:custGeom>
          <a:noFill/>
          <a:ln w="28575" cap="flat" cmpd="sng">
            <a:solidFill>
              <a:schemeClr val="tx1"/>
            </a:solidFill>
            <a:prstDash val="dash"/>
            <a:round/>
            <a:headEnd/>
            <a:tailEnd/>
          </a:ln>
          <a:effectLst/>
        </p:spPr>
        <p:txBody>
          <a:bodyPr wrap="none" anchor="ctr"/>
          <a:lstStyle/>
          <a:p>
            <a:endParaRPr lang="en-US" dirty="0"/>
          </a:p>
        </p:txBody>
      </p:sp>
      <p:sp>
        <p:nvSpPr>
          <p:cNvPr id="291848" name="Freeform 8"/>
          <p:cNvSpPr>
            <a:spLocks/>
          </p:cNvSpPr>
          <p:nvPr/>
        </p:nvSpPr>
        <p:spPr bwMode="auto">
          <a:xfrm>
            <a:off x="2979738" y="1611313"/>
            <a:ext cx="4046537" cy="741362"/>
          </a:xfrm>
          <a:custGeom>
            <a:avLst/>
            <a:gdLst/>
            <a:ahLst/>
            <a:cxnLst>
              <a:cxn ang="0">
                <a:pos x="0" y="467"/>
              </a:cxn>
              <a:cxn ang="0">
                <a:pos x="388" y="423"/>
              </a:cxn>
              <a:cxn ang="0">
                <a:pos x="802" y="370"/>
              </a:cxn>
              <a:cxn ang="0">
                <a:pos x="1138" y="308"/>
              </a:cxn>
              <a:cxn ang="0">
                <a:pos x="1438" y="211"/>
              </a:cxn>
              <a:cxn ang="0">
                <a:pos x="1773" y="150"/>
              </a:cxn>
              <a:cxn ang="0">
                <a:pos x="2549" y="0"/>
              </a:cxn>
            </a:cxnLst>
            <a:rect l="0" t="0" r="r" b="b"/>
            <a:pathLst>
              <a:path w="2549" h="467">
                <a:moveTo>
                  <a:pt x="0" y="467"/>
                </a:moveTo>
                <a:cubicBezTo>
                  <a:pt x="127" y="453"/>
                  <a:pt x="254" y="439"/>
                  <a:pt x="388" y="423"/>
                </a:cubicBezTo>
                <a:cubicBezTo>
                  <a:pt x="522" y="407"/>
                  <a:pt x="677" y="389"/>
                  <a:pt x="802" y="370"/>
                </a:cubicBezTo>
                <a:cubicBezTo>
                  <a:pt x="927" y="351"/>
                  <a:pt x="1032" y="335"/>
                  <a:pt x="1138" y="308"/>
                </a:cubicBezTo>
                <a:cubicBezTo>
                  <a:pt x="1244" y="281"/>
                  <a:pt x="1332" y="237"/>
                  <a:pt x="1438" y="211"/>
                </a:cubicBezTo>
                <a:cubicBezTo>
                  <a:pt x="1544" y="185"/>
                  <a:pt x="1588" y="185"/>
                  <a:pt x="1773" y="150"/>
                </a:cubicBezTo>
                <a:cubicBezTo>
                  <a:pt x="1958" y="115"/>
                  <a:pt x="2253" y="57"/>
                  <a:pt x="2549" y="0"/>
                </a:cubicBezTo>
              </a:path>
            </a:pathLst>
          </a:custGeom>
          <a:noFill/>
          <a:ln w="28575" cap="flat" cmpd="sng">
            <a:solidFill>
              <a:schemeClr val="tx1"/>
            </a:solidFill>
            <a:prstDash val="dash"/>
            <a:round/>
            <a:headEnd/>
            <a:tailEnd/>
          </a:ln>
          <a:effectLst/>
        </p:spPr>
        <p:txBody>
          <a:bodyPr wrap="none" anchor="ctr"/>
          <a:lstStyle/>
          <a:p>
            <a:endParaRPr lang="en-US" dirty="0"/>
          </a:p>
        </p:txBody>
      </p:sp>
      <p:sp>
        <p:nvSpPr>
          <p:cNvPr id="291849" name="Freeform 9"/>
          <p:cNvSpPr>
            <a:spLocks/>
          </p:cNvSpPr>
          <p:nvPr/>
        </p:nvSpPr>
        <p:spPr bwMode="auto">
          <a:xfrm>
            <a:off x="2100263" y="3656013"/>
            <a:ext cx="4791075" cy="1301750"/>
          </a:xfrm>
          <a:custGeom>
            <a:avLst/>
            <a:gdLst/>
            <a:ahLst/>
            <a:cxnLst>
              <a:cxn ang="0">
                <a:pos x="0" y="0"/>
              </a:cxn>
              <a:cxn ang="0">
                <a:pos x="547" y="150"/>
              </a:cxn>
              <a:cxn ang="0">
                <a:pos x="945" y="273"/>
              </a:cxn>
              <a:cxn ang="0">
                <a:pos x="1359" y="379"/>
              </a:cxn>
              <a:cxn ang="0">
                <a:pos x="1721" y="503"/>
              </a:cxn>
              <a:cxn ang="0">
                <a:pos x="2127" y="617"/>
              </a:cxn>
              <a:cxn ang="0">
                <a:pos x="2612" y="750"/>
              </a:cxn>
              <a:cxn ang="0">
                <a:pos x="3018" y="820"/>
              </a:cxn>
            </a:cxnLst>
            <a:rect l="0" t="0" r="r" b="b"/>
            <a:pathLst>
              <a:path w="3018" h="820">
                <a:moveTo>
                  <a:pt x="0" y="0"/>
                </a:moveTo>
                <a:cubicBezTo>
                  <a:pt x="194" y="52"/>
                  <a:pt x="389" y="105"/>
                  <a:pt x="547" y="150"/>
                </a:cubicBezTo>
                <a:cubicBezTo>
                  <a:pt x="705" y="195"/>
                  <a:pt x="810" y="235"/>
                  <a:pt x="945" y="273"/>
                </a:cubicBezTo>
                <a:cubicBezTo>
                  <a:pt x="1080" y="311"/>
                  <a:pt x="1230" y="341"/>
                  <a:pt x="1359" y="379"/>
                </a:cubicBezTo>
                <a:cubicBezTo>
                  <a:pt x="1488" y="417"/>
                  <a:pt x="1593" y="463"/>
                  <a:pt x="1721" y="503"/>
                </a:cubicBezTo>
                <a:cubicBezTo>
                  <a:pt x="1849" y="543"/>
                  <a:pt x="1979" y="576"/>
                  <a:pt x="2127" y="617"/>
                </a:cubicBezTo>
                <a:cubicBezTo>
                  <a:pt x="2275" y="658"/>
                  <a:pt x="2464" y="716"/>
                  <a:pt x="2612" y="750"/>
                </a:cubicBezTo>
                <a:cubicBezTo>
                  <a:pt x="2760" y="784"/>
                  <a:pt x="2889" y="802"/>
                  <a:pt x="3018" y="820"/>
                </a:cubicBezTo>
              </a:path>
            </a:pathLst>
          </a:custGeom>
          <a:noFill/>
          <a:ln w="28575" cap="flat" cmpd="sng">
            <a:solidFill>
              <a:schemeClr val="tx1"/>
            </a:solidFill>
            <a:prstDash val="dash"/>
            <a:round/>
            <a:headEnd/>
            <a:tailEnd/>
          </a:ln>
          <a:effectLst/>
        </p:spPr>
        <p:txBody>
          <a:bodyPr wrap="none" anchor="ctr"/>
          <a:lstStyle/>
          <a:p>
            <a:endParaRPr lang="en-US" dirty="0"/>
          </a:p>
        </p:txBody>
      </p:sp>
      <p:sp>
        <p:nvSpPr>
          <p:cNvPr id="291851" name="Freeform 11"/>
          <p:cNvSpPr>
            <a:spLocks/>
          </p:cNvSpPr>
          <p:nvPr/>
        </p:nvSpPr>
        <p:spPr bwMode="auto">
          <a:xfrm>
            <a:off x="1604963" y="2746375"/>
            <a:ext cx="198437" cy="2413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52" name="Freeform 12"/>
          <p:cNvSpPr>
            <a:spLocks/>
          </p:cNvSpPr>
          <p:nvPr/>
        </p:nvSpPr>
        <p:spPr bwMode="auto">
          <a:xfrm flipH="1" flipV="1">
            <a:off x="1239838" y="3035300"/>
            <a:ext cx="365125" cy="2555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53" name="Freeform 13"/>
          <p:cNvSpPr>
            <a:spLocks/>
          </p:cNvSpPr>
          <p:nvPr/>
        </p:nvSpPr>
        <p:spPr bwMode="auto">
          <a:xfrm>
            <a:off x="4764088" y="2436813"/>
            <a:ext cx="198437" cy="2413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54" name="Freeform 14"/>
          <p:cNvSpPr>
            <a:spLocks/>
          </p:cNvSpPr>
          <p:nvPr/>
        </p:nvSpPr>
        <p:spPr bwMode="auto">
          <a:xfrm flipH="1" flipV="1">
            <a:off x="4398963" y="3201988"/>
            <a:ext cx="365125" cy="255587"/>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55" name="Freeform 15"/>
          <p:cNvSpPr>
            <a:spLocks/>
          </p:cNvSpPr>
          <p:nvPr/>
        </p:nvSpPr>
        <p:spPr bwMode="auto">
          <a:xfrm>
            <a:off x="5395913" y="2311400"/>
            <a:ext cx="198437" cy="2413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56" name="Freeform 16"/>
          <p:cNvSpPr>
            <a:spLocks/>
          </p:cNvSpPr>
          <p:nvPr/>
        </p:nvSpPr>
        <p:spPr bwMode="auto">
          <a:xfrm flipH="1" flipV="1">
            <a:off x="5030788" y="3273425"/>
            <a:ext cx="365125" cy="2555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57" name="Freeform 17"/>
          <p:cNvSpPr>
            <a:spLocks/>
          </p:cNvSpPr>
          <p:nvPr/>
        </p:nvSpPr>
        <p:spPr bwMode="auto">
          <a:xfrm>
            <a:off x="6027738" y="2254250"/>
            <a:ext cx="198437" cy="2413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58" name="Freeform 18"/>
          <p:cNvSpPr>
            <a:spLocks/>
          </p:cNvSpPr>
          <p:nvPr/>
        </p:nvSpPr>
        <p:spPr bwMode="auto">
          <a:xfrm flipH="1" flipV="1">
            <a:off x="5662613" y="3300413"/>
            <a:ext cx="365125" cy="255587"/>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59" name="Freeform 19"/>
          <p:cNvSpPr>
            <a:spLocks/>
          </p:cNvSpPr>
          <p:nvPr/>
        </p:nvSpPr>
        <p:spPr bwMode="auto">
          <a:xfrm>
            <a:off x="6659563" y="2157413"/>
            <a:ext cx="198437" cy="2413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60" name="Freeform 20"/>
          <p:cNvSpPr>
            <a:spLocks/>
          </p:cNvSpPr>
          <p:nvPr/>
        </p:nvSpPr>
        <p:spPr bwMode="auto">
          <a:xfrm flipH="1" flipV="1">
            <a:off x="6294438" y="3314700"/>
            <a:ext cx="365125" cy="2555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61" name="Freeform 21"/>
          <p:cNvSpPr>
            <a:spLocks/>
          </p:cNvSpPr>
          <p:nvPr/>
        </p:nvSpPr>
        <p:spPr bwMode="auto">
          <a:xfrm>
            <a:off x="7291388" y="2044700"/>
            <a:ext cx="198437" cy="2413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62" name="Freeform 22"/>
          <p:cNvSpPr>
            <a:spLocks/>
          </p:cNvSpPr>
          <p:nvPr/>
        </p:nvSpPr>
        <p:spPr bwMode="auto">
          <a:xfrm flipH="1" flipV="1">
            <a:off x="6926263" y="3328988"/>
            <a:ext cx="365125" cy="255587"/>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63" name="Freeform 23"/>
          <p:cNvSpPr>
            <a:spLocks/>
          </p:cNvSpPr>
          <p:nvPr/>
        </p:nvSpPr>
        <p:spPr bwMode="auto">
          <a:xfrm>
            <a:off x="7923213" y="1890713"/>
            <a:ext cx="198437" cy="2413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64" name="Freeform 24"/>
          <p:cNvSpPr>
            <a:spLocks/>
          </p:cNvSpPr>
          <p:nvPr/>
        </p:nvSpPr>
        <p:spPr bwMode="auto">
          <a:xfrm flipH="1" flipV="1">
            <a:off x="7558088" y="3302000"/>
            <a:ext cx="365125" cy="2555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65" name="Freeform 25"/>
          <p:cNvSpPr>
            <a:spLocks/>
          </p:cNvSpPr>
          <p:nvPr/>
        </p:nvSpPr>
        <p:spPr bwMode="auto">
          <a:xfrm>
            <a:off x="2236788" y="2689225"/>
            <a:ext cx="198437" cy="2413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66" name="Freeform 26"/>
          <p:cNvSpPr>
            <a:spLocks/>
          </p:cNvSpPr>
          <p:nvPr/>
        </p:nvSpPr>
        <p:spPr bwMode="auto">
          <a:xfrm flipH="1" flipV="1">
            <a:off x="1871663" y="3076575"/>
            <a:ext cx="365125" cy="2555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67" name="Freeform 27"/>
          <p:cNvSpPr>
            <a:spLocks/>
          </p:cNvSpPr>
          <p:nvPr/>
        </p:nvSpPr>
        <p:spPr bwMode="auto">
          <a:xfrm>
            <a:off x="2868613" y="2632075"/>
            <a:ext cx="198437" cy="2413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68" name="Freeform 28"/>
          <p:cNvSpPr>
            <a:spLocks/>
          </p:cNvSpPr>
          <p:nvPr/>
        </p:nvSpPr>
        <p:spPr bwMode="auto">
          <a:xfrm flipH="1" flipV="1">
            <a:off x="2503488" y="3105150"/>
            <a:ext cx="365125" cy="2555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69" name="Freeform 29"/>
          <p:cNvSpPr>
            <a:spLocks/>
          </p:cNvSpPr>
          <p:nvPr/>
        </p:nvSpPr>
        <p:spPr bwMode="auto">
          <a:xfrm>
            <a:off x="3500438" y="2605088"/>
            <a:ext cx="198437" cy="2413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70" name="Freeform 30"/>
          <p:cNvSpPr>
            <a:spLocks/>
          </p:cNvSpPr>
          <p:nvPr/>
        </p:nvSpPr>
        <p:spPr bwMode="auto">
          <a:xfrm flipH="1" flipV="1">
            <a:off x="3135313" y="3146425"/>
            <a:ext cx="365125" cy="2555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71" name="Freeform 31"/>
          <p:cNvSpPr>
            <a:spLocks/>
          </p:cNvSpPr>
          <p:nvPr/>
        </p:nvSpPr>
        <p:spPr bwMode="auto">
          <a:xfrm>
            <a:off x="4132263" y="2520950"/>
            <a:ext cx="198437" cy="2413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72" name="Freeform 32"/>
          <p:cNvSpPr>
            <a:spLocks/>
          </p:cNvSpPr>
          <p:nvPr/>
        </p:nvSpPr>
        <p:spPr bwMode="auto">
          <a:xfrm flipH="1" flipV="1">
            <a:off x="3767138" y="3203575"/>
            <a:ext cx="365125" cy="2555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73" name="Freeform 33"/>
          <p:cNvSpPr>
            <a:spLocks/>
          </p:cNvSpPr>
          <p:nvPr/>
        </p:nvSpPr>
        <p:spPr bwMode="auto">
          <a:xfrm>
            <a:off x="1631950" y="2420938"/>
            <a:ext cx="223838" cy="2286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74" name="Freeform 34"/>
          <p:cNvSpPr>
            <a:spLocks/>
          </p:cNvSpPr>
          <p:nvPr/>
        </p:nvSpPr>
        <p:spPr bwMode="auto">
          <a:xfrm>
            <a:off x="4791075" y="1985963"/>
            <a:ext cx="223838" cy="2286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75" name="Freeform 35"/>
          <p:cNvSpPr>
            <a:spLocks/>
          </p:cNvSpPr>
          <p:nvPr/>
        </p:nvSpPr>
        <p:spPr bwMode="auto">
          <a:xfrm>
            <a:off x="5422900" y="1803400"/>
            <a:ext cx="223838" cy="2286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76" name="Freeform 36"/>
          <p:cNvSpPr>
            <a:spLocks/>
          </p:cNvSpPr>
          <p:nvPr/>
        </p:nvSpPr>
        <p:spPr bwMode="auto">
          <a:xfrm>
            <a:off x="6054725" y="1690688"/>
            <a:ext cx="223838" cy="2286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77" name="Freeform 37"/>
          <p:cNvSpPr>
            <a:spLocks/>
          </p:cNvSpPr>
          <p:nvPr/>
        </p:nvSpPr>
        <p:spPr bwMode="auto">
          <a:xfrm>
            <a:off x="6686550" y="1579563"/>
            <a:ext cx="223838" cy="2286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78" name="Freeform 38"/>
          <p:cNvSpPr>
            <a:spLocks/>
          </p:cNvSpPr>
          <p:nvPr/>
        </p:nvSpPr>
        <p:spPr bwMode="auto">
          <a:xfrm>
            <a:off x="7318375" y="1495425"/>
            <a:ext cx="223838" cy="2286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79" name="Freeform 39"/>
          <p:cNvSpPr>
            <a:spLocks/>
          </p:cNvSpPr>
          <p:nvPr/>
        </p:nvSpPr>
        <p:spPr bwMode="auto">
          <a:xfrm>
            <a:off x="2263775" y="2335213"/>
            <a:ext cx="223838" cy="2286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80" name="Freeform 40"/>
          <p:cNvSpPr>
            <a:spLocks/>
          </p:cNvSpPr>
          <p:nvPr/>
        </p:nvSpPr>
        <p:spPr bwMode="auto">
          <a:xfrm>
            <a:off x="2895600" y="2251075"/>
            <a:ext cx="223838" cy="2286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81" name="Freeform 41"/>
          <p:cNvSpPr>
            <a:spLocks/>
          </p:cNvSpPr>
          <p:nvPr/>
        </p:nvSpPr>
        <p:spPr bwMode="auto">
          <a:xfrm>
            <a:off x="3527425" y="2154238"/>
            <a:ext cx="223838" cy="2286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82" name="Freeform 42"/>
          <p:cNvSpPr>
            <a:spLocks/>
          </p:cNvSpPr>
          <p:nvPr/>
        </p:nvSpPr>
        <p:spPr bwMode="auto">
          <a:xfrm>
            <a:off x="4159250" y="2111375"/>
            <a:ext cx="223838" cy="2286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83" name="Freeform 43"/>
          <p:cNvSpPr>
            <a:spLocks/>
          </p:cNvSpPr>
          <p:nvPr/>
        </p:nvSpPr>
        <p:spPr bwMode="auto">
          <a:xfrm>
            <a:off x="1603375" y="3317875"/>
            <a:ext cx="365125" cy="214313"/>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84" name="Freeform 44"/>
          <p:cNvSpPr>
            <a:spLocks/>
          </p:cNvSpPr>
          <p:nvPr/>
        </p:nvSpPr>
        <p:spPr bwMode="auto">
          <a:xfrm>
            <a:off x="4805363" y="3751263"/>
            <a:ext cx="365125" cy="214312"/>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85" name="Freeform 45"/>
          <p:cNvSpPr>
            <a:spLocks/>
          </p:cNvSpPr>
          <p:nvPr/>
        </p:nvSpPr>
        <p:spPr bwMode="auto">
          <a:xfrm>
            <a:off x="5422900" y="3794125"/>
            <a:ext cx="365125" cy="214313"/>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86" name="Freeform 46"/>
          <p:cNvSpPr>
            <a:spLocks/>
          </p:cNvSpPr>
          <p:nvPr/>
        </p:nvSpPr>
        <p:spPr bwMode="auto">
          <a:xfrm>
            <a:off x="6040438" y="3876675"/>
            <a:ext cx="365125" cy="214313"/>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87" name="Freeform 47"/>
          <p:cNvSpPr>
            <a:spLocks/>
          </p:cNvSpPr>
          <p:nvPr/>
        </p:nvSpPr>
        <p:spPr bwMode="auto">
          <a:xfrm>
            <a:off x="6630988" y="3960813"/>
            <a:ext cx="365125" cy="214312"/>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88" name="Freeform 48"/>
          <p:cNvSpPr>
            <a:spLocks/>
          </p:cNvSpPr>
          <p:nvPr/>
        </p:nvSpPr>
        <p:spPr bwMode="auto">
          <a:xfrm>
            <a:off x="7291388" y="3960813"/>
            <a:ext cx="365125" cy="214312"/>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89" name="Freeform 49"/>
          <p:cNvSpPr>
            <a:spLocks/>
          </p:cNvSpPr>
          <p:nvPr/>
        </p:nvSpPr>
        <p:spPr bwMode="auto">
          <a:xfrm>
            <a:off x="7937500" y="4017963"/>
            <a:ext cx="365125" cy="214312"/>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90" name="Freeform 50"/>
          <p:cNvSpPr>
            <a:spLocks/>
          </p:cNvSpPr>
          <p:nvPr/>
        </p:nvSpPr>
        <p:spPr bwMode="auto">
          <a:xfrm>
            <a:off x="2278063" y="3359150"/>
            <a:ext cx="365125" cy="214313"/>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91" name="Freeform 51"/>
          <p:cNvSpPr>
            <a:spLocks/>
          </p:cNvSpPr>
          <p:nvPr/>
        </p:nvSpPr>
        <p:spPr bwMode="auto">
          <a:xfrm>
            <a:off x="2909888" y="3427413"/>
            <a:ext cx="365125" cy="214312"/>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92" name="Freeform 52"/>
          <p:cNvSpPr>
            <a:spLocks/>
          </p:cNvSpPr>
          <p:nvPr/>
        </p:nvSpPr>
        <p:spPr bwMode="auto">
          <a:xfrm>
            <a:off x="3498850" y="3484563"/>
            <a:ext cx="365125" cy="214312"/>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93" name="Freeform 53"/>
          <p:cNvSpPr>
            <a:spLocks/>
          </p:cNvSpPr>
          <p:nvPr/>
        </p:nvSpPr>
        <p:spPr bwMode="auto">
          <a:xfrm>
            <a:off x="4130675" y="3611563"/>
            <a:ext cx="365125" cy="214312"/>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894" name="Freeform 54"/>
          <p:cNvSpPr>
            <a:spLocks/>
          </p:cNvSpPr>
          <p:nvPr/>
        </p:nvSpPr>
        <p:spPr bwMode="auto">
          <a:xfrm flipH="1" flipV="1">
            <a:off x="4792663" y="5722938"/>
            <a:ext cx="250825" cy="255587"/>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95" name="Freeform 55"/>
          <p:cNvSpPr>
            <a:spLocks/>
          </p:cNvSpPr>
          <p:nvPr/>
        </p:nvSpPr>
        <p:spPr bwMode="auto">
          <a:xfrm flipH="1" flipV="1">
            <a:off x="2652713" y="3719513"/>
            <a:ext cx="252412" cy="255587"/>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96" name="Freeform 56"/>
          <p:cNvSpPr>
            <a:spLocks/>
          </p:cNvSpPr>
          <p:nvPr/>
        </p:nvSpPr>
        <p:spPr bwMode="auto">
          <a:xfrm flipH="1" flipV="1">
            <a:off x="3898900" y="4084638"/>
            <a:ext cx="252413" cy="255587"/>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97" name="Freeform 57"/>
          <p:cNvSpPr>
            <a:spLocks/>
          </p:cNvSpPr>
          <p:nvPr/>
        </p:nvSpPr>
        <p:spPr bwMode="auto">
          <a:xfrm flipH="1" flipV="1">
            <a:off x="4545013" y="4281488"/>
            <a:ext cx="250825" cy="255587"/>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98" name="Freeform 58"/>
          <p:cNvSpPr>
            <a:spLocks/>
          </p:cNvSpPr>
          <p:nvPr/>
        </p:nvSpPr>
        <p:spPr bwMode="auto">
          <a:xfrm flipH="1" flipV="1">
            <a:off x="5176838" y="4505325"/>
            <a:ext cx="250825" cy="2555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899" name="Freeform 59"/>
          <p:cNvSpPr>
            <a:spLocks/>
          </p:cNvSpPr>
          <p:nvPr/>
        </p:nvSpPr>
        <p:spPr bwMode="auto">
          <a:xfrm flipH="1" flipV="1">
            <a:off x="5780088" y="4630738"/>
            <a:ext cx="250825" cy="255587"/>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900" name="Freeform 60"/>
          <p:cNvSpPr>
            <a:spLocks/>
          </p:cNvSpPr>
          <p:nvPr/>
        </p:nvSpPr>
        <p:spPr bwMode="auto">
          <a:xfrm flipH="1" flipV="1">
            <a:off x="6411913" y="4799013"/>
            <a:ext cx="250825" cy="255587"/>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901" name="Freeform 61"/>
          <p:cNvSpPr>
            <a:spLocks/>
          </p:cNvSpPr>
          <p:nvPr/>
        </p:nvSpPr>
        <p:spPr bwMode="auto">
          <a:xfrm flipH="1" flipV="1">
            <a:off x="1390650" y="3468688"/>
            <a:ext cx="250825" cy="255587"/>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902" name="Freeform 62"/>
          <p:cNvSpPr>
            <a:spLocks/>
          </p:cNvSpPr>
          <p:nvPr/>
        </p:nvSpPr>
        <p:spPr bwMode="auto">
          <a:xfrm flipV="1">
            <a:off x="1252538" y="5724525"/>
            <a:ext cx="250825" cy="2555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chemeClr val="tx1"/>
          </a:solidFill>
          <a:ln w="28575" cmpd="sng">
            <a:solidFill>
              <a:schemeClr val="tx1"/>
            </a:solidFill>
            <a:round/>
            <a:headEnd/>
            <a:tailEnd/>
          </a:ln>
          <a:effectLst/>
        </p:spPr>
        <p:txBody>
          <a:bodyPr wrap="none" anchor="ctr"/>
          <a:lstStyle/>
          <a:p>
            <a:endParaRPr lang="en-US" dirty="0"/>
          </a:p>
        </p:txBody>
      </p:sp>
      <p:sp>
        <p:nvSpPr>
          <p:cNvPr id="291903" name="Freeform 63"/>
          <p:cNvSpPr>
            <a:spLocks/>
          </p:cNvSpPr>
          <p:nvPr/>
        </p:nvSpPr>
        <p:spPr bwMode="auto">
          <a:xfrm flipH="1" flipV="1">
            <a:off x="2009775" y="3581400"/>
            <a:ext cx="250825" cy="2555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904" name="Freeform 64"/>
          <p:cNvSpPr>
            <a:spLocks/>
          </p:cNvSpPr>
          <p:nvPr/>
        </p:nvSpPr>
        <p:spPr bwMode="auto">
          <a:xfrm flipH="1" flipV="1">
            <a:off x="3282950" y="3930650"/>
            <a:ext cx="252413" cy="2555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1905" name="Line 65"/>
          <p:cNvSpPr>
            <a:spLocks noChangeShapeType="1"/>
          </p:cNvSpPr>
          <p:nvPr/>
        </p:nvSpPr>
        <p:spPr bwMode="auto">
          <a:xfrm>
            <a:off x="1604963" y="1598613"/>
            <a:ext cx="0" cy="3716337"/>
          </a:xfrm>
          <a:prstGeom prst="line">
            <a:avLst/>
          </a:prstGeom>
          <a:noFill/>
          <a:ln w="38100">
            <a:solidFill>
              <a:schemeClr val="bg2"/>
            </a:solidFill>
            <a:round/>
            <a:headEnd/>
            <a:tailEnd/>
          </a:ln>
          <a:effectLst/>
        </p:spPr>
        <p:txBody>
          <a:bodyPr wrap="none" anchor="ctr"/>
          <a:lstStyle/>
          <a:p>
            <a:endParaRPr lang="en-US" dirty="0"/>
          </a:p>
        </p:txBody>
      </p:sp>
      <p:sp>
        <p:nvSpPr>
          <p:cNvPr id="291906" name="Line 66"/>
          <p:cNvSpPr>
            <a:spLocks noChangeShapeType="1"/>
          </p:cNvSpPr>
          <p:nvPr/>
        </p:nvSpPr>
        <p:spPr bwMode="auto">
          <a:xfrm>
            <a:off x="4764088" y="1598613"/>
            <a:ext cx="0" cy="3716337"/>
          </a:xfrm>
          <a:prstGeom prst="line">
            <a:avLst/>
          </a:prstGeom>
          <a:noFill/>
          <a:ln w="38100">
            <a:solidFill>
              <a:schemeClr val="bg2"/>
            </a:solidFill>
            <a:round/>
            <a:headEnd/>
            <a:tailEnd/>
          </a:ln>
          <a:effectLst/>
        </p:spPr>
        <p:txBody>
          <a:bodyPr wrap="none" anchor="ctr"/>
          <a:lstStyle/>
          <a:p>
            <a:endParaRPr lang="en-US" dirty="0"/>
          </a:p>
        </p:txBody>
      </p:sp>
      <p:sp>
        <p:nvSpPr>
          <p:cNvPr id="291907" name="Line 67"/>
          <p:cNvSpPr>
            <a:spLocks noChangeShapeType="1"/>
          </p:cNvSpPr>
          <p:nvPr/>
        </p:nvSpPr>
        <p:spPr bwMode="auto">
          <a:xfrm>
            <a:off x="5395913" y="1598613"/>
            <a:ext cx="0" cy="3716337"/>
          </a:xfrm>
          <a:prstGeom prst="line">
            <a:avLst/>
          </a:prstGeom>
          <a:noFill/>
          <a:ln w="38100">
            <a:solidFill>
              <a:schemeClr val="bg2"/>
            </a:solidFill>
            <a:round/>
            <a:headEnd/>
            <a:tailEnd/>
          </a:ln>
          <a:effectLst/>
        </p:spPr>
        <p:txBody>
          <a:bodyPr wrap="none" anchor="ctr"/>
          <a:lstStyle/>
          <a:p>
            <a:endParaRPr lang="en-US" dirty="0"/>
          </a:p>
        </p:txBody>
      </p:sp>
      <p:sp>
        <p:nvSpPr>
          <p:cNvPr id="291908" name="Line 68"/>
          <p:cNvSpPr>
            <a:spLocks noChangeShapeType="1"/>
          </p:cNvSpPr>
          <p:nvPr/>
        </p:nvSpPr>
        <p:spPr bwMode="auto">
          <a:xfrm>
            <a:off x="6027738" y="1598613"/>
            <a:ext cx="0" cy="3716337"/>
          </a:xfrm>
          <a:prstGeom prst="line">
            <a:avLst/>
          </a:prstGeom>
          <a:noFill/>
          <a:ln w="38100">
            <a:solidFill>
              <a:schemeClr val="bg2"/>
            </a:solidFill>
            <a:round/>
            <a:headEnd/>
            <a:tailEnd/>
          </a:ln>
          <a:effectLst/>
        </p:spPr>
        <p:txBody>
          <a:bodyPr wrap="none" anchor="ctr"/>
          <a:lstStyle/>
          <a:p>
            <a:endParaRPr lang="en-US" dirty="0"/>
          </a:p>
        </p:txBody>
      </p:sp>
      <p:sp>
        <p:nvSpPr>
          <p:cNvPr id="291909" name="Line 69"/>
          <p:cNvSpPr>
            <a:spLocks noChangeShapeType="1"/>
          </p:cNvSpPr>
          <p:nvPr/>
        </p:nvSpPr>
        <p:spPr bwMode="auto">
          <a:xfrm>
            <a:off x="6659563" y="1598613"/>
            <a:ext cx="0" cy="3716337"/>
          </a:xfrm>
          <a:prstGeom prst="line">
            <a:avLst/>
          </a:prstGeom>
          <a:noFill/>
          <a:ln w="38100">
            <a:solidFill>
              <a:schemeClr val="bg2"/>
            </a:solidFill>
            <a:round/>
            <a:headEnd/>
            <a:tailEnd/>
          </a:ln>
          <a:effectLst/>
        </p:spPr>
        <p:txBody>
          <a:bodyPr wrap="none" anchor="ctr"/>
          <a:lstStyle/>
          <a:p>
            <a:endParaRPr lang="en-US" dirty="0"/>
          </a:p>
        </p:txBody>
      </p:sp>
      <p:sp>
        <p:nvSpPr>
          <p:cNvPr id="291910" name="Line 70"/>
          <p:cNvSpPr>
            <a:spLocks noChangeShapeType="1"/>
          </p:cNvSpPr>
          <p:nvPr/>
        </p:nvSpPr>
        <p:spPr bwMode="auto">
          <a:xfrm>
            <a:off x="7291388" y="1598613"/>
            <a:ext cx="0" cy="3716337"/>
          </a:xfrm>
          <a:prstGeom prst="line">
            <a:avLst/>
          </a:prstGeom>
          <a:noFill/>
          <a:ln w="38100">
            <a:solidFill>
              <a:schemeClr val="bg2"/>
            </a:solidFill>
            <a:round/>
            <a:headEnd/>
            <a:tailEnd/>
          </a:ln>
          <a:effectLst/>
        </p:spPr>
        <p:txBody>
          <a:bodyPr wrap="none" anchor="ctr"/>
          <a:lstStyle/>
          <a:p>
            <a:endParaRPr lang="en-US" dirty="0"/>
          </a:p>
        </p:txBody>
      </p:sp>
      <p:sp>
        <p:nvSpPr>
          <p:cNvPr id="291911" name="Line 71"/>
          <p:cNvSpPr>
            <a:spLocks noChangeShapeType="1"/>
          </p:cNvSpPr>
          <p:nvPr/>
        </p:nvSpPr>
        <p:spPr bwMode="auto">
          <a:xfrm>
            <a:off x="7923213" y="1598613"/>
            <a:ext cx="0" cy="3716337"/>
          </a:xfrm>
          <a:prstGeom prst="line">
            <a:avLst/>
          </a:prstGeom>
          <a:noFill/>
          <a:ln w="38100">
            <a:solidFill>
              <a:schemeClr val="bg2"/>
            </a:solidFill>
            <a:round/>
            <a:headEnd/>
            <a:tailEnd/>
          </a:ln>
          <a:effectLst/>
        </p:spPr>
        <p:txBody>
          <a:bodyPr wrap="none" anchor="ctr"/>
          <a:lstStyle/>
          <a:p>
            <a:endParaRPr lang="en-US" dirty="0"/>
          </a:p>
        </p:txBody>
      </p:sp>
      <p:sp>
        <p:nvSpPr>
          <p:cNvPr id="291912" name="Line 72"/>
          <p:cNvSpPr>
            <a:spLocks noChangeShapeType="1"/>
          </p:cNvSpPr>
          <p:nvPr/>
        </p:nvSpPr>
        <p:spPr bwMode="auto">
          <a:xfrm>
            <a:off x="2236788" y="1598613"/>
            <a:ext cx="0" cy="3716337"/>
          </a:xfrm>
          <a:prstGeom prst="line">
            <a:avLst/>
          </a:prstGeom>
          <a:noFill/>
          <a:ln w="38100">
            <a:solidFill>
              <a:schemeClr val="bg2"/>
            </a:solidFill>
            <a:round/>
            <a:headEnd/>
            <a:tailEnd/>
          </a:ln>
          <a:effectLst/>
        </p:spPr>
        <p:txBody>
          <a:bodyPr wrap="none" anchor="ctr"/>
          <a:lstStyle/>
          <a:p>
            <a:endParaRPr lang="en-US" dirty="0"/>
          </a:p>
        </p:txBody>
      </p:sp>
      <p:sp>
        <p:nvSpPr>
          <p:cNvPr id="291913" name="Line 73"/>
          <p:cNvSpPr>
            <a:spLocks noChangeShapeType="1"/>
          </p:cNvSpPr>
          <p:nvPr/>
        </p:nvSpPr>
        <p:spPr bwMode="auto">
          <a:xfrm>
            <a:off x="2868613" y="1598613"/>
            <a:ext cx="0" cy="3716337"/>
          </a:xfrm>
          <a:prstGeom prst="line">
            <a:avLst/>
          </a:prstGeom>
          <a:noFill/>
          <a:ln w="38100">
            <a:solidFill>
              <a:schemeClr val="bg2"/>
            </a:solidFill>
            <a:round/>
            <a:headEnd/>
            <a:tailEnd/>
          </a:ln>
          <a:effectLst/>
        </p:spPr>
        <p:txBody>
          <a:bodyPr wrap="none" anchor="ctr"/>
          <a:lstStyle/>
          <a:p>
            <a:endParaRPr lang="en-US" dirty="0"/>
          </a:p>
        </p:txBody>
      </p:sp>
      <p:sp>
        <p:nvSpPr>
          <p:cNvPr id="291914" name="Line 74"/>
          <p:cNvSpPr>
            <a:spLocks noChangeShapeType="1"/>
          </p:cNvSpPr>
          <p:nvPr/>
        </p:nvSpPr>
        <p:spPr bwMode="auto">
          <a:xfrm>
            <a:off x="3500438" y="1598613"/>
            <a:ext cx="0" cy="3716337"/>
          </a:xfrm>
          <a:prstGeom prst="line">
            <a:avLst/>
          </a:prstGeom>
          <a:noFill/>
          <a:ln w="38100">
            <a:solidFill>
              <a:schemeClr val="bg2"/>
            </a:solidFill>
            <a:round/>
            <a:headEnd/>
            <a:tailEnd/>
          </a:ln>
          <a:effectLst/>
        </p:spPr>
        <p:txBody>
          <a:bodyPr wrap="none" anchor="ctr"/>
          <a:lstStyle/>
          <a:p>
            <a:endParaRPr lang="en-US" dirty="0"/>
          </a:p>
        </p:txBody>
      </p:sp>
      <p:sp>
        <p:nvSpPr>
          <p:cNvPr id="291915" name="Line 75"/>
          <p:cNvSpPr>
            <a:spLocks noChangeShapeType="1"/>
          </p:cNvSpPr>
          <p:nvPr/>
        </p:nvSpPr>
        <p:spPr bwMode="auto">
          <a:xfrm>
            <a:off x="4132263" y="1598613"/>
            <a:ext cx="0" cy="3716337"/>
          </a:xfrm>
          <a:prstGeom prst="line">
            <a:avLst/>
          </a:prstGeom>
          <a:noFill/>
          <a:ln w="38100">
            <a:solidFill>
              <a:schemeClr val="bg2"/>
            </a:solidFill>
            <a:round/>
            <a:headEnd/>
            <a:tailEnd/>
          </a:ln>
          <a:effectLst/>
        </p:spPr>
        <p:txBody>
          <a:bodyPr wrap="none" anchor="ctr"/>
          <a:lstStyle/>
          <a:p>
            <a:endParaRPr lang="en-US" dirty="0"/>
          </a:p>
        </p:txBody>
      </p:sp>
      <p:sp>
        <p:nvSpPr>
          <p:cNvPr id="291916" name="Text Box 76"/>
          <p:cNvSpPr txBox="1">
            <a:spLocks noChangeArrowheads="1"/>
          </p:cNvSpPr>
          <p:nvPr/>
        </p:nvSpPr>
        <p:spPr bwMode="auto">
          <a:xfrm>
            <a:off x="1646238" y="5699125"/>
            <a:ext cx="2244725" cy="304800"/>
          </a:xfrm>
          <a:prstGeom prst="rect">
            <a:avLst/>
          </a:prstGeom>
          <a:noFill/>
          <a:ln w="9525">
            <a:noFill/>
            <a:miter lim="800000"/>
            <a:headEnd/>
            <a:tailEnd/>
          </a:ln>
          <a:effectLst/>
        </p:spPr>
        <p:txBody>
          <a:bodyPr wrap="none">
            <a:spAutoFit/>
          </a:bodyPr>
          <a:lstStyle/>
          <a:p>
            <a:r>
              <a:rPr lang="en-US" sz="1400" b="1" dirty="0">
                <a:latin typeface="Tahoma" pitchFamily="34" charset="0"/>
              </a:rPr>
              <a:t>Increase in Impedance</a:t>
            </a:r>
          </a:p>
        </p:txBody>
      </p:sp>
      <p:sp>
        <p:nvSpPr>
          <p:cNvPr id="291917" name="Text Box 77"/>
          <p:cNvSpPr txBox="1">
            <a:spLocks noChangeArrowheads="1"/>
          </p:cNvSpPr>
          <p:nvPr/>
        </p:nvSpPr>
        <p:spPr bwMode="auto">
          <a:xfrm>
            <a:off x="5159375" y="5699125"/>
            <a:ext cx="2286000" cy="304800"/>
          </a:xfrm>
          <a:prstGeom prst="rect">
            <a:avLst/>
          </a:prstGeom>
          <a:noFill/>
          <a:ln w="9525">
            <a:noFill/>
            <a:miter lim="800000"/>
            <a:headEnd/>
            <a:tailEnd/>
          </a:ln>
          <a:effectLst/>
        </p:spPr>
        <p:txBody>
          <a:bodyPr wrap="none">
            <a:spAutoFit/>
          </a:bodyPr>
          <a:lstStyle/>
          <a:p>
            <a:r>
              <a:rPr lang="en-US" sz="1400" b="1" dirty="0">
                <a:latin typeface="Tahoma" pitchFamily="34" charset="0"/>
              </a:rPr>
              <a:t>Decrease in Impedance</a:t>
            </a:r>
          </a:p>
        </p:txBody>
      </p:sp>
      <p:sp>
        <p:nvSpPr>
          <p:cNvPr id="291919" name="Text Box 79"/>
          <p:cNvSpPr txBox="1">
            <a:spLocks noChangeArrowheads="1"/>
          </p:cNvSpPr>
          <p:nvPr/>
        </p:nvSpPr>
        <p:spPr bwMode="auto">
          <a:xfrm>
            <a:off x="685800" y="1071563"/>
            <a:ext cx="7088800" cy="400110"/>
          </a:xfrm>
          <a:prstGeom prst="rect">
            <a:avLst/>
          </a:prstGeom>
          <a:noFill/>
          <a:ln w="9525">
            <a:noFill/>
            <a:miter lim="800000"/>
            <a:headEnd/>
            <a:tailEnd/>
          </a:ln>
          <a:effectLst/>
        </p:spPr>
        <p:txBody>
          <a:bodyPr wrap="none">
            <a:spAutoFit/>
          </a:bodyPr>
          <a:lstStyle/>
          <a:p>
            <a:r>
              <a:rPr lang="en-US" sz="2000" b="1" dirty="0">
                <a:latin typeface="Tahoma" pitchFamily="34" charset="0"/>
              </a:rPr>
              <a:t>Able to resolve boundaries of beds a few meters thick</a:t>
            </a:r>
          </a:p>
        </p:txBody>
      </p:sp>
      <p:sp>
        <p:nvSpPr>
          <p:cNvPr id="291921" name="Line 81"/>
          <p:cNvSpPr>
            <a:spLocks noChangeShapeType="1"/>
          </p:cNvSpPr>
          <p:nvPr/>
        </p:nvSpPr>
        <p:spPr bwMode="auto">
          <a:xfrm>
            <a:off x="1244600" y="5683250"/>
            <a:ext cx="0" cy="400050"/>
          </a:xfrm>
          <a:prstGeom prst="line">
            <a:avLst/>
          </a:prstGeom>
          <a:noFill/>
          <a:ln w="28575">
            <a:solidFill>
              <a:schemeClr val="bg2"/>
            </a:solidFill>
            <a:round/>
            <a:headEnd/>
            <a:tailEnd/>
          </a:ln>
          <a:effectLst/>
        </p:spPr>
        <p:txBody>
          <a:bodyPr/>
          <a:lstStyle/>
          <a:p>
            <a:endParaRPr lang="en-US" dirty="0"/>
          </a:p>
        </p:txBody>
      </p:sp>
      <p:sp>
        <p:nvSpPr>
          <p:cNvPr id="291923" name="Line 83"/>
          <p:cNvSpPr>
            <a:spLocks noChangeShapeType="1"/>
          </p:cNvSpPr>
          <p:nvPr/>
        </p:nvSpPr>
        <p:spPr bwMode="auto">
          <a:xfrm>
            <a:off x="5048250" y="5683250"/>
            <a:ext cx="0" cy="400050"/>
          </a:xfrm>
          <a:prstGeom prst="line">
            <a:avLst/>
          </a:prstGeom>
          <a:noFill/>
          <a:ln w="28575">
            <a:solidFill>
              <a:schemeClr val="bg2"/>
            </a:solidFill>
            <a:round/>
            <a:headEnd/>
            <a:tailEnd/>
          </a:ln>
          <a:effectLst/>
        </p:spPr>
        <p:txBody>
          <a:bodyPr/>
          <a:lstStyle/>
          <a:p>
            <a:endParaRPr lang="en-US" dirty="0"/>
          </a:p>
        </p:txBody>
      </p:sp>
      <p:sp>
        <p:nvSpPr>
          <p:cNvPr id="291924" name="Rectangle 84"/>
          <p:cNvSpPr>
            <a:spLocks noChangeAspect="1" noChangeArrowheads="1"/>
          </p:cNvSpPr>
          <p:nvPr/>
        </p:nvSpPr>
        <p:spPr bwMode="auto">
          <a:xfrm>
            <a:off x="684213" y="1706563"/>
            <a:ext cx="165100" cy="574675"/>
          </a:xfrm>
          <a:prstGeom prst="rect">
            <a:avLst/>
          </a:prstGeom>
          <a:solidFill>
            <a:schemeClr val="tx1"/>
          </a:solidFill>
          <a:ln w="9525">
            <a:solidFill>
              <a:schemeClr val="bg1"/>
            </a:solidFill>
            <a:miter lim="800000"/>
            <a:headEnd/>
            <a:tailEnd/>
          </a:ln>
          <a:effectLst/>
        </p:spPr>
        <p:txBody>
          <a:bodyPr wrap="none" anchor="ctr"/>
          <a:lstStyle/>
          <a:p>
            <a:endParaRPr lang="en-US" dirty="0"/>
          </a:p>
        </p:txBody>
      </p:sp>
      <p:sp>
        <p:nvSpPr>
          <p:cNvPr id="291925" name="Text Box 85"/>
          <p:cNvSpPr txBox="1">
            <a:spLocks noChangeArrowheads="1"/>
          </p:cNvSpPr>
          <p:nvPr/>
        </p:nvSpPr>
        <p:spPr bwMode="auto">
          <a:xfrm>
            <a:off x="790575" y="1841500"/>
            <a:ext cx="815975" cy="304800"/>
          </a:xfrm>
          <a:prstGeom prst="rect">
            <a:avLst/>
          </a:prstGeom>
          <a:noFill/>
          <a:ln w="9525">
            <a:noFill/>
            <a:miter lim="800000"/>
            <a:headEnd/>
            <a:tailEnd/>
          </a:ln>
          <a:effectLst/>
        </p:spPr>
        <p:txBody>
          <a:bodyPr wrap="none">
            <a:spAutoFit/>
          </a:bodyPr>
          <a:lstStyle/>
          <a:p>
            <a:r>
              <a:rPr lang="en-US" sz="1400" b="1" dirty="0">
                <a:solidFill>
                  <a:schemeClr val="bg1"/>
                </a:solidFill>
                <a:latin typeface="Arial" pitchFamily="34" charset="0"/>
              </a:rPr>
              <a:t>1 meter</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919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91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a:t>
            </a:r>
            <a:endParaRPr lang="en-US" dirty="0"/>
          </a:p>
        </p:txBody>
      </p:sp>
      <p:sp>
        <p:nvSpPr>
          <p:cNvPr id="3" name="Text Box 11"/>
          <p:cNvSpPr txBox="1">
            <a:spLocks noChangeArrowheads="1"/>
          </p:cNvSpPr>
          <p:nvPr/>
        </p:nvSpPr>
        <p:spPr bwMode="auto">
          <a:xfrm>
            <a:off x="497547" y="1435909"/>
            <a:ext cx="7628536" cy="1323439"/>
          </a:xfrm>
          <a:prstGeom prst="rect">
            <a:avLst/>
          </a:prstGeom>
          <a:noFill/>
          <a:ln w="9525">
            <a:noFill/>
            <a:miter lim="800000"/>
            <a:headEnd/>
            <a:tailEnd/>
          </a:ln>
          <a:effectLst/>
        </p:spPr>
        <p:txBody>
          <a:bodyPr wrap="square">
            <a:spAutoFit/>
          </a:bodyPr>
          <a:lstStyle/>
          <a:p>
            <a:pPr marL="396875" indent="-396875"/>
            <a:r>
              <a:rPr lang="en-US" sz="2000" b="1" dirty="0" smtClean="0">
                <a:latin typeface="Tahoma" pitchFamily="34" charset="0"/>
              </a:rPr>
              <a:t>What would happen if an interval is thin, i.e., the response from the top interface does not finish before the response from the base </a:t>
            </a:r>
            <a:r>
              <a:rPr lang="en-US" sz="2000" b="1" dirty="0">
                <a:latin typeface="Tahoma" pitchFamily="34" charset="0"/>
              </a:rPr>
              <a:t>interface begins</a:t>
            </a:r>
            <a:r>
              <a:rPr lang="en-US" sz="2000" b="1" dirty="0" smtClean="0">
                <a:latin typeface="Tahoma" pitchFamily="34" charset="0"/>
              </a:rPr>
              <a:t>?</a:t>
            </a:r>
          </a:p>
          <a:p>
            <a:r>
              <a:rPr lang="en-US" sz="2000" b="1" dirty="0" smtClean="0">
                <a:latin typeface="Tahoma" pitchFamily="34" charset="0"/>
              </a:rPr>
              <a:t> </a:t>
            </a:r>
            <a:endParaRPr lang="en-US" sz="2000" b="1" dirty="0">
              <a:latin typeface="Tahoma" pitchFamily="34" charset="0"/>
            </a:endParaRPr>
          </a:p>
        </p:txBody>
      </p:sp>
      <p:sp>
        <p:nvSpPr>
          <p:cNvPr id="4" name="Text Box 11"/>
          <p:cNvSpPr txBox="1">
            <a:spLocks noChangeArrowheads="1"/>
          </p:cNvSpPr>
          <p:nvPr/>
        </p:nvSpPr>
        <p:spPr bwMode="auto">
          <a:xfrm>
            <a:off x="615442" y="3020294"/>
            <a:ext cx="7628536" cy="1938992"/>
          </a:xfrm>
          <a:prstGeom prst="rect">
            <a:avLst/>
          </a:prstGeom>
          <a:noFill/>
          <a:ln w="9525">
            <a:noFill/>
            <a:miter lim="800000"/>
            <a:headEnd/>
            <a:tailEnd/>
          </a:ln>
          <a:effectLst/>
        </p:spPr>
        <p:txBody>
          <a:bodyPr wrap="square">
            <a:spAutoFit/>
          </a:bodyPr>
          <a:lstStyle/>
          <a:p>
            <a:pPr marL="396875" indent="-396875"/>
            <a:r>
              <a:rPr lang="en-US" sz="2000" b="1" dirty="0" smtClean="0">
                <a:latin typeface="Tahoma" pitchFamily="34" charset="0"/>
              </a:rPr>
              <a:t>ANSWER:  </a:t>
            </a:r>
          </a:p>
          <a:p>
            <a:pPr marL="396875" indent="-396875"/>
            <a:r>
              <a:rPr lang="en-US" sz="2000" b="1" dirty="0" smtClean="0">
                <a:latin typeface="Tahoma" pitchFamily="34" charset="0"/>
              </a:rPr>
              <a:t>	</a:t>
            </a:r>
            <a:r>
              <a:rPr lang="en-US" sz="2000" dirty="0" smtClean="0">
                <a:latin typeface="Tahoma" pitchFamily="34" charset="0"/>
              </a:rPr>
              <a:t>At depths (two-way times) where the two responses co-exist, the two values would add together.  The receiver would “hear” both responses simultaneously with no way to “know” it is “hearing” the tail end of the response from the top and the start up of the response from the base.</a:t>
            </a:r>
            <a:endParaRPr lang="en-US" sz="2000" dirty="0">
              <a:latin typeface="Tahoma"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Interference Effects</a:t>
            </a:r>
            <a:endParaRPr lang="en-US" dirty="0"/>
          </a:p>
        </p:txBody>
      </p:sp>
      <p:sp>
        <p:nvSpPr>
          <p:cNvPr id="3" name="Rectangle 3"/>
          <p:cNvSpPr>
            <a:spLocks noChangeArrowheads="1"/>
          </p:cNvSpPr>
          <p:nvPr/>
        </p:nvSpPr>
        <p:spPr bwMode="auto">
          <a:xfrm>
            <a:off x="2693592" y="2813050"/>
            <a:ext cx="1066800" cy="2362200"/>
          </a:xfrm>
          <a:prstGeom prst="rect">
            <a:avLst/>
          </a:prstGeom>
          <a:solidFill>
            <a:srgbClr val="FFFF00">
              <a:alpha val="50000"/>
            </a:srgbClr>
          </a:solidFill>
          <a:ln w="9525">
            <a:solidFill>
              <a:srgbClr val="3399FF"/>
            </a:solidFill>
            <a:miter lim="800000"/>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4" name="Line 5"/>
          <p:cNvSpPr>
            <a:spLocks noChangeShapeType="1"/>
          </p:cNvSpPr>
          <p:nvPr/>
        </p:nvSpPr>
        <p:spPr bwMode="auto">
          <a:xfrm flipH="1">
            <a:off x="979092" y="3124200"/>
            <a:ext cx="0" cy="2209800"/>
          </a:xfrm>
          <a:prstGeom prst="line">
            <a:avLst/>
          </a:prstGeom>
          <a:noFill/>
          <a:ln w="38100">
            <a:solidFill>
              <a:schemeClr val="tx1"/>
            </a:solidFill>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7" name="Line 8"/>
          <p:cNvSpPr>
            <a:spLocks noChangeShapeType="1"/>
          </p:cNvSpPr>
          <p:nvPr/>
        </p:nvSpPr>
        <p:spPr bwMode="auto">
          <a:xfrm>
            <a:off x="725092" y="3930650"/>
            <a:ext cx="254000" cy="0"/>
          </a:xfrm>
          <a:prstGeom prst="line">
            <a:avLst/>
          </a:prstGeom>
          <a:noFill/>
          <a:ln w="38100">
            <a:solidFill>
              <a:schemeClr val="tx1"/>
            </a:solidFill>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8" name="Line 9"/>
          <p:cNvSpPr>
            <a:spLocks noChangeShapeType="1"/>
          </p:cNvSpPr>
          <p:nvPr/>
        </p:nvSpPr>
        <p:spPr bwMode="auto">
          <a:xfrm>
            <a:off x="979092" y="3613150"/>
            <a:ext cx="254000" cy="0"/>
          </a:xfrm>
          <a:prstGeom prst="line">
            <a:avLst/>
          </a:prstGeom>
          <a:noFill/>
          <a:ln w="38100">
            <a:solidFill>
              <a:schemeClr val="tx1"/>
            </a:solidFill>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9" name="Rectangle 10"/>
          <p:cNvSpPr>
            <a:spLocks noChangeArrowheads="1"/>
          </p:cNvSpPr>
          <p:nvPr/>
        </p:nvSpPr>
        <p:spPr bwMode="auto">
          <a:xfrm>
            <a:off x="7086600" y="2819400"/>
            <a:ext cx="1066800" cy="2362200"/>
          </a:xfrm>
          <a:prstGeom prst="rect">
            <a:avLst/>
          </a:prstGeom>
          <a:solidFill>
            <a:srgbClr val="FFFF00">
              <a:alpha val="50000"/>
            </a:srgbClr>
          </a:solidFill>
          <a:ln w="9525">
            <a:solidFill>
              <a:srgbClr val="3399FF"/>
            </a:solidFill>
            <a:miter lim="800000"/>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11" name="Text Box 12"/>
          <p:cNvSpPr txBox="1">
            <a:spLocks noChangeArrowheads="1"/>
          </p:cNvSpPr>
          <p:nvPr/>
        </p:nvSpPr>
        <p:spPr bwMode="auto">
          <a:xfrm>
            <a:off x="1198167" y="2396167"/>
            <a:ext cx="1194173" cy="400110"/>
          </a:xfrm>
          <a:prstGeom prst="rect">
            <a:avLst/>
          </a:prstGeom>
          <a:noFill/>
          <a:ln w="9525">
            <a:noFill/>
            <a:miter lim="800000"/>
            <a:headEnd/>
            <a:tailEnd/>
          </a:ln>
          <a:effectLst/>
        </p:spPr>
        <p:txBody>
          <a:bodyPr wrap="none">
            <a:spAutoFit/>
          </a:bodyPr>
          <a:lstStyle/>
          <a:p>
            <a:pPr algn="l"/>
            <a:r>
              <a:rPr lang="en-US" sz="2000" i="0" dirty="0" smtClean="0">
                <a:latin typeface="Tahoma" pitchFamily="34" charset="0"/>
                <a:ea typeface="Tahoma" pitchFamily="34" charset="0"/>
                <a:cs typeface="Tahoma" pitchFamily="34" charset="0"/>
              </a:rPr>
              <a:t>Wavelets</a:t>
            </a:r>
            <a:endParaRPr lang="en-US" sz="2000" i="0" dirty="0">
              <a:latin typeface="Tahoma" pitchFamily="34" charset="0"/>
              <a:ea typeface="Tahoma" pitchFamily="34" charset="0"/>
              <a:cs typeface="Tahoma" pitchFamily="34" charset="0"/>
            </a:endParaRPr>
          </a:p>
        </p:txBody>
      </p:sp>
      <p:sp>
        <p:nvSpPr>
          <p:cNvPr id="14" name="Text Box 15"/>
          <p:cNvSpPr txBox="1">
            <a:spLocks noChangeArrowheads="1"/>
          </p:cNvSpPr>
          <p:nvPr/>
        </p:nvSpPr>
        <p:spPr bwMode="auto">
          <a:xfrm>
            <a:off x="2655492" y="2396167"/>
            <a:ext cx="1368195" cy="400110"/>
          </a:xfrm>
          <a:prstGeom prst="rect">
            <a:avLst/>
          </a:prstGeom>
          <a:noFill/>
          <a:ln w="9525">
            <a:noFill/>
            <a:miter lim="800000"/>
            <a:headEnd/>
            <a:tailEnd/>
          </a:ln>
          <a:effectLst/>
        </p:spPr>
        <p:txBody>
          <a:bodyPr wrap="none">
            <a:spAutoFit/>
          </a:bodyPr>
          <a:lstStyle/>
          <a:p>
            <a:pPr algn="l"/>
            <a:r>
              <a:rPr lang="en-US" sz="2000" i="0" dirty="0" smtClean="0">
                <a:latin typeface="Tahoma" pitchFamily="34" charset="0"/>
                <a:ea typeface="Tahoma" pitchFamily="34" charset="0"/>
                <a:cs typeface="Tahoma" pitchFamily="34" charset="0"/>
              </a:rPr>
              <a:t>Composite</a:t>
            </a:r>
            <a:endParaRPr lang="en-US" sz="2000" i="0" dirty="0">
              <a:latin typeface="Tahoma" pitchFamily="34" charset="0"/>
              <a:ea typeface="Tahoma" pitchFamily="34" charset="0"/>
              <a:cs typeface="Tahoma" pitchFamily="34" charset="0"/>
            </a:endParaRPr>
          </a:p>
        </p:txBody>
      </p:sp>
      <p:sp>
        <p:nvSpPr>
          <p:cNvPr id="15" name="Text Box 16"/>
          <p:cNvSpPr txBox="1">
            <a:spLocks noChangeArrowheads="1"/>
          </p:cNvSpPr>
          <p:nvPr/>
        </p:nvSpPr>
        <p:spPr bwMode="auto">
          <a:xfrm>
            <a:off x="1052423" y="1507471"/>
            <a:ext cx="2466975" cy="707886"/>
          </a:xfrm>
          <a:prstGeom prst="rect">
            <a:avLst/>
          </a:prstGeom>
          <a:noFill/>
          <a:ln w="9525">
            <a:noFill/>
            <a:miter lim="800000"/>
            <a:headEnd/>
            <a:tailEnd/>
          </a:ln>
          <a:effectLst/>
        </p:spPr>
        <p:txBody>
          <a:bodyPr>
            <a:spAutoFit/>
          </a:bodyPr>
          <a:lstStyle/>
          <a:p>
            <a:pPr algn="ctr"/>
            <a:r>
              <a:rPr lang="en-US" sz="2000" b="1" i="0" dirty="0" smtClean="0">
                <a:solidFill>
                  <a:srgbClr val="0033CC"/>
                </a:solidFill>
                <a:latin typeface="Tahoma" pitchFamily="34" charset="0"/>
                <a:ea typeface="Tahoma" pitchFamily="34" charset="0"/>
                <a:cs typeface="Tahoma" pitchFamily="34" charset="0"/>
              </a:rPr>
              <a:t>Constructive Interference</a:t>
            </a:r>
            <a:endParaRPr lang="en-US" sz="1600" b="1" i="0" dirty="0">
              <a:solidFill>
                <a:srgbClr val="0033CC"/>
              </a:solidFill>
              <a:latin typeface="Tahoma" pitchFamily="34" charset="0"/>
              <a:ea typeface="Tahoma" pitchFamily="34" charset="0"/>
              <a:cs typeface="Tahoma" pitchFamily="34" charset="0"/>
            </a:endParaRPr>
          </a:p>
        </p:txBody>
      </p:sp>
      <p:sp>
        <p:nvSpPr>
          <p:cNvPr id="17" name="Text Box 18"/>
          <p:cNvSpPr txBox="1">
            <a:spLocks noChangeArrowheads="1"/>
          </p:cNvSpPr>
          <p:nvPr/>
        </p:nvSpPr>
        <p:spPr bwMode="auto">
          <a:xfrm>
            <a:off x="705921" y="2716213"/>
            <a:ext cx="513282" cy="307777"/>
          </a:xfrm>
          <a:prstGeom prst="rect">
            <a:avLst/>
          </a:prstGeom>
          <a:noFill/>
          <a:ln w="9525">
            <a:noFill/>
            <a:miter lim="800000"/>
            <a:headEnd/>
            <a:tailEnd/>
          </a:ln>
          <a:effectLst/>
        </p:spPr>
        <p:txBody>
          <a:bodyPr wrap="none">
            <a:spAutoFit/>
          </a:bodyPr>
          <a:lstStyle/>
          <a:p>
            <a:pPr algn="l"/>
            <a:r>
              <a:rPr lang="en-US" sz="1400" i="0" dirty="0" smtClean="0">
                <a:latin typeface="Tahoma" pitchFamily="34" charset="0"/>
                <a:ea typeface="Tahoma" pitchFamily="34" charset="0"/>
                <a:cs typeface="Tahoma" pitchFamily="34" charset="0"/>
              </a:rPr>
              <a:t>R.C.</a:t>
            </a:r>
            <a:endParaRPr lang="en-US" sz="2000" i="0" dirty="0">
              <a:latin typeface="Tahoma" pitchFamily="34" charset="0"/>
              <a:ea typeface="Tahoma" pitchFamily="34" charset="0"/>
              <a:cs typeface="Tahoma" pitchFamily="34" charset="0"/>
            </a:endParaRPr>
          </a:p>
        </p:txBody>
      </p:sp>
      <p:sp>
        <p:nvSpPr>
          <p:cNvPr id="19" name="Text Box 20"/>
          <p:cNvSpPr txBox="1">
            <a:spLocks noChangeArrowheads="1"/>
          </p:cNvSpPr>
          <p:nvPr/>
        </p:nvSpPr>
        <p:spPr bwMode="auto">
          <a:xfrm>
            <a:off x="655242" y="3421063"/>
            <a:ext cx="282450" cy="307777"/>
          </a:xfrm>
          <a:prstGeom prst="rect">
            <a:avLst/>
          </a:prstGeom>
          <a:noFill/>
          <a:ln w="9525">
            <a:noFill/>
            <a:miter lim="800000"/>
            <a:headEnd/>
            <a:tailEnd/>
          </a:ln>
          <a:effectLst/>
        </p:spPr>
        <p:txBody>
          <a:bodyPr wrap="none">
            <a:spAutoFit/>
          </a:bodyPr>
          <a:lstStyle/>
          <a:p>
            <a:pPr algn="l"/>
            <a:r>
              <a:rPr lang="en-US" sz="1400" i="0" dirty="0" smtClean="0">
                <a:latin typeface="Tahoma" pitchFamily="34" charset="0"/>
                <a:ea typeface="Tahoma" pitchFamily="34" charset="0"/>
                <a:cs typeface="Tahoma" pitchFamily="34" charset="0"/>
              </a:rPr>
              <a:t>1</a:t>
            </a:r>
            <a:endParaRPr lang="en-US" sz="2000" i="0" dirty="0">
              <a:latin typeface="Tahoma" pitchFamily="34" charset="0"/>
              <a:ea typeface="Tahoma" pitchFamily="34" charset="0"/>
              <a:cs typeface="Tahoma" pitchFamily="34" charset="0"/>
            </a:endParaRPr>
          </a:p>
        </p:txBody>
      </p:sp>
      <p:grpSp>
        <p:nvGrpSpPr>
          <p:cNvPr id="20" name="Group 21"/>
          <p:cNvGrpSpPr>
            <a:grpSpLocks/>
          </p:cNvGrpSpPr>
          <p:nvPr/>
        </p:nvGrpSpPr>
        <p:grpSpPr bwMode="auto">
          <a:xfrm>
            <a:off x="1753790" y="2774950"/>
            <a:ext cx="727075" cy="1974850"/>
            <a:chOff x="1496" y="1748"/>
            <a:chExt cx="458" cy="1244"/>
          </a:xfrm>
        </p:grpSpPr>
        <p:sp>
          <p:nvSpPr>
            <p:cNvPr id="21" name="Freeform 22"/>
            <p:cNvSpPr>
              <a:spLocks/>
            </p:cNvSpPr>
            <p:nvPr/>
          </p:nvSpPr>
          <p:spPr bwMode="auto">
            <a:xfrm>
              <a:off x="1496" y="1748"/>
              <a:ext cx="398" cy="1244"/>
            </a:xfrm>
            <a:custGeom>
              <a:avLst/>
              <a:gdLst/>
              <a:ahLst/>
              <a:cxnLst>
                <a:cxn ang="0">
                  <a:pos x="122" y="1244"/>
                </a:cxn>
                <a:cxn ang="0">
                  <a:pos x="122" y="1044"/>
                </a:cxn>
                <a:cxn ang="0">
                  <a:pos x="123" y="941"/>
                </a:cxn>
                <a:cxn ang="0">
                  <a:pos x="111" y="885"/>
                </a:cxn>
                <a:cxn ang="0">
                  <a:pos x="3" y="753"/>
                </a:cxn>
                <a:cxn ang="0">
                  <a:pos x="131" y="653"/>
                </a:cxn>
                <a:cxn ang="0">
                  <a:pos x="322" y="596"/>
                </a:cxn>
                <a:cxn ang="0">
                  <a:pos x="398" y="544"/>
                </a:cxn>
                <a:cxn ang="0">
                  <a:pos x="322" y="476"/>
                </a:cxn>
                <a:cxn ang="0">
                  <a:pos x="143" y="409"/>
                </a:cxn>
                <a:cxn ang="0">
                  <a:pos x="22" y="312"/>
                </a:cxn>
                <a:cxn ang="0">
                  <a:pos x="142" y="172"/>
                </a:cxn>
                <a:cxn ang="0">
                  <a:pos x="148" y="4"/>
                </a:cxn>
                <a:cxn ang="0">
                  <a:pos x="146" y="148"/>
                </a:cxn>
              </a:cxnLst>
              <a:rect l="0" t="0" r="r" b="b"/>
              <a:pathLst>
                <a:path w="398" h="1244">
                  <a:moveTo>
                    <a:pt x="122" y="1244"/>
                  </a:moveTo>
                  <a:cubicBezTo>
                    <a:pt x="121" y="1211"/>
                    <a:pt x="122" y="1094"/>
                    <a:pt x="122" y="1044"/>
                  </a:cubicBezTo>
                  <a:cubicBezTo>
                    <a:pt x="122" y="994"/>
                    <a:pt x="125" y="967"/>
                    <a:pt x="123" y="941"/>
                  </a:cubicBezTo>
                  <a:cubicBezTo>
                    <a:pt x="121" y="915"/>
                    <a:pt x="131" y="916"/>
                    <a:pt x="111" y="885"/>
                  </a:cubicBezTo>
                  <a:cubicBezTo>
                    <a:pt x="91" y="854"/>
                    <a:pt x="0" y="792"/>
                    <a:pt x="3" y="753"/>
                  </a:cubicBezTo>
                  <a:cubicBezTo>
                    <a:pt x="6" y="714"/>
                    <a:pt x="78" y="679"/>
                    <a:pt x="131" y="653"/>
                  </a:cubicBezTo>
                  <a:cubicBezTo>
                    <a:pt x="184" y="627"/>
                    <a:pt x="277" y="614"/>
                    <a:pt x="322" y="596"/>
                  </a:cubicBezTo>
                  <a:cubicBezTo>
                    <a:pt x="367" y="578"/>
                    <a:pt x="398" y="564"/>
                    <a:pt x="398" y="544"/>
                  </a:cubicBezTo>
                  <a:cubicBezTo>
                    <a:pt x="398" y="524"/>
                    <a:pt x="364" y="498"/>
                    <a:pt x="322" y="476"/>
                  </a:cubicBezTo>
                  <a:cubicBezTo>
                    <a:pt x="280" y="454"/>
                    <a:pt x="193" y="436"/>
                    <a:pt x="143" y="409"/>
                  </a:cubicBezTo>
                  <a:cubicBezTo>
                    <a:pt x="93" y="382"/>
                    <a:pt x="22" y="351"/>
                    <a:pt x="22" y="312"/>
                  </a:cubicBezTo>
                  <a:cubicBezTo>
                    <a:pt x="22" y="273"/>
                    <a:pt x="121" y="223"/>
                    <a:pt x="142" y="172"/>
                  </a:cubicBezTo>
                  <a:cubicBezTo>
                    <a:pt x="163" y="121"/>
                    <a:pt x="147" y="8"/>
                    <a:pt x="148" y="4"/>
                  </a:cubicBezTo>
                  <a:cubicBezTo>
                    <a:pt x="149" y="0"/>
                    <a:pt x="146" y="118"/>
                    <a:pt x="146" y="148"/>
                  </a:cubicBezTo>
                </a:path>
              </a:pathLst>
            </a:custGeom>
            <a:noFill/>
            <a:ln w="28575" cap="flat" cmpd="sng">
              <a:solidFill>
                <a:srgbClr val="C00000"/>
              </a:solidFill>
              <a:prstDash val="solid"/>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22" name="Text Box 23"/>
            <p:cNvSpPr txBox="1">
              <a:spLocks noChangeArrowheads="1"/>
            </p:cNvSpPr>
            <p:nvPr/>
          </p:nvSpPr>
          <p:spPr bwMode="auto">
            <a:xfrm>
              <a:off x="1776" y="1968"/>
              <a:ext cx="178" cy="194"/>
            </a:xfrm>
            <a:prstGeom prst="rect">
              <a:avLst/>
            </a:prstGeom>
            <a:noFill/>
            <a:ln w="9525">
              <a:noFill/>
              <a:miter lim="800000"/>
              <a:headEnd/>
              <a:tailEnd/>
            </a:ln>
            <a:effectLst/>
          </p:spPr>
          <p:txBody>
            <a:bodyPr wrap="none">
              <a:spAutoFit/>
            </a:bodyPr>
            <a:lstStyle/>
            <a:p>
              <a:pPr algn="l"/>
              <a:r>
                <a:rPr lang="en-US" sz="1400" i="0" dirty="0" smtClean="0">
                  <a:solidFill>
                    <a:srgbClr val="C00000"/>
                  </a:solidFill>
                  <a:latin typeface="Tahoma" pitchFamily="34" charset="0"/>
                  <a:ea typeface="Tahoma" pitchFamily="34" charset="0"/>
                  <a:cs typeface="Tahoma" pitchFamily="34" charset="0"/>
                </a:rPr>
                <a:t>1</a:t>
              </a:r>
              <a:endParaRPr lang="en-US" sz="2000" i="0" dirty="0">
                <a:solidFill>
                  <a:srgbClr val="C00000"/>
                </a:solidFill>
                <a:latin typeface="Tahoma" pitchFamily="34" charset="0"/>
                <a:ea typeface="Tahoma" pitchFamily="34" charset="0"/>
                <a:cs typeface="Tahoma" pitchFamily="34" charset="0"/>
              </a:endParaRPr>
            </a:p>
          </p:txBody>
        </p:sp>
      </p:grpSp>
      <p:grpSp>
        <p:nvGrpSpPr>
          <p:cNvPr id="23" name="Group 24"/>
          <p:cNvGrpSpPr>
            <a:grpSpLocks/>
          </p:cNvGrpSpPr>
          <p:nvPr/>
        </p:nvGrpSpPr>
        <p:grpSpPr bwMode="auto">
          <a:xfrm>
            <a:off x="6019796" y="2819400"/>
            <a:ext cx="669925" cy="1930400"/>
            <a:chOff x="3932" y="1764"/>
            <a:chExt cx="422" cy="1216"/>
          </a:xfrm>
        </p:grpSpPr>
        <p:sp>
          <p:nvSpPr>
            <p:cNvPr id="24" name="Freeform 25"/>
            <p:cNvSpPr>
              <a:spLocks/>
            </p:cNvSpPr>
            <p:nvPr/>
          </p:nvSpPr>
          <p:spPr bwMode="auto">
            <a:xfrm>
              <a:off x="3932" y="1764"/>
              <a:ext cx="398" cy="1216"/>
            </a:xfrm>
            <a:custGeom>
              <a:avLst/>
              <a:gdLst/>
              <a:ahLst/>
              <a:cxnLst>
                <a:cxn ang="0">
                  <a:pos x="122" y="1216"/>
                </a:cxn>
                <a:cxn ang="0">
                  <a:pos x="122" y="1016"/>
                </a:cxn>
                <a:cxn ang="0">
                  <a:pos x="123" y="913"/>
                </a:cxn>
                <a:cxn ang="0">
                  <a:pos x="111" y="857"/>
                </a:cxn>
                <a:cxn ang="0">
                  <a:pos x="3" y="725"/>
                </a:cxn>
                <a:cxn ang="0">
                  <a:pos x="131" y="625"/>
                </a:cxn>
                <a:cxn ang="0">
                  <a:pos x="322" y="568"/>
                </a:cxn>
                <a:cxn ang="0">
                  <a:pos x="398" y="516"/>
                </a:cxn>
                <a:cxn ang="0">
                  <a:pos x="322" y="448"/>
                </a:cxn>
                <a:cxn ang="0">
                  <a:pos x="143" y="381"/>
                </a:cxn>
                <a:cxn ang="0">
                  <a:pos x="22" y="284"/>
                </a:cxn>
                <a:cxn ang="0">
                  <a:pos x="142" y="144"/>
                </a:cxn>
                <a:cxn ang="0">
                  <a:pos x="148" y="4"/>
                </a:cxn>
                <a:cxn ang="0">
                  <a:pos x="146" y="120"/>
                </a:cxn>
              </a:cxnLst>
              <a:rect l="0" t="0" r="r" b="b"/>
              <a:pathLst>
                <a:path w="398" h="1216">
                  <a:moveTo>
                    <a:pt x="122" y="1216"/>
                  </a:moveTo>
                  <a:cubicBezTo>
                    <a:pt x="121" y="1183"/>
                    <a:pt x="122" y="1066"/>
                    <a:pt x="122" y="1016"/>
                  </a:cubicBezTo>
                  <a:cubicBezTo>
                    <a:pt x="122" y="966"/>
                    <a:pt x="125" y="939"/>
                    <a:pt x="123" y="913"/>
                  </a:cubicBezTo>
                  <a:cubicBezTo>
                    <a:pt x="121" y="887"/>
                    <a:pt x="131" y="888"/>
                    <a:pt x="111" y="857"/>
                  </a:cubicBezTo>
                  <a:cubicBezTo>
                    <a:pt x="91" y="826"/>
                    <a:pt x="0" y="764"/>
                    <a:pt x="3" y="725"/>
                  </a:cubicBezTo>
                  <a:cubicBezTo>
                    <a:pt x="6" y="686"/>
                    <a:pt x="78" y="651"/>
                    <a:pt x="131" y="625"/>
                  </a:cubicBezTo>
                  <a:cubicBezTo>
                    <a:pt x="184" y="599"/>
                    <a:pt x="277" y="586"/>
                    <a:pt x="322" y="568"/>
                  </a:cubicBezTo>
                  <a:cubicBezTo>
                    <a:pt x="367" y="550"/>
                    <a:pt x="398" y="536"/>
                    <a:pt x="398" y="516"/>
                  </a:cubicBezTo>
                  <a:cubicBezTo>
                    <a:pt x="398" y="496"/>
                    <a:pt x="364" y="470"/>
                    <a:pt x="322" y="448"/>
                  </a:cubicBezTo>
                  <a:cubicBezTo>
                    <a:pt x="280" y="426"/>
                    <a:pt x="193" y="408"/>
                    <a:pt x="143" y="381"/>
                  </a:cubicBezTo>
                  <a:cubicBezTo>
                    <a:pt x="93" y="354"/>
                    <a:pt x="22" y="323"/>
                    <a:pt x="22" y="284"/>
                  </a:cubicBezTo>
                  <a:cubicBezTo>
                    <a:pt x="22" y="245"/>
                    <a:pt x="121" y="191"/>
                    <a:pt x="142" y="144"/>
                  </a:cubicBezTo>
                  <a:cubicBezTo>
                    <a:pt x="163" y="97"/>
                    <a:pt x="147" y="8"/>
                    <a:pt x="148" y="4"/>
                  </a:cubicBezTo>
                  <a:cubicBezTo>
                    <a:pt x="149" y="0"/>
                    <a:pt x="146" y="96"/>
                    <a:pt x="146" y="120"/>
                  </a:cubicBezTo>
                </a:path>
              </a:pathLst>
            </a:custGeom>
            <a:noFill/>
            <a:ln w="28575" cap="flat" cmpd="sng">
              <a:solidFill>
                <a:schemeClr val="accent1">
                  <a:lumMod val="50000"/>
                </a:schemeClr>
              </a:solidFill>
              <a:prstDash val="solid"/>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25" name="Text Box 26"/>
            <p:cNvSpPr txBox="1">
              <a:spLocks noChangeArrowheads="1"/>
            </p:cNvSpPr>
            <p:nvPr/>
          </p:nvSpPr>
          <p:spPr bwMode="auto">
            <a:xfrm>
              <a:off x="4176" y="1968"/>
              <a:ext cx="178" cy="194"/>
            </a:xfrm>
            <a:prstGeom prst="rect">
              <a:avLst/>
            </a:prstGeom>
            <a:noFill/>
            <a:ln w="9525">
              <a:noFill/>
              <a:miter lim="800000"/>
              <a:headEnd/>
              <a:tailEnd/>
            </a:ln>
            <a:effectLst/>
          </p:spPr>
          <p:txBody>
            <a:bodyPr wrap="none">
              <a:spAutoFit/>
            </a:bodyPr>
            <a:lstStyle/>
            <a:p>
              <a:pPr algn="l"/>
              <a:r>
                <a:rPr lang="en-US" sz="1400" i="0" dirty="0" smtClean="0">
                  <a:solidFill>
                    <a:schemeClr val="accent1">
                      <a:lumMod val="50000"/>
                    </a:schemeClr>
                  </a:solidFill>
                  <a:latin typeface="Tahoma" pitchFamily="34" charset="0"/>
                  <a:ea typeface="Tahoma" pitchFamily="34" charset="0"/>
                  <a:cs typeface="Tahoma" pitchFamily="34" charset="0"/>
                </a:rPr>
                <a:t>1</a:t>
              </a:r>
              <a:endParaRPr lang="en-US" sz="2000" i="0" dirty="0">
                <a:solidFill>
                  <a:schemeClr val="accent1">
                    <a:lumMod val="50000"/>
                  </a:schemeClr>
                </a:solidFill>
                <a:latin typeface="Tahoma" pitchFamily="34" charset="0"/>
                <a:ea typeface="Tahoma" pitchFamily="34" charset="0"/>
                <a:cs typeface="Tahoma" pitchFamily="34" charset="0"/>
              </a:endParaRPr>
            </a:p>
          </p:txBody>
        </p:sp>
      </p:grpSp>
      <p:grpSp>
        <p:nvGrpSpPr>
          <p:cNvPr id="27" name="Group 28"/>
          <p:cNvGrpSpPr>
            <a:grpSpLocks/>
          </p:cNvGrpSpPr>
          <p:nvPr/>
        </p:nvGrpSpPr>
        <p:grpSpPr bwMode="auto">
          <a:xfrm>
            <a:off x="6019796" y="2832100"/>
            <a:ext cx="669925" cy="2241550"/>
            <a:chOff x="3932" y="1772"/>
            <a:chExt cx="422" cy="1412"/>
          </a:xfrm>
        </p:grpSpPr>
        <p:sp>
          <p:nvSpPr>
            <p:cNvPr id="28" name="Freeform 29"/>
            <p:cNvSpPr>
              <a:spLocks/>
            </p:cNvSpPr>
            <p:nvPr/>
          </p:nvSpPr>
          <p:spPr bwMode="auto">
            <a:xfrm>
              <a:off x="3932" y="1772"/>
              <a:ext cx="398" cy="1412"/>
            </a:xfrm>
            <a:custGeom>
              <a:avLst/>
              <a:gdLst/>
              <a:ahLst/>
              <a:cxnLst>
                <a:cxn ang="0">
                  <a:pos x="122" y="1412"/>
                </a:cxn>
                <a:cxn ang="0">
                  <a:pos x="122" y="1212"/>
                </a:cxn>
                <a:cxn ang="0">
                  <a:pos x="123" y="1109"/>
                </a:cxn>
                <a:cxn ang="0">
                  <a:pos x="111" y="1053"/>
                </a:cxn>
                <a:cxn ang="0">
                  <a:pos x="3" y="921"/>
                </a:cxn>
                <a:cxn ang="0">
                  <a:pos x="131" y="821"/>
                </a:cxn>
                <a:cxn ang="0">
                  <a:pos x="322" y="764"/>
                </a:cxn>
                <a:cxn ang="0">
                  <a:pos x="398" y="712"/>
                </a:cxn>
                <a:cxn ang="0">
                  <a:pos x="322" y="644"/>
                </a:cxn>
                <a:cxn ang="0">
                  <a:pos x="143" y="577"/>
                </a:cxn>
                <a:cxn ang="0">
                  <a:pos x="22" y="480"/>
                </a:cxn>
                <a:cxn ang="0">
                  <a:pos x="142" y="340"/>
                </a:cxn>
                <a:cxn ang="0">
                  <a:pos x="146" y="4"/>
                </a:cxn>
                <a:cxn ang="0">
                  <a:pos x="146" y="316"/>
                </a:cxn>
              </a:cxnLst>
              <a:rect l="0" t="0" r="r" b="b"/>
              <a:pathLst>
                <a:path w="398" h="1412">
                  <a:moveTo>
                    <a:pt x="122" y="1412"/>
                  </a:moveTo>
                  <a:cubicBezTo>
                    <a:pt x="121" y="1379"/>
                    <a:pt x="122" y="1262"/>
                    <a:pt x="122" y="1212"/>
                  </a:cubicBezTo>
                  <a:cubicBezTo>
                    <a:pt x="122" y="1162"/>
                    <a:pt x="125" y="1135"/>
                    <a:pt x="123" y="1109"/>
                  </a:cubicBezTo>
                  <a:cubicBezTo>
                    <a:pt x="121" y="1083"/>
                    <a:pt x="131" y="1084"/>
                    <a:pt x="111" y="1053"/>
                  </a:cubicBezTo>
                  <a:cubicBezTo>
                    <a:pt x="91" y="1022"/>
                    <a:pt x="0" y="960"/>
                    <a:pt x="3" y="921"/>
                  </a:cubicBezTo>
                  <a:cubicBezTo>
                    <a:pt x="6" y="882"/>
                    <a:pt x="78" y="847"/>
                    <a:pt x="131" y="821"/>
                  </a:cubicBezTo>
                  <a:cubicBezTo>
                    <a:pt x="184" y="795"/>
                    <a:pt x="277" y="782"/>
                    <a:pt x="322" y="764"/>
                  </a:cubicBezTo>
                  <a:cubicBezTo>
                    <a:pt x="367" y="746"/>
                    <a:pt x="398" y="732"/>
                    <a:pt x="398" y="712"/>
                  </a:cubicBezTo>
                  <a:cubicBezTo>
                    <a:pt x="398" y="692"/>
                    <a:pt x="364" y="666"/>
                    <a:pt x="322" y="644"/>
                  </a:cubicBezTo>
                  <a:cubicBezTo>
                    <a:pt x="280" y="622"/>
                    <a:pt x="193" y="604"/>
                    <a:pt x="143" y="577"/>
                  </a:cubicBezTo>
                  <a:cubicBezTo>
                    <a:pt x="93" y="550"/>
                    <a:pt x="22" y="519"/>
                    <a:pt x="22" y="480"/>
                  </a:cubicBezTo>
                  <a:cubicBezTo>
                    <a:pt x="22" y="441"/>
                    <a:pt x="121" y="419"/>
                    <a:pt x="142" y="340"/>
                  </a:cubicBezTo>
                  <a:cubicBezTo>
                    <a:pt x="163" y="261"/>
                    <a:pt x="145" y="8"/>
                    <a:pt x="146" y="4"/>
                  </a:cubicBezTo>
                  <a:cubicBezTo>
                    <a:pt x="147" y="0"/>
                    <a:pt x="146" y="251"/>
                    <a:pt x="146" y="316"/>
                  </a:cubicBezTo>
                </a:path>
              </a:pathLst>
            </a:custGeom>
            <a:noFill/>
            <a:ln w="28575" cap="flat" cmpd="sng">
              <a:solidFill>
                <a:srgbClr val="0033CC"/>
              </a:solidFill>
              <a:prstDash val="solid"/>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29" name="Text Box 30"/>
            <p:cNvSpPr txBox="1">
              <a:spLocks noChangeArrowheads="1"/>
            </p:cNvSpPr>
            <p:nvPr/>
          </p:nvSpPr>
          <p:spPr bwMode="auto">
            <a:xfrm>
              <a:off x="4176" y="2592"/>
              <a:ext cx="178" cy="194"/>
            </a:xfrm>
            <a:prstGeom prst="rect">
              <a:avLst/>
            </a:prstGeom>
            <a:noFill/>
            <a:ln w="9525">
              <a:noFill/>
              <a:miter lim="800000"/>
              <a:headEnd/>
              <a:tailEnd/>
            </a:ln>
            <a:effectLst/>
          </p:spPr>
          <p:txBody>
            <a:bodyPr wrap="none">
              <a:spAutoFit/>
            </a:bodyPr>
            <a:lstStyle/>
            <a:p>
              <a:pPr algn="l"/>
              <a:r>
                <a:rPr lang="en-US" sz="1400" i="0" dirty="0" smtClean="0">
                  <a:solidFill>
                    <a:srgbClr val="0033CC"/>
                  </a:solidFill>
                  <a:latin typeface="Tahoma" pitchFamily="34" charset="0"/>
                  <a:ea typeface="Tahoma" pitchFamily="34" charset="0"/>
                  <a:cs typeface="Tahoma" pitchFamily="34" charset="0"/>
                </a:rPr>
                <a:t>2</a:t>
              </a:r>
              <a:endParaRPr lang="en-US" sz="2000" i="0" dirty="0">
                <a:solidFill>
                  <a:srgbClr val="0033CC"/>
                </a:solidFill>
                <a:latin typeface="Tahoma" pitchFamily="34" charset="0"/>
                <a:ea typeface="Tahoma" pitchFamily="34" charset="0"/>
                <a:cs typeface="Tahoma" pitchFamily="34" charset="0"/>
              </a:endParaRPr>
            </a:p>
          </p:txBody>
        </p:sp>
      </p:grpSp>
      <p:grpSp>
        <p:nvGrpSpPr>
          <p:cNvPr id="44" name="Group 43"/>
          <p:cNvGrpSpPr/>
          <p:nvPr/>
        </p:nvGrpSpPr>
        <p:grpSpPr>
          <a:xfrm>
            <a:off x="4953000" y="1507471"/>
            <a:ext cx="3513657" cy="3750329"/>
            <a:chOff x="4953000" y="1507471"/>
            <a:chExt cx="3513657" cy="3750329"/>
          </a:xfrm>
        </p:grpSpPr>
        <p:sp>
          <p:nvSpPr>
            <p:cNvPr id="5" name="Line 6"/>
            <p:cNvSpPr>
              <a:spLocks noChangeShapeType="1"/>
            </p:cNvSpPr>
            <p:nvPr/>
          </p:nvSpPr>
          <p:spPr bwMode="auto">
            <a:xfrm>
              <a:off x="5308600" y="3619500"/>
              <a:ext cx="254000" cy="0"/>
            </a:xfrm>
            <a:prstGeom prst="line">
              <a:avLst/>
            </a:prstGeom>
            <a:noFill/>
            <a:ln w="38100">
              <a:solidFill>
                <a:schemeClr val="tx1"/>
              </a:solidFill>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6" name="Line 7"/>
            <p:cNvSpPr>
              <a:spLocks noChangeShapeType="1"/>
            </p:cNvSpPr>
            <p:nvPr/>
          </p:nvSpPr>
          <p:spPr bwMode="auto">
            <a:xfrm>
              <a:off x="5308600" y="3937000"/>
              <a:ext cx="254000" cy="0"/>
            </a:xfrm>
            <a:prstGeom prst="line">
              <a:avLst/>
            </a:prstGeom>
            <a:noFill/>
            <a:ln w="38100">
              <a:solidFill>
                <a:schemeClr val="tx1"/>
              </a:solidFill>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10" name="Line 11"/>
            <p:cNvSpPr>
              <a:spLocks noChangeShapeType="1"/>
            </p:cNvSpPr>
            <p:nvPr/>
          </p:nvSpPr>
          <p:spPr bwMode="auto">
            <a:xfrm>
              <a:off x="5308600" y="3124200"/>
              <a:ext cx="0" cy="2133600"/>
            </a:xfrm>
            <a:prstGeom prst="line">
              <a:avLst/>
            </a:prstGeom>
            <a:noFill/>
            <a:ln w="38100">
              <a:solidFill>
                <a:schemeClr val="tx1"/>
              </a:solidFill>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12" name="Text Box 13"/>
            <p:cNvSpPr txBox="1">
              <a:spLocks noChangeArrowheads="1"/>
            </p:cNvSpPr>
            <p:nvPr/>
          </p:nvSpPr>
          <p:spPr bwMode="auto">
            <a:xfrm>
              <a:off x="5562600" y="2396167"/>
              <a:ext cx="1194173" cy="400110"/>
            </a:xfrm>
            <a:prstGeom prst="rect">
              <a:avLst/>
            </a:prstGeom>
            <a:noFill/>
            <a:ln w="9525">
              <a:noFill/>
              <a:miter lim="800000"/>
              <a:headEnd/>
              <a:tailEnd/>
            </a:ln>
            <a:effectLst/>
          </p:spPr>
          <p:txBody>
            <a:bodyPr wrap="none">
              <a:spAutoFit/>
            </a:bodyPr>
            <a:lstStyle/>
            <a:p>
              <a:pPr algn="l"/>
              <a:r>
                <a:rPr lang="en-US" sz="2000" i="0" dirty="0" smtClean="0">
                  <a:latin typeface="Tahoma" pitchFamily="34" charset="0"/>
                  <a:ea typeface="Tahoma" pitchFamily="34" charset="0"/>
                  <a:cs typeface="Tahoma" pitchFamily="34" charset="0"/>
                </a:rPr>
                <a:t>Wavelets</a:t>
              </a:r>
              <a:endParaRPr lang="en-US" sz="2000" i="0" dirty="0">
                <a:latin typeface="Tahoma" pitchFamily="34" charset="0"/>
                <a:ea typeface="Tahoma" pitchFamily="34" charset="0"/>
                <a:cs typeface="Tahoma" pitchFamily="34" charset="0"/>
              </a:endParaRPr>
            </a:p>
          </p:txBody>
        </p:sp>
        <p:sp>
          <p:nvSpPr>
            <p:cNvPr id="13" name="Text Box 14"/>
            <p:cNvSpPr txBox="1">
              <a:spLocks noChangeArrowheads="1"/>
            </p:cNvSpPr>
            <p:nvPr/>
          </p:nvSpPr>
          <p:spPr bwMode="auto">
            <a:xfrm>
              <a:off x="7098462" y="2396167"/>
              <a:ext cx="1368195" cy="400110"/>
            </a:xfrm>
            <a:prstGeom prst="rect">
              <a:avLst/>
            </a:prstGeom>
            <a:noFill/>
            <a:ln w="9525">
              <a:noFill/>
              <a:miter lim="800000"/>
              <a:headEnd/>
              <a:tailEnd/>
            </a:ln>
            <a:effectLst/>
          </p:spPr>
          <p:txBody>
            <a:bodyPr wrap="none">
              <a:spAutoFit/>
            </a:bodyPr>
            <a:lstStyle/>
            <a:p>
              <a:pPr algn="l"/>
              <a:r>
                <a:rPr lang="en-US" sz="2000" i="0" dirty="0" smtClean="0">
                  <a:latin typeface="Tahoma" pitchFamily="34" charset="0"/>
                  <a:ea typeface="Tahoma" pitchFamily="34" charset="0"/>
                  <a:cs typeface="Tahoma" pitchFamily="34" charset="0"/>
                </a:rPr>
                <a:t>Composite</a:t>
              </a:r>
              <a:endParaRPr lang="en-US" sz="2000" i="0" dirty="0">
                <a:latin typeface="Tahoma" pitchFamily="34" charset="0"/>
                <a:ea typeface="Tahoma" pitchFamily="34" charset="0"/>
                <a:cs typeface="Tahoma" pitchFamily="34" charset="0"/>
              </a:endParaRPr>
            </a:p>
          </p:txBody>
        </p:sp>
        <p:sp>
          <p:nvSpPr>
            <p:cNvPr id="16" name="Text Box 17"/>
            <p:cNvSpPr txBox="1">
              <a:spLocks noChangeArrowheads="1"/>
            </p:cNvSpPr>
            <p:nvPr/>
          </p:nvSpPr>
          <p:spPr bwMode="auto">
            <a:xfrm>
              <a:off x="5407318" y="1507471"/>
              <a:ext cx="2466975" cy="707886"/>
            </a:xfrm>
            <a:prstGeom prst="rect">
              <a:avLst/>
            </a:prstGeom>
            <a:noFill/>
            <a:ln w="9525">
              <a:noFill/>
              <a:miter lim="800000"/>
              <a:headEnd/>
              <a:tailEnd/>
            </a:ln>
            <a:effectLst/>
          </p:spPr>
          <p:txBody>
            <a:bodyPr>
              <a:spAutoFit/>
            </a:bodyPr>
            <a:lstStyle/>
            <a:p>
              <a:pPr algn="ctr"/>
              <a:r>
                <a:rPr lang="en-US" sz="2000" b="1" i="0" dirty="0" smtClean="0">
                  <a:solidFill>
                    <a:srgbClr val="0033CC"/>
                  </a:solidFill>
                  <a:latin typeface="Tahoma" pitchFamily="34" charset="0"/>
                  <a:ea typeface="Tahoma" pitchFamily="34" charset="0"/>
                  <a:cs typeface="Tahoma" pitchFamily="34" charset="0"/>
                </a:rPr>
                <a:t>Destructive Interference</a:t>
              </a:r>
              <a:endParaRPr lang="en-US" sz="1600" b="1" i="0" dirty="0">
                <a:solidFill>
                  <a:srgbClr val="0033CC"/>
                </a:solidFill>
                <a:latin typeface="Tahoma" pitchFamily="34" charset="0"/>
                <a:ea typeface="Tahoma" pitchFamily="34" charset="0"/>
                <a:cs typeface="Tahoma" pitchFamily="34" charset="0"/>
              </a:endParaRPr>
            </a:p>
          </p:txBody>
        </p:sp>
        <p:sp>
          <p:nvSpPr>
            <p:cNvPr id="18" name="Text Box 19"/>
            <p:cNvSpPr txBox="1">
              <a:spLocks noChangeArrowheads="1"/>
            </p:cNvSpPr>
            <p:nvPr/>
          </p:nvSpPr>
          <p:spPr bwMode="auto">
            <a:xfrm>
              <a:off x="5060829" y="2792413"/>
              <a:ext cx="513282" cy="307777"/>
            </a:xfrm>
            <a:prstGeom prst="rect">
              <a:avLst/>
            </a:prstGeom>
            <a:noFill/>
            <a:ln w="9525">
              <a:noFill/>
              <a:miter lim="800000"/>
              <a:headEnd/>
              <a:tailEnd/>
            </a:ln>
            <a:effectLst/>
          </p:spPr>
          <p:txBody>
            <a:bodyPr wrap="none">
              <a:spAutoFit/>
            </a:bodyPr>
            <a:lstStyle/>
            <a:p>
              <a:pPr algn="l"/>
              <a:r>
                <a:rPr lang="en-US" sz="1400" i="0" dirty="0" smtClean="0">
                  <a:latin typeface="Tahoma" pitchFamily="34" charset="0"/>
                  <a:ea typeface="Tahoma" pitchFamily="34" charset="0"/>
                  <a:cs typeface="Tahoma" pitchFamily="34" charset="0"/>
                </a:rPr>
                <a:t>R.C.</a:t>
              </a:r>
              <a:endParaRPr lang="en-US" sz="2000" i="0" dirty="0">
                <a:latin typeface="Tahoma" pitchFamily="34" charset="0"/>
                <a:ea typeface="Tahoma" pitchFamily="34" charset="0"/>
                <a:cs typeface="Tahoma" pitchFamily="34" charset="0"/>
              </a:endParaRPr>
            </a:p>
          </p:txBody>
        </p:sp>
        <p:sp>
          <p:nvSpPr>
            <p:cNvPr id="26" name="Text Box 27"/>
            <p:cNvSpPr txBox="1">
              <a:spLocks noChangeArrowheads="1"/>
            </p:cNvSpPr>
            <p:nvPr/>
          </p:nvSpPr>
          <p:spPr bwMode="auto">
            <a:xfrm>
              <a:off x="4962525" y="3373438"/>
              <a:ext cx="282450" cy="307777"/>
            </a:xfrm>
            <a:prstGeom prst="rect">
              <a:avLst/>
            </a:prstGeom>
            <a:noFill/>
            <a:ln w="9525">
              <a:noFill/>
              <a:miter lim="800000"/>
              <a:headEnd/>
              <a:tailEnd/>
            </a:ln>
            <a:effectLst/>
          </p:spPr>
          <p:txBody>
            <a:bodyPr wrap="none">
              <a:spAutoFit/>
            </a:bodyPr>
            <a:lstStyle/>
            <a:p>
              <a:pPr algn="l"/>
              <a:r>
                <a:rPr lang="en-US" sz="1400" i="0" dirty="0" smtClean="0">
                  <a:latin typeface="Tahoma" pitchFamily="34" charset="0"/>
                  <a:ea typeface="Tahoma" pitchFamily="34" charset="0"/>
                  <a:cs typeface="Tahoma" pitchFamily="34" charset="0"/>
                </a:rPr>
                <a:t>1</a:t>
              </a:r>
              <a:endParaRPr lang="en-US" sz="2000" i="0" dirty="0">
                <a:latin typeface="Tahoma" pitchFamily="34" charset="0"/>
                <a:ea typeface="Tahoma" pitchFamily="34" charset="0"/>
                <a:cs typeface="Tahoma" pitchFamily="34" charset="0"/>
              </a:endParaRPr>
            </a:p>
          </p:txBody>
        </p:sp>
        <p:sp>
          <p:nvSpPr>
            <p:cNvPr id="30" name="Text Box 31"/>
            <p:cNvSpPr txBox="1">
              <a:spLocks noChangeArrowheads="1"/>
            </p:cNvSpPr>
            <p:nvPr/>
          </p:nvSpPr>
          <p:spPr bwMode="auto">
            <a:xfrm>
              <a:off x="4953000" y="3733800"/>
              <a:ext cx="282450" cy="307777"/>
            </a:xfrm>
            <a:prstGeom prst="rect">
              <a:avLst/>
            </a:prstGeom>
            <a:noFill/>
            <a:ln w="9525">
              <a:noFill/>
              <a:miter lim="800000"/>
              <a:headEnd/>
              <a:tailEnd/>
            </a:ln>
            <a:effectLst/>
          </p:spPr>
          <p:txBody>
            <a:bodyPr wrap="none">
              <a:spAutoFit/>
            </a:bodyPr>
            <a:lstStyle/>
            <a:p>
              <a:pPr algn="l"/>
              <a:r>
                <a:rPr lang="en-US" sz="1400" i="0" dirty="0" smtClean="0">
                  <a:latin typeface="Tahoma" pitchFamily="34" charset="0"/>
                  <a:ea typeface="Tahoma" pitchFamily="34" charset="0"/>
                  <a:cs typeface="Tahoma" pitchFamily="34" charset="0"/>
                </a:rPr>
                <a:t>2</a:t>
              </a:r>
              <a:endParaRPr lang="en-US" sz="2000" i="0" dirty="0">
                <a:latin typeface="Tahoma" pitchFamily="34" charset="0"/>
                <a:ea typeface="Tahoma" pitchFamily="34" charset="0"/>
                <a:cs typeface="Tahoma" pitchFamily="34" charset="0"/>
              </a:endParaRPr>
            </a:p>
          </p:txBody>
        </p:sp>
      </p:grpSp>
      <p:grpSp>
        <p:nvGrpSpPr>
          <p:cNvPr id="31" name="Group 32"/>
          <p:cNvGrpSpPr>
            <a:grpSpLocks/>
          </p:cNvGrpSpPr>
          <p:nvPr/>
        </p:nvGrpSpPr>
        <p:grpSpPr bwMode="auto">
          <a:xfrm>
            <a:off x="1360092" y="2806700"/>
            <a:ext cx="808038" cy="2241550"/>
            <a:chOff x="1248" y="1768"/>
            <a:chExt cx="509" cy="1412"/>
          </a:xfrm>
        </p:grpSpPr>
        <p:sp>
          <p:nvSpPr>
            <p:cNvPr id="32" name="Freeform 33"/>
            <p:cNvSpPr>
              <a:spLocks/>
            </p:cNvSpPr>
            <p:nvPr/>
          </p:nvSpPr>
          <p:spPr bwMode="auto">
            <a:xfrm>
              <a:off x="1368" y="1768"/>
              <a:ext cx="389" cy="1412"/>
            </a:xfrm>
            <a:custGeom>
              <a:avLst/>
              <a:gdLst/>
              <a:ahLst/>
              <a:cxnLst>
                <a:cxn ang="0">
                  <a:pos x="276" y="0"/>
                </a:cxn>
                <a:cxn ang="0">
                  <a:pos x="276" y="200"/>
                </a:cxn>
                <a:cxn ang="0">
                  <a:pos x="276" y="328"/>
                </a:cxn>
                <a:cxn ang="0">
                  <a:pos x="280" y="360"/>
                </a:cxn>
                <a:cxn ang="0">
                  <a:pos x="388" y="480"/>
                </a:cxn>
                <a:cxn ang="0">
                  <a:pos x="272" y="584"/>
                </a:cxn>
                <a:cxn ang="0">
                  <a:pos x="76" y="648"/>
                </a:cxn>
                <a:cxn ang="0">
                  <a:pos x="0" y="700"/>
                </a:cxn>
                <a:cxn ang="0">
                  <a:pos x="76" y="768"/>
                </a:cxn>
                <a:cxn ang="0">
                  <a:pos x="260" y="828"/>
                </a:cxn>
                <a:cxn ang="0">
                  <a:pos x="376" y="932"/>
                </a:cxn>
                <a:cxn ang="0">
                  <a:pos x="256" y="1072"/>
                </a:cxn>
                <a:cxn ang="0">
                  <a:pos x="252" y="1408"/>
                </a:cxn>
                <a:cxn ang="0">
                  <a:pos x="252" y="1096"/>
                </a:cxn>
              </a:cxnLst>
              <a:rect l="0" t="0" r="r" b="b"/>
              <a:pathLst>
                <a:path w="389" h="1412">
                  <a:moveTo>
                    <a:pt x="276" y="0"/>
                  </a:moveTo>
                  <a:cubicBezTo>
                    <a:pt x="277" y="33"/>
                    <a:pt x="276" y="145"/>
                    <a:pt x="276" y="200"/>
                  </a:cubicBezTo>
                  <a:cubicBezTo>
                    <a:pt x="276" y="255"/>
                    <a:pt x="275" y="301"/>
                    <a:pt x="276" y="328"/>
                  </a:cubicBezTo>
                  <a:cubicBezTo>
                    <a:pt x="277" y="355"/>
                    <a:pt x="261" y="335"/>
                    <a:pt x="280" y="360"/>
                  </a:cubicBezTo>
                  <a:cubicBezTo>
                    <a:pt x="299" y="385"/>
                    <a:pt x="389" y="443"/>
                    <a:pt x="388" y="480"/>
                  </a:cubicBezTo>
                  <a:cubicBezTo>
                    <a:pt x="387" y="517"/>
                    <a:pt x="324" y="556"/>
                    <a:pt x="272" y="584"/>
                  </a:cubicBezTo>
                  <a:cubicBezTo>
                    <a:pt x="220" y="612"/>
                    <a:pt x="121" y="629"/>
                    <a:pt x="76" y="648"/>
                  </a:cubicBezTo>
                  <a:cubicBezTo>
                    <a:pt x="31" y="667"/>
                    <a:pt x="0" y="680"/>
                    <a:pt x="0" y="700"/>
                  </a:cubicBezTo>
                  <a:cubicBezTo>
                    <a:pt x="0" y="720"/>
                    <a:pt x="33" y="747"/>
                    <a:pt x="76" y="768"/>
                  </a:cubicBezTo>
                  <a:cubicBezTo>
                    <a:pt x="119" y="789"/>
                    <a:pt x="210" y="801"/>
                    <a:pt x="260" y="828"/>
                  </a:cubicBezTo>
                  <a:cubicBezTo>
                    <a:pt x="310" y="855"/>
                    <a:pt x="377" y="891"/>
                    <a:pt x="376" y="932"/>
                  </a:cubicBezTo>
                  <a:cubicBezTo>
                    <a:pt x="375" y="973"/>
                    <a:pt x="277" y="993"/>
                    <a:pt x="256" y="1072"/>
                  </a:cubicBezTo>
                  <a:cubicBezTo>
                    <a:pt x="235" y="1151"/>
                    <a:pt x="253" y="1404"/>
                    <a:pt x="252" y="1408"/>
                  </a:cubicBezTo>
                  <a:cubicBezTo>
                    <a:pt x="251" y="1412"/>
                    <a:pt x="252" y="1161"/>
                    <a:pt x="252" y="1096"/>
                  </a:cubicBezTo>
                </a:path>
              </a:pathLst>
            </a:custGeom>
            <a:noFill/>
            <a:ln w="28575" cap="flat" cmpd="sng">
              <a:solidFill>
                <a:srgbClr val="CC00FF"/>
              </a:solidFill>
              <a:prstDash val="solid"/>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33" name="Text Box 34"/>
            <p:cNvSpPr txBox="1">
              <a:spLocks noChangeArrowheads="1"/>
            </p:cNvSpPr>
            <p:nvPr/>
          </p:nvSpPr>
          <p:spPr bwMode="auto">
            <a:xfrm>
              <a:off x="1248" y="2544"/>
              <a:ext cx="178" cy="194"/>
            </a:xfrm>
            <a:prstGeom prst="rect">
              <a:avLst/>
            </a:prstGeom>
            <a:noFill/>
            <a:ln w="9525">
              <a:noFill/>
              <a:miter lim="800000"/>
              <a:headEnd/>
              <a:tailEnd/>
            </a:ln>
            <a:effectLst/>
          </p:spPr>
          <p:txBody>
            <a:bodyPr wrap="none">
              <a:spAutoFit/>
            </a:bodyPr>
            <a:lstStyle/>
            <a:p>
              <a:pPr algn="l"/>
              <a:r>
                <a:rPr lang="en-US" sz="1400" i="0" dirty="0" smtClean="0">
                  <a:solidFill>
                    <a:srgbClr val="CC00FF"/>
                  </a:solidFill>
                  <a:latin typeface="Tahoma" pitchFamily="34" charset="0"/>
                  <a:ea typeface="Tahoma" pitchFamily="34" charset="0"/>
                  <a:cs typeface="Tahoma" pitchFamily="34" charset="0"/>
                </a:rPr>
                <a:t>2</a:t>
              </a:r>
              <a:endParaRPr lang="en-US" sz="2000" i="0" dirty="0">
                <a:solidFill>
                  <a:srgbClr val="CC00FF"/>
                </a:solidFill>
                <a:latin typeface="Tahoma" pitchFamily="34" charset="0"/>
                <a:ea typeface="Tahoma" pitchFamily="34" charset="0"/>
                <a:cs typeface="Tahoma" pitchFamily="34" charset="0"/>
              </a:endParaRPr>
            </a:p>
          </p:txBody>
        </p:sp>
      </p:grpSp>
      <p:sp>
        <p:nvSpPr>
          <p:cNvPr id="34" name="Text Box 35"/>
          <p:cNvSpPr txBox="1">
            <a:spLocks noChangeArrowheads="1"/>
          </p:cNvSpPr>
          <p:nvPr/>
        </p:nvSpPr>
        <p:spPr bwMode="auto">
          <a:xfrm>
            <a:off x="340917" y="3754438"/>
            <a:ext cx="282450" cy="307777"/>
          </a:xfrm>
          <a:prstGeom prst="rect">
            <a:avLst/>
          </a:prstGeom>
          <a:noFill/>
          <a:ln w="9525">
            <a:noFill/>
            <a:miter lim="800000"/>
            <a:headEnd/>
            <a:tailEnd/>
          </a:ln>
          <a:effectLst/>
        </p:spPr>
        <p:txBody>
          <a:bodyPr wrap="none">
            <a:spAutoFit/>
          </a:bodyPr>
          <a:lstStyle/>
          <a:p>
            <a:pPr algn="l"/>
            <a:r>
              <a:rPr lang="en-US" sz="1400" i="0" dirty="0" smtClean="0">
                <a:latin typeface="Tahoma" pitchFamily="34" charset="0"/>
                <a:ea typeface="Tahoma" pitchFamily="34" charset="0"/>
                <a:cs typeface="Tahoma" pitchFamily="34" charset="0"/>
              </a:rPr>
              <a:t>2</a:t>
            </a:r>
            <a:endParaRPr lang="en-US" sz="2000" i="0" dirty="0">
              <a:latin typeface="Tahoma" pitchFamily="34" charset="0"/>
              <a:ea typeface="Tahoma" pitchFamily="34" charset="0"/>
              <a:cs typeface="Tahoma" pitchFamily="34" charset="0"/>
            </a:endParaRPr>
          </a:p>
        </p:txBody>
      </p:sp>
      <p:sp>
        <p:nvSpPr>
          <p:cNvPr id="35" name="Line 36"/>
          <p:cNvSpPr>
            <a:spLocks noChangeShapeType="1"/>
          </p:cNvSpPr>
          <p:nvPr/>
        </p:nvSpPr>
        <p:spPr bwMode="auto">
          <a:xfrm>
            <a:off x="3188892" y="2971800"/>
            <a:ext cx="0" cy="1676400"/>
          </a:xfrm>
          <a:prstGeom prst="line">
            <a:avLst/>
          </a:prstGeom>
          <a:noFill/>
          <a:ln w="12700">
            <a:solidFill>
              <a:srgbClr val="000000"/>
            </a:solidFill>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36" name="Line 37"/>
          <p:cNvSpPr>
            <a:spLocks noChangeShapeType="1"/>
          </p:cNvSpPr>
          <p:nvPr/>
        </p:nvSpPr>
        <p:spPr bwMode="auto">
          <a:xfrm>
            <a:off x="7524750" y="2981325"/>
            <a:ext cx="0" cy="1676400"/>
          </a:xfrm>
          <a:prstGeom prst="line">
            <a:avLst/>
          </a:prstGeom>
          <a:noFill/>
          <a:ln w="12700">
            <a:solidFill>
              <a:srgbClr val="000000"/>
            </a:solidFill>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grpSp>
        <p:nvGrpSpPr>
          <p:cNvPr id="37" name="Group 38"/>
          <p:cNvGrpSpPr>
            <a:grpSpLocks/>
          </p:cNvGrpSpPr>
          <p:nvPr/>
        </p:nvGrpSpPr>
        <p:grpSpPr bwMode="auto">
          <a:xfrm>
            <a:off x="2807892" y="2895600"/>
            <a:ext cx="755650" cy="2197100"/>
            <a:chOff x="2164" y="1840"/>
            <a:chExt cx="476" cy="1384"/>
          </a:xfrm>
        </p:grpSpPr>
        <p:sp>
          <p:nvSpPr>
            <p:cNvPr id="38" name="Freeform 39"/>
            <p:cNvSpPr>
              <a:spLocks/>
            </p:cNvSpPr>
            <p:nvPr/>
          </p:nvSpPr>
          <p:spPr bwMode="auto">
            <a:xfrm>
              <a:off x="2164" y="1840"/>
              <a:ext cx="476" cy="1384"/>
            </a:xfrm>
            <a:custGeom>
              <a:avLst/>
              <a:gdLst/>
              <a:ahLst/>
              <a:cxnLst>
                <a:cxn ang="0">
                  <a:pos x="352" y="0"/>
                </a:cxn>
                <a:cxn ang="0">
                  <a:pos x="348" y="80"/>
                </a:cxn>
                <a:cxn ang="0">
                  <a:pos x="284" y="152"/>
                </a:cxn>
                <a:cxn ang="0">
                  <a:pos x="204" y="224"/>
                </a:cxn>
                <a:cxn ang="0">
                  <a:pos x="348" y="320"/>
                </a:cxn>
                <a:cxn ang="0">
                  <a:pos x="540" y="368"/>
                </a:cxn>
                <a:cxn ang="0">
                  <a:pos x="676" y="436"/>
                </a:cxn>
                <a:cxn ang="0">
                  <a:pos x="532" y="504"/>
                </a:cxn>
                <a:cxn ang="0">
                  <a:pos x="352" y="544"/>
                </a:cxn>
                <a:cxn ang="0">
                  <a:pos x="156" y="596"/>
                </a:cxn>
                <a:cxn ang="0">
                  <a:pos x="4" y="652"/>
                </a:cxn>
                <a:cxn ang="0">
                  <a:pos x="180" y="744"/>
                </a:cxn>
                <a:cxn ang="0">
                  <a:pos x="336" y="788"/>
                </a:cxn>
                <a:cxn ang="0">
                  <a:pos x="436" y="848"/>
                </a:cxn>
                <a:cxn ang="0">
                  <a:pos x="456" y="892"/>
                </a:cxn>
                <a:cxn ang="0">
                  <a:pos x="388" y="968"/>
                </a:cxn>
                <a:cxn ang="0">
                  <a:pos x="332" y="1044"/>
                </a:cxn>
                <a:cxn ang="0">
                  <a:pos x="332" y="1188"/>
                </a:cxn>
                <a:cxn ang="0">
                  <a:pos x="332" y="1384"/>
                </a:cxn>
              </a:cxnLst>
              <a:rect l="0" t="0" r="r" b="b"/>
              <a:pathLst>
                <a:path w="677" h="1384">
                  <a:moveTo>
                    <a:pt x="352" y="0"/>
                  </a:moveTo>
                  <a:cubicBezTo>
                    <a:pt x="351" y="13"/>
                    <a:pt x="359" y="55"/>
                    <a:pt x="348" y="80"/>
                  </a:cubicBezTo>
                  <a:cubicBezTo>
                    <a:pt x="337" y="105"/>
                    <a:pt x="308" y="128"/>
                    <a:pt x="284" y="152"/>
                  </a:cubicBezTo>
                  <a:cubicBezTo>
                    <a:pt x="260" y="176"/>
                    <a:pt x="193" y="196"/>
                    <a:pt x="204" y="224"/>
                  </a:cubicBezTo>
                  <a:cubicBezTo>
                    <a:pt x="215" y="252"/>
                    <a:pt x="292" y="296"/>
                    <a:pt x="348" y="320"/>
                  </a:cubicBezTo>
                  <a:cubicBezTo>
                    <a:pt x="404" y="344"/>
                    <a:pt x="485" y="349"/>
                    <a:pt x="540" y="368"/>
                  </a:cubicBezTo>
                  <a:cubicBezTo>
                    <a:pt x="595" y="387"/>
                    <a:pt x="677" y="413"/>
                    <a:pt x="676" y="436"/>
                  </a:cubicBezTo>
                  <a:cubicBezTo>
                    <a:pt x="675" y="459"/>
                    <a:pt x="586" y="486"/>
                    <a:pt x="532" y="504"/>
                  </a:cubicBezTo>
                  <a:cubicBezTo>
                    <a:pt x="478" y="522"/>
                    <a:pt x="415" y="529"/>
                    <a:pt x="352" y="544"/>
                  </a:cubicBezTo>
                  <a:cubicBezTo>
                    <a:pt x="289" y="559"/>
                    <a:pt x="214" y="578"/>
                    <a:pt x="156" y="596"/>
                  </a:cubicBezTo>
                  <a:cubicBezTo>
                    <a:pt x="98" y="614"/>
                    <a:pt x="0" y="627"/>
                    <a:pt x="4" y="652"/>
                  </a:cubicBezTo>
                  <a:cubicBezTo>
                    <a:pt x="8" y="677"/>
                    <a:pt x="125" y="721"/>
                    <a:pt x="180" y="744"/>
                  </a:cubicBezTo>
                  <a:cubicBezTo>
                    <a:pt x="235" y="767"/>
                    <a:pt x="293" y="771"/>
                    <a:pt x="336" y="788"/>
                  </a:cubicBezTo>
                  <a:cubicBezTo>
                    <a:pt x="379" y="805"/>
                    <a:pt x="416" y="831"/>
                    <a:pt x="436" y="848"/>
                  </a:cubicBezTo>
                  <a:cubicBezTo>
                    <a:pt x="456" y="865"/>
                    <a:pt x="464" y="872"/>
                    <a:pt x="456" y="892"/>
                  </a:cubicBezTo>
                  <a:cubicBezTo>
                    <a:pt x="448" y="912"/>
                    <a:pt x="409" y="943"/>
                    <a:pt x="388" y="968"/>
                  </a:cubicBezTo>
                  <a:cubicBezTo>
                    <a:pt x="367" y="993"/>
                    <a:pt x="341" y="1007"/>
                    <a:pt x="332" y="1044"/>
                  </a:cubicBezTo>
                  <a:cubicBezTo>
                    <a:pt x="323" y="1081"/>
                    <a:pt x="332" y="1131"/>
                    <a:pt x="332" y="1188"/>
                  </a:cubicBezTo>
                  <a:cubicBezTo>
                    <a:pt x="332" y="1245"/>
                    <a:pt x="332" y="1343"/>
                    <a:pt x="332" y="1384"/>
                  </a:cubicBezTo>
                </a:path>
              </a:pathLst>
            </a:custGeom>
            <a:noFill/>
            <a:ln w="38100" cap="flat" cmpd="sng">
              <a:solidFill>
                <a:schemeClr val="tx1"/>
              </a:solidFill>
              <a:prstDash val="solid"/>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39" name="Freeform 40"/>
            <p:cNvSpPr>
              <a:spLocks/>
            </p:cNvSpPr>
            <p:nvPr/>
          </p:nvSpPr>
          <p:spPr bwMode="auto">
            <a:xfrm>
              <a:off x="2400" y="2160"/>
              <a:ext cx="236" cy="234"/>
            </a:xfrm>
            <a:custGeom>
              <a:avLst/>
              <a:gdLst/>
              <a:ahLst/>
              <a:cxnLst>
                <a:cxn ang="0">
                  <a:pos x="0" y="0"/>
                </a:cxn>
                <a:cxn ang="0">
                  <a:pos x="144" y="48"/>
                </a:cxn>
                <a:cxn ang="0">
                  <a:pos x="208" y="84"/>
                </a:cxn>
                <a:cxn ang="0">
                  <a:pos x="236" y="120"/>
                </a:cxn>
                <a:cxn ang="0">
                  <a:pos x="208" y="148"/>
                </a:cxn>
                <a:cxn ang="0">
                  <a:pos x="144" y="192"/>
                </a:cxn>
                <a:cxn ang="0">
                  <a:pos x="6" y="234"/>
                </a:cxn>
                <a:cxn ang="0">
                  <a:pos x="0" y="0"/>
                </a:cxn>
              </a:cxnLst>
              <a:rect l="0" t="0" r="r" b="b"/>
              <a:pathLst>
                <a:path w="236" h="234">
                  <a:moveTo>
                    <a:pt x="0" y="0"/>
                  </a:moveTo>
                  <a:lnTo>
                    <a:pt x="144" y="48"/>
                  </a:lnTo>
                  <a:cubicBezTo>
                    <a:pt x="179" y="62"/>
                    <a:pt x="193" y="72"/>
                    <a:pt x="208" y="84"/>
                  </a:cubicBezTo>
                  <a:cubicBezTo>
                    <a:pt x="223" y="96"/>
                    <a:pt x="236" y="109"/>
                    <a:pt x="236" y="120"/>
                  </a:cubicBezTo>
                  <a:lnTo>
                    <a:pt x="208" y="148"/>
                  </a:lnTo>
                  <a:lnTo>
                    <a:pt x="144" y="192"/>
                  </a:lnTo>
                  <a:lnTo>
                    <a:pt x="6" y="234"/>
                  </a:lnTo>
                  <a:lnTo>
                    <a:pt x="0" y="0"/>
                  </a:lnTo>
                  <a:close/>
                </a:path>
              </a:pathLst>
            </a:custGeom>
            <a:solidFill>
              <a:schemeClr val="tx1"/>
            </a:solidFill>
            <a:ln w="9525" cap="flat" cmpd="sng">
              <a:noFill/>
              <a:prstDash val="solid"/>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40" name="Freeform 41"/>
            <p:cNvSpPr>
              <a:spLocks/>
            </p:cNvSpPr>
            <p:nvPr/>
          </p:nvSpPr>
          <p:spPr bwMode="auto">
            <a:xfrm>
              <a:off x="2404" y="2640"/>
              <a:ext cx="84" cy="212"/>
            </a:xfrm>
            <a:custGeom>
              <a:avLst/>
              <a:gdLst/>
              <a:ahLst/>
              <a:cxnLst>
                <a:cxn ang="0">
                  <a:pos x="0" y="0"/>
                </a:cxn>
                <a:cxn ang="0">
                  <a:pos x="72" y="48"/>
                </a:cxn>
                <a:cxn ang="0">
                  <a:pos x="84" y="100"/>
                </a:cxn>
                <a:cxn ang="0">
                  <a:pos x="52" y="148"/>
                </a:cxn>
                <a:cxn ang="0">
                  <a:pos x="0" y="212"/>
                </a:cxn>
                <a:cxn ang="0">
                  <a:pos x="0" y="0"/>
                </a:cxn>
              </a:cxnLst>
              <a:rect l="0" t="0" r="r" b="b"/>
              <a:pathLst>
                <a:path w="84" h="212">
                  <a:moveTo>
                    <a:pt x="0" y="0"/>
                  </a:moveTo>
                  <a:lnTo>
                    <a:pt x="72" y="48"/>
                  </a:lnTo>
                  <a:lnTo>
                    <a:pt x="84" y="100"/>
                  </a:lnTo>
                  <a:lnTo>
                    <a:pt x="52" y="148"/>
                  </a:lnTo>
                  <a:lnTo>
                    <a:pt x="0" y="212"/>
                  </a:lnTo>
                  <a:lnTo>
                    <a:pt x="0" y="0"/>
                  </a:lnTo>
                  <a:close/>
                </a:path>
              </a:pathLst>
            </a:custGeom>
            <a:solidFill>
              <a:srgbClr val="003300"/>
            </a:solidFill>
            <a:ln w="9525" cap="flat" cmpd="sng">
              <a:noFill/>
              <a:prstDash val="solid"/>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grpSp>
      <p:grpSp>
        <p:nvGrpSpPr>
          <p:cNvPr id="41" name="Group 42"/>
          <p:cNvGrpSpPr>
            <a:grpSpLocks/>
          </p:cNvGrpSpPr>
          <p:nvPr/>
        </p:nvGrpSpPr>
        <p:grpSpPr bwMode="auto">
          <a:xfrm>
            <a:off x="7391400" y="2819400"/>
            <a:ext cx="309563" cy="2114550"/>
            <a:chOff x="4656" y="1776"/>
            <a:chExt cx="195" cy="1332"/>
          </a:xfrm>
        </p:grpSpPr>
        <p:sp>
          <p:nvSpPr>
            <p:cNvPr id="42" name="Freeform 43"/>
            <p:cNvSpPr>
              <a:spLocks/>
            </p:cNvSpPr>
            <p:nvPr/>
          </p:nvSpPr>
          <p:spPr bwMode="auto">
            <a:xfrm>
              <a:off x="4656" y="1776"/>
              <a:ext cx="192" cy="1332"/>
            </a:xfrm>
            <a:custGeom>
              <a:avLst/>
              <a:gdLst/>
              <a:ahLst/>
              <a:cxnLst>
                <a:cxn ang="0">
                  <a:pos x="149" y="0"/>
                </a:cxn>
                <a:cxn ang="0">
                  <a:pos x="149" y="96"/>
                </a:cxn>
                <a:cxn ang="0">
                  <a:pos x="101" y="192"/>
                </a:cxn>
                <a:cxn ang="0">
                  <a:pos x="5" y="288"/>
                </a:cxn>
                <a:cxn ang="0">
                  <a:pos x="129" y="368"/>
                </a:cxn>
                <a:cxn ang="0">
                  <a:pos x="225" y="428"/>
                </a:cxn>
                <a:cxn ang="0">
                  <a:pos x="309" y="496"/>
                </a:cxn>
                <a:cxn ang="0">
                  <a:pos x="325" y="556"/>
                </a:cxn>
                <a:cxn ang="0">
                  <a:pos x="285" y="620"/>
                </a:cxn>
                <a:cxn ang="0">
                  <a:pos x="261" y="712"/>
                </a:cxn>
                <a:cxn ang="0">
                  <a:pos x="145" y="784"/>
                </a:cxn>
                <a:cxn ang="0">
                  <a:pos x="45" y="868"/>
                </a:cxn>
                <a:cxn ang="0">
                  <a:pos x="21" y="928"/>
                </a:cxn>
                <a:cxn ang="0">
                  <a:pos x="117" y="1028"/>
                </a:cxn>
                <a:cxn ang="0">
                  <a:pos x="129" y="1088"/>
                </a:cxn>
                <a:cxn ang="0">
                  <a:pos x="125" y="1332"/>
                </a:cxn>
              </a:cxnLst>
              <a:rect l="0" t="0" r="r" b="b"/>
              <a:pathLst>
                <a:path w="329" h="1332">
                  <a:moveTo>
                    <a:pt x="149" y="0"/>
                  </a:moveTo>
                  <a:cubicBezTo>
                    <a:pt x="153" y="32"/>
                    <a:pt x="157" y="64"/>
                    <a:pt x="149" y="96"/>
                  </a:cubicBezTo>
                  <a:cubicBezTo>
                    <a:pt x="141" y="128"/>
                    <a:pt x="125" y="160"/>
                    <a:pt x="101" y="192"/>
                  </a:cubicBezTo>
                  <a:cubicBezTo>
                    <a:pt x="77" y="224"/>
                    <a:pt x="0" y="259"/>
                    <a:pt x="5" y="288"/>
                  </a:cubicBezTo>
                  <a:cubicBezTo>
                    <a:pt x="10" y="317"/>
                    <a:pt x="92" y="345"/>
                    <a:pt x="129" y="368"/>
                  </a:cubicBezTo>
                  <a:cubicBezTo>
                    <a:pt x="166" y="391"/>
                    <a:pt x="195" y="407"/>
                    <a:pt x="225" y="428"/>
                  </a:cubicBezTo>
                  <a:cubicBezTo>
                    <a:pt x="255" y="449"/>
                    <a:pt x="292" y="475"/>
                    <a:pt x="309" y="496"/>
                  </a:cubicBezTo>
                  <a:cubicBezTo>
                    <a:pt x="326" y="517"/>
                    <a:pt x="329" y="535"/>
                    <a:pt x="325" y="556"/>
                  </a:cubicBezTo>
                  <a:cubicBezTo>
                    <a:pt x="321" y="577"/>
                    <a:pt x="296" y="594"/>
                    <a:pt x="285" y="620"/>
                  </a:cubicBezTo>
                  <a:cubicBezTo>
                    <a:pt x="274" y="646"/>
                    <a:pt x="284" y="685"/>
                    <a:pt x="261" y="712"/>
                  </a:cubicBezTo>
                  <a:cubicBezTo>
                    <a:pt x="238" y="739"/>
                    <a:pt x="181" y="758"/>
                    <a:pt x="145" y="784"/>
                  </a:cubicBezTo>
                  <a:cubicBezTo>
                    <a:pt x="109" y="810"/>
                    <a:pt x="66" y="844"/>
                    <a:pt x="45" y="868"/>
                  </a:cubicBezTo>
                  <a:cubicBezTo>
                    <a:pt x="24" y="892"/>
                    <a:pt x="9" y="901"/>
                    <a:pt x="21" y="928"/>
                  </a:cubicBezTo>
                  <a:cubicBezTo>
                    <a:pt x="33" y="955"/>
                    <a:pt x="99" y="1001"/>
                    <a:pt x="117" y="1028"/>
                  </a:cubicBezTo>
                  <a:cubicBezTo>
                    <a:pt x="135" y="1055"/>
                    <a:pt x="128" y="1037"/>
                    <a:pt x="129" y="1088"/>
                  </a:cubicBezTo>
                  <a:cubicBezTo>
                    <a:pt x="130" y="1139"/>
                    <a:pt x="126" y="1291"/>
                    <a:pt x="125" y="1332"/>
                  </a:cubicBezTo>
                </a:path>
              </a:pathLst>
            </a:custGeom>
            <a:noFill/>
            <a:ln w="38100" cap="flat" cmpd="sng">
              <a:solidFill>
                <a:srgbClr val="000000"/>
              </a:solidFill>
              <a:prstDash val="solid"/>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sp>
          <p:nvSpPr>
            <p:cNvPr id="43" name="Freeform 44"/>
            <p:cNvSpPr>
              <a:spLocks/>
            </p:cNvSpPr>
            <p:nvPr/>
          </p:nvSpPr>
          <p:spPr bwMode="auto">
            <a:xfrm>
              <a:off x="4736" y="2156"/>
              <a:ext cx="115" cy="400"/>
            </a:xfrm>
            <a:custGeom>
              <a:avLst/>
              <a:gdLst/>
              <a:ahLst/>
              <a:cxnLst>
                <a:cxn ang="0">
                  <a:pos x="0" y="0"/>
                </a:cxn>
                <a:cxn ang="0">
                  <a:pos x="56" y="52"/>
                </a:cxn>
                <a:cxn ang="0">
                  <a:pos x="104" y="120"/>
                </a:cxn>
                <a:cxn ang="0">
                  <a:pos x="112" y="172"/>
                </a:cxn>
                <a:cxn ang="0">
                  <a:pos x="88" y="224"/>
                </a:cxn>
                <a:cxn ang="0">
                  <a:pos x="72" y="328"/>
                </a:cxn>
                <a:cxn ang="0">
                  <a:pos x="4" y="400"/>
                </a:cxn>
                <a:cxn ang="0">
                  <a:pos x="0" y="0"/>
                </a:cxn>
              </a:cxnLst>
              <a:rect l="0" t="0" r="r" b="b"/>
              <a:pathLst>
                <a:path w="115" h="400">
                  <a:moveTo>
                    <a:pt x="0" y="0"/>
                  </a:moveTo>
                  <a:lnTo>
                    <a:pt x="56" y="52"/>
                  </a:lnTo>
                  <a:cubicBezTo>
                    <a:pt x="73" y="72"/>
                    <a:pt x="95" y="100"/>
                    <a:pt x="104" y="120"/>
                  </a:cubicBezTo>
                  <a:cubicBezTo>
                    <a:pt x="113" y="140"/>
                    <a:pt x="115" y="155"/>
                    <a:pt x="112" y="172"/>
                  </a:cubicBezTo>
                  <a:lnTo>
                    <a:pt x="88" y="224"/>
                  </a:lnTo>
                  <a:cubicBezTo>
                    <a:pt x="81" y="250"/>
                    <a:pt x="86" y="299"/>
                    <a:pt x="72" y="328"/>
                  </a:cubicBezTo>
                  <a:lnTo>
                    <a:pt x="4" y="400"/>
                  </a:lnTo>
                  <a:lnTo>
                    <a:pt x="0" y="0"/>
                  </a:lnTo>
                  <a:close/>
                </a:path>
              </a:pathLst>
            </a:custGeom>
            <a:solidFill>
              <a:schemeClr val="tx1"/>
            </a:solidFill>
            <a:ln w="9525" cap="flat" cmpd="sng">
              <a:noFill/>
              <a:prstDash val="solid"/>
              <a:round/>
              <a:headEnd/>
              <a:tailEnd/>
            </a:ln>
            <a:effectLst/>
          </p:spPr>
          <p:txBody>
            <a:bodyPr wrap="none" anchor="ctr"/>
            <a:lstStyle/>
            <a:p>
              <a:endParaRPr lang="en-US" sz="2000" dirty="0">
                <a:latin typeface="Tahoma" pitchFamily="34" charset="0"/>
                <a:ea typeface="Tahoma" pitchFamily="34" charset="0"/>
                <a:cs typeface="Tahoma" pitchFamily="34" charset="0"/>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up)">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up)">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4"/>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up)">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p:txBody>
          <a:bodyPr/>
          <a:lstStyle/>
          <a:p>
            <a:r>
              <a:rPr lang="en-US" dirty="0"/>
              <a:t>Seismic Data &amp; Stratal Surfaces</a:t>
            </a:r>
          </a:p>
        </p:txBody>
      </p:sp>
      <p:sp>
        <p:nvSpPr>
          <p:cNvPr id="305155" name="Freeform 3"/>
          <p:cNvSpPr>
            <a:spLocks noChangeAspect="1"/>
          </p:cNvSpPr>
          <p:nvPr/>
        </p:nvSpPr>
        <p:spPr bwMode="auto">
          <a:xfrm>
            <a:off x="1098550" y="3947286"/>
            <a:ext cx="6825395" cy="1458242"/>
          </a:xfrm>
          <a:custGeom>
            <a:avLst/>
            <a:gdLst/>
            <a:ahLst/>
            <a:cxnLst>
              <a:cxn ang="0">
                <a:pos x="0" y="0"/>
              </a:cxn>
              <a:cxn ang="0">
                <a:pos x="398" y="102"/>
              </a:cxn>
              <a:cxn ang="0">
                <a:pos x="915" y="173"/>
              </a:cxn>
              <a:cxn ang="0">
                <a:pos x="1478" y="235"/>
              </a:cxn>
              <a:cxn ang="0">
                <a:pos x="2093" y="358"/>
              </a:cxn>
              <a:cxn ang="0">
                <a:pos x="2491" y="532"/>
              </a:cxn>
              <a:cxn ang="0">
                <a:pos x="2873" y="747"/>
              </a:cxn>
              <a:cxn ang="0">
                <a:pos x="3188" y="931"/>
              </a:cxn>
              <a:cxn ang="0">
                <a:pos x="3541" y="1044"/>
              </a:cxn>
              <a:cxn ang="0">
                <a:pos x="3931" y="1136"/>
              </a:cxn>
              <a:cxn ang="0">
                <a:pos x="4403" y="1218"/>
              </a:cxn>
              <a:cxn ang="0">
                <a:pos x="5184" y="1267"/>
              </a:cxn>
            </a:cxnLst>
            <a:rect l="0" t="0" r="r" b="b"/>
            <a:pathLst>
              <a:path w="5185" h="1268">
                <a:moveTo>
                  <a:pt x="0" y="0"/>
                </a:moveTo>
                <a:lnTo>
                  <a:pt x="398" y="102"/>
                </a:lnTo>
                <a:lnTo>
                  <a:pt x="915" y="173"/>
                </a:lnTo>
                <a:lnTo>
                  <a:pt x="1478" y="235"/>
                </a:lnTo>
                <a:lnTo>
                  <a:pt x="2093" y="358"/>
                </a:lnTo>
                <a:lnTo>
                  <a:pt x="2491" y="532"/>
                </a:lnTo>
                <a:lnTo>
                  <a:pt x="2873" y="747"/>
                </a:lnTo>
                <a:lnTo>
                  <a:pt x="3188" y="931"/>
                </a:lnTo>
                <a:lnTo>
                  <a:pt x="3541" y="1044"/>
                </a:lnTo>
                <a:lnTo>
                  <a:pt x="3931" y="1136"/>
                </a:lnTo>
                <a:lnTo>
                  <a:pt x="4403" y="1218"/>
                </a:lnTo>
                <a:lnTo>
                  <a:pt x="5184" y="1267"/>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56" name="Rectangle 4"/>
          <p:cNvSpPr>
            <a:spLocks noChangeAspect="1" noChangeArrowheads="1"/>
          </p:cNvSpPr>
          <p:nvPr/>
        </p:nvSpPr>
        <p:spPr bwMode="auto">
          <a:xfrm>
            <a:off x="1126882" y="2497138"/>
            <a:ext cx="6909043" cy="2944812"/>
          </a:xfrm>
          <a:prstGeom prst="rect">
            <a:avLst/>
          </a:prstGeom>
          <a:solidFill>
            <a:schemeClr val="tx2"/>
          </a:solidFill>
          <a:ln w="12699">
            <a:solidFill>
              <a:schemeClr val="tx1"/>
            </a:solidFill>
            <a:miter lim="800000"/>
            <a:headEnd/>
            <a:tailEnd/>
          </a:ln>
          <a:effectLst/>
        </p:spPr>
        <p:txBody>
          <a:bodyPr wrap="none" anchor="ctr"/>
          <a:lstStyle/>
          <a:p>
            <a:endParaRPr lang="en-US" dirty="0"/>
          </a:p>
        </p:txBody>
      </p:sp>
      <p:sp>
        <p:nvSpPr>
          <p:cNvPr id="305157" name="Freeform 5"/>
          <p:cNvSpPr>
            <a:spLocks noChangeAspect="1"/>
          </p:cNvSpPr>
          <p:nvPr/>
        </p:nvSpPr>
        <p:spPr bwMode="auto">
          <a:xfrm>
            <a:off x="2401837" y="3202652"/>
            <a:ext cx="4937922" cy="1048153"/>
          </a:xfrm>
          <a:custGeom>
            <a:avLst/>
            <a:gdLst/>
            <a:ahLst/>
            <a:cxnLst>
              <a:cxn ang="0">
                <a:pos x="3750" y="910"/>
              </a:cxn>
              <a:cxn ang="0">
                <a:pos x="3486" y="803"/>
              </a:cxn>
              <a:cxn ang="0">
                <a:pos x="2748" y="664"/>
              </a:cxn>
              <a:cxn ang="0">
                <a:pos x="1752" y="484"/>
              </a:cxn>
              <a:cxn ang="0">
                <a:pos x="906" y="484"/>
              </a:cxn>
              <a:cxn ang="0">
                <a:pos x="0" y="443"/>
              </a:cxn>
              <a:cxn ang="0">
                <a:pos x="144" y="139"/>
              </a:cxn>
              <a:cxn ang="0">
                <a:pos x="1074" y="82"/>
              </a:cxn>
              <a:cxn ang="0">
                <a:pos x="1926" y="8"/>
              </a:cxn>
              <a:cxn ang="0">
                <a:pos x="2658" y="0"/>
              </a:cxn>
              <a:cxn ang="0">
                <a:pos x="2982" y="139"/>
              </a:cxn>
              <a:cxn ang="0">
                <a:pos x="3306" y="435"/>
              </a:cxn>
              <a:cxn ang="0">
                <a:pos x="3618" y="762"/>
              </a:cxn>
              <a:cxn ang="0">
                <a:pos x="3750" y="910"/>
              </a:cxn>
            </a:cxnLst>
            <a:rect l="0" t="0" r="r" b="b"/>
            <a:pathLst>
              <a:path w="3751" h="911">
                <a:moveTo>
                  <a:pt x="3750" y="910"/>
                </a:moveTo>
                <a:lnTo>
                  <a:pt x="3486" y="803"/>
                </a:lnTo>
                <a:lnTo>
                  <a:pt x="2748" y="664"/>
                </a:lnTo>
                <a:lnTo>
                  <a:pt x="1752" y="484"/>
                </a:lnTo>
                <a:lnTo>
                  <a:pt x="906" y="484"/>
                </a:lnTo>
                <a:lnTo>
                  <a:pt x="0" y="443"/>
                </a:lnTo>
                <a:lnTo>
                  <a:pt x="144" y="139"/>
                </a:lnTo>
                <a:lnTo>
                  <a:pt x="1074" y="82"/>
                </a:lnTo>
                <a:lnTo>
                  <a:pt x="1926" y="8"/>
                </a:lnTo>
                <a:lnTo>
                  <a:pt x="2658" y="0"/>
                </a:lnTo>
                <a:lnTo>
                  <a:pt x="2982" y="139"/>
                </a:lnTo>
                <a:lnTo>
                  <a:pt x="3306" y="435"/>
                </a:lnTo>
                <a:lnTo>
                  <a:pt x="3618" y="762"/>
                </a:lnTo>
                <a:lnTo>
                  <a:pt x="3750" y="910"/>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5158" name="Freeform 6"/>
          <p:cNvSpPr>
            <a:spLocks noChangeAspect="1"/>
          </p:cNvSpPr>
          <p:nvPr/>
        </p:nvSpPr>
        <p:spPr bwMode="auto">
          <a:xfrm>
            <a:off x="3496005" y="3682887"/>
            <a:ext cx="4514286" cy="1250500"/>
          </a:xfrm>
          <a:custGeom>
            <a:avLst/>
            <a:gdLst/>
            <a:ahLst/>
            <a:cxnLst>
              <a:cxn ang="0">
                <a:pos x="3429" y="951"/>
              </a:cxn>
              <a:cxn ang="0">
                <a:pos x="3429" y="1086"/>
              </a:cxn>
              <a:cxn ang="0">
                <a:pos x="3393" y="1025"/>
              </a:cxn>
              <a:cxn ang="0">
                <a:pos x="3225" y="844"/>
              </a:cxn>
              <a:cxn ang="0">
                <a:pos x="3111" y="705"/>
              </a:cxn>
              <a:cxn ang="0">
                <a:pos x="2931" y="574"/>
              </a:cxn>
              <a:cxn ang="0">
                <a:pos x="2709" y="410"/>
              </a:cxn>
              <a:cxn ang="0">
                <a:pos x="2415" y="336"/>
              </a:cxn>
              <a:cxn ang="0">
                <a:pos x="2169" y="291"/>
              </a:cxn>
              <a:cxn ang="0">
                <a:pos x="1785" y="250"/>
              </a:cxn>
              <a:cxn ang="0">
                <a:pos x="1365" y="148"/>
              </a:cxn>
              <a:cxn ang="0">
                <a:pos x="1017" y="74"/>
              </a:cxn>
              <a:cxn ang="0">
                <a:pos x="429" y="41"/>
              </a:cxn>
              <a:cxn ang="0">
                <a:pos x="81" y="41"/>
              </a:cxn>
              <a:cxn ang="0">
                <a:pos x="0" y="0"/>
              </a:cxn>
              <a:cxn ang="0">
                <a:pos x="204" y="4"/>
              </a:cxn>
              <a:cxn ang="0">
                <a:pos x="456" y="4"/>
              </a:cxn>
              <a:cxn ang="0">
                <a:pos x="819" y="8"/>
              </a:cxn>
              <a:cxn ang="0">
                <a:pos x="1089" y="37"/>
              </a:cxn>
              <a:cxn ang="0">
                <a:pos x="1434" y="107"/>
              </a:cxn>
              <a:cxn ang="0">
                <a:pos x="1917" y="213"/>
              </a:cxn>
              <a:cxn ang="0">
                <a:pos x="2205" y="262"/>
              </a:cxn>
              <a:cxn ang="0">
                <a:pos x="2523" y="320"/>
              </a:cxn>
              <a:cxn ang="0">
                <a:pos x="2715" y="377"/>
              </a:cxn>
              <a:cxn ang="0">
                <a:pos x="2886" y="463"/>
              </a:cxn>
              <a:cxn ang="0">
                <a:pos x="2937" y="516"/>
              </a:cxn>
              <a:cxn ang="0">
                <a:pos x="3240" y="738"/>
              </a:cxn>
              <a:cxn ang="0">
                <a:pos x="3351" y="877"/>
              </a:cxn>
              <a:cxn ang="0">
                <a:pos x="3429" y="951"/>
              </a:cxn>
            </a:cxnLst>
            <a:rect l="0" t="0" r="r" b="b"/>
            <a:pathLst>
              <a:path w="3430" h="1087">
                <a:moveTo>
                  <a:pt x="3429" y="951"/>
                </a:moveTo>
                <a:lnTo>
                  <a:pt x="3429" y="1086"/>
                </a:lnTo>
                <a:lnTo>
                  <a:pt x="3393" y="1025"/>
                </a:lnTo>
                <a:lnTo>
                  <a:pt x="3225" y="844"/>
                </a:lnTo>
                <a:lnTo>
                  <a:pt x="3111" y="705"/>
                </a:lnTo>
                <a:lnTo>
                  <a:pt x="2931" y="574"/>
                </a:lnTo>
                <a:lnTo>
                  <a:pt x="2709" y="410"/>
                </a:lnTo>
                <a:lnTo>
                  <a:pt x="2415" y="336"/>
                </a:lnTo>
                <a:lnTo>
                  <a:pt x="2169" y="291"/>
                </a:lnTo>
                <a:lnTo>
                  <a:pt x="1785" y="250"/>
                </a:lnTo>
                <a:lnTo>
                  <a:pt x="1365" y="148"/>
                </a:lnTo>
                <a:lnTo>
                  <a:pt x="1017" y="74"/>
                </a:lnTo>
                <a:lnTo>
                  <a:pt x="429" y="41"/>
                </a:lnTo>
                <a:lnTo>
                  <a:pt x="81" y="41"/>
                </a:lnTo>
                <a:lnTo>
                  <a:pt x="0" y="0"/>
                </a:lnTo>
                <a:lnTo>
                  <a:pt x="204" y="4"/>
                </a:lnTo>
                <a:lnTo>
                  <a:pt x="456" y="4"/>
                </a:lnTo>
                <a:lnTo>
                  <a:pt x="819" y="8"/>
                </a:lnTo>
                <a:lnTo>
                  <a:pt x="1089" y="37"/>
                </a:lnTo>
                <a:lnTo>
                  <a:pt x="1434" y="107"/>
                </a:lnTo>
                <a:lnTo>
                  <a:pt x="1917" y="213"/>
                </a:lnTo>
                <a:lnTo>
                  <a:pt x="2205" y="262"/>
                </a:lnTo>
                <a:lnTo>
                  <a:pt x="2523" y="320"/>
                </a:lnTo>
                <a:lnTo>
                  <a:pt x="2715" y="377"/>
                </a:lnTo>
                <a:lnTo>
                  <a:pt x="2886" y="463"/>
                </a:lnTo>
                <a:lnTo>
                  <a:pt x="2937" y="516"/>
                </a:lnTo>
                <a:lnTo>
                  <a:pt x="3240" y="738"/>
                </a:lnTo>
                <a:lnTo>
                  <a:pt x="3351" y="877"/>
                </a:lnTo>
                <a:lnTo>
                  <a:pt x="3429" y="951"/>
                </a:lnTo>
              </a:path>
            </a:pathLst>
          </a:custGeom>
          <a:solidFill>
            <a:srgbClr val="316501"/>
          </a:solidFill>
          <a:ln w="12699" cap="rnd" cmpd="sng">
            <a:noFill/>
            <a:prstDash val="solid"/>
            <a:round/>
            <a:headEnd type="none" w="med" len="med"/>
            <a:tailEnd type="none" w="med" len="med"/>
          </a:ln>
          <a:effectLst/>
        </p:spPr>
        <p:txBody>
          <a:bodyPr/>
          <a:lstStyle/>
          <a:p>
            <a:endParaRPr lang="en-US" dirty="0"/>
          </a:p>
        </p:txBody>
      </p:sp>
      <p:sp>
        <p:nvSpPr>
          <p:cNvPr id="305159" name="Freeform 7"/>
          <p:cNvSpPr>
            <a:spLocks noChangeAspect="1"/>
          </p:cNvSpPr>
          <p:nvPr/>
        </p:nvSpPr>
        <p:spPr bwMode="auto">
          <a:xfrm>
            <a:off x="2532706" y="3669397"/>
            <a:ext cx="1229084" cy="128153"/>
          </a:xfrm>
          <a:custGeom>
            <a:avLst/>
            <a:gdLst/>
            <a:ahLst/>
            <a:cxnLst>
              <a:cxn ang="0">
                <a:pos x="0" y="99"/>
              </a:cxn>
              <a:cxn ang="0">
                <a:pos x="105" y="16"/>
              </a:cxn>
              <a:cxn ang="0">
                <a:pos x="315" y="0"/>
              </a:cxn>
              <a:cxn ang="0">
                <a:pos x="459" y="12"/>
              </a:cxn>
              <a:cxn ang="0">
                <a:pos x="612" y="16"/>
              </a:cxn>
              <a:cxn ang="0">
                <a:pos x="705" y="12"/>
              </a:cxn>
              <a:cxn ang="0">
                <a:pos x="774" y="21"/>
              </a:cxn>
              <a:cxn ang="0">
                <a:pos x="933" y="45"/>
              </a:cxn>
              <a:cxn ang="0">
                <a:pos x="648" y="41"/>
              </a:cxn>
              <a:cxn ang="0">
                <a:pos x="489" y="66"/>
              </a:cxn>
              <a:cxn ang="0">
                <a:pos x="417" y="70"/>
              </a:cxn>
              <a:cxn ang="0">
                <a:pos x="381" y="99"/>
              </a:cxn>
              <a:cxn ang="0">
                <a:pos x="72" y="111"/>
              </a:cxn>
              <a:cxn ang="0">
                <a:pos x="0" y="99"/>
              </a:cxn>
            </a:cxnLst>
            <a:rect l="0" t="0" r="r" b="b"/>
            <a:pathLst>
              <a:path w="934" h="112">
                <a:moveTo>
                  <a:pt x="0" y="99"/>
                </a:moveTo>
                <a:lnTo>
                  <a:pt x="105" y="16"/>
                </a:lnTo>
                <a:lnTo>
                  <a:pt x="315" y="0"/>
                </a:lnTo>
                <a:lnTo>
                  <a:pt x="459" y="12"/>
                </a:lnTo>
                <a:lnTo>
                  <a:pt x="612" y="16"/>
                </a:lnTo>
                <a:lnTo>
                  <a:pt x="705" y="12"/>
                </a:lnTo>
                <a:lnTo>
                  <a:pt x="774" y="21"/>
                </a:lnTo>
                <a:lnTo>
                  <a:pt x="933" y="45"/>
                </a:lnTo>
                <a:lnTo>
                  <a:pt x="648" y="41"/>
                </a:lnTo>
                <a:lnTo>
                  <a:pt x="489" y="66"/>
                </a:lnTo>
                <a:lnTo>
                  <a:pt x="417" y="70"/>
                </a:lnTo>
                <a:lnTo>
                  <a:pt x="381" y="99"/>
                </a:lnTo>
                <a:lnTo>
                  <a:pt x="72" y="111"/>
                </a:lnTo>
                <a:lnTo>
                  <a:pt x="0" y="99"/>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5160" name="Freeform 8"/>
          <p:cNvSpPr>
            <a:spLocks noChangeAspect="1"/>
          </p:cNvSpPr>
          <p:nvPr/>
        </p:nvSpPr>
        <p:spPr bwMode="auto">
          <a:xfrm>
            <a:off x="5209437" y="3839368"/>
            <a:ext cx="902587" cy="151085"/>
          </a:xfrm>
          <a:custGeom>
            <a:avLst/>
            <a:gdLst/>
            <a:ahLst/>
            <a:cxnLst>
              <a:cxn ang="0">
                <a:pos x="0" y="41"/>
              </a:cxn>
              <a:cxn ang="0">
                <a:pos x="102" y="0"/>
              </a:cxn>
              <a:cxn ang="0">
                <a:pos x="189" y="20"/>
              </a:cxn>
              <a:cxn ang="0">
                <a:pos x="309" y="45"/>
              </a:cxn>
              <a:cxn ang="0">
                <a:pos x="684" y="131"/>
              </a:cxn>
              <a:cxn ang="0">
                <a:pos x="585" y="127"/>
              </a:cxn>
              <a:cxn ang="0">
                <a:pos x="435" y="106"/>
              </a:cxn>
              <a:cxn ang="0">
                <a:pos x="288" y="82"/>
              </a:cxn>
              <a:cxn ang="0">
                <a:pos x="111" y="61"/>
              </a:cxn>
              <a:cxn ang="0">
                <a:pos x="0" y="41"/>
              </a:cxn>
            </a:cxnLst>
            <a:rect l="0" t="0" r="r" b="b"/>
            <a:pathLst>
              <a:path w="685" h="132">
                <a:moveTo>
                  <a:pt x="0" y="41"/>
                </a:moveTo>
                <a:lnTo>
                  <a:pt x="102" y="0"/>
                </a:lnTo>
                <a:lnTo>
                  <a:pt x="189" y="20"/>
                </a:lnTo>
                <a:lnTo>
                  <a:pt x="309" y="45"/>
                </a:lnTo>
                <a:lnTo>
                  <a:pt x="684" y="131"/>
                </a:lnTo>
                <a:lnTo>
                  <a:pt x="585" y="127"/>
                </a:lnTo>
                <a:lnTo>
                  <a:pt x="435" y="106"/>
                </a:lnTo>
                <a:lnTo>
                  <a:pt x="288" y="82"/>
                </a:lnTo>
                <a:lnTo>
                  <a:pt x="111" y="61"/>
                </a:lnTo>
                <a:lnTo>
                  <a:pt x="0" y="41"/>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5161" name="Freeform 9"/>
          <p:cNvSpPr>
            <a:spLocks noChangeAspect="1"/>
          </p:cNvSpPr>
          <p:nvPr/>
        </p:nvSpPr>
        <p:spPr bwMode="auto">
          <a:xfrm>
            <a:off x="4004638" y="3716611"/>
            <a:ext cx="1162975" cy="113314"/>
          </a:xfrm>
          <a:custGeom>
            <a:avLst/>
            <a:gdLst/>
            <a:ahLst/>
            <a:cxnLst>
              <a:cxn ang="0">
                <a:pos x="321" y="4"/>
              </a:cxn>
              <a:cxn ang="0">
                <a:pos x="396" y="8"/>
              </a:cxn>
              <a:cxn ang="0">
                <a:pos x="522" y="20"/>
              </a:cxn>
              <a:cxn ang="0">
                <a:pos x="651" y="33"/>
              </a:cxn>
              <a:cxn ang="0">
                <a:pos x="696" y="37"/>
              </a:cxn>
              <a:cxn ang="0">
                <a:pos x="882" y="78"/>
              </a:cxn>
              <a:cxn ang="0">
                <a:pos x="687" y="78"/>
              </a:cxn>
              <a:cxn ang="0">
                <a:pos x="465" y="86"/>
              </a:cxn>
              <a:cxn ang="0">
                <a:pos x="381" y="78"/>
              </a:cxn>
              <a:cxn ang="0">
                <a:pos x="354" y="98"/>
              </a:cxn>
              <a:cxn ang="0">
                <a:pos x="255" y="90"/>
              </a:cxn>
              <a:cxn ang="0">
                <a:pos x="69" y="90"/>
              </a:cxn>
              <a:cxn ang="0">
                <a:pos x="0" y="69"/>
              </a:cxn>
              <a:cxn ang="0">
                <a:pos x="129" y="37"/>
              </a:cxn>
              <a:cxn ang="0">
                <a:pos x="213" y="0"/>
              </a:cxn>
              <a:cxn ang="0">
                <a:pos x="321" y="4"/>
              </a:cxn>
            </a:cxnLst>
            <a:rect l="0" t="0" r="r" b="b"/>
            <a:pathLst>
              <a:path w="883" h="99">
                <a:moveTo>
                  <a:pt x="321" y="4"/>
                </a:moveTo>
                <a:lnTo>
                  <a:pt x="396" y="8"/>
                </a:lnTo>
                <a:lnTo>
                  <a:pt x="522" y="20"/>
                </a:lnTo>
                <a:lnTo>
                  <a:pt x="651" y="33"/>
                </a:lnTo>
                <a:lnTo>
                  <a:pt x="696" y="37"/>
                </a:lnTo>
                <a:lnTo>
                  <a:pt x="882" y="78"/>
                </a:lnTo>
                <a:lnTo>
                  <a:pt x="687" y="78"/>
                </a:lnTo>
                <a:lnTo>
                  <a:pt x="465" y="86"/>
                </a:lnTo>
                <a:lnTo>
                  <a:pt x="381" y="78"/>
                </a:lnTo>
                <a:lnTo>
                  <a:pt x="354" y="98"/>
                </a:lnTo>
                <a:lnTo>
                  <a:pt x="255" y="90"/>
                </a:lnTo>
                <a:lnTo>
                  <a:pt x="69" y="90"/>
                </a:lnTo>
                <a:lnTo>
                  <a:pt x="0" y="69"/>
                </a:lnTo>
                <a:lnTo>
                  <a:pt x="129" y="37"/>
                </a:lnTo>
                <a:lnTo>
                  <a:pt x="213" y="0"/>
                </a:lnTo>
                <a:lnTo>
                  <a:pt x="321" y="4"/>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5162" name="Freeform 10"/>
          <p:cNvSpPr>
            <a:spLocks noChangeAspect="1"/>
          </p:cNvSpPr>
          <p:nvPr/>
        </p:nvSpPr>
        <p:spPr bwMode="auto">
          <a:xfrm>
            <a:off x="2219701" y="3183766"/>
            <a:ext cx="4337546" cy="511261"/>
          </a:xfrm>
          <a:custGeom>
            <a:avLst/>
            <a:gdLst/>
            <a:ahLst/>
            <a:cxnLst>
              <a:cxn ang="0">
                <a:pos x="3192" y="258"/>
              </a:cxn>
              <a:cxn ang="0">
                <a:pos x="2955" y="131"/>
              </a:cxn>
              <a:cxn ang="0">
                <a:pos x="2976" y="180"/>
              </a:cxn>
              <a:cxn ang="0">
                <a:pos x="3027" y="234"/>
              </a:cxn>
              <a:cxn ang="0">
                <a:pos x="2727" y="144"/>
              </a:cxn>
              <a:cxn ang="0">
                <a:pos x="2883" y="234"/>
              </a:cxn>
              <a:cxn ang="0">
                <a:pos x="2706" y="172"/>
              </a:cxn>
              <a:cxn ang="0">
                <a:pos x="2541" y="135"/>
              </a:cxn>
              <a:cxn ang="0">
                <a:pos x="2856" y="312"/>
              </a:cxn>
              <a:cxn ang="0">
                <a:pos x="2757" y="287"/>
              </a:cxn>
              <a:cxn ang="0">
                <a:pos x="2526" y="205"/>
              </a:cxn>
              <a:cxn ang="0">
                <a:pos x="2478" y="230"/>
              </a:cxn>
              <a:cxn ang="0">
                <a:pos x="2430" y="246"/>
              </a:cxn>
              <a:cxn ang="0">
                <a:pos x="2154" y="172"/>
              </a:cxn>
              <a:cxn ang="0">
                <a:pos x="2364" y="283"/>
              </a:cxn>
              <a:cxn ang="0">
                <a:pos x="2091" y="213"/>
              </a:cxn>
              <a:cxn ang="0">
                <a:pos x="1905" y="160"/>
              </a:cxn>
              <a:cxn ang="0">
                <a:pos x="1986" y="213"/>
              </a:cxn>
              <a:cxn ang="0">
                <a:pos x="2250" y="361"/>
              </a:cxn>
              <a:cxn ang="0">
                <a:pos x="2004" y="291"/>
              </a:cxn>
              <a:cxn ang="0">
                <a:pos x="1809" y="222"/>
              </a:cxn>
              <a:cxn ang="0">
                <a:pos x="1788" y="263"/>
              </a:cxn>
              <a:cxn ang="0">
                <a:pos x="1776" y="304"/>
              </a:cxn>
              <a:cxn ang="0">
                <a:pos x="1530" y="238"/>
              </a:cxn>
              <a:cxn ang="0">
                <a:pos x="1731" y="357"/>
              </a:cxn>
              <a:cxn ang="0">
                <a:pos x="1428" y="263"/>
              </a:cxn>
              <a:cxn ang="0">
                <a:pos x="1434" y="295"/>
              </a:cxn>
              <a:cxn ang="0">
                <a:pos x="1644" y="369"/>
              </a:cxn>
              <a:cxn ang="0">
                <a:pos x="1365" y="320"/>
              </a:cxn>
              <a:cxn ang="0">
                <a:pos x="1164" y="304"/>
              </a:cxn>
              <a:cxn ang="0">
                <a:pos x="1119" y="328"/>
              </a:cxn>
              <a:cxn ang="0">
                <a:pos x="927" y="299"/>
              </a:cxn>
              <a:cxn ang="0">
                <a:pos x="975" y="336"/>
              </a:cxn>
              <a:cxn ang="0">
                <a:pos x="936" y="361"/>
              </a:cxn>
              <a:cxn ang="0">
                <a:pos x="807" y="369"/>
              </a:cxn>
              <a:cxn ang="0">
                <a:pos x="699" y="377"/>
              </a:cxn>
              <a:cxn ang="0">
                <a:pos x="645" y="398"/>
              </a:cxn>
              <a:cxn ang="0">
                <a:pos x="468" y="439"/>
              </a:cxn>
              <a:cxn ang="0">
                <a:pos x="264" y="164"/>
              </a:cxn>
              <a:cxn ang="0">
                <a:pos x="1512" y="16"/>
              </a:cxn>
              <a:cxn ang="0">
                <a:pos x="2682" y="0"/>
              </a:cxn>
              <a:cxn ang="0">
                <a:pos x="3165" y="172"/>
              </a:cxn>
            </a:cxnLst>
            <a:rect l="0" t="0" r="r" b="b"/>
            <a:pathLst>
              <a:path w="3295" h="444">
                <a:moveTo>
                  <a:pt x="3294" y="320"/>
                </a:moveTo>
                <a:lnTo>
                  <a:pt x="3192" y="258"/>
                </a:lnTo>
                <a:lnTo>
                  <a:pt x="3093" y="193"/>
                </a:lnTo>
                <a:lnTo>
                  <a:pt x="2955" y="131"/>
                </a:lnTo>
                <a:lnTo>
                  <a:pt x="2853" y="115"/>
                </a:lnTo>
                <a:lnTo>
                  <a:pt x="2976" y="180"/>
                </a:lnTo>
                <a:lnTo>
                  <a:pt x="3069" y="246"/>
                </a:lnTo>
                <a:lnTo>
                  <a:pt x="3027" y="234"/>
                </a:lnTo>
                <a:lnTo>
                  <a:pt x="2841" y="160"/>
                </a:lnTo>
                <a:lnTo>
                  <a:pt x="2727" y="144"/>
                </a:lnTo>
                <a:lnTo>
                  <a:pt x="2832" y="189"/>
                </a:lnTo>
                <a:lnTo>
                  <a:pt x="2883" y="234"/>
                </a:lnTo>
                <a:lnTo>
                  <a:pt x="2808" y="205"/>
                </a:lnTo>
                <a:lnTo>
                  <a:pt x="2706" y="172"/>
                </a:lnTo>
                <a:lnTo>
                  <a:pt x="2643" y="152"/>
                </a:lnTo>
                <a:lnTo>
                  <a:pt x="2541" y="135"/>
                </a:lnTo>
                <a:lnTo>
                  <a:pt x="2706" y="222"/>
                </a:lnTo>
                <a:lnTo>
                  <a:pt x="2856" y="312"/>
                </a:lnTo>
                <a:lnTo>
                  <a:pt x="2898" y="353"/>
                </a:lnTo>
                <a:lnTo>
                  <a:pt x="2757" y="287"/>
                </a:lnTo>
                <a:lnTo>
                  <a:pt x="2661" y="246"/>
                </a:lnTo>
                <a:lnTo>
                  <a:pt x="2526" y="205"/>
                </a:lnTo>
                <a:lnTo>
                  <a:pt x="2340" y="156"/>
                </a:lnTo>
                <a:lnTo>
                  <a:pt x="2478" y="230"/>
                </a:lnTo>
                <a:lnTo>
                  <a:pt x="2529" y="279"/>
                </a:lnTo>
                <a:lnTo>
                  <a:pt x="2430" y="246"/>
                </a:lnTo>
                <a:lnTo>
                  <a:pt x="2283" y="205"/>
                </a:lnTo>
                <a:lnTo>
                  <a:pt x="2154" y="172"/>
                </a:lnTo>
                <a:lnTo>
                  <a:pt x="2310" y="238"/>
                </a:lnTo>
                <a:lnTo>
                  <a:pt x="2364" y="283"/>
                </a:lnTo>
                <a:lnTo>
                  <a:pt x="2262" y="254"/>
                </a:lnTo>
                <a:lnTo>
                  <a:pt x="2091" y="213"/>
                </a:lnTo>
                <a:lnTo>
                  <a:pt x="1971" y="185"/>
                </a:lnTo>
                <a:lnTo>
                  <a:pt x="1905" y="160"/>
                </a:lnTo>
                <a:lnTo>
                  <a:pt x="1827" y="144"/>
                </a:lnTo>
                <a:lnTo>
                  <a:pt x="1986" y="213"/>
                </a:lnTo>
                <a:lnTo>
                  <a:pt x="2127" y="291"/>
                </a:lnTo>
                <a:lnTo>
                  <a:pt x="2250" y="361"/>
                </a:lnTo>
                <a:lnTo>
                  <a:pt x="2097" y="312"/>
                </a:lnTo>
                <a:lnTo>
                  <a:pt x="2004" y="291"/>
                </a:lnTo>
                <a:lnTo>
                  <a:pt x="1896" y="254"/>
                </a:lnTo>
                <a:lnTo>
                  <a:pt x="1809" y="222"/>
                </a:lnTo>
                <a:lnTo>
                  <a:pt x="1665" y="193"/>
                </a:lnTo>
                <a:lnTo>
                  <a:pt x="1788" y="263"/>
                </a:lnTo>
                <a:lnTo>
                  <a:pt x="1944" y="353"/>
                </a:lnTo>
                <a:lnTo>
                  <a:pt x="1776" y="304"/>
                </a:lnTo>
                <a:lnTo>
                  <a:pt x="1638" y="271"/>
                </a:lnTo>
                <a:lnTo>
                  <a:pt x="1530" y="238"/>
                </a:lnTo>
                <a:lnTo>
                  <a:pt x="1674" y="312"/>
                </a:lnTo>
                <a:lnTo>
                  <a:pt x="1731" y="357"/>
                </a:lnTo>
                <a:lnTo>
                  <a:pt x="1578" y="304"/>
                </a:lnTo>
                <a:lnTo>
                  <a:pt x="1428" y="263"/>
                </a:lnTo>
                <a:lnTo>
                  <a:pt x="1284" y="242"/>
                </a:lnTo>
                <a:lnTo>
                  <a:pt x="1434" y="295"/>
                </a:lnTo>
                <a:lnTo>
                  <a:pt x="1566" y="345"/>
                </a:lnTo>
                <a:lnTo>
                  <a:pt x="1644" y="369"/>
                </a:lnTo>
                <a:lnTo>
                  <a:pt x="1521" y="357"/>
                </a:lnTo>
                <a:lnTo>
                  <a:pt x="1365" y="320"/>
                </a:lnTo>
                <a:lnTo>
                  <a:pt x="1110" y="267"/>
                </a:lnTo>
                <a:lnTo>
                  <a:pt x="1164" y="304"/>
                </a:lnTo>
                <a:lnTo>
                  <a:pt x="1209" y="332"/>
                </a:lnTo>
                <a:lnTo>
                  <a:pt x="1119" y="328"/>
                </a:lnTo>
                <a:lnTo>
                  <a:pt x="1035" y="316"/>
                </a:lnTo>
                <a:lnTo>
                  <a:pt x="927" y="299"/>
                </a:lnTo>
                <a:lnTo>
                  <a:pt x="870" y="287"/>
                </a:lnTo>
                <a:lnTo>
                  <a:pt x="975" y="336"/>
                </a:lnTo>
                <a:lnTo>
                  <a:pt x="1092" y="386"/>
                </a:lnTo>
                <a:lnTo>
                  <a:pt x="936" y="361"/>
                </a:lnTo>
                <a:lnTo>
                  <a:pt x="726" y="345"/>
                </a:lnTo>
                <a:lnTo>
                  <a:pt x="807" y="369"/>
                </a:lnTo>
                <a:lnTo>
                  <a:pt x="855" y="398"/>
                </a:lnTo>
                <a:lnTo>
                  <a:pt x="699" y="377"/>
                </a:lnTo>
                <a:lnTo>
                  <a:pt x="534" y="369"/>
                </a:lnTo>
                <a:lnTo>
                  <a:pt x="645" y="398"/>
                </a:lnTo>
                <a:lnTo>
                  <a:pt x="726" y="431"/>
                </a:lnTo>
                <a:lnTo>
                  <a:pt x="468" y="439"/>
                </a:lnTo>
                <a:lnTo>
                  <a:pt x="0" y="443"/>
                </a:lnTo>
                <a:lnTo>
                  <a:pt x="264" y="164"/>
                </a:lnTo>
                <a:lnTo>
                  <a:pt x="864" y="115"/>
                </a:lnTo>
                <a:lnTo>
                  <a:pt x="1512" y="16"/>
                </a:lnTo>
                <a:lnTo>
                  <a:pt x="2124" y="16"/>
                </a:lnTo>
                <a:lnTo>
                  <a:pt x="2682" y="0"/>
                </a:lnTo>
                <a:lnTo>
                  <a:pt x="2880" y="41"/>
                </a:lnTo>
                <a:lnTo>
                  <a:pt x="3165" y="172"/>
                </a:lnTo>
                <a:lnTo>
                  <a:pt x="3294" y="320"/>
                </a:lnTo>
              </a:path>
            </a:pathLst>
          </a:custGeom>
          <a:solidFill>
            <a:srgbClr val="AD6900"/>
          </a:solidFill>
          <a:ln w="12699" cap="rnd" cmpd="sng">
            <a:noFill/>
            <a:prstDash val="solid"/>
            <a:round/>
            <a:headEnd type="none" w="med" len="med"/>
            <a:tailEnd type="none" w="med" len="med"/>
          </a:ln>
          <a:effectLst/>
        </p:spPr>
        <p:txBody>
          <a:bodyPr/>
          <a:lstStyle/>
          <a:p>
            <a:endParaRPr lang="en-US" dirty="0"/>
          </a:p>
        </p:txBody>
      </p:sp>
      <p:sp>
        <p:nvSpPr>
          <p:cNvPr id="305163" name="Freeform 11"/>
          <p:cNvSpPr>
            <a:spLocks noChangeAspect="1"/>
          </p:cNvSpPr>
          <p:nvPr/>
        </p:nvSpPr>
        <p:spPr bwMode="auto">
          <a:xfrm>
            <a:off x="1612580" y="3145995"/>
            <a:ext cx="4518333" cy="557127"/>
          </a:xfrm>
          <a:custGeom>
            <a:avLst/>
            <a:gdLst/>
            <a:ahLst/>
            <a:cxnLst>
              <a:cxn ang="0">
                <a:pos x="3306" y="94"/>
              </a:cxn>
              <a:cxn ang="0">
                <a:pos x="2976" y="74"/>
              </a:cxn>
              <a:cxn ang="0">
                <a:pos x="3222" y="156"/>
              </a:cxn>
              <a:cxn ang="0">
                <a:pos x="2892" y="98"/>
              </a:cxn>
              <a:cxn ang="0">
                <a:pos x="2820" y="115"/>
              </a:cxn>
              <a:cxn ang="0">
                <a:pos x="3138" y="230"/>
              </a:cxn>
              <a:cxn ang="0">
                <a:pos x="2892" y="164"/>
              </a:cxn>
              <a:cxn ang="0">
                <a:pos x="2661" y="131"/>
              </a:cxn>
              <a:cxn ang="0">
                <a:pos x="2523" y="119"/>
              </a:cxn>
              <a:cxn ang="0">
                <a:pos x="2598" y="160"/>
              </a:cxn>
              <a:cxn ang="0">
                <a:pos x="2349" y="111"/>
              </a:cxn>
              <a:cxn ang="0">
                <a:pos x="2331" y="144"/>
              </a:cxn>
              <a:cxn ang="0">
                <a:pos x="1977" y="98"/>
              </a:cxn>
              <a:cxn ang="0">
                <a:pos x="2151" y="144"/>
              </a:cxn>
              <a:cxn ang="0">
                <a:pos x="2430" y="254"/>
              </a:cxn>
              <a:cxn ang="0">
                <a:pos x="2184" y="189"/>
              </a:cxn>
              <a:cxn ang="0">
                <a:pos x="2028" y="156"/>
              </a:cxn>
              <a:cxn ang="0">
                <a:pos x="1881" y="160"/>
              </a:cxn>
              <a:cxn ang="0">
                <a:pos x="2136" y="263"/>
              </a:cxn>
              <a:cxn ang="0">
                <a:pos x="1890" y="201"/>
              </a:cxn>
              <a:cxn ang="0">
                <a:pos x="1707" y="172"/>
              </a:cxn>
              <a:cxn ang="0">
                <a:pos x="1668" y="213"/>
              </a:cxn>
              <a:cxn ang="0">
                <a:pos x="1497" y="217"/>
              </a:cxn>
              <a:cxn ang="0">
                <a:pos x="1881" y="320"/>
              </a:cxn>
              <a:cxn ang="0">
                <a:pos x="1638" y="287"/>
              </a:cxn>
              <a:cxn ang="0">
                <a:pos x="1488" y="254"/>
              </a:cxn>
              <a:cxn ang="0">
                <a:pos x="1317" y="238"/>
              </a:cxn>
              <a:cxn ang="0">
                <a:pos x="1563" y="316"/>
              </a:cxn>
              <a:cxn ang="0">
                <a:pos x="1443" y="299"/>
              </a:cxn>
              <a:cxn ang="0">
                <a:pos x="1152" y="250"/>
              </a:cxn>
              <a:cxn ang="0">
                <a:pos x="1446" y="373"/>
              </a:cxn>
              <a:cxn ang="0">
                <a:pos x="1125" y="332"/>
              </a:cxn>
              <a:cxn ang="0">
                <a:pos x="864" y="320"/>
              </a:cxn>
              <a:cxn ang="0">
                <a:pos x="927" y="361"/>
              </a:cxn>
              <a:cxn ang="0">
                <a:pos x="897" y="381"/>
              </a:cxn>
              <a:cxn ang="0">
                <a:pos x="1047" y="422"/>
              </a:cxn>
              <a:cxn ang="0">
                <a:pos x="594" y="418"/>
              </a:cxn>
              <a:cxn ang="0">
                <a:pos x="570" y="472"/>
              </a:cxn>
              <a:cxn ang="0">
                <a:pos x="0" y="468"/>
              </a:cxn>
              <a:cxn ang="0">
                <a:pos x="1842" y="16"/>
              </a:cxn>
              <a:cxn ang="0">
                <a:pos x="2526" y="25"/>
              </a:cxn>
              <a:cxn ang="0">
                <a:pos x="3267" y="41"/>
              </a:cxn>
            </a:cxnLst>
            <a:rect l="0" t="0" r="r" b="b"/>
            <a:pathLst>
              <a:path w="3433" h="485">
                <a:moveTo>
                  <a:pt x="3432" y="119"/>
                </a:moveTo>
                <a:lnTo>
                  <a:pt x="3306" y="94"/>
                </a:lnTo>
                <a:lnTo>
                  <a:pt x="3177" y="74"/>
                </a:lnTo>
                <a:lnTo>
                  <a:pt x="2976" y="74"/>
                </a:lnTo>
                <a:lnTo>
                  <a:pt x="3150" y="123"/>
                </a:lnTo>
                <a:lnTo>
                  <a:pt x="3222" y="156"/>
                </a:lnTo>
                <a:lnTo>
                  <a:pt x="3048" y="127"/>
                </a:lnTo>
                <a:lnTo>
                  <a:pt x="2892" y="98"/>
                </a:lnTo>
                <a:lnTo>
                  <a:pt x="2790" y="90"/>
                </a:lnTo>
                <a:lnTo>
                  <a:pt x="2820" y="115"/>
                </a:lnTo>
                <a:lnTo>
                  <a:pt x="2961" y="152"/>
                </a:lnTo>
                <a:lnTo>
                  <a:pt x="3138" y="230"/>
                </a:lnTo>
                <a:lnTo>
                  <a:pt x="3036" y="213"/>
                </a:lnTo>
                <a:lnTo>
                  <a:pt x="2892" y="164"/>
                </a:lnTo>
                <a:lnTo>
                  <a:pt x="2748" y="135"/>
                </a:lnTo>
                <a:lnTo>
                  <a:pt x="2661" y="131"/>
                </a:lnTo>
                <a:lnTo>
                  <a:pt x="2598" y="131"/>
                </a:lnTo>
                <a:lnTo>
                  <a:pt x="2523" y="119"/>
                </a:lnTo>
                <a:lnTo>
                  <a:pt x="2664" y="172"/>
                </a:lnTo>
                <a:lnTo>
                  <a:pt x="2598" y="160"/>
                </a:lnTo>
                <a:lnTo>
                  <a:pt x="2460" y="139"/>
                </a:lnTo>
                <a:lnTo>
                  <a:pt x="2349" y="111"/>
                </a:lnTo>
                <a:lnTo>
                  <a:pt x="2508" y="189"/>
                </a:lnTo>
                <a:lnTo>
                  <a:pt x="2331" y="144"/>
                </a:lnTo>
                <a:lnTo>
                  <a:pt x="2124" y="103"/>
                </a:lnTo>
                <a:lnTo>
                  <a:pt x="1977" y="98"/>
                </a:lnTo>
                <a:lnTo>
                  <a:pt x="2010" y="119"/>
                </a:lnTo>
                <a:lnTo>
                  <a:pt x="2151" y="144"/>
                </a:lnTo>
                <a:lnTo>
                  <a:pt x="2370" y="205"/>
                </a:lnTo>
                <a:lnTo>
                  <a:pt x="2430" y="254"/>
                </a:lnTo>
                <a:lnTo>
                  <a:pt x="2262" y="213"/>
                </a:lnTo>
                <a:lnTo>
                  <a:pt x="2184" y="189"/>
                </a:lnTo>
                <a:lnTo>
                  <a:pt x="2073" y="168"/>
                </a:lnTo>
                <a:lnTo>
                  <a:pt x="2028" y="156"/>
                </a:lnTo>
                <a:lnTo>
                  <a:pt x="1959" y="156"/>
                </a:lnTo>
                <a:lnTo>
                  <a:pt x="1881" y="160"/>
                </a:lnTo>
                <a:lnTo>
                  <a:pt x="2013" y="205"/>
                </a:lnTo>
                <a:lnTo>
                  <a:pt x="2136" y="263"/>
                </a:lnTo>
                <a:lnTo>
                  <a:pt x="1962" y="221"/>
                </a:lnTo>
                <a:lnTo>
                  <a:pt x="1890" y="201"/>
                </a:lnTo>
                <a:lnTo>
                  <a:pt x="1806" y="185"/>
                </a:lnTo>
                <a:lnTo>
                  <a:pt x="1707" y="172"/>
                </a:lnTo>
                <a:lnTo>
                  <a:pt x="1896" y="263"/>
                </a:lnTo>
                <a:lnTo>
                  <a:pt x="1668" y="213"/>
                </a:lnTo>
                <a:lnTo>
                  <a:pt x="1560" y="205"/>
                </a:lnTo>
                <a:lnTo>
                  <a:pt x="1497" y="217"/>
                </a:lnTo>
                <a:lnTo>
                  <a:pt x="1680" y="263"/>
                </a:lnTo>
                <a:lnTo>
                  <a:pt x="1881" y="320"/>
                </a:lnTo>
                <a:lnTo>
                  <a:pt x="1827" y="324"/>
                </a:lnTo>
                <a:lnTo>
                  <a:pt x="1638" y="287"/>
                </a:lnTo>
                <a:lnTo>
                  <a:pt x="1557" y="263"/>
                </a:lnTo>
                <a:lnTo>
                  <a:pt x="1488" y="254"/>
                </a:lnTo>
                <a:lnTo>
                  <a:pt x="1419" y="242"/>
                </a:lnTo>
                <a:lnTo>
                  <a:pt x="1317" y="238"/>
                </a:lnTo>
                <a:lnTo>
                  <a:pt x="1479" y="287"/>
                </a:lnTo>
                <a:lnTo>
                  <a:pt x="1563" y="316"/>
                </a:lnTo>
                <a:lnTo>
                  <a:pt x="1515" y="320"/>
                </a:lnTo>
                <a:lnTo>
                  <a:pt x="1443" y="299"/>
                </a:lnTo>
                <a:lnTo>
                  <a:pt x="1266" y="263"/>
                </a:lnTo>
                <a:lnTo>
                  <a:pt x="1152" y="250"/>
                </a:lnTo>
                <a:lnTo>
                  <a:pt x="1308" y="312"/>
                </a:lnTo>
                <a:lnTo>
                  <a:pt x="1446" y="373"/>
                </a:lnTo>
                <a:lnTo>
                  <a:pt x="1278" y="345"/>
                </a:lnTo>
                <a:lnTo>
                  <a:pt x="1125" y="332"/>
                </a:lnTo>
                <a:lnTo>
                  <a:pt x="993" y="324"/>
                </a:lnTo>
                <a:lnTo>
                  <a:pt x="864" y="320"/>
                </a:lnTo>
                <a:lnTo>
                  <a:pt x="1068" y="373"/>
                </a:lnTo>
                <a:lnTo>
                  <a:pt x="927" y="361"/>
                </a:lnTo>
                <a:lnTo>
                  <a:pt x="777" y="357"/>
                </a:lnTo>
                <a:lnTo>
                  <a:pt x="897" y="381"/>
                </a:lnTo>
                <a:lnTo>
                  <a:pt x="753" y="394"/>
                </a:lnTo>
                <a:lnTo>
                  <a:pt x="1047" y="422"/>
                </a:lnTo>
                <a:lnTo>
                  <a:pt x="780" y="431"/>
                </a:lnTo>
                <a:lnTo>
                  <a:pt x="594" y="418"/>
                </a:lnTo>
                <a:lnTo>
                  <a:pt x="723" y="455"/>
                </a:lnTo>
                <a:lnTo>
                  <a:pt x="570" y="472"/>
                </a:lnTo>
                <a:lnTo>
                  <a:pt x="420" y="484"/>
                </a:lnTo>
                <a:lnTo>
                  <a:pt x="0" y="468"/>
                </a:lnTo>
                <a:lnTo>
                  <a:pt x="858" y="25"/>
                </a:lnTo>
                <a:lnTo>
                  <a:pt x="1842" y="16"/>
                </a:lnTo>
                <a:lnTo>
                  <a:pt x="2322" y="0"/>
                </a:lnTo>
                <a:lnTo>
                  <a:pt x="2526" y="25"/>
                </a:lnTo>
                <a:lnTo>
                  <a:pt x="2862" y="25"/>
                </a:lnTo>
                <a:lnTo>
                  <a:pt x="3267" y="41"/>
                </a:lnTo>
                <a:lnTo>
                  <a:pt x="3432" y="119"/>
                </a:lnTo>
              </a:path>
            </a:pathLst>
          </a:custGeom>
          <a:solidFill>
            <a:srgbClr val="FAFD00"/>
          </a:solidFill>
          <a:ln w="12699" cap="rnd" cmpd="sng">
            <a:noFill/>
            <a:prstDash val="solid"/>
            <a:round/>
            <a:headEnd type="none" w="med" len="med"/>
            <a:tailEnd type="none" w="med" len="med"/>
          </a:ln>
          <a:effectLst/>
        </p:spPr>
        <p:txBody>
          <a:bodyPr/>
          <a:lstStyle/>
          <a:p>
            <a:endParaRPr lang="en-US" dirty="0"/>
          </a:p>
        </p:txBody>
      </p:sp>
      <p:sp>
        <p:nvSpPr>
          <p:cNvPr id="305164" name="Freeform 12"/>
          <p:cNvSpPr>
            <a:spLocks noChangeAspect="1"/>
          </p:cNvSpPr>
          <p:nvPr/>
        </p:nvSpPr>
        <p:spPr bwMode="auto">
          <a:xfrm>
            <a:off x="1143072" y="3128458"/>
            <a:ext cx="2621416" cy="562522"/>
          </a:xfrm>
          <a:custGeom>
            <a:avLst/>
            <a:gdLst/>
            <a:ahLst/>
            <a:cxnLst>
              <a:cxn ang="0">
                <a:pos x="1773" y="105"/>
              </a:cxn>
              <a:cxn ang="0">
                <a:pos x="1910" y="96"/>
              </a:cxn>
              <a:cxn ang="0">
                <a:pos x="1990" y="101"/>
              </a:cxn>
              <a:cxn ang="0">
                <a:pos x="1880" y="119"/>
              </a:cxn>
              <a:cxn ang="0">
                <a:pos x="1730" y="146"/>
              </a:cxn>
              <a:cxn ang="0">
                <a:pos x="1583" y="133"/>
              </a:cxn>
              <a:cxn ang="0">
                <a:pos x="1720" y="164"/>
              </a:cxn>
              <a:cxn ang="0">
                <a:pos x="1607" y="156"/>
              </a:cxn>
              <a:cxn ang="0">
                <a:pos x="1450" y="160"/>
              </a:cxn>
              <a:cxn ang="0">
                <a:pos x="1510" y="170"/>
              </a:cxn>
              <a:cxn ang="0">
                <a:pos x="1340" y="183"/>
              </a:cxn>
              <a:cxn ang="0">
                <a:pos x="1447" y="187"/>
              </a:cxn>
              <a:cxn ang="0">
                <a:pos x="1563" y="197"/>
              </a:cxn>
              <a:cxn ang="0">
                <a:pos x="1647" y="205"/>
              </a:cxn>
              <a:cxn ang="0">
                <a:pos x="1543" y="215"/>
              </a:cxn>
              <a:cxn ang="0">
                <a:pos x="1413" y="219"/>
              </a:cxn>
              <a:cxn ang="0">
                <a:pos x="1320" y="219"/>
              </a:cxn>
              <a:cxn ang="0">
                <a:pos x="1433" y="238"/>
              </a:cxn>
              <a:cxn ang="0">
                <a:pos x="1317" y="238"/>
              </a:cxn>
              <a:cxn ang="0">
                <a:pos x="1160" y="232"/>
              </a:cxn>
              <a:cxn ang="0">
                <a:pos x="1220" y="252"/>
              </a:cxn>
              <a:cxn ang="0">
                <a:pos x="1273" y="256"/>
              </a:cxn>
              <a:cxn ang="0">
                <a:pos x="1203" y="265"/>
              </a:cxn>
              <a:cxn ang="0">
                <a:pos x="1013" y="260"/>
              </a:cxn>
              <a:cxn ang="0">
                <a:pos x="877" y="283"/>
              </a:cxn>
              <a:cxn ang="0">
                <a:pos x="1013" y="287"/>
              </a:cxn>
              <a:cxn ang="0">
                <a:pos x="1103" y="287"/>
              </a:cxn>
              <a:cxn ang="0">
                <a:pos x="1230" y="293"/>
              </a:cxn>
              <a:cxn ang="0">
                <a:pos x="1177" y="314"/>
              </a:cxn>
              <a:cxn ang="0">
                <a:pos x="953" y="314"/>
              </a:cxn>
              <a:cxn ang="0">
                <a:pos x="820" y="324"/>
              </a:cxn>
              <a:cxn ang="0">
                <a:pos x="933" y="338"/>
              </a:cxn>
              <a:cxn ang="0">
                <a:pos x="813" y="351"/>
              </a:cxn>
              <a:cxn ang="0">
                <a:pos x="677" y="355"/>
              </a:cxn>
              <a:cxn ang="0">
                <a:pos x="793" y="375"/>
              </a:cxn>
              <a:cxn ang="0">
                <a:pos x="653" y="375"/>
              </a:cxn>
              <a:cxn ang="0">
                <a:pos x="587" y="388"/>
              </a:cxn>
              <a:cxn ang="0">
                <a:pos x="730" y="383"/>
              </a:cxn>
              <a:cxn ang="0">
                <a:pos x="917" y="388"/>
              </a:cxn>
              <a:cxn ang="0">
                <a:pos x="773" y="416"/>
              </a:cxn>
              <a:cxn ang="0">
                <a:pos x="650" y="429"/>
              </a:cxn>
              <a:cxn ang="0">
                <a:pos x="770" y="437"/>
              </a:cxn>
              <a:cxn ang="0">
                <a:pos x="690" y="451"/>
              </a:cxn>
              <a:cxn ang="0">
                <a:pos x="577" y="465"/>
              </a:cxn>
              <a:cxn ang="0">
                <a:pos x="650" y="474"/>
              </a:cxn>
              <a:cxn ang="0">
                <a:pos x="483" y="488"/>
              </a:cxn>
              <a:cxn ang="0">
                <a:pos x="233" y="478"/>
              </a:cxn>
              <a:cxn ang="0">
                <a:pos x="167" y="478"/>
              </a:cxn>
              <a:cxn ang="0">
                <a:pos x="0" y="470"/>
              </a:cxn>
              <a:cxn ang="0">
                <a:pos x="7" y="0"/>
              </a:cxn>
              <a:cxn ang="0">
                <a:pos x="430" y="14"/>
              </a:cxn>
              <a:cxn ang="0">
                <a:pos x="747" y="146"/>
              </a:cxn>
              <a:cxn ang="0">
                <a:pos x="997" y="115"/>
              </a:cxn>
              <a:cxn ang="0">
                <a:pos x="1117" y="23"/>
              </a:cxn>
              <a:cxn ang="0">
                <a:pos x="1393" y="23"/>
              </a:cxn>
              <a:cxn ang="0">
                <a:pos x="1570" y="33"/>
              </a:cxn>
              <a:cxn ang="0">
                <a:pos x="1773" y="101"/>
              </a:cxn>
            </a:cxnLst>
            <a:rect l="0" t="0" r="r" b="b"/>
            <a:pathLst>
              <a:path w="1991" h="489">
                <a:moveTo>
                  <a:pt x="1773" y="105"/>
                </a:moveTo>
                <a:lnTo>
                  <a:pt x="1910" y="96"/>
                </a:lnTo>
                <a:lnTo>
                  <a:pt x="1990" y="101"/>
                </a:lnTo>
                <a:lnTo>
                  <a:pt x="1880" y="119"/>
                </a:lnTo>
                <a:lnTo>
                  <a:pt x="1730" y="146"/>
                </a:lnTo>
                <a:lnTo>
                  <a:pt x="1583" y="133"/>
                </a:lnTo>
                <a:lnTo>
                  <a:pt x="1720" y="164"/>
                </a:lnTo>
                <a:lnTo>
                  <a:pt x="1607" y="156"/>
                </a:lnTo>
                <a:lnTo>
                  <a:pt x="1450" y="160"/>
                </a:lnTo>
                <a:lnTo>
                  <a:pt x="1510" y="170"/>
                </a:lnTo>
                <a:lnTo>
                  <a:pt x="1340" y="183"/>
                </a:lnTo>
                <a:lnTo>
                  <a:pt x="1447" y="187"/>
                </a:lnTo>
                <a:lnTo>
                  <a:pt x="1563" y="197"/>
                </a:lnTo>
                <a:lnTo>
                  <a:pt x="1647" y="205"/>
                </a:lnTo>
                <a:lnTo>
                  <a:pt x="1543" y="215"/>
                </a:lnTo>
                <a:lnTo>
                  <a:pt x="1413" y="219"/>
                </a:lnTo>
                <a:lnTo>
                  <a:pt x="1320" y="219"/>
                </a:lnTo>
                <a:lnTo>
                  <a:pt x="1433" y="238"/>
                </a:lnTo>
                <a:lnTo>
                  <a:pt x="1317" y="238"/>
                </a:lnTo>
                <a:lnTo>
                  <a:pt x="1160" y="232"/>
                </a:lnTo>
                <a:lnTo>
                  <a:pt x="1220" y="252"/>
                </a:lnTo>
                <a:lnTo>
                  <a:pt x="1273" y="256"/>
                </a:lnTo>
                <a:lnTo>
                  <a:pt x="1203" y="265"/>
                </a:lnTo>
                <a:lnTo>
                  <a:pt x="1013" y="260"/>
                </a:lnTo>
                <a:lnTo>
                  <a:pt x="877" y="283"/>
                </a:lnTo>
                <a:lnTo>
                  <a:pt x="1013" y="287"/>
                </a:lnTo>
                <a:lnTo>
                  <a:pt x="1103" y="287"/>
                </a:lnTo>
                <a:lnTo>
                  <a:pt x="1230" y="293"/>
                </a:lnTo>
                <a:lnTo>
                  <a:pt x="1177" y="314"/>
                </a:lnTo>
                <a:lnTo>
                  <a:pt x="953" y="314"/>
                </a:lnTo>
                <a:lnTo>
                  <a:pt x="820" y="324"/>
                </a:lnTo>
                <a:lnTo>
                  <a:pt x="933" y="338"/>
                </a:lnTo>
                <a:lnTo>
                  <a:pt x="813" y="351"/>
                </a:lnTo>
                <a:lnTo>
                  <a:pt x="677" y="355"/>
                </a:lnTo>
                <a:lnTo>
                  <a:pt x="793" y="375"/>
                </a:lnTo>
                <a:lnTo>
                  <a:pt x="653" y="375"/>
                </a:lnTo>
                <a:lnTo>
                  <a:pt x="587" y="388"/>
                </a:lnTo>
                <a:lnTo>
                  <a:pt x="730" y="383"/>
                </a:lnTo>
                <a:lnTo>
                  <a:pt x="917" y="388"/>
                </a:lnTo>
                <a:lnTo>
                  <a:pt x="773" y="416"/>
                </a:lnTo>
                <a:lnTo>
                  <a:pt x="650" y="429"/>
                </a:lnTo>
                <a:lnTo>
                  <a:pt x="770" y="437"/>
                </a:lnTo>
                <a:lnTo>
                  <a:pt x="690" y="451"/>
                </a:lnTo>
                <a:lnTo>
                  <a:pt x="577" y="465"/>
                </a:lnTo>
                <a:lnTo>
                  <a:pt x="650" y="474"/>
                </a:lnTo>
                <a:lnTo>
                  <a:pt x="483" y="488"/>
                </a:lnTo>
                <a:lnTo>
                  <a:pt x="233" y="478"/>
                </a:lnTo>
                <a:lnTo>
                  <a:pt x="167" y="478"/>
                </a:lnTo>
                <a:lnTo>
                  <a:pt x="0" y="470"/>
                </a:lnTo>
                <a:lnTo>
                  <a:pt x="7" y="0"/>
                </a:lnTo>
                <a:lnTo>
                  <a:pt x="430" y="14"/>
                </a:lnTo>
                <a:lnTo>
                  <a:pt x="747" y="146"/>
                </a:lnTo>
                <a:lnTo>
                  <a:pt x="997" y="115"/>
                </a:lnTo>
                <a:lnTo>
                  <a:pt x="1117" y="23"/>
                </a:lnTo>
                <a:lnTo>
                  <a:pt x="1393" y="23"/>
                </a:lnTo>
                <a:lnTo>
                  <a:pt x="1570" y="33"/>
                </a:lnTo>
                <a:lnTo>
                  <a:pt x="1773" y="101"/>
                </a:lnTo>
              </a:path>
            </a:pathLst>
          </a:custGeom>
          <a:solidFill>
            <a:srgbClr val="DBFFB8"/>
          </a:solidFill>
          <a:ln w="12699" cap="rnd" cmpd="sng">
            <a:noFill/>
            <a:prstDash val="solid"/>
            <a:round/>
            <a:headEnd type="none" w="med" len="med"/>
            <a:tailEnd type="none" w="med" len="med"/>
          </a:ln>
          <a:effectLst/>
        </p:spPr>
        <p:txBody>
          <a:bodyPr/>
          <a:lstStyle/>
          <a:p>
            <a:endParaRPr lang="en-US" dirty="0"/>
          </a:p>
        </p:txBody>
      </p:sp>
      <p:sp>
        <p:nvSpPr>
          <p:cNvPr id="305165" name="Freeform 13"/>
          <p:cNvSpPr>
            <a:spLocks noChangeAspect="1"/>
          </p:cNvSpPr>
          <p:nvPr/>
        </p:nvSpPr>
        <p:spPr bwMode="auto">
          <a:xfrm>
            <a:off x="1891855" y="3677491"/>
            <a:ext cx="1123849" cy="116012"/>
          </a:xfrm>
          <a:custGeom>
            <a:avLst/>
            <a:gdLst/>
            <a:ahLst/>
            <a:cxnLst>
              <a:cxn ang="0">
                <a:pos x="702" y="8"/>
              </a:cxn>
              <a:cxn ang="0">
                <a:pos x="852" y="0"/>
              </a:cxn>
              <a:cxn ang="0">
                <a:pos x="705" y="29"/>
              </a:cxn>
              <a:cxn ang="0">
                <a:pos x="600" y="45"/>
              </a:cxn>
              <a:cxn ang="0">
                <a:pos x="660" y="62"/>
              </a:cxn>
              <a:cxn ang="0">
                <a:pos x="522" y="91"/>
              </a:cxn>
              <a:cxn ang="0">
                <a:pos x="0" y="99"/>
              </a:cxn>
              <a:cxn ang="0">
                <a:pos x="213" y="8"/>
              </a:cxn>
              <a:cxn ang="0">
                <a:pos x="630" y="12"/>
              </a:cxn>
              <a:cxn ang="0">
                <a:pos x="702" y="8"/>
              </a:cxn>
            </a:cxnLst>
            <a:rect l="0" t="0" r="r" b="b"/>
            <a:pathLst>
              <a:path w="853" h="100">
                <a:moveTo>
                  <a:pt x="702" y="8"/>
                </a:moveTo>
                <a:lnTo>
                  <a:pt x="852" y="0"/>
                </a:lnTo>
                <a:lnTo>
                  <a:pt x="705" y="29"/>
                </a:lnTo>
                <a:lnTo>
                  <a:pt x="600" y="45"/>
                </a:lnTo>
                <a:lnTo>
                  <a:pt x="660" y="62"/>
                </a:lnTo>
                <a:lnTo>
                  <a:pt x="522" y="91"/>
                </a:lnTo>
                <a:lnTo>
                  <a:pt x="0" y="99"/>
                </a:lnTo>
                <a:lnTo>
                  <a:pt x="213" y="8"/>
                </a:lnTo>
                <a:lnTo>
                  <a:pt x="630" y="12"/>
                </a:lnTo>
                <a:lnTo>
                  <a:pt x="702" y="8"/>
                </a:lnTo>
              </a:path>
            </a:pathLst>
          </a:custGeom>
          <a:solidFill>
            <a:srgbClr val="AD6900"/>
          </a:solidFill>
          <a:ln w="12699" cap="rnd" cmpd="sng">
            <a:noFill/>
            <a:prstDash val="solid"/>
            <a:round/>
            <a:headEnd type="none" w="med" len="med"/>
            <a:tailEnd type="none" w="med" len="med"/>
          </a:ln>
          <a:effectLst/>
        </p:spPr>
        <p:txBody>
          <a:bodyPr/>
          <a:lstStyle/>
          <a:p>
            <a:endParaRPr lang="en-US" dirty="0"/>
          </a:p>
        </p:txBody>
      </p:sp>
      <p:sp>
        <p:nvSpPr>
          <p:cNvPr id="305166" name="Freeform 14"/>
          <p:cNvSpPr>
            <a:spLocks noChangeAspect="1"/>
          </p:cNvSpPr>
          <p:nvPr/>
        </p:nvSpPr>
        <p:spPr bwMode="auto">
          <a:xfrm>
            <a:off x="1402111" y="3677491"/>
            <a:ext cx="1103612" cy="105220"/>
          </a:xfrm>
          <a:custGeom>
            <a:avLst/>
            <a:gdLst/>
            <a:ahLst/>
            <a:cxnLst>
              <a:cxn ang="0">
                <a:pos x="837" y="12"/>
              </a:cxn>
              <a:cxn ang="0">
                <a:pos x="777" y="33"/>
              </a:cxn>
              <a:cxn ang="0">
                <a:pos x="621" y="41"/>
              </a:cxn>
              <a:cxn ang="0">
                <a:pos x="681" y="53"/>
              </a:cxn>
              <a:cxn ang="0">
                <a:pos x="741" y="61"/>
              </a:cxn>
              <a:cxn ang="0">
                <a:pos x="552" y="57"/>
              </a:cxn>
              <a:cxn ang="0">
                <a:pos x="597" y="70"/>
              </a:cxn>
              <a:cxn ang="0">
                <a:pos x="477" y="90"/>
              </a:cxn>
              <a:cxn ang="0">
                <a:pos x="363" y="90"/>
              </a:cxn>
              <a:cxn ang="0">
                <a:pos x="225" y="86"/>
              </a:cxn>
              <a:cxn ang="0">
                <a:pos x="0" y="78"/>
              </a:cxn>
              <a:cxn ang="0">
                <a:pos x="105" y="0"/>
              </a:cxn>
              <a:cxn ang="0">
                <a:pos x="276" y="8"/>
              </a:cxn>
              <a:cxn ang="0">
                <a:pos x="381" y="8"/>
              </a:cxn>
            </a:cxnLst>
            <a:rect l="0" t="0" r="r" b="b"/>
            <a:pathLst>
              <a:path w="838" h="91">
                <a:moveTo>
                  <a:pt x="837" y="12"/>
                </a:moveTo>
                <a:lnTo>
                  <a:pt x="777" y="33"/>
                </a:lnTo>
                <a:lnTo>
                  <a:pt x="621" y="41"/>
                </a:lnTo>
                <a:lnTo>
                  <a:pt x="681" y="53"/>
                </a:lnTo>
                <a:lnTo>
                  <a:pt x="741" y="61"/>
                </a:lnTo>
                <a:lnTo>
                  <a:pt x="552" y="57"/>
                </a:lnTo>
                <a:lnTo>
                  <a:pt x="597" y="70"/>
                </a:lnTo>
                <a:lnTo>
                  <a:pt x="477" y="90"/>
                </a:lnTo>
                <a:lnTo>
                  <a:pt x="363" y="90"/>
                </a:lnTo>
                <a:lnTo>
                  <a:pt x="225" y="86"/>
                </a:lnTo>
                <a:lnTo>
                  <a:pt x="0" y="78"/>
                </a:lnTo>
                <a:lnTo>
                  <a:pt x="105" y="0"/>
                </a:lnTo>
                <a:lnTo>
                  <a:pt x="276" y="8"/>
                </a:lnTo>
                <a:lnTo>
                  <a:pt x="381" y="8"/>
                </a:lnTo>
              </a:path>
            </a:pathLst>
          </a:custGeom>
          <a:solidFill>
            <a:srgbClr val="FAFD00"/>
          </a:solidFill>
          <a:ln w="12699" cap="rnd" cmpd="sng">
            <a:noFill/>
            <a:prstDash val="solid"/>
            <a:round/>
            <a:headEnd type="none" w="med" len="med"/>
            <a:tailEnd type="none" w="med" len="med"/>
          </a:ln>
          <a:effectLst/>
        </p:spPr>
        <p:txBody>
          <a:bodyPr/>
          <a:lstStyle/>
          <a:p>
            <a:endParaRPr lang="en-US" dirty="0"/>
          </a:p>
        </p:txBody>
      </p:sp>
      <p:sp>
        <p:nvSpPr>
          <p:cNvPr id="305167" name="Freeform 15"/>
          <p:cNvSpPr>
            <a:spLocks noChangeAspect="1"/>
          </p:cNvSpPr>
          <p:nvPr/>
        </p:nvSpPr>
        <p:spPr bwMode="auto">
          <a:xfrm>
            <a:off x="1145771" y="3673444"/>
            <a:ext cx="739339" cy="95777"/>
          </a:xfrm>
          <a:custGeom>
            <a:avLst/>
            <a:gdLst/>
            <a:ahLst/>
            <a:cxnLst>
              <a:cxn ang="0">
                <a:pos x="561" y="21"/>
              </a:cxn>
              <a:cxn ang="0">
                <a:pos x="447" y="33"/>
              </a:cxn>
              <a:cxn ang="0">
                <a:pos x="495" y="41"/>
              </a:cxn>
              <a:cxn ang="0">
                <a:pos x="312" y="45"/>
              </a:cxn>
              <a:cxn ang="0">
                <a:pos x="357" y="57"/>
              </a:cxn>
              <a:cxn ang="0">
                <a:pos x="252" y="74"/>
              </a:cxn>
              <a:cxn ang="0">
                <a:pos x="216" y="82"/>
              </a:cxn>
              <a:cxn ang="0">
                <a:pos x="0" y="82"/>
              </a:cxn>
              <a:cxn ang="0">
                <a:pos x="0" y="0"/>
              </a:cxn>
              <a:cxn ang="0">
                <a:pos x="153" y="0"/>
              </a:cxn>
              <a:cxn ang="0">
                <a:pos x="441" y="4"/>
              </a:cxn>
              <a:cxn ang="0">
                <a:pos x="534" y="12"/>
              </a:cxn>
              <a:cxn ang="0">
                <a:pos x="561" y="21"/>
              </a:cxn>
            </a:cxnLst>
            <a:rect l="0" t="0" r="r" b="b"/>
            <a:pathLst>
              <a:path w="562" h="83">
                <a:moveTo>
                  <a:pt x="561" y="21"/>
                </a:moveTo>
                <a:lnTo>
                  <a:pt x="447" y="33"/>
                </a:lnTo>
                <a:lnTo>
                  <a:pt x="495" y="41"/>
                </a:lnTo>
                <a:lnTo>
                  <a:pt x="312" y="45"/>
                </a:lnTo>
                <a:lnTo>
                  <a:pt x="357" y="57"/>
                </a:lnTo>
                <a:lnTo>
                  <a:pt x="252" y="74"/>
                </a:lnTo>
                <a:lnTo>
                  <a:pt x="216" y="82"/>
                </a:lnTo>
                <a:lnTo>
                  <a:pt x="0" y="82"/>
                </a:lnTo>
                <a:lnTo>
                  <a:pt x="0" y="0"/>
                </a:lnTo>
                <a:lnTo>
                  <a:pt x="153" y="0"/>
                </a:lnTo>
                <a:lnTo>
                  <a:pt x="441" y="4"/>
                </a:lnTo>
                <a:lnTo>
                  <a:pt x="534" y="12"/>
                </a:lnTo>
                <a:lnTo>
                  <a:pt x="561" y="21"/>
                </a:lnTo>
              </a:path>
            </a:pathLst>
          </a:custGeom>
          <a:solidFill>
            <a:srgbClr val="DBFFB8"/>
          </a:solidFill>
          <a:ln w="12699" cap="rnd" cmpd="sng">
            <a:noFill/>
            <a:prstDash val="solid"/>
            <a:round/>
            <a:headEnd type="none" w="med" len="med"/>
            <a:tailEnd type="none" w="med" len="med"/>
          </a:ln>
          <a:effectLst/>
        </p:spPr>
        <p:txBody>
          <a:bodyPr/>
          <a:lstStyle/>
          <a:p>
            <a:endParaRPr lang="en-US" dirty="0"/>
          </a:p>
        </p:txBody>
      </p:sp>
      <p:sp>
        <p:nvSpPr>
          <p:cNvPr id="305168" name="Freeform 16"/>
          <p:cNvSpPr>
            <a:spLocks noChangeAspect="1"/>
          </p:cNvSpPr>
          <p:nvPr/>
        </p:nvSpPr>
        <p:spPr bwMode="auto">
          <a:xfrm>
            <a:off x="3827898" y="3720658"/>
            <a:ext cx="696166" cy="82287"/>
          </a:xfrm>
          <a:custGeom>
            <a:avLst/>
            <a:gdLst/>
            <a:ahLst/>
            <a:cxnLst>
              <a:cxn ang="0">
                <a:pos x="528" y="4"/>
              </a:cxn>
              <a:cxn ang="0">
                <a:pos x="447" y="16"/>
              </a:cxn>
              <a:cxn ang="0">
                <a:pos x="495" y="29"/>
              </a:cxn>
              <a:cxn ang="0">
                <a:pos x="303" y="29"/>
              </a:cxn>
              <a:cxn ang="0">
                <a:pos x="372" y="49"/>
              </a:cxn>
              <a:cxn ang="0">
                <a:pos x="207" y="70"/>
              </a:cxn>
              <a:cxn ang="0">
                <a:pos x="0" y="62"/>
              </a:cxn>
              <a:cxn ang="0">
                <a:pos x="180" y="0"/>
              </a:cxn>
              <a:cxn ang="0">
                <a:pos x="510" y="4"/>
              </a:cxn>
              <a:cxn ang="0">
                <a:pos x="528" y="4"/>
              </a:cxn>
            </a:cxnLst>
            <a:rect l="0" t="0" r="r" b="b"/>
            <a:pathLst>
              <a:path w="529" h="71">
                <a:moveTo>
                  <a:pt x="528" y="4"/>
                </a:moveTo>
                <a:lnTo>
                  <a:pt x="447" y="16"/>
                </a:lnTo>
                <a:lnTo>
                  <a:pt x="495" y="29"/>
                </a:lnTo>
                <a:lnTo>
                  <a:pt x="303" y="29"/>
                </a:lnTo>
                <a:lnTo>
                  <a:pt x="372" y="49"/>
                </a:lnTo>
                <a:lnTo>
                  <a:pt x="207" y="70"/>
                </a:lnTo>
                <a:lnTo>
                  <a:pt x="0" y="62"/>
                </a:lnTo>
                <a:lnTo>
                  <a:pt x="180" y="0"/>
                </a:lnTo>
                <a:lnTo>
                  <a:pt x="510" y="4"/>
                </a:lnTo>
                <a:lnTo>
                  <a:pt x="528" y="4"/>
                </a:lnTo>
              </a:path>
            </a:pathLst>
          </a:custGeom>
          <a:solidFill>
            <a:srgbClr val="AD6900"/>
          </a:solidFill>
          <a:ln w="12699" cap="rnd" cmpd="sng">
            <a:noFill/>
            <a:prstDash val="solid"/>
            <a:round/>
            <a:headEnd type="none" w="med" len="med"/>
            <a:tailEnd type="none" w="med" len="med"/>
          </a:ln>
          <a:effectLst/>
        </p:spPr>
        <p:txBody>
          <a:bodyPr/>
          <a:lstStyle/>
          <a:p>
            <a:endParaRPr lang="en-US" dirty="0"/>
          </a:p>
        </p:txBody>
      </p:sp>
      <p:sp>
        <p:nvSpPr>
          <p:cNvPr id="305169" name="Freeform 17"/>
          <p:cNvSpPr>
            <a:spLocks noChangeAspect="1"/>
          </p:cNvSpPr>
          <p:nvPr/>
        </p:nvSpPr>
        <p:spPr bwMode="auto">
          <a:xfrm>
            <a:off x="4918019" y="3805644"/>
            <a:ext cx="493792" cy="78241"/>
          </a:xfrm>
          <a:custGeom>
            <a:avLst/>
            <a:gdLst/>
            <a:ahLst/>
            <a:cxnLst>
              <a:cxn ang="0">
                <a:pos x="375" y="50"/>
              </a:cxn>
              <a:cxn ang="0">
                <a:pos x="309" y="54"/>
              </a:cxn>
              <a:cxn ang="0">
                <a:pos x="279" y="58"/>
              </a:cxn>
              <a:cxn ang="0">
                <a:pos x="204" y="66"/>
              </a:cxn>
              <a:cxn ang="0">
                <a:pos x="108" y="50"/>
              </a:cxn>
              <a:cxn ang="0">
                <a:pos x="0" y="54"/>
              </a:cxn>
              <a:cxn ang="0">
                <a:pos x="183" y="0"/>
              </a:cxn>
              <a:cxn ang="0">
                <a:pos x="375" y="50"/>
              </a:cxn>
            </a:cxnLst>
            <a:rect l="0" t="0" r="r" b="b"/>
            <a:pathLst>
              <a:path w="376" h="67">
                <a:moveTo>
                  <a:pt x="375" y="50"/>
                </a:moveTo>
                <a:lnTo>
                  <a:pt x="309" y="54"/>
                </a:lnTo>
                <a:lnTo>
                  <a:pt x="279" y="58"/>
                </a:lnTo>
                <a:lnTo>
                  <a:pt x="204" y="66"/>
                </a:lnTo>
                <a:lnTo>
                  <a:pt x="108" y="50"/>
                </a:lnTo>
                <a:lnTo>
                  <a:pt x="0" y="54"/>
                </a:lnTo>
                <a:lnTo>
                  <a:pt x="183" y="0"/>
                </a:lnTo>
                <a:lnTo>
                  <a:pt x="375" y="50"/>
                </a:lnTo>
              </a:path>
            </a:pathLst>
          </a:custGeom>
          <a:solidFill>
            <a:srgbClr val="AD6900"/>
          </a:solidFill>
          <a:ln w="12699" cap="rnd" cmpd="sng">
            <a:noFill/>
            <a:prstDash val="solid"/>
            <a:round/>
            <a:headEnd type="none" w="med" len="med"/>
            <a:tailEnd type="none" w="med" len="med"/>
          </a:ln>
          <a:effectLst/>
        </p:spPr>
        <p:txBody>
          <a:bodyPr/>
          <a:lstStyle/>
          <a:p>
            <a:endParaRPr lang="en-US" dirty="0"/>
          </a:p>
        </p:txBody>
      </p:sp>
      <p:sp>
        <p:nvSpPr>
          <p:cNvPr id="305170" name="Freeform 18"/>
          <p:cNvSpPr>
            <a:spLocks noChangeAspect="1"/>
          </p:cNvSpPr>
          <p:nvPr/>
        </p:nvSpPr>
        <p:spPr bwMode="auto">
          <a:xfrm>
            <a:off x="4443115" y="3801597"/>
            <a:ext cx="806797" cy="82287"/>
          </a:xfrm>
          <a:custGeom>
            <a:avLst/>
            <a:gdLst/>
            <a:ahLst/>
            <a:cxnLst>
              <a:cxn ang="0">
                <a:pos x="612" y="25"/>
              </a:cxn>
              <a:cxn ang="0">
                <a:pos x="564" y="41"/>
              </a:cxn>
              <a:cxn ang="0">
                <a:pos x="492" y="37"/>
              </a:cxn>
              <a:cxn ang="0">
                <a:pos x="432" y="45"/>
              </a:cxn>
              <a:cxn ang="0">
                <a:pos x="405" y="58"/>
              </a:cxn>
              <a:cxn ang="0">
                <a:pos x="261" y="70"/>
              </a:cxn>
              <a:cxn ang="0">
                <a:pos x="102" y="45"/>
              </a:cxn>
              <a:cxn ang="0">
                <a:pos x="0" y="29"/>
              </a:cxn>
              <a:cxn ang="0">
                <a:pos x="75" y="4"/>
              </a:cxn>
              <a:cxn ang="0">
                <a:pos x="543" y="0"/>
              </a:cxn>
              <a:cxn ang="0">
                <a:pos x="612" y="25"/>
              </a:cxn>
            </a:cxnLst>
            <a:rect l="0" t="0" r="r" b="b"/>
            <a:pathLst>
              <a:path w="613" h="71">
                <a:moveTo>
                  <a:pt x="612" y="25"/>
                </a:moveTo>
                <a:lnTo>
                  <a:pt x="564" y="41"/>
                </a:lnTo>
                <a:lnTo>
                  <a:pt x="492" y="37"/>
                </a:lnTo>
                <a:lnTo>
                  <a:pt x="432" y="45"/>
                </a:lnTo>
                <a:lnTo>
                  <a:pt x="405" y="58"/>
                </a:lnTo>
                <a:lnTo>
                  <a:pt x="261" y="70"/>
                </a:lnTo>
                <a:lnTo>
                  <a:pt x="102" y="45"/>
                </a:lnTo>
                <a:lnTo>
                  <a:pt x="0" y="29"/>
                </a:lnTo>
                <a:lnTo>
                  <a:pt x="75" y="4"/>
                </a:lnTo>
                <a:lnTo>
                  <a:pt x="543" y="0"/>
                </a:lnTo>
                <a:lnTo>
                  <a:pt x="612" y="25"/>
                </a:lnTo>
              </a:path>
            </a:pathLst>
          </a:custGeom>
          <a:solidFill>
            <a:srgbClr val="FAFD00"/>
          </a:solidFill>
          <a:ln w="12699" cap="rnd" cmpd="sng">
            <a:noFill/>
            <a:prstDash val="solid"/>
            <a:round/>
            <a:headEnd type="none" w="med" len="med"/>
            <a:tailEnd type="none" w="med" len="med"/>
          </a:ln>
          <a:effectLst/>
        </p:spPr>
        <p:txBody>
          <a:bodyPr/>
          <a:lstStyle/>
          <a:p>
            <a:endParaRPr lang="en-US" dirty="0"/>
          </a:p>
        </p:txBody>
      </p:sp>
      <p:sp>
        <p:nvSpPr>
          <p:cNvPr id="305171" name="Freeform 19"/>
          <p:cNvSpPr>
            <a:spLocks noChangeAspect="1"/>
          </p:cNvSpPr>
          <p:nvPr/>
        </p:nvSpPr>
        <p:spPr bwMode="auto">
          <a:xfrm>
            <a:off x="6137658" y="4083532"/>
            <a:ext cx="1872633" cy="1006335"/>
          </a:xfrm>
          <a:custGeom>
            <a:avLst/>
            <a:gdLst/>
            <a:ahLst/>
            <a:cxnLst>
              <a:cxn ang="0">
                <a:pos x="1398" y="701"/>
              </a:cxn>
              <a:cxn ang="0">
                <a:pos x="1422" y="725"/>
              </a:cxn>
              <a:cxn ang="0">
                <a:pos x="1419" y="869"/>
              </a:cxn>
              <a:cxn ang="0">
                <a:pos x="1407" y="873"/>
              </a:cxn>
              <a:cxn ang="0">
                <a:pos x="1371" y="853"/>
              </a:cxn>
              <a:cxn ang="0">
                <a:pos x="1260" y="807"/>
              </a:cxn>
              <a:cxn ang="0">
                <a:pos x="1185" y="779"/>
              </a:cxn>
              <a:cxn ang="0">
                <a:pos x="1029" y="775"/>
              </a:cxn>
              <a:cxn ang="0">
                <a:pos x="966" y="771"/>
              </a:cxn>
              <a:cxn ang="0">
                <a:pos x="918" y="762"/>
              </a:cxn>
              <a:cxn ang="0">
                <a:pos x="846" y="742"/>
              </a:cxn>
              <a:cxn ang="0">
                <a:pos x="744" y="684"/>
              </a:cxn>
              <a:cxn ang="0">
                <a:pos x="651" y="660"/>
              </a:cxn>
              <a:cxn ang="0">
                <a:pos x="621" y="643"/>
              </a:cxn>
              <a:cxn ang="0">
                <a:pos x="552" y="643"/>
              </a:cxn>
              <a:cxn ang="0">
                <a:pos x="531" y="635"/>
              </a:cxn>
              <a:cxn ang="0">
                <a:pos x="336" y="475"/>
              </a:cxn>
              <a:cxn ang="0">
                <a:pos x="162" y="361"/>
              </a:cxn>
              <a:cxn ang="0">
                <a:pos x="0" y="254"/>
              </a:cxn>
              <a:cxn ang="0">
                <a:pos x="456" y="0"/>
              </a:cxn>
              <a:cxn ang="0">
                <a:pos x="585" y="33"/>
              </a:cxn>
              <a:cxn ang="0">
                <a:pos x="702" y="57"/>
              </a:cxn>
              <a:cxn ang="0">
                <a:pos x="861" y="176"/>
              </a:cxn>
              <a:cxn ang="0">
                <a:pos x="951" y="238"/>
              </a:cxn>
              <a:cxn ang="0">
                <a:pos x="1122" y="365"/>
              </a:cxn>
              <a:cxn ang="0">
                <a:pos x="1296" y="578"/>
              </a:cxn>
              <a:cxn ang="0">
                <a:pos x="1398" y="701"/>
              </a:cxn>
            </a:cxnLst>
            <a:rect l="0" t="0" r="r" b="b"/>
            <a:pathLst>
              <a:path w="1423" h="874">
                <a:moveTo>
                  <a:pt x="1398" y="701"/>
                </a:moveTo>
                <a:lnTo>
                  <a:pt x="1422" y="725"/>
                </a:lnTo>
                <a:lnTo>
                  <a:pt x="1419" y="869"/>
                </a:lnTo>
                <a:lnTo>
                  <a:pt x="1407" y="873"/>
                </a:lnTo>
                <a:lnTo>
                  <a:pt x="1371" y="853"/>
                </a:lnTo>
                <a:lnTo>
                  <a:pt x="1260" y="807"/>
                </a:lnTo>
                <a:lnTo>
                  <a:pt x="1185" y="779"/>
                </a:lnTo>
                <a:lnTo>
                  <a:pt x="1029" y="775"/>
                </a:lnTo>
                <a:lnTo>
                  <a:pt x="966" y="771"/>
                </a:lnTo>
                <a:lnTo>
                  <a:pt x="918" y="762"/>
                </a:lnTo>
                <a:lnTo>
                  <a:pt x="846" y="742"/>
                </a:lnTo>
                <a:lnTo>
                  <a:pt x="744" y="684"/>
                </a:lnTo>
                <a:lnTo>
                  <a:pt x="651" y="660"/>
                </a:lnTo>
                <a:lnTo>
                  <a:pt x="621" y="643"/>
                </a:lnTo>
                <a:lnTo>
                  <a:pt x="552" y="643"/>
                </a:lnTo>
                <a:lnTo>
                  <a:pt x="531" y="635"/>
                </a:lnTo>
                <a:lnTo>
                  <a:pt x="336" y="475"/>
                </a:lnTo>
                <a:lnTo>
                  <a:pt x="162" y="361"/>
                </a:lnTo>
                <a:lnTo>
                  <a:pt x="0" y="254"/>
                </a:lnTo>
                <a:lnTo>
                  <a:pt x="456" y="0"/>
                </a:lnTo>
                <a:lnTo>
                  <a:pt x="585" y="33"/>
                </a:lnTo>
                <a:lnTo>
                  <a:pt x="702" y="57"/>
                </a:lnTo>
                <a:lnTo>
                  <a:pt x="861" y="176"/>
                </a:lnTo>
                <a:lnTo>
                  <a:pt x="951" y="238"/>
                </a:lnTo>
                <a:lnTo>
                  <a:pt x="1122" y="365"/>
                </a:lnTo>
                <a:lnTo>
                  <a:pt x="1296" y="578"/>
                </a:lnTo>
                <a:lnTo>
                  <a:pt x="1398" y="701"/>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5172" name="Freeform 20"/>
          <p:cNvSpPr>
            <a:spLocks noChangeAspect="1"/>
          </p:cNvSpPr>
          <p:nvPr/>
        </p:nvSpPr>
        <p:spPr bwMode="auto">
          <a:xfrm>
            <a:off x="5840843" y="4009339"/>
            <a:ext cx="1507010" cy="608388"/>
          </a:xfrm>
          <a:custGeom>
            <a:avLst/>
            <a:gdLst/>
            <a:ahLst/>
            <a:cxnLst>
              <a:cxn ang="0">
                <a:pos x="1098" y="275"/>
              </a:cxn>
              <a:cxn ang="0">
                <a:pos x="933" y="185"/>
              </a:cxn>
              <a:cxn ang="0">
                <a:pos x="840" y="164"/>
              </a:cxn>
              <a:cxn ang="0">
                <a:pos x="963" y="221"/>
              </a:cxn>
              <a:cxn ang="0">
                <a:pos x="912" y="209"/>
              </a:cxn>
              <a:cxn ang="0">
                <a:pos x="735" y="156"/>
              </a:cxn>
              <a:cxn ang="0">
                <a:pos x="843" y="217"/>
              </a:cxn>
              <a:cxn ang="0">
                <a:pos x="708" y="172"/>
              </a:cxn>
              <a:cxn ang="0">
                <a:pos x="582" y="160"/>
              </a:cxn>
              <a:cxn ang="0">
                <a:pos x="783" y="230"/>
              </a:cxn>
              <a:cxn ang="0">
                <a:pos x="987" y="308"/>
              </a:cxn>
              <a:cxn ang="0">
                <a:pos x="966" y="320"/>
              </a:cxn>
              <a:cxn ang="0">
                <a:pos x="828" y="279"/>
              </a:cxn>
              <a:cxn ang="0">
                <a:pos x="795" y="291"/>
              </a:cxn>
              <a:cxn ang="0">
                <a:pos x="777" y="303"/>
              </a:cxn>
              <a:cxn ang="0">
                <a:pos x="624" y="254"/>
              </a:cxn>
              <a:cxn ang="0">
                <a:pos x="744" y="312"/>
              </a:cxn>
              <a:cxn ang="0">
                <a:pos x="621" y="279"/>
              </a:cxn>
              <a:cxn ang="0">
                <a:pos x="630" y="303"/>
              </a:cxn>
              <a:cxn ang="0">
                <a:pos x="837" y="394"/>
              </a:cxn>
              <a:cxn ang="0">
                <a:pos x="804" y="406"/>
              </a:cxn>
              <a:cxn ang="0">
                <a:pos x="609" y="357"/>
              </a:cxn>
              <a:cxn ang="0">
                <a:pos x="744" y="414"/>
              </a:cxn>
              <a:cxn ang="0">
                <a:pos x="543" y="361"/>
              </a:cxn>
              <a:cxn ang="0">
                <a:pos x="579" y="385"/>
              </a:cxn>
              <a:cxn ang="0">
                <a:pos x="528" y="390"/>
              </a:cxn>
              <a:cxn ang="0">
                <a:pos x="342" y="390"/>
              </a:cxn>
              <a:cxn ang="0">
                <a:pos x="561" y="455"/>
              </a:cxn>
              <a:cxn ang="0">
                <a:pos x="660" y="504"/>
              </a:cxn>
              <a:cxn ang="0">
                <a:pos x="528" y="480"/>
              </a:cxn>
              <a:cxn ang="0">
                <a:pos x="582" y="521"/>
              </a:cxn>
              <a:cxn ang="0">
                <a:pos x="384" y="422"/>
              </a:cxn>
              <a:cxn ang="0">
                <a:pos x="0" y="172"/>
              </a:cxn>
              <a:cxn ang="0">
                <a:pos x="573" y="33"/>
              </a:cxn>
              <a:cxn ang="0">
                <a:pos x="939" y="127"/>
              </a:cxn>
            </a:cxnLst>
            <a:rect l="0" t="0" r="r" b="b"/>
            <a:pathLst>
              <a:path w="1144" h="530">
                <a:moveTo>
                  <a:pt x="1143" y="287"/>
                </a:moveTo>
                <a:lnTo>
                  <a:pt x="1098" y="275"/>
                </a:lnTo>
                <a:lnTo>
                  <a:pt x="1020" y="234"/>
                </a:lnTo>
                <a:lnTo>
                  <a:pt x="933" y="185"/>
                </a:lnTo>
                <a:lnTo>
                  <a:pt x="900" y="172"/>
                </a:lnTo>
                <a:lnTo>
                  <a:pt x="840" y="164"/>
                </a:lnTo>
                <a:lnTo>
                  <a:pt x="900" y="189"/>
                </a:lnTo>
                <a:lnTo>
                  <a:pt x="963" y="221"/>
                </a:lnTo>
                <a:lnTo>
                  <a:pt x="999" y="246"/>
                </a:lnTo>
                <a:lnTo>
                  <a:pt x="912" y="209"/>
                </a:lnTo>
                <a:lnTo>
                  <a:pt x="834" y="189"/>
                </a:lnTo>
                <a:lnTo>
                  <a:pt x="735" y="156"/>
                </a:lnTo>
                <a:lnTo>
                  <a:pt x="777" y="185"/>
                </a:lnTo>
                <a:lnTo>
                  <a:pt x="843" y="217"/>
                </a:lnTo>
                <a:lnTo>
                  <a:pt x="756" y="185"/>
                </a:lnTo>
                <a:lnTo>
                  <a:pt x="708" y="172"/>
                </a:lnTo>
                <a:lnTo>
                  <a:pt x="633" y="160"/>
                </a:lnTo>
                <a:lnTo>
                  <a:pt x="582" y="160"/>
                </a:lnTo>
                <a:lnTo>
                  <a:pt x="660" y="185"/>
                </a:lnTo>
                <a:lnTo>
                  <a:pt x="783" y="230"/>
                </a:lnTo>
                <a:lnTo>
                  <a:pt x="918" y="279"/>
                </a:lnTo>
                <a:lnTo>
                  <a:pt x="987" y="308"/>
                </a:lnTo>
                <a:lnTo>
                  <a:pt x="1035" y="349"/>
                </a:lnTo>
                <a:lnTo>
                  <a:pt x="966" y="320"/>
                </a:lnTo>
                <a:lnTo>
                  <a:pt x="900" y="295"/>
                </a:lnTo>
                <a:lnTo>
                  <a:pt x="828" y="279"/>
                </a:lnTo>
                <a:lnTo>
                  <a:pt x="738" y="258"/>
                </a:lnTo>
                <a:lnTo>
                  <a:pt x="795" y="291"/>
                </a:lnTo>
                <a:lnTo>
                  <a:pt x="858" y="320"/>
                </a:lnTo>
                <a:lnTo>
                  <a:pt x="777" y="303"/>
                </a:lnTo>
                <a:lnTo>
                  <a:pt x="702" y="279"/>
                </a:lnTo>
                <a:lnTo>
                  <a:pt x="624" y="254"/>
                </a:lnTo>
                <a:lnTo>
                  <a:pt x="672" y="279"/>
                </a:lnTo>
                <a:lnTo>
                  <a:pt x="744" y="312"/>
                </a:lnTo>
                <a:lnTo>
                  <a:pt x="663" y="287"/>
                </a:lnTo>
                <a:lnTo>
                  <a:pt x="621" y="279"/>
                </a:lnTo>
                <a:lnTo>
                  <a:pt x="540" y="275"/>
                </a:lnTo>
                <a:lnTo>
                  <a:pt x="630" y="303"/>
                </a:lnTo>
                <a:lnTo>
                  <a:pt x="756" y="357"/>
                </a:lnTo>
                <a:lnTo>
                  <a:pt x="837" y="394"/>
                </a:lnTo>
                <a:lnTo>
                  <a:pt x="888" y="422"/>
                </a:lnTo>
                <a:lnTo>
                  <a:pt x="804" y="406"/>
                </a:lnTo>
                <a:lnTo>
                  <a:pt x="684" y="373"/>
                </a:lnTo>
                <a:lnTo>
                  <a:pt x="609" y="357"/>
                </a:lnTo>
                <a:lnTo>
                  <a:pt x="666" y="373"/>
                </a:lnTo>
                <a:lnTo>
                  <a:pt x="744" y="414"/>
                </a:lnTo>
                <a:lnTo>
                  <a:pt x="630" y="390"/>
                </a:lnTo>
                <a:lnTo>
                  <a:pt x="543" y="361"/>
                </a:lnTo>
                <a:lnTo>
                  <a:pt x="468" y="349"/>
                </a:lnTo>
                <a:lnTo>
                  <a:pt x="579" y="385"/>
                </a:lnTo>
                <a:lnTo>
                  <a:pt x="618" y="410"/>
                </a:lnTo>
                <a:lnTo>
                  <a:pt x="528" y="390"/>
                </a:lnTo>
                <a:lnTo>
                  <a:pt x="435" y="381"/>
                </a:lnTo>
                <a:lnTo>
                  <a:pt x="342" y="390"/>
                </a:lnTo>
                <a:lnTo>
                  <a:pt x="450" y="422"/>
                </a:lnTo>
                <a:lnTo>
                  <a:pt x="561" y="455"/>
                </a:lnTo>
                <a:lnTo>
                  <a:pt x="726" y="508"/>
                </a:lnTo>
                <a:lnTo>
                  <a:pt x="660" y="504"/>
                </a:lnTo>
                <a:lnTo>
                  <a:pt x="582" y="488"/>
                </a:lnTo>
                <a:lnTo>
                  <a:pt x="528" y="480"/>
                </a:lnTo>
                <a:lnTo>
                  <a:pt x="618" y="529"/>
                </a:lnTo>
                <a:lnTo>
                  <a:pt x="582" y="521"/>
                </a:lnTo>
                <a:lnTo>
                  <a:pt x="534" y="508"/>
                </a:lnTo>
                <a:lnTo>
                  <a:pt x="384" y="422"/>
                </a:lnTo>
                <a:lnTo>
                  <a:pt x="216" y="303"/>
                </a:lnTo>
                <a:lnTo>
                  <a:pt x="0" y="172"/>
                </a:lnTo>
                <a:lnTo>
                  <a:pt x="372" y="0"/>
                </a:lnTo>
                <a:lnTo>
                  <a:pt x="573" y="33"/>
                </a:lnTo>
                <a:lnTo>
                  <a:pt x="786" y="90"/>
                </a:lnTo>
                <a:lnTo>
                  <a:pt x="939" y="127"/>
                </a:lnTo>
                <a:lnTo>
                  <a:pt x="1143" y="287"/>
                </a:lnTo>
              </a:path>
            </a:pathLst>
          </a:custGeom>
          <a:solidFill>
            <a:srgbClr val="AD6900"/>
          </a:solidFill>
          <a:ln w="12699" cap="rnd" cmpd="sng">
            <a:noFill/>
            <a:prstDash val="solid"/>
            <a:round/>
            <a:headEnd type="none" w="med" len="med"/>
            <a:tailEnd type="none" w="med" len="med"/>
          </a:ln>
          <a:effectLst/>
        </p:spPr>
        <p:txBody>
          <a:bodyPr/>
          <a:lstStyle/>
          <a:p>
            <a:endParaRPr lang="en-US" dirty="0"/>
          </a:p>
        </p:txBody>
      </p:sp>
      <p:sp>
        <p:nvSpPr>
          <p:cNvPr id="305173" name="Freeform 21"/>
          <p:cNvSpPr>
            <a:spLocks noChangeAspect="1"/>
          </p:cNvSpPr>
          <p:nvPr/>
        </p:nvSpPr>
        <p:spPr bwMode="auto">
          <a:xfrm>
            <a:off x="5086664" y="3862301"/>
            <a:ext cx="1826761" cy="449209"/>
          </a:xfrm>
          <a:custGeom>
            <a:avLst/>
            <a:gdLst/>
            <a:ahLst/>
            <a:cxnLst>
              <a:cxn ang="0">
                <a:pos x="1386" y="221"/>
              </a:cxn>
              <a:cxn ang="0">
                <a:pos x="1302" y="229"/>
              </a:cxn>
              <a:cxn ang="0">
                <a:pos x="1143" y="209"/>
              </a:cxn>
              <a:cxn ang="0">
                <a:pos x="1020" y="188"/>
              </a:cxn>
              <a:cxn ang="0">
                <a:pos x="1074" y="209"/>
              </a:cxn>
              <a:cxn ang="0">
                <a:pos x="1185" y="250"/>
              </a:cxn>
              <a:cxn ang="0">
                <a:pos x="1092" y="233"/>
              </a:cxn>
              <a:cxn ang="0">
                <a:pos x="957" y="213"/>
              </a:cxn>
              <a:cxn ang="0">
                <a:pos x="885" y="209"/>
              </a:cxn>
              <a:cxn ang="0">
                <a:pos x="1005" y="246"/>
              </a:cxn>
              <a:cxn ang="0">
                <a:pos x="894" y="225"/>
              </a:cxn>
              <a:cxn ang="0">
                <a:pos x="771" y="217"/>
              </a:cxn>
              <a:cxn ang="0">
                <a:pos x="759" y="221"/>
              </a:cxn>
              <a:cxn ang="0">
                <a:pos x="897" y="250"/>
              </a:cxn>
              <a:cxn ang="0">
                <a:pos x="1050" y="278"/>
              </a:cxn>
              <a:cxn ang="0">
                <a:pos x="1125" y="291"/>
              </a:cxn>
              <a:cxn ang="0">
                <a:pos x="1194" y="303"/>
              </a:cxn>
              <a:cxn ang="0">
                <a:pos x="1134" y="311"/>
              </a:cxn>
              <a:cxn ang="0">
                <a:pos x="1029" y="303"/>
              </a:cxn>
              <a:cxn ang="0">
                <a:pos x="921" y="291"/>
              </a:cxn>
              <a:cxn ang="0">
                <a:pos x="966" y="307"/>
              </a:cxn>
              <a:cxn ang="0">
                <a:pos x="1029" y="328"/>
              </a:cxn>
              <a:cxn ang="0">
                <a:pos x="996" y="332"/>
              </a:cxn>
              <a:cxn ang="0">
                <a:pos x="897" y="315"/>
              </a:cxn>
              <a:cxn ang="0">
                <a:pos x="804" y="295"/>
              </a:cxn>
              <a:cxn ang="0">
                <a:pos x="678" y="266"/>
              </a:cxn>
              <a:cxn ang="0">
                <a:pos x="741" y="303"/>
              </a:cxn>
              <a:cxn ang="0">
                <a:pos x="783" y="319"/>
              </a:cxn>
              <a:cxn ang="0">
                <a:pos x="798" y="319"/>
              </a:cxn>
              <a:cxn ang="0">
                <a:pos x="906" y="348"/>
              </a:cxn>
              <a:cxn ang="0">
                <a:pos x="1026" y="385"/>
              </a:cxn>
              <a:cxn ang="0">
                <a:pos x="957" y="389"/>
              </a:cxn>
              <a:cxn ang="0">
                <a:pos x="858" y="373"/>
              </a:cxn>
              <a:cxn ang="0">
                <a:pos x="762" y="348"/>
              </a:cxn>
              <a:cxn ang="0">
                <a:pos x="798" y="369"/>
              </a:cxn>
              <a:cxn ang="0">
                <a:pos x="861" y="389"/>
              </a:cxn>
              <a:cxn ang="0">
                <a:pos x="771" y="373"/>
              </a:cxn>
              <a:cxn ang="0">
                <a:pos x="723" y="360"/>
              </a:cxn>
              <a:cxn ang="0">
                <a:pos x="693" y="356"/>
              </a:cxn>
              <a:cxn ang="0">
                <a:pos x="519" y="274"/>
              </a:cxn>
              <a:cxn ang="0">
                <a:pos x="288" y="160"/>
              </a:cxn>
              <a:cxn ang="0">
                <a:pos x="138" y="102"/>
              </a:cxn>
              <a:cxn ang="0">
                <a:pos x="0" y="74"/>
              </a:cxn>
              <a:cxn ang="0">
                <a:pos x="12" y="0"/>
              </a:cxn>
              <a:cxn ang="0">
                <a:pos x="99" y="16"/>
              </a:cxn>
              <a:cxn ang="0">
                <a:pos x="372" y="57"/>
              </a:cxn>
              <a:cxn ang="0">
                <a:pos x="717" y="106"/>
              </a:cxn>
              <a:cxn ang="0">
                <a:pos x="1011" y="131"/>
              </a:cxn>
              <a:cxn ang="0">
                <a:pos x="1092" y="143"/>
              </a:cxn>
              <a:cxn ang="0">
                <a:pos x="1311" y="205"/>
              </a:cxn>
              <a:cxn ang="0">
                <a:pos x="1386" y="221"/>
              </a:cxn>
            </a:cxnLst>
            <a:rect l="0" t="0" r="r" b="b"/>
            <a:pathLst>
              <a:path w="1387" h="390">
                <a:moveTo>
                  <a:pt x="1386" y="221"/>
                </a:moveTo>
                <a:lnTo>
                  <a:pt x="1302" y="229"/>
                </a:lnTo>
                <a:lnTo>
                  <a:pt x="1143" y="209"/>
                </a:lnTo>
                <a:lnTo>
                  <a:pt x="1020" y="188"/>
                </a:lnTo>
                <a:lnTo>
                  <a:pt x="1074" y="209"/>
                </a:lnTo>
                <a:lnTo>
                  <a:pt x="1185" y="250"/>
                </a:lnTo>
                <a:lnTo>
                  <a:pt x="1092" y="233"/>
                </a:lnTo>
                <a:lnTo>
                  <a:pt x="957" y="213"/>
                </a:lnTo>
                <a:lnTo>
                  <a:pt x="885" y="209"/>
                </a:lnTo>
                <a:lnTo>
                  <a:pt x="1005" y="246"/>
                </a:lnTo>
                <a:lnTo>
                  <a:pt x="894" y="225"/>
                </a:lnTo>
                <a:lnTo>
                  <a:pt x="771" y="217"/>
                </a:lnTo>
                <a:lnTo>
                  <a:pt x="759" y="221"/>
                </a:lnTo>
                <a:lnTo>
                  <a:pt x="897" y="250"/>
                </a:lnTo>
                <a:lnTo>
                  <a:pt x="1050" y="278"/>
                </a:lnTo>
                <a:lnTo>
                  <a:pt x="1125" y="291"/>
                </a:lnTo>
                <a:lnTo>
                  <a:pt x="1194" y="303"/>
                </a:lnTo>
                <a:lnTo>
                  <a:pt x="1134" y="311"/>
                </a:lnTo>
                <a:lnTo>
                  <a:pt x="1029" y="303"/>
                </a:lnTo>
                <a:lnTo>
                  <a:pt x="921" y="291"/>
                </a:lnTo>
                <a:lnTo>
                  <a:pt x="966" y="307"/>
                </a:lnTo>
                <a:lnTo>
                  <a:pt x="1029" y="328"/>
                </a:lnTo>
                <a:lnTo>
                  <a:pt x="996" y="332"/>
                </a:lnTo>
                <a:lnTo>
                  <a:pt x="897" y="315"/>
                </a:lnTo>
                <a:lnTo>
                  <a:pt x="804" y="295"/>
                </a:lnTo>
                <a:lnTo>
                  <a:pt x="678" y="266"/>
                </a:lnTo>
                <a:lnTo>
                  <a:pt x="741" y="303"/>
                </a:lnTo>
                <a:lnTo>
                  <a:pt x="783" y="319"/>
                </a:lnTo>
                <a:lnTo>
                  <a:pt x="798" y="319"/>
                </a:lnTo>
                <a:lnTo>
                  <a:pt x="906" y="348"/>
                </a:lnTo>
                <a:lnTo>
                  <a:pt x="1026" y="385"/>
                </a:lnTo>
                <a:lnTo>
                  <a:pt x="957" y="389"/>
                </a:lnTo>
                <a:lnTo>
                  <a:pt x="858" y="373"/>
                </a:lnTo>
                <a:lnTo>
                  <a:pt x="762" y="348"/>
                </a:lnTo>
                <a:lnTo>
                  <a:pt x="798" y="369"/>
                </a:lnTo>
                <a:lnTo>
                  <a:pt x="861" y="389"/>
                </a:lnTo>
                <a:lnTo>
                  <a:pt x="771" y="373"/>
                </a:lnTo>
                <a:lnTo>
                  <a:pt x="723" y="360"/>
                </a:lnTo>
                <a:lnTo>
                  <a:pt x="693" y="356"/>
                </a:lnTo>
                <a:lnTo>
                  <a:pt x="519" y="274"/>
                </a:lnTo>
                <a:lnTo>
                  <a:pt x="288" y="160"/>
                </a:lnTo>
                <a:lnTo>
                  <a:pt x="138" y="102"/>
                </a:lnTo>
                <a:lnTo>
                  <a:pt x="0" y="74"/>
                </a:lnTo>
                <a:lnTo>
                  <a:pt x="12" y="0"/>
                </a:lnTo>
                <a:lnTo>
                  <a:pt x="99" y="16"/>
                </a:lnTo>
                <a:lnTo>
                  <a:pt x="372" y="57"/>
                </a:lnTo>
                <a:lnTo>
                  <a:pt x="717" y="106"/>
                </a:lnTo>
                <a:lnTo>
                  <a:pt x="1011" y="131"/>
                </a:lnTo>
                <a:lnTo>
                  <a:pt x="1092" y="143"/>
                </a:lnTo>
                <a:lnTo>
                  <a:pt x="1311" y="205"/>
                </a:lnTo>
                <a:lnTo>
                  <a:pt x="1386" y="221"/>
                </a:lnTo>
              </a:path>
            </a:pathLst>
          </a:custGeom>
          <a:solidFill>
            <a:srgbClr val="FAFD00"/>
          </a:solidFill>
          <a:ln w="12699" cap="rnd" cmpd="sng">
            <a:noFill/>
            <a:prstDash val="solid"/>
            <a:round/>
            <a:headEnd type="none" w="med" len="med"/>
            <a:tailEnd type="none" w="med" len="med"/>
          </a:ln>
          <a:effectLst/>
        </p:spPr>
        <p:txBody>
          <a:bodyPr/>
          <a:lstStyle/>
          <a:p>
            <a:endParaRPr lang="en-US" dirty="0"/>
          </a:p>
        </p:txBody>
      </p:sp>
      <p:sp>
        <p:nvSpPr>
          <p:cNvPr id="305174" name="Freeform 22" descr="Small checker board"/>
          <p:cNvSpPr>
            <a:spLocks noChangeAspect="1"/>
          </p:cNvSpPr>
          <p:nvPr/>
        </p:nvSpPr>
        <p:spPr bwMode="auto">
          <a:xfrm>
            <a:off x="6860808" y="4824120"/>
            <a:ext cx="1153531" cy="401994"/>
          </a:xfrm>
          <a:custGeom>
            <a:avLst/>
            <a:gdLst/>
            <a:ahLst/>
            <a:cxnLst>
              <a:cxn ang="0">
                <a:pos x="876" y="340"/>
              </a:cxn>
              <a:cxn ang="0">
                <a:pos x="822" y="348"/>
              </a:cxn>
              <a:cxn ang="0">
                <a:pos x="678" y="340"/>
              </a:cxn>
              <a:cxn ang="0">
                <a:pos x="531" y="319"/>
              </a:cxn>
              <a:cxn ang="0">
                <a:pos x="402" y="278"/>
              </a:cxn>
              <a:cxn ang="0">
                <a:pos x="291" y="209"/>
              </a:cxn>
              <a:cxn ang="0">
                <a:pos x="126" y="102"/>
              </a:cxn>
              <a:cxn ang="0">
                <a:pos x="0" y="4"/>
              </a:cxn>
              <a:cxn ang="0">
                <a:pos x="63" y="0"/>
              </a:cxn>
              <a:cxn ang="0">
                <a:pos x="156" y="33"/>
              </a:cxn>
              <a:cxn ang="0">
                <a:pos x="285" y="90"/>
              </a:cxn>
              <a:cxn ang="0">
                <a:pos x="348" y="111"/>
              </a:cxn>
              <a:cxn ang="0">
                <a:pos x="429" y="127"/>
              </a:cxn>
              <a:cxn ang="0">
                <a:pos x="510" y="139"/>
              </a:cxn>
              <a:cxn ang="0">
                <a:pos x="636" y="135"/>
              </a:cxn>
              <a:cxn ang="0">
                <a:pos x="756" y="184"/>
              </a:cxn>
              <a:cxn ang="0">
                <a:pos x="822" y="209"/>
              </a:cxn>
              <a:cxn ang="0">
                <a:pos x="873" y="225"/>
              </a:cxn>
              <a:cxn ang="0">
                <a:pos x="876" y="340"/>
              </a:cxn>
            </a:cxnLst>
            <a:rect l="0" t="0" r="r" b="b"/>
            <a:pathLst>
              <a:path w="877" h="349">
                <a:moveTo>
                  <a:pt x="876" y="340"/>
                </a:moveTo>
                <a:lnTo>
                  <a:pt x="822" y="348"/>
                </a:lnTo>
                <a:lnTo>
                  <a:pt x="678" y="340"/>
                </a:lnTo>
                <a:lnTo>
                  <a:pt x="531" y="319"/>
                </a:lnTo>
                <a:lnTo>
                  <a:pt x="402" y="278"/>
                </a:lnTo>
                <a:lnTo>
                  <a:pt x="291" y="209"/>
                </a:lnTo>
                <a:lnTo>
                  <a:pt x="126" y="102"/>
                </a:lnTo>
                <a:lnTo>
                  <a:pt x="0" y="4"/>
                </a:lnTo>
                <a:lnTo>
                  <a:pt x="63" y="0"/>
                </a:lnTo>
                <a:lnTo>
                  <a:pt x="156" y="33"/>
                </a:lnTo>
                <a:lnTo>
                  <a:pt x="285" y="90"/>
                </a:lnTo>
                <a:lnTo>
                  <a:pt x="348" y="111"/>
                </a:lnTo>
                <a:lnTo>
                  <a:pt x="429" y="127"/>
                </a:lnTo>
                <a:lnTo>
                  <a:pt x="510" y="139"/>
                </a:lnTo>
                <a:lnTo>
                  <a:pt x="636" y="135"/>
                </a:lnTo>
                <a:lnTo>
                  <a:pt x="756" y="184"/>
                </a:lnTo>
                <a:lnTo>
                  <a:pt x="822" y="209"/>
                </a:lnTo>
                <a:lnTo>
                  <a:pt x="873" y="225"/>
                </a:lnTo>
                <a:lnTo>
                  <a:pt x="876" y="340"/>
                </a:lnTo>
              </a:path>
            </a:pathLst>
          </a:custGeom>
          <a:pattFill prst="smCheck">
            <a:fgClr>
              <a:srgbClr val="FAFD00"/>
            </a:fgClr>
            <a:bgClr>
              <a:schemeClr val="bg1"/>
            </a:bgClr>
          </a:pattFill>
          <a:ln w="12699" cap="rnd" cmpd="sng">
            <a:noFill/>
            <a:prstDash val="solid"/>
            <a:round/>
            <a:headEnd type="none" w="med" len="med"/>
            <a:tailEnd type="none" w="med" len="med"/>
          </a:ln>
          <a:effectLst/>
        </p:spPr>
        <p:txBody>
          <a:bodyPr/>
          <a:lstStyle/>
          <a:p>
            <a:endParaRPr lang="en-US" dirty="0"/>
          </a:p>
        </p:txBody>
      </p:sp>
      <p:sp>
        <p:nvSpPr>
          <p:cNvPr id="305175" name="Freeform 23"/>
          <p:cNvSpPr>
            <a:spLocks noChangeAspect="1"/>
          </p:cNvSpPr>
          <p:nvPr/>
        </p:nvSpPr>
        <p:spPr bwMode="auto">
          <a:xfrm>
            <a:off x="3802264" y="4043063"/>
            <a:ext cx="4205328" cy="1371907"/>
          </a:xfrm>
          <a:custGeom>
            <a:avLst/>
            <a:gdLst/>
            <a:ahLst/>
            <a:cxnLst>
              <a:cxn ang="0">
                <a:pos x="28" y="251"/>
              </a:cxn>
              <a:cxn ang="0">
                <a:pos x="544" y="104"/>
              </a:cxn>
              <a:cxn ang="0">
                <a:pos x="916" y="27"/>
              </a:cxn>
              <a:cxn ang="0">
                <a:pos x="1172" y="11"/>
              </a:cxn>
              <a:cxn ang="0">
                <a:pos x="1264" y="0"/>
              </a:cxn>
              <a:cxn ang="0">
                <a:pos x="1592" y="164"/>
              </a:cxn>
              <a:cxn ang="0">
                <a:pos x="1792" y="289"/>
              </a:cxn>
              <a:cxn ang="0">
                <a:pos x="2040" y="448"/>
              </a:cxn>
              <a:cxn ang="0">
                <a:pos x="2292" y="672"/>
              </a:cxn>
              <a:cxn ang="0">
                <a:pos x="2444" y="792"/>
              </a:cxn>
              <a:cxn ang="0">
                <a:pos x="2664" y="923"/>
              </a:cxn>
              <a:cxn ang="0">
                <a:pos x="2736" y="956"/>
              </a:cxn>
              <a:cxn ang="0">
                <a:pos x="2900" y="1005"/>
              </a:cxn>
              <a:cxn ang="0">
                <a:pos x="3064" y="1024"/>
              </a:cxn>
              <a:cxn ang="0">
                <a:pos x="3187" y="1024"/>
              </a:cxn>
              <a:cxn ang="0">
                <a:pos x="3193" y="1192"/>
              </a:cxn>
              <a:cxn ang="0">
                <a:pos x="3073" y="1184"/>
              </a:cxn>
              <a:cxn ang="0">
                <a:pos x="2962" y="1167"/>
              </a:cxn>
              <a:cxn ang="0">
                <a:pos x="2752" y="1158"/>
              </a:cxn>
              <a:cxn ang="0">
                <a:pos x="2508" y="1141"/>
              </a:cxn>
              <a:cxn ang="0">
                <a:pos x="2356" y="1141"/>
              </a:cxn>
              <a:cxn ang="0">
                <a:pos x="2104" y="1081"/>
              </a:cxn>
              <a:cxn ang="0">
                <a:pos x="1868" y="1049"/>
              </a:cxn>
              <a:cxn ang="0">
                <a:pos x="1504" y="972"/>
              </a:cxn>
              <a:cxn ang="0">
                <a:pos x="1120" y="847"/>
              </a:cxn>
              <a:cxn ang="0">
                <a:pos x="768" y="634"/>
              </a:cxn>
              <a:cxn ang="0">
                <a:pos x="392" y="431"/>
              </a:cxn>
              <a:cxn ang="0">
                <a:pos x="92" y="306"/>
              </a:cxn>
              <a:cxn ang="0">
                <a:pos x="0" y="262"/>
              </a:cxn>
              <a:cxn ang="0">
                <a:pos x="28" y="251"/>
              </a:cxn>
            </a:cxnLst>
            <a:rect l="0" t="0" r="r" b="b"/>
            <a:pathLst>
              <a:path w="3194" h="1193">
                <a:moveTo>
                  <a:pt x="28" y="251"/>
                </a:moveTo>
                <a:lnTo>
                  <a:pt x="544" y="104"/>
                </a:lnTo>
                <a:lnTo>
                  <a:pt x="916" y="27"/>
                </a:lnTo>
                <a:lnTo>
                  <a:pt x="1172" y="11"/>
                </a:lnTo>
                <a:lnTo>
                  <a:pt x="1264" y="0"/>
                </a:lnTo>
                <a:lnTo>
                  <a:pt x="1592" y="164"/>
                </a:lnTo>
                <a:lnTo>
                  <a:pt x="1792" y="289"/>
                </a:lnTo>
                <a:lnTo>
                  <a:pt x="2040" y="448"/>
                </a:lnTo>
                <a:lnTo>
                  <a:pt x="2292" y="672"/>
                </a:lnTo>
                <a:lnTo>
                  <a:pt x="2444" y="792"/>
                </a:lnTo>
                <a:lnTo>
                  <a:pt x="2664" y="923"/>
                </a:lnTo>
                <a:lnTo>
                  <a:pt x="2736" y="956"/>
                </a:lnTo>
                <a:lnTo>
                  <a:pt x="2900" y="1005"/>
                </a:lnTo>
                <a:lnTo>
                  <a:pt x="3064" y="1024"/>
                </a:lnTo>
                <a:lnTo>
                  <a:pt x="3187" y="1024"/>
                </a:lnTo>
                <a:lnTo>
                  <a:pt x="3193" y="1192"/>
                </a:lnTo>
                <a:lnTo>
                  <a:pt x="3073" y="1184"/>
                </a:lnTo>
                <a:lnTo>
                  <a:pt x="2962" y="1167"/>
                </a:lnTo>
                <a:lnTo>
                  <a:pt x="2752" y="1158"/>
                </a:lnTo>
                <a:lnTo>
                  <a:pt x="2508" y="1141"/>
                </a:lnTo>
                <a:lnTo>
                  <a:pt x="2356" y="1141"/>
                </a:lnTo>
                <a:lnTo>
                  <a:pt x="2104" y="1081"/>
                </a:lnTo>
                <a:lnTo>
                  <a:pt x="1868" y="1049"/>
                </a:lnTo>
                <a:lnTo>
                  <a:pt x="1504" y="972"/>
                </a:lnTo>
                <a:lnTo>
                  <a:pt x="1120" y="847"/>
                </a:lnTo>
                <a:lnTo>
                  <a:pt x="768" y="634"/>
                </a:lnTo>
                <a:lnTo>
                  <a:pt x="392" y="431"/>
                </a:lnTo>
                <a:lnTo>
                  <a:pt x="92" y="306"/>
                </a:lnTo>
                <a:lnTo>
                  <a:pt x="0" y="262"/>
                </a:lnTo>
                <a:lnTo>
                  <a:pt x="28" y="251"/>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5176" name="Freeform 24"/>
          <p:cNvSpPr>
            <a:spLocks noChangeAspect="1"/>
          </p:cNvSpPr>
          <p:nvPr/>
        </p:nvSpPr>
        <p:spPr bwMode="auto">
          <a:xfrm>
            <a:off x="3331408" y="3925702"/>
            <a:ext cx="2657843" cy="495074"/>
          </a:xfrm>
          <a:custGeom>
            <a:avLst/>
            <a:gdLst/>
            <a:ahLst/>
            <a:cxnLst>
              <a:cxn ang="0">
                <a:pos x="1817" y="253"/>
              </a:cxn>
              <a:cxn ang="0">
                <a:pos x="1739" y="253"/>
              </a:cxn>
              <a:cxn ang="0">
                <a:pos x="1583" y="195"/>
              </a:cxn>
              <a:cxn ang="0">
                <a:pos x="1376" y="138"/>
              </a:cxn>
              <a:cxn ang="0">
                <a:pos x="1736" y="322"/>
              </a:cxn>
              <a:cxn ang="0">
                <a:pos x="1469" y="228"/>
              </a:cxn>
              <a:cxn ang="0">
                <a:pos x="1502" y="277"/>
              </a:cxn>
              <a:cxn ang="0">
                <a:pos x="1358" y="220"/>
              </a:cxn>
              <a:cxn ang="0">
                <a:pos x="1274" y="212"/>
              </a:cxn>
              <a:cxn ang="0">
                <a:pos x="1205" y="220"/>
              </a:cxn>
              <a:cxn ang="0">
                <a:pos x="1433" y="351"/>
              </a:cxn>
              <a:cxn ang="0">
                <a:pos x="1283" y="306"/>
              </a:cxn>
              <a:cxn ang="0">
                <a:pos x="1160" y="265"/>
              </a:cxn>
              <a:cxn ang="0">
                <a:pos x="1172" y="294"/>
              </a:cxn>
              <a:cxn ang="0">
                <a:pos x="899" y="253"/>
              </a:cxn>
              <a:cxn ang="0">
                <a:pos x="1184" y="404"/>
              </a:cxn>
              <a:cxn ang="0">
                <a:pos x="917" y="310"/>
              </a:cxn>
              <a:cxn ang="0">
                <a:pos x="932" y="351"/>
              </a:cxn>
              <a:cxn ang="0">
                <a:pos x="839" y="327"/>
              </a:cxn>
              <a:cxn ang="0">
                <a:pos x="755" y="322"/>
              </a:cxn>
              <a:cxn ang="0">
                <a:pos x="872" y="413"/>
              </a:cxn>
              <a:cxn ang="0">
                <a:pos x="740" y="392"/>
              </a:cxn>
              <a:cxn ang="0">
                <a:pos x="599" y="372"/>
              </a:cxn>
              <a:cxn ang="0">
                <a:pos x="521" y="363"/>
              </a:cxn>
              <a:cxn ang="0">
                <a:pos x="518" y="396"/>
              </a:cxn>
              <a:cxn ang="0">
                <a:pos x="227" y="343"/>
              </a:cxn>
              <a:cxn ang="0">
                <a:pos x="0" y="266"/>
              </a:cxn>
              <a:cxn ang="0">
                <a:pos x="234" y="303"/>
              </a:cxn>
              <a:cxn ang="0">
                <a:pos x="123" y="262"/>
              </a:cxn>
              <a:cxn ang="0">
                <a:pos x="459" y="299"/>
              </a:cxn>
              <a:cxn ang="0">
                <a:pos x="368" y="261"/>
              </a:cxn>
              <a:cxn ang="0">
                <a:pos x="300" y="221"/>
              </a:cxn>
              <a:cxn ang="0">
                <a:pos x="306" y="205"/>
              </a:cxn>
              <a:cxn ang="0">
                <a:pos x="429" y="225"/>
              </a:cxn>
              <a:cxn ang="0">
                <a:pos x="441" y="209"/>
              </a:cxn>
              <a:cxn ang="0">
                <a:pos x="737" y="234"/>
              </a:cxn>
              <a:cxn ang="0">
                <a:pos x="575" y="167"/>
              </a:cxn>
              <a:cxn ang="0">
                <a:pos x="654" y="164"/>
              </a:cxn>
              <a:cxn ang="0">
                <a:pos x="870" y="193"/>
              </a:cxn>
              <a:cxn ang="0">
                <a:pos x="888" y="176"/>
              </a:cxn>
              <a:cxn ang="0">
                <a:pos x="749" y="117"/>
              </a:cxn>
              <a:cxn ang="0">
                <a:pos x="782" y="89"/>
              </a:cxn>
              <a:cxn ang="0">
                <a:pos x="782" y="64"/>
              </a:cxn>
              <a:cxn ang="0">
                <a:pos x="992" y="117"/>
              </a:cxn>
              <a:cxn ang="0">
                <a:pos x="1031" y="93"/>
              </a:cxn>
              <a:cxn ang="0">
                <a:pos x="1322" y="126"/>
              </a:cxn>
              <a:cxn ang="0">
                <a:pos x="978" y="29"/>
              </a:cxn>
              <a:cxn ang="0">
                <a:pos x="1022" y="31"/>
              </a:cxn>
              <a:cxn ang="0">
                <a:pos x="1169" y="36"/>
              </a:cxn>
              <a:cxn ang="0">
                <a:pos x="1216" y="36"/>
              </a:cxn>
              <a:cxn ang="0">
                <a:pos x="1358" y="52"/>
              </a:cxn>
              <a:cxn ang="0">
                <a:pos x="1604" y="101"/>
              </a:cxn>
            </a:cxnLst>
            <a:rect l="0" t="0" r="r" b="b"/>
            <a:pathLst>
              <a:path w="2019" h="430">
                <a:moveTo>
                  <a:pt x="2018" y="314"/>
                </a:moveTo>
                <a:lnTo>
                  <a:pt x="1937" y="306"/>
                </a:lnTo>
                <a:lnTo>
                  <a:pt x="1817" y="253"/>
                </a:lnTo>
                <a:lnTo>
                  <a:pt x="1712" y="216"/>
                </a:lnTo>
                <a:lnTo>
                  <a:pt x="1835" y="281"/>
                </a:lnTo>
                <a:lnTo>
                  <a:pt x="1739" y="253"/>
                </a:lnTo>
                <a:lnTo>
                  <a:pt x="1622" y="199"/>
                </a:lnTo>
                <a:lnTo>
                  <a:pt x="1667" y="236"/>
                </a:lnTo>
                <a:lnTo>
                  <a:pt x="1583" y="195"/>
                </a:lnTo>
                <a:lnTo>
                  <a:pt x="1541" y="175"/>
                </a:lnTo>
                <a:lnTo>
                  <a:pt x="1466" y="154"/>
                </a:lnTo>
                <a:lnTo>
                  <a:pt x="1376" y="138"/>
                </a:lnTo>
                <a:lnTo>
                  <a:pt x="1583" y="228"/>
                </a:lnTo>
                <a:lnTo>
                  <a:pt x="1769" y="314"/>
                </a:lnTo>
                <a:lnTo>
                  <a:pt x="1736" y="322"/>
                </a:lnTo>
                <a:lnTo>
                  <a:pt x="1643" y="298"/>
                </a:lnTo>
                <a:lnTo>
                  <a:pt x="1514" y="245"/>
                </a:lnTo>
                <a:lnTo>
                  <a:pt x="1469" y="228"/>
                </a:lnTo>
                <a:lnTo>
                  <a:pt x="1532" y="265"/>
                </a:lnTo>
                <a:lnTo>
                  <a:pt x="1601" y="306"/>
                </a:lnTo>
                <a:lnTo>
                  <a:pt x="1502" y="277"/>
                </a:lnTo>
                <a:lnTo>
                  <a:pt x="1391" y="224"/>
                </a:lnTo>
                <a:lnTo>
                  <a:pt x="1331" y="199"/>
                </a:lnTo>
                <a:lnTo>
                  <a:pt x="1358" y="220"/>
                </a:lnTo>
                <a:lnTo>
                  <a:pt x="1439" y="265"/>
                </a:lnTo>
                <a:lnTo>
                  <a:pt x="1349" y="240"/>
                </a:lnTo>
                <a:lnTo>
                  <a:pt x="1274" y="212"/>
                </a:lnTo>
                <a:lnTo>
                  <a:pt x="1208" y="195"/>
                </a:lnTo>
                <a:lnTo>
                  <a:pt x="1157" y="191"/>
                </a:lnTo>
                <a:lnTo>
                  <a:pt x="1205" y="220"/>
                </a:lnTo>
                <a:lnTo>
                  <a:pt x="1373" y="302"/>
                </a:lnTo>
                <a:lnTo>
                  <a:pt x="1484" y="351"/>
                </a:lnTo>
                <a:lnTo>
                  <a:pt x="1433" y="351"/>
                </a:lnTo>
                <a:lnTo>
                  <a:pt x="1307" y="302"/>
                </a:lnTo>
                <a:lnTo>
                  <a:pt x="1232" y="269"/>
                </a:lnTo>
                <a:lnTo>
                  <a:pt x="1283" y="306"/>
                </a:lnTo>
                <a:lnTo>
                  <a:pt x="1325" y="331"/>
                </a:lnTo>
                <a:lnTo>
                  <a:pt x="1241" y="310"/>
                </a:lnTo>
                <a:lnTo>
                  <a:pt x="1160" y="265"/>
                </a:lnTo>
                <a:lnTo>
                  <a:pt x="1088" y="245"/>
                </a:lnTo>
                <a:lnTo>
                  <a:pt x="1121" y="265"/>
                </a:lnTo>
                <a:lnTo>
                  <a:pt x="1172" y="294"/>
                </a:lnTo>
                <a:lnTo>
                  <a:pt x="1097" y="273"/>
                </a:lnTo>
                <a:lnTo>
                  <a:pt x="1013" y="249"/>
                </a:lnTo>
                <a:lnTo>
                  <a:pt x="899" y="253"/>
                </a:lnTo>
                <a:lnTo>
                  <a:pt x="1070" y="327"/>
                </a:lnTo>
                <a:lnTo>
                  <a:pt x="1226" y="396"/>
                </a:lnTo>
                <a:lnTo>
                  <a:pt x="1184" y="404"/>
                </a:lnTo>
                <a:lnTo>
                  <a:pt x="1091" y="372"/>
                </a:lnTo>
                <a:lnTo>
                  <a:pt x="992" y="335"/>
                </a:lnTo>
                <a:lnTo>
                  <a:pt x="917" y="310"/>
                </a:lnTo>
                <a:lnTo>
                  <a:pt x="956" y="339"/>
                </a:lnTo>
                <a:lnTo>
                  <a:pt x="1037" y="380"/>
                </a:lnTo>
                <a:lnTo>
                  <a:pt x="932" y="351"/>
                </a:lnTo>
                <a:lnTo>
                  <a:pt x="863" y="314"/>
                </a:lnTo>
                <a:lnTo>
                  <a:pt x="779" y="298"/>
                </a:lnTo>
                <a:lnTo>
                  <a:pt x="839" y="327"/>
                </a:lnTo>
                <a:lnTo>
                  <a:pt x="914" y="368"/>
                </a:lnTo>
                <a:lnTo>
                  <a:pt x="806" y="339"/>
                </a:lnTo>
                <a:lnTo>
                  <a:pt x="755" y="322"/>
                </a:lnTo>
                <a:lnTo>
                  <a:pt x="660" y="312"/>
                </a:lnTo>
                <a:lnTo>
                  <a:pt x="731" y="347"/>
                </a:lnTo>
                <a:lnTo>
                  <a:pt x="872" y="413"/>
                </a:lnTo>
                <a:lnTo>
                  <a:pt x="905" y="429"/>
                </a:lnTo>
                <a:lnTo>
                  <a:pt x="854" y="429"/>
                </a:lnTo>
                <a:lnTo>
                  <a:pt x="740" y="392"/>
                </a:lnTo>
                <a:lnTo>
                  <a:pt x="641" y="363"/>
                </a:lnTo>
                <a:lnTo>
                  <a:pt x="545" y="351"/>
                </a:lnTo>
                <a:lnTo>
                  <a:pt x="599" y="372"/>
                </a:lnTo>
                <a:lnTo>
                  <a:pt x="701" y="404"/>
                </a:lnTo>
                <a:lnTo>
                  <a:pt x="608" y="392"/>
                </a:lnTo>
                <a:lnTo>
                  <a:pt x="521" y="363"/>
                </a:lnTo>
                <a:lnTo>
                  <a:pt x="473" y="359"/>
                </a:lnTo>
                <a:lnTo>
                  <a:pt x="569" y="396"/>
                </a:lnTo>
                <a:lnTo>
                  <a:pt x="518" y="396"/>
                </a:lnTo>
                <a:lnTo>
                  <a:pt x="458" y="376"/>
                </a:lnTo>
                <a:lnTo>
                  <a:pt x="383" y="376"/>
                </a:lnTo>
                <a:lnTo>
                  <a:pt x="227" y="343"/>
                </a:lnTo>
                <a:lnTo>
                  <a:pt x="155" y="314"/>
                </a:lnTo>
                <a:lnTo>
                  <a:pt x="84" y="295"/>
                </a:lnTo>
                <a:lnTo>
                  <a:pt x="0" y="266"/>
                </a:lnTo>
                <a:lnTo>
                  <a:pt x="84" y="279"/>
                </a:lnTo>
                <a:lnTo>
                  <a:pt x="156" y="294"/>
                </a:lnTo>
                <a:lnTo>
                  <a:pt x="234" y="303"/>
                </a:lnTo>
                <a:lnTo>
                  <a:pt x="312" y="312"/>
                </a:lnTo>
                <a:lnTo>
                  <a:pt x="215" y="294"/>
                </a:lnTo>
                <a:lnTo>
                  <a:pt x="123" y="262"/>
                </a:lnTo>
                <a:lnTo>
                  <a:pt x="216" y="271"/>
                </a:lnTo>
                <a:lnTo>
                  <a:pt x="327" y="286"/>
                </a:lnTo>
                <a:lnTo>
                  <a:pt x="459" y="299"/>
                </a:lnTo>
                <a:lnTo>
                  <a:pt x="555" y="306"/>
                </a:lnTo>
                <a:lnTo>
                  <a:pt x="533" y="294"/>
                </a:lnTo>
                <a:lnTo>
                  <a:pt x="368" y="261"/>
                </a:lnTo>
                <a:lnTo>
                  <a:pt x="233" y="234"/>
                </a:lnTo>
                <a:lnTo>
                  <a:pt x="371" y="240"/>
                </a:lnTo>
                <a:lnTo>
                  <a:pt x="300" y="221"/>
                </a:lnTo>
                <a:lnTo>
                  <a:pt x="270" y="212"/>
                </a:lnTo>
                <a:lnTo>
                  <a:pt x="228" y="201"/>
                </a:lnTo>
                <a:lnTo>
                  <a:pt x="306" y="205"/>
                </a:lnTo>
                <a:lnTo>
                  <a:pt x="398" y="230"/>
                </a:lnTo>
                <a:lnTo>
                  <a:pt x="480" y="236"/>
                </a:lnTo>
                <a:lnTo>
                  <a:pt x="429" y="225"/>
                </a:lnTo>
                <a:lnTo>
                  <a:pt x="377" y="217"/>
                </a:lnTo>
                <a:lnTo>
                  <a:pt x="348" y="189"/>
                </a:lnTo>
                <a:lnTo>
                  <a:pt x="441" y="209"/>
                </a:lnTo>
                <a:lnTo>
                  <a:pt x="555" y="221"/>
                </a:lnTo>
                <a:lnTo>
                  <a:pt x="716" y="238"/>
                </a:lnTo>
                <a:lnTo>
                  <a:pt x="737" y="234"/>
                </a:lnTo>
                <a:lnTo>
                  <a:pt x="599" y="199"/>
                </a:lnTo>
                <a:lnTo>
                  <a:pt x="440" y="167"/>
                </a:lnTo>
                <a:lnTo>
                  <a:pt x="575" y="167"/>
                </a:lnTo>
                <a:lnTo>
                  <a:pt x="666" y="184"/>
                </a:lnTo>
                <a:lnTo>
                  <a:pt x="716" y="187"/>
                </a:lnTo>
                <a:lnTo>
                  <a:pt x="654" y="164"/>
                </a:lnTo>
                <a:lnTo>
                  <a:pt x="710" y="168"/>
                </a:lnTo>
                <a:lnTo>
                  <a:pt x="818" y="193"/>
                </a:lnTo>
                <a:lnTo>
                  <a:pt x="870" y="193"/>
                </a:lnTo>
                <a:lnTo>
                  <a:pt x="828" y="183"/>
                </a:lnTo>
                <a:lnTo>
                  <a:pt x="767" y="154"/>
                </a:lnTo>
                <a:lnTo>
                  <a:pt x="888" y="176"/>
                </a:lnTo>
                <a:lnTo>
                  <a:pt x="1005" y="176"/>
                </a:lnTo>
                <a:lnTo>
                  <a:pt x="989" y="167"/>
                </a:lnTo>
                <a:lnTo>
                  <a:pt x="749" y="117"/>
                </a:lnTo>
                <a:lnTo>
                  <a:pt x="581" y="89"/>
                </a:lnTo>
                <a:lnTo>
                  <a:pt x="722" y="85"/>
                </a:lnTo>
                <a:lnTo>
                  <a:pt x="782" y="89"/>
                </a:lnTo>
                <a:lnTo>
                  <a:pt x="810" y="94"/>
                </a:lnTo>
                <a:lnTo>
                  <a:pt x="701" y="68"/>
                </a:lnTo>
                <a:lnTo>
                  <a:pt x="782" y="64"/>
                </a:lnTo>
                <a:lnTo>
                  <a:pt x="827" y="72"/>
                </a:lnTo>
                <a:lnTo>
                  <a:pt x="956" y="113"/>
                </a:lnTo>
                <a:lnTo>
                  <a:pt x="992" y="117"/>
                </a:lnTo>
                <a:lnTo>
                  <a:pt x="1112" y="142"/>
                </a:lnTo>
                <a:lnTo>
                  <a:pt x="975" y="89"/>
                </a:lnTo>
                <a:lnTo>
                  <a:pt x="1031" y="93"/>
                </a:lnTo>
                <a:lnTo>
                  <a:pt x="1187" y="126"/>
                </a:lnTo>
                <a:lnTo>
                  <a:pt x="1301" y="135"/>
                </a:lnTo>
                <a:lnTo>
                  <a:pt x="1322" y="126"/>
                </a:lnTo>
                <a:lnTo>
                  <a:pt x="1040" y="72"/>
                </a:lnTo>
                <a:lnTo>
                  <a:pt x="833" y="27"/>
                </a:lnTo>
                <a:lnTo>
                  <a:pt x="978" y="29"/>
                </a:lnTo>
                <a:lnTo>
                  <a:pt x="1066" y="41"/>
                </a:lnTo>
                <a:lnTo>
                  <a:pt x="1100" y="44"/>
                </a:lnTo>
                <a:lnTo>
                  <a:pt x="1022" y="31"/>
                </a:lnTo>
                <a:lnTo>
                  <a:pt x="957" y="0"/>
                </a:lnTo>
                <a:lnTo>
                  <a:pt x="1058" y="7"/>
                </a:lnTo>
                <a:lnTo>
                  <a:pt x="1169" y="36"/>
                </a:lnTo>
                <a:lnTo>
                  <a:pt x="1241" y="52"/>
                </a:lnTo>
                <a:lnTo>
                  <a:pt x="1294" y="64"/>
                </a:lnTo>
                <a:lnTo>
                  <a:pt x="1216" y="36"/>
                </a:lnTo>
                <a:lnTo>
                  <a:pt x="1180" y="19"/>
                </a:lnTo>
                <a:lnTo>
                  <a:pt x="1268" y="31"/>
                </a:lnTo>
                <a:lnTo>
                  <a:pt x="1358" y="52"/>
                </a:lnTo>
                <a:lnTo>
                  <a:pt x="1469" y="81"/>
                </a:lnTo>
                <a:lnTo>
                  <a:pt x="1550" y="101"/>
                </a:lnTo>
                <a:lnTo>
                  <a:pt x="1604" y="101"/>
                </a:lnTo>
                <a:lnTo>
                  <a:pt x="1937" y="261"/>
                </a:lnTo>
                <a:lnTo>
                  <a:pt x="2018" y="314"/>
                </a:lnTo>
              </a:path>
            </a:pathLst>
          </a:custGeom>
          <a:solidFill>
            <a:srgbClr val="AD6900"/>
          </a:solidFill>
          <a:ln w="12699" cap="rnd" cmpd="sng">
            <a:noFill/>
            <a:prstDash val="solid"/>
            <a:round/>
            <a:headEnd type="none" w="med" len="med"/>
            <a:tailEnd type="none" w="med" len="med"/>
          </a:ln>
          <a:effectLst/>
        </p:spPr>
        <p:txBody>
          <a:bodyPr/>
          <a:lstStyle/>
          <a:p>
            <a:endParaRPr lang="en-US" dirty="0"/>
          </a:p>
        </p:txBody>
      </p:sp>
      <p:sp>
        <p:nvSpPr>
          <p:cNvPr id="305177" name="Freeform 25"/>
          <p:cNvSpPr>
            <a:spLocks noChangeAspect="1"/>
          </p:cNvSpPr>
          <p:nvPr/>
        </p:nvSpPr>
        <p:spPr bwMode="auto">
          <a:xfrm>
            <a:off x="2678415" y="3801597"/>
            <a:ext cx="2765776" cy="504517"/>
          </a:xfrm>
          <a:custGeom>
            <a:avLst/>
            <a:gdLst/>
            <a:ahLst/>
            <a:cxnLst>
              <a:cxn ang="0">
                <a:pos x="2052" y="217"/>
              </a:cxn>
              <a:cxn ang="0">
                <a:pos x="1827" y="160"/>
              </a:cxn>
              <a:cxn ang="0">
                <a:pos x="1746" y="156"/>
              </a:cxn>
              <a:cxn ang="0">
                <a:pos x="1734" y="164"/>
              </a:cxn>
              <a:cxn ang="0">
                <a:pos x="1503" y="115"/>
              </a:cxn>
              <a:cxn ang="0">
                <a:pos x="1530" y="135"/>
              </a:cxn>
              <a:cxn ang="0">
                <a:pos x="1563" y="156"/>
              </a:cxn>
              <a:cxn ang="0">
                <a:pos x="1416" y="135"/>
              </a:cxn>
              <a:cxn ang="0">
                <a:pos x="1470" y="168"/>
              </a:cxn>
              <a:cxn ang="0">
                <a:pos x="1704" y="213"/>
              </a:cxn>
              <a:cxn ang="0">
                <a:pos x="1803" y="246"/>
              </a:cxn>
              <a:cxn ang="0">
                <a:pos x="1674" y="233"/>
              </a:cxn>
              <a:cxn ang="0">
                <a:pos x="1482" y="196"/>
              </a:cxn>
              <a:cxn ang="0">
                <a:pos x="1617" y="250"/>
              </a:cxn>
              <a:cxn ang="0">
                <a:pos x="1452" y="221"/>
              </a:cxn>
              <a:cxn ang="0">
                <a:pos x="1248" y="172"/>
              </a:cxn>
              <a:cxn ang="0">
                <a:pos x="1326" y="205"/>
              </a:cxn>
              <a:cxn ang="0">
                <a:pos x="1122" y="201"/>
              </a:cxn>
              <a:cxn ang="0">
                <a:pos x="1461" y="266"/>
              </a:cxn>
              <a:cxn ang="0">
                <a:pos x="1461" y="287"/>
              </a:cxn>
              <a:cxn ang="0">
                <a:pos x="1278" y="266"/>
              </a:cxn>
              <a:cxn ang="0">
                <a:pos x="1371" y="299"/>
              </a:cxn>
              <a:cxn ang="0">
                <a:pos x="1218" y="282"/>
              </a:cxn>
              <a:cxn ang="0">
                <a:pos x="1224" y="299"/>
              </a:cxn>
              <a:cxn ang="0">
                <a:pos x="1050" y="274"/>
              </a:cxn>
              <a:cxn ang="0">
                <a:pos x="1089" y="307"/>
              </a:cxn>
              <a:cxn ang="0">
                <a:pos x="1203" y="348"/>
              </a:cxn>
              <a:cxn ang="0">
                <a:pos x="915" y="315"/>
              </a:cxn>
              <a:cxn ang="0">
                <a:pos x="882" y="319"/>
              </a:cxn>
              <a:cxn ang="0">
                <a:pos x="906" y="340"/>
              </a:cxn>
              <a:cxn ang="0">
                <a:pos x="738" y="311"/>
              </a:cxn>
              <a:cxn ang="0">
                <a:pos x="873" y="352"/>
              </a:cxn>
              <a:cxn ang="0">
                <a:pos x="678" y="336"/>
              </a:cxn>
              <a:cxn ang="0">
                <a:pos x="948" y="385"/>
              </a:cxn>
              <a:cxn ang="0">
                <a:pos x="993" y="413"/>
              </a:cxn>
              <a:cxn ang="0">
                <a:pos x="696" y="381"/>
              </a:cxn>
              <a:cxn ang="0">
                <a:pos x="714" y="397"/>
              </a:cxn>
              <a:cxn ang="0">
                <a:pos x="699" y="409"/>
              </a:cxn>
              <a:cxn ang="0">
                <a:pos x="489" y="373"/>
              </a:cxn>
              <a:cxn ang="0">
                <a:pos x="693" y="438"/>
              </a:cxn>
              <a:cxn ang="0">
                <a:pos x="462" y="397"/>
              </a:cxn>
              <a:cxn ang="0">
                <a:pos x="270" y="364"/>
              </a:cxn>
              <a:cxn ang="0">
                <a:pos x="0" y="327"/>
              </a:cxn>
              <a:cxn ang="0">
                <a:pos x="1194" y="33"/>
              </a:cxn>
              <a:cxn ang="0">
                <a:pos x="1593" y="78"/>
              </a:cxn>
              <a:cxn ang="0">
                <a:pos x="2028" y="180"/>
              </a:cxn>
            </a:cxnLst>
            <a:rect l="0" t="0" r="r" b="b"/>
            <a:pathLst>
              <a:path w="2101" h="439">
                <a:moveTo>
                  <a:pt x="2100" y="209"/>
                </a:moveTo>
                <a:lnTo>
                  <a:pt x="2052" y="217"/>
                </a:lnTo>
                <a:lnTo>
                  <a:pt x="1959" y="192"/>
                </a:lnTo>
                <a:lnTo>
                  <a:pt x="1827" y="160"/>
                </a:lnTo>
                <a:lnTo>
                  <a:pt x="1668" y="127"/>
                </a:lnTo>
                <a:lnTo>
                  <a:pt x="1746" y="156"/>
                </a:lnTo>
                <a:lnTo>
                  <a:pt x="1812" y="180"/>
                </a:lnTo>
                <a:lnTo>
                  <a:pt x="1734" y="164"/>
                </a:lnTo>
                <a:lnTo>
                  <a:pt x="1641" y="139"/>
                </a:lnTo>
                <a:lnTo>
                  <a:pt x="1503" y="115"/>
                </a:lnTo>
                <a:lnTo>
                  <a:pt x="1449" y="111"/>
                </a:lnTo>
                <a:lnTo>
                  <a:pt x="1530" y="135"/>
                </a:lnTo>
                <a:lnTo>
                  <a:pt x="1623" y="156"/>
                </a:lnTo>
                <a:lnTo>
                  <a:pt x="1563" y="156"/>
                </a:lnTo>
                <a:lnTo>
                  <a:pt x="1503" y="143"/>
                </a:lnTo>
                <a:lnTo>
                  <a:pt x="1416" y="135"/>
                </a:lnTo>
                <a:lnTo>
                  <a:pt x="1332" y="139"/>
                </a:lnTo>
                <a:lnTo>
                  <a:pt x="1470" y="168"/>
                </a:lnTo>
                <a:lnTo>
                  <a:pt x="1605" y="192"/>
                </a:lnTo>
                <a:lnTo>
                  <a:pt x="1704" y="213"/>
                </a:lnTo>
                <a:lnTo>
                  <a:pt x="1803" y="237"/>
                </a:lnTo>
                <a:lnTo>
                  <a:pt x="1803" y="246"/>
                </a:lnTo>
                <a:lnTo>
                  <a:pt x="1770" y="250"/>
                </a:lnTo>
                <a:lnTo>
                  <a:pt x="1674" y="233"/>
                </a:lnTo>
                <a:lnTo>
                  <a:pt x="1569" y="213"/>
                </a:lnTo>
                <a:lnTo>
                  <a:pt x="1482" y="196"/>
                </a:lnTo>
                <a:lnTo>
                  <a:pt x="1524" y="217"/>
                </a:lnTo>
                <a:lnTo>
                  <a:pt x="1617" y="250"/>
                </a:lnTo>
                <a:lnTo>
                  <a:pt x="1551" y="242"/>
                </a:lnTo>
                <a:lnTo>
                  <a:pt x="1452" y="221"/>
                </a:lnTo>
                <a:lnTo>
                  <a:pt x="1347" y="188"/>
                </a:lnTo>
                <a:lnTo>
                  <a:pt x="1248" y="172"/>
                </a:lnTo>
                <a:lnTo>
                  <a:pt x="1215" y="180"/>
                </a:lnTo>
                <a:lnTo>
                  <a:pt x="1326" y="205"/>
                </a:lnTo>
                <a:lnTo>
                  <a:pt x="1206" y="192"/>
                </a:lnTo>
                <a:lnTo>
                  <a:pt x="1122" y="201"/>
                </a:lnTo>
                <a:lnTo>
                  <a:pt x="1284" y="233"/>
                </a:lnTo>
                <a:lnTo>
                  <a:pt x="1461" y="266"/>
                </a:lnTo>
                <a:lnTo>
                  <a:pt x="1491" y="282"/>
                </a:lnTo>
                <a:lnTo>
                  <a:pt x="1461" y="287"/>
                </a:lnTo>
                <a:lnTo>
                  <a:pt x="1377" y="282"/>
                </a:lnTo>
                <a:lnTo>
                  <a:pt x="1278" y="266"/>
                </a:lnTo>
                <a:lnTo>
                  <a:pt x="1317" y="287"/>
                </a:lnTo>
                <a:lnTo>
                  <a:pt x="1371" y="299"/>
                </a:lnTo>
                <a:lnTo>
                  <a:pt x="1311" y="303"/>
                </a:lnTo>
                <a:lnTo>
                  <a:pt x="1218" y="282"/>
                </a:lnTo>
                <a:lnTo>
                  <a:pt x="1158" y="274"/>
                </a:lnTo>
                <a:lnTo>
                  <a:pt x="1224" y="299"/>
                </a:lnTo>
                <a:lnTo>
                  <a:pt x="1146" y="295"/>
                </a:lnTo>
                <a:lnTo>
                  <a:pt x="1050" y="274"/>
                </a:lnTo>
                <a:lnTo>
                  <a:pt x="975" y="278"/>
                </a:lnTo>
                <a:lnTo>
                  <a:pt x="1089" y="307"/>
                </a:lnTo>
                <a:lnTo>
                  <a:pt x="1239" y="340"/>
                </a:lnTo>
                <a:lnTo>
                  <a:pt x="1203" y="348"/>
                </a:lnTo>
                <a:lnTo>
                  <a:pt x="1065" y="336"/>
                </a:lnTo>
                <a:lnTo>
                  <a:pt x="915" y="315"/>
                </a:lnTo>
                <a:lnTo>
                  <a:pt x="846" y="299"/>
                </a:lnTo>
                <a:lnTo>
                  <a:pt x="882" y="319"/>
                </a:lnTo>
                <a:lnTo>
                  <a:pt x="1011" y="348"/>
                </a:lnTo>
                <a:lnTo>
                  <a:pt x="906" y="340"/>
                </a:lnTo>
                <a:lnTo>
                  <a:pt x="777" y="311"/>
                </a:lnTo>
                <a:lnTo>
                  <a:pt x="738" y="311"/>
                </a:lnTo>
                <a:lnTo>
                  <a:pt x="810" y="327"/>
                </a:lnTo>
                <a:lnTo>
                  <a:pt x="873" y="352"/>
                </a:lnTo>
                <a:lnTo>
                  <a:pt x="780" y="344"/>
                </a:lnTo>
                <a:lnTo>
                  <a:pt x="678" y="336"/>
                </a:lnTo>
                <a:lnTo>
                  <a:pt x="831" y="360"/>
                </a:lnTo>
                <a:lnTo>
                  <a:pt x="948" y="385"/>
                </a:lnTo>
                <a:lnTo>
                  <a:pt x="1068" y="413"/>
                </a:lnTo>
                <a:lnTo>
                  <a:pt x="993" y="413"/>
                </a:lnTo>
                <a:lnTo>
                  <a:pt x="864" y="401"/>
                </a:lnTo>
                <a:lnTo>
                  <a:pt x="696" y="381"/>
                </a:lnTo>
                <a:lnTo>
                  <a:pt x="615" y="368"/>
                </a:lnTo>
                <a:lnTo>
                  <a:pt x="714" y="397"/>
                </a:lnTo>
                <a:lnTo>
                  <a:pt x="810" y="418"/>
                </a:lnTo>
                <a:lnTo>
                  <a:pt x="699" y="409"/>
                </a:lnTo>
                <a:lnTo>
                  <a:pt x="588" y="389"/>
                </a:lnTo>
                <a:lnTo>
                  <a:pt x="489" y="373"/>
                </a:lnTo>
                <a:lnTo>
                  <a:pt x="612" y="405"/>
                </a:lnTo>
                <a:lnTo>
                  <a:pt x="693" y="438"/>
                </a:lnTo>
                <a:lnTo>
                  <a:pt x="636" y="434"/>
                </a:lnTo>
                <a:lnTo>
                  <a:pt x="462" y="397"/>
                </a:lnTo>
                <a:lnTo>
                  <a:pt x="360" y="377"/>
                </a:lnTo>
                <a:lnTo>
                  <a:pt x="270" y="364"/>
                </a:lnTo>
                <a:lnTo>
                  <a:pt x="156" y="352"/>
                </a:lnTo>
                <a:lnTo>
                  <a:pt x="0" y="327"/>
                </a:lnTo>
                <a:lnTo>
                  <a:pt x="654" y="0"/>
                </a:lnTo>
                <a:lnTo>
                  <a:pt x="1194" y="33"/>
                </a:lnTo>
                <a:lnTo>
                  <a:pt x="1422" y="45"/>
                </a:lnTo>
                <a:lnTo>
                  <a:pt x="1593" y="78"/>
                </a:lnTo>
                <a:lnTo>
                  <a:pt x="1854" y="139"/>
                </a:lnTo>
                <a:lnTo>
                  <a:pt x="2028" y="180"/>
                </a:lnTo>
                <a:lnTo>
                  <a:pt x="2100" y="209"/>
                </a:lnTo>
              </a:path>
            </a:pathLst>
          </a:custGeom>
          <a:solidFill>
            <a:srgbClr val="FAFD00"/>
          </a:solidFill>
          <a:ln w="12699" cap="rnd" cmpd="sng">
            <a:noFill/>
            <a:prstDash val="solid"/>
            <a:round/>
            <a:headEnd type="none" w="med" len="med"/>
            <a:tailEnd type="none" w="med" len="med"/>
          </a:ln>
          <a:effectLst/>
        </p:spPr>
        <p:txBody>
          <a:bodyPr/>
          <a:lstStyle/>
          <a:p>
            <a:endParaRPr lang="en-US" dirty="0"/>
          </a:p>
        </p:txBody>
      </p:sp>
      <p:sp>
        <p:nvSpPr>
          <p:cNvPr id="305178" name="Freeform 26"/>
          <p:cNvSpPr>
            <a:spLocks noChangeAspect="1"/>
          </p:cNvSpPr>
          <p:nvPr/>
        </p:nvSpPr>
        <p:spPr bwMode="auto">
          <a:xfrm>
            <a:off x="1145771" y="3763825"/>
            <a:ext cx="2777918" cy="420880"/>
          </a:xfrm>
          <a:custGeom>
            <a:avLst/>
            <a:gdLst/>
            <a:ahLst/>
            <a:cxnLst>
              <a:cxn ang="0">
                <a:pos x="2109" y="148"/>
              </a:cxn>
              <a:cxn ang="0">
                <a:pos x="1878" y="148"/>
              </a:cxn>
              <a:cxn ang="0">
                <a:pos x="1944" y="168"/>
              </a:cxn>
              <a:cxn ang="0">
                <a:pos x="1737" y="144"/>
              </a:cxn>
              <a:cxn ang="0">
                <a:pos x="1800" y="164"/>
              </a:cxn>
              <a:cxn ang="0">
                <a:pos x="1641" y="156"/>
              </a:cxn>
              <a:cxn ang="0">
                <a:pos x="1623" y="160"/>
              </a:cxn>
              <a:cxn ang="0">
                <a:pos x="1692" y="172"/>
              </a:cxn>
              <a:cxn ang="0">
                <a:pos x="1845" y="189"/>
              </a:cxn>
              <a:cxn ang="0">
                <a:pos x="1923" y="193"/>
              </a:cxn>
              <a:cxn ang="0">
                <a:pos x="1749" y="201"/>
              </a:cxn>
              <a:cxn ang="0">
                <a:pos x="1794" y="221"/>
              </a:cxn>
              <a:cxn ang="0">
                <a:pos x="1626" y="205"/>
              </a:cxn>
              <a:cxn ang="0">
                <a:pos x="1683" y="230"/>
              </a:cxn>
              <a:cxn ang="0">
                <a:pos x="1545" y="213"/>
              </a:cxn>
              <a:cxn ang="0">
                <a:pos x="1599" y="230"/>
              </a:cxn>
              <a:cxn ang="0">
                <a:pos x="1482" y="230"/>
              </a:cxn>
              <a:cxn ang="0">
                <a:pos x="1626" y="246"/>
              </a:cxn>
              <a:cxn ang="0">
                <a:pos x="1746" y="262"/>
              </a:cxn>
              <a:cxn ang="0">
                <a:pos x="1764" y="271"/>
              </a:cxn>
              <a:cxn ang="0">
                <a:pos x="1593" y="267"/>
              </a:cxn>
              <a:cxn ang="0">
                <a:pos x="1659" y="287"/>
              </a:cxn>
              <a:cxn ang="0">
                <a:pos x="1518" y="271"/>
              </a:cxn>
              <a:cxn ang="0">
                <a:pos x="1590" y="295"/>
              </a:cxn>
              <a:cxn ang="0">
                <a:pos x="1395" y="271"/>
              </a:cxn>
              <a:cxn ang="0">
                <a:pos x="1455" y="291"/>
              </a:cxn>
              <a:cxn ang="0">
                <a:pos x="1278" y="291"/>
              </a:cxn>
              <a:cxn ang="0">
                <a:pos x="1440" y="312"/>
              </a:cxn>
              <a:cxn ang="0">
                <a:pos x="1599" y="328"/>
              </a:cxn>
              <a:cxn ang="0">
                <a:pos x="1497" y="336"/>
              </a:cxn>
              <a:cxn ang="0">
                <a:pos x="1410" y="332"/>
              </a:cxn>
              <a:cxn ang="0">
                <a:pos x="1485" y="353"/>
              </a:cxn>
              <a:cxn ang="0">
                <a:pos x="1293" y="336"/>
              </a:cxn>
              <a:cxn ang="0">
                <a:pos x="1404" y="357"/>
              </a:cxn>
              <a:cxn ang="0">
                <a:pos x="1209" y="340"/>
              </a:cxn>
              <a:cxn ang="0">
                <a:pos x="1320" y="365"/>
              </a:cxn>
              <a:cxn ang="0">
                <a:pos x="1209" y="365"/>
              </a:cxn>
              <a:cxn ang="0">
                <a:pos x="1038" y="353"/>
              </a:cxn>
              <a:cxn ang="0">
                <a:pos x="870" y="332"/>
              </a:cxn>
              <a:cxn ang="0">
                <a:pos x="660" y="303"/>
              </a:cxn>
              <a:cxn ang="0">
                <a:pos x="477" y="279"/>
              </a:cxn>
              <a:cxn ang="0">
                <a:pos x="357" y="258"/>
              </a:cxn>
              <a:cxn ang="0">
                <a:pos x="132" y="205"/>
              </a:cxn>
              <a:cxn ang="0">
                <a:pos x="0" y="168"/>
              </a:cxn>
              <a:cxn ang="0">
                <a:pos x="0" y="4"/>
              </a:cxn>
              <a:cxn ang="0">
                <a:pos x="114" y="0"/>
              </a:cxn>
              <a:cxn ang="0">
                <a:pos x="417" y="4"/>
              </a:cxn>
              <a:cxn ang="0">
                <a:pos x="552" y="21"/>
              </a:cxn>
              <a:cxn ang="0">
                <a:pos x="762" y="66"/>
              </a:cxn>
              <a:cxn ang="0">
                <a:pos x="975" y="119"/>
              </a:cxn>
              <a:cxn ang="0">
                <a:pos x="1131" y="66"/>
              </a:cxn>
              <a:cxn ang="0">
                <a:pos x="1260" y="21"/>
              </a:cxn>
              <a:cxn ang="0">
                <a:pos x="1461" y="21"/>
              </a:cxn>
              <a:cxn ang="0">
                <a:pos x="1620" y="25"/>
              </a:cxn>
              <a:cxn ang="0">
                <a:pos x="1680" y="57"/>
              </a:cxn>
              <a:cxn ang="0">
                <a:pos x="1803" y="111"/>
              </a:cxn>
              <a:cxn ang="0">
                <a:pos x="1854" y="131"/>
              </a:cxn>
              <a:cxn ang="0">
                <a:pos x="2037" y="127"/>
              </a:cxn>
              <a:cxn ang="0">
                <a:pos x="2109" y="148"/>
              </a:cxn>
            </a:cxnLst>
            <a:rect l="0" t="0" r="r" b="b"/>
            <a:pathLst>
              <a:path w="2110" h="366">
                <a:moveTo>
                  <a:pt x="2109" y="148"/>
                </a:moveTo>
                <a:lnTo>
                  <a:pt x="1878" y="148"/>
                </a:lnTo>
                <a:lnTo>
                  <a:pt x="1944" y="168"/>
                </a:lnTo>
                <a:lnTo>
                  <a:pt x="1737" y="144"/>
                </a:lnTo>
                <a:lnTo>
                  <a:pt x="1800" y="164"/>
                </a:lnTo>
                <a:lnTo>
                  <a:pt x="1641" y="156"/>
                </a:lnTo>
                <a:lnTo>
                  <a:pt x="1623" y="160"/>
                </a:lnTo>
                <a:lnTo>
                  <a:pt x="1692" y="172"/>
                </a:lnTo>
                <a:lnTo>
                  <a:pt x="1845" y="189"/>
                </a:lnTo>
                <a:lnTo>
                  <a:pt x="1923" y="193"/>
                </a:lnTo>
                <a:lnTo>
                  <a:pt x="1749" y="201"/>
                </a:lnTo>
                <a:lnTo>
                  <a:pt x="1794" y="221"/>
                </a:lnTo>
                <a:lnTo>
                  <a:pt x="1626" y="205"/>
                </a:lnTo>
                <a:lnTo>
                  <a:pt x="1683" y="230"/>
                </a:lnTo>
                <a:lnTo>
                  <a:pt x="1545" y="213"/>
                </a:lnTo>
                <a:lnTo>
                  <a:pt x="1599" y="230"/>
                </a:lnTo>
                <a:lnTo>
                  <a:pt x="1482" y="230"/>
                </a:lnTo>
                <a:lnTo>
                  <a:pt x="1626" y="246"/>
                </a:lnTo>
                <a:lnTo>
                  <a:pt x="1746" y="262"/>
                </a:lnTo>
                <a:lnTo>
                  <a:pt x="1764" y="271"/>
                </a:lnTo>
                <a:lnTo>
                  <a:pt x="1593" y="267"/>
                </a:lnTo>
                <a:lnTo>
                  <a:pt x="1659" y="287"/>
                </a:lnTo>
                <a:lnTo>
                  <a:pt x="1518" y="271"/>
                </a:lnTo>
                <a:lnTo>
                  <a:pt x="1590" y="295"/>
                </a:lnTo>
                <a:lnTo>
                  <a:pt x="1395" y="271"/>
                </a:lnTo>
                <a:lnTo>
                  <a:pt x="1455" y="291"/>
                </a:lnTo>
                <a:lnTo>
                  <a:pt x="1278" y="291"/>
                </a:lnTo>
                <a:lnTo>
                  <a:pt x="1440" y="312"/>
                </a:lnTo>
                <a:lnTo>
                  <a:pt x="1599" y="328"/>
                </a:lnTo>
                <a:lnTo>
                  <a:pt x="1497" y="336"/>
                </a:lnTo>
                <a:lnTo>
                  <a:pt x="1410" y="332"/>
                </a:lnTo>
                <a:lnTo>
                  <a:pt x="1485" y="353"/>
                </a:lnTo>
                <a:lnTo>
                  <a:pt x="1293" y="336"/>
                </a:lnTo>
                <a:lnTo>
                  <a:pt x="1404" y="357"/>
                </a:lnTo>
                <a:lnTo>
                  <a:pt x="1209" y="340"/>
                </a:lnTo>
                <a:lnTo>
                  <a:pt x="1320" y="365"/>
                </a:lnTo>
                <a:lnTo>
                  <a:pt x="1209" y="365"/>
                </a:lnTo>
                <a:lnTo>
                  <a:pt x="1038" y="353"/>
                </a:lnTo>
                <a:lnTo>
                  <a:pt x="870" y="332"/>
                </a:lnTo>
                <a:lnTo>
                  <a:pt x="660" y="303"/>
                </a:lnTo>
                <a:lnTo>
                  <a:pt x="477" y="279"/>
                </a:lnTo>
                <a:lnTo>
                  <a:pt x="357" y="258"/>
                </a:lnTo>
                <a:lnTo>
                  <a:pt x="132" y="205"/>
                </a:lnTo>
                <a:lnTo>
                  <a:pt x="0" y="168"/>
                </a:lnTo>
                <a:lnTo>
                  <a:pt x="0" y="4"/>
                </a:lnTo>
                <a:lnTo>
                  <a:pt x="114" y="0"/>
                </a:lnTo>
                <a:lnTo>
                  <a:pt x="417" y="4"/>
                </a:lnTo>
                <a:lnTo>
                  <a:pt x="552" y="21"/>
                </a:lnTo>
                <a:lnTo>
                  <a:pt x="762" y="66"/>
                </a:lnTo>
                <a:lnTo>
                  <a:pt x="975" y="119"/>
                </a:lnTo>
                <a:lnTo>
                  <a:pt x="1131" y="66"/>
                </a:lnTo>
                <a:lnTo>
                  <a:pt x="1260" y="21"/>
                </a:lnTo>
                <a:lnTo>
                  <a:pt x="1461" y="21"/>
                </a:lnTo>
                <a:lnTo>
                  <a:pt x="1620" y="25"/>
                </a:lnTo>
                <a:lnTo>
                  <a:pt x="1680" y="57"/>
                </a:lnTo>
                <a:lnTo>
                  <a:pt x="1803" y="111"/>
                </a:lnTo>
                <a:lnTo>
                  <a:pt x="1854" y="131"/>
                </a:lnTo>
                <a:lnTo>
                  <a:pt x="2037" y="127"/>
                </a:lnTo>
                <a:lnTo>
                  <a:pt x="2109" y="148"/>
                </a:lnTo>
              </a:path>
            </a:pathLst>
          </a:custGeom>
          <a:solidFill>
            <a:srgbClr val="DBFFB8"/>
          </a:solidFill>
          <a:ln w="12699" cap="rnd" cmpd="sng">
            <a:noFill/>
            <a:prstDash val="solid"/>
            <a:round/>
            <a:headEnd type="none" w="med" len="med"/>
            <a:tailEnd type="none" w="med" len="med"/>
          </a:ln>
          <a:effectLst/>
        </p:spPr>
        <p:txBody>
          <a:bodyPr/>
          <a:lstStyle/>
          <a:p>
            <a:endParaRPr lang="en-US" dirty="0"/>
          </a:p>
        </p:txBody>
      </p:sp>
      <p:sp>
        <p:nvSpPr>
          <p:cNvPr id="305179" name="Freeform 27"/>
          <p:cNvSpPr>
            <a:spLocks noChangeAspect="1"/>
          </p:cNvSpPr>
          <p:nvPr/>
        </p:nvSpPr>
        <p:spPr bwMode="auto">
          <a:xfrm>
            <a:off x="1640912" y="3793503"/>
            <a:ext cx="5689403" cy="1284224"/>
          </a:xfrm>
          <a:custGeom>
            <a:avLst/>
            <a:gdLst/>
            <a:ahLst/>
            <a:cxnLst>
              <a:cxn ang="0">
                <a:pos x="0" y="10"/>
              </a:cxn>
              <a:cxn ang="0">
                <a:pos x="285" y="10"/>
              </a:cxn>
              <a:cxn ang="0">
                <a:pos x="803" y="10"/>
              </a:cxn>
              <a:cxn ang="0">
                <a:pos x="1230" y="0"/>
              </a:cxn>
              <a:cxn ang="0">
                <a:pos x="1920" y="41"/>
              </a:cxn>
              <a:cxn ang="0">
                <a:pos x="2289" y="71"/>
              </a:cxn>
              <a:cxn ang="0">
                <a:pos x="2851" y="194"/>
              </a:cxn>
              <a:cxn ang="0">
                <a:pos x="3286" y="419"/>
              </a:cxn>
              <a:cxn ang="0">
                <a:pos x="3676" y="665"/>
              </a:cxn>
              <a:cxn ang="0">
                <a:pos x="3931" y="881"/>
              </a:cxn>
              <a:cxn ang="0">
                <a:pos x="4178" y="1065"/>
              </a:cxn>
              <a:cxn ang="0">
                <a:pos x="4321" y="1116"/>
              </a:cxn>
            </a:cxnLst>
            <a:rect l="0" t="0" r="r" b="b"/>
            <a:pathLst>
              <a:path w="4322" h="1117">
                <a:moveTo>
                  <a:pt x="0" y="10"/>
                </a:moveTo>
                <a:lnTo>
                  <a:pt x="285" y="10"/>
                </a:lnTo>
                <a:lnTo>
                  <a:pt x="803" y="10"/>
                </a:lnTo>
                <a:lnTo>
                  <a:pt x="1230" y="0"/>
                </a:lnTo>
                <a:lnTo>
                  <a:pt x="1920" y="41"/>
                </a:lnTo>
                <a:lnTo>
                  <a:pt x="2289" y="71"/>
                </a:lnTo>
                <a:lnTo>
                  <a:pt x="2851" y="194"/>
                </a:lnTo>
                <a:lnTo>
                  <a:pt x="3286" y="419"/>
                </a:lnTo>
                <a:lnTo>
                  <a:pt x="3676" y="665"/>
                </a:lnTo>
                <a:lnTo>
                  <a:pt x="3931" y="881"/>
                </a:lnTo>
                <a:lnTo>
                  <a:pt x="4178" y="1065"/>
                </a:lnTo>
                <a:lnTo>
                  <a:pt x="4321" y="1116"/>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80" name="Freeform 28"/>
          <p:cNvSpPr>
            <a:spLocks noChangeAspect="1"/>
          </p:cNvSpPr>
          <p:nvPr/>
        </p:nvSpPr>
        <p:spPr bwMode="auto">
          <a:xfrm>
            <a:off x="1217276" y="3933796"/>
            <a:ext cx="6113039" cy="1427215"/>
          </a:xfrm>
          <a:custGeom>
            <a:avLst/>
            <a:gdLst/>
            <a:ahLst/>
            <a:cxnLst>
              <a:cxn ang="0">
                <a:pos x="0" y="0"/>
              </a:cxn>
              <a:cxn ang="0">
                <a:pos x="585" y="93"/>
              </a:cxn>
              <a:cxn ang="0">
                <a:pos x="1095" y="133"/>
              </a:cxn>
              <a:cxn ang="0">
                <a:pos x="1658" y="194"/>
              </a:cxn>
              <a:cxn ang="0">
                <a:pos x="2273" y="317"/>
              </a:cxn>
              <a:cxn ang="0">
                <a:pos x="2671" y="492"/>
              </a:cxn>
              <a:cxn ang="0">
                <a:pos x="3053" y="706"/>
              </a:cxn>
              <a:cxn ang="0">
                <a:pos x="3368" y="891"/>
              </a:cxn>
              <a:cxn ang="0">
                <a:pos x="3728" y="1025"/>
              </a:cxn>
              <a:cxn ang="0">
                <a:pos x="4118" y="1127"/>
              </a:cxn>
              <a:cxn ang="0">
                <a:pos x="4643" y="1239"/>
              </a:cxn>
            </a:cxnLst>
            <a:rect l="0" t="0" r="r" b="b"/>
            <a:pathLst>
              <a:path w="4644" h="1240">
                <a:moveTo>
                  <a:pt x="0" y="0"/>
                </a:moveTo>
                <a:lnTo>
                  <a:pt x="585" y="93"/>
                </a:lnTo>
                <a:lnTo>
                  <a:pt x="1095" y="133"/>
                </a:lnTo>
                <a:lnTo>
                  <a:pt x="1658" y="194"/>
                </a:lnTo>
                <a:lnTo>
                  <a:pt x="2273" y="317"/>
                </a:lnTo>
                <a:lnTo>
                  <a:pt x="2671" y="492"/>
                </a:lnTo>
                <a:lnTo>
                  <a:pt x="3053" y="706"/>
                </a:lnTo>
                <a:lnTo>
                  <a:pt x="3368" y="891"/>
                </a:lnTo>
                <a:lnTo>
                  <a:pt x="3728" y="1025"/>
                </a:lnTo>
                <a:lnTo>
                  <a:pt x="4118" y="1127"/>
                </a:lnTo>
                <a:lnTo>
                  <a:pt x="4643" y="1239"/>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81" name="Freeform 29"/>
          <p:cNvSpPr>
            <a:spLocks noChangeAspect="1"/>
          </p:cNvSpPr>
          <p:nvPr/>
        </p:nvSpPr>
        <p:spPr bwMode="auto">
          <a:xfrm>
            <a:off x="1236164" y="3886582"/>
            <a:ext cx="6226368" cy="1462289"/>
          </a:xfrm>
          <a:custGeom>
            <a:avLst/>
            <a:gdLst/>
            <a:ahLst/>
            <a:cxnLst>
              <a:cxn ang="0">
                <a:pos x="0" y="0"/>
              </a:cxn>
              <a:cxn ang="0">
                <a:pos x="855" y="83"/>
              </a:cxn>
              <a:cxn ang="0">
                <a:pos x="1365" y="123"/>
              </a:cxn>
              <a:cxn ang="0">
                <a:pos x="1928" y="184"/>
              </a:cxn>
              <a:cxn ang="0">
                <a:pos x="2543" y="307"/>
              </a:cxn>
              <a:cxn ang="0">
                <a:pos x="2941" y="482"/>
              </a:cxn>
              <a:cxn ang="0">
                <a:pos x="3323" y="696"/>
              </a:cxn>
              <a:cxn ang="0">
                <a:pos x="3638" y="912"/>
              </a:cxn>
              <a:cxn ang="0">
                <a:pos x="4043" y="1086"/>
              </a:cxn>
              <a:cxn ang="0">
                <a:pos x="4328" y="1168"/>
              </a:cxn>
              <a:cxn ang="0">
                <a:pos x="4728" y="1270"/>
              </a:cxn>
            </a:cxnLst>
            <a:rect l="0" t="0" r="r" b="b"/>
            <a:pathLst>
              <a:path w="4729" h="1271">
                <a:moveTo>
                  <a:pt x="0" y="0"/>
                </a:moveTo>
                <a:lnTo>
                  <a:pt x="855" y="83"/>
                </a:lnTo>
                <a:lnTo>
                  <a:pt x="1365" y="123"/>
                </a:lnTo>
                <a:lnTo>
                  <a:pt x="1928" y="184"/>
                </a:lnTo>
                <a:lnTo>
                  <a:pt x="2543" y="307"/>
                </a:lnTo>
                <a:lnTo>
                  <a:pt x="2941" y="482"/>
                </a:lnTo>
                <a:lnTo>
                  <a:pt x="3323" y="696"/>
                </a:lnTo>
                <a:lnTo>
                  <a:pt x="3638" y="912"/>
                </a:lnTo>
                <a:lnTo>
                  <a:pt x="4043" y="1086"/>
                </a:lnTo>
                <a:lnTo>
                  <a:pt x="4328" y="1168"/>
                </a:lnTo>
                <a:lnTo>
                  <a:pt x="4728" y="1270"/>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82" name="Freeform 30"/>
          <p:cNvSpPr>
            <a:spLocks noChangeAspect="1"/>
          </p:cNvSpPr>
          <p:nvPr/>
        </p:nvSpPr>
        <p:spPr bwMode="auto">
          <a:xfrm>
            <a:off x="1286083" y="3850160"/>
            <a:ext cx="6555563" cy="1513550"/>
          </a:xfrm>
          <a:custGeom>
            <a:avLst/>
            <a:gdLst/>
            <a:ahLst/>
            <a:cxnLst>
              <a:cxn ang="0">
                <a:pos x="0" y="0"/>
              </a:cxn>
              <a:cxn ang="0">
                <a:pos x="1103" y="63"/>
              </a:cxn>
              <a:cxn ang="0">
                <a:pos x="1576" y="93"/>
              </a:cxn>
              <a:cxn ang="0">
                <a:pos x="2139" y="154"/>
              </a:cxn>
              <a:cxn ang="0">
                <a:pos x="2716" y="268"/>
              </a:cxn>
              <a:cxn ang="0">
                <a:pos x="3136" y="462"/>
              </a:cxn>
              <a:cxn ang="0">
                <a:pos x="3526" y="687"/>
              </a:cxn>
              <a:cxn ang="0">
                <a:pos x="3819" y="892"/>
              </a:cxn>
              <a:cxn ang="0">
                <a:pos x="4051" y="1045"/>
              </a:cxn>
              <a:cxn ang="0">
                <a:pos x="4261" y="1127"/>
              </a:cxn>
              <a:cxn ang="0">
                <a:pos x="4655" y="1253"/>
              </a:cxn>
              <a:cxn ang="0">
                <a:pos x="4979" y="1314"/>
              </a:cxn>
            </a:cxnLst>
            <a:rect l="0" t="0" r="r" b="b"/>
            <a:pathLst>
              <a:path w="4980" h="1315">
                <a:moveTo>
                  <a:pt x="0" y="0"/>
                </a:moveTo>
                <a:lnTo>
                  <a:pt x="1103" y="63"/>
                </a:lnTo>
                <a:lnTo>
                  <a:pt x="1576" y="93"/>
                </a:lnTo>
                <a:lnTo>
                  <a:pt x="2139" y="154"/>
                </a:lnTo>
                <a:lnTo>
                  <a:pt x="2716" y="268"/>
                </a:lnTo>
                <a:lnTo>
                  <a:pt x="3136" y="462"/>
                </a:lnTo>
                <a:lnTo>
                  <a:pt x="3526" y="687"/>
                </a:lnTo>
                <a:lnTo>
                  <a:pt x="3819" y="892"/>
                </a:lnTo>
                <a:lnTo>
                  <a:pt x="4051" y="1045"/>
                </a:lnTo>
                <a:lnTo>
                  <a:pt x="4261" y="1127"/>
                </a:lnTo>
                <a:lnTo>
                  <a:pt x="4655" y="1253"/>
                </a:lnTo>
                <a:lnTo>
                  <a:pt x="4979" y="1314"/>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83" name="Freeform 31"/>
          <p:cNvSpPr>
            <a:spLocks noChangeAspect="1"/>
          </p:cNvSpPr>
          <p:nvPr/>
        </p:nvSpPr>
        <p:spPr bwMode="auto">
          <a:xfrm>
            <a:off x="1325209" y="3815086"/>
            <a:ext cx="6610879" cy="1505456"/>
          </a:xfrm>
          <a:custGeom>
            <a:avLst/>
            <a:gdLst/>
            <a:ahLst/>
            <a:cxnLst>
              <a:cxn ang="0">
                <a:pos x="0" y="0"/>
              </a:cxn>
              <a:cxn ang="0">
                <a:pos x="1298" y="41"/>
              </a:cxn>
              <a:cxn ang="0">
                <a:pos x="1793" y="82"/>
              </a:cxn>
              <a:cxn ang="0">
                <a:pos x="2334" y="123"/>
              </a:cxn>
              <a:cxn ang="0">
                <a:pos x="2911" y="236"/>
              </a:cxn>
              <a:cxn ang="0">
                <a:pos x="3331" y="430"/>
              </a:cxn>
              <a:cxn ang="0">
                <a:pos x="3721" y="656"/>
              </a:cxn>
              <a:cxn ang="0">
                <a:pos x="4014" y="860"/>
              </a:cxn>
              <a:cxn ang="0">
                <a:pos x="4268" y="1054"/>
              </a:cxn>
              <a:cxn ang="0">
                <a:pos x="4433" y="1127"/>
              </a:cxn>
              <a:cxn ang="0">
                <a:pos x="4562" y="1209"/>
              </a:cxn>
              <a:cxn ang="0">
                <a:pos x="4742" y="1246"/>
              </a:cxn>
              <a:cxn ang="0">
                <a:pos x="5021" y="1307"/>
              </a:cxn>
            </a:cxnLst>
            <a:rect l="0" t="0" r="r" b="b"/>
            <a:pathLst>
              <a:path w="5022" h="1308">
                <a:moveTo>
                  <a:pt x="0" y="0"/>
                </a:moveTo>
                <a:lnTo>
                  <a:pt x="1298" y="41"/>
                </a:lnTo>
                <a:lnTo>
                  <a:pt x="1793" y="82"/>
                </a:lnTo>
                <a:lnTo>
                  <a:pt x="2334" y="123"/>
                </a:lnTo>
                <a:lnTo>
                  <a:pt x="2911" y="236"/>
                </a:lnTo>
                <a:lnTo>
                  <a:pt x="3331" y="430"/>
                </a:lnTo>
                <a:lnTo>
                  <a:pt x="3721" y="656"/>
                </a:lnTo>
                <a:lnTo>
                  <a:pt x="4014" y="860"/>
                </a:lnTo>
                <a:lnTo>
                  <a:pt x="4268" y="1054"/>
                </a:lnTo>
                <a:lnTo>
                  <a:pt x="4433" y="1127"/>
                </a:lnTo>
                <a:lnTo>
                  <a:pt x="4562" y="1209"/>
                </a:lnTo>
                <a:lnTo>
                  <a:pt x="4742" y="1246"/>
                </a:lnTo>
                <a:lnTo>
                  <a:pt x="5021" y="1307"/>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84" name="Freeform 32"/>
          <p:cNvSpPr>
            <a:spLocks noChangeAspect="1"/>
          </p:cNvSpPr>
          <p:nvPr/>
        </p:nvSpPr>
        <p:spPr bwMode="auto">
          <a:xfrm>
            <a:off x="1785272" y="3777315"/>
            <a:ext cx="1052344" cy="110616"/>
          </a:xfrm>
          <a:custGeom>
            <a:avLst/>
            <a:gdLst/>
            <a:ahLst/>
            <a:cxnLst>
              <a:cxn ang="0">
                <a:pos x="150" y="12"/>
              </a:cxn>
              <a:cxn ang="0">
                <a:pos x="255" y="41"/>
              </a:cxn>
              <a:cxn ang="0">
                <a:pos x="372" y="74"/>
              </a:cxn>
              <a:cxn ang="0">
                <a:pos x="453" y="95"/>
              </a:cxn>
              <a:cxn ang="0">
                <a:pos x="510" y="95"/>
              </a:cxn>
              <a:cxn ang="0">
                <a:pos x="645" y="50"/>
              </a:cxn>
              <a:cxn ang="0">
                <a:pos x="756" y="12"/>
              </a:cxn>
              <a:cxn ang="0">
                <a:pos x="798" y="4"/>
              </a:cxn>
              <a:cxn ang="0">
                <a:pos x="0" y="0"/>
              </a:cxn>
            </a:cxnLst>
            <a:rect l="0" t="0" r="r" b="b"/>
            <a:pathLst>
              <a:path w="799" h="96">
                <a:moveTo>
                  <a:pt x="150" y="12"/>
                </a:moveTo>
                <a:lnTo>
                  <a:pt x="255" y="41"/>
                </a:lnTo>
                <a:lnTo>
                  <a:pt x="372" y="74"/>
                </a:lnTo>
                <a:lnTo>
                  <a:pt x="453" y="95"/>
                </a:lnTo>
                <a:lnTo>
                  <a:pt x="510" y="95"/>
                </a:lnTo>
                <a:lnTo>
                  <a:pt x="645" y="50"/>
                </a:lnTo>
                <a:lnTo>
                  <a:pt x="756" y="12"/>
                </a:lnTo>
                <a:lnTo>
                  <a:pt x="798" y="4"/>
                </a:lnTo>
                <a:lnTo>
                  <a:pt x="0" y="0"/>
                </a:lnTo>
              </a:path>
            </a:pathLst>
          </a:custGeom>
          <a:solidFill>
            <a:srgbClr val="FE9B03"/>
          </a:solidFill>
          <a:ln w="12699" cap="rnd" cmpd="sng">
            <a:noFill/>
            <a:prstDash val="solid"/>
            <a:round/>
            <a:headEnd type="none" w="med" len="med"/>
            <a:tailEnd type="none" w="med" len="med"/>
          </a:ln>
          <a:effectLst/>
        </p:spPr>
        <p:txBody>
          <a:bodyPr/>
          <a:lstStyle/>
          <a:p>
            <a:endParaRPr lang="en-US" dirty="0"/>
          </a:p>
        </p:txBody>
      </p:sp>
      <p:sp>
        <p:nvSpPr>
          <p:cNvPr id="305185" name="Freeform 33"/>
          <p:cNvSpPr>
            <a:spLocks noChangeAspect="1"/>
          </p:cNvSpPr>
          <p:nvPr/>
        </p:nvSpPr>
        <p:spPr bwMode="auto">
          <a:xfrm>
            <a:off x="3172207" y="3771919"/>
            <a:ext cx="1118453" cy="138944"/>
          </a:xfrm>
          <a:custGeom>
            <a:avLst/>
            <a:gdLst/>
            <a:ahLst/>
            <a:cxnLst>
              <a:cxn ang="0">
                <a:pos x="18" y="12"/>
              </a:cxn>
              <a:cxn ang="0">
                <a:pos x="90" y="29"/>
              </a:cxn>
              <a:cxn ang="0">
                <a:pos x="183" y="74"/>
              </a:cxn>
              <a:cxn ang="0">
                <a:pos x="309" y="119"/>
              </a:cxn>
              <a:cxn ang="0">
                <a:pos x="408" y="119"/>
              </a:cxn>
              <a:cxn ang="0">
                <a:pos x="522" y="119"/>
              </a:cxn>
              <a:cxn ang="0">
                <a:pos x="645" y="94"/>
              </a:cxn>
              <a:cxn ang="0">
                <a:pos x="732" y="70"/>
              </a:cxn>
              <a:cxn ang="0">
                <a:pos x="849" y="45"/>
              </a:cxn>
              <a:cxn ang="0">
                <a:pos x="0" y="0"/>
              </a:cxn>
              <a:cxn ang="0">
                <a:pos x="45" y="12"/>
              </a:cxn>
            </a:cxnLst>
            <a:rect l="0" t="0" r="r" b="b"/>
            <a:pathLst>
              <a:path w="850" h="120">
                <a:moveTo>
                  <a:pt x="18" y="12"/>
                </a:moveTo>
                <a:lnTo>
                  <a:pt x="90" y="29"/>
                </a:lnTo>
                <a:lnTo>
                  <a:pt x="183" y="74"/>
                </a:lnTo>
                <a:lnTo>
                  <a:pt x="309" y="119"/>
                </a:lnTo>
                <a:lnTo>
                  <a:pt x="408" y="119"/>
                </a:lnTo>
                <a:lnTo>
                  <a:pt x="522" y="119"/>
                </a:lnTo>
                <a:lnTo>
                  <a:pt x="645" y="94"/>
                </a:lnTo>
                <a:lnTo>
                  <a:pt x="732" y="70"/>
                </a:lnTo>
                <a:lnTo>
                  <a:pt x="849" y="45"/>
                </a:lnTo>
                <a:lnTo>
                  <a:pt x="0" y="0"/>
                </a:lnTo>
                <a:lnTo>
                  <a:pt x="45" y="12"/>
                </a:lnTo>
              </a:path>
            </a:pathLst>
          </a:custGeom>
          <a:solidFill>
            <a:srgbClr val="FE9B03"/>
          </a:solidFill>
          <a:ln w="12699" cap="rnd" cmpd="sng">
            <a:noFill/>
            <a:prstDash val="solid"/>
            <a:round/>
            <a:headEnd type="none" w="med" len="med"/>
            <a:tailEnd type="none" w="med" len="med"/>
          </a:ln>
          <a:effectLst/>
        </p:spPr>
        <p:txBody>
          <a:bodyPr/>
          <a:lstStyle/>
          <a:p>
            <a:endParaRPr lang="en-US" dirty="0"/>
          </a:p>
        </p:txBody>
      </p:sp>
      <p:sp>
        <p:nvSpPr>
          <p:cNvPr id="305186" name="Freeform 34"/>
          <p:cNvSpPr>
            <a:spLocks noChangeAspect="1"/>
          </p:cNvSpPr>
          <p:nvPr/>
        </p:nvSpPr>
        <p:spPr bwMode="auto">
          <a:xfrm>
            <a:off x="7141433" y="4979252"/>
            <a:ext cx="854018" cy="129502"/>
          </a:xfrm>
          <a:custGeom>
            <a:avLst/>
            <a:gdLst/>
            <a:ahLst/>
            <a:cxnLst>
              <a:cxn ang="0">
                <a:pos x="0" y="0"/>
              </a:cxn>
              <a:cxn ang="0">
                <a:pos x="315" y="62"/>
              </a:cxn>
              <a:cxn ang="0">
                <a:pos x="414" y="111"/>
              </a:cxn>
              <a:cxn ang="0">
                <a:pos x="522" y="99"/>
              </a:cxn>
              <a:cxn ang="0">
                <a:pos x="648" y="99"/>
              </a:cxn>
            </a:cxnLst>
            <a:rect l="0" t="0" r="r" b="b"/>
            <a:pathLst>
              <a:path w="649" h="112">
                <a:moveTo>
                  <a:pt x="0" y="0"/>
                </a:moveTo>
                <a:lnTo>
                  <a:pt x="315" y="62"/>
                </a:lnTo>
                <a:lnTo>
                  <a:pt x="414" y="111"/>
                </a:lnTo>
                <a:lnTo>
                  <a:pt x="522" y="99"/>
                </a:lnTo>
                <a:lnTo>
                  <a:pt x="648" y="99"/>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87" name="Freeform 35"/>
          <p:cNvSpPr>
            <a:spLocks noChangeAspect="1"/>
          </p:cNvSpPr>
          <p:nvPr/>
        </p:nvSpPr>
        <p:spPr bwMode="auto">
          <a:xfrm>
            <a:off x="6951201" y="4824120"/>
            <a:ext cx="997028" cy="241466"/>
          </a:xfrm>
          <a:custGeom>
            <a:avLst/>
            <a:gdLst/>
            <a:ahLst/>
            <a:cxnLst>
              <a:cxn ang="0">
                <a:pos x="0" y="0"/>
              </a:cxn>
              <a:cxn ang="0">
                <a:pos x="108" y="37"/>
              </a:cxn>
              <a:cxn ang="0">
                <a:pos x="225" y="98"/>
              </a:cxn>
              <a:cxn ang="0">
                <a:pos x="315" y="123"/>
              </a:cxn>
              <a:cxn ang="0">
                <a:pos x="414" y="135"/>
              </a:cxn>
              <a:cxn ang="0">
                <a:pos x="486" y="135"/>
              </a:cxn>
              <a:cxn ang="0">
                <a:pos x="567" y="135"/>
              </a:cxn>
              <a:cxn ang="0">
                <a:pos x="693" y="184"/>
              </a:cxn>
              <a:cxn ang="0">
                <a:pos x="756" y="209"/>
              </a:cxn>
            </a:cxnLst>
            <a:rect l="0" t="0" r="r" b="b"/>
            <a:pathLst>
              <a:path w="757" h="210">
                <a:moveTo>
                  <a:pt x="0" y="0"/>
                </a:moveTo>
                <a:lnTo>
                  <a:pt x="108" y="37"/>
                </a:lnTo>
                <a:lnTo>
                  <a:pt x="225" y="98"/>
                </a:lnTo>
                <a:lnTo>
                  <a:pt x="315" y="123"/>
                </a:lnTo>
                <a:lnTo>
                  <a:pt x="414" y="135"/>
                </a:lnTo>
                <a:lnTo>
                  <a:pt x="486" y="135"/>
                </a:lnTo>
                <a:lnTo>
                  <a:pt x="567" y="135"/>
                </a:lnTo>
                <a:lnTo>
                  <a:pt x="693" y="184"/>
                </a:lnTo>
                <a:lnTo>
                  <a:pt x="756" y="209"/>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88" name="Freeform 36"/>
          <p:cNvSpPr>
            <a:spLocks noChangeAspect="1"/>
          </p:cNvSpPr>
          <p:nvPr/>
        </p:nvSpPr>
        <p:spPr bwMode="auto">
          <a:xfrm>
            <a:off x="6524867" y="4527345"/>
            <a:ext cx="1114405" cy="426276"/>
          </a:xfrm>
          <a:custGeom>
            <a:avLst/>
            <a:gdLst/>
            <a:ahLst/>
            <a:cxnLst>
              <a:cxn ang="0">
                <a:pos x="0" y="0"/>
              </a:cxn>
              <a:cxn ang="0">
                <a:pos x="261" y="74"/>
              </a:cxn>
              <a:cxn ang="0">
                <a:pos x="513" y="197"/>
              </a:cxn>
              <a:cxn ang="0">
                <a:pos x="846" y="369"/>
              </a:cxn>
            </a:cxnLst>
            <a:rect l="0" t="0" r="r" b="b"/>
            <a:pathLst>
              <a:path w="847" h="370">
                <a:moveTo>
                  <a:pt x="0" y="0"/>
                </a:moveTo>
                <a:lnTo>
                  <a:pt x="261" y="74"/>
                </a:lnTo>
                <a:lnTo>
                  <a:pt x="513" y="197"/>
                </a:lnTo>
                <a:lnTo>
                  <a:pt x="846" y="369"/>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89" name="Freeform 37"/>
          <p:cNvSpPr>
            <a:spLocks noChangeAspect="1"/>
          </p:cNvSpPr>
          <p:nvPr/>
        </p:nvSpPr>
        <p:spPr bwMode="auto">
          <a:xfrm>
            <a:off x="6110675" y="4230571"/>
            <a:ext cx="1565024" cy="694722"/>
          </a:xfrm>
          <a:custGeom>
            <a:avLst/>
            <a:gdLst/>
            <a:ahLst/>
            <a:cxnLst>
              <a:cxn ang="0">
                <a:pos x="0" y="0"/>
              </a:cxn>
              <a:cxn ang="0">
                <a:pos x="414" y="111"/>
              </a:cxn>
              <a:cxn ang="0">
                <a:pos x="675" y="221"/>
              </a:cxn>
              <a:cxn ang="0">
                <a:pos x="909" y="356"/>
              </a:cxn>
              <a:cxn ang="0">
                <a:pos x="1062" y="467"/>
              </a:cxn>
              <a:cxn ang="0">
                <a:pos x="1188" y="602"/>
              </a:cxn>
            </a:cxnLst>
            <a:rect l="0" t="0" r="r" b="b"/>
            <a:pathLst>
              <a:path w="1189" h="603">
                <a:moveTo>
                  <a:pt x="0" y="0"/>
                </a:moveTo>
                <a:lnTo>
                  <a:pt x="414" y="111"/>
                </a:lnTo>
                <a:lnTo>
                  <a:pt x="675" y="221"/>
                </a:lnTo>
                <a:lnTo>
                  <a:pt x="909" y="356"/>
                </a:lnTo>
                <a:lnTo>
                  <a:pt x="1062" y="467"/>
                </a:lnTo>
                <a:lnTo>
                  <a:pt x="1188" y="602"/>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90" name="Freeform 38"/>
          <p:cNvSpPr>
            <a:spLocks noChangeAspect="1"/>
          </p:cNvSpPr>
          <p:nvPr/>
        </p:nvSpPr>
        <p:spPr bwMode="auto">
          <a:xfrm>
            <a:off x="1252354" y="3677491"/>
            <a:ext cx="2300316" cy="17537"/>
          </a:xfrm>
          <a:custGeom>
            <a:avLst/>
            <a:gdLst/>
            <a:ahLst/>
            <a:cxnLst>
              <a:cxn ang="0">
                <a:pos x="1746" y="13"/>
              </a:cxn>
              <a:cxn ang="0">
                <a:pos x="1413" y="0"/>
              </a:cxn>
              <a:cxn ang="0">
                <a:pos x="1062" y="13"/>
              </a:cxn>
              <a:cxn ang="0">
                <a:pos x="774" y="13"/>
              </a:cxn>
              <a:cxn ang="0">
                <a:pos x="513" y="13"/>
              </a:cxn>
              <a:cxn ang="0">
                <a:pos x="198" y="0"/>
              </a:cxn>
              <a:cxn ang="0">
                <a:pos x="0" y="0"/>
              </a:cxn>
            </a:cxnLst>
            <a:rect l="0" t="0" r="r" b="b"/>
            <a:pathLst>
              <a:path w="1747" h="14">
                <a:moveTo>
                  <a:pt x="1746" y="13"/>
                </a:moveTo>
                <a:lnTo>
                  <a:pt x="1413" y="0"/>
                </a:lnTo>
                <a:lnTo>
                  <a:pt x="1062" y="13"/>
                </a:lnTo>
                <a:lnTo>
                  <a:pt x="774" y="13"/>
                </a:lnTo>
                <a:lnTo>
                  <a:pt x="513" y="13"/>
                </a:lnTo>
                <a:lnTo>
                  <a:pt x="198" y="0"/>
                </a:lnTo>
                <a:lnTo>
                  <a:pt x="0" y="0"/>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91" name="Freeform 39"/>
          <p:cNvSpPr>
            <a:spLocks noChangeAspect="1"/>
          </p:cNvSpPr>
          <p:nvPr/>
        </p:nvSpPr>
        <p:spPr bwMode="auto">
          <a:xfrm>
            <a:off x="1264497" y="3552036"/>
            <a:ext cx="1884775" cy="114663"/>
          </a:xfrm>
          <a:custGeom>
            <a:avLst/>
            <a:gdLst/>
            <a:ahLst/>
            <a:cxnLst>
              <a:cxn ang="0">
                <a:pos x="0" y="0"/>
              </a:cxn>
              <a:cxn ang="0">
                <a:pos x="333" y="12"/>
              </a:cxn>
              <a:cxn ang="0">
                <a:pos x="783" y="25"/>
              </a:cxn>
              <a:cxn ang="0">
                <a:pos x="1080" y="49"/>
              </a:cxn>
              <a:cxn ang="0">
                <a:pos x="1296" y="61"/>
              </a:cxn>
              <a:cxn ang="0">
                <a:pos x="1431" y="98"/>
              </a:cxn>
            </a:cxnLst>
            <a:rect l="0" t="0" r="r" b="b"/>
            <a:pathLst>
              <a:path w="1432" h="99">
                <a:moveTo>
                  <a:pt x="0" y="0"/>
                </a:moveTo>
                <a:lnTo>
                  <a:pt x="333" y="12"/>
                </a:lnTo>
                <a:lnTo>
                  <a:pt x="783" y="25"/>
                </a:lnTo>
                <a:lnTo>
                  <a:pt x="1080" y="49"/>
                </a:lnTo>
                <a:lnTo>
                  <a:pt x="1296" y="61"/>
                </a:lnTo>
                <a:lnTo>
                  <a:pt x="1431" y="98"/>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92" name="Freeform 40"/>
          <p:cNvSpPr>
            <a:spLocks noChangeAspect="1"/>
          </p:cNvSpPr>
          <p:nvPr/>
        </p:nvSpPr>
        <p:spPr bwMode="auto">
          <a:xfrm>
            <a:off x="1264497" y="3438722"/>
            <a:ext cx="2667287" cy="256305"/>
          </a:xfrm>
          <a:custGeom>
            <a:avLst/>
            <a:gdLst/>
            <a:ahLst/>
            <a:cxnLst>
              <a:cxn ang="0">
                <a:pos x="0" y="0"/>
              </a:cxn>
              <a:cxn ang="0">
                <a:pos x="423" y="0"/>
              </a:cxn>
              <a:cxn ang="0">
                <a:pos x="801" y="12"/>
              </a:cxn>
              <a:cxn ang="0">
                <a:pos x="1206" y="25"/>
              </a:cxn>
              <a:cxn ang="0">
                <a:pos x="1467" y="49"/>
              </a:cxn>
              <a:cxn ang="0">
                <a:pos x="1620" y="74"/>
              </a:cxn>
              <a:cxn ang="0">
                <a:pos x="1755" y="136"/>
              </a:cxn>
              <a:cxn ang="0">
                <a:pos x="1890" y="197"/>
              </a:cxn>
              <a:cxn ang="0">
                <a:pos x="2025" y="222"/>
              </a:cxn>
            </a:cxnLst>
            <a:rect l="0" t="0" r="r" b="b"/>
            <a:pathLst>
              <a:path w="2026" h="223">
                <a:moveTo>
                  <a:pt x="0" y="0"/>
                </a:moveTo>
                <a:lnTo>
                  <a:pt x="423" y="0"/>
                </a:lnTo>
                <a:lnTo>
                  <a:pt x="801" y="12"/>
                </a:lnTo>
                <a:lnTo>
                  <a:pt x="1206" y="25"/>
                </a:lnTo>
                <a:lnTo>
                  <a:pt x="1467" y="49"/>
                </a:lnTo>
                <a:lnTo>
                  <a:pt x="1620" y="74"/>
                </a:lnTo>
                <a:lnTo>
                  <a:pt x="1755" y="136"/>
                </a:lnTo>
                <a:lnTo>
                  <a:pt x="1890" y="197"/>
                </a:lnTo>
                <a:lnTo>
                  <a:pt x="2025" y="222"/>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93" name="Freeform 41"/>
          <p:cNvSpPr>
            <a:spLocks noChangeAspect="1"/>
          </p:cNvSpPr>
          <p:nvPr/>
        </p:nvSpPr>
        <p:spPr bwMode="auto">
          <a:xfrm>
            <a:off x="1264497" y="3311919"/>
            <a:ext cx="3614397" cy="410088"/>
          </a:xfrm>
          <a:custGeom>
            <a:avLst/>
            <a:gdLst/>
            <a:ahLst/>
            <a:cxnLst>
              <a:cxn ang="0">
                <a:pos x="0" y="0"/>
              </a:cxn>
              <a:cxn ang="0">
                <a:pos x="621" y="12"/>
              </a:cxn>
              <a:cxn ang="0">
                <a:pos x="1143" y="12"/>
              </a:cxn>
              <a:cxn ang="0">
                <a:pos x="1530" y="37"/>
              </a:cxn>
              <a:cxn ang="0">
                <a:pos x="1944" y="110"/>
              </a:cxn>
              <a:cxn ang="0">
                <a:pos x="2124" y="172"/>
              </a:cxn>
              <a:cxn ang="0">
                <a:pos x="2349" y="258"/>
              </a:cxn>
              <a:cxn ang="0">
                <a:pos x="2529" y="307"/>
              </a:cxn>
              <a:cxn ang="0">
                <a:pos x="2745" y="356"/>
              </a:cxn>
            </a:cxnLst>
            <a:rect l="0" t="0" r="r" b="b"/>
            <a:pathLst>
              <a:path w="2746" h="357">
                <a:moveTo>
                  <a:pt x="0" y="0"/>
                </a:moveTo>
                <a:lnTo>
                  <a:pt x="621" y="12"/>
                </a:lnTo>
                <a:lnTo>
                  <a:pt x="1143" y="12"/>
                </a:lnTo>
                <a:lnTo>
                  <a:pt x="1530" y="37"/>
                </a:lnTo>
                <a:lnTo>
                  <a:pt x="1944" y="110"/>
                </a:lnTo>
                <a:lnTo>
                  <a:pt x="2124" y="172"/>
                </a:lnTo>
                <a:lnTo>
                  <a:pt x="2349" y="258"/>
                </a:lnTo>
                <a:lnTo>
                  <a:pt x="2529" y="307"/>
                </a:lnTo>
                <a:lnTo>
                  <a:pt x="2745" y="356"/>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94" name="Freeform 42"/>
          <p:cNvSpPr>
            <a:spLocks noChangeAspect="1"/>
          </p:cNvSpPr>
          <p:nvPr/>
        </p:nvSpPr>
        <p:spPr bwMode="auto">
          <a:xfrm>
            <a:off x="1311717" y="3240423"/>
            <a:ext cx="4917684" cy="708212"/>
          </a:xfrm>
          <a:custGeom>
            <a:avLst/>
            <a:gdLst/>
            <a:ahLst/>
            <a:cxnLst>
              <a:cxn ang="0">
                <a:pos x="0" y="0"/>
              </a:cxn>
              <a:cxn ang="0">
                <a:pos x="477" y="0"/>
              </a:cxn>
              <a:cxn ang="0">
                <a:pos x="1143" y="0"/>
              </a:cxn>
              <a:cxn ang="0">
                <a:pos x="1701" y="0"/>
              </a:cxn>
              <a:cxn ang="0">
                <a:pos x="2196" y="37"/>
              </a:cxn>
              <a:cxn ang="0">
                <a:pos x="2349" y="49"/>
              </a:cxn>
              <a:cxn ang="0">
                <a:pos x="2574" y="123"/>
              </a:cxn>
              <a:cxn ang="0">
                <a:pos x="2826" y="246"/>
              </a:cxn>
              <a:cxn ang="0">
                <a:pos x="3060" y="369"/>
              </a:cxn>
              <a:cxn ang="0">
                <a:pos x="3303" y="480"/>
              </a:cxn>
              <a:cxn ang="0">
                <a:pos x="3546" y="554"/>
              </a:cxn>
              <a:cxn ang="0">
                <a:pos x="3735" y="615"/>
              </a:cxn>
            </a:cxnLst>
            <a:rect l="0" t="0" r="r" b="b"/>
            <a:pathLst>
              <a:path w="3736" h="616">
                <a:moveTo>
                  <a:pt x="0" y="0"/>
                </a:moveTo>
                <a:lnTo>
                  <a:pt x="477" y="0"/>
                </a:lnTo>
                <a:lnTo>
                  <a:pt x="1143" y="0"/>
                </a:lnTo>
                <a:lnTo>
                  <a:pt x="1701" y="0"/>
                </a:lnTo>
                <a:lnTo>
                  <a:pt x="2196" y="37"/>
                </a:lnTo>
                <a:lnTo>
                  <a:pt x="2349" y="49"/>
                </a:lnTo>
                <a:lnTo>
                  <a:pt x="2574" y="123"/>
                </a:lnTo>
                <a:lnTo>
                  <a:pt x="2826" y="246"/>
                </a:lnTo>
                <a:lnTo>
                  <a:pt x="3060" y="369"/>
                </a:lnTo>
                <a:lnTo>
                  <a:pt x="3303" y="480"/>
                </a:lnTo>
                <a:lnTo>
                  <a:pt x="3546" y="554"/>
                </a:lnTo>
                <a:lnTo>
                  <a:pt x="3735" y="615"/>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95" name="Freeform 43"/>
          <p:cNvSpPr>
            <a:spLocks noChangeAspect="1"/>
          </p:cNvSpPr>
          <p:nvPr/>
        </p:nvSpPr>
        <p:spPr bwMode="auto">
          <a:xfrm>
            <a:off x="1584247" y="3198605"/>
            <a:ext cx="5321083" cy="891672"/>
          </a:xfrm>
          <a:custGeom>
            <a:avLst/>
            <a:gdLst/>
            <a:ahLst/>
            <a:cxnLst>
              <a:cxn ang="0">
                <a:pos x="0" y="0"/>
              </a:cxn>
              <a:cxn ang="0">
                <a:pos x="1251" y="0"/>
              </a:cxn>
              <a:cxn ang="0">
                <a:pos x="2133" y="0"/>
              </a:cxn>
              <a:cxn ang="0">
                <a:pos x="2475" y="12"/>
              </a:cxn>
              <a:cxn ang="0">
                <a:pos x="2772" y="49"/>
              </a:cxn>
              <a:cxn ang="0">
                <a:pos x="2970" y="98"/>
              </a:cxn>
              <a:cxn ang="0">
                <a:pos x="3168" y="197"/>
              </a:cxn>
              <a:cxn ang="0">
                <a:pos x="3375" y="332"/>
              </a:cxn>
              <a:cxn ang="0">
                <a:pos x="3564" y="504"/>
              </a:cxn>
              <a:cxn ang="0">
                <a:pos x="3735" y="627"/>
              </a:cxn>
              <a:cxn ang="0">
                <a:pos x="4041" y="775"/>
              </a:cxn>
            </a:cxnLst>
            <a:rect l="0" t="0" r="r" b="b"/>
            <a:pathLst>
              <a:path w="4042" h="776">
                <a:moveTo>
                  <a:pt x="0" y="0"/>
                </a:moveTo>
                <a:lnTo>
                  <a:pt x="1251" y="0"/>
                </a:lnTo>
                <a:lnTo>
                  <a:pt x="2133" y="0"/>
                </a:lnTo>
                <a:lnTo>
                  <a:pt x="2475" y="12"/>
                </a:lnTo>
                <a:lnTo>
                  <a:pt x="2772" y="49"/>
                </a:lnTo>
                <a:lnTo>
                  <a:pt x="2970" y="98"/>
                </a:lnTo>
                <a:lnTo>
                  <a:pt x="3168" y="197"/>
                </a:lnTo>
                <a:lnTo>
                  <a:pt x="3375" y="332"/>
                </a:lnTo>
                <a:lnTo>
                  <a:pt x="3564" y="504"/>
                </a:lnTo>
                <a:lnTo>
                  <a:pt x="3735" y="627"/>
                </a:lnTo>
                <a:lnTo>
                  <a:pt x="4041" y="775"/>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96" name="Freeform 44"/>
          <p:cNvSpPr>
            <a:spLocks noChangeAspect="1"/>
          </p:cNvSpPr>
          <p:nvPr/>
        </p:nvSpPr>
        <p:spPr bwMode="auto">
          <a:xfrm>
            <a:off x="2816029" y="3155438"/>
            <a:ext cx="4870464" cy="1331438"/>
          </a:xfrm>
          <a:custGeom>
            <a:avLst/>
            <a:gdLst/>
            <a:ahLst/>
            <a:cxnLst>
              <a:cxn ang="0">
                <a:pos x="0" y="0"/>
              </a:cxn>
              <a:cxn ang="0">
                <a:pos x="1890" y="0"/>
              </a:cxn>
              <a:cxn ang="0">
                <a:pos x="2385" y="37"/>
              </a:cxn>
              <a:cxn ang="0">
                <a:pos x="2682" y="184"/>
              </a:cxn>
              <a:cxn ang="0">
                <a:pos x="3123" y="603"/>
              </a:cxn>
              <a:cxn ang="0">
                <a:pos x="3402" y="922"/>
              </a:cxn>
              <a:cxn ang="0">
                <a:pos x="3699" y="1156"/>
              </a:cxn>
            </a:cxnLst>
            <a:rect l="0" t="0" r="r" b="b"/>
            <a:pathLst>
              <a:path w="3700" h="1157">
                <a:moveTo>
                  <a:pt x="0" y="0"/>
                </a:moveTo>
                <a:lnTo>
                  <a:pt x="1890" y="0"/>
                </a:lnTo>
                <a:lnTo>
                  <a:pt x="2385" y="37"/>
                </a:lnTo>
                <a:lnTo>
                  <a:pt x="2682" y="184"/>
                </a:lnTo>
                <a:lnTo>
                  <a:pt x="3123" y="603"/>
                </a:lnTo>
                <a:lnTo>
                  <a:pt x="3402" y="922"/>
                </a:lnTo>
                <a:lnTo>
                  <a:pt x="3699" y="1156"/>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197" name="Freeform 45"/>
          <p:cNvSpPr>
            <a:spLocks noChangeAspect="1"/>
          </p:cNvSpPr>
          <p:nvPr/>
        </p:nvSpPr>
        <p:spPr bwMode="auto">
          <a:xfrm>
            <a:off x="1813604" y="3170276"/>
            <a:ext cx="786560" cy="132200"/>
          </a:xfrm>
          <a:custGeom>
            <a:avLst/>
            <a:gdLst/>
            <a:ahLst/>
            <a:cxnLst>
              <a:cxn ang="0">
                <a:pos x="27" y="16"/>
              </a:cxn>
              <a:cxn ang="0">
                <a:pos x="162" y="81"/>
              </a:cxn>
              <a:cxn ang="0">
                <a:pos x="222" y="114"/>
              </a:cxn>
              <a:cxn ang="0">
                <a:pos x="372" y="90"/>
              </a:cxn>
              <a:cxn ang="0">
                <a:pos x="486" y="69"/>
              </a:cxn>
              <a:cxn ang="0">
                <a:pos x="597" y="0"/>
              </a:cxn>
              <a:cxn ang="0">
                <a:pos x="0" y="0"/>
              </a:cxn>
              <a:cxn ang="0">
                <a:pos x="27" y="16"/>
              </a:cxn>
            </a:cxnLst>
            <a:rect l="0" t="0" r="r" b="b"/>
            <a:pathLst>
              <a:path w="598" h="115">
                <a:moveTo>
                  <a:pt x="27" y="16"/>
                </a:moveTo>
                <a:lnTo>
                  <a:pt x="162" y="81"/>
                </a:lnTo>
                <a:lnTo>
                  <a:pt x="222" y="114"/>
                </a:lnTo>
                <a:lnTo>
                  <a:pt x="372" y="90"/>
                </a:lnTo>
                <a:lnTo>
                  <a:pt x="486" y="69"/>
                </a:lnTo>
                <a:lnTo>
                  <a:pt x="597" y="0"/>
                </a:lnTo>
                <a:lnTo>
                  <a:pt x="0" y="0"/>
                </a:lnTo>
                <a:lnTo>
                  <a:pt x="27" y="16"/>
                </a:lnTo>
              </a:path>
            </a:pathLst>
          </a:custGeom>
          <a:solidFill>
            <a:srgbClr val="FE9B03"/>
          </a:solidFill>
          <a:ln w="12699" cap="rnd" cmpd="sng">
            <a:noFill/>
            <a:prstDash val="solid"/>
            <a:round/>
            <a:headEnd type="none" w="med" len="med"/>
            <a:tailEnd type="none" w="med" len="med"/>
          </a:ln>
          <a:effectLst/>
        </p:spPr>
        <p:txBody>
          <a:bodyPr/>
          <a:lstStyle/>
          <a:p>
            <a:endParaRPr lang="en-US" dirty="0"/>
          </a:p>
        </p:txBody>
      </p:sp>
      <p:sp>
        <p:nvSpPr>
          <p:cNvPr id="305198" name="Freeform 46"/>
          <p:cNvSpPr>
            <a:spLocks noChangeAspect="1"/>
          </p:cNvSpPr>
          <p:nvPr/>
        </p:nvSpPr>
        <p:spPr bwMode="auto">
          <a:xfrm>
            <a:off x="3199190" y="3150042"/>
            <a:ext cx="1181863" cy="147038"/>
          </a:xfrm>
          <a:custGeom>
            <a:avLst/>
            <a:gdLst/>
            <a:ahLst/>
            <a:cxnLst>
              <a:cxn ang="0">
                <a:pos x="0" y="8"/>
              </a:cxn>
              <a:cxn ang="0">
                <a:pos x="138" y="57"/>
              </a:cxn>
              <a:cxn ang="0">
                <a:pos x="354" y="127"/>
              </a:cxn>
              <a:cxn ang="0">
                <a:pos x="438" y="123"/>
              </a:cxn>
              <a:cxn ang="0">
                <a:pos x="558" y="102"/>
              </a:cxn>
              <a:cxn ang="0">
                <a:pos x="663" y="70"/>
              </a:cxn>
              <a:cxn ang="0">
                <a:pos x="744" y="25"/>
              </a:cxn>
              <a:cxn ang="0">
                <a:pos x="897" y="0"/>
              </a:cxn>
              <a:cxn ang="0">
                <a:pos x="897" y="0"/>
              </a:cxn>
              <a:cxn ang="0">
                <a:pos x="0" y="8"/>
              </a:cxn>
            </a:cxnLst>
            <a:rect l="0" t="0" r="r" b="b"/>
            <a:pathLst>
              <a:path w="898" h="128">
                <a:moveTo>
                  <a:pt x="0" y="8"/>
                </a:moveTo>
                <a:lnTo>
                  <a:pt x="138" y="57"/>
                </a:lnTo>
                <a:lnTo>
                  <a:pt x="354" y="127"/>
                </a:lnTo>
                <a:lnTo>
                  <a:pt x="438" y="123"/>
                </a:lnTo>
                <a:lnTo>
                  <a:pt x="558" y="102"/>
                </a:lnTo>
                <a:lnTo>
                  <a:pt x="663" y="70"/>
                </a:lnTo>
                <a:lnTo>
                  <a:pt x="744" y="25"/>
                </a:lnTo>
                <a:lnTo>
                  <a:pt x="897" y="0"/>
                </a:lnTo>
                <a:lnTo>
                  <a:pt x="897" y="0"/>
                </a:lnTo>
                <a:lnTo>
                  <a:pt x="0" y="8"/>
                </a:lnTo>
              </a:path>
            </a:pathLst>
          </a:custGeom>
          <a:solidFill>
            <a:srgbClr val="FE9B03"/>
          </a:solidFill>
          <a:ln w="12699" cap="rnd" cmpd="sng">
            <a:noFill/>
            <a:prstDash val="solid"/>
            <a:round/>
            <a:headEnd type="none" w="med" len="med"/>
            <a:tailEnd type="none" w="med" len="med"/>
          </a:ln>
          <a:effectLst/>
        </p:spPr>
        <p:txBody>
          <a:bodyPr/>
          <a:lstStyle/>
          <a:p>
            <a:endParaRPr lang="en-US" dirty="0"/>
          </a:p>
        </p:txBody>
      </p:sp>
      <p:sp>
        <p:nvSpPr>
          <p:cNvPr id="305199" name="Freeform 47"/>
          <p:cNvSpPr>
            <a:spLocks noChangeAspect="1"/>
          </p:cNvSpPr>
          <p:nvPr/>
        </p:nvSpPr>
        <p:spPr bwMode="auto">
          <a:xfrm>
            <a:off x="4770960" y="3862301"/>
            <a:ext cx="1411220" cy="322405"/>
          </a:xfrm>
          <a:custGeom>
            <a:avLst/>
            <a:gdLst/>
            <a:ahLst/>
            <a:cxnLst>
              <a:cxn ang="0">
                <a:pos x="1071" y="119"/>
              </a:cxn>
              <a:cxn ang="0">
                <a:pos x="1005" y="140"/>
              </a:cxn>
              <a:cxn ang="0">
                <a:pos x="885" y="140"/>
              </a:cxn>
              <a:cxn ang="0">
                <a:pos x="777" y="127"/>
              </a:cxn>
              <a:cxn ang="0">
                <a:pos x="873" y="152"/>
              </a:cxn>
              <a:cxn ang="0">
                <a:pos x="741" y="164"/>
              </a:cxn>
              <a:cxn ang="0">
                <a:pos x="855" y="193"/>
              </a:cxn>
              <a:cxn ang="0">
                <a:pos x="978" y="222"/>
              </a:cxn>
              <a:cxn ang="0">
                <a:pos x="1011" y="242"/>
              </a:cxn>
              <a:cxn ang="0">
                <a:pos x="915" y="234"/>
              </a:cxn>
              <a:cxn ang="0">
                <a:pos x="813" y="222"/>
              </a:cxn>
              <a:cxn ang="0">
                <a:pos x="888" y="250"/>
              </a:cxn>
              <a:cxn ang="0">
                <a:pos x="936" y="279"/>
              </a:cxn>
              <a:cxn ang="0">
                <a:pos x="876" y="267"/>
              </a:cxn>
              <a:cxn ang="0">
                <a:pos x="771" y="234"/>
              </a:cxn>
              <a:cxn ang="0">
                <a:pos x="669" y="205"/>
              </a:cxn>
              <a:cxn ang="0">
                <a:pos x="600" y="193"/>
              </a:cxn>
              <a:cxn ang="0">
                <a:pos x="471" y="127"/>
              </a:cxn>
              <a:cxn ang="0">
                <a:pos x="312" y="86"/>
              </a:cxn>
              <a:cxn ang="0">
                <a:pos x="63" y="29"/>
              </a:cxn>
              <a:cxn ang="0">
                <a:pos x="0" y="16"/>
              </a:cxn>
              <a:cxn ang="0">
                <a:pos x="222" y="0"/>
              </a:cxn>
              <a:cxn ang="0">
                <a:pos x="354" y="21"/>
              </a:cxn>
              <a:cxn ang="0">
                <a:pos x="801" y="86"/>
              </a:cxn>
              <a:cxn ang="0">
                <a:pos x="1071" y="119"/>
              </a:cxn>
            </a:cxnLst>
            <a:rect l="0" t="0" r="r" b="b"/>
            <a:pathLst>
              <a:path w="1072" h="280">
                <a:moveTo>
                  <a:pt x="1071" y="119"/>
                </a:moveTo>
                <a:lnTo>
                  <a:pt x="1005" y="140"/>
                </a:lnTo>
                <a:lnTo>
                  <a:pt x="885" y="140"/>
                </a:lnTo>
                <a:lnTo>
                  <a:pt x="777" y="127"/>
                </a:lnTo>
                <a:lnTo>
                  <a:pt x="873" y="152"/>
                </a:lnTo>
                <a:lnTo>
                  <a:pt x="741" y="164"/>
                </a:lnTo>
                <a:lnTo>
                  <a:pt x="855" y="193"/>
                </a:lnTo>
                <a:lnTo>
                  <a:pt x="978" y="222"/>
                </a:lnTo>
                <a:lnTo>
                  <a:pt x="1011" y="242"/>
                </a:lnTo>
                <a:lnTo>
                  <a:pt x="915" y="234"/>
                </a:lnTo>
                <a:lnTo>
                  <a:pt x="813" y="222"/>
                </a:lnTo>
                <a:lnTo>
                  <a:pt x="888" y="250"/>
                </a:lnTo>
                <a:lnTo>
                  <a:pt x="936" y="279"/>
                </a:lnTo>
                <a:lnTo>
                  <a:pt x="876" y="267"/>
                </a:lnTo>
                <a:lnTo>
                  <a:pt x="771" y="234"/>
                </a:lnTo>
                <a:lnTo>
                  <a:pt x="669" y="205"/>
                </a:lnTo>
                <a:lnTo>
                  <a:pt x="600" y="193"/>
                </a:lnTo>
                <a:lnTo>
                  <a:pt x="471" y="127"/>
                </a:lnTo>
                <a:lnTo>
                  <a:pt x="312" y="86"/>
                </a:lnTo>
                <a:lnTo>
                  <a:pt x="63" y="29"/>
                </a:lnTo>
                <a:lnTo>
                  <a:pt x="0" y="16"/>
                </a:lnTo>
                <a:lnTo>
                  <a:pt x="222" y="0"/>
                </a:lnTo>
                <a:lnTo>
                  <a:pt x="354" y="21"/>
                </a:lnTo>
                <a:lnTo>
                  <a:pt x="801" y="86"/>
                </a:lnTo>
                <a:lnTo>
                  <a:pt x="1071" y="119"/>
                </a:lnTo>
              </a:path>
            </a:pathLst>
          </a:custGeom>
          <a:solidFill>
            <a:srgbClr val="FDE3BA"/>
          </a:solidFill>
          <a:ln w="12699" cap="rnd" cmpd="sng">
            <a:noFill/>
            <a:prstDash val="solid"/>
            <a:round/>
            <a:headEnd type="none" w="med" len="med"/>
            <a:tailEnd type="none" w="med" len="med"/>
          </a:ln>
          <a:effectLst/>
        </p:spPr>
        <p:txBody>
          <a:bodyPr/>
          <a:lstStyle/>
          <a:p>
            <a:endParaRPr lang="en-US" dirty="0"/>
          </a:p>
        </p:txBody>
      </p:sp>
      <p:sp>
        <p:nvSpPr>
          <p:cNvPr id="305200" name="Freeform 48"/>
          <p:cNvSpPr>
            <a:spLocks noChangeAspect="1"/>
          </p:cNvSpPr>
          <p:nvPr/>
        </p:nvSpPr>
        <p:spPr bwMode="auto">
          <a:xfrm>
            <a:off x="5055633" y="3862301"/>
            <a:ext cx="2927675" cy="1033315"/>
          </a:xfrm>
          <a:custGeom>
            <a:avLst/>
            <a:gdLst/>
            <a:ahLst/>
            <a:cxnLst>
              <a:cxn ang="0">
                <a:pos x="0" y="0"/>
              </a:cxn>
              <a:cxn ang="0">
                <a:pos x="666" y="98"/>
              </a:cxn>
              <a:cxn ang="0">
                <a:pos x="1116" y="148"/>
              </a:cxn>
              <a:cxn ang="0">
                <a:pos x="1530" y="258"/>
              </a:cxn>
              <a:cxn ang="0">
                <a:pos x="1935" y="554"/>
              </a:cxn>
              <a:cxn ang="0">
                <a:pos x="2223" y="898"/>
              </a:cxn>
            </a:cxnLst>
            <a:rect l="0" t="0" r="r" b="b"/>
            <a:pathLst>
              <a:path w="2224" h="899">
                <a:moveTo>
                  <a:pt x="0" y="0"/>
                </a:moveTo>
                <a:lnTo>
                  <a:pt x="666" y="98"/>
                </a:lnTo>
                <a:lnTo>
                  <a:pt x="1116" y="148"/>
                </a:lnTo>
                <a:lnTo>
                  <a:pt x="1530" y="258"/>
                </a:lnTo>
                <a:lnTo>
                  <a:pt x="1935" y="554"/>
                </a:lnTo>
                <a:lnTo>
                  <a:pt x="2223" y="898"/>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201" name="Freeform 49"/>
          <p:cNvSpPr>
            <a:spLocks noChangeAspect="1"/>
          </p:cNvSpPr>
          <p:nvPr/>
        </p:nvSpPr>
        <p:spPr bwMode="auto">
          <a:xfrm>
            <a:off x="5885366" y="4088928"/>
            <a:ext cx="2038579" cy="906511"/>
          </a:xfrm>
          <a:custGeom>
            <a:avLst/>
            <a:gdLst/>
            <a:ahLst/>
            <a:cxnLst>
              <a:cxn ang="0">
                <a:pos x="0" y="0"/>
              </a:cxn>
              <a:cxn ang="0">
                <a:pos x="612" y="111"/>
              </a:cxn>
              <a:cxn ang="0">
                <a:pos x="945" y="234"/>
              </a:cxn>
              <a:cxn ang="0">
                <a:pos x="1170" y="418"/>
              </a:cxn>
              <a:cxn ang="0">
                <a:pos x="1395" y="627"/>
              </a:cxn>
              <a:cxn ang="0">
                <a:pos x="1548" y="787"/>
              </a:cxn>
            </a:cxnLst>
            <a:rect l="0" t="0" r="r" b="b"/>
            <a:pathLst>
              <a:path w="1549" h="788">
                <a:moveTo>
                  <a:pt x="0" y="0"/>
                </a:moveTo>
                <a:lnTo>
                  <a:pt x="612" y="111"/>
                </a:lnTo>
                <a:lnTo>
                  <a:pt x="945" y="234"/>
                </a:lnTo>
                <a:lnTo>
                  <a:pt x="1170" y="418"/>
                </a:lnTo>
                <a:lnTo>
                  <a:pt x="1395" y="627"/>
                </a:lnTo>
                <a:lnTo>
                  <a:pt x="1548" y="787"/>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202" name="Freeform 50"/>
          <p:cNvSpPr>
            <a:spLocks noChangeAspect="1"/>
          </p:cNvSpPr>
          <p:nvPr/>
        </p:nvSpPr>
        <p:spPr bwMode="auto">
          <a:xfrm>
            <a:off x="4432322" y="3801597"/>
            <a:ext cx="478951" cy="58006"/>
          </a:xfrm>
          <a:custGeom>
            <a:avLst/>
            <a:gdLst/>
            <a:ahLst/>
            <a:cxnLst>
              <a:cxn ang="0">
                <a:pos x="363" y="8"/>
              </a:cxn>
              <a:cxn ang="0">
                <a:pos x="309" y="29"/>
              </a:cxn>
              <a:cxn ang="0">
                <a:pos x="264" y="29"/>
              </a:cxn>
              <a:cxn ang="0">
                <a:pos x="180" y="33"/>
              </a:cxn>
              <a:cxn ang="0">
                <a:pos x="153" y="49"/>
              </a:cxn>
              <a:cxn ang="0">
                <a:pos x="0" y="33"/>
              </a:cxn>
              <a:cxn ang="0">
                <a:pos x="72" y="0"/>
              </a:cxn>
              <a:cxn ang="0">
                <a:pos x="363" y="8"/>
              </a:cxn>
            </a:cxnLst>
            <a:rect l="0" t="0" r="r" b="b"/>
            <a:pathLst>
              <a:path w="364" h="50">
                <a:moveTo>
                  <a:pt x="363" y="8"/>
                </a:moveTo>
                <a:lnTo>
                  <a:pt x="309" y="29"/>
                </a:lnTo>
                <a:lnTo>
                  <a:pt x="264" y="29"/>
                </a:lnTo>
                <a:lnTo>
                  <a:pt x="180" y="33"/>
                </a:lnTo>
                <a:lnTo>
                  <a:pt x="153" y="49"/>
                </a:lnTo>
                <a:lnTo>
                  <a:pt x="0" y="33"/>
                </a:lnTo>
                <a:lnTo>
                  <a:pt x="72" y="0"/>
                </a:lnTo>
                <a:lnTo>
                  <a:pt x="363" y="8"/>
                </a:lnTo>
              </a:path>
            </a:pathLst>
          </a:custGeom>
          <a:solidFill>
            <a:srgbClr val="DBFFB8"/>
          </a:solidFill>
          <a:ln w="12699" cap="rnd" cmpd="sng">
            <a:noFill/>
            <a:prstDash val="solid"/>
            <a:round/>
            <a:headEnd type="none" w="med" len="med"/>
            <a:tailEnd type="none" w="med" len="med"/>
          </a:ln>
          <a:effectLst/>
        </p:spPr>
        <p:txBody>
          <a:bodyPr/>
          <a:lstStyle/>
          <a:p>
            <a:endParaRPr lang="en-US" dirty="0"/>
          </a:p>
        </p:txBody>
      </p:sp>
      <p:sp>
        <p:nvSpPr>
          <p:cNvPr id="305203" name="Freeform 51"/>
          <p:cNvSpPr>
            <a:spLocks noChangeAspect="1"/>
          </p:cNvSpPr>
          <p:nvPr/>
        </p:nvSpPr>
        <p:spPr bwMode="auto">
          <a:xfrm>
            <a:off x="4510573" y="3805644"/>
            <a:ext cx="1103612" cy="86334"/>
          </a:xfrm>
          <a:custGeom>
            <a:avLst/>
            <a:gdLst/>
            <a:ahLst/>
            <a:cxnLst>
              <a:cxn ang="0">
                <a:pos x="837" y="74"/>
              </a:cxn>
              <a:cxn ang="0">
                <a:pos x="486" y="0"/>
              </a:cxn>
              <a:cxn ang="0">
                <a:pos x="0" y="0"/>
              </a:cxn>
            </a:cxnLst>
            <a:rect l="0" t="0" r="r" b="b"/>
            <a:pathLst>
              <a:path w="838" h="75">
                <a:moveTo>
                  <a:pt x="837" y="74"/>
                </a:moveTo>
                <a:lnTo>
                  <a:pt x="486" y="0"/>
                </a:lnTo>
                <a:lnTo>
                  <a:pt x="0" y="0"/>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204" name="Freeform 52"/>
          <p:cNvSpPr>
            <a:spLocks noChangeAspect="1"/>
          </p:cNvSpPr>
          <p:nvPr/>
        </p:nvSpPr>
        <p:spPr bwMode="auto">
          <a:xfrm>
            <a:off x="3168160" y="3777315"/>
            <a:ext cx="1208846" cy="67449"/>
          </a:xfrm>
          <a:custGeom>
            <a:avLst/>
            <a:gdLst/>
            <a:ahLst/>
            <a:cxnLst>
              <a:cxn ang="0">
                <a:pos x="111" y="33"/>
              </a:cxn>
              <a:cxn ang="0">
                <a:pos x="207" y="37"/>
              </a:cxn>
              <a:cxn ang="0">
                <a:pos x="381" y="50"/>
              </a:cxn>
              <a:cxn ang="0">
                <a:pos x="510" y="58"/>
              </a:cxn>
              <a:cxn ang="0">
                <a:pos x="621" y="54"/>
              </a:cxn>
              <a:cxn ang="0">
                <a:pos x="762" y="54"/>
              </a:cxn>
              <a:cxn ang="0">
                <a:pos x="894" y="46"/>
              </a:cxn>
              <a:cxn ang="0">
                <a:pos x="918" y="33"/>
              </a:cxn>
              <a:cxn ang="0">
                <a:pos x="477" y="12"/>
              </a:cxn>
              <a:cxn ang="0">
                <a:pos x="192" y="0"/>
              </a:cxn>
              <a:cxn ang="0">
                <a:pos x="0" y="0"/>
              </a:cxn>
              <a:cxn ang="0">
                <a:pos x="132" y="37"/>
              </a:cxn>
              <a:cxn ang="0">
                <a:pos x="138" y="37"/>
              </a:cxn>
            </a:cxnLst>
            <a:rect l="0" t="0" r="r" b="b"/>
            <a:pathLst>
              <a:path w="919" h="59">
                <a:moveTo>
                  <a:pt x="111" y="33"/>
                </a:moveTo>
                <a:lnTo>
                  <a:pt x="207" y="37"/>
                </a:lnTo>
                <a:lnTo>
                  <a:pt x="381" y="50"/>
                </a:lnTo>
                <a:lnTo>
                  <a:pt x="510" y="58"/>
                </a:lnTo>
                <a:lnTo>
                  <a:pt x="621" y="54"/>
                </a:lnTo>
                <a:lnTo>
                  <a:pt x="762" y="54"/>
                </a:lnTo>
                <a:lnTo>
                  <a:pt x="894" y="46"/>
                </a:lnTo>
                <a:lnTo>
                  <a:pt x="918" y="33"/>
                </a:lnTo>
                <a:lnTo>
                  <a:pt x="477" y="12"/>
                </a:lnTo>
                <a:lnTo>
                  <a:pt x="192" y="0"/>
                </a:lnTo>
                <a:lnTo>
                  <a:pt x="0" y="0"/>
                </a:lnTo>
                <a:lnTo>
                  <a:pt x="132" y="37"/>
                </a:lnTo>
                <a:lnTo>
                  <a:pt x="138" y="37"/>
                </a:lnTo>
              </a:path>
            </a:pathLst>
          </a:custGeom>
          <a:solidFill>
            <a:srgbClr val="FDE3BA"/>
          </a:solidFill>
          <a:ln w="12699" cap="rnd" cmpd="sng">
            <a:noFill/>
            <a:prstDash val="solid"/>
            <a:round/>
            <a:headEnd type="none" w="med" len="med"/>
            <a:tailEnd type="none" w="med" len="med"/>
          </a:ln>
          <a:effectLst/>
        </p:spPr>
        <p:txBody>
          <a:bodyPr/>
          <a:lstStyle/>
          <a:p>
            <a:endParaRPr lang="en-US" dirty="0"/>
          </a:p>
        </p:txBody>
      </p:sp>
      <p:sp>
        <p:nvSpPr>
          <p:cNvPr id="305205" name="Freeform 53"/>
          <p:cNvSpPr>
            <a:spLocks noChangeAspect="1"/>
          </p:cNvSpPr>
          <p:nvPr/>
        </p:nvSpPr>
        <p:spPr bwMode="auto">
          <a:xfrm>
            <a:off x="1245608" y="3767872"/>
            <a:ext cx="6713415" cy="1452846"/>
          </a:xfrm>
          <a:custGeom>
            <a:avLst/>
            <a:gdLst/>
            <a:ahLst/>
            <a:cxnLst>
              <a:cxn ang="0">
                <a:pos x="0" y="0"/>
              </a:cxn>
              <a:cxn ang="0">
                <a:pos x="210" y="0"/>
              </a:cxn>
              <a:cxn ang="0">
                <a:pos x="413" y="10"/>
              </a:cxn>
              <a:cxn ang="0">
                <a:pos x="630" y="51"/>
              </a:cxn>
              <a:cxn ang="0">
                <a:pos x="810" y="92"/>
              </a:cxn>
              <a:cxn ang="0">
                <a:pos x="908" y="112"/>
              </a:cxn>
              <a:cxn ang="0">
                <a:pos x="1050" y="61"/>
              </a:cxn>
              <a:cxn ang="0">
                <a:pos x="1163" y="20"/>
              </a:cxn>
              <a:cxn ang="0">
                <a:pos x="1305" y="10"/>
              </a:cxn>
              <a:cxn ang="0">
                <a:pos x="1545" y="30"/>
              </a:cxn>
              <a:cxn ang="0">
                <a:pos x="1665" y="82"/>
              </a:cxn>
              <a:cxn ang="0">
                <a:pos x="1778" y="123"/>
              </a:cxn>
              <a:cxn ang="0">
                <a:pos x="1988" y="123"/>
              </a:cxn>
              <a:cxn ang="0">
                <a:pos x="2130" y="92"/>
              </a:cxn>
              <a:cxn ang="0">
                <a:pos x="2235" y="61"/>
              </a:cxn>
              <a:cxn ang="0">
                <a:pos x="2438" y="61"/>
              </a:cxn>
              <a:cxn ang="0">
                <a:pos x="2581" y="82"/>
              </a:cxn>
              <a:cxn ang="0">
                <a:pos x="2821" y="132"/>
              </a:cxn>
              <a:cxn ang="0">
                <a:pos x="3143" y="214"/>
              </a:cxn>
              <a:cxn ang="0">
                <a:pos x="3563" y="419"/>
              </a:cxn>
              <a:cxn ang="0">
                <a:pos x="4043" y="738"/>
              </a:cxn>
              <a:cxn ang="0">
                <a:pos x="4328" y="983"/>
              </a:cxn>
              <a:cxn ang="0">
                <a:pos x="4508" y="1095"/>
              </a:cxn>
              <a:cxn ang="0">
                <a:pos x="4658" y="1188"/>
              </a:cxn>
              <a:cxn ang="0">
                <a:pos x="4829" y="1237"/>
              </a:cxn>
              <a:cxn ang="0">
                <a:pos x="5000" y="1262"/>
              </a:cxn>
              <a:cxn ang="0">
                <a:pos x="5099" y="1262"/>
              </a:cxn>
            </a:cxnLst>
            <a:rect l="0" t="0" r="r" b="b"/>
            <a:pathLst>
              <a:path w="5100" h="1263">
                <a:moveTo>
                  <a:pt x="0" y="0"/>
                </a:moveTo>
                <a:lnTo>
                  <a:pt x="210" y="0"/>
                </a:lnTo>
                <a:lnTo>
                  <a:pt x="413" y="10"/>
                </a:lnTo>
                <a:lnTo>
                  <a:pt x="630" y="51"/>
                </a:lnTo>
                <a:lnTo>
                  <a:pt x="810" y="92"/>
                </a:lnTo>
                <a:lnTo>
                  <a:pt x="908" y="112"/>
                </a:lnTo>
                <a:lnTo>
                  <a:pt x="1050" y="61"/>
                </a:lnTo>
                <a:lnTo>
                  <a:pt x="1163" y="20"/>
                </a:lnTo>
                <a:lnTo>
                  <a:pt x="1305" y="10"/>
                </a:lnTo>
                <a:lnTo>
                  <a:pt x="1545" y="30"/>
                </a:lnTo>
                <a:lnTo>
                  <a:pt x="1665" y="82"/>
                </a:lnTo>
                <a:lnTo>
                  <a:pt x="1778" y="123"/>
                </a:lnTo>
                <a:lnTo>
                  <a:pt x="1988" y="123"/>
                </a:lnTo>
                <a:lnTo>
                  <a:pt x="2130" y="92"/>
                </a:lnTo>
                <a:lnTo>
                  <a:pt x="2235" y="61"/>
                </a:lnTo>
                <a:lnTo>
                  <a:pt x="2438" y="61"/>
                </a:lnTo>
                <a:lnTo>
                  <a:pt x="2581" y="82"/>
                </a:lnTo>
                <a:lnTo>
                  <a:pt x="2821" y="132"/>
                </a:lnTo>
                <a:lnTo>
                  <a:pt x="3143" y="214"/>
                </a:lnTo>
                <a:lnTo>
                  <a:pt x="3563" y="419"/>
                </a:lnTo>
                <a:lnTo>
                  <a:pt x="4043" y="738"/>
                </a:lnTo>
                <a:lnTo>
                  <a:pt x="4328" y="983"/>
                </a:lnTo>
                <a:lnTo>
                  <a:pt x="4508" y="1095"/>
                </a:lnTo>
                <a:lnTo>
                  <a:pt x="4658" y="1188"/>
                </a:lnTo>
                <a:lnTo>
                  <a:pt x="4829" y="1237"/>
                </a:lnTo>
                <a:lnTo>
                  <a:pt x="5000" y="1262"/>
                </a:lnTo>
                <a:lnTo>
                  <a:pt x="5099" y="1262"/>
                </a:lnTo>
              </a:path>
            </a:pathLst>
          </a:custGeom>
          <a:noFill/>
          <a:ln w="25399" cap="rnd" cmpd="sng">
            <a:solidFill>
              <a:srgbClr val="FF0000"/>
            </a:solidFill>
            <a:prstDash val="solid"/>
            <a:round/>
            <a:headEnd type="none" w="med" len="med"/>
            <a:tailEnd type="none" w="med" len="med"/>
          </a:ln>
          <a:effectLst/>
        </p:spPr>
        <p:txBody>
          <a:bodyPr/>
          <a:lstStyle/>
          <a:p>
            <a:endParaRPr lang="en-US" dirty="0"/>
          </a:p>
        </p:txBody>
      </p:sp>
      <p:sp>
        <p:nvSpPr>
          <p:cNvPr id="305206" name="Freeform 54"/>
          <p:cNvSpPr>
            <a:spLocks noChangeAspect="1"/>
          </p:cNvSpPr>
          <p:nvPr/>
        </p:nvSpPr>
        <p:spPr bwMode="auto">
          <a:xfrm>
            <a:off x="3539178" y="3716611"/>
            <a:ext cx="573393" cy="86334"/>
          </a:xfrm>
          <a:custGeom>
            <a:avLst/>
            <a:gdLst/>
            <a:ahLst/>
            <a:cxnLst>
              <a:cxn ang="0">
                <a:pos x="399" y="0"/>
              </a:cxn>
              <a:cxn ang="0">
                <a:pos x="435" y="16"/>
              </a:cxn>
              <a:cxn ang="0">
                <a:pos x="372" y="25"/>
              </a:cxn>
              <a:cxn ang="0">
                <a:pos x="393" y="41"/>
              </a:cxn>
              <a:cxn ang="0">
                <a:pos x="207" y="74"/>
              </a:cxn>
              <a:cxn ang="0">
                <a:pos x="0" y="70"/>
              </a:cxn>
              <a:cxn ang="0">
                <a:pos x="114" y="41"/>
              </a:cxn>
              <a:cxn ang="0">
                <a:pos x="87" y="29"/>
              </a:cxn>
              <a:cxn ang="0">
                <a:pos x="207" y="0"/>
              </a:cxn>
              <a:cxn ang="0">
                <a:pos x="399" y="0"/>
              </a:cxn>
            </a:cxnLst>
            <a:rect l="0" t="0" r="r" b="b"/>
            <a:pathLst>
              <a:path w="436" h="75">
                <a:moveTo>
                  <a:pt x="399" y="0"/>
                </a:moveTo>
                <a:lnTo>
                  <a:pt x="435" y="16"/>
                </a:lnTo>
                <a:lnTo>
                  <a:pt x="372" y="25"/>
                </a:lnTo>
                <a:lnTo>
                  <a:pt x="393" y="41"/>
                </a:lnTo>
                <a:lnTo>
                  <a:pt x="207" y="74"/>
                </a:lnTo>
                <a:lnTo>
                  <a:pt x="0" y="70"/>
                </a:lnTo>
                <a:lnTo>
                  <a:pt x="114" y="41"/>
                </a:lnTo>
                <a:lnTo>
                  <a:pt x="87" y="29"/>
                </a:lnTo>
                <a:lnTo>
                  <a:pt x="207" y="0"/>
                </a:lnTo>
                <a:lnTo>
                  <a:pt x="399" y="0"/>
                </a:lnTo>
              </a:path>
            </a:pathLst>
          </a:custGeom>
          <a:solidFill>
            <a:srgbClr val="FAFD00"/>
          </a:solidFill>
          <a:ln w="12699" cap="rnd" cmpd="sng">
            <a:noFill/>
            <a:prstDash val="solid"/>
            <a:round/>
            <a:headEnd type="none" w="med" len="med"/>
            <a:tailEnd type="none" w="med" len="med"/>
          </a:ln>
          <a:effectLst/>
        </p:spPr>
        <p:txBody>
          <a:bodyPr/>
          <a:lstStyle/>
          <a:p>
            <a:endParaRPr lang="en-US" dirty="0"/>
          </a:p>
        </p:txBody>
      </p:sp>
      <p:sp>
        <p:nvSpPr>
          <p:cNvPr id="305207" name="Freeform 55"/>
          <p:cNvSpPr>
            <a:spLocks noChangeAspect="1"/>
          </p:cNvSpPr>
          <p:nvPr/>
        </p:nvSpPr>
        <p:spPr bwMode="auto">
          <a:xfrm>
            <a:off x="3033244" y="3720658"/>
            <a:ext cx="740688" cy="76892"/>
          </a:xfrm>
          <a:custGeom>
            <a:avLst/>
            <a:gdLst/>
            <a:ahLst/>
            <a:cxnLst>
              <a:cxn ang="0">
                <a:pos x="561" y="0"/>
              </a:cxn>
              <a:cxn ang="0">
                <a:pos x="477" y="29"/>
              </a:cxn>
              <a:cxn ang="0">
                <a:pos x="522" y="45"/>
              </a:cxn>
              <a:cxn ang="0">
                <a:pos x="399" y="66"/>
              </a:cxn>
              <a:cxn ang="0">
                <a:pos x="207" y="54"/>
              </a:cxn>
              <a:cxn ang="0">
                <a:pos x="0" y="50"/>
              </a:cxn>
              <a:cxn ang="0">
                <a:pos x="45" y="25"/>
              </a:cxn>
              <a:cxn ang="0">
                <a:pos x="261" y="4"/>
              </a:cxn>
              <a:cxn ang="0">
                <a:pos x="405" y="0"/>
              </a:cxn>
              <a:cxn ang="0">
                <a:pos x="561" y="0"/>
              </a:cxn>
            </a:cxnLst>
            <a:rect l="0" t="0" r="r" b="b"/>
            <a:pathLst>
              <a:path w="562" h="67">
                <a:moveTo>
                  <a:pt x="561" y="0"/>
                </a:moveTo>
                <a:lnTo>
                  <a:pt x="477" y="29"/>
                </a:lnTo>
                <a:lnTo>
                  <a:pt x="522" y="45"/>
                </a:lnTo>
                <a:lnTo>
                  <a:pt x="399" y="66"/>
                </a:lnTo>
                <a:lnTo>
                  <a:pt x="207" y="54"/>
                </a:lnTo>
                <a:lnTo>
                  <a:pt x="0" y="50"/>
                </a:lnTo>
                <a:lnTo>
                  <a:pt x="45" y="25"/>
                </a:lnTo>
                <a:lnTo>
                  <a:pt x="261" y="4"/>
                </a:lnTo>
                <a:lnTo>
                  <a:pt x="405" y="0"/>
                </a:lnTo>
                <a:lnTo>
                  <a:pt x="561" y="0"/>
                </a:lnTo>
              </a:path>
            </a:pathLst>
          </a:custGeom>
          <a:solidFill>
            <a:srgbClr val="DBFFB8"/>
          </a:solidFill>
          <a:ln w="12699" cap="rnd" cmpd="sng">
            <a:noFill/>
            <a:prstDash val="solid"/>
            <a:round/>
            <a:headEnd type="none" w="med" len="med"/>
            <a:tailEnd type="none" w="med" len="med"/>
          </a:ln>
          <a:effectLst/>
        </p:spPr>
        <p:txBody>
          <a:bodyPr/>
          <a:lstStyle/>
          <a:p>
            <a:endParaRPr lang="en-US" dirty="0"/>
          </a:p>
        </p:txBody>
      </p:sp>
      <p:sp>
        <p:nvSpPr>
          <p:cNvPr id="305208" name="Freeform 56"/>
          <p:cNvSpPr>
            <a:spLocks noChangeAspect="1"/>
          </p:cNvSpPr>
          <p:nvPr/>
        </p:nvSpPr>
        <p:spPr bwMode="auto">
          <a:xfrm>
            <a:off x="3076417" y="3720658"/>
            <a:ext cx="1849697" cy="44516"/>
          </a:xfrm>
          <a:custGeom>
            <a:avLst/>
            <a:gdLst/>
            <a:ahLst/>
            <a:cxnLst>
              <a:cxn ang="0">
                <a:pos x="1404" y="37"/>
              </a:cxn>
              <a:cxn ang="0">
                <a:pos x="1071" y="0"/>
              </a:cxn>
              <a:cxn ang="0">
                <a:pos x="585" y="0"/>
              </a:cxn>
              <a:cxn ang="0">
                <a:pos x="288" y="0"/>
              </a:cxn>
              <a:cxn ang="0">
                <a:pos x="0" y="25"/>
              </a:cxn>
            </a:cxnLst>
            <a:rect l="0" t="0" r="r" b="b"/>
            <a:pathLst>
              <a:path w="1405" h="38">
                <a:moveTo>
                  <a:pt x="1404" y="37"/>
                </a:moveTo>
                <a:lnTo>
                  <a:pt x="1071" y="0"/>
                </a:lnTo>
                <a:lnTo>
                  <a:pt x="585" y="0"/>
                </a:lnTo>
                <a:lnTo>
                  <a:pt x="288" y="0"/>
                </a:lnTo>
                <a:lnTo>
                  <a:pt x="0" y="25"/>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209" name="Freeform 57"/>
          <p:cNvSpPr>
            <a:spLocks noChangeAspect="1"/>
          </p:cNvSpPr>
          <p:nvPr/>
        </p:nvSpPr>
        <p:spPr bwMode="auto">
          <a:xfrm>
            <a:off x="4822229" y="3150042"/>
            <a:ext cx="775766" cy="59355"/>
          </a:xfrm>
          <a:custGeom>
            <a:avLst/>
            <a:gdLst/>
            <a:ahLst/>
            <a:cxnLst>
              <a:cxn ang="0">
                <a:pos x="534" y="21"/>
              </a:cxn>
              <a:cxn ang="0">
                <a:pos x="399" y="25"/>
              </a:cxn>
              <a:cxn ang="0">
                <a:pos x="309" y="46"/>
              </a:cxn>
              <a:cxn ang="0">
                <a:pos x="156" y="50"/>
              </a:cxn>
              <a:cxn ang="0">
                <a:pos x="87" y="29"/>
              </a:cxn>
              <a:cxn ang="0">
                <a:pos x="0" y="0"/>
              </a:cxn>
              <a:cxn ang="0">
                <a:pos x="501" y="8"/>
              </a:cxn>
              <a:cxn ang="0">
                <a:pos x="588" y="8"/>
              </a:cxn>
            </a:cxnLst>
            <a:rect l="0" t="0" r="r" b="b"/>
            <a:pathLst>
              <a:path w="589" h="51">
                <a:moveTo>
                  <a:pt x="534" y="21"/>
                </a:moveTo>
                <a:lnTo>
                  <a:pt x="399" y="25"/>
                </a:lnTo>
                <a:lnTo>
                  <a:pt x="309" y="46"/>
                </a:lnTo>
                <a:lnTo>
                  <a:pt x="156" y="50"/>
                </a:lnTo>
                <a:lnTo>
                  <a:pt x="87" y="29"/>
                </a:lnTo>
                <a:lnTo>
                  <a:pt x="0" y="0"/>
                </a:lnTo>
                <a:lnTo>
                  <a:pt x="501" y="8"/>
                </a:lnTo>
                <a:lnTo>
                  <a:pt x="588" y="8"/>
                </a:lnTo>
              </a:path>
            </a:pathLst>
          </a:custGeom>
          <a:solidFill>
            <a:srgbClr val="FDE3BA"/>
          </a:solidFill>
          <a:ln w="12699" cap="rnd" cmpd="sng">
            <a:noFill/>
            <a:prstDash val="solid"/>
            <a:round/>
            <a:headEnd type="none" w="med" len="med"/>
            <a:tailEnd type="none" w="med" len="med"/>
          </a:ln>
          <a:effectLst/>
        </p:spPr>
        <p:txBody>
          <a:bodyPr/>
          <a:lstStyle/>
          <a:p>
            <a:endParaRPr lang="en-US" dirty="0"/>
          </a:p>
        </p:txBody>
      </p:sp>
      <p:sp>
        <p:nvSpPr>
          <p:cNvPr id="305210" name="Freeform 58"/>
          <p:cNvSpPr>
            <a:spLocks noChangeAspect="1"/>
          </p:cNvSpPr>
          <p:nvPr/>
        </p:nvSpPr>
        <p:spPr bwMode="auto">
          <a:xfrm>
            <a:off x="1299575" y="3127109"/>
            <a:ext cx="6708018" cy="1641702"/>
          </a:xfrm>
          <a:custGeom>
            <a:avLst/>
            <a:gdLst/>
            <a:ahLst/>
            <a:cxnLst>
              <a:cxn ang="0">
                <a:pos x="0" y="0"/>
              </a:cxn>
              <a:cxn ang="0">
                <a:pos x="306" y="12"/>
              </a:cxn>
              <a:cxn ang="0">
                <a:pos x="495" y="86"/>
              </a:cxn>
              <a:cxn ang="0">
                <a:pos x="621" y="148"/>
              </a:cxn>
              <a:cxn ang="0">
                <a:pos x="873" y="111"/>
              </a:cxn>
              <a:cxn ang="0">
                <a:pos x="999" y="25"/>
              </a:cxn>
              <a:cxn ang="0">
                <a:pos x="1458" y="37"/>
              </a:cxn>
              <a:cxn ang="0">
                <a:pos x="1800" y="148"/>
              </a:cxn>
              <a:cxn ang="0">
                <a:pos x="2043" y="111"/>
              </a:cxn>
              <a:cxn ang="0">
                <a:pos x="2223" y="37"/>
              </a:cxn>
              <a:cxn ang="0">
                <a:pos x="2718" y="25"/>
              </a:cxn>
              <a:cxn ang="0">
                <a:pos x="2808" y="61"/>
              </a:cxn>
              <a:cxn ang="0">
                <a:pos x="2997" y="61"/>
              </a:cxn>
              <a:cxn ang="0">
                <a:pos x="3096" y="37"/>
              </a:cxn>
              <a:cxn ang="0">
                <a:pos x="3465" y="49"/>
              </a:cxn>
              <a:cxn ang="0">
                <a:pos x="3609" y="98"/>
              </a:cxn>
              <a:cxn ang="0">
                <a:pos x="3843" y="209"/>
              </a:cxn>
              <a:cxn ang="0">
                <a:pos x="4239" y="590"/>
              </a:cxn>
              <a:cxn ang="0">
                <a:pos x="4509" y="885"/>
              </a:cxn>
              <a:cxn ang="0">
                <a:pos x="4608" y="996"/>
              </a:cxn>
              <a:cxn ang="0">
                <a:pos x="4860" y="1180"/>
              </a:cxn>
              <a:cxn ang="0">
                <a:pos x="5031" y="1365"/>
              </a:cxn>
              <a:cxn ang="0">
                <a:pos x="5094" y="1426"/>
              </a:cxn>
            </a:cxnLst>
            <a:rect l="0" t="0" r="r" b="b"/>
            <a:pathLst>
              <a:path w="5095" h="1427">
                <a:moveTo>
                  <a:pt x="0" y="0"/>
                </a:moveTo>
                <a:lnTo>
                  <a:pt x="306" y="12"/>
                </a:lnTo>
                <a:lnTo>
                  <a:pt x="495" y="86"/>
                </a:lnTo>
                <a:lnTo>
                  <a:pt x="621" y="148"/>
                </a:lnTo>
                <a:lnTo>
                  <a:pt x="873" y="111"/>
                </a:lnTo>
                <a:lnTo>
                  <a:pt x="999" y="25"/>
                </a:lnTo>
                <a:lnTo>
                  <a:pt x="1458" y="37"/>
                </a:lnTo>
                <a:lnTo>
                  <a:pt x="1800" y="148"/>
                </a:lnTo>
                <a:lnTo>
                  <a:pt x="2043" y="111"/>
                </a:lnTo>
                <a:lnTo>
                  <a:pt x="2223" y="37"/>
                </a:lnTo>
                <a:lnTo>
                  <a:pt x="2718" y="25"/>
                </a:lnTo>
                <a:lnTo>
                  <a:pt x="2808" y="61"/>
                </a:lnTo>
                <a:lnTo>
                  <a:pt x="2997" y="61"/>
                </a:lnTo>
                <a:lnTo>
                  <a:pt x="3096" y="37"/>
                </a:lnTo>
                <a:lnTo>
                  <a:pt x="3465" y="49"/>
                </a:lnTo>
                <a:lnTo>
                  <a:pt x="3609" y="98"/>
                </a:lnTo>
                <a:lnTo>
                  <a:pt x="3843" y="209"/>
                </a:lnTo>
                <a:lnTo>
                  <a:pt x="4239" y="590"/>
                </a:lnTo>
                <a:lnTo>
                  <a:pt x="4509" y="885"/>
                </a:lnTo>
                <a:lnTo>
                  <a:pt x="4608" y="996"/>
                </a:lnTo>
                <a:lnTo>
                  <a:pt x="4860" y="1180"/>
                </a:lnTo>
                <a:lnTo>
                  <a:pt x="5031" y="1365"/>
                </a:lnTo>
                <a:lnTo>
                  <a:pt x="5094" y="1426"/>
                </a:lnTo>
              </a:path>
            </a:pathLst>
          </a:custGeom>
          <a:noFill/>
          <a:ln w="25399" cap="rnd" cmpd="sng">
            <a:solidFill>
              <a:srgbClr val="FF0000"/>
            </a:solidFill>
            <a:prstDash val="solid"/>
            <a:round/>
            <a:headEnd type="none" w="med" len="med"/>
            <a:tailEnd type="none" w="med" len="med"/>
          </a:ln>
          <a:effectLst/>
        </p:spPr>
        <p:txBody>
          <a:bodyPr/>
          <a:lstStyle/>
          <a:p>
            <a:endParaRPr lang="en-US" dirty="0"/>
          </a:p>
        </p:txBody>
      </p:sp>
      <p:sp>
        <p:nvSpPr>
          <p:cNvPr id="305211" name="Freeform 59"/>
          <p:cNvSpPr>
            <a:spLocks noChangeAspect="1"/>
          </p:cNvSpPr>
          <p:nvPr/>
        </p:nvSpPr>
        <p:spPr bwMode="auto">
          <a:xfrm>
            <a:off x="1098550" y="3955380"/>
            <a:ext cx="6909043" cy="1459591"/>
          </a:xfrm>
          <a:custGeom>
            <a:avLst/>
            <a:gdLst/>
            <a:ahLst/>
            <a:cxnLst>
              <a:cxn ang="0">
                <a:pos x="0" y="0"/>
              </a:cxn>
              <a:cxn ang="0">
                <a:pos x="403" y="102"/>
              </a:cxn>
              <a:cxn ang="0">
                <a:pos x="926" y="173"/>
              </a:cxn>
              <a:cxn ang="0">
                <a:pos x="1496" y="235"/>
              </a:cxn>
              <a:cxn ang="0">
                <a:pos x="2118" y="358"/>
              </a:cxn>
              <a:cxn ang="0">
                <a:pos x="2521" y="532"/>
              </a:cxn>
              <a:cxn ang="0">
                <a:pos x="2908" y="747"/>
              </a:cxn>
              <a:cxn ang="0">
                <a:pos x="3227" y="931"/>
              </a:cxn>
              <a:cxn ang="0">
                <a:pos x="3584" y="1044"/>
              </a:cxn>
              <a:cxn ang="0">
                <a:pos x="3979" y="1136"/>
              </a:cxn>
              <a:cxn ang="0">
                <a:pos x="4457" y="1218"/>
              </a:cxn>
              <a:cxn ang="0">
                <a:pos x="5247" y="1267"/>
              </a:cxn>
            </a:cxnLst>
            <a:rect l="0" t="0" r="r" b="b"/>
            <a:pathLst>
              <a:path w="5248" h="1268">
                <a:moveTo>
                  <a:pt x="0" y="0"/>
                </a:moveTo>
                <a:lnTo>
                  <a:pt x="403" y="102"/>
                </a:lnTo>
                <a:lnTo>
                  <a:pt x="926" y="173"/>
                </a:lnTo>
                <a:lnTo>
                  <a:pt x="1496" y="235"/>
                </a:lnTo>
                <a:lnTo>
                  <a:pt x="2118" y="358"/>
                </a:lnTo>
                <a:lnTo>
                  <a:pt x="2521" y="532"/>
                </a:lnTo>
                <a:lnTo>
                  <a:pt x="2908" y="747"/>
                </a:lnTo>
                <a:lnTo>
                  <a:pt x="3227" y="931"/>
                </a:lnTo>
                <a:lnTo>
                  <a:pt x="3584" y="1044"/>
                </a:lnTo>
                <a:lnTo>
                  <a:pt x="3979" y="1136"/>
                </a:lnTo>
                <a:lnTo>
                  <a:pt x="4457" y="1218"/>
                </a:lnTo>
                <a:lnTo>
                  <a:pt x="5247" y="1267"/>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5212" name="Rectangle 60"/>
          <p:cNvSpPr>
            <a:spLocks noChangeAspect="1" noChangeArrowheads="1"/>
          </p:cNvSpPr>
          <p:nvPr/>
        </p:nvSpPr>
        <p:spPr bwMode="auto">
          <a:xfrm>
            <a:off x="5480336" y="2560455"/>
            <a:ext cx="2127624" cy="393901"/>
          </a:xfrm>
          <a:prstGeom prst="rect">
            <a:avLst/>
          </a:prstGeom>
          <a:noFill/>
          <a:ln w="12699">
            <a:noFill/>
            <a:miter lim="800000"/>
            <a:headEnd/>
            <a:tailEnd/>
          </a:ln>
          <a:effectLst/>
        </p:spPr>
        <p:txBody>
          <a:bodyPr wrap="none" lIns="90488" tIns="44450" rIns="90488" bIns="44450">
            <a:spAutoFit/>
          </a:bodyPr>
          <a:lstStyle/>
          <a:p>
            <a:r>
              <a:rPr lang="en-US" b="1" dirty="0">
                <a:solidFill>
                  <a:srgbClr val="FFFF00"/>
                </a:solidFill>
                <a:latin typeface="Tahoma" pitchFamily="34" charset="0"/>
              </a:rPr>
              <a:t>Unconformities</a:t>
            </a:r>
          </a:p>
        </p:txBody>
      </p:sp>
      <p:sp>
        <p:nvSpPr>
          <p:cNvPr id="305214" name="Rectangle 62"/>
          <p:cNvSpPr>
            <a:spLocks noChangeAspect="1" noChangeArrowheads="1"/>
          </p:cNvSpPr>
          <p:nvPr/>
        </p:nvSpPr>
        <p:spPr bwMode="auto">
          <a:xfrm>
            <a:off x="1660845" y="4623521"/>
            <a:ext cx="2134369" cy="393901"/>
          </a:xfrm>
          <a:prstGeom prst="rect">
            <a:avLst/>
          </a:prstGeom>
          <a:noFill/>
          <a:ln w="12699">
            <a:noFill/>
            <a:miter lim="800000"/>
            <a:headEnd/>
            <a:tailEnd/>
          </a:ln>
          <a:effectLst/>
        </p:spPr>
        <p:txBody>
          <a:bodyPr wrap="none" lIns="90488" tIns="44450" rIns="90488" bIns="44450">
            <a:spAutoFit/>
          </a:bodyPr>
          <a:lstStyle/>
          <a:p>
            <a:r>
              <a:rPr lang="en-US" b="1" dirty="0">
                <a:solidFill>
                  <a:srgbClr val="FFFF00"/>
                </a:solidFill>
                <a:latin typeface="Tahoma" pitchFamily="34" charset="0"/>
              </a:rPr>
              <a:t>Facies Changes</a:t>
            </a:r>
          </a:p>
        </p:txBody>
      </p:sp>
      <p:sp>
        <p:nvSpPr>
          <p:cNvPr id="305215" name="Line 63"/>
          <p:cNvSpPr>
            <a:spLocks noChangeAspect="1" noChangeShapeType="1"/>
          </p:cNvSpPr>
          <p:nvPr/>
        </p:nvSpPr>
        <p:spPr bwMode="auto">
          <a:xfrm>
            <a:off x="2454455" y="2920716"/>
            <a:ext cx="380463" cy="395250"/>
          </a:xfrm>
          <a:prstGeom prst="line">
            <a:avLst/>
          </a:prstGeom>
          <a:noFill/>
          <a:ln w="28575">
            <a:solidFill>
              <a:srgbClr val="FF00FF"/>
            </a:solidFill>
            <a:round/>
            <a:headEnd/>
            <a:tailEnd type="triangle" w="med" len="med"/>
          </a:ln>
          <a:effectLst/>
        </p:spPr>
        <p:txBody>
          <a:bodyPr wrap="none" anchor="ctr"/>
          <a:lstStyle/>
          <a:p>
            <a:endParaRPr lang="en-US" dirty="0"/>
          </a:p>
        </p:txBody>
      </p:sp>
      <p:sp>
        <p:nvSpPr>
          <p:cNvPr id="305216" name="Line 64"/>
          <p:cNvSpPr>
            <a:spLocks noChangeAspect="1" noChangeShapeType="1"/>
          </p:cNvSpPr>
          <p:nvPr/>
        </p:nvSpPr>
        <p:spPr bwMode="auto">
          <a:xfrm>
            <a:off x="2347871" y="2900481"/>
            <a:ext cx="356178" cy="550382"/>
          </a:xfrm>
          <a:prstGeom prst="line">
            <a:avLst/>
          </a:prstGeom>
          <a:noFill/>
          <a:ln w="28575">
            <a:solidFill>
              <a:srgbClr val="FF00FF"/>
            </a:solidFill>
            <a:round/>
            <a:headEnd/>
            <a:tailEnd type="triangle" w="med" len="med"/>
          </a:ln>
          <a:effectLst/>
        </p:spPr>
        <p:txBody>
          <a:bodyPr wrap="none" anchor="ctr"/>
          <a:lstStyle/>
          <a:p>
            <a:endParaRPr lang="en-US" dirty="0"/>
          </a:p>
        </p:txBody>
      </p:sp>
      <p:sp>
        <p:nvSpPr>
          <p:cNvPr id="305217" name="Line 65"/>
          <p:cNvSpPr>
            <a:spLocks noChangeAspect="1" noChangeShapeType="1"/>
          </p:cNvSpPr>
          <p:nvPr/>
        </p:nvSpPr>
        <p:spPr bwMode="auto">
          <a:xfrm>
            <a:off x="2288508" y="2900481"/>
            <a:ext cx="226659" cy="663696"/>
          </a:xfrm>
          <a:prstGeom prst="line">
            <a:avLst/>
          </a:prstGeom>
          <a:noFill/>
          <a:ln w="28575">
            <a:solidFill>
              <a:srgbClr val="FF00FF"/>
            </a:solidFill>
            <a:round/>
            <a:headEnd/>
            <a:tailEnd type="triangle" w="med" len="med"/>
          </a:ln>
          <a:effectLst/>
        </p:spPr>
        <p:txBody>
          <a:bodyPr wrap="none" anchor="ctr"/>
          <a:lstStyle/>
          <a:p>
            <a:endParaRPr lang="en-US" dirty="0"/>
          </a:p>
        </p:txBody>
      </p:sp>
      <p:sp>
        <p:nvSpPr>
          <p:cNvPr id="305218" name="Line 66"/>
          <p:cNvSpPr>
            <a:spLocks noChangeAspect="1" noChangeShapeType="1"/>
          </p:cNvSpPr>
          <p:nvPr/>
        </p:nvSpPr>
        <p:spPr bwMode="auto">
          <a:xfrm>
            <a:off x="2217003" y="2889690"/>
            <a:ext cx="155153" cy="829620"/>
          </a:xfrm>
          <a:prstGeom prst="line">
            <a:avLst/>
          </a:prstGeom>
          <a:noFill/>
          <a:ln w="28575">
            <a:solidFill>
              <a:srgbClr val="FF00FF"/>
            </a:solidFill>
            <a:round/>
            <a:headEnd/>
            <a:tailEnd type="triangle" w="med" len="med"/>
          </a:ln>
          <a:effectLst/>
        </p:spPr>
        <p:txBody>
          <a:bodyPr wrap="none" anchor="ctr"/>
          <a:lstStyle/>
          <a:p>
            <a:endParaRPr lang="en-US" dirty="0"/>
          </a:p>
        </p:txBody>
      </p:sp>
      <p:sp>
        <p:nvSpPr>
          <p:cNvPr id="305219" name="Line 67"/>
          <p:cNvSpPr>
            <a:spLocks noChangeAspect="1" noChangeShapeType="1"/>
          </p:cNvSpPr>
          <p:nvPr/>
        </p:nvSpPr>
        <p:spPr bwMode="auto">
          <a:xfrm>
            <a:off x="2513818" y="2911273"/>
            <a:ext cx="605772" cy="322405"/>
          </a:xfrm>
          <a:prstGeom prst="line">
            <a:avLst/>
          </a:prstGeom>
          <a:noFill/>
          <a:ln w="28575">
            <a:solidFill>
              <a:srgbClr val="FF00FF"/>
            </a:solidFill>
            <a:round/>
            <a:headEnd/>
            <a:tailEnd type="triangle" w="med" len="med"/>
          </a:ln>
          <a:effectLst/>
        </p:spPr>
        <p:txBody>
          <a:bodyPr wrap="none" anchor="ctr"/>
          <a:lstStyle/>
          <a:p>
            <a:endParaRPr lang="en-US" dirty="0"/>
          </a:p>
        </p:txBody>
      </p:sp>
      <p:sp>
        <p:nvSpPr>
          <p:cNvPr id="305220" name="Line 68"/>
          <p:cNvSpPr>
            <a:spLocks noChangeAspect="1" noChangeShapeType="1"/>
          </p:cNvSpPr>
          <p:nvPr/>
        </p:nvSpPr>
        <p:spPr bwMode="auto">
          <a:xfrm flipH="1">
            <a:off x="5395621" y="2947696"/>
            <a:ext cx="460063" cy="209091"/>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305221" name="Line 69"/>
          <p:cNvSpPr>
            <a:spLocks noChangeAspect="1" noChangeShapeType="1"/>
          </p:cNvSpPr>
          <p:nvPr/>
        </p:nvSpPr>
        <p:spPr bwMode="auto">
          <a:xfrm flipH="1">
            <a:off x="5198644" y="3019191"/>
            <a:ext cx="898540" cy="934840"/>
          </a:xfrm>
          <a:prstGeom prst="line">
            <a:avLst/>
          </a:prstGeom>
          <a:noFill/>
          <a:ln w="38100">
            <a:solidFill>
              <a:srgbClr val="FF00FF"/>
            </a:solidFill>
            <a:round/>
            <a:headEnd/>
            <a:tailEnd type="triangle" w="med" len="med"/>
          </a:ln>
          <a:effectLst/>
        </p:spPr>
        <p:txBody>
          <a:bodyPr wrap="none" anchor="ctr"/>
          <a:lstStyle/>
          <a:p>
            <a:endParaRPr lang="en-US" dirty="0"/>
          </a:p>
        </p:txBody>
      </p:sp>
      <p:sp>
        <p:nvSpPr>
          <p:cNvPr id="305222" name="Freeform 70"/>
          <p:cNvSpPr>
            <a:spLocks noChangeAspect="1"/>
          </p:cNvSpPr>
          <p:nvPr/>
        </p:nvSpPr>
        <p:spPr bwMode="auto">
          <a:xfrm>
            <a:off x="2756666" y="4048459"/>
            <a:ext cx="2560704" cy="612435"/>
          </a:xfrm>
          <a:custGeom>
            <a:avLst/>
            <a:gdLst/>
            <a:ahLst/>
            <a:cxnLst>
              <a:cxn ang="0">
                <a:pos x="0" y="0"/>
              </a:cxn>
              <a:cxn ang="0">
                <a:pos x="339" y="39"/>
              </a:cxn>
              <a:cxn ang="0">
                <a:pos x="762" y="102"/>
              </a:cxn>
              <a:cxn ang="0">
                <a:pos x="1095" y="159"/>
              </a:cxn>
              <a:cxn ang="0">
                <a:pos x="1320" y="222"/>
              </a:cxn>
              <a:cxn ang="0">
                <a:pos x="1656" y="375"/>
              </a:cxn>
              <a:cxn ang="0">
                <a:pos x="1944" y="531"/>
              </a:cxn>
            </a:cxnLst>
            <a:rect l="0" t="0" r="r" b="b"/>
            <a:pathLst>
              <a:path w="1945" h="532">
                <a:moveTo>
                  <a:pt x="0" y="0"/>
                </a:moveTo>
                <a:lnTo>
                  <a:pt x="339" y="39"/>
                </a:lnTo>
                <a:lnTo>
                  <a:pt x="762" y="102"/>
                </a:lnTo>
                <a:lnTo>
                  <a:pt x="1095" y="159"/>
                </a:lnTo>
                <a:lnTo>
                  <a:pt x="1320" y="222"/>
                </a:lnTo>
                <a:lnTo>
                  <a:pt x="1656" y="375"/>
                </a:lnTo>
                <a:lnTo>
                  <a:pt x="1944" y="531"/>
                </a:lnTo>
              </a:path>
            </a:pathLst>
          </a:custGeom>
          <a:noFill/>
          <a:ln w="28575" cap="rnd" cmpd="sng">
            <a:solidFill>
              <a:srgbClr val="3365FB"/>
            </a:solidFill>
            <a:prstDash val="solid"/>
            <a:round/>
            <a:headEnd type="triangle" w="med" len="med"/>
            <a:tailEnd type="triangle" w="med" len="med"/>
          </a:ln>
          <a:effectLst/>
        </p:spPr>
        <p:txBody>
          <a:bodyPr/>
          <a:lstStyle/>
          <a:p>
            <a:endParaRPr lang="en-US" dirty="0"/>
          </a:p>
        </p:txBody>
      </p:sp>
      <p:sp>
        <p:nvSpPr>
          <p:cNvPr id="305223" name="Line 71"/>
          <p:cNvSpPr>
            <a:spLocks noChangeAspect="1" noChangeShapeType="1"/>
          </p:cNvSpPr>
          <p:nvPr/>
        </p:nvSpPr>
        <p:spPr bwMode="auto">
          <a:xfrm flipV="1">
            <a:off x="3710522" y="4268342"/>
            <a:ext cx="675929" cy="443813"/>
          </a:xfrm>
          <a:prstGeom prst="line">
            <a:avLst/>
          </a:prstGeom>
          <a:noFill/>
          <a:ln w="38100">
            <a:solidFill>
              <a:srgbClr val="FF00FF"/>
            </a:solidFill>
            <a:round/>
            <a:headEnd/>
            <a:tailEnd type="triangle" w="med" len="med"/>
          </a:ln>
          <a:effectLst/>
        </p:spPr>
        <p:txBody>
          <a:bodyPr wrap="none" anchor="ctr"/>
          <a:lstStyle/>
          <a:p>
            <a:endParaRPr lang="en-US" dirty="0"/>
          </a:p>
        </p:txBody>
      </p:sp>
      <p:grpSp>
        <p:nvGrpSpPr>
          <p:cNvPr id="3" name="Group 72"/>
          <p:cNvGrpSpPr>
            <a:grpSpLocks/>
          </p:cNvGrpSpPr>
          <p:nvPr/>
        </p:nvGrpSpPr>
        <p:grpSpPr bwMode="auto">
          <a:xfrm>
            <a:off x="6170614" y="5611813"/>
            <a:ext cx="2932113" cy="590550"/>
            <a:chOff x="3733" y="2970"/>
            <a:chExt cx="1847" cy="372"/>
          </a:xfrm>
        </p:grpSpPr>
        <p:grpSp>
          <p:nvGrpSpPr>
            <p:cNvPr id="4" name="Group 73"/>
            <p:cNvGrpSpPr>
              <a:grpSpLocks/>
            </p:cNvGrpSpPr>
            <p:nvPr/>
          </p:nvGrpSpPr>
          <p:grpSpPr bwMode="auto">
            <a:xfrm>
              <a:off x="3733" y="2970"/>
              <a:ext cx="1847" cy="192"/>
              <a:chOff x="3733" y="3372"/>
              <a:chExt cx="1847" cy="192"/>
            </a:xfrm>
          </p:grpSpPr>
          <p:sp>
            <p:nvSpPr>
              <p:cNvPr id="305226" name="Rectangle 74"/>
              <p:cNvSpPr>
                <a:spLocks noChangeArrowheads="1"/>
              </p:cNvSpPr>
              <p:nvPr/>
            </p:nvSpPr>
            <p:spPr bwMode="auto">
              <a:xfrm>
                <a:off x="3733" y="3414"/>
                <a:ext cx="195" cy="105"/>
              </a:xfrm>
              <a:prstGeom prst="rect">
                <a:avLst/>
              </a:prstGeom>
              <a:solidFill>
                <a:srgbClr val="FAFD00"/>
              </a:solidFill>
              <a:ln w="12699">
                <a:solidFill>
                  <a:schemeClr val="tx1"/>
                </a:solidFill>
                <a:miter lim="800000"/>
                <a:headEnd/>
                <a:tailEnd/>
              </a:ln>
              <a:effectLst/>
            </p:spPr>
            <p:txBody>
              <a:bodyPr wrap="none" anchor="ctr"/>
              <a:lstStyle/>
              <a:p>
                <a:endParaRPr lang="en-US" dirty="0"/>
              </a:p>
            </p:txBody>
          </p:sp>
          <p:sp>
            <p:nvSpPr>
              <p:cNvPr id="305227" name="Rectangle 75"/>
              <p:cNvSpPr>
                <a:spLocks noChangeArrowheads="1"/>
              </p:cNvSpPr>
              <p:nvPr/>
            </p:nvSpPr>
            <p:spPr bwMode="auto">
              <a:xfrm>
                <a:off x="3980" y="3372"/>
                <a:ext cx="1600" cy="192"/>
              </a:xfrm>
              <a:prstGeom prst="rect">
                <a:avLst/>
              </a:prstGeom>
              <a:noFill/>
              <a:ln w="12699">
                <a:noFill/>
                <a:miter lim="800000"/>
                <a:headEnd/>
                <a:tailEnd/>
              </a:ln>
              <a:effectLst/>
            </p:spPr>
            <p:txBody>
              <a:bodyPr wrap="none" lIns="90488" tIns="44450" rIns="90488" bIns="44450">
                <a:spAutoFit/>
              </a:bodyPr>
              <a:lstStyle/>
              <a:p>
                <a:r>
                  <a:rPr lang="en-US" sz="1400" b="1" dirty="0">
                    <a:latin typeface="Arial" pitchFamily="34" charset="0"/>
                  </a:rPr>
                  <a:t>Foreshore/Upper Shoreface</a:t>
                </a:r>
              </a:p>
            </p:txBody>
          </p:sp>
        </p:grpSp>
        <p:grpSp>
          <p:nvGrpSpPr>
            <p:cNvPr id="5" name="Group 76"/>
            <p:cNvGrpSpPr>
              <a:grpSpLocks/>
            </p:cNvGrpSpPr>
            <p:nvPr/>
          </p:nvGrpSpPr>
          <p:grpSpPr bwMode="auto">
            <a:xfrm>
              <a:off x="3733" y="3150"/>
              <a:ext cx="1177" cy="192"/>
              <a:chOff x="3736" y="3535"/>
              <a:chExt cx="1177" cy="192"/>
            </a:xfrm>
          </p:grpSpPr>
          <p:sp>
            <p:nvSpPr>
              <p:cNvPr id="305229" name="Rectangle 77" descr="Small checker board"/>
              <p:cNvSpPr>
                <a:spLocks noChangeArrowheads="1"/>
              </p:cNvSpPr>
              <p:nvPr/>
            </p:nvSpPr>
            <p:spPr bwMode="auto">
              <a:xfrm>
                <a:off x="3736" y="3577"/>
                <a:ext cx="195" cy="105"/>
              </a:xfrm>
              <a:prstGeom prst="rect">
                <a:avLst/>
              </a:prstGeom>
              <a:pattFill prst="smCheck">
                <a:fgClr>
                  <a:srgbClr val="FAFD00"/>
                </a:fgClr>
                <a:bgClr>
                  <a:schemeClr val="bg1"/>
                </a:bgClr>
              </a:pattFill>
              <a:ln w="12699">
                <a:solidFill>
                  <a:schemeClr val="tx1"/>
                </a:solidFill>
                <a:miter lim="800000"/>
                <a:headEnd/>
                <a:tailEnd/>
              </a:ln>
              <a:effectLst/>
            </p:spPr>
            <p:txBody>
              <a:bodyPr wrap="none" anchor="ctr"/>
              <a:lstStyle/>
              <a:p>
                <a:endParaRPr lang="en-US" dirty="0"/>
              </a:p>
            </p:txBody>
          </p:sp>
          <p:sp>
            <p:nvSpPr>
              <p:cNvPr id="305230" name="Rectangle 78"/>
              <p:cNvSpPr>
                <a:spLocks noChangeArrowheads="1"/>
              </p:cNvSpPr>
              <p:nvPr/>
            </p:nvSpPr>
            <p:spPr bwMode="auto">
              <a:xfrm>
                <a:off x="3983" y="3535"/>
                <a:ext cx="930" cy="192"/>
              </a:xfrm>
              <a:prstGeom prst="rect">
                <a:avLst/>
              </a:prstGeom>
              <a:noFill/>
              <a:ln w="12699">
                <a:noFill/>
                <a:miter lim="800000"/>
                <a:headEnd/>
                <a:tailEnd/>
              </a:ln>
              <a:effectLst/>
            </p:spPr>
            <p:txBody>
              <a:bodyPr wrap="none" lIns="90488" tIns="44450" rIns="90488" bIns="44450">
                <a:spAutoFit/>
              </a:bodyPr>
              <a:lstStyle/>
              <a:p>
                <a:r>
                  <a:rPr lang="en-US" sz="1400" b="1" dirty="0">
                    <a:latin typeface="Arial" pitchFamily="34" charset="0"/>
                  </a:rPr>
                  <a:t>Submarine Fan</a:t>
                </a:r>
              </a:p>
            </p:txBody>
          </p:sp>
        </p:grpSp>
      </p:grpSp>
      <p:grpSp>
        <p:nvGrpSpPr>
          <p:cNvPr id="6" name="Group 79"/>
          <p:cNvGrpSpPr>
            <a:grpSpLocks/>
          </p:cNvGrpSpPr>
          <p:nvPr/>
        </p:nvGrpSpPr>
        <p:grpSpPr bwMode="auto">
          <a:xfrm>
            <a:off x="1069975" y="5611813"/>
            <a:ext cx="2921001" cy="903287"/>
            <a:chOff x="492" y="2970"/>
            <a:chExt cx="1840" cy="569"/>
          </a:xfrm>
        </p:grpSpPr>
        <p:grpSp>
          <p:nvGrpSpPr>
            <p:cNvPr id="7" name="Group 80"/>
            <p:cNvGrpSpPr>
              <a:grpSpLocks/>
            </p:cNvGrpSpPr>
            <p:nvPr/>
          </p:nvGrpSpPr>
          <p:grpSpPr bwMode="auto">
            <a:xfrm>
              <a:off x="492" y="3150"/>
              <a:ext cx="1840" cy="192"/>
              <a:chOff x="492" y="3535"/>
              <a:chExt cx="1840" cy="192"/>
            </a:xfrm>
          </p:grpSpPr>
          <p:sp>
            <p:nvSpPr>
              <p:cNvPr id="305233" name="Rectangle 81"/>
              <p:cNvSpPr>
                <a:spLocks noChangeArrowheads="1"/>
              </p:cNvSpPr>
              <p:nvPr/>
            </p:nvSpPr>
            <p:spPr bwMode="auto">
              <a:xfrm>
                <a:off x="492" y="3577"/>
                <a:ext cx="195" cy="105"/>
              </a:xfrm>
              <a:prstGeom prst="rect">
                <a:avLst/>
              </a:prstGeom>
              <a:solidFill>
                <a:srgbClr val="AD6900"/>
              </a:solidFill>
              <a:ln w="12699">
                <a:solidFill>
                  <a:schemeClr val="tx1"/>
                </a:solidFill>
                <a:miter lim="800000"/>
                <a:headEnd/>
                <a:tailEnd/>
              </a:ln>
              <a:effectLst/>
            </p:spPr>
            <p:txBody>
              <a:bodyPr wrap="none" anchor="ctr"/>
              <a:lstStyle/>
              <a:p>
                <a:endParaRPr lang="en-US" dirty="0"/>
              </a:p>
            </p:txBody>
          </p:sp>
          <p:sp>
            <p:nvSpPr>
              <p:cNvPr id="305234" name="Rectangle 82"/>
              <p:cNvSpPr>
                <a:spLocks noChangeArrowheads="1"/>
              </p:cNvSpPr>
              <p:nvPr/>
            </p:nvSpPr>
            <p:spPr bwMode="auto">
              <a:xfrm>
                <a:off x="739" y="3535"/>
                <a:ext cx="1593" cy="192"/>
              </a:xfrm>
              <a:prstGeom prst="rect">
                <a:avLst/>
              </a:prstGeom>
              <a:noFill/>
              <a:ln w="12699">
                <a:noFill/>
                <a:miter lim="800000"/>
                <a:headEnd/>
                <a:tailEnd/>
              </a:ln>
              <a:effectLst/>
            </p:spPr>
            <p:txBody>
              <a:bodyPr wrap="none" lIns="90488" tIns="44450" rIns="90488" bIns="44450">
                <a:spAutoFit/>
              </a:bodyPr>
              <a:lstStyle/>
              <a:p>
                <a:r>
                  <a:rPr lang="en-US" sz="1400" b="1" dirty="0">
                    <a:latin typeface="Arial" pitchFamily="34" charset="0"/>
                  </a:rPr>
                  <a:t>Lower Shoreface - Offshore</a:t>
                </a:r>
              </a:p>
            </p:txBody>
          </p:sp>
        </p:grpSp>
        <p:grpSp>
          <p:nvGrpSpPr>
            <p:cNvPr id="8" name="Group 83"/>
            <p:cNvGrpSpPr>
              <a:grpSpLocks/>
            </p:cNvGrpSpPr>
            <p:nvPr/>
          </p:nvGrpSpPr>
          <p:grpSpPr bwMode="auto">
            <a:xfrm>
              <a:off x="492" y="2970"/>
              <a:ext cx="1683" cy="192"/>
              <a:chOff x="492" y="3375"/>
              <a:chExt cx="1683" cy="192"/>
            </a:xfrm>
          </p:grpSpPr>
          <p:sp>
            <p:nvSpPr>
              <p:cNvPr id="305236" name="Rectangle 84"/>
              <p:cNvSpPr>
                <a:spLocks noChangeArrowheads="1"/>
              </p:cNvSpPr>
              <p:nvPr/>
            </p:nvSpPr>
            <p:spPr bwMode="auto">
              <a:xfrm>
                <a:off x="492" y="3417"/>
                <a:ext cx="195" cy="105"/>
              </a:xfrm>
              <a:prstGeom prst="rect">
                <a:avLst/>
              </a:prstGeom>
              <a:solidFill>
                <a:srgbClr val="FE9B03"/>
              </a:solidFill>
              <a:ln w="12699">
                <a:solidFill>
                  <a:schemeClr val="tx1"/>
                </a:solidFill>
                <a:miter lim="800000"/>
                <a:headEnd/>
                <a:tailEnd/>
              </a:ln>
              <a:effectLst/>
            </p:spPr>
            <p:txBody>
              <a:bodyPr wrap="none" anchor="ctr"/>
              <a:lstStyle/>
              <a:p>
                <a:endParaRPr lang="en-US" dirty="0"/>
              </a:p>
            </p:txBody>
          </p:sp>
          <p:sp>
            <p:nvSpPr>
              <p:cNvPr id="305237" name="Rectangle 85"/>
              <p:cNvSpPr>
                <a:spLocks noChangeArrowheads="1"/>
              </p:cNvSpPr>
              <p:nvPr/>
            </p:nvSpPr>
            <p:spPr bwMode="auto">
              <a:xfrm>
                <a:off x="739" y="3375"/>
                <a:ext cx="1436" cy="192"/>
              </a:xfrm>
              <a:prstGeom prst="rect">
                <a:avLst/>
              </a:prstGeom>
              <a:noFill/>
              <a:ln w="12699">
                <a:noFill/>
                <a:miter lim="800000"/>
                <a:headEnd/>
                <a:tailEnd/>
              </a:ln>
              <a:effectLst/>
            </p:spPr>
            <p:txBody>
              <a:bodyPr wrap="none" lIns="90488" tIns="44450" rIns="90488" bIns="44450">
                <a:spAutoFit/>
              </a:bodyPr>
              <a:lstStyle/>
              <a:p>
                <a:r>
                  <a:rPr lang="en-US" sz="1400" b="1" dirty="0">
                    <a:latin typeface="Arial" pitchFamily="34" charset="0"/>
                  </a:rPr>
                  <a:t>Fluvial Incised Valley Fill</a:t>
                </a:r>
              </a:p>
            </p:txBody>
          </p:sp>
        </p:grpSp>
        <p:grpSp>
          <p:nvGrpSpPr>
            <p:cNvPr id="9" name="Group 86"/>
            <p:cNvGrpSpPr>
              <a:grpSpLocks/>
            </p:cNvGrpSpPr>
            <p:nvPr/>
          </p:nvGrpSpPr>
          <p:grpSpPr bwMode="auto">
            <a:xfrm>
              <a:off x="492" y="3347"/>
              <a:ext cx="876" cy="192"/>
              <a:chOff x="492" y="3707"/>
              <a:chExt cx="876" cy="192"/>
            </a:xfrm>
          </p:grpSpPr>
          <p:sp>
            <p:nvSpPr>
              <p:cNvPr id="305239" name="Rectangle 87"/>
              <p:cNvSpPr>
                <a:spLocks noChangeArrowheads="1"/>
              </p:cNvSpPr>
              <p:nvPr/>
            </p:nvSpPr>
            <p:spPr bwMode="auto">
              <a:xfrm>
                <a:off x="492" y="3749"/>
                <a:ext cx="195" cy="105"/>
              </a:xfrm>
              <a:prstGeom prst="rect">
                <a:avLst/>
              </a:prstGeom>
              <a:solidFill>
                <a:srgbClr val="FDE3BA"/>
              </a:solidFill>
              <a:ln w="12699">
                <a:solidFill>
                  <a:schemeClr val="tx1"/>
                </a:solidFill>
                <a:miter lim="800000"/>
                <a:headEnd/>
                <a:tailEnd/>
              </a:ln>
              <a:effectLst/>
            </p:spPr>
            <p:txBody>
              <a:bodyPr wrap="none" anchor="ctr"/>
              <a:lstStyle/>
              <a:p>
                <a:endParaRPr lang="en-US" dirty="0"/>
              </a:p>
            </p:txBody>
          </p:sp>
          <p:sp>
            <p:nvSpPr>
              <p:cNvPr id="305240" name="Rectangle 88"/>
              <p:cNvSpPr>
                <a:spLocks noChangeArrowheads="1"/>
              </p:cNvSpPr>
              <p:nvPr/>
            </p:nvSpPr>
            <p:spPr bwMode="auto">
              <a:xfrm>
                <a:off x="739" y="3707"/>
                <a:ext cx="629" cy="192"/>
              </a:xfrm>
              <a:prstGeom prst="rect">
                <a:avLst/>
              </a:prstGeom>
              <a:noFill/>
              <a:ln w="12699">
                <a:noFill/>
                <a:miter lim="800000"/>
                <a:headEnd/>
                <a:tailEnd/>
              </a:ln>
              <a:effectLst/>
            </p:spPr>
            <p:txBody>
              <a:bodyPr wrap="none" lIns="90488" tIns="44450" rIns="90488" bIns="44450">
                <a:spAutoFit/>
              </a:bodyPr>
              <a:lstStyle/>
              <a:p>
                <a:r>
                  <a:rPr lang="en-US" sz="1400" b="1" dirty="0">
                    <a:latin typeface="Arial" pitchFamily="34" charset="0"/>
                  </a:rPr>
                  <a:t>Estuarine</a:t>
                </a:r>
              </a:p>
            </p:txBody>
          </p:sp>
        </p:grpSp>
      </p:grpSp>
      <p:grpSp>
        <p:nvGrpSpPr>
          <p:cNvPr id="10" name="Group 89"/>
          <p:cNvGrpSpPr>
            <a:grpSpLocks/>
          </p:cNvGrpSpPr>
          <p:nvPr/>
        </p:nvGrpSpPr>
        <p:grpSpPr bwMode="auto">
          <a:xfrm>
            <a:off x="4071939" y="5611813"/>
            <a:ext cx="2233613" cy="903287"/>
            <a:chOff x="2522" y="2970"/>
            <a:chExt cx="1407" cy="569"/>
          </a:xfrm>
        </p:grpSpPr>
        <p:grpSp>
          <p:nvGrpSpPr>
            <p:cNvPr id="11" name="Group 90"/>
            <p:cNvGrpSpPr>
              <a:grpSpLocks/>
            </p:cNvGrpSpPr>
            <p:nvPr/>
          </p:nvGrpSpPr>
          <p:grpSpPr bwMode="auto">
            <a:xfrm>
              <a:off x="2522" y="2970"/>
              <a:ext cx="1070" cy="192"/>
              <a:chOff x="2522" y="3375"/>
              <a:chExt cx="1070" cy="192"/>
            </a:xfrm>
          </p:grpSpPr>
          <p:sp>
            <p:nvSpPr>
              <p:cNvPr id="305243" name="Rectangle 91"/>
              <p:cNvSpPr>
                <a:spLocks noChangeArrowheads="1"/>
              </p:cNvSpPr>
              <p:nvPr/>
            </p:nvSpPr>
            <p:spPr bwMode="auto">
              <a:xfrm>
                <a:off x="2522" y="3417"/>
                <a:ext cx="195" cy="105"/>
              </a:xfrm>
              <a:prstGeom prst="rect">
                <a:avLst/>
              </a:prstGeom>
              <a:solidFill>
                <a:srgbClr val="A2FFA3"/>
              </a:solidFill>
              <a:ln w="12699">
                <a:solidFill>
                  <a:schemeClr val="tx1"/>
                </a:solidFill>
                <a:miter lim="800000"/>
                <a:headEnd/>
                <a:tailEnd/>
              </a:ln>
              <a:effectLst/>
            </p:spPr>
            <p:txBody>
              <a:bodyPr wrap="none" anchor="ctr"/>
              <a:lstStyle/>
              <a:p>
                <a:endParaRPr lang="en-US" dirty="0"/>
              </a:p>
            </p:txBody>
          </p:sp>
          <p:sp>
            <p:nvSpPr>
              <p:cNvPr id="305244" name="Rectangle 92"/>
              <p:cNvSpPr>
                <a:spLocks noChangeArrowheads="1"/>
              </p:cNvSpPr>
              <p:nvPr/>
            </p:nvSpPr>
            <p:spPr bwMode="auto">
              <a:xfrm>
                <a:off x="2769" y="3375"/>
                <a:ext cx="823" cy="192"/>
              </a:xfrm>
              <a:prstGeom prst="rect">
                <a:avLst/>
              </a:prstGeom>
              <a:noFill/>
              <a:ln w="12699">
                <a:noFill/>
                <a:miter lim="800000"/>
                <a:headEnd/>
                <a:tailEnd/>
              </a:ln>
              <a:effectLst/>
            </p:spPr>
            <p:txBody>
              <a:bodyPr wrap="none" lIns="90488" tIns="44450" rIns="90488" bIns="44450">
                <a:spAutoFit/>
              </a:bodyPr>
              <a:lstStyle/>
              <a:p>
                <a:r>
                  <a:rPr lang="en-US" sz="1400" b="1" dirty="0">
                    <a:latin typeface="Arial" pitchFamily="34" charset="0"/>
                  </a:rPr>
                  <a:t>Coastal Plain</a:t>
                </a:r>
              </a:p>
            </p:txBody>
          </p:sp>
        </p:grpSp>
        <p:grpSp>
          <p:nvGrpSpPr>
            <p:cNvPr id="12" name="Group 93"/>
            <p:cNvGrpSpPr>
              <a:grpSpLocks/>
            </p:cNvGrpSpPr>
            <p:nvPr/>
          </p:nvGrpSpPr>
          <p:grpSpPr bwMode="auto">
            <a:xfrm>
              <a:off x="2522" y="3150"/>
              <a:ext cx="1076" cy="192"/>
              <a:chOff x="2528" y="3535"/>
              <a:chExt cx="1076" cy="192"/>
            </a:xfrm>
          </p:grpSpPr>
          <p:sp>
            <p:nvSpPr>
              <p:cNvPr id="305246" name="Rectangle 94"/>
              <p:cNvSpPr>
                <a:spLocks noChangeArrowheads="1"/>
              </p:cNvSpPr>
              <p:nvPr/>
            </p:nvSpPr>
            <p:spPr bwMode="auto">
              <a:xfrm>
                <a:off x="2528" y="3577"/>
                <a:ext cx="195" cy="105"/>
              </a:xfrm>
              <a:prstGeom prst="rect">
                <a:avLst/>
              </a:prstGeom>
              <a:solidFill>
                <a:schemeClr val="folHlink"/>
              </a:solidFill>
              <a:ln w="12699">
                <a:solidFill>
                  <a:schemeClr val="tx1"/>
                </a:solidFill>
                <a:miter lim="800000"/>
                <a:headEnd/>
                <a:tailEnd/>
              </a:ln>
              <a:effectLst/>
            </p:spPr>
            <p:txBody>
              <a:bodyPr wrap="none" anchor="ctr"/>
              <a:lstStyle/>
              <a:p>
                <a:endParaRPr lang="en-US" dirty="0"/>
              </a:p>
            </p:txBody>
          </p:sp>
          <p:sp>
            <p:nvSpPr>
              <p:cNvPr id="305247" name="Rectangle 95"/>
              <p:cNvSpPr>
                <a:spLocks noChangeArrowheads="1"/>
              </p:cNvSpPr>
              <p:nvPr/>
            </p:nvSpPr>
            <p:spPr bwMode="auto">
              <a:xfrm>
                <a:off x="2775" y="3535"/>
                <a:ext cx="829" cy="192"/>
              </a:xfrm>
              <a:prstGeom prst="rect">
                <a:avLst/>
              </a:prstGeom>
              <a:noFill/>
              <a:ln w="12699">
                <a:noFill/>
                <a:miter lim="800000"/>
                <a:headEnd/>
                <a:tailEnd/>
              </a:ln>
              <a:effectLst/>
            </p:spPr>
            <p:txBody>
              <a:bodyPr wrap="none" lIns="90488" tIns="44450" rIns="90488" bIns="44450">
                <a:spAutoFit/>
              </a:bodyPr>
              <a:lstStyle/>
              <a:p>
                <a:r>
                  <a:rPr lang="en-US" sz="1400" b="1" dirty="0">
                    <a:latin typeface="Arial" pitchFamily="34" charset="0"/>
                  </a:rPr>
                  <a:t>Slope - Basin</a:t>
                </a:r>
              </a:p>
            </p:txBody>
          </p:sp>
        </p:grpSp>
        <p:grpSp>
          <p:nvGrpSpPr>
            <p:cNvPr id="13" name="Group 96"/>
            <p:cNvGrpSpPr>
              <a:grpSpLocks/>
            </p:cNvGrpSpPr>
            <p:nvPr/>
          </p:nvGrpSpPr>
          <p:grpSpPr bwMode="auto">
            <a:xfrm>
              <a:off x="2522" y="3347"/>
              <a:ext cx="1407" cy="192"/>
              <a:chOff x="2528" y="3707"/>
              <a:chExt cx="1407" cy="192"/>
            </a:xfrm>
          </p:grpSpPr>
          <p:sp>
            <p:nvSpPr>
              <p:cNvPr id="305249" name="Rectangle 97"/>
              <p:cNvSpPr>
                <a:spLocks noChangeArrowheads="1"/>
              </p:cNvSpPr>
              <p:nvPr/>
            </p:nvSpPr>
            <p:spPr bwMode="auto">
              <a:xfrm>
                <a:off x="2528" y="3749"/>
                <a:ext cx="195" cy="105"/>
              </a:xfrm>
              <a:prstGeom prst="rect">
                <a:avLst/>
              </a:prstGeom>
              <a:solidFill>
                <a:srgbClr val="316501"/>
              </a:solidFill>
              <a:ln w="12699">
                <a:solidFill>
                  <a:schemeClr val="tx1"/>
                </a:solidFill>
                <a:miter lim="800000"/>
                <a:headEnd/>
                <a:tailEnd/>
              </a:ln>
              <a:effectLst/>
            </p:spPr>
            <p:txBody>
              <a:bodyPr wrap="none" anchor="ctr"/>
              <a:lstStyle/>
              <a:p>
                <a:endParaRPr lang="en-US" dirty="0"/>
              </a:p>
            </p:txBody>
          </p:sp>
          <p:sp>
            <p:nvSpPr>
              <p:cNvPr id="305250" name="Rectangle 98"/>
              <p:cNvSpPr>
                <a:spLocks noChangeArrowheads="1"/>
              </p:cNvSpPr>
              <p:nvPr/>
            </p:nvSpPr>
            <p:spPr bwMode="auto">
              <a:xfrm>
                <a:off x="2775" y="3707"/>
                <a:ext cx="1160" cy="192"/>
              </a:xfrm>
              <a:prstGeom prst="rect">
                <a:avLst/>
              </a:prstGeom>
              <a:noFill/>
              <a:ln w="12699">
                <a:noFill/>
                <a:miter lim="800000"/>
                <a:headEnd/>
                <a:tailEnd/>
              </a:ln>
              <a:effectLst/>
            </p:spPr>
            <p:txBody>
              <a:bodyPr wrap="none" lIns="90488" tIns="44450" rIns="90488" bIns="44450">
                <a:spAutoFit/>
              </a:bodyPr>
              <a:lstStyle/>
              <a:p>
                <a:r>
                  <a:rPr lang="en-US" sz="1400" b="1" dirty="0">
                    <a:latin typeface="Arial" pitchFamily="34" charset="0"/>
                  </a:rPr>
                  <a:t>Condensed Interval</a:t>
                </a:r>
              </a:p>
            </p:txBody>
          </p:sp>
        </p:grpSp>
      </p:grpSp>
      <p:sp>
        <p:nvSpPr>
          <p:cNvPr id="305251" name="Text Box 99"/>
          <p:cNvSpPr txBox="1">
            <a:spLocks noChangeArrowheads="1"/>
          </p:cNvSpPr>
          <p:nvPr/>
        </p:nvSpPr>
        <p:spPr bwMode="auto">
          <a:xfrm>
            <a:off x="450850" y="830263"/>
            <a:ext cx="8483669" cy="1384995"/>
          </a:xfrm>
          <a:prstGeom prst="rect">
            <a:avLst/>
          </a:prstGeom>
          <a:noFill/>
          <a:ln w="9525">
            <a:noFill/>
            <a:miter lim="800000"/>
            <a:headEnd/>
            <a:tailEnd/>
          </a:ln>
          <a:effectLst/>
        </p:spPr>
        <p:txBody>
          <a:bodyPr wrap="none">
            <a:spAutoFit/>
          </a:bodyPr>
          <a:lstStyle/>
          <a:p>
            <a:pPr>
              <a:spcBef>
                <a:spcPct val="25000"/>
              </a:spcBef>
              <a:buFontTx/>
              <a:buChar char="•"/>
            </a:pPr>
            <a:r>
              <a:rPr lang="en-US" dirty="0">
                <a:latin typeface="Tahoma" pitchFamily="34" charset="0"/>
              </a:rPr>
              <a:t> Seismic reflections parallel </a:t>
            </a:r>
            <a:r>
              <a:rPr lang="en-US" dirty="0" smtClean="0">
                <a:latin typeface="Tahoma" pitchFamily="34" charset="0"/>
              </a:rPr>
              <a:t>mid to low order stratal </a:t>
            </a:r>
            <a:r>
              <a:rPr lang="en-US" dirty="0">
                <a:latin typeface="Tahoma" pitchFamily="34" charset="0"/>
              </a:rPr>
              <a:t>surfaces</a:t>
            </a:r>
          </a:p>
          <a:p>
            <a:pPr>
              <a:spcBef>
                <a:spcPct val="25000"/>
              </a:spcBef>
              <a:buFontTx/>
              <a:buChar char="•"/>
            </a:pPr>
            <a:r>
              <a:rPr lang="en-US" dirty="0">
                <a:latin typeface="Tahoma" pitchFamily="34" charset="0"/>
              </a:rPr>
              <a:t> Reflection terminations mark unconformities</a:t>
            </a:r>
          </a:p>
          <a:p>
            <a:pPr>
              <a:spcBef>
                <a:spcPct val="25000"/>
              </a:spcBef>
              <a:buFontTx/>
              <a:buChar char="•"/>
            </a:pPr>
            <a:r>
              <a:rPr lang="en-US" dirty="0">
                <a:latin typeface="Tahoma" pitchFamily="34" charset="0"/>
              </a:rPr>
              <a:t> Changes in reflection character indicate facies changes</a:t>
            </a:r>
          </a:p>
        </p:txBody>
      </p:sp>
      <p:sp>
        <p:nvSpPr>
          <p:cNvPr id="305213" name="Rectangle 61"/>
          <p:cNvSpPr>
            <a:spLocks noChangeAspect="1" noChangeArrowheads="1"/>
          </p:cNvSpPr>
          <p:nvPr/>
        </p:nvSpPr>
        <p:spPr bwMode="auto">
          <a:xfrm>
            <a:off x="1260449" y="2583472"/>
            <a:ext cx="2211271" cy="392552"/>
          </a:xfrm>
          <a:prstGeom prst="rect">
            <a:avLst/>
          </a:prstGeom>
          <a:solidFill>
            <a:schemeClr val="tx1"/>
          </a:solidFill>
          <a:ln w="12699">
            <a:noFill/>
            <a:miter lim="800000"/>
            <a:headEnd/>
            <a:tailEnd/>
          </a:ln>
          <a:effectLst/>
        </p:spPr>
        <p:txBody>
          <a:bodyPr wrap="none" lIns="90488" tIns="44450" rIns="90488" bIns="44450">
            <a:spAutoFit/>
          </a:bodyPr>
          <a:lstStyle/>
          <a:p>
            <a:r>
              <a:rPr lang="en-US" b="1" dirty="0">
                <a:solidFill>
                  <a:srgbClr val="FFFF00"/>
                </a:solidFill>
                <a:latin typeface="Tahoma" pitchFamily="34" charset="0"/>
              </a:rPr>
              <a:t>Stratal Surfaces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p:nvPr>
        </p:nvSpPr>
        <p:spPr/>
        <p:txBody>
          <a:bodyPr/>
          <a:lstStyle/>
          <a:p>
            <a:r>
              <a:rPr lang="en-US" dirty="0"/>
              <a:t>Why Stratal Surfaces?</a:t>
            </a:r>
          </a:p>
        </p:txBody>
      </p:sp>
      <p:sp>
        <p:nvSpPr>
          <p:cNvPr id="306179" name="Rectangle 3"/>
          <p:cNvSpPr>
            <a:spLocks noChangeArrowheads="1"/>
          </p:cNvSpPr>
          <p:nvPr/>
        </p:nvSpPr>
        <p:spPr bwMode="auto">
          <a:xfrm>
            <a:off x="228600" y="304800"/>
            <a:ext cx="7772400" cy="381000"/>
          </a:xfrm>
          <a:prstGeom prst="rect">
            <a:avLst/>
          </a:prstGeom>
          <a:noFill/>
          <a:ln w="9525">
            <a:noFill/>
            <a:miter lim="800000"/>
            <a:headEnd/>
            <a:tailEnd/>
          </a:ln>
          <a:effectLst/>
        </p:spPr>
        <p:txBody>
          <a:bodyPr anchor="ctr"/>
          <a:lstStyle/>
          <a:p>
            <a:endParaRPr lang="en-US" sz="2400" b="1" dirty="0">
              <a:solidFill>
                <a:srgbClr val="FFFF00"/>
              </a:solidFill>
              <a:latin typeface="Tahoma" pitchFamily="34" charset="0"/>
            </a:endParaRPr>
          </a:p>
        </p:txBody>
      </p:sp>
      <p:sp>
        <p:nvSpPr>
          <p:cNvPr id="306180" name="Text Box 4"/>
          <p:cNvSpPr txBox="1">
            <a:spLocks noChangeArrowheads="1"/>
          </p:cNvSpPr>
          <p:nvPr/>
        </p:nvSpPr>
        <p:spPr bwMode="auto">
          <a:xfrm>
            <a:off x="238125" y="1009650"/>
            <a:ext cx="7870825" cy="707886"/>
          </a:xfrm>
          <a:prstGeom prst="rect">
            <a:avLst/>
          </a:prstGeom>
          <a:noFill/>
          <a:ln w="9525">
            <a:noFill/>
            <a:miter lim="800000"/>
            <a:headEnd/>
            <a:tailEnd/>
          </a:ln>
          <a:effectLst/>
        </p:spPr>
        <p:txBody>
          <a:bodyPr>
            <a:spAutoFit/>
          </a:bodyPr>
          <a:lstStyle/>
          <a:p>
            <a:r>
              <a:rPr lang="en-US" sz="2000" b="1" dirty="0">
                <a:latin typeface="Tahoma" pitchFamily="34" charset="0"/>
              </a:rPr>
              <a:t>Recall: Reflections are generated where there is a change 	 in acoustic properties </a:t>
            </a:r>
            <a:r>
              <a:rPr lang="en-US" sz="2000" b="1" dirty="0" smtClean="0">
                <a:latin typeface="Tahoma" pitchFamily="34" charset="0"/>
              </a:rPr>
              <a:t>(I </a:t>
            </a:r>
            <a:r>
              <a:rPr lang="en-US" sz="2000" b="1" dirty="0">
                <a:latin typeface="Tahoma" pitchFamily="34" charset="0"/>
              </a:rPr>
              <a:t>= </a:t>
            </a:r>
            <a:r>
              <a:rPr lang="el-GR" sz="2000" b="1" dirty="0">
                <a:latin typeface="Symbol" pitchFamily="18" charset="2"/>
              </a:rPr>
              <a:t>r</a:t>
            </a:r>
            <a:r>
              <a:rPr lang="en-US" sz="2000" b="1" dirty="0">
                <a:latin typeface="Tahoma" pitchFamily="34" charset="0"/>
              </a:rPr>
              <a:t>v)</a:t>
            </a:r>
          </a:p>
        </p:txBody>
      </p:sp>
      <p:grpSp>
        <p:nvGrpSpPr>
          <p:cNvPr id="2" name="Group 5"/>
          <p:cNvGrpSpPr>
            <a:grpSpLocks/>
          </p:cNvGrpSpPr>
          <p:nvPr/>
        </p:nvGrpSpPr>
        <p:grpSpPr bwMode="auto">
          <a:xfrm>
            <a:off x="1709738" y="2865438"/>
            <a:ext cx="6081712" cy="3629025"/>
            <a:chOff x="1077" y="1805"/>
            <a:chExt cx="3831" cy="2286"/>
          </a:xfrm>
        </p:grpSpPr>
        <p:grpSp>
          <p:nvGrpSpPr>
            <p:cNvPr id="3" name="Group 6"/>
            <p:cNvGrpSpPr>
              <a:grpSpLocks/>
            </p:cNvGrpSpPr>
            <p:nvPr/>
          </p:nvGrpSpPr>
          <p:grpSpPr bwMode="auto">
            <a:xfrm>
              <a:off x="1077" y="1818"/>
              <a:ext cx="3831" cy="2273"/>
              <a:chOff x="1077" y="1818"/>
              <a:chExt cx="3831" cy="2273"/>
            </a:xfrm>
          </p:grpSpPr>
          <p:sp>
            <p:nvSpPr>
              <p:cNvPr id="306183" name="Rectangle 7"/>
              <p:cNvSpPr>
                <a:spLocks noChangeArrowheads="1"/>
              </p:cNvSpPr>
              <p:nvPr/>
            </p:nvSpPr>
            <p:spPr bwMode="auto">
              <a:xfrm>
                <a:off x="1077" y="3717"/>
                <a:ext cx="163" cy="355"/>
              </a:xfrm>
              <a:prstGeom prst="rect">
                <a:avLst/>
              </a:prstGeom>
              <a:solidFill>
                <a:schemeClr val="bg1"/>
              </a:solidFill>
              <a:ln w="9525">
                <a:solidFill>
                  <a:schemeClr val="bg1"/>
                </a:solidFill>
                <a:miter lim="800000"/>
                <a:headEnd/>
                <a:tailEnd/>
              </a:ln>
              <a:effectLst/>
            </p:spPr>
            <p:txBody>
              <a:bodyPr wrap="none" anchor="ctr"/>
              <a:lstStyle/>
              <a:p>
                <a:endParaRPr lang="en-US" dirty="0"/>
              </a:p>
            </p:txBody>
          </p:sp>
          <p:pic>
            <p:nvPicPr>
              <p:cNvPr id="306184" name="Picture 8" descr="brushy1"/>
              <p:cNvPicPr>
                <a:picLocks noChangeAspect="1" noChangeArrowheads="1"/>
              </p:cNvPicPr>
              <p:nvPr/>
            </p:nvPicPr>
            <p:blipFill>
              <a:blip r:embed="rId3" cstate="print">
                <a:lum bright="-10000" contrast="30000"/>
              </a:blip>
              <a:srcRect/>
              <a:stretch>
                <a:fillRect/>
              </a:stretch>
            </p:blipFill>
            <p:spPr bwMode="auto">
              <a:xfrm>
                <a:off x="1207" y="1818"/>
                <a:ext cx="3701" cy="2273"/>
              </a:xfrm>
              <a:prstGeom prst="rect">
                <a:avLst/>
              </a:prstGeom>
              <a:noFill/>
              <a:ln w="9525">
                <a:noFill/>
                <a:miter lim="800000"/>
                <a:headEnd/>
                <a:tailEnd/>
              </a:ln>
            </p:spPr>
          </p:pic>
          <p:sp>
            <p:nvSpPr>
              <p:cNvPr id="306185" name="Freeform 9"/>
              <p:cNvSpPr>
                <a:spLocks/>
              </p:cNvSpPr>
              <p:nvPr/>
            </p:nvSpPr>
            <p:spPr bwMode="auto">
              <a:xfrm>
                <a:off x="1192" y="3416"/>
                <a:ext cx="3716" cy="367"/>
              </a:xfrm>
              <a:custGeom>
                <a:avLst/>
                <a:gdLst/>
                <a:ahLst/>
                <a:cxnLst>
                  <a:cxn ang="0">
                    <a:pos x="0" y="44"/>
                  </a:cxn>
                  <a:cxn ang="0">
                    <a:pos x="200" y="12"/>
                  </a:cxn>
                  <a:cxn ang="0">
                    <a:pos x="352" y="12"/>
                  </a:cxn>
                  <a:cxn ang="0">
                    <a:pos x="536" y="84"/>
                  </a:cxn>
                  <a:cxn ang="0">
                    <a:pos x="712" y="92"/>
                  </a:cxn>
                  <a:cxn ang="0">
                    <a:pos x="832" y="100"/>
                  </a:cxn>
                  <a:cxn ang="0">
                    <a:pos x="936" y="132"/>
                  </a:cxn>
                  <a:cxn ang="0">
                    <a:pos x="1048" y="116"/>
                  </a:cxn>
                  <a:cxn ang="0">
                    <a:pos x="1064" y="60"/>
                  </a:cxn>
                  <a:cxn ang="0">
                    <a:pos x="1264" y="84"/>
                  </a:cxn>
                  <a:cxn ang="0">
                    <a:pos x="1632" y="124"/>
                  </a:cxn>
                  <a:cxn ang="0">
                    <a:pos x="1920" y="172"/>
                  </a:cxn>
                  <a:cxn ang="0">
                    <a:pos x="2336" y="164"/>
                  </a:cxn>
                  <a:cxn ang="0">
                    <a:pos x="2704" y="156"/>
                  </a:cxn>
                  <a:cxn ang="0">
                    <a:pos x="2832" y="156"/>
                  </a:cxn>
                  <a:cxn ang="0">
                    <a:pos x="2896" y="172"/>
                  </a:cxn>
                  <a:cxn ang="0">
                    <a:pos x="2872" y="228"/>
                  </a:cxn>
                  <a:cxn ang="0">
                    <a:pos x="3016" y="356"/>
                  </a:cxn>
                  <a:cxn ang="0">
                    <a:pos x="3160" y="436"/>
                  </a:cxn>
                  <a:cxn ang="0">
                    <a:pos x="3280" y="452"/>
                  </a:cxn>
                  <a:cxn ang="0">
                    <a:pos x="3632" y="460"/>
                  </a:cxn>
                  <a:cxn ang="0">
                    <a:pos x="4000" y="452"/>
                  </a:cxn>
                  <a:cxn ang="0">
                    <a:pos x="4656" y="452"/>
                  </a:cxn>
                </a:cxnLst>
                <a:rect l="0" t="0" r="r" b="b"/>
                <a:pathLst>
                  <a:path w="4656" h="460">
                    <a:moveTo>
                      <a:pt x="0" y="44"/>
                    </a:moveTo>
                    <a:cubicBezTo>
                      <a:pt x="70" y="30"/>
                      <a:pt x="141" y="17"/>
                      <a:pt x="200" y="12"/>
                    </a:cubicBezTo>
                    <a:cubicBezTo>
                      <a:pt x="259" y="7"/>
                      <a:pt x="296" y="0"/>
                      <a:pt x="352" y="12"/>
                    </a:cubicBezTo>
                    <a:cubicBezTo>
                      <a:pt x="408" y="24"/>
                      <a:pt x="476" y="71"/>
                      <a:pt x="536" y="84"/>
                    </a:cubicBezTo>
                    <a:cubicBezTo>
                      <a:pt x="596" y="97"/>
                      <a:pt x="663" y="89"/>
                      <a:pt x="712" y="92"/>
                    </a:cubicBezTo>
                    <a:cubicBezTo>
                      <a:pt x="761" y="95"/>
                      <a:pt x="795" y="93"/>
                      <a:pt x="832" y="100"/>
                    </a:cubicBezTo>
                    <a:cubicBezTo>
                      <a:pt x="869" y="107"/>
                      <a:pt x="900" y="129"/>
                      <a:pt x="936" y="132"/>
                    </a:cubicBezTo>
                    <a:cubicBezTo>
                      <a:pt x="972" y="135"/>
                      <a:pt x="1027" y="128"/>
                      <a:pt x="1048" y="116"/>
                    </a:cubicBezTo>
                    <a:cubicBezTo>
                      <a:pt x="1069" y="104"/>
                      <a:pt x="1028" y="65"/>
                      <a:pt x="1064" y="60"/>
                    </a:cubicBezTo>
                    <a:cubicBezTo>
                      <a:pt x="1100" y="55"/>
                      <a:pt x="1169" y="73"/>
                      <a:pt x="1264" y="84"/>
                    </a:cubicBezTo>
                    <a:cubicBezTo>
                      <a:pt x="1359" y="95"/>
                      <a:pt x="1523" y="109"/>
                      <a:pt x="1632" y="124"/>
                    </a:cubicBezTo>
                    <a:cubicBezTo>
                      <a:pt x="1741" y="139"/>
                      <a:pt x="1803" y="165"/>
                      <a:pt x="1920" y="172"/>
                    </a:cubicBezTo>
                    <a:cubicBezTo>
                      <a:pt x="2037" y="179"/>
                      <a:pt x="2205" y="167"/>
                      <a:pt x="2336" y="164"/>
                    </a:cubicBezTo>
                    <a:cubicBezTo>
                      <a:pt x="2467" y="161"/>
                      <a:pt x="2621" y="157"/>
                      <a:pt x="2704" y="156"/>
                    </a:cubicBezTo>
                    <a:cubicBezTo>
                      <a:pt x="2787" y="155"/>
                      <a:pt x="2800" y="153"/>
                      <a:pt x="2832" y="156"/>
                    </a:cubicBezTo>
                    <a:cubicBezTo>
                      <a:pt x="2864" y="159"/>
                      <a:pt x="2889" y="160"/>
                      <a:pt x="2896" y="172"/>
                    </a:cubicBezTo>
                    <a:cubicBezTo>
                      <a:pt x="2903" y="184"/>
                      <a:pt x="2852" y="197"/>
                      <a:pt x="2872" y="228"/>
                    </a:cubicBezTo>
                    <a:cubicBezTo>
                      <a:pt x="2892" y="259"/>
                      <a:pt x="2968" y="321"/>
                      <a:pt x="3016" y="356"/>
                    </a:cubicBezTo>
                    <a:cubicBezTo>
                      <a:pt x="3064" y="391"/>
                      <a:pt x="3116" y="420"/>
                      <a:pt x="3160" y="436"/>
                    </a:cubicBezTo>
                    <a:cubicBezTo>
                      <a:pt x="3204" y="452"/>
                      <a:pt x="3201" y="448"/>
                      <a:pt x="3280" y="452"/>
                    </a:cubicBezTo>
                    <a:cubicBezTo>
                      <a:pt x="3359" y="456"/>
                      <a:pt x="3512" y="460"/>
                      <a:pt x="3632" y="460"/>
                    </a:cubicBezTo>
                    <a:cubicBezTo>
                      <a:pt x="3752" y="460"/>
                      <a:pt x="3829" y="453"/>
                      <a:pt x="4000" y="452"/>
                    </a:cubicBezTo>
                    <a:cubicBezTo>
                      <a:pt x="4171" y="451"/>
                      <a:pt x="4413" y="451"/>
                      <a:pt x="4656" y="452"/>
                    </a:cubicBezTo>
                  </a:path>
                </a:pathLst>
              </a:custGeom>
              <a:noFill/>
              <a:ln w="76200" cmpd="sng">
                <a:solidFill>
                  <a:srgbClr val="CC0099"/>
                </a:solidFill>
                <a:round/>
                <a:headEnd/>
                <a:tailEnd/>
              </a:ln>
              <a:effectLst/>
            </p:spPr>
            <p:txBody>
              <a:bodyPr/>
              <a:lstStyle/>
              <a:p>
                <a:endParaRPr lang="en-US" dirty="0"/>
              </a:p>
            </p:txBody>
          </p:sp>
          <p:sp>
            <p:nvSpPr>
              <p:cNvPr id="306186" name="Freeform 10"/>
              <p:cNvSpPr>
                <a:spLocks/>
              </p:cNvSpPr>
              <p:nvPr/>
            </p:nvSpPr>
            <p:spPr bwMode="auto">
              <a:xfrm>
                <a:off x="1205" y="2838"/>
                <a:ext cx="3697" cy="115"/>
              </a:xfrm>
              <a:custGeom>
                <a:avLst/>
                <a:gdLst/>
                <a:ahLst/>
                <a:cxnLst>
                  <a:cxn ang="0">
                    <a:pos x="0" y="24"/>
                  </a:cxn>
                  <a:cxn ang="0">
                    <a:pos x="312" y="8"/>
                  </a:cxn>
                  <a:cxn ang="0">
                    <a:pos x="504" y="0"/>
                  </a:cxn>
                  <a:cxn ang="0">
                    <a:pos x="648" y="24"/>
                  </a:cxn>
                  <a:cxn ang="0">
                    <a:pos x="1072" y="32"/>
                  </a:cxn>
                  <a:cxn ang="0">
                    <a:pos x="1224" y="24"/>
                  </a:cxn>
                  <a:cxn ang="0">
                    <a:pos x="1400" y="48"/>
                  </a:cxn>
                  <a:cxn ang="0">
                    <a:pos x="1648" y="64"/>
                  </a:cxn>
                  <a:cxn ang="0">
                    <a:pos x="1864" y="40"/>
                  </a:cxn>
                  <a:cxn ang="0">
                    <a:pos x="2000" y="112"/>
                  </a:cxn>
                  <a:cxn ang="0">
                    <a:pos x="2192" y="144"/>
                  </a:cxn>
                  <a:cxn ang="0">
                    <a:pos x="2584" y="144"/>
                  </a:cxn>
                  <a:cxn ang="0">
                    <a:pos x="3016" y="120"/>
                  </a:cxn>
                  <a:cxn ang="0">
                    <a:pos x="3304" y="128"/>
                  </a:cxn>
                  <a:cxn ang="0">
                    <a:pos x="3696" y="128"/>
                  </a:cxn>
                  <a:cxn ang="0">
                    <a:pos x="4096" y="128"/>
                  </a:cxn>
                  <a:cxn ang="0">
                    <a:pos x="4312" y="104"/>
                  </a:cxn>
                  <a:cxn ang="0">
                    <a:pos x="4632" y="128"/>
                  </a:cxn>
                </a:cxnLst>
                <a:rect l="0" t="0" r="r" b="b"/>
                <a:pathLst>
                  <a:path w="4632" h="144">
                    <a:moveTo>
                      <a:pt x="0" y="24"/>
                    </a:moveTo>
                    <a:lnTo>
                      <a:pt x="312" y="8"/>
                    </a:lnTo>
                    <a:lnTo>
                      <a:pt x="504" y="0"/>
                    </a:lnTo>
                    <a:lnTo>
                      <a:pt x="648" y="24"/>
                    </a:lnTo>
                    <a:lnTo>
                      <a:pt x="1072" y="32"/>
                    </a:lnTo>
                    <a:lnTo>
                      <a:pt x="1224" y="24"/>
                    </a:lnTo>
                    <a:lnTo>
                      <a:pt x="1400" y="48"/>
                    </a:lnTo>
                    <a:lnTo>
                      <a:pt x="1648" y="64"/>
                    </a:lnTo>
                    <a:lnTo>
                      <a:pt x="1864" y="40"/>
                    </a:lnTo>
                    <a:lnTo>
                      <a:pt x="2000" y="112"/>
                    </a:lnTo>
                    <a:lnTo>
                      <a:pt x="2192" y="144"/>
                    </a:lnTo>
                    <a:lnTo>
                      <a:pt x="2584" y="144"/>
                    </a:lnTo>
                    <a:lnTo>
                      <a:pt x="3016" y="120"/>
                    </a:lnTo>
                    <a:lnTo>
                      <a:pt x="3304" y="128"/>
                    </a:lnTo>
                    <a:lnTo>
                      <a:pt x="3696" y="128"/>
                    </a:lnTo>
                    <a:lnTo>
                      <a:pt x="4096" y="128"/>
                    </a:lnTo>
                    <a:lnTo>
                      <a:pt x="4312" y="104"/>
                    </a:lnTo>
                    <a:lnTo>
                      <a:pt x="4632" y="128"/>
                    </a:lnTo>
                  </a:path>
                </a:pathLst>
              </a:custGeom>
              <a:noFill/>
              <a:ln w="38100" cmpd="sng">
                <a:solidFill>
                  <a:srgbClr val="FF0000"/>
                </a:solidFill>
                <a:round/>
                <a:headEnd/>
                <a:tailEnd/>
              </a:ln>
              <a:effectLst/>
            </p:spPr>
            <p:txBody>
              <a:bodyPr/>
              <a:lstStyle/>
              <a:p>
                <a:endParaRPr lang="en-US" dirty="0"/>
              </a:p>
            </p:txBody>
          </p:sp>
          <p:sp>
            <p:nvSpPr>
              <p:cNvPr id="306187" name="Freeform 11"/>
              <p:cNvSpPr>
                <a:spLocks/>
              </p:cNvSpPr>
              <p:nvPr/>
            </p:nvSpPr>
            <p:spPr bwMode="auto">
              <a:xfrm>
                <a:off x="1530" y="2235"/>
                <a:ext cx="3378" cy="201"/>
              </a:xfrm>
              <a:custGeom>
                <a:avLst/>
                <a:gdLst/>
                <a:ahLst/>
                <a:cxnLst>
                  <a:cxn ang="0">
                    <a:pos x="0" y="251"/>
                  </a:cxn>
                  <a:cxn ang="0">
                    <a:pos x="360" y="227"/>
                  </a:cxn>
                  <a:cxn ang="0">
                    <a:pos x="456" y="203"/>
                  </a:cxn>
                  <a:cxn ang="0">
                    <a:pos x="568" y="171"/>
                  </a:cxn>
                  <a:cxn ang="0">
                    <a:pos x="848" y="195"/>
                  </a:cxn>
                  <a:cxn ang="0">
                    <a:pos x="1264" y="187"/>
                  </a:cxn>
                  <a:cxn ang="0">
                    <a:pos x="1384" y="155"/>
                  </a:cxn>
                  <a:cxn ang="0">
                    <a:pos x="1440" y="195"/>
                  </a:cxn>
                  <a:cxn ang="0">
                    <a:pos x="1600" y="171"/>
                  </a:cxn>
                  <a:cxn ang="0">
                    <a:pos x="1768" y="83"/>
                  </a:cxn>
                  <a:cxn ang="0">
                    <a:pos x="2336" y="83"/>
                  </a:cxn>
                  <a:cxn ang="0">
                    <a:pos x="2856" y="59"/>
                  </a:cxn>
                  <a:cxn ang="0">
                    <a:pos x="2992" y="11"/>
                  </a:cxn>
                  <a:cxn ang="0">
                    <a:pos x="3432" y="27"/>
                  </a:cxn>
                  <a:cxn ang="0">
                    <a:pos x="3704" y="3"/>
                  </a:cxn>
                  <a:cxn ang="0">
                    <a:pos x="4040" y="11"/>
                  </a:cxn>
                  <a:cxn ang="0">
                    <a:pos x="4232" y="43"/>
                  </a:cxn>
                </a:cxnLst>
                <a:rect l="0" t="0" r="r" b="b"/>
                <a:pathLst>
                  <a:path w="4232" h="251">
                    <a:moveTo>
                      <a:pt x="0" y="251"/>
                    </a:moveTo>
                    <a:cubicBezTo>
                      <a:pt x="142" y="243"/>
                      <a:pt x="284" y="235"/>
                      <a:pt x="360" y="227"/>
                    </a:cubicBezTo>
                    <a:cubicBezTo>
                      <a:pt x="436" y="219"/>
                      <a:pt x="421" y="212"/>
                      <a:pt x="456" y="203"/>
                    </a:cubicBezTo>
                    <a:cubicBezTo>
                      <a:pt x="491" y="194"/>
                      <a:pt x="503" y="172"/>
                      <a:pt x="568" y="171"/>
                    </a:cubicBezTo>
                    <a:cubicBezTo>
                      <a:pt x="633" y="170"/>
                      <a:pt x="732" y="192"/>
                      <a:pt x="848" y="195"/>
                    </a:cubicBezTo>
                    <a:cubicBezTo>
                      <a:pt x="964" y="198"/>
                      <a:pt x="1175" y="194"/>
                      <a:pt x="1264" y="187"/>
                    </a:cubicBezTo>
                    <a:cubicBezTo>
                      <a:pt x="1353" y="180"/>
                      <a:pt x="1355" y="154"/>
                      <a:pt x="1384" y="155"/>
                    </a:cubicBezTo>
                    <a:cubicBezTo>
                      <a:pt x="1413" y="156"/>
                      <a:pt x="1404" y="192"/>
                      <a:pt x="1440" y="195"/>
                    </a:cubicBezTo>
                    <a:cubicBezTo>
                      <a:pt x="1476" y="198"/>
                      <a:pt x="1545" y="190"/>
                      <a:pt x="1600" y="171"/>
                    </a:cubicBezTo>
                    <a:cubicBezTo>
                      <a:pt x="1655" y="152"/>
                      <a:pt x="1645" y="98"/>
                      <a:pt x="1768" y="83"/>
                    </a:cubicBezTo>
                    <a:cubicBezTo>
                      <a:pt x="1891" y="68"/>
                      <a:pt x="2155" y="87"/>
                      <a:pt x="2336" y="83"/>
                    </a:cubicBezTo>
                    <a:cubicBezTo>
                      <a:pt x="2517" y="79"/>
                      <a:pt x="2747" y="71"/>
                      <a:pt x="2856" y="59"/>
                    </a:cubicBezTo>
                    <a:cubicBezTo>
                      <a:pt x="2965" y="47"/>
                      <a:pt x="2896" y="16"/>
                      <a:pt x="2992" y="11"/>
                    </a:cubicBezTo>
                    <a:cubicBezTo>
                      <a:pt x="3088" y="6"/>
                      <a:pt x="3313" y="28"/>
                      <a:pt x="3432" y="27"/>
                    </a:cubicBezTo>
                    <a:cubicBezTo>
                      <a:pt x="3551" y="26"/>
                      <a:pt x="3603" y="6"/>
                      <a:pt x="3704" y="3"/>
                    </a:cubicBezTo>
                    <a:cubicBezTo>
                      <a:pt x="3805" y="0"/>
                      <a:pt x="3952" y="4"/>
                      <a:pt x="4040" y="11"/>
                    </a:cubicBezTo>
                    <a:cubicBezTo>
                      <a:pt x="4128" y="18"/>
                      <a:pt x="4180" y="30"/>
                      <a:pt x="4232" y="43"/>
                    </a:cubicBezTo>
                  </a:path>
                </a:pathLst>
              </a:custGeom>
              <a:noFill/>
              <a:ln w="38100" cmpd="sng">
                <a:solidFill>
                  <a:srgbClr val="FF0000"/>
                </a:solidFill>
                <a:round/>
                <a:headEnd/>
                <a:tailEnd/>
              </a:ln>
              <a:effectLst/>
            </p:spPr>
            <p:txBody>
              <a:bodyPr/>
              <a:lstStyle/>
              <a:p>
                <a:endParaRPr lang="en-US" dirty="0"/>
              </a:p>
            </p:txBody>
          </p:sp>
          <p:sp>
            <p:nvSpPr>
              <p:cNvPr id="306188" name="WordArt 12"/>
              <p:cNvSpPr>
                <a:spLocks noChangeArrowheads="1" noChangeShapeType="1" noTextEdit="1"/>
              </p:cNvSpPr>
              <p:nvPr/>
            </p:nvSpPr>
            <p:spPr bwMode="auto">
              <a:xfrm>
                <a:off x="2789" y="2905"/>
                <a:ext cx="215" cy="77"/>
              </a:xfrm>
              <a:prstGeom prst="rect">
                <a:avLst/>
              </a:prstGeom>
            </p:spPr>
            <p:txBody>
              <a:bodyPr wrap="none" fromWordArt="1">
                <a:prstTxWarp prst="textPlain">
                  <a:avLst>
                    <a:gd name="adj" fmla="val 50000"/>
                  </a:avLst>
                </a:prstTxWarp>
              </a:bodyPr>
              <a:lstStyle/>
              <a:p>
                <a:pPr algn="ctr"/>
                <a:r>
                  <a:rPr lang="en-US" sz="3600" kern="10" dirty="0">
                    <a:ln w="9525">
                      <a:solidFill>
                        <a:srgbClr val="FF0000"/>
                      </a:solidFill>
                      <a:round/>
                      <a:headEnd/>
                      <a:tailEnd/>
                    </a:ln>
                    <a:gradFill rotWithShape="0">
                      <a:gsLst>
                        <a:gs pos="0">
                          <a:schemeClr val="folHlink"/>
                        </a:gs>
                        <a:gs pos="50000">
                          <a:schemeClr val="bg1"/>
                        </a:gs>
                        <a:gs pos="100000">
                          <a:schemeClr val="folHlink"/>
                        </a:gs>
                      </a:gsLst>
                      <a:lin ang="5400000" scaled="1"/>
                    </a:gradFill>
                    <a:effectLst>
                      <a:outerShdw dist="35921" dir="2700000" algn="ctr" rotWithShape="0">
                        <a:srgbClr val="C0C0C0">
                          <a:alpha val="80000"/>
                        </a:srgbClr>
                      </a:outerShdw>
                    </a:effectLst>
                    <a:latin typeface="Impact"/>
                  </a:rPr>
                  <a:t>SB</a:t>
                </a:r>
              </a:p>
            </p:txBody>
          </p:sp>
          <p:sp>
            <p:nvSpPr>
              <p:cNvPr id="306189" name="Line 13"/>
              <p:cNvSpPr>
                <a:spLocks noChangeShapeType="1"/>
              </p:cNvSpPr>
              <p:nvPr/>
            </p:nvSpPr>
            <p:spPr bwMode="auto">
              <a:xfrm>
                <a:off x="1103" y="3846"/>
                <a:ext cx="160" cy="0"/>
              </a:xfrm>
              <a:prstGeom prst="line">
                <a:avLst/>
              </a:prstGeom>
              <a:noFill/>
              <a:ln w="38100">
                <a:solidFill>
                  <a:srgbClr val="FF0000"/>
                </a:solidFill>
                <a:round/>
                <a:headEnd/>
                <a:tailEnd/>
              </a:ln>
              <a:effectLst/>
            </p:spPr>
            <p:txBody>
              <a:bodyPr/>
              <a:lstStyle/>
              <a:p>
                <a:endParaRPr lang="en-US" dirty="0"/>
              </a:p>
            </p:txBody>
          </p:sp>
          <p:sp>
            <p:nvSpPr>
              <p:cNvPr id="306190" name="Line 14"/>
              <p:cNvSpPr>
                <a:spLocks noChangeShapeType="1"/>
              </p:cNvSpPr>
              <p:nvPr/>
            </p:nvSpPr>
            <p:spPr bwMode="auto">
              <a:xfrm>
                <a:off x="1103" y="3753"/>
                <a:ext cx="160" cy="0"/>
              </a:xfrm>
              <a:prstGeom prst="line">
                <a:avLst/>
              </a:prstGeom>
              <a:noFill/>
              <a:ln w="57150">
                <a:solidFill>
                  <a:srgbClr val="CC0099"/>
                </a:solidFill>
                <a:round/>
                <a:headEnd/>
                <a:tailEnd/>
              </a:ln>
              <a:effectLst/>
            </p:spPr>
            <p:txBody>
              <a:bodyPr/>
              <a:lstStyle/>
              <a:p>
                <a:endParaRPr lang="en-US" dirty="0"/>
              </a:p>
            </p:txBody>
          </p:sp>
          <p:sp>
            <p:nvSpPr>
              <p:cNvPr id="306191" name="Line 15"/>
              <p:cNvSpPr>
                <a:spLocks noChangeShapeType="1"/>
              </p:cNvSpPr>
              <p:nvPr/>
            </p:nvSpPr>
            <p:spPr bwMode="auto">
              <a:xfrm>
                <a:off x="1103" y="3940"/>
                <a:ext cx="160" cy="0"/>
              </a:xfrm>
              <a:prstGeom prst="line">
                <a:avLst/>
              </a:prstGeom>
              <a:noFill/>
              <a:ln w="28575">
                <a:solidFill>
                  <a:srgbClr val="2BD7E9"/>
                </a:solidFill>
                <a:round/>
                <a:headEnd/>
                <a:tailEnd/>
              </a:ln>
              <a:effectLst/>
            </p:spPr>
            <p:txBody>
              <a:bodyPr/>
              <a:lstStyle/>
              <a:p>
                <a:endParaRPr lang="en-US" dirty="0"/>
              </a:p>
            </p:txBody>
          </p:sp>
          <p:sp>
            <p:nvSpPr>
              <p:cNvPr id="306192" name="Line 16"/>
              <p:cNvSpPr>
                <a:spLocks noChangeShapeType="1"/>
              </p:cNvSpPr>
              <p:nvPr/>
            </p:nvSpPr>
            <p:spPr bwMode="auto">
              <a:xfrm>
                <a:off x="1103" y="4030"/>
                <a:ext cx="160" cy="0"/>
              </a:xfrm>
              <a:prstGeom prst="line">
                <a:avLst/>
              </a:prstGeom>
              <a:noFill/>
              <a:ln w="19050">
                <a:solidFill>
                  <a:srgbClr val="2BD7E9"/>
                </a:solidFill>
                <a:round/>
                <a:headEnd/>
                <a:tailEnd/>
              </a:ln>
              <a:effectLst/>
            </p:spPr>
            <p:txBody>
              <a:bodyPr/>
              <a:lstStyle/>
              <a:p>
                <a:endParaRPr lang="en-US" dirty="0"/>
              </a:p>
            </p:txBody>
          </p:sp>
          <p:sp>
            <p:nvSpPr>
              <p:cNvPr id="306193" name="WordArt 17"/>
              <p:cNvSpPr>
                <a:spLocks noChangeArrowheads="1" noChangeShapeType="1" noTextEdit="1"/>
              </p:cNvSpPr>
              <p:nvPr/>
            </p:nvSpPr>
            <p:spPr bwMode="auto">
              <a:xfrm>
                <a:off x="3019" y="2254"/>
                <a:ext cx="215" cy="76"/>
              </a:xfrm>
              <a:prstGeom prst="rect">
                <a:avLst/>
              </a:prstGeom>
            </p:spPr>
            <p:txBody>
              <a:bodyPr wrap="none" fromWordArt="1">
                <a:prstTxWarp prst="textPlain">
                  <a:avLst>
                    <a:gd name="adj" fmla="val 50000"/>
                  </a:avLst>
                </a:prstTxWarp>
              </a:bodyPr>
              <a:lstStyle/>
              <a:p>
                <a:pPr algn="ctr"/>
                <a:r>
                  <a:rPr lang="en-US" sz="3600" kern="10" dirty="0">
                    <a:ln w="9525">
                      <a:solidFill>
                        <a:srgbClr val="FF0000"/>
                      </a:solidFill>
                      <a:round/>
                      <a:headEnd/>
                      <a:tailEnd/>
                    </a:ln>
                    <a:gradFill rotWithShape="0">
                      <a:gsLst>
                        <a:gs pos="0">
                          <a:schemeClr val="folHlink"/>
                        </a:gs>
                        <a:gs pos="50000">
                          <a:schemeClr val="bg1"/>
                        </a:gs>
                        <a:gs pos="100000">
                          <a:schemeClr val="folHlink"/>
                        </a:gs>
                      </a:gsLst>
                      <a:lin ang="5400000" scaled="1"/>
                    </a:gradFill>
                    <a:effectLst>
                      <a:outerShdw dist="35921" dir="2700000" algn="ctr" rotWithShape="0">
                        <a:srgbClr val="C0C0C0">
                          <a:alpha val="80000"/>
                        </a:srgbClr>
                      </a:outerShdw>
                    </a:effectLst>
                    <a:latin typeface="Impact"/>
                  </a:rPr>
                  <a:t>SB</a:t>
                </a:r>
              </a:p>
            </p:txBody>
          </p:sp>
          <p:sp>
            <p:nvSpPr>
              <p:cNvPr id="306194" name="WordArt 18"/>
              <p:cNvSpPr>
                <a:spLocks noChangeArrowheads="1" noChangeShapeType="1" noTextEdit="1"/>
              </p:cNvSpPr>
              <p:nvPr/>
            </p:nvSpPr>
            <p:spPr bwMode="auto">
              <a:xfrm>
                <a:off x="2859" y="3658"/>
                <a:ext cx="216" cy="77"/>
              </a:xfrm>
              <a:prstGeom prst="rect">
                <a:avLst/>
              </a:prstGeom>
            </p:spPr>
            <p:txBody>
              <a:bodyPr wrap="none" fromWordArt="1">
                <a:prstTxWarp prst="textPlain">
                  <a:avLst>
                    <a:gd name="adj" fmla="val 50000"/>
                  </a:avLst>
                </a:prstTxWarp>
              </a:bodyPr>
              <a:lstStyle/>
              <a:p>
                <a:pPr algn="ctr"/>
                <a:r>
                  <a:rPr lang="en-US" sz="3600" kern="10" dirty="0">
                    <a:ln w="9525">
                      <a:solidFill>
                        <a:srgbClr val="FF0000"/>
                      </a:solidFill>
                      <a:round/>
                      <a:headEnd/>
                      <a:tailEnd/>
                    </a:ln>
                    <a:gradFill rotWithShape="0">
                      <a:gsLst>
                        <a:gs pos="0">
                          <a:schemeClr val="folHlink"/>
                        </a:gs>
                        <a:gs pos="50000">
                          <a:schemeClr val="bg1"/>
                        </a:gs>
                        <a:gs pos="100000">
                          <a:schemeClr val="folHlink"/>
                        </a:gs>
                      </a:gsLst>
                      <a:lin ang="5400000" scaled="1"/>
                    </a:gradFill>
                    <a:effectLst>
                      <a:outerShdw dist="35921" dir="2700000" algn="ctr" rotWithShape="0">
                        <a:srgbClr val="C0C0C0">
                          <a:alpha val="80000"/>
                        </a:srgbClr>
                      </a:outerShdw>
                    </a:effectLst>
                    <a:latin typeface="Impact"/>
                  </a:rPr>
                  <a:t>SB</a:t>
                </a:r>
              </a:p>
            </p:txBody>
          </p:sp>
          <p:sp>
            <p:nvSpPr>
              <p:cNvPr id="306195" name="WordArt 19"/>
              <p:cNvSpPr>
                <a:spLocks noChangeArrowheads="1" noChangeShapeType="1" noTextEdit="1"/>
              </p:cNvSpPr>
              <p:nvPr/>
            </p:nvSpPr>
            <p:spPr bwMode="auto">
              <a:xfrm>
                <a:off x="2399" y="3441"/>
                <a:ext cx="216" cy="147"/>
              </a:xfrm>
              <a:prstGeom prst="rect">
                <a:avLst/>
              </a:prstGeom>
            </p:spPr>
            <p:txBody>
              <a:bodyPr wrap="none" fromWordArt="1">
                <a:prstTxWarp prst="textPlain">
                  <a:avLst>
                    <a:gd name="adj" fmla="val 50000"/>
                  </a:avLst>
                </a:prstTxWarp>
              </a:bodyPr>
              <a:lstStyle/>
              <a:p>
                <a:pPr algn="ctr"/>
                <a:r>
                  <a:rPr lang="en-US" sz="3600" kern="10" dirty="0">
                    <a:ln w="9525">
                      <a:solidFill>
                        <a:srgbClr val="CC0099"/>
                      </a:solidFill>
                      <a:round/>
                      <a:headEnd/>
                      <a:tailEnd/>
                    </a:ln>
                    <a:gradFill rotWithShape="0">
                      <a:gsLst>
                        <a:gs pos="0">
                          <a:schemeClr val="folHlink"/>
                        </a:gs>
                        <a:gs pos="50000">
                          <a:schemeClr val="bg1"/>
                        </a:gs>
                        <a:gs pos="100000">
                          <a:schemeClr val="folHlink"/>
                        </a:gs>
                      </a:gsLst>
                      <a:lin ang="5400000" scaled="1"/>
                    </a:gradFill>
                    <a:effectLst>
                      <a:outerShdw dist="35921" dir="2700000" algn="ctr" rotWithShape="0">
                        <a:srgbClr val="C0C0C0">
                          <a:alpha val="80000"/>
                        </a:srgbClr>
                      </a:outerShdw>
                    </a:effectLst>
                    <a:latin typeface="Impact"/>
                  </a:rPr>
                  <a:t>SSB</a:t>
                </a:r>
              </a:p>
            </p:txBody>
          </p:sp>
        </p:grpSp>
        <p:sp>
          <p:nvSpPr>
            <p:cNvPr id="306196" name="Text Box 20"/>
            <p:cNvSpPr txBox="1">
              <a:spLocks noChangeArrowheads="1"/>
            </p:cNvSpPr>
            <p:nvPr/>
          </p:nvSpPr>
          <p:spPr bwMode="auto">
            <a:xfrm>
              <a:off x="1182" y="1805"/>
              <a:ext cx="2900" cy="231"/>
            </a:xfrm>
            <a:prstGeom prst="rect">
              <a:avLst/>
            </a:prstGeom>
            <a:noFill/>
            <a:ln w="9525">
              <a:noFill/>
              <a:miter lim="800000"/>
              <a:headEnd/>
              <a:tailEnd/>
            </a:ln>
            <a:effectLst/>
          </p:spPr>
          <p:txBody>
            <a:bodyPr wrap="none">
              <a:spAutoFit/>
            </a:bodyPr>
            <a:lstStyle/>
            <a:p>
              <a:r>
                <a:rPr lang="en-US" sz="1800" b="1" dirty="0">
                  <a:latin typeface="Tahoma" pitchFamily="34" charset="0"/>
                </a:rPr>
                <a:t>Brushy Canyon Formation, West Texas</a:t>
              </a:r>
            </a:p>
          </p:txBody>
        </p:sp>
      </p:grpSp>
      <p:grpSp>
        <p:nvGrpSpPr>
          <p:cNvPr id="4" name="Group 21"/>
          <p:cNvGrpSpPr>
            <a:grpSpLocks/>
          </p:cNvGrpSpPr>
          <p:nvPr/>
        </p:nvGrpSpPr>
        <p:grpSpPr bwMode="auto">
          <a:xfrm>
            <a:off x="4044950" y="3894138"/>
            <a:ext cx="4529138" cy="581025"/>
            <a:chOff x="2548" y="2453"/>
            <a:chExt cx="2853" cy="366"/>
          </a:xfrm>
        </p:grpSpPr>
        <p:sp>
          <p:nvSpPr>
            <p:cNvPr id="306198" name="AutoShape 22"/>
            <p:cNvSpPr>
              <a:spLocks noChangeArrowheads="1"/>
            </p:cNvSpPr>
            <p:nvPr/>
          </p:nvSpPr>
          <p:spPr bwMode="auto">
            <a:xfrm>
              <a:off x="2548" y="2560"/>
              <a:ext cx="614" cy="128"/>
            </a:xfrm>
            <a:prstGeom prst="leftRightArrow">
              <a:avLst>
                <a:gd name="adj1" fmla="val 50000"/>
                <a:gd name="adj2" fmla="val 95938"/>
              </a:avLst>
            </a:prstGeom>
            <a:solidFill>
              <a:schemeClr val="accent1"/>
            </a:solidFill>
            <a:ln w="9525">
              <a:solidFill>
                <a:schemeClr val="tx1"/>
              </a:solidFill>
              <a:miter lim="800000"/>
              <a:headEnd/>
              <a:tailEnd/>
            </a:ln>
            <a:effectLst/>
          </p:spPr>
          <p:txBody>
            <a:bodyPr wrap="none" anchor="ctr"/>
            <a:lstStyle/>
            <a:p>
              <a:endParaRPr lang="en-US" dirty="0"/>
            </a:p>
          </p:txBody>
        </p:sp>
        <p:sp>
          <p:nvSpPr>
            <p:cNvPr id="306199" name="Text Box 23"/>
            <p:cNvSpPr txBox="1">
              <a:spLocks noChangeArrowheads="1"/>
            </p:cNvSpPr>
            <p:nvPr/>
          </p:nvSpPr>
          <p:spPr bwMode="auto">
            <a:xfrm>
              <a:off x="3306" y="2453"/>
              <a:ext cx="2095" cy="366"/>
            </a:xfrm>
            <a:prstGeom prst="rect">
              <a:avLst/>
            </a:prstGeom>
            <a:solidFill>
              <a:schemeClr val="bg1"/>
            </a:solidFill>
            <a:ln w="9525">
              <a:noFill/>
              <a:miter lim="800000"/>
              <a:headEnd/>
              <a:tailEnd/>
            </a:ln>
            <a:effectLst/>
          </p:spPr>
          <p:txBody>
            <a:bodyPr wrap="none">
              <a:spAutoFit/>
            </a:bodyPr>
            <a:lstStyle/>
            <a:p>
              <a:pPr algn="ctr"/>
              <a:r>
                <a:rPr lang="en-US" sz="1600" b="1" dirty="0">
                  <a:latin typeface="Tahoma" pitchFamily="34" charset="0"/>
                </a:rPr>
                <a:t>Very Gradational Lateral</a:t>
              </a:r>
            </a:p>
            <a:p>
              <a:pPr algn="ctr"/>
              <a:r>
                <a:rPr lang="en-US" sz="1600" b="1" dirty="0">
                  <a:latin typeface="Tahoma" pitchFamily="34" charset="0"/>
                </a:rPr>
                <a:t>Changes in Physical Properties</a:t>
              </a:r>
            </a:p>
          </p:txBody>
        </p:sp>
      </p:grpSp>
      <p:grpSp>
        <p:nvGrpSpPr>
          <p:cNvPr id="5" name="Group 24"/>
          <p:cNvGrpSpPr>
            <a:grpSpLocks/>
          </p:cNvGrpSpPr>
          <p:nvPr/>
        </p:nvGrpSpPr>
        <p:grpSpPr bwMode="auto">
          <a:xfrm>
            <a:off x="1173163" y="5140325"/>
            <a:ext cx="3878262" cy="1355725"/>
            <a:chOff x="739" y="3206"/>
            <a:chExt cx="2443" cy="854"/>
          </a:xfrm>
        </p:grpSpPr>
        <p:sp>
          <p:nvSpPr>
            <p:cNvPr id="306201" name="AutoShape 25"/>
            <p:cNvSpPr>
              <a:spLocks noChangeArrowheads="1"/>
            </p:cNvSpPr>
            <p:nvPr/>
          </p:nvSpPr>
          <p:spPr bwMode="auto">
            <a:xfrm rot="-5400000">
              <a:off x="2811" y="3449"/>
              <a:ext cx="614" cy="128"/>
            </a:xfrm>
            <a:prstGeom prst="leftRightArrow">
              <a:avLst>
                <a:gd name="adj1" fmla="val 50000"/>
                <a:gd name="adj2" fmla="val 95938"/>
              </a:avLst>
            </a:prstGeom>
            <a:solidFill>
              <a:schemeClr val="accent1"/>
            </a:solidFill>
            <a:ln w="9525">
              <a:solidFill>
                <a:schemeClr val="tx1"/>
              </a:solidFill>
              <a:miter lim="800000"/>
              <a:headEnd/>
              <a:tailEnd/>
            </a:ln>
            <a:effectLst/>
          </p:spPr>
          <p:txBody>
            <a:bodyPr wrap="none" anchor="ctr"/>
            <a:lstStyle/>
            <a:p>
              <a:endParaRPr lang="en-US" dirty="0"/>
            </a:p>
          </p:txBody>
        </p:sp>
        <p:sp>
          <p:nvSpPr>
            <p:cNvPr id="306202" name="Text Box 26"/>
            <p:cNvSpPr txBox="1">
              <a:spLocks noChangeArrowheads="1"/>
            </p:cNvSpPr>
            <p:nvPr/>
          </p:nvSpPr>
          <p:spPr bwMode="auto">
            <a:xfrm>
              <a:off x="739" y="3560"/>
              <a:ext cx="2095" cy="500"/>
            </a:xfrm>
            <a:prstGeom prst="rect">
              <a:avLst/>
            </a:prstGeom>
            <a:solidFill>
              <a:schemeClr val="bg1"/>
            </a:solidFill>
            <a:ln w="9525">
              <a:noFill/>
              <a:miter lim="800000"/>
              <a:headEnd/>
              <a:tailEnd/>
            </a:ln>
            <a:effectLst/>
          </p:spPr>
          <p:txBody>
            <a:bodyPr wrap="none">
              <a:spAutoFit/>
            </a:bodyPr>
            <a:lstStyle/>
            <a:p>
              <a:pPr algn="ctr"/>
              <a:r>
                <a:rPr lang="en-US" sz="1600" b="1" dirty="0">
                  <a:latin typeface="Tahoma" pitchFamily="34" charset="0"/>
                </a:rPr>
                <a:t>Can Have Abrupt Vertical</a:t>
              </a:r>
            </a:p>
            <a:p>
              <a:pPr algn="ctr"/>
              <a:r>
                <a:rPr lang="en-US" sz="1600" b="1" dirty="0">
                  <a:latin typeface="Tahoma" pitchFamily="34" charset="0"/>
                </a:rPr>
                <a:t>Changes in Physical Properties</a:t>
              </a:r>
            </a:p>
            <a:p>
              <a:pPr algn="ctr"/>
              <a:r>
                <a:rPr lang="en-US" sz="1400" b="1" dirty="0">
                  <a:latin typeface="Tahoma" pitchFamily="34" charset="0"/>
                </a:rPr>
                <a:t>Especially at PS Boundaries</a:t>
              </a:r>
            </a:p>
          </p:txBody>
        </p:sp>
      </p:grpSp>
      <p:sp>
        <p:nvSpPr>
          <p:cNvPr id="306203" name="Text Box 27"/>
          <p:cNvSpPr txBox="1">
            <a:spLocks noChangeArrowheads="1"/>
          </p:cNvSpPr>
          <p:nvPr/>
        </p:nvSpPr>
        <p:spPr bwMode="auto">
          <a:xfrm>
            <a:off x="238125" y="1798638"/>
            <a:ext cx="7870825" cy="1015663"/>
          </a:xfrm>
          <a:prstGeom prst="rect">
            <a:avLst/>
          </a:prstGeom>
          <a:noFill/>
          <a:ln w="9525">
            <a:noFill/>
            <a:miter lim="800000"/>
            <a:headEnd/>
            <a:tailEnd/>
          </a:ln>
          <a:effectLst/>
        </p:spPr>
        <p:txBody>
          <a:bodyPr>
            <a:spAutoFit/>
          </a:bodyPr>
          <a:lstStyle/>
          <a:p>
            <a:r>
              <a:rPr lang="en-US" sz="2000" b="1" dirty="0">
                <a:latin typeface="Tahoma" pitchFamily="34" charset="0"/>
              </a:rPr>
              <a:t>Consider: Where can there be sharp changes in impedance?</a:t>
            </a:r>
          </a:p>
          <a:p>
            <a:pPr lvl="2">
              <a:buFontTx/>
              <a:buChar char="•"/>
            </a:pPr>
            <a:r>
              <a:rPr lang="en-US" sz="2000" b="1" dirty="0">
                <a:latin typeface="Tahoma" pitchFamily="34" charset="0"/>
              </a:rPr>
              <a:t>  horizontally as lithofacies change? </a:t>
            </a:r>
          </a:p>
          <a:p>
            <a:pPr lvl="2">
              <a:buFontTx/>
              <a:buChar char="•"/>
            </a:pPr>
            <a:r>
              <a:rPr lang="en-US" sz="2000" b="1" dirty="0">
                <a:latin typeface="Tahoma" pitchFamily="34" charset="0"/>
              </a:rPr>
              <a:t> </a:t>
            </a:r>
            <a:r>
              <a:rPr lang="en-US" sz="2000" dirty="0">
                <a:latin typeface="Tahoma" pitchFamily="34" charset="0"/>
              </a:rPr>
              <a:t> </a:t>
            </a:r>
            <a:r>
              <a:rPr lang="en-US" sz="2000" b="1" dirty="0">
                <a:latin typeface="Tahoma" pitchFamily="34" charset="0"/>
              </a:rPr>
              <a:t>vertically across stratal boundaries?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6203"/>
                                        </p:tgtEl>
                                        <p:attrNameLst>
                                          <p:attrName>style.visibility</p:attrName>
                                        </p:attrNameLst>
                                      </p:cBhvr>
                                      <p:to>
                                        <p:strVal val="visible"/>
                                      </p:to>
                                    </p:set>
                                    <p:animEffect transition="in" filter="blinds(horizontal)">
                                      <p:cBhvr>
                                        <p:cTn id="7" dur="500"/>
                                        <p:tgtEl>
                                          <p:spTgt spid="30620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203"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71" name="Rectangle 71"/>
          <p:cNvSpPr>
            <a:spLocks noGrp="1" noChangeArrowheads="1"/>
          </p:cNvSpPr>
          <p:nvPr>
            <p:ph type="title"/>
          </p:nvPr>
        </p:nvSpPr>
        <p:spPr/>
        <p:txBody>
          <a:bodyPr/>
          <a:lstStyle/>
          <a:p>
            <a:r>
              <a:rPr lang="en-US" dirty="0"/>
              <a:t>Not Every Reflection is Strata!</a:t>
            </a:r>
          </a:p>
        </p:txBody>
      </p:sp>
      <p:sp>
        <p:nvSpPr>
          <p:cNvPr id="307300" name="Text Box 100"/>
          <p:cNvSpPr txBox="1">
            <a:spLocks noChangeArrowheads="1"/>
          </p:cNvSpPr>
          <p:nvPr/>
        </p:nvSpPr>
        <p:spPr bwMode="auto">
          <a:xfrm>
            <a:off x="317500" y="809625"/>
            <a:ext cx="5875338" cy="707886"/>
          </a:xfrm>
          <a:prstGeom prst="rect">
            <a:avLst/>
          </a:prstGeom>
          <a:noFill/>
          <a:ln w="9525">
            <a:noFill/>
            <a:miter lim="800000"/>
            <a:headEnd/>
            <a:tailEnd/>
          </a:ln>
          <a:effectLst/>
        </p:spPr>
        <p:txBody>
          <a:bodyPr>
            <a:spAutoFit/>
          </a:bodyPr>
          <a:lstStyle/>
          <a:p>
            <a:pPr marL="231775" indent="-231775"/>
            <a:r>
              <a:rPr lang="en-US" sz="2000" b="1" dirty="0">
                <a:latin typeface="Tahoma" pitchFamily="34" charset="0"/>
              </a:rPr>
              <a:t>There are other seismic reflections out there that may not be stratigraphic in origin</a:t>
            </a:r>
          </a:p>
        </p:txBody>
      </p:sp>
      <p:sp>
        <p:nvSpPr>
          <p:cNvPr id="307202" name="Freeform 2"/>
          <p:cNvSpPr>
            <a:spLocks noChangeAspect="1"/>
          </p:cNvSpPr>
          <p:nvPr/>
        </p:nvSpPr>
        <p:spPr bwMode="auto">
          <a:xfrm>
            <a:off x="979488" y="3945789"/>
            <a:ext cx="6815782" cy="1456736"/>
          </a:xfrm>
          <a:custGeom>
            <a:avLst/>
            <a:gdLst/>
            <a:ahLst/>
            <a:cxnLst>
              <a:cxn ang="0">
                <a:pos x="0" y="0"/>
              </a:cxn>
              <a:cxn ang="0">
                <a:pos x="398" y="102"/>
              </a:cxn>
              <a:cxn ang="0">
                <a:pos x="915" y="173"/>
              </a:cxn>
              <a:cxn ang="0">
                <a:pos x="1478" y="235"/>
              </a:cxn>
              <a:cxn ang="0">
                <a:pos x="2093" y="358"/>
              </a:cxn>
              <a:cxn ang="0">
                <a:pos x="2491" y="532"/>
              </a:cxn>
              <a:cxn ang="0">
                <a:pos x="2873" y="747"/>
              </a:cxn>
              <a:cxn ang="0">
                <a:pos x="3188" y="931"/>
              </a:cxn>
              <a:cxn ang="0">
                <a:pos x="3541" y="1044"/>
              </a:cxn>
              <a:cxn ang="0">
                <a:pos x="3931" y="1136"/>
              </a:cxn>
              <a:cxn ang="0">
                <a:pos x="4403" y="1218"/>
              </a:cxn>
              <a:cxn ang="0">
                <a:pos x="5184" y="1267"/>
              </a:cxn>
            </a:cxnLst>
            <a:rect l="0" t="0" r="r" b="b"/>
            <a:pathLst>
              <a:path w="5185" h="1268">
                <a:moveTo>
                  <a:pt x="0" y="0"/>
                </a:moveTo>
                <a:lnTo>
                  <a:pt x="398" y="102"/>
                </a:lnTo>
                <a:lnTo>
                  <a:pt x="915" y="173"/>
                </a:lnTo>
                <a:lnTo>
                  <a:pt x="1478" y="235"/>
                </a:lnTo>
                <a:lnTo>
                  <a:pt x="2093" y="358"/>
                </a:lnTo>
                <a:lnTo>
                  <a:pt x="2491" y="532"/>
                </a:lnTo>
                <a:lnTo>
                  <a:pt x="2873" y="747"/>
                </a:lnTo>
                <a:lnTo>
                  <a:pt x="3188" y="931"/>
                </a:lnTo>
                <a:lnTo>
                  <a:pt x="3541" y="1044"/>
                </a:lnTo>
                <a:lnTo>
                  <a:pt x="3931" y="1136"/>
                </a:lnTo>
                <a:lnTo>
                  <a:pt x="4403" y="1218"/>
                </a:lnTo>
                <a:lnTo>
                  <a:pt x="5184" y="1267"/>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03" name="Rectangle 3"/>
          <p:cNvSpPr>
            <a:spLocks noChangeAspect="1" noChangeArrowheads="1"/>
          </p:cNvSpPr>
          <p:nvPr/>
        </p:nvSpPr>
        <p:spPr bwMode="auto">
          <a:xfrm>
            <a:off x="1007780" y="2497138"/>
            <a:ext cx="6899312" cy="2941771"/>
          </a:xfrm>
          <a:prstGeom prst="rect">
            <a:avLst/>
          </a:prstGeom>
          <a:solidFill>
            <a:schemeClr val="tx2"/>
          </a:solidFill>
          <a:ln w="12699">
            <a:solidFill>
              <a:schemeClr val="tx1"/>
            </a:solidFill>
            <a:miter lim="800000"/>
            <a:headEnd/>
            <a:tailEnd/>
          </a:ln>
          <a:effectLst/>
        </p:spPr>
        <p:txBody>
          <a:bodyPr wrap="none" anchor="ctr"/>
          <a:lstStyle/>
          <a:p>
            <a:endParaRPr lang="en-US" dirty="0"/>
          </a:p>
        </p:txBody>
      </p:sp>
      <p:sp>
        <p:nvSpPr>
          <p:cNvPr id="307204" name="Freeform 4"/>
          <p:cNvSpPr>
            <a:spLocks noChangeAspect="1"/>
          </p:cNvSpPr>
          <p:nvPr/>
        </p:nvSpPr>
        <p:spPr bwMode="auto">
          <a:xfrm>
            <a:off x="2280940" y="3201923"/>
            <a:ext cx="4930967" cy="1047071"/>
          </a:xfrm>
          <a:custGeom>
            <a:avLst/>
            <a:gdLst/>
            <a:ahLst/>
            <a:cxnLst>
              <a:cxn ang="0">
                <a:pos x="3750" y="910"/>
              </a:cxn>
              <a:cxn ang="0">
                <a:pos x="3486" y="803"/>
              </a:cxn>
              <a:cxn ang="0">
                <a:pos x="2748" y="664"/>
              </a:cxn>
              <a:cxn ang="0">
                <a:pos x="1752" y="484"/>
              </a:cxn>
              <a:cxn ang="0">
                <a:pos x="906" y="484"/>
              </a:cxn>
              <a:cxn ang="0">
                <a:pos x="0" y="443"/>
              </a:cxn>
              <a:cxn ang="0">
                <a:pos x="144" y="139"/>
              </a:cxn>
              <a:cxn ang="0">
                <a:pos x="1074" y="82"/>
              </a:cxn>
              <a:cxn ang="0">
                <a:pos x="1926" y="8"/>
              </a:cxn>
              <a:cxn ang="0">
                <a:pos x="2658" y="0"/>
              </a:cxn>
              <a:cxn ang="0">
                <a:pos x="2982" y="139"/>
              </a:cxn>
              <a:cxn ang="0">
                <a:pos x="3306" y="435"/>
              </a:cxn>
              <a:cxn ang="0">
                <a:pos x="3618" y="762"/>
              </a:cxn>
              <a:cxn ang="0">
                <a:pos x="3750" y="910"/>
              </a:cxn>
            </a:cxnLst>
            <a:rect l="0" t="0" r="r" b="b"/>
            <a:pathLst>
              <a:path w="3751" h="911">
                <a:moveTo>
                  <a:pt x="3750" y="910"/>
                </a:moveTo>
                <a:lnTo>
                  <a:pt x="3486" y="803"/>
                </a:lnTo>
                <a:lnTo>
                  <a:pt x="2748" y="664"/>
                </a:lnTo>
                <a:lnTo>
                  <a:pt x="1752" y="484"/>
                </a:lnTo>
                <a:lnTo>
                  <a:pt x="906" y="484"/>
                </a:lnTo>
                <a:lnTo>
                  <a:pt x="0" y="443"/>
                </a:lnTo>
                <a:lnTo>
                  <a:pt x="144" y="139"/>
                </a:lnTo>
                <a:lnTo>
                  <a:pt x="1074" y="82"/>
                </a:lnTo>
                <a:lnTo>
                  <a:pt x="1926" y="8"/>
                </a:lnTo>
                <a:lnTo>
                  <a:pt x="2658" y="0"/>
                </a:lnTo>
                <a:lnTo>
                  <a:pt x="2982" y="139"/>
                </a:lnTo>
                <a:lnTo>
                  <a:pt x="3306" y="435"/>
                </a:lnTo>
                <a:lnTo>
                  <a:pt x="3618" y="762"/>
                </a:lnTo>
                <a:lnTo>
                  <a:pt x="3750" y="910"/>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7205" name="Freeform 5"/>
          <p:cNvSpPr>
            <a:spLocks noChangeAspect="1"/>
          </p:cNvSpPr>
          <p:nvPr/>
        </p:nvSpPr>
        <p:spPr bwMode="auto">
          <a:xfrm>
            <a:off x="3373567" y="3681663"/>
            <a:ext cx="4507928" cy="1249208"/>
          </a:xfrm>
          <a:custGeom>
            <a:avLst/>
            <a:gdLst/>
            <a:ahLst/>
            <a:cxnLst>
              <a:cxn ang="0">
                <a:pos x="3429" y="951"/>
              </a:cxn>
              <a:cxn ang="0">
                <a:pos x="3429" y="1086"/>
              </a:cxn>
              <a:cxn ang="0">
                <a:pos x="3393" y="1025"/>
              </a:cxn>
              <a:cxn ang="0">
                <a:pos x="3225" y="844"/>
              </a:cxn>
              <a:cxn ang="0">
                <a:pos x="3111" y="705"/>
              </a:cxn>
              <a:cxn ang="0">
                <a:pos x="2931" y="574"/>
              </a:cxn>
              <a:cxn ang="0">
                <a:pos x="2709" y="410"/>
              </a:cxn>
              <a:cxn ang="0">
                <a:pos x="2415" y="336"/>
              </a:cxn>
              <a:cxn ang="0">
                <a:pos x="2169" y="291"/>
              </a:cxn>
              <a:cxn ang="0">
                <a:pos x="1785" y="250"/>
              </a:cxn>
              <a:cxn ang="0">
                <a:pos x="1365" y="148"/>
              </a:cxn>
              <a:cxn ang="0">
                <a:pos x="1017" y="74"/>
              </a:cxn>
              <a:cxn ang="0">
                <a:pos x="429" y="41"/>
              </a:cxn>
              <a:cxn ang="0">
                <a:pos x="81" y="41"/>
              </a:cxn>
              <a:cxn ang="0">
                <a:pos x="0" y="0"/>
              </a:cxn>
              <a:cxn ang="0">
                <a:pos x="204" y="4"/>
              </a:cxn>
              <a:cxn ang="0">
                <a:pos x="456" y="4"/>
              </a:cxn>
              <a:cxn ang="0">
                <a:pos x="819" y="8"/>
              </a:cxn>
              <a:cxn ang="0">
                <a:pos x="1089" y="37"/>
              </a:cxn>
              <a:cxn ang="0">
                <a:pos x="1434" y="107"/>
              </a:cxn>
              <a:cxn ang="0">
                <a:pos x="1917" y="213"/>
              </a:cxn>
              <a:cxn ang="0">
                <a:pos x="2205" y="262"/>
              </a:cxn>
              <a:cxn ang="0">
                <a:pos x="2523" y="320"/>
              </a:cxn>
              <a:cxn ang="0">
                <a:pos x="2715" y="377"/>
              </a:cxn>
              <a:cxn ang="0">
                <a:pos x="2886" y="463"/>
              </a:cxn>
              <a:cxn ang="0">
                <a:pos x="2937" y="516"/>
              </a:cxn>
              <a:cxn ang="0">
                <a:pos x="3240" y="738"/>
              </a:cxn>
              <a:cxn ang="0">
                <a:pos x="3351" y="877"/>
              </a:cxn>
              <a:cxn ang="0">
                <a:pos x="3429" y="951"/>
              </a:cxn>
            </a:cxnLst>
            <a:rect l="0" t="0" r="r" b="b"/>
            <a:pathLst>
              <a:path w="3430" h="1087">
                <a:moveTo>
                  <a:pt x="3429" y="951"/>
                </a:moveTo>
                <a:lnTo>
                  <a:pt x="3429" y="1086"/>
                </a:lnTo>
                <a:lnTo>
                  <a:pt x="3393" y="1025"/>
                </a:lnTo>
                <a:lnTo>
                  <a:pt x="3225" y="844"/>
                </a:lnTo>
                <a:lnTo>
                  <a:pt x="3111" y="705"/>
                </a:lnTo>
                <a:lnTo>
                  <a:pt x="2931" y="574"/>
                </a:lnTo>
                <a:lnTo>
                  <a:pt x="2709" y="410"/>
                </a:lnTo>
                <a:lnTo>
                  <a:pt x="2415" y="336"/>
                </a:lnTo>
                <a:lnTo>
                  <a:pt x="2169" y="291"/>
                </a:lnTo>
                <a:lnTo>
                  <a:pt x="1785" y="250"/>
                </a:lnTo>
                <a:lnTo>
                  <a:pt x="1365" y="148"/>
                </a:lnTo>
                <a:lnTo>
                  <a:pt x="1017" y="74"/>
                </a:lnTo>
                <a:lnTo>
                  <a:pt x="429" y="41"/>
                </a:lnTo>
                <a:lnTo>
                  <a:pt x="81" y="41"/>
                </a:lnTo>
                <a:lnTo>
                  <a:pt x="0" y="0"/>
                </a:lnTo>
                <a:lnTo>
                  <a:pt x="204" y="4"/>
                </a:lnTo>
                <a:lnTo>
                  <a:pt x="456" y="4"/>
                </a:lnTo>
                <a:lnTo>
                  <a:pt x="819" y="8"/>
                </a:lnTo>
                <a:lnTo>
                  <a:pt x="1089" y="37"/>
                </a:lnTo>
                <a:lnTo>
                  <a:pt x="1434" y="107"/>
                </a:lnTo>
                <a:lnTo>
                  <a:pt x="1917" y="213"/>
                </a:lnTo>
                <a:lnTo>
                  <a:pt x="2205" y="262"/>
                </a:lnTo>
                <a:lnTo>
                  <a:pt x="2523" y="320"/>
                </a:lnTo>
                <a:lnTo>
                  <a:pt x="2715" y="377"/>
                </a:lnTo>
                <a:lnTo>
                  <a:pt x="2886" y="463"/>
                </a:lnTo>
                <a:lnTo>
                  <a:pt x="2937" y="516"/>
                </a:lnTo>
                <a:lnTo>
                  <a:pt x="3240" y="738"/>
                </a:lnTo>
                <a:lnTo>
                  <a:pt x="3351" y="877"/>
                </a:lnTo>
                <a:lnTo>
                  <a:pt x="3429" y="951"/>
                </a:lnTo>
              </a:path>
            </a:pathLst>
          </a:custGeom>
          <a:solidFill>
            <a:srgbClr val="316501"/>
          </a:solidFill>
          <a:ln w="12699" cap="rnd" cmpd="sng">
            <a:noFill/>
            <a:prstDash val="solid"/>
            <a:round/>
            <a:headEnd type="none" w="med" len="med"/>
            <a:tailEnd type="none" w="med" len="med"/>
          </a:ln>
          <a:effectLst/>
        </p:spPr>
        <p:txBody>
          <a:bodyPr/>
          <a:lstStyle/>
          <a:p>
            <a:endParaRPr lang="en-US" dirty="0"/>
          </a:p>
        </p:txBody>
      </p:sp>
      <p:sp>
        <p:nvSpPr>
          <p:cNvPr id="307206" name="Freeform 6"/>
          <p:cNvSpPr>
            <a:spLocks noChangeAspect="1"/>
          </p:cNvSpPr>
          <p:nvPr/>
        </p:nvSpPr>
        <p:spPr bwMode="auto">
          <a:xfrm>
            <a:off x="2411624" y="3668187"/>
            <a:ext cx="1227353" cy="128020"/>
          </a:xfrm>
          <a:custGeom>
            <a:avLst/>
            <a:gdLst/>
            <a:ahLst/>
            <a:cxnLst>
              <a:cxn ang="0">
                <a:pos x="0" y="99"/>
              </a:cxn>
              <a:cxn ang="0">
                <a:pos x="105" y="16"/>
              </a:cxn>
              <a:cxn ang="0">
                <a:pos x="315" y="0"/>
              </a:cxn>
              <a:cxn ang="0">
                <a:pos x="459" y="12"/>
              </a:cxn>
              <a:cxn ang="0">
                <a:pos x="612" y="16"/>
              </a:cxn>
              <a:cxn ang="0">
                <a:pos x="705" y="12"/>
              </a:cxn>
              <a:cxn ang="0">
                <a:pos x="774" y="21"/>
              </a:cxn>
              <a:cxn ang="0">
                <a:pos x="933" y="45"/>
              </a:cxn>
              <a:cxn ang="0">
                <a:pos x="648" y="41"/>
              </a:cxn>
              <a:cxn ang="0">
                <a:pos x="489" y="66"/>
              </a:cxn>
              <a:cxn ang="0">
                <a:pos x="417" y="70"/>
              </a:cxn>
              <a:cxn ang="0">
                <a:pos x="381" y="99"/>
              </a:cxn>
              <a:cxn ang="0">
                <a:pos x="72" y="111"/>
              </a:cxn>
              <a:cxn ang="0">
                <a:pos x="0" y="99"/>
              </a:cxn>
            </a:cxnLst>
            <a:rect l="0" t="0" r="r" b="b"/>
            <a:pathLst>
              <a:path w="934" h="112">
                <a:moveTo>
                  <a:pt x="0" y="99"/>
                </a:moveTo>
                <a:lnTo>
                  <a:pt x="105" y="16"/>
                </a:lnTo>
                <a:lnTo>
                  <a:pt x="315" y="0"/>
                </a:lnTo>
                <a:lnTo>
                  <a:pt x="459" y="12"/>
                </a:lnTo>
                <a:lnTo>
                  <a:pt x="612" y="16"/>
                </a:lnTo>
                <a:lnTo>
                  <a:pt x="705" y="12"/>
                </a:lnTo>
                <a:lnTo>
                  <a:pt x="774" y="21"/>
                </a:lnTo>
                <a:lnTo>
                  <a:pt x="933" y="45"/>
                </a:lnTo>
                <a:lnTo>
                  <a:pt x="648" y="41"/>
                </a:lnTo>
                <a:lnTo>
                  <a:pt x="489" y="66"/>
                </a:lnTo>
                <a:lnTo>
                  <a:pt x="417" y="70"/>
                </a:lnTo>
                <a:lnTo>
                  <a:pt x="381" y="99"/>
                </a:lnTo>
                <a:lnTo>
                  <a:pt x="72" y="111"/>
                </a:lnTo>
                <a:lnTo>
                  <a:pt x="0" y="99"/>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7207" name="Freeform 7"/>
          <p:cNvSpPr>
            <a:spLocks noChangeAspect="1"/>
          </p:cNvSpPr>
          <p:nvPr/>
        </p:nvSpPr>
        <p:spPr bwMode="auto">
          <a:xfrm>
            <a:off x="5084585" y="3837982"/>
            <a:ext cx="901316" cy="150929"/>
          </a:xfrm>
          <a:custGeom>
            <a:avLst/>
            <a:gdLst/>
            <a:ahLst/>
            <a:cxnLst>
              <a:cxn ang="0">
                <a:pos x="0" y="41"/>
              </a:cxn>
              <a:cxn ang="0">
                <a:pos x="102" y="0"/>
              </a:cxn>
              <a:cxn ang="0">
                <a:pos x="189" y="20"/>
              </a:cxn>
              <a:cxn ang="0">
                <a:pos x="309" y="45"/>
              </a:cxn>
              <a:cxn ang="0">
                <a:pos x="684" y="131"/>
              </a:cxn>
              <a:cxn ang="0">
                <a:pos x="585" y="127"/>
              </a:cxn>
              <a:cxn ang="0">
                <a:pos x="435" y="106"/>
              </a:cxn>
              <a:cxn ang="0">
                <a:pos x="288" y="82"/>
              </a:cxn>
              <a:cxn ang="0">
                <a:pos x="111" y="61"/>
              </a:cxn>
              <a:cxn ang="0">
                <a:pos x="0" y="41"/>
              </a:cxn>
            </a:cxnLst>
            <a:rect l="0" t="0" r="r" b="b"/>
            <a:pathLst>
              <a:path w="685" h="132">
                <a:moveTo>
                  <a:pt x="0" y="41"/>
                </a:moveTo>
                <a:lnTo>
                  <a:pt x="102" y="0"/>
                </a:lnTo>
                <a:lnTo>
                  <a:pt x="189" y="20"/>
                </a:lnTo>
                <a:lnTo>
                  <a:pt x="309" y="45"/>
                </a:lnTo>
                <a:lnTo>
                  <a:pt x="684" y="131"/>
                </a:lnTo>
                <a:lnTo>
                  <a:pt x="585" y="127"/>
                </a:lnTo>
                <a:lnTo>
                  <a:pt x="435" y="106"/>
                </a:lnTo>
                <a:lnTo>
                  <a:pt x="288" y="82"/>
                </a:lnTo>
                <a:lnTo>
                  <a:pt x="111" y="61"/>
                </a:lnTo>
                <a:lnTo>
                  <a:pt x="0" y="41"/>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7208" name="Freeform 8"/>
          <p:cNvSpPr>
            <a:spLocks noChangeAspect="1"/>
          </p:cNvSpPr>
          <p:nvPr/>
        </p:nvSpPr>
        <p:spPr bwMode="auto">
          <a:xfrm>
            <a:off x="3881483" y="3715352"/>
            <a:ext cx="1161337" cy="113197"/>
          </a:xfrm>
          <a:custGeom>
            <a:avLst/>
            <a:gdLst/>
            <a:ahLst/>
            <a:cxnLst>
              <a:cxn ang="0">
                <a:pos x="321" y="4"/>
              </a:cxn>
              <a:cxn ang="0">
                <a:pos x="396" y="8"/>
              </a:cxn>
              <a:cxn ang="0">
                <a:pos x="522" y="20"/>
              </a:cxn>
              <a:cxn ang="0">
                <a:pos x="651" y="33"/>
              </a:cxn>
              <a:cxn ang="0">
                <a:pos x="696" y="37"/>
              </a:cxn>
              <a:cxn ang="0">
                <a:pos x="882" y="78"/>
              </a:cxn>
              <a:cxn ang="0">
                <a:pos x="687" y="78"/>
              </a:cxn>
              <a:cxn ang="0">
                <a:pos x="465" y="86"/>
              </a:cxn>
              <a:cxn ang="0">
                <a:pos x="381" y="78"/>
              </a:cxn>
              <a:cxn ang="0">
                <a:pos x="354" y="98"/>
              </a:cxn>
              <a:cxn ang="0">
                <a:pos x="255" y="90"/>
              </a:cxn>
              <a:cxn ang="0">
                <a:pos x="69" y="90"/>
              </a:cxn>
              <a:cxn ang="0">
                <a:pos x="0" y="69"/>
              </a:cxn>
              <a:cxn ang="0">
                <a:pos x="129" y="37"/>
              </a:cxn>
              <a:cxn ang="0">
                <a:pos x="213" y="0"/>
              </a:cxn>
              <a:cxn ang="0">
                <a:pos x="321" y="4"/>
              </a:cxn>
            </a:cxnLst>
            <a:rect l="0" t="0" r="r" b="b"/>
            <a:pathLst>
              <a:path w="883" h="99">
                <a:moveTo>
                  <a:pt x="321" y="4"/>
                </a:moveTo>
                <a:lnTo>
                  <a:pt x="396" y="8"/>
                </a:lnTo>
                <a:lnTo>
                  <a:pt x="522" y="20"/>
                </a:lnTo>
                <a:lnTo>
                  <a:pt x="651" y="33"/>
                </a:lnTo>
                <a:lnTo>
                  <a:pt x="696" y="37"/>
                </a:lnTo>
                <a:lnTo>
                  <a:pt x="882" y="78"/>
                </a:lnTo>
                <a:lnTo>
                  <a:pt x="687" y="78"/>
                </a:lnTo>
                <a:lnTo>
                  <a:pt x="465" y="86"/>
                </a:lnTo>
                <a:lnTo>
                  <a:pt x="381" y="78"/>
                </a:lnTo>
                <a:lnTo>
                  <a:pt x="354" y="98"/>
                </a:lnTo>
                <a:lnTo>
                  <a:pt x="255" y="90"/>
                </a:lnTo>
                <a:lnTo>
                  <a:pt x="69" y="90"/>
                </a:lnTo>
                <a:lnTo>
                  <a:pt x="0" y="69"/>
                </a:lnTo>
                <a:lnTo>
                  <a:pt x="129" y="37"/>
                </a:lnTo>
                <a:lnTo>
                  <a:pt x="213" y="0"/>
                </a:lnTo>
                <a:lnTo>
                  <a:pt x="321" y="4"/>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7209" name="Freeform 9"/>
          <p:cNvSpPr>
            <a:spLocks noChangeAspect="1"/>
          </p:cNvSpPr>
          <p:nvPr/>
        </p:nvSpPr>
        <p:spPr bwMode="auto">
          <a:xfrm>
            <a:off x="2099060" y="3183057"/>
            <a:ext cx="4331437" cy="510734"/>
          </a:xfrm>
          <a:custGeom>
            <a:avLst/>
            <a:gdLst/>
            <a:ahLst/>
            <a:cxnLst>
              <a:cxn ang="0">
                <a:pos x="3192" y="258"/>
              </a:cxn>
              <a:cxn ang="0">
                <a:pos x="2955" y="131"/>
              </a:cxn>
              <a:cxn ang="0">
                <a:pos x="2976" y="180"/>
              </a:cxn>
              <a:cxn ang="0">
                <a:pos x="3027" y="234"/>
              </a:cxn>
              <a:cxn ang="0">
                <a:pos x="2727" y="144"/>
              </a:cxn>
              <a:cxn ang="0">
                <a:pos x="2883" y="234"/>
              </a:cxn>
              <a:cxn ang="0">
                <a:pos x="2706" y="172"/>
              </a:cxn>
              <a:cxn ang="0">
                <a:pos x="2541" y="135"/>
              </a:cxn>
              <a:cxn ang="0">
                <a:pos x="2856" y="312"/>
              </a:cxn>
              <a:cxn ang="0">
                <a:pos x="2757" y="287"/>
              </a:cxn>
              <a:cxn ang="0">
                <a:pos x="2526" y="205"/>
              </a:cxn>
              <a:cxn ang="0">
                <a:pos x="2478" y="230"/>
              </a:cxn>
              <a:cxn ang="0">
                <a:pos x="2430" y="246"/>
              </a:cxn>
              <a:cxn ang="0">
                <a:pos x="2154" y="172"/>
              </a:cxn>
              <a:cxn ang="0">
                <a:pos x="2364" y="283"/>
              </a:cxn>
              <a:cxn ang="0">
                <a:pos x="2091" y="213"/>
              </a:cxn>
              <a:cxn ang="0">
                <a:pos x="1905" y="160"/>
              </a:cxn>
              <a:cxn ang="0">
                <a:pos x="1986" y="213"/>
              </a:cxn>
              <a:cxn ang="0">
                <a:pos x="2250" y="361"/>
              </a:cxn>
              <a:cxn ang="0">
                <a:pos x="2004" y="291"/>
              </a:cxn>
              <a:cxn ang="0">
                <a:pos x="1809" y="222"/>
              </a:cxn>
              <a:cxn ang="0">
                <a:pos x="1788" y="263"/>
              </a:cxn>
              <a:cxn ang="0">
                <a:pos x="1776" y="304"/>
              </a:cxn>
              <a:cxn ang="0">
                <a:pos x="1530" y="238"/>
              </a:cxn>
              <a:cxn ang="0">
                <a:pos x="1731" y="357"/>
              </a:cxn>
              <a:cxn ang="0">
                <a:pos x="1428" y="263"/>
              </a:cxn>
              <a:cxn ang="0">
                <a:pos x="1434" y="295"/>
              </a:cxn>
              <a:cxn ang="0">
                <a:pos x="1644" y="369"/>
              </a:cxn>
              <a:cxn ang="0">
                <a:pos x="1365" y="320"/>
              </a:cxn>
              <a:cxn ang="0">
                <a:pos x="1164" y="304"/>
              </a:cxn>
              <a:cxn ang="0">
                <a:pos x="1119" y="328"/>
              </a:cxn>
              <a:cxn ang="0">
                <a:pos x="927" y="299"/>
              </a:cxn>
              <a:cxn ang="0">
                <a:pos x="975" y="336"/>
              </a:cxn>
              <a:cxn ang="0">
                <a:pos x="936" y="361"/>
              </a:cxn>
              <a:cxn ang="0">
                <a:pos x="807" y="369"/>
              </a:cxn>
              <a:cxn ang="0">
                <a:pos x="699" y="377"/>
              </a:cxn>
              <a:cxn ang="0">
                <a:pos x="645" y="398"/>
              </a:cxn>
              <a:cxn ang="0">
                <a:pos x="468" y="439"/>
              </a:cxn>
              <a:cxn ang="0">
                <a:pos x="264" y="164"/>
              </a:cxn>
              <a:cxn ang="0">
                <a:pos x="1512" y="16"/>
              </a:cxn>
              <a:cxn ang="0">
                <a:pos x="2682" y="0"/>
              </a:cxn>
              <a:cxn ang="0">
                <a:pos x="3165" y="172"/>
              </a:cxn>
            </a:cxnLst>
            <a:rect l="0" t="0" r="r" b="b"/>
            <a:pathLst>
              <a:path w="3295" h="444">
                <a:moveTo>
                  <a:pt x="3294" y="320"/>
                </a:moveTo>
                <a:lnTo>
                  <a:pt x="3192" y="258"/>
                </a:lnTo>
                <a:lnTo>
                  <a:pt x="3093" y="193"/>
                </a:lnTo>
                <a:lnTo>
                  <a:pt x="2955" y="131"/>
                </a:lnTo>
                <a:lnTo>
                  <a:pt x="2853" y="115"/>
                </a:lnTo>
                <a:lnTo>
                  <a:pt x="2976" y="180"/>
                </a:lnTo>
                <a:lnTo>
                  <a:pt x="3069" y="246"/>
                </a:lnTo>
                <a:lnTo>
                  <a:pt x="3027" y="234"/>
                </a:lnTo>
                <a:lnTo>
                  <a:pt x="2841" y="160"/>
                </a:lnTo>
                <a:lnTo>
                  <a:pt x="2727" y="144"/>
                </a:lnTo>
                <a:lnTo>
                  <a:pt x="2832" y="189"/>
                </a:lnTo>
                <a:lnTo>
                  <a:pt x="2883" y="234"/>
                </a:lnTo>
                <a:lnTo>
                  <a:pt x="2808" y="205"/>
                </a:lnTo>
                <a:lnTo>
                  <a:pt x="2706" y="172"/>
                </a:lnTo>
                <a:lnTo>
                  <a:pt x="2643" y="152"/>
                </a:lnTo>
                <a:lnTo>
                  <a:pt x="2541" y="135"/>
                </a:lnTo>
                <a:lnTo>
                  <a:pt x="2706" y="222"/>
                </a:lnTo>
                <a:lnTo>
                  <a:pt x="2856" y="312"/>
                </a:lnTo>
                <a:lnTo>
                  <a:pt x="2898" y="353"/>
                </a:lnTo>
                <a:lnTo>
                  <a:pt x="2757" y="287"/>
                </a:lnTo>
                <a:lnTo>
                  <a:pt x="2661" y="246"/>
                </a:lnTo>
                <a:lnTo>
                  <a:pt x="2526" y="205"/>
                </a:lnTo>
                <a:lnTo>
                  <a:pt x="2340" y="156"/>
                </a:lnTo>
                <a:lnTo>
                  <a:pt x="2478" y="230"/>
                </a:lnTo>
                <a:lnTo>
                  <a:pt x="2529" y="279"/>
                </a:lnTo>
                <a:lnTo>
                  <a:pt x="2430" y="246"/>
                </a:lnTo>
                <a:lnTo>
                  <a:pt x="2283" y="205"/>
                </a:lnTo>
                <a:lnTo>
                  <a:pt x="2154" y="172"/>
                </a:lnTo>
                <a:lnTo>
                  <a:pt x="2310" y="238"/>
                </a:lnTo>
                <a:lnTo>
                  <a:pt x="2364" y="283"/>
                </a:lnTo>
                <a:lnTo>
                  <a:pt x="2262" y="254"/>
                </a:lnTo>
                <a:lnTo>
                  <a:pt x="2091" y="213"/>
                </a:lnTo>
                <a:lnTo>
                  <a:pt x="1971" y="185"/>
                </a:lnTo>
                <a:lnTo>
                  <a:pt x="1905" y="160"/>
                </a:lnTo>
                <a:lnTo>
                  <a:pt x="1827" y="144"/>
                </a:lnTo>
                <a:lnTo>
                  <a:pt x="1986" y="213"/>
                </a:lnTo>
                <a:lnTo>
                  <a:pt x="2127" y="291"/>
                </a:lnTo>
                <a:lnTo>
                  <a:pt x="2250" y="361"/>
                </a:lnTo>
                <a:lnTo>
                  <a:pt x="2097" y="312"/>
                </a:lnTo>
                <a:lnTo>
                  <a:pt x="2004" y="291"/>
                </a:lnTo>
                <a:lnTo>
                  <a:pt x="1896" y="254"/>
                </a:lnTo>
                <a:lnTo>
                  <a:pt x="1809" y="222"/>
                </a:lnTo>
                <a:lnTo>
                  <a:pt x="1665" y="193"/>
                </a:lnTo>
                <a:lnTo>
                  <a:pt x="1788" y="263"/>
                </a:lnTo>
                <a:lnTo>
                  <a:pt x="1944" y="353"/>
                </a:lnTo>
                <a:lnTo>
                  <a:pt x="1776" y="304"/>
                </a:lnTo>
                <a:lnTo>
                  <a:pt x="1638" y="271"/>
                </a:lnTo>
                <a:lnTo>
                  <a:pt x="1530" y="238"/>
                </a:lnTo>
                <a:lnTo>
                  <a:pt x="1674" y="312"/>
                </a:lnTo>
                <a:lnTo>
                  <a:pt x="1731" y="357"/>
                </a:lnTo>
                <a:lnTo>
                  <a:pt x="1578" y="304"/>
                </a:lnTo>
                <a:lnTo>
                  <a:pt x="1428" y="263"/>
                </a:lnTo>
                <a:lnTo>
                  <a:pt x="1284" y="242"/>
                </a:lnTo>
                <a:lnTo>
                  <a:pt x="1434" y="295"/>
                </a:lnTo>
                <a:lnTo>
                  <a:pt x="1566" y="345"/>
                </a:lnTo>
                <a:lnTo>
                  <a:pt x="1644" y="369"/>
                </a:lnTo>
                <a:lnTo>
                  <a:pt x="1521" y="357"/>
                </a:lnTo>
                <a:lnTo>
                  <a:pt x="1365" y="320"/>
                </a:lnTo>
                <a:lnTo>
                  <a:pt x="1110" y="267"/>
                </a:lnTo>
                <a:lnTo>
                  <a:pt x="1164" y="304"/>
                </a:lnTo>
                <a:lnTo>
                  <a:pt x="1209" y="332"/>
                </a:lnTo>
                <a:lnTo>
                  <a:pt x="1119" y="328"/>
                </a:lnTo>
                <a:lnTo>
                  <a:pt x="1035" y="316"/>
                </a:lnTo>
                <a:lnTo>
                  <a:pt x="927" y="299"/>
                </a:lnTo>
                <a:lnTo>
                  <a:pt x="870" y="287"/>
                </a:lnTo>
                <a:lnTo>
                  <a:pt x="975" y="336"/>
                </a:lnTo>
                <a:lnTo>
                  <a:pt x="1092" y="386"/>
                </a:lnTo>
                <a:lnTo>
                  <a:pt x="936" y="361"/>
                </a:lnTo>
                <a:lnTo>
                  <a:pt x="726" y="345"/>
                </a:lnTo>
                <a:lnTo>
                  <a:pt x="807" y="369"/>
                </a:lnTo>
                <a:lnTo>
                  <a:pt x="855" y="398"/>
                </a:lnTo>
                <a:lnTo>
                  <a:pt x="699" y="377"/>
                </a:lnTo>
                <a:lnTo>
                  <a:pt x="534" y="369"/>
                </a:lnTo>
                <a:lnTo>
                  <a:pt x="645" y="398"/>
                </a:lnTo>
                <a:lnTo>
                  <a:pt x="726" y="431"/>
                </a:lnTo>
                <a:lnTo>
                  <a:pt x="468" y="439"/>
                </a:lnTo>
                <a:lnTo>
                  <a:pt x="0" y="443"/>
                </a:lnTo>
                <a:lnTo>
                  <a:pt x="264" y="164"/>
                </a:lnTo>
                <a:lnTo>
                  <a:pt x="864" y="115"/>
                </a:lnTo>
                <a:lnTo>
                  <a:pt x="1512" y="16"/>
                </a:lnTo>
                <a:lnTo>
                  <a:pt x="2124" y="16"/>
                </a:lnTo>
                <a:lnTo>
                  <a:pt x="2682" y="0"/>
                </a:lnTo>
                <a:lnTo>
                  <a:pt x="2880" y="41"/>
                </a:lnTo>
                <a:lnTo>
                  <a:pt x="3165" y="172"/>
                </a:lnTo>
                <a:lnTo>
                  <a:pt x="3294" y="320"/>
                </a:lnTo>
              </a:path>
            </a:pathLst>
          </a:custGeom>
          <a:solidFill>
            <a:srgbClr val="AD6900"/>
          </a:solidFill>
          <a:ln w="12699" cap="rnd" cmpd="sng">
            <a:noFill/>
            <a:prstDash val="solid"/>
            <a:round/>
            <a:headEnd type="none" w="med" len="med"/>
            <a:tailEnd type="none" w="med" len="med"/>
          </a:ln>
          <a:effectLst/>
        </p:spPr>
        <p:txBody>
          <a:bodyPr/>
          <a:lstStyle/>
          <a:p>
            <a:endParaRPr lang="en-US" dirty="0"/>
          </a:p>
        </p:txBody>
      </p:sp>
      <p:sp>
        <p:nvSpPr>
          <p:cNvPr id="307210" name="Freeform 10"/>
          <p:cNvSpPr>
            <a:spLocks noChangeAspect="1"/>
          </p:cNvSpPr>
          <p:nvPr/>
        </p:nvSpPr>
        <p:spPr bwMode="auto">
          <a:xfrm>
            <a:off x="1492794" y="3145325"/>
            <a:ext cx="4511969" cy="556551"/>
          </a:xfrm>
          <a:custGeom>
            <a:avLst/>
            <a:gdLst/>
            <a:ahLst/>
            <a:cxnLst>
              <a:cxn ang="0">
                <a:pos x="3306" y="94"/>
              </a:cxn>
              <a:cxn ang="0">
                <a:pos x="2976" y="74"/>
              </a:cxn>
              <a:cxn ang="0">
                <a:pos x="3222" y="156"/>
              </a:cxn>
              <a:cxn ang="0">
                <a:pos x="2892" y="98"/>
              </a:cxn>
              <a:cxn ang="0">
                <a:pos x="2820" y="115"/>
              </a:cxn>
              <a:cxn ang="0">
                <a:pos x="3138" y="230"/>
              </a:cxn>
              <a:cxn ang="0">
                <a:pos x="2892" y="164"/>
              </a:cxn>
              <a:cxn ang="0">
                <a:pos x="2661" y="131"/>
              </a:cxn>
              <a:cxn ang="0">
                <a:pos x="2523" y="119"/>
              </a:cxn>
              <a:cxn ang="0">
                <a:pos x="2598" y="160"/>
              </a:cxn>
              <a:cxn ang="0">
                <a:pos x="2349" y="111"/>
              </a:cxn>
              <a:cxn ang="0">
                <a:pos x="2331" y="144"/>
              </a:cxn>
              <a:cxn ang="0">
                <a:pos x="1977" y="98"/>
              </a:cxn>
              <a:cxn ang="0">
                <a:pos x="2151" y="144"/>
              </a:cxn>
              <a:cxn ang="0">
                <a:pos x="2430" y="254"/>
              </a:cxn>
              <a:cxn ang="0">
                <a:pos x="2184" y="189"/>
              </a:cxn>
              <a:cxn ang="0">
                <a:pos x="2028" y="156"/>
              </a:cxn>
              <a:cxn ang="0">
                <a:pos x="1881" y="160"/>
              </a:cxn>
              <a:cxn ang="0">
                <a:pos x="2136" y="263"/>
              </a:cxn>
              <a:cxn ang="0">
                <a:pos x="1890" y="201"/>
              </a:cxn>
              <a:cxn ang="0">
                <a:pos x="1707" y="172"/>
              </a:cxn>
              <a:cxn ang="0">
                <a:pos x="1668" y="213"/>
              </a:cxn>
              <a:cxn ang="0">
                <a:pos x="1497" y="217"/>
              </a:cxn>
              <a:cxn ang="0">
                <a:pos x="1881" y="320"/>
              </a:cxn>
              <a:cxn ang="0">
                <a:pos x="1638" y="287"/>
              </a:cxn>
              <a:cxn ang="0">
                <a:pos x="1488" y="254"/>
              </a:cxn>
              <a:cxn ang="0">
                <a:pos x="1317" y="238"/>
              </a:cxn>
              <a:cxn ang="0">
                <a:pos x="1563" y="316"/>
              </a:cxn>
              <a:cxn ang="0">
                <a:pos x="1443" y="299"/>
              </a:cxn>
              <a:cxn ang="0">
                <a:pos x="1152" y="250"/>
              </a:cxn>
              <a:cxn ang="0">
                <a:pos x="1446" y="373"/>
              </a:cxn>
              <a:cxn ang="0">
                <a:pos x="1125" y="332"/>
              </a:cxn>
              <a:cxn ang="0">
                <a:pos x="864" y="320"/>
              </a:cxn>
              <a:cxn ang="0">
                <a:pos x="927" y="361"/>
              </a:cxn>
              <a:cxn ang="0">
                <a:pos x="897" y="381"/>
              </a:cxn>
              <a:cxn ang="0">
                <a:pos x="1047" y="422"/>
              </a:cxn>
              <a:cxn ang="0">
                <a:pos x="594" y="418"/>
              </a:cxn>
              <a:cxn ang="0">
                <a:pos x="570" y="472"/>
              </a:cxn>
              <a:cxn ang="0">
                <a:pos x="0" y="468"/>
              </a:cxn>
              <a:cxn ang="0">
                <a:pos x="1842" y="16"/>
              </a:cxn>
              <a:cxn ang="0">
                <a:pos x="2526" y="25"/>
              </a:cxn>
              <a:cxn ang="0">
                <a:pos x="3267" y="41"/>
              </a:cxn>
            </a:cxnLst>
            <a:rect l="0" t="0" r="r" b="b"/>
            <a:pathLst>
              <a:path w="3433" h="485">
                <a:moveTo>
                  <a:pt x="3432" y="119"/>
                </a:moveTo>
                <a:lnTo>
                  <a:pt x="3306" y="94"/>
                </a:lnTo>
                <a:lnTo>
                  <a:pt x="3177" y="74"/>
                </a:lnTo>
                <a:lnTo>
                  <a:pt x="2976" y="74"/>
                </a:lnTo>
                <a:lnTo>
                  <a:pt x="3150" y="123"/>
                </a:lnTo>
                <a:lnTo>
                  <a:pt x="3222" y="156"/>
                </a:lnTo>
                <a:lnTo>
                  <a:pt x="3048" y="127"/>
                </a:lnTo>
                <a:lnTo>
                  <a:pt x="2892" y="98"/>
                </a:lnTo>
                <a:lnTo>
                  <a:pt x="2790" y="90"/>
                </a:lnTo>
                <a:lnTo>
                  <a:pt x="2820" y="115"/>
                </a:lnTo>
                <a:lnTo>
                  <a:pt x="2961" y="152"/>
                </a:lnTo>
                <a:lnTo>
                  <a:pt x="3138" y="230"/>
                </a:lnTo>
                <a:lnTo>
                  <a:pt x="3036" y="213"/>
                </a:lnTo>
                <a:lnTo>
                  <a:pt x="2892" y="164"/>
                </a:lnTo>
                <a:lnTo>
                  <a:pt x="2748" y="135"/>
                </a:lnTo>
                <a:lnTo>
                  <a:pt x="2661" y="131"/>
                </a:lnTo>
                <a:lnTo>
                  <a:pt x="2598" y="131"/>
                </a:lnTo>
                <a:lnTo>
                  <a:pt x="2523" y="119"/>
                </a:lnTo>
                <a:lnTo>
                  <a:pt x="2664" y="172"/>
                </a:lnTo>
                <a:lnTo>
                  <a:pt x="2598" y="160"/>
                </a:lnTo>
                <a:lnTo>
                  <a:pt x="2460" y="139"/>
                </a:lnTo>
                <a:lnTo>
                  <a:pt x="2349" y="111"/>
                </a:lnTo>
                <a:lnTo>
                  <a:pt x="2508" y="189"/>
                </a:lnTo>
                <a:lnTo>
                  <a:pt x="2331" y="144"/>
                </a:lnTo>
                <a:lnTo>
                  <a:pt x="2124" y="103"/>
                </a:lnTo>
                <a:lnTo>
                  <a:pt x="1977" y="98"/>
                </a:lnTo>
                <a:lnTo>
                  <a:pt x="2010" y="119"/>
                </a:lnTo>
                <a:lnTo>
                  <a:pt x="2151" y="144"/>
                </a:lnTo>
                <a:lnTo>
                  <a:pt x="2370" y="205"/>
                </a:lnTo>
                <a:lnTo>
                  <a:pt x="2430" y="254"/>
                </a:lnTo>
                <a:lnTo>
                  <a:pt x="2262" y="213"/>
                </a:lnTo>
                <a:lnTo>
                  <a:pt x="2184" y="189"/>
                </a:lnTo>
                <a:lnTo>
                  <a:pt x="2073" y="168"/>
                </a:lnTo>
                <a:lnTo>
                  <a:pt x="2028" y="156"/>
                </a:lnTo>
                <a:lnTo>
                  <a:pt x="1959" y="156"/>
                </a:lnTo>
                <a:lnTo>
                  <a:pt x="1881" y="160"/>
                </a:lnTo>
                <a:lnTo>
                  <a:pt x="2013" y="205"/>
                </a:lnTo>
                <a:lnTo>
                  <a:pt x="2136" y="263"/>
                </a:lnTo>
                <a:lnTo>
                  <a:pt x="1962" y="221"/>
                </a:lnTo>
                <a:lnTo>
                  <a:pt x="1890" y="201"/>
                </a:lnTo>
                <a:lnTo>
                  <a:pt x="1806" y="185"/>
                </a:lnTo>
                <a:lnTo>
                  <a:pt x="1707" y="172"/>
                </a:lnTo>
                <a:lnTo>
                  <a:pt x="1896" y="263"/>
                </a:lnTo>
                <a:lnTo>
                  <a:pt x="1668" y="213"/>
                </a:lnTo>
                <a:lnTo>
                  <a:pt x="1560" y="205"/>
                </a:lnTo>
                <a:lnTo>
                  <a:pt x="1497" y="217"/>
                </a:lnTo>
                <a:lnTo>
                  <a:pt x="1680" y="263"/>
                </a:lnTo>
                <a:lnTo>
                  <a:pt x="1881" y="320"/>
                </a:lnTo>
                <a:lnTo>
                  <a:pt x="1827" y="324"/>
                </a:lnTo>
                <a:lnTo>
                  <a:pt x="1638" y="287"/>
                </a:lnTo>
                <a:lnTo>
                  <a:pt x="1557" y="263"/>
                </a:lnTo>
                <a:lnTo>
                  <a:pt x="1488" y="254"/>
                </a:lnTo>
                <a:lnTo>
                  <a:pt x="1419" y="242"/>
                </a:lnTo>
                <a:lnTo>
                  <a:pt x="1317" y="238"/>
                </a:lnTo>
                <a:lnTo>
                  <a:pt x="1479" y="287"/>
                </a:lnTo>
                <a:lnTo>
                  <a:pt x="1563" y="316"/>
                </a:lnTo>
                <a:lnTo>
                  <a:pt x="1515" y="320"/>
                </a:lnTo>
                <a:lnTo>
                  <a:pt x="1443" y="299"/>
                </a:lnTo>
                <a:lnTo>
                  <a:pt x="1266" y="263"/>
                </a:lnTo>
                <a:lnTo>
                  <a:pt x="1152" y="250"/>
                </a:lnTo>
                <a:lnTo>
                  <a:pt x="1308" y="312"/>
                </a:lnTo>
                <a:lnTo>
                  <a:pt x="1446" y="373"/>
                </a:lnTo>
                <a:lnTo>
                  <a:pt x="1278" y="345"/>
                </a:lnTo>
                <a:lnTo>
                  <a:pt x="1125" y="332"/>
                </a:lnTo>
                <a:lnTo>
                  <a:pt x="993" y="324"/>
                </a:lnTo>
                <a:lnTo>
                  <a:pt x="864" y="320"/>
                </a:lnTo>
                <a:lnTo>
                  <a:pt x="1068" y="373"/>
                </a:lnTo>
                <a:lnTo>
                  <a:pt x="927" y="361"/>
                </a:lnTo>
                <a:lnTo>
                  <a:pt x="777" y="357"/>
                </a:lnTo>
                <a:lnTo>
                  <a:pt x="897" y="381"/>
                </a:lnTo>
                <a:lnTo>
                  <a:pt x="753" y="394"/>
                </a:lnTo>
                <a:lnTo>
                  <a:pt x="1047" y="422"/>
                </a:lnTo>
                <a:lnTo>
                  <a:pt x="780" y="431"/>
                </a:lnTo>
                <a:lnTo>
                  <a:pt x="594" y="418"/>
                </a:lnTo>
                <a:lnTo>
                  <a:pt x="723" y="455"/>
                </a:lnTo>
                <a:lnTo>
                  <a:pt x="570" y="472"/>
                </a:lnTo>
                <a:lnTo>
                  <a:pt x="420" y="484"/>
                </a:lnTo>
                <a:lnTo>
                  <a:pt x="0" y="468"/>
                </a:lnTo>
                <a:lnTo>
                  <a:pt x="858" y="25"/>
                </a:lnTo>
                <a:lnTo>
                  <a:pt x="1842" y="16"/>
                </a:lnTo>
                <a:lnTo>
                  <a:pt x="2322" y="0"/>
                </a:lnTo>
                <a:lnTo>
                  <a:pt x="2526" y="25"/>
                </a:lnTo>
                <a:lnTo>
                  <a:pt x="2862" y="25"/>
                </a:lnTo>
                <a:lnTo>
                  <a:pt x="3267" y="41"/>
                </a:lnTo>
                <a:lnTo>
                  <a:pt x="3432" y="119"/>
                </a:lnTo>
              </a:path>
            </a:pathLst>
          </a:custGeom>
          <a:solidFill>
            <a:srgbClr val="FAFD00"/>
          </a:solidFill>
          <a:ln w="12699" cap="rnd" cmpd="sng">
            <a:noFill/>
            <a:prstDash val="solid"/>
            <a:round/>
            <a:headEnd type="none" w="med" len="med"/>
            <a:tailEnd type="none" w="med" len="med"/>
          </a:ln>
          <a:effectLst/>
        </p:spPr>
        <p:txBody>
          <a:bodyPr/>
          <a:lstStyle/>
          <a:p>
            <a:endParaRPr lang="en-US" dirty="0"/>
          </a:p>
        </p:txBody>
      </p:sp>
      <p:sp>
        <p:nvSpPr>
          <p:cNvPr id="307211" name="Freeform 11"/>
          <p:cNvSpPr>
            <a:spLocks noChangeAspect="1"/>
          </p:cNvSpPr>
          <p:nvPr/>
        </p:nvSpPr>
        <p:spPr bwMode="auto">
          <a:xfrm>
            <a:off x="1023948" y="3127806"/>
            <a:ext cx="2617724" cy="561942"/>
          </a:xfrm>
          <a:custGeom>
            <a:avLst/>
            <a:gdLst/>
            <a:ahLst/>
            <a:cxnLst>
              <a:cxn ang="0">
                <a:pos x="1773" y="105"/>
              </a:cxn>
              <a:cxn ang="0">
                <a:pos x="1910" y="96"/>
              </a:cxn>
              <a:cxn ang="0">
                <a:pos x="1990" y="101"/>
              </a:cxn>
              <a:cxn ang="0">
                <a:pos x="1880" y="119"/>
              </a:cxn>
              <a:cxn ang="0">
                <a:pos x="1730" y="146"/>
              </a:cxn>
              <a:cxn ang="0">
                <a:pos x="1583" y="133"/>
              </a:cxn>
              <a:cxn ang="0">
                <a:pos x="1720" y="164"/>
              </a:cxn>
              <a:cxn ang="0">
                <a:pos x="1607" y="156"/>
              </a:cxn>
              <a:cxn ang="0">
                <a:pos x="1450" y="160"/>
              </a:cxn>
              <a:cxn ang="0">
                <a:pos x="1510" y="170"/>
              </a:cxn>
              <a:cxn ang="0">
                <a:pos x="1340" y="183"/>
              </a:cxn>
              <a:cxn ang="0">
                <a:pos x="1447" y="187"/>
              </a:cxn>
              <a:cxn ang="0">
                <a:pos x="1563" y="197"/>
              </a:cxn>
              <a:cxn ang="0">
                <a:pos x="1647" y="205"/>
              </a:cxn>
              <a:cxn ang="0">
                <a:pos x="1543" y="215"/>
              </a:cxn>
              <a:cxn ang="0">
                <a:pos x="1413" y="219"/>
              </a:cxn>
              <a:cxn ang="0">
                <a:pos x="1320" y="219"/>
              </a:cxn>
              <a:cxn ang="0">
                <a:pos x="1433" y="238"/>
              </a:cxn>
              <a:cxn ang="0">
                <a:pos x="1317" y="238"/>
              </a:cxn>
              <a:cxn ang="0">
                <a:pos x="1160" y="232"/>
              </a:cxn>
              <a:cxn ang="0">
                <a:pos x="1220" y="252"/>
              </a:cxn>
              <a:cxn ang="0">
                <a:pos x="1273" y="256"/>
              </a:cxn>
              <a:cxn ang="0">
                <a:pos x="1203" y="265"/>
              </a:cxn>
              <a:cxn ang="0">
                <a:pos x="1013" y="260"/>
              </a:cxn>
              <a:cxn ang="0">
                <a:pos x="877" y="283"/>
              </a:cxn>
              <a:cxn ang="0">
                <a:pos x="1013" y="287"/>
              </a:cxn>
              <a:cxn ang="0">
                <a:pos x="1103" y="287"/>
              </a:cxn>
              <a:cxn ang="0">
                <a:pos x="1230" y="293"/>
              </a:cxn>
              <a:cxn ang="0">
                <a:pos x="1177" y="314"/>
              </a:cxn>
              <a:cxn ang="0">
                <a:pos x="953" y="314"/>
              </a:cxn>
              <a:cxn ang="0">
                <a:pos x="820" y="324"/>
              </a:cxn>
              <a:cxn ang="0">
                <a:pos x="933" y="338"/>
              </a:cxn>
              <a:cxn ang="0">
                <a:pos x="813" y="351"/>
              </a:cxn>
              <a:cxn ang="0">
                <a:pos x="677" y="355"/>
              </a:cxn>
              <a:cxn ang="0">
                <a:pos x="793" y="375"/>
              </a:cxn>
              <a:cxn ang="0">
                <a:pos x="653" y="375"/>
              </a:cxn>
              <a:cxn ang="0">
                <a:pos x="587" y="388"/>
              </a:cxn>
              <a:cxn ang="0">
                <a:pos x="730" y="383"/>
              </a:cxn>
              <a:cxn ang="0">
                <a:pos x="917" y="388"/>
              </a:cxn>
              <a:cxn ang="0">
                <a:pos x="773" y="416"/>
              </a:cxn>
              <a:cxn ang="0">
                <a:pos x="650" y="429"/>
              </a:cxn>
              <a:cxn ang="0">
                <a:pos x="770" y="437"/>
              </a:cxn>
              <a:cxn ang="0">
                <a:pos x="690" y="451"/>
              </a:cxn>
              <a:cxn ang="0">
                <a:pos x="577" y="465"/>
              </a:cxn>
              <a:cxn ang="0">
                <a:pos x="650" y="474"/>
              </a:cxn>
              <a:cxn ang="0">
                <a:pos x="483" y="488"/>
              </a:cxn>
              <a:cxn ang="0">
                <a:pos x="233" y="478"/>
              </a:cxn>
              <a:cxn ang="0">
                <a:pos x="167" y="478"/>
              </a:cxn>
              <a:cxn ang="0">
                <a:pos x="0" y="470"/>
              </a:cxn>
              <a:cxn ang="0">
                <a:pos x="7" y="0"/>
              </a:cxn>
              <a:cxn ang="0">
                <a:pos x="430" y="14"/>
              </a:cxn>
              <a:cxn ang="0">
                <a:pos x="747" y="146"/>
              </a:cxn>
              <a:cxn ang="0">
                <a:pos x="997" y="115"/>
              </a:cxn>
              <a:cxn ang="0">
                <a:pos x="1117" y="23"/>
              </a:cxn>
              <a:cxn ang="0">
                <a:pos x="1393" y="23"/>
              </a:cxn>
              <a:cxn ang="0">
                <a:pos x="1570" y="33"/>
              </a:cxn>
              <a:cxn ang="0">
                <a:pos x="1773" y="101"/>
              </a:cxn>
            </a:cxnLst>
            <a:rect l="0" t="0" r="r" b="b"/>
            <a:pathLst>
              <a:path w="1991" h="489">
                <a:moveTo>
                  <a:pt x="1773" y="105"/>
                </a:moveTo>
                <a:lnTo>
                  <a:pt x="1910" y="96"/>
                </a:lnTo>
                <a:lnTo>
                  <a:pt x="1990" y="101"/>
                </a:lnTo>
                <a:lnTo>
                  <a:pt x="1880" y="119"/>
                </a:lnTo>
                <a:lnTo>
                  <a:pt x="1730" y="146"/>
                </a:lnTo>
                <a:lnTo>
                  <a:pt x="1583" y="133"/>
                </a:lnTo>
                <a:lnTo>
                  <a:pt x="1720" y="164"/>
                </a:lnTo>
                <a:lnTo>
                  <a:pt x="1607" y="156"/>
                </a:lnTo>
                <a:lnTo>
                  <a:pt x="1450" y="160"/>
                </a:lnTo>
                <a:lnTo>
                  <a:pt x="1510" y="170"/>
                </a:lnTo>
                <a:lnTo>
                  <a:pt x="1340" y="183"/>
                </a:lnTo>
                <a:lnTo>
                  <a:pt x="1447" y="187"/>
                </a:lnTo>
                <a:lnTo>
                  <a:pt x="1563" y="197"/>
                </a:lnTo>
                <a:lnTo>
                  <a:pt x="1647" y="205"/>
                </a:lnTo>
                <a:lnTo>
                  <a:pt x="1543" y="215"/>
                </a:lnTo>
                <a:lnTo>
                  <a:pt x="1413" y="219"/>
                </a:lnTo>
                <a:lnTo>
                  <a:pt x="1320" y="219"/>
                </a:lnTo>
                <a:lnTo>
                  <a:pt x="1433" y="238"/>
                </a:lnTo>
                <a:lnTo>
                  <a:pt x="1317" y="238"/>
                </a:lnTo>
                <a:lnTo>
                  <a:pt x="1160" y="232"/>
                </a:lnTo>
                <a:lnTo>
                  <a:pt x="1220" y="252"/>
                </a:lnTo>
                <a:lnTo>
                  <a:pt x="1273" y="256"/>
                </a:lnTo>
                <a:lnTo>
                  <a:pt x="1203" y="265"/>
                </a:lnTo>
                <a:lnTo>
                  <a:pt x="1013" y="260"/>
                </a:lnTo>
                <a:lnTo>
                  <a:pt x="877" y="283"/>
                </a:lnTo>
                <a:lnTo>
                  <a:pt x="1013" y="287"/>
                </a:lnTo>
                <a:lnTo>
                  <a:pt x="1103" y="287"/>
                </a:lnTo>
                <a:lnTo>
                  <a:pt x="1230" y="293"/>
                </a:lnTo>
                <a:lnTo>
                  <a:pt x="1177" y="314"/>
                </a:lnTo>
                <a:lnTo>
                  <a:pt x="953" y="314"/>
                </a:lnTo>
                <a:lnTo>
                  <a:pt x="820" y="324"/>
                </a:lnTo>
                <a:lnTo>
                  <a:pt x="933" y="338"/>
                </a:lnTo>
                <a:lnTo>
                  <a:pt x="813" y="351"/>
                </a:lnTo>
                <a:lnTo>
                  <a:pt x="677" y="355"/>
                </a:lnTo>
                <a:lnTo>
                  <a:pt x="793" y="375"/>
                </a:lnTo>
                <a:lnTo>
                  <a:pt x="653" y="375"/>
                </a:lnTo>
                <a:lnTo>
                  <a:pt x="587" y="388"/>
                </a:lnTo>
                <a:lnTo>
                  <a:pt x="730" y="383"/>
                </a:lnTo>
                <a:lnTo>
                  <a:pt x="917" y="388"/>
                </a:lnTo>
                <a:lnTo>
                  <a:pt x="773" y="416"/>
                </a:lnTo>
                <a:lnTo>
                  <a:pt x="650" y="429"/>
                </a:lnTo>
                <a:lnTo>
                  <a:pt x="770" y="437"/>
                </a:lnTo>
                <a:lnTo>
                  <a:pt x="690" y="451"/>
                </a:lnTo>
                <a:lnTo>
                  <a:pt x="577" y="465"/>
                </a:lnTo>
                <a:lnTo>
                  <a:pt x="650" y="474"/>
                </a:lnTo>
                <a:lnTo>
                  <a:pt x="483" y="488"/>
                </a:lnTo>
                <a:lnTo>
                  <a:pt x="233" y="478"/>
                </a:lnTo>
                <a:lnTo>
                  <a:pt x="167" y="478"/>
                </a:lnTo>
                <a:lnTo>
                  <a:pt x="0" y="470"/>
                </a:lnTo>
                <a:lnTo>
                  <a:pt x="7" y="0"/>
                </a:lnTo>
                <a:lnTo>
                  <a:pt x="430" y="14"/>
                </a:lnTo>
                <a:lnTo>
                  <a:pt x="747" y="146"/>
                </a:lnTo>
                <a:lnTo>
                  <a:pt x="997" y="115"/>
                </a:lnTo>
                <a:lnTo>
                  <a:pt x="1117" y="23"/>
                </a:lnTo>
                <a:lnTo>
                  <a:pt x="1393" y="23"/>
                </a:lnTo>
                <a:lnTo>
                  <a:pt x="1570" y="33"/>
                </a:lnTo>
                <a:lnTo>
                  <a:pt x="1773" y="101"/>
                </a:lnTo>
              </a:path>
            </a:pathLst>
          </a:custGeom>
          <a:solidFill>
            <a:srgbClr val="DBFFB8"/>
          </a:solidFill>
          <a:ln w="12699" cap="rnd" cmpd="sng">
            <a:noFill/>
            <a:prstDash val="solid"/>
            <a:round/>
            <a:headEnd type="none" w="med" len="med"/>
            <a:tailEnd type="none" w="med" len="med"/>
          </a:ln>
          <a:effectLst/>
        </p:spPr>
        <p:txBody>
          <a:bodyPr/>
          <a:lstStyle/>
          <a:p>
            <a:endParaRPr lang="en-US" dirty="0"/>
          </a:p>
        </p:txBody>
      </p:sp>
      <p:sp>
        <p:nvSpPr>
          <p:cNvPr id="307212" name="Freeform 12"/>
          <p:cNvSpPr>
            <a:spLocks noChangeAspect="1"/>
          </p:cNvSpPr>
          <p:nvPr/>
        </p:nvSpPr>
        <p:spPr bwMode="auto">
          <a:xfrm>
            <a:off x="1771676" y="3676272"/>
            <a:ext cx="1122267" cy="115892"/>
          </a:xfrm>
          <a:custGeom>
            <a:avLst/>
            <a:gdLst/>
            <a:ahLst/>
            <a:cxnLst>
              <a:cxn ang="0">
                <a:pos x="702" y="8"/>
              </a:cxn>
              <a:cxn ang="0">
                <a:pos x="852" y="0"/>
              </a:cxn>
              <a:cxn ang="0">
                <a:pos x="705" y="29"/>
              </a:cxn>
              <a:cxn ang="0">
                <a:pos x="600" y="45"/>
              </a:cxn>
              <a:cxn ang="0">
                <a:pos x="660" y="62"/>
              </a:cxn>
              <a:cxn ang="0">
                <a:pos x="522" y="91"/>
              </a:cxn>
              <a:cxn ang="0">
                <a:pos x="0" y="99"/>
              </a:cxn>
              <a:cxn ang="0">
                <a:pos x="213" y="8"/>
              </a:cxn>
              <a:cxn ang="0">
                <a:pos x="630" y="12"/>
              </a:cxn>
              <a:cxn ang="0">
                <a:pos x="702" y="8"/>
              </a:cxn>
            </a:cxnLst>
            <a:rect l="0" t="0" r="r" b="b"/>
            <a:pathLst>
              <a:path w="853" h="100">
                <a:moveTo>
                  <a:pt x="702" y="8"/>
                </a:moveTo>
                <a:lnTo>
                  <a:pt x="852" y="0"/>
                </a:lnTo>
                <a:lnTo>
                  <a:pt x="705" y="29"/>
                </a:lnTo>
                <a:lnTo>
                  <a:pt x="600" y="45"/>
                </a:lnTo>
                <a:lnTo>
                  <a:pt x="660" y="62"/>
                </a:lnTo>
                <a:lnTo>
                  <a:pt x="522" y="91"/>
                </a:lnTo>
                <a:lnTo>
                  <a:pt x="0" y="99"/>
                </a:lnTo>
                <a:lnTo>
                  <a:pt x="213" y="8"/>
                </a:lnTo>
                <a:lnTo>
                  <a:pt x="630" y="12"/>
                </a:lnTo>
                <a:lnTo>
                  <a:pt x="702" y="8"/>
                </a:lnTo>
              </a:path>
            </a:pathLst>
          </a:custGeom>
          <a:solidFill>
            <a:srgbClr val="AD6900"/>
          </a:solidFill>
          <a:ln w="12699" cap="rnd" cmpd="sng">
            <a:noFill/>
            <a:prstDash val="solid"/>
            <a:round/>
            <a:headEnd type="none" w="med" len="med"/>
            <a:tailEnd type="none" w="med" len="med"/>
          </a:ln>
          <a:effectLst/>
        </p:spPr>
        <p:txBody>
          <a:bodyPr/>
          <a:lstStyle/>
          <a:p>
            <a:endParaRPr lang="en-US" dirty="0"/>
          </a:p>
        </p:txBody>
      </p:sp>
      <p:sp>
        <p:nvSpPr>
          <p:cNvPr id="307213" name="Freeform 13"/>
          <p:cNvSpPr>
            <a:spLocks noChangeAspect="1"/>
          </p:cNvSpPr>
          <p:nvPr/>
        </p:nvSpPr>
        <p:spPr bwMode="auto">
          <a:xfrm>
            <a:off x="1282621" y="3676272"/>
            <a:ext cx="1102058" cy="105111"/>
          </a:xfrm>
          <a:custGeom>
            <a:avLst/>
            <a:gdLst/>
            <a:ahLst/>
            <a:cxnLst>
              <a:cxn ang="0">
                <a:pos x="837" y="12"/>
              </a:cxn>
              <a:cxn ang="0">
                <a:pos x="777" y="33"/>
              </a:cxn>
              <a:cxn ang="0">
                <a:pos x="621" y="41"/>
              </a:cxn>
              <a:cxn ang="0">
                <a:pos x="681" y="53"/>
              </a:cxn>
              <a:cxn ang="0">
                <a:pos x="741" y="61"/>
              </a:cxn>
              <a:cxn ang="0">
                <a:pos x="552" y="57"/>
              </a:cxn>
              <a:cxn ang="0">
                <a:pos x="597" y="70"/>
              </a:cxn>
              <a:cxn ang="0">
                <a:pos x="477" y="90"/>
              </a:cxn>
              <a:cxn ang="0">
                <a:pos x="363" y="90"/>
              </a:cxn>
              <a:cxn ang="0">
                <a:pos x="225" y="86"/>
              </a:cxn>
              <a:cxn ang="0">
                <a:pos x="0" y="78"/>
              </a:cxn>
              <a:cxn ang="0">
                <a:pos x="105" y="0"/>
              </a:cxn>
              <a:cxn ang="0">
                <a:pos x="276" y="8"/>
              </a:cxn>
              <a:cxn ang="0">
                <a:pos x="381" y="8"/>
              </a:cxn>
            </a:cxnLst>
            <a:rect l="0" t="0" r="r" b="b"/>
            <a:pathLst>
              <a:path w="838" h="91">
                <a:moveTo>
                  <a:pt x="837" y="12"/>
                </a:moveTo>
                <a:lnTo>
                  <a:pt x="777" y="33"/>
                </a:lnTo>
                <a:lnTo>
                  <a:pt x="621" y="41"/>
                </a:lnTo>
                <a:lnTo>
                  <a:pt x="681" y="53"/>
                </a:lnTo>
                <a:lnTo>
                  <a:pt x="741" y="61"/>
                </a:lnTo>
                <a:lnTo>
                  <a:pt x="552" y="57"/>
                </a:lnTo>
                <a:lnTo>
                  <a:pt x="597" y="70"/>
                </a:lnTo>
                <a:lnTo>
                  <a:pt x="477" y="90"/>
                </a:lnTo>
                <a:lnTo>
                  <a:pt x="363" y="90"/>
                </a:lnTo>
                <a:lnTo>
                  <a:pt x="225" y="86"/>
                </a:lnTo>
                <a:lnTo>
                  <a:pt x="0" y="78"/>
                </a:lnTo>
                <a:lnTo>
                  <a:pt x="105" y="0"/>
                </a:lnTo>
                <a:lnTo>
                  <a:pt x="276" y="8"/>
                </a:lnTo>
                <a:lnTo>
                  <a:pt x="381" y="8"/>
                </a:lnTo>
              </a:path>
            </a:pathLst>
          </a:custGeom>
          <a:solidFill>
            <a:srgbClr val="FAFD00"/>
          </a:solidFill>
          <a:ln w="12699" cap="rnd" cmpd="sng">
            <a:noFill/>
            <a:prstDash val="solid"/>
            <a:round/>
            <a:headEnd type="none" w="med" len="med"/>
            <a:tailEnd type="none" w="med" len="med"/>
          </a:ln>
          <a:effectLst/>
        </p:spPr>
        <p:txBody>
          <a:bodyPr/>
          <a:lstStyle/>
          <a:p>
            <a:endParaRPr lang="en-US" dirty="0"/>
          </a:p>
        </p:txBody>
      </p:sp>
      <p:sp>
        <p:nvSpPr>
          <p:cNvPr id="307214" name="Freeform 14"/>
          <p:cNvSpPr>
            <a:spLocks noChangeAspect="1"/>
          </p:cNvSpPr>
          <p:nvPr/>
        </p:nvSpPr>
        <p:spPr bwMode="auto">
          <a:xfrm>
            <a:off x="1026642" y="3672229"/>
            <a:ext cx="738298" cy="95678"/>
          </a:xfrm>
          <a:custGeom>
            <a:avLst/>
            <a:gdLst/>
            <a:ahLst/>
            <a:cxnLst>
              <a:cxn ang="0">
                <a:pos x="561" y="21"/>
              </a:cxn>
              <a:cxn ang="0">
                <a:pos x="447" y="33"/>
              </a:cxn>
              <a:cxn ang="0">
                <a:pos x="495" y="41"/>
              </a:cxn>
              <a:cxn ang="0">
                <a:pos x="312" y="45"/>
              </a:cxn>
              <a:cxn ang="0">
                <a:pos x="357" y="57"/>
              </a:cxn>
              <a:cxn ang="0">
                <a:pos x="252" y="74"/>
              </a:cxn>
              <a:cxn ang="0">
                <a:pos x="216" y="82"/>
              </a:cxn>
              <a:cxn ang="0">
                <a:pos x="0" y="82"/>
              </a:cxn>
              <a:cxn ang="0">
                <a:pos x="0" y="0"/>
              </a:cxn>
              <a:cxn ang="0">
                <a:pos x="153" y="0"/>
              </a:cxn>
              <a:cxn ang="0">
                <a:pos x="441" y="4"/>
              </a:cxn>
              <a:cxn ang="0">
                <a:pos x="534" y="12"/>
              </a:cxn>
              <a:cxn ang="0">
                <a:pos x="561" y="21"/>
              </a:cxn>
            </a:cxnLst>
            <a:rect l="0" t="0" r="r" b="b"/>
            <a:pathLst>
              <a:path w="562" h="83">
                <a:moveTo>
                  <a:pt x="561" y="21"/>
                </a:moveTo>
                <a:lnTo>
                  <a:pt x="447" y="33"/>
                </a:lnTo>
                <a:lnTo>
                  <a:pt x="495" y="41"/>
                </a:lnTo>
                <a:lnTo>
                  <a:pt x="312" y="45"/>
                </a:lnTo>
                <a:lnTo>
                  <a:pt x="357" y="57"/>
                </a:lnTo>
                <a:lnTo>
                  <a:pt x="252" y="74"/>
                </a:lnTo>
                <a:lnTo>
                  <a:pt x="216" y="82"/>
                </a:lnTo>
                <a:lnTo>
                  <a:pt x="0" y="82"/>
                </a:lnTo>
                <a:lnTo>
                  <a:pt x="0" y="0"/>
                </a:lnTo>
                <a:lnTo>
                  <a:pt x="153" y="0"/>
                </a:lnTo>
                <a:lnTo>
                  <a:pt x="441" y="4"/>
                </a:lnTo>
                <a:lnTo>
                  <a:pt x="534" y="12"/>
                </a:lnTo>
                <a:lnTo>
                  <a:pt x="561" y="21"/>
                </a:lnTo>
              </a:path>
            </a:pathLst>
          </a:custGeom>
          <a:solidFill>
            <a:srgbClr val="DBFFB8"/>
          </a:solidFill>
          <a:ln w="12699" cap="rnd" cmpd="sng">
            <a:noFill/>
            <a:prstDash val="solid"/>
            <a:round/>
            <a:headEnd type="none" w="med" len="med"/>
            <a:tailEnd type="none" w="med" len="med"/>
          </a:ln>
          <a:effectLst/>
        </p:spPr>
        <p:txBody>
          <a:bodyPr/>
          <a:lstStyle/>
          <a:p>
            <a:endParaRPr lang="en-US" dirty="0"/>
          </a:p>
        </p:txBody>
      </p:sp>
      <p:sp>
        <p:nvSpPr>
          <p:cNvPr id="307215" name="Freeform 15"/>
          <p:cNvSpPr>
            <a:spLocks noChangeAspect="1"/>
          </p:cNvSpPr>
          <p:nvPr/>
        </p:nvSpPr>
        <p:spPr bwMode="auto">
          <a:xfrm>
            <a:off x="3704992" y="3719395"/>
            <a:ext cx="695186" cy="82202"/>
          </a:xfrm>
          <a:custGeom>
            <a:avLst/>
            <a:gdLst/>
            <a:ahLst/>
            <a:cxnLst>
              <a:cxn ang="0">
                <a:pos x="528" y="4"/>
              </a:cxn>
              <a:cxn ang="0">
                <a:pos x="447" y="16"/>
              </a:cxn>
              <a:cxn ang="0">
                <a:pos x="495" y="29"/>
              </a:cxn>
              <a:cxn ang="0">
                <a:pos x="303" y="29"/>
              </a:cxn>
              <a:cxn ang="0">
                <a:pos x="372" y="49"/>
              </a:cxn>
              <a:cxn ang="0">
                <a:pos x="207" y="70"/>
              </a:cxn>
              <a:cxn ang="0">
                <a:pos x="0" y="62"/>
              </a:cxn>
              <a:cxn ang="0">
                <a:pos x="180" y="0"/>
              </a:cxn>
              <a:cxn ang="0">
                <a:pos x="510" y="4"/>
              </a:cxn>
              <a:cxn ang="0">
                <a:pos x="528" y="4"/>
              </a:cxn>
            </a:cxnLst>
            <a:rect l="0" t="0" r="r" b="b"/>
            <a:pathLst>
              <a:path w="529" h="71">
                <a:moveTo>
                  <a:pt x="528" y="4"/>
                </a:moveTo>
                <a:lnTo>
                  <a:pt x="447" y="16"/>
                </a:lnTo>
                <a:lnTo>
                  <a:pt x="495" y="29"/>
                </a:lnTo>
                <a:lnTo>
                  <a:pt x="303" y="29"/>
                </a:lnTo>
                <a:lnTo>
                  <a:pt x="372" y="49"/>
                </a:lnTo>
                <a:lnTo>
                  <a:pt x="207" y="70"/>
                </a:lnTo>
                <a:lnTo>
                  <a:pt x="0" y="62"/>
                </a:lnTo>
                <a:lnTo>
                  <a:pt x="180" y="0"/>
                </a:lnTo>
                <a:lnTo>
                  <a:pt x="510" y="4"/>
                </a:lnTo>
                <a:lnTo>
                  <a:pt x="528" y="4"/>
                </a:lnTo>
              </a:path>
            </a:pathLst>
          </a:custGeom>
          <a:solidFill>
            <a:srgbClr val="AD6900"/>
          </a:solidFill>
          <a:ln w="12699" cap="rnd" cmpd="sng">
            <a:noFill/>
            <a:prstDash val="solid"/>
            <a:round/>
            <a:headEnd type="none" w="med" len="med"/>
            <a:tailEnd type="none" w="med" len="med"/>
          </a:ln>
          <a:effectLst/>
        </p:spPr>
        <p:txBody>
          <a:bodyPr/>
          <a:lstStyle/>
          <a:p>
            <a:endParaRPr lang="en-US" dirty="0"/>
          </a:p>
        </p:txBody>
      </p:sp>
      <p:sp>
        <p:nvSpPr>
          <p:cNvPr id="307216" name="Freeform 16"/>
          <p:cNvSpPr>
            <a:spLocks noChangeAspect="1"/>
          </p:cNvSpPr>
          <p:nvPr/>
        </p:nvSpPr>
        <p:spPr bwMode="auto">
          <a:xfrm>
            <a:off x="4793577" y="3804292"/>
            <a:ext cx="493097" cy="78160"/>
          </a:xfrm>
          <a:custGeom>
            <a:avLst/>
            <a:gdLst/>
            <a:ahLst/>
            <a:cxnLst>
              <a:cxn ang="0">
                <a:pos x="375" y="50"/>
              </a:cxn>
              <a:cxn ang="0">
                <a:pos x="309" y="54"/>
              </a:cxn>
              <a:cxn ang="0">
                <a:pos x="279" y="58"/>
              </a:cxn>
              <a:cxn ang="0">
                <a:pos x="204" y="66"/>
              </a:cxn>
              <a:cxn ang="0">
                <a:pos x="108" y="50"/>
              </a:cxn>
              <a:cxn ang="0">
                <a:pos x="0" y="54"/>
              </a:cxn>
              <a:cxn ang="0">
                <a:pos x="183" y="0"/>
              </a:cxn>
              <a:cxn ang="0">
                <a:pos x="375" y="50"/>
              </a:cxn>
            </a:cxnLst>
            <a:rect l="0" t="0" r="r" b="b"/>
            <a:pathLst>
              <a:path w="376" h="67">
                <a:moveTo>
                  <a:pt x="375" y="50"/>
                </a:moveTo>
                <a:lnTo>
                  <a:pt x="309" y="54"/>
                </a:lnTo>
                <a:lnTo>
                  <a:pt x="279" y="58"/>
                </a:lnTo>
                <a:lnTo>
                  <a:pt x="204" y="66"/>
                </a:lnTo>
                <a:lnTo>
                  <a:pt x="108" y="50"/>
                </a:lnTo>
                <a:lnTo>
                  <a:pt x="0" y="54"/>
                </a:lnTo>
                <a:lnTo>
                  <a:pt x="183" y="0"/>
                </a:lnTo>
                <a:lnTo>
                  <a:pt x="375" y="50"/>
                </a:lnTo>
              </a:path>
            </a:pathLst>
          </a:custGeom>
          <a:solidFill>
            <a:srgbClr val="AD6900"/>
          </a:solidFill>
          <a:ln w="12699" cap="rnd" cmpd="sng">
            <a:noFill/>
            <a:prstDash val="solid"/>
            <a:round/>
            <a:headEnd type="none" w="med" len="med"/>
            <a:tailEnd type="none" w="med" len="med"/>
          </a:ln>
          <a:effectLst/>
        </p:spPr>
        <p:txBody>
          <a:bodyPr/>
          <a:lstStyle/>
          <a:p>
            <a:endParaRPr lang="en-US" dirty="0"/>
          </a:p>
        </p:txBody>
      </p:sp>
      <p:sp>
        <p:nvSpPr>
          <p:cNvPr id="307217" name="Freeform 17"/>
          <p:cNvSpPr>
            <a:spLocks noChangeAspect="1"/>
          </p:cNvSpPr>
          <p:nvPr/>
        </p:nvSpPr>
        <p:spPr bwMode="auto">
          <a:xfrm>
            <a:off x="4319342" y="3800250"/>
            <a:ext cx="805661" cy="82202"/>
          </a:xfrm>
          <a:custGeom>
            <a:avLst/>
            <a:gdLst/>
            <a:ahLst/>
            <a:cxnLst>
              <a:cxn ang="0">
                <a:pos x="612" y="25"/>
              </a:cxn>
              <a:cxn ang="0">
                <a:pos x="564" y="41"/>
              </a:cxn>
              <a:cxn ang="0">
                <a:pos x="492" y="37"/>
              </a:cxn>
              <a:cxn ang="0">
                <a:pos x="432" y="45"/>
              </a:cxn>
              <a:cxn ang="0">
                <a:pos x="405" y="58"/>
              </a:cxn>
              <a:cxn ang="0">
                <a:pos x="261" y="70"/>
              </a:cxn>
              <a:cxn ang="0">
                <a:pos x="102" y="45"/>
              </a:cxn>
              <a:cxn ang="0">
                <a:pos x="0" y="29"/>
              </a:cxn>
              <a:cxn ang="0">
                <a:pos x="75" y="4"/>
              </a:cxn>
              <a:cxn ang="0">
                <a:pos x="543" y="0"/>
              </a:cxn>
              <a:cxn ang="0">
                <a:pos x="612" y="25"/>
              </a:cxn>
            </a:cxnLst>
            <a:rect l="0" t="0" r="r" b="b"/>
            <a:pathLst>
              <a:path w="613" h="71">
                <a:moveTo>
                  <a:pt x="612" y="25"/>
                </a:moveTo>
                <a:lnTo>
                  <a:pt x="564" y="41"/>
                </a:lnTo>
                <a:lnTo>
                  <a:pt x="492" y="37"/>
                </a:lnTo>
                <a:lnTo>
                  <a:pt x="432" y="45"/>
                </a:lnTo>
                <a:lnTo>
                  <a:pt x="405" y="58"/>
                </a:lnTo>
                <a:lnTo>
                  <a:pt x="261" y="70"/>
                </a:lnTo>
                <a:lnTo>
                  <a:pt x="102" y="45"/>
                </a:lnTo>
                <a:lnTo>
                  <a:pt x="0" y="29"/>
                </a:lnTo>
                <a:lnTo>
                  <a:pt x="75" y="4"/>
                </a:lnTo>
                <a:lnTo>
                  <a:pt x="543" y="0"/>
                </a:lnTo>
                <a:lnTo>
                  <a:pt x="612" y="25"/>
                </a:lnTo>
              </a:path>
            </a:pathLst>
          </a:custGeom>
          <a:solidFill>
            <a:srgbClr val="FAFD00"/>
          </a:solidFill>
          <a:ln w="12699" cap="rnd" cmpd="sng">
            <a:noFill/>
            <a:prstDash val="solid"/>
            <a:round/>
            <a:headEnd type="none" w="med" len="med"/>
            <a:tailEnd type="none" w="med" len="med"/>
          </a:ln>
          <a:effectLst/>
        </p:spPr>
        <p:txBody>
          <a:bodyPr/>
          <a:lstStyle/>
          <a:p>
            <a:endParaRPr lang="en-US" dirty="0"/>
          </a:p>
        </p:txBody>
      </p:sp>
      <p:sp>
        <p:nvSpPr>
          <p:cNvPr id="307218" name="Freeform 18"/>
          <p:cNvSpPr>
            <a:spLocks noChangeAspect="1"/>
          </p:cNvSpPr>
          <p:nvPr/>
        </p:nvSpPr>
        <p:spPr bwMode="auto">
          <a:xfrm>
            <a:off x="6011499" y="4081894"/>
            <a:ext cx="1869995" cy="1005296"/>
          </a:xfrm>
          <a:custGeom>
            <a:avLst/>
            <a:gdLst/>
            <a:ahLst/>
            <a:cxnLst>
              <a:cxn ang="0">
                <a:pos x="1398" y="701"/>
              </a:cxn>
              <a:cxn ang="0">
                <a:pos x="1422" y="725"/>
              </a:cxn>
              <a:cxn ang="0">
                <a:pos x="1419" y="869"/>
              </a:cxn>
              <a:cxn ang="0">
                <a:pos x="1407" y="873"/>
              </a:cxn>
              <a:cxn ang="0">
                <a:pos x="1371" y="853"/>
              </a:cxn>
              <a:cxn ang="0">
                <a:pos x="1260" y="807"/>
              </a:cxn>
              <a:cxn ang="0">
                <a:pos x="1185" y="779"/>
              </a:cxn>
              <a:cxn ang="0">
                <a:pos x="1029" y="775"/>
              </a:cxn>
              <a:cxn ang="0">
                <a:pos x="966" y="771"/>
              </a:cxn>
              <a:cxn ang="0">
                <a:pos x="918" y="762"/>
              </a:cxn>
              <a:cxn ang="0">
                <a:pos x="846" y="742"/>
              </a:cxn>
              <a:cxn ang="0">
                <a:pos x="744" y="684"/>
              </a:cxn>
              <a:cxn ang="0">
                <a:pos x="651" y="660"/>
              </a:cxn>
              <a:cxn ang="0">
                <a:pos x="621" y="643"/>
              </a:cxn>
              <a:cxn ang="0">
                <a:pos x="552" y="643"/>
              </a:cxn>
              <a:cxn ang="0">
                <a:pos x="531" y="635"/>
              </a:cxn>
              <a:cxn ang="0">
                <a:pos x="336" y="475"/>
              </a:cxn>
              <a:cxn ang="0">
                <a:pos x="162" y="361"/>
              </a:cxn>
              <a:cxn ang="0">
                <a:pos x="0" y="254"/>
              </a:cxn>
              <a:cxn ang="0">
                <a:pos x="456" y="0"/>
              </a:cxn>
              <a:cxn ang="0">
                <a:pos x="585" y="33"/>
              </a:cxn>
              <a:cxn ang="0">
                <a:pos x="702" y="57"/>
              </a:cxn>
              <a:cxn ang="0">
                <a:pos x="861" y="176"/>
              </a:cxn>
              <a:cxn ang="0">
                <a:pos x="951" y="238"/>
              </a:cxn>
              <a:cxn ang="0">
                <a:pos x="1122" y="365"/>
              </a:cxn>
              <a:cxn ang="0">
                <a:pos x="1296" y="578"/>
              </a:cxn>
              <a:cxn ang="0">
                <a:pos x="1398" y="701"/>
              </a:cxn>
            </a:cxnLst>
            <a:rect l="0" t="0" r="r" b="b"/>
            <a:pathLst>
              <a:path w="1423" h="874">
                <a:moveTo>
                  <a:pt x="1398" y="701"/>
                </a:moveTo>
                <a:lnTo>
                  <a:pt x="1422" y="725"/>
                </a:lnTo>
                <a:lnTo>
                  <a:pt x="1419" y="869"/>
                </a:lnTo>
                <a:lnTo>
                  <a:pt x="1407" y="873"/>
                </a:lnTo>
                <a:lnTo>
                  <a:pt x="1371" y="853"/>
                </a:lnTo>
                <a:lnTo>
                  <a:pt x="1260" y="807"/>
                </a:lnTo>
                <a:lnTo>
                  <a:pt x="1185" y="779"/>
                </a:lnTo>
                <a:lnTo>
                  <a:pt x="1029" y="775"/>
                </a:lnTo>
                <a:lnTo>
                  <a:pt x="966" y="771"/>
                </a:lnTo>
                <a:lnTo>
                  <a:pt x="918" y="762"/>
                </a:lnTo>
                <a:lnTo>
                  <a:pt x="846" y="742"/>
                </a:lnTo>
                <a:lnTo>
                  <a:pt x="744" y="684"/>
                </a:lnTo>
                <a:lnTo>
                  <a:pt x="651" y="660"/>
                </a:lnTo>
                <a:lnTo>
                  <a:pt x="621" y="643"/>
                </a:lnTo>
                <a:lnTo>
                  <a:pt x="552" y="643"/>
                </a:lnTo>
                <a:lnTo>
                  <a:pt x="531" y="635"/>
                </a:lnTo>
                <a:lnTo>
                  <a:pt x="336" y="475"/>
                </a:lnTo>
                <a:lnTo>
                  <a:pt x="162" y="361"/>
                </a:lnTo>
                <a:lnTo>
                  <a:pt x="0" y="254"/>
                </a:lnTo>
                <a:lnTo>
                  <a:pt x="456" y="0"/>
                </a:lnTo>
                <a:lnTo>
                  <a:pt x="585" y="33"/>
                </a:lnTo>
                <a:lnTo>
                  <a:pt x="702" y="57"/>
                </a:lnTo>
                <a:lnTo>
                  <a:pt x="861" y="176"/>
                </a:lnTo>
                <a:lnTo>
                  <a:pt x="951" y="238"/>
                </a:lnTo>
                <a:lnTo>
                  <a:pt x="1122" y="365"/>
                </a:lnTo>
                <a:lnTo>
                  <a:pt x="1296" y="578"/>
                </a:lnTo>
                <a:lnTo>
                  <a:pt x="1398" y="701"/>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7219" name="Freeform 19"/>
          <p:cNvSpPr>
            <a:spLocks noChangeAspect="1"/>
          </p:cNvSpPr>
          <p:nvPr/>
        </p:nvSpPr>
        <p:spPr bwMode="auto">
          <a:xfrm>
            <a:off x="5715102" y="4007777"/>
            <a:ext cx="1504888" cy="607759"/>
          </a:xfrm>
          <a:custGeom>
            <a:avLst/>
            <a:gdLst/>
            <a:ahLst/>
            <a:cxnLst>
              <a:cxn ang="0">
                <a:pos x="1098" y="275"/>
              </a:cxn>
              <a:cxn ang="0">
                <a:pos x="933" y="185"/>
              </a:cxn>
              <a:cxn ang="0">
                <a:pos x="840" y="164"/>
              </a:cxn>
              <a:cxn ang="0">
                <a:pos x="963" y="221"/>
              </a:cxn>
              <a:cxn ang="0">
                <a:pos x="912" y="209"/>
              </a:cxn>
              <a:cxn ang="0">
                <a:pos x="735" y="156"/>
              </a:cxn>
              <a:cxn ang="0">
                <a:pos x="843" y="217"/>
              </a:cxn>
              <a:cxn ang="0">
                <a:pos x="708" y="172"/>
              </a:cxn>
              <a:cxn ang="0">
                <a:pos x="582" y="160"/>
              </a:cxn>
              <a:cxn ang="0">
                <a:pos x="783" y="230"/>
              </a:cxn>
              <a:cxn ang="0">
                <a:pos x="987" y="308"/>
              </a:cxn>
              <a:cxn ang="0">
                <a:pos x="966" y="320"/>
              </a:cxn>
              <a:cxn ang="0">
                <a:pos x="828" y="279"/>
              </a:cxn>
              <a:cxn ang="0">
                <a:pos x="795" y="291"/>
              </a:cxn>
              <a:cxn ang="0">
                <a:pos x="777" y="303"/>
              </a:cxn>
              <a:cxn ang="0">
                <a:pos x="624" y="254"/>
              </a:cxn>
              <a:cxn ang="0">
                <a:pos x="744" y="312"/>
              </a:cxn>
              <a:cxn ang="0">
                <a:pos x="621" y="279"/>
              </a:cxn>
              <a:cxn ang="0">
                <a:pos x="630" y="303"/>
              </a:cxn>
              <a:cxn ang="0">
                <a:pos x="837" y="394"/>
              </a:cxn>
              <a:cxn ang="0">
                <a:pos x="804" y="406"/>
              </a:cxn>
              <a:cxn ang="0">
                <a:pos x="609" y="357"/>
              </a:cxn>
              <a:cxn ang="0">
                <a:pos x="744" y="414"/>
              </a:cxn>
              <a:cxn ang="0">
                <a:pos x="543" y="361"/>
              </a:cxn>
              <a:cxn ang="0">
                <a:pos x="579" y="385"/>
              </a:cxn>
              <a:cxn ang="0">
                <a:pos x="528" y="390"/>
              </a:cxn>
              <a:cxn ang="0">
                <a:pos x="342" y="390"/>
              </a:cxn>
              <a:cxn ang="0">
                <a:pos x="561" y="455"/>
              </a:cxn>
              <a:cxn ang="0">
                <a:pos x="660" y="504"/>
              </a:cxn>
              <a:cxn ang="0">
                <a:pos x="528" y="480"/>
              </a:cxn>
              <a:cxn ang="0">
                <a:pos x="582" y="521"/>
              </a:cxn>
              <a:cxn ang="0">
                <a:pos x="384" y="422"/>
              </a:cxn>
              <a:cxn ang="0">
                <a:pos x="0" y="172"/>
              </a:cxn>
              <a:cxn ang="0">
                <a:pos x="573" y="33"/>
              </a:cxn>
              <a:cxn ang="0">
                <a:pos x="939" y="127"/>
              </a:cxn>
            </a:cxnLst>
            <a:rect l="0" t="0" r="r" b="b"/>
            <a:pathLst>
              <a:path w="1144" h="530">
                <a:moveTo>
                  <a:pt x="1143" y="287"/>
                </a:moveTo>
                <a:lnTo>
                  <a:pt x="1098" y="275"/>
                </a:lnTo>
                <a:lnTo>
                  <a:pt x="1020" y="234"/>
                </a:lnTo>
                <a:lnTo>
                  <a:pt x="933" y="185"/>
                </a:lnTo>
                <a:lnTo>
                  <a:pt x="900" y="172"/>
                </a:lnTo>
                <a:lnTo>
                  <a:pt x="840" y="164"/>
                </a:lnTo>
                <a:lnTo>
                  <a:pt x="900" y="189"/>
                </a:lnTo>
                <a:lnTo>
                  <a:pt x="963" y="221"/>
                </a:lnTo>
                <a:lnTo>
                  <a:pt x="999" y="246"/>
                </a:lnTo>
                <a:lnTo>
                  <a:pt x="912" y="209"/>
                </a:lnTo>
                <a:lnTo>
                  <a:pt x="834" y="189"/>
                </a:lnTo>
                <a:lnTo>
                  <a:pt x="735" y="156"/>
                </a:lnTo>
                <a:lnTo>
                  <a:pt x="777" y="185"/>
                </a:lnTo>
                <a:lnTo>
                  <a:pt x="843" y="217"/>
                </a:lnTo>
                <a:lnTo>
                  <a:pt x="756" y="185"/>
                </a:lnTo>
                <a:lnTo>
                  <a:pt x="708" y="172"/>
                </a:lnTo>
                <a:lnTo>
                  <a:pt x="633" y="160"/>
                </a:lnTo>
                <a:lnTo>
                  <a:pt x="582" y="160"/>
                </a:lnTo>
                <a:lnTo>
                  <a:pt x="660" y="185"/>
                </a:lnTo>
                <a:lnTo>
                  <a:pt x="783" y="230"/>
                </a:lnTo>
                <a:lnTo>
                  <a:pt x="918" y="279"/>
                </a:lnTo>
                <a:lnTo>
                  <a:pt x="987" y="308"/>
                </a:lnTo>
                <a:lnTo>
                  <a:pt x="1035" y="349"/>
                </a:lnTo>
                <a:lnTo>
                  <a:pt x="966" y="320"/>
                </a:lnTo>
                <a:lnTo>
                  <a:pt x="900" y="295"/>
                </a:lnTo>
                <a:lnTo>
                  <a:pt x="828" y="279"/>
                </a:lnTo>
                <a:lnTo>
                  <a:pt x="738" y="258"/>
                </a:lnTo>
                <a:lnTo>
                  <a:pt x="795" y="291"/>
                </a:lnTo>
                <a:lnTo>
                  <a:pt x="858" y="320"/>
                </a:lnTo>
                <a:lnTo>
                  <a:pt x="777" y="303"/>
                </a:lnTo>
                <a:lnTo>
                  <a:pt x="702" y="279"/>
                </a:lnTo>
                <a:lnTo>
                  <a:pt x="624" y="254"/>
                </a:lnTo>
                <a:lnTo>
                  <a:pt x="672" y="279"/>
                </a:lnTo>
                <a:lnTo>
                  <a:pt x="744" y="312"/>
                </a:lnTo>
                <a:lnTo>
                  <a:pt x="663" y="287"/>
                </a:lnTo>
                <a:lnTo>
                  <a:pt x="621" y="279"/>
                </a:lnTo>
                <a:lnTo>
                  <a:pt x="540" y="275"/>
                </a:lnTo>
                <a:lnTo>
                  <a:pt x="630" y="303"/>
                </a:lnTo>
                <a:lnTo>
                  <a:pt x="756" y="357"/>
                </a:lnTo>
                <a:lnTo>
                  <a:pt x="837" y="394"/>
                </a:lnTo>
                <a:lnTo>
                  <a:pt x="888" y="422"/>
                </a:lnTo>
                <a:lnTo>
                  <a:pt x="804" y="406"/>
                </a:lnTo>
                <a:lnTo>
                  <a:pt x="684" y="373"/>
                </a:lnTo>
                <a:lnTo>
                  <a:pt x="609" y="357"/>
                </a:lnTo>
                <a:lnTo>
                  <a:pt x="666" y="373"/>
                </a:lnTo>
                <a:lnTo>
                  <a:pt x="744" y="414"/>
                </a:lnTo>
                <a:lnTo>
                  <a:pt x="630" y="390"/>
                </a:lnTo>
                <a:lnTo>
                  <a:pt x="543" y="361"/>
                </a:lnTo>
                <a:lnTo>
                  <a:pt x="468" y="349"/>
                </a:lnTo>
                <a:lnTo>
                  <a:pt x="579" y="385"/>
                </a:lnTo>
                <a:lnTo>
                  <a:pt x="618" y="410"/>
                </a:lnTo>
                <a:lnTo>
                  <a:pt x="528" y="390"/>
                </a:lnTo>
                <a:lnTo>
                  <a:pt x="435" y="381"/>
                </a:lnTo>
                <a:lnTo>
                  <a:pt x="342" y="390"/>
                </a:lnTo>
                <a:lnTo>
                  <a:pt x="450" y="422"/>
                </a:lnTo>
                <a:lnTo>
                  <a:pt x="561" y="455"/>
                </a:lnTo>
                <a:lnTo>
                  <a:pt x="726" y="508"/>
                </a:lnTo>
                <a:lnTo>
                  <a:pt x="660" y="504"/>
                </a:lnTo>
                <a:lnTo>
                  <a:pt x="582" y="488"/>
                </a:lnTo>
                <a:lnTo>
                  <a:pt x="528" y="480"/>
                </a:lnTo>
                <a:lnTo>
                  <a:pt x="618" y="529"/>
                </a:lnTo>
                <a:lnTo>
                  <a:pt x="582" y="521"/>
                </a:lnTo>
                <a:lnTo>
                  <a:pt x="534" y="508"/>
                </a:lnTo>
                <a:lnTo>
                  <a:pt x="384" y="422"/>
                </a:lnTo>
                <a:lnTo>
                  <a:pt x="216" y="303"/>
                </a:lnTo>
                <a:lnTo>
                  <a:pt x="0" y="172"/>
                </a:lnTo>
                <a:lnTo>
                  <a:pt x="372" y="0"/>
                </a:lnTo>
                <a:lnTo>
                  <a:pt x="573" y="33"/>
                </a:lnTo>
                <a:lnTo>
                  <a:pt x="786" y="90"/>
                </a:lnTo>
                <a:lnTo>
                  <a:pt x="939" y="127"/>
                </a:lnTo>
                <a:lnTo>
                  <a:pt x="1143" y="287"/>
                </a:lnTo>
              </a:path>
            </a:pathLst>
          </a:custGeom>
          <a:solidFill>
            <a:srgbClr val="AD6900"/>
          </a:solidFill>
          <a:ln w="12699" cap="rnd" cmpd="sng">
            <a:noFill/>
            <a:prstDash val="solid"/>
            <a:round/>
            <a:headEnd type="none" w="med" len="med"/>
            <a:tailEnd type="none" w="med" len="med"/>
          </a:ln>
          <a:effectLst/>
        </p:spPr>
        <p:txBody>
          <a:bodyPr/>
          <a:lstStyle/>
          <a:p>
            <a:endParaRPr lang="en-US" dirty="0"/>
          </a:p>
        </p:txBody>
      </p:sp>
      <p:sp>
        <p:nvSpPr>
          <p:cNvPr id="307220" name="Freeform 20"/>
          <p:cNvSpPr>
            <a:spLocks noChangeAspect="1"/>
          </p:cNvSpPr>
          <p:nvPr/>
        </p:nvSpPr>
        <p:spPr bwMode="auto">
          <a:xfrm>
            <a:off x="4961985" y="3860891"/>
            <a:ext cx="1824188" cy="448745"/>
          </a:xfrm>
          <a:custGeom>
            <a:avLst/>
            <a:gdLst/>
            <a:ahLst/>
            <a:cxnLst>
              <a:cxn ang="0">
                <a:pos x="1386" y="221"/>
              </a:cxn>
              <a:cxn ang="0">
                <a:pos x="1302" y="229"/>
              </a:cxn>
              <a:cxn ang="0">
                <a:pos x="1143" y="209"/>
              </a:cxn>
              <a:cxn ang="0">
                <a:pos x="1020" y="188"/>
              </a:cxn>
              <a:cxn ang="0">
                <a:pos x="1074" y="209"/>
              </a:cxn>
              <a:cxn ang="0">
                <a:pos x="1185" y="250"/>
              </a:cxn>
              <a:cxn ang="0">
                <a:pos x="1092" y="233"/>
              </a:cxn>
              <a:cxn ang="0">
                <a:pos x="957" y="213"/>
              </a:cxn>
              <a:cxn ang="0">
                <a:pos x="885" y="209"/>
              </a:cxn>
              <a:cxn ang="0">
                <a:pos x="1005" y="246"/>
              </a:cxn>
              <a:cxn ang="0">
                <a:pos x="894" y="225"/>
              </a:cxn>
              <a:cxn ang="0">
                <a:pos x="771" y="217"/>
              </a:cxn>
              <a:cxn ang="0">
                <a:pos x="759" y="221"/>
              </a:cxn>
              <a:cxn ang="0">
                <a:pos x="897" y="250"/>
              </a:cxn>
              <a:cxn ang="0">
                <a:pos x="1050" y="278"/>
              </a:cxn>
              <a:cxn ang="0">
                <a:pos x="1125" y="291"/>
              </a:cxn>
              <a:cxn ang="0">
                <a:pos x="1194" y="303"/>
              </a:cxn>
              <a:cxn ang="0">
                <a:pos x="1134" y="311"/>
              </a:cxn>
              <a:cxn ang="0">
                <a:pos x="1029" y="303"/>
              </a:cxn>
              <a:cxn ang="0">
                <a:pos x="921" y="291"/>
              </a:cxn>
              <a:cxn ang="0">
                <a:pos x="966" y="307"/>
              </a:cxn>
              <a:cxn ang="0">
                <a:pos x="1029" y="328"/>
              </a:cxn>
              <a:cxn ang="0">
                <a:pos x="996" y="332"/>
              </a:cxn>
              <a:cxn ang="0">
                <a:pos x="897" y="315"/>
              </a:cxn>
              <a:cxn ang="0">
                <a:pos x="804" y="295"/>
              </a:cxn>
              <a:cxn ang="0">
                <a:pos x="678" y="266"/>
              </a:cxn>
              <a:cxn ang="0">
                <a:pos x="741" y="303"/>
              </a:cxn>
              <a:cxn ang="0">
                <a:pos x="783" y="319"/>
              </a:cxn>
              <a:cxn ang="0">
                <a:pos x="798" y="319"/>
              </a:cxn>
              <a:cxn ang="0">
                <a:pos x="906" y="348"/>
              </a:cxn>
              <a:cxn ang="0">
                <a:pos x="1026" y="385"/>
              </a:cxn>
              <a:cxn ang="0">
                <a:pos x="957" y="389"/>
              </a:cxn>
              <a:cxn ang="0">
                <a:pos x="858" y="373"/>
              </a:cxn>
              <a:cxn ang="0">
                <a:pos x="762" y="348"/>
              </a:cxn>
              <a:cxn ang="0">
                <a:pos x="798" y="369"/>
              </a:cxn>
              <a:cxn ang="0">
                <a:pos x="861" y="389"/>
              </a:cxn>
              <a:cxn ang="0">
                <a:pos x="771" y="373"/>
              </a:cxn>
              <a:cxn ang="0">
                <a:pos x="723" y="360"/>
              </a:cxn>
              <a:cxn ang="0">
                <a:pos x="693" y="356"/>
              </a:cxn>
              <a:cxn ang="0">
                <a:pos x="519" y="274"/>
              </a:cxn>
              <a:cxn ang="0">
                <a:pos x="288" y="160"/>
              </a:cxn>
              <a:cxn ang="0">
                <a:pos x="138" y="102"/>
              </a:cxn>
              <a:cxn ang="0">
                <a:pos x="0" y="74"/>
              </a:cxn>
              <a:cxn ang="0">
                <a:pos x="12" y="0"/>
              </a:cxn>
              <a:cxn ang="0">
                <a:pos x="99" y="16"/>
              </a:cxn>
              <a:cxn ang="0">
                <a:pos x="372" y="57"/>
              </a:cxn>
              <a:cxn ang="0">
                <a:pos x="717" y="106"/>
              </a:cxn>
              <a:cxn ang="0">
                <a:pos x="1011" y="131"/>
              </a:cxn>
              <a:cxn ang="0">
                <a:pos x="1092" y="143"/>
              </a:cxn>
              <a:cxn ang="0">
                <a:pos x="1311" y="205"/>
              </a:cxn>
              <a:cxn ang="0">
                <a:pos x="1386" y="221"/>
              </a:cxn>
            </a:cxnLst>
            <a:rect l="0" t="0" r="r" b="b"/>
            <a:pathLst>
              <a:path w="1387" h="390">
                <a:moveTo>
                  <a:pt x="1386" y="221"/>
                </a:moveTo>
                <a:lnTo>
                  <a:pt x="1302" y="229"/>
                </a:lnTo>
                <a:lnTo>
                  <a:pt x="1143" y="209"/>
                </a:lnTo>
                <a:lnTo>
                  <a:pt x="1020" y="188"/>
                </a:lnTo>
                <a:lnTo>
                  <a:pt x="1074" y="209"/>
                </a:lnTo>
                <a:lnTo>
                  <a:pt x="1185" y="250"/>
                </a:lnTo>
                <a:lnTo>
                  <a:pt x="1092" y="233"/>
                </a:lnTo>
                <a:lnTo>
                  <a:pt x="957" y="213"/>
                </a:lnTo>
                <a:lnTo>
                  <a:pt x="885" y="209"/>
                </a:lnTo>
                <a:lnTo>
                  <a:pt x="1005" y="246"/>
                </a:lnTo>
                <a:lnTo>
                  <a:pt x="894" y="225"/>
                </a:lnTo>
                <a:lnTo>
                  <a:pt x="771" y="217"/>
                </a:lnTo>
                <a:lnTo>
                  <a:pt x="759" y="221"/>
                </a:lnTo>
                <a:lnTo>
                  <a:pt x="897" y="250"/>
                </a:lnTo>
                <a:lnTo>
                  <a:pt x="1050" y="278"/>
                </a:lnTo>
                <a:lnTo>
                  <a:pt x="1125" y="291"/>
                </a:lnTo>
                <a:lnTo>
                  <a:pt x="1194" y="303"/>
                </a:lnTo>
                <a:lnTo>
                  <a:pt x="1134" y="311"/>
                </a:lnTo>
                <a:lnTo>
                  <a:pt x="1029" y="303"/>
                </a:lnTo>
                <a:lnTo>
                  <a:pt x="921" y="291"/>
                </a:lnTo>
                <a:lnTo>
                  <a:pt x="966" y="307"/>
                </a:lnTo>
                <a:lnTo>
                  <a:pt x="1029" y="328"/>
                </a:lnTo>
                <a:lnTo>
                  <a:pt x="996" y="332"/>
                </a:lnTo>
                <a:lnTo>
                  <a:pt x="897" y="315"/>
                </a:lnTo>
                <a:lnTo>
                  <a:pt x="804" y="295"/>
                </a:lnTo>
                <a:lnTo>
                  <a:pt x="678" y="266"/>
                </a:lnTo>
                <a:lnTo>
                  <a:pt x="741" y="303"/>
                </a:lnTo>
                <a:lnTo>
                  <a:pt x="783" y="319"/>
                </a:lnTo>
                <a:lnTo>
                  <a:pt x="798" y="319"/>
                </a:lnTo>
                <a:lnTo>
                  <a:pt x="906" y="348"/>
                </a:lnTo>
                <a:lnTo>
                  <a:pt x="1026" y="385"/>
                </a:lnTo>
                <a:lnTo>
                  <a:pt x="957" y="389"/>
                </a:lnTo>
                <a:lnTo>
                  <a:pt x="858" y="373"/>
                </a:lnTo>
                <a:lnTo>
                  <a:pt x="762" y="348"/>
                </a:lnTo>
                <a:lnTo>
                  <a:pt x="798" y="369"/>
                </a:lnTo>
                <a:lnTo>
                  <a:pt x="861" y="389"/>
                </a:lnTo>
                <a:lnTo>
                  <a:pt x="771" y="373"/>
                </a:lnTo>
                <a:lnTo>
                  <a:pt x="723" y="360"/>
                </a:lnTo>
                <a:lnTo>
                  <a:pt x="693" y="356"/>
                </a:lnTo>
                <a:lnTo>
                  <a:pt x="519" y="274"/>
                </a:lnTo>
                <a:lnTo>
                  <a:pt x="288" y="160"/>
                </a:lnTo>
                <a:lnTo>
                  <a:pt x="138" y="102"/>
                </a:lnTo>
                <a:lnTo>
                  <a:pt x="0" y="74"/>
                </a:lnTo>
                <a:lnTo>
                  <a:pt x="12" y="0"/>
                </a:lnTo>
                <a:lnTo>
                  <a:pt x="99" y="16"/>
                </a:lnTo>
                <a:lnTo>
                  <a:pt x="372" y="57"/>
                </a:lnTo>
                <a:lnTo>
                  <a:pt x="717" y="106"/>
                </a:lnTo>
                <a:lnTo>
                  <a:pt x="1011" y="131"/>
                </a:lnTo>
                <a:lnTo>
                  <a:pt x="1092" y="143"/>
                </a:lnTo>
                <a:lnTo>
                  <a:pt x="1311" y="205"/>
                </a:lnTo>
                <a:lnTo>
                  <a:pt x="1386" y="221"/>
                </a:lnTo>
              </a:path>
            </a:pathLst>
          </a:custGeom>
          <a:solidFill>
            <a:srgbClr val="FAFD00"/>
          </a:solidFill>
          <a:ln w="12699" cap="rnd" cmpd="sng">
            <a:noFill/>
            <a:prstDash val="solid"/>
            <a:round/>
            <a:headEnd type="none" w="med" len="med"/>
            <a:tailEnd type="none" w="med" len="med"/>
          </a:ln>
          <a:effectLst/>
        </p:spPr>
        <p:txBody>
          <a:bodyPr/>
          <a:lstStyle/>
          <a:p>
            <a:endParaRPr lang="en-US" dirty="0"/>
          </a:p>
        </p:txBody>
      </p:sp>
      <p:sp>
        <p:nvSpPr>
          <p:cNvPr id="307221" name="Freeform 21" descr="Small checker board"/>
          <p:cNvSpPr>
            <a:spLocks noChangeAspect="1"/>
          </p:cNvSpPr>
          <p:nvPr/>
        </p:nvSpPr>
        <p:spPr bwMode="auto">
          <a:xfrm>
            <a:off x="6733630" y="4821717"/>
            <a:ext cx="1151906" cy="401579"/>
          </a:xfrm>
          <a:custGeom>
            <a:avLst/>
            <a:gdLst/>
            <a:ahLst/>
            <a:cxnLst>
              <a:cxn ang="0">
                <a:pos x="876" y="340"/>
              </a:cxn>
              <a:cxn ang="0">
                <a:pos x="822" y="348"/>
              </a:cxn>
              <a:cxn ang="0">
                <a:pos x="678" y="340"/>
              </a:cxn>
              <a:cxn ang="0">
                <a:pos x="531" y="319"/>
              </a:cxn>
              <a:cxn ang="0">
                <a:pos x="402" y="278"/>
              </a:cxn>
              <a:cxn ang="0">
                <a:pos x="291" y="209"/>
              </a:cxn>
              <a:cxn ang="0">
                <a:pos x="126" y="102"/>
              </a:cxn>
              <a:cxn ang="0">
                <a:pos x="0" y="4"/>
              </a:cxn>
              <a:cxn ang="0">
                <a:pos x="63" y="0"/>
              </a:cxn>
              <a:cxn ang="0">
                <a:pos x="156" y="33"/>
              </a:cxn>
              <a:cxn ang="0">
                <a:pos x="285" y="90"/>
              </a:cxn>
              <a:cxn ang="0">
                <a:pos x="348" y="111"/>
              </a:cxn>
              <a:cxn ang="0">
                <a:pos x="429" y="127"/>
              </a:cxn>
              <a:cxn ang="0">
                <a:pos x="510" y="139"/>
              </a:cxn>
              <a:cxn ang="0">
                <a:pos x="636" y="135"/>
              </a:cxn>
              <a:cxn ang="0">
                <a:pos x="756" y="184"/>
              </a:cxn>
              <a:cxn ang="0">
                <a:pos x="822" y="209"/>
              </a:cxn>
              <a:cxn ang="0">
                <a:pos x="873" y="225"/>
              </a:cxn>
              <a:cxn ang="0">
                <a:pos x="876" y="340"/>
              </a:cxn>
            </a:cxnLst>
            <a:rect l="0" t="0" r="r" b="b"/>
            <a:pathLst>
              <a:path w="877" h="349">
                <a:moveTo>
                  <a:pt x="876" y="340"/>
                </a:moveTo>
                <a:lnTo>
                  <a:pt x="822" y="348"/>
                </a:lnTo>
                <a:lnTo>
                  <a:pt x="678" y="340"/>
                </a:lnTo>
                <a:lnTo>
                  <a:pt x="531" y="319"/>
                </a:lnTo>
                <a:lnTo>
                  <a:pt x="402" y="278"/>
                </a:lnTo>
                <a:lnTo>
                  <a:pt x="291" y="209"/>
                </a:lnTo>
                <a:lnTo>
                  <a:pt x="126" y="102"/>
                </a:lnTo>
                <a:lnTo>
                  <a:pt x="0" y="4"/>
                </a:lnTo>
                <a:lnTo>
                  <a:pt x="63" y="0"/>
                </a:lnTo>
                <a:lnTo>
                  <a:pt x="156" y="33"/>
                </a:lnTo>
                <a:lnTo>
                  <a:pt x="285" y="90"/>
                </a:lnTo>
                <a:lnTo>
                  <a:pt x="348" y="111"/>
                </a:lnTo>
                <a:lnTo>
                  <a:pt x="429" y="127"/>
                </a:lnTo>
                <a:lnTo>
                  <a:pt x="510" y="139"/>
                </a:lnTo>
                <a:lnTo>
                  <a:pt x="636" y="135"/>
                </a:lnTo>
                <a:lnTo>
                  <a:pt x="756" y="184"/>
                </a:lnTo>
                <a:lnTo>
                  <a:pt x="822" y="209"/>
                </a:lnTo>
                <a:lnTo>
                  <a:pt x="873" y="225"/>
                </a:lnTo>
                <a:lnTo>
                  <a:pt x="876" y="340"/>
                </a:lnTo>
              </a:path>
            </a:pathLst>
          </a:custGeom>
          <a:pattFill prst="smCheck">
            <a:fgClr>
              <a:srgbClr val="FAFD00"/>
            </a:fgClr>
            <a:bgClr>
              <a:schemeClr val="bg1"/>
            </a:bgClr>
          </a:pattFill>
          <a:ln w="12699" cap="rnd" cmpd="sng">
            <a:noFill/>
            <a:prstDash val="solid"/>
            <a:round/>
            <a:headEnd type="none" w="med" len="med"/>
            <a:tailEnd type="none" w="med" len="med"/>
          </a:ln>
          <a:effectLst/>
        </p:spPr>
        <p:txBody>
          <a:bodyPr/>
          <a:lstStyle/>
          <a:p>
            <a:endParaRPr lang="en-US" dirty="0"/>
          </a:p>
        </p:txBody>
      </p:sp>
      <p:sp>
        <p:nvSpPr>
          <p:cNvPr id="307222" name="Freeform 22"/>
          <p:cNvSpPr>
            <a:spLocks noChangeAspect="1"/>
          </p:cNvSpPr>
          <p:nvPr/>
        </p:nvSpPr>
        <p:spPr bwMode="auto">
          <a:xfrm>
            <a:off x="3679394" y="4041467"/>
            <a:ext cx="4199405" cy="1370491"/>
          </a:xfrm>
          <a:custGeom>
            <a:avLst/>
            <a:gdLst/>
            <a:ahLst/>
            <a:cxnLst>
              <a:cxn ang="0">
                <a:pos x="28" y="251"/>
              </a:cxn>
              <a:cxn ang="0">
                <a:pos x="544" y="104"/>
              </a:cxn>
              <a:cxn ang="0">
                <a:pos x="916" y="27"/>
              </a:cxn>
              <a:cxn ang="0">
                <a:pos x="1172" y="11"/>
              </a:cxn>
              <a:cxn ang="0">
                <a:pos x="1264" y="0"/>
              </a:cxn>
              <a:cxn ang="0">
                <a:pos x="1592" y="164"/>
              </a:cxn>
              <a:cxn ang="0">
                <a:pos x="1792" y="289"/>
              </a:cxn>
              <a:cxn ang="0">
                <a:pos x="2040" y="448"/>
              </a:cxn>
              <a:cxn ang="0">
                <a:pos x="2292" y="672"/>
              </a:cxn>
              <a:cxn ang="0">
                <a:pos x="2444" y="792"/>
              </a:cxn>
              <a:cxn ang="0">
                <a:pos x="2664" y="923"/>
              </a:cxn>
              <a:cxn ang="0">
                <a:pos x="2736" y="956"/>
              </a:cxn>
              <a:cxn ang="0">
                <a:pos x="2900" y="1005"/>
              </a:cxn>
              <a:cxn ang="0">
                <a:pos x="3064" y="1024"/>
              </a:cxn>
              <a:cxn ang="0">
                <a:pos x="3187" y="1024"/>
              </a:cxn>
              <a:cxn ang="0">
                <a:pos x="3193" y="1192"/>
              </a:cxn>
              <a:cxn ang="0">
                <a:pos x="3073" y="1184"/>
              </a:cxn>
              <a:cxn ang="0">
                <a:pos x="2962" y="1167"/>
              </a:cxn>
              <a:cxn ang="0">
                <a:pos x="2752" y="1158"/>
              </a:cxn>
              <a:cxn ang="0">
                <a:pos x="2508" y="1141"/>
              </a:cxn>
              <a:cxn ang="0">
                <a:pos x="2356" y="1141"/>
              </a:cxn>
              <a:cxn ang="0">
                <a:pos x="2104" y="1081"/>
              </a:cxn>
              <a:cxn ang="0">
                <a:pos x="1868" y="1049"/>
              </a:cxn>
              <a:cxn ang="0">
                <a:pos x="1504" y="972"/>
              </a:cxn>
              <a:cxn ang="0">
                <a:pos x="1120" y="847"/>
              </a:cxn>
              <a:cxn ang="0">
                <a:pos x="768" y="634"/>
              </a:cxn>
              <a:cxn ang="0">
                <a:pos x="392" y="431"/>
              </a:cxn>
              <a:cxn ang="0">
                <a:pos x="92" y="306"/>
              </a:cxn>
              <a:cxn ang="0">
                <a:pos x="0" y="262"/>
              </a:cxn>
              <a:cxn ang="0">
                <a:pos x="28" y="251"/>
              </a:cxn>
            </a:cxnLst>
            <a:rect l="0" t="0" r="r" b="b"/>
            <a:pathLst>
              <a:path w="3194" h="1193">
                <a:moveTo>
                  <a:pt x="28" y="251"/>
                </a:moveTo>
                <a:lnTo>
                  <a:pt x="544" y="104"/>
                </a:lnTo>
                <a:lnTo>
                  <a:pt x="916" y="27"/>
                </a:lnTo>
                <a:lnTo>
                  <a:pt x="1172" y="11"/>
                </a:lnTo>
                <a:lnTo>
                  <a:pt x="1264" y="0"/>
                </a:lnTo>
                <a:lnTo>
                  <a:pt x="1592" y="164"/>
                </a:lnTo>
                <a:lnTo>
                  <a:pt x="1792" y="289"/>
                </a:lnTo>
                <a:lnTo>
                  <a:pt x="2040" y="448"/>
                </a:lnTo>
                <a:lnTo>
                  <a:pt x="2292" y="672"/>
                </a:lnTo>
                <a:lnTo>
                  <a:pt x="2444" y="792"/>
                </a:lnTo>
                <a:lnTo>
                  <a:pt x="2664" y="923"/>
                </a:lnTo>
                <a:lnTo>
                  <a:pt x="2736" y="956"/>
                </a:lnTo>
                <a:lnTo>
                  <a:pt x="2900" y="1005"/>
                </a:lnTo>
                <a:lnTo>
                  <a:pt x="3064" y="1024"/>
                </a:lnTo>
                <a:lnTo>
                  <a:pt x="3187" y="1024"/>
                </a:lnTo>
                <a:lnTo>
                  <a:pt x="3193" y="1192"/>
                </a:lnTo>
                <a:lnTo>
                  <a:pt x="3073" y="1184"/>
                </a:lnTo>
                <a:lnTo>
                  <a:pt x="2962" y="1167"/>
                </a:lnTo>
                <a:lnTo>
                  <a:pt x="2752" y="1158"/>
                </a:lnTo>
                <a:lnTo>
                  <a:pt x="2508" y="1141"/>
                </a:lnTo>
                <a:lnTo>
                  <a:pt x="2356" y="1141"/>
                </a:lnTo>
                <a:lnTo>
                  <a:pt x="2104" y="1081"/>
                </a:lnTo>
                <a:lnTo>
                  <a:pt x="1868" y="1049"/>
                </a:lnTo>
                <a:lnTo>
                  <a:pt x="1504" y="972"/>
                </a:lnTo>
                <a:lnTo>
                  <a:pt x="1120" y="847"/>
                </a:lnTo>
                <a:lnTo>
                  <a:pt x="768" y="634"/>
                </a:lnTo>
                <a:lnTo>
                  <a:pt x="392" y="431"/>
                </a:lnTo>
                <a:lnTo>
                  <a:pt x="92" y="306"/>
                </a:lnTo>
                <a:lnTo>
                  <a:pt x="0" y="262"/>
                </a:lnTo>
                <a:lnTo>
                  <a:pt x="28" y="251"/>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7223" name="Freeform 23"/>
          <p:cNvSpPr>
            <a:spLocks noChangeAspect="1"/>
          </p:cNvSpPr>
          <p:nvPr/>
        </p:nvSpPr>
        <p:spPr bwMode="auto">
          <a:xfrm>
            <a:off x="3209201" y="3924227"/>
            <a:ext cx="2654100" cy="494563"/>
          </a:xfrm>
          <a:custGeom>
            <a:avLst/>
            <a:gdLst/>
            <a:ahLst/>
            <a:cxnLst>
              <a:cxn ang="0">
                <a:pos x="1817" y="253"/>
              </a:cxn>
              <a:cxn ang="0">
                <a:pos x="1739" y="253"/>
              </a:cxn>
              <a:cxn ang="0">
                <a:pos x="1583" y="195"/>
              </a:cxn>
              <a:cxn ang="0">
                <a:pos x="1376" y="138"/>
              </a:cxn>
              <a:cxn ang="0">
                <a:pos x="1736" y="322"/>
              </a:cxn>
              <a:cxn ang="0">
                <a:pos x="1469" y="228"/>
              </a:cxn>
              <a:cxn ang="0">
                <a:pos x="1502" y="277"/>
              </a:cxn>
              <a:cxn ang="0">
                <a:pos x="1358" y="220"/>
              </a:cxn>
              <a:cxn ang="0">
                <a:pos x="1274" y="212"/>
              </a:cxn>
              <a:cxn ang="0">
                <a:pos x="1205" y="220"/>
              </a:cxn>
              <a:cxn ang="0">
                <a:pos x="1433" y="351"/>
              </a:cxn>
              <a:cxn ang="0">
                <a:pos x="1283" y="306"/>
              </a:cxn>
              <a:cxn ang="0">
                <a:pos x="1160" y="265"/>
              </a:cxn>
              <a:cxn ang="0">
                <a:pos x="1172" y="294"/>
              </a:cxn>
              <a:cxn ang="0">
                <a:pos x="899" y="253"/>
              </a:cxn>
              <a:cxn ang="0">
                <a:pos x="1184" y="404"/>
              </a:cxn>
              <a:cxn ang="0">
                <a:pos x="917" y="310"/>
              </a:cxn>
              <a:cxn ang="0">
                <a:pos x="932" y="351"/>
              </a:cxn>
              <a:cxn ang="0">
                <a:pos x="839" y="327"/>
              </a:cxn>
              <a:cxn ang="0">
                <a:pos x="755" y="322"/>
              </a:cxn>
              <a:cxn ang="0">
                <a:pos x="872" y="413"/>
              </a:cxn>
              <a:cxn ang="0">
                <a:pos x="740" y="392"/>
              </a:cxn>
              <a:cxn ang="0">
                <a:pos x="599" y="372"/>
              </a:cxn>
              <a:cxn ang="0">
                <a:pos x="521" y="363"/>
              </a:cxn>
              <a:cxn ang="0">
                <a:pos x="518" y="396"/>
              </a:cxn>
              <a:cxn ang="0">
                <a:pos x="227" y="343"/>
              </a:cxn>
              <a:cxn ang="0">
                <a:pos x="0" y="266"/>
              </a:cxn>
              <a:cxn ang="0">
                <a:pos x="234" y="303"/>
              </a:cxn>
              <a:cxn ang="0">
                <a:pos x="123" y="262"/>
              </a:cxn>
              <a:cxn ang="0">
                <a:pos x="459" y="299"/>
              </a:cxn>
              <a:cxn ang="0">
                <a:pos x="368" y="261"/>
              </a:cxn>
              <a:cxn ang="0">
                <a:pos x="300" y="221"/>
              </a:cxn>
              <a:cxn ang="0">
                <a:pos x="306" y="205"/>
              </a:cxn>
              <a:cxn ang="0">
                <a:pos x="429" y="225"/>
              </a:cxn>
              <a:cxn ang="0">
                <a:pos x="441" y="209"/>
              </a:cxn>
              <a:cxn ang="0">
                <a:pos x="737" y="234"/>
              </a:cxn>
              <a:cxn ang="0">
                <a:pos x="575" y="167"/>
              </a:cxn>
              <a:cxn ang="0">
                <a:pos x="654" y="164"/>
              </a:cxn>
              <a:cxn ang="0">
                <a:pos x="870" y="193"/>
              </a:cxn>
              <a:cxn ang="0">
                <a:pos x="888" y="176"/>
              </a:cxn>
              <a:cxn ang="0">
                <a:pos x="749" y="117"/>
              </a:cxn>
              <a:cxn ang="0">
                <a:pos x="782" y="89"/>
              </a:cxn>
              <a:cxn ang="0">
                <a:pos x="782" y="64"/>
              </a:cxn>
              <a:cxn ang="0">
                <a:pos x="992" y="117"/>
              </a:cxn>
              <a:cxn ang="0">
                <a:pos x="1031" y="93"/>
              </a:cxn>
              <a:cxn ang="0">
                <a:pos x="1322" y="126"/>
              </a:cxn>
              <a:cxn ang="0">
                <a:pos x="978" y="29"/>
              </a:cxn>
              <a:cxn ang="0">
                <a:pos x="1022" y="31"/>
              </a:cxn>
              <a:cxn ang="0">
                <a:pos x="1169" y="36"/>
              </a:cxn>
              <a:cxn ang="0">
                <a:pos x="1216" y="36"/>
              </a:cxn>
              <a:cxn ang="0">
                <a:pos x="1358" y="52"/>
              </a:cxn>
              <a:cxn ang="0">
                <a:pos x="1604" y="101"/>
              </a:cxn>
            </a:cxnLst>
            <a:rect l="0" t="0" r="r" b="b"/>
            <a:pathLst>
              <a:path w="2019" h="430">
                <a:moveTo>
                  <a:pt x="2018" y="314"/>
                </a:moveTo>
                <a:lnTo>
                  <a:pt x="1937" y="306"/>
                </a:lnTo>
                <a:lnTo>
                  <a:pt x="1817" y="253"/>
                </a:lnTo>
                <a:lnTo>
                  <a:pt x="1712" y="216"/>
                </a:lnTo>
                <a:lnTo>
                  <a:pt x="1835" y="281"/>
                </a:lnTo>
                <a:lnTo>
                  <a:pt x="1739" y="253"/>
                </a:lnTo>
                <a:lnTo>
                  <a:pt x="1622" y="199"/>
                </a:lnTo>
                <a:lnTo>
                  <a:pt x="1667" y="236"/>
                </a:lnTo>
                <a:lnTo>
                  <a:pt x="1583" y="195"/>
                </a:lnTo>
                <a:lnTo>
                  <a:pt x="1541" y="175"/>
                </a:lnTo>
                <a:lnTo>
                  <a:pt x="1466" y="154"/>
                </a:lnTo>
                <a:lnTo>
                  <a:pt x="1376" y="138"/>
                </a:lnTo>
                <a:lnTo>
                  <a:pt x="1583" y="228"/>
                </a:lnTo>
                <a:lnTo>
                  <a:pt x="1769" y="314"/>
                </a:lnTo>
                <a:lnTo>
                  <a:pt x="1736" y="322"/>
                </a:lnTo>
                <a:lnTo>
                  <a:pt x="1643" y="298"/>
                </a:lnTo>
                <a:lnTo>
                  <a:pt x="1514" y="245"/>
                </a:lnTo>
                <a:lnTo>
                  <a:pt x="1469" y="228"/>
                </a:lnTo>
                <a:lnTo>
                  <a:pt x="1532" y="265"/>
                </a:lnTo>
                <a:lnTo>
                  <a:pt x="1601" y="306"/>
                </a:lnTo>
                <a:lnTo>
                  <a:pt x="1502" y="277"/>
                </a:lnTo>
                <a:lnTo>
                  <a:pt x="1391" y="224"/>
                </a:lnTo>
                <a:lnTo>
                  <a:pt x="1331" y="199"/>
                </a:lnTo>
                <a:lnTo>
                  <a:pt x="1358" y="220"/>
                </a:lnTo>
                <a:lnTo>
                  <a:pt x="1439" y="265"/>
                </a:lnTo>
                <a:lnTo>
                  <a:pt x="1349" y="240"/>
                </a:lnTo>
                <a:lnTo>
                  <a:pt x="1274" y="212"/>
                </a:lnTo>
                <a:lnTo>
                  <a:pt x="1208" y="195"/>
                </a:lnTo>
                <a:lnTo>
                  <a:pt x="1157" y="191"/>
                </a:lnTo>
                <a:lnTo>
                  <a:pt x="1205" y="220"/>
                </a:lnTo>
                <a:lnTo>
                  <a:pt x="1373" y="302"/>
                </a:lnTo>
                <a:lnTo>
                  <a:pt x="1484" y="351"/>
                </a:lnTo>
                <a:lnTo>
                  <a:pt x="1433" y="351"/>
                </a:lnTo>
                <a:lnTo>
                  <a:pt x="1307" y="302"/>
                </a:lnTo>
                <a:lnTo>
                  <a:pt x="1232" y="269"/>
                </a:lnTo>
                <a:lnTo>
                  <a:pt x="1283" y="306"/>
                </a:lnTo>
                <a:lnTo>
                  <a:pt x="1325" y="331"/>
                </a:lnTo>
                <a:lnTo>
                  <a:pt x="1241" y="310"/>
                </a:lnTo>
                <a:lnTo>
                  <a:pt x="1160" y="265"/>
                </a:lnTo>
                <a:lnTo>
                  <a:pt x="1088" y="245"/>
                </a:lnTo>
                <a:lnTo>
                  <a:pt x="1121" y="265"/>
                </a:lnTo>
                <a:lnTo>
                  <a:pt x="1172" y="294"/>
                </a:lnTo>
                <a:lnTo>
                  <a:pt x="1097" y="273"/>
                </a:lnTo>
                <a:lnTo>
                  <a:pt x="1013" y="249"/>
                </a:lnTo>
                <a:lnTo>
                  <a:pt x="899" y="253"/>
                </a:lnTo>
                <a:lnTo>
                  <a:pt x="1070" y="327"/>
                </a:lnTo>
                <a:lnTo>
                  <a:pt x="1226" y="396"/>
                </a:lnTo>
                <a:lnTo>
                  <a:pt x="1184" y="404"/>
                </a:lnTo>
                <a:lnTo>
                  <a:pt x="1091" y="372"/>
                </a:lnTo>
                <a:lnTo>
                  <a:pt x="992" y="335"/>
                </a:lnTo>
                <a:lnTo>
                  <a:pt x="917" y="310"/>
                </a:lnTo>
                <a:lnTo>
                  <a:pt x="956" y="339"/>
                </a:lnTo>
                <a:lnTo>
                  <a:pt x="1037" y="380"/>
                </a:lnTo>
                <a:lnTo>
                  <a:pt x="932" y="351"/>
                </a:lnTo>
                <a:lnTo>
                  <a:pt x="863" y="314"/>
                </a:lnTo>
                <a:lnTo>
                  <a:pt x="779" y="298"/>
                </a:lnTo>
                <a:lnTo>
                  <a:pt x="839" y="327"/>
                </a:lnTo>
                <a:lnTo>
                  <a:pt x="914" y="368"/>
                </a:lnTo>
                <a:lnTo>
                  <a:pt x="806" y="339"/>
                </a:lnTo>
                <a:lnTo>
                  <a:pt x="755" y="322"/>
                </a:lnTo>
                <a:lnTo>
                  <a:pt x="660" y="312"/>
                </a:lnTo>
                <a:lnTo>
                  <a:pt x="731" y="347"/>
                </a:lnTo>
                <a:lnTo>
                  <a:pt x="872" y="413"/>
                </a:lnTo>
                <a:lnTo>
                  <a:pt x="905" y="429"/>
                </a:lnTo>
                <a:lnTo>
                  <a:pt x="854" y="429"/>
                </a:lnTo>
                <a:lnTo>
                  <a:pt x="740" y="392"/>
                </a:lnTo>
                <a:lnTo>
                  <a:pt x="641" y="363"/>
                </a:lnTo>
                <a:lnTo>
                  <a:pt x="545" y="351"/>
                </a:lnTo>
                <a:lnTo>
                  <a:pt x="599" y="372"/>
                </a:lnTo>
                <a:lnTo>
                  <a:pt x="701" y="404"/>
                </a:lnTo>
                <a:lnTo>
                  <a:pt x="608" y="392"/>
                </a:lnTo>
                <a:lnTo>
                  <a:pt x="521" y="363"/>
                </a:lnTo>
                <a:lnTo>
                  <a:pt x="473" y="359"/>
                </a:lnTo>
                <a:lnTo>
                  <a:pt x="569" y="396"/>
                </a:lnTo>
                <a:lnTo>
                  <a:pt x="518" y="396"/>
                </a:lnTo>
                <a:lnTo>
                  <a:pt x="458" y="376"/>
                </a:lnTo>
                <a:lnTo>
                  <a:pt x="383" y="376"/>
                </a:lnTo>
                <a:lnTo>
                  <a:pt x="227" y="343"/>
                </a:lnTo>
                <a:lnTo>
                  <a:pt x="155" y="314"/>
                </a:lnTo>
                <a:lnTo>
                  <a:pt x="84" y="295"/>
                </a:lnTo>
                <a:lnTo>
                  <a:pt x="0" y="266"/>
                </a:lnTo>
                <a:lnTo>
                  <a:pt x="84" y="279"/>
                </a:lnTo>
                <a:lnTo>
                  <a:pt x="156" y="294"/>
                </a:lnTo>
                <a:lnTo>
                  <a:pt x="234" y="303"/>
                </a:lnTo>
                <a:lnTo>
                  <a:pt x="312" y="312"/>
                </a:lnTo>
                <a:lnTo>
                  <a:pt x="215" y="294"/>
                </a:lnTo>
                <a:lnTo>
                  <a:pt x="123" y="262"/>
                </a:lnTo>
                <a:lnTo>
                  <a:pt x="216" y="271"/>
                </a:lnTo>
                <a:lnTo>
                  <a:pt x="327" y="286"/>
                </a:lnTo>
                <a:lnTo>
                  <a:pt x="459" y="299"/>
                </a:lnTo>
                <a:lnTo>
                  <a:pt x="555" y="306"/>
                </a:lnTo>
                <a:lnTo>
                  <a:pt x="533" y="294"/>
                </a:lnTo>
                <a:lnTo>
                  <a:pt x="368" y="261"/>
                </a:lnTo>
                <a:lnTo>
                  <a:pt x="233" y="234"/>
                </a:lnTo>
                <a:lnTo>
                  <a:pt x="371" y="240"/>
                </a:lnTo>
                <a:lnTo>
                  <a:pt x="300" y="221"/>
                </a:lnTo>
                <a:lnTo>
                  <a:pt x="270" y="212"/>
                </a:lnTo>
                <a:lnTo>
                  <a:pt x="228" y="201"/>
                </a:lnTo>
                <a:lnTo>
                  <a:pt x="306" y="205"/>
                </a:lnTo>
                <a:lnTo>
                  <a:pt x="398" y="230"/>
                </a:lnTo>
                <a:lnTo>
                  <a:pt x="480" y="236"/>
                </a:lnTo>
                <a:lnTo>
                  <a:pt x="429" y="225"/>
                </a:lnTo>
                <a:lnTo>
                  <a:pt x="377" y="217"/>
                </a:lnTo>
                <a:lnTo>
                  <a:pt x="348" y="189"/>
                </a:lnTo>
                <a:lnTo>
                  <a:pt x="441" y="209"/>
                </a:lnTo>
                <a:lnTo>
                  <a:pt x="555" y="221"/>
                </a:lnTo>
                <a:lnTo>
                  <a:pt x="716" y="238"/>
                </a:lnTo>
                <a:lnTo>
                  <a:pt x="737" y="234"/>
                </a:lnTo>
                <a:lnTo>
                  <a:pt x="599" y="199"/>
                </a:lnTo>
                <a:lnTo>
                  <a:pt x="440" y="167"/>
                </a:lnTo>
                <a:lnTo>
                  <a:pt x="575" y="167"/>
                </a:lnTo>
                <a:lnTo>
                  <a:pt x="666" y="184"/>
                </a:lnTo>
                <a:lnTo>
                  <a:pt x="716" y="187"/>
                </a:lnTo>
                <a:lnTo>
                  <a:pt x="654" y="164"/>
                </a:lnTo>
                <a:lnTo>
                  <a:pt x="710" y="168"/>
                </a:lnTo>
                <a:lnTo>
                  <a:pt x="818" y="193"/>
                </a:lnTo>
                <a:lnTo>
                  <a:pt x="870" y="193"/>
                </a:lnTo>
                <a:lnTo>
                  <a:pt x="828" y="183"/>
                </a:lnTo>
                <a:lnTo>
                  <a:pt x="767" y="154"/>
                </a:lnTo>
                <a:lnTo>
                  <a:pt x="888" y="176"/>
                </a:lnTo>
                <a:lnTo>
                  <a:pt x="1005" y="176"/>
                </a:lnTo>
                <a:lnTo>
                  <a:pt x="989" y="167"/>
                </a:lnTo>
                <a:lnTo>
                  <a:pt x="749" y="117"/>
                </a:lnTo>
                <a:lnTo>
                  <a:pt x="581" y="89"/>
                </a:lnTo>
                <a:lnTo>
                  <a:pt x="722" y="85"/>
                </a:lnTo>
                <a:lnTo>
                  <a:pt x="782" y="89"/>
                </a:lnTo>
                <a:lnTo>
                  <a:pt x="810" y="94"/>
                </a:lnTo>
                <a:lnTo>
                  <a:pt x="701" y="68"/>
                </a:lnTo>
                <a:lnTo>
                  <a:pt x="782" y="64"/>
                </a:lnTo>
                <a:lnTo>
                  <a:pt x="827" y="72"/>
                </a:lnTo>
                <a:lnTo>
                  <a:pt x="956" y="113"/>
                </a:lnTo>
                <a:lnTo>
                  <a:pt x="992" y="117"/>
                </a:lnTo>
                <a:lnTo>
                  <a:pt x="1112" y="142"/>
                </a:lnTo>
                <a:lnTo>
                  <a:pt x="975" y="89"/>
                </a:lnTo>
                <a:lnTo>
                  <a:pt x="1031" y="93"/>
                </a:lnTo>
                <a:lnTo>
                  <a:pt x="1187" y="126"/>
                </a:lnTo>
                <a:lnTo>
                  <a:pt x="1301" y="135"/>
                </a:lnTo>
                <a:lnTo>
                  <a:pt x="1322" y="126"/>
                </a:lnTo>
                <a:lnTo>
                  <a:pt x="1040" y="72"/>
                </a:lnTo>
                <a:lnTo>
                  <a:pt x="833" y="27"/>
                </a:lnTo>
                <a:lnTo>
                  <a:pt x="978" y="29"/>
                </a:lnTo>
                <a:lnTo>
                  <a:pt x="1066" y="41"/>
                </a:lnTo>
                <a:lnTo>
                  <a:pt x="1100" y="44"/>
                </a:lnTo>
                <a:lnTo>
                  <a:pt x="1022" y="31"/>
                </a:lnTo>
                <a:lnTo>
                  <a:pt x="957" y="0"/>
                </a:lnTo>
                <a:lnTo>
                  <a:pt x="1058" y="7"/>
                </a:lnTo>
                <a:lnTo>
                  <a:pt x="1169" y="36"/>
                </a:lnTo>
                <a:lnTo>
                  <a:pt x="1241" y="52"/>
                </a:lnTo>
                <a:lnTo>
                  <a:pt x="1294" y="64"/>
                </a:lnTo>
                <a:lnTo>
                  <a:pt x="1216" y="36"/>
                </a:lnTo>
                <a:lnTo>
                  <a:pt x="1180" y="19"/>
                </a:lnTo>
                <a:lnTo>
                  <a:pt x="1268" y="31"/>
                </a:lnTo>
                <a:lnTo>
                  <a:pt x="1358" y="52"/>
                </a:lnTo>
                <a:lnTo>
                  <a:pt x="1469" y="81"/>
                </a:lnTo>
                <a:lnTo>
                  <a:pt x="1550" y="101"/>
                </a:lnTo>
                <a:lnTo>
                  <a:pt x="1604" y="101"/>
                </a:lnTo>
                <a:lnTo>
                  <a:pt x="1937" y="261"/>
                </a:lnTo>
                <a:lnTo>
                  <a:pt x="2018" y="314"/>
                </a:lnTo>
              </a:path>
            </a:pathLst>
          </a:custGeom>
          <a:solidFill>
            <a:srgbClr val="AD6900"/>
          </a:solidFill>
          <a:ln w="12699" cap="rnd" cmpd="sng">
            <a:noFill/>
            <a:prstDash val="solid"/>
            <a:round/>
            <a:headEnd type="none" w="med" len="med"/>
            <a:tailEnd type="none" w="med" len="med"/>
          </a:ln>
          <a:effectLst/>
        </p:spPr>
        <p:txBody>
          <a:bodyPr/>
          <a:lstStyle/>
          <a:p>
            <a:endParaRPr lang="en-US" dirty="0"/>
          </a:p>
        </p:txBody>
      </p:sp>
      <p:sp>
        <p:nvSpPr>
          <p:cNvPr id="307224" name="Freeform 24"/>
          <p:cNvSpPr>
            <a:spLocks noChangeAspect="1"/>
          </p:cNvSpPr>
          <p:nvPr/>
        </p:nvSpPr>
        <p:spPr bwMode="auto">
          <a:xfrm>
            <a:off x="2557128" y="3800250"/>
            <a:ext cx="2761880" cy="503996"/>
          </a:xfrm>
          <a:custGeom>
            <a:avLst/>
            <a:gdLst/>
            <a:ahLst/>
            <a:cxnLst>
              <a:cxn ang="0">
                <a:pos x="2052" y="217"/>
              </a:cxn>
              <a:cxn ang="0">
                <a:pos x="1827" y="160"/>
              </a:cxn>
              <a:cxn ang="0">
                <a:pos x="1746" y="156"/>
              </a:cxn>
              <a:cxn ang="0">
                <a:pos x="1734" y="164"/>
              </a:cxn>
              <a:cxn ang="0">
                <a:pos x="1503" y="115"/>
              </a:cxn>
              <a:cxn ang="0">
                <a:pos x="1530" y="135"/>
              </a:cxn>
              <a:cxn ang="0">
                <a:pos x="1563" y="156"/>
              </a:cxn>
              <a:cxn ang="0">
                <a:pos x="1416" y="135"/>
              </a:cxn>
              <a:cxn ang="0">
                <a:pos x="1470" y="168"/>
              </a:cxn>
              <a:cxn ang="0">
                <a:pos x="1704" y="213"/>
              </a:cxn>
              <a:cxn ang="0">
                <a:pos x="1803" y="246"/>
              </a:cxn>
              <a:cxn ang="0">
                <a:pos x="1674" y="233"/>
              </a:cxn>
              <a:cxn ang="0">
                <a:pos x="1482" y="196"/>
              </a:cxn>
              <a:cxn ang="0">
                <a:pos x="1617" y="250"/>
              </a:cxn>
              <a:cxn ang="0">
                <a:pos x="1452" y="221"/>
              </a:cxn>
              <a:cxn ang="0">
                <a:pos x="1248" y="172"/>
              </a:cxn>
              <a:cxn ang="0">
                <a:pos x="1326" y="205"/>
              </a:cxn>
              <a:cxn ang="0">
                <a:pos x="1122" y="201"/>
              </a:cxn>
              <a:cxn ang="0">
                <a:pos x="1461" y="266"/>
              </a:cxn>
              <a:cxn ang="0">
                <a:pos x="1461" y="287"/>
              </a:cxn>
              <a:cxn ang="0">
                <a:pos x="1278" y="266"/>
              </a:cxn>
              <a:cxn ang="0">
                <a:pos x="1371" y="299"/>
              </a:cxn>
              <a:cxn ang="0">
                <a:pos x="1218" y="282"/>
              </a:cxn>
              <a:cxn ang="0">
                <a:pos x="1224" y="299"/>
              </a:cxn>
              <a:cxn ang="0">
                <a:pos x="1050" y="274"/>
              </a:cxn>
              <a:cxn ang="0">
                <a:pos x="1089" y="307"/>
              </a:cxn>
              <a:cxn ang="0">
                <a:pos x="1203" y="348"/>
              </a:cxn>
              <a:cxn ang="0">
                <a:pos x="915" y="315"/>
              </a:cxn>
              <a:cxn ang="0">
                <a:pos x="882" y="319"/>
              </a:cxn>
              <a:cxn ang="0">
                <a:pos x="906" y="340"/>
              </a:cxn>
              <a:cxn ang="0">
                <a:pos x="738" y="311"/>
              </a:cxn>
              <a:cxn ang="0">
                <a:pos x="873" y="352"/>
              </a:cxn>
              <a:cxn ang="0">
                <a:pos x="678" y="336"/>
              </a:cxn>
              <a:cxn ang="0">
                <a:pos x="948" y="385"/>
              </a:cxn>
              <a:cxn ang="0">
                <a:pos x="993" y="413"/>
              </a:cxn>
              <a:cxn ang="0">
                <a:pos x="696" y="381"/>
              </a:cxn>
              <a:cxn ang="0">
                <a:pos x="714" y="397"/>
              </a:cxn>
              <a:cxn ang="0">
                <a:pos x="699" y="409"/>
              </a:cxn>
              <a:cxn ang="0">
                <a:pos x="489" y="373"/>
              </a:cxn>
              <a:cxn ang="0">
                <a:pos x="693" y="438"/>
              </a:cxn>
              <a:cxn ang="0">
                <a:pos x="462" y="397"/>
              </a:cxn>
              <a:cxn ang="0">
                <a:pos x="270" y="364"/>
              </a:cxn>
              <a:cxn ang="0">
                <a:pos x="0" y="327"/>
              </a:cxn>
              <a:cxn ang="0">
                <a:pos x="1194" y="33"/>
              </a:cxn>
              <a:cxn ang="0">
                <a:pos x="1593" y="78"/>
              </a:cxn>
              <a:cxn ang="0">
                <a:pos x="2028" y="180"/>
              </a:cxn>
            </a:cxnLst>
            <a:rect l="0" t="0" r="r" b="b"/>
            <a:pathLst>
              <a:path w="2101" h="439">
                <a:moveTo>
                  <a:pt x="2100" y="209"/>
                </a:moveTo>
                <a:lnTo>
                  <a:pt x="2052" y="217"/>
                </a:lnTo>
                <a:lnTo>
                  <a:pt x="1959" y="192"/>
                </a:lnTo>
                <a:lnTo>
                  <a:pt x="1827" y="160"/>
                </a:lnTo>
                <a:lnTo>
                  <a:pt x="1668" y="127"/>
                </a:lnTo>
                <a:lnTo>
                  <a:pt x="1746" y="156"/>
                </a:lnTo>
                <a:lnTo>
                  <a:pt x="1812" y="180"/>
                </a:lnTo>
                <a:lnTo>
                  <a:pt x="1734" y="164"/>
                </a:lnTo>
                <a:lnTo>
                  <a:pt x="1641" y="139"/>
                </a:lnTo>
                <a:lnTo>
                  <a:pt x="1503" y="115"/>
                </a:lnTo>
                <a:lnTo>
                  <a:pt x="1449" y="111"/>
                </a:lnTo>
                <a:lnTo>
                  <a:pt x="1530" y="135"/>
                </a:lnTo>
                <a:lnTo>
                  <a:pt x="1623" y="156"/>
                </a:lnTo>
                <a:lnTo>
                  <a:pt x="1563" y="156"/>
                </a:lnTo>
                <a:lnTo>
                  <a:pt x="1503" y="143"/>
                </a:lnTo>
                <a:lnTo>
                  <a:pt x="1416" y="135"/>
                </a:lnTo>
                <a:lnTo>
                  <a:pt x="1332" y="139"/>
                </a:lnTo>
                <a:lnTo>
                  <a:pt x="1470" y="168"/>
                </a:lnTo>
                <a:lnTo>
                  <a:pt x="1605" y="192"/>
                </a:lnTo>
                <a:lnTo>
                  <a:pt x="1704" y="213"/>
                </a:lnTo>
                <a:lnTo>
                  <a:pt x="1803" y="237"/>
                </a:lnTo>
                <a:lnTo>
                  <a:pt x="1803" y="246"/>
                </a:lnTo>
                <a:lnTo>
                  <a:pt x="1770" y="250"/>
                </a:lnTo>
                <a:lnTo>
                  <a:pt x="1674" y="233"/>
                </a:lnTo>
                <a:lnTo>
                  <a:pt x="1569" y="213"/>
                </a:lnTo>
                <a:lnTo>
                  <a:pt x="1482" y="196"/>
                </a:lnTo>
                <a:lnTo>
                  <a:pt x="1524" y="217"/>
                </a:lnTo>
                <a:lnTo>
                  <a:pt x="1617" y="250"/>
                </a:lnTo>
                <a:lnTo>
                  <a:pt x="1551" y="242"/>
                </a:lnTo>
                <a:lnTo>
                  <a:pt x="1452" y="221"/>
                </a:lnTo>
                <a:lnTo>
                  <a:pt x="1347" y="188"/>
                </a:lnTo>
                <a:lnTo>
                  <a:pt x="1248" y="172"/>
                </a:lnTo>
                <a:lnTo>
                  <a:pt x="1215" y="180"/>
                </a:lnTo>
                <a:lnTo>
                  <a:pt x="1326" y="205"/>
                </a:lnTo>
                <a:lnTo>
                  <a:pt x="1206" y="192"/>
                </a:lnTo>
                <a:lnTo>
                  <a:pt x="1122" y="201"/>
                </a:lnTo>
                <a:lnTo>
                  <a:pt x="1284" y="233"/>
                </a:lnTo>
                <a:lnTo>
                  <a:pt x="1461" y="266"/>
                </a:lnTo>
                <a:lnTo>
                  <a:pt x="1491" y="282"/>
                </a:lnTo>
                <a:lnTo>
                  <a:pt x="1461" y="287"/>
                </a:lnTo>
                <a:lnTo>
                  <a:pt x="1377" y="282"/>
                </a:lnTo>
                <a:lnTo>
                  <a:pt x="1278" y="266"/>
                </a:lnTo>
                <a:lnTo>
                  <a:pt x="1317" y="287"/>
                </a:lnTo>
                <a:lnTo>
                  <a:pt x="1371" y="299"/>
                </a:lnTo>
                <a:lnTo>
                  <a:pt x="1311" y="303"/>
                </a:lnTo>
                <a:lnTo>
                  <a:pt x="1218" y="282"/>
                </a:lnTo>
                <a:lnTo>
                  <a:pt x="1158" y="274"/>
                </a:lnTo>
                <a:lnTo>
                  <a:pt x="1224" y="299"/>
                </a:lnTo>
                <a:lnTo>
                  <a:pt x="1146" y="295"/>
                </a:lnTo>
                <a:lnTo>
                  <a:pt x="1050" y="274"/>
                </a:lnTo>
                <a:lnTo>
                  <a:pt x="975" y="278"/>
                </a:lnTo>
                <a:lnTo>
                  <a:pt x="1089" y="307"/>
                </a:lnTo>
                <a:lnTo>
                  <a:pt x="1239" y="340"/>
                </a:lnTo>
                <a:lnTo>
                  <a:pt x="1203" y="348"/>
                </a:lnTo>
                <a:lnTo>
                  <a:pt x="1065" y="336"/>
                </a:lnTo>
                <a:lnTo>
                  <a:pt x="915" y="315"/>
                </a:lnTo>
                <a:lnTo>
                  <a:pt x="846" y="299"/>
                </a:lnTo>
                <a:lnTo>
                  <a:pt x="882" y="319"/>
                </a:lnTo>
                <a:lnTo>
                  <a:pt x="1011" y="348"/>
                </a:lnTo>
                <a:lnTo>
                  <a:pt x="906" y="340"/>
                </a:lnTo>
                <a:lnTo>
                  <a:pt x="777" y="311"/>
                </a:lnTo>
                <a:lnTo>
                  <a:pt x="738" y="311"/>
                </a:lnTo>
                <a:lnTo>
                  <a:pt x="810" y="327"/>
                </a:lnTo>
                <a:lnTo>
                  <a:pt x="873" y="352"/>
                </a:lnTo>
                <a:lnTo>
                  <a:pt x="780" y="344"/>
                </a:lnTo>
                <a:lnTo>
                  <a:pt x="678" y="336"/>
                </a:lnTo>
                <a:lnTo>
                  <a:pt x="831" y="360"/>
                </a:lnTo>
                <a:lnTo>
                  <a:pt x="948" y="385"/>
                </a:lnTo>
                <a:lnTo>
                  <a:pt x="1068" y="413"/>
                </a:lnTo>
                <a:lnTo>
                  <a:pt x="993" y="413"/>
                </a:lnTo>
                <a:lnTo>
                  <a:pt x="864" y="401"/>
                </a:lnTo>
                <a:lnTo>
                  <a:pt x="696" y="381"/>
                </a:lnTo>
                <a:lnTo>
                  <a:pt x="615" y="368"/>
                </a:lnTo>
                <a:lnTo>
                  <a:pt x="714" y="397"/>
                </a:lnTo>
                <a:lnTo>
                  <a:pt x="810" y="418"/>
                </a:lnTo>
                <a:lnTo>
                  <a:pt x="699" y="409"/>
                </a:lnTo>
                <a:lnTo>
                  <a:pt x="588" y="389"/>
                </a:lnTo>
                <a:lnTo>
                  <a:pt x="489" y="373"/>
                </a:lnTo>
                <a:lnTo>
                  <a:pt x="612" y="405"/>
                </a:lnTo>
                <a:lnTo>
                  <a:pt x="693" y="438"/>
                </a:lnTo>
                <a:lnTo>
                  <a:pt x="636" y="434"/>
                </a:lnTo>
                <a:lnTo>
                  <a:pt x="462" y="397"/>
                </a:lnTo>
                <a:lnTo>
                  <a:pt x="360" y="377"/>
                </a:lnTo>
                <a:lnTo>
                  <a:pt x="270" y="364"/>
                </a:lnTo>
                <a:lnTo>
                  <a:pt x="156" y="352"/>
                </a:lnTo>
                <a:lnTo>
                  <a:pt x="0" y="327"/>
                </a:lnTo>
                <a:lnTo>
                  <a:pt x="654" y="0"/>
                </a:lnTo>
                <a:lnTo>
                  <a:pt x="1194" y="33"/>
                </a:lnTo>
                <a:lnTo>
                  <a:pt x="1422" y="45"/>
                </a:lnTo>
                <a:lnTo>
                  <a:pt x="1593" y="78"/>
                </a:lnTo>
                <a:lnTo>
                  <a:pt x="1854" y="139"/>
                </a:lnTo>
                <a:lnTo>
                  <a:pt x="2028" y="180"/>
                </a:lnTo>
                <a:lnTo>
                  <a:pt x="2100" y="209"/>
                </a:lnTo>
              </a:path>
            </a:pathLst>
          </a:custGeom>
          <a:solidFill>
            <a:srgbClr val="FAFD00"/>
          </a:solidFill>
          <a:ln w="12699" cap="rnd" cmpd="sng">
            <a:noFill/>
            <a:prstDash val="solid"/>
            <a:round/>
            <a:headEnd type="none" w="med" len="med"/>
            <a:tailEnd type="none" w="med" len="med"/>
          </a:ln>
          <a:effectLst/>
        </p:spPr>
        <p:txBody>
          <a:bodyPr/>
          <a:lstStyle/>
          <a:p>
            <a:endParaRPr lang="en-US" dirty="0"/>
          </a:p>
        </p:txBody>
      </p:sp>
      <p:sp>
        <p:nvSpPr>
          <p:cNvPr id="307225" name="Freeform 25"/>
          <p:cNvSpPr>
            <a:spLocks noChangeAspect="1"/>
          </p:cNvSpPr>
          <p:nvPr/>
        </p:nvSpPr>
        <p:spPr bwMode="auto">
          <a:xfrm>
            <a:off x="1026642" y="3762517"/>
            <a:ext cx="2774006" cy="420446"/>
          </a:xfrm>
          <a:custGeom>
            <a:avLst/>
            <a:gdLst/>
            <a:ahLst/>
            <a:cxnLst>
              <a:cxn ang="0">
                <a:pos x="2109" y="148"/>
              </a:cxn>
              <a:cxn ang="0">
                <a:pos x="1878" y="148"/>
              </a:cxn>
              <a:cxn ang="0">
                <a:pos x="1944" y="168"/>
              </a:cxn>
              <a:cxn ang="0">
                <a:pos x="1737" y="144"/>
              </a:cxn>
              <a:cxn ang="0">
                <a:pos x="1800" y="164"/>
              </a:cxn>
              <a:cxn ang="0">
                <a:pos x="1641" y="156"/>
              </a:cxn>
              <a:cxn ang="0">
                <a:pos x="1623" y="160"/>
              </a:cxn>
              <a:cxn ang="0">
                <a:pos x="1692" y="172"/>
              </a:cxn>
              <a:cxn ang="0">
                <a:pos x="1845" y="189"/>
              </a:cxn>
              <a:cxn ang="0">
                <a:pos x="1923" y="193"/>
              </a:cxn>
              <a:cxn ang="0">
                <a:pos x="1749" y="201"/>
              </a:cxn>
              <a:cxn ang="0">
                <a:pos x="1794" y="221"/>
              </a:cxn>
              <a:cxn ang="0">
                <a:pos x="1626" y="205"/>
              </a:cxn>
              <a:cxn ang="0">
                <a:pos x="1683" y="230"/>
              </a:cxn>
              <a:cxn ang="0">
                <a:pos x="1545" y="213"/>
              </a:cxn>
              <a:cxn ang="0">
                <a:pos x="1599" y="230"/>
              </a:cxn>
              <a:cxn ang="0">
                <a:pos x="1482" y="230"/>
              </a:cxn>
              <a:cxn ang="0">
                <a:pos x="1626" y="246"/>
              </a:cxn>
              <a:cxn ang="0">
                <a:pos x="1746" y="262"/>
              </a:cxn>
              <a:cxn ang="0">
                <a:pos x="1764" y="271"/>
              </a:cxn>
              <a:cxn ang="0">
                <a:pos x="1593" y="267"/>
              </a:cxn>
              <a:cxn ang="0">
                <a:pos x="1659" y="287"/>
              </a:cxn>
              <a:cxn ang="0">
                <a:pos x="1518" y="271"/>
              </a:cxn>
              <a:cxn ang="0">
                <a:pos x="1590" y="295"/>
              </a:cxn>
              <a:cxn ang="0">
                <a:pos x="1395" y="271"/>
              </a:cxn>
              <a:cxn ang="0">
                <a:pos x="1455" y="291"/>
              </a:cxn>
              <a:cxn ang="0">
                <a:pos x="1278" y="291"/>
              </a:cxn>
              <a:cxn ang="0">
                <a:pos x="1440" y="312"/>
              </a:cxn>
              <a:cxn ang="0">
                <a:pos x="1599" y="328"/>
              </a:cxn>
              <a:cxn ang="0">
                <a:pos x="1497" y="336"/>
              </a:cxn>
              <a:cxn ang="0">
                <a:pos x="1410" y="332"/>
              </a:cxn>
              <a:cxn ang="0">
                <a:pos x="1485" y="353"/>
              </a:cxn>
              <a:cxn ang="0">
                <a:pos x="1293" y="336"/>
              </a:cxn>
              <a:cxn ang="0">
                <a:pos x="1404" y="357"/>
              </a:cxn>
              <a:cxn ang="0">
                <a:pos x="1209" y="340"/>
              </a:cxn>
              <a:cxn ang="0">
                <a:pos x="1320" y="365"/>
              </a:cxn>
              <a:cxn ang="0">
                <a:pos x="1209" y="365"/>
              </a:cxn>
              <a:cxn ang="0">
                <a:pos x="1038" y="353"/>
              </a:cxn>
              <a:cxn ang="0">
                <a:pos x="870" y="332"/>
              </a:cxn>
              <a:cxn ang="0">
                <a:pos x="660" y="303"/>
              </a:cxn>
              <a:cxn ang="0">
                <a:pos x="477" y="279"/>
              </a:cxn>
              <a:cxn ang="0">
                <a:pos x="357" y="258"/>
              </a:cxn>
              <a:cxn ang="0">
                <a:pos x="132" y="205"/>
              </a:cxn>
              <a:cxn ang="0">
                <a:pos x="0" y="168"/>
              </a:cxn>
              <a:cxn ang="0">
                <a:pos x="0" y="4"/>
              </a:cxn>
              <a:cxn ang="0">
                <a:pos x="114" y="0"/>
              </a:cxn>
              <a:cxn ang="0">
                <a:pos x="417" y="4"/>
              </a:cxn>
              <a:cxn ang="0">
                <a:pos x="552" y="21"/>
              </a:cxn>
              <a:cxn ang="0">
                <a:pos x="762" y="66"/>
              </a:cxn>
              <a:cxn ang="0">
                <a:pos x="975" y="119"/>
              </a:cxn>
              <a:cxn ang="0">
                <a:pos x="1131" y="66"/>
              </a:cxn>
              <a:cxn ang="0">
                <a:pos x="1260" y="21"/>
              </a:cxn>
              <a:cxn ang="0">
                <a:pos x="1461" y="21"/>
              </a:cxn>
              <a:cxn ang="0">
                <a:pos x="1620" y="25"/>
              </a:cxn>
              <a:cxn ang="0">
                <a:pos x="1680" y="57"/>
              </a:cxn>
              <a:cxn ang="0">
                <a:pos x="1803" y="111"/>
              </a:cxn>
              <a:cxn ang="0">
                <a:pos x="1854" y="131"/>
              </a:cxn>
              <a:cxn ang="0">
                <a:pos x="2037" y="127"/>
              </a:cxn>
              <a:cxn ang="0">
                <a:pos x="2109" y="148"/>
              </a:cxn>
            </a:cxnLst>
            <a:rect l="0" t="0" r="r" b="b"/>
            <a:pathLst>
              <a:path w="2110" h="366">
                <a:moveTo>
                  <a:pt x="2109" y="148"/>
                </a:moveTo>
                <a:lnTo>
                  <a:pt x="1878" y="148"/>
                </a:lnTo>
                <a:lnTo>
                  <a:pt x="1944" y="168"/>
                </a:lnTo>
                <a:lnTo>
                  <a:pt x="1737" y="144"/>
                </a:lnTo>
                <a:lnTo>
                  <a:pt x="1800" y="164"/>
                </a:lnTo>
                <a:lnTo>
                  <a:pt x="1641" y="156"/>
                </a:lnTo>
                <a:lnTo>
                  <a:pt x="1623" y="160"/>
                </a:lnTo>
                <a:lnTo>
                  <a:pt x="1692" y="172"/>
                </a:lnTo>
                <a:lnTo>
                  <a:pt x="1845" y="189"/>
                </a:lnTo>
                <a:lnTo>
                  <a:pt x="1923" y="193"/>
                </a:lnTo>
                <a:lnTo>
                  <a:pt x="1749" y="201"/>
                </a:lnTo>
                <a:lnTo>
                  <a:pt x="1794" y="221"/>
                </a:lnTo>
                <a:lnTo>
                  <a:pt x="1626" y="205"/>
                </a:lnTo>
                <a:lnTo>
                  <a:pt x="1683" y="230"/>
                </a:lnTo>
                <a:lnTo>
                  <a:pt x="1545" y="213"/>
                </a:lnTo>
                <a:lnTo>
                  <a:pt x="1599" y="230"/>
                </a:lnTo>
                <a:lnTo>
                  <a:pt x="1482" y="230"/>
                </a:lnTo>
                <a:lnTo>
                  <a:pt x="1626" y="246"/>
                </a:lnTo>
                <a:lnTo>
                  <a:pt x="1746" y="262"/>
                </a:lnTo>
                <a:lnTo>
                  <a:pt x="1764" y="271"/>
                </a:lnTo>
                <a:lnTo>
                  <a:pt x="1593" y="267"/>
                </a:lnTo>
                <a:lnTo>
                  <a:pt x="1659" y="287"/>
                </a:lnTo>
                <a:lnTo>
                  <a:pt x="1518" y="271"/>
                </a:lnTo>
                <a:lnTo>
                  <a:pt x="1590" y="295"/>
                </a:lnTo>
                <a:lnTo>
                  <a:pt x="1395" y="271"/>
                </a:lnTo>
                <a:lnTo>
                  <a:pt x="1455" y="291"/>
                </a:lnTo>
                <a:lnTo>
                  <a:pt x="1278" y="291"/>
                </a:lnTo>
                <a:lnTo>
                  <a:pt x="1440" y="312"/>
                </a:lnTo>
                <a:lnTo>
                  <a:pt x="1599" y="328"/>
                </a:lnTo>
                <a:lnTo>
                  <a:pt x="1497" y="336"/>
                </a:lnTo>
                <a:lnTo>
                  <a:pt x="1410" y="332"/>
                </a:lnTo>
                <a:lnTo>
                  <a:pt x="1485" y="353"/>
                </a:lnTo>
                <a:lnTo>
                  <a:pt x="1293" y="336"/>
                </a:lnTo>
                <a:lnTo>
                  <a:pt x="1404" y="357"/>
                </a:lnTo>
                <a:lnTo>
                  <a:pt x="1209" y="340"/>
                </a:lnTo>
                <a:lnTo>
                  <a:pt x="1320" y="365"/>
                </a:lnTo>
                <a:lnTo>
                  <a:pt x="1209" y="365"/>
                </a:lnTo>
                <a:lnTo>
                  <a:pt x="1038" y="353"/>
                </a:lnTo>
                <a:lnTo>
                  <a:pt x="870" y="332"/>
                </a:lnTo>
                <a:lnTo>
                  <a:pt x="660" y="303"/>
                </a:lnTo>
                <a:lnTo>
                  <a:pt x="477" y="279"/>
                </a:lnTo>
                <a:lnTo>
                  <a:pt x="357" y="258"/>
                </a:lnTo>
                <a:lnTo>
                  <a:pt x="132" y="205"/>
                </a:lnTo>
                <a:lnTo>
                  <a:pt x="0" y="168"/>
                </a:lnTo>
                <a:lnTo>
                  <a:pt x="0" y="4"/>
                </a:lnTo>
                <a:lnTo>
                  <a:pt x="114" y="0"/>
                </a:lnTo>
                <a:lnTo>
                  <a:pt x="417" y="4"/>
                </a:lnTo>
                <a:lnTo>
                  <a:pt x="552" y="21"/>
                </a:lnTo>
                <a:lnTo>
                  <a:pt x="762" y="66"/>
                </a:lnTo>
                <a:lnTo>
                  <a:pt x="975" y="119"/>
                </a:lnTo>
                <a:lnTo>
                  <a:pt x="1131" y="66"/>
                </a:lnTo>
                <a:lnTo>
                  <a:pt x="1260" y="21"/>
                </a:lnTo>
                <a:lnTo>
                  <a:pt x="1461" y="21"/>
                </a:lnTo>
                <a:lnTo>
                  <a:pt x="1620" y="25"/>
                </a:lnTo>
                <a:lnTo>
                  <a:pt x="1680" y="57"/>
                </a:lnTo>
                <a:lnTo>
                  <a:pt x="1803" y="111"/>
                </a:lnTo>
                <a:lnTo>
                  <a:pt x="1854" y="131"/>
                </a:lnTo>
                <a:lnTo>
                  <a:pt x="2037" y="127"/>
                </a:lnTo>
                <a:lnTo>
                  <a:pt x="2109" y="148"/>
                </a:lnTo>
              </a:path>
            </a:pathLst>
          </a:custGeom>
          <a:solidFill>
            <a:srgbClr val="DBFFB8"/>
          </a:solidFill>
          <a:ln w="12699" cap="rnd" cmpd="sng">
            <a:noFill/>
            <a:prstDash val="solid"/>
            <a:round/>
            <a:headEnd type="none" w="med" len="med"/>
            <a:tailEnd type="none" w="med" len="med"/>
          </a:ln>
          <a:effectLst/>
        </p:spPr>
        <p:txBody>
          <a:bodyPr/>
          <a:lstStyle/>
          <a:p>
            <a:endParaRPr lang="en-US" dirty="0"/>
          </a:p>
        </p:txBody>
      </p:sp>
      <p:sp>
        <p:nvSpPr>
          <p:cNvPr id="307226" name="Freeform 26"/>
          <p:cNvSpPr>
            <a:spLocks noChangeAspect="1"/>
          </p:cNvSpPr>
          <p:nvPr/>
        </p:nvSpPr>
        <p:spPr bwMode="auto">
          <a:xfrm>
            <a:off x="1521086" y="3792164"/>
            <a:ext cx="5681390" cy="1282898"/>
          </a:xfrm>
          <a:custGeom>
            <a:avLst/>
            <a:gdLst/>
            <a:ahLst/>
            <a:cxnLst>
              <a:cxn ang="0">
                <a:pos x="0" y="10"/>
              </a:cxn>
              <a:cxn ang="0">
                <a:pos x="285" y="10"/>
              </a:cxn>
              <a:cxn ang="0">
                <a:pos x="803" y="10"/>
              </a:cxn>
              <a:cxn ang="0">
                <a:pos x="1230" y="0"/>
              </a:cxn>
              <a:cxn ang="0">
                <a:pos x="1920" y="41"/>
              </a:cxn>
              <a:cxn ang="0">
                <a:pos x="2289" y="71"/>
              </a:cxn>
              <a:cxn ang="0">
                <a:pos x="2851" y="194"/>
              </a:cxn>
              <a:cxn ang="0">
                <a:pos x="3286" y="419"/>
              </a:cxn>
              <a:cxn ang="0">
                <a:pos x="3676" y="665"/>
              </a:cxn>
              <a:cxn ang="0">
                <a:pos x="3931" y="881"/>
              </a:cxn>
              <a:cxn ang="0">
                <a:pos x="4178" y="1065"/>
              </a:cxn>
              <a:cxn ang="0">
                <a:pos x="4321" y="1116"/>
              </a:cxn>
            </a:cxnLst>
            <a:rect l="0" t="0" r="r" b="b"/>
            <a:pathLst>
              <a:path w="4322" h="1117">
                <a:moveTo>
                  <a:pt x="0" y="10"/>
                </a:moveTo>
                <a:lnTo>
                  <a:pt x="285" y="10"/>
                </a:lnTo>
                <a:lnTo>
                  <a:pt x="803" y="10"/>
                </a:lnTo>
                <a:lnTo>
                  <a:pt x="1230" y="0"/>
                </a:lnTo>
                <a:lnTo>
                  <a:pt x="1920" y="41"/>
                </a:lnTo>
                <a:lnTo>
                  <a:pt x="2289" y="71"/>
                </a:lnTo>
                <a:lnTo>
                  <a:pt x="2851" y="194"/>
                </a:lnTo>
                <a:lnTo>
                  <a:pt x="3286" y="419"/>
                </a:lnTo>
                <a:lnTo>
                  <a:pt x="3676" y="665"/>
                </a:lnTo>
                <a:lnTo>
                  <a:pt x="3931" y="881"/>
                </a:lnTo>
                <a:lnTo>
                  <a:pt x="4178" y="1065"/>
                </a:lnTo>
                <a:lnTo>
                  <a:pt x="4321" y="1116"/>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27" name="Freeform 27"/>
          <p:cNvSpPr>
            <a:spLocks noChangeAspect="1"/>
          </p:cNvSpPr>
          <p:nvPr/>
        </p:nvSpPr>
        <p:spPr bwMode="auto">
          <a:xfrm>
            <a:off x="1098047" y="3932313"/>
            <a:ext cx="6104429" cy="1425742"/>
          </a:xfrm>
          <a:custGeom>
            <a:avLst/>
            <a:gdLst/>
            <a:ahLst/>
            <a:cxnLst>
              <a:cxn ang="0">
                <a:pos x="0" y="0"/>
              </a:cxn>
              <a:cxn ang="0">
                <a:pos x="585" y="93"/>
              </a:cxn>
              <a:cxn ang="0">
                <a:pos x="1095" y="133"/>
              </a:cxn>
              <a:cxn ang="0">
                <a:pos x="1658" y="194"/>
              </a:cxn>
              <a:cxn ang="0">
                <a:pos x="2273" y="317"/>
              </a:cxn>
              <a:cxn ang="0">
                <a:pos x="2671" y="492"/>
              </a:cxn>
              <a:cxn ang="0">
                <a:pos x="3053" y="706"/>
              </a:cxn>
              <a:cxn ang="0">
                <a:pos x="3368" y="891"/>
              </a:cxn>
              <a:cxn ang="0">
                <a:pos x="3728" y="1025"/>
              </a:cxn>
              <a:cxn ang="0">
                <a:pos x="4118" y="1127"/>
              </a:cxn>
              <a:cxn ang="0">
                <a:pos x="4643" y="1239"/>
              </a:cxn>
            </a:cxnLst>
            <a:rect l="0" t="0" r="r" b="b"/>
            <a:pathLst>
              <a:path w="4644" h="1240">
                <a:moveTo>
                  <a:pt x="0" y="0"/>
                </a:moveTo>
                <a:lnTo>
                  <a:pt x="585" y="93"/>
                </a:lnTo>
                <a:lnTo>
                  <a:pt x="1095" y="133"/>
                </a:lnTo>
                <a:lnTo>
                  <a:pt x="1658" y="194"/>
                </a:lnTo>
                <a:lnTo>
                  <a:pt x="2273" y="317"/>
                </a:lnTo>
                <a:lnTo>
                  <a:pt x="2671" y="492"/>
                </a:lnTo>
                <a:lnTo>
                  <a:pt x="3053" y="706"/>
                </a:lnTo>
                <a:lnTo>
                  <a:pt x="3368" y="891"/>
                </a:lnTo>
                <a:lnTo>
                  <a:pt x="3728" y="1025"/>
                </a:lnTo>
                <a:lnTo>
                  <a:pt x="4118" y="1127"/>
                </a:lnTo>
                <a:lnTo>
                  <a:pt x="4643" y="1239"/>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28" name="Freeform 28"/>
          <p:cNvSpPr>
            <a:spLocks noChangeAspect="1"/>
          </p:cNvSpPr>
          <p:nvPr/>
        </p:nvSpPr>
        <p:spPr bwMode="auto">
          <a:xfrm>
            <a:off x="1116908" y="3885147"/>
            <a:ext cx="6217599" cy="1460779"/>
          </a:xfrm>
          <a:custGeom>
            <a:avLst/>
            <a:gdLst/>
            <a:ahLst/>
            <a:cxnLst>
              <a:cxn ang="0">
                <a:pos x="0" y="0"/>
              </a:cxn>
              <a:cxn ang="0">
                <a:pos x="855" y="83"/>
              </a:cxn>
              <a:cxn ang="0">
                <a:pos x="1365" y="123"/>
              </a:cxn>
              <a:cxn ang="0">
                <a:pos x="1928" y="184"/>
              </a:cxn>
              <a:cxn ang="0">
                <a:pos x="2543" y="307"/>
              </a:cxn>
              <a:cxn ang="0">
                <a:pos x="2941" y="482"/>
              </a:cxn>
              <a:cxn ang="0">
                <a:pos x="3323" y="696"/>
              </a:cxn>
              <a:cxn ang="0">
                <a:pos x="3638" y="912"/>
              </a:cxn>
              <a:cxn ang="0">
                <a:pos x="4043" y="1086"/>
              </a:cxn>
              <a:cxn ang="0">
                <a:pos x="4328" y="1168"/>
              </a:cxn>
              <a:cxn ang="0">
                <a:pos x="4728" y="1270"/>
              </a:cxn>
            </a:cxnLst>
            <a:rect l="0" t="0" r="r" b="b"/>
            <a:pathLst>
              <a:path w="4729" h="1271">
                <a:moveTo>
                  <a:pt x="0" y="0"/>
                </a:moveTo>
                <a:lnTo>
                  <a:pt x="855" y="83"/>
                </a:lnTo>
                <a:lnTo>
                  <a:pt x="1365" y="123"/>
                </a:lnTo>
                <a:lnTo>
                  <a:pt x="1928" y="184"/>
                </a:lnTo>
                <a:lnTo>
                  <a:pt x="2543" y="307"/>
                </a:lnTo>
                <a:lnTo>
                  <a:pt x="2941" y="482"/>
                </a:lnTo>
                <a:lnTo>
                  <a:pt x="3323" y="696"/>
                </a:lnTo>
                <a:lnTo>
                  <a:pt x="3638" y="912"/>
                </a:lnTo>
                <a:lnTo>
                  <a:pt x="4043" y="1086"/>
                </a:lnTo>
                <a:lnTo>
                  <a:pt x="4328" y="1168"/>
                </a:lnTo>
                <a:lnTo>
                  <a:pt x="4728" y="1270"/>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29" name="Freeform 29"/>
          <p:cNvSpPr>
            <a:spLocks noChangeAspect="1"/>
          </p:cNvSpPr>
          <p:nvPr/>
        </p:nvSpPr>
        <p:spPr bwMode="auto">
          <a:xfrm>
            <a:off x="1166757" y="3848763"/>
            <a:ext cx="6546330" cy="1511987"/>
          </a:xfrm>
          <a:custGeom>
            <a:avLst/>
            <a:gdLst/>
            <a:ahLst/>
            <a:cxnLst>
              <a:cxn ang="0">
                <a:pos x="0" y="0"/>
              </a:cxn>
              <a:cxn ang="0">
                <a:pos x="1103" y="63"/>
              </a:cxn>
              <a:cxn ang="0">
                <a:pos x="1576" y="93"/>
              </a:cxn>
              <a:cxn ang="0">
                <a:pos x="2139" y="154"/>
              </a:cxn>
              <a:cxn ang="0">
                <a:pos x="2716" y="268"/>
              </a:cxn>
              <a:cxn ang="0">
                <a:pos x="3136" y="462"/>
              </a:cxn>
              <a:cxn ang="0">
                <a:pos x="3526" y="687"/>
              </a:cxn>
              <a:cxn ang="0">
                <a:pos x="3819" y="892"/>
              </a:cxn>
              <a:cxn ang="0">
                <a:pos x="4051" y="1045"/>
              </a:cxn>
              <a:cxn ang="0">
                <a:pos x="4261" y="1127"/>
              </a:cxn>
              <a:cxn ang="0">
                <a:pos x="4655" y="1253"/>
              </a:cxn>
              <a:cxn ang="0">
                <a:pos x="4979" y="1314"/>
              </a:cxn>
            </a:cxnLst>
            <a:rect l="0" t="0" r="r" b="b"/>
            <a:pathLst>
              <a:path w="4980" h="1315">
                <a:moveTo>
                  <a:pt x="0" y="0"/>
                </a:moveTo>
                <a:lnTo>
                  <a:pt x="1103" y="63"/>
                </a:lnTo>
                <a:lnTo>
                  <a:pt x="1576" y="93"/>
                </a:lnTo>
                <a:lnTo>
                  <a:pt x="2139" y="154"/>
                </a:lnTo>
                <a:lnTo>
                  <a:pt x="2716" y="268"/>
                </a:lnTo>
                <a:lnTo>
                  <a:pt x="3136" y="462"/>
                </a:lnTo>
                <a:lnTo>
                  <a:pt x="3526" y="687"/>
                </a:lnTo>
                <a:lnTo>
                  <a:pt x="3819" y="892"/>
                </a:lnTo>
                <a:lnTo>
                  <a:pt x="4051" y="1045"/>
                </a:lnTo>
                <a:lnTo>
                  <a:pt x="4261" y="1127"/>
                </a:lnTo>
                <a:lnTo>
                  <a:pt x="4655" y="1253"/>
                </a:lnTo>
                <a:lnTo>
                  <a:pt x="4979" y="1314"/>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30" name="Freeform 30"/>
          <p:cNvSpPr>
            <a:spLocks noChangeAspect="1"/>
          </p:cNvSpPr>
          <p:nvPr/>
        </p:nvSpPr>
        <p:spPr bwMode="auto">
          <a:xfrm>
            <a:off x="1205827" y="3813726"/>
            <a:ext cx="6601568" cy="1503901"/>
          </a:xfrm>
          <a:custGeom>
            <a:avLst/>
            <a:gdLst/>
            <a:ahLst/>
            <a:cxnLst>
              <a:cxn ang="0">
                <a:pos x="0" y="0"/>
              </a:cxn>
              <a:cxn ang="0">
                <a:pos x="1298" y="41"/>
              </a:cxn>
              <a:cxn ang="0">
                <a:pos x="1793" y="82"/>
              </a:cxn>
              <a:cxn ang="0">
                <a:pos x="2334" y="123"/>
              </a:cxn>
              <a:cxn ang="0">
                <a:pos x="2911" y="236"/>
              </a:cxn>
              <a:cxn ang="0">
                <a:pos x="3331" y="430"/>
              </a:cxn>
              <a:cxn ang="0">
                <a:pos x="3721" y="656"/>
              </a:cxn>
              <a:cxn ang="0">
                <a:pos x="4014" y="860"/>
              </a:cxn>
              <a:cxn ang="0">
                <a:pos x="4268" y="1054"/>
              </a:cxn>
              <a:cxn ang="0">
                <a:pos x="4433" y="1127"/>
              </a:cxn>
              <a:cxn ang="0">
                <a:pos x="4562" y="1209"/>
              </a:cxn>
              <a:cxn ang="0">
                <a:pos x="4742" y="1246"/>
              </a:cxn>
              <a:cxn ang="0">
                <a:pos x="5021" y="1307"/>
              </a:cxn>
            </a:cxnLst>
            <a:rect l="0" t="0" r="r" b="b"/>
            <a:pathLst>
              <a:path w="5022" h="1308">
                <a:moveTo>
                  <a:pt x="0" y="0"/>
                </a:moveTo>
                <a:lnTo>
                  <a:pt x="1298" y="41"/>
                </a:lnTo>
                <a:lnTo>
                  <a:pt x="1793" y="82"/>
                </a:lnTo>
                <a:lnTo>
                  <a:pt x="2334" y="123"/>
                </a:lnTo>
                <a:lnTo>
                  <a:pt x="2911" y="236"/>
                </a:lnTo>
                <a:lnTo>
                  <a:pt x="3331" y="430"/>
                </a:lnTo>
                <a:lnTo>
                  <a:pt x="3721" y="656"/>
                </a:lnTo>
                <a:lnTo>
                  <a:pt x="4014" y="860"/>
                </a:lnTo>
                <a:lnTo>
                  <a:pt x="4268" y="1054"/>
                </a:lnTo>
                <a:lnTo>
                  <a:pt x="4433" y="1127"/>
                </a:lnTo>
                <a:lnTo>
                  <a:pt x="4562" y="1209"/>
                </a:lnTo>
                <a:lnTo>
                  <a:pt x="4742" y="1246"/>
                </a:lnTo>
                <a:lnTo>
                  <a:pt x="5021" y="1307"/>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31" name="Freeform 31"/>
          <p:cNvSpPr>
            <a:spLocks noChangeAspect="1"/>
          </p:cNvSpPr>
          <p:nvPr/>
        </p:nvSpPr>
        <p:spPr bwMode="auto">
          <a:xfrm>
            <a:off x="1665243" y="3775993"/>
            <a:ext cx="1050862" cy="110502"/>
          </a:xfrm>
          <a:custGeom>
            <a:avLst/>
            <a:gdLst/>
            <a:ahLst/>
            <a:cxnLst>
              <a:cxn ang="0">
                <a:pos x="150" y="12"/>
              </a:cxn>
              <a:cxn ang="0">
                <a:pos x="255" y="41"/>
              </a:cxn>
              <a:cxn ang="0">
                <a:pos x="372" y="74"/>
              </a:cxn>
              <a:cxn ang="0">
                <a:pos x="453" y="95"/>
              </a:cxn>
              <a:cxn ang="0">
                <a:pos x="510" y="95"/>
              </a:cxn>
              <a:cxn ang="0">
                <a:pos x="645" y="50"/>
              </a:cxn>
              <a:cxn ang="0">
                <a:pos x="756" y="12"/>
              </a:cxn>
              <a:cxn ang="0">
                <a:pos x="798" y="4"/>
              </a:cxn>
              <a:cxn ang="0">
                <a:pos x="0" y="0"/>
              </a:cxn>
            </a:cxnLst>
            <a:rect l="0" t="0" r="r" b="b"/>
            <a:pathLst>
              <a:path w="799" h="96">
                <a:moveTo>
                  <a:pt x="150" y="12"/>
                </a:moveTo>
                <a:lnTo>
                  <a:pt x="255" y="41"/>
                </a:lnTo>
                <a:lnTo>
                  <a:pt x="372" y="74"/>
                </a:lnTo>
                <a:lnTo>
                  <a:pt x="453" y="95"/>
                </a:lnTo>
                <a:lnTo>
                  <a:pt x="510" y="95"/>
                </a:lnTo>
                <a:lnTo>
                  <a:pt x="645" y="50"/>
                </a:lnTo>
                <a:lnTo>
                  <a:pt x="756" y="12"/>
                </a:lnTo>
                <a:lnTo>
                  <a:pt x="798" y="4"/>
                </a:lnTo>
                <a:lnTo>
                  <a:pt x="0" y="0"/>
                </a:lnTo>
              </a:path>
            </a:pathLst>
          </a:custGeom>
          <a:solidFill>
            <a:srgbClr val="FE9B03"/>
          </a:solidFill>
          <a:ln w="12699" cap="rnd" cmpd="sng">
            <a:noFill/>
            <a:prstDash val="solid"/>
            <a:round/>
            <a:headEnd type="none" w="med" len="med"/>
            <a:tailEnd type="none" w="med" len="med"/>
          </a:ln>
          <a:effectLst/>
        </p:spPr>
        <p:txBody>
          <a:bodyPr/>
          <a:lstStyle/>
          <a:p>
            <a:endParaRPr lang="en-US" dirty="0"/>
          </a:p>
        </p:txBody>
      </p:sp>
      <p:sp>
        <p:nvSpPr>
          <p:cNvPr id="307232" name="Freeform 32"/>
          <p:cNvSpPr>
            <a:spLocks noChangeAspect="1"/>
          </p:cNvSpPr>
          <p:nvPr/>
        </p:nvSpPr>
        <p:spPr bwMode="auto">
          <a:xfrm>
            <a:off x="3050225" y="3770603"/>
            <a:ext cx="1116877" cy="138801"/>
          </a:xfrm>
          <a:custGeom>
            <a:avLst/>
            <a:gdLst/>
            <a:ahLst/>
            <a:cxnLst>
              <a:cxn ang="0">
                <a:pos x="18" y="12"/>
              </a:cxn>
              <a:cxn ang="0">
                <a:pos x="90" y="29"/>
              </a:cxn>
              <a:cxn ang="0">
                <a:pos x="183" y="74"/>
              </a:cxn>
              <a:cxn ang="0">
                <a:pos x="309" y="119"/>
              </a:cxn>
              <a:cxn ang="0">
                <a:pos x="408" y="119"/>
              </a:cxn>
              <a:cxn ang="0">
                <a:pos x="522" y="119"/>
              </a:cxn>
              <a:cxn ang="0">
                <a:pos x="645" y="94"/>
              </a:cxn>
              <a:cxn ang="0">
                <a:pos x="732" y="70"/>
              </a:cxn>
              <a:cxn ang="0">
                <a:pos x="849" y="45"/>
              </a:cxn>
              <a:cxn ang="0">
                <a:pos x="0" y="0"/>
              </a:cxn>
              <a:cxn ang="0">
                <a:pos x="45" y="12"/>
              </a:cxn>
            </a:cxnLst>
            <a:rect l="0" t="0" r="r" b="b"/>
            <a:pathLst>
              <a:path w="850" h="120">
                <a:moveTo>
                  <a:pt x="18" y="12"/>
                </a:moveTo>
                <a:lnTo>
                  <a:pt x="90" y="29"/>
                </a:lnTo>
                <a:lnTo>
                  <a:pt x="183" y="74"/>
                </a:lnTo>
                <a:lnTo>
                  <a:pt x="309" y="119"/>
                </a:lnTo>
                <a:lnTo>
                  <a:pt x="408" y="119"/>
                </a:lnTo>
                <a:lnTo>
                  <a:pt x="522" y="119"/>
                </a:lnTo>
                <a:lnTo>
                  <a:pt x="645" y="94"/>
                </a:lnTo>
                <a:lnTo>
                  <a:pt x="732" y="70"/>
                </a:lnTo>
                <a:lnTo>
                  <a:pt x="849" y="45"/>
                </a:lnTo>
                <a:lnTo>
                  <a:pt x="0" y="0"/>
                </a:lnTo>
                <a:lnTo>
                  <a:pt x="45" y="12"/>
                </a:lnTo>
              </a:path>
            </a:pathLst>
          </a:custGeom>
          <a:solidFill>
            <a:srgbClr val="FE9B03"/>
          </a:solidFill>
          <a:ln w="12699" cap="rnd" cmpd="sng">
            <a:noFill/>
            <a:prstDash val="solid"/>
            <a:round/>
            <a:headEnd type="none" w="med" len="med"/>
            <a:tailEnd type="none" w="med" len="med"/>
          </a:ln>
          <a:effectLst/>
        </p:spPr>
        <p:txBody>
          <a:bodyPr/>
          <a:lstStyle/>
          <a:p>
            <a:endParaRPr lang="en-US" dirty="0"/>
          </a:p>
        </p:txBody>
      </p:sp>
      <p:sp>
        <p:nvSpPr>
          <p:cNvPr id="307233" name="Freeform 33"/>
          <p:cNvSpPr>
            <a:spLocks noChangeAspect="1"/>
          </p:cNvSpPr>
          <p:nvPr/>
        </p:nvSpPr>
        <p:spPr bwMode="auto">
          <a:xfrm>
            <a:off x="7013860" y="4976689"/>
            <a:ext cx="852815" cy="129368"/>
          </a:xfrm>
          <a:custGeom>
            <a:avLst/>
            <a:gdLst/>
            <a:ahLst/>
            <a:cxnLst>
              <a:cxn ang="0">
                <a:pos x="0" y="0"/>
              </a:cxn>
              <a:cxn ang="0">
                <a:pos x="315" y="62"/>
              </a:cxn>
              <a:cxn ang="0">
                <a:pos x="414" y="111"/>
              </a:cxn>
              <a:cxn ang="0">
                <a:pos x="522" y="99"/>
              </a:cxn>
              <a:cxn ang="0">
                <a:pos x="648" y="99"/>
              </a:cxn>
            </a:cxnLst>
            <a:rect l="0" t="0" r="r" b="b"/>
            <a:pathLst>
              <a:path w="649" h="112">
                <a:moveTo>
                  <a:pt x="0" y="0"/>
                </a:moveTo>
                <a:lnTo>
                  <a:pt x="315" y="62"/>
                </a:lnTo>
                <a:lnTo>
                  <a:pt x="414" y="111"/>
                </a:lnTo>
                <a:lnTo>
                  <a:pt x="522" y="99"/>
                </a:lnTo>
                <a:lnTo>
                  <a:pt x="648" y="99"/>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34" name="Freeform 34"/>
          <p:cNvSpPr>
            <a:spLocks noChangeAspect="1"/>
          </p:cNvSpPr>
          <p:nvPr/>
        </p:nvSpPr>
        <p:spPr bwMode="auto">
          <a:xfrm>
            <a:off x="6823896" y="4821717"/>
            <a:ext cx="995624" cy="241217"/>
          </a:xfrm>
          <a:custGeom>
            <a:avLst/>
            <a:gdLst/>
            <a:ahLst/>
            <a:cxnLst>
              <a:cxn ang="0">
                <a:pos x="0" y="0"/>
              </a:cxn>
              <a:cxn ang="0">
                <a:pos x="108" y="37"/>
              </a:cxn>
              <a:cxn ang="0">
                <a:pos x="225" y="98"/>
              </a:cxn>
              <a:cxn ang="0">
                <a:pos x="315" y="123"/>
              </a:cxn>
              <a:cxn ang="0">
                <a:pos x="414" y="135"/>
              </a:cxn>
              <a:cxn ang="0">
                <a:pos x="486" y="135"/>
              </a:cxn>
              <a:cxn ang="0">
                <a:pos x="567" y="135"/>
              </a:cxn>
              <a:cxn ang="0">
                <a:pos x="693" y="184"/>
              </a:cxn>
              <a:cxn ang="0">
                <a:pos x="756" y="209"/>
              </a:cxn>
            </a:cxnLst>
            <a:rect l="0" t="0" r="r" b="b"/>
            <a:pathLst>
              <a:path w="757" h="210">
                <a:moveTo>
                  <a:pt x="0" y="0"/>
                </a:moveTo>
                <a:lnTo>
                  <a:pt x="108" y="37"/>
                </a:lnTo>
                <a:lnTo>
                  <a:pt x="225" y="98"/>
                </a:lnTo>
                <a:lnTo>
                  <a:pt x="315" y="123"/>
                </a:lnTo>
                <a:lnTo>
                  <a:pt x="414" y="135"/>
                </a:lnTo>
                <a:lnTo>
                  <a:pt x="486" y="135"/>
                </a:lnTo>
                <a:lnTo>
                  <a:pt x="567" y="135"/>
                </a:lnTo>
                <a:lnTo>
                  <a:pt x="693" y="184"/>
                </a:lnTo>
                <a:lnTo>
                  <a:pt x="756" y="209"/>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35" name="Freeform 35"/>
          <p:cNvSpPr>
            <a:spLocks noChangeAspect="1"/>
          </p:cNvSpPr>
          <p:nvPr/>
        </p:nvSpPr>
        <p:spPr bwMode="auto">
          <a:xfrm>
            <a:off x="6398163" y="4525249"/>
            <a:ext cx="1112836" cy="425836"/>
          </a:xfrm>
          <a:custGeom>
            <a:avLst/>
            <a:gdLst/>
            <a:ahLst/>
            <a:cxnLst>
              <a:cxn ang="0">
                <a:pos x="0" y="0"/>
              </a:cxn>
              <a:cxn ang="0">
                <a:pos x="261" y="74"/>
              </a:cxn>
              <a:cxn ang="0">
                <a:pos x="513" y="197"/>
              </a:cxn>
              <a:cxn ang="0">
                <a:pos x="846" y="369"/>
              </a:cxn>
            </a:cxnLst>
            <a:rect l="0" t="0" r="r" b="b"/>
            <a:pathLst>
              <a:path w="847" h="370">
                <a:moveTo>
                  <a:pt x="0" y="0"/>
                </a:moveTo>
                <a:lnTo>
                  <a:pt x="261" y="74"/>
                </a:lnTo>
                <a:lnTo>
                  <a:pt x="513" y="197"/>
                </a:lnTo>
                <a:lnTo>
                  <a:pt x="846" y="369"/>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36" name="Freeform 36"/>
          <p:cNvSpPr>
            <a:spLocks noChangeAspect="1"/>
          </p:cNvSpPr>
          <p:nvPr/>
        </p:nvSpPr>
        <p:spPr bwMode="auto">
          <a:xfrm>
            <a:off x="5984554" y="4228781"/>
            <a:ext cx="1562820" cy="694005"/>
          </a:xfrm>
          <a:custGeom>
            <a:avLst/>
            <a:gdLst/>
            <a:ahLst/>
            <a:cxnLst>
              <a:cxn ang="0">
                <a:pos x="0" y="0"/>
              </a:cxn>
              <a:cxn ang="0">
                <a:pos x="414" y="111"/>
              </a:cxn>
              <a:cxn ang="0">
                <a:pos x="675" y="221"/>
              </a:cxn>
              <a:cxn ang="0">
                <a:pos x="909" y="356"/>
              </a:cxn>
              <a:cxn ang="0">
                <a:pos x="1062" y="467"/>
              </a:cxn>
              <a:cxn ang="0">
                <a:pos x="1188" y="602"/>
              </a:cxn>
            </a:cxnLst>
            <a:rect l="0" t="0" r="r" b="b"/>
            <a:pathLst>
              <a:path w="1189" h="603">
                <a:moveTo>
                  <a:pt x="0" y="0"/>
                </a:moveTo>
                <a:lnTo>
                  <a:pt x="414" y="111"/>
                </a:lnTo>
                <a:lnTo>
                  <a:pt x="675" y="221"/>
                </a:lnTo>
                <a:lnTo>
                  <a:pt x="909" y="356"/>
                </a:lnTo>
                <a:lnTo>
                  <a:pt x="1062" y="467"/>
                </a:lnTo>
                <a:lnTo>
                  <a:pt x="1188" y="602"/>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37" name="Freeform 37"/>
          <p:cNvSpPr>
            <a:spLocks noChangeAspect="1"/>
          </p:cNvSpPr>
          <p:nvPr/>
        </p:nvSpPr>
        <p:spPr bwMode="auto">
          <a:xfrm>
            <a:off x="1133075" y="3676272"/>
            <a:ext cx="2297076" cy="17519"/>
          </a:xfrm>
          <a:custGeom>
            <a:avLst/>
            <a:gdLst/>
            <a:ahLst/>
            <a:cxnLst>
              <a:cxn ang="0">
                <a:pos x="1746" y="13"/>
              </a:cxn>
              <a:cxn ang="0">
                <a:pos x="1413" y="0"/>
              </a:cxn>
              <a:cxn ang="0">
                <a:pos x="1062" y="13"/>
              </a:cxn>
              <a:cxn ang="0">
                <a:pos x="774" y="13"/>
              </a:cxn>
              <a:cxn ang="0">
                <a:pos x="513" y="13"/>
              </a:cxn>
              <a:cxn ang="0">
                <a:pos x="198" y="0"/>
              </a:cxn>
              <a:cxn ang="0">
                <a:pos x="0" y="0"/>
              </a:cxn>
            </a:cxnLst>
            <a:rect l="0" t="0" r="r" b="b"/>
            <a:pathLst>
              <a:path w="1747" h="14">
                <a:moveTo>
                  <a:pt x="1746" y="13"/>
                </a:moveTo>
                <a:lnTo>
                  <a:pt x="1413" y="0"/>
                </a:lnTo>
                <a:lnTo>
                  <a:pt x="1062" y="13"/>
                </a:lnTo>
                <a:lnTo>
                  <a:pt x="774" y="13"/>
                </a:lnTo>
                <a:lnTo>
                  <a:pt x="513" y="13"/>
                </a:lnTo>
                <a:lnTo>
                  <a:pt x="198" y="0"/>
                </a:lnTo>
                <a:lnTo>
                  <a:pt x="0" y="0"/>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38" name="Freeform 38"/>
          <p:cNvSpPr>
            <a:spLocks noChangeAspect="1"/>
          </p:cNvSpPr>
          <p:nvPr/>
        </p:nvSpPr>
        <p:spPr bwMode="auto">
          <a:xfrm>
            <a:off x="1145201" y="3550947"/>
            <a:ext cx="1882120" cy="114544"/>
          </a:xfrm>
          <a:custGeom>
            <a:avLst/>
            <a:gdLst/>
            <a:ahLst/>
            <a:cxnLst>
              <a:cxn ang="0">
                <a:pos x="0" y="0"/>
              </a:cxn>
              <a:cxn ang="0">
                <a:pos x="333" y="12"/>
              </a:cxn>
              <a:cxn ang="0">
                <a:pos x="783" y="25"/>
              </a:cxn>
              <a:cxn ang="0">
                <a:pos x="1080" y="49"/>
              </a:cxn>
              <a:cxn ang="0">
                <a:pos x="1296" y="61"/>
              </a:cxn>
              <a:cxn ang="0">
                <a:pos x="1431" y="98"/>
              </a:cxn>
            </a:cxnLst>
            <a:rect l="0" t="0" r="r" b="b"/>
            <a:pathLst>
              <a:path w="1432" h="99">
                <a:moveTo>
                  <a:pt x="0" y="0"/>
                </a:moveTo>
                <a:lnTo>
                  <a:pt x="333" y="12"/>
                </a:lnTo>
                <a:lnTo>
                  <a:pt x="783" y="25"/>
                </a:lnTo>
                <a:lnTo>
                  <a:pt x="1080" y="49"/>
                </a:lnTo>
                <a:lnTo>
                  <a:pt x="1296" y="61"/>
                </a:lnTo>
                <a:lnTo>
                  <a:pt x="1431" y="98"/>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39" name="Freeform 39"/>
          <p:cNvSpPr>
            <a:spLocks noChangeAspect="1"/>
          </p:cNvSpPr>
          <p:nvPr/>
        </p:nvSpPr>
        <p:spPr bwMode="auto">
          <a:xfrm>
            <a:off x="1145201" y="3437750"/>
            <a:ext cx="2663531" cy="256041"/>
          </a:xfrm>
          <a:custGeom>
            <a:avLst/>
            <a:gdLst/>
            <a:ahLst/>
            <a:cxnLst>
              <a:cxn ang="0">
                <a:pos x="0" y="0"/>
              </a:cxn>
              <a:cxn ang="0">
                <a:pos x="423" y="0"/>
              </a:cxn>
              <a:cxn ang="0">
                <a:pos x="801" y="12"/>
              </a:cxn>
              <a:cxn ang="0">
                <a:pos x="1206" y="25"/>
              </a:cxn>
              <a:cxn ang="0">
                <a:pos x="1467" y="49"/>
              </a:cxn>
              <a:cxn ang="0">
                <a:pos x="1620" y="74"/>
              </a:cxn>
              <a:cxn ang="0">
                <a:pos x="1755" y="136"/>
              </a:cxn>
              <a:cxn ang="0">
                <a:pos x="1890" y="197"/>
              </a:cxn>
              <a:cxn ang="0">
                <a:pos x="2025" y="222"/>
              </a:cxn>
            </a:cxnLst>
            <a:rect l="0" t="0" r="r" b="b"/>
            <a:pathLst>
              <a:path w="2026" h="223">
                <a:moveTo>
                  <a:pt x="0" y="0"/>
                </a:moveTo>
                <a:lnTo>
                  <a:pt x="423" y="0"/>
                </a:lnTo>
                <a:lnTo>
                  <a:pt x="801" y="12"/>
                </a:lnTo>
                <a:lnTo>
                  <a:pt x="1206" y="25"/>
                </a:lnTo>
                <a:lnTo>
                  <a:pt x="1467" y="49"/>
                </a:lnTo>
                <a:lnTo>
                  <a:pt x="1620" y="74"/>
                </a:lnTo>
                <a:lnTo>
                  <a:pt x="1755" y="136"/>
                </a:lnTo>
                <a:lnTo>
                  <a:pt x="1890" y="197"/>
                </a:lnTo>
                <a:lnTo>
                  <a:pt x="2025" y="222"/>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40" name="Freeform 40"/>
          <p:cNvSpPr>
            <a:spLocks noChangeAspect="1"/>
          </p:cNvSpPr>
          <p:nvPr/>
        </p:nvSpPr>
        <p:spPr bwMode="auto">
          <a:xfrm>
            <a:off x="1145201" y="3311077"/>
            <a:ext cx="3609306" cy="409665"/>
          </a:xfrm>
          <a:custGeom>
            <a:avLst/>
            <a:gdLst/>
            <a:ahLst/>
            <a:cxnLst>
              <a:cxn ang="0">
                <a:pos x="0" y="0"/>
              </a:cxn>
              <a:cxn ang="0">
                <a:pos x="621" y="12"/>
              </a:cxn>
              <a:cxn ang="0">
                <a:pos x="1143" y="12"/>
              </a:cxn>
              <a:cxn ang="0">
                <a:pos x="1530" y="37"/>
              </a:cxn>
              <a:cxn ang="0">
                <a:pos x="1944" y="110"/>
              </a:cxn>
              <a:cxn ang="0">
                <a:pos x="2124" y="172"/>
              </a:cxn>
              <a:cxn ang="0">
                <a:pos x="2349" y="258"/>
              </a:cxn>
              <a:cxn ang="0">
                <a:pos x="2529" y="307"/>
              </a:cxn>
              <a:cxn ang="0">
                <a:pos x="2745" y="356"/>
              </a:cxn>
            </a:cxnLst>
            <a:rect l="0" t="0" r="r" b="b"/>
            <a:pathLst>
              <a:path w="2746" h="357">
                <a:moveTo>
                  <a:pt x="0" y="0"/>
                </a:moveTo>
                <a:lnTo>
                  <a:pt x="621" y="12"/>
                </a:lnTo>
                <a:lnTo>
                  <a:pt x="1143" y="12"/>
                </a:lnTo>
                <a:lnTo>
                  <a:pt x="1530" y="37"/>
                </a:lnTo>
                <a:lnTo>
                  <a:pt x="1944" y="110"/>
                </a:lnTo>
                <a:lnTo>
                  <a:pt x="2124" y="172"/>
                </a:lnTo>
                <a:lnTo>
                  <a:pt x="2349" y="258"/>
                </a:lnTo>
                <a:lnTo>
                  <a:pt x="2529" y="307"/>
                </a:lnTo>
                <a:lnTo>
                  <a:pt x="2745" y="356"/>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41" name="Freeform 41"/>
          <p:cNvSpPr>
            <a:spLocks noChangeAspect="1"/>
          </p:cNvSpPr>
          <p:nvPr/>
        </p:nvSpPr>
        <p:spPr bwMode="auto">
          <a:xfrm>
            <a:off x="1192355" y="3239656"/>
            <a:ext cx="4910758" cy="707481"/>
          </a:xfrm>
          <a:custGeom>
            <a:avLst/>
            <a:gdLst/>
            <a:ahLst/>
            <a:cxnLst>
              <a:cxn ang="0">
                <a:pos x="0" y="0"/>
              </a:cxn>
              <a:cxn ang="0">
                <a:pos x="477" y="0"/>
              </a:cxn>
              <a:cxn ang="0">
                <a:pos x="1143" y="0"/>
              </a:cxn>
              <a:cxn ang="0">
                <a:pos x="1701" y="0"/>
              </a:cxn>
              <a:cxn ang="0">
                <a:pos x="2196" y="37"/>
              </a:cxn>
              <a:cxn ang="0">
                <a:pos x="2349" y="49"/>
              </a:cxn>
              <a:cxn ang="0">
                <a:pos x="2574" y="123"/>
              </a:cxn>
              <a:cxn ang="0">
                <a:pos x="2826" y="246"/>
              </a:cxn>
              <a:cxn ang="0">
                <a:pos x="3060" y="369"/>
              </a:cxn>
              <a:cxn ang="0">
                <a:pos x="3303" y="480"/>
              </a:cxn>
              <a:cxn ang="0">
                <a:pos x="3546" y="554"/>
              </a:cxn>
              <a:cxn ang="0">
                <a:pos x="3735" y="615"/>
              </a:cxn>
            </a:cxnLst>
            <a:rect l="0" t="0" r="r" b="b"/>
            <a:pathLst>
              <a:path w="3736" h="616">
                <a:moveTo>
                  <a:pt x="0" y="0"/>
                </a:moveTo>
                <a:lnTo>
                  <a:pt x="477" y="0"/>
                </a:lnTo>
                <a:lnTo>
                  <a:pt x="1143" y="0"/>
                </a:lnTo>
                <a:lnTo>
                  <a:pt x="1701" y="0"/>
                </a:lnTo>
                <a:lnTo>
                  <a:pt x="2196" y="37"/>
                </a:lnTo>
                <a:lnTo>
                  <a:pt x="2349" y="49"/>
                </a:lnTo>
                <a:lnTo>
                  <a:pt x="2574" y="123"/>
                </a:lnTo>
                <a:lnTo>
                  <a:pt x="2826" y="246"/>
                </a:lnTo>
                <a:lnTo>
                  <a:pt x="3060" y="369"/>
                </a:lnTo>
                <a:lnTo>
                  <a:pt x="3303" y="480"/>
                </a:lnTo>
                <a:lnTo>
                  <a:pt x="3546" y="554"/>
                </a:lnTo>
                <a:lnTo>
                  <a:pt x="3735" y="615"/>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42" name="Freeform 42"/>
          <p:cNvSpPr>
            <a:spLocks noChangeAspect="1"/>
          </p:cNvSpPr>
          <p:nvPr/>
        </p:nvSpPr>
        <p:spPr bwMode="auto">
          <a:xfrm>
            <a:off x="1464501" y="3197881"/>
            <a:ext cx="5313588" cy="890752"/>
          </a:xfrm>
          <a:custGeom>
            <a:avLst/>
            <a:gdLst/>
            <a:ahLst/>
            <a:cxnLst>
              <a:cxn ang="0">
                <a:pos x="0" y="0"/>
              </a:cxn>
              <a:cxn ang="0">
                <a:pos x="1251" y="0"/>
              </a:cxn>
              <a:cxn ang="0">
                <a:pos x="2133" y="0"/>
              </a:cxn>
              <a:cxn ang="0">
                <a:pos x="2475" y="12"/>
              </a:cxn>
              <a:cxn ang="0">
                <a:pos x="2772" y="49"/>
              </a:cxn>
              <a:cxn ang="0">
                <a:pos x="2970" y="98"/>
              </a:cxn>
              <a:cxn ang="0">
                <a:pos x="3168" y="197"/>
              </a:cxn>
              <a:cxn ang="0">
                <a:pos x="3375" y="332"/>
              </a:cxn>
              <a:cxn ang="0">
                <a:pos x="3564" y="504"/>
              </a:cxn>
              <a:cxn ang="0">
                <a:pos x="3735" y="627"/>
              </a:cxn>
              <a:cxn ang="0">
                <a:pos x="4041" y="775"/>
              </a:cxn>
            </a:cxnLst>
            <a:rect l="0" t="0" r="r" b="b"/>
            <a:pathLst>
              <a:path w="4042" h="776">
                <a:moveTo>
                  <a:pt x="0" y="0"/>
                </a:moveTo>
                <a:lnTo>
                  <a:pt x="1251" y="0"/>
                </a:lnTo>
                <a:lnTo>
                  <a:pt x="2133" y="0"/>
                </a:lnTo>
                <a:lnTo>
                  <a:pt x="2475" y="12"/>
                </a:lnTo>
                <a:lnTo>
                  <a:pt x="2772" y="49"/>
                </a:lnTo>
                <a:lnTo>
                  <a:pt x="2970" y="98"/>
                </a:lnTo>
                <a:lnTo>
                  <a:pt x="3168" y="197"/>
                </a:lnTo>
                <a:lnTo>
                  <a:pt x="3375" y="332"/>
                </a:lnTo>
                <a:lnTo>
                  <a:pt x="3564" y="504"/>
                </a:lnTo>
                <a:lnTo>
                  <a:pt x="3735" y="627"/>
                </a:lnTo>
                <a:lnTo>
                  <a:pt x="4041" y="775"/>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43" name="Freeform 43"/>
          <p:cNvSpPr>
            <a:spLocks noChangeAspect="1"/>
          </p:cNvSpPr>
          <p:nvPr/>
        </p:nvSpPr>
        <p:spPr bwMode="auto">
          <a:xfrm>
            <a:off x="2694548" y="3154758"/>
            <a:ext cx="4863604" cy="1330063"/>
          </a:xfrm>
          <a:custGeom>
            <a:avLst/>
            <a:gdLst/>
            <a:ahLst/>
            <a:cxnLst>
              <a:cxn ang="0">
                <a:pos x="0" y="0"/>
              </a:cxn>
              <a:cxn ang="0">
                <a:pos x="1890" y="0"/>
              </a:cxn>
              <a:cxn ang="0">
                <a:pos x="2385" y="37"/>
              </a:cxn>
              <a:cxn ang="0">
                <a:pos x="2682" y="184"/>
              </a:cxn>
              <a:cxn ang="0">
                <a:pos x="3123" y="603"/>
              </a:cxn>
              <a:cxn ang="0">
                <a:pos x="3402" y="922"/>
              </a:cxn>
              <a:cxn ang="0">
                <a:pos x="3699" y="1156"/>
              </a:cxn>
            </a:cxnLst>
            <a:rect l="0" t="0" r="r" b="b"/>
            <a:pathLst>
              <a:path w="3700" h="1157">
                <a:moveTo>
                  <a:pt x="0" y="0"/>
                </a:moveTo>
                <a:lnTo>
                  <a:pt x="1890" y="0"/>
                </a:lnTo>
                <a:lnTo>
                  <a:pt x="2385" y="37"/>
                </a:lnTo>
                <a:lnTo>
                  <a:pt x="2682" y="184"/>
                </a:lnTo>
                <a:lnTo>
                  <a:pt x="3123" y="603"/>
                </a:lnTo>
                <a:lnTo>
                  <a:pt x="3402" y="922"/>
                </a:lnTo>
                <a:lnTo>
                  <a:pt x="3699" y="1156"/>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44" name="Freeform 44"/>
          <p:cNvSpPr>
            <a:spLocks noChangeAspect="1"/>
          </p:cNvSpPr>
          <p:nvPr/>
        </p:nvSpPr>
        <p:spPr bwMode="auto">
          <a:xfrm>
            <a:off x="1693535" y="3169581"/>
            <a:ext cx="785452" cy="132063"/>
          </a:xfrm>
          <a:custGeom>
            <a:avLst/>
            <a:gdLst/>
            <a:ahLst/>
            <a:cxnLst>
              <a:cxn ang="0">
                <a:pos x="27" y="16"/>
              </a:cxn>
              <a:cxn ang="0">
                <a:pos x="162" y="81"/>
              </a:cxn>
              <a:cxn ang="0">
                <a:pos x="222" y="114"/>
              </a:cxn>
              <a:cxn ang="0">
                <a:pos x="372" y="90"/>
              </a:cxn>
              <a:cxn ang="0">
                <a:pos x="486" y="69"/>
              </a:cxn>
              <a:cxn ang="0">
                <a:pos x="597" y="0"/>
              </a:cxn>
              <a:cxn ang="0">
                <a:pos x="0" y="0"/>
              </a:cxn>
              <a:cxn ang="0">
                <a:pos x="27" y="16"/>
              </a:cxn>
            </a:cxnLst>
            <a:rect l="0" t="0" r="r" b="b"/>
            <a:pathLst>
              <a:path w="598" h="115">
                <a:moveTo>
                  <a:pt x="27" y="16"/>
                </a:moveTo>
                <a:lnTo>
                  <a:pt x="162" y="81"/>
                </a:lnTo>
                <a:lnTo>
                  <a:pt x="222" y="114"/>
                </a:lnTo>
                <a:lnTo>
                  <a:pt x="372" y="90"/>
                </a:lnTo>
                <a:lnTo>
                  <a:pt x="486" y="69"/>
                </a:lnTo>
                <a:lnTo>
                  <a:pt x="597" y="0"/>
                </a:lnTo>
                <a:lnTo>
                  <a:pt x="0" y="0"/>
                </a:lnTo>
                <a:lnTo>
                  <a:pt x="27" y="16"/>
                </a:lnTo>
              </a:path>
            </a:pathLst>
          </a:custGeom>
          <a:solidFill>
            <a:srgbClr val="FE9B03"/>
          </a:solidFill>
          <a:ln w="12699" cap="rnd" cmpd="sng">
            <a:noFill/>
            <a:prstDash val="solid"/>
            <a:round/>
            <a:headEnd type="none" w="med" len="med"/>
            <a:tailEnd type="none" w="med" len="med"/>
          </a:ln>
          <a:effectLst/>
        </p:spPr>
        <p:txBody>
          <a:bodyPr/>
          <a:lstStyle/>
          <a:p>
            <a:endParaRPr lang="en-US" dirty="0"/>
          </a:p>
        </p:txBody>
      </p:sp>
      <p:sp>
        <p:nvSpPr>
          <p:cNvPr id="307245" name="Freeform 45"/>
          <p:cNvSpPr>
            <a:spLocks noChangeAspect="1"/>
          </p:cNvSpPr>
          <p:nvPr/>
        </p:nvSpPr>
        <p:spPr bwMode="auto">
          <a:xfrm>
            <a:off x="3077170" y="3149368"/>
            <a:ext cx="1180199" cy="146886"/>
          </a:xfrm>
          <a:custGeom>
            <a:avLst/>
            <a:gdLst/>
            <a:ahLst/>
            <a:cxnLst>
              <a:cxn ang="0">
                <a:pos x="0" y="8"/>
              </a:cxn>
              <a:cxn ang="0">
                <a:pos x="138" y="57"/>
              </a:cxn>
              <a:cxn ang="0">
                <a:pos x="354" y="127"/>
              </a:cxn>
              <a:cxn ang="0">
                <a:pos x="438" y="123"/>
              </a:cxn>
              <a:cxn ang="0">
                <a:pos x="558" y="102"/>
              </a:cxn>
              <a:cxn ang="0">
                <a:pos x="663" y="70"/>
              </a:cxn>
              <a:cxn ang="0">
                <a:pos x="744" y="25"/>
              </a:cxn>
              <a:cxn ang="0">
                <a:pos x="897" y="0"/>
              </a:cxn>
              <a:cxn ang="0">
                <a:pos x="897" y="0"/>
              </a:cxn>
              <a:cxn ang="0">
                <a:pos x="0" y="8"/>
              </a:cxn>
            </a:cxnLst>
            <a:rect l="0" t="0" r="r" b="b"/>
            <a:pathLst>
              <a:path w="898" h="128">
                <a:moveTo>
                  <a:pt x="0" y="8"/>
                </a:moveTo>
                <a:lnTo>
                  <a:pt x="138" y="57"/>
                </a:lnTo>
                <a:lnTo>
                  <a:pt x="354" y="127"/>
                </a:lnTo>
                <a:lnTo>
                  <a:pt x="438" y="123"/>
                </a:lnTo>
                <a:lnTo>
                  <a:pt x="558" y="102"/>
                </a:lnTo>
                <a:lnTo>
                  <a:pt x="663" y="70"/>
                </a:lnTo>
                <a:lnTo>
                  <a:pt x="744" y="25"/>
                </a:lnTo>
                <a:lnTo>
                  <a:pt x="897" y="0"/>
                </a:lnTo>
                <a:lnTo>
                  <a:pt x="897" y="0"/>
                </a:lnTo>
                <a:lnTo>
                  <a:pt x="0" y="8"/>
                </a:lnTo>
              </a:path>
            </a:pathLst>
          </a:custGeom>
          <a:solidFill>
            <a:srgbClr val="FE9B03"/>
          </a:solidFill>
          <a:ln w="12699" cap="rnd" cmpd="sng">
            <a:noFill/>
            <a:prstDash val="solid"/>
            <a:round/>
            <a:headEnd type="none" w="med" len="med"/>
            <a:tailEnd type="none" w="med" len="med"/>
          </a:ln>
          <a:effectLst/>
        </p:spPr>
        <p:txBody>
          <a:bodyPr/>
          <a:lstStyle/>
          <a:p>
            <a:endParaRPr lang="en-US" dirty="0"/>
          </a:p>
        </p:txBody>
      </p:sp>
      <p:sp>
        <p:nvSpPr>
          <p:cNvPr id="307246" name="Freeform 46"/>
          <p:cNvSpPr>
            <a:spLocks noChangeAspect="1"/>
          </p:cNvSpPr>
          <p:nvPr/>
        </p:nvSpPr>
        <p:spPr bwMode="auto">
          <a:xfrm>
            <a:off x="4646726" y="3860891"/>
            <a:ext cx="1409233" cy="322072"/>
          </a:xfrm>
          <a:custGeom>
            <a:avLst/>
            <a:gdLst/>
            <a:ahLst/>
            <a:cxnLst>
              <a:cxn ang="0">
                <a:pos x="1071" y="119"/>
              </a:cxn>
              <a:cxn ang="0">
                <a:pos x="1005" y="140"/>
              </a:cxn>
              <a:cxn ang="0">
                <a:pos x="885" y="140"/>
              </a:cxn>
              <a:cxn ang="0">
                <a:pos x="777" y="127"/>
              </a:cxn>
              <a:cxn ang="0">
                <a:pos x="873" y="152"/>
              </a:cxn>
              <a:cxn ang="0">
                <a:pos x="741" y="164"/>
              </a:cxn>
              <a:cxn ang="0">
                <a:pos x="855" y="193"/>
              </a:cxn>
              <a:cxn ang="0">
                <a:pos x="978" y="222"/>
              </a:cxn>
              <a:cxn ang="0">
                <a:pos x="1011" y="242"/>
              </a:cxn>
              <a:cxn ang="0">
                <a:pos x="915" y="234"/>
              </a:cxn>
              <a:cxn ang="0">
                <a:pos x="813" y="222"/>
              </a:cxn>
              <a:cxn ang="0">
                <a:pos x="888" y="250"/>
              </a:cxn>
              <a:cxn ang="0">
                <a:pos x="936" y="279"/>
              </a:cxn>
              <a:cxn ang="0">
                <a:pos x="876" y="267"/>
              </a:cxn>
              <a:cxn ang="0">
                <a:pos x="771" y="234"/>
              </a:cxn>
              <a:cxn ang="0">
                <a:pos x="669" y="205"/>
              </a:cxn>
              <a:cxn ang="0">
                <a:pos x="600" y="193"/>
              </a:cxn>
              <a:cxn ang="0">
                <a:pos x="471" y="127"/>
              </a:cxn>
              <a:cxn ang="0">
                <a:pos x="312" y="86"/>
              </a:cxn>
              <a:cxn ang="0">
                <a:pos x="63" y="29"/>
              </a:cxn>
              <a:cxn ang="0">
                <a:pos x="0" y="16"/>
              </a:cxn>
              <a:cxn ang="0">
                <a:pos x="222" y="0"/>
              </a:cxn>
              <a:cxn ang="0">
                <a:pos x="354" y="21"/>
              </a:cxn>
              <a:cxn ang="0">
                <a:pos x="801" y="86"/>
              </a:cxn>
              <a:cxn ang="0">
                <a:pos x="1071" y="119"/>
              </a:cxn>
            </a:cxnLst>
            <a:rect l="0" t="0" r="r" b="b"/>
            <a:pathLst>
              <a:path w="1072" h="280">
                <a:moveTo>
                  <a:pt x="1071" y="119"/>
                </a:moveTo>
                <a:lnTo>
                  <a:pt x="1005" y="140"/>
                </a:lnTo>
                <a:lnTo>
                  <a:pt x="885" y="140"/>
                </a:lnTo>
                <a:lnTo>
                  <a:pt x="777" y="127"/>
                </a:lnTo>
                <a:lnTo>
                  <a:pt x="873" y="152"/>
                </a:lnTo>
                <a:lnTo>
                  <a:pt x="741" y="164"/>
                </a:lnTo>
                <a:lnTo>
                  <a:pt x="855" y="193"/>
                </a:lnTo>
                <a:lnTo>
                  <a:pt x="978" y="222"/>
                </a:lnTo>
                <a:lnTo>
                  <a:pt x="1011" y="242"/>
                </a:lnTo>
                <a:lnTo>
                  <a:pt x="915" y="234"/>
                </a:lnTo>
                <a:lnTo>
                  <a:pt x="813" y="222"/>
                </a:lnTo>
                <a:lnTo>
                  <a:pt x="888" y="250"/>
                </a:lnTo>
                <a:lnTo>
                  <a:pt x="936" y="279"/>
                </a:lnTo>
                <a:lnTo>
                  <a:pt x="876" y="267"/>
                </a:lnTo>
                <a:lnTo>
                  <a:pt x="771" y="234"/>
                </a:lnTo>
                <a:lnTo>
                  <a:pt x="669" y="205"/>
                </a:lnTo>
                <a:lnTo>
                  <a:pt x="600" y="193"/>
                </a:lnTo>
                <a:lnTo>
                  <a:pt x="471" y="127"/>
                </a:lnTo>
                <a:lnTo>
                  <a:pt x="312" y="86"/>
                </a:lnTo>
                <a:lnTo>
                  <a:pt x="63" y="29"/>
                </a:lnTo>
                <a:lnTo>
                  <a:pt x="0" y="16"/>
                </a:lnTo>
                <a:lnTo>
                  <a:pt x="222" y="0"/>
                </a:lnTo>
                <a:lnTo>
                  <a:pt x="354" y="21"/>
                </a:lnTo>
                <a:lnTo>
                  <a:pt x="801" y="86"/>
                </a:lnTo>
                <a:lnTo>
                  <a:pt x="1071" y="119"/>
                </a:lnTo>
              </a:path>
            </a:pathLst>
          </a:custGeom>
          <a:solidFill>
            <a:srgbClr val="FDE3BA"/>
          </a:solidFill>
          <a:ln w="12699" cap="rnd" cmpd="sng">
            <a:noFill/>
            <a:prstDash val="solid"/>
            <a:round/>
            <a:headEnd type="none" w="med" len="med"/>
            <a:tailEnd type="none" w="med" len="med"/>
          </a:ln>
          <a:effectLst/>
        </p:spPr>
        <p:txBody>
          <a:bodyPr/>
          <a:lstStyle/>
          <a:p>
            <a:endParaRPr lang="en-US" dirty="0"/>
          </a:p>
        </p:txBody>
      </p:sp>
      <p:sp>
        <p:nvSpPr>
          <p:cNvPr id="307247" name="Freeform 47"/>
          <p:cNvSpPr>
            <a:spLocks noChangeAspect="1"/>
          </p:cNvSpPr>
          <p:nvPr/>
        </p:nvSpPr>
        <p:spPr bwMode="auto">
          <a:xfrm>
            <a:off x="4930998" y="3860891"/>
            <a:ext cx="2923551" cy="1032248"/>
          </a:xfrm>
          <a:custGeom>
            <a:avLst/>
            <a:gdLst/>
            <a:ahLst/>
            <a:cxnLst>
              <a:cxn ang="0">
                <a:pos x="0" y="0"/>
              </a:cxn>
              <a:cxn ang="0">
                <a:pos x="666" y="98"/>
              </a:cxn>
              <a:cxn ang="0">
                <a:pos x="1116" y="148"/>
              </a:cxn>
              <a:cxn ang="0">
                <a:pos x="1530" y="258"/>
              </a:cxn>
              <a:cxn ang="0">
                <a:pos x="1935" y="554"/>
              </a:cxn>
              <a:cxn ang="0">
                <a:pos x="2223" y="898"/>
              </a:cxn>
            </a:cxnLst>
            <a:rect l="0" t="0" r="r" b="b"/>
            <a:pathLst>
              <a:path w="2224" h="899">
                <a:moveTo>
                  <a:pt x="0" y="0"/>
                </a:moveTo>
                <a:lnTo>
                  <a:pt x="666" y="98"/>
                </a:lnTo>
                <a:lnTo>
                  <a:pt x="1116" y="148"/>
                </a:lnTo>
                <a:lnTo>
                  <a:pt x="1530" y="258"/>
                </a:lnTo>
                <a:lnTo>
                  <a:pt x="1935" y="554"/>
                </a:lnTo>
                <a:lnTo>
                  <a:pt x="2223" y="898"/>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48" name="Freeform 48"/>
          <p:cNvSpPr>
            <a:spLocks noChangeAspect="1"/>
          </p:cNvSpPr>
          <p:nvPr/>
        </p:nvSpPr>
        <p:spPr bwMode="auto">
          <a:xfrm>
            <a:off x="5759562" y="4087285"/>
            <a:ext cx="2035708" cy="905575"/>
          </a:xfrm>
          <a:custGeom>
            <a:avLst/>
            <a:gdLst/>
            <a:ahLst/>
            <a:cxnLst>
              <a:cxn ang="0">
                <a:pos x="0" y="0"/>
              </a:cxn>
              <a:cxn ang="0">
                <a:pos x="612" y="111"/>
              </a:cxn>
              <a:cxn ang="0">
                <a:pos x="945" y="234"/>
              </a:cxn>
              <a:cxn ang="0">
                <a:pos x="1170" y="418"/>
              </a:cxn>
              <a:cxn ang="0">
                <a:pos x="1395" y="627"/>
              </a:cxn>
              <a:cxn ang="0">
                <a:pos x="1548" y="787"/>
              </a:cxn>
            </a:cxnLst>
            <a:rect l="0" t="0" r="r" b="b"/>
            <a:pathLst>
              <a:path w="1549" h="788">
                <a:moveTo>
                  <a:pt x="0" y="0"/>
                </a:moveTo>
                <a:lnTo>
                  <a:pt x="612" y="111"/>
                </a:lnTo>
                <a:lnTo>
                  <a:pt x="945" y="234"/>
                </a:lnTo>
                <a:lnTo>
                  <a:pt x="1170" y="418"/>
                </a:lnTo>
                <a:lnTo>
                  <a:pt x="1395" y="627"/>
                </a:lnTo>
                <a:lnTo>
                  <a:pt x="1548" y="787"/>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49" name="Freeform 49"/>
          <p:cNvSpPr>
            <a:spLocks noChangeAspect="1"/>
          </p:cNvSpPr>
          <p:nvPr/>
        </p:nvSpPr>
        <p:spPr bwMode="auto">
          <a:xfrm>
            <a:off x="4308564" y="3800250"/>
            <a:ext cx="478277" cy="57946"/>
          </a:xfrm>
          <a:custGeom>
            <a:avLst/>
            <a:gdLst/>
            <a:ahLst/>
            <a:cxnLst>
              <a:cxn ang="0">
                <a:pos x="363" y="8"/>
              </a:cxn>
              <a:cxn ang="0">
                <a:pos x="309" y="29"/>
              </a:cxn>
              <a:cxn ang="0">
                <a:pos x="264" y="29"/>
              </a:cxn>
              <a:cxn ang="0">
                <a:pos x="180" y="33"/>
              </a:cxn>
              <a:cxn ang="0">
                <a:pos x="153" y="49"/>
              </a:cxn>
              <a:cxn ang="0">
                <a:pos x="0" y="33"/>
              </a:cxn>
              <a:cxn ang="0">
                <a:pos x="72" y="0"/>
              </a:cxn>
              <a:cxn ang="0">
                <a:pos x="363" y="8"/>
              </a:cxn>
            </a:cxnLst>
            <a:rect l="0" t="0" r="r" b="b"/>
            <a:pathLst>
              <a:path w="364" h="50">
                <a:moveTo>
                  <a:pt x="363" y="8"/>
                </a:moveTo>
                <a:lnTo>
                  <a:pt x="309" y="29"/>
                </a:lnTo>
                <a:lnTo>
                  <a:pt x="264" y="29"/>
                </a:lnTo>
                <a:lnTo>
                  <a:pt x="180" y="33"/>
                </a:lnTo>
                <a:lnTo>
                  <a:pt x="153" y="49"/>
                </a:lnTo>
                <a:lnTo>
                  <a:pt x="0" y="33"/>
                </a:lnTo>
                <a:lnTo>
                  <a:pt x="72" y="0"/>
                </a:lnTo>
                <a:lnTo>
                  <a:pt x="363" y="8"/>
                </a:lnTo>
              </a:path>
            </a:pathLst>
          </a:custGeom>
          <a:solidFill>
            <a:srgbClr val="DBFFB8"/>
          </a:solidFill>
          <a:ln w="12699" cap="rnd" cmpd="sng">
            <a:noFill/>
            <a:prstDash val="solid"/>
            <a:round/>
            <a:headEnd type="none" w="med" len="med"/>
            <a:tailEnd type="none" w="med" len="med"/>
          </a:ln>
          <a:effectLst/>
        </p:spPr>
        <p:txBody>
          <a:bodyPr/>
          <a:lstStyle/>
          <a:p>
            <a:endParaRPr lang="en-US" dirty="0"/>
          </a:p>
        </p:txBody>
      </p:sp>
      <p:sp>
        <p:nvSpPr>
          <p:cNvPr id="307250" name="Freeform 50"/>
          <p:cNvSpPr>
            <a:spLocks noChangeAspect="1"/>
          </p:cNvSpPr>
          <p:nvPr/>
        </p:nvSpPr>
        <p:spPr bwMode="auto">
          <a:xfrm>
            <a:off x="4386705" y="3804292"/>
            <a:ext cx="1102058" cy="86245"/>
          </a:xfrm>
          <a:custGeom>
            <a:avLst/>
            <a:gdLst/>
            <a:ahLst/>
            <a:cxnLst>
              <a:cxn ang="0">
                <a:pos x="837" y="74"/>
              </a:cxn>
              <a:cxn ang="0">
                <a:pos x="486" y="0"/>
              </a:cxn>
              <a:cxn ang="0">
                <a:pos x="0" y="0"/>
              </a:cxn>
            </a:cxnLst>
            <a:rect l="0" t="0" r="r" b="b"/>
            <a:pathLst>
              <a:path w="838" h="75">
                <a:moveTo>
                  <a:pt x="837" y="74"/>
                </a:moveTo>
                <a:lnTo>
                  <a:pt x="486" y="0"/>
                </a:lnTo>
                <a:lnTo>
                  <a:pt x="0" y="0"/>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51" name="Freeform 51"/>
          <p:cNvSpPr>
            <a:spLocks noChangeAspect="1"/>
          </p:cNvSpPr>
          <p:nvPr/>
        </p:nvSpPr>
        <p:spPr bwMode="auto">
          <a:xfrm>
            <a:off x="3046183" y="3775993"/>
            <a:ext cx="1207144" cy="67379"/>
          </a:xfrm>
          <a:custGeom>
            <a:avLst/>
            <a:gdLst/>
            <a:ahLst/>
            <a:cxnLst>
              <a:cxn ang="0">
                <a:pos x="111" y="33"/>
              </a:cxn>
              <a:cxn ang="0">
                <a:pos x="207" y="37"/>
              </a:cxn>
              <a:cxn ang="0">
                <a:pos x="381" y="50"/>
              </a:cxn>
              <a:cxn ang="0">
                <a:pos x="510" y="58"/>
              </a:cxn>
              <a:cxn ang="0">
                <a:pos x="621" y="54"/>
              </a:cxn>
              <a:cxn ang="0">
                <a:pos x="762" y="54"/>
              </a:cxn>
              <a:cxn ang="0">
                <a:pos x="894" y="46"/>
              </a:cxn>
              <a:cxn ang="0">
                <a:pos x="918" y="33"/>
              </a:cxn>
              <a:cxn ang="0">
                <a:pos x="477" y="12"/>
              </a:cxn>
              <a:cxn ang="0">
                <a:pos x="192" y="0"/>
              </a:cxn>
              <a:cxn ang="0">
                <a:pos x="0" y="0"/>
              </a:cxn>
              <a:cxn ang="0">
                <a:pos x="132" y="37"/>
              </a:cxn>
              <a:cxn ang="0">
                <a:pos x="138" y="37"/>
              </a:cxn>
            </a:cxnLst>
            <a:rect l="0" t="0" r="r" b="b"/>
            <a:pathLst>
              <a:path w="919" h="59">
                <a:moveTo>
                  <a:pt x="111" y="33"/>
                </a:moveTo>
                <a:lnTo>
                  <a:pt x="207" y="37"/>
                </a:lnTo>
                <a:lnTo>
                  <a:pt x="381" y="50"/>
                </a:lnTo>
                <a:lnTo>
                  <a:pt x="510" y="58"/>
                </a:lnTo>
                <a:lnTo>
                  <a:pt x="621" y="54"/>
                </a:lnTo>
                <a:lnTo>
                  <a:pt x="762" y="54"/>
                </a:lnTo>
                <a:lnTo>
                  <a:pt x="894" y="46"/>
                </a:lnTo>
                <a:lnTo>
                  <a:pt x="918" y="33"/>
                </a:lnTo>
                <a:lnTo>
                  <a:pt x="477" y="12"/>
                </a:lnTo>
                <a:lnTo>
                  <a:pt x="192" y="0"/>
                </a:lnTo>
                <a:lnTo>
                  <a:pt x="0" y="0"/>
                </a:lnTo>
                <a:lnTo>
                  <a:pt x="132" y="37"/>
                </a:lnTo>
                <a:lnTo>
                  <a:pt x="138" y="37"/>
                </a:lnTo>
              </a:path>
            </a:pathLst>
          </a:custGeom>
          <a:solidFill>
            <a:srgbClr val="FDE3BA"/>
          </a:solidFill>
          <a:ln w="12699" cap="rnd" cmpd="sng">
            <a:noFill/>
            <a:prstDash val="solid"/>
            <a:round/>
            <a:headEnd type="none" w="med" len="med"/>
            <a:tailEnd type="none" w="med" len="med"/>
          </a:ln>
          <a:effectLst/>
        </p:spPr>
        <p:txBody>
          <a:bodyPr/>
          <a:lstStyle/>
          <a:p>
            <a:endParaRPr lang="en-US" dirty="0"/>
          </a:p>
        </p:txBody>
      </p:sp>
      <p:sp>
        <p:nvSpPr>
          <p:cNvPr id="307252" name="Freeform 52"/>
          <p:cNvSpPr>
            <a:spLocks noChangeAspect="1"/>
          </p:cNvSpPr>
          <p:nvPr/>
        </p:nvSpPr>
        <p:spPr bwMode="auto">
          <a:xfrm>
            <a:off x="1126339" y="3766560"/>
            <a:ext cx="6703959" cy="1451346"/>
          </a:xfrm>
          <a:custGeom>
            <a:avLst/>
            <a:gdLst/>
            <a:ahLst/>
            <a:cxnLst>
              <a:cxn ang="0">
                <a:pos x="0" y="0"/>
              </a:cxn>
              <a:cxn ang="0">
                <a:pos x="210" y="0"/>
              </a:cxn>
              <a:cxn ang="0">
                <a:pos x="413" y="10"/>
              </a:cxn>
              <a:cxn ang="0">
                <a:pos x="630" y="51"/>
              </a:cxn>
              <a:cxn ang="0">
                <a:pos x="810" y="92"/>
              </a:cxn>
              <a:cxn ang="0">
                <a:pos x="908" y="112"/>
              </a:cxn>
              <a:cxn ang="0">
                <a:pos x="1050" y="61"/>
              </a:cxn>
              <a:cxn ang="0">
                <a:pos x="1163" y="20"/>
              </a:cxn>
              <a:cxn ang="0">
                <a:pos x="1305" y="10"/>
              </a:cxn>
              <a:cxn ang="0">
                <a:pos x="1545" y="30"/>
              </a:cxn>
              <a:cxn ang="0">
                <a:pos x="1665" y="82"/>
              </a:cxn>
              <a:cxn ang="0">
                <a:pos x="1778" y="123"/>
              </a:cxn>
              <a:cxn ang="0">
                <a:pos x="1988" y="123"/>
              </a:cxn>
              <a:cxn ang="0">
                <a:pos x="2130" y="92"/>
              </a:cxn>
              <a:cxn ang="0">
                <a:pos x="2235" y="61"/>
              </a:cxn>
              <a:cxn ang="0">
                <a:pos x="2438" y="61"/>
              </a:cxn>
              <a:cxn ang="0">
                <a:pos x="2581" y="82"/>
              </a:cxn>
              <a:cxn ang="0">
                <a:pos x="2821" y="132"/>
              </a:cxn>
              <a:cxn ang="0">
                <a:pos x="3143" y="214"/>
              </a:cxn>
              <a:cxn ang="0">
                <a:pos x="3563" y="419"/>
              </a:cxn>
              <a:cxn ang="0">
                <a:pos x="4043" y="738"/>
              </a:cxn>
              <a:cxn ang="0">
                <a:pos x="4328" y="983"/>
              </a:cxn>
              <a:cxn ang="0">
                <a:pos x="4508" y="1095"/>
              </a:cxn>
              <a:cxn ang="0">
                <a:pos x="4658" y="1188"/>
              </a:cxn>
              <a:cxn ang="0">
                <a:pos x="4829" y="1237"/>
              </a:cxn>
              <a:cxn ang="0">
                <a:pos x="5000" y="1262"/>
              </a:cxn>
              <a:cxn ang="0">
                <a:pos x="5099" y="1262"/>
              </a:cxn>
            </a:cxnLst>
            <a:rect l="0" t="0" r="r" b="b"/>
            <a:pathLst>
              <a:path w="5100" h="1263">
                <a:moveTo>
                  <a:pt x="0" y="0"/>
                </a:moveTo>
                <a:lnTo>
                  <a:pt x="210" y="0"/>
                </a:lnTo>
                <a:lnTo>
                  <a:pt x="413" y="10"/>
                </a:lnTo>
                <a:lnTo>
                  <a:pt x="630" y="51"/>
                </a:lnTo>
                <a:lnTo>
                  <a:pt x="810" y="92"/>
                </a:lnTo>
                <a:lnTo>
                  <a:pt x="908" y="112"/>
                </a:lnTo>
                <a:lnTo>
                  <a:pt x="1050" y="61"/>
                </a:lnTo>
                <a:lnTo>
                  <a:pt x="1163" y="20"/>
                </a:lnTo>
                <a:lnTo>
                  <a:pt x="1305" y="10"/>
                </a:lnTo>
                <a:lnTo>
                  <a:pt x="1545" y="30"/>
                </a:lnTo>
                <a:lnTo>
                  <a:pt x="1665" y="82"/>
                </a:lnTo>
                <a:lnTo>
                  <a:pt x="1778" y="123"/>
                </a:lnTo>
                <a:lnTo>
                  <a:pt x="1988" y="123"/>
                </a:lnTo>
                <a:lnTo>
                  <a:pt x="2130" y="92"/>
                </a:lnTo>
                <a:lnTo>
                  <a:pt x="2235" y="61"/>
                </a:lnTo>
                <a:lnTo>
                  <a:pt x="2438" y="61"/>
                </a:lnTo>
                <a:lnTo>
                  <a:pt x="2581" y="82"/>
                </a:lnTo>
                <a:lnTo>
                  <a:pt x="2821" y="132"/>
                </a:lnTo>
                <a:lnTo>
                  <a:pt x="3143" y="214"/>
                </a:lnTo>
                <a:lnTo>
                  <a:pt x="3563" y="419"/>
                </a:lnTo>
                <a:lnTo>
                  <a:pt x="4043" y="738"/>
                </a:lnTo>
                <a:lnTo>
                  <a:pt x="4328" y="983"/>
                </a:lnTo>
                <a:lnTo>
                  <a:pt x="4508" y="1095"/>
                </a:lnTo>
                <a:lnTo>
                  <a:pt x="4658" y="1188"/>
                </a:lnTo>
                <a:lnTo>
                  <a:pt x="4829" y="1237"/>
                </a:lnTo>
                <a:lnTo>
                  <a:pt x="5000" y="1262"/>
                </a:lnTo>
                <a:lnTo>
                  <a:pt x="5099" y="1262"/>
                </a:lnTo>
              </a:path>
            </a:pathLst>
          </a:custGeom>
          <a:noFill/>
          <a:ln w="25399" cap="rnd" cmpd="sng">
            <a:solidFill>
              <a:srgbClr val="FF0000"/>
            </a:solidFill>
            <a:prstDash val="solid"/>
            <a:round/>
            <a:headEnd type="none" w="med" len="med"/>
            <a:tailEnd type="none" w="med" len="med"/>
          </a:ln>
          <a:effectLst/>
        </p:spPr>
        <p:txBody>
          <a:bodyPr/>
          <a:lstStyle/>
          <a:p>
            <a:endParaRPr lang="en-US" dirty="0"/>
          </a:p>
        </p:txBody>
      </p:sp>
      <p:sp>
        <p:nvSpPr>
          <p:cNvPr id="307253" name="Freeform 53"/>
          <p:cNvSpPr>
            <a:spLocks noChangeAspect="1"/>
          </p:cNvSpPr>
          <p:nvPr/>
        </p:nvSpPr>
        <p:spPr bwMode="auto">
          <a:xfrm>
            <a:off x="3416679" y="3715352"/>
            <a:ext cx="572585" cy="86245"/>
          </a:xfrm>
          <a:custGeom>
            <a:avLst/>
            <a:gdLst/>
            <a:ahLst/>
            <a:cxnLst>
              <a:cxn ang="0">
                <a:pos x="399" y="0"/>
              </a:cxn>
              <a:cxn ang="0">
                <a:pos x="435" y="16"/>
              </a:cxn>
              <a:cxn ang="0">
                <a:pos x="372" y="25"/>
              </a:cxn>
              <a:cxn ang="0">
                <a:pos x="393" y="41"/>
              </a:cxn>
              <a:cxn ang="0">
                <a:pos x="207" y="74"/>
              </a:cxn>
              <a:cxn ang="0">
                <a:pos x="0" y="70"/>
              </a:cxn>
              <a:cxn ang="0">
                <a:pos x="114" y="41"/>
              </a:cxn>
              <a:cxn ang="0">
                <a:pos x="87" y="29"/>
              </a:cxn>
              <a:cxn ang="0">
                <a:pos x="207" y="0"/>
              </a:cxn>
              <a:cxn ang="0">
                <a:pos x="399" y="0"/>
              </a:cxn>
            </a:cxnLst>
            <a:rect l="0" t="0" r="r" b="b"/>
            <a:pathLst>
              <a:path w="436" h="75">
                <a:moveTo>
                  <a:pt x="399" y="0"/>
                </a:moveTo>
                <a:lnTo>
                  <a:pt x="435" y="16"/>
                </a:lnTo>
                <a:lnTo>
                  <a:pt x="372" y="25"/>
                </a:lnTo>
                <a:lnTo>
                  <a:pt x="393" y="41"/>
                </a:lnTo>
                <a:lnTo>
                  <a:pt x="207" y="74"/>
                </a:lnTo>
                <a:lnTo>
                  <a:pt x="0" y="70"/>
                </a:lnTo>
                <a:lnTo>
                  <a:pt x="114" y="41"/>
                </a:lnTo>
                <a:lnTo>
                  <a:pt x="87" y="29"/>
                </a:lnTo>
                <a:lnTo>
                  <a:pt x="207" y="0"/>
                </a:lnTo>
                <a:lnTo>
                  <a:pt x="399" y="0"/>
                </a:lnTo>
              </a:path>
            </a:pathLst>
          </a:custGeom>
          <a:solidFill>
            <a:srgbClr val="FAFD00"/>
          </a:solidFill>
          <a:ln w="12699" cap="rnd" cmpd="sng">
            <a:noFill/>
            <a:prstDash val="solid"/>
            <a:round/>
            <a:headEnd type="none" w="med" len="med"/>
            <a:tailEnd type="none" w="med" len="med"/>
          </a:ln>
          <a:effectLst/>
        </p:spPr>
        <p:txBody>
          <a:bodyPr/>
          <a:lstStyle/>
          <a:p>
            <a:endParaRPr lang="en-US" dirty="0"/>
          </a:p>
        </p:txBody>
      </p:sp>
      <p:sp>
        <p:nvSpPr>
          <p:cNvPr id="307254" name="Freeform 54"/>
          <p:cNvSpPr>
            <a:spLocks noChangeAspect="1"/>
          </p:cNvSpPr>
          <p:nvPr/>
        </p:nvSpPr>
        <p:spPr bwMode="auto">
          <a:xfrm>
            <a:off x="2911457" y="3719395"/>
            <a:ext cx="739645" cy="76812"/>
          </a:xfrm>
          <a:custGeom>
            <a:avLst/>
            <a:gdLst/>
            <a:ahLst/>
            <a:cxnLst>
              <a:cxn ang="0">
                <a:pos x="561" y="0"/>
              </a:cxn>
              <a:cxn ang="0">
                <a:pos x="477" y="29"/>
              </a:cxn>
              <a:cxn ang="0">
                <a:pos x="522" y="45"/>
              </a:cxn>
              <a:cxn ang="0">
                <a:pos x="399" y="66"/>
              </a:cxn>
              <a:cxn ang="0">
                <a:pos x="207" y="54"/>
              </a:cxn>
              <a:cxn ang="0">
                <a:pos x="0" y="50"/>
              </a:cxn>
              <a:cxn ang="0">
                <a:pos x="45" y="25"/>
              </a:cxn>
              <a:cxn ang="0">
                <a:pos x="261" y="4"/>
              </a:cxn>
              <a:cxn ang="0">
                <a:pos x="405" y="0"/>
              </a:cxn>
              <a:cxn ang="0">
                <a:pos x="561" y="0"/>
              </a:cxn>
            </a:cxnLst>
            <a:rect l="0" t="0" r="r" b="b"/>
            <a:pathLst>
              <a:path w="562" h="67">
                <a:moveTo>
                  <a:pt x="561" y="0"/>
                </a:moveTo>
                <a:lnTo>
                  <a:pt x="477" y="29"/>
                </a:lnTo>
                <a:lnTo>
                  <a:pt x="522" y="45"/>
                </a:lnTo>
                <a:lnTo>
                  <a:pt x="399" y="66"/>
                </a:lnTo>
                <a:lnTo>
                  <a:pt x="207" y="54"/>
                </a:lnTo>
                <a:lnTo>
                  <a:pt x="0" y="50"/>
                </a:lnTo>
                <a:lnTo>
                  <a:pt x="45" y="25"/>
                </a:lnTo>
                <a:lnTo>
                  <a:pt x="261" y="4"/>
                </a:lnTo>
                <a:lnTo>
                  <a:pt x="405" y="0"/>
                </a:lnTo>
                <a:lnTo>
                  <a:pt x="561" y="0"/>
                </a:lnTo>
              </a:path>
            </a:pathLst>
          </a:custGeom>
          <a:solidFill>
            <a:srgbClr val="DBFFB8"/>
          </a:solidFill>
          <a:ln w="12699" cap="rnd" cmpd="sng">
            <a:noFill/>
            <a:prstDash val="solid"/>
            <a:round/>
            <a:headEnd type="none" w="med" len="med"/>
            <a:tailEnd type="none" w="med" len="med"/>
          </a:ln>
          <a:effectLst/>
        </p:spPr>
        <p:txBody>
          <a:bodyPr/>
          <a:lstStyle/>
          <a:p>
            <a:endParaRPr lang="en-US" dirty="0"/>
          </a:p>
        </p:txBody>
      </p:sp>
      <p:sp>
        <p:nvSpPr>
          <p:cNvPr id="307255" name="Freeform 55"/>
          <p:cNvSpPr>
            <a:spLocks noChangeAspect="1"/>
          </p:cNvSpPr>
          <p:nvPr/>
        </p:nvSpPr>
        <p:spPr bwMode="auto">
          <a:xfrm>
            <a:off x="2954569" y="3719395"/>
            <a:ext cx="1847092" cy="44470"/>
          </a:xfrm>
          <a:custGeom>
            <a:avLst/>
            <a:gdLst/>
            <a:ahLst/>
            <a:cxnLst>
              <a:cxn ang="0">
                <a:pos x="1404" y="37"/>
              </a:cxn>
              <a:cxn ang="0">
                <a:pos x="1071" y="0"/>
              </a:cxn>
              <a:cxn ang="0">
                <a:pos x="585" y="0"/>
              </a:cxn>
              <a:cxn ang="0">
                <a:pos x="288" y="0"/>
              </a:cxn>
              <a:cxn ang="0">
                <a:pos x="0" y="25"/>
              </a:cxn>
            </a:cxnLst>
            <a:rect l="0" t="0" r="r" b="b"/>
            <a:pathLst>
              <a:path w="1405" h="38">
                <a:moveTo>
                  <a:pt x="1404" y="37"/>
                </a:moveTo>
                <a:lnTo>
                  <a:pt x="1071" y="0"/>
                </a:lnTo>
                <a:lnTo>
                  <a:pt x="585" y="0"/>
                </a:lnTo>
                <a:lnTo>
                  <a:pt x="288" y="0"/>
                </a:lnTo>
                <a:lnTo>
                  <a:pt x="0" y="25"/>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56" name="Freeform 56"/>
          <p:cNvSpPr>
            <a:spLocks noChangeAspect="1"/>
          </p:cNvSpPr>
          <p:nvPr/>
        </p:nvSpPr>
        <p:spPr bwMode="auto">
          <a:xfrm>
            <a:off x="4697922" y="3149368"/>
            <a:ext cx="774674" cy="59294"/>
          </a:xfrm>
          <a:custGeom>
            <a:avLst/>
            <a:gdLst/>
            <a:ahLst/>
            <a:cxnLst>
              <a:cxn ang="0">
                <a:pos x="534" y="21"/>
              </a:cxn>
              <a:cxn ang="0">
                <a:pos x="399" y="25"/>
              </a:cxn>
              <a:cxn ang="0">
                <a:pos x="309" y="46"/>
              </a:cxn>
              <a:cxn ang="0">
                <a:pos x="156" y="50"/>
              </a:cxn>
              <a:cxn ang="0">
                <a:pos x="87" y="29"/>
              </a:cxn>
              <a:cxn ang="0">
                <a:pos x="0" y="0"/>
              </a:cxn>
              <a:cxn ang="0">
                <a:pos x="501" y="8"/>
              </a:cxn>
              <a:cxn ang="0">
                <a:pos x="588" y="8"/>
              </a:cxn>
            </a:cxnLst>
            <a:rect l="0" t="0" r="r" b="b"/>
            <a:pathLst>
              <a:path w="589" h="51">
                <a:moveTo>
                  <a:pt x="534" y="21"/>
                </a:moveTo>
                <a:lnTo>
                  <a:pt x="399" y="25"/>
                </a:lnTo>
                <a:lnTo>
                  <a:pt x="309" y="46"/>
                </a:lnTo>
                <a:lnTo>
                  <a:pt x="156" y="50"/>
                </a:lnTo>
                <a:lnTo>
                  <a:pt x="87" y="29"/>
                </a:lnTo>
                <a:lnTo>
                  <a:pt x="0" y="0"/>
                </a:lnTo>
                <a:lnTo>
                  <a:pt x="501" y="8"/>
                </a:lnTo>
                <a:lnTo>
                  <a:pt x="588" y="8"/>
                </a:lnTo>
              </a:path>
            </a:pathLst>
          </a:custGeom>
          <a:solidFill>
            <a:srgbClr val="FDE3BA"/>
          </a:solidFill>
          <a:ln w="12699" cap="rnd" cmpd="sng">
            <a:noFill/>
            <a:prstDash val="solid"/>
            <a:round/>
            <a:headEnd type="none" w="med" len="med"/>
            <a:tailEnd type="none" w="med" len="med"/>
          </a:ln>
          <a:effectLst/>
        </p:spPr>
        <p:txBody>
          <a:bodyPr/>
          <a:lstStyle/>
          <a:p>
            <a:endParaRPr lang="en-US" dirty="0"/>
          </a:p>
        </p:txBody>
      </p:sp>
      <p:sp>
        <p:nvSpPr>
          <p:cNvPr id="307257" name="Freeform 57"/>
          <p:cNvSpPr>
            <a:spLocks noChangeAspect="1"/>
          </p:cNvSpPr>
          <p:nvPr/>
        </p:nvSpPr>
        <p:spPr bwMode="auto">
          <a:xfrm>
            <a:off x="1180230" y="3126459"/>
            <a:ext cx="6698570" cy="1640007"/>
          </a:xfrm>
          <a:custGeom>
            <a:avLst/>
            <a:gdLst/>
            <a:ahLst/>
            <a:cxnLst>
              <a:cxn ang="0">
                <a:pos x="0" y="0"/>
              </a:cxn>
              <a:cxn ang="0">
                <a:pos x="306" y="12"/>
              </a:cxn>
              <a:cxn ang="0">
                <a:pos x="495" y="86"/>
              </a:cxn>
              <a:cxn ang="0">
                <a:pos x="621" y="148"/>
              </a:cxn>
              <a:cxn ang="0">
                <a:pos x="873" y="111"/>
              </a:cxn>
              <a:cxn ang="0">
                <a:pos x="999" y="25"/>
              </a:cxn>
              <a:cxn ang="0">
                <a:pos x="1458" y="37"/>
              </a:cxn>
              <a:cxn ang="0">
                <a:pos x="1800" y="148"/>
              </a:cxn>
              <a:cxn ang="0">
                <a:pos x="2043" y="111"/>
              </a:cxn>
              <a:cxn ang="0">
                <a:pos x="2223" y="37"/>
              </a:cxn>
              <a:cxn ang="0">
                <a:pos x="2718" y="25"/>
              </a:cxn>
              <a:cxn ang="0">
                <a:pos x="2808" y="61"/>
              </a:cxn>
              <a:cxn ang="0">
                <a:pos x="2997" y="61"/>
              </a:cxn>
              <a:cxn ang="0">
                <a:pos x="3096" y="37"/>
              </a:cxn>
              <a:cxn ang="0">
                <a:pos x="3465" y="49"/>
              </a:cxn>
              <a:cxn ang="0">
                <a:pos x="3609" y="98"/>
              </a:cxn>
              <a:cxn ang="0">
                <a:pos x="3843" y="209"/>
              </a:cxn>
              <a:cxn ang="0">
                <a:pos x="4239" y="590"/>
              </a:cxn>
              <a:cxn ang="0">
                <a:pos x="4509" y="885"/>
              </a:cxn>
              <a:cxn ang="0">
                <a:pos x="4608" y="996"/>
              </a:cxn>
              <a:cxn ang="0">
                <a:pos x="4860" y="1180"/>
              </a:cxn>
              <a:cxn ang="0">
                <a:pos x="5031" y="1365"/>
              </a:cxn>
              <a:cxn ang="0">
                <a:pos x="5094" y="1426"/>
              </a:cxn>
            </a:cxnLst>
            <a:rect l="0" t="0" r="r" b="b"/>
            <a:pathLst>
              <a:path w="5095" h="1427">
                <a:moveTo>
                  <a:pt x="0" y="0"/>
                </a:moveTo>
                <a:lnTo>
                  <a:pt x="306" y="12"/>
                </a:lnTo>
                <a:lnTo>
                  <a:pt x="495" y="86"/>
                </a:lnTo>
                <a:lnTo>
                  <a:pt x="621" y="148"/>
                </a:lnTo>
                <a:lnTo>
                  <a:pt x="873" y="111"/>
                </a:lnTo>
                <a:lnTo>
                  <a:pt x="999" y="25"/>
                </a:lnTo>
                <a:lnTo>
                  <a:pt x="1458" y="37"/>
                </a:lnTo>
                <a:lnTo>
                  <a:pt x="1800" y="148"/>
                </a:lnTo>
                <a:lnTo>
                  <a:pt x="2043" y="111"/>
                </a:lnTo>
                <a:lnTo>
                  <a:pt x="2223" y="37"/>
                </a:lnTo>
                <a:lnTo>
                  <a:pt x="2718" y="25"/>
                </a:lnTo>
                <a:lnTo>
                  <a:pt x="2808" y="61"/>
                </a:lnTo>
                <a:lnTo>
                  <a:pt x="2997" y="61"/>
                </a:lnTo>
                <a:lnTo>
                  <a:pt x="3096" y="37"/>
                </a:lnTo>
                <a:lnTo>
                  <a:pt x="3465" y="49"/>
                </a:lnTo>
                <a:lnTo>
                  <a:pt x="3609" y="98"/>
                </a:lnTo>
                <a:lnTo>
                  <a:pt x="3843" y="209"/>
                </a:lnTo>
                <a:lnTo>
                  <a:pt x="4239" y="590"/>
                </a:lnTo>
                <a:lnTo>
                  <a:pt x="4509" y="885"/>
                </a:lnTo>
                <a:lnTo>
                  <a:pt x="4608" y="996"/>
                </a:lnTo>
                <a:lnTo>
                  <a:pt x="4860" y="1180"/>
                </a:lnTo>
                <a:lnTo>
                  <a:pt x="5031" y="1365"/>
                </a:lnTo>
                <a:lnTo>
                  <a:pt x="5094" y="1426"/>
                </a:lnTo>
              </a:path>
            </a:pathLst>
          </a:custGeom>
          <a:noFill/>
          <a:ln w="25399" cap="rnd" cmpd="sng">
            <a:solidFill>
              <a:srgbClr val="FF0000"/>
            </a:solidFill>
            <a:prstDash val="solid"/>
            <a:round/>
            <a:headEnd type="none" w="med" len="med"/>
            <a:tailEnd type="none" w="med" len="med"/>
          </a:ln>
          <a:effectLst/>
        </p:spPr>
        <p:txBody>
          <a:bodyPr/>
          <a:lstStyle/>
          <a:p>
            <a:endParaRPr lang="en-US" dirty="0"/>
          </a:p>
        </p:txBody>
      </p:sp>
      <p:sp>
        <p:nvSpPr>
          <p:cNvPr id="307258" name="Freeform 58"/>
          <p:cNvSpPr>
            <a:spLocks noChangeAspect="1"/>
          </p:cNvSpPr>
          <p:nvPr/>
        </p:nvSpPr>
        <p:spPr bwMode="auto">
          <a:xfrm>
            <a:off x="979488" y="3953874"/>
            <a:ext cx="6899312" cy="1458084"/>
          </a:xfrm>
          <a:custGeom>
            <a:avLst/>
            <a:gdLst/>
            <a:ahLst/>
            <a:cxnLst>
              <a:cxn ang="0">
                <a:pos x="0" y="0"/>
              </a:cxn>
              <a:cxn ang="0">
                <a:pos x="403" y="102"/>
              </a:cxn>
              <a:cxn ang="0">
                <a:pos x="926" y="173"/>
              </a:cxn>
              <a:cxn ang="0">
                <a:pos x="1496" y="235"/>
              </a:cxn>
              <a:cxn ang="0">
                <a:pos x="2118" y="358"/>
              </a:cxn>
              <a:cxn ang="0">
                <a:pos x="2521" y="532"/>
              </a:cxn>
              <a:cxn ang="0">
                <a:pos x="2908" y="747"/>
              </a:cxn>
              <a:cxn ang="0">
                <a:pos x="3227" y="931"/>
              </a:cxn>
              <a:cxn ang="0">
                <a:pos x="3584" y="1044"/>
              </a:cxn>
              <a:cxn ang="0">
                <a:pos x="3979" y="1136"/>
              </a:cxn>
              <a:cxn ang="0">
                <a:pos x="4457" y="1218"/>
              </a:cxn>
              <a:cxn ang="0">
                <a:pos x="5247" y="1267"/>
              </a:cxn>
            </a:cxnLst>
            <a:rect l="0" t="0" r="r" b="b"/>
            <a:pathLst>
              <a:path w="5248" h="1268">
                <a:moveTo>
                  <a:pt x="0" y="0"/>
                </a:moveTo>
                <a:lnTo>
                  <a:pt x="403" y="102"/>
                </a:lnTo>
                <a:lnTo>
                  <a:pt x="926" y="173"/>
                </a:lnTo>
                <a:lnTo>
                  <a:pt x="1496" y="235"/>
                </a:lnTo>
                <a:lnTo>
                  <a:pt x="2118" y="358"/>
                </a:lnTo>
                <a:lnTo>
                  <a:pt x="2521" y="532"/>
                </a:lnTo>
                <a:lnTo>
                  <a:pt x="2908" y="747"/>
                </a:lnTo>
                <a:lnTo>
                  <a:pt x="3227" y="931"/>
                </a:lnTo>
                <a:lnTo>
                  <a:pt x="3584" y="1044"/>
                </a:lnTo>
                <a:lnTo>
                  <a:pt x="3979" y="1136"/>
                </a:lnTo>
                <a:lnTo>
                  <a:pt x="4457" y="1218"/>
                </a:lnTo>
                <a:lnTo>
                  <a:pt x="5247" y="1267"/>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61" name="Rectangle 61"/>
          <p:cNvSpPr>
            <a:spLocks noChangeAspect="1" noChangeArrowheads="1"/>
          </p:cNvSpPr>
          <p:nvPr/>
        </p:nvSpPr>
        <p:spPr bwMode="auto">
          <a:xfrm>
            <a:off x="1633570" y="4621379"/>
            <a:ext cx="2134058" cy="393494"/>
          </a:xfrm>
          <a:prstGeom prst="rect">
            <a:avLst/>
          </a:prstGeom>
          <a:noFill/>
          <a:ln w="12699">
            <a:noFill/>
            <a:miter lim="800000"/>
            <a:headEnd/>
            <a:tailEnd/>
          </a:ln>
          <a:effectLst/>
        </p:spPr>
        <p:txBody>
          <a:bodyPr wrap="none" lIns="90488" tIns="44450" rIns="90488" bIns="44450">
            <a:spAutoFit/>
          </a:bodyPr>
          <a:lstStyle/>
          <a:p>
            <a:r>
              <a:rPr lang="en-US" b="1" dirty="0">
                <a:solidFill>
                  <a:srgbClr val="FFFF00"/>
                </a:solidFill>
                <a:latin typeface="Tahoma" pitchFamily="34" charset="0"/>
              </a:rPr>
              <a:t>Facies Changes</a:t>
            </a:r>
          </a:p>
        </p:txBody>
      </p:sp>
      <p:sp>
        <p:nvSpPr>
          <p:cNvPr id="307262" name="Line 62"/>
          <p:cNvSpPr>
            <a:spLocks noChangeAspect="1" noChangeShapeType="1"/>
          </p:cNvSpPr>
          <p:nvPr/>
        </p:nvSpPr>
        <p:spPr bwMode="auto">
          <a:xfrm>
            <a:off x="2333483" y="2920279"/>
            <a:ext cx="379927" cy="394842"/>
          </a:xfrm>
          <a:prstGeom prst="line">
            <a:avLst/>
          </a:prstGeom>
          <a:noFill/>
          <a:ln w="28575">
            <a:solidFill>
              <a:srgbClr val="FF00FF"/>
            </a:solidFill>
            <a:round/>
            <a:headEnd/>
            <a:tailEnd type="triangle" w="med" len="med"/>
          </a:ln>
          <a:effectLst/>
        </p:spPr>
        <p:txBody>
          <a:bodyPr wrap="none" anchor="ctr"/>
          <a:lstStyle/>
          <a:p>
            <a:endParaRPr lang="en-US" dirty="0"/>
          </a:p>
        </p:txBody>
      </p:sp>
      <p:sp>
        <p:nvSpPr>
          <p:cNvPr id="307263" name="Line 63"/>
          <p:cNvSpPr>
            <a:spLocks noChangeAspect="1" noChangeShapeType="1"/>
          </p:cNvSpPr>
          <p:nvPr/>
        </p:nvSpPr>
        <p:spPr bwMode="auto">
          <a:xfrm>
            <a:off x="2227050" y="2900065"/>
            <a:ext cx="355676" cy="549813"/>
          </a:xfrm>
          <a:prstGeom prst="line">
            <a:avLst/>
          </a:prstGeom>
          <a:noFill/>
          <a:ln w="28575">
            <a:solidFill>
              <a:srgbClr val="FF00FF"/>
            </a:solidFill>
            <a:round/>
            <a:headEnd/>
            <a:tailEnd type="triangle" w="med" len="med"/>
          </a:ln>
          <a:effectLst/>
        </p:spPr>
        <p:txBody>
          <a:bodyPr wrap="none" anchor="ctr"/>
          <a:lstStyle/>
          <a:p>
            <a:endParaRPr lang="en-US" dirty="0"/>
          </a:p>
        </p:txBody>
      </p:sp>
      <p:sp>
        <p:nvSpPr>
          <p:cNvPr id="307264" name="Line 64"/>
          <p:cNvSpPr>
            <a:spLocks noChangeAspect="1" noChangeShapeType="1"/>
          </p:cNvSpPr>
          <p:nvPr/>
        </p:nvSpPr>
        <p:spPr bwMode="auto">
          <a:xfrm>
            <a:off x="2167770" y="2900065"/>
            <a:ext cx="226339" cy="663010"/>
          </a:xfrm>
          <a:prstGeom prst="line">
            <a:avLst/>
          </a:prstGeom>
          <a:noFill/>
          <a:ln w="28575">
            <a:solidFill>
              <a:srgbClr val="FF00FF"/>
            </a:solidFill>
            <a:round/>
            <a:headEnd/>
            <a:tailEnd type="triangle" w="med" len="med"/>
          </a:ln>
          <a:effectLst/>
        </p:spPr>
        <p:txBody>
          <a:bodyPr wrap="none" anchor="ctr"/>
          <a:lstStyle/>
          <a:p>
            <a:endParaRPr lang="en-US" dirty="0"/>
          </a:p>
        </p:txBody>
      </p:sp>
      <p:sp>
        <p:nvSpPr>
          <p:cNvPr id="307265" name="Line 65"/>
          <p:cNvSpPr>
            <a:spLocks noChangeAspect="1" noChangeShapeType="1"/>
          </p:cNvSpPr>
          <p:nvPr/>
        </p:nvSpPr>
        <p:spPr bwMode="auto">
          <a:xfrm>
            <a:off x="2096365" y="2889284"/>
            <a:ext cx="154935" cy="828763"/>
          </a:xfrm>
          <a:prstGeom prst="line">
            <a:avLst/>
          </a:prstGeom>
          <a:noFill/>
          <a:ln w="28575">
            <a:solidFill>
              <a:srgbClr val="FF00FF"/>
            </a:solidFill>
            <a:round/>
            <a:headEnd/>
            <a:tailEnd type="triangle" w="med" len="med"/>
          </a:ln>
          <a:effectLst/>
        </p:spPr>
        <p:txBody>
          <a:bodyPr wrap="none" anchor="ctr"/>
          <a:lstStyle/>
          <a:p>
            <a:endParaRPr lang="en-US" dirty="0"/>
          </a:p>
        </p:txBody>
      </p:sp>
      <p:sp>
        <p:nvSpPr>
          <p:cNvPr id="307266" name="Line 66"/>
          <p:cNvSpPr>
            <a:spLocks noChangeAspect="1" noChangeShapeType="1"/>
          </p:cNvSpPr>
          <p:nvPr/>
        </p:nvSpPr>
        <p:spPr bwMode="auto">
          <a:xfrm>
            <a:off x="2392762" y="2910846"/>
            <a:ext cx="604919" cy="322072"/>
          </a:xfrm>
          <a:prstGeom prst="line">
            <a:avLst/>
          </a:prstGeom>
          <a:noFill/>
          <a:ln w="28575">
            <a:solidFill>
              <a:srgbClr val="FF00FF"/>
            </a:solidFill>
            <a:round/>
            <a:headEnd/>
            <a:tailEnd type="triangle" w="med" len="med"/>
          </a:ln>
          <a:effectLst/>
        </p:spPr>
        <p:txBody>
          <a:bodyPr wrap="none" anchor="ctr"/>
          <a:lstStyle/>
          <a:p>
            <a:endParaRPr lang="en-US" dirty="0"/>
          </a:p>
        </p:txBody>
      </p:sp>
      <p:sp>
        <p:nvSpPr>
          <p:cNvPr id="307269" name="Freeform 69"/>
          <p:cNvSpPr>
            <a:spLocks noChangeAspect="1"/>
          </p:cNvSpPr>
          <p:nvPr/>
        </p:nvSpPr>
        <p:spPr bwMode="auto">
          <a:xfrm>
            <a:off x="2635269" y="4046857"/>
            <a:ext cx="2557097" cy="611802"/>
          </a:xfrm>
          <a:custGeom>
            <a:avLst/>
            <a:gdLst/>
            <a:ahLst/>
            <a:cxnLst>
              <a:cxn ang="0">
                <a:pos x="0" y="0"/>
              </a:cxn>
              <a:cxn ang="0">
                <a:pos x="339" y="39"/>
              </a:cxn>
              <a:cxn ang="0">
                <a:pos x="762" y="102"/>
              </a:cxn>
              <a:cxn ang="0">
                <a:pos x="1095" y="159"/>
              </a:cxn>
              <a:cxn ang="0">
                <a:pos x="1320" y="222"/>
              </a:cxn>
              <a:cxn ang="0">
                <a:pos x="1656" y="375"/>
              </a:cxn>
              <a:cxn ang="0">
                <a:pos x="1944" y="531"/>
              </a:cxn>
            </a:cxnLst>
            <a:rect l="0" t="0" r="r" b="b"/>
            <a:pathLst>
              <a:path w="1945" h="532">
                <a:moveTo>
                  <a:pt x="0" y="0"/>
                </a:moveTo>
                <a:lnTo>
                  <a:pt x="339" y="39"/>
                </a:lnTo>
                <a:lnTo>
                  <a:pt x="762" y="102"/>
                </a:lnTo>
                <a:lnTo>
                  <a:pt x="1095" y="159"/>
                </a:lnTo>
                <a:lnTo>
                  <a:pt x="1320" y="222"/>
                </a:lnTo>
                <a:lnTo>
                  <a:pt x="1656" y="375"/>
                </a:lnTo>
                <a:lnTo>
                  <a:pt x="1944" y="531"/>
                </a:lnTo>
              </a:path>
            </a:pathLst>
          </a:custGeom>
          <a:noFill/>
          <a:ln w="28575" cap="rnd" cmpd="sng">
            <a:solidFill>
              <a:srgbClr val="3365FB"/>
            </a:solidFill>
            <a:prstDash val="solid"/>
            <a:round/>
            <a:headEnd type="triangle" w="med" len="med"/>
            <a:tailEnd type="triangle" w="med" len="med"/>
          </a:ln>
          <a:effectLst/>
        </p:spPr>
        <p:txBody>
          <a:bodyPr/>
          <a:lstStyle/>
          <a:p>
            <a:endParaRPr lang="en-US" dirty="0"/>
          </a:p>
        </p:txBody>
      </p:sp>
      <p:sp>
        <p:nvSpPr>
          <p:cNvPr id="307270" name="Line 70"/>
          <p:cNvSpPr>
            <a:spLocks noChangeAspect="1" noChangeShapeType="1"/>
          </p:cNvSpPr>
          <p:nvPr/>
        </p:nvSpPr>
        <p:spPr bwMode="auto">
          <a:xfrm flipV="1">
            <a:off x="3587781" y="4266513"/>
            <a:ext cx="674977" cy="443354"/>
          </a:xfrm>
          <a:prstGeom prst="line">
            <a:avLst/>
          </a:prstGeom>
          <a:noFill/>
          <a:ln w="28575">
            <a:solidFill>
              <a:srgbClr val="FF00FF"/>
            </a:solidFill>
            <a:round/>
            <a:headEnd/>
            <a:tailEnd type="triangle" w="med" len="med"/>
          </a:ln>
          <a:effectLst/>
        </p:spPr>
        <p:txBody>
          <a:bodyPr wrap="none" anchor="ctr"/>
          <a:lstStyle/>
          <a:p>
            <a:endParaRPr lang="en-US" dirty="0"/>
          </a:p>
        </p:txBody>
      </p:sp>
      <p:sp>
        <p:nvSpPr>
          <p:cNvPr id="307301" name="Oval 101"/>
          <p:cNvSpPr>
            <a:spLocks noChangeAspect="1" noChangeArrowheads="1"/>
          </p:cNvSpPr>
          <p:nvPr/>
        </p:nvSpPr>
        <p:spPr bwMode="auto">
          <a:xfrm>
            <a:off x="6584084" y="4312331"/>
            <a:ext cx="1570904" cy="1466169"/>
          </a:xfrm>
          <a:prstGeom prst="ellipse">
            <a:avLst/>
          </a:prstGeom>
          <a:noFill/>
          <a:ln w="57150">
            <a:solidFill>
              <a:srgbClr val="FF0000"/>
            </a:solidFill>
            <a:round/>
            <a:headEnd/>
            <a:tailEnd/>
          </a:ln>
          <a:effectLst/>
        </p:spPr>
        <p:txBody>
          <a:bodyPr wrap="none" anchor="ctr"/>
          <a:lstStyle/>
          <a:p>
            <a:endParaRPr lang="en-US" dirty="0"/>
          </a:p>
        </p:txBody>
      </p:sp>
      <p:sp>
        <p:nvSpPr>
          <p:cNvPr id="307302" name="Text Box 102"/>
          <p:cNvSpPr txBox="1">
            <a:spLocks noChangeArrowheads="1"/>
          </p:cNvSpPr>
          <p:nvPr/>
        </p:nvSpPr>
        <p:spPr bwMode="auto">
          <a:xfrm>
            <a:off x="679450" y="1609725"/>
            <a:ext cx="2108200" cy="621709"/>
          </a:xfrm>
          <a:prstGeom prst="rect">
            <a:avLst/>
          </a:prstGeom>
          <a:noFill/>
          <a:ln w="9525">
            <a:noFill/>
            <a:miter lim="800000"/>
            <a:headEnd/>
            <a:tailEnd/>
          </a:ln>
          <a:effectLst/>
        </p:spPr>
        <p:txBody>
          <a:bodyPr>
            <a:spAutoFit/>
          </a:bodyPr>
          <a:lstStyle/>
          <a:p>
            <a:pPr marL="231775" indent="-231775">
              <a:spcBef>
                <a:spcPct val="15000"/>
              </a:spcBef>
              <a:buFontTx/>
              <a:buChar char="•"/>
            </a:pPr>
            <a:r>
              <a:rPr lang="en-US" sz="1600" b="1" dirty="0">
                <a:latin typeface="Tahoma" pitchFamily="34" charset="0"/>
              </a:rPr>
              <a:t>Fluid Contacts</a:t>
            </a:r>
          </a:p>
          <a:p>
            <a:pPr marL="231775" indent="-231775">
              <a:spcBef>
                <a:spcPct val="15000"/>
              </a:spcBef>
              <a:buFontTx/>
              <a:buChar char="•"/>
            </a:pPr>
            <a:r>
              <a:rPr lang="en-US" sz="1600" b="1" dirty="0">
                <a:latin typeface="Tahoma" pitchFamily="34" charset="0"/>
              </a:rPr>
              <a:t>Fault Planes</a:t>
            </a:r>
          </a:p>
        </p:txBody>
      </p:sp>
      <p:sp>
        <p:nvSpPr>
          <p:cNvPr id="307303" name="Text Box 103"/>
          <p:cNvSpPr txBox="1">
            <a:spLocks noChangeArrowheads="1"/>
          </p:cNvSpPr>
          <p:nvPr/>
        </p:nvSpPr>
        <p:spPr bwMode="auto">
          <a:xfrm>
            <a:off x="2928938" y="1609725"/>
            <a:ext cx="2108200" cy="621709"/>
          </a:xfrm>
          <a:prstGeom prst="rect">
            <a:avLst/>
          </a:prstGeom>
          <a:noFill/>
          <a:ln w="9525">
            <a:noFill/>
            <a:miter lim="800000"/>
            <a:headEnd/>
            <a:tailEnd/>
          </a:ln>
          <a:effectLst/>
        </p:spPr>
        <p:txBody>
          <a:bodyPr>
            <a:spAutoFit/>
          </a:bodyPr>
          <a:lstStyle/>
          <a:p>
            <a:pPr marL="231775" indent="-231775">
              <a:spcBef>
                <a:spcPct val="15000"/>
              </a:spcBef>
              <a:buFontTx/>
              <a:buChar char="•"/>
            </a:pPr>
            <a:r>
              <a:rPr lang="en-US" sz="1600" b="1" dirty="0">
                <a:latin typeface="Tahoma" pitchFamily="34" charset="0"/>
              </a:rPr>
              <a:t>Multiples</a:t>
            </a:r>
          </a:p>
          <a:p>
            <a:pPr marL="231775" indent="-231775">
              <a:spcBef>
                <a:spcPct val="15000"/>
              </a:spcBef>
              <a:buFontTx/>
              <a:buChar char="•"/>
            </a:pPr>
            <a:r>
              <a:rPr lang="en-US" sz="1600" b="1" dirty="0">
                <a:latin typeface="Tahoma" pitchFamily="34" charset="0"/>
              </a:rPr>
              <a:t>Others</a:t>
            </a:r>
          </a:p>
        </p:txBody>
      </p:sp>
      <p:grpSp>
        <p:nvGrpSpPr>
          <p:cNvPr id="3" name="Group 108"/>
          <p:cNvGrpSpPr>
            <a:grpSpLocks/>
          </p:cNvGrpSpPr>
          <p:nvPr/>
        </p:nvGrpSpPr>
        <p:grpSpPr bwMode="auto">
          <a:xfrm>
            <a:off x="5121275" y="1085850"/>
            <a:ext cx="3438525" cy="3192463"/>
            <a:chOff x="3226" y="684"/>
            <a:chExt cx="2166" cy="2011"/>
          </a:xfrm>
        </p:grpSpPr>
        <p:sp>
          <p:nvSpPr>
            <p:cNvPr id="307259" name="Rectangle 59"/>
            <p:cNvSpPr>
              <a:spLocks noChangeArrowheads="1"/>
            </p:cNvSpPr>
            <p:nvPr/>
          </p:nvSpPr>
          <p:spPr bwMode="auto">
            <a:xfrm>
              <a:off x="3803" y="1669"/>
              <a:ext cx="1589" cy="286"/>
            </a:xfrm>
            <a:prstGeom prst="rect">
              <a:avLst/>
            </a:prstGeom>
            <a:noFill/>
            <a:ln w="12699">
              <a:noFill/>
              <a:miter lim="800000"/>
              <a:headEnd/>
              <a:tailEnd/>
            </a:ln>
            <a:effectLst/>
          </p:spPr>
          <p:txBody>
            <a:bodyPr wrap="none" lIns="90488" tIns="44450" rIns="90488" bIns="44450">
              <a:spAutoFit/>
            </a:bodyPr>
            <a:lstStyle/>
            <a:p>
              <a:r>
                <a:rPr lang="en-US" sz="2400" b="1" dirty="0">
                  <a:solidFill>
                    <a:srgbClr val="FFFF00"/>
                  </a:solidFill>
                  <a:latin typeface="Tahoma" pitchFamily="34" charset="0"/>
                </a:rPr>
                <a:t>Unconformities</a:t>
              </a:r>
            </a:p>
          </p:txBody>
        </p:sp>
        <p:sp>
          <p:nvSpPr>
            <p:cNvPr id="307267" name="Line 67"/>
            <p:cNvSpPr>
              <a:spLocks noChangeShapeType="1"/>
            </p:cNvSpPr>
            <p:nvPr/>
          </p:nvSpPr>
          <p:spPr bwMode="auto">
            <a:xfrm flipH="1">
              <a:off x="3474" y="1848"/>
              <a:ext cx="341" cy="155"/>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307272" name="Oval 72"/>
            <p:cNvSpPr>
              <a:spLocks noChangeArrowheads="1"/>
            </p:cNvSpPr>
            <p:nvPr/>
          </p:nvSpPr>
          <p:spPr bwMode="auto">
            <a:xfrm>
              <a:off x="3226" y="684"/>
              <a:ext cx="2119" cy="2011"/>
            </a:xfrm>
            <a:prstGeom prst="ellipse">
              <a:avLst/>
            </a:prstGeom>
            <a:solidFill>
              <a:schemeClr val="tx2"/>
            </a:solidFill>
            <a:ln w="25399">
              <a:solidFill>
                <a:srgbClr val="FF0000"/>
              </a:solidFill>
              <a:round/>
              <a:headEnd/>
              <a:tailEnd/>
            </a:ln>
            <a:effectLst/>
          </p:spPr>
          <p:txBody>
            <a:bodyPr wrap="none" anchor="ctr"/>
            <a:lstStyle/>
            <a:p>
              <a:endParaRPr lang="en-US" dirty="0"/>
            </a:p>
          </p:txBody>
        </p:sp>
        <p:sp>
          <p:nvSpPr>
            <p:cNvPr id="307273" name="Freeform 73"/>
            <p:cNvSpPr>
              <a:spLocks/>
            </p:cNvSpPr>
            <p:nvPr/>
          </p:nvSpPr>
          <p:spPr bwMode="auto">
            <a:xfrm>
              <a:off x="3495" y="1354"/>
              <a:ext cx="1273" cy="282"/>
            </a:xfrm>
            <a:custGeom>
              <a:avLst/>
              <a:gdLst/>
              <a:ahLst/>
              <a:cxnLst>
                <a:cxn ang="0">
                  <a:pos x="0" y="6"/>
                </a:cxn>
                <a:cxn ang="0">
                  <a:pos x="348" y="250"/>
                </a:cxn>
                <a:cxn ang="0">
                  <a:pos x="399" y="290"/>
                </a:cxn>
                <a:cxn ang="0">
                  <a:pos x="1339" y="296"/>
                </a:cxn>
                <a:cxn ang="0">
                  <a:pos x="1225" y="250"/>
                </a:cxn>
                <a:cxn ang="0">
                  <a:pos x="980" y="250"/>
                </a:cxn>
                <a:cxn ang="0">
                  <a:pos x="860" y="245"/>
                </a:cxn>
                <a:cxn ang="0">
                  <a:pos x="741" y="233"/>
                </a:cxn>
                <a:cxn ang="0">
                  <a:pos x="615" y="211"/>
                </a:cxn>
                <a:cxn ang="0">
                  <a:pos x="553" y="176"/>
                </a:cxn>
                <a:cxn ang="0">
                  <a:pos x="365" y="68"/>
                </a:cxn>
                <a:cxn ang="0">
                  <a:pos x="171" y="0"/>
                </a:cxn>
                <a:cxn ang="0">
                  <a:pos x="0" y="6"/>
                </a:cxn>
              </a:cxnLst>
              <a:rect l="0" t="0" r="r" b="b"/>
              <a:pathLst>
                <a:path w="1340" h="297">
                  <a:moveTo>
                    <a:pt x="0" y="6"/>
                  </a:moveTo>
                  <a:lnTo>
                    <a:pt x="348" y="250"/>
                  </a:lnTo>
                  <a:lnTo>
                    <a:pt x="399" y="290"/>
                  </a:lnTo>
                  <a:lnTo>
                    <a:pt x="1339" y="296"/>
                  </a:lnTo>
                  <a:lnTo>
                    <a:pt x="1225" y="250"/>
                  </a:lnTo>
                  <a:lnTo>
                    <a:pt x="980" y="250"/>
                  </a:lnTo>
                  <a:lnTo>
                    <a:pt x="860" y="245"/>
                  </a:lnTo>
                  <a:lnTo>
                    <a:pt x="741" y="233"/>
                  </a:lnTo>
                  <a:lnTo>
                    <a:pt x="615" y="211"/>
                  </a:lnTo>
                  <a:lnTo>
                    <a:pt x="553" y="176"/>
                  </a:lnTo>
                  <a:lnTo>
                    <a:pt x="365" y="68"/>
                  </a:lnTo>
                  <a:lnTo>
                    <a:pt x="171" y="0"/>
                  </a:lnTo>
                  <a:lnTo>
                    <a:pt x="0" y="6"/>
                  </a:lnTo>
                </a:path>
              </a:pathLst>
            </a:custGeom>
            <a:solidFill>
              <a:srgbClr val="FA0836"/>
            </a:solidFill>
            <a:ln w="12699" cap="rnd" cmpd="sng">
              <a:noFill/>
              <a:prstDash val="solid"/>
              <a:round/>
              <a:headEnd type="none" w="med" len="med"/>
              <a:tailEnd type="none" w="med" len="med"/>
            </a:ln>
            <a:effectLst/>
          </p:spPr>
          <p:txBody>
            <a:bodyPr/>
            <a:lstStyle/>
            <a:p>
              <a:endParaRPr lang="en-US" dirty="0"/>
            </a:p>
          </p:txBody>
        </p:sp>
        <p:sp>
          <p:nvSpPr>
            <p:cNvPr id="307274" name="Freeform 74"/>
            <p:cNvSpPr>
              <a:spLocks/>
            </p:cNvSpPr>
            <p:nvPr/>
          </p:nvSpPr>
          <p:spPr bwMode="auto">
            <a:xfrm>
              <a:off x="3868" y="1630"/>
              <a:ext cx="1253" cy="136"/>
            </a:xfrm>
            <a:custGeom>
              <a:avLst/>
              <a:gdLst/>
              <a:ahLst/>
              <a:cxnLst>
                <a:cxn ang="0">
                  <a:pos x="0" y="6"/>
                </a:cxn>
                <a:cxn ang="0">
                  <a:pos x="222" y="143"/>
                </a:cxn>
                <a:cxn ang="0">
                  <a:pos x="1317" y="137"/>
                </a:cxn>
                <a:cxn ang="0">
                  <a:pos x="1277" y="120"/>
                </a:cxn>
                <a:cxn ang="0">
                  <a:pos x="1174" y="92"/>
                </a:cxn>
                <a:cxn ang="0">
                  <a:pos x="941" y="0"/>
                </a:cxn>
                <a:cxn ang="0">
                  <a:pos x="0" y="6"/>
                </a:cxn>
              </a:cxnLst>
              <a:rect l="0" t="0" r="r" b="b"/>
              <a:pathLst>
                <a:path w="1318" h="144">
                  <a:moveTo>
                    <a:pt x="0" y="6"/>
                  </a:moveTo>
                  <a:lnTo>
                    <a:pt x="222" y="143"/>
                  </a:lnTo>
                  <a:lnTo>
                    <a:pt x="1317" y="137"/>
                  </a:lnTo>
                  <a:lnTo>
                    <a:pt x="1277" y="120"/>
                  </a:lnTo>
                  <a:lnTo>
                    <a:pt x="1174" y="92"/>
                  </a:lnTo>
                  <a:lnTo>
                    <a:pt x="941" y="0"/>
                  </a:lnTo>
                  <a:lnTo>
                    <a:pt x="0" y="6"/>
                  </a:lnTo>
                </a:path>
              </a:pathLst>
            </a:custGeom>
            <a:solidFill>
              <a:srgbClr val="008000"/>
            </a:solidFill>
            <a:ln w="12699" cap="rnd" cmpd="sng">
              <a:noFill/>
              <a:prstDash val="solid"/>
              <a:round/>
              <a:headEnd type="none" w="med" len="med"/>
              <a:tailEnd type="none" w="med" len="med"/>
            </a:ln>
            <a:effectLst/>
          </p:spPr>
          <p:txBody>
            <a:bodyPr/>
            <a:lstStyle/>
            <a:p>
              <a:endParaRPr lang="en-US" dirty="0"/>
            </a:p>
          </p:txBody>
        </p:sp>
        <p:sp>
          <p:nvSpPr>
            <p:cNvPr id="307275" name="Freeform 75"/>
            <p:cNvSpPr>
              <a:spLocks/>
            </p:cNvSpPr>
            <p:nvPr/>
          </p:nvSpPr>
          <p:spPr bwMode="auto">
            <a:xfrm>
              <a:off x="4113" y="1766"/>
              <a:ext cx="1013" cy="223"/>
            </a:xfrm>
            <a:custGeom>
              <a:avLst/>
              <a:gdLst/>
              <a:ahLst/>
              <a:cxnLst>
                <a:cxn ang="0">
                  <a:pos x="0" y="0"/>
                </a:cxn>
                <a:cxn ang="0">
                  <a:pos x="120" y="91"/>
                </a:cxn>
                <a:cxn ang="0">
                  <a:pos x="450" y="183"/>
                </a:cxn>
                <a:cxn ang="0">
                  <a:pos x="787" y="223"/>
                </a:cxn>
                <a:cxn ang="0">
                  <a:pos x="1060" y="234"/>
                </a:cxn>
                <a:cxn ang="0">
                  <a:pos x="1066" y="0"/>
                </a:cxn>
                <a:cxn ang="0">
                  <a:pos x="0" y="0"/>
                </a:cxn>
              </a:cxnLst>
              <a:rect l="0" t="0" r="r" b="b"/>
              <a:pathLst>
                <a:path w="1067" h="235">
                  <a:moveTo>
                    <a:pt x="0" y="0"/>
                  </a:moveTo>
                  <a:lnTo>
                    <a:pt x="120" y="91"/>
                  </a:lnTo>
                  <a:lnTo>
                    <a:pt x="450" y="183"/>
                  </a:lnTo>
                  <a:lnTo>
                    <a:pt x="787" y="223"/>
                  </a:lnTo>
                  <a:lnTo>
                    <a:pt x="1060" y="234"/>
                  </a:lnTo>
                  <a:lnTo>
                    <a:pt x="1066" y="0"/>
                  </a:lnTo>
                  <a:lnTo>
                    <a:pt x="0" y="0"/>
                  </a:lnTo>
                </a:path>
              </a:pathLst>
            </a:custGeom>
            <a:solidFill>
              <a:srgbClr val="33CCFF"/>
            </a:solidFill>
            <a:ln w="12699" cap="rnd" cmpd="sng">
              <a:noFill/>
              <a:prstDash val="solid"/>
              <a:round/>
              <a:headEnd type="none" w="med" len="med"/>
              <a:tailEnd type="none" w="med" len="med"/>
            </a:ln>
            <a:effectLst/>
          </p:spPr>
          <p:txBody>
            <a:bodyPr/>
            <a:lstStyle/>
            <a:p>
              <a:endParaRPr lang="en-US" dirty="0"/>
            </a:p>
          </p:txBody>
        </p:sp>
        <p:sp>
          <p:nvSpPr>
            <p:cNvPr id="307276" name="Freeform 76"/>
            <p:cNvSpPr>
              <a:spLocks/>
            </p:cNvSpPr>
            <p:nvPr/>
          </p:nvSpPr>
          <p:spPr bwMode="auto">
            <a:xfrm>
              <a:off x="3370" y="693"/>
              <a:ext cx="1751" cy="1062"/>
            </a:xfrm>
            <a:custGeom>
              <a:avLst/>
              <a:gdLst/>
              <a:ahLst/>
              <a:cxnLst>
                <a:cxn ang="0">
                  <a:pos x="137" y="701"/>
                </a:cxn>
                <a:cxn ang="0">
                  <a:pos x="285" y="695"/>
                </a:cxn>
                <a:cxn ang="0">
                  <a:pos x="462" y="747"/>
                </a:cxn>
                <a:cxn ang="0">
                  <a:pos x="690" y="872"/>
                </a:cxn>
                <a:cxn ang="0">
                  <a:pos x="769" y="906"/>
                </a:cxn>
                <a:cxn ang="0">
                  <a:pos x="969" y="940"/>
                </a:cxn>
                <a:cxn ang="0">
                  <a:pos x="1362" y="952"/>
                </a:cxn>
                <a:cxn ang="0">
                  <a:pos x="1590" y="1032"/>
                </a:cxn>
                <a:cxn ang="0">
                  <a:pos x="1756" y="1094"/>
                </a:cxn>
                <a:cxn ang="0">
                  <a:pos x="1841" y="1117"/>
                </a:cxn>
                <a:cxn ang="0">
                  <a:pos x="1841" y="895"/>
                </a:cxn>
                <a:cxn ang="0">
                  <a:pos x="1562" y="581"/>
                </a:cxn>
                <a:cxn ang="0">
                  <a:pos x="1368" y="331"/>
                </a:cxn>
                <a:cxn ang="0">
                  <a:pos x="1243" y="194"/>
                </a:cxn>
                <a:cxn ang="0">
                  <a:pos x="1106" y="74"/>
                </a:cxn>
                <a:cxn ang="0">
                  <a:pos x="1009" y="0"/>
                </a:cxn>
                <a:cxn ang="0">
                  <a:pos x="872" y="17"/>
                </a:cxn>
                <a:cxn ang="0">
                  <a:pos x="576" y="68"/>
                </a:cxn>
                <a:cxn ang="0">
                  <a:pos x="422" y="142"/>
                </a:cxn>
                <a:cxn ang="0">
                  <a:pos x="262" y="245"/>
                </a:cxn>
                <a:cxn ang="0">
                  <a:pos x="131" y="376"/>
                </a:cxn>
                <a:cxn ang="0">
                  <a:pos x="57" y="456"/>
                </a:cxn>
                <a:cxn ang="0">
                  <a:pos x="0" y="553"/>
                </a:cxn>
                <a:cxn ang="0">
                  <a:pos x="0" y="587"/>
                </a:cxn>
                <a:cxn ang="0">
                  <a:pos x="137" y="701"/>
                </a:cxn>
              </a:cxnLst>
              <a:rect l="0" t="0" r="r" b="b"/>
              <a:pathLst>
                <a:path w="1842" h="1118">
                  <a:moveTo>
                    <a:pt x="137" y="701"/>
                  </a:moveTo>
                  <a:lnTo>
                    <a:pt x="285" y="695"/>
                  </a:lnTo>
                  <a:lnTo>
                    <a:pt x="462" y="747"/>
                  </a:lnTo>
                  <a:lnTo>
                    <a:pt x="690" y="872"/>
                  </a:lnTo>
                  <a:lnTo>
                    <a:pt x="769" y="906"/>
                  </a:lnTo>
                  <a:lnTo>
                    <a:pt x="969" y="940"/>
                  </a:lnTo>
                  <a:lnTo>
                    <a:pt x="1362" y="952"/>
                  </a:lnTo>
                  <a:lnTo>
                    <a:pt x="1590" y="1032"/>
                  </a:lnTo>
                  <a:lnTo>
                    <a:pt x="1756" y="1094"/>
                  </a:lnTo>
                  <a:lnTo>
                    <a:pt x="1841" y="1117"/>
                  </a:lnTo>
                  <a:lnTo>
                    <a:pt x="1841" y="895"/>
                  </a:lnTo>
                  <a:lnTo>
                    <a:pt x="1562" y="581"/>
                  </a:lnTo>
                  <a:lnTo>
                    <a:pt x="1368" y="331"/>
                  </a:lnTo>
                  <a:lnTo>
                    <a:pt x="1243" y="194"/>
                  </a:lnTo>
                  <a:lnTo>
                    <a:pt x="1106" y="74"/>
                  </a:lnTo>
                  <a:lnTo>
                    <a:pt x="1009" y="0"/>
                  </a:lnTo>
                  <a:lnTo>
                    <a:pt x="872" y="17"/>
                  </a:lnTo>
                  <a:lnTo>
                    <a:pt x="576" y="68"/>
                  </a:lnTo>
                  <a:lnTo>
                    <a:pt x="422" y="142"/>
                  </a:lnTo>
                  <a:lnTo>
                    <a:pt x="262" y="245"/>
                  </a:lnTo>
                  <a:lnTo>
                    <a:pt x="131" y="376"/>
                  </a:lnTo>
                  <a:lnTo>
                    <a:pt x="57" y="456"/>
                  </a:lnTo>
                  <a:lnTo>
                    <a:pt x="0" y="553"/>
                  </a:lnTo>
                  <a:lnTo>
                    <a:pt x="0" y="587"/>
                  </a:lnTo>
                  <a:lnTo>
                    <a:pt x="137" y="701"/>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sp>
          <p:nvSpPr>
            <p:cNvPr id="307277" name="Freeform 77"/>
            <p:cNvSpPr>
              <a:spLocks/>
            </p:cNvSpPr>
            <p:nvPr/>
          </p:nvSpPr>
          <p:spPr bwMode="auto">
            <a:xfrm>
              <a:off x="3246" y="1246"/>
              <a:ext cx="1880" cy="1014"/>
            </a:xfrm>
            <a:custGeom>
              <a:avLst/>
              <a:gdLst/>
              <a:ahLst/>
              <a:cxnLst>
                <a:cxn ang="0">
                  <a:pos x="103" y="929"/>
                </a:cxn>
                <a:cxn ang="0">
                  <a:pos x="336" y="975"/>
                </a:cxn>
                <a:cxn ang="0">
                  <a:pos x="456" y="1003"/>
                </a:cxn>
                <a:cxn ang="0">
                  <a:pos x="787" y="1015"/>
                </a:cxn>
                <a:cxn ang="0">
                  <a:pos x="1322" y="1049"/>
                </a:cxn>
                <a:cxn ang="0">
                  <a:pos x="1664" y="1060"/>
                </a:cxn>
                <a:cxn ang="0">
                  <a:pos x="1978" y="1066"/>
                </a:cxn>
                <a:cxn ang="0">
                  <a:pos x="1967" y="775"/>
                </a:cxn>
                <a:cxn ang="0">
                  <a:pos x="1676" y="764"/>
                </a:cxn>
                <a:cxn ang="0">
                  <a:pos x="1414" y="735"/>
                </a:cxn>
                <a:cxn ang="0">
                  <a:pos x="1237" y="695"/>
                </a:cxn>
                <a:cxn ang="0">
                  <a:pos x="1003" y="621"/>
                </a:cxn>
                <a:cxn ang="0">
                  <a:pos x="559" y="342"/>
                </a:cxn>
                <a:cxn ang="0">
                  <a:pos x="194" y="74"/>
                </a:cxn>
                <a:cxn ang="0">
                  <a:pos x="120" y="0"/>
                </a:cxn>
                <a:cxn ang="0">
                  <a:pos x="63" y="114"/>
                </a:cxn>
                <a:cxn ang="0">
                  <a:pos x="17" y="274"/>
                </a:cxn>
                <a:cxn ang="0">
                  <a:pos x="0" y="445"/>
                </a:cxn>
                <a:cxn ang="0">
                  <a:pos x="6" y="650"/>
                </a:cxn>
                <a:cxn ang="0">
                  <a:pos x="34" y="787"/>
                </a:cxn>
                <a:cxn ang="0">
                  <a:pos x="103" y="929"/>
                </a:cxn>
              </a:cxnLst>
              <a:rect l="0" t="0" r="r" b="b"/>
              <a:pathLst>
                <a:path w="1979" h="1067">
                  <a:moveTo>
                    <a:pt x="103" y="929"/>
                  </a:moveTo>
                  <a:lnTo>
                    <a:pt x="336" y="975"/>
                  </a:lnTo>
                  <a:lnTo>
                    <a:pt x="456" y="1003"/>
                  </a:lnTo>
                  <a:lnTo>
                    <a:pt x="787" y="1015"/>
                  </a:lnTo>
                  <a:lnTo>
                    <a:pt x="1322" y="1049"/>
                  </a:lnTo>
                  <a:lnTo>
                    <a:pt x="1664" y="1060"/>
                  </a:lnTo>
                  <a:lnTo>
                    <a:pt x="1978" y="1066"/>
                  </a:lnTo>
                  <a:lnTo>
                    <a:pt x="1967" y="775"/>
                  </a:lnTo>
                  <a:lnTo>
                    <a:pt x="1676" y="764"/>
                  </a:lnTo>
                  <a:lnTo>
                    <a:pt x="1414" y="735"/>
                  </a:lnTo>
                  <a:lnTo>
                    <a:pt x="1237" y="695"/>
                  </a:lnTo>
                  <a:lnTo>
                    <a:pt x="1003" y="621"/>
                  </a:lnTo>
                  <a:lnTo>
                    <a:pt x="559" y="342"/>
                  </a:lnTo>
                  <a:lnTo>
                    <a:pt x="194" y="74"/>
                  </a:lnTo>
                  <a:lnTo>
                    <a:pt x="120" y="0"/>
                  </a:lnTo>
                  <a:lnTo>
                    <a:pt x="63" y="114"/>
                  </a:lnTo>
                  <a:lnTo>
                    <a:pt x="17" y="274"/>
                  </a:lnTo>
                  <a:lnTo>
                    <a:pt x="0" y="445"/>
                  </a:lnTo>
                  <a:lnTo>
                    <a:pt x="6" y="650"/>
                  </a:lnTo>
                  <a:lnTo>
                    <a:pt x="34" y="787"/>
                  </a:lnTo>
                  <a:lnTo>
                    <a:pt x="103" y="929"/>
                  </a:lnTo>
                </a:path>
              </a:pathLst>
            </a:custGeom>
            <a:solidFill>
              <a:srgbClr val="DADADA"/>
            </a:solidFill>
            <a:ln w="12699" cap="rnd" cmpd="sng">
              <a:noFill/>
              <a:prstDash val="solid"/>
              <a:round/>
              <a:headEnd type="none" w="med" len="med"/>
              <a:tailEnd type="none" w="med" len="med"/>
            </a:ln>
            <a:effectLst/>
          </p:spPr>
          <p:txBody>
            <a:bodyPr/>
            <a:lstStyle/>
            <a:p>
              <a:endParaRPr lang="en-US" dirty="0"/>
            </a:p>
          </p:txBody>
        </p:sp>
        <p:grpSp>
          <p:nvGrpSpPr>
            <p:cNvPr id="4" name="Group 78"/>
            <p:cNvGrpSpPr>
              <a:grpSpLocks/>
            </p:cNvGrpSpPr>
            <p:nvPr/>
          </p:nvGrpSpPr>
          <p:grpSpPr bwMode="auto">
            <a:xfrm>
              <a:off x="3251" y="732"/>
              <a:ext cx="1864" cy="1540"/>
              <a:chOff x="2970" y="313"/>
              <a:chExt cx="1962" cy="1620"/>
            </a:xfrm>
          </p:grpSpPr>
          <p:sp>
            <p:nvSpPr>
              <p:cNvPr id="307279" name="Freeform 79"/>
              <p:cNvSpPr>
                <a:spLocks/>
              </p:cNvSpPr>
              <p:nvPr/>
            </p:nvSpPr>
            <p:spPr bwMode="auto">
              <a:xfrm>
                <a:off x="3096" y="866"/>
                <a:ext cx="1825" cy="765"/>
              </a:xfrm>
              <a:custGeom>
                <a:avLst/>
                <a:gdLst/>
                <a:ahLst/>
                <a:cxnLst>
                  <a:cxn ang="0">
                    <a:pos x="0" y="0"/>
                  </a:cxn>
                  <a:cxn ang="0">
                    <a:pos x="222" y="182"/>
                  </a:cxn>
                  <a:cxn ang="0">
                    <a:pos x="485" y="371"/>
                  </a:cxn>
                  <a:cxn ang="0">
                    <a:pos x="787" y="547"/>
                  </a:cxn>
                  <a:cxn ang="0">
                    <a:pos x="895" y="616"/>
                  </a:cxn>
                  <a:cxn ang="0">
                    <a:pos x="1226" y="713"/>
                  </a:cxn>
                  <a:cxn ang="0">
                    <a:pos x="1522" y="753"/>
                  </a:cxn>
                  <a:cxn ang="0">
                    <a:pos x="1824" y="764"/>
                  </a:cxn>
                </a:cxnLst>
                <a:rect l="0" t="0" r="r" b="b"/>
                <a:pathLst>
                  <a:path w="1825" h="765">
                    <a:moveTo>
                      <a:pt x="0" y="0"/>
                    </a:moveTo>
                    <a:lnTo>
                      <a:pt x="222" y="182"/>
                    </a:lnTo>
                    <a:lnTo>
                      <a:pt x="485" y="371"/>
                    </a:lnTo>
                    <a:lnTo>
                      <a:pt x="787" y="547"/>
                    </a:lnTo>
                    <a:lnTo>
                      <a:pt x="895" y="616"/>
                    </a:lnTo>
                    <a:lnTo>
                      <a:pt x="1226" y="713"/>
                    </a:lnTo>
                    <a:lnTo>
                      <a:pt x="1522" y="753"/>
                    </a:lnTo>
                    <a:lnTo>
                      <a:pt x="1824" y="764"/>
                    </a:lnTo>
                  </a:path>
                </a:pathLst>
              </a:custGeom>
              <a:noFill/>
              <a:ln w="25399" cap="rnd" cmpd="sng">
                <a:solidFill>
                  <a:schemeClr val="hlink"/>
                </a:solidFill>
                <a:prstDash val="solid"/>
                <a:round/>
                <a:headEnd type="none" w="med" len="med"/>
                <a:tailEnd type="none" w="med" len="med"/>
              </a:ln>
              <a:effectLst/>
            </p:spPr>
            <p:txBody>
              <a:bodyPr/>
              <a:lstStyle/>
              <a:p>
                <a:endParaRPr lang="en-US" dirty="0"/>
              </a:p>
            </p:txBody>
          </p:sp>
          <p:grpSp>
            <p:nvGrpSpPr>
              <p:cNvPr id="5" name="Group 80"/>
              <p:cNvGrpSpPr>
                <a:grpSpLocks/>
              </p:cNvGrpSpPr>
              <p:nvPr/>
            </p:nvGrpSpPr>
            <p:grpSpPr bwMode="auto">
              <a:xfrm>
                <a:off x="2970" y="313"/>
                <a:ext cx="1962" cy="1620"/>
                <a:chOff x="2970" y="313"/>
                <a:chExt cx="1962" cy="1620"/>
              </a:xfrm>
            </p:grpSpPr>
            <p:sp>
              <p:nvSpPr>
                <p:cNvPr id="307281" name="Freeform 81"/>
                <p:cNvSpPr>
                  <a:spLocks/>
                </p:cNvSpPr>
                <p:nvPr/>
              </p:nvSpPr>
              <p:spPr bwMode="auto">
                <a:xfrm>
                  <a:off x="3631" y="1225"/>
                  <a:ext cx="1244" cy="218"/>
                </a:xfrm>
                <a:custGeom>
                  <a:avLst/>
                  <a:gdLst/>
                  <a:ahLst/>
                  <a:cxnLst>
                    <a:cxn ang="0">
                      <a:pos x="0" y="0"/>
                    </a:cxn>
                    <a:cxn ang="0">
                      <a:pos x="291" y="63"/>
                    </a:cxn>
                    <a:cxn ang="0">
                      <a:pos x="633" y="126"/>
                    </a:cxn>
                    <a:cxn ang="0">
                      <a:pos x="804" y="217"/>
                    </a:cxn>
                    <a:cxn ang="0">
                      <a:pos x="1243" y="188"/>
                    </a:cxn>
                  </a:cxnLst>
                  <a:rect l="0" t="0" r="r" b="b"/>
                  <a:pathLst>
                    <a:path w="1244" h="218">
                      <a:moveTo>
                        <a:pt x="0" y="0"/>
                      </a:moveTo>
                      <a:lnTo>
                        <a:pt x="291" y="63"/>
                      </a:lnTo>
                      <a:lnTo>
                        <a:pt x="633" y="126"/>
                      </a:lnTo>
                      <a:lnTo>
                        <a:pt x="804" y="217"/>
                      </a:lnTo>
                      <a:lnTo>
                        <a:pt x="1243" y="188"/>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grpSp>
              <p:nvGrpSpPr>
                <p:cNvPr id="6" name="Group 82"/>
                <p:cNvGrpSpPr>
                  <a:grpSpLocks/>
                </p:cNvGrpSpPr>
                <p:nvPr/>
              </p:nvGrpSpPr>
              <p:grpSpPr bwMode="auto">
                <a:xfrm>
                  <a:off x="2970" y="313"/>
                  <a:ext cx="1962" cy="1620"/>
                  <a:chOff x="2970" y="313"/>
                  <a:chExt cx="1962" cy="1620"/>
                </a:xfrm>
              </p:grpSpPr>
              <p:sp>
                <p:nvSpPr>
                  <p:cNvPr id="307283" name="Freeform 83"/>
                  <p:cNvSpPr>
                    <a:spLocks/>
                  </p:cNvSpPr>
                  <p:nvPr/>
                </p:nvSpPr>
                <p:spPr bwMode="auto">
                  <a:xfrm>
                    <a:off x="3084" y="1789"/>
                    <a:ext cx="1848" cy="144"/>
                  </a:xfrm>
                  <a:custGeom>
                    <a:avLst/>
                    <a:gdLst/>
                    <a:ahLst/>
                    <a:cxnLst>
                      <a:cxn ang="0">
                        <a:pos x="0" y="0"/>
                      </a:cxn>
                      <a:cxn ang="0">
                        <a:pos x="314" y="63"/>
                      </a:cxn>
                      <a:cxn ang="0">
                        <a:pos x="593" y="80"/>
                      </a:cxn>
                      <a:cxn ang="0">
                        <a:pos x="1311" y="120"/>
                      </a:cxn>
                      <a:cxn ang="0">
                        <a:pos x="1847" y="143"/>
                      </a:cxn>
                    </a:cxnLst>
                    <a:rect l="0" t="0" r="r" b="b"/>
                    <a:pathLst>
                      <a:path w="1848" h="144">
                        <a:moveTo>
                          <a:pt x="0" y="0"/>
                        </a:moveTo>
                        <a:lnTo>
                          <a:pt x="314" y="63"/>
                        </a:lnTo>
                        <a:lnTo>
                          <a:pt x="593" y="80"/>
                        </a:lnTo>
                        <a:lnTo>
                          <a:pt x="1311" y="120"/>
                        </a:lnTo>
                        <a:lnTo>
                          <a:pt x="1847" y="143"/>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84" name="Freeform 84"/>
                  <p:cNvSpPr>
                    <a:spLocks/>
                  </p:cNvSpPr>
                  <p:nvPr/>
                </p:nvSpPr>
                <p:spPr bwMode="auto">
                  <a:xfrm>
                    <a:off x="3027" y="1664"/>
                    <a:ext cx="947" cy="206"/>
                  </a:xfrm>
                  <a:custGeom>
                    <a:avLst/>
                    <a:gdLst/>
                    <a:ahLst/>
                    <a:cxnLst>
                      <a:cxn ang="0">
                        <a:pos x="0" y="0"/>
                      </a:cxn>
                      <a:cxn ang="0">
                        <a:pos x="188" y="40"/>
                      </a:cxn>
                      <a:cxn ang="0">
                        <a:pos x="610" y="131"/>
                      </a:cxn>
                      <a:cxn ang="0">
                        <a:pos x="946" y="205"/>
                      </a:cxn>
                    </a:cxnLst>
                    <a:rect l="0" t="0" r="r" b="b"/>
                    <a:pathLst>
                      <a:path w="947" h="206">
                        <a:moveTo>
                          <a:pt x="0" y="0"/>
                        </a:moveTo>
                        <a:lnTo>
                          <a:pt x="188" y="40"/>
                        </a:lnTo>
                        <a:lnTo>
                          <a:pt x="610" y="131"/>
                        </a:lnTo>
                        <a:lnTo>
                          <a:pt x="946" y="205"/>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85" name="Freeform 85"/>
                  <p:cNvSpPr>
                    <a:spLocks/>
                  </p:cNvSpPr>
                  <p:nvPr/>
                </p:nvSpPr>
                <p:spPr bwMode="auto">
                  <a:xfrm>
                    <a:off x="2999" y="1527"/>
                    <a:ext cx="1129" cy="315"/>
                  </a:xfrm>
                  <a:custGeom>
                    <a:avLst/>
                    <a:gdLst/>
                    <a:ahLst/>
                    <a:cxnLst>
                      <a:cxn ang="0">
                        <a:pos x="0" y="0"/>
                      </a:cxn>
                      <a:cxn ang="0">
                        <a:pos x="154" y="51"/>
                      </a:cxn>
                      <a:cxn ang="0">
                        <a:pos x="359" y="114"/>
                      </a:cxn>
                      <a:cxn ang="0">
                        <a:pos x="815" y="228"/>
                      </a:cxn>
                      <a:cxn ang="0">
                        <a:pos x="1128" y="314"/>
                      </a:cxn>
                    </a:cxnLst>
                    <a:rect l="0" t="0" r="r" b="b"/>
                    <a:pathLst>
                      <a:path w="1129" h="315">
                        <a:moveTo>
                          <a:pt x="0" y="0"/>
                        </a:moveTo>
                        <a:lnTo>
                          <a:pt x="154" y="51"/>
                        </a:lnTo>
                        <a:lnTo>
                          <a:pt x="359" y="114"/>
                        </a:lnTo>
                        <a:lnTo>
                          <a:pt x="815" y="228"/>
                        </a:lnTo>
                        <a:lnTo>
                          <a:pt x="1128" y="314"/>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86" name="Freeform 86"/>
                  <p:cNvSpPr>
                    <a:spLocks/>
                  </p:cNvSpPr>
                  <p:nvPr/>
                </p:nvSpPr>
                <p:spPr bwMode="auto">
                  <a:xfrm>
                    <a:off x="2970" y="1379"/>
                    <a:ext cx="1842" cy="503"/>
                  </a:xfrm>
                  <a:custGeom>
                    <a:avLst/>
                    <a:gdLst/>
                    <a:ahLst/>
                    <a:cxnLst>
                      <a:cxn ang="0">
                        <a:pos x="0" y="0"/>
                      </a:cxn>
                      <a:cxn ang="0">
                        <a:pos x="353" y="126"/>
                      </a:cxn>
                      <a:cxn ang="0">
                        <a:pos x="764" y="257"/>
                      </a:cxn>
                      <a:cxn ang="0">
                        <a:pos x="1111" y="365"/>
                      </a:cxn>
                      <a:cxn ang="0">
                        <a:pos x="1681" y="479"/>
                      </a:cxn>
                      <a:cxn ang="0">
                        <a:pos x="1841" y="502"/>
                      </a:cxn>
                    </a:cxnLst>
                    <a:rect l="0" t="0" r="r" b="b"/>
                    <a:pathLst>
                      <a:path w="1842" h="503">
                        <a:moveTo>
                          <a:pt x="0" y="0"/>
                        </a:moveTo>
                        <a:lnTo>
                          <a:pt x="353" y="126"/>
                        </a:lnTo>
                        <a:lnTo>
                          <a:pt x="764" y="257"/>
                        </a:lnTo>
                        <a:lnTo>
                          <a:pt x="1111" y="365"/>
                        </a:lnTo>
                        <a:lnTo>
                          <a:pt x="1681" y="479"/>
                        </a:lnTo>
                        <a:lnTo>
                          <a:pt x="1841" y="502"/>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87" name="Freeform 87"/>
                  <p:cNvSpPr>
                    <a:spLocks/>
                  </p:cNvSpPr>
                  <p:nvPr/>
                </p:nvSpPr>
                <p:spPr bwMode="auto">
                  <a:xfrm>
                    <a:off x="3022" y="1048"/>
                    <a:ext cx="1836" cy="765"/>
                  </a:xfrm>
                  <a:custGeom>
                    <a:avLst/>
                    <a:gdLst/>
                    <a:ahLst/>
                    <a:cxnLst>
                      <a:cxn ang="0">
                        <a:pos x="0" y="0"/>
                      </a:cxn>
                      <a:cxn ang="0">
                        <a:pos x="348" y="268"/>
                      </a:cxn>
                      <a:cxn ang="0">
                        <a:pos x="536" y="371"/>
                      </a:cxn>
                      <a:cxn ang="0">
                        <a:pos x="678" y="445"/>
                      </a:cxn>
                      <a:cxn ang="0">
                        <a:pos x="900" y="547"/>
                      </a:cxn>
                      <a:cxn ang="0">
                        <a:pos x="1533" y="696"/>
                      </a:cxn>
                      <a:cxn ang="0">
                        <a:pos x="1835" y="764"/>
                      </a:cxn>
                    </a:cxnLst>
                    <a:rect l="0" t="0" r="r" b="b"/>
                    <a:pathLst>
                      <a:path w="1836" h="765">
                        <a:moveTo>
                          <a:pt x="0" y="0"/>
                        </a:moveTo>
                        <a:lnTo>
                          <a:pt x="348" y="268"/>
                        </a:lnTo>
                        <a:lnTo>
                          <a:pt x="536" y="371"/>
                        </a:lnTo>
                        <a:lnTo>
                          <a:pt x="678" y="445"/>
                        </a:lnTo>
                        <a:lnTo>
                          <a:pt x="900" y="547"/>
                        </a:lnTo>
                        <a:lnTo>
                          <a:pt x="1533" y="696"/>
                        </a:lnTo>
                        <a:lnTo>
                          <a:pt x="1835" y="764"/>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88" name="Freeform 88"/>
                  <p:cNvSpPr>
                    <a:spLocks/>
                  </p:cNvSpPr>
                  <p:nvPr/>
                </p:nvSpPr>
                <p:spPr bwMode="auto">
                  <a:xfrm>
                    <a:off x="3261" y="968"/>
                    <a:ext cx="1591" cy="406"/>
                  </a:xfrm>
                  <a:custGeom>
                    <a:avLst/>
                    <a:gdLst/>
                    <a:ahLst/>
                    <a:cxnLst>
                      <a:cxn ang="0">
                        <a:pos x="0" y="0"/>
                      </a:cxn>
                      <a:cxn ang="0">
                        <a:pos x="131" y="0"/>
                      </a:cxn>
                      <a:cxn ang="0">
                        <a:pos x="336" y="74"/>
                      </a:cxn>
                      <a:cxn ang="0">
                        <a:pos x="576" y="205"/>
                      </a:cxn>
                      <a:cxn ang="0">
                        <a:pos x="718" y="234"/>
                      </a:cxn>
                      <a:cxn ang="0">
                        <a:pos x="935" y="257"/>
                      </a:cxn>
                      <a:cxn ang="0">
                        <a:pos x="1197" y="251"/>
                      </a:cxn>
                      <a:cxn ang="0">
                        <a:pos x="1590" y="405"/>
                      </a:cxn>
                    </a:cxnLst>
                    <a:rect l="0" t="0" r="r" b="b"/>
                    <a:pathLst>
                      <a:path w="1591" h="406">
                        <a:moveTo>
                          <a:pt x="0" y="0"/>
                        </a:moveTo>
                        <a:lnTo>
                          <a:pt x="131" y="0"/>
                        </a:lnTo>
                        <a:lnTo>
                          <a:pt x="336" y="74"/>
                        </a:lnTo>
                        <a:lnTo>
                          <a:pt x="576" y="205"/>
                        </a:lnTo>
                        <a:lnTo>
                          <a:pt x="718" y="234"/>
                        </a:lnTo>
                        <a:lnTo>
                          <a:pt x="935" y="257"/>
                        </a:lnTo>
                        <a:lnTo>
                          <a:pt x="1197" y="251"/>
                        </a:lnTo>
                        <a:lnTo>
                          <a:pt x="1590" y="405"/>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89" name="Freeform 89"/>
                  <p:cNvSpPr>
                    <a:spLocks/>
                  </p:cNvSpPr>
                  <p:nvPr/>
                </p:nvSpPr>
                <p:spPr bwMode="auto">
                  <a:xfrm>
                    <a:off x="3278" y="632"/>
                    <a:ext cx="1135" cy="560"/>
                  </a:xfrm>
                  <a:custGeom>
                    <a:avLst/>
                    <a:gdLst/>
                    <a:ahLst/>
                    <a:cxnLst>
                      <a:cxn ang="0">
                        <a:pos x="0" y="0"/>
                      </a:cxn>
                      <a:cxn ang="0">
                        <a:pos x="228" y="103"/>
                      </a:cxn>
                      <a:cxn ang="0">
                        <a:pos x="644" y="325"/>
                      </a:cxn>
                      <a:cxn ang="0">
                        <a:pos x="1031" y="519"/>
                      </a:cxn>
                      <a:cxn ang="0">
                        <a:pos x="1134" y="559"/>
                      </a:cxn>
                    </a:cxnLst>
                    <a:rect l="0" t="0" r="r" b="b"/>
                    <a:pathLst>
                      <a:path w="1135" h="560">
                        <a:moveTo>
                          <a:pt x="0" y="0"/>
                        </a:moveTo>
                        <a:lnTo>
                          <a:pt x="228" y="103"/>
                        </a:lnTo>
                        <a:lnTo>
                          <a:pt x="644" y="325"/>
                        </a:lnTo>
                        <a:lnTo>
                          <a:pt x="1031" y="519"/>
                        </a:lnTo>
                        <a:lnTo>
                          <a:pt x="1134" y="559"/>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90" name="Freeform 90"/>
                  <p:cNvSpPr>
                    <a:spLocks/>
                  </p:cNvSpPr>
                  <p:nvPr/>
                </p:nvSpPr>
                <p:spPr bwMode="auto">
                  <a:xfrm>
                    <a:off x="3540" y="444"/>
                    <a:ext cx="885" cy="702"/>
                  </a:xfrm>
                  <a:custGeom>
                    <a:avLst/>
                    <a:gdLst/>
                    <a:ahLst/>
                    <a:cxnLst>
                      <a:cxn ang="0">
                        <a:pos x="0" y="0"/>
                      </a:cxn>
                      <a:cxn ang="0">
                        <a:pos x="257" y="160"/>
                      </a:cxn>
                      <a:cxn ang="0">
                        <a:pos x="405" y="256"/>
                      </a:cxn>
                      <a:cxn ang="0">
                        <a:pos x="662" y="445"/>
                      </a:cxn>
                      <a:cxn ang="0">
                        <a:pos x="884" y="701"/>
                      </a:cxn>
                    </a:cxnLst>
                    <a:rect l="0" t="0" r="r" b="b"/>
                    <a:pathLst>
                      <a:path w="885" h="702">
                        <a:moveTo>
                          <a:pt x="0" y="0"/>
                        </a:moveTo>
                        <a:lnTo>
                          <a:pt x="257" y="160"/>
                        </a:lnTo>
                        <a:lnTo>
                          <a:pt x="405" y="256"/>
                        </a:lnTo>
                        <a:lnTo>
                          <a:pt x="662" y="445"/>
                        </a:lnTo>
                        <a:lnTo>
                          <a:pt x="884" y="701"/>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91" name="Freeform 91"/>
                  <p:cNvSpPr>
                    <a:spLocks/>
                  </p:cNvSpPr>
                  <p:nvPr/>
                </p:nvSpPr>
                <p:spPr bwMode="auto">
                  <a:xfrm>
                    <a:off x="3814" y="336"/>
                    <a:ext cx="976" cy="936"/>
                  </a:xfrm>
                  <a:custGeom>
                    <a:avLst/>
                    <a:gdLst/>
                    <a:ahLst/>
                    <a:cxnLst>
                      <a:cxn ang="0">
                        <a:pos x="0" y="0"/>
                      </a:cxn>
                      <a:cxn ang="0">
                        <a:pos x="274" y="234"/>
                      </a:cxn>
                      <a:cxn ang="0">
                        <a:pos x="599" y="547"/>
                      </a:cxn>
                      <a:cxn ang="0">
                        <a:pos x="884" y="815"/>
                      </a:cxn>
                      <a:cxn ang="0">
                        <a:pos x="975" y="935"/>
                      </a:cxn>
                    </a:cxnLst>
                    <a:rect l="0" t="0" r="r" b="b"/>
                    <a:pathLst>
                      <a:path w="976" h="936">
                        <a:moveTo>
                          <a:pt x="0" y="0"/>
                        </a:moveTo>
                        <a:lnTo>
                          <a:pt x="274" y="234"/>
                        </a:lnTo>
                        <a:lnTo>
                          <a:pt x="599" y="547"/>
                        </a:lnTo>
                        <a:lnTo>
                          <a:pt x="884" y="815"/>
                        </a:lnTo>
                        <a:lnTo>
                          <a:pt x="975" y="935"/>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92" name="Freeform 92"/>
                  <p:cNvSpPr>
                    <a:spLocks/>
                  </p:cNvSpPr>
                  <p:nvPr/>
                </p:nvSpPr>
                <p:spPr bwMode="auto">
                  <a:xfrm>
                    <a:off x="4139" y="313"/>
                    <a:ext cx="765" cy="827"/>
                  </a:xfrm>
                  <a:custGeom>
                    <a:avLst/>
                    <a:gdLst/>
                    <a:ahLst/>
                    <a:cxnLst>
                      <a:cxn ang="0">
                        <a:pos x="0" y="0"/>
                      </a:cxn>
                      <a:cxn ang="0">
                        <a:pos x="165" y="120"/>
                      </a:cxn>
                      <a:cxn ang="0">
                        <a:pos x="359" y="336"/>
                      </a:cxn>
                      <a:cxn ang="0">
                        <a:pos x="656" y="712"/>
                      </a:cxn>
                      <a:cxn ang="0">
                        <a:pos x="764" y="826"/>
                      </a:cxn>
                    </a:cxnLst>
                    <a:rect l="0" t="0" r="r" b="b"/>
                    <a:pathLst>
                      <a:path w="765" h="827">
                        <a:moveTo>
                          <a:pt x="0" y="0"/>
                        </a:moveTo>
                        <a:lnTo>
                          <a:pt x="165" y="120"/>
                        </a:lnTo>
                        <a:lnTo>
                          <a:pt x="359" y="336"/>
                        </a:lnTo>
                        <a:lnTo>
                          <a:pt x="656" y="712"/>
                        </a:lnTo>
                        <a:lnTo>
                          <a:pt x="764" y="826"/>
                        </a:lnTo>
                      </a:path>
                    </a:pathLst>
                  </a:custGeom>
                  <a:noFill/>
                  <a:ln w="12699" cap="rnd" cmpd="sng">
                    <a:solidFill>
                      <a:schemeClr val="tx1"/>
                    </a:solidFill>
                    <a:prstDash val="solid"/>
                    <a:round/>
                    <a:headEnd type="none" w="med" len="med"/>
                    <a:tailEnd type="none" w="med" len="med"/>
                  </a:ln>
                  <a:effectLst/>
                </p:spPr>
                <p:txBody>
                  <a:bodyPr/>
                  <a:lstStyle/>
                  <a:p>
                    <a:endParaRPr lang="en-US" dirty="0"/>
                  </a:p>
                </p:txBody>
              </p:sp>
              <p:sp>
                <p:nvSpPr>
                  <p:cNvPr id="307293" name="Freeform 93"/>
                  <p:cNvSpPr>
                    <a:spLocks/>
                  </p:cNvSpPr>
                  <p:nvPr/>
                </p:nvSpPr>
                <p:spPr bwMode="auto">
                  <a:xfrm>
                    <a:off x="4373" y="336"/>
                    <a:ext cx="553" cy="559"/>
                  </a:xfrm>
                  <a:custGeom>
                    <a:avLst/>
                    <a:gdLst/>
                    <a:ahLst/>
                    <a:cxnLst>
                      <a:cxn ang="0">
                        <a:pos x="0" y="0"/>
                      </a:cxn>
                      <a:cxn ang="0">
                        <a:pos x="159" y="148"/>
                      </a:cxn>
                      <a:cxn ang="0">
                        <a:pos x="444" y="467"/>
                      </a:cxn>
                      <a:cxn ang="0">
                        <a:pos x="552" y="558"/>
                      </a:cxn>
                    </a:cxnLst>
                    <a:rect l="0" t="0" r="r" b="b"/>
                    <a:pathLst>
                      <a:path w="553" h="559">
                        <a:moveTo>
                          <a:pt x="0" y="0"/>
                        </a:moveTo>
                        <a:lnTo>
                          <a:pt x="159" y="148"/>
                        </a:lnTo>
                        <a:lnTo>
                          <a:pt x="444" y="467"/>
                        </a:lnTo>
                        <a:lnTo>
                          <a:pt x="552" y="558"/>
                        </a:lnTo>
                      </a:path>
                    </a:pathLst>
                  </a:custGeom>
                  <a:noFill/>
                  <a:ln w="25399" cap="rnd" cmpd="sng">
                    <a:solidFill>
                      <a:schemeClr val="hlink"/>
                    </a:solidFill>
                    <a:prstDash val="solid"/>
                    <a:round/>
                    <a:headEnd type="none" w="med" len="med"/>
                    <a:tailEnd type="none" w="med" len="med"/>
                  </a:ln>
                  <a:effectLst/>
                </p:spPr>
                <p:txBody>
                  <a:bodyPr/>
                  <a:lstStyle/>
                  <a:p>
                    <a:endParaRPr lang="en-US" dirty="0"/>
                  </a:p>
                </p:txBody>
              </p:sp>
            </p:grpSp>
          </p:grpSp>
        </p:grpSp>
        <p:sp>
          <p:nvSpPr>
            <p:cNvPr id="307294" name="Line 94"/>
            <p:cNvSpPr>
              <a:spLocks noChangeShapeType="1"/>
            </p:cNvSpPr>
            <p:nvPr/>
          </p:nvSpPr>
          <p:spPr bwMode="auto">
            <a:xfrm>
              <a:off x="5120" y="1072"/>
              <a:ext cx="0" cy="1250"/>
            </a:xfrm>
            <a:prstGeom prst="line">
              <a:avLst/>
            </a:prstGeom>
            <a:noFill/>
            <a:ln w="12699">
              <a:solidFill>
                <a:schemeClr val="tx1"/>
              </a:solidFill>
              <a:round/>
              <a:headEnd/>
              <a:tailEnd/>
            </a:ln>
            <a:effectLst/>
          </p:spPr>
          <p:txBody>
            <a:bodyPr wrap="none" anchor="ctr"/>
            <a:lstStyle/>
            <a:p>
              <a:endParaRPr lang="en-US" dirty="0"/>
            </a:p>
          </p:txBody>
        </p:sp>
        <p:sp>
          <p:nvSpPr>
            <p:cNvPr id="307295" name="Line 95"/>
            <p:cNvSpPr>
              <a:spLocks noChangeShapeType="1"/>
            </p:cNvSpPr>
            <p:nvPr/>
          </p:nvSpPr>
          <p:spPr bwMode="auto">
            <a:xfrm>
              <a:off x="3499" y="2331"/>
              <a:ext cx="1627" cy="0"/>
            </a:xfrm>
            <a:prstGeom prst="line">
              <a:avLst/>
            </a:prstGeom>
            <a:noFill/>
            <a:ln w="12699">
              <a:solidFill>
                <a:schemeClr val="tx1"/>
              </a:solidFill>
              <a:round/>
              <a:headEnd/>
              <a:tailEnd/>
            </a:ln>
            <a:effectLst/>
          </p:spPr>
          <p:txBody>
            <a:bodyPr wrap="none" anchor="ctr"/>
            <a:lstStyle/>
            <a:p>
              <a:endParaRPr lang="en-US" dirty="0"/>
            </a:p>
          </p:txBody>
        </p:sp>
        <p:sp>
          <p:nvSpPr>
            <p:cNvPr id="307296" name="Freeform 96"/>
            <p:cNvSpPr>
              <a:spLocks/>
            </p:cNvSpPr>
            <p:nvPr/>
          </p:nvSpPr>
          <p:spPr bwMode="auto">
            <a:xfrm>
              <a:off x="4334" y="704"/>
              <a:ext cx="792" cy="851"/>
            </a:xfrm>
            <a:custGeom>
              <a:avLst/>
              <a:gdLst/>
              <a:ahLst/>
              <a:cxnLst>
                <a:cxn ang="0">
                  <a:pos x="0" y="11"/>
                </a:cxn>
                <a:cxn ang="0">
                  <a:pos x="177" y="131"/>
                </a:cxn>
                <a:cxn ang="0">
                  <a:pos x="320" y="279"/>
                </a:cxn>
                <a:cxn ang="0">
                  <a:pos x="456" y="444"/>
                </a:cxn>
                <a:cxn ang="0">
                  <a:pos x="633" y="666"/>
                </a:cxn>
                <a:cxn ang="0">
                  <a:pos x="707" y="774"/>
                </a:cxn>
                <a:cxn ang="0">
                  <a:pos x="827" y="894"/>
                </a:cxn>
                <a:cxn ang="0">
                  <a:pos x="833" y="609"/>
                </a:cxn>
                <a:cxn ang="0">
                  <a:pos x="747" y="558"/>
                </a:cxn>
                <a:cxn ang="0">
                  <a:pos x="548" y="359"/>
                </a:cxn>
                <a:cxn ang="0">
                  <a:pos x="388" y="177"/>
                </a:cxn>
                <a:cxn ang="0">
                  <a:pos x="234" y="34"/>
                </a:cxn>
                <a:cxn ang="0">
                  <a:pos x="86" y="0"/>
                </a:cxn>
                <a:cxn ang="0">
                  <a:pos x="0" y="11"/>
                </a:cxn>
              </a:cxnLst>
              <a:rect l="0" t="0" r="r" b="b"/>
              <a:pathLst>
                <a:path w="834" h="895">
                  <a:moveTo>
                    <a:pt x="0" y="11"/>
                  </a:moveTo>
                  <a:lnTo>
                    <a:pt x="177" y="131"/>
                  </a:lnTo>
                  <a:lnTo>
                    <a:pt x="320" y="279"/>
                  </a:lnTo>
                  <a:lnTo>
                    <a:pt x="456" y="444"/>
                  </a:lnTo>
                  <a:lnTo>
                    <a:pt x="633" y="666"/>
                  </a:lnTo>
                  <a:lnTo>
                    <a:pt x="707" y="774"/>
                  </a:lnTo>
                  <a:lnTo>
                    <a:pt x="827" y="894"/>
                  </a:lnTo>
                  <a:lnTo>
                    <a:pt x="833" y="609"/>
                  </a:lnTo>
                  <a:lnTo>
                    <a:pt x="747" y="558"/>
                  </a:lnTo>
                  <a:lnTo>
                    <a:pt x="548" y="359"/>
                  </a:lnTo>
                  <a:lnTo>
                    <a:pt x="388" y="177"/>
                  </a:lnTo>
                  <a:lnTo>
                    <a:pt x="234" y="34"/>
                  </a:lnTo>
                  <a:lnTo>
                    <a:pt x="86" y="0"/>
                  </a:lnTo>
                  <a:lnTo>
                    <a:pt x="0" y="11"/>
                  </a:lnTo>
                </a:path>
              </a:pathLst>
            </a:custGeom>
            <a:solidFill>
              <a:srgbClr val="316501"/>
            </a:solidFill>
            <a:ln w="12699" cap="rnd" cmpd="sng">
              <a:noFill/>
              <a:prstDash val="solid"/>
              <a:round/>
              <a:headEnd type="none" w="med" len="med"/>
              <a:tailEnd type="none" w="med" len="med"/>
            </a:ln>
            <a:effectLst/>
          </p:spPr>
          <p:txBody>
            <a:bodyPr/>
            <a:lstStyle/>
            <a:p>
              <a:endParaRPr lang="en-US" dirty="0"/>
            </a:p>
          </p:txBody>
        </p:sp>
        <p:sp>
          <p:nvSpPr>
            <p:cNvPr id="307297" name="Line 97"/>
            <p:cNvSpPr>
              <a:spLocks noChangeShapeType="1"/>
            </p:cNvSpPr>
            <p:nvPr/>
          </p:nvSpPr>
          <p:spPr bwMode="auto">
            <a:xfrm>
              <a:off x="3872" y="1635"/>
              <a:ext cx="925" cy="0"/>
            </a:xfrm>
            <a:prstGeom prst="line">
              <a:avLst/>
            </a:prstGeom>
            <a:noFill/>
            <a:ln w="12699">
              <a:solidFill>
                <a:schemeClr val="tx1"/>
              </a:solidFill>
              <a:prstDash val="sysDot"/>
              <a:round/>
              <a:headEnd/>
              <a:tailEnd/>
            </a:ln>
            <a:effectLst/>
          </p:spPr>
          <p:txBody>
            <a:bodyPr wrap="none" anchor="ctr"/>
            <a:lstStyle/>
            <a:p>
              <a:endParaRPr lang="en-US" dirty="0"/>
            </a:p>
          </p:txBody>
        </p:sp>
        <p:sp>
          <p:nvSpPr>
            <p:cNvPr id="307298" name="Line 98"/>
            <p:cNvSpPr>
              <a:spLocks noChangeShapeType="1"/>
            </p:cNvSpPr>
            <p:nvPr/>
          </p:nvSpPr>
          <p:spPr bwMode="auto">
            <a:xfrm>
              <a:off x="4089" y="1766"/>
              <a:ext cx="1016" cy="0"/>
            </a:xfrm>
            <a:prstGeom prst="line">
              <a:avLst/>
            </a:prstGeom>
            <a:noFill/>
            <a:ln w="12699">
              <a:solidFill>
                <a:schemeClr val="tx1"/>
              </a:solidFill>
              <a:prstDash val="sysDot"/>
              <a:round/>
              <a:headEnd/>
              <a:tailEnd/>
            </a:ln>
            <a:effectLst/>
          </p:spPr>
          <p:txBody>
            <a:bodyPr wrap="none" anchor="ctr"/>
            <a:lstStyle/>
            <a:p>
              <a:endParaRPr lang="en-US" dirty="0"/>
            </a:p>
          </p:txBody>
        </p:sp>
        <p:sp>
          <p:nvSpPr>
            <p:cNvPr id="307304" name="Text Box 104"/>
            <p:cNvSpPr txBox="1">
              <a:spLocks noChangeArrowheads="1"/>
            </p:cNvSpPr>
            <p:nvPr/>
          </p:nvSpPr>
          <p:spPr bwMode="auto">
            <a:xfrm>
              <a:off x="4357" y="1587"/>
              <a:ext cx="249" cy="250"/>
            </a:xfrm>
            <a:prstGeom prst="rect">
              <a:avLst/>
            </a:prstGeom>
            <a:noFill/>
            <a:ln w="9525">
              <a:noFill/>
              <a:miter lim="800000"/>
              <a:headEnd/>
              <a:tailEnd/>
            </a:ln>
            <a:effectLst/>
          </p:spPr>
          <p:txBody>
            <a:bodyPr wrap="none">
              <a:spAutoFit/>
            </a:bodyPr>
            <a:lstStyle/>
            <a:p>
              <a:r>
                <a:rPr lang="en-US" dirty="0">
                  <a:latin typeface="Arial Black" pitchFamily="34" charset="0"/>
                </a:rPr>
                <a:t>O</a:t>
              </a:r>
            </a:p>
          </p:txBody>
        </p:sp>
        <p:sp>
          <p:nvSpPr>
            <p:cNvPr id="307305" name="Text Box 105"/>
            <p:cNvSpPr txBox="1">
              <a:spLocks noChangeArrowheads="1"/>
            </p:cNvSpPr>
            <p:nvPr/>
          </p:nvSpPr>
          <p:spPr bwMode="auto">
            <a:xfrm>
              <a:off x="4770" y="1755"/>
              <a:ext cx="276" cy="250"/>
            </a:xfrm>
            <a:prstGeom prst="rect">
              <a:avLst/>
            </a:prstGeom>
            <a:noFill/>
            <a:ln w="9525">
              <a:noFill/>
              <a:miter lim="800000"/>
              <a:headEnd/>
              <a:tailEnd/>
            </a:ln>
            <a:effectLst/>
          </p:spPr>
          <p:txBody>
            <a:bodyPr wrap="none">
              <a:spAutoFit/>
            </a:bodyPr>
            <a:lstStyle/>
            <a:p>
              <a:r>
                <a:rPr lang="en-US" dirty="0">
                  <a:latin typeface="Arial Black" pitchFamily="34" charset="0"/>
                </a:rPr>
                <a:t>W</a:t>
              </a:r>
            </a:p>
          </p:txBody>
        </p:sp>
        <p:sp>
          <p:nvSpPr>
            <p:cNvPr id="307306" name="Text Box 106"/>
            <p:cNvSpPr txBox="1">
              <a:spLocks noChangeArrowheads="1"/>
            </p:cNvSpPr>
            <p:nvPr/>
          </p:nvSpPr>
          <p:spPr bwMode="auto">
            <a:xfrm>
              <a:off x="3724" y="1387"/>
              <a:ext cx="249" cy="250"/>
            </a:xfrm>
            <a:prstGeom prst="rect">
              <a:avLst/>
            </a:prstGeom>
            <a:noFill/>
            <a:ln w="9525">
              <a:noFill/>
              <a:miter lim="800000"/>
              <a:headEnd/>
              <a:tailEnd/>
            </a:ln>
            <a:effectLst/>
          </p:spPr>
          <p:txBody>
            <a:bodyPr>
              <a:spAutoFit/>
            </a:bodyPr>
            <a:lstStyle/>
            <a:p>
              <a:r>
                <a:rPr lang="en-US" dirty="0">
                  <a:latin typeface="Arial Black" pitchFamily="34" charset="0"/>
                </a:rPr>
                <a:t>G</a:t>
              </a:r>
            </a:p>
          </p:txBody>
        </p:sp>
      </p:grpSp>
      <p:sp>
        <p:nvSpPr>
          <p:cNvPr id="307299" name="Line 99"/>
          <p:cNvSpPr>
            <a:spLocks noChangeShapeType="1"/>
          </p:cNvSpPr>
          <p:nvPr/>
        </p:nvSpPr>
        <p:spPr bwMode="auto">
          <a:xfrm flipH="1" flipV="1">
            <a:off x="7021513" y="3192463"/>
            <a:ext cx="420687" cy="1733550"/>
          </a:xfrm>
          <a:prstGeom prst="line">
            <a:avLst/>
          </a:prstGeom>
          <a:noFill/>
          <a:ln w="50799">
            <a:solidFill>
              <a:srgbClr val="FF0000"/>
            </a:solidFill>
            <a:round/>
            <a:headEnd/>
            <a:tailEnd type="triangle" w="med" len="med"/>
          </a:ln>
          <a:effectLst/>
        </p:spPr>
        <p:txBody>
          <a:bodyPr wrap="none" anchor="ctr"/>
          <a:lstStyle/>
          <a:p>
            <a:endParaRPr lang="en-US" dirty="0">
              <a:ln w="76200">
                <a:solidFill>
                  <a:schemeClr val="tx1"/>
                </a:solidFill>
              </a:ln>
            </a:endParaRPr>
          </a:p>
        </p:txBody>
      </p:sp>
      <p:sp>
        <p:nvSpPr>
          <p:cNvPr id="307260" name="Rectangle 60"/>
          <p:cNvSpPr>
            <a:spLocks noChangeAspect="1" noChangeArrowheads="1"/>
          </p:cNvSpPr>
          <p:nvPr/>
        </p:nvSpPr>
        <p:spPr bwMode="auto">
          <a:xfrm>
            <a:off x="1141159" y="2580688"/>
            <a:ext cx="2212199" cy="394842"/>
          </a:xfrm>
          <a:prstGeom prst="rect">
            <a:avLst/>
          </a:prstGeom>
          <a:solidFill>
            <a:schemeClr val="tx1"/>
          </a:solidFill>
          <a:ln w="12699">
            <a:noFill/>
            <a:miter lim="800000"/>
            <a:headEnd/>
            <a:tailEnd/>
          </a:ln>
          <a:effectLst/>
        </p:spPr>
        <p:txBody>
          <a:bodyPr wrap="none" lIns="90488" tIns="44450" rIns="90488" bIns="44450">
            <a:spAutoFit/>
          </a:bodyPr>
          <a:lstStyle/>
          <a:p>
            <a:r>
              <a:rPr lang="en-US" b="1" dirty="0">
                <a:solidFill>
                  <a:srgbClr val="FFFF00"/>
                </a:solidFill>
                <a:latin typeface="Tahoma" pitchFamily="34" charset="0"/>
              </a:rPr>
              <a:t>Stratal Surfaces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38916"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p:txBody>
          <a:bodyPr/>
          <a:lstStyle/>
          <a:p>
            <a:r>
              <a:rPr lang="en-US" dirty="0"/>
              <a:t>Stratigraphic Hierarchy</a:t>
            </a:r>
          </a:p>
        </p:txBody>
      </p:sp>
      <p:sp>
        <p:nvSpPr>
          <p:cNvPr id="292868" name="Text Box 4"/>
          <p:cNvSpPr txBox="1">
            <a:spLocks noChangeArrowheads="1"/>
          </p:cNvSpPr>
          <p:nvPr/>
        </p:nvSpPr>
        <p:spPr bwMode="auto">
          <a:xfrm>
            <a:off x="341313" y="2943225"/>
            <a:ext cx="1965603" cy="307777"/>
          </a:xfrm>
          <a:prstGeom prst="rect">
            <a:avLst/>
          </a:prstGeom>
          <a:noFill/>
          <a:ln w="9525">
            <a:noFill/>
            <a:miter lim="800000"/>
            <a:headEnd/>
            <a:tailEnd/>
          </a:ln>
          <a:effectLst/>
        </p:spPr>
        <p:txBody>
          <a:bodyPr wrap="none">
            <a:spAutoFit/>
          </a:bodyPr>
          <a:lstStyle/>
          <a:p>
            <a:r>
              <a:rPr lang="en-US" sz="1400" b="1" dirty="0">
                <a:latin typeface="Tahoma" pitchFamily="34" charset="0"/>
              </a:rPr>
              <a:t>        Parasequences</a:t>
            </a:r>
          </a:p>
        </p:txBody>
      </p:sp>
      <p:sp>
        <p:nvSpPr>
          <p:cNvPr id="292869" name="Text Box 5"/>
          <p:cNvSpPr txBox="1">
            <a:spLocks noChangeArrowheads="1"/>
          </p:cNvSpPr>
          <p:nvPr/>
        </p:nvSpPr>
        <p:spPr bwMode="auto">
          <a:xfrm>
            <a:off x="341313" y="2482850"/>
            <a:ext cx="1287532" cy="307777"/>
          </a:xfrm>
          <a:prstGeom prst="rect">
            <a:avLst/>
          </a:prstGeom>
          <a:noFill/>
          <a:ln w="9525">
            <a:noFill/>
            <a:miter lim="800000"/>
            <a:headEnd/>
            <a:tailEnd/>
          </a:ln>
          <a:effectLst/>
        </p:spPr>
        <p:txBody>
          <a:bodyPr wrap="none">
            <a:spAutoFit/>
          </a:bodyPr>
          <a:lstStyle/>
          <a:p>
            <a:r>
              <a:rPr lang="en-US" sz="1400" b="1" dirty="0">
                <a:latin typeface="Tahoma" pitchFamily="34" charset="0"/>
              </a:rPr>
              <a:t>      Bed Sets</a:t>
            </a:r>
          </a:p>
        </p:txBody>
      </p:sp>
      <p:sp>
        <p:nvSpPr>
          <p:cNvPr id="292870" name="Text Box 6"/>
          <p:cNvSpPr txBox="1">
            <a:spLocks noChangeArrowheads="1"/>
          </p:cNvSpPr>
          <p:nvPr/>
        </p:nvSpPr>
        <p:spPr bwMode="auto">
          <a:xfrm>
            <a:off x="341313" y="3402013"/>
            <a:ext cx="2420856" cy="307777"/>
          </a:xfrm>
          <a:prstGeom prst="rect">
            <a:avLst/>
          </a:prstGeom>
          <a:noFill/>
          <a:ln w="9525">
            <a:noFill/>
            <a:miter lim="800000"/>
            <a:headEnd/>
            <a:tailEnd/>
          </a:ln>
          <a:effectLst/>
        </p:spPr>
        <p:txBody>
          <a:bodyPr wrap="none">
            <a:spAutoFit/>
          </a:bodyPr>
          <a:lstStyle/>
          <a:p>
            <a:r>
              <a:rPr lang="en-US" sz="1400" b="1" dirty="0">
                <a:latin typeface="Tahoma" pitchFamily="34" charset="0"/>
              </a:rPr>
              <a:t>          Parasequence Sets</a:t>
            </a:r>
          </a:p>
        </p:txBody>
      </p:sp>
      <p:sp>
        <p:nvSpPr>
          <p:cNvPr id="292871" name="Text Box 7"/>
          <p:cNvSpPr txBox="1">
            <a:spLocks noChangeArrowheads="1"/>
          </p:cNvSpPr>
          <p:nvPr/>
        </p:nvSpPr>
        <p:spPr bwMode="auto">
          <a:xfrm>
            <a:off x="341313" y="3862388"/>
            <a:ext cx="1786066" cy="307777"/>
          </a:xfrm>
          <a:prstGeom prst="rect">
            <a:avLst/>
          </a:prstGeom>
          <a:noFill/>
          <a:ln w="9525">
            <a:noFill/>
            <a:miter lim="800000"/>
            <a:headEnd/>
            <a:tailEnd/>
          </a:ln>
          <a:effectLst/>
        </p:spPr>
        <p:txBody>
          <a:bodyPr wrap="none">
            <a:spAutoFit/>
          </a:bodyPr>
          <a:lstStyle/>
          <a:p>
            <a:r>
              <a:rPr lang="en-US" sz="1400" b="1" dirty="0">
                <a:latin typeface="Tahoma" pitchFamily="34" charset="0"/>
              </a:rPr>
              <a:t>            Sequences</a:t>
            </a:r>
          </a:p>
        </p:txBody>
      </p:sp>
      <p:sp>
        <p:nvSpPr>
          <p:cNvPr id="292872" name="Text Box 8"/>
          <p:cNvSpPr txBox="1">
            <a:spLocks noChangeArrowheads="1"/>
          </p:cNvSpPr>
          <p:nvPr/>
        </p:nvSpPr>
        <p:spPr bwMode="auto">
          <a:xfrm>
            <a:off x="341313" y="2024063"/>
            <a:ext cx="832279" cy="307777"/>
          </a:xfrm>
          <a:prstGeom prst="rect">
            <a:avLst/>
          </a:prstGeom>
          <a:noFill/>
          <a:ln w="9525">
            <a:noFill/>
            <a:miter lim="800000"/>
            <a:headEnd/>
            <a:tailEnd/>
          </a:ln>
          <a:effectLst/>
        </p:spPr>
        <p:txBody>
          <a:bodyPr wrap="none">
            <a:spAutoFit/>
          </a:bodyPr>
          <a:lstStyle/>
          <a:p>
            <a:r>
              <a:rPr lang="en-US" sz="1400" b="1" dirty="0">
                <a:latin typeface="Tahoma" pitchFamily="34" charset="0"/>
              </a:rPr>
              <a:t>    Beds</a:t>
            </a:r>
          </a:p>
        </p:txBody>
      </p:sp>
      <p:sp>
        <p:nvSpPr>
          <p:cNvPr id="292873" name="Text Box 9"/>
          <p:cNvSpPr txBox="1">
            <a:spLocks noChangeArrowheads="1"/>
          </p:cNvSpPr>
          <p:nvPr/>
        </p:nvSpPr>
        <p:spPr bwMode="auto">
          <a:xfrm>
            <a:off x="341313" y="1563688"/>
            <a:ext cx="1391728" cy="307777"/>
          </a:xfrm>
          <a:prstGeom prst="rect">
            <a:avLst/>
          </a:prstGeom>
          <a:noFill/>
          <a:ln w="9525">
            <a:noFill/>
            <a:miter lim="800000"/>
            <a:headEnd/>
            <a:tailEnd/>
          </a:ln>
          <a:effectLst/>
        </p:spPr>
        <p:txBody>
          <a:bodyPr wrap="none">
            <a:spAutoFit/>
          </a:bodyPr>
          <a:lstStyle/>
          <a:p>
            <a:r>
              <a:rPr lang="en-US" sz="1400" b="1" dirty="0">
                <a:latin typeface="Tahoma" pitchFamily="34" charset="0"/>
              </a:rPr>
              <a:t>  Lamina Sets</a:t>
            </a:r>
          </a:p>
        </p:txBody>
      </p:sp>
      <p:sp>
        <p:nvSpPr>
          <p:cNvPr id="292874" name="Text Box 10"/>
          <p:cNvSpPr txBox="1">
            <a:spLocks noChangeArrowheads="1"/>
          </p:cNvSpPr>
          <p:nvPr/>
        </p:nvSpPr>
        <p:spPr bwMode="auto">
          <a:xfrm>
            <a:off x="341313" y="1104900"/>
            <a:ext cx="843501" cy="307777"/>
          </a:xfrm>
          <a:prstGeom prst="rect">
            <a:avLst/>
          </a:prstGeom>
          <a:noFill/>
          <a:ln w="9525">
            <a:noFill/>
            <a:miter lim="800000"/>
            <a:headEnd/>
            <a:tailEnd/>
          </a:ln>
          <a:effectLst/>
        </p:spPr>
        <p:txBody>
          <a:bodyPr wrap="none">
            <a:spAutoFit/>
          </a:bodyPr>
          <a:lstStyle/>
          <a:p>
            <a:r>
              <a:rPr lang="en-US" sz="1400" b="1" dirty="0">
                <a:latin typeface="Tahoma" pitchFamily="34" charset="0"/>
              </a:rPr>
              <a:t>Lamina</a:t>
            </a:r>
          </a:p>
        </p:txBody>
      </p:sp>
      <p:sp>
        <p:nvSpPr>
          <p:cNvPr id="292875" name="Line 11"/>
          <p:cNvSpPr>
            <a:spLocks noChangeShapeType="1"/>
          </p:cNvSpPr>
          <p:nvPr/>
        </p:nvSpPr>
        <p:spPr bwMode="auto">
          <a:xfrm>
            <a:off x="252413" y="1241425"/>
            <a:ext cx="1042987" cy="4113213"/>
          </a:xfrm>
          <a:prstGeom prst="line">
            <a:avLst/>
          </a:prstGeom>
          <a:noFill/>
          <a:ln w="76200">
            <a:solidFill>
              <a:srgbClr val="0033CC"/>
            </a:solidFill>
            <a:round/>
            <a:headEnd/>
            <a:tailEnd type="triangle" w="med" len="med"/>
          </a:ln>
          <a:effectLst/>
        </p:spPr>
        <p:txBody>
          <a:bodyPr/>
          <a:lstStyle/>
          <a:p>
            <a:endParaRPr lang="en-US" sz="2000" dirty="0"/>
          </a:p>
        </p:txBody>
      </p:sp>
      <p:sp>
        <p:nvSpPr>
          <p:cNvPr id="292876" name="Text Box 12"/>
          <p:cNvSpPr txBox="1">
            <a:spLocks noChangeArrowheads="1"/>
          </p:cNvSpPr>
          <p:nvPr/>
        </p:nvSpPr>
        <p:spPr bwMode="auto">
          <a:xfrm>
            <a:off x="341313" y="4322763"/>
            <a:ext cx="2347117" cy="307777"/>
          </a:xfrm>
          <a:prstGeom prst="rect">
            <a:avLst/>
          </a:prstGeom>
          <a:noFill/>
          <a:ln w="9525">
            <a:noFill/>
            <a:miter lim="800000"/>
            <a:headEnd/>
            <a:tailEnd/>
          </a:ln>
          <a:effectLst/>
        </p:spPr>
        <p:txBody>
          <a:bodyPr wrap="none">
            <a:spAutoFit/>
          </a:bodyPr>
          <a:lstStyle/>
          <a:p>
            <a:r>
              <a:rPr lang="en-US" sz="1400" b="1" dirty="0">
                <a:latin typeface="Tahoma" pitchFamily="34" charset="0"/>
              </a:rPr>
              <a:t>                Sequence Sets</a:t>
            </a:r>
          </a:p>
        </p:txBody>
      </p:sp>
      <p:grpSp>
        <p:nvGrpSpPr>
          <p:cNvPr id="28" name="Group 23"/>
          <p:cNvGrpSpPr>
            <a:grpSpLocks/>
          </p:cNvGrpSpPr>
          <p:nvPr/>
        </p:nvGrpSpPr>
        <p:grpSpPr bwMode="auto">
          <a:xfrm>
            <a:off x="2413275" y="1120681"/>
            <a:ext cx="4756944" cy="3574149"/>
            <a:chOff x="2173" y="1686"/>
            <a:chExt cx="2766" cy="2102"/>
          </a:xfrm>
        </p:grpSpPr>
        <p:sp>
          <p:nvSpPr>
            <p:cNvPr id="29" name="WordArt 9"/>
            <p:cNvSpPr>
              <a:spLocks noChangeArrowheads="1" noChangeShapeType="1" noTextEdit="1"/>
            </p:cNvSpPr>
            <p:nvPr/>
          </p:nvSpPr>
          <p:spPr bwMode="auto">
            <a:xfrm>
              <a:off x="2173" y="1686"/>
              <a:ext cx="1602" cy="259"/>
            </a:xfrm>
            <a:prstGeom prst="rect">
              <a:avLst/>
            </a:prstGeom>
          </p:spPr>
          <p:txBody>
            <a:bodyPr wrap="none" fromWordArt="1">
              <a:prstTxWarp prst="textPlain">
                <a:avLst>
                  <a:gd name="adj" fmla="val 50000"/>
                </a:avLst>
              </a:prstTxWarp>
            </a:bodyPr>
            <a:lstStyle/>
            <a:p>
              <a:pPr algn="ctr"/>
              <a:r>
                <a:rPr lang="en-US" sz="1600" b="1" i="1" kern="10" dirty="0">
                  <a:ln w="9525">
                    <a:solidFill>
                      <a:srgbClr val="C00000"/>
                    </a:solidFill>
                    <a:round/>
                    <a:headEnd/>
                    <a:tailEnd/>
                  </a:ln>
                  <a:solidFill>
                    <a:srgbClr val="FFC000"/>
                  </a:solidFill>
                  <a:latin typeface="Arial Black"/>
                </a:rPr>
                <a:t>Thin Units, Limited Extent</a:t>
              </a:r>
            </a:p>
          </p:txBody>
        </p:sp>
        <p:sp>
          <p:nvSpPr>
            <p:cNvPr id="30" name="WordArt 10"/>
            <p:cNvSpPr>
              <a:spLocks noChangeArrowheads="1" noChangeShapeType="1" noTextEdit="1"/>
            </p:cNvSpPr>
            <p:nvPr/>
          </p:nvSpPr>
          <p:spPr bwMode="auto">
            <a:xfrm>
              <a:off x="3394" y="3548"/>
              <a:ext cx="1545" cy="240"/>
            </a:xfrm>
            <a:prstGeom prst="rect">
              <a:avLst/>
            </a:prstGeom>
          </p:spPr>
          <p:txBody>
            <a:bodyPr wrap="none" fromWordArt="1">
              <a:prstTxWarp prst="textPlain">
                <a:avLst>
                  <a:gd name="adj" fmla="val 50000"/>
                </a:avLst>
              </a:prstTxWarp>
            </a:bodyPr>
            <a:lstStyle/>
            <a:p>
              <a:pPr algn="ctr"/>
              <a:r>
                <a:rPr lang="en-US" sz="1600" b="1" i="1" kern="10" dirty="0">
                  <a:ln w="9525">
                    <a:solidFill>
                      <a:srgbClr val="C00000"/>
                    </a:solidFill>
                    <a:round/>
                    <a:headEnd/>
                    <a:tailEnd/>
                  </a:ln>
                  <a:solidFill>
                    <a:srgbClr val="FFC000"/>
                  </a:solidFill>
                  <a:latin typeface="Arial Black"/>
                </a:rPr>
                <a:t>Thick Units, Widespread</a:t>
              </a:r>
            </a:p>
          </p:txBody>
        </p:sp>
        <p:sp>
          <p:nvSpPr>
            <p:cNvPr id="31" name="AutoShape 11"/>
            <p:cNvSpPr>
              <a:spLocks noChangeArrowheads="1"/>
            </p:cNvSpPr>
            <p:nvPr/>
          </p:nvSpPr>
          <p:spPr bwMode="auto">
            <a:xfrm rot="3523342">
              <a:off x="2625" y="2594"/>
              <a:ext cx="1646" cy="230"/>
            </a:xfrm>
            <a:prstGeom prst="rightArrow">
              <a:avLst>
                <a:gd name="adj1" fmla="val 50000"/>
                <a:gd name="adj2" fmla="val 178913"/>
              </a:avLst>
            </a:prstGeom>
            <a:solidFill>
              <a:srgbClr val="FFFF00"/>
            </a:solidFill>
            <a:ln w="28575">
              <a:solidFill>
                <a:srgbClr val="FF0000"/>
              </a:solidFill>
              <a:miter lim="800000"/>
              <a:headEnd/>
              <a:tailEnd/>
            </a:ln>
            <a:effectLst/>
          </p:spPr>
          <p:txBody>
            <a:bodyPr wrap="none" anchor="ctr"/>
            <a:lstStyle/>
            <a:p>
              <a:endParaRPr lang="en-US">
                <a:solidFill>
                  <a:schemeClr val="tx1"/>
                </a:solidFill>
              </a:endParaRPr>
            </a:p>
          </p:txBody>
        </p:sp>
      </p:grpSp>
      <p:grpSp>
        <p:nvGrpSpPr>
          <p:cNvPr id="32" name="Group 12"/>
          <p:cNvGrpSpPr>
            <a:grpSpLocks/>
          </p:cNvGrpSpPr>
          <p:nvPr/>
        </p:nvGrpSpPr>
        <p:grpSpPr bwMode="auto">
          <a:xfrm>
            <a:off x="5878322" y="951435"/>
            <a:ext cx="658680" cy="1355725"/>
            <a:chOff x="4068" y="1449"/>
            <a:chExt cx="383" cy="854"/>
          </a:xfrm>
          <a:solidFill>
            <a:schemeClr val="accent2">
              <a:lumMod val="40000"/>
              <a:lumOff val="60000"/>
            </a:schemeClr>
          </a:solidFill>
        </p:grpSpPr>
        <p:sp>
          <p:nvSpPr>
            <p:cNvPr id="33" name="Line 13"/>
            <p:cNvSpPr>
              <a:spLocks noChangeShapeType="1"/>
            </p:cNvSpPr>
            <p:nvPr/>
          </p:nvSpPr>
          <p:spPr bwMode="auto">
            <a:xfrm flipV="1">
              <a:off x="4274" y="1449"/>
              <a:ext cx="0" cy="854"/>
            </a:xfrm>
            <a:prstGeom prst="line">
              <a:avLst/>
            </a:prstGeom>
            <a:grpFill/>
            <a:ln w="57150">
              <a:solidFill>
                <a:srgbClr val="FF0000"/>
              </a:solidFill>
              <a:round/>
              <a:headEnd type="triangle" w="med" len="med"/>
              <a:tailEnd/>
            </a:ln>
            <a:effectLst/>
          </p:spPr>
          <p:txBody>
            <a:bodyPr wrap="none" anchor="ctr"/>
            <a:lstStyle/>
            <a:p>
              <a:endParaRPr lang="en-US">
                <a:solidFill>
                  <a:schemeClr val="tx1"/>
                </a:solidFill>
              </a:endParaRPr>
            </a:p>
          </p:txBody>
        </p:sp>
        <p:sp>
          <p:nvSpPr>
            <p:cNvPr id="34" name="Text Box 14"/>
            <p:cNvSpPr txBox="1">
              <a:spLocks noChangeArrowheads="1"/>
            </p:cNvSpPr>
            <p:nvPr/>
          </p:nvSpPr>
          <p:spPr bwMode="auto">
            <a:xfrm>
              <a:off x="4068" y="1654"/>
              <a:ext cx="383" cy="213"/>
            </a:xfrm>
            <a:prstGeom prst="rect">
              <a:avLst/>
            </a:prstGeom>
            <a:grpFill/>
            <a:ln w="9525">
              <a:solidFill>
                <a:srgbClr val="FF0000"/>
              </a:solidFill>
              <a:miter lim="800000"/>
              <a:headEnd/>
              <a:tailEnd/>
            </a:ln>
            <a:effectLst/>
          </p:spPr>
          <p:txBody>
            <a:bodyPr wrap="none">
              <a:spAutoFit/>
            </a:bodyPr>
            <a:lstStyle/>
            <a:p>
              <a:r>
                <a:rPr lang="en-US" sz="1600" b="1" dirty="0">
                  <a:solidFill>
                    <a:schemeClr val="tx1"/>
                  </a:solidFill>
                  <a:latin typeface="Tahoma" pitchFamily="34" charset="0"/>
                </a:rPr>
                <a:t>Core</a:t>
              </a:r>
            </a:p>
          </p:txBody>
        </p:sp>
      </p:grpSp>
      <p:grpSp>
        <p:nvGrpSpPr>
          <p:cNvPr id="35" name="Group 24"/>
          <p:cNvGrpSpPr>
            <a:grpSpLocks/>
          </p:cNvGrpSpPr>
          <p:nvPr/>
        </p:nvGrpSpPr>
        <p:grpSpPr bwMode="auto">
          <a:xfrm>
            <a:off x="6696944" y="1983309"/>
            <a:ext cx="663840" cy="1816100"/>
            <a:chOff x="4640" y="2195"/>
            <a:chExt cx="386" cy="1144"/>
          </a:xfrm>
          <a:solidFill>
            <a:schemeClr val="tx2">
              <a:lumMod val="40000"/>
              <a:lumOff val="60000"/>
            </a:schemeClr>
          </a:solidFill>
        </p:grpSpPr>
        <p:sp>
          <p:nvSpPr>
            <p:cNvPr id="36" name="Line 16"/>
            <p:cNvSpPr>
              <a:spLocks noChangeShapeType="1"/>
            </p:cNvSpPr>
            <p:nvPr/>
          </p:nvSpPr>
          <p:spPr bwMode="auto">
            <a:xfrm flipV="1">
              <a:off x="4848" y="2195"/>
              <a:ext cx="0" cy="1144"/>
            </a:xfrm>
            <a:prstGeom prst="line">
              <a:avLst/>
            </a:prstGeom>
            <a:grpFill/>
            <a:ln w="57150">
              <a:solidFill>
                <a:schemeClr val="tx2">
                  <a:lumMod val="60000"/>
                  <a:lumOff val="40000"/>
                </a:schemeClr>
              </a:solidFill>
              <a:round/>
              <a:headEnd type="triangle" w="med" len="med"/>
              <a:tailEnd type="triangle" w="med" len="med"/>
            </a:ln>
            <a:effectLst/>
          </p:spPr>
          <p:txBody>
            <a:bodyPr wrap="none" anchor="ctr"/>
            <a:lstStyle/>
            <a:p>
              <a:endParaRPr lang="en-US">
                <a:solidFill>
                  <a:schemeClr val="tx1"/>
                </a:solidFill>
              </a:endParaRPr>
            </a:p>
          </p:txBody>
        </p:sp>
        <p:sp>
          <p:nvSpPr>
            <p:cNvPr id="37" name="Text Box 17"/>
            <p:cNvSpPr txBox="1">
              <a:spLocks noChangeArrowheads="1"/>
            </p:cNvSpPr>
            <p:nvPr/>
          </p:nvSpPr>
          <p:spPr bwMode="auto">
            <a:xfrm>
              <a:off x="4640" y="2409"/>
              <a:ext cx="386" cy="213"/>
            </a:xfrm>
            <a:prstGeom prst="rect">
              <a:avLst/>
            </a:prstGeom>
            <a:grpFill/>
            <a:ln w="9525">
              <a:solidFill>
                <a:schemeClr val="tx2">
                  <a:lumMod val="60000"/>
                  <a:lumOff val="40000"/>
                </a:schemeClr>
              </a:solidFill>
              <a:miter lim="800000"/>
              <a:headEnd/>
              <a:tailEnd/>
            </a:ln>
            <a:effectLst/>
          </p:spPr>
          <p:txBody>
            <a:bodyPr wrap="none">
              <a:spAutoFit/>
            </a:bodyPr>
            <a:lstStyle/>
            <a:p>
              <a:r>
                <a:rPr lang="en-US" sz="1600" b="1" dirty="0">
                  <a:solidFill>
                    <a:schemeClr val="tx1"/>
                  </a:solidFill>
                  <a:latin typeface="Tahoma" pitchFamily="34" charset="0"/>
                </a:rPr>
                <a:t>Logs</a:t>
              </a:r>
            </a:p>
          </p:txBody>
        </p:sp>
      </p:grpSp>
      <p:grpSp>
        <p:nvGrpSpPr>
          <p:cNvPr id="38" name="Group 18"/>
          <p:cNvGrpSpPr>
            <a:grpSpLocks/>
          </p:cNvGrpSpPr>
          <p:nvPr/>
        </p:nvGrpSpPr>
        <p:grpSpPr bwMode="auto">
          <a:xfrm>
            <a:off x="7391743" y="3286647"/>
            <a:ext cx="1066271" cy="1628775"/>
            <a:chOff x="4948" y="2920"/>
            <a:chExt cx="620" cy="1026"/>
          </a:xfrm>
          <a:solidFill>
            <a:srgbClr val="99FF66">
              <a:alpha val="96863"/>
            </a:srgbClr>
          </a:solidFill>
        </p:grpSpPr>
        <p:sp>
          <p:nvSpPr>
            <p:cNvPr id="39" name="Line 19"/>
            <p:cNvSpPr>
              <a:spLocks noChangeShapeType="1"/>
            </p:cNvSpPr>
            <p:nvPr/>
          </p:nvSpPr>
          <p:spPr bwMode="auto">
            <a:xfrm flipV="1">
              <a:off x="5281" y="2920"/>
              <a:ext cx="0" cy="1026"/>
            </a:xfrm>
            <a:prstGeom prst="line">
              <a:avLst/>
            </a:prstGeom>
            <a:grpFill/>
            <a:ln w="57150">
              <a:solidFill>
                <a:srgbClr val="008000"/>
              </a:solidFill>
              <a:round/>
              <a:headEnd type="triangle" w="med" len="med"/>
              <a:tailEnd type="triangle" w="med" len="med"/>
            </a:ln>
            <a:effectLst/>
          </p:spPr>
          <p:txBody>
            <a:bodyPr wrap="none" anchor="ctr"/>
            <a:lstStyle/>
            <a:p>
              <a:endParaRPr lang="en-US">
                <a:solidFill>
                  <a:schemeClr val="tx1"/>
                </a:solidFill>
              </a:endParaRPr>
            </a:p>
          </p:txBody>
        </p:sp>
        <p:sp>
          <p:nvSpPr>
            <p:cNvPr id="40" name="Text Box 20"/>
            <p:cNvSpPr txBox="1">
              <a:spLocks noChangeArrowheads="1"/>
            </p:cNvSpPr>
            <p:nvPr/>
          </p:nvSpPr>
          <p:spPr bwMode="auto">
            <a:xfrm>
              <a:off x="4948" y="3110"/>
              <a:ext cx="620" cy="233"/>
            </a:xfrm>
            <a:prstGeom prst="rect">
              <a:avLst/>
            </a:prstGeom>
            <a:grpFill/>
            <a:ln w="9525">
              <a:solidFill>
                <a:srgbClr val="008000"/>
              </a:solidFill>
              <a:miter lim="800000"/>
              <a:headEnd/>
              <a:tailEnd/>
            </a:ln>
            <a:effectLst/>
          </p:spPr>
          <p:txBody>
            <a:bodyPr wrap="none">
              <a:spAutoFit/>
            </a:bodyPr>
            <a:lstStyle/>
            <a:p>
              <a:r>
                <a:rPr lang="en-US" sz="1800" b="1">
                  <a:solidFill>
                    <a:schemeClr val="tx1"/>
                  </a:solidFill>
                  <a:latin typeface="Tahoma" pitchFamily="34" charset="0"/>
                </a:rPr>
                <a:t>Seismic</a:t>
              </a:r>
              <a:endParaRPr lang="en-US" sz="1600" b="1">
                <a:solidFill>
                  <a:schemeClr val="tx1"/>
                </a:solidFill>
                <a:latin typeface="Tahoma" pitchFamily="34" charset="0"/>
              </a:endParaRPr>
            </a:p>
          </p:txBody>
        </p:sp>
      </p:grpSp>
      <p:sp>
        <p:nvSpPr>
          <p:cNvPr id="41" name="TextBox 40"/>
          <p:cNvSpPr txBox="1"/>
          <p:nvPr/>
        </p:nvSpPr>
        <p:spPr>
          <a:xfrm>
            <a:off x="2115403" y="3889612"/>
            <a:ext cx="1380571"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3</a:t>
            </a:r>
            <a:r>
              <a:rPr lang="en-US" sz="1200" b="1" baseline="30000" dirty="0" smtClean="0">
                <a:solidFill>
                  <a:srgbClr val="FF0000"/>
                </a:solidFill>
                <a:latin typeface="Calibri" panose="020F0502020204030204" pitchFamily="34" charset="0"/>
              </a:rPr>
              <a:t>rd</a:t>
            </a:r>
            <a:r>
              <a:rPr lang="en-US" sz="1200" b="1" dirty="0" smtClean="0">
                <a:solidFill>
                  <a:srgbClr val="FF0000"/>
                </a:solidFill>
                <a:latin typeface="Calibri" panose="020F0502020204030204" pitchFamily="34" charset="0"/>
              </a:rPr>
              <a:t> Order  (3-5 MY)</a:t>
            </a:r>
            <a:endParaRPr lang="en-US" sz="1200" b="1" dirty="0">
              <a:solidFill>
                <a:srgbClr val="FF0000"/>
              </a:solidFill>
              <a:latin typeface="Calibri" panose="020F0502020204030204" pitchFamily="34" charset="0"/>
            </a:endParaRPr>
          </a:p>
        </p:txBody>
      </p:sp>
      <p:sp>
        <p:nvSpPr>
          <p:cNvPr id="42" name="TextBox 41"/>
          <p:cNvSpPr txBox="1"/>
          <p:nvPr/>
        </p:nvSpPr>
        <p:spPr>
          <a:xfrm>
            <a:off x="2679511" y="3430137"/>
            <a:ext cx="75988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4</a:t>
            </a:r>
            <a:r>
              <a:rPr lang="en-US" sz="1200" b="1" baseline="30000" dirty="0" smtClean="0">
                <a:solidFill>
                  <a:srgbClr val="FF0000"/>
                </a:solidFill>
                <a:latin typeface="Calibri" panose="020F0502020204030204" pitchFamily="34" charset="0"/>
              </a:rPr>
              <a:t>th</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sp>
        <p:nvSpPr>
          <p:cNvPr id="43" name="TextBox 42"/>
          <p:cNvSpPr txBox="1"/>
          <p:nvPr/>
        </p:nvSpPr>
        <p:spPr>
          <a:xfrm>
            <a:off x="2572603" y="4333164"/>
            <a:ext cx="779124"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2</a:t>
            </a:r>
            <a:r>
              <a:rPr lang="en-US" sz="1200" b="1" baseline="30000" dirty="0" smtClean="0">
                <a:solidFill>
                  <a:srgbClr val="FF0000"/>
                </a:solidFill>
                <a:latin typeface="Calibri" panose="020F0502020204030204" pitchFamily="34" charset="0"/>
              </a:rPr>
              <a:t>nd</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grpSp>
        <p:nvGrpSpPr>
          <p:cNvPr id="44" name="Group 43"/>
          <p:cNvGrpSpPr/>
          <p:nvPr/>
        </p:nvGrpSpPr>
        <p:grpSpPr>
          <a:xfrm>
            <a:off x="1148687" y="1135039"/>
            <a:ext cx="1838062" cy="2105799"/>
            <a:chOff x="1148687" y="1135039"/>
            <a:chExt cx="1838062" cy="2105799"/>
          </a:xfrm>
        </p:grpSpPr>
        <p:sp>
          <p:nvSpPr>
            <p:cNvPr id="45" name="TextBox 44"/>
            <p:cNvSpPr txBox="1"/>
            <p:nvPr/>
          </p:nvSpPr>
          <p:spPr>
            <a:xfrm>
              <a:off x="2226861" y="2963839"/>
              <a:ext cx="75988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5</a:t>
              </a:r>
              <a:r>
                <a:rPr lang="en-US" sz="1200" b="1" baseline="30000" dirty="0" smtClean="0">
                  <a:solidFill>
                    <a:srgbClr val="FF0000"/>
                  </a:solidFill>
                  <a:latin typeface="Calibri" panose="020F0502020204030204" pitchFamily="34" charset="0"/>
                </a:rPr>
                <a:t>th</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sp>
          <p:nvSpPr>
            <p:cNvPr id="46" name="TextBox 45"/>
            <p:cNvSpPr txBox="1"/>
            <p:nvPr/>
          </p:nvSpPr>
          <p:spPr>
            <a:xfrm>
              <a:off x="1148687" y="2049438"/>
              <a:ext cx="75988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7</a:t>
              </a:r>
              <a:r>
                <a:rPr lang="en-US" sz="1200" b="1" baseline="30000" dirty="0" smtClean="0">
                  <a:solidFill>
                    <a:srgbClr val="FF0000"/>
                  </a:solidFill>
                  <a:latin typeface="Calibri" panose="020F0502020204030204" pitchFamily="34" charset="0"/>
                </a:rPr>
                <a:t>th</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sp>
          <p:nvSpPr>
            <p:cNvPr id="47" name="TextBox 46"/>
            <p:cNvSpPr txBox="1"/>
            <p:nvPr/>
          </p:nvSpPr>
          <p:spPr>
            <a:xfrm>
              <a:off x="1560395" y="2502089"/>
              <a:ext cx="75988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6</a:t>
              </a:r>
              <a:r>
                <a:rPr lang="en-US" sz="1200" b="1" baseline="30000" dirty="0" smtClean="0">
                  <a:solidFill>
                    <a:srgbClr val="FF0000"/>
                  </a:solidFill>
                  <a:latin typeface="Calibri" panose="020F0502020204030204" pitchFamily="34" charset="0"/>
                </a:rPr>
                <a:t>th</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sp>
          <p:nvSpPr>
            <p:cNvPr id="48" name="TextBox 47"/>
            <p:cNvSpPr txBox="1"/>
            <p:nvPr/>
          </p:nvSpPr>
          <p:spPr>
            <a:xfrm>
              <a:off x="1162335" y="1135039"/>
              <a:ext cx="75988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9</a:t>
              </a:r>
              <a:r>
                <a:rPr lang="en-US" sz="1200" b="1" baseline="30000" dirty="0" smtClean="0">
                  <a:solidFill>
                    <a:srgbClr val="FF0000"/>
                  </a:solidFill>
                  <a:latin typeface="Calibri" panose="020F0502020204030204" pitchFamily="34" charset="0"/>
                </a:rPr>
                <a:t>th</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sp>
          <p:nvSpPr>
            <p:cNvPr id="49" name="TextBox 48"/>
            <p:cNvSpPr txBox="1"/>
            <p:nvPr/>
          </p:nvSpPr>
          <p:spPr>
            <a:xfrm>
              <a:off x="1642281" y="1587689"/>
              <a:ext cx="75988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8</a:t>
              </a:r>
              <a:r>
                <a:rPr lang="en-US" sz="1200" b="1" baseline="30000" dirty="0" smtClean="0">
                  <a:solidFill>
                    <a:srgbClr val="FF0000"/>
                  </a:solidFill>
                  <a:latin typeface="Calibri" panose="020F0502020204030204" pitchFamily="34" charset="0"/>
                </a:rPr>
                <a:t>th</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grpSp>
      <p:sp>
        <p:nvSpPr>
          <p:cNvPr id="50" name="TextBox 49"/>
          <p:cNvSpPr txBox="1"/>
          <p:nvPr/>
        </p:nvSpPr>
        <p:spPr>
          <a:xfrm>
            <a:off x="7924799" y="3994245"/>
            <a:ext cx="1123666" cy="646331"/>
          </a:xfrm>
          <a:prstGeom prst="rect">
            <a:avLst/>
          </a:prstGeom>
          <a:noFill/>
        </p:spPr>
        <p:txBody>
          <a:bodyPr wrap="square" rtlCol="0">
            <a:spAutoFit/>
          </a:bodyPr>
          <a:lstStyle/>
          <a:p>
            <a:pPr algn="ctr"/>
            <a:r>
              <a:rPr lang="en-US" sz="1200" b="1" dirty="0" smtClean="0">
                <a:solidFill>
                  <a:srgbClr val="FF0000"/>
                </a:solidFill>
                <a:latin typeface="Calibri" panose="020F0502020204030204" pitchFamily="34" charset="0"/>
              </a:rPr>
              <a:t>Mid to Lower Order Stratal Units</a:t>
            </a:r>
            <a:endParaRPr lang="en-US" sz="1200" b="1" dirty="0">
              <a:solidFill>
                <a:srgbClr val="FF0000"/>
              </a:solidFill>
              <a:latin typeface="Calibri" panose="020F0502020204030204" pitchFamily="34" charset="0"/>
            </a:endParaRPr>
          </a:p>
        </p:txBody>
      </p:sp>
    </p:spTree>
    <p:extLst>
      <p:ext uri="{BB962C8B-B14F-4D97-AF65-F5344CB8AC3E}">
        <p14:creationId xmlns:p14="http://schemas.microsoft.com/office/powerpoint/2010/main" val="25875935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4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up)">
                                      <p:cBhvr>
                                        <p:cTn id="28" dur="5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500"/>
                            </p:stCondLst>
                            <p:childTnLst>
                              <p:par>
                                <p:cTn id="40" presetID="1" presetClass="entr" presetSubtype="0"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p:txBody>
          <a:bodyPr/>
          <a:lstStyle/>
          <a:p>
            <a:r>
              <a:rPr lang="en-US" dirty="0" smtClean="0"/>
              <a:t>Scale </a:t>
            </a:r>
            <a:r>
              <a:rPr lang="en-US" dirty="0"/>
              <a:t>for Seismic Data</a:t>
            </a:r>
          </a:p>
        </p:txBody>
      </p:sp>
      <p:sp>
        <p:nvSpPr>
          <p:cNvPr id="292867" name="Rectangle 3"/>
          <p:cNvSpPr>
            <a:spLocks noGrp="1" noChangeArrowheads="1"/>
          </p:cNvSpPr>
          <p:nvPr>
            <p:ph type="body" idx="1"/>
          </p:nvPr>
        </p:nvSpPr>
        <p:spPr>
          <a:xfrm>
            <a:off x="4229100" y="1266825"/>
            <a:ext cx="4572000" cy="2701925"/>
          </a:xfrm>
        </p:spPr>
        <p:txBody>
          <a:bodyPr/>
          <a:lstStyle/>
          <a:p>
            <a:pPr>
              <a:buFont typeface="Arial" pitchFamily="34" charset="0"/>
              <a:buChar char="•"/>
            </a:pPr>
            <a:r>
              <a:rPr lang="en-US" sz="2000" b="1" dirty="0" smtClean="0"/>
              <a:t>Although </a:t>
            </a:r>
            <a:r>
              <a:rPr lang="en-US" sz="2000" b="1" dirty="0"/>
              <a:t>seismic data can not image small-scale stratal units, it can image mid- to </a:t>
            </a:r>
            <a:r>
              <a:rPr lang="en-US" sz="2000" b="1" dirty="0" smtClean="0"/>
              <a:t>low-order stratal units</a:t>
            </a:r>
            <a:endParaRPr lang="en-US" sz="2000" b="1" dirty="0"/>
          </a:p>
        </p:txBody>
      </p:sp>
      <p:sp>
        <p:nvSpPr>
          <p:cNvPr id="292868" name="Text Box 4"/>
          <p:cNvSpPr txBox="1">
            <a:spLocks noChangeArrowheads="1"/>
          </p:cNvSpPr>
          <p:nvPr/>
        </p:nvSpPr>
        <p:spPr bwMode="auto">
          <a:xfrm>
            <a:off x="341313" y="2943225"/>
            <a:ext cx="1965603" cy="307777"/>
          </a:xfrm>
          <a:prstGeom prst="rect">
            <a:avLst/>
          </a:prstGeom>
          <a:noFill/>
          <a:ln w="9525">
            <a:noFill/>
            <a:miter lim="800000"/>
            <a:headEnd/>
            <a:tailEnd/>
          </a:ln>
          <a:effectLst/>
        </p:spPr>
        <p:txBody>
          <a:bodyPr wrap="none">
            <a:spAutoFit/>
          </a:bodyPr>
          <a:lstStyle/>
          <a:p>
            <a:r>
              <a:rPr lang="en-US" sz="1400" b="1" dirty="0">
                <a:latin typeface="Tahoma" pitchFamily="34" charset="0"/>
              </a:rPr>
              <a:t>        Parasequences</a:t>
            </a:r>
          </a:p>
        </p:txBody>
      </p:sp>
      <p:sp>
        <p:nvSpPr>
          <p:cNvPr id="292869" name="Text Box 5"/>
          <p:cNvSpPr txBox="1">
            <a:spLocks noChangeArrowheads="1"/>
          </p:cNvSpPr>
          <p:nvPr/>
        </p:nvSpPr>
        <p:spPr bwMode="auto">
          <a:xfrm>
            <a:off x="341313" y="2482850"/>
            <a:ext cx="1287532" cy="307777"/>
          </a:xfrm>
          <a:prstGeom prst="rect">
            <a:avLst/>
          </a:prstGeom>
          <a:noFill/>
          <a:ln w="9525">
            <a:noFill/>
            <a:miter lim="800000"/>
            <a:headEnd/>
            <a:tailEnd/>
          </a:ln>
          <a:effectLst/>
        </p:spPr>
        <p:txBody>
          <a:bodyPr wrap="none">
            <a:spAutoFit/>
          </a:bodyPr>
          <a:lstStyle/>
          <a:p>
            <a:r>
              <a:rPr lang="en-US" sz="1400" b="1" dirty="0">
                <a:latin typeface="Tahoma" pitchFamily="34" charset="0"/>
              </a:rPr>
              <a:t>      Bed Sets</a:t>
            </a:r>
          </a:p>
        </p:txBody>
      </p:sp>
      <p:sp>
        <p:nvSpPr>
          <p:cNvPr id="292870" name="Text Box 6"/>
          <p:cNvSpPr txBox="1">
            <a:spLocks noChangeArrowheads="1"/>
          </p:cNvSpPr>
          <p:nvPr/>
        </p:nvSpPr>
        <p:spPr bwMode="auto">
          <a:xfrm>
            <a:off x="341313" y="3402013"/>
            <a:ext cx="2420856" cy="307777"/>
          </a:xfrm>
          <a:prstGeom prst="rect">
            <a:avLst/>
          </a:prstGeom>
          <a:noFill/>
          <a:ln w="9525">
            <a:noFill/>
            <a:miter lim="800000"/>
            <a:headEnd/>
            <a:tailEnd/>
          </a:ln>
          <a:effectLst/>
        </p:spPr>
        <p:txBody>
          <a:bodyPr wrap="none">
            <a:spAutoFit/>
          </a:bodyPr>
          <a:lstStyle/>
          <a:p>
            <a:r>
              <a:rPr lang="en-US" sz="1400" b="1" dirty="0">
                <a:latin typeface="Tahoma" pitchFamily="34" charset="0"/>
              </a:rPr>
              <a:t>          Parasequence Sets</a:t>
            </a:r>
          </a:p>
        </p:txBody>
      </p:sp>
      <p:sp>
        <p:nvSpPr>
          <p:cNvPr id="292871" name="Text Box 7"/>
          <p:cNvSpPr txBox="1">
            <a:spLocks noChangeArrowheads="1"/>
          </p:cNvSpPr>
          <p:nvPr/>
        </p:nvSpPr>
        <p:spPr bwMode="auto">
          <a:xfrm>
            <a:off x="341313" y="3862388"/>
            <a:ext cx="1786066" cy="307777"/>
          </a:xfrm>
          <a:prstGeom prst="rect">
            <a:avLst/>
          </a:prstGeom>
          <a:noFill/>
          <a:ln w="9525">
            <a:noFill/>
            <a:miter lim="800000"/>
            <a:headEnd/>
            <a:tailEnd/>
          </a:ln>
          <a:effectLst/>
        </p:spPr>
        <p:txBody>
          <a:bodyPr wrap="none">
            <a:spAutoFit/>
          </a:bodyPr>
          <a:lstStyle/>
          <a:p>
            <a:r>
              <a:rPr lang="en-US" sz="1400" b="1" dirty="0">
                <a:latin typeface="Tahoma" pitchFamily="34" charset="0"/>
              </a:rPr>
              <a:t>            Sequences</a:t>
            </a:r>
          </a:p>
        </p:txBody>
      </p:sp>
      <p:sp>
        <p:nvSpPr>
          <p:cNvPr id="292872" name="Text Box 8"/>
          <p:cNvSpPr txBox="1">
            <a:spLocks noChangeArrowheads="1"/>
          </p:cNvSpPr>
          <p:nvPr/>
        </p:nvSpPr>
        <p:spPr bwMode="auto">
          <a:xfrm>
            <a:off x="341313" y="2024063"/>
            <a:ext cx="832279" cy="307777"/>
          </a:xfrm>
          <a:prstGeom prst="rect">
            <a:avLst/>
          </a:prstGeom>
          <a:noFill/>
          <a:ln w="9525">
            <a:noFill/>
            <a:miter lim="800000"/>
            <a:headEnd/>
            <a:tailEnd/>
          </a:ln>
          <a:effectLst/>
        </p:spPr>
        <p:txBody>
          <a:bodyPr wrap="none">
            <a:spAutoFit/>
          </a:bodyPr>
          <a:lstStyle/>
          <a:p>
            <a:r>
              <a:rPr lang="en-US" sz="1400" b="1" dirty="0">
                <a:latin typeface="Tahoma" pitchFamily="34" charset="0"/>
              </a:rPr>
              <a:t>    Beds</a:t>
            </a:r>
          </a:p>
        </p:txBody>
      </p:sp>
      <p:sp>
        <p:nvSpPr>
          <p:cNvPr id="292873" name="Text Box 9"/>
          <p:cNvSpPr txBox="1">
            <a:spLocks noChangeArrowheads="1"/>
          </p:cNvSpPr>
          <p:nvPr/>
        </p:nvSpPr>
        <p:spPr bwMode="auto">
          <a:xfrm>
            <a:off x="341313" y="1563688"/>
            <a:ext cx="1391728" cy="307777"/>
          </a:xfrm>
          <a:prstGeom prst="rect">
            <a:avLst/>
          </a:prstGeom>
          <a:noFill/>
          <a:ln w="9525">
            <a:noFill/>
            <a:miter lim="800000"/>
            <a:headEnd/>
            <a:tailEnd/>
          </a:ln>
          <a:effectLst/>
        </p:spPr>
        <p:txBody>
          <a:bodyPr wrap="none">
            <a:spAutoFit/>
          </a:bodyPr>
          <a:lstStyle/>
          <a:p>
            <a:r>
              <a:rPr lang="en-US" sz="1400" b="1" dirty="0">
                <a:latin typeface="Tahoma" pitchFamily="34" charset="0"/>
              </a:rPr>
              <a:t>  Lamina Sets</a:t>
            </a:r>
          </a:p>
        </p:txBody>
      </p:sp>
      <p:sp>
        <p:nvSpPr>
          <p:cNvPr id="292874" name="Text Box 10"/>
          <p:cNvSpPr txBox="1">
            <a:spLocks noChangeArrowheads="1"/>
          </p:cNvSpPr>
          <p:nvPr/>
        </p:nvSpPr>
        <p:spPr bwMode="auto">
          <a:xfrm>
            <a:off x="341313" y="1104900"/>
            <a:ext cx="843501" cy="307777"/>
          </a:xfrm>
          <a:prstGeom prst="rect">
            <a:avLst/>
          </a:prstGeom>
          <a:noFill/>
          <a:ln w="9525">
            <a:noFill/>
            <a:miter lim="800000"/>
            <a:headEnd/>
            <a:tailEnd/>
          </a:ln>
          <a:effectLst/>
        </p:spPr>
        <p:txBody>
          <a:bodyPr wrap="none">
            <a:spAutoFit/>
          </a:bodyPr>
          <a:lstStyle/>
          <a:p>
            <a:r>
              <a:rPr lang="en-US" sz="1400" b="1" dirty="0">
                <a:latin typeface="Tahoma" pitchFamily="34" charset="0"/>
              </a:rPr>
              <a:t>Lamina</a:t>
            </a:r>
          </a:p>
        </p:txBody>
      </p:sp>
      <p:sp>
        <p:nvSpPr>
          <p:cNvPr id="292875" name="Line 11"/>
          <p:cNvSpPr>
            <a:spLocks noChangeShapeType="1"/>
          </p:cNvSpPr>
          <p:nvPr/>
        </p:nvSpPr>
        <p:spPr bwMode="auto">
          <a:xfrm>
            <a:off x="252413" y="1241425"/>
            <a:ext cx="1042987" cy="4113213"/>
          </a:xfrm>
          <a:prstGeom prst="line">
            <a:avLst/>
          </a:prstGeom>
          <a:noFill/>
          <a:ln w="76200">
            <a:solidFill>
              <a:srgbClr val="0033CC"/>
            </a:solidFill>
            <a:round/>
            <a:headEnd/>
            <a:tailEnd type="triangle" w="med" len="med"/>
          </a:ln>
          <a:effectLst/>
        </p:spPr>
        <p:txBody>
          <a:bodyPr/>
          <a:lstStyle/>
          <a:p>
            <a:endParaRPr lang="en-US" sz="2000" dirty="0"/>
          </a:p>
        </p:txBody>
      </p:sp>
      <p:sp>
        <p:nvSpPr>
          <p:cNvPr id="292876" name="Text Box 12"/>
          <p:cNvSpPr txBox="1">
            <a:spLocks noChangeArrowheads="1"/>
          </p:cNvSpPr>
          <p:nvPr/>
        </p:nvSpPr>
        <p:spPr bwMode="auto">
          <a:xfrm>
            <a:off x="341313" y="4322763"/>
            <a:ext cx="2347117" cy="307777"/>
          </a:xfrm>
          <a:prstGeom prst="rect">
            <a:avLst/>
          </a:prstGeom>
          <a:noFill/>
          <a:ln w="9525">
            <a:noFill/>
            <a:miter lim="800000"/>
            <a:headEnd/>
            <a:tailEnd/>
          </a:ln>
          <a:effectLst/>
        </p:spPr>
        <p:txBody>
          <a:bodyPr wrap="none">
            <a:spAutoFit/>
          </a:bodyPr>
          <a:lstStyle/>
          <a:p>
            <a:r>
              <a:rPr lang="en-US" sz="1400" b="1" dirty="0">
                <a:latin typeface="Tahoma" pitchFamily="34" charset="0"/>
              </a:rPr>
              <a:t>                Sequence Sets</a:t>
            </a:r>
          </a:p>
        </p:txBody>
      </p:sp>
      <p:sp>
        <p:nvSpPr>
          <p:cNvPr id="292877" name="AutoShape 13"/>
          <p:cNvSpPr>
            <a:spLocks noChangeArrowheads="1"/>
          </p:cNvSpPr>
          <p:nvPr/>
        </p:nvSpPr>
        <p:spPr bwMode="auto">
          <a:xfrm rot="5400000" flipV="1">
            <a:off x="2212182" y="3647281"/>
            <a:ext cx="2659062" cy="64452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FF"/>
          </a:solidFill>
          <a:ln w="9525">
            <a:solidFill>
              <a:schemeClr val="tx1"/>
            </a:solidFill>
            <a:miter lim="800000"/>
            <a:headEnd/>
            <a:tailEnd/>
          </a:ln>
          <a:effectLst/>
        </p:spPr>
        <p:txBody>
          <a:bodyPr wrap="none" anchor="ctr"/>
          <a:lstStyle/>
          <a:p>
            <a:endParaRPr lang="en-US" sz="2000" dirty="0"/>
          </a:p>
        </p:txBody>
      </p:sp>
      <p:sp>
        <p:nvSpPr>
          <p:cNvPr id="292879" name="Oval 15"/>
          <p:cNvSpPr>
            <a:spLocks noChangeAspect="1" noChangeArrowheads="1"/>
          </p:cNvSpPr>
          <p:nvPr/>
        </p:nvSpPr>
        <p:spPr bwMode="auto">
          <a:xfrm>
            <a:off x="4297363" y="1446213"/>
            <a:ext cx="155575" cy="155575"/>
          </a:xfrm>
          <a:prstGeom prst="ellipse">
            <a:avLst/>
          </a:prstGeom>
          <a:solidFill>
            <a:schemeClr val="tx1"/>
          </a:solidFill>
          <a:ln w="9525">
            <a:noFill/>
            <a:round/>
            <a:headEnd/>
            <a:tailEnd/>
          </a:ln>
          <a:effectLst/>
        </p:spPr>
        <p:txBody>
          <a:bodyPr wrap="none" anchor="ctr"/>
          <a:lstStyle/>
          <a:p>
            <a:endParaRPr lang="en-US" sz="2000" dirty="0"/>
          </a:p>
        </p:txBody>
      </p:sp>
      <p:grpSp>
        <p:nvGrpSpPr>
          <p:cNvPr id="2" name="Group 1"/>
          <p:cNvGrpSpPr/>
          <p:nvPr/>
        </p:nvGrpSpPr>
        <p:grpSpPr>
          <a:xfrm>
            <a:off x="4229100" y="3373438"/>
            <a:ext cx="4572000" cy="1600200"/>
            <a:chOff x="4229100" y="3373438"/>
            <a:chExt cx="4572000" cy="1600200"/>
          </a:xfrm>
        </p:grpSpPr>
        <p:sp>
          <p:nvSpPr>
            <p:cNvPr id="292878" name="Rectangle 14"/>
            <p:cNvSpPr>
              <a:spLocks noChangeArrowheads="1"/>
            </p:cNvSpPr>
            <p:nvPr/>
          </p:nvSpPr>
          <p:spPr bwMode="auto">
            <a:xfrm>
              <a:off x="4229100" y="3373438"/>
              <a:ext cx="4572000" cy="1600200"/>
            </a:xfrm>
            <a:prstGeom prst="rect">
              <a:avLst/>
            </a:prstGeom>
            <a:noFill/>
            <a:ln w="9525">
              <a:noFill/>
              <a:miter lim="800000"/>
              <a:headEnd/>
              <a:tailEnd/>
            </a:ln>
            <a:effectLst/>
          </p:spPr>
          <p:txBody>
            <a:bodyPr/>
            <a:lstStyle/>
            <a:p>
              <a:pPr marL="342900" indent="-342900">
                <a:spcBef>
                  <a:spcPct val="20000"/>
                </a:spcBef>
              </a:pPr>
              <a:r>
                <a:rPr lang="en-US" sz="2000" b="1" dirty="0">
                  <a:latin typeface="Tahoma" pitchFamily="34" charset="0"/>
                </a:rPr>
                <a:t>	The big advantage of seismic data is </a:t>
              </a:r>
              <a:r>
                <a:rPr lang="en-US" sz="2000" b="1" dirty="0" smtClean="0">
                  <a:latin typeface="Tahoma" pitchFamily="34" charset="0"/>
                </a:rPr>
                <a:t>its extensive areal </a:t>
              </a:r>
              <a:r>
                <a:rPr lang="en-US" sz="2000" b="1" dirty="0">
                  <a:latin typeface="Tahoma" pitchFamily="34" charset="0"/>
                </a:rPr>
                <a:t>coverage </a:t>
              </a:r>
            </a:p>
            <a:p>
              <a:pPr marL="342900" indent="-342900">
                <a:spcBef>
                  <a:spcPct val="20000"/>
                </a:spcBef>
              </a:pPr>
              <a:endParaRPr lang="en-US" sz="2000" b="1" dirty="0">
                <a:latin typeface="Tahoma" pitchFamily="34" charset="0"/>
              </a:endParaRPr>
            </a:p>
          </p:txBody>
        </p:sp>
        <p:sp>
          <p:nvSpPr>
            <p:cNvPr id="292880" name="Oval 16"/>
            <p:cNvSpPr>
              <a:spLocks noChangeAspect="1" noChangeArrowheads="1"/>
            </p:cNvSpPr>
            <p:nvPr/>
          </p:nvSpPr>
          <p:spPr bwMode="auto">
            <a:xfrm>
              <a:off x="4297363" y="3533775"/>
              <a:ext cx="155575" cy="155575"/>
            </a:xfrm>
            <a:prstGeom prst="ellipse">
              <a:avLst/>
            </a:prstGeom>
            <a:solidFill>
              <a:schemeClr val="tx1"/>
            </a:solidFill>
            <a:ln w="9525">
              <a:noFill/>
              <a:round/>
              <a:headEnd/>
              <a:tailEnd/>
            </a:ln>
            <a:effectLst/>
          </p:spPr>
          <p:txBody>
            <a:bodyPr wrap="none" anchor="ctr"/>
            <a:lstStyle/>
            <a:p>
              <a:endParaRPr lang="en-US" sz="2000" dirty="0"/>
            </a:p>
          </p:txBody>
        </p:sp>
      </p:grpSp>
      <p:sp>
        <p:nvSpPr>
          <p:cNvPr id="3" name="TextBox 2"/>
          <p:cNvSpPr txBox="1"/>
          <p:nvPr/>
        </p:nvSpPr>
        <p:spPr>
          <a:xfrm>
            <a:off x="2115403" y="3889612"/>
            <a:ext cx="76020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3</a:t>
            </a:r>
            <a:r>
              <a:rPr lang="en-US" sz="1200" b="1" baseline="30000" dirty="0" smtClean="0">
                <a:solidFill>
                  <a:srgbClr val="FF0000"/>
                </a:solidFill>
                <a:latin typeface="Calibri" panose="020F0502020204030204" pitchFamily="34" charset="0"/>
              </a:rPr>
              <a:t>rd</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sp>
        <p:nvSpPr>
          <p:cNvPr id="20" name="TextBox 19"/>
          <p:cNvSpPr txBox="1"/>
          <p:nvPr/>
        </p:nvSpPr>
        <p:spPr>
          <a:xfrm>
            <a:off x="2679511" y="3430137"/>
            <a:ext cx="75988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4</a:t>
            </a:r>
            <a:r>
              <a:rPr lang="en-US" sz="1200" b="1" baseline="30000" dirty="0" smtClean="0">
                <a:solidFill>
                  <a:srgbClr val="FF0000"/>
                </a:solidFill>
                <a:latin typeface="Calibri" panose="020F0502020204030204" pitchFamily="34" charset="0"/>
              </a:rPr>
              <a:t>th</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sp>
        <p:nvSpPr>
          <p:cNvPr id="21" name="TextBox 20"/>
          <p:cNvSpPr txBox="1"/>
          <p:nvPr/>
        </p:nvSpPr>
        <p:spPr>
          <a:xfrm>
            <a:off x="2572603" y="4333164"/>
            <a:ext cx="779124"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2</a:t>
            </a:r>
            <a:r>
              <a:rPr lang="en-US" sz="1200" b="1" baseline="30000" dirty="0" smtClean="0">
                <a:solidFill>
                  <a:srgbClr val="FF0000"/>
                </a:solidFill>
                <a:latin typeface="Calibri" panose="020F0502020204030204" pitchFamily="34" charset="0"/>
              </a:rPr>
              <a:t>nd</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grpSp>
        <p:nvGrpSpPr>
          <p:cNvPr id="4" name="Group 3"/>
          <p:cNvGrpSpPr/>
          <p:nvPr/>
        </p:nvGrpSpPr>
        <p:grpSpPr>
          <a:xfrm>
            <a:off x="1148687" y="1135039"/>
            <a:ext cx="1838062" cy="2105799"/>
            <a:chOff x="1148687" y="1135039"/>
            <a:chExt cx="1838062" cy="2105799"/>
          </a:xfrm>
        </p:grpSpPr>
        <p:sp>
          <p:nvSpPr>
            <p:cNvPr id="19" name="TextBox 18"/>
            <p:cNvSpPr txBox="1"/>
            <p:nvPr/>
          </p:nvSpPr>
          <p:spPr>
            <a:xfrm>
              <a:off x="2226861" y="2963839"/>
              <a:ext cx="75988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5</a:t>
              </a:r>
              <a:r>
                <a:rPr lang="en-US" sz="1200" b="1" baseline="30000" dirty="0" smtClean="0">
                  <a:solidFill>
                    <a:srgbClr val="FF0000"/>
                  </a:solidFill>
                  <a:latin typeface="Calibri" panose="020F0502020204030204" pitchFamily="34" charset="0"/>
                </a:rPr>
                <a:t>th</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sp>
          <p:nvSpPr>
            <p:cNvPr id="22" name="TextBox 21"/>
            <p:cNvSpPr txBox="1"/>
            <p:nvPr/>
          </p:nvSpPr>
          <p:spPr>
            <a:xfrm>
              <a:off x="1148687" y="2049438"/>
              <a:ext cx="75988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7</a:t>
              </a:r>
              <a:r>
                <a:rPr lang="en-US" sz="1200" b="1" baseline="30000" dirty="0" smtClean="0">
                  <a:solidFill>
                    <a:srgbClr val="FF0000"/>
                  </a:solidFill>
                  <a:latin typeface="Calibri" panose="020F0502020204030204" pitchFamily="34" charset="0"/>
                </a:rPr>
                <a:t>th</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sp>
          <p:nvSpPr>
            <p:cNvPr id="23" name="TextBox 22"/>
            <p:cNvSpPr txBox="1"/>
            <p:nvPr/>
          </p:nvSpPr>
          <p:spPr>
            <a:xfrm>
              <a:off x="1560395" y="2502089"/>
              <a:ext cx="75988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6</a:t>
              </a:r>
              <a:r>
                <a:rPr lang="en-US" sz="1200" b="1" baseline="30000" dirty="0" smtClean="0">
                  <a:solidFill>
                    <a:srgbClr val="FF0000"/>
                  </a:solidFill>
                  <a:latin typeface="Calibri" panose="020F0502020204030204" pitchFamily="34" charset="0"/>
                </a:rPr>
                <a:t>th</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sp>
          <p:nvSpPr>
            <p:cNvPr id="24" name="TextBox 23"/>
            <p:cNvSpPr txBox="1"/>
            <p:nvPr/>
          </p:nvSpPr>
          <p:spPr>
            <a:xfrm>
              <a:off x="1162335" y="1135039"/>
              <a:ext cx="75988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9</a:t>
              </a:r>
              <a:r>
                <a:rPr lang="en-US" sz="1200" b="1" baseline="30000" dirty="0" smtClean="0">
                  <a:solidFill>
                    <a:srgbClr val="FF0000"/>
                  </a:solidFill>
                  <a:latin typeface="Calibri" panose="020F0502020204030204" pitchFamily="34" charset="0"/>
                </a:rPr>
                <a:t>th</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sp>
          <p:nvSpPr>
            <p:cNvPr id="25" name="TextBox 24"/>
            <p:cNvSpPr txBox="1"/>
            <p:nvPr/>
          </p:nvSpPr>
          <p:spPr>
            <a:xfrm>
              <a:off x="1642281" y="1587689"/>
              <a:ext cx="759888" cy="276999"/>
            </a:xfrm>
            <a:prstGeom prst="rect">
              <a:avLst/>
            </a:prstGeom>
            <a:noFill/>
          </p:spPr>
          <p:txBody>
            <a:bodyPr wrap="none" rtlCol="0">
              <a:spAutoFit/>
            </a:bodyPr>
            <a:lstStyle/>
            <a:p>
              <a:r>
                <a:rPr lang="en-US" sz="1200" b="1" dirty="0" smtClean="0">
                  <a:solidFill>
                    <a:srgbClr val="FF0000"/>
                  </a:solidFill>
                  <a:latin typeface="Calibri" panose="020F0502020204030204" pitchFamily="34" charset="0"/>
                </a:rPr>
                <a:t>8</a:t>
              </a:r>
              <a:r>
                <a:rPr lang="en-US" sz="1200" b="1" baseline="30000" dirty="0" smtClean="0">
                  <a:solidFill>
                    <a:srgbClr val="FF0000"/>
                  </a:solidFill>
                  <a:latin typeface="Calibri" panose="020F0502020204030204" pitchFamily="34" charset="0"/>
                </a:rPr>
                <a:t>th</a:t>
              </a:r>
              <a:r>
                <a:rPr lang="en-US" sz="1200" b="1" dirty="0" smtClean="0">
                  <a:solidFill>
                    <a:srgbClr val="FF0000"/>
                  </a:solidFill>
                  <a:latin typeface="Calibri" panose="020F0502020204030204" pitchFamily="34" charset="0"/>
                </a:rPr>
                <a:t> Order</a:t>
              </a:r>
              <a:endParaRPr lang="en-US" sz="1200" b="1" dirty="0">
                <a:solidFill>
                  <a:srgbClr val="FF0000"/>
                </a:solidFill>
                <a:latin typeface="Calibri" panose="020F0502020204030204" pitchFamily="34" charset="0"/>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ChangeArrowheads="1"/>
          </p:cNvSpPr>
          <p:nvPr>
            <p:ph type="title"/>
          </p:nvPr>
        </p:nvSpPr>
        <p:spPr/>
        <p:txBody>
          <a:bodyPr/>
          <a:lstStyle/>
          <a:p>
            <a:r>
              <a:rPr lang="en-US" dirty="0"/>
              <a:t>Seismic - Units 10s of Meters Thick</a:t>
            </a:r>
          </a:p>
        </p:txBody>
      </p:sp>
      <p:grpSp>
        <p:nvGrpSpPr>
          <p:cNvPr id="2" name="Group 3"/>
          <p:cNvGrpSpPr>
            <a:grpSpLocks/>
          </p:cNvGrpSpPr>
          <p:nvPr/>
        </p:nvGrpSpPr>
        <p:grpSpPr bwMode="auto">
          <a:xfrm>
            <a:off x="852488" y="1474788"/>
            <a:ext cx="6891337" cy="4252912"/>
            <a:chOff x="706" y="1172"/>
            <a:chExt cx="4341" cy="2679"/>
          </a:xfrm>
        </p:grpSpPr>
        <p:pic>
          <p:nvPicPr>
            <p:cNvPr id="293892" name="Picture 4" descr="brushy-2"/>
            <p:cNvPicPr>
              <a:picLocks noChangeAspect="1" noChangeArrowheads="1"/>
            </p:cNvPicPr>
            <p:nvPr/>
          </p:nvPicPr>
          <p:blipFill>
            <a:blip r:embed="rId3" cstate="print">
              <a:lum bright="-4000" contrast="2000"/>
            </a:blip>
            <a:srcRect t="5019"/>
            <a:stretch>
              <a:fillRect/>
            </a:stretch>
          </p:blipFill>
          <p:spPr bwMode="auto">
            <a:xfrm>
              <a:off x="733" y="1172"/>
              <a:ext cx="4036" cy="2679"/>
            </a:xfrm>
            <a:prstGeom prst="rect">
              <a:avLst/>
            </a:prstGeom>
            <a:noFill/>
            <a:ln w="9525">
              <a:noFill/>
              <a:miter lim="800000"/>
              <a:headEnd/>
              <a:tailEnd/>
            </a:ln>
          </p:spPr>
        </p:pic>
        <p:sp>
          <p:nvSpPr>
            <p:cNvPr id="293893" name="Freeform 5"/>
            <p:cNvSpPr>
              <a:spLocks/>
            </p:cNvSpPr>
            <p:nvPr/>
          </p:nvSpPr>
          <p:spPr bwMode="auto">
            <a:xfrm>
              <a:off x="750" y="1667"/>
              <a:ext cx="4297" cy="115"/>
            </a:xfrm>
            <a:custGeom>
              <a:avLst/>
              <a:gdLst/>
              <a:ahLst/>
              <a:cxnLst>
                <a:cxn ang="0">
                  <a:pos x="0" y="0"/>
                </a:cxn>
                <a:cxn ang="0">
                  <a:pos x="362" y="18"/>
                </a:cxn>
                <a:cxn ang="0">
                  <a:pos x="1050" y="18"/>
                </a:cxn>
                <a:cxn ang="0">
                  <a:pos x="1712" y="53"/>
                </a:cxn>
                <a:cxn ang="0">
                  <a:pos x="2206" y="97"/>
                </a:cxn>
                <a:cxn ang="0">
                  <a:pos x="2762" y="97"/>
                </a:cxn>
                <a:cxn ang="0">
                  <a:pos x="4297" y="115"/>
                </a:cxn>
              </a:cxnLst>
              <a:rect l="0" t="0" r="r" b="b"/>
              <a:pathLst>
                <a:path w="4297" h="115">
                  <a:moveTo>
                    <a:pt x="0" y="0"/>
                  </a:moveTo>
                  <a:cubicBezTo>
                    <a:pt x="93" y="7"/>
                    <a:pt x="187" y="15"/>
                    <a:pt x="362" y="18"/>
                  </a:cubicBezTo>
                  <a:cubicBezTo>
                    <a:pt x="537" y="21"/>
                    <a:pt x="825" y="12"/>
                    <a:pt x="1050" y="18"/>
                  </a:cubicBezTo>
                  <a:cubicBezTo>
                    <a:pt x="1275" y="24"/>
                    <a:pt x="1519" y="40"/>
                    <a:pt x="1712" y="53"/>
                  </a:cubicBezTo>
                  <a:cubicBezTo>
                    <a:pt x="1905" y="66"/>
                    <a:pt x="2031" y="90"/>
                    <a:pt x="2206" y="97"/>
                  </a:cubicBezTo>
                  <a:cubicBezTo>
                    <a:pt x="2381" y="104"/>
                    <a:pt x="2414" y="94"/>
                    <a:pt x="2762" y="97"/>
                  </a:cubicBezTo>
                  <a:cubicBezTo>
                    <a:pt x="3110" y="100"/>
                    <a:pt x="3703" y="107"/>
                    <a:pt x="4297" y="115"/>
                  </a:cubicBezTo>
                </a:path>
              </a:pathLst>
            </a:custGeom>
            <a:noFill/>
            <a:ln w="28575" cmpd="sng">
              <a:solidFill>
                <a:srgbClr val="FF00FF"/>
              </a:solidFill>
              <a:round/>
              <a:headEnd/>
              <a:tailEnd/>
            </a:ln>
            <a:effectLst/>
          </p:spPr>
          <p:txBody>
            <a:bodyPr wrap="none" anchor="ctr"/>
            <a:lstStyle/>
            <a:p>
              <a:endParaRPr lang="en-US" dirty="0"/>
            </a:p>
          </p:txBody>
        </p:sp>
        <p:sp>
          <p:nvSpPr>
            <p:cNvPr id="293894" name="Freeform 6"/>
            <p:cNvSpPr>
              <a:spLocks/>
            </p:cNvSpPr>
            <p:nvPr/>
          </p:nvSpPr>
          <p:spPr bwMode="auto">
            <a:xfrm>
              <a:off x="706" y="2673"/>
              <a:ext cx="4217" cy="204"/>
            </a:xfrm>
            <a:custGeom>
              <a:avLst/>
              <a:gdLst/>
              <a:ahLst/>
              <a:cxnLst>
                <a:cxn ang="0">
                  <a:pos x="0" y="0"/>
                </a:cxn>
                <a:cxn ang="0">
                  <a:pos x="494" y="27"/>
                </a:cxn>
                <a:cxn ang="0">
                  <a:pos x="926" y="9"/>
                </a:cxn>
                <a:cxn ang="0">
                  <a:pos x="1288" y="62"/>
                </a:cxn>
                <a:cxn ang="0">
                  <a:pos x="1694" y="168"/>
                </a:cxn>
                <a:cxn ang="0">
                  <a:pos x="1959" y="203"/>
                </a:cxn>
                <a:cxn ang="0">
                  <a:pos x="2259" y="159"/>
                </a:cxn>
                <a:cxn ang="0">
                  <a:pos x="2682" y="62"/>
                </a:cxn>
                <a:cxn ang="0">
                  <a:pos x="3159" y="35"/>
                </a:cxn>
                <a:cxn ang="0">
                  <a:pos x="3441" y="106"/>
                </a:cxn>
                <a:cxn ang="0">
                  <a:pos x="4217" y="44"/>
                </a:cxn>
              </a:cxnLst>
              <a:rect l="0" t="0" r="r" b="b"/>
              <a:pathLst>
                <a:path w="4217" h="204">
                  <a:moveTo>
                    <a:pt x="0" y="0"/>
                  </a:moveTo>
                  <a:cubicBezTo>
                    <a:pt x="170" y="12"/>
                    <a:pt x="340" y="25"/>
                    <a:pt x="494" y="27"/>
                  </a:cubicBezTo>
                  <a:cubicBezTo>
                    <a:pt x="648" y="29"/>
                    <a:pt x="794" y="3"/>
                    <a:pt x="926" y="9"/>
                  </a:cubicBezTo>
                  <a:cubicBezTo>
                    <a:pt x="1058" y="15"/>
                    <a:pt x="1160" y="35"/>
                    <a:pt x="1288" y="62"/>
                  </a:cubicBezTo>
                  <a:cubicBezTo>
                    <a:pt x="1416" y="89"/>
                    <a:pt x="1582" y="145"/>
                    <a:pt x="1694" y="168"/>
                  </a:cubicBezTo>
                  <a:cubicBezTo>
                    <a:pt x="1806" y="191"/>
                    <a:pt x="1865" y="204"/>
                    <a:pt x="1959" y="203"/>
                  </a:cubicBezTo>
                  <a:cubicBezTo>
                    <a:pt x="2053" y="202"/>
                    <a:pt x="2139" y="182"/>
                    <a:pt x="2259" y="159"/>
                  </a:cubicBezTo>
                  <a:cubicBezTo>
                    <a:pt x="2379" y="136"/>
                    <a:pt x="2532" y="83"/>
                    <a:pt x="2682" y="62"/>
                  </a:cubicBezTo>
                  <a:cubicBezTo>
                    <a:pt x="2832" y="41"/>
                    <a:pt x="3033" y="28"/>
                    <a:pt x="3159" y="35"/>
                  </a:cubicBezTo>
                  <a:cubicBezTo>
                    <a:pt x="3285" y="42"/>
                    <a:pt x="3265" y="105"/>
                    <a:pt x="3441" y="106"/>
                  </a:cubicBezTo>
                  <a:cubicBezTo>
                    <a:pt x="3617" y="107"/>
                    <a:pt x="3917" y="75"/>
                    <a:pt x="4217" y="44"/>
                  </a:cubicBezTo>
                </a:path>
              </a:pathLst>
            </a:custGeom>
            <a:noFill/>
            <a:ln w="28575" cmpd="sng">
              <a:solidFill>
                <a:srgbClr val="FF00FF"/>
              </a:solidFill>
              <a:round/>
              <a:headEnd/>
              <a:tailEnd/>
            </a:ln>
            <a:effectLst/>
          </p:spPr>
          <p:txBody>
            <a:bodyPr wrap="none" anchor="ctr"/>
            <a:lstStyle/>
            <a:p>
              <a:endParaRPr lang="en-US" dirty="0"/>
            </a:p>
          </p:txBody>
        </p:sp>
      </p:grpSp>
      <p:sp>
        <p:nvSpPr>
          <p:cNvPr id="293895" name="Rectangle 7"/>
          <p:cNvSpPr>
            <a:spLocks noChangeArrowheads="1"/>
          </p:cNvSpPr>
          <p:nvPr/>
        </p:nvSpPr>
        <p:spPr bwMode="auto">
          <a:xfrm>
            <a:off x="448987" y="5732081"/>
            <a:ext cx="123825" cy="603250"/>
          </a:xfrm>
          <a:prstGeom prst="rect">
            <a:avLst/>
          </a:prstGeom>
          <a:solidFill>
            <a:srgbClr val="FF0000"/>
          </a:solidFill>
          <a:ln w="9525">
            <a:solidFill>
              <a:schemeClr val="tx1"/>
            </a:solidFill>
            <a:miter lim="800000"/>
            <a:headEnd/>
            <a:tailEnd/>
          </a:ln>
          <a:effectLst/>
        </p:spPr>
        <p:txBody>
          <a:bodyPr wrap="none" anchor="ctr"/>
          <a:lstStyle/>
          <a:p>
            <a:endParaRPr lang="en-US" dirty="0"/>
          </a:p>
        </p:txBody>
      </p:sp>
      <p:sp>
        <p:nvSpPr>
          <p:cNvPr id="293896" name="Text Box 8"/>
          <p:cNvSpPr txBox="1">
            <a:spLocks noChangeArrowheads="1"/>
          </p:cNvSpPr>
          <p:nvPr/>
        </p:nvSpPr>
        <p:spPr bwMode="auto">
          <a:xfrm>
            <a:off x="610774" y="5849040"/>
            <a:ext cx="619080" cy="369332"/>
          </a:xfrm>
          <a:prstGeom prst="rect">
            <a:avLst/>
          </a:prstGeom>
          <a:noFill/>
          <a:ln w="9525">
            <a:noFill/>
            <a:miter lim="800000"/>
            <a:headEnd/>
            <a:tailEnd/>
          </a:ln>
          <a:effectLst/>
        </p:spPr>
        <p:txBody>
          <a:bodyPr wrap="none">
            <a:spAutoFit/>
          </a:bodyPr>
          <a:lstStyle/>
          <a:p>
            <a:r>
              <a:rPr lang="en-US" sz="1800" b="1" dirty="0" smtClean="0">
                <a:latin typeface="Tahoma" pitchFamily="34" charset="0"/>
              </a:rPr>
              <a:t>5 </a:t>
            </a:r>
            <a:r>
              <a:rPr lang="en-US" sz="1800" b="1" dirty="0">
                <a:latin typeface="Tahoma" pitchFamily="34" charset="0"/>
              </a:rPr>
              <a:t>m</a:t>
            </a:r>
          </a:p>
        </p:txBody>
      </p:sp>
      <p:sp>
        <p:nvSpPr>
          <p:cNvPr id="293899" name="Freeform 11"/>
          <p:cNvSpPr>
            <a:spLocks/>
          </p:cNvSpPr>
          <p:nvPr/>
        </p:nvSpPr>
        <p:spPr bwMode="auto">
          <a:xfrm>
            <a:off x="1462088" y="2270125"/>
            <a:ext cx="473075" cy="14605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3900" name="Freeform 12"/>
          <p:cNvSpPr>
            <a:spLocks/>
          </p:cNvSpPr>
          <p:nvPr/>
        </p:nvSpPr>
        <p:spPr bwMode="auto">
          <a:xfrm flipH="1" flipV="1">
            <a:off x="987425" y="3730625"/>
            <a:ext cx="474663" cy="14605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FF66"/>
          </a:solidFill>
          <a:ln w="28575" cmpd="sng">
            <a:solidFill>
              <a:schemeClr val="tx1"/>
            </a:solidFill>
            <a:round/>
            <a:headEnd/>
            <a:tailEnd/>
          </a:ln>
          <a:effectLst/>
        </p:spPr>
        <p:txBody>
          <a:bodyPr wrap="none" anchor="ctr"/>
          <a:lstStyle/>
          <a:p>
            <a:endParaRPr lang="en-US" dirty="0"/>
          </a:p>
        </p:txBody>
      </p:sp>
      <p:sp>
        <p:nvSpPr>
          <p:cNvPr id="293901" name="Line 13"/>
          <p:cNvSpPr>
            <a:spLocks noChangeShapeType="1"/>
          </p:cNvSpPr>
          <p:nvPr/>
        </p:nvSpPr>
        <p:spPr bwMode="auto">
          <a:xfrm>
            <a:off x="1462088" y="2085975"/>
            <a:ext cx="0" cy="3581400"/>
          </a:xfrm>
          <a:prstGeom prst="line">
            <a:avLst/>
          </a:prstGeom>
          <a:noFill/>
          <a:ln w="38100">
            <a:solidFill>
              <a:schemeClr val="bg2"/>
            </a:solidFill>
            <a:round/>
            <a:headEnd/>
            <a:tailEnd/>
          </a:ln>
          <a:effectLst/>
        </p:spPr>
        <p:txBody>
          <a:bodyPr wrap="none" anchor="ctr"/>
          <a:lstStyle/>
          <a:p>
            <a:endParaRPr lang="en-US" dirty="0"/>
          </a:p>
        </p:txBody>
      </p:sp>
      <p:sp>
        <p:nvSpPr>
          <p:cNvPr id="293903" name="Freeform 15"/>
          <p:cNvSpPr>
            <a:spLocks/>
          </p:cNvSpPr>
          <p:nvPr/>
        </p:nvSpPr>
        <p:spPr bwMode="auto">
          <a:xfrm>
            <a:off x="6886575" y="2427288"/>
            <a:ext cx="473075" cy="1462087"/>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3904" name="Freeform 16"/>
          <p:cNvSpPr>
            <a:spLocks/>
          </p:cNvSpPr>
          <p:nvPr/>
        </p:nvSpPr>
        <p:spPr bwMode="auto">
          <a:xfrm flipH="1" flipV="1">
            <a:off x="6411913" y="3889375"/>
            <a:ext cx="474662" cy="14605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FF66"/>
          </a:solidFill>
          <a:ln w="28575" cmpd="sng">
            <a:solidFill>
              <a:schemeClr val="tx1"/>
            </a:solidFill>
            <a:round/>
            <a:headEnd/>
            <a:tailEnd/>
          </a:ln>
          <a:effectLst/>
        </p:spPr>
        <p:txBody>
          <a:bodyPr wrap="none" anchor="ctr"/>
          <a:lstStyle/>
          <a:p>
            <a:endParaRPr lang="en-US" dirty="0"/>
          </a:p>
        </p:txBody>
      </p:sp>
      <p:sp>
        <p:nvSpPr>
          <p:cNvPr id="293905" name="Line 17"/>
          <p:cNvSpPr>
            <a:spLocks noChangeShapeType="1"/>
          </p:cNvSpPr>
          <p:nvPr/>
        </p:nvSpPr>
        <p:spPr bwMode="auto">
          <a:xfrm>
            <a:off x="6886575" y="1974850"/>
            <a:ext cx="0" cy="3581400"/>
          </a:xfrm>
          <a:prstGeom prst="line">
            <a:avLst/>
          </a:prstGeom>
          <a:noFill/>
          <a:ln w="38100">
            <a:solidFill>
              <a:schemeClr val="bg2"/>
            </a:solidFill>
            <a:round/>
            <a:headEnd/>
            <a:tailEnd/>
          </a:ln>
          <a:effectLst/>
        </p:spPr>
        <p:txBody>
          <a:bodyPr wrap="none" anchor="ctr"/>
          <a:lstStyle/>
          <a:p>
            <a:endParaRPr lang="en-US" dirty="0"/>
          </a:p>
        </p:txBody>
      </p:sp>
      <p:sp>
        <p:nvSpPr>
          <p:cNvPr id="293907" name="Freeform 19"/>
          <p:cNvSpPr>
            <a:spLocks/>
          </p:cNvSpPr>
          <p:nvPr/>
        </p:nvSpPr>
        <p:spPr bwMode="auto">
          <a:xfrm>
            <a:off x="2817813" y="2317750"/>
            <a:ext cx="473075" cy="14605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3908" name="Freeform 20"/>
          <p:cNvSpPr>
            <a:spLocks/>
          </p:cNvSpPr>
          <p:nvPr/>
        </p:nvSpPr>
        <p:spPr bwMode="auto">
          <a:xfrm flipH="1" flipV="1">
            <a:off x="2343150" y="3778250"/>
            <a:ext cx="474663" cy="1460500"/>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FF66"/>
          </a:solidFill>
          <a:ln w="28575" cmpd="sng">
            <a:solidFill>
              <a:schemeClr val="tx1"/>
            </a:solidFill>
            <a:round/>
            <a:headEnd/>
            <a:tailEnd/>
          </a:ln>
          <a:effectLst/>
        </p:spPr>
        <p:txBody>
          <a:bodyPr wrap="none" anchor="ctr"/>
          <a:lstStyle/>
          <a:p>
            <a:endParaRPr lang="en-US" dirty="0"/>
          </a:p>
        </p:txBody>
      </p:sp>
      <p:sp>
        <p:nvSpPr>
          <p:cNvPr id="293909" name="Line 21"/>
          <p:cNvSpPr>
            <a:spLocks noChangeShapeType="1"/>
          </p:cNvSpPr>
          <p:nvPr/>
        </p:nvSpPr>
        <p:spPr bwMode="auto">
          <a:xfrm>
            <a:off x="2817813" y="1974850"/>
            <a:ext cx="0" cy="3581400"/>
          </a:xfrm>
          <a:prstGeom prst="line">
            <a:avLst/>
          </a:prstGeom>
          <a:noFill/>
          <a:ln w="38100">
            <a:solidFill>
              <a:schemeClr val="bg2"/>
            </a:solidFill>
            <a:round/>
            <a:headEnd/>
            <a:tailEnd/>
          </a:ln>
          <a:effectLst/>
        </p:spPr>
        <p:txBody>
          <a:bodyPr wrap="none" anchor="ctr"/>
          <a:lstStyle/>
          <a:p>
            <a:endParaRPr lang="en-US" dirty="0"/>
          </a:p>
        </p:txBody>
      </p:sp>
      <p:sp>
        <p:nvSpPr>
          <p:cNvPr id="293911" name="Freeform 23"/>
          <p:cNvSpPr>
            <a:spLocks/>
          </p:cNvSpPr>
          <p:nvPr/>
        </p:nvSpPr>
        <p:spPr bwMode="auto">
          <a:xfrm>
            <a:off x="4173538" y="2359025"/>
            <a:ext cx="473075" cy="14620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3912" name="Freeform 24"/>
          <p:cNvSpPr>
            <a:spLocks/>
          </p:cNvSpPr>
          <p:nvPr/>
        </p:nvSpPr>
        <p:spPr bwMode="auto">
          <a:xfrm flipH="1" flipV="1">
            <a:off x="3698875" y="3821113"/>
            <a:ext cx="474663" cy="1458912"/>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FF66"/>
          </a:solidFill>
          <a:ln w="28575" cmpd="sng">
            <a:solidFill>
              <a:schemeClr val="tx1"/>
            </a:solidFill>
            <a:round/>
            <a:headEnd/>
            <a:tailEnd/>
          </a:ln>
          <a:effectLst/>
        </p:spPr>
        <p:txBody>
          <a:bodyPr wrap="none" anchor="ctr"/>
          <a:lstStyle/>
          <a:p>
            <a:endParaRPr lang="en-US" dirty="0"/>
          </a:p>
        </p:txBody>
      </p:sp>
      <p:sp>
        <p:nvSpPr>
          <p:cNvPr id="293913" name="Line 25"/>
          <p:cNvSpPr>
            <a:spLocks noChangeShapeType="1"/>
          </p:cNvSpPr>
          <p:nvPr/>
        </p:nvSpPr>
        <p:spPr bwMode="auto">
          <a:xfrm>
            <a:off x="4173538" y="2028825"/>
            <a:ext cx="0" cy="3581400"/>
          </a:xfrm>
          <a:prstGeom prst="line">
            <a:avLst/>
          </a:prstGeom>
          <a:noFill/>
          <a:ln w="38100">
            <a:solidFill>
              <a:schemeClr val="bg2"/>
            </a:solidFill>
            <a:round/>
            <a:headEnd/>
            <a:tailEnd/>
          </a:ln>
          <a:effectLst/>
        </p:spPr>
        <p:txBody>
          <a:bodyPr wrap="none" anchor="ctr"/>
          <a:lstStyle/>
          <a:p>
            <a:endParaRPr lang="en-US" dirty="0"/>
          </a:p>
        </p:txBody>
      </p:sp>
      <p:sp>
        <p:nvSpPr>
          <p:cNvPr id="293915" name="Freeform 27"/>
          <p:cNvSpPr>
            <a:spLocks/>
          </p:cNvSpPr>
          <p:nvPr/>
        </p:nvSpPr>
        <p:spPr bwMode="auto">
          <a:xfrm>
            <a:off x="5529263" y="2435225"/>
            <a:ext cx="473075" cy="1462088"/>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0000"/>
          </a:solidFill>
          <a:ln w="28575" cmpd="sng">
            <a:solidFill>
              <a:schemeClr val="tx1"/>
            </a:solidFill>
            <a:round/>
            <a:headEnd/>
            <a:tailEnd/>
          </a:ln>
          <a:effectLst/>
        </p:spPr>
        <p:txBody>
          <a:bodyPr wrap="none" anchor="ctr"/>
          <a:lstStyle/>
          <a:p>
            <a:endParaRPr lang="en-US" dirty="0"/>
          </a:p>
        </p:txBody>
      </p:sp>
      <p:sp>
        <p:nvSpPr>
          <p:cNvPr id="293916" name="Freeform 28"/>
          <p:cNvSpPr>
            <a:spLocks/>
          </p:cNvSpPr>
          <p:nvPr/>
        </p:nvSpPr>
        <p:spPr bwMode="auto">
          <a:xfrm flipH="1" flipV="1">
            <a:off x="5054600" y="3897313"/>
            <a:ext cx="474663" cy="1458912"/>
          </a:xfrm>
          <a:custGeom>
            <a:avLst/>
            <a:gdLst/>
            <a:ahLst/>
            <a:cxnLst>
              <a:cxn ang="0">
                <a:pos x="0" y="0"/>
              </a:cxn>
              <a:cxn ang="0">
                <a:pos x="144" y="96"/>
              </a:cxn>
              <a:cxn ang="0">
                <a:pos x="144" y="288"/>
              </a:cxn>
              <a:cxn ang="0">
                <a:pos x="0" y="432"/>
              </a:cxn>
            </a:cxnLst>
            <a:rect l="0" t="0" r="r" b="b"/>
            <a:pathLst>
              <a:path w="168" h="432">
                <a:moveTo>
                  <a:pt x="0" y="0"/>
                </a:moveTo>
                <a:cubicBezTo>
                  <a:pt x="60" y="24"/>
                  <a:pt x="120" y="48"/>
                  <a:pt x="144" y="96"/>
                </a:cubicBezTo>
                <a:cubicBezTo>
                  <a:pt x="168" y="144"/>
                  <a:pt x="168" y="232"/>
                  <a:pt x="144" y="288"/>
                </a:cubicBezTo>
                <a:cubicBezTo>
                  <a:pt x="120" y="344"/>
                  <a:pt x="60" y="388"/>
                  <a:pt x="0" y="432"/>
                </a:cubicBezTo>
              </a:path>
            </a:pathLst>
          </a:custGeom>
          <a:solidFill>
            <a:srgbClr val="FFFF66"/>
          </a:solidFill>
          <a:ln w="28575" cmpd="sng">
            <a:solidFill>
              <a:schemeClr val="tx1"/>
            </a:solidFill>
            <a:round/>
            <a:headEnd/>
            <a:tailEnd/>
          </a:ln>
          <a:effectLst/>
        </p:spPr>
        <p:txBody>
          <a:bodyPr wrap="none" anchor="ctr"/>
          <a:lstStyle/>
          <a:p>
            <a:endParaRPr lang="en-US" dirty="0"/>
          </a:p>
        </p:txBody>
      </p:sp>
      <p:sp>
        <p:nvSpPr>
          <p:cNvPr id="293917" name="Line 29"/>
          <p:cNvSpPr>
            <a:spLocks noChangeShapeType="1"/>
          </p:cNvSpPr>
          <p:nvPr/>
        </p:nvSpPr>
        <p:spPr bwMode="auto">
          <a:xfrm>
            <a:off x="5529263" y="1974850"/>
            <a:ext cx="0" cy="3581400"/>
          </a:xfrm>
          <a:prstGeom prst="line">
            <a:avLst/>
          </a:prstGeom>
          <a:noFill/>
          <a:ln w="38100">
            <a:solidFill>
              <a:schemeClr val="bg2"/>
            </a:solidFill>
            <a:round/>
            <a:headEnd/>
            <a:tailEnd/>
          </a:ln>
          <a:effectLst/>
        </p:spPr>
        <p:txBody>
          <a:bodyPr wrap="none" anchor="ctr"/>
          <a:lstStyle/>
          <a:p>
            <a:endParaRPr lang="en-US" dirty="0"/>
          </a:p>
        </p:txBody>
      </p:sp>
      <p:sp>
        <p:nvSpPr>
          <p:cNvPr id="293918" name="Text Box 30"/>
          <p:cNvSpPr txBox="1">
            <a:spLocks noChangeArrowheads="1"/>
          </p:cNvSpPr>
          <p:nvPr/>
        </p:nvSpPr>
        <p:spPr bwMode="auto">
          <a:xfrm>
            <a:off x="7505700" y="1579563"/>
            <a:ext cx="1682750" cy="701675"/>
          </a:xfrm>
          <a:prstGeom prst="rect">
            <a:avLst/>
          </a:prstGeom>
          <a:noFill/>
          <a:ln w="9525">
            <a:noFill/>
            <a:miter lim="800000"/>
            <a:headEnd/>
            <a:tailEnd/>
          </a:ln>
          <a:effectLst/>
        </p:spPr>
        <p:txBody>
          <a:bodyPr wrap="none">
            <a:spAutoFit/>
          </a:bodyPr>
          <a:lstStyle/>
          <a:p>
            <a:pPr algn="ctr"/>
            <a:r>
              <a:rPr lang="en-US" sz="1600" b="1" dirty="0">
                <a:latin typeface="Tahoma" pitchFamily="34" charset="0"/>
              </a:rPr>
              <a:t>Predominantly</a:t>
            </a:r>
          </a:p>
          <a:p>
            <a:pPr algn="ctr"/>
            <a:r>
              <a:rPr lang="en-US" sz="2400" b="1" dirty="0">
                <a:latin typeface="Tahoma" pitchFamily="34" charset="0"/>
              </a:rPr>
              <a:t>Shale</a:t>
            </a:r>
          </a:p>
        </p:txBody>
      </p:sp>
      <p:sp>
        <p:nvSpPr>
          <p:cNvPr id="293919" name="Text Box 31"/>
          <p:cNvSpPr txBox="1">
            <a:spLocks noChangeArrowheads="1"/>
          </p:cNvSpPr>
          <p:nvPr/>
        </p:nvSpPr>
        <p:spPr bwMode="auto">
          <a:xfrm>
            <a:off x="7505700" y="4308475"/>
            <a:ext cx="1682750" cy="701675"/>
          </a:xfrm>
          <a:prstGeom prst="rect">
            <a:avLst/>
          </a:prstGeom>
          <a:noFill/>
          <a:ln w="9525">
            <a:noFill/>
            <a:miter lim="800000"/>
            <a:headEnd/>
            <a:tailEnd/>
          </a:ln>
          <a:effectLst/>
        </p:spPr>
        <p:txBody>
          <a:bodyPr wrap="none">
            <a:spAutoFit/>
          </a:bodyPr>
          <a:lstStyle/>
          <a:p>
            <a:pPr algn="ctr"/>
            <a:r>
              <a:rPr lang="en-US" sz="1600" b="1" dirty="0">
                <a:latin typeface="Tahoma" pitchFamily="34" charset="0"/>
              </a:rPr>
              <a:t>Predominantly</a:t>
            </a:r>
          </a:p>
          <a:p>
            <a:pPr algn="ctr"/>
            <a:r>
              <a:rPr lang="en-US" sz="2400" b="1" dirty="0">
                <a:latin typeface="Tahoma" pitchFamily="34" charset="0"/>
              </a:rPr>
              <a:t>Shale</a:t>
            </a:r>
          </a:p>
        </p:txBody>
      </p:sp>
      <p:sp>
        <p:nvSpPr>
          <p:cNvPr id="293920" name="Text Box 32"/>
          <p:cNvSpPr txBox="1">
            <a:spLocks noChangeArrowheads="1"/>
          </p:cNvSpPr>
          <p:nvPr/>
        </p:nvSpPr>
        <p:spPr bwMode="auto">
          <a:xfrm>
            <a:off x="7505700" y="2851150"/>
            <a:ext cx="1682750" cy="701675"/>
          </a:xfrm>
          <a:prstGeom prst="rect">
            <a:avLst/>
          </a:prstGeom>
          <a:noFill/>
          <a:ln w="9525">
            <a:noFill/>
            <a:miter lim="800000"/>
            <a:headEnd/>
            <a:tailEnd/>
          </a:ln>
          <a:effectLst/>
        </p:spPr>
        <p:txBody>
          <a:bodyPr wrap="none">
            <a:spAutoFit/>
          </a:bodyPr>
          <a:lstStyle/>
          <a:p>
            <a:pPr algn="ctr"/>
            <a:r>
              <a:rPr lang="en-US" sz="1600" b="1" dirty="0">
                <a:latin typeface="Tahoma" pitchFamily="34" charset="0"/>
              </a:rPr>
              <a:t>Predominantly</a:t>
            </a:r>
          </a:p>
          <a:p>
            <a:pPr algn="ctr"/>
            <a:r>
              <a:rPr lang="en-US" sz="2400" b="1" dirty="0">
                <a:latin typeface="Tahoma" pitchFamily="34" charset="0"/>
              </a:rPr>
              <a:t>Sand</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2"/>
          <p:cNvSpPr/>
          <p:nvPr/>
        </p:nvSpPr>
        <p:spPr bwMode="auto">
          <a:xfrm>
            <a:off x="4572000" y="3221665"/>
            <a:ext cx="909084" cy="1313121"/>
          </a:xfrm>
          <a:custGeom>
            <a:avLst/>
            <a:gdLst>
              <a:gd name="connsiteX0" fmla="*/ 0 w 909084"/>
              <a:gd name="connsiteY0" fmla="*/ 1313121 h 1313121"/>
              <a:gd name="connsiteX1" fmla="*/ 0 w 909084"/>
              <a:gd name="connsiteY1" fmla="*/ 0 h 1313121"/>
              <a:gd name="connsiteX2" fmla="*/ 265814 w 909084"/>
              <a:gd name="connsiteY2" fmla="*/ 106326 h 1313121"/>
              <a:gd name="connsiteX3" fmla="*/ 653902 w 909084"/>
              <a:gd name="connsiteY3" fmla="*/ 244549 h 1313121"/>
              <a:gd name="connsiteX4" fmla="*/ 834656 w 909084"/>
              <a:gd name="connsiteY4" fmla="*/ 398721 h 1313121"/>
              <a:gd name="connsiteX5" fmla="*/ 909084 w 909084"/>
              <a:gd name="connsiteY5" fmla="*/ 552893 h 1313121"/>
              <a:gd name="connsiteX6" fmla="*/ 871870 w 909084"/>
              <a:gd name="connsiteY6" fmla="*/ 723014 h 1313121"/>
              <a:gd name="connsiteX7" fmla="*/ 701749 w 909084"/>
              <a:gd name="connsiteY7" fmla="*/ 925033 h 131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9084" h="1313121">
                <a:moveTo>
                  <a:pt x="0" y="1313121"/>
                </a:moveTo>
                <a:lnTo>
                  <a:pt x="0" y="0"/>
                </a:lnTo>
                <a:lnTo>
                  <a:pt x="265814" y="106326"/>
                </a:lnTo>
                <a:lnTo>
                  <a:pt x="653902" y="244549"/>
                </a:lnTo>
                <a:lnTo>
                  <a:pt x="834656" y="398721"/>
                </a:lnTo>
                <a:lnTo>
                  <a:pt x="909084" y="552893"/>
                </a:lnTo>
                <a:lnTo>
                  <a:pt x="871870" y="723014"/>
                </a:lnTo>
                <a:lnTo>
                  <a:pt x="701749" y="925033"/>
                </a:lnTo>
              </a:path>
            </a:pathLst>
          </a:custGeom>
          <a:solidFill>
            <a:schemeClr val="tx1">
              <a:lumMod val="50000"/>
              <a:lumOff val="50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94914" name="Rectangle 2"/>
          <p:cNvSpPr>
            <a:spLocks noGrp="1" noChangeArrowheads="1"/>
          </p:cNvSpPr>
          <p:nvPr>
            <p:ph type="title"/>
          </p:nvPr>
        </p:nvSpPr>
        <p:spPr/>
        <p:txBody>
          <a:bodyPr/>
          <a:lstStyle/>
          <a:p>
            <a:r>
              <a:rPr lang="en-US" dirty="0"/>
              <a:t>Wave Equation Lingo</a:t>
            </a:r>
          </a:p>
        </p:txBody>
      </p:sp>
      <p:sp>
        <p:nvSpPr>
          <p:cNvPr id="294915" name="Line 3"/>
          <p:cNvSpPr>
            <a:spLocks noChangeShapeType="1"/>
          </p:cNvSpPr>
          <p:nvPr/>
        </p:nvSpPr>
        <p:spPr bwMode="auto">
          <a:xfrm>
            <a:off x="4584700" y="1404938"/>
            <a:ext cx="0" cy="3449637"/>
          </a:xfrm>
          <a:prstGeom prst="line">
            <a:avLst/>
          </a:prstGeom>
          <a:noFill/>
          <a:ln w="9525">
            <a:solidFill>
              <a:schemeClr val="tx1"/>
            </a:solidFill>
            <a:round/>
            <a:headEnd/>
            <a:tailEnd/>
          </a:ln>
          <a:effectLst/>
        </p:spPr>
        <p:txBody>
          <a:bodyPr/>
          <a:lstStyle/>
          <a:p>
            <a:endParaRPr lang="en-US" sz="2000" dirty="0"/>
          </a:p>
        </p:txBody>
      </p:sp>
      <p:grpSp>
        <p:nvGrpSpPr>
          <p:cNvPr id="2" name="Group 4"/>
          <p:cNvGrpSpPr>
            <a:grpSpLocks/>
          </p:cNvGrpSpPr>
          <p:nvPr/>
        </p:nvGrpSpPr>
        <p:grpSpPr bwMode="auto">
          <a:xfrm>
            <a:off x="3636963" y="1851025"/>
            <a:ext cx="1851025" cy="2736850"/>
            <a:chOff x="3938" y="1984"/>
            <a:chExt cx="707" cy="1048"/>
          </a:xfrm>
        </p:grpSpPr>
        <p:sp>
          <p:nvSpPr>
            <p:cNvPr id="294917" name="Freeform 5"/>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76200" cmpd="sng">
              <a:solidFill>
                <a:schemeClr val="tx1"/>
              </a:solidFill>
              <a:round/>
              <a:headEnd/>
              <a:tailEnd/>
            </a:ln>
            <a:effectLst/>
          </p:spPr>
          <p:txBody>
            <a:bodyPr/>
            <a:lstStyle/>
            <a:p>
              <a:endParaRPr lang="en-US" sz="2000" dirty="0"/>
            </a:p>
          </p:txBody>
        </p:sp>
        <p:sp>
          <p:nvSpPr>
            <p:cNvPr id="294918" name="Freeform 6"/>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76200" cmpd="sng">
              <a:solidFill>
                <a:schemeClr val="tx1"/>
              </a:solidFill>
              <a:round/>
              <a:headEnd/>
              <a:tailEnd/>
            </a:ln>
            <a:effectLst/>
          </p:spPr>
          <p:txBody>
            <a:bodyPr/>
            <a:lstStyle/>
            <a:p>
              <a:endParaRPr lang="en-US" sz="2000" dirty="0"/>
            </a:p>
          </p:txBody>
        </p:sp>
      </p:grpSp>
      <p:grpSp>
        <p:nvGrpSpPr>
          <p:cNvPr id="3" name="Group 7"/>
          <p:cNvGrpSpPr>
            <a:grpSpLocks/>
          </p:cNvGrpSpPr>
          <p:nvPr/>
        </p:nvGrpSpPr>
        <p:grpSpPr bwMode="auto">
          <a:xfrm>
            <a:off x="2624138" y="1004888"/>
            <a:ext cx="3863975" cy="381000"/>
            <a:chOff x="1666" y="912"/>
            <a:chExt cx="2434" cy="240"/>
          </a:xfrm>
        </p:grpSpPr>
        <p:grpSp>
          <p:nvGrpSpPr>
            <p:cNvPr id="4" name="Group 8"/>
            <p:cNvGrpSpPr>
              <a:grpSpLocks/>
            </p:cNvGrpSpPr>
            <p:nvPr/>
          </p:nvGrpSpPr>
          <p:grpSpPr bwMode="auto">
            <a:xfrm>
              <a:off x="2005" y="912"/>
              <a:ext cx="1796" cy="174"/>
              <a:chOff x="1995" y="912"/>
              <a:chExt cx="1796" cy="174"/>
            </a:xfrm>
          </p:grpSpPr>
          <p:sp>
            <p:nvSpPr>
              <p:cNvPr id="294921" name="Text Box 9"/>
              <p:cNvSpPr txBox="1">
                <a:spLocks noChangeArrowheads="1"/>
              </p:cNvSpPr>
              <p:nvPr/>
            </p:nvSpPr>
            <p:spPr bwMode="auto">
              <a:xfrm>
                <a:off x="3048" y="912"/>
                <a:ext cx="743" cy="174"/>
              </a:xfrm>
              <a:prstGeom prst="rect">
                <a:avLst/>
              </a:prstGeom>
              <a:noFill/>
              <a:ln w="9525">
                <a:noFill/>
                <a:miter lim="800000"/>
                <a:headEnd/>
                <a:tailEnd/>
              </a:ln>
              <a:effectLst/>
            </p:spPr>
            <p:txBody>
              <a:bodyPr wrap="none">
                <a:spAutoFit/>
              </a:bodyPr>
              <a:lstStyle/>
              <a:p>
                <a:r>
                  <a:rPr lang="en-US" sz="1200" b="1" dirty="0">
                    <a:latin typeface="Tahoma" pitchFamily="34" charset="0"/>
                  </a:rPr>
                  <a:t>Compression</a:t>
                </a:r>
              </a:p>
            </p:txBody>
          </p:sp>
          <p:sp>
            <p:nvSpPr>
              <p:cNvPr id="294922" name="Text Box 10"/>
              <p:cNvSpPr txBox="1">
                <a:spLocks noChangeArrowheads="1"/>
              </p:cNvSpPr>
              <p:nvPr/>
            </p:nvSpPr>
            <p:spPr bwMode="auto">
              <a:xfrm>
                <a:off x="1995" y="912"/>
                <a:ext cx="682" cy="174"/>
              </a:xfrm>
              <a:prstGeom prst="rect">
                <a:avLst/>
              </a:prstGeom>
              <a:noFill/>
              <a:ln w="9525">
                <a:noFill/>
                <a:miter lim="800000"/>
                <a:headEnd/>
                <a:tailEnd/>
              </a:ln>
              <a:effectLst/>
            </p:spPr>
            <p:txBody>
              <a:bodyPr wrap="none">
                <a:spAutoFit/>
              </a:bodyPr>
              <a:lstStyle/>
              <a:p>
                <a:r>
                  <a:rPr lang="en-US" sz="1200" b="1" dirty="0">
                    <a:latin typeface="Tahoma" pitchFamily="34" charset="0"/>
                  </a:rPr>
                  <a:t>Rarefaction</a:t>
                </a:r>
              </a:p>
            </p:txBody>
          </p:sp>
        </p:grpSp>
        <p:sp>
          <p:nvSpPr>
            <p:cNvPr id="294923" name="Line 11"/>
            <p:cNvSpPr>
              <a:spLocks noChangeShapeType="1"/>
            </p:cNvSpPr>
            <p:nvPr/>
          </p:nvSpPr>
          <p:spPr bwMode="auto">
            <a:xfrm>
              <a:off x="1666" y="1152"/>
              <a:ext cx="2434" cy="0"/>
            </a:xfrm>
            <a:prstGeom prst="line">
              <a:avLst/>
            </a:prstGeom>
            <a:noFill/>
            <a:ln w="9525">
              <a:solidFill>
                <a:schemeClr val="tx1"/>
              </a:solidFill>
              <a:round/>
              <a:headEnd/>
              <a:tailEnd/>
            </a:ln>
            <a:effectLst/>
          </p:spPr>
          <p:txBody>
            <a:bodyPr/>
            <a:lstStyle/>
            <a:p>
              <a:endParaRPr lang="en-US" sz="2000" dirty="0"/>
            </a:p>
          </p:txBody>
        </p:sp>
      </p:grpSp>
      <p:grpSp>
        <p:nvGrpSpPr>
          <p:cNvPr id="5" name="Group 12"/>
          <p:cNvGrpSpPr>
            <a:grpSpLocks/>
          </p:cNvGrpSpPr>
          <p:nvPr/>
        </p:nvGrpSpPr>
        <p:grpSpPr bwMode="auto">
          <a:xfrm>
            <a:off x="4562475" y="1925638"/>
            <a:ext cx="3692525" cy="2743200"/>
            <a:chOff x="2887" y="1492"/>
            <a:chExt cx="2326" cy="1728"/>
          </a:xfrm>
        </p:grpSpPr>
        <p:sp>
          <p:nvSpPr>
            <p:cNvPr id="294925" name="Line 13"/>
            <p:cNvSpPr>
              <a:spLocks noChangeShapeType="1"/>
            </p:cNvSpPr>
            <p:nvPr/>
          </p:nvSpPr>
          <p:spPr bwMode="auto">
            <a:xfrm flipV="1">
              <a:off x="3482" y="1492"/>
              <a:ext cx="0" cy="1728"/>
            </a:xfrm>
            <a:prstGeom prst="line">
              <a:avLst/>
            </a:prstGeom>
            <a:noFill/>
            <a:ln w="28575">
              <a:solidFill>
                <a:schemeClr val="tx1"/>
              </a:solidFill>
              <a:prstDash val="sysDot"/>
              <a:round/>
              <a:headEnd/>
              <a:tailEnd/>
            </a:ln>
            <a:effectLst/>
          </p:spPr>
          <p:txBody>
            <a:bodyPr/>
            <a:lstStyle/>
            <a:p>
              <a:endParaRPr lang="en-US" sz="2000" dirty="0"/>
            </a:p>
          </p:txBody>
        </p:sp>
        <p:sp>
          <p:nvSpPr>
            <p:cNvPr id="294926" name="Line 14"/>
            <p:cNvSpPr>
              <a:spLocks noChangeShapeType="1"/>
            </p:cNvSpPr>
            <p:nvPr/>
          </p:nvSpPr>
          <p:spPr bwMode="auto">
            <a:xfrm>
              <a:off x="2887" y="1898"/>
              <a:ext cx="556" cy="0"/>
            </a:xfrm>
            <a:prstGeom prst="line">
              <a:avLst/>
            </a:prstGeom>
            <a:noFill/>
            <a:ln w="38100">
              <a:solidFill>
                <a:srgbClr val="C00000"/>
              </a:solidFill>
              <a:round/>
              <a:headEnd/>
              <a:tailEnd type="triangle" w="med" len="med"/>
            </a:ln>
            <a:effectLst/>
          </p:spPr>
          <p:txBody>
            <a:bodyPr/>
            <a:lstStyle/>
            <a:p>
              <a:endParaRPr lang="en-US" sz="2000" dirty="0"/>
            </a:p>
          </p:txBody>
        </p:sp>
        <p:sp>
          <p:nvSpPr>
            <p:cNvPr id="294927" name="Text Box 15"/>
            <p:cNvSpPr txBox="1">
              <a:spLocks noChangeArrowheads="1"/>
            </p:cNvSpPr>
            <p:nvPr/>
          </p:nvSpPr>
          <p:spPr bwMode="auto">
            <a:xfrm>
              <a:off x="3058" y="1535"/>
              <a:ext cx="227" cy="252"/>
            </a:xfrm>
            <a:prstGeom prst="rect">
              <a:avLst/>
            </a:prstGeom>
            <a:noFill/>
            <a:ln w="9525">
              <a:noFill/>
              <a:miter lim="800000"/>
              <a:headEnd/>
              <a:tailEnd/>
            </a:ln>
            <a:effectLst/>
          </p:spPr>
          <p:txBody>
            <a:bodyPr wrap="none">
              <a:spAutoFit/>
            </a:bodyPr>
            <a:lstStyle/>
            <a:p>
              <a:r>
                <a:rPr lang="en-US" sz="2000" b="1" dirty="0">
                  <a:latin typeface="Tahoma" pitchFamily="34" charset="0"/>
                </a:rPr>
                <a:t>A</a:t>
              </a:r>
            </a:p>
          </p:txBody>
        </p:sp>
        <p:sp>
          <p:nvSpPr>
            <p:cNvPr id="294928" name="Text Box 16"/>
            <p:cNvSpPr txBox="1">
              <a:spLocks noChangeArrowheads="1"/>
            </p:cNvSpPr>
            <p:nvPr/>
          </p:nvSpPr>
          <p:spPr bwMode="auto">
            <a:xfrm>
              <a:off x="3926" y="1605"/>
              <a:ext cx="1287" cy="252"/>
            </a:xfrm>
            <a:prstGeom prst="rect">
              <a:avLst/>
            </a:prstGeom>
            <a:noFill/>
            <a:ln w="9525">
              <a:noFill/>
              <a:miter lim="800000"/>
              <a:headEnd/>
              <a:tailEnd/>
            </a:ln>
            <a:effectLst/>
          </p:spPr>
          <p:txBody>
            <a:bodyPr wrap="none">
              <a:spAutoFit/>
            </a:bodyPr>
            <a:lstStyle/>
            <a:p>
              <a:r>
                <a:rPr lang="en-US" sz="2000" b="1" dirty="0">
                  <a:latin typeface="Tahoma" pitchFamily="34" charset="0"/>
                </a:rPr>
                <a:t>A = Amplitude</a:t>
              </a:r>
            </a:p>
          </p:txBody>
        </p:sp>
      </p:grpSp>
      <p:grpSp>
        <p:nvGrpSpPr>
          <p:cNvPr id="6" name="Group 17"/>
          <p:cNvGrpSpPr>
            <a:grpSpLocks/>
          </p:cNvGrpSpPr>
          <p:nvPr/>
        </p:nvGrpSpPr>
        <p:grpSpPr bwMode="auto">
          <a:xfrm>
            <a:off x="2160588" y="1849438"/>
            <a:ext cx="6484938" cy="2757487"/>
            <a:chOff x="1361" y="1165"/>
            <a:chExt cx="4085" cy="1737"/>
          </a:xfrm>
        </p:grpSpPr>
        <p:sp>
          <p:nvSpPr>
            <p:cNvPr id="294930" name="Line 18"/>
            <p:cNvSpPr>
              <a:spLocks noChangeShapeType="1"/>
            </p:cNvSpPr>
            <p:nvPr/>
          </p:nvSpPr>
          <p:spPr bwMode="auto">
            <a:xfrm flipH="1">
              <a:off x="1663" y="2902"/>
              <a:ext cx="1211" cy="0"/>
            </a:xfrm>
            <a:prstGeom prst="line">
              <a:avLst/>
            </a:prstGeom>
            <a:noFill/>
            <a:ln w="28575">
              <a:solidFill>
                <a:schemeClr val="tx1"/>
              </a:solidFill>
              <a:prstDash val="sysDot"/>
              <a:round/>
              <a:headEnd/>
              <a:tailEnd/>
            </a:ln>
            <a:effectLst/>
          </p:spPr>
          <p:txBody>
            <a:bodyPr/>
            <a:lstStyle/>
            <a:p>
              <a:endParaRPr lang="en-US" sz="2000" dirty="0"/>
            </a:p>
          </p:txBody>
        </p:sp>
        <p:sp>
          <p:nvSpPr>
            <p:cNvPr id="294931" name="Line 19"/>
            <p:cNvSpPr>
              <a:spLocks noChangeShapeType="1"/>
            </p:cNvSpPr>
            <p:nvPr/>
          </p:nvSpPr>
          <p:spPr bwMode="auto">
            <a:xfrm flipH="1">
              <a:off x="1663" y="1165"/>
              <a:ext cx="1211" cy="0"/>
            </a:xfrm>
            <a:prstGeom prst="line">
              <a:avLst/>
            </a:prstGeom>
            <a:noFill/>
            <a:ln w="28575">
              <a:solidFill>
                <a:schemeClr val="tx1"/>
              </a:solidFill>
              <a:prstDash val="sysDot"/>
              <a:round/>
              <a:headEnd/>
              <a:tailEnd/>
            </a:ln>
            <a:effectLst/>
          </p:spPr>
          <p:txBody>
            <a:bodyPr/>
            <a:lstStyle/>
            <a:p>
              <a:endParaRPr lang="en-US" sz="2000" dirty="0"/>
            </a:p>
          </p:txBody>
        </p:sp>
        <p:sp>
          <p:nvSpPr>
            <p:cNvPr id="294932" name="Line 20"/>
            <p:cNvSpPr>
              <a:spLocks noChangeShapeType="1"/>
            </p:cNvSpPr>
            <p:nvPr/>
          </p:nvSpPr>
          <p:spPr bwMode="auto">
            <a:xfrm>
              <a:off x="1715" y="1187"/>
              <a:ext cx="0" cy="1650"/>
            </a:xfrm>
            <a:prstGeom prst="line">
              <a:avLst/>
            </a:prstGeom>
            <a:noFill/>
            <a:ln w="38100">
              <a:solidFill>
                <a:srgbClr val="FF00FF"/>
              </a:solidFill>
              <a:round/>
              <a:headEnd type="triangle" w="med" len="med"/>
              <a:tailEnd type="triangle" w="med" len="med"/>
            </a:ln>
            <a:effectLst/>
          </p:spPr>
          <p:txBody>
            <a:bodyPr/>
            <a:lstStyle/>
            <a:p>
              <a:endParaRPr lang="en-US" sz="2000" dirty="0"/>
            </a:p>
          </p:txBody>
        </p:sp>
        <p:sp>
          <p:nvSpPr>
            <p:cNvPr id="294933" name="Text Box 21"/>
            <p:cNvSpPr txBox="1">
              <a:spLocks noChangeArrowheads="1"/>
            </p:cNvSpPr>
            <p:nvPr/>
          </p:nvSpPr>
          <p:spPr bwMode="auto">
            <a:xfrm>
              <a:off x="3929" y="1776"/>
              <a:ext cx="1517" cy="485"/>
            </a:xfrm>
            <a:prstGeom prst="rect">
              <a:avLst/>
            </a:prstGeom>
            <a:noFill/>
            <a:ln w="9525">
              <a:noFill/>
              <a:miter lim="800000"/>
              <a:headEnd/>
              <a:tailEnd/>
            </a:ln>
            <a:effectLst/>
          </p:spPr>
          <p:txBody>
            <a:bodyPr wrap="none">
              <a:spAutoFit/>
            </a:bodyPr>
            <a:lstStyle/>
            <a:p>
              <a:r>
                <a:rPr lang="el-GR" b="1" dirty="0">
                  <a:latin typeface="Tahoma" pitchFamily="34" charset="0"/>
                </a:rPr>
                <a:t>λ</a:t>
              </a:r>
              <a:r>
                <a:rPr lang="en-US" sz="2000" dirty="0">
                  <a:latin typeface="Tahoma" pitchFamily="34" charset="0"/>
                </a:rPr>
                <a:t> </a:t>
              </a:r>
              <a:r>
                <a:rPr lang="en-US" sz="2000" b="1" dirty="0">
                  <a:latin typeface="Tahoma" pitchFamily="34" charset="0"/>
                </a:rPr>
                <a:t>= Wavelength</a:t>
              </a:r>
            </a:p>
            <a:p>
              <a:r>
                <a:rPr lang="en-US" sz="2000" b="1" dirty="0">
                  <a:latin typeface="Tahoma" pitchFamily="34" charset="0"/>
                </a:rPr>
                <a:t>         </a:t>
              </a:r>
              <a:r>
                <a:rPr lang="en-US" sz="1600" b="1" dirty="0">
                  <a:solidFill>
                    <a:schemeClr val="accent6"/>
                  </a:solidFill>
                  <a:latin typeface="Tahoma" pitchFamily="34" charset="0"/>
                </a:rPr>
                <a:t>length, ft or m </a:t>
              </a:r>
              <a:endParaRPr lang="el-GR" sz="1600" b="1" dirty="0">
                <a:solidFill>
                  <a:schemeClr val="accent6"/>
                </a:solidFill>
                <a:latin typeface="Tahoma" pitchFamily="34" charset="0"/>
              </a:endParaRPr>
            </a:p>
          </p:txBody>
        </p:sp>
        <p:sp>
          <p:nvSpPr>
            <p:cNvPr id="294934" name="Text Box 22"/>
            <p:cNvSpPr txBox="1">
              <a:spLocks noChangeArrowheads="1"/>
            </p:cNvSpPr>
            <p:nvPr/>
          </p:nvSpPr>
          <p:spPr bwMode="auto">
            <a:xfrm>
              <a:off x="1361" y="1612"/>
              <a:ext cx="228" cy="291"/>
            </a:xfrm>
            <a:prstGeom prst="rect">
              <a:avLst/>
            </a:prstGeom>
            <a:noFill/>
            <a:ln w="9525">
              <a:noFill/>
              <a:miter lim="800000"/>
              <a:headEnd/>
              <a:tailEnd/>
            </a:ln>
            <a:effectLst/>
          </p:spPr>
          <p:txBody>
            <a:bodyPr wrap="none">
              <a:spAutoFit/>
            </a:bodyPr>
            <a:lstStyle/>
            <a:p>
              <a:r>
                <a:rPr lang="el-GR" b="1">
                  <a:latin typeface="Tahoma" pitchFamily="34" charset="0"/>
                </a:rPr>
                <a:t>λ</a:t>
              </a:r>
            </a:p>
          </p:txBody>
        </p:sp>
      </p:grpSp>
      <p:grpSp>
        <p:nvGrpSpPr>
          <p:cNvPr id="7" name="Group 23"/>
          <p:cNvGrpSpPr>
            <a:grpSpLocks/>
          </p:cNvGrpSpPr>
          <p:nvPr/>
        </p:nvGrpSpPr>
        <p:grpSpPr bwMode="auto">
          <a:xfrm>
            <a:off x="4322766" y="1746250"/>
            <a:ext cx="3895727" cy="3046413"/>
            <a:chOff x="2723" y="1100"/>
            <a:chExt cx="2454" cy="1919"/>
          </a:xfrm>
        </p:grpSpPr>
        <p:sp>
          <p:nvSpPr>
            <p:cNvPr id="294936" name="Oval 24"/>
            <p:cNvSpPr>
              <a:spLocks noChangeArrowheads="1"/>
            </p:cNvSpPr>
            <p:nvPr/>
          </p:nvSpPr>
          <p:spPr bwMode="auto">
            <a:xfrm>
              <a:off x="2782" y="1100"/>
              <a:ext cx="210" cy="170"/>
            </a:xfrm>
            <a:prstGeom prst="ellipse">
              <a:avLst/>
            </a:prstGeom>
            <a:noFill/>
            <a:ln w="38100">
              <a:solidFill>
                <a:srgbClr val="C00000"/>
              </a:solidFill>
              <a:round/>
              <a:headEnd/>
              <a:tailEnd/>
            </a:ln>
            <a:effectLst/>
          </p:spPr>
          <p:txBody>
            <a:bodyPr wrap="none" anchor="ctr"/>
            <a:lstStyle/>
            <a:p>
              <a:endParaRPr lang="en-US" sz="2000" dirty="0"/>
            </a:p>
          </p:txBody>
        </p:sp>
        <p:sp>
          <p:nvSpPr>
            <p:cNvPr id="294937" name="Text Box 25"/>
            <p:cNvSpPr txBox="1">
              <a:spLocks noChangeArrowheads="1"/>
            </p:cNvSpPr>
            <p:nvPr/>
          </p:nvSpPr>
          <p:spPr bwMode="auto">
            <a:xfrm>
              <a:off x="3995" y="2573"/>
              <a:ext cx="1182" cy="446"/>
            </a:xfrm>
            <a:prstGeom prst="rect">
              <a:avLst/>
            </a:prstGeom>
            <a:noFill/>
            <a:ln w="9525">
              <a:noFill/>
              <a:miter lim="800000"/>
              <a:headEnd/>
              <a:tailEnd/>
            </a:ln>
            <a:effectLst/>
          </p:spPr>
          <p:txBody>
            <a:bodyPr wrap="none">
              <a:spAutoFit/>
            </a:bodyPr>
            <a:lstStyle/>
            <a:p>
              <a:r>
                <a:rPr lang="en-US" sz="2000" b="1" dirty="0">
                  <a:latin typeface="Tahoma" pitchFamily="34" charset="0"/>
                </a:rPr>
                <a:t>P</a:t>
              </a:r>
              <a:r>
                <a:rPr lang="en-US" sz="2000" dirty="0">
                  <a:latin typeface="Tahoma" pitchFamily="34" charset="0"/>
                </a:rPr>
                <a:t> </a:t>
              </a:r>
              <a:r>
                <a:rPr lang="en-US" sz="2000" b="1" dirty="0">
                  <a:latin typeface="Tahoma" pitchFamily="34" charset="0"/>
                </a:rPr>
                <a:t>= Period</a:t>
              </a:r>
            </a:p>
            <a:p>
              <a:r>
                <a:rPr lang="en-US" sz="2000" b="1" dirty="0">
                  <a:latin typeface="Tahoma" pitchFamily="34" charset="0"/>
                </a:rPr>
                <a:t>         </a:t>
              </a:r>
              <a:r>
                <a:rPr lang="en-US" sz="1600" b="1" dirty="0" smtClean="0">
                  <a:solidFill>
                    <a:schemeClr val="accent6"/>
                  </a:solidFill>
                  <a:latin typeface="Tahoma" pitchFamily="34" charset="0"/>
                </a:rPr>
                <a:t>time (ms)</a:t>
              </a:r>
              <a:endParaRPr lang="el-GR" sz="1600" b="1" dirty="0">
                <a:solidFill>
                  <a:schemeClr val="accent6"/>
                </a:solidFill>
                <a:latin typeface="Tahoma" pitchFamily="34" charset="0"/>
              </a:endParaRPr>
            </a:p>
          </p:txBody>
        </p:sp>
        <p:sp>
          <p:nvSpPr>
            <p:cNvPr id="294938" name="AutoShape 26"/>
            <p:cNvSpPr>
              <a:spLocks noChangeArrowheads="1"/>
            </p:cNvSpPr>
            <p:nvPr/>
          </p:nvSpPr>
          <p:spPr bwMode="auto">
            <a:xfrm rot="5400000" flipV="1">
              <a:off x="2088" y="1891"/>
              <a:ext cx="1597" cy="327"/>
            </a:xfrm>
            <a:prstGeom prst="notchedRightArrow">
              <a:avLst>
                <a:gd name="adj1" fmla="val 50000"/>
                <a:gd name="adj2" fmla="val 122095"/>
              </a:avLst>
            </a:prstGeom>
            <a:solidFill>
              <a:srgbClr val="FFC000"/>
            </a:solidFill>
            <a:ln w="9525">
              <a:solidFill>
                <a:srgbClr val="C00000"/>
              </a:solidFill>
              <a:miter lim="800000"/>
              <a:headEnd/>
              <a:tailEnd/>
            </a:ln>
            <a:effectLst/>
          </p:spPr>
          <p:txBody>
            <a:bodyPr wrap="none" anchor="ctr"/>
            <a:lstStyle/>
            <a:p>
              <a:endParaRPr lang="en-US" sz="2000" dirty="0"/>
            </a:p>
          </p:txBody>
        </p:sp>
      </p:grpSp>
      <p:grpSp>
        <p:nvGrpSpPr>
          <p:cNvPr id="10" name="Group 9"/>
          <p:cNvGrpSpPr/>
          <p:nvPr/>
        </p:nvGrpSpPr>
        <p:grpSpPr>
          <a:xfrm>
            <a:off x="1149350" y="5162848"/>
            <a:ext cx="4320413" cy="1082675"/>
            <a:chOff x="1149350" y="5162848"/>
            <a:chExt cx="4320413" cy="1082675"/>
          </a:xfrm>
        </p:grpSpPr>
        <p:grpSp>
          <p:nvGrpSpPr>
            <p:cNvPr id="8" name="Group 27"/>
            <p:cNvGrpSpPr>
              <a:grpSpLocks/>
            </p:cNvGrpSpPr>
            <p:nvPr/>
          </p:nvGrpSpPr>
          <p:grpSpPr bwMode="auto">
            <a:xfrm>
              <a:off x="1447800" y="5635923"/>
              <a:ext cx="609600" cy="609600"/>
              <a:chOff x="350" y="3404"/>
              <a:chExt cx="301" cy="301"/>
            </a:xfrm>
          </p:grpSpPr>
          <p:sp>
            <p:nvSpPr>
              <p:cNvPr id="294940" name="Oval 28"/>
              <p:cNvSpPr>
                <a:spLocks noChangeArrowheads="1"/>
              </p:cNvSpPr>
              <p:nvPr/>
            </p:nvSpPr>
            <p:spPr bwMode="auto">
              <a:xfrm>
                <a:off x="350" y="3404"/>
                <a:ext cx="301" cy="301"/>
              </a:xfrm>
              <a:prstGeom prst="ellipse">
                <a:avLst/>
              </a:prstGeom>
              <a:solidFill>
                <a:schemeClr val="bg1"/>
              </a:solidFill>
              <a:ln w="9525">
                <a:solidFill>
                  <a:schemeClr val="tx1"/>
                </a:solidFill>
                <a:round/>
                <a:headEnd/>
                <a:tailEnd/>
              </a:ln>
              <a:effectLst/>
            </p:spPr>
            <p:txBody>
              <a:bodyPr wrap="none" anchor="ctr"/>
              <a:lstStyle/>
              <a:p>
                <a:endParaRPr lang="en-US" sz="2000" dirty="0"/>
              </a:p>
            </p:txBody>
          </p:sp>
          <p:sp>
            <p:nvSpPr>
              <p:cNvPr id="294941" name="Line 29"/>
              <p:cNvSpPr>
                <a:spLocks noChangeShapeType="1"/>
              </p:cNvSpPr>
              <p:nvPr/>
            </p:nvSpPr>
            <p:spPr bwMode="auto">
              <a:xfrm>
                <a:off x="501" y="3413"/>
                <a:ext cx="0" cy="160"/>
              </a:xfrm>
              <a:prstGeom prst="line">
                <a:avLst/>
              </a:prstGeom>
              <a:noFill/>
              <a:ln w="28575">
                <a:solidFill>
                  <a:schemeClr val="tx1"/>
                </a:solidFill>
                <a:round/>
                <a:headEnd type="triangle" w="med" len="med"/>
                <a:tailEnd/>
              </a:ln>
              <a:effectLst/>
            </p:spPr>
            <p:txBody>
              <a:bodyPr/>
              <a:lstStyle/>
              <a:p>
                <a:endParaRPr lang="en-US" sz="2000" dirty="0"/>
              </a:p>
            </p:txBody>
          </p:sp>
          <p:sp>
            <p:nvSpPr>
              <p:cNvPr id="294942" name="Line 30"/>
              <p:cNvSpPr>
                <a:spLocks noChangeShapeType="1"/>
              </p:cNvSpPr>
              <p:nvPr/>
            </p:nvSpPr>
            <p:spPr bwMode="auto">
              <a:xfrm rot="2932307" flipV="1">
                <a:off x="547" y="3462"/>
                <a:ext cx="35" cy="138"/>
              </a:xfrm>
              <a:prstGeom prst="line">
                <a:avLst/>
              </a:prstGeom>
              <a:noFill/>
              <a:ln w="28575">
                <a:solidFill>
                  <a:schemeClr val="tx1"/>
                </a:solidFill>
                <a:round/>
                <a:headEnd/>
                <a:tailEnd type="triangle" w="med" len="med"/>
              </a:ln>
              <a:effectLst/>
            </p:spPr>
            <p:txBody>
              <a:bodyPr/>
              <a:lstStyle/>
              <a:p>
                <a:endParaRPr lang="en-US" sz="2000" dirty="0"/>
              </a:p>
            </p:txBody>
          </p:sp>
        </p:grpSp>
        <p:sp>
          <p:nvSpPr>
            <p:cNvPr id="294943" name="Text Box 31"/>
            <p:cNvSpPr txBox="1">
              <a:spLocks noChangeArrowheads="1"/>
            </p:cNvSpPr>
            <p:nvPr/>
          </p:nvSpPr>
          <p:spPr bwMode="auto">
            <a:xfrm>
              <a:off x="1149350" y="5162848"/>
              <a:ext cx="4320413" cy="707886"/>
            </a:xfrm>
            <a:prstGeom prst="rect">
              <a:avLst/>
            </a:prstGeom>
            <a:noFill/>
            <a:ln w="9525">
              <a:noFill/>
              <a:miter lim="800000"/>
              <a:headEnd/>
              <a:tailEnd/>
            </a:ln>
            <a:effectLst/>
          </p:spPr>
          <p:txBody>
            <a:bodyPr wrap="none">
              <a:spAutoFit/>
            </a:bodyPr>
            <a:lstStyle/>
            <a:p>
              <a:r>
                <a:rPr lang="en-US" sz="2000" b="1" dirty="0">
                  <a:latin typeface="Tahoma" pitchFamily="34" charset="0"/>
                </a:rPr>
                <a:t>Period</a:t>
              </a:r>
              <a:r>
                <a:rPr lang="en-US" sz="2000" dirty="0">
                  <a:latin typeface="Tahoma" pitchFamily="34" charset="0"/>
                </a:rPr>
                <a:t> </a:t>
              </a:r>
              <a:r>
                <a:rPr lang="en-US" sz="2000" b="1" dirty="0">
                  <a:latin typeface="Tahoma" pitchFamily="34" charset="0"/>
                </a:rPr>
                <a:t>= Time for the waveform</a:t>
              </a:r>
            </a:p>
            <a:p>
              <a:r>
                <a:rPr lang="en-US" sz="2000" b="1" dirty="0">
                  <a:latin typeface="Tahoma" pitchFamily="34" charset="0"/>
                </a:rPr>
                <a:t>                to travel 1 wavelength</a:t>
              </a:r>
              <a:endParaRPr lang="el-GR" sz="1600" i="1" dirty="0">
                <a:latin typeface="Tahoma" pitchFamily="34" charset="0"/>
              </a:endParaRPr>
            </a:p>
          </p:txBody>
        </p:sp>
      </p:grpSp>
      <p:sp>
        <p:nvSpPr>
          <p:cNvPr id="294944" name="Text Box 32"/>
          <p:cNvSpPr txBox="1">
            <a:spLocks noChangeArrowheads="1"/>
          </p:cNvSpPr>
          <p:nvPr/>
        </p:nvSpPr>
        <p:spPr bwMode="auto">
          <a:xfrm>
            <a:off x="6224588" y="4951413"/>
            <a:ext cx="2101857" cy="1015663"/>
          </a:xfrm>
          <a:prstGeom prst="rect">
            <a:avLst/>
          </a:prstGeom>
          <a:noFill/>
          <a:ln w="9525">
            <a:noFill/>
            <a:miter lim="800000"/>
            <a:headEnd/>
            <a:tailEnd/>
          </a:ln>
          <a:effectLst/>
        </p:spPr>
        <p:txBody>
          <a:bodyPr wrap="none">
            <a:spAutoFit/>
          </a:bodyPr>
          <a:lstStyle/>
          <a:p>
            <a:r>
              <a:rPr lang="en-US" sz="2000" b="1" dirty="0">
                <a:latin typeface="Tahoma" pitchFamily="34" charset="0"/>
              </a:rPr>
              <a:t>  </a:t>
            </a:r>
            <a:r>
              <a:rPr lang="en-US" sz="2000" b="1" dirty="0">
                <a:latin typeface="Tahoma" pitchFamily="34" charset="0"/>
                <a:sym typeface="Symbol" pitchFamily="18" charset="2"/>
              </a:rPr>
              <a:t>D</a:t>
            </a:r>
            <a:r>
              <a:rPr lang="en-US" sz="2000" b="1" baseline="-25000" dirty="0">
                <a:latin typeface="Tahoma" pitchFamily="34" charset="0"/>
                <a:sym typeface="Symbol" pitchFamily="18" charset="2"/>
              </a:rPr>
              <a:t>p</a:t>
            </a:r>
            <a:r>
              <a:rPr lang="en-US" sz="2000" b="1" dirty="0">
                <a:latin typeface="Tahoma" pitchFamily="34" charset="0"/>
                <a:sym typeface="Symbol" pitchFamily="18" charset="2"/>
              </a:rPr>
              <a:t> = </a:t>
            </a:r>
            <a:r>
              <a:rPr lang="en-US" sz="2000" b="1" dirty="0">
                <a:latin typeface="Tahoma" pitchFamily="34" charset="0"/>
              </a:rPr>
              <a:t>Pulse </a:t>
            </a:r>
          </a:p>
          <a:p>
            <a:r>
              <a:rPr lang="en-US" sz="2000" b="1" dirty="0">
                <a:latin typeface="Tahoma" pitchFamily="34" charset="0"/>
              </a:rPr>
              <a:t>        Duration</a:t>
            </a:r>
          </a:p>
          <a:p>
            <a:r>
              <a:rPr lang="en-US" sz="2000" b="1" dirty="0">
                <a:latin typeface="Tahoma" pitchFamily="34" charset="0"/>
              </a:rPr>
              <a:t>           </a:t>
            </a:r>
            <a:r>
              <a:rPr lang="en-US" sz="1600" b="1" dirty="0" smtClean="0">
                <a:solidFill>
                  <a:schemeClr val="accent6"/>
                </a:solidFill>
                <a:latin typeface="Tahoma" pitchFamily="34" charset="0"/>
              </a:rPr>
              <a:t>time (ms)</a:t>
            </a:r>
            <a:r>
              <a:rPr lang="en-US" sz="2000" b="1" dirty="0" smtClean="0">
                <a:solidFill>
                  <a:schemeClr val="accent6"/>
                </a:solidFill>
                <a:latin typeface="Tahoma" pitchFamily="34" charset="0"/>
              </a:rPr>
              <a:t> </a:t>
            </a:r>
            <a:endParaRPr lang="en-US" sz="2000" b="1" dirty="0">
              <a:solidFill>
                <a:schemeClr val="accent6"/>
              </a:solidFill>
              <a:latin typeface="Tahoma" pitchFamily="34" charset="0"/>
            </a:endParaRPr>
          </a:p>
        </p:txBody>
      </p:sp>
      <p:sp>
        <p:nvSpPr>
          <p:cNvPr id="9" name="TextBox 8"/>
          <p:cNvSpPr txBox="1"/>
          <p:nvPr/>
        </p:nvSpPr>
        <p:spPr>
          <a:xfrm>
            <a:off x="4412974" y="1073426"/>
            <a:ext cx="332142" cy="369332"/>
          </a:xfrm>
          <a:prstGeom prst="rect">
            <a:avLst/>
          </a:prstGeom>
          <a:noFill/>
        </p:spPr>
        <p:txBody>
          <a:bodyPr wrap="none" rtlCol="0">
            <a:spAutoFit/>
          </a:bodyPr>
          <a:lstStyle/>
          <a:p>
            <a:r>
              <a:rPr lang="en-US" sz="1800" b="1" dirty="0" smtClean="0">
                <a:latin typeface="Tahoma" panose="020B0604030504040204" pitchFamily="34" charset="0"/>
                <a:ea typeface="Tahoma" panose="020B0604030504040204" pitchFamily="34" charset="0"/>
                <a:cs typeface="Tahoma" panose="020B0604030504040204" pitchFamily="34" charset="0"/>
              </a:rPr>
              <a:t>0</a:t>
            </a:r>
            <a:endParaRPr lang="en-US" sz="1800" b="1" dirty="0">
              <a:latin typeface="Tahoma" panose="020B0604030504040204" pitchFamily="34" charset="0"/>
              <a:ea typeface="Tahoma" panose="020B0604030504040204" pitchFamily="34" charset="0"/>
              <a:cs typeface="Tahoma" panose="020B0604030504040204" pitchFamily="34" charset="0"/>
            </a:endParaRPr>
          </a:p>
        </p:txBody>
      </p:sp>
      <p:sp>
        <p:nvSpPr>
          <p:cNvPr id="35" name="Text Box 9"/>
          <p:cNvSpPr txBox="1">
            <a:spLocks noChangeArrowheads="1"/>
          </p:cNvSpPr>
          <p:nvPr/>
        </p:nvSpPr>
        <p:spPr bwMode="auto">
          <a:xfrm>
            <a:off x="6483835" y="1140722"/>
            <a:ext cx="883575" cy="461665"/>
          </a:xfrm>
          <a:prstGeom prst="rect">
            <a:avLst/>
          </a:prstGeom>
          <a:noFill/>
          <a:ln w="9525">
            <a:noFill/>
            <a:miter lim="800000"/>
            <a:headEnd/>
            <a:tailEnd/>
          </a:ln>
          <a:effectLst/>
        </p:spPr>
        <p:txBody>
          <a:bodyPr wrap="none">
            <a:spAutoFit/>
          </a:bodyPr>
          <a:lstStyle/>
          <a:p>
            <a:pPr algn="ctr"/>
            <a:r>
              <a:rPr lang="en-US" sz="1200" b="1" dirty="0" smtClean="0">
                <a:latin typeface="Tahoma" pitchFamily="34" charset="0"/>
              </a:rPr>
              <a:t>Positive</a:t>
            </a:r>
          </a:p>
          <a:p>
            <a:pPr algn="ctr"/>
            <a:r>
              <a:rPr lang="en-US" sz="1200" b="1" dirty="0" smtClean="0">
                <a:latin typeface="Tahoma" pitchFamily="34" charset="0"/>
              </a:rPr>
              <a:t>Numbers</a:t>
            </a:r>
            <a:endParaRPr lang="en-US" sz="1200" b="1" dirty="0">
              <a:latin typeface="Tahoma" pitchFamily="34" charset="0"/>
            </a:endParaRPr>
          </a:p>
        </p:txBody>
      </p:sp>
      <p:sp>
        <p:nvSpPr>
          <p:cNvPr id="36" name="Text Box 9"/>
          <p:cNvSpPr txBox="1">
            <a:spLocks noChangeArrowheads="1"/>
          </p:cNvSpPr>
          <p:nvPr/>
        </p:nvSpPr>
        <p:spPr bwMode="auto">
          <a:xfrm>
            <a:off x="1762539" y="1140722"/>
            <a:ext cx="883575" cy="461665"/>
          </a:xfrm>
          <a:prstGeom prst="rect">
            <a:avLst/>
          </a:prstGeom>
          <a:noFill/>
          <a:ln w="9525">
            <a:noFill/>
            <a:miter lim="800000"/>
            <a:headEnd/>
            <a:tailEnd/>
          </a:ln>
          <a:effectLst/>
        </p:spPr>
        <p:txBody>
          <a:bodyPr wrap="none">
            <a:spAutoFit/>
          </a:bodyPr>
          <a:lstStyle/>
          <a:p>
            <a:pPr algn="ctr"/>
            <a:r>
              <a:rPr lang="en-US" sz="1200" b="1" dirty="0" smtClean="0">
                <a:latin typeface="Tahoma" pitchFamily="34" charset="0"/>
              </a:rPr>
              <a:t>Negative</a:t>
            </a:r>
          </a:p>
          <a:p>
            <a:pPr algn="ctr"/>
            <a:r>
              <a:rPr lang="en-US" sz="1200" b="1" dirty="0" smtClean="0">
                <a:latin typeface="Tahoma" pitchFamily="34" charset="0"/>
              </a:rPr>
              <a:t>Numbers</a:t>
            </a:r>
            <a:endParaRPr lang="en-US" sz="1200" b="1" dirty="0">
              <a:latin typeface="Tahoma"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2949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4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p:txBody>
          <a:bodyPr/>
          <a:lstStyle/>
          <a:p>
            <a:r>
              <a:rPr lang="en-US" dirty="0"/>
              <a:t>Basic Equations</a:t>
            </a:r>
          </a:p>
        </p:txBody>
      </p:sp>
      <p:sp>
        <p:nvSpPr>
          <p:cNvPr id="295939" name="Rectangle 3"/>
          <p:cNvSpPr>
            <a:spLocks noGrp="1" noChangeArrowheads="1"/>
          </p:cNvSpPr>
          <p:nvPr>
            <p:ph type="body" idx="1"/>
          </p:nvPr>
        </p:nvSpPr>
        <p:spPr>
          <a:xfrm>
            <a:off x="2255838" y="1204913"/>
            <a:ext cx="5496090" cy="2057400"/>
          </a:xfrm>
        </p:spPr>
        <p:txBody>
          <a:bodyPr/>
          <a:lstStyle/>
          <a:p>
            <a:pPr marL="0" indent="0">
              <a:lnSpc>
                <a:spcPct val="80000"/>
              </a:lnSpc>
              <a:buNone/>
              <a:tabLst>
                <a:tab pos="3425825" algn="l"/>
                <a:tab pos="4176713" algn="l"/>
              </a:tabLst>
            </a:pPr>
            <a:r>
              <a:rPr lang="en-US" b="1" dirty="0" smtClean="0"/>
              <a:t>P </a:t>
            </a:r>
            <a:r>
              <a:rPr lang="en-US" b="1" dirty="0"/>
              <a:t>= 1 / </a:t>
            </a:r>
            <a:r>
              <a:rPr lang="en-US" b="1" dirty="0" smtClean="0"/>
              <a:t>f		(1)</a:t>
            </a:r>
            <a:endParaRPr lang="en-US" b="1" dirty="0"/>
          </a:p>
          <a:p>
            <a:pPr marL="0" indent="0">
              <a:lnSpc>
                <a:spcPct val="80000"/>
              </a:lnSpc>
              <a:buNone/>
              <a:tabLst>
                <a:tab pos="3425825" algn="l"/>
                <a:tab pos="4176713" algn="l"/>
              </a:tabLst>
            </a:pPr>
            <a:endParaRPr lang="en-US" b="1" dirty="0"/>
          </a:p>
          <a:p>
            <a:pPr marL="0" indent="0">
              <a:lnSpc>
                <a:spcPct val="80000"/>
              </a:lnSpc>
              <a:spcBef>
                <a:spcPct val="0"/>
              </a:spcBef>
              <a:buNone/>
              <a:tabLst>
                <a:tab pos="3425825" algn="l"/>
                <a:tab pos="4176713" algn="l"/>
              </a:tabLst>
            </a:pPr>
            <a:r>
              <a:rPr lang="el-GR" b="1" dirty="0" smtClean="0"/>
              <a:t>λ</a:t>
            </a:r>
            <a:r>
              <a:rPr lang="en-US" b="1" dirty="0" smtClean="0"/>
              <a:t> </a:t>
            </a:r>
            <a:r>
              <a:rPr lang="en-US" b="1" dirty="0"/>
              <a:t>= V * P  =  V / </a:t>
            </a:r>
            <a:r>
              <a:rPr lang="en-US" b="1" dirty="0" smtClean="0"/>
              <a:t>f	(2) </a:t>
            </a:r>
            <a:endParaRPr lang="en-US" b="1" dirty="0"/>
          </a:p>
          <a:p>
            <a:pPr marL="0" indent="0">
              <a:lnSpc>
                <a:spcPct val="80000"/>
              </a:lnSpc>
              <a:spcBef>
                <a:spcPct val="0"/>
              </a:spcBef>
              <a:buNone/>
              <a:tabLst>
                <a:tab pos="3425825" algn="l"/>
                <a:tab pos="4176713" algn="l"/>
              </a:tabLst>
            </a:pPr>
            <a:endParaRPr lang="en-US" b="1" dirty="0"/>
          </a:p>
          <a:p>
            <a:pPr marL="0" indent="0">
              <a:lnSpc>
                <a:spcPct val="80000"/>
              </a:lnSpc>
              <a:spcBef>
                <a:spcPct val="0"/>
              </a:spcBef>
              <a:buNone/>
              <a:tabLst>
                <a:tab pos="3425825" algn="l"/>
                <a:tab pos="4176713" algn="l"/>
              </a:tabLst>
            </a:pPr>
            <a:r>
              <a:rPr lang="en-US" b="1" dirty="0" smtClean="0"/>
              <a:t>d </a:t>
            </a:r>
            <a:r>
              <a:rPr lang="en-US" b="1" dirty="0"/>
              <a:t>= V * T / </a:t>
            </a:r>
            <a:r>
              <a:rPr lang="en-US" b="1" dirty="0" smtClean="0"/>
              <a:t>2		(3)</a:t>
            </a:r>
            <a:endParaRPr lang="el-GR" b="1" dirty="0"/>
          </a:p>
          <a:p>
            <a:pPr marL="0" indent="0">
              <a:lnSpc>
                <a:spcPct val="80000"/>
              </a:lnSpc>
              <a:buNone/>
            </a:pPr>
            <a:endParaRPr lang="en-US" b="1" dirty="0"/>
          </a:p>
          <a:p>
            <a:pPr marL="0" indent="0">
              <a:lnSpc>
                <a:spcPct val="80000"/>
              </a:lnSpc>
              <a:buNone/>
            </a:pPr>
            <a:endParaRPr lang="en-US" b="1" dirty="0"/>
          </a:p>
          <a:p>
            <a:pPr marL="0" indent="0">
              <a:lnSpc>
                <a:spcPct val="80000"/>
              </a:lnSpc>
              <a:buNone/>
            </a:pPr>
            <a:endParaRPr lang="en-US" b="1" dirty="0"/>
          </a:p>
        </p:txBody>
      </p:sp>
      <p:sp>
        <p:nvSpPr>
          <p:cNvPr id="295940" name="Rectangle 4"/>
          <p:cNvSpPr>
            <a:spLocks noChangeArrowheads="1"/>
          </p:cNvSpPr>
          <p:nvPr/>
        </p:nvSpPr>
        <p:spPr bwMode="auto">
          <a:xfrm>
            <a:off x="392113" y="3559175"/>
            <a:ext cx="4654550" cy="2057400"/>
          </a:xfrm>
          <a:prstGeom prst="rect">
            <a:avLst/>
          </a:prstGeom>
          <a:noFill/>
          <a:ln w="9525">
            <a:noFill/>
            <a:miter lim="800000"/>
            <a:headEnd/>
            <a:tailEnd/>
          </a:ln>
          <a:effectLst/>
        </p:spPr>
        <p:txBody>
          <a:bodyPr/>
          <a:lstStyle/>
          <a:p>
            <a:pPr marL="342900" indent="-342900">
              <a:spcBef>
                <a:spcPct val="20000"/>
              </a:spcBef>
            </a:pPr>
            <a:r>
              <a:rPr lang="en-US" b="1" dirty="0">
                <a:latin typeface="Tahoma" pitchFamily="34" charset="0"/>
              </a:rPr>
              <a:t>where  </a:t>
            </a:r>
          </a:p>
          <a:p>
            <a:pPr marL="342900" indent="-342900">
              <a:spcBef>
                <a:spcPct val="20000"/>
              </a:spcBef>
            </a:pPr>
            <a:r>
              <a:rPr lang="en-US" b="1" dirty="0">
                <a:latin typeface="Tahoma" pitchFamily="34" charset="0"/>
              </a:rPr>
              <a:t>     P =  Period</a:t>
            </a:r>
          </a:p>
          <a:p>
            <a:pPr marL="342900" indent="-342900">
              <a:spcBef>
                <a:spcPct val="20000"/>
              </a:spcBef>
            </a:pPr>
            <a:r>
              <a:rPr lang="en-US" b="1" dirty="0">
                <a:latin typeface="Tahoma" pitchFamily="34" charset="0"/>
              </a:rPr>
              <a:t>     f  =  Frequency</a:t>
            </a:r>
          </a:p>
          <a:p>
            <a:pPr marL="342900" indent="-342900">
              <a:spcBef>
                <a:spcPct val="20000"/>
              </a:spcBef>
            </a:pPr>
            <a:r>
              <a:rPr lang="en-US" b="1" dirty="0">
                <a:latin typeface="Tahoma" pitchFamily="34" charset="0"/>
              </a:rPr>
              <a:t>     </a:t>
            </a:r>
            <a:r>
              <a:rPr lang="el-GR" b="1" dirty="0">
                <a:latin typeface="Tahoma" pitchFamily="34" charset="0"/>
              </a:rPr>
              <a:t>λ</a:t>
            </a:r>
            <a:r>
              <a:rPr lang="en-US" b="1" dirty="0">
                <a:latin typeface="Tahoma" pitchFamily="34" charset="0"/>
              </a:rPr>
              <a:t> </a:t>
            </a:r>
            <a:r>
              <a:rPr lang="en-US" sz="1600" b="1" dirty="0">
                <a:latin typeface="Tahoma" pitchFamily="34" charset="0"/>
              </a:rPr>
              <a:t> </a:t>
            </a:r>
            <a:r>
              <a:rPr lang="en-US" b="1" dirty="0">
                <a:latin typeface="Tahoma" pitchFamily="34" charset="0"/>
              </a:rPr>
              <a:t>= </a:t>
            </a:r>
            <a:r>
              <a:rPr lang="en-US" sz="2000" b="1" dirty="0">
                <a:latin typeface="Tahoma" pitchFamily="34" charset="0"/>
              </a:rPr>
              <a:t> </a:t>
            </a:r>
            <a:r>
              <a:rPr lang="en-US" b="1" dirty="0">
                <a:latin typeface="Tahoma" pitchFamily="34" charset="0"/>
              </a:rPr>
              <a:t>Wavelength</a:t>
            </a:r>
          </a:p>
          <a:p>
            <a:pPr marL="342900" indent="-342900">
              <a:spcBef>
                <a:spcPct val="20000"/>
              </a:spcBef>
            </a:pPr>
            <a:endParaRPr lang="en-US" b="1" dirty="0">
              <a:latin typeface="Tahoma" pitchFamily="34" charset="0"/>
            </a:endParaRPr>
          </a:p>
        </p:txBody>
      </p:sp>
      <p:sp>
        <p:nvSpPr>
          <p:cNvPr id="295941" name="Rectangle 5"/>
          <p:cNvSpPr>
            <a:spLocks noChangeArrowheads="1"/>
          </p:cNvSpPr>
          <p:nvPr/>
        </p:nvSpPr>
        <p:spPr bwMode="auto">
          <a:xfrm>
            <a:off x="4021886" y="4014250"/>
            <a:ext cx="4483759" cy="1641475"/>
          </a:xfrm>
          <a:prstGeom prst="rect">
            <a:avLst/>
          </a:prstGeom>
          <a:noFill/>
          <a:ln w="9525">
            <a:noFill/>
            <a:miter lim="800000"/>
            <a:headEnd/>
            <a:tailEnd/>
          </a:ln>
          <a:effectLst/>
        </p:spPr>
        <p:txBody>
          <a:bodyPr/>
          <a:lstStyle/>
          <a:p>
            <a:pPr marL="342900" indent="-342900">
              <a:spcBef>
                <a:spcPct val="20000"/>
              </a:spcBef>
            </a:pPr>
            <a:r>
              <a:rPr lang="en-US" b="1" dirty="0">
                <a:latin typeface="Tahoma" pitchFamily="34" charset="0"/>
              </a:rPr>
              <a:t>     V =  Velocity</a:t>
            </a:r>
          </a:p>
          <a:p>
            <a:pPr marL="342900" indent="-342900">
              <a:spcBef>
                <a:spcPct val="20000"/>
              </a:spcBef>
            </a:pPr>
            <a:r>
              <a:rPr lang="en-US" b="1" dirty="0">
                <a:latin typeface="Tahoma" pitchFamily="34" charset="0"/>
              </a:rPr>
              <a:t>	 d </a:t>
            </a:r>
            <a:r>
              <a:rPr lang="en-US" b="1" dirty="0" smtClean="0">
                <a:latin typeface="Tahoma" pitchFamily="34" charset="0"/>
              </a:rPr>
              <a:t>= </a:t>
            </a:r>
            <a:r>
              <a:rPr lang="en-US" b="1" dirty="0">
                <a:latin typeface="Tahoma" pitchFamily="34" charset="0"/>
              </a:rPr>
              <a:t>distance (depth)</a:t>
            </a:r>
          </a:p>
          <a:p>
            <a:pPr marL="342900" indent="-342900">
              <a:spcBef>
                <a:spcPct val="20000"/>
              </a:spcBef>
            </a:pPr>
            <a:r>
              <a:rPr lang="en-US" b="1" dirty="0">
                <a:latin typeface="Tahoma" pitchFamily="34" charset="0"/>
              </a:rPr>
              <a:t>	</a:t>
            </a:r>
            <a:r>
              <a:rPr lang="en-US" b="1" dirty="0" smtClean="0">
                <a:latin typeface="Tahoma" pitchFamily="34" charset="0"/>
              </a:rPr>
              <a:t> </a:t>
            </a:r>
            <a:r>
              <a:rPr lang="en-US" b="1" dirty="0">
                <a:latin typeface="Tahoma" pitchFamily="34" charset="0"/>
              </a:rPr>
              <a:t>T = </a:t>
            </a:r>
            <a:r>
              <a:rPr lang="en-US" b="1" dirty="0" smtClean="0">
                <a:latin typeface="Tahoma" pitchFamily="34" charset="0"/>
              </a:rPr>
              <a:t>two-way time</a:t>
            </a:r>
            <a:endParaRPr lang="en-US" b="1" dirty="0">
              <a:latin typeface="Tahoma"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p:txBody>
          <a:bodyPr/>
          <a:lstStyle/>
          <a:p>
            <a:r>
              <a:rPr lang="en-US" dirty="0"/>
              <a:t>What Causes Reflections?</a:t>
            </a:r>
          </a:p>
        </p:txBody>
      </p:sp>
      <p:sp>
        <p:nvSpPr>
          <p:cNvPr id="288771" name="Rectangle 3"/>
          <p:cNvSpPr>
            <a:spLocks noGrp="1" noChangeArrowheads="1"/>
          </p:cNvSpPr>
          <p:nvPr>
            <p:ph type="body" idx="1"/>
          </p:nvPr>
        </p:nvSpPr>
        <p:spPr>
          <a:xfrm>
            <a:off x="354013" y="1165225"/>
            <a:ext cx="4973637" cy="2867025"/>
          </a:xfrm>
        </p:spPr>
        <p:txBody>
          <a:bodyPr/>
          <a:lstStyle/>
          <a:p>
            <a:pPr>
              <a:spcBef>
                <a:spcPct val="60000"/>
              </a:spcBef>
            </a:pPr>
            <a:r>
              <a:rPr lang="en-US" sz="2400" dirty="0"/>
              <a:t>Any interface between bodies with different acoustic properties</a:t>
            </a:r>
          </a:p>
          <a:p>
            <a:pPr>
              <a:spcBef>
                <a:spcPct val="60000"/>
              </a:spcBef>
            </a:pPr>
            <a:r>
              <a:rPr lang="en-US" sz="2400" dirty="0"/>
              <a:t>Acoustic properties define </a:t>
            </a:r>
            <a:r>
              <a:rPr lang="en-US" sz="2400" dirty="0">
                <a:solidFill>
                  <a:schemeClr val="accent2"/>
                </a:solidFill>
              </a:rPr>
              <a:t>Impedance</a:t>
            </a:r>
            <a:r>
              <a:rPr lang="en-US" sz="2400" dirty="0"/>
              <a:t> </a:t>
            </a:r>
            <a:r>
              <a:rPr lang="en-US" sz="2400" dirty="0" smtClean="0"/>
              <a:t>(</a:t>
            </a:r>
            <a:r>
              <a:rPr lang="en-US" sz="2400" dirty="0" smtClean="0">
                <a:solidFill>
                  <a:schemeClr val="accent2"/>
                </a:solidFill>
              </a:rPr>
              <a:t>I</a:t>
            </a:r>
            <a:r>
              <a:rPr lang="en-US" sz="2400" dirty="0" smtClean="0"/>
              <a:t>), </a:t>
            </a:r>
            <a:r>
              <a:rPr lang="en-US" sz="2400" dirty="0"/>
              <a:t>in </a:t>
            </a:r>
            <a:r>
              <a:rPr lang="en-US" sz="2400" dirty="0" smtClean="0"/>
              <a:t>which:</a:t>
            </a:r>
          </a:p>
          <a:p>
            <a:pPr lvl="1">
              <a:spcBef>
                <a:spcPct val="60000"/>
              </a:spcBef>
              <a:buNone/>
            </a:pPr>
            <a:r>
              <a:rPr lang="en-US" sz="1800" dirty="0" smtClean="0"/>
              <a:t> </a:t>
            </a:r>
            <a:r>
              <a:rPr lang="en-US" sz="1800" dirty="0"/>
              <a:t>		</a:t>
            </a:r>
            <a:r>
              <a:rPr lang="en-US" sz="2400" dirty="0" smtClean="0">
                <a:solidFill>
                  <a:schemeClr val="accent2"/>
                </a:solidFill>
              </a:rPr>
              <a:t>I</a:t>
            </a:r>
            <a:r>
              <a:rPr lang="en-US" sz="2400" dirty="0" smtClean="0"/>
              <a:t> </a:t>
            </a:r>
            <a:r>
              <a:rPr lang="en-US" sz="2400" dirty="0"/>
              <a:t>=  velocity * density</a:t>
            </a:r>
            <a:endParaRPr lang="en-US" sz="1800" dirty="0"/>
          </a:p>
        </p:txBody>
      </p:sp>
      <p:grpSp>
        <p:nvGrpSpPr>
          <p:cNvPr id="2" name="Group 34"/>
          <p:cNvGrpSpPr>
            <a:grpSpLocks/>
          </p:cNvGrpSpPr>
          <p:nvPr/>
        </p:nvGrpSpPr>
        <p:grpSpPr bwMode="auto">
          <a:xfrm>
            <a:off x="5459413" y="1436688"/>
            <a:ext cx="3457575" cy="2971800"/>
            <a:chOff x="3844" y="911"/>
            <a:chExt cx="1916" cy="1461"/>
          </a:xfrm>
        </p:grpSpPr>
        <p:sp>
          <p:nvSpPr>
            <p:cNvPr id="288773" name="Rectangle 5"/>
            <p:cNvSpPr>
              <a:spLocks noChangeArrowheads="1"/>
            </p:cNvSpPr>
            <p:nvPr/>
          </p:nvSpPr>
          <p:spPr bwMode="auto">
            <a:xfrm>
              <a:off x="3848" y="1140"/>
              <a:ext cx="1912" cy="1229"/>
            </a:xfrm>
            <a:prstGeom prst="rect">
              <a:avLst/>
            </a:prstGeom>
            <a:solidFill>
              <a:schemeClr val="bg1"/>
            </a:solidFill>
            <a:ln w="9525">
              <a:solidFill>
                <a:schemeClr val="tx1"/>
              </a:solidFill>
              <a:miter lim="800000"/>
              <a:headEnd/>
              <a:tailEnd/>
            </a:ln>
            <a:effectLst/>
          </p:spPr>
          <p:txBody>
            <a:bodyPr wrap="none" anchor="ctr"/>
            <a:lstStyle/>
            <a:p>
              <a:endParaRPr lang="en-US" sz="2000" dirty="0"/>
            </a:p>
          </p:txBody>
        </p:sp>
        <p:sp>
          <p:nvSpPr>
            <p:cNvPr id="288774" name="Freeform 6"/>
            <p:cNvSpPr>
              <a:spLocks/>
            </p:cNvSpPr>
            <p:nvPr/>
          </p:nvSpPr>
          <p:spPr bwMode="auto">
            <a:xfrm>
              <a:off x="3848" y="1355"/>
              <a:ext cx="1911" cy="964"/>
            </a:xfrm>
            <a:custGeom>
              <a:avLst/>
              <a:gdLst/>
              <a:ahLst/>
              <a:cxnLst>
                <a:cxn ang="0">
                  <a:pos x="0" y="0"/>
                </a:cxn>
                <a:cxn ang="0">
                  <a:pos x="425" y="62"/>
                </a:cxn>
                <a:cxn ang="0">
                  <a:pos x="1264" y="50"/>
                </a:cxn>
                <a:cxn ang="0">
                  <a:pos x="1941" y="87"/>
                </a:cxn>
                <a:cxn ang="0">
                  <a:pos x="1941" y="2066"/>
                </a:cxn>
                <a:cxn ang="0">
                  <a:pos x="0" y="2066"/>
                </a:cxn>
                <a:cxn ang="0">
                  <a:pos x="0" y="0"/>
                </a:cxn>
              </a:cxnLst>
              <a:rect l="0" t="0" r="r" b="b"/>
              <a:pathLst>
                <a:path w="1941" h="2066">
                  <a:moveTo>
                    <a:pt x="0" y="0"/>
                  </a:moveTo>
                  <a:lnTo>
                    <a:pt x="425" y="62"/>
                  </a:lnTo>
                  <a:lnTo>
                    <a:pt x="1264" y="50"/>
                  </a:lnTo>
                  <a:lnTo>
                    <a:pt x="1941" y="87"/>
                  </a:lnTo>
                  <a:lnTo>
                    <a:pt x="1941" y="2066"/>
                  </a:lnTo>
                  <a:lnTo>
                    <a:pt x="0" y="2066"/>
                  </a:lnTo>
                  <a:lnTo>
                    <a:pt x="0" y="0"/>
                  </a:lnTo>
                  <a:close/>
                </a:path>
              </a:pathLst>
            </a:custGeom>
            <a:solidFill>
              <a:srgbClr val="FFCC3B"/>
            </a:solidFill>
            <a:ln w="9525">
              <a:solidFill>
                <a:schemeClr val="tx1"/>
              </a:solidFill>
              <a:round/>
              <a:headEnd/>
              <a:tailEnd/>
            </a:ln>
            <a:effectLst/>
          </p:spPr>
          <p:txBody>
            <a:bodyPr/>
            <a:lstStyle/>
            <a:p>
              <a:endParaRPr lang="en-US" sz="2000" dirty="0"/>
            </a:p>
          </p:txBody>
        </p:sp>
        <p:sp>
          <p:nvSpPr>
            <p:cNvPr id="288775" name="Freeform 7"/>
            <p:cNvSpPr>
              <a:spLocks/>
            </p:cNvSpPr>
            <p:nvPr/>
          </p:nvSpPr>
          <p:spPr bwMode="auto">
            <a:xfrm>
              <a:off x="3844" y="1803"/>
              <a:ext cx="1915" cy="569"/>
            </a:xfrm>
            <a:custGeom>
              <a:avLst/>
              <a:gdLst/>
              <a:ahLst/>
              <a:cxnLst>
                <a:cxn ang="0">
                  <a:pos x="12" y="0"/>
                </a:cxn>
                <a:cxn ang="0">
                  <a:pos x="488" y="100"/>
                </a:cxn>
                <a:cxn ang="0">
                  <a:pos x="1014" y="288"/>
                </a:cxn>
                <a:cxn ang="0">
                  <a:pos x="1941" y="375"/>
                </a:cxn>
                <a:cxn ang="0">
                  <a:pos x="1941" y="1715"/>
                </a:cxn>
                <a:cxn ang="0">
                  <a:pos x="0" y="1715"/>
                </a:cxn>
                <a:cxn ang="0">
                  <a:pos x="12" y="0"/>
                </a:cxn>
              </a:cxnLst>
              <a:rect l="0" t="0" r="r" b="b"/>
              <a:pathLst>
                <a:path w="1941" h="1715">
                  <a:moveTo>
                    <a:pt x="12" y="0"/>
                  </a:moveTo>
                  <a:lnTo>
                    <a:pt x="488" y="100"/>
                  </a:lnTo>
                  <a:lnTo>
                    <a:pt x="1014" y="288"/>
                  </a:lnTo>
                  <a:lnTo>
                    <a:pt x="1941" y="375"/>
                  </a:lnTo>
                  <a:lnTo>
                    <a:pt x="1941" y="1715"/>
                  </a:lnTo>
                  <a:lnTo>
                    <a:pt x="0" y="1715"/>
                  </a:lnTo>
                  <a:lnTo>
                    <a:pt x="12" y="0"/>
                  </a:lnTo>
                  <a:close/>
                </a:path>
              </a:pathLst>
            </a:custGeom>
            <a:solidFill>
              <a:srgbClr val="CC9900"/>
            </a:solidFill>
            <a:ln w="9525">
              <a:solidFill>
                <a:schemeClr val="tx1"/>
              </a:solidFill>
              <a:round/>
              <a:headEnd/>
              <a:tailEnd/>
            </a:ln>
            <a:effectLst/>
          </p:spPr>
          <p:txBody>
            <a:bodyPr/>
            <a:lstStyle/>
            <a:p>
              <a:endParaRPr lang="en-US" sz="2000" dirty="0"/>
            </a:p>
          </p:txBody>
        </p:sp>
        <p:sp>
          <p:nvSpPr>
            <p:cNvPr id="288778" name="AutoShape 10"/>
            <p:cNvSpPr>
              <a:spLocks noChangeArrowheads="1"/>
            </p:cNvSpPr>
            <p:nvPr/>
          </p:nvSpPr>
          <p:spPr bwMode="auto">
            <a:xfrm>
              <a:off x="4052" y="1236"/>
              <a:ext cx="134" cy="122"/>
            </a:xfrm>
            <a:prstGeom prst="irregularSeal2">
              <a:avLst/>
            </a:prstGeom>
            <a:solidFill>
              <a:srgbClr val="FF0000"/>
            </a:solidFill>
            <a:ln w="28575">
              <a:solidFill>
                <a:schemeClr val="tx1"/>
              </a:solidFill>
              <a:miter lim="800000"/>
              <a:headEnd/>
              <a:tailEnd/>
            </a:ln>
            <a:effectLst/>
          </p:spPr>
          <p:txBody>
            <a:bodyPr wrap="none" anchor="ctr"/>
            <a:lstStyle/>
            <a:p>
              <a:endParaRPr lang="en-US" sz="2000" dirty="0"/>
            </a:p>
          </p:txBody>
        </p:sp>
        <p:sp>
          <p:nvSpPr>
            <p:cNvPr id="288779" name="Text Box 11"/>
            <p:cNvSpPr txBox="1">
              <a:spLocks noChangeArrowheads="1"/>
            </p:cNvSpPr>
            <p:nvPr/>
          </p:nvSpPr>
          <p:spPr bwMode="auto">
            <a:xfrm>
              <a:off x="3903" y="911"/>
              <a:ext cx="419" cy="197"/>
            </a:xfrm>
            <a:prstGeom prst="rect">
              <a:avLst/>
            </a:prstGeom>
            <a:noFill/>
            <a:ln w="9525">
              <a:noFill/>
              <a:miter lim="800000"/>
              <a:headEnd/>
              <a:tailEnd/>
            </a:ln>
            <a:effectLst/>
          </p:spPr>
          <p:txBody>
            <a:bodyPr wrap="none">
              <a:spAutoFit/>
            </a:bodyPr>
            <a:lstStyle/>
            <a:p>
              <a:pPr eaLnBrk="1" hangingPunct="1"/>
              <a:r>
                <a:rPr lang="en-US" sz="2000" b="1" dirty="0">
                  <a:latin typeface="Arial" pitchFamily="34" charset="0"/>
                </a:rPr>
                <a:t>Shot</a:t>
              </a:r>
            </a:p>
          </p:txBody>
        </p:sp>
        <p:sp>
          <p:nvSpPr>
            <p:cNvPr id="288780" name="AutoShape 12"/>
            <p:cNvSpPr>
              <a:spLocks noChangeArrowheads="1"/>
            </p:cNvSpPr>
            <p:nvPr/>
          </p:nvSpPr>
          <p:spPr bwMode="auto">
            <a:xfrm rot="-10800000">
              <a:off x="5105" y="1287"/>
              <a:ext cx="127" cy="133"/>
            </a:xfrm>
            <a:prstGeom prst="triangle">
              <a:avLst>
                <a:gd name="adj" fmla="val 50000"/>
              </a:avLst>
            </a:prstGeom>
            <a:solidFill>
              <a:schemeClr val="tx1"/>
            </a:solidFill>
            <a:ln w="9525">
              <a:solidFill>
                <a:schemeClr val="tx1"/>
              </a:solidFill>
              <a:miter lim="800000"/>
              <a:headEnd/>
              <a:tailEnd/>
            </a:ln>
            <a:effectLst/>
          </p:spPr>
          <p:txBody>
            <a:bodyPr wrap="none" anchor="ctr"/>
            <a:lstStyle/>
            <a:p>
              <a:endParaRPr lang="en-US" sz="2000" dirty="0"/>
            </a:p>
          </p:txBody>
        </p:sp>
        <p:sp>
          <p:nvSpPr>
            <p:cNvPr id="288781" name="Text Box 13"/>
            <p:cNvSpPr txBox="1">
              <a:spLocks noChangeArrowheads="1"/>
            </p:cNvSpPr>
            <p:nvPr/>
          </p:nvSpPr>
          <p:spPr bwMode="auto">
            <a:xfrm>
              <a:off x="4908" y="928"/>
              <a:ext cx="695" cy="197"/>
            </a:xfrm>
            <a:prstGeom prst="rect">
              <a:avLst/>
            </a:prstGeom>
            <a:noFill/>
            <a:ln w="9525">
              <a:noFill/>
              <a:miter lim="800000"/>
              <a:headEnd/>
              <a:tailEnd/>
            </a:ln>
            <a:effectLst/>
          </p:spPr>
          <p:txBody>
            <a:bodyPr wrap="none">
              <a:spAutoFit/>
            </a:bodyPr>
            <a:lstStyle/>
            <a:p>
              <a:pPr eaLnBrk="1" hangingPunct="1"/>
              <a:r>
                <a:rPr lang="en-US" sz="2000" b="1" dirty="0">
                  <a:latin typeface="Arial" pitchFamily="34" charset="0"/>
                </a:rPr>
                <a:t>Receiver</a:t>
              </a:r>
            </a:p>
          </p:txBody>
        </p:sp>
        <p:sp>
          <p:nvSpPr>
            <p:cNvPr id="288793" name="Text Box 25"/>
            <p:cNvSpPr txBox="1">
              <a:spLocks noChangeArrowheads="1"/>
            </p:cNvSpPr>
            <p:nvPr/>
          </p:nvSpPr>
          <p:spPr bwMode="auto">
            <a:xfrm>
              <a:off x="3981" y="1643"/>
              <a:ext cx="376" cy="129"/>
            </a:xfrm>
            <a:prstGeom prst="rect">
              <a:avLst/>
            </a:prstGeom>
            <a:solidFill>
              <a:schemeClr val="bg1"/>
            </a:solidFill>
            <a:ln w="9525">
              <a:noFill/>
              <a:miter lim="800000"/>
              <a:headEnd/>
              <a:tailEnd/>
            </a:ln>
            <a:effectLst/>
          </p:spPr>
          <p:txBody>
            <a:bodyPr wrap="none">
              <a:spAutoFit/>
            </a:bodyPr>
            <a:lstStyle/>
            <a:p>
              <a:pPr eaLnBrk="1" hangingPunct="1"/>
              <a:r>
                <a:rPr lang="en-US" sz="1100" b="1" dirty="0">
                  <a:latin typeface="Arial" pitchFamily="34" charset="0"/>
                </a:rPr>
                <a:t>Layer 1</a:t>
              </a:r>
            </a:p>
          </p:txBody>
        </p:sp>
        <p:sp>
          <p:nvSpPr>
            <p:cNvPr id="288794" name="Text Box 26"/>
            <p:cNvSpPr txBox="1">
              <a:spLocks noChangeArrowheads="1"/>
            </p:cNvSpPr>
            <p:nvPr/>
          </p:nvSpPr>
          <p:spPr bwMode="auto">
            <a:xfrm>
              <a:off x="3989" y="1842"/>
              <a:ext cx="376" cy="129"/>
            </a:xfrm>
            <a:prstGeom prst="rect">
              <a:avLst/>
            </a:prstGeom>
            <a:solidFill>
              <a:schemeClr val="bg1"/>
            </a:solidFill>
            <a:ln w="9525">
              <a:noFill/>
              <a:miter lim="800000"/>
              <a:headEnd/>
              <a:tailEnd/>
            </a:ln>
            <a:effectLst/>
          </p:spPr>
          <p:txBody>
            <a:bodyPr wrap="none">
              <a:spAutoFit/>
            </a:bodyPr>
            <a:lstStyle/>
            <a:p>
              <a:pPr eaLnBrk="1" hangingPunct="1"/>
              <a:r>
                <a:rPr lang="en-US" sz="1100" b="1" dirty="0">
                  <a:latin typeface="Arial" pitchFamily="34" charset="0"/>
                </a:rPr>
                <a:t>Layer 2</a:t>
              </a:r>
            </a:p>
          </p:txBody>
        </p:sp>
        <p:sp>
          <p:nvSpPr>
            <p:cNvPr id="288799" name="Freeform 31"/>
            <p:cNvSpPr>
              <a:spLocks/>
            </p:cNvSpPr>
            <p:nvPr/>
          </p:nvSpPr>
          <p:spPr bwMode="auto">
            <a:xfrm>
              <a:off x="4336" y="1832"/>
              <a:ext cx="576" cy="72"/>
            </a:xfrm>
            <a:custGeom>
              <a:avLst/>
              <a:gdLst/>
              <a:ahLst/>
              <a:cxnLst>
                <a:cxn ang="0">
                  <a:pos x="0" y="0"/>
                </a:cxn>
                <a:cxn ang="0">
                  <a:pos x="200" y="28"/>
                </a:cxn>
                <a:cxn ang="0">
                  <a:pos x="396" y="60"/>
                </a:cxn>
                <a:cxn ang="0">
                  <a:pos x="576" y="72"/>
                </a:cxn>
              </a:cxnLst>
              <a:rect l="0" t="0" r="r" b="b"/>
              <a:pathLst>
                <a:path w="576" h="72">
                  <a:moveTo>
                    <a:pt x="0" y="0"/>
                  </a:moveTo>
                  <a:lnTo>
                    <a:pt x="200" y="28"/>
                  </a:lnTo>
                  <a:lnTo>
                    <a:pt x="396" y="60"/>
                  </a:lnTo>
                  <a:lnTo>
                    <a:pt x="576" y="72"/>
                  </a:lnTo>
                </a:path>
              </a:pathLst>
            </a:custGeom>
            <a:noFill/>
            <a:ln w="28575" cmpd="sng">
              <a:solidFill>
                <a:srgbClr val="FF0000"/>
              </a:solidFill>
              <a:round/>
              <a:headEnd/>
              <a:tailEnd/>
            </a:ln>
            <a:effectLst/>
          </p:spPr>
          <p:txBody>
            <a:bodyPr/>
            <a:lstStyle/>
            <a:p>
              <a:endParaRPr lang="en-US" sz="2000" dirty="0"/>
            </a:p>
          </p:txBody>
        </p:sp>
        <p:sp>
          <p:nvSpPr>
            <p:cNvPr id="288783" name="Line 15"/>
            <p:cNvSpPr>
              <a:spLocks noChangeShapeType="1"/>
            </p:cNvSpPr>
            <p:nvPr/>
          </p:nvSpPr>
          <p:spPr bwMode="auto">
            <a:xfrm flipH="1">
              <a:off x="4639" y="1413"/>
              <a:ext cx="489" cy="448"/>
            </a:xfrm>
            <a:prstGeom prst="line">
              <a:avLst/>
            </a:prstGeom>
            <a:noFill/>
            <a:ln w="38100">
              <a:solidFill>
                <a:schemeClr val="tx1"/>
              </a:solidFill>
              <a:round/>
              <a:headEnd type="arrow" w="med" len="med"/>
              <a:tailEnd/>
            </a:ln>
            <a:effectLst/>
          </p:spPr>
          <p:txBody>
            <a:bodyPr/>
            <a:lstStyle/>
            <a:p>
              <a:endParaRPr lang="en-US" sz="2000" dirty="0"/>
            </a:p>
          </p:txBody>
        </p:sp>
        <p:sp>
          <p:nvSpPr>
            <p:cNvPr id="288782" name="Line 14"/>
            <p:cNvSpPr>
              <a:spLocks noChangeShapeType="1"/>
            </p:cNvSpPr>
            <p:nvPr/>
          </p:nvSpPr>
          <p:spPr bwMode="auto">
            <a:xfrm>
              <a:off x="4129" y="1376"/>
              <a:ext cx="499" cy="493"/>
            </a:xfrm>
            <a:prstGeom prst="line">
              <a:avLst/>
            </a:prstGeom>
            <a:noFill/>
            <a:ln w="38100">
              <a:solidFill>
                <a:schemeClr val="tx1"/>
              </a:solidFill>
              <a:round/>
              <a:headEnd/>
              <a:tailEnd/>
            </a:ln>
            <a:effectLst/>
          </p:spPr>
          <p:txBody>
            <a:bodyPr/>
            <a:lstStyle/>
            <a:p>
              <a:endParaRPr lang="en-US" sz="2000" dirty="0"/>
            </a:p>
          </p:txBody>
        </p:sp>
        <p:sp>
          <p:nvSpPr>
            <p:cNvPr id="288800" name="Text Box 32"/>
            <p:cNvSpPr txBox="1">
              <a:spLocks noChangeArrowheads="1"/>
            </p:cNvSpPr>
            <p:nvPr/>
          </p:nvSpPr>
          <p:spPr bwMode="auto">
            <a:xfrm>
              <a:off x="4865" y="1765"/>
              <a:ext cx="632" cy="166"/>
            </a:xfrm>
            <a:prstGeom prst="rect">
              <a:avLst/>
            </a:prstGeom>
            <a:noFill/>
            <a:ln w="9525">
              <a:noFill/>
              <a:miter lim="800000"/>
              <a:headEnd/>
              <a:tailEnd/>
            </a:ln>
            <a:effectLst/>
          </p:spPr>
          <p:txBody>
            <a:bodyPr wrap="none">
              <a:spAutoFit/>
            </a:bodyPr>
            <a:lstStyle/>
            <a:p>
              <a:pPr eaLnBrk="1" hangingPunct="1"/>
              <a:r>
                <a:rPr lang="en-US" sz="1600" b="1" dirty="0">
                  <a:latin typeface="Arial" pitchFamily="34" charset="0"/>
                </a:rPr>
                <a:t>Boundary</a:t>
              </a:r>
            </a:p>
          </p:txBody>
        </p:sp>
      </p:grpSp>
      <p:sp>
        <p:nvSpPr>
          <p:cNvPr id="288801" name="Rectangle 33"/>
          <p:cNvSpPr>
            <a:spLocks noChangeArrowheads="1"/>
          </p:cNvSpPr>
          <p:nvPr/>
        </p:nvSpPr>
        <p:spPr bwMode="auto">
          <a:xfrm>
            <a:off x="504825" y="4808538"/>
            <a:ext cx="7924800" cy="1019175"/>
          </a:xfrm>
          <a:prstGeom prst="rect">
            <a:avLst/>
          </a:prstGeom>
          <a:noFill/>
          <a:ln w="9525">
            <a:noFill/>
            <a:miter lim="800000"/>
            <a:headEnd/>
            <a:tailEnd/>
          </a:ln>
          <a:effectLst/>
        </p:spPr>
        <p:txBody>
          <a:bodyPr/>
          <a:lstStyle/>
          <a:p>
            <a:pPr marL="342900" indent="-342900">
              <a:spcBef>
                <a:spcPct val="20000"/>
              </a:spcBef>
              <a:buFont typeface="Wingdings" pitchFamily="2" charset="2"/>
              <a:buChar char="Ø"/>
            </a:pPr>
            <a:r>
              <a:rPr lang="en-US" dirty="0">
                <a:latin typeface="Tahoma" pitchFamily="34" charset="0"/>
              </a:rPr>
              <a:t>Small change in impedance – small reflection</a:t>
            </a:r>
          </a:p>
          <a:p>
            <a:pPr marL="342900" indent="-342900">
              <a:spcBef>
                <a:spcPct val="20000"/>
              </a:spcBef>
              <a:buFont typeface="Wingdings" pitchFamily="2" charset="2"/>
              <a:buChar char="Ø"/>
            </a:pPr>
            <a:r>
              <a:rPr lang="en-US" dirty="0">
                <a:latin typeface="Tahoma" pitchFamily="34" charset="0"/>
              </a:rPr>
              <a:t>Large change in impedance – large reflection</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a:lstStyle/>
          <a:p>
            <a:r>
              <a:rPr lang="en-US" dirty="0"/>
              <a:t>Seismic Interface</a:t>
            </a:r>
          </a:p>
        </p:txBody>
      </p:sp>
      <p:sp>
        <p:nvSpPr>
          <p:cNvPr id="253956" name="Freeform 4" descr="Dashed horizontal"/>
          <p:cNvSpPr>
            <a:spLocks/>
          </p:cNvSpPr>
          <p:nvPr/>
        </p:nvSpPr>
        <p:spPr bwMode="auto">
          <a:xfrm>
            <a:off x="2090738" y="1395413"/>
            <a:ext cx="1573212" cy="1233487"/>
          </a:xfrm>
          <a:custGeom>
            <a:avLst/>
            <a:gdLst/>
            <a:ahLst/>
            <a:cxnLst>
              <a:cxn ang="0">
                <a:pos x="0" y="93"/>
              </a:cxn>
              <a:cxn ang="0">
                <a:pos x="0" y="1031"/>
              </a:cxn>
              <a:cxn ang="0">
                <a:pos x="1313" y="1031"/>
              </a:cxn>
              <a:cxn ang="0">
                <a:pos x="1313" y="53"/>
              </a:cxn>
              <a:cxn ang="0">
                <a:pos x="1219" y="147"/>
              </a:cxn>
              <a:cxn ang="0">
                <a:pos x="1032" y="0"/>
              </a:cxn>
              <a:cxn ang="0">
                <a:pos x="858" y="133"/>
              </a:cxn>
              <a:cxn ang="0">
                <a:pos x="710" y="13"/>
              </a:cxn>
              <a:cxn ang="0">
                <a:pos x="563" y="133"/>
              </a:cxn>
              <a:cxn ang="0">
                <a:pos x="362" y="0"/>
              </a:cxn>
              <a:cxn ang="0">
                <a:pos x="201" y="147"/>
              </a:cxn>
              <a:cxn ang="0">
                <a:pos x="0" y="0"/>
              </a:cxn>
              <a:cxn ang="0">
                <a:pos x="0" y="93"/>
              </a:cxn>
            </a:cxnLst>
            <a:rect l="0" t="0" r="r" b="b"/>
            <a:pathLst>
              <a:path w="1313" h="1031">
                <a:moveTo>
                  <a:pt x="0" y="93"/>
                </a:moveTo>
                <a:lnTo>
                  <a:pt x="0" y="1031"/>
                </a:lnTo>
                <a:lnTo>
                  <a:pt x="1313" y="1031"/>
                </a:lnTo>
                <a:lnTo>
                  <a:pt x="1313" y="53"/>
                </a:lnTo>
                <a:lnTo>
                  <a:pt x="1219" y="147"/>
                </a:lnTo>
                <a:lnTo>
                  <a:pt x="1032" y="0"/>
                </a:lnTo>
                <a:lnTo>
                  <a:pt x="858" y="133"/>
                </a:lnTo>
                <a:lnTo>
                  <a:pt x="710" y="13"/>
                </a:lnTo>
                <a:lnTo>
                  <a:pt x="563" y="133"/>
                </a:lnTo>
                <a:lnTo>
                  <a:pt x="362" y="0"/>
                </a:lnTo>
                <a:lnTo>
                  <a:pt x="201" y="147"/>
                </a:lnTo>
                <a:lnTo>
                  <a:pt x="0" y="0"/>
                </a:lnTo>
                <a:lnTo>
                  <a:pt x="0" y="93"/>
                </a:lnTo>
                <a:close/>
              </a:path>
            </a:pathLst>
          </a:custGeom>
          <a:pattFill prst="dashHorz">
            <a:fgClr>
              <a:schemeClr val="tx1"/>
            </a:fgClr>
            <a:bgClr>
              <a:srgbClr val="66FF99"/>
            </a:bgClr>
          </a:pattFill>
          <a:ln w="9525">
            <a:solidFill>
              <a:schemeClr val="tx1"/>
            </a:solidFill>
            <a:round/>
            <a:headEnd/>
            <a:tailEnd/>
          </a:ln>
          <a:effectLst/>
        </p:spPr>
        <p:txBody>
          <a:bodyPr/>
          <a:lstStyle/>
          <a:p>
            <a:endParaRPr lang="en-US" sz="2000" dirty="0"/>
          </a:p>
        </p:txBody>
      </p:sp>
      <p:sp>
        <p:nvSpPr>
          <p:cNvPr id="253957" name="Freeform 5" descr="10%"/>
          <p:cNvSpPr>
            <a:spLocks/>
          </p:cNvSpPr>
          <p:nvPr/>
        </p:nvSpPr>
        <p:spPr bwMode="auto">
          <a:xfrm flipV="1">
            <a:off x="2090738" y="2636838"/>
            <a:ext cx="1573212" cy="1233487"/>
          </a:xfrm>
          <a:custGeom>
            <a:avLst/>
            <a:gdLst/>
            <a:ahLst/>
            <a:cxnLst>
              <a:cxn ang="0">
                <a:pos x="0" y="93"/>
              </a:cxn>
              <a:cxn ang="0">
                <a:pos x="0" y="1031"/>
              </a:cxn>
              <a:cxn ang="0">
                <a:pos x="1313" y="1031"/>
              </a:cxn>
              <a:cxn ang="0">
                <a:pos x="1313" y="53"/>
              </a:cxn>
              <a:cxn ang="0">
                <a:pos x="1219" y="147"/>
              </a:cxn>
              <a:cxn ang="0">
                <a:pos x="1032" y="0"/>
              </a:cxn>
              <a:cxn ang="0">
                <a:pos x="858" y="133"/>
              </a:cxn>
              <a:cxn ang="0">
                <a:pos x="710" y="13"/>
              </a:cxn>
              <a:cxn ang="0">
                <a:pos x="563" y="133"/>
              </a:cxn>
              <a:cxn ang="0">
                <a:pos x="362" y="0"/>
              </a:cxn>
              <a:cxn ang="0">
                <a:pos x="201" y="147"/>
              </a:cxn>
              <a:cxn ang="0">
                <a:pos x="0" y="0"/>
              </a:cxn>
              <a:cxn ang="0">
                <a:pos x="0" y="93"/>
              </a:cxn>
            </a:cxnLst>
            <a:rect l="0" t="0" r="r" b="b"/>
            <a:pathLst>
              <a:path w="1313" h="1031">
                <a:moveTo>
                  <a:pt x="0" y="93"/>
                </a:moveTo>
                <a:lnTo>
                  <a:pt x="0" y="1031"/>
                </a:lnTo>
                <a:lnTo>
                  <a:pt x="1313" y="1031"/>
                </a:lnTo>
                <a:lnTo>
                  <a:pt x="1313" y="53"/>
                </a:lnTo>
                <a:lnTo>
                  <a:pt x="1219" y="147"/>
                </a:lnTo>
                <a:lnTo>
                  <a:pt x="1032" y="0"/>
                </a:lnTo>
                <a:lnTo>
                  <a:pt x="858" y="133"/>
                </a:lnTo>
                <a:lnTo>
                  <a:pt x="710" y="13"/>
                </a:lnTo>
                <a:lnTo>
                  <a:pt x="563" y="133"/>
                </a:lnTo>
                <a:lnTo>
                  <a:pt x="362" y="0"/>
                </a:lnTo>
                <a:lnTo>
                  <a:pt x="201" y="147"/>
                </a:lnTo>
                <a:lnTo>
                  <a:pt x="0" y="0"/>
                </a:lnTo>
                <a:lnTo>
                  <a:pt x="0" y="93"/>
                </a:lnTo>
                <a:close/>
              </a:path>
            </a:pathLst>
          </a:custGeom>
          <a:pattFill prst="pct10">
            <a:fgClr>
              <a:schemeClr val="tx1"/>
            </a:fgClr>
            <a:bgClr>
              <a:srgbClr val="FFFF00"/>
            </a:bgClr>
          </a:pattFill>
          <a:ln w="9525">
            <a:solidFill>
              <a:schemeClr val="tx1"/>
            </a:solidFill>
            <a:round/>
            <a:headEnd/>
            <a:tailEnd/>
          </a:ln>
          <a:effectLst/>
        </p:spPr>
        <p:txBody>
          <a:bodyPr/>
          <a:lstStyle/>
          <a:p>
            <a:endParaRPr lang="en-US" sz="2000" dirty="0"/>
          </a:p>
        </p:txBody>
      </p:sp>
      <p:sp>
        <p:nvSpPr>
          <p:cNvPr id="253958" name="Text Box 6"/>
          <p:cNvSpPr txBox="1">
            <a:spLocks noChangeArrowheads="1"/>
          </p:cNvSpPr>
          <p:nvPr/>
        </p:nvSpPr>
        <p:spPr bwMode="auto">
          <a:xfrm>
            <a:off x="933450" y="1784350"/>
            <a:ext cx="893193" cy="400110"/>
          </a:xfrm>
          <a:prstGeom prst="rect">
            <a:avLst/>
          </a:prstGeom>
          <a:noFill/>
          <a:ln w="9525">
            <a:noFill/>
            <a:miter lim="800000"/>
            <a:headEnd/>
            <a:tailEnd/>
          </a:ln>
          <a:effectLst/>
        </p:spPr>
        <p:txBody>
          <a:bodyPr wrap="none">
            <a:spAutoFit/>
          </a:bodyPr>
          <a:lstStyle/>
          <a:p>
            <a:r>
              <a:rPr lang="en-US" sz="2000" b="1" dirty="0">
                <a:latin typeface="Tahoma" pitchFamily="34" charset="0"/>
              </a:rPr>
              <a:t>Shale</a:t>
            </a:r>
          </a:p>
        </p:txBody>
      </p:sp>
      <p:sp>
        <p:nvSpPr>
          <p:cNvPr id="253959" name="Text Box 7"/>
          <p:cNvSpPr txBox="1">
            <a:spLocks noChangeArrowheads="1"/>
          </p:cNvSpPr>
          <p:nvPr/>
        </p:nvSpPr>
        <p:spPr bwMode="auto">
          <a:xfrm>
            <a:off x="973138" y="3025775"/>
            <a:ext cx="825867" cy="400110"/>
          </a:xfrm>
          <a:prstGeom prst="rect">
            <a:avLst/>
          </a:prstGeom>
          <a:noFill/>
          <a:ln w="9525">
            <a:noFill/>
            <a:miter lim="800000"/>
            <a:headEnd/>
            <a:tailEnd/>
          </a:ln>
          <a:effectLst/>
        </p:spPr>
        <p:txBody>
          <a:bodyPr wrap="none">
            <a:spAutoFit/>
          </a:bodyPr>
          <a:lstStyle/>
          <a:p>
            <a:r>
              <a:rPr lang="en-US" sz="2000" b="1" dirty="0">
                <a:latin typeface="Tahoma" pitchFamily="34" charset="0"/>
              </a:rPr>
              <a:t>Sand</a:t>
            </a:r>
          </a:p>
        </p:txBody>
      </p:sp>
      <p:sp>
        <p:nvSpPr>
          <p:cNvPr id="253962" name="Text Box 10"/>
          <p:cNvSpPr txBox="1">
            <a:spLocks noChangeArrowheads="1"/>
          </p:cNvSpPr>
          <p:nvPr/>
        </p:nvSpPr>
        <p:spPr bwMode="auto">
          <a:xfrm>
            <a:off x="290513" y="4506913"/>
            <a:ext cx="1572866" cy="707886"/>
          </a:xfrm>
          <a:prstGeom prst="rect">
            <a:avLst/>
          </a:prstGeom>
          <a:noFill/>
          <a:ln w="9525">
            <a:noFill/>
            <a:miter lim="800000"/>
            <a:headEnd/>
            <a:tailEnd/>
          </a:ln>
          <a:effectLst/>
        </p:spPr>
        <p:txBody>
          <a:bodyPr wrap="none">
            <a:spAutoFit/>
          </a:bodyPr>
          <a:lstStyle/>
          <a:p>
            <a:r>
              <a:rPr lang="en-US" sz="2000" b="1" dirty="0">
                <a:latin typeface="Tahoma" pitchFamily="34" charset="0"/>
              </a:rPr>
              <a:t>Reflection</a:t>
            </a:r>
          </a:p>
          <a:p>
            <a:r>
              <a:rPr lang="en-US" sz="2000" b="1" dirty="0">
                <a:latin typeface="Tahoma" pitchFamily="34" charset="0"/>
              </a:rPr>
              <a:t>Coefficient</a:t>
            </a:r>
          </a:p>
        </p:txBody>
      </p:sp>
      <p:sp>
        <p:nvSpPr>
          <p:cNvPr id="253963" name="Text Box 11"/>
          <p:cNvSpPr txBox="1">
            <a:spLocks noChangeArrowheads="1"/>
          </p:cNvSpPr>
          <p:nvPr/>
        </p:nvSpPr>
        <p:spPr bwMode="auto">
          <a:xfrm>
            <a:off x="2063750" y="4657725"/>
            <a:ext cx="436338" cy="461665"/>
          </a:xfrm>
          <a:prstGeom prst="rect">
            <a:avLst/>
          </a:prstGeom>
          <a:noFill/>
          <a:ln w="9525">
            <a:noFill/>
            <a:miter lim="800000"/>
            <a:headEnd/>
            <a:tailEnd/>
          </a:ln>
          <a:effectLst/>
        </p:spPr>
        <p:txBody>
          <a:bodyPr wrap="none">
            <a:spAutoFit/>
          </a:bodyPr>
          <a:lstStyle/>
          <a:p>
            <a:r>
              <a:rPr lang="en-US" b="1" dirty="0">
                <a:latin typeface="Tahoma" pitchFamily="34" charset="0"/>
              </a:rPr>
              <a:t>=</a:t>
            </a:r>
          </a:p>
        </p:txBody>
      </p:sp>
      <p:sp>
        <p:nvSpPr>
          <p:cNvPr id="253966" name="Line 14"/>
          <p:cNvSpPr>
            <a:spLocks noChangeShapeType="1"/>
          </p:cNvSpPr>
          <p:nvPr/>
        </p:nvSpPr>
        <p:spPr bwMode="auto">
          <a:xfrm>
            <a:off x="5464175" y="4937125"/>
            <a:ext cx="1743075" cy="0"/>
          </a:xfrm>
          <a:prstGeom prst="line">
            <a:avLst/>
          </a:prstGeom>
          <a:noFill/>
          <a:ln w="38100">
            <a:solidFill>
              <a:schemeClr val="tx1"/>
            </a:solidFill>
            <a:round/>
            <a:headEnd/>
            <a:tailEnd/>
          </a:ln>
          <a:effectLst/>
        </p:spPr>
        <p:txBody>
          <a:bodyPr/>
          <a:lstStyle/>
          <a:p>
            <a:endParaRPr lang="en-US" sz="2000" dirty="0"/>
          </a:p>
        </p:txBody>
      </p:sp>
      <p:sp>
        <p:nvSpPr>
          <p:cNvPr id="253968" name="Text Box 16"/>
          <p:cNvSpPr txBox="1">
            <a:spLocks noChangeArrowheads="1"/>
          </p:cNvSpPr>
          <p:nvPr/>
        </p:nvSpPr>
        <p:spPr bwMode="auto">
          <a:xfrm>
            <a:off x="4864100" y="4657725"/>
            <a:ext cx="436338" cy="461665"/>
          </a:xfrm>
          <a:prstGeom prst="rect">
            <a:avLst/>
          </a:prstGeom>
          <a:noFill/>
          <a:ln w="9525">
            <a:noFill/>
            <a:miter lim="800000"/>
            <a:headEnd/>
            <a:tailEnd/>
          </a:ln>
          <a:effectLst/>
        </p:spPr>
        <p:txBody>
          <a:bodyPr wrap="none">
            <a:spAutoFit/>
          </a:bodyPr>
          <a:lstStyle/>
          <a:p>
            <a:r>
              <a:rPr lang="en-US" b="1" dirty="0">
                <a:latin typeface="Tahoma" pitchFamily="34" charset="0"/>
              </a:rPr>
              <a:t>=</a:t>
            </a:r>
          </a:p>
        </p:txBody>
      </p:sp>
      <p:sp>
        <p:nvSpPr>
          <p:cNvPr id="253970" name="Line 18"/>
          <p:cNvSpPr>
            <a:spLocks noChangeShapeType="1"/>
          </p:cNvSpPr>
          <p:nvPr/>
        </p:nvSpPr>
        <p:spPr bwMode="auto">
          <a:xfrm>
            <a:off x="1473200" y="2636838"/>
            <a:ext cx="4103688" cy="0"/>
          </a:xfrm>
          <a:prstGeom prst="line">
            <a:avLst/>
          </a:prstGeom>
          <a:noFill/>
          <a:ln w="38100">
            <a:solidFill>
              <a:srgbClr val="FF0000"/>
            </a:solidFill>
            <a:round/>
            <a:headEnd/>
            <a:tailEnd/>
          </a:ln>
          <a:effectLst/>
        </p:spPr>
        <p:txBody>
          <a:bodyPr/>
          <a:lstStyle/>
          <a:p>
            <a:endParaRPr lang="en-US" sz="2000" dirty="0"/>
          </a:p>
        </p:txBody>
      </p:sp>
      <p:grpSp>
        <p:nvGrpSpPr>
          <p:cNvPr id="3" name="Group 19"/>
          <p:cNvGrpSpPr>
            <a:grpSpLocks/>
          </p:cNvGrpSpPr>
          <p:nvPr/>
        </p:nvGrpSpPr>
        <p:grpSpPr bwMode="auto">
          <a:xfrm>
            <a:off x="2536825" y="4478338"/>
            <a:ext cx="2195513" cy="881062"/>
            <a:chOff x="3467" y="3078"/>
            <a:chExt cx="1383" cy="555"/>
          </a:xfrm>
        </p:grpSpPr>
        <p:sp>
          <p:nvSpPr>
            <p:cNvPr id="253972" name="Text Box 20"/>
            <p:cNvSpPr txBox="1">
              <a:spLocks noChangeArrowheads="1"/>
            </p:cNvSpPr>
            <p:nvPr/>
          </p:nvSpPr>
          <p:spPr bwMode="auto">
            <a:xfrm>
              <a:off x="3482" y="3078"/>
              <a:ext cx="1262" cy="252"/>
            </a:xfrm>
            <a:prstGeom prst="rect">
              <a:avLst/>
            </a:prstGeom>
            <a:noFill/>
            <a:ln w="9525">
              <a:noFill/>
              <a:miter lim="800000"/>
              <a:headEnd/>
              <a:tailEnd/>
            </a:ln>
            <a:effectLst/>
          </p:spPr>
          <p:txBody>
            <a:bodyPr wrap="none">
              <a:spAutoFit/>
            </a:bodyPr>
            <a:lstStyle/>
            <a:p>
              <a:r>
                <a:rPr lang="en-US" sz="2000" b="1" dirty="0" smtClean="0">
                  <a:latin typeface="Tahoma" pitchFamily="34" charset="0"/>
                </a:rPr>
                <a:t>I </a:t>
              </a:r>
              <a:r>
                <a:rPr lang="en-US" sz="2000" b="1" baseline="-30000" dirty="0">
                  <a:latin typeface="Tahoma" pitchFamily="34" charset="0"/>
                </a:rPr>
                <a:t>below</a:t>
              </a:r>
              <a:r>
                <a:rPr lang="en-US" sz="2000" b="1" dirty="0">
                  <a:latin typeface="Tahoma" pitchFamily="34" charset="0"/>
                </a:rPr>
                <a:t> – </a:t>
              </a:r>
              <a:r>
                <a:rPr lang="en-US" sz="2000" b="1" dirty="0" smtClean="0">
                  <a:latin typeface="Tahoma" pitchFamily="34" charset="0"/>
                </a:rPr>
                <a:t>I </a:t>
              </a:r>
              <a:r>
                <a:rPr lang="en-US" sz="2000" b="1" baseline="-30000" dirty="0">
                  <a:latin typeface="Tahoma" pitchFamily="34" charset="0"/>
                </a:rPr>
                <a:t>above</a:t>
              </a:r>
            </a:p>
          </p:txBody>
        </p:sp>
        <p:sp>
          <p:nvSpPr>
            <p:cNvPr id="253973" name="Text Box 21"/>
            <p:cNvSpPr txBox="1">
              <a:spLocks noChangeArrowheads="1"/>
            </p:cNvSpPr>
            <p:nvPr/>
          </p:nvSpPr>
          <p:spPr bwMode="auto">
            <a:xfrm>
              <a:off x="3467" y="3381"/>
              <a:ext cx="1292" cy="252"/>
            </a:xfrm>
            <a:prstGeom prst="rect">
              <a:avLst/>
            </a:prstGeom>
            <a:noFill/>
            <a:ln w="9525">
              <a:noFill/>
              <a:miter lim="800000"/>
              <a:headEnd/>
              <a:tailEnd/>
            </a:ln>
            <a:effectLst/>
          </p:spPr>
          <p:txBody>
            <a:bodyPr wrap="none">
              <a:spAutoFit/>
            </a:bodyPr>
            <a:lstStyle/>
            <a:p>
              <a:r>
                <a:rPr lang="en-US" sz="2000" b="1" dirty="0" smtClean="0">
                  <a:latin typeface="Tahoma" pitchFamily="34" charset="0"/>
                </a:rPr>
                <a:t>I </a:t>
              </a:r>
              <a:r>
                <a:rPr lang="en-US" sz="2000" b="1" baseline="-30000" dirty="0">
                  <a:latin typeface="Tahoma" pitchFamily="34" charset="0"/>
                </a:rPr>
                <a:t>below</a:t>
              </a:r>
              <a:r>
                <a:rPr lang="en-US" sz="2000" b="1" dirty="0">
                  <a:latin typeface="Tahoma" pitchFamily="34" charset="0"/>
                </a:rPr>
                <a:t> + </a:t>
              </a:r>
              <a:r>
                <a:rPr lang="en-US" sz="2000" b="1" dirty="0" smtClean="0">
                  <a:latin typeface="Tahoma" pitchFamily="34" charset="0"/>
                </a:rPr>
                <a:t>I </a:t>
              </a:r>
              <a:r>
                <a:rPr lang="en-US" sz="2000" b="1" baseline="-30000" dirty="0">
                  <a:latin typeface="Tahoma" pitchFamily="34" charset="0"/>
                </a:rPr>
                <a:t>above</a:t>
              </a:r>
            </a:p>
          </p:txBody>
        </p:sp>
        <p:sp>
          <p:nvSpPr>
            <p:cNvPr id="253974" name="Line 22"/>
            <p:cNvSpPr>
              <a:spLocks noChangeShapeType="1"/>
            </p:cNvSpPr>
            <p:nvPr/>
          </p:nvSpPr>
          <p:spPr bwMode="auto">
            <a:xfrm>
              <a:off x="3497" y="3392"/>
              <a:ext cx="1353" cy="0"/>
            </a:xfrm>
            <a:prstGeom prst="line">
              <a:avLst/>
            </a:prstGeom>
            <a:noFill/>
            <a:ln w="38100">
              <a:solidFill>
                <a:schemeClr val="tx1"/>
              </a:solidFill>
              <a:round/>
              <a:headEnd/>
              <a:tailEnd/>
            </a:ln>
            <a:effectLst/>
          </p:spPr>
          <p:txBody>
            <a:bodyPr/>
            <a:lstStyle/>
            <a:p>
              <a:endParaRPr lang="en-US" sz="2000" dirty="0"/>
            </a:p>
          </p:txBody>
        </p:sp>
      </p:grpSp>
      <p:sp>
        <p:nvSpPr>
          <p:cNvPr id="253976" name="Text Box 24"/>
          <p:cNvSpPr txBox="1">
            <a:spLocks noChangeArrowheads="1"/>
          </p:cNvSpPr>
          <p:nvPr/>
        </p:nvSpPr>
        <p:spPr bwMode="auto">
          <a:xfrm>
            <a:off x="7410450" y="4657725"/>
            <a:ext cx="436338" cy="461665"/>
          </a:xfrm>
          <a:prstGeom prst="rect">
            <a:avLst/>
          </a:prstGeom>
          <a:noFill/>
          <a:ln w="9525">
            <a:noFill/>
            <a:miter lim="800000"/>
            <a:headEnd/>
            <a:tailEnd/>
          </a:ln>
          <a:effectLst/>
        </p:spPr>
        <p:txBody>
          <a:bodyPr wrap="none">
            <a:spAutoFit/>
          </a:bodyPr>
          <a:lstStyle/>
          <a:p>
            <a:r>
              <a:rPr lang="en-US" b="1" dirty="0">
                <a:latin typeface="Tahoma" pitchFamily="34" charset="0"/>
              </a:rPr>
              <a:t>=</a:t>
            </a:r>
          </a:p>
        </p:txBody>
      </p:sp>
      <p:sp>
        <p:nvSpPr>
          <p:cNvPr id="19" name="Text Box 9"/>
          <p:cNvSpPr txBox="1">
            <a:spLocks noChangeArrowheads="1"/>
          </p:cNvSpPr>
          <p:nvPr/>
        </p:nvSpPr>
        <p:spPr bwMode="auto">
          <a:xfrm>
            <a:off x="3727450" y="1555750"/>
            <a:ext cx="2305439" cy="584775"/>
          </a:xfrm>
          <a:prstGeom prst="rect">
            <a:avLst/>
          </a:prstGeom>
          <a:noFill/>
          <a:ln w="9525">
            <a:noFill/>
            <a:miter lim="800000"/>
            <a:headEnd/>
            <a:tailEnd/>
          </a:ln>
          <a:effectLst/>
        </p:spPr>
        <p:txBody>
          <a:bodyPr wrap="none">
            <a:spAutoFit/>
          </a:bodyPr>
          <a:lstStyle/>
          <a:p>
            <a:r>
              <a:rPr lang="en-US" sz="1600" b="1" dirty="0">
                <a:latin typeface="Tahoma" pitchFamily="34" charset="0"/>
              </a:rPr>
              <a:t>Velocity = </a:t>
            </a:r>
            <a:r>
              <a:rPr lang="en-US" sz="1600" b="1" dirty="0" smtClean="0">
                <a:latin typeface="Tahoma" pitchFamily="34" charset="0"/>
              </a:rPr>
              <a:t>2300 m/s</a:t>
            </a:r>
            <a:endParaRPr lang="en-US" sz="1600" b="1" dirty="0">
              <a:latin typeface="Tahoma" pitchFamily="34" charset="0"/>
            </a:endParaRPr>
          </a:p>
          <a:p>
            <a:r>
              <a:rPr lang="en-US" sz="1600" b="1" dirty="0">
                <a:latin typeface="Tahoma" pitchFamily="34" charset="0"/>
              </a:rPr>
              <a:t>Density = </a:t>
            </a:r>
            <a:r>
              <a:rPr lang="en-US" sz="1600" b="1" dirty="0" smtClean="0">
                <a:latin typeface="Tahoma" pitchFamily="34" charset="0"/>
              </a:rPr>
              <a:t>1.8 gm/cc</a:t>
            </a:r>
            <a:endParaRPr lang="en-US" sz="1600" b="1" dirty="0">
              <a:latin typeface="Tahoma" pitchFamily="34" charset="0"/>
            </a:endParaRPr>
          </a:p>
        </p:txBody>
      </p:sp>
      <p:sp>
        <p:nvSpPr>
          <p:cNvPr id="20" name="Text Box 10"/>
          <p:cNvSpPr txBox="1">
            <a:spLocks noChangeArrowheads="1"/>
          </p:cNvSpPr>
          <p:nvPr/>
        </p:nvSpPr>
        <p:spPr bwMode="auto">
          <a:xfrm>
            <a:off x="3727450" y="2797175"/>
            <a:ext cx="2305439" cy="584775"/>
          </a:xfrm>
          <a:prstGeom prst="rect">
            <a:avLst/>
          </a:prstGeom>
          <a:noFill/>
          <a:ln w="9525">
            <a:noFill/>
            <a:miter lim="800000"/>
            <a:headEnd/>
            <a:tailEnd/>
          </a:ln>
          <a:effectLst/>
        </p:spPr>
        <p:txBody>
          <a:bodyPr wrap="none">
            <a:spAutoFit/>
          </a:bodyPr>
          <a:lstStyle/>
          <a:p>
            <a:r>
              <a:rPr lang="en-US" sz="1600" b="1" dirty="0">
                <a:latin typeface="Tahoma" pitchFamily="34" charset="0"/>
              </a:rPr>
              <a:t>Velocity = </a:t>
            </a:r>
            <a:r>
              <a:rPr lang="en-US" sz="1600" b="1" dirty="0" smtClean="0">
                <a:latin typeface="Tahoma" pitchFamily="34" charset="0"/>
              </a:rPr>
              <a:t>2450 </a:t>
            </a:r>
            <a:r>
              <a:rPr lang="en-US" sz="1600" b="1" dirty="0">
                <a:latin typeface="Tahoma" pitchFamily="34" charset="0"/>
              </a:rPr>
              <a:t>m/s</a:t>
            </a:r>
          </a:p>
          <a:p>
            <a:r>
              <a:rPr lang="en-US" sz="1600" b="1" dirty="0">
                <a:latin typeface="Tahoma" pitchFamily="34" charset="0"/>
              </a:rPr>
              <a:t>Density = </a:t>
            </a:r>
            <a:r>
              <a:rPr lang="en-US" sz="1600" b="1" dirty="0" smtClean="0">
                <a:latin typeface="Tahoma" pitchFamily="34" charset="0"/>
              </a:rPr>
              <a:t>1.7 gm/cc</a:t>
            </a:r>
            <a:endParaRPr lang="en-US" sz="1600" b="1" dirty="0">
              <a:latin typeface="Tahoma" pitchFamily="34" charset="0"/>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26735</TotalTime>
  <Words>4575</Words>
  <Application>Microsoft Macintosh PowerPoint</Application>
  <PresentationFormat>On-screen Show (4:3)</PresentationFormat>
  <Paragraphs>456</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Default Design</vt:lpstr>
      <vt:lpstr>Petroleum Geology &amp; Geophysics</vt:lpstr>
      <vt:lpstr>The Ideal Seismic Response</vt:lpstr>
      <vt:lpstr>Stratigraphic Hierarchy</vt:lpstr>
      <vt:lpstr>Scale for Seismic Data</vt:lpstr>
      <vt:lpstr>Seismic - Units 10s of Meters Thick</vt:lpstr>
      <vt:lpstr>Wave Equation Lingo</vt:lpstr>
      <vt:lpstr>Basic Equations</vt:lpstr>
      <vt:lpstr>What Causes Reflections?</vt:lpstr>
      <vt:lpstr>Seismic Interface</vt:lpstr>
      <vt:lpstr>Seismic Interface</vt:lpstr>
      <vt:lpstr>Back to Basics</vt:lpstr>
      <vt:lpstr>Acoustic Structure of the Earth</vt:lpstr>
      <vt:lpstr>That ‘Pesky’ Pulse</vt:lpstr>
      <vt:lpstr>Types of Pulses</vt:lpstr>
      <vt:lpstr>Types of Pulses</vt:lpstr>
      <vt:lpstr>Polarity – Minimum Phase</vt:lpstr>
      <vt:lpstr>Polarity – Zero Phase</vt:lpstr>
      <vt:lpstr>Seismic Reflection – Single Interface</vt:lpstr>
      <vt:lpstr>Seismic Reflections – Thick Interval</vt:lpstr>
      <vt:lpstr>QUESTION:</vt:lpstr>
      <vt:lpstr>Interference Effects</vt:lpstr>
      <vt:lpstr>Seismic Data &amp; Stratal Surfaces</vt:lpstr>
      <vt:lpstr>Why Stratal Surfaces?</vt:lpstr>
      <vt:lpstr>Not Every Reflection is Strata!</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198</cp:revision>
  <cp:lastPrinted>2001-11-26T19:56:19Z</cp:lastPrinted>
  <dcterms:created xsi:type="dcterms:W3CDTF">2001-11-20T13:29:42Z</dcterms:created>
  <dcterms:modified xsi:type="dcterms:W3CDTF">2017-07-17T20:37:15Z</dcterms:modified>
</cp:coreProperties>
</file>