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9" r:id="rId2"/>
    <p:sldId id="350" r:id="rId3"/>
    <p:sldId id="351" r:id="rId4"/>
    <p:sldId id="352" r:id="rId5"/>
    <p:sldId id="353" r:id="rId6"/>
    <p:sldId id="349" r:id="rId7"/>
  </p:sldIdLst>
  <p:sldSz cx="9144000" cy="6858000" type="screen4x3"/>
  <p:notesSz cx="9271000" cy="6985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725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200">
          <p15:clr>
            <a:srgbClr val="A4A3A4"/>
          </p15:clr>
        </p15:guide>
        <p15:guide id="2" pos="292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3333FF"/>
    <a:srgbClr val="FF6600"/>
    <a:srgbClr val="FFB66D"/>
    <a:srgbClr val="003399"/>
    <a:srgbClr val="666699"/>
    <a:srgbClr val="9900FF"/>
    <a:srgbClr val="CC00CC"/>
    <a:srgbClr val="CC0099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70251" autoAdjust="0"/>
  </p:normalViewPr>
  <p:slideViewPr>
    <p:cSldViewPr snapToGrid="0">
      <p:cViewPr varScale="1">
        <p:scale>
          <a:sx n="57" d="100"/>
          <a:sy n="57" d="100"/>
        </p:scale>
        <p:origin x="-872" y="-112"/>
      </p:cViewPr>
      <p:guideLst>
        <p:guide orient="horz" pos="725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>
        <p:scale>
          <a:sx n="75" d="100"/>
          <a:sy n="75" d="100"/>
        </p:scale>
        <p:origin x="-702" y="1926"/>
      </p:cViewPr>
      <p:guideLst>
        <p:guide orient="horz" pos="2200"/>
        <p:guide pos="292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presProps" Target="presProps.xml"/><Relationship Id="rId12" Type="http://schemas.openxmlformats.org/officeDocument/2006/relationships/viewProps" Target="viewProps.xml"/><Relationship Id="rId13" Type="http://schemas.openxmlformats.org/officeDocument/2006/relationships/theme" Target="theme/theme1.xml"/><Relationship Id="rId1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notesMaster" Target="notesMasters/notesMaster1.xml"/><Relationship Id="rId9" Type="http://schemas.openxmlformats.org/officeDocument/2006/relationships/handoutMaster" Target="handoutMasters/handoutMaster1.xml"/><Relationship Id="rId10" Type="http://schemas.openxmlformats.org/officeDocument/2006/relationships/printerSettings" Target="printerSettings/printerSettings1.bin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016375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251450" y="0"/>
            <a:ext cx="4017963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6634163"/>
            <a:ext cx="4016375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251450" y="6634163"/>
            <a:ext cx="4017963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208EFB8F-9263-405B-A0FF-1642ADE1118C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65038168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016375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251450" y="0"/>
            <a:ext cx="4017963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2253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2889250" y="523875"/>
            <a:ext cx="3492500" cy="26193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7100" y="3317875"/>
            <a:ext cx="7416800" cy="3143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89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634163"/>
            <a:ext cx="4016375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89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251450" y="6634163"/>
            <a:ext cx="4017963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EC546FEB-ECF4-4B47-8222-7BD374DE7D96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15949348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3555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en-US" dirty="0" smtClean="0"/>
              <a:t>Main task description.</a:t>
            </a:r>
            <a:endParaRPr lang="en-US" dirty="0" smtClean="0"/>
          </a:p>
        </p:txBody>
      </p:sp>
      <p:sp>
        <p:nvSpPr>
          <p:cNvPr id="2355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DA616F0A-285F-4723-B904-AC684BDD0CF0}" type="slidenum">
              <a:rPr lang="en-US" altLang="en-US" smtClean="0"/>
              <a:pPr/>
              <a:t>1</a:t>
            </a:fld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20164352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FA1B4AE-AEC1-4C34-87FD-854BC4D06D53}" type="slidenum">
              <a:rPr lang="en-US"/>
              <a:pPr/>
              <a:t>2</a:t>
            </a:fld>
            <a:endParaRPr lang="en-US" dirty="0"/>
          </a:p>
        </p:txBody>
      </p:sp>
      <p:sp>
        <p:nvSpPr>
          <p:cNvPr id="3430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30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0">
              <a:buFontTx/>
              <a:buNone/>
            </a:pPr>
            <a:r>
              <a:rPr lang="en-US" dirty="0" smtClean="0"/>
              <a:t>What the</a:t>
            </a:r>
            <a:r>
              <a:rPr lang="en-US" baseline="0" dirty="0" smtClean="0"/>
              <a:t> students</a:t>
            </a:r>
            <a:r>
              <a:rPr lang="en-US" dirty="0" smtClean="0"/>
              <a:t> </a:t>
            </a:r>
            <a:r>
              <a:rPr lang="en-US" dirty="0" smtClean="0"/>
              <a:t>need to </a:t>
            </a:r>
            <a:r>
              <a:rPr lang="en-US" dirty="0" smtClean="0"/>
              <a:t>do,</a:t>
            </a:r>
            <a:r>
              <a:rPr lang="en-US" baseline="0" dirty="0" smtClean="0"/>
              <a:t> </a:t>
            </a:r>
            <a:r>
              <a:rPr lang="en-US" baseline="0" dirty="0" smtClean="0"/>
              <a:t>and the equations they will use.</a:t>
            </a:r>
          </a:p>
        </p:txBody>
      </p:sp>
    </p:spTree>
    <p:extLst>
      <p:ext uri="{BB962C8B-B14F-4D97-AF65-F5344CB8AC3E}">
        <p14:creationId xmlns:p14="http://schemas.microsoft.com/office/powerpoint/2010/main" val="79893177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1F04862-F828-4FE8-9DD3-8C0BA5666061}" type="slidenum">
              <a:rPr lang="en-US"/>
              <a:pPr/>
              <a:t>3</a:t>
            </a:fld>
            <a:endParaRPr lang="en-US" dirty="0"/>
          </a:p>
        </p:txBody>
      </p:sp>
      <p:sp>
        <p:nvSpPr>
          <p:cNvPr id="3440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40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0">
              <a:buFontTx/>
              <a:buNone/>
            </a:pPr>
            <a:r>
              <a:rPr lang="en-US" dirty="0" smtClean="0"/>
              <a:t>The </a:t>
            </a:r>
            <a:r>
              <a:rPr lang="en-US" dirty="0" smtClean="0"/>
              <a:t>first problem: </a:t>
            </a:r>
            <a:r>
              <a:rPr lang="en-US" dirty="0" smtClean="0"/>
              <a:t>shale </a:t>
            </a:r>
            <a:r>
              <a:rPr lang="en-US" dirty="0" smtClean="0"/>
              <a:t>over sand with the velocity and density values.</a:t>
            </a:r>
          </a:p>
        </p:txBody>
      </p:sp>
    </p:spTree>
    <p:extLst>
      <p:ext uri="{BB962C8B-B14F-4D97-AF65-F5344CB8AC3E}">
        <p14:creationId xmlns:p14="http://schemas.microsoft.com/office/powerpoint/2010/main" val="143887158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1F04862-F828-4FE8-9DD3-8C0BA5666061}" type="slidenum">
              <a:rPr lang="en-US"/>
              <a:pPr/>
              <a:t>4</a:t>
            </a:fld>
            <a:endParaRPr lang="en-US" dirty="0"/>
          </a:p>
        </p:txBody>
      </p:sp>
      <p:sp>
        <p:nvSpPr>
          <p:cNvPr id="3440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40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0">
              <a:buFontTx/>
              <a:buNone/>
            </a:pPr>
            <a:r>
              <a:rPr lang="en-US" dirty="0" smtClean="0"/>
              <a:t>The </a:t>
            </a:r>
            <a:r>
              <a:rPr lang="en-US" dirty="0" smtClean="0"/>
              <a:t>second problem: </a:t>
            </a:r>
            <a:r>
              <a:rPr lang="en-US" dirty="0" smtClean="0"/>
              <a:t>sand </a:t>
            </a:r>
            <a:r>
              <a:rPr lang="en-US" dirty="0" smtClean="0"/>
              <a:t>over shale with the velocity and density values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259063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1F04862-F828-4FE8-9DD3-8C0BA5666061}" type="slidenum">
              <a:rPr lang="en-US"/>
              <a:pPr/>
              <a:t>5</a:t>
            </a:fld>
            <a:endParaRPr lang="en-US" dirty="0"/>
          </a:p>
        </p:txBody>
      </p:sp>
      <p:sp>
        <p:nvSpPr>
          <p:cNvPr id="3440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40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0">
              <a:buFontTx/>
              <a:buNone/>
            </a:pPr>
            <a:r>
              <a:rPr lang="en-US" dirty="0" smtClean="0"/>
              <a:t>The </a:t>
            </a:r>
            <a:r>
              <a:rPr lang="en-US" dirty="0" smtClean="0"/>
              <a:t>third problem: </a:t>
            </a:r>
            <a:r>
              <a:rPr lang="en-US" dirty="0" smtClean="0"/>
              <a:t>shale </a:t>
            </a:r>
            <a:r>
              <a:rPr lang="en-US" dirty="0" smtClean="0"/>
              <a:t>over carbonate with the velocity and density </a:t>
            </a:r>
            <a:r>
              <a:rPr lang="en-US" dirty="0" smtClean="0"/>
              <a:t>values.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168663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546FEB-ECF4-4B47-8222-7BD374DE7D96}" type="slidenum">
              <a:rPr lang="en-US" altLang="en-US" smtClean="0"/>
              <a:pPr>
                <a:defRPr/>
              </a:pPr>
              <a:t>6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841824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theme" Target="../theme/theme1.xml"/><Relationship Id="rId5" Type="http://schemas.openxmlformats.org/officeDocument/2006/relationships/image" Target="../media/image1.png"/><Relationship Id="rId6" Type="http://schemas.openxmlformats.org/officeDocument/2006/relationships/image" Target="../media/image2.png"/><Relationship Id="rId7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FEF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"/>
          <p:cNvPicPr>
            <a:picLocks noChangeAspect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304800"/>
            <a:ext cx="77724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76263" y="1520825"/>
            <a:ext cx="7772400" cy="3694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9" name="Line 12"/>
          <p:cNvSpPr>
            <a:spLocks noChangeShapeType="1"/>
          </p:cNvSpPr>
          <p:nvPr/>
        </p:nvSpPr>
        <p:spPr bwMode="auto">
          <a:xfrm>
            <a:off x="130175" y="822325"/>
            <a:ext cx="8737600" cy="0"/>
          </a:xfrm>
          <a:prstGeom prst="line">
            <a:avLst/>
          </a:prstGeom>
          <a:noFill/>
          <a:ln w="28575" cmpd="thickThin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6" name="Slide Number Placeholder 4"/>
          <p:cNvSpPr txBox="1">
            <a:spLocks noGrp="1"/>
          </p:cNvSpPr>
          <p:nvPr userDrawn="1"/>
        </p:nvSpPr>
        <p:spPr bwMode="auto">
          <a:xfrm>
            <a:off x="7953375" y="6429375"/>
            <a:ext cx="792163" cy="341313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/>
          <a:p>
            <a:pPr algn="r" eaLnBrk="1" hangingPunct="1">
              <a:defRPr/>
            </a:pPr>
            <a:fld id="{D2F37C43-D3AB-49E4-8396-610B8BE29668}" type="slidenum">
              <a:rPr lang="en-US" altLang="en-US" sz="1100">
                <a:solidFill>
                  <a:srgbClr val="F2F2F2"/>
                </a:solidFill>
                <a:latin typeface="Verdana" pitchFamily="34" charset="0"/>
              </a:rPr>
              <a:pPr algn="r" eaLnBrk="1" hangingPunct="1">
                <a:defRPr/>
              </a:pPr>
              <a:t>‹#›</a:t>
            </a:fld>
            <a:endParaRPr lang="en-US" altLang="en-US" sz="1100" dirty="0">
              <a:solidFill>
                <a:srgbClr val="F2F2F2"/>
              </a:solidFill>
              <a:latin typeface="Verdana" pitchFamily="34" charset="0"/>
            </a:endParaRPr>
          </a:p>
        </p:txBody>
      </p:sp>
      <p:pic>
        <p:nvPicPr>
          <p:cNvPr id="1031" name="Picture 2"/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001000" y="219075"/>
            <a:ext cx="1104900" cy="414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2" name="Picture 7"/>
          <p:cNvPicPr>
            <a:picLocks noChangeAspect="1" noChangeArrowheads="1"/>
          </p:cNvPicPr>
          <p:nvPr userDrawn="1"/>
        </p:nvPicPr>
        <p:blipFill>
          <a:blip r:embed="rId7" cstate="print"/>
          <a:srcRect l="13528" t="-7864" r="11754"/>
          <a:stretch>
            <a:fillRect/>
          </a:stretch>
        </p:blipFill>
        <p:spPr bwMode="auto">
          <a:xfrm>
            <a:off x="3132138" y="6513513"/>
            <a:ext cx="2941637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Slide Number Placeholder 4"/>
          <p:cNvSpPr txBox="1">
            <a:spLocks noGrp="1"/>
          </p:cNvSpPr>
          <p:nvPr userDrawn="1"/>
        </p:nvSpPr>
        <p:spPr bwMode="auto">
          <a:xfrm>
            <a:off x="8313738" y="6513513"/>
            <a:ext cx="792162" cy="341312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/>
          <a:p>
            <a:pPr eaLnBrk="1" hangingPunct="1">
              <a:defRPr/>
            </a:pPr>
            <a:fld id="{4E516FF7-73EC-4CEF-ADC0-8325B11964C7}" type="slidenum">
              <a:rPr lang="en-US" altLang="en-US" sz="1100">
                <a:latin typeface="Verdana" pitchFamily="34" charset="0"/>
              </a:rPr>
              <a:pPr eaLnBrk="1" hangingPunct="1">
                <a:defRPr/>
              </a:pPr>
              <a:t>‹#›</a:t>
            </a:fld>
            <a:endParaRPr lang="en-US" altLang="en-US" sz="1100" dirty="0">
              <a:latin typeface="Verdana" pitchFamily="34" charset="0"/>
            </a:endParaRPr>
          </a:p>
        </p:txBody>
      </p:sp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52388" y="6513513"/>
            <a:ext cx="1127125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100" dirty="0">
                <a:latin typeface="Verdana" pitchFamily="34" charset="0"/>
                <a:ea typeface="Verdana" pitchFamily="34" charset="0"/>
                <a:cs typeface="Verdana" pitchFamily="34" charset="0"/>
              </a:rPr>
              <a:t>FWSchroeder</a:t>
            </a:r>
          </a:p>
        </p:txBody>
      </p:sp>
      <p:sp>
        <p:nvSpPr>
          <p:cNvPr id="1035" name="Line 12"/>
          <p:cNvSpPr>
            <a:spLocks noChangeShapeType="1"/>
          </p:cNvSpPr>
          <p:nvPr userDrawn="1"/>
        </p:nvSpPr>
        <p:spPr bwMode="auto">
          <a:xfrm>
            <a:off x="130175" y="6489700"/>
            <a:ext cx="8807450" cy="15875"/>
          </a:xfrm>
          <a:prstGeom prst="line">
            <a:avLst/>
          </a:prstGeom>
          <a:noFill/>
          <a:ln w="28575" cmpd="thickThin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Exercise 6a</a:t>
            </a:r>
          </a:p>
        </p:txBody>
      </p:sp>
      <p:grpSp>
        <p:nvGrpSpPr>
          <p:cNvPr id="2058" name="Group 14"/>
          <p:cNvGrpSpPr>
            <a:grpSpLocks/>
          </p:cNvGrpSpPr>
          <p:nvPr/>
        </p:nvGrpSpPr>
        <p:grpSpPr bwMode="auto">
          <a:xfrm>
            <a:off x="1104900" y="1222375"/>
            <a:ext cx="6924675" cy="765175"/>
            <a:chOff x="1104900" y="1266092"/>
            <a:chExt cx="6924675" cy="764931"/>
          </a:xfrm>
        </p:grpSpPr>
        <p:sp>
          <p:nvSpPr>
            <p:cNvPr id="16" name="Rectangle 15"/>
            <p:cNvSpPr/>
            <p:nvPr/>
          </p:nvSpPr>
          <p:spPr>
            <a:xfrm>
              <a:off x="1104900" y="1266092"/>
              <a:ext cx="6924675" cy="764931"/>
            </a:xfrm>
            <a:prstGeom prst="rect">
              <a:avLst/>
            </a:prstGeom>
            <a:solidFill>
              <a:srgbClr val="000000">
                <a:alpha val="80000"/>
              </a:srgbClr>
            </a:solidFill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 dirty="0"/>
            </a:p>
          </p:txBody>
        </p:sp>
        <p:sp>
          <p:nvSpPr>
            <p:cNvPr id="2060" name="WordArt 7"/>
            <p:cNvSpPr>
              <a:spLocks noChangeArrowheads="1" noChangeShapeType="1" noTextEdit="1"/>
            </p:cNvSpPr>
            <p:nvPr/>
          </p:nvSpPr>
          <p:spPr bwMode="auto">
            <a:xfrm>
              <a:off x="1491916" y="1385032"/>
              <a:ext cx="6192252" cy="52705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200" b="1" kern="10" dirty="0" smtClean="0">
                  <a:ln w="12700">
                    <a:solidFill>
                      <a:srgbClr val="EAEAEA"/>
                    </a:solidFill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A603AB"/>
                      </a:gs>
                      <a:gs pos="12000">
                        <a:srgbClr val="E81766"/>
                      </a:gs>
                      <a:gs pos="27000">
                        <a:srgbClr val="EE3F17"/>
                      </a:gs>
                      <a:gs pos="48000">
                        <a:srgbClr val="FFFF00"/>
                      </a:gs>
                      <a:gs pos="64999">
                        <a:srgbClr val="1A8D48"/>
                      </a:gs>
                      <a:gs pos="78999">
                        <a:srgbClr val="0819FB"/>
                      </a:gs>
                      <a:gs pos="100000">
                        <a:srgbClr val="A603AB"/>
                      </a:gs>
                    </a:gsLst>
                    <a:lin ang="0" scaled="1"/>
                  </a:gradFill>
                  <a:effectLst>
                    <a:outerShdw dist="35921" dir="2700000" sy="50000" kx="2115830" algn="bl" rotWithShape="0">
                      <a:srgbClr val="C0C0C0">
                        <a:alpha val="79999"/>
                      </a:srgbClr>
                    </a:outerShdw>
                  </a:effectLst>
                  <a:latin typeface="Arial Black"/>
                </a:rPr>
                <a:t>Reflection </a:t>
              </a:r>
              <a:r>
                <a:rPr lang="en-US" sz="3200" b="1" kern="10" dirty="0" smtClean="0">
                  <a:ln w="12700">
                    <a:solidFill>
                      <a:srgbClr val="EAEAEA"/>
                    </a:solidFill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A603AB"/>
                      </a:gs>
                      <a:gs pos="12000">
                        <a:srgbClr val="E81766"/>
                      </a:gs>
                      <a:gs pos="27000">
                        <a:srgbClr val="EE3F17"/>
                      </a:gs>
                      <a:gs pos="48000">
                        <a:srgbClr val="FFFF00"/>
                      </a:gs>
                      <a:gs pos="64999">
                        <a:srgbClr val="1A8D48"/>
                      </a:gs>
                      <a:gs pos="78999">
                        <a:srgbClr val="0819FB"/>
                      </a:gs>
                      <a:gs pos="100000">
                        <a:srgbClr val="A603AB"/>
                      </a:gs>
                    </a:gsLst>
                    <a:lin ang="0" scaled="1"/>
                  </a:gradFill>
                  <a:effectLst>
                    <a:outerShdw dist="35921" dir="2700000" sy="50000" kx="2115830" algn="bl" rotWithShape="0">
                      <a:srgbClr val="C0C0C0">
                        <a:alpha val="79999"/>
                      </a:srgbClr>
                    </a:outerShdw>
                  </a:effectLst>
                  <a:latin typeface="Arial Black"/>
                </a:rPr>
                <a:t>Coefficients</a:t>
              </a:r>
              <a:endParaRPr lang="en-US" sz="32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endParaRPr>
            </a:p>
          </p:txBody>
        </p:sp>
      </p:grpSp>
      <p:sp>
        <p:nvSpPr>
          <p:cNvPr id="27" name="TextBox 26"/>
          <p:cNvSpPr txBox="1"/>
          <p:nvPr/>
        </p:nvSpPr>
        <p:spPr>
          <a:xfrm>
            <a:off x="451427" y="2351797"/>
            <a:ext cx="451607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latin typeface="Helvetica"/>
                <a:cs typeface="Helvetica"/>
              </a:rPr>
              <a:t>What Percentage of the Energy is Reflected?</a:t>
            </a:r>
            <a:endParaRPr lang="en-US" sz="4800" dirty="0">
              <a:latin typeface="Helvetica"/>
              <a:cs typeface="Helvetica"/>
            </a:endParaRPr>
          </a:p>
        </p:txBody>
      </p:sp>
      <p:sp>
        <p:nvSpPr>
          <p:cNvPr id="68" name="Text Box 5"/>
          <p:cNvSpPr txBox="1">
            <a:spLocks noChangeArrowheads="1"/>
          </p:cNvSpPr>
          <p:nvPr/>
        </p:nvSpPr>
        <p:spPr bwMode="auto">
          <a:xfrm>
            <a:off x="451427" y="4485493"/>
            <a:ext cx="7980192" cy="15081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95000"/>
              </a:lnSpc>
              <a:spcBef>
                <a:spcPct val="30000"/>
              </a:spcBef>
            </a:pPr>
            <a:r>
              <a:rPr lang="en-US" sz="2000" b="1" dirty="0">
                <a:solidFill>
                  <a:srgbClr val="0033CC"/>
                </a:solidFill>
                <a:latin typeface="Verdana" pitchFamily="34" charset="0"/>
              </a:rPr>
              <a:t>Your Task:</a:t>
            </a:r>
          </a:p>
          <a:p>
            <a:pPr>
              <a:lnSpc>
                <a:spcPct val="95000"/>
              </a:lnSpc>
              <a:spcBef>
                <a:spcPct val="30000"/>
              </a:spcBef>
            </a:pPr>
            <a:endParaRPr lang="en-US" sz="800" b="1" dirty="0">
              <a:latin typeface="Verdana" pitchFamily="34" charset="0"/>
            </a:endParaRPr>
          </a:p>
          <a:p>
            <a:pPr marL="690563" lvl="1" indent="-233363">
              <a:lnSpc>
                <a:spcPct val="95000"/>
              </a:lnSpc>
              <a:spcBef>
                <a:spcPct val="30000"/>
              </a:spcBef>
              <a:buFontTx/>
              <a:buChar char="•"/>
            </a:pPr>
            <a:r>
              <a:rPr lang="en-US" sz="2000" dirty="0" smtClean="0">
                <a:latin typeface="Verdana" pitchFamily="34" charset="0"/>
              </a:rPr>
              <a:t>Use </a:t>
            </a:r>
            <a:r>
              <a:rPr lang="en-US" sz="2000" dirty="0">
                <a:latin typeface="Verdana" pitchFamily="34" charset="0"/>
              </a:rPr>
              <a:t>the velocity and density for two layers to calculate the associated reflection coefficient at the interface between the two </a:t>
            </a:r>
            <a:r>
              <a:rPr lang="en-US" sz="2000" dirty="0" smtClean="0">
                <a:latin typeface="Verdana" pitchFamily="34" charset="0"/>
              </a:rPr>
              <a:t>layers</a:t>
            </a:r>
            <a:endParaRPr lang="en-US" sz="2000" dirty="0">
              <a:latin typeface="Verdana" pitchFamily="34" charset="0"/>
            </a:endParaRPr>
          </a:p>
        </p:txBody>
      </p:sp>
      <p:pic>
        <p:nvPicPr>
          <p:cNvPr id="29" name="Picture 28"/>
          <p:cNvPicPr/>
          <p:nvPr/>
        </p:nvPicPr>
        <p:blipFill rotWithShape="1">
          <a:blip r:embed="rId3" cstate="print"/>
          <a:srcRect l="2424" t="14477" r="4620"/>
          <a:stretch/>
        </p:blipFill>
        <p:spPr bwMode="auto">
          <a:xfrm>
            <a:off x="5199321" y="2439065"/>
            <a:ext cx="3583172" cy="21630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Equations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71890" y="2518129"/>
            <a:ext cx="6162783" cy="368186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81000" y="1263249"/>
            <a:ext cx="8242005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+mj-lt"/>
              </a:rPr>
              <a:t>You will calculate reflection coefficients for three interfaces. </a:t>
            </a:r>
            <a:r>
              <a:rPr lang="en-US" sz="2000" dirty="0" smtClean="0">
                <a:latin typeface="+mj-lt"/>
              </a:rPr>
              <a:t>We </a:t>
            </a:r>
            <a:r>
              <a:rPr lang="en-US" sz="2000" dirty="0">
                <a:latin typeface="+mj-lt"/>
              </a:rPr>
              <a:t>give you the velocity and density of the units above and below each interface of interest. </a:t>
            </a:r>
            <a:r>
              <a:rPr lang="en-US" sz="2000" dirty="0" smtClean="0">
                <a:latin typeface="+mj-lt"/>
              </a:rPr>
              <a:t>With </a:t>
            </a:r>
            <a:r>
              <a:rPr lang="en-US" sz="2000" dirty="0">
                <a:latin typeface="+mj-lt"/>
              </a:rPr>
              <a:t>these inputs, the basic equations are:</a:t>
            </a:r>
          </a:p>
          <a:p>
            <a:endParaRPr lang="en-US" sz="2000" dirty="0">
              <a:latin typeface="+mj-lt"/>
            </a:endParaRPr>
          </a:p>
          <a:p>
            <a:endParaRPr lang="en-US" sz="2000" dirty="0">
              <a:latin typeface="+mj-lt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Interface 1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9000" y="1381627"/>
            <a:ext cx="7308515" cy="441487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8130" y="1169146"/>
            <a:ext cx="7375360" cy="4934593"/>
          </a:xfrm>
          <a:prstGeom prst="rect">
            <a:avLst/>
          </a:prstGeom>
        </p:spPr>
      </p:pic>
      <p:sp>
        <p:nvSpPr>
          <p:cNvPr id="284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Interface 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83892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1948" y="1359343"/>
            <a:ext cx="8556311" cy="4485163"/>
          </a:xfrm>
          <a:prstGeom prst="rect">
            <a:avLst/>
          </a:prstGeom>
        </p:spPr>
      </p:pic>
      <p:sp>
        <p:nvSpPr>
          <p:cNvPr id="284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Interface 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614074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 bwMode="auto">
          <a:xfrm>
            <a:off x="0" y="855663"/>
            <a:ext cx="9144000" cy="5603875"/>
          </a:xfrm>
          <a:prstGeom prst="rect">
            <a:avLst/>
          </a:prstGeom>
          <a:solidFill>
            <a:schemeClr val="accent2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2150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Exercise 6a</a:t>
            </a:r>
          </a:p>
        </p:txBody>
      </p:sp>
      <p:sp>
        <p:nvSpPr>
          <p:cNvPr id="21508" name="WordArt 2"/>
          <p:cNvSpPr>
            <a:spLocks noChangeArrowheads="1" noChangeShapeType="1" noTextEdit="1"/>
          </p:cNvSpPr>
          <p:nvPr/>
        </p:nvSpPr>
        <p:spPr bwMode="auto">
          <a:xfrm>
            <a:off x="1441450" y="2427288"/>
            <a:ext cx="6888163" cy="21193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44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Questions?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21514</TotalTime>
  <Words>148</Words>
  <Application>Microsoft Macintosh PowerPoint</Application>
  <PresentationFormat>On-screen Show (4:3)</PresentationFormat>
  <Paragraphs>24</Paragraphs>
  <Slides>6</Slides>
  <Notes>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Default Design</vt:lpstr>
      <vt:lpstr>Exercise 6a</vt:lpstr>
      <vt:lpstr>Equations</vt:lpstr>
      <vt:lpstr>Interface 1</vt:lpstr>
      <vt:lpstr>Interface 2</vt:lpstr>
      <vt:lpstr>Interface 3</vt:lpstr>
      <vt:lpstr>Exercise 6a</vt:lpstr>
    </vt:vector>
  </TitlesOfParts>
  <Company>Mobil Corporation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fwschro</dc:creator>
  <cp:lastModifiedBy>Danielle Sumy</cp:lastModifiedBy>
  <cp:revision>174</cp:revision>
  <cp:lastPrinted>2001-11-26T19:56:19Z</cp:lastPrinted>
  <dcterms:created xsi:type="dcterms:W3CDTF">2001-11-20T13:29:42Z</dcterms:created>
  <dcterms:modified xsi:type="dcterms:W3CDTF">2015-05-01T17:54:22Z</dcterms:modified>
</cp:coreProperties>
</file>