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1" r:id="rId2"/>
    <p:sldId id="355" r:id="rId3"/>
    <p:sldId id="357" r:id="rId4"/>
    <p:sldId id="359" r:id="rId5"/>
    <p:sldId id="358" r:id="rId6"/>
    <p:sldId id="360" r:id="rId7"/>
    <p:sldId id="354" r:id="rId8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FDE0"/>
    <a:srgbClr val="BDFFD6"/>
    <a:srgbClr val="FCE0AE"/>
    <a:srgbClr val="FF00FF"/>
    <a:srgbClr val="FFFF00"/>
    <a:srgbClr val="0033CC"/>
    <a:srgbClr val="FF0066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738" autoAdjust="0"/>
  </p:normalViewPr>
  <p:slideViewPr>
    <p:cSldViewPr snapToGrid="0">
      <p:cViewPr varScale="1">
        <p:scale>
          <a:sx n="72" d="100"/>
          <a:sy n="72" d="100"/>
        </p:scale>
        <p:origin x="-440" y="-104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4148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90791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This </a:t>
            </a:r>
            <a:r>
              <a:rPr lang="en-US" altLang="en-US" dirty="0" smtClean="0"/>
              <a:t>review, which I would do at the start of class 7, is short. </a:t>
            </a:r>
            <a:r>
              <a:rPr lang="en-US" altLang="en-US" dirty="0" smtClean="0"/>
              <a:t>Basically </a:t>
            </a:r>
            <a:r>
              <a:rPr lang="en-US" altLang="en-US" dirty="0" smtClean="0"/>
              <a:t>reveal the answer.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92834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Solution </a:t>
            </a:r>
            <a:r>
              <a:rPr lang="en-US" altLang="en-US" dirty="0" smtClean="0"/>
              <a:t>for </a:t>
            </a:r>
            <a:r>
              <a:rPr lang="en-US" altLang="en-US" dirty="0" smtClean="0"/>
              <a:t>interface </a:t>
            </a:r>
            <a:r>
              <a:rPr lang="en-US" altLang="en-US" dirty="0" smtClean="0"/>
              <a:t>#1.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48600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Solution </a:t>
            </a:r>
            <a:r>
              <a:rPr lang="en-US" altLang="en-US" dirty="0" smtClean="0"/>
              <a:t>for </a:t>
            </a:r>
            <a:r>
              <a:rPr lang="en-US" altLang="en-US" dirty="0" smtClean="0"/>
              <a:t>interface </a:t>
            </a:r>
            <a:r>
              <a:rPr lang="en-US" altLang="en-US" dirty="0" smtClean="0"/>
              <a:t>#2.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76001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Solution </a:t>
            </a:r>
            <a:r>
              <a:rPr lang="en-US" altLang="en-US" dirty="0" smtClean="0"/>
              <a:t>for steps 7 and 8.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33414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Solution </a:t>
            </a:r>
            <a:r>
              <a:rPr lang="en-US" altLang="en-US" dirty="0" smtClean="0"/>
              <a:t>for Interface #3.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18340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Solution </a:t>
            </a:r>
            <a:r>
              <a:rPr lang="en-US" altLang="en-US" dirty="0" smtClean="0"/>
              <a:t>for steps 12 and 13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238502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1795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6a:  Dipping Reflector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51427" y="1928462"/>
            <a:ext cx="45160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"/>
                <a:cs typeface="Helvetica"/>
              </a:rPr>
              <a:t>What Percentage of the Energy is Reflected?</a:t>
            </a:r>
            <a:endParaRPr lang="en-US" sz="4800" dirty="0">
              <a:latin typeface="Helvetica"/>
              <a:cs typeface="Helvetica"/>
            </a:endParaRP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451427" y="4062158"/>
            <a:ext cx="798019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Use </a:t>
            </a:r>
            <a:r>
              <a:rPr lang="en-US" sz="2000" dirty="0">
                <a:latin typeface="Verdana" pitchFamily="34" charset="0"/>
              </a:rPr>
              <a:t>the velocity and density for two layers to calculate the associated reflection coefficient at the interface between the two </a:t>
            </a:r>
            <a:r>
              <a:rPr lang="en-US" sz="2000" dirty="0" smtClean="0">
                <a:latin typeface="Verdana" pitchFamily="34" charset="0"/>
              </a:rPr>
              <a:t>layers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44" name="Picture 43"/>
          <p:cNvPicPr/>
          <p:nvPr/>
        </p:nvPicPr>
        <p:blipFill rotWithShape="1">
          <a:blip r:embed="rId3" cstate="print"/>
          <a:srcRect l="2424" t="14477" r="4620"/>
          <a:stretch/>
        </p:blipFill>
        <p:spPr bwMode="auto">
          <a:xfrm>
            <a:off x="5199321" y="2015730"/>
            <a:ext cx="3583172" cy="216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1</a:t>
            </a:r>
            <a:endParaRPr lang="en-US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82" y="1150938"/>
            <a:ext cx="5473065" cy="330612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54400" y="2565400"/>
            <a:ext cx="2191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= 2000 * 1.7 = 3400</a:t>
            </a:r>
            <a:endParaRPr lang="en-US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454400" y="3881412"/>
            <a:ext cx="2191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= 2400 * 1.8 = 4320</a:t>
            </a:r>
            <a:endParaRPr lang="en-US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37234" y="5279146"/>
            <a:ext cx="3891379" cy="694742"/>
            <a:chOff x="2537234" y="5279146"/>
            <a:chExt cx="3891379" cy="694742"/>
          </a:xfrm>
        </p:grpSpPr>
        <p:sp>
          <p:nvSpPr>
            <p:cNvPr id="43" name="TextBox 42"/>
            <p:cNvSpPr txBox="1"/>
            <p:nvPr/>
          </p:nvSpPr>
          <p:spPr>
            <a:xfrm>
              <a:off x="5646026" y="5472629"/>
              <a:ext cx="7825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= 0.12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56542" y="5279146"/>
              <a:ext cx="1348446" cy="69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4320 - 3400 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4320 + 3400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537234" y="5472629"/>
              <a:ext cx="6351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RC =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985388" y="5279146"/>
              <a:ext cx="639919" cy="69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920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7720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579117" y="5472629"/>
              <a:ext cx="3321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=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 bwMode="auto">
            <a:xfrm>
              <a:off x="3308944" y="5626517"/>
              <a:ext cx="1068324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5022405" y="5626517"/>
              <a:ext cx="489395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683" y="1033171"/>
            <a:ext cx="5163503" cy="3454718"/>
          </a:xfrm>
          <a:prstGeom prst="rect">
            <a:avLst/>
          </a:prstGeom>
        </p:spPr>
      </p:pic>
      <p:sp>
        <p:nvSpPr>
          <p:cNvPr id="2406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2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454400" y="3826933"/>
            <a:ext cx="2191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= 2000 * 1.7 = 3400</a:t>
            </a:r>
            <a:endParaRPr lang="en-US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454400" y="2534416"/>
            <a:ext cx="2191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= 2400 * 1.8 = 4320</a:t>
            </a:r>
            <a:endParaRPr lang="en-US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37234" y="5279146"/>
            <a:ext cx="3968323" cy="738664"/>
            <a:chOff x="2537234" y="5279146"/>
            <a:chExt cx="3968323" cy="738664"/>
          </a:xfrm>
        </p:grpSpPr>
        <p:sp>
          <p:nvSpPr>
            <p:cNvPr id="43" name="TextBox 42"/>
            <p:cNvSpPr txBox="1"/>
            <p:nvPr/>
          </p:nvSpPr>
          <p:spPr>
            <a:xfrm>
              <a:off x="5646026" y="5472629"/>
              <a:ext cx="8595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= -0.12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56542" y="5279146"/>
              <a:ext cx="134844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3400 - 4320 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3400 + 4320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537234" y="5472629"/>
              <a:ext cx="6351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RC =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985388" y="5279146"/>
              <a:ext cx="639919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-920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7720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579117" y="5472629"/>
              <a:ext cx="3321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=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 bwMode="auto">
            <a:xfrm>
              <a:off x="3308944" y="5626517"/>
              <a:ext cx="1068324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5022405" y="5626517"/>
              <a:ext cx="489395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50731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Interface 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61351"/>
              </p:ext>
            </p:extLst>
          </p:nvPr>
        </p:nvGraphicFramePr>
        <p:xfrm>
          <a:off x="2175510" y="1799855"/>
          <a:ext cx="4792980" cy="22555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8874"/>
                <a:gridCol w="4234106"/>
              </a:tblGrid>
              <a:tr h="190500">
                <a:tc>
                  <a:txBody>
                    <a:bodyPr/>
                    <a:lstStyle/>
                    <a:p>
                      <a:pPr marL="160020" marR="0" indent="-1600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60020" marR="0" indent="-1600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You should have gotten a negative number in step 6.  What is the significance of a negative reflection coefficient?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0" marB="0"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160020" marR="0" indent="-1600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60020" marR="0" indent="-1600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If a positive RC produces a zero phase trough, what do you anticipate the difference in response will be for interface 1 and interface 2?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 bwMode="auto">
          <a:xfrm>
            <a:off x="2167467" y="2709333"/>
            <a:ext cx="48006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Box 6"/>
          <p:cNvSpPr txBox="1"/>
          <p:nvPr/>
        </p:nvSpPr>
        <p:spPr>
          <a:xfrm>
            <a:off x="2150533" y="2194580"/>
            <a:ext cx="4886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impedance decreases from above to below the interface.</a:t>
            </a:r>
          </a:p>
          <a:p>
            <a:r>
              <a:rPr lang="en-US" sz="1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response will be “flipped” relative to the pulse.</a:t>
            </a:r>
            <a:endParaRPr lang="en-US" sz="12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59540" y="3413780"/>
            <a:ext cx="3429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Interface 1 – a trough followed by a peak.</a:t>
            </a:r>
          </a:p>
          <a:p>
            <a:r>
              <a:rPr lang="en-US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Interface </a:t>
            </a:r>
            <a:r>
              <a:rPr lang="en-US" sz="1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</a:t>
            </a:r>
            <a:r>
              <a:rPr lang="en-US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a </a:t>
            </a:r>
            <a:r>
              <a:rPr lang="en-US" sz="1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peak </a:t>
            </a:r>
            <a:r>
              <a:rPr lang="en-US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followed by </a:t>
            </a:r>
            <a:r>
              <a:rPr lang="en-US" sz="1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trough.</a:t>
            </a:r>
            <a:endParaRPr lang="en-US" sz="12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12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358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82" y="1150938"/>
            <a:ext cx="6141720" cy="3219450"/>
          </a:xfrm>
          <a:prstGeom prst="rect">
            <a:avLst/>
          </a:prstGeom>
        </p:spPr>
      </p:pic>
      <p:sp>
        <p:nvSpPr>
          <p:cNvPr id="2406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3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114800" y="2565400"/>
            <a:ext cx="2191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= 2000 * 1.7 = 3400</a:t>
            </a:r>
            <a:endParaRPr lang="en-US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114800" y="3881412"/>
            <a:ext cx="2191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= 2600 * 2.1 = 5460</a:t>
            </a:r>
            <a:endParaRPr lang="en-US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37234" y="5279146"/>
            <a:ext cx="3891379" cy="738664"/>
            <a:chOff x="2537234" y="5279146"/>
            <a:chExt cx="3891379" cy="738664"/>
          </a:xfrm>
        </p:grpSpPr>
        <p:sp>
          <p:nvSpPr>
            <p:cNvPr id="43" name="TextBox 42"/>
            <p:cNvSpPr txBox="1"/>
            <p:nvPr/>
          </p:nvSpPr>
          <p:spPr>
            <a:xfrm>
              <a:off x="5646026" y="5472629"/>
              <a:ext cx="7825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= 0.23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59748" y="5279146"/>
              <a:ext cx="1348447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5460 - 3400 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5460 + 3400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537234" y="5472629"/>
              <a:ext cx="6351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RC =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985388" y="5279146"/>
              <a:ext cx="639919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2060</a:t>
              </a:r>
            </a:p>
            <a:p>
              <a:pPr algn="ctr">
                <a:lnSpc>
                  <a:spcPct val="150000"/>
                </a:lnSpc>
              </a:pPr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8860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579117" y="5472629"/>
              <a:ext cx="3321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=</a:t>
              </a:r>
              <a:endPara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 bwMode="auto">
            <a:xfrm>
              <a:off x="3308944" y="5626517"/>
              <a:ext cx="1068324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5022405" y="5626517"/>
              <a:ext cx="489395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462441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3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926529"/>
              </p:ext>
            </p:extLst>
          </p:nvPr>
        </p:nvGraphicFramePr>
        <p:xfrm>
          <a:off x="2065973" y="1547547"/>
          <a:ext cx="4792980" cy="24384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8874"/>
                <a:gridCol w="4234106"/>
              </a:tblGrid>
              <a:tr h="190500">
                <a:tc>
                  <a:txBody>
                    <a:bodyPr/>
                    <a:lstStyle/>
                    <a:p>
                      <a:pPr marL="160020" marR="0" indent="-1600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60020" marR="0" indent="-1600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Why is the RC you calculated in step 10 so much bigger that the RCs you calculated in steps 3 and 6?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0" marB="0"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160020" marR="0" indent="-1600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60020" marR="0" indent="-1600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If a positive RC produces a zero phase trough, what do you anticipate the difference in response will be for interface 1 and interface 3?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800" marR="5080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5" name="Straight Connector 14"/>
          <p:cNvCxnSpPr/>
          <p:nvPr/>
        </p:nvCxnSpPr>
        <p:spPr bwMode="auto">
          <a:xfrm>
            <a:off x="2167467" y="2709333"/>
            <a:ext cx="48006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extBox 15"/>
          <p:cNvSpPr txBox="1"/>
          <p:nvPr/>
        </p:nvSpPr>
        <p:spPr>
          <a:xfrm>
            <a:off x="2150533" y="1985570"/>
            <a:ext cx="4711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Both the velocity and the density of the carbonate is much larger than those for the sand.  The bigger the impedance contrast, the more energy is reflected.</a:t>
            </a:r>
            <a:endParaRPr lang="en-US" sz="12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59540" y="3413780"/>
            <a:ext cx="42178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Interface 1 – a moderate trough followed by a peak.</a:t>
            </a:r>
          </a:p>
          <a:p>
            <a:r>
              <a:rPr lang="en-US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Interface </a:t>
            </a:r>
            <a:r>
              <a:rPr lang="en-US" sz="1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</a:t>
            </a:r>
            <a:r>
              <a:rPr lang="en-US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a </a:t>
            </a:r>
            <a:r>
              <a:rPr lang="en-US" sz="1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larger trough </a:t>
            </a:r>
            <a:r>
              <a:rPr lang="en-US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followed by </a:t>
            </a:r>
            <a:r>
              <a:rPr lang="en-US" sz="1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peak.</a:t>
            </a:r>
            <a:endParaRPr lang="en-US" sz="12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12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646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9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6a</a:t>
            </a:r>
          </a:p>
        </p:txBody>
      </p:sp>
      <p:sp>
        <p:nvSpPr>
          <p:cNvPr id="38916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21782</TotalTime>
  <Words>288</Words>
  <Application>Microsoft Macintosh PowerPoint</Application>
  <PresentationFormat>On-screen Show (4:3)</PresentationFormat>
  <Paragraphs>90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Exercise 6a:  Dipping Reflector</vt:lpstr>
      <vt:lpstr>Interface 1</vt:lpstr>
      <vt:lpstr>Interface 2</vt:lpstr>
      <vt:lpstr>Interface 2</vt:lpstr>
      <vt:lpstr>Interface 3</vt:lpstr>
      <vt:lpstr>Interface 3</vt:lpstr>
      <vt:lpstr>Exercise 6a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175</cp:revision>
  <cp:lastPrinted>2001-11-26T19:56:19Z</cp:lastPrinted>
  <dcterms:created xsi:type="dcterms:W3CDTF">2001-11-20T13:29:42Z</dcterms:created>
  <dcterms:modified xsi:type="dcterms:W3CDTF">2015-05-01T17:56:35Z</dcterms:modified>
</cp:coreProperties>
</file>