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1" r:id="rId2"/>
    <p:sldId id="361" r:id="rId3"/>
    <p:sldId id="362" r:id="rId4"/>
    <p:sldId id="363" r:id="rId5"/>
    <p:sldId id="354" r:id="rId6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C5FDE0"/>
    <a:srgbClr val="BDFFD6"/>
    <a:srgbClr val="FCE0AE"/>
    <a:srgbClr val="FFFF00"/>
    <a:srgbClr val="0033CC"/>
    <a:srgbClr val="FF0066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738" autoAdjust="0"/>
  </p:normalViewPr>
  <p:slideViewPr>
    <p:cSldViewPr snapToGrid="0">
      <p:cViewPr varScale="1">
        <p:scale>
          <a:sx n="72" d="100"/>
          <a:sy n="72" d="100"/>
        </p:scale>
        <p:origin x="-440" y="-104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4148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890791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This </a:t>
            </a:r>
            <a:r>
              <a:rPr lang="en-US" altLang="en-US" dirty="0" smtClean="0"/>
              <a:t>review, which I would do at the start of class 7, is short. </a:t>
            </a:r>
            <a:r>
              <a:rPr lang="en-US" altLang="en-US" dirty="0" smtClean="0"/>
              <a:t>Basically </a:t>
            </a:r>
            <a:r>
              <a:rPr lang="en-US" altLang="en-US" dirty="0" smtClean="0"/>
              <a:t>reveal the answer.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92834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F04862-F828-4FE8-9DD3-8C0BA5666061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The </a:t>
            </a:r>
            <a:r>
              <a:rPr lang="en-US" dirty="0" smtClean="0"/>
              <a:t>shallow window. </a:t>
            </a:r>
            <a:r>
              <a:rPr lang="en-US" dirty="0" smtClean="0"/>
              <a:t>The </a:t>
            </a:r>
            <a:r>
              <a:rPr lang="en-US" dirty="0" smtClean="0"/>
              <a:t>apparent frequency for 0.1 </a:t>
            </a:r>
            <a:r>
              <a:rPr lang="en-US" dirty="0" smtClean="0"/>
              <a:t>s </a:t>
            </a:r>
            <a:r>
              <a:rPr lang="en-US" dirty="0" smtClean="0"/>
              <a:t>= 4.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4017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F04862-F828-4FE8-9DD3-8C0BA5666061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The </a:t>
            </a:r>
            <a:r>
              <a:rPr lang="en-US" dirty="0" smtClean="0"/>
              <a:t>deep window. The apparent frequency for 0.2 </a:t>
            </a:r>
            <a:r>
              <a:rPr lang="en-US" dirty="0" smtClean="0"/>
              <a:t>s </a:t>
            </a:r>
            <a:r>
              <a:rPr lang="en-US" dirty="0" smtClean="0"/>
              <a:t>= 4.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654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F04862-F828-4FE8-9DD3-8C0BA5666061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frequencies and wavelengths</a:t>
            </a:r>
            <a:r>
              <a:rPr lang="en-US" baseline="0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562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41795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6b: </a:t>
            </a:r>
            <a:r>
              <a:rPr lang="en-US" altLang="en-US" dirty="0" smtClean="0"/>
              <a:t>Frequency </a:t>
            </a:r>
            <a:r>
              <a:rPr lang="en-US" altLang="en-US" dirty="0" smtClean="0"/>
              <a:t>&amp; Wavelength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1427" y="1801463"/>
            <a:ext cx="45160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Helvetica"/>
                <a:cs typeface="Helvetica"/>
              </a:rPr>
              <a:t>Calculating Frequency and Wavelength</a:t>
            </a:r>
            <a:endParaRPr lang="en-US" sz="4800" dirty="0">
              <a:latin typeface="Helvetica"/>
              <a:cs typeface="Helvetica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1427" y="3935159"/>
            <a:ext cx="7980192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>
                <a:latin typeface="Verdana" pitchFamily="34" charset="0"/>
              </a:rPr>
              <a:t>Use several equations to estimate the frequency and seismic wavelength in two windows on a seismic </a:t>
            </a:r>
            <a:r>
              <a:rPr lang="en-US" sz="2000" dirty="0" smtClean="0">
                <a:latin typeface="Verdana" pitchFamily="34" charset="0"/>
              </a:rPr>
              <a:t>line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lum contrast="10000"/>
          </a:blip>
          <a:stretch>
            <a:fillRect/>
          </a:stretch>
        </p:blipFill>
        <p:spPr>
          <a:xfrm>
            <a:off x="4967501" y="1890850"/>
            <a:ext cx="3219450" cy="20443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Shallow Window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171700" y="1643208"/>
            <a:ext cx="4800600" cy="27946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94567" y="1150938"/>
            <a:ext cx="21548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1.2 to 1.3 sec</a:t>
            </a:r>
            <a:endParaRPr lang="en-US" sz="2000" dirty="0"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2860158" y="2254691"/>
            <a:ext cx="383835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Connector 8"/>
          <p:cNvCxnSpPr/>
          <p:nvPr/>
        </p:nvCxnSpPr>
        <p:spPr bwMode="auto">
          <a:xfrm>
            <a:off x="2860158" y="3938179"/>
            <a:ext cx="383835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Rectangle 7"/>
          <p:cNvSpPr/>
          <p:nvPr/>
        </p:nvSpPr>
        <p:spPr bwMode="auto">
          <a:xfrm>
            <a:off x="4433777" y="1723063"/>
            <a:ext cx="287079" cy="246675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07902" y="4822976"/>
            <a:ext cx="4930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How many black-white cycles are inside the red box from 1.2 to 1.3 sec?</a:t>
            </a:r>
            <a:endParaRPr lang="en-US" sz="2000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81638" y="5688224"/>
            <a:ext cx="2325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Approximately four (</a:t>
            </a:r>
            <a:r>
              <a:rPr lang="en-US" sz="18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4)</a:t>
            </a:r>
            <a:endParaRPr lang="en-US" sz="18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reeform 2"/>
          <p:cNvSpPr/>
          <p:nvPr/>
        </p:nvSpPr>
        <p:spPr bwMode="auto">
          <a:xfrm>
            <a:off x="4500887" y="2246586"/>
            <a:ext cx="128920" cy="420414"/>
          </a:xfrm>
          <a:custGeom>
            <a:avLst/>
            <a:gdLst>
              <a:gd name="connsiteX0" fmla="*/ 113154 w 128920"/>
              <a:gd name="connsiteY0" fmla="*/ 0 h 420414"/>
              <a:gd name="connsiteX1" fmla="*/ 68485 w 128920"/>
              <a:gd name="connsiteY1" fmla="*/ 73573 h 420414"/>
              <a:gd name="connsiteX2" fmla="*/ 10679 w 128920"/>
              <a:gd name="connsiteY2" fmla="*/ 147145 h 420414"/>
              <a:gd name="connsiteX3" fmla="*/ 168 w 128920"/>
              <a:gd name="connsiteY3" fmla="*/ 236483 h 420414"/>
              <a:gd name="connsiteX4" fmla="*/ 13306 w 128920"/>
              <a:gd name="connsiteY4" fmla="*/ 281152 h 420414"/>
              <a:gd name="connsiteX5" fmla="*/ 81623 w 128920"/>
              <a:gd name="connsiteY5" fmla="*/ 315311 h 420414"/>
              <a:gd name="connsiteX6" fmla="*/ 92134 w 128920"/>
              <a:gd name="connsiteY6" fmla="*/ 336331 h 420414"/>
              <a:gd name="connsiteX7" fmla="*/ 128920 w 128920"/>
              <a:gd name="connsiteY7" fmla="*/ 420414 h 42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920" h="420414">
                <a:moveTo>
                  <a:pt x="113154" y="0"/>
                </a:moveTo>
                <a:cubicBezTo>
                  <a:pt x="99359" y="24524"/>
                  <a:pt x="85564" y="49049"/>
                  <a:pt x="68485" y="73573"/>
                </a:cubicBezTo>
                <a:cubicBezTo>
                  <a:pt x="51406" y="98097"/>
                  <a:pt x="22065" y="119993"/>
                  <a:pt x="10679" y="147145"/>
                </a:cubicBezTo>
                <a:cubicBezTo>
                  <a:pt x="-707" y="174297"/>
                  <a:pt x="-270" y="214149"/>
                  <a:pt x="168" y="236483"/>
                </a:cubicBezTo>
                <a:cubicBezTo>
                  <a:pt x="606" y="258817"/>
                  <a:pt x="-270" y="268014"/>
                  <a:pt x="13306" y="281152"/>
                </a:cubicBezTo>
                <a:cubicBezTo>
                  <a:pt x="26882" y="294290"/>
                  <a:pt x="68485" y="306115"/>
                  <a:pt x="81623" y="315311"/>
                </a:cubicBezTo>
                <a:cubicBezTo>
                  <a:pt x="94761" y="324508"/>
                  <a:pt x="84251" y="318814"/>
                  <a:pt x="92134" y="336331"/>
                </a:cubicBezTo>
                <a:cubicBezTo>
                  <a:pt x="100017" y="353848"/>
                  <a:pt x="114468" y="387131"/>
                  <a:pt x="128920" y="420414"/>
                </a:cubicBezTo>
              </a:path>
            </a:pathLst>
          </a:cu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4500887" y="2688037"/>
            <a:ext cx="128920" cy="364096"/>
          </a:xfrm>
          <a:custGeom>
            <a:avLst/>
            <a:gdLst>
              <a:gd name="connsiteX0" fmla="*/ 113154 w 128920"/>
              <a:gd name="connsiteY0" fmla="*/ 0 h 420414"/>
              <a:gd name="connsiteX1" fmla="*/ 68485 w 128920"/>
              <a:gd name="connsiteY1" fmla="*/ 73573 h 420414"/>
              <a:gd name="connsiteX2" fmla="*/ 10679 w 128920"/>
              <a:gd name="connsiteY2" fmla="*/ 147145 h 420414"/>
              <a:gd name="connsiteX3" fmla="*/ 168 w 128920"/>
              <a:gd name="connsiteY3" fmla="*/ 236483 h 420414"/>
              <a:gd name="connsiteX4" fmla="*/ 13306 w 128920"/>
              <a:gd name="connsiteY4" fmla="*/ 281152 h 420414"/>
              <a:gd name="connsiteX5" fmla="*/ 81623 w 128920"/>
              <a:gd name="connsiteY5" fmla="*/ 315311 h 420414"/>
              <a:gd name="connsiteX6" fmla="*/ 92134 w 128920"/>
              <a:gd name="connsiteY6" fmla="*/ 336331 h 420414"/>
              <a:gd name="connsiteX7" fmla="*/ 128920 w 128920"/>
              <a:gd name="connsiteY7" fmla="*/ 420414 h 42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920" h="420414">
                <a:moveTo>
                  <a:pt x="113154" y="0"/>
                </a:moveTo>
                <a:cubicBezTo>
                  <a:pt x="99359" y="24524"/>
                  <a:pt x="85564" y="49049"/>
                  <a:pt x="68485" y="73573"/>
                </a:cubicBezTo>
                <a:cubicBezTo>
                  <a:pt x="51406" y="98097"/>
                  <a:pt x="22065" y="119993"/>
                  <a:pt x="10679" y="147145"/>
                </a:cubicBezTo>
                <a:cubicBezTo>
                  <a:pt x="-707" y="174297"/>
                  <a:pt x="-270" y="214149"/>
                  <a:pt x="168" y="236483"/>
                </a:cubicBezTo>
                <a:cubicBezTo>
                  <a:pt x="606" y="258817"/>
                  <a:pt x="-270" y="268014"/>
                  <a:pt x="13306" y="281152"/>
                </a:cubicBezTo>
                <a:cubicBezTo>
                  <a:pt x="26882" y="294290"/>
                  <a:pt x="68485" y="306115"/>
                  <a:pt x="81623" y="315311"/>
                </a:cubicBezTo>
                <a:cubicBezTo>
                  <a:pt x="94761" y="324508"/>
                  <a:pt x="84251" y="318814"/>
                  <a:pt x="92134" y="336331"/>
                </a:cubicBezTo>
                <a:cubicBezTo>
                  <a:pt x="100017" y="353848"/>
                  <a:pt x="114468" y="387131"/>
                  <a:pt x="128920" y="420414"/>
                </a:cubicBezTo>
              </a:path>
            </a:pathLst>
          </a:cu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Freeform 12"/>
          <p:cNvSpPr/>
          <p:nvPr/>
        </p:nvSpPr>
        <p:spPr bwMode="auto">
          <a:xfrm>
            <a:off x="4500887" y="3095378"/>
            <a:ext cx="128920" cy="457667"/>
          </a:xfrm>
          <a:custGeom>
            <a:avLst/>
            <a:gdLst>
              <a:gd name="connsiteX0" fmla="*/ 113154 w 128920"/>
              <a:gd name="connsiteY0" fmla="*/ 0 h 420414"/>
              <a:gd name="connsiteX1" fmla="*/ 68485 w 128920"/>
              <a:gd name="connsiteY1" fmla="*/ 73573 h 420414"/>
              <a:gd name="connsiteX2" fmla="*/ 10679 w 128920"/>
              <a:gd name="connsiteY2" fmla="*/ 147145 h 420414"/>
              <a:gd name="connsiteX3" fmla="*/ 168 w 128920"/>
              <a:gd name="connsiteY3" fmla="*/ 236483 h 420414"/>
              <a:gd name="connsiteX4" fmla="*/ 13306 w 128920"/>
              <a:gd name="connsiteY4" fmla="*/ 281152 h 420414"/>
              <a:gd name="connsiteX5" fmla="*/ 81623 w 128920"/>
              <a:gd name="connsiteY5" fmla="*/ 315311 h 420414"/>
              <a:gd name="connsiteX6" fmla="*/ 92134 w 128920"/>
              <a:gd name="connsiteY6" fmla="*/ 336331 h 420414"/>
              <a:gd name="connsiteX7" fmla="*/ 128920 w 128920"/>
              <a:gd name="connsiteY7" fmla="*/ 420414 h 42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920" h="420414">
                <a:moveTo>
                  <a:pt x="113154" y="0"/>
                </a:moveTo>
                <a:cubicBezTo>
                  <a:pt x="99359" y="24524"/>
                  <a:pt x="85564" y="49049"/>
                  <a:pt x="68485" y="73573"/>
                </a:cubicBezTo>
                <a:cubicBezTo>
                  <a:pt x="51406" y="98097"/>
                  <a:pt x="22065" y="119993"/>
                  <a:pt x="10679" y="147145"/>
                </a:cubicBezTo>
                <a:cubicBezTo>
                  <a:pt x="-707" y="174297"/>
                  <a:pt x="-270" y="214149"/>
                  <a:pt x="168" y="236483"/>
                </a:cubicBezTo>
                <a:cubicBezTo>
                  <a:pt x="606" y="258817"/>
                  <a:pt x="-270" y="268014"/>
                  <a:pt x="13306" y="281152"/>
                </a:cubicBezTo>
                <a:cubicBezTo>
                  <a:pt x="26882" y="294290"/>
                  <a:pt x="68485" y="306115"/>
                  <a:pt x="81623" y="315311"/>
                </a:cubicBezTo>
                <a:cubicBezTo>
                  <a:pt x="94761" y="324508"/>
                  <a:pt x="84251" y="318814"/>
                  <a:pt x="92134" y="336331"/>
                </a:cubicBezTo>
                <a:cubicBezTo>
                  <a:pt x="100017" y="353848"/>
                  <a:pt x="114468" y="387131"/>
                  <a:pt x="128920" y="420414"/>
                </a:cubicBezTo>
              </a:path>
            </a:pathLst>
          </a:cu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Freeform 13"/>
          <p:cNvSpPr/>
          <p:nvPr/>
        </p:nvSpPr>
        <p:spPr bwMode="auto">
          <a:xfrm>
            <a:off x="4500887" y="3574082"/>
            <a:ext cx="128920" cy="364096"/>
          </a:xfrm>
          <a:custGeom>
            <a:avLst/>
            <a:gdLst>
              <a:gd name="connsiteX0" fmla="*/ 113154 w 128920"/>
              <a:gd name="connsiteY0" fmla="*/ 0 h 420414"/>
              <a:gd name="connsiteX1" fmla="*/ 68485 w 128920"/>
              <a:gd name="connsiteY1" fmla="*/ 73573 h 420414"/>
              <a:gd name="connsiteX2" fmla="*/ 10679 w 128920"/>
              <a:gd name="connsiteY2" fmla="*/ 147145 h 420414"/>
              <a:gd name="connsiteX3" fmla="*/ 168 w 128920"/>
              <a:gd name="connsiteY3" fmla="*/ 236483 h 420414"/>
              <a:gd name="connsiteX4" fmla="*/ 13306 w 128920"/>
              <a:gd name="connsiteY4" fmla="*/ 281152 h 420414"/>
              <a:gd name="connsiteX5" fmla="*/ 81623 w 128920"/>
              <a:gd name="connsiteY5" fmla="*/ 315311 h 420414"/>
              <a:gd name="connsiteX6" fmla="*/ 92134 w 128920"/>
              <a:gd name="connsiteY6" fmla="*/ 336331 h 420414"/>
              <a:gd name="connsiteX7" fmla="*/ 128920 w 128920"/>
              <a:gd name="connsiteY7" fmla="*/ 420414 h 42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920" h="420414">
                <a:moveTo>
                  <a:pt x="113154" y="0"/>
                </a:moveTo>
                <a:cubicBezTo>
                  <a:pt x="99359" y="24524"/>
                  <a:pt x="85564" y="49049"/>
                  <a:pt x="68485" y="73573"/>
                </a:cubicBezTo>
                <a:cubicBezTo>
                  <a:pt x="51406" y="98097"/>
                  <a:pt x="22065" y="119993"/>
                  <a:pt x="10679" y="147145"/>
                </a:cubicBezTo>
                <a:cubicBezTo>
                  <a:pt x="-707" y="174297"/>
                  <a:pt x="-270" y="214149"/>
                  <a:pt x="168" y="236483"/>
                </a:cubicBezTo>
                <a:cubicBezTo>
                  <a:pt x="606" y="258817"/>
                  <a:pt x="-270" y="268014"/>
                  <a:pt x="13306" y="281152"/>
                </a:cubicBezTo>
                <a:cubicBezTo>
                  <a:pt x="26882" y="294290"/>
                  <a:pt x="68485" y="306115"/>
                  <a:pt x="81623" y="315311"/>
                </a:cubicBezTo>
                <a:cubicBezTo>
                  <a:pt x="94761" y="324508"/>
                  <a:pt x="84251" y="318814"/>
                  <a:pt x="92134" y="336331"/>
                </a:cubicBezTo>
                <a:cubicBezTo>
                  <a:pt x="100017" y="353848"/>
                  <a:pt x="114468" y="387131"/>
                  <a:pt x="128920" y="420414"/>
                </a:cubicBezTo>
              </a:path>
            </a:pathLst>
          </a:cu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868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00876" y="1159404"/>
            <a:ext cx="21548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3.0 to 3.2 sec</a:t>
            </a:r>
            <a:endParaRPr lang="en-US" sz="2000" dirty="0">
              <a:latin typeface="+mj-lt"/>
            </a:endParaRPr>
          </a:p>
        </p:txBody>
      </p:sp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192296" y="1559514"/>
            <a:ext cx="4772025" cy="3486150"/>
          </a:xfrm>
          <a:prstGeom prst="rect">
            <a:avLst/>
          </a:prstGeom>
        </p:spPr>
      </p:pic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Deep Window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2860158" y="1880384"/>
            <a:ext cx="383835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Connector 8"/>
          <p:cNvCxnSpPr/>
          <p:nvPr/>
        </p:nvCxnSpPr>
        <p:spPr bwMode="auto">
          <a:xfrm>
            <a:off x="2860158" y="4744086"/>
            <a:ext cx="383835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Rectangle 7"/>
          <p:cNvSpPr/>
          <p:nvPr/>
        </p:nvSpPr>
        <p:spPr bwMode="auto">
          <a:xfrm>
            <a:off x="4492256" y="1667995"/>
            <a:ext cx="260497" cy="31682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07902" y="5214213"/>
            <a:ext cx="4930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How many black-white cycles are inside the red box from </a:t>
            </a:r>
            <a:r>
              <a:rPr lang="en-US" sz="2000" dirty="0">
                <a:latin typeface="+mj-lt"/>
              </a:rPr>
              <a:t>3.0 to 3.2 sec</a:t>
            </a:r>
            <a:r>
              <a:rPr lang="en-US" sz="2000" dirty="0" smtClean="0">
                <a:latin typeface="+mj-lt"/>
              </a:rPr>
              <a:t>?</a:t>
            </a:r>
            <a:endParaRPr lang="en-US" sz="2000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29056" y="3105685"/>
            <a:ext cx="1767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Approximately  </a:t>
            </a:r>
            <a:r>
              <a:rPr lang="en-US" sz="18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en-US" sz="18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4561433" y="1901422"/>
            <a:ext cx="128920" cy="531806"/>
          </a:xfrm>
          <a:custGeom>
            <a:avLst/>
            <a:gdLst>
              <a:gd name="connsiteX0" fmla="*/ 113154 w 128920"/>
              <a:gd name="connsiteY0" fmla="*/ 0 h 420414"/>
              <a:gd name="connsiteX1" fmla="*/ 68485 w 128920"/>
              <a:gd name="connsiteY1" fmla="*/ 73573 h 420414"/>
              <a:gd name="connsiteX2" fmla="*/ 10679 w 128920"/>
              <a:gd name="connsiteY2" fmla="*/ 147145 h 420414"/>
              <a:gd name="connsiteX3" fmla="*/ 168 w 128920"/>
              <a:gd name="connsiteY3" fmla="*/ 236483 h 420414"/>
              <a:gd name="connsiteX4" fmla="*/ 13306 w 128920"/>
              <a:gd name="connsiteY4" fmla="*/ 281152 h 420414"/>
              <a:gd name="connsiteX5" fmla="*/ 81623 w 128920"/>
              <a:gd name="connsiteY5" fmla="*/ 315311 h 420414"/>
              <a:gd name="connsiteX6" fmla="*/ 92134 w 128920"/>
              <a:gd name="connsiteY6" fmla="*/ 336331 h 420414"/>
              <a:gd name="connsiteX7" fmla="*/ 128920 w 128920"/>
              <a:gd name="connsiteY7" fmla="*/ 420414 h 42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920" h="420414">
                <a:moveTo>
                  <a:pt x="113154" y="0"/>
                </a:moveTo>
                <a:cubicBezTo>
                  <a:pt x="99359" y="24524"/>
                  <a:pt x="85564" y="49049"/>
                  <a:pt x="68485" y="73573"/>
                </a:cubicBezTo>
                <a:cubicBezTo>
                  <a:pt x="51406" y="98097"/>
                  <a:pt x="22065" y="119993"/>
                  <a:pt x="10679" y="147145"/>
                </a:cubicBezTo>
                <a:cubicBezTo>
                  <a:pt x="-707" y="174297"/>
                  <a:pt x="-270" y="214149"/>
                  <a:pt x="168" y="236483"/>
                </a:cubicBezTo>
                <a:cubicBezTo>
                  <a:pt x="606" y="258817"/>
                  <a:pt x="-270" y="268014"/>
                  <a:pt x="13306" y="281152"/>
                </a:cubicBezTo>
                <a:cubicBezTo>
                  <a:pt x="26882" y="294290"/>
                  <a:pt x="68485" y="306115"/>
                  <a:pt x="81623" y="315311"/>
                </a:cubicBezTo>
                <a:cubicBezTo>
                  <a:pt x="94761" y="324508"/>
                  <a:pt x="84251" y="318814"/>
                  <a:pt x="92134" y="336331"/>
                </a:cubicBezTo>
                <a:cubicBezTo>
                  <a:pt x="100017" y="353848"/>
                  <a:pt x="114468" y="387131"/>
                  <a:pt x="128920" y="420414"/>
                </a:cubicBezTo>
              </a:path>
            </a:pathLst>
          </a:cu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Freeform 12"/>
          <p:cNvSpPr/>
          <p:nvPr/>
        </p:nvSpPr>
        <p:spPr bwMode="auto">
          <a:xfrm>
            <a:off x="4561433" y="2457510"/>
            <a:ext cx="128920" cy="613915"/>
          </a:xfrm>
          <a:custGeom>
            <a:avLst/>
            <a:gdLst>
              <a:gd name="connsiteX0" fmla="*/ 113154 w 128920"/>
              <a:gd name="connsiteY0" fmla="*/ 0 h 420414"/>
              <a:gd name="connsiteX1" fmla="*/ 68485 w 128920"/>
              <a:gd name="connsiteY1" fmla="*/ 73573 h 420414"/>
              <a:gd name="connsiteX2" fmla="*/ 10679 w 128920"/>
              <a:gd name="connsiteY2" fmla="*/ 147145 h 420414"/>
              <a:gd name="connsiteX3" fmla="*/ 168 w 128920"/>
              <a:gd name="connsiteY3" fmla="*/ 236483 h 420414"/>
              <a:gd name="connsiteX4" fmla="*/ 13306 w 128920"/>
              <a:gd name="connsiteY4" fmla="*/ 281152 h 420414"/>
              <a:gd name="connsiteX5" fmla="*/ 81623 w 128920"/>
              <a:gd name="connsiteY5" fmla="*/ 315311 h 420414"/>
              <a:gd name="connsiteX6" fmla="*/ 92134 w 128920"/>
              <a:gd name="connsiteY6" fmla="*/ 336331 h 420414"/>
              <a:gd name="connsiteX7" fmla="*/ 128920 w 128920"/>
              <a:gd name="connsiteY7" fmla="*/ 420414 h 42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920" h="420414">
                <a:moveTo>
                  <a:pt x="113154" y="0"/>
                </a:moveTo>
                <a:cubicBezTo>
                  <a:pt x="99359" y="24524"/>
                  <a:pt x="85564" y="49049"/>
                  <a:pt x="68485" y="73573"/>
                </a:cubicBezTo>
                <a:cubicBezTo>
                  <a:pt x="51406" y="98097"/>
                  <a:pt x="22065" y="119993"/>
                  <a:pt x="10679" y="147145"/>
                </a:cubicBezTo>
                <a:cubicBezTo>
                  <a:pt x="-707" y="174297"/>
                  <a:pt x="-270" y="214149"/>
                  <a:pt x="168" y="236483"/>
                </a:cubicBezTo>
                <a:cubicBezTo>
                  <a:pt x="606" y="258817"/>
                  <a:pt x="-270" y="268014"/>
                  <a:pt x="13306" y="281152"/>
                </a:cubicBezTo>
                <a:cubicBezTo>
                  <a:pt x="26882" y="294290"/>
                  <a:pt x="68485" y="306115"/>
                  <a:pt x="81623" y="315311"/>
                </a:cubicBezTo>
                <a:cubicBezTo>
                  <a:pt x="94761" y="324508"/>
                  <a:pt x="84251" y="318814"/>
                  <a:pt x="92134" y="336331"/>
                </a:cubicBezTo>
                <a:cubicBezTo>
                  <a:pt x="100017" y="353848"/>
                  <a:pt x="114468" y="387131"/>
                  <a:pt x="128920" y="420414"/>
                </a:cubicBezTo>
              </a:path>
            </a:pathLst>
          </a:cu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Freeform 13"/>
          <p:cNvSpPr/>
          <p:nvPr/>
        </p:nvSpPr>
        <p:spPr bwMode="auto">
          <a:xfrm>
            <a:off x="4561433" y="3087769"/>
            <a:ext cx="128920" cy="822750"/>
          </a:xfrm>
          <a:custGeom>
            <a:avLst/>
            <a:gdLst>
              <a:gd name="connsiteX0" fmla="*/ 113154 w 128920"/>
              <a:gd name="connsiteY0" fmla="*/ 0 h 420414"/>
              <a:gd name="connsiteX1" fmla="*/ 68485 w 128920"/>
              <a:gd name="connsiteY1" fmla="*/ 73573 h 420414"/>
              <a:gd name="connsiteX2" fmla="*/ 10679 w 128920"/>
              <a:gd name="connsiteY2" fmla="*/ 147145 h 420414"/>
              <a:gd name="connsiteX3" fmla="*/ 168 w 128920"/>
              <a:gd name="connsiteY3" fmla="*/ 236483 h 420414"/>
              <a:gd name="connsiteX4" fmla="*/ 13306 w 128920"/>
              <a:gd name="connsiteY4" fmla="*/ 281152 h 420414"/>
              <a:gd name="connsiteX5" fmla="*/ 81623 w 128920"/>
              <a:gd name="connsiteY5" fmla="*/ 315311 h 420414"/>
              <a:gd name="connsiteX6" fmla="*/ 92134 w 128920"/>
              <a:gd name="connsiteY6" fmla="*/ 336331 h 420414"/>
              <a:gd name="connsiteX7" fmla="*/ 128920 w 128920"/>
              <a:gd name="connsiteY7" fmla="*/ 420414 h 42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920" h="420414">
                <a:moveTo>
                  <a:pt x="113154" y="0"/>
                </a:moveTo>
                <a:cubicBezTo>
                  <a:pt x="99359" y="24524"/>
                  <a:pt x="85564" y="49049"/>
                  <a:pt x="68485" y="73573"/>
                </a:cubicBezTo>
                <a:cubicBezTo>
                  <a:pt x="51406" y="98097"/>
                  <a:pt x="22065" y="119993"/>
                  <a:pt x="10679" y="147145"/>
                </a:cubicBezTo>
                <a:cubicBezTo>
                  <a:pt x="-707" y="174297"/>
                  <a:pt x="-270" y="214149"/>
                  <a:pt x="168" y="236483"/>
                </a:cubicBezTo>
                <a:cubicBezTo>
                  <a:pt x="606" y="258817"/>
                  <a:pt x="-270" y="268014"/>
                  <a:pt x="13306" y="281152"/>
                </a:cubicBezTo>
                <a:cubicBezTo>
                  <a:pt x="26882" y="294290"/>
                  <a:pt x="68485" y="306115"/>
                  <a:pt x="81623" y="315311"/>
                </a:cubicBezTo>
                <a:cubicBezTo>
                  <a:pt x="94761" y="324508"/>
                  <a:pt x="84251" y="318814"/>
                  <a:pt x="92134" y="336331"/>
                </a:cubicBezTo>
                <a:cubicBezTo>
                  <a:pt x="100017" y="353848"/>
                  <a:pt x="114468" y="387131"/>
                  <a:pt x="128920" y="420414"/>
                </a:cubicBezTo>
              </a:path>
            </a:pathLst>
          </a:cu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Freeform 14"/>
          <p:cNvSpPr/>
          <p:nvPr/>
        </p:nvSpPr>
        <p:spPr bwMode="auto">
          <a:xfrm>
            <a:off x="4561433" y="3926862"/>
            <a:ext cx="128920" cy="771597"/>
          </a:xfrm>
          <a:custGeom>
            <a:avLst/>
            <a:gdLst>
              <a:gd name="connsiteX0" fmla="*/ 113154 w 128920"/>
              <a:gd name="connsiteY0" fmla="*/ 0 h 420414"/>
              <a:gd name="connsiteX1" fmla="*/ 68485 w 128920"/>
              <a:gd name="connsiteY1" fmla="*/ 73573 h 420414"/>
              <a:gd name="connsiteX2" fmla="*/ 10679 w 128920"/>
              <a:gd name="connsiteY2" fmla="*/ 147145 h 420414"/>
              <a:gd name="connsiteX3" fmla="*/ 168 w 128920"/>
              <a:gd name="connsiteY3" fmla="*/ 236483 h 420414"/>
              <a:gd name="connsiteX4" fmla="*/ 13306 w 128920"/>
              <a:gd name="connsiteY4" fmla="*/ 281152 h 420414"/>
              <a:gd name="connsiteX5" fmla="*/ 81623 w 128920"/>
              <a:gd name="connsiteY5" fmla="*/ 315311 h 420414"/>
              <a:gd name="connsiteX6" fmla="*/ 92134 w 128920"/>
              <a:gd name="connsiteY6" fmla="*/ 336331 h 420414"/>
              <a:gd name="connsiteX7" fmla="*/ 128920 w 128920"/>
              <a:gd name="connsiteY7" fmla="*/ 420414 h 42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920" h="420414">
                <a:moveTo>
                  <a:pt x="113154" y="0"/>
                </a:moveTo>
                <a:cubicBezTo>
                  <a:pt x="99359" y="24524"/>
                  <a:pt x="85564" y="49049"/>
                  <a:pt x="68485" y="73573"/>
                </a:cubicBezTo>
                <a:cubicBezTo>
                  <a:pt x="51406" y="98097"/>
                  <a:pt x="22065" y="119993"/>
                  <a:pt x="10679" y="147145"/>
                </a:cubicBezTo>
                <a:cubicBezTo>
                  <a:pt x="-707" y="174297"/>
                  <a:pt x="-270" y="214149"/>
                  <a:pt x="168" y="236483"/>
                </a:cubicBezTo>
                <a:cubicBezTo>
                  <a:pt x="606" y="258817"/>
                  <a:pt x="-270" y="268014"/>
                  <a:pt x="13306" y="281152"/>
                </a:cubicBezTo>
                <a:cubicBezTo>
                  <a:pt x="26882" y="294290"/>
                  <a:pt x="68485" y="306115"/>
                  <a:pt x="81623" y="315311"/>
                </a:cubicBezTo>
                <a:cubicBezTo>
                  <a:pt x="94761" y="324508"/>
                  <a:pt x="84251" y="318814"/>
                  <a:pt x="92134" y="336331"/>
                </a:cubicBezTo>
                <a:cubicBezTo>
                  <a:pt x="100017" y="353848"/>
                  <a:pt x="114468" y="387131"/>
                  <a:pt x="128920" y="420414"/>
                </a:cubicBezTo>
              </a:path>
            </a:pathLst>
          </a:cu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01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38376" y="1309837"/>
            <a:ext cx="21548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j-lt"/>
              </a:rPr>
              <a:t>Shallow</a:t>
            </a:r>
          </a:p>
          <a:p>
            <a:pPr algn="ctr"/>
            <a:r>
              <a:rPr lang="en-US" sz="2000" b="1" dirty="0" smtClean="0">
                <a:latin typeface="+mj-lt"/>
              </a:rPr>
              <a:t>Window</a:t>
            </a:r>
            <a:endParaRPr lang="en-US" sz="2000" b="1" dirty="0">
              <a:latin typeface="+mj-lt"/>
            </a:endParaRPr>
          </a:p>
        </p:txBody>
      </p:sp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Answers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980813" y="1309837"/>
            <a:ext cx="21548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j-lt"/>
              </a:rPr>
              <a:t>Deep</a:t>
            </a:r>
          </a:p>
          <a:p>
            <a:pPr algn="ctr"/>
            <a:r>
              <a:rPr lang="en-US" sz="2000" b="1" dirty="0" smtClean="0">
                <a:latin typeface="+mj-lt"/>
              </a:rPr>
              <a:t>Window</a:t>
            </a:r>
            <a:endParaRPr lang="en-US" sz="2000" b="1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2526" y="2461697"/>
            <a:ext cx="21548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j-lt"/>
              </a:rPr>
              <a:t>Frequency</a:t>
            </a:r>
            <a:endParaRPr lang="en-US" sz="2000" b="1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2526" y="4437649"/>
            <a:ext cx="21548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j-lt"/>
              </a:rPr>
              <a:t>Wavelength</a:t>
            </a:r>
            <a:endParaRPr lang="en-US" sz="2000" b="1" dirty="0">
              <a:latin typeface="+mj-lt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457201" y="2207781"/>
            <a:ext cx="8048846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Connector 13"/>
          <p:cNvCxnSpPr/>
          <p:nvPr/>
        </p:nvCxnSpPr>
        <p:spPr bwMode="auto">
          <a:xfrm>
            <a:off x="2794590" y="1155794"/>
            <a:ext cx="0" cy="4082266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Connector 14"/>
          <p:cNvCxnSpPr/>
          <p:nvPr/>
        </p:nvCxnSpPr>
        <p:spPr bwMode="auto">
          <a:xfrm>
            <a:off x="457201" y="3722921"/>
            <a:ext cx="8048846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Connector 15"/>
          <p:cNvCxnSpPr/>
          <p:nvPr/>
        </p:nvCxnSpPr>
        <p:spPr bwMode="auto">
          <a:xfrm>
            <a:off x="457201" y="5238060"/>
            <a:ext cx="8048846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Straight Connector 18"/>
          <p:cNvCxnSpPr/>
          <p:nvPr/>
        </p:nvCxnSpPr>
        <p:spPr bwMode="auto">
          <a:xfrm>
            <a:off x="5637028" y="1150938"/>
            <a:ext cx="0" cy="4082266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Connector 19"/>
          <p:cNvCxnSpPr/>
          <p:nvPr/>
        </p:nvCxnSpPr>
        <p:spPr bwMode="auto">
          <a:xfrm>
            <a:off x="8479465" y="1155794"/>
            <a:ext cx="0" cy="4082266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extBox 1"/>
          <p:cNvSpPr txBox="1"/>
          <p:nvPr/>
        </p:nvSpPr>
        <p:spPr>
          <a:xfrm>
            <a:off x="2870200" y="2268741"/>
            <a:ext cx="2564676" cy="30123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</a:t>
            </a:r>
            <a:r>
              <a:rPr lang="en-US" sz="1600" baseline="-25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apparent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=   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4/0.1 = 40 Hz</a:t>
            </a:r>
          </a:p>
          <a:p>
            <a:pPr>
              <a:lnSpc>
                <a:spcPct val="150000"/>
              </a:lnSpc>
            </a:pPr>
            <a:endParaRPr lang="en-US" sz="105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</a:t>
            </a:r>
            <a:r>
              <a:rPr lang="en-US" sz="1600" baseline="-25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dominant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=  (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2*40) / 3.14 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= 25.5 Hz</a:t>
            </a: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US" sz="16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λ  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 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2000/ 25.5  =  78 m</a:t>
            </a: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5742896" y="2268741"/>
            <a:ext cx="2657972" cy="30123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</a:t>
            </a:r>
            <a:r>
              <a:rPr lang="en-US" sz="1600" baseline="-25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apparent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=   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4/0.2 = 20 Hz</a:t>
            </a:r>
          </a:p>
          <a:p>
            <a:pPr>
              <a:lnSpc>
                <a:spcPct val="150000"/>
              </a:lnSpc>
            </a:pPr>
            <a:endParaRPr lang="en-US" sz="105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</a:t>
            </a:r>
            <a:r>
              <a:rPr lang="en-US" sz="1600" baseline="-25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dominant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=  (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2*20) / 3.14 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= 12.7 Hz</a:t>
            </a: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US" sz="16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λ  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 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4000/ 12.7  =  315 m</a:t>
            </a: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338908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89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6b</a:t>
            </a:r>
          </a:p>
        </p:txBody>
      </p:sp>
      <p:sp>
        <p:nvSpPr>
          <p:cNvPr id="38916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21938</TotalTime>
  <Words>211</Words>
  <Application>Microsoft Macintosh PowerPoint</Application>
  <PresentationFormat>On-screen Show (4:3)</PresentationFormat>
  <Paragraphs>45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Default Design</vt:lpstr>
      <vt:lpstr>Exercise 6b: Frequency &amp; Wavelength</vt:lpstr>
      <vt:lpstr>Shallow Window</vt:lpstr>
      <vt:lpstr>Deep Window</vt:lpstr>
      <vt:lpstr>Your Answers</vt:lpstr>
      <vt:lpstr>Exercise 6b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175</cp:revision>
  <cp:lastPrinted>2001-11-26T19:56:19Z</cp:lastPrinted>
  <dcterms:created xsi:type="dcterms:W3CDTF">2001-11-20T13:29:42Z</dcterms:created>
  <dcterms:modified xsi:type="dcterms:W3CDTF">2015-05-01T18:07:34Z</dcterms:modified>
</cp:coreProperties>
</file>