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1" r:id="rId2"/>
    <p:sldId id="355" r:id="rId3"/>
    <p:sldId id="356" r:id="rId4"/>
    <p:sldId id="352" r:id="rId5"/>
    <p:sldId id="354" r:id="rId6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FDE0"/>
    <a:srgbClr val="BDFFD6"/>
    <a:srgbClr val="FCE0AE"/>
    <a:srgbClr val="FF00FF"/>
    <a:srgbClr val="FFFF00"/>
    <a:srgbClr val="0033CC"/>
    <a:srgbClr val="FF0066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738" autoAdjust="0"/>
  </p:normalViewPr>
  <p:slideViewPr>
    <p:cSldViewPr snapToGrid="0">
      <p:cViewPr varScale="1">
        <p:scale>
          <a:sx n="67" d="100"/>
          <a:sy n="67" d="100"/>
        </p:scale>
        <p:origin x="-1464" y="-104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061034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551724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This </a:t>
            </a:r>
            <a:r>
              <a:rPr lang="en-US" altLang="en-US" dirty="0" smtClean="0"/>
              <a:t>review, which I would do at the start of </a:t>
            </a:r>
            <a:r>
              <a:rPr lang="en-US" altLang="en-US" dirty="0" smtClean="0"/>
              <a:t>Unit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6</a:t>
            </a:r>
            <a:r>
              <a:rPr lang="en-US" altLang="en-US" dirty="0" smtClean="0"/>
              <a:t>, is short.  </a:t>
            </a:r>
            <a:r>
              <a:rPr lang="en-US" altLang="en-US" dirty="0" smtClean="0"/>
              <a:t>Basically, </a:t>
            </a:r>
            <a:r>
              <a:rPr lang="en-US" altLang="en-US" dirty="0" smtClean="0"/>
              <a:t>reveal the answer.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Solution </a:t>
            </a:r>
            <a:r>
              <a:rPr lang="en-US" altLang="en-US" dirty="0" smtClean="0"/>
              <a:t>for Shot #1 – shown in </a:t>
            </a:r>
            <a:r>
              <a:rPr lang="en-US" altLang="en-US" dirty="0" smtClean="0"/>
              <a:t>the</a:t>
            </a:r>
            <a:r>
              <a:rPr lang="en-US" altLang="en-US" baseline="0" dirty="0" smtClean="0"/>
              <a:t> Exercise Intro</a:t>
            </a:r>
            <a:r>
              <a:rPr lang="en-US" altLang="en-US" dirty="0" smtClean="0"/>
              <a:t>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Solution </a:t>
            </a:r>
            <a:r>
              <a:rPr lang="en-US" altLang="en-US" dirty="0" smtClean="0"/>
              <a:t>for Shots #2 - #6.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The </a:t>
            </a:r>
            <a:r>
              <a:rPr lang="en-US" altLang="en-US" dirty="0" smtClean="0"/>
              <a:t>black line is the subsurface reflector, what generates the seismic </a:t>
            </a:r>
            <a:r>
              <a:rPr lang="en-US" altLang="en-US" dirty="0" smtClean="0"/>
              <a:t>reflection.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red line is where the reflection would appear on a seismic line.  Note the difference in position.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5a:  Dipping Reflector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57912" y="2030957"/>
            <a:ext cx="37566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Where Would the Reflection Lie?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451427" y="4485493"/>
            <a:ext cx="7727950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Construct the CMP representation for this dipping reflection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153891" y="1944386"/>
            <a:ext cx="3429000" cy="2353239"/>
            <a:chOff x="684213" y="1128713"/>
            <a:chExt cx="7783512" cy="4962525"/>
          </a:xfrm>
        </p:grpSpPr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819150" y="1128713"/>
              <a:ext cx="7573963" cy="496252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400" dirty="0"/>
            </a:p>
          </p:txBody>
        </p:sp>
        <p:sp>
          <p:nvSpPr>
            <p:cNvPr id="23" name="Rectangle 4"/>
            <p:cNvSpPr>
              <a:spLocks noChangeArrowheads="1"/>
            </p:cNvSpPr>
            <p:nvPr/>
          </p:nvSpPr>
          <p:spPr bwMode="auto">
            <a:xfrm>
              <a:off x="803275" y="1846263"/>
              <a:ext cx="7620000" cy="4222750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1400" dirty="0"/>
            </a:p>
          </p:txBody>
        </p:sp>
        <p:sp>
          <p:nvSpPr>
            <p:cNvPr id="24" name="Text Box 5"/>
            <p:cNvSpPr txBox="1">
              <a:spLocks noChangeArrowheads="1"/>
            </p:cNvSpPr>
            <p:nvPr/>
          </p:nvSpPr>
          <p:spPr bwMode="auto">
            <a:xfrm>
              <a:off x="874713" y="1171576"/>
              <a:ext cx="451624" cy="430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0" b="1" dirty="0">
                  <a:latin typeface="Tahoma" pitchFamily="34" charset="0"/>
                </a:rPr>
                <a:t>1</a:t>
              </a: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138238" y="3195638"/>
              <a:ext cx="7269162" cy="2857500"/>
            </a:xfrm>
            <a:custGeom>
              <a:avLst/>
              <a:gdLst/>
              <a:ahLst/>
              <a:cxnLst>
                <a:cxn ang="0">
                  <a:pos x="0" y="1500"/>
                </a:cxn>
                <a:cxn ang="0">
                  <a:pos x="2599" y="1500"/>
                </a:cxn>
                <a:cxn ang="0">
                  <a:pos x="2599" y="0"/>
                </a:cxn>
                <a:cxn ang="0">
                  <a:pos x="0" y="1500"/>
                </a:cxn>
              </a:cxnLst>
              <a:rect l="0" t="0" r="r" b="b"/>
              <a:pathLst>
                <a:path w="2599" h="1500">
                  <a:moveTo>
                    <a:pt x="0" y="1500"/>
                  </a:moveTo>
                  <a:lnTo>
                    <a:pt x="2599" y="1500"/>
                  </a:lnTo>
                  <a:lnTo>
                    <a:pt x="2599" y="0"/>
                  </a:lnTo>
                  <a:lnTo>
                    <a:pt x="0" y="15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400" dirty="0"/>
            </a:p>
          </p:txBody>
        </p:sp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766763" y="1819275"/>
              <a:ext cx="762317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400" dirty="0"/>
            </a:p>
          </p:txBody>
        </p:sp>
        <p:sp>
          <p:nvSpPr>
            <p:cNvPr id="27" name="Line 8"/>
            <p:cNvSpPr>
              <a:spLocks noChangeShapeType="1"/>
            </p:cNvSpPr>
            <p:nvPr/>
          </p:nvSpPr>
          <p:spPr bwMode="auto">
            <a:xfrm flipV="1">
              <a:off x="1176338" y="3168650"/>
              <a:ext cx="7291387" cy="28590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400" dirty="0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2360613" y="5443538"/>
              <a:ext cx="169862" cy="16986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400" dirty="0"/>
            </a:p>
          </p:txBody>
        </p:sp>
        <p:sp>
          <p:nvSpPr>
            <p:cNvPr id="29" name="Line 10"/>
            <p:cNvSpPr>
              <a:spLocks noChangeShapeType="1"/>
            </p:cNvSpPr>
            <p:nvPr/>
          </p:nvSpPr>
          <p:spPr bwMode="auto">
            <a:xfrm rot="16200000" flipV="1">
              <a:off x="-122237" y="2928937"/>
              <a:ext cx="3683000" cy="14382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400" dirty="0"/>
            </a:p>
          </p:txBody>
        </p:sp>
        <p:sp>
          <p:nvSpPr>
            <p:cNvPr id="30" name="Text Box 11"/>
            <p:cNvSpPr txBox="1">
              <a:spLocks noChangeArrowheads="1"/>
            </p:cNvSpPr>
            <p:nvPr/>
          </p:nvSpPr>
          <p:spPr bwMode="auto">
            <a:xfrm>
              <a:off x="684213" y="1400176"/>
              <a:ext cx="709612" cy="75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ym typeface="Wingdings 2" pitchFamily="18" charset="2"/>
                </a:rPr>
                <a:t></a:t>
              </a:r>
              <a:endParaRPr lang="en-US" dirty="0"/>
            </a:p>
          </p:txBody>
        </p:sp>
        <p:sp>
          <p:nvSpPr>
            <p:cNvPr id="31" name="Text Box 12"/>
            <p:cNvSpPr txBox="1">
              <a:spLocks noChangeArrowheads="1"/>
            </p:cNvSpPr>
            <p:nvPr/>
          </p:nvSpPr>
          <p:spPr bwMode="auto">
            <a:xfrm>
              <a:off x="1920874" y="1400176"/>
              <a:ext cx="709614" cy="75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ym typeface="Wingdings 2" pitchFamily="18" charset="2"/>
                </a:rPr>
                <a:t></a:t>
              </a:r>
              <a:endParaRPr lang="en-US" dirty="0"/>
            </a:p>
          </p:txBody>
        </p:sp>
        <p:sp>
          <p:nvSpPr>
            <p:cNvPr id="32" name="Text Box 13"/>
            <p:cNvSpPr txBox="1">
              <a:spLocks noChangeArrowheads="1"/>
            </p:cNvSpPr>
            <p:nvPr/>
          </p:nvSpPr>
          <p:spPr bwMode="auto">
            <a:xfrm>
              <a:off x="3157537" y="1400176"/>
              <a:ext cx="709612" cy="75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ym typeface="Wingdings 2" pitchFamily="18" charset="2"/>
                </a:rPr>
                <a:t></a:t>
              </a:r>
              <a:endParaRPr lang="en-US" dirty="0"/>
            </a:p>
          </p:txBody>
        </p:sp>
        <p:sp>
          <p:nvSpPr>
            <p:cNvPr id="33" name="Text Box 14"/>
            <p:cNvSpPr txBox="1">
              <a:spLocks noChangeArrowheads="1"/>
            </p:cNvSpPr>
            <p:nvPr/>
          </p:nvSpPr>
          <p:spPr bwMode="auto">
            <a:xfrm>
              <a:off x="4394200" y="1400176"/>
              <a:ext cx="709614" cy="75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ym typeface="Wingdings 2" pitchFamily="18" charset="2"/>
                </a:rPr>
                <a:t></a:t>
              </a:r>
              <a:endParaRPr lang="en-US" dirty="0"/>
            </a:p>
          </p:txBody>
        </p:sp>
        <p:sp>
          <p:nvSpPr>
            <p:cNvPr id="34" name="Text Box 15"/>
            <p:cNvSpPr txBox="1">
              <a:spLocks noChangeArrowheads="1"/>
            </p:cNvSpPr>
            <p:nvPr/>
          </p:nvSpPr>
          <p:spPr bwMode="auto">
            <a:xfrm>
              <a:off x="5630863" y="1400176"/>
              <a:ext cx="709612" cy="75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ym typeface="Wingdings 2" pitchFamily="18" charset="2"/>
                </a:rPr>
                <a:t></a:t>
              </a:r>
              <a:endParaRPr lang="en-US" dirty="0"/>
            </a:p>
          </p:txBody>
        </p:sp>
        <p:sp>
          <p:nvSpPr>
            <p:cNvPr id="35" name="Text Box 16"/>
            <p:cNvSpPr txBox="1">
              <a:spLocks noChangeArrowheads="1"/>
            </p:cNvSpPr>
            <p:nvPr/>
          </p:nvSpPr>
          <p:spPr bwMode="auto">
            <a:xfrm>
              <a:off x="6867524" y="1400176"/>
              <a:ext cx="709614" cy="75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ym typeface="Wingdings 2" pitchFamily="18" charset="2"/>
                </a:rPr>
                <a:t></a:t>
              </a:r>
              <a:endParaRPr lang="en-US" dirty="0"/>
            </a:p>
          </p:txBody>
        </p:sp>
        <p:sp>
          <p:nvSpPr>
            <p:cNvPr id="36" name="Text Box 17"/>
            <p:cNvSpPr txBox="1">
              <a:spLocks noChangeArrowheads="1"/>
            </p:cNvSpPr>
            <p:nvPr/>
          </p:nvSpPr>
          <p:spPr bwMode="auto">
            <a:xfrm>
              <a:off x="2101850" y="1171576"/>
              <a:ext cx="451624" cy="430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0" b="1" dirty="0">
                  <a:latin typeface="Tahoma" pitchFamily="34" charset="0"/>
                </a:rPr>
                <a:t>2</a:t>
              </a:r>
            </a:p>
          </p:txBody>
        </p:sp>
        <p:sp>
          <p:nvSpPr>
            <p:cNvPr id="37" name="Text Box 18"/>
            <p:cNvSpPr txBox="1">
              <a:spLocks noChangeArrowheads="1"/>
            </p:cNvSpPr>
            <p:nvPr/>
          </p:nvSpPr>
          <p:spPr bwMode="auto">
            <a:xfrm>
              <a:off x="3328988" y="1171576"/>
              <a:ext cx="451624" cy="430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0" b="1" dirty="0">
                  <a:latin typeface="Tahoma" pitchFamily="34" charset="0"/>
                </a:rPr>
                <a:t>3</a:t>
              </a:r>
            </a:p>
          </p:txBody>
        </p:sp>
        <p:sp>
          <p:nvSpPr>
            <p:cNvPr id="38" name="Text Box 19"/>
            <p:cNvSpPr txBox="1">
              <a:spLocks noChangeArrowheads="1"/>
            </p:cNvSpPr>
            <p:nvPr/>
          </p:nvSpPr>
          <p:spPr bwMode="auto">
            <a:xfrm>
              <a:off x="4557713" y="1171576"/>
              <a:ext cx="451624" cy="430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0" b="1" dirty="0">
                  <a:latin typeface="Tahoma" pitchFamily="34" charset="0"/>
                </a:rPr>
                <a:t>4</a:t>
              </a:r>
            </a:p>
          </p:txBody>
        </p:sp>
        <p:sp>
          <p:nvSpPr>
            <p:cNvPr id="39" name="Text Box 20"/>
            <p:cNvSpPr txBox="1">
              <a:spLocks noChangeArrowheads="1"/>
            </p:cNvSpPr>
            <p:nvPr/>
          </p:nvSpPr>
          <p:spPr bwMode="auto">
            <a:xfrm>
              <a:off x="7013575" y="1171576"/>
              <a:ext cx="451624" cy="430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0" b="1" dirty="0">
                  <a:latin typeface="Tahoma" pitchFamily="34" charset="0"/>
                </a:rPr>
                <a:t>6</a:t>
              </a:r>
            </a:p>
          </p:txBody>
        </p:sp>
        <p:sp>
          <p:nvSpPr>
            <p:cNvPr id="40" name="Text Box 21"/>
            <p:cNvSpPr txBox="1">
              <a:spLocks noChangeArrowheads="1"/>
            </p:cNvSpPr>
            <p:nvPr/>
          </p:nvSpPr>
          <p:spPr bwMode="auto">
            <a:xfrm>
              <a:off x="5784849" y="1171576"/>
              <a:ext cx="451624" cy="430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0" b="1" dirty="0">
                  <a:latin typeface="Tahoma" pitchFamily="34" charset="0"/>
                </a:rPr>
                <a:t>5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Shot #1</a:t>
            </a:r>
            <a:endParaRPr lang="en-US" dirty="0"/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819150" y="1128713"/>
            <a:ext cx="7573963" cy="49625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803275" y="1846263"/>
            <a:ext cx="7620000" cy="4222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874713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1</a:t>
            </a:r>
          </a:p>
        </p:txBody>
      </p:sp>
      <p:sp>
        <p:nvSpPr>
          <p:cNvPr id="48" name="Freeform 6"/>
          <p:cNvSpPr>
            <a:spLocks/>
          </p:cNvSpPr>
          <p:nvPr/>
        </p:nvSpPr>
        <p:spPr bwMode="auto">
          <a:xfrm>
            <a:off x="1138238" y="3195638"/>
            <a:ext cx="7269162" cy="2857500"/>
          </a:xfrm>
          <a:custGeom>
            <a:avLst/>
            <a:gdLst/>
            <a:ahLst/>
            <a:cxnLst>
              <a:cxn ang="0">
                <a:pos x="0" y="1500"/>
              </a:cxn>
              <a:cxn ang="0">
                <a:pos x="2599" y="1500"/>
              </a:cxn>
              <a:cxn ang="0">
                <a:pos x="2599" y="0"/>
              </a:cxn>
              <a:cxn ang="0">
                <a:pos x="0" y="1500"/>
              </a:cxn>
            </a:cxnLst>
            <a:rect l="0" t="0" r="r" b="b"/>
            <a:pathLst>
              <a:path w="2599" h="1500">
                <a:moveTo>
                  <a:pt x="0" y="1500"/>
                </a:moveTo>
                <a:lnTo>
                  <a:pt x="2599" y="1500"/>
                </a:lnTo>
                <a:lnTo>
                  <a:pt x="2599" y="0"/>
                </a:lnTo>
                <a:lnTo>
                  <a:pt x="0" y="15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49" name="Line 7"/>
          <p:cNvSpPr>
            <a:spLocks noChangeShapeType="1"/>
          </p:cNvSpPr>
          <p:nvPr/>
        </p:nvSpPr>
        <p:spPr bwMode="auto">
          <a:xfrm>
            <a:off x="766763" y="1819275"/>
            <a:ext cx="76231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0" name="Line 8"/>
          <p:cNvSpPr>
            <a:spLocks noChangeShapeType="1"/>
          </p:cNvSpPr>
          <p:nvPr/>
        </p:nvSpPr>
        <p:spPr bwMode="auto">
          <a:xfrm flipV="1">
            <a:off x="1176338" y="3168650"/>
            <a:ext cx="7291387" cy="28590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 rot="16200000" flipV="1">
            <a:off x="-122237" y="2928937"/>
            <a:ext cx="3683000" cy="1438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2" name="Line 10"/>
          <p:cNvSpPr>
            <a:spLocks noChangeShapeType="1"/>
          </p:cNvSpPr>
          <p:nvPr/>
        </p:nvSpPr>
        <p:spPr bwMode="auto">
          <a:xfrm rot="16200000" flipV="1">
            <a:off x="1291431" y="2836069"/>
            <a:ext cx="3190875" cy="1246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3" name="Line 11"/>
          <p:cNvSpPr>
            <a:spLocks noChangeShapeType="1"/>
          </p:cNvSpPr>
          <p:nvPr/>
        </p:nvSpPr>
        <p:spPr bwMode="auto">
          <a:xfrm rot="16200000" flipV="1">
            <a:off x="2634457" y="2674144"/>
            <a:ext cx="2798762" cy="109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4" name="Line 12"/>
          <p:cNvSpPr>
            <a:spLocks noChangeShapeType="1"/>
          </p:cNvSpPr>
          <p:nvPr/>
        </p:nvSpPr>
        <p:spPr bwMode="auto">
          <a:xfrm rot="16200000" flipV="1">
            <a:off x="6722269" y="2245519"/>
            <a:ext cx="1535113" cy="600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5" name="Line 13"/>
          <p:cNvSpPr>
            <a:spLocks noChangeShapeType="1"/>
          </p:cNvSpPr>
          <p:nvPr/>
        </p:nvSpPr>
        <p:spPr bwMode="auto">
          <a:xfrm rot="16200000" flipV="1">
            <a:off x="4006850" y="2541588"/>
            <a:ext cx="2363787" cy="922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" name="Line 14"/>
          <p:cNvSpPr>
            <a:spLocks noChangeShapeType="1"/>
          </p:cNvSpPr>
          <p:nvPr/>
        </p:nvSpPr>
        <p:spPr bwMode="auto">
          <a:xfrm rot="16200000" flipV="1">
            <a:off x="5357020" y="2386806"/>
            <a:ext cx="1960562" cy="765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7" name="Text Box 15"/>
          <p:cNvSpPr txBox="1">
            <a:spLocks noChangeArrowheads="1"/>
          </p:cNvSpPr>
          <p:nvPr/>
        </p:nvSpPr>
        <p:spPr bwMode="auto">
          <a:xfrm>
            <a:off x="684213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58" name="Text Box 16"/>
          <p:cNvSpPr txBox="1">
            <a:spLocks noChangeArrowheads="1"/>
          </p:cNvSpPr>
          <p:nvPr/>
        </p:nvSpPr>
        <p:spPr bwMode="auto">
          <a:xfrm>
            <a:off x="1920875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59" name="Text Box 17"/>
          <p:cNvSpPr txBox="1">
            <a:spLocks noChangeArrowheads="1"/>
          </p:cNvSpPr>
          <p:nvPr/>
        </p:nvSpPr>
        <p:spPr bwMode="auto">
          <a:xfrm>
            <a:off x="3157538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60" name="Text Box 18"/>
          <p:cNvSpPr txBox="1">
            <a:spLocks noChangeArrowheads="1"/>
          </p:cNvSpPr>
          <p:nvPr/>
        </p:nvSpPr>
        <p:spPr bwMode="auto">
          <a:xfrm>
            <a:off x="4394200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5630863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62" name="Text Box 20"/>
          <p:cNvSpPr txBox="1">
            <a:spLocks noChangeArrowheads="1"/>
          </p:cNvSpPr>
          <p:nvPr/>
        </p:nvSpPr>
        <p:spPr bwMode="auto">
          <a:xfrm>
            <a:off x="6867525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63" name="Text Box 21"/>
          <p:cNvSpPr txBox="1">
            <a:spLocks noChangeArrowheads="1"/>
          </p:cNvSpPr>
          <p:nvPr/>
        </p:nvSpPr>
        <p:spPr bwMode="auto">
          <a:xfrm>
            <a:off x="2101850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2</a:t>
            </a:r>
          </a:p>
        </p:txBody>
      </p:sp>
      <p:sp>
        <p:nvSpPr>
          <p:cNvPr id="64" name="Text Box 22"/>
          <p:cNvSpPr txBox="1">
            <a:spLocks noChangeArrowheads="1"/>
          </p:cNvSpPr>
          <p:nvPr/>
        </p:nvSpPr>
        <p:spPr bwMode="auto">
          <a:xfrm>
            <a:off x="3328988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3</a:t>
            </a:r>
          </a:p>
        </p:txBody>
      </p:sp>
      <p:sp>
        <p:nvSpPr>
          <p:cNvPr id="65" name="Text Box 23"/>
          <p:cNvSpPr txBox="1">
            <a:spLocks noChangeArrowheads="1"/>
          </p:cNvSpPr>
          <p:nvPr/>
        </p:nvSpPr>
        <p:spPr bwMode="auto">
          <a:xfrm>
            <a:off x="4557713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4</a:t>
            </a:r>
          </a:p>
        </p:txBody>
      </p:sp>
      <p:sp>
        <p:nvSpPr>
          <p:cNvPr id="66" name="Text Box 24"/>
          <p:cNvSpPr txBox="1">
            <a:spLocks noChangeArrowheads="1"/>
          </p:cNvSpPr>
          <p:nvPr/>
        </p:nvSpPr>
        <p:spPr bwMode="auto">
          <a:xfrm>
            <a:off x="7013575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6</a:t>
            </a:r>
          </a:p>
        </p:txBody>
      </p:sp>
      <p:sp>
        <p:nvSpPr>
          <p:cNvPr id="67" name="Text Box 25"/>
          <p:cNvSpPr txBox="1">
            <a:spLocks noChangeArrowheads="1"/>
          </p:cNvSpPr>
          <p:nvPr/>
        </p:nvSpPr>
        <p:spPr bwMode="auto">
          <a:xfrm>
            <a:off x="5784850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5</a:t>
            </a:r>
          </a:p>
        </p:txBody>
      </p:sp>
      <p:sp>
        <p:nvSpPr>
          <p:cNvPr id="68" name="Line 26"/>
          <p:cNvSpPr>
            <a:spLocks noChangeShapeType="1"/>
          </p:cNvSpPr>
          <p:nvPr/>
        </p:nvSpPr>
        <p:spPr bwMode="auto">
          <a:xfrm>
            <a:off x="1020763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69" name="Line 33"/>
          <p:cNvSpPr>
            <a:spLocks noChangeShapeType="1"/>
          </p:cNvSpPr>
          <p:nvPr/>
        </p:nvSpPr>
        <p:spPr bwMode="auto">
          <a:xfrm>
            <a:off x="2260600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0" name="Line 34"/>
          <p:cNvSpPr>
            <a:spLocks noChangeShapeType="1"/>
          </p:cNvSpPr>
          <p:nvPr/>
        </p:nvSpPr>
        <p:spPr bwMode="auto">
          <a:xfrm>
            <a:off x="3502025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1" name="Line 35"/>
          <p:cNvSpPr>
            <a:spLocks noChangeShapeType="1"/>
          </p:cNvSpPr>
          <p:nvPr/>
        </p:nvSpPr>
        <p:spPr bwMode="auto">
          <a:xfrm>
            <a:off x="4743450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2" name="Line 36"/>
          <p:cNvSpPr>
            <a:spLocks noChangeShapeType="1"/>
          </p:cNvSpPr>
          <p:nvPr/>
        </p:nvSpPr>
        <p:spPr bwMode="auto">
          <a:xfrm>
            <a:off x="5984875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3" name="Line 37"/>
          <p:cNvSpPr>
            <a:spLocks noChangeShapeType="1"/>
          </p:cNvSpPr>
          <p:nvPr/>
        </p:nvSpPr>
        <p:spPr bwMode="auto">
          <a:xfrm>
            <a:off x="7226300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5" name="Line 50"/>
          <p:cNvSpPr>
            <a:spLocks noChangeShapeType="1"/>
          </p:cNvSpPr>
          <p:nvPr/>
        </p:nvSpPr>
        <p:spPr bwMode="auto">
          <a:xfrm flipV="1">
            <a:off x="2424113" y="3444875"/>
            <a:ext cx="5400675" cy="21272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7" name="Oval 27"/>
          <p:cNvSpPr>
            <a:spLocks noChangeArrowheads="1"/>
          </p:cNvSpPr>
          <p:nvPr/>
        </p:nvSpPr>
        <p:spPr bwMode="auto">
          <a:xfrm>
            <a:off x="923925" y="5573713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8" name="Oval 40"/>
          <p:cNvSpPr>
            <a:spLocks noChangeArrowheads="1"/>
          </p:cNvSpPr>
          <p:nvPr/>
        </p:nvSpPr>
        <p:spPr bwMode="auto">
          <a:xfrm>
            <a:off x="4502150" y="4573588"/>
            <a:ext cx="169863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9" name="Oval 41"/>
          <p:cNvSpPr>
            <a:spLocks noChangeArrowheads="1"/>
          </p:cNvSpPr>
          <p:nvPr/>
        </p:nvSpPr>
        <p:spPr bwMode="auto">
          <a:xfrm>
            <a:off x="7712075" y="3267075"/>
            <a:ext cx="169863" cy="1698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0" name="Oval 42"/>
          <p:cNvSpPr>
            <a:spLocks noChangeArrowheads="1"/>
          </p:cNvSpPr>
          <p:nvPr/>
        </p:nvSpPr>
        <p:spPr bwMode="auto">
          <a:xfrm>
            <a:off x="5572125" y="4138613"/>
            <a:ext cx="169863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1" name="Oval 43"/>
          <p:cNvSpPr>
            <a:spLocks noChangeArrowheads="1"/>
          </p:cNvSpPr>
          <p:nvPr/>
        </p:nvSpPr>
        <p:spPr bwMode="auto">
          <a:xfrm>
            <a:off x="6642100" y="3703638"/>
            <a:ext cx="169863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5" name="Oval 39"/>
          <p:cNvSpPr>
            <a:spLocks noChangeArrowheads="1"/>
          </p:cNvSpPr>
          <p:nvPr/>
        </p:nvSpPr>
        <p:spPr bwMode="auto">
          <a:xfrm>
            <a:off x="3432175" y="5008563"/>
            <a:ext cx="169863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8" name="Oval 38"/>
          <p:cNvSpPr>
            <a:spLocks noChangeArrowheads="1"/>
          </p:cNvSpPr>
          <p:nvPr/>
        </p:nvSpPr>
        <p:spPr bwMode="auto">
          <a:xfrm>
            <a:off x="2360613" y="5443538"/>
            <a:ext cx="169862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9" name="Freeform 56"/>
          <p:cNvSpPr>
            <a:spLocks/>
          </p:cNvSpPr>
          <p:nvPr/>
        </p:nvSpPr>
        <p:spPr bwMode="auto">
          <a:xfrm>
            <a:off x="1066800" y="5567363"/>
            <a:ext cx="1320800" cy="130175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354" y="87"/>
              </a:cxn>
              <a:cxn ang="0">
                <a:pos x="832" y="0"/>
              </a:cxn>
            </a:cxnLst>
            <a:rect l="0" t="0" r="r" b="b"/>
            <a:pathLst>
              <a:path w="832" h="97">
                <a:moveTo>
                  <a:pt x="0" y="58"/>
                </a:moveTo>
                <a:cubicBezTo>
                  <a:pt x="107" y="77"/>
                  <a:pt x="215" y="97"/>
                  <a:pt x="354" y="87"/>
                </a:cubicBezTo>
                <a:cubicBezTo>
                  <a:pt x="493" y="77"/>
                  <a:pt x="662" y="38"/>
                  <a:pt x="832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ot"/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All Shots</a:t>
            </a:r>
            <a:endParaRPr lang="en-US" dirty="0"/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819150" y="1128713"/>
            <a:ext cx="7573963" cy="49625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803275" y="1846263"/>
            <a:ext cx="7620000" cy="4222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874713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1</a:t>
            </a:r>
          </a:p>
        </p:txBody>
      </p:sp>
      <p:sp>
        <p:nvSpPr>
          <p:cNvPr id="48" name="Freeform 6"/>
          <p:cNvSpPr>
            <a:spLocks/>
          </p:cNvSpPr>
          <p:nvPr/>
        </p:nvSpPr>
        <p:spPr bwMode="auto">
          <a:xfrm>
            <a:off x="1138238" y="3195638"/>
            <a:ext cx="7269162" cy="2857500"/>
          </a:xfrm>
          <a:custGeom>
            <a:avLst/>
            <a:gdLst/>
            <a:ahLst/>
            <a:cxnLst>
              <a:cxn ang="0">
                <a:pos x="0" y="1500"/>
              </a:cxn>
              <a:cxn ang="0">
                <a:pos x="2599" y="1500"/>
              </a:cxn>
              <a:cxn ang="0">
                <a:pos x="2599" y="0"/>
              </a:cxn>
              <a:cxn ang="0">
                <a:pos x="0" y="1500"/>
              </a:cxn>
            </a:cxnLst>
            <a:rect l="0" t="0" r="r" b="b"/>
            <a:pathLst>
              <a:path w="2599" h="1500">
                <a:moveTo>
                  <a:pt x="0" y="1500"/>
                </a:moveTo>
                <a:lnTo>
                  <a:pt x="2599" y="1500"/>
                </a:lnTo>
                <a:lnTo>
                  <a:pt x="2599" y="0"/>
                </a:lnTo>
                <a:lnTo>
                  <a:pt x="0" y="15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49" name="Line 7"/>
          <p:cNvSpPr>
            <a:spLocks noChangeShapeType="1"/>
          </p:cNvSpPr>
          <p:nvPr/>
        </p:nvSpPr>
        <p:spPr bwMode="auto">
          <a:xfrm>
            <a:off x="766763" y="1819275"/>
            <a:ext cx="76231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0" name="Line 8"/>
          <p:cNvSpPr>
            <a:spLocks noChangeShapeType="1"/>
          </p:cNvSpPr>
          <p:nvPr/>
        </p:nvSpPr>
        <p:spPr bwMode="auto">
          <a:xfrm flipV="1">
            <a:off x="1176338" y="3168650"/>
            <a:ext cx="7291387" cy="28590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 rot="16200000" flipV="1">
            <a:off x="-122237" y="2928937"/>
            <a:ext cx="3683000" cy="1438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2" name="Line 10"/>
          <p:cNvSpPr>
            <a:spLocks noChangeShapeType="1"/>
          </p:cNvSpPr>
          <p:nvPr/>
        </p:nvSpPr>
        <p:spPr bwMode="auto">
          <a:xfrm rot="16200000" flipV="1">
            <a:off x="1291431" y="2836069"/>
            <a:ext cx="3190875" cy="1246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3" name="Line 11"/>
          <p:cNvSpPr>
            <a:spLocks noChangeShapeType="1"/>
          </p:cNvSpPr>
          <p:nvPr/>
        </p:nvSpPr>
        <p:spPr bwMode="auto">
          <a:xfrm rot="16200000" flipV="1">
            <a:off x="2634457" y="2674144"/>
            <a:ext cx="2798762" cy="109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4" name="Line 12"/>
          <p:cNvSpPr>
            <a:spLocks noChangeShapeType="1"/>
          </p:cNvSpPr>
          <p:nvPr/>
        </p:nvSpPr>
        <p:spPr bwMode="auto">
          <a:xfrm rot="16200000" flipV="1">
            <a:off x="6722269" y="2245519"/>
            <a:ext cx="1535113" cy="600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5" name="Line 13"/>
          <p:cNvSpPr>
            <a:spLocks noChangeShapeType="1"/>
          </p:cNvSpPr>
          <p:nvPr/>
        </p:nvSpPr>
        <p:spPr bwMode="auto">
          <a:xfrm rot="16200000" flipV="1">
            <a:off x="4006850" y="2541588"/>
            <a:ext cx="2363787" cy="922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" name="Line 14"/>
          <p:cNvSpPr>
            <a:spLocks noChangeShapeType="1"/>
          </p:cNvSpPr>
          <p:nvPr/>
        </p:nvSpPr>
        <p:spPr bwMode="auto">
          <a:xfrm rot="16200000" flipV="1">
            <a:off x="5357020" y="2386806"/>
            <a:ext cx="1960562" cy="765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7" name="Text Box 15"/>
          <p:cNvSpPr txBox="1">
            <a:spLocks noChangeArrowheads="1"/>
          </p:cNvSpPr>
          <p:nvPr/>
        </p:nvSpPr>
        <p:spPr bwMode="auto">
          <a:xfrm>
            <a:off x="684213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58" name="Text Box 16"/>
          <p:cNvSpPr txBox="1">
            <a:spLocks noChangeArrowheads="1"/>
          </p:cNvSpPr>
          <p:nvPr/>
        </p:nvSpPr>
        <p:spPr bwMode="auto">
          <a:xfrm>
            <a:off x="1920875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59" name="Text Box 17"/>
          <p:cNvSpPr txBox="1">
            <a:spLocks noChangeArrowheads="1"/>
          </p:cNvSpPr>
          <p:nvPr/>
        </p:nvSpPr>
        <p:spPr bwMode="auto">
          <a:xfrm>
            <a:off x="3157538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60" name="Text Box 18"/>
          <p:cNvSpPr txBox="1">
            <a:spLocks noChangeArrowheads="1"/>
          </p:cNvSpPr>
          <p:nvPr/>
        </p:nvSpPr>
        <p:spPr bwMode="auto">
          <a:xfrm>
            <a:off x="4394200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5630863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62" name="Text Box 20"/>
          <p:cNvSpPr txBox="1">
            <a:spLocks noChangeArrowheads="1"/>
          </p:cNvSpPr>
          <p:nvPr/>
        </p:nvSpPr>
        <p:spPr bwMode="auto">
          <a:xfrm>
            <a:off x="6867525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63" name="Text Box 21"/>
          <p:cNvSpPr txBox="1">
            <a:spLocks noChangeArrowheads="1"/>
          </p:cNvSpPr>
          <p:nvPr/>
        </p:nvSpPr>
        <p:spPr bwMode="auto">
          <a:xfrm>
            <a:off x="2101850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2</a:t>
            </a:r>
          </a:p>
        </p:txBody>
      </p:sp>
      <p:sp>
        <p:nvSpPr>
          <p:cNvPr id="64" name="Text Box 22"/>
          <p:cNvSpPr txBox="1">
            <a:spLocks noChangeArrowheads="1"/>
          </p:cNvSpPr>
          <p:nvPr/>
        </p:nvSpPr>
        <p:spPr bwMode="auto">
          <a:xfrm>
            <a:off x="3328988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3</a:t>
            </a:r>
          </a:p>
        </p:txBody>
      </p:sp>
      <p:sp>
        <p:nvSpPr>
          <p:cNvPr id="65" name="Text Box 23"/>
          <p:cNvSpPr txBox="1">
            <a:spLocks noChangeArrowheads="1"/>
          </p:cNvSpPr>
          <p:nvPr/>
        </p:nvSpPr>
        <p:spPr bwMode="auto">
          <a:xfrm>
            <a:off x="4557713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4</a:t>
            </a:r>
          </a:p>
        </p:txBody>
      </p:sp>
      <p:sp>
        <p:nvSpPr>
          <p:cNvPr id="66" name="Text Box 24"/>
          <p:cNvSpPr txBox="1">
            <a:spLocks noChangeArrowheads="1"/>
          </p:cNvSpPr>
          <p:nvPr/>
        </p:nvSpPr>
        <p:spPr bwMode="auto">
          <a:xfrm>
            <a:off x="7013575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6</a:t>
            </a:r>
          </a:p>
        </p:txBody>
      </p:sp>
      <p:sp>
        <p:nvSpPr>
          <p:cNvPr id="67" name="Text Box 25"/>
          <p:cNvSpPr txBox="1">
            <a:spLocks noChangeArrowheads="1"/>
          </p:cNvSpPr>
          <p:nvPr/>
        </p:nvSpPr>
        <p:spPr bwMode="auto">
          <a:xfrm>
            <a:off x="5784850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5</a:t>
            </a:r>
          </a:p>
        </p:txBody>
      </p:sp>
      <p:sp>
        <p:nvSpPr>
          <p:cNvPr id="68" name="Line 26"/>
          <p:cNvSpPr>
            <a:spLocks noChangeShapeType="1"/>
          </p:cNvSpPr>
          <p:nvPr/>
        </p:nvSpPr>
        <p:spPr bwMode="auto">
          <a:xfrm>
            <a:off x="1020763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69" name="Line 33"/>
          <p:cNvSpPr>
            <a:spLocks noChangeShapeType="1"/>
          </p:cNvSpPr>
          <p:nvPr/>
        </p:nvSpPr>
        <p:spPr bwMode="auto">
          <a:xfrm>
            <a:off x="2260600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0" name="Line 34"/>
          <p:cNvSpPr>
            <a:spLocks noChangeShapeType="1"/>
          </p:cNvSpPr>
          <p:nvPr/>
        </p:nvSpPr>
        <p:spPr bwMode="auto">
          <a:xfrm>
            <a:off x="3502025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1" name="Line 35"/>
          <p:cNvSpPr>
            <a:spLocks noChangeShapeType="1"/>
          </p:cNvSpPr>
          <p:nvPr/>
        </p:nvSpPr>
        <p:spPr bwMode="auto">
          <a:xfrm>
            <a:off x="4743450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2" name="Line 36"/>
          <p:cNvSpPr>
            <a:spLocks noChangeShapeType="1"/>
          </p:cNvSpPr>
          <p:nvPr/>
        </p:nvSpPr>
        <p:spPr bwMode="auto">
          <a:xfrm>
            <a:off x="5984875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3" name="Line 37"/>
          <p:cNvSpPr>
            <a:spLocks noChangeShapeType="1"/>
          </p:cNvSpPr>
          <p:nvPr/>
        </p:nvSpPr>
        <p:spPr bwMode="auto">
          <a:xfrm>
            <a:off x="7226300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5" name="Line 50"/>
          <p:cNvSpPr>
            <a:spLocks noChangeShapeType="1"/>
          </p:cNvSpPr>
          <p:nvPr/>
        </p:nvSpPr>
        <p:spPr bwMode="auto">
          <a:xfrm flipV="1">
            <a:off x="2424113" y="3444875"/>
            <a:ext cx="5400675" cy="21272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7" name="Oval 27"/>
          <p:cNvSpPr>
            <a:spLocks noChangeArrowheads="1"/>
          </p:cNvSpPr>
          <p:nvPr/>
        </p:nvSpPr>
        <p:spPr bwMode="auto">
          <a:xfrm>
            <a:off x="923925" y="5573713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8" name="Oval 40"/>
          <p:cNvSpPr>
            <a:spLocks noChangeArrowheads="1"/>
          </p:cNvSpPr>
          <p:nvPr/>
        </p:nvSpPr>
        <p:spPr bwMode="auto">
          <a:xfrm>
            <a:off x="4502150" y="4573588"/>
            <a:ext cx="169863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9" name="Oval 41"/>
          <p:cNvSpPr>
            <a:spLocks noChangeArrowheads="1"/>
          </p:cNvSpPr>
          <p:nvPr/>
        </p:nvSpPr>
        <p:spPr bwMode="auto">
          <a:xfrm>
            <a:off x="7712075" y="3267075"/>
            <a:ext cx="169863" cy="1698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0" name="Oval 42"/>
          <p:cNvSpPr>
            <a:spLocks noChangeArrowheads="1"/>
          </p:cNvSpPr>
          <p:nvPr/>
        </p:nvSpPr>
        <p:spPr bwMode="auto">
          <a:xfrm>
            <a:off x="5572125" y="4138613"/>
            <a:ext cx="169863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1" name="Oval 43"/>
          <p:cNvSpPr>
            <a:spLocks noChangeArrowheads="1"/>
          </p:cNvSpPr>
          <p:nvPr/>
        </p:nvSpPr>
        <p:spPr bwMode="auto">
          <a:xfrm>
            <a:off x="6642100" y="3703638"/>
            <a:ext cx="169863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2" name="Oval 45"/>
          <p:cNvSpPr>
            <a:spLocks noChangeArrowheads="1"/>
          </p:cNvSpPr>
          <p:nvPr/>
        </p:nvSpPr>
        <p:spPr bwMode="auto">
          <a:xfrm>
            <a:off x="7115175" y="3386138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3" name="Oval 46"/>
          <p:cNvSpPr>
            <a:spLocks noChangeArrowheads="1"/>
          </p:cNvSpPr>
          <p:nvPr/>
        </p:nvSpPr>
        <p:spPr bwMode="auto">
          <a:xfrm>
            <a:off x="5876925" y="3822700"/>
            <a:ext cx="169863" cy="1698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4" name="Oval 47"/>
          <p:cNvSpPr>
            <a:spLocks noChangeArrowheads="1"/>
          </p:cNvSpPr>
          <p:nvPr/>
        </p:nvSpPr>
        <p:spPr bwMode="auto">
          <a:xfrm>
            <a:off x="4638675" y="4260850"/>
            <a:ext cx="169863" cy="1698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5" name="Oval 39"/>
          <p:cNvSpPr>
            <a:spLocks noChangeArrowheads="1"/>
          </p:cNvSpPr>
          <p:nvPr/>
        </p:nvSpPr>
        <p:spPr bwMode="auto">
          <a:xfrm>
            <a:off x="3432175" y="5008563"/>
            <a:ext cx="169863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6" name="Oval 48"/>
          <p:cNvSpPr>
            <a:spLocks noChangeArrowheads="1"/>
          </p:cNvSpPr>
          <p:nvPr/>
        </p:nvSpPr>
        <p:spPr bwMode="auto">
          <a:xfrm>
            <a:off x="3400425" y="4697413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7" name="Oval 49"/>
          <p:cNvSpPr>
            <a:spLocks noChangeArrowheads="1"/>
          </p:cNvSpPr>
          <p:nvPr/>
        </p:nvSpPr>
        <p:spPr bwMode="auto">
          <a:xfrm>
            <a:off x="2162175" y="5135563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8" name="Oval 38"/>
          <p:cNvSpPr>
            <a:spLocks noChangeArrowheads="1"/>
          </p:cNvSpPr>
          <p:nvPr/>
        </p:nvSpPr>
        <p:spPr bwMode="auto">
          <a:xfrm>
            <a:off x="2360613" y="5443538"/>
            <a:ext cx="169862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9" name="Freeform 56"/>
          <p:cNvSpPr>
            <a:spLocks/>
          </p:cNvSpPr>
          <p:nvPr/>
        </p:nvSpPr>
        <p:spPr bwMode="auto">
          <a:xfrm>
            <a:off x="1066800" y="5567363"/>
            <a:ext cx="1320800" cy="130175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354" y="87"/>
              </a:cxn>
              <a:cxn ang="0">
                <a:pos x="832" y="0"/>
              </a:cxn>
            </a:cxnLst>
            <a:rect l="0" t="0" r="r" b="b"/>
            <a:pathLst>
              <a:path w="832" h="97">
                <a:moveTo>
                  <a:pt x="0" y="58"/>
                </a:moveTo>
                <a:cubicBezTo>
                  <a:pt x="107" y="77"/>
                  <a:pt x="215" y="97"/>
                  <a:pt x="354" y="87"/>
                </a:cubicBezTo>
                <a:cubicBezTo>
                  <a:pt x="493" y="77"/>
                  <a:pt x="662" y="38"/>
                  <a:pt x="832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ot"/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0" name="Freeform 57"/>
          <p:cNvSpPr>
            <a:spLocks/>
          </p:cNvSpPr>
          <p:nvPr/>
        </p:nvSpPr>
        <p:spPr bwMode="auto">
          <a:xfrm>
            <a:off x="3584575" y="4697413"/>
            <a:ext cx="987425" cy="153987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354" y="87"/>
              </a:cxn>
              <a:cxn ang="0">
                <a:pos x="832" y="0"/>
              </a:cxn>
            </a:cxnLst>
            <a:rect l="0" t="0" r="r" b="b"/>
            <a:pathLst>
              <a:path w="832" h="97">
                <a:moveTo>
                  <a:pt x="0" y="58"/>
                </a:moveTo>
                <a:cubicBezTo>
                  <a:pt x="107" y="77"/>
                  <a:pt x="215" y="97"/>
                  <a:pt x="354" y="87"/>
                </a:cubicBezTo>
                <a:cubicBezTo>
                  <a:pt x="493" y="77"/>
                  <a:pt x="662" y="38"/>
                  <a:pt x="832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ot"/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1" name="Freeform 58"/>
          <p:cNvSpPr>
            <a:spLocks/>
          </p:cNvSpPr>
          <p:nvPr/>
        </p:nvSpPr>
        <p:spPr bwMode="auto">
          <a:xfrm>
            <a:off x="4814888" y="4276725"/>
            <a:ext cx="781050" cy="141288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354" y="87"/>
              </a:cxn>
              <a:cxn ang="0">
                <a:pos x="832" y="0"/>
              </a:cxn>
            </a:cxnLst>
            <a:rect l="0" t="0" r="r" b="b"/>
            <a:pathLst>
              <a:path w="832" h="97">
                <a:moveTo>
                  <a:pt x="0" y="58"/>
                </a:moveTo>
                <a:cubicBezTo>
                  <a:pt x="107" y="77"/>
                  <a:pt x="215" y="97"/>
                  <a:pt x="354" y="87"/>
                </a:cubicBezTo>
                <a:cubicBezTo>
                  <a:pt x="493" y="77"/>
                  <a:pt x="662" y="38"/>
                  <a:pt x="832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ot"/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2" name="Freeform 59"/>
          <p:cNvSpPr>
            <a:spLocks/>
          </p:cNvSpPr>
          <p:nvPr/>
        </p:nvSpPr>
        <p:spPr bwMode="auto">
          <a:xfrm>
            <a:off x="2338388" y="5116513"/>
            <a:ext cx="1103312" cy="165100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354" y="87"/>
              </a:cxn>
              <a:cxn ang="0">
                <a:pos x="832" y="0"/>
              </a:cxn>
            </a:cxnLst>
            <a:rect l="0" t="0" r="r" b="b"/>
            <a:pathLst>
              <a:path w="832" h="97">
                <a:moveTo>
                  <a:pt x="0" y="58"/>
                </a:moveTo>
                <a:cubicBezTo>
                  <a:pt x="107" y="77"/>
                  <a:pt x="215" y="97"/>
                  <a:pt x="354" y="87"/>
                </a:cubicBezTo>
                <a:cubicBezTo>
                  <a:pt x="493" y="77"/>
                  <a:pt x="662" y="38"/>
                  <a:pt x="832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ot"/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3" name="Freeform 60"/>
          <p:cNvSpPr>
            <a:spLocks/>
          </p:cNvSpPr>
          <p:nvPr/>
        </p:nvSpPr>
        <p:spPr bwMode="auto">
          <a:xfrm>
            <a:off x="7299325" y="3406775"/>
            <a:ext cx="452438" cy="133350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354" y="87"/>
              </a:cxn>
              <a:cxn ang="0">
                <a:pos x="832" y="0"/>
              </a:cxn>
            </a:cxnLst>
            <a:rect l="0" t="0" r="r" b="b"/>
            <a:pathLst>
              <a:path w="832" h="97">
                <a:moveTo>
                  <a:pt x="0" y="58"/>
                </a:moveTo>
                <a:cubicBezTo>
                  <a:pt x="107" y="77"/>
                  <a:pt x="215" y="97"/>
                  <a:pt x="354" y="87"/>
                </a:cubicBezTo>
                <a:cubicBezTo>
                  <a:pt x="493" y="77"/>
                  <a:pt x="662" y="38"/>
                  <a:pt x="832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ot"/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4" name="Freeform 61"/>
          <p:cNvSpPr>
            <a:spLocks/>
          </p:cNvSpPr>
          <p:nvPr/>
        </p:nvSpPr>
        <p:spPr bwMode="auto">
          <a:xfrm>
            <a:off x="6015038" y="3835400"/>
            <a:ext cx="666750" cy="141288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354" y="87"/>
              </a:cxn>
              <a:cxn ang="0">
                <a:pos x="832" y="0"/>
              </a:cxn>
            </a:cxnLst>
            <a:rect l="0" t="0" r="r" b="b"/>
            <a:pathLst>
              <a:path w="832" h="97">
                <a:moveTo>
                  <a:pt x="0" y="58"/>
                </a:moveTo>
                <a:cubicBezTo>
                  <a:pt x="107" y="77"/>
                  <a:pt x="215" y="97"/>
                  <a:pt x="354" y="87"/>
                </a:cubicBezTo>
                <a:cubicBezTo>
                  <a:pt x="493" y="77"/>
                  <a:pt x="662" y="38"/>
                  <a:pt x="832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ot"/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All Shots</a:t>
            </a:r>
            <a:endParaRPr lang="en-US" dirty="0"/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819150" y="1128713"/>
            <a:ext cx="7573963" cy="49625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803275" y="1846263"/>
            <a:ext cx="7620000" cy="4222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874713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1</a:t>
            </a:r>
          </a:p>
        </p:txBody>
      </p:sp>
      <p:sp>
        <p:nvSpPr>
          <p:cNvPr id="48" name="Freeform 6"/>
          <p:cNvSpPr>
            <a:spLocks/>
          </p:cNvSpPr>
          <p:nvPr/>
        </p:nvSpPr>
        <p:spPr bwMode="auto">
          <a:xfrm>
            <a:off x="1138238" y="3195638"/>
            <a:ext cx="7269162" cy="2857500"/>
          </a:xfrm>
          <a:custGeom>
            <a:avLst/>
            <a:gdLst/>
            <a:ahLst/>
            <a:cxnLst>
              <a:cxn ang="0">
                <a:pos x="0" y="1500"/>
              </a:cxn>
              <a:cxn ang="0">
                <a:pos x="2599" y="1500"/>
              </a:cxn>
              <a:cxn ang="0">
                <a:pos x="2599" y="0"/>
              </a:cxn>
              <a:cxn ang="0">
                <a:pos x="0" y="1500"/>
              </a:cxn>
            </a:cxnLst>
            <a:rect l="0" t="0" r="r" b="b"/>
            <a:pathLst>
              <a:path w="2599" h="1500">
                <a:moveTo>
                  <a:pt x="0" y="1500"/>
                </a:moveTo>
                <a:lnTo>
                  <a:pt x="2599" y="1500"/>
                </a:lnTo>
                <a:lnTo>
                  <a:pt x="2599" y="0"/>
                </a:lnTo>
                <a:lnTo>
                  <a:pt x="0" y="15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49" name="Line 7"/>
          <p:cNvSpPr>
            <a:spLocks noChangeShapeType="1"/>
          </p:cNvSpPr>
          <p:nvPr/>
        </p:nvSpPr>
        <p:spPr bwMode="auto">
          <a:xfrm>
            <a:off x="766763" y="1819275"/>
            <a:ext cx="76231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0" name="Line 8"/>
          <p:cNvSpPr>
            <a:spLocks noChangeShapeType="1"/>
          </p:cNvSpPr>
          <p:nvPr/>
        </p:nvSpPr>
        <p:spPr bwMode="auto">
          <a:xfrm flipV="1">
            <a:off x="1176338" y="3168650"/>
            <a:ext cx="7291387" cy="28590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 rot="16200000" flipV="1">
            <a:off x="-122237" y="2928937"/>
            <a:ext cx="3683000" cy="1438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2" name="Line 10"/>
          <p:cNvSpPr>
            <a:spLocks noChangeShapeType="1"/>
          </p:cNvSpPr>
          <p:nvPr/>
        </p:nvSpPr>
        <p:spPr bwMode="auto">
          <a:xfrm rot="16200000" flipV="1">
            <a:off x="1291431" y="2836069"/>
            <a:ext cx="3190875" cy="1246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3" name="Line 11"/>
          <p:cNvSpPr>
            <a:spLocks noChangeShapeType="1"/>
          </p:cNvSpPr>
          <p:nvPr/>
        </p:nvSpPr>
        <p:spPr bwMode="auto">
          <a:xfrm rot="16200000" flipV="1">
            <a:off x="2634457" y="2674144"/>
            <a:ext cx="2798762" cy="109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4" name="Line 12"/>
          <p:cNvSpPr>
            <a:spLocks noChangeShapeType="1"/>
          </p:cNvSpPr>
          <p:nvPr/>
        </p:nvSpPr>
        <p:spPr bwMode="auto">
          <a:xfrm rot="16200000" flipV="1">
            <a:off x="6722269" y="2245519"/>
            <a:ext cx="1535113" cy="600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5" name="Line 13"/>
          <p:cNvSpPr>
            <a:spLocks noChangeShapeType="1"/>
          </p:cNvSpPr>
          <p:nvPr/>
        </p:nvSpPr>
        <p:spPr bwMode="auto">
          <a:xfrm rot="16200000" flipV="1">
            <a:off x="4006850" y="2541588"/>
            <a:ext cx="2363787" cy="922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" name="Line 14"/>
          <p:cNvSpPr>
            <a:spLocks noChangeShapeType="1"/>
          </p:cNvSpPr>
          <p:nvPr/>
        </p:nvSpPr>
        <p:spPr bwMode="auto">
          <a:xfrm rot="16200000" flipV="1">
            <a:off x="5357020" y="2386806"/>
            <a:ext cx="1960562" cy="765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7" name="Text Box 15"/>
          <p:cNvSpPr txBox="1">
            <a:spLocks noChangeArrowheads="1"/>
          </p:cNvSpPr>
          <p:nvPr/>
        </p:nvSpPr>
        <p:spPr bwMode="auto">
          <a:xfrm>
            <a:off x="684213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58" name="Text Box 16"/>
          <p:cNvSpPr txBox="1">
            <a:spLocks noChangeArrowheads="1"/>
          </p:cNvSpPr>
          <p:nvPr/>
        </p:nvSpPr>
        <p:spPr bwMode="auto">
          <a:xfrm>
            <a:off x="1920875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59" name="Text Box 17"/>
          <p:cNvSpPr txBox="1">
            <a:spLocks noChangeArrowheads="1"/>
          </p:cNvSpPr>
          <p:nvPr/>
        </p:nvSpPr>
        <p:spPr bwMode="auto">
          <a:xfrm>
            <a:off x="3157538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60" name="Text Box 18"/>
          <p:cNvSpPr txBox="1">
            <a:spLocks noChangeArrowheads="1"/>
          </p:cNvSpPr>
          <p:nvPr/>
        </p:nvSpPr>
        <p:spPr bwMode="auto">
          <a:xfrm>
            <a:off x="4394200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5630863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62" name="Text Box 20"/>
          <p:cNvSpPr txBox="1">
            <a:spLocks noChangeArrowheads="1"/>
          </p:cNvSpPr>
          <p:nvPr/>
        </p:nvSpPr>
        <p:spPr bwMode="auto">
          <a:xfrm>
            <a:off x="6867525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63" name="Text Box 21"/>
          <p:cNvSpPr txBox="1">
            <a:spLocks noChangeArrowheads="1"/>
          </p:cNvSpPr>
          <p:nvPr/>
        </p:nvSpPr>
        <p:spPr bwMode="auto">
          <a:xfrm>
            <a:off x="2101850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2</a:t>
            </a:r>
          </a:p>
        </p:txBody>
      </p:sp>
      <p:sp>
        <p:nvSpPr>
          <p:cNvPr id="64" name="Text Box 22"/>
          <p:cNvSpPr txBox="1">
            <a:spLocks noChangeArrowheads="1"/>
          </p:cNvSpPr>
          <p:nvPr/>
        </p:nvSpPr>
        <p:spPr bwMode="auto">
          <a:xfrm>
            <a:off x="3328988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3</a:t>
            </a:r>
          </a:p>
        </p:txBody>
      </p:sp>
      <p:sp>
        <p:nvSpPr>
          <p:cNvPr id="65" name="Text Box 23"/>
          <p:cNvSpPr txBox="1">
            <a:spLocks noChangeArrowheads="1"/>
          </p:cNvSpPr>
          <p:nvPr/>
        </p:nvSpPr>
        <p:spPr bwMode="auto">
          <a:xfrm>
            <a:off x="4557713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4</a:t>
            </a:r>
          </a:p>
        </p:txBody>
      </p:sp>
      <p:sp>
        <p:nvSpPr>
          <p:cNvPr id="66" name="Text Box 24"/>
          <p:cNvSpPr txBox="1">
            <a:spLocks noChangeArrowheads="1"/>
          </p:cNvSpPr>
          <p:nvPr/>
        </p:nvSpPr>
        <p:spPr bwMode="auto">
          <a:xfrm>
            <a:off x="7013575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6</a:t>
            </a:r>
          </a:p>
        </p:txBody>
      </p:sp>
      <p:sp>
        <p:nvSpPr>
          <p:cNvPr id="67" name="Text Box 25"/>
          <p:cNvSpPr txBox="1">
            <a:spLocks noChangeArrowheads="1"/>
          </p:cNvSpPr>
          <p:nvPr/>
        </p:nvSpPr>
        <p:spPr bwMode="auto">
          <a:xfrm>
            <a:off x="5784850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5</a:t>
            </a:r>
          </a:p>
        </p:txBody>
      </p:sp>
      <p:sp>
        <p:nvSpPr>
          <p:cNvPr id="68" name="Line 26"/>
          <p:cNvSpPr>
            <a:spLocks noChangeShapeType="1"/>
          </p:cNvSpPr>
          <p:nvPr/>
        </p:nvSpPr>
        <p:spPr bwMode="auto">
          <a:xfrm>
            <a:off x="1020763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69" name="Line 33"/>
          <p:cNvSpPr>
            <a:spLocks noChangeShapeType="1"/>
          </p:cNvSpPr>
          <p:nvPr/>
        </p:nvSpPr>
        <p:spPr bwMode="auto">
          <a:xfrm>
            <a:off x="2260600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0" name="Line 34"/>
          <p:cNvSpPr>
            <a:spLocks noChangeShapeType="1"/>
          </p:cNvSpPr>
          <p:nvPr/>
        </p:nvSpPr>
        <p:spPr bwMode="auto">
          <a:xfrm>
            <a:off x="3502025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1" name="Line 35"/>
          <p:cNvSpPr>
            <a:spLocks noChangeShapeType="1"/>
          </p:cNvSpPr>
          <p:nvPr/>
        </p:nvSpPr>
        <p:spPr bwMode="auto">
          <a:xfrm>
            <a:off x="4743450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2" name="Line 36"/>
          <p:cNvSpPr>
            <a:spLocks noChangeShapeType="1"/>
          </p:cNvSpPr>
          <p:nvPr/>
        </p:nvSpPr>
        <p:spPr bwMode="auto">
          <a:xfrm>
            <a:off x="5984875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3" name="Line 37"/>
          <p:cNvSpPr>
            <a:spLocks noChangeShapeType="1"/>
          </p:cNvSpPr>
          <p:nvPr/>
        </p:nvSpPr>
        <p:spPr bwMode="auto">
          <a:xfrm>
            <a:off x="7226300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4" name="Text Box 44"/>
          <p:cNvSpPr txBox="1">
            <a:spLocks noChangeArrowheads="1"/>
          </p:cNvSpPr>
          <p:nvPr/>
        </p:nvSpPr>
        <p:spPr bwMode="auto">
          <a:xfrm>
            <a:off x="4033939" y="5378450"/>
            <a:ext cx="4378122" cy="70788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latin typeface="Tahoma" pitchFamily="34" charset="0"/>
              </a:rPr>
              <a:t>The reflection is downdip and its</a:t>
            </a:r>
          </a:p>
          <a:p>
            <a:pPr algn="ctr"/>
            <a:r>
              <a:rPr lang="en-US" sz="2000" b="1" dirty="0">
                <a:latin typeface="Tahoma" pitchFamily="34" charset="0"/>
              </a:rPr>
              <a:t>dip is less than the interface</a:t>
            </a:r>
          </a:p>
        </p:txBody>
      </p:sp>
      <p:sp>
        <p:nvSpPr>
          <p:cNvPr id="75" name="Line 50"/>
          <p:cNvSpPr>
            <a:spLocks noChangeShapeType="1"/>
          </p:cNvSpPr>
          <p:nvPr/>
        </p:nvSpPr>
        <p:spPr bwMode="auto">
          <a:xfrm flipV="1">
            <a:off x="2424113" y="3444875"/>
            <a:ext cx="5400675" cy="21272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6" name="Line 51"/>
          <p:cNvSpPr>
            <a:spLocks noChangeShapeType="1"/>
          </p:cNvSpPr>
          <p:nvPr/>
        </p:nvSpPr>
        <p:spPr bwMode="auto">
          <a:xfrm flipV="1">
            <a:off x="1001713" y="3405188"/>
            <a:ext cx="6251575" cy="223361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7" name="Oval 27"/>
          <p:cNvSpPr>
            <a:spLocks noChangeArrowheads="1"/>
          </p:cNvSpPr>
          <p:nvPr/>
        </p:nvSpPr>
        <p:spPr bwMode="auto">
          <a:xfrm>
            <a:off x="923925" y="5573713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8" name="Oval 40"/>
          <p:cNvSpPr>
            <a:spLocks noChangeArrowheads="1"/>
          </p:cNvSpPr>
          <p:nvPr/>
        </p:nvSpPr>
        <p:spPr bwMode="auto">
          <a:xfrm>
            <a:off x="4502150" y="4573588"/>
            <a:ext cx="169863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9" name="Oval 41"/>
          <p:cNvSpPr>
            <a:spLocks noChangeArrowheads="1"/>
          </p:cNvSpPr>
          <p:nvPr/>
        </p:nvSpPr>
        <p:spPr bwMode="auto">
          <a:xfrm>
            <a:off x="7712075" y="3267075"/>
            <a:ext cx="169863" cy="1698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0" name="Oval 42"/>
          <p:cNvSpPr>
            <a:spLocks noChangeArrowheads="1"/>
          </p:cNvSpPr>
          <p:nvPr/>
        </p:nvSpPr>
        <p:spPr bwMode="auto">
          <a:xfrm>
            <a:off x="5572125" y="4138613"/>
            <a:ext cx="169863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1" name="Oval 43"/>
          <p:cNvSpPr>
            <a:spLocks noChangeArrowheads="1"/>
          </p:cNvSpPr>
          <p:nvPr/>
        </p:nvSpPr>
        <p:spPr bwMode="auto">
          <a:xfrm>
            <a:off x="6642100" y="3703638"/>
            <a:ext cx="169863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2" name="Oval 45"/>
          <p:cNvSpPr>
            <a:spLocks noChangeArrowheads="1"/>
          </p:cNvSpPr>
          <p:nvPr/>
        </p:nvSpPr>
        <p:spPr bwMode="auto">
          <a:xfrm>
            <a:off x="7115175" y="3386138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3" name="Oval 46"/>
          <p:cNvSpPr>
            <a:spLocks noChangeArrowheads="1"/>
          </p:cNvSpPr>
          <p:nvPr/>
        </p:nvSpPr>
        <p:spPr bwMode="auto">
          <a:xfrm>
            <a:off x="5876925" y="3822700"/>
            <a:ext cx="169863" cy="1698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4" name="Oval 47"/>
          <p:cNvSpPr>
            <a:spLocks noChangeArrowheads="1"/>
          </p:cNvSpPr>
          <p:nvPr/>
        </p:nvSpPr>
        <p:spPr bwMode="auto">
          <a:xfrm>
            <a:off x="4638675" y="4260850"/>
            <a:ext cx="169863" cy="1698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5" name="Oval 39"/>
          <p:cNvSpPr>
            <a:spLocks noChangeArrowheads="1"/>
          </p:cNvSpPr>
          <p:nvPr/>
        </p:nvSpPr>
        <p:spPr bwMode="auto">
          <a:xfrm>
            <a:off x="3432175" y="5008563"/>
            <a:ext cx="169863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6" name="Oval 48"/>
          <p:cNvSpPr>
            <a:spLocks noChangeArrowheads="1"/>
          </p:cNvSpPr>
          <p:nvPr/>
        </p:nvSpPr>
        <p:spPr bwMode="auto">
          <a:xfrm>
            <a:off x="3400425" y="4697413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7" name="Oval 49"/>
          <p:cNvSpPr>
            <a:spLocks noChangeArrowheads="1"/>
          </p:cNvSpPr>
          <p:nvPr/>
        </p:nvSpPr>
        <p:spPr bwMode="auto">
          <a:xfrm>
            <a:off x="2162175" y="5135563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8" name="Oval 38"/>
          <p:cNvSpPr>
            <a:spLocks noChangeArrowheads="1"/>
          </p:cNvSpPr>
          <p:nvPr/>
        </p:nvSpPr>
        <p:spPr bwMode="auto">
          <a:xfrm>
            <a:off x="2360613" y="5443538"/>
            <a:ext cx="169862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9" name="Freeform 56"/>
          <p:cNvSpPr>
            <a:spLocks/>
          </p:cNvSpPr>
          <p:nvPr/>
        </p:nvSpPr>
        <p:spPr bwMode="auto">
          <a:xfrm>
            <a:off x="1066800" y="5567363"/>
            <a:ext cx="1320800" cy="130175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354" y="87"/>
              </a:cxn>
              <a:cxn ang="0">
                <a:pos x="832" y="0"/>
              </a:cxn>
            </a:cxnLst>
            <a:rect l="0" t="0" r="r" b="b"/>
            <a:pathLst>
              <a:path w="832" h="97">
                <a:moveTo>
                  <a:pt x="0" y="58"/>
                </a:moveTo>
                <a:cubicBezTo>
                  <a:pt x="107" y="77"/>
                  <a:pt x="215" y="97"/>
                  <a:pt x="354" y="87"/>
                </a:cubicBezTo>
                <a:cubicBezTo>
                  <a:pt x="493" y="77"/>
                  <a:pt x="662" y="38"/>
                  <a:pt x="832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ot"/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0" name="Freeform 57"/>
          <p:cNvSpPr>
            <a:spLocks/>
          </p:cNvSpPr>
          <p:nvPr/>
        </p:nvSpPr>
        <p:spPr bwMode="auto">
          <a:xfrm>
            <a:off x="3584575" y="4697413"/>
            <a:ext cx="987425" cy="153987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354" y="87"/>
              </a:cxn>
              <a:cxn ang="0">
                <a:pos x="832" y="0"/>
              </a:cxn>
            </a:cxnLst>
            <a:rect l="0" t="0" r="r" b="b"/>
            <a:pathLst>
              <a:path w="832" h="97">
                <a:moveTo>
                  <a:pt x="0" y="58"/>
                </a:moveTo>
                <a:cubicBezTo>
                  <a:pt x="107" y="77"/>
                  <a:pt x="215" y="97"/>
                  <a:pt x="354" y="87"/>
                </a:cubicBezTo>
                <a:cubicBezTo>
                  <a:pt x="493" y="77"/>
                  <a:pt x="662" y="38"/>
                  <a:pt x="832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ot"/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1" name="Freeform 58"/>
          <p:cNvSpPr>
            <a:spLocks/>
          </p:cNvSpPr>
          <p:nvPr/>
        </p:nvSpPr>
        <p:spPr bwMode="auto">
          <a:xfrm>
            <a:off x="4814888" y="4276725"/>
            <a:ext cx="781050" cy="141288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354" y="87"/>
              </a:cxn>
              <a:cxn ang="0">
                <a:pos x="832" y="0"/>
              </a:cxn>
            </a:cxnLst>
            <a:rect l="0" t="0" r="r" b="b"/>
            <a:pathLst>
              <a:path w="832" h="97">
                <a:moveTo>
                  <a:pt x="0" y="58"/>
                </a:moveTo>
                <a:cubicBezTo>
                  <a:pt x="107" y="77"/>
                  <a:pt x="215" y="97"/>
                  <a:pt x="354" y="87"/>
                </a:cubicBezTo>
                <a:cubicBezTo>
                  <a:pt x="493" y="77"/>
                  <a:pt x="662" y="38"/>
                  <a:pt x="832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ot"/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2" name="Freeform 59"/>
          <p:cNvSpPr>
            <a:spLocks/>
          </p:cNvSpPr>
          <p:nvPr/>
        </p:nvSpPr>
        <p:spPr bwMode="auto">
          <a:xfrm>
            <a:off x="2338388" y="5116513"/>
            <a:ext cx="1103312" cy="165100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354" y="87"/>
              </a:cxn>
              <a:cxn ang="0">
                <a:pos x="832" y="0"/>
              </a:cxn>
            </a:cxnLst>
            <a:rect l="0" t="0" r="r" b="b"/>
            <a:pathLst>
              <a:path w="832" h="97">
                <a:moveTo>
                  <a:pt x="0" y="58"/>
                </a:moveTo>
                <a:cubicBezTo>
                  <a:pt x="107" y="77"/>
                  <a:pt x="215" y="97"/>
                  <a:pt x="354" y="87"/>
                </a:cubicBezTo>
                <a:cubicBezTo>
                  <a:pt x="493" y="77"/>
                  <a:pt x="662" y="38"/>
                  <a:pt x="832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ot"/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3" name="Freeform 60"/>
          <p:cNvSpPr>
            <a:spLocks/>
          </p:cNvSpPr>
          <p:nvPr/>
        </p:nvSpPr>
        <p:spPr bwMode="auto">
          <a:xfrm>
            <a:off x="7299325" y="3406775"/>
            <a:ext cx="452438" cy="133350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354" y="87"/>
              </a:cxn>
              <a:cxn ang="0">
                <a:pos x="832" y="0"/>
              </a:cxn>
            </a:cxnLst>
            <a:rect l="0" t="0" r="r" b="b"/>
            <a:pathLst>
              <a:path w="832" h="97">
                <a:moveTo>
                  <a:pt x="0" y="58"/>
                </a:moveTo>
                <a:cubicBezTo>
                  <a:pt x="107" y="77"/>
                  <a:pt x="215" y="97"/>
                  <a:pt x="354" y="87"/>
                </a:cubicBezTo>
                <a:cubicBezTo>
                  <a:pt x="493" y="77"/>
                  <a:pt x="662" y="38"/>
                  <a:pt x="832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ot"/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4" name="Freeform 61"/>
          <p:cNvSpPr>
            <a:spLocks/>
          </p:cNvSpPr>
          <p:nvPr/>
        </p:nvSpPr>
        <p:spPr bwMode="auto">
          <a:xfrm>
            <a:off x="6015038" y="3835400"/>
            <a:ext cx="666750" cy="141288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354" y="87"/>
              </a:cxn>
              <a:cxn ang="0">
                <a:pos x="832" y="0"/>
              </a:cxn>
            </a:cxnLst>
            <a:rect l="0" t="0" r="r" b="b"/>
            <a:pathLst>
              <a:path w="832" h="97">
                <a:moveTo>
                  <a:pt x="0" y="58"/>
                </a:moveTo>
                <a:cubicBezTo>
                  <a:pt x="107" y="77"/>
                  <a:pt x="215" y="97"/>
                  <a:pt x="354" y="87"/>
                </a:cubicBezTo>
                <a:cubicBezTo>
                  <a:pt x="493" y="77"/>
                  <a:pt x="662" y="38"/>
                  <a:pt x="832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ot"/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89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Exercise 5a</a:t>
            </a:r>
            <a:endParaRPr lang="en-US" altLang="en-US" dirty="0" smtClean="0"/>
          </a:p>
        </p:txBody>
      </p:sp>
      <p:sp>
        <p:nvSpPr>
          <p:cNvPr id="38916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21747</TotalTime>
  <Words>179</Words>
  <Application>Microsoft Macintosh PowerPoint</Application>
  <PresentationFormat>On-screen Show (4:3)</PresentationFormat>
  <Paragraphs>69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Exercise 5a:  Dipping Reflector</vt:lpstr>
      <vt:lpstr>For Shot #1</vt:lpstr>
      <vt:lpstr>For All Shots</vt:lpstr>
      <vt:lpstr>For All Shots</vt:lpstr>
      <vt:lpstr>Exercise 5a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170</cp:revision>
  <cp:lastPrinted>2001-11-26T19:56:19Z</cp:lastPrinted>
  <dcterms:created xsi:type="dcterms:W3CDTF">2001-11-20T13:29:42Z</dcterms:created>
  <dcterms:modified xsi:type="dcterms:W3CDTF">2015-03-30T00:03:55Z</dcterms:modified>
</cp:coreProperties>
</file>