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9" r:id="rId2"/>
    <p:sldId id="351" r:id="rId3"/>
    <p:sldId id="352" r:id="rId4"/>
    <p:sldId id="353" r:id="rId5"/>
    <p:sldId id="354" r:id="rId6"/>
    <p:sldId id="355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3" r:id="rId15"/>
    <p:sldId id="364" r:id="rId16"/>
    <p:sldId id="349" r:id="rId17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BA5"/>
    <a:srgbClr val="0033CC"/>
    <a:srgbClr val="CCECFF"/>
    <a:srgbClr val="000066"/>
    <a:srgbClr val="FF00FF"/>
    <a:srgbClr val="008000"/>
    <a:srgbClr val="FF0000"/>
    <a:srgbClr val="99CCFF"/>
    <a:srgbClr val="FF0066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5512" autoAdjust="0"/>
  </p:normalViewPr>
  <p:slideViewPr>
    <p:cSldViewPr snapToGrid="0">
      <p:cViewPr varScale="1">
        <p:scale>
          <a:sx n="49" d="100"/>
          <a:sy n="49" d="100"/>
        </p:scale>
        <p:origin x="-1984" y="-112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0C40C13-24E2-4FA0-9644-2103F379F42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0880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FA5B1C5-F8F7-4C25-81AE-ECFF46DF10B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21817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Unit</a:t>
            </a:r>
            <a:r>
              <a:rPr lang="en-US" baseline="0" dirty="0" smtClean="0"/>
              <a:t> 5 </a:t>
            </a:r>
            <a:r>
              <a:rPr lang="en-US" dirty="0" smtClean="0"/>
              <a:t>gives </a:t>
            </a:r>
            <a:r>
              <a:rPr lang="en-US" dirty="0" smtClean="0"/>
              <a:t>a very simple introduction into reflection seismology</a:t>
            </a:r>
            <a:r>
              <a:rPr lang="en-US" dirty="0" smtClean="0"/>
              <a:t>. This lecture covers an</a:t>
            </a:r>
            <a:r>
              <a:rPr lang="en-US" baseline="0" dirty="0" smtClean="0"/>
              <a:t> introduction into the seismic reflection method, seismic acquisition, and seismic processing. The goal is to obtain subsurface images so that we can interpret geology and hydrocarbon (HC) system elements.</a:t>
            </a:r>
            <a:endParaRPr 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88AF9B-54E0-42B9-B942-86195BC32557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13253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AC3CD0-DE0E-43C2-8CD2-94139FFA29C6}" type="slidenum">
              <a:rPr lang="en-US"/>
              <a:pPr/>
              <a:t>10</a:t>
            </a:fld>
            <a:endParaRPr lang="en-US"/>
          </a:p>
        </p:txBody>
      </p:sp>
      <p:sp>
        <p:nvSpPr>
          <p:cNvPr id="337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On </a:t>
            </a:r>
            <a:r>
              <a:rPr lang="en-US" dirty="0"/>
              <a:t>the CMP gather, we again have reflections with a hyperbolic </a:t>
            </a:r>
            <a:r>
              <a:rPr lang="en-US" dirty="0" smtClean="0"/>
              <a:t>shape.</a:t>
            </a:r>
            <a:r>
              <a:rPr lang="en-US" baseline="0" dirty="0"/>
              <a:t> </a:t>
            </a:r>
            <a:r>
              <a:rPr lang="en-US" dirty="0" smtClean="0">
                <a:solidFill>
                  <a:schemeClr val="bg1"/>
                </a:solidFill>
              </a:rPr>
              <a:t>The </a:t>
            </a:r>
            <a:r>
              <a:rPr lang="en-US" dirty="0">
                <a:solidFill>
                  <a:schemeClr val="bg1"/>
                </a:solidFill>
              </a:rPr>
              <a:t>travel times differ since the path for a near offset trace is shorter than the path for a far offset </a:t>
            </a:r>
            <a:r>
              <a:rPr lang="en-US" dirty="0" smtClean="0">
                <a:solidFill>
                  <a:schemeClr val="bg1"/>
                </a:solidFill>
              </a:rPr>
              <a:t>trace.</a:t>
            </a:r>
            <a:r>
              <a:rPr lang="en-US" baseline="0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If </a:t>
            </a:r>
            <a:r>
              <a:rPr lang="en-US" dirty="0">
                <a:solidFill>
                  <a:schemeClr val="bg1"/>
                </a:solidFill>
              </a:rPr>
              <a:t>we know or can estimate the correct velocity, we can correct for the difference in travel time for each </a:t>
            </a:r>
            <a:r>
              <a:rPr lang="en-US" dirty="0" smtClean="0">
                <a:solidFill>
                  <a:schemeClr val="bg1"/>
                </a:solidFill>
              </a:rPr>
              <a:t>trace.</a:t>
            </a:r>
            <a:r>
              <a:rPr lang="en-US" baseline="0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From </a:t>
            </a:r>
            <a:r>
              <a:rPr lang="en-US" dirty="0">
                <a:solidFill>
                  <a:schemeClr val="bg1"/>
                </a:solidFill>
              </a:rPr>
              <a:t>the shape of </a:t>
            </a:r>
            <a:r>
              <a:rPr lang="en-US" dirty="0" smtClean="0">
                <a:solidFill>
                  <a:schemeClr val="bg1"/>
                </a:solidFill>
              </a:rPr>
              <a:t>the</a:t>
            </a:r>
            <a:r>
              <a:rPr lang="en-US" baseline="0" dirty="0" smtClean="0">
                <a:solidFill>
                  <a:schemeClr val="bg1"/>
                </a:solidFill>
              </a:rPr>
              <a:t> </a:t>
            </a:r>
            <a:r>
              <a:rPr lang="en-US" dirty="0" smtClean="0"/>
              <a:t>hyperbola</a:t>
            </a:r>
            <a:r>
              <a:rPr lang="en-US" dirty="0"/>
              <a:t>, we can estimate the average velocity down to the depth of the </a:t>
            </a:r>
            <a:r>
              <a:rPr lang="en-US" dirty="0" smtClean="0"/>
              <a:t>reflection.</a:t>
            </a:r>
          </a:p>
          <a:p>
            <a:pPr lvl="0">
              <a:buFontTx/>
              <a:buNone/>
            </a:pPr>
            <a:endParaRPr lang="en-US" dirty="0"/>
          </a:p>
          <a:p>
            <a:pPr lvl="1">
              <a:buFontTx/>
              <a:buChar char="•"/>
            </a:pP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F8496D-3C60-449F-927C-4E0EFCB66F90}" type="slidenum">
              <a:rPr lang="en-US"/>
              <a:pPr/>
              <a:t>11</a:t>
            </a:fld>
            <a:endParaRPr lang="en-US"/>
          </a:p>
        </p:txBody>
      </p:sp>
      <p:sp>
        <p:nvSpPr>
          <p:cNvPr id="338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With </a:t>
            </a:r>
            <a:r>
              <a:rPr lang="en-US" dirty="0"/>
              <a:t>the speed of computers, we can iteratively try different velocities and see which value is </a:t>
            </a:r>
            <a:r>
              <a:rPr lang="en-US" dirty="0" smtClean="0"/>
              <a:t>best.</a:t>
            </a:r>
            <a:r>
              <a:rPr lang="en-US" baseline="0" dirty="0"/>
              <a:t> </a:t>
            </a:r>
            <a:r>
              <a:rPr lang="en-US" dirty="0" smtClean="0"/>
              <a:t>We </a:t>
            </a:r>
            <a:r>
              <a:rPr lang="en-US" dirty="0"/>
              <a:t>know the velocity is correct when all the reflections are at the same time valve – </a:t>
            </a:r>
            <a:r>
              <a:rPr lang="en-US" dirty="0" smtClean="0"/>
              <a:t>or rather, they </a:t>
            </a:r>
            <a:r>
              <a:rPr lang="en-US" dirty="0"/>
              <a:t>are </a:t>
            </a:r>
            <a:r>
              <a:rPr lang="en-US" dirty="0" smtClean="0"/>
              <a:t>FLAT with </a:t>
            </a:r>
            <a:r>
              <a:rPr lang="en-US" dirty="0" smtClean="0"/>
              <a:t>offset.</a:t>
            </a:r>
            <a:r>
              <a:rPr lang="en-US" baseline="0" dirty="0"/>
              <a:t> </a:t>
            </a:r>
            <a:r>
              <a:rPr lang="en-US" dirty="0" smtClean="0"/>
              <a:t>This </a:t>
            </a:r>
            <a:r>
              <a:rPr lang="en-US" dirty="0"/>
              <a:t>is shown in the middle figure on the </a:t>
            </a:r>
            <a:r>
              <a:rPr lang="en-US" dirty="0" smtClean="0"/>
              <a:t>right.</a:t>
            </a:r>
            <a:r>
              <a:rPr lang="en-US" baseline="0" dirty="0"/>
              <a:t> </a:t>
            </a:r>
            <a:r>
              <a:rPr lang="en-US" dirty="0" smtClean="0"/>
              <a:t>If </a:t>
            </a:r>
            <a:r>
              <a:rPr lang="en-US" dirty="0"/>
              <a:t>the velocity is too slow, the reflection curves down – we have not corrected the gather enough (upper right</a:t>
            </a:r>
            <a:r>
              <a:rPr lang="en-US" dirty="0" smtClean="0"/>
              <a:t>)</a:t>
            </a:r>
            <a:r>
              <a:rPr lang="en-US" dirty="0" smtClean="0"/>
              <a:t>.</a:t>
            </a:r>
            <a:r>
              <a:rPr lang="en-US" baseline="0" dirty="0"/>
              <a:t> </a:t>
            </a:r>
            <a:r>
              <a:rPr lang="en-US" dirty="0" smtClean="0"/>
              <a:t>If </a:t>
            </a:r>
            <a:r>
              <a:rPr lang="en-US" dirty="0"/>
              <a:t>the velocity is too fast, the reflection curves up – we have over-corrected the gather (lower right</a:t>
            </a:r>
            <a:r>
              <a:rPr lang="en-US" dirty="0" smtClean="0"/>
              <a:t>).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BA2FD4-DDBA-4FBB-BCF8-153F33785AAA}" type="slidenum">
              <a:rPr lang="en-US"/>
              <a:pPr/>
              <a:t>12</a:t>
            </a:fld>
            <a:endParaRPr lang="en-US"/>
          </a:p>
        </p:txBody>
      </p:sp>
      <p:sp>
        <p:nvSpPr>
          <p:cNvPr id="33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/>
              <a:t>next step is to sum all of </a:t>
            </a:r>
            <a:r>
              <a:rPr lang="en-US" dirty="0" smtClean="0"/>
              <a:t>the flatten </a:t>
            </a:r>
            <a:r>
              <a:rPr lang="en-US" dirty="0" smtClean="0"/>
              <a:t>gathers,</a:t>
            </a:r>
            <a:r>
              <a:rPr lang="en-US" baseline="0" dirty="0" smtClean="0"/>
              <a:t> which are called </a:t>
            </a:r>
            <a:r>
              <a:rPr lang="en-US" dirty="0" err="1" smtClean="0"/>
              <a:t>moveout</a:t>
            </a:r>
            <a:r>
              <a:rPr lang="en-US" dirty="0" smtClean="0"/>
              <a:t> </a:t>
            </a:r>
            <a:r>
              <a:rPr lang="en-US" dirty="0"/>
              <a:t>corrected </a:t>
            </a:r>
            <a:r>
              <a:rPr lang="en-US" dirty="0" smtClean="0"/>
              <a:t>gathers.</a:t>
            </a:r>
            <a:r>
              <a:rPr lang="en-US" baseline="0" dirty="0"/>
              <a:t> </a:t>
            </a:r>
            <a:r>
              <a:rPr lang="en-US" dirty="0" smtClean="0"/>
              <a:t>In </a:t>
            </a:r>
            <a:r>
              <a:rPr lang="en-US" dirty="0"/>
              <a:t>this case, we have </a:t>
            </a:r>
            <a:r>
              <a:rPr lang="en-US" dirty="0" smtClean="0"/>
              <a:t>ten (10) </a:t>
            </a:r>
            <a:r>
              <a:rPr lang="en-US" dirty="0"/>
              <a:t>traces that are from a common </a:t>
            </a:r>
            <a:r>
              <a:rPr lang="en-US" dirty="0" smtClean="0"/>
              <a:t>midpoint,</a:t>
            </a:r>
            <a:r>
              <a:rPr lang="en-US" baseline="0" dirty="0" smtClean="0"/>
              <a:t> where </a:t>
            </a:r>
            <a:r>
              <a:rPr lang="en-US" dirty="0" smtClean="0"/>
              <a:t>each has </a:t>
            </a:r>
            <a:r>
              <a:rPr lang="en-US" dirty="0"/>
              <a:t>a different amount of lateral </a:t>
            </a:r>
            <a:r>
              <a:rPr lang="en-US" dirty="0" smtClean="0"/>
              <a:t>offset.</a:t>
            </a:r>
            <a:r>
              <a:rPr lang="en-US" baseline="0" dirty="0"/>
              <a:t> </a:t>
            </a:r>
            <a:r>
              <a:rPr lang="en-US" dirty="0" smtClean="0"/>
              <a:t>We </a:t>
            </a:r>
            <a:r>
              <a:rPr lang="en-US" dirty="0"/>
              <a:t>add the </a:t>
            </a:r>
            <a:r>
              <a:rPr lang="en-US" dirty="0" smtClean="0"/>
              <a:t>ten</a:t>
            </a:r>
            <a:r>
              <a:rPr lang="en-US" baseline="0" dirty="0" smtClean="0"/>
              <a:t> (</a:t>
            </a:r>
            <a:r>
              <a:rPr lang="en-US" dirty="0" smtClean="0"/>
              <a:t>10) </a:t>
            </a:r>
            <a:r>
              <a:rPr lang="en-US" dirty="0"/>
              <a:t>traces </a:t>
            </a:r>
            <a:r>
              <a:rPr lang="en-US" dirty="0" smtClean="0"/>
              <a:t>together. </a:t>
            </a:r>
            <a:r>
              <a:rPr lang="en-US" dirty="0"/>
              <a:t>S</a:t>
            </a:r>
            <a:r>
              <a:rPr lang="en-US" dirty="0" smtClean="0"/>
              <a:t>ince it</a:t>
            </a:r>
            <a:r>
              <a:rPr lang="en-US" baseline="0" dirty="0" smtClean="0"/>
              <a:t> is ten (</a:t>
            </a:r>
            <a:r>
              <a:rPr lang="en-US" dirty="0" smtClean="0"/>
              <a:t>10) </a:t>
            </a:r>
            <a:r>
              <a:rPr lang="en-US" dirty="0"/>
              <a:t>traces, we say that this </a:t>
            </a:r>
            <a:r>
              <a:rPr lang="en-US" dirty="0" smtClean="0"/>
              <a:t>is ten (10) </a:t>
            </a:r>
            <a:r>
              <a:rPr lang="en-US" dirty="0"/>
              <a:t>fold </a:t>
            </a:r>
            <a:r>
              <a:rPr lang="en-US" dirty="0" smtClean="0"/>
              <a:t>data.</a:t>
            </a:r>
            <a:endParaRPr lang="en-US" dirty="0"/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Why </a:t>
            </a:r>
            <a:r>
              <a:rPr lang="en-US" dirty="0"/>
              <a:t>do we add the traces</a:t>
            </a:r>
            <a:r>
              <a:rPr lang="en-US" dirty="0" smtClean="0"/>
              <a:t>?</a:t>
            </a:r>
            <a:r>
              <a:rPr lang="en-US" baseline="0" dirty="0" smtClean="0"/>
              <a:t> </a:t>
            </a:r>
            <a:r>
              <a:rPr lang="en-US" dirty="0" smtClean="0"/>
              <a:t>Each </a:t>
            </a:r>
            <a:r>
              <a:rPr lang="en-US" dirty="0"/>
              <a:t>individual trace has information about the midpoint (like the red A </a:t>
            </a:r>
            <a:r>
              <a:rPr lang="en-US" dirty="0" smtClean="0"/>
              <a:t>box in Slide 9) </a:t>
            </a:r>
            <a:r>
              <a:rPr lang="en-US" dirty="0"/>
              <a:t>and a certain amount of ‘</a:t>
            </a:r>
            <a:r>
              <a:rPr lang="en-US" dirty="0" smtClean="0"/>
              <a:t>noise’.</a:t>
            </a:r>
            <a:r>
              <a:rPr lang="en-US" baseline="0" dirty="0"/>
              <a:t> </a:t>
            </a:r>
            <a:r>
              <a:rPr lang="en-US" dirty="0" smtClean="0"/>
              <a:t>The </a:t>
            </a:r>
            <a:r>
              <a:rPr lang="en-US" dirty="0"/>
              <a:t>receivers pick up the reflected seismic energy, but also other sound </a:t>
            </a:r>
            <a:r>
              <a:rPr lang="en-US" dirty="0" smtClean="0"/>
              <a:t>energy. </a:t>
            </a:r>
            <a:r>
              <a:rPr lang="en-US" dirty="0" smtClean="0"/>
              <a:t>On </a:t>
            </a:r>
            <a:r>
              <a:rPr lang="en-US" dirty="0"/>
              <a:t>land, it might be noise from passing cars/trucks, wind, </a:t>
            </a:r>
            <a:r>
              <a:rPr lang="en-US" dirty="0" smtClean="0"/>
              <a:t>etc.</a:t>
            </a:r>
            <a:r>
              <a:rPr lang="en-US" baseline="0" dirty="0" smtClean="0"/>
              <a:t> </a:t>
            </a:r>
            <a:r>
              <a:rPr lang="en-US" dirty="0" smtClean="0"/>
              <a:t>In </a:t>
            </a:r>
            <a:r>
              <a:rPr lang="en-US" dirty="0"/>
              <a:t>marine operations, it might be waves, noise on the boat, weather, </a:t>
            </a:r>
            <a:r>
              <a:rPr lang="en-US" dirty="0" smtClean="0"/>
              <a:t>etc.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geologic information from the midpoint (e.g., </a:t>
            </a:r>
            <a:r>
              <a:rPr lang="en-US" dirty="0" smtClean="0"/>
              <a:t>Box </a:t>
            </a:r>
            <a:r>
              <a:rPr lang="en-US" dirty="0"/>
              <a:t>A) should be about the same on all the </a:t>
            </a:r>
            <a:r>
              <a:rPr lang="en-US" dirty="0" smtClean="0"/>
              <a:t>traces.</a:t>
            </a:r>
            <a:r>
              <a:rPr lang="en-US" baseline="0" dirty="0"/>
              <a:t> </a:t>
            </a:r>
            <a:r>
              <a:rPr lang="en-US" dirty="0" smtClean="0"/>
              <a:t>Much </a:t>
            </a:r>
            <a:r>
              <a:rPr lang="en-US" dirty="0"/>
              <a:t>of the ‘noise’ is </a:t>
            </a:r>
            <a:r>
              <a:rPr lang="en-US" dirty="0" smtClean="0"/>
              <a:t>random,</a:t>
            </a:r>
            <a:r>
              <a:rPr lang="en-US" baseline="0" dirty="0" smtClean="0"/>
              <a:t> thus b</a:t>
            </a:r>
            <a:r>
              <a:rPr lang="en-US" dirty="0" smtClean="0"/>
              <a:t>y </a:t>
            </a:r>
            <a:r>
              <a:rPr lang="en-US" dirty="0"/>
              <a:t>doing the summation, we enhance the signal and we cancel out the </a:t>
            </a:r>
            <a:r>
              <a:rPr lang="en-US" dirty="0" smtClean="0"/>
              <a:t>noise.</a:t>
            </a:r>
            <a:r>
              <a:rPr lang="en-US" baseline="0" dirty="0"/>
              <a:t> </a:t>
            </a:r>
            <a:r>
              <a:rPr lang="en-US" dirty="0" smtClean="0"/>
              <a:t>Stacking </a:t>
            </a:r>
            <a:r>
              <a:rPr lang="en-US" dirty="0"/>
              <a:t>is one of the best ways we have to improve the signal-to-noise </a:t>
            </a:r>
            <a:r>
              <a:rPr lang="en-US" dirty="0" smtClean="0"/>
              <a:t>ratio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6F4590-1725-4C42-8ADA-FF0EA51980A3}" type="slidenum">
              <a:rPr lang="en-US"/>
              <a:pPr/>
              <a:t>13</a:t>
            </a:fld>
            <a:endParaRPr lang="en-US"/>
          </a:p>
        </p:txBody>
      </p:sp>
      <p:sp>
        <p:nvSpPr>
          <p:cNvPr id="34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Thus far, </a:t>
            </a:r>
            <a:r>
              <a:rPr lang="en-US" dirty="0"/>
              <a:t>we have kept everything quite simple by assuming the boundaries that generate reflections are horizontal (flat</a:t>
            </a:r>
            <a:r>
              <a:rPr lang="en-US" dirty="0" smtClean="0"/>
              <a:t>)</a:t>
            </a:r>
            <a:r>
              <a:rPr lang="en-US" dirty="0" smtClean="0"/>
              <a:t>.</a:t>
            </a:r>
            <a:r>
              <a:rPr lang="en-US" baseline="0" dirty="0"/>
              <a:t> </a:t>
            </a:r>
            <a:r>
              <a:rPr lang="en-US" dirty="0" smtClean="0"/>
              <a:t>Problems </a:t>
            </a:r>
            <a:r>
              <a:rPr lang="en-US" dirty="0"/>
              <a:t>develop if the boundaries are not flat – they have some </a:t>
            </a:r>
            <a:r>
              <a:rPr lang="en-US" dirty="0" smtClean="0"/>
              <a:t>dip.</a:t>
            </a:r>
            <a:r>
              <a:rPr lang="en-US" baseline="0" dirty="0"/>
              <a:t> </a:t>
            </a:r>
            <a:r>
              <a:rPr lang="en-US" dirty="0" smtClean="0"/>
              <a:t>When </a:t>
            </a:r>
            <a:r>
              <a:rPr lang="en-US" dirty="0"/>
              <a:t>the boundary </a:t>
            </a:r>
            <a:r>
              <a:rPr lang="en-US" dirty="0" smtClean="0"/>
              <a:t>dips, </a:t>
            </a:r>
            <a:r>
              <a:rPr lang="en-US" dirty="0"/>
              <a:t>what we record is the energy that travels from the source and hits the boundary at </a:t>
            </a:r>
            <a:r>
              <a:rPr lang="en-US" dirty="0" smtClean="0"/>
              <a:t>90º (</a:t>
            </a:r>
            <a:r>
              <a:rPr lang="en-US" dirty="0" smtClean="0"/>
              <a:t>normal incidence).</a:t>
            </a:r>
            <a:endParaRPr lang="en-US" dirty="0"/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In </a:t>
            </a:r>
            <a:r>
              <a:rPr lang="en-US" dirty="0"/>
              <a:t>the figure on the left, we record the energy that follows the dotted black </a:t>
            </a:r>
            <a:r>
              <a:rPr lang="en-US" dirty="0" smtClean="0"/>
              <a:t>line.</a:t>
            </a:r>
            <a:r>
              <a:rPr lang="en-US" baseline="0" dirty="0"/>
              <a:t> </a:t>
            </a:r>
            <a:r>
              <a:rPr lang="en-US" dirty="0" smtClean="0"/>
              <a:t>In </a:t>
            </a:r>
            <a:r>
              <a:rPr lang="en-US" dirty="0"/>
              <a:t>this case, the energy travels 0.2 seconds down to the bounce point and 0.2 seconds up to the receiver </a:t>
            </a:r>
            <a:r>
              <a:rPr lang="en-US" dirty="0" smtClean="0"/>
              <a:t>for</a:t>
            </a:r>
            <a:r>
              <a:rPr lang="en-US" baseline="0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total of 0.4 </a:t>
            </a:r>
            <a:r>
              <a:rPr lang="en-US" dirty="0" smtClean="0"/>
              <a:t>seconds</a:t>
            </a:r>
            <a:r>
              <a:rPr lang="en-US" baseline="0" dirty="0" smtClean="0"/>
              <a:t>. </a:t>
            </a:r>
            <a:r>
              <a:rPr lang="en-US" dirty="0" smtClean="0"/>
              <a:t>When </a:t>
            </a:r>
            <a:r>
              <a:rPr lang="en-US" dirty="0"/>
              <a:t>this is displayed, we would plot the reflection vertically below the shot at 0.4 </a:t>
            </a:r>
            <a:r>
              <a:rPr lang="en-US" dirty="0" smtClean="0"/>
              <a:t>seconds (the blue peak)</a:t>
            </a:r>
            <a:r>
              <a:rPr lang="en-US" dirty="0" smtClean="0"/>
              <a:t>.</a:t>
            </a:r>
            <a:r>
              <a:rPr lang="en-US" baseline="0" dirty="0"/>
              <a:t> </a:t>
            </a:r>
            <a:r>
              <a:rPr lang="en-US" baseline="0" dirty="0" smtClean="0"/>
              <a:t>Thus </a:t>
            </a:r>
            <a:r>
              <a:rPr lang="en-US" dirty="0" smtClean="0"/>
              <a:t>we </a:t>
            </a:r>
            <a:r>
              <a:rPr lang="en-US" dirty="0"/>
              <a:t>capture the reflected energy, but do not place it in the correct </a:t>
            </a:r>
            <a:r>
              <a:rPr lang="en-US" dirty="0" smtClean="0"/>
              <a:t>position.</a:t>
            </a:r>
            <a:r>
              <a:rPr lang="en-US" baseline="0" dirty="0"/>
              <a:t> </a:t>
            </a:r>
            <a:r>
              <a:rPr lang="en-US" dirty="0" smtClean="0"/>
              <a:t>This </a:t>
            </a:r>
            <a:r>
              <a:rPr lang="en-US" dirty="0"/>
              <a:t>is another thing we have to correct – but, don’t worry, we have methods to apply this correction! 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745323-B8A8-43AA-96EC-9FA48B727768}" type="slidenum">
              <a:rPr lang="en-US"/>
              <a:pPr/>
              <a:t>14</a:t>
            </a:fld>
            <a:endParaRPr lang="en-US"/>
          </a:p>
        </p:txBody>
      </p:sp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Time </a:t>
            </a:r>
            <a:r>
              <a:rPr lang="en-US" dirty="0"/>
              <a:t>for an exercise</a:t>
            </a:r>
            <a:r>
              <a:rPr lang="en-US" dirty="0" smtClean="0"/>
              <a:t>!</a:t>
            </a:r>
            <a:r>
              <a:rPr lang="en-US" baseline="0" dirty="0" smtClean="0"/>
              <a:t> </a:t>
            </a:r>
            <a:r>
              <a:rPr lang="en-US" dirty="0" smtClean="0"/>
              <a:t>Here </a:t>
            </a:r>
            <a:r>
              <a:rPr lang="en-US" dirty="0"/>
              <a:t>we have a dipping </a:t>
            </a:r>
            <a:r>
              <a:rPr lang="en-US" dirty="0" smtClean="0"/>
              <a:t>seafloor.</a:t>
            </a:r>
            <a:r>
              <a:rPr lang="en-US" baseline="0" dirty="0"/>
              <a:t> </a:t>
            </a:r>
            <a:r>
              <a:rPr lang="en-US" dirty="0" smtClean="0"/>
              <a:t>We </a:t>
            </a:r>
            <a:r>
              <a:rPr lang="en-US" dirty="0"/>
              <a:t>will consider </a:t>
            </a:r>
            <a:r>
              <a:rPr lang="en-US" dirty="0" smtClean="0"/>
              <a:t>six (6) </a:t>
            </a:r>
            <a:r>
              <a:rPr lang="en-US" dirty="0"/>
              <a:t>shot locations and only the direct down and direct up ray </a:t>
            </a:r>
            <a:r>
              <a:rPr lang="en-US" dirty="0" smtClean="0"/>
              <a:t>path.</a:t>
            </a:r>
            <a:r>
              <a:rPr lang="en-US" baseline="0" dirty="0" smtClean="0"/>
              <a:t> </a:t>
            </a:r>
            <a:r>
              <a:rPr lang="en-US" dirty="0" smtClean="0"/>
              <a:t>That </a:t>
            </a:r>
            <a:r>
              <a:rPr lang="en-US" dirty="0"/>
              <a:t>direct down – direct up </a:t>
            </a:r>
            <a:r>
              <a:rPr lang="en-US" dirty="0" err="1"/>
              <a:t>raypath</a:t>
            </a:r>
            <a:r>
              <a:rPr lang="en-US" dirty="0"/>
              <a:t> hits the seafloor where it is </a:t>
            </a:r>
            <a:r>
              <a:rPr lang="en-US" dirty="0" smtClean="0"/>
              <a:t>90º</a:t>
            </a:r>
            <a:r>
              <a:rPr lang="en-US" baseline="0" dirty="0" smtClean="0"/>
              <a:t> </a:t>
            </a:r>
            <a:r>
              <a:rPr lang="en-US" dirty="0" smtClean="0"/>
              <a:t>– </a:t>
            </a:r>
            <a:r>
              <a:rPr lang="en-US" dirty="0"/>
              <a:t>as shown for shot #</a:t>
            </a:r>
            <a:r>
              <a:rPr lang="en-US" dirty="0" smtClean="0"/>
              <a:t>1.</a:t>
            </a:r>
            <a:r>
              <a:rPr lang="en-US" baseline="0" dirty="0"/>
              <a:t> </a:t>
            </a:r>
            <a:r>
              <a:rPr lang="en-US" dirty="0" smtClean="0"/>
              <a:t>We </a:t>
            </a:r>
            <a:r>
              <a:rPr lang="en-US" dirty="0"/>
              <a:t>want to figure out where the reflected energy would be displayed (without corrections</a:t>
            </a:r>
            <a:r>
              <a:rPr lang="en-US" dirty="0" smtClean="0"/>
              <a:t>).</a:t>
            </a:r>
            <a:endParaRPr lang="en-US" dirty="0"/>
          </a:p>
          <a:p>
            <a:pPr lvl="1">
              <a:buFontTx/>
              <a:buChar char="•"/>
            </a:pP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A0C8C1-CAE2-48CE-9E86-D923D64FBE82}" type="slidenum">
              <a:rPr lang="en-US"/>
              <a:pPr/>
              <a:t>15</a:t>
            </a:fld>
            <a:endParaRPr lang="en-US"/>
          </a:p>
        </p:txBody>
      </p:sp>
      <p:sp>
        <p:nvSpPr>
          <p:cNvPr id="34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After </a:t>
            </a:r>
            <a:r>
              <a:rPr lang="en-US" dirty="0"/>
              <a:t>seismic acquisition and processing, we have seismic </a:t>
            </a:r>
            <a:r>
              <a:rPr lang="en-US" dirty="0" smtClean="0"/>
              <a:t>interpretation.</a:t>
            </a:r>
            <a:r>
              <a:rPr lang="en-US" baseline="0" dirty="0" smtClean="0"/>
              <a:t> </a:t>
            </a:r>
            <a:r>
              <a:rPr lang="en-US" dirty="0" smtClean="0"/>
              <a:t>Here </a:t>
            </a:r>
            <a:r>
              <a:rPr lang="en-US" dirty="0"/>
              <a:t>is where we take the images and deduce the subsurface </a:t>
            </a:r>
            <a:r>
              <a:rPr lang="en-US" dirty="0" smtClean="0"/>
              <a:t>geology.</a:t>
            </a:r>
            <a:r>
              <a:rPr lang="en-US" baseline="0" dirty="0"/>
              <a:t> </a:t>
            </a:r>
            <a:r>
              <a:rPr lang="en-US" dirty="0" smtClean="0"/>
              <a:t>This </a:t>
            </a:r>
            <a:r>
              <a:rPr lang="en-US" dirty="0"/>
              <a:t>includes:</a:t>
            </a:r>
          </a:p>
          <a:p>
            <a:pPr lvl="1"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Map faults and other structural </a:t>
            </a:r>
            <a:r>
              <a:rPr lang="en-US" dirty="0" smtClean="0">
                <a:solidFill>
                  <a:schemeClr val="bg1"/>
                </a:solidFill>
              </a:rPr>
              <a:t>features,</a:t>
            </a:r>
            <a:endParaRPr lang="en-US" dirty="0">
              <a:solidFill>
                <a:schemeClr val="bg1"/>
              </a:solidFill>
            </a:endParaRPr>
          </a:p>
          <a:p>
            <a:pPr lvl="1"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Map unconformities and other major stratal </a:t>
            </a:r>
            <a:r>
              <a:rPr lang="en-US" dirty="0" smtClean="0">
                <a:solidFill>
                  <a:schemeClr val="bg1"/>
                </a:solidFill>
              </a:rPr>
              <a:t>surfaces,</a:t>
            </a:r>
            <a:endParaRPr lang="en-US" dirty="0">
              <a:solidFill>
                <a:schemeClr val="bg1"/>
              </a:solidFill>
            </a:endParaRPr>
          </a:p>
          <a:p>
            <a:pPr lvl="1"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Interpret depositional </a:t>
            </a:r>
            <a:r>
              <a:rPr lang="en-US" dirty="0" smtClean="0">
                <a:solidFill>
                  <a:schemeClr val="bg1"/>
                </a:solidFill>
              </a:rPr>
              <a:t>environments,</a:t>
            </a:r>
            <a:endParaRPr lang="en-US" dirty="0">
              <a:solidFill>
                <a:schemeClr val="bg1"/>
              </a:solidFill>
            </a:endParaRPr>
          </a:p>
          <a:p>
            <a:pPr lvl="1"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Infer lithofacies from reflection patterns &amp; </a:t>
            </a:r>
            <a:r>
              <a:rPr lang="en-US" dirty="0" smtClean="0">
                <a:solidFill>
                  <a:schemeClr val="bg1"/>
                </a:solidFill>
              </a:rPr>
              <a:t>velocities,</a:t>
            </a:r>
            <a:endParaRPr lang="en-US" dirty="0">
              <a:solidFill>
                <a:schemeClr val="bg1"/>
              </a:solidFill>
            </a:endParaRPr>
          </a:p>
          <a:p>
            <a:pPr lvl="1"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Predict ages of </a:t>
            </a:r>
            <a:r>
              <a:rPr lang="en-US" dirty="0" err="1">
                <a:solidFill>
                  <a:schemeClr val="bg1"/>
                </a:solidFill>
              </a:rPr>
              <a:t>stratal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units, and</a:t>
            </a:r>
            <a:endParaRPr lang="en-US" dirty="0">
              <a:solidFill>
                <a:schemeClr val="bg1"/>
              </a:solidFill>
            </a:endParaRPr>
          </a:p>
          <a:p>
            <a:pPr lvl="1"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Examine elements of the HC </a:t>
            </a:r>
            <a:r>
              <a:rPr lang="en-US" dirty="0" smtClean="0">
                <a:solidFill>
                  <a:schemeClr val="bg1"/>
                </a:solidFill>
              </a:rPr>
              <a:t>systems.</a:t>
            </a:r>
            <a:endParaRPr lang="en-US" dirty="0"/>
          </a:p>
          <a:p>
            <a:pPr>
              <a:buFont typeface="Arial" pitchFamily="34" charset="0"/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952D6C-A7EE-4882-B6A8-8317B946614C}" type="slidenum">
              <a:rPr lang="en-US"/>
              <a:pPr/>
              <a:t>2</a:t>
            </a:fld>
            <a:endParaRPr lang="en-US"/>
          </a:p>
        </p:txBody>
      </p:sp>
      <p:sp>
        <p:nvSpPr>
          <p:cNvPr id="32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80000"/>
              </a:lnSpc>
              <a:buFontTx/>
              <a:buNone/>
            </a:pPr>
            <a:r>
              <a:rPr lang="en-US" sz="800" dirty="0" smtClean="0"/>
              <a:t>This </a:t>
            </a:r>
            <a:r>
              <a:rPr lang="en-US" sz="800" dirty="0"/>
              <a:t>is </a:t>
            </a:r>
            <a:r>
              <a:rPr lang="en-US" sz="800" dirty="0" smtClean="0"/>
              <a:t>what staff in </a:t>
            </a:r>
            <a:r>
              <a:rPr lang="en-US" sz="800" dirty="0"/>
              <a:t>exploration do at a very high </a:t>
            </a:r>
            <a:r>
              <a:rPr lang="en-US" sz="800" dirty="0" smtClean="0"/>
              <a:t>level:</a:t>
            </a:r>
            <a:endParaRPr lang="en-US" sz="800" dirty="0"/>
          </a:p>
          <a:p>
            <a:pPr marL="685800" lvl="1" indent="-228600">
              <a:lnSpc>
                <a:spcPct val="80000"/>
              </a:lnSpc>
              <a:buFont typeface="+mj-lt"/>
              <a:buAutoNum type="arabicPeriod"/>
            </a:pPr>
            <a:r>
              <a:rPr lang="en-US" sz="800" dirty="0"/>
              <a:t>They identify opportunities (high potential basins where we might gain access – licenses</a:t>
            </a:r>
            <a:r>
              <a:rPr lang="en-US" sz="800" dirty="0" smtClean="0"/>
              <a:t>),</a:t>
            </a:r>
            <a:endParaRPr lang="en-US" sz="800" dirty="0"/>
          </a:p>
          <a:p>
            <a:pPr marL="685800" lvl="1" indent="-228600">
              <a:lnSpc>
                <a:spcPct val="80000"/>
              </a:lnSpc>
              <a:buFont typeface="+mj-lt"/>
              <a:buAutoNum type="arabicPeriod"/>
            </a:pPr>
            <a:r>
              <a:rPr lang="en-US" sz="800" dirty="0"/>
              <a:t>They capture prime areas – typically through lease </a:t>
            </a:r>
            <a:r>
              <a:rPr lang="en-US" sz="800" dirty="0" smtClean="0"/>
              <a:t>sales,</a:t>
            </a:r>
            <a:endParaRPr lang="en-US" sz="800" dirty="0"/>
          </a:p>
          <a:p>
            <a:pPr marL="685800" lvl="1" indent="-228600">
              <a:lnSpc>
                <a:spcPct val="80000"/>
              </a:lnSpc>
              <a:buFont typeface="+mj-lt"/>
              <a:buAutoNum type="arabicPeriod"/>
            </a:pPr>
            <a:r>
              <a:rPr lang="en-US" sz="800" dirty="0"/>
              <a:t>If they get </a:t>
            </a:r>
            <a:r>
              <a:rPr lang="en-US" sz="800" dirty="0" smtClean="0"/>
              <a:t>one (1) </a:t>
            </a:r>
            <a:r>
              <a:rPr lang="en-US" sz="800" dirty="0"/>
              <a:t>or more blocks, they may acquire better seismic </a:t>
            </a:r>
            <a:r>
              <a:rPr lang="en-US" sz="800" dirty="0" smtClean="0"/>
              <a:t>data,</a:t>
            </a:r>
            <a:endParaRPr lang="en-US" sz="800" dirty="0"/>
          </a:p>
          <a:p>
            <a:pPr marL="685800" lvl="1" indent="-228600">
              <a:lnSpc>
                <a:spcPct val="80000"/>
              </a:lnSpc>
              <a:buFont typeface="+mj-lt"/>
              <a:buAutoNum type="arabicPeriod"/>
            </a:pPr>
            <a:r>
              <a:rPr lang="en-US" sz="800" dirty="0"/>
              <a:t>The seismic data has to be </a:t>
            </a:r>
            <a:r>
              <a:rPr lang="en-US" sz="800" dirty="0" smtClean="0"/>
              <a:t>processed,</a:t>
            </a:r>
            <a:endParaRPr lang="en-US" sz="800" dirty="0"/>
          </a:p>
          <a:p>
            <a:pPr marL="685800" lvl="1" indent="-228600">
              <a:lnSpc>
                <a:spcPct val="80000"/>
              </a:lnSpc>
              <a:buFont typeface="+mj-lt"/>
              <a:buAutoNum type="arabicPeriod"/>
            </a:pPr>
            <a:r>
              <a:rPr lang="en-US" sz="800" dirty="0"/>
              <a:t>Then the data are </a:t>
            </a:r>
            <a:r>
              <a:rPr lang="en-US" sz="800" dirty="0" smtClean="0"/>
              <a:t>interpreted,</a:t>
            </a:r>
            <a:endParaRPr lang="en-US" sz="800" dirty="0"/>
          </a:p>
          <a:p>
            <a:pPr marL="685800" lvl="1" indent="-228600">
              <a:lnSpc>
                <a:spcPct val="80000"/>
              </a:lnSpc>
              <a:buFont typeface="+mj-lt"/>
              <a:buAutoNum type="arabicPeriod"/>
            </a:pPr>
            <a:r>
              <a:rPr lang="en-US" sz="800" dirty="0"/>
              <a:t>During interpretation, interesting features/anomalies that might be associated with undiscovered fields are </a:t>
            </a:r>
            <a:r>
              <a:rPr lang="en-US" sz="800" dirty="0" smtClean="0"/>
              <a:t>noted</a:t>
            </a:r>
          </a:p>
          <a:p>
            <a:pPr marL="457200" lvl="1" indent="0">
              <a:lnSpc>
                <a:spcPct val="80000"/>
              </a:lnSpc>
              <a:buFont typeface="+mj-lt"/>
              <a:buNone/>
            </a:pPr>
            <a:endParaRPr lang="en-US" sz="800" dirty="0" smtClean="0"/>
          </a:p>
          <a:p>
            <a:pPr marL="0" lvl="0" indent="0">
              <a:lnSpc>
                <a:spcPct val="80000"/>
              </a:lnSpc>
              <a:buFont typeface="+mj-lt"/>
              <a:buNone/>
            </a:pPr>
            <a:r>
              <a:rPr lang="en-US" sz="800" dirty="0" smtClean="0"/>
              <a:t>After</a:t>
            </a:r>
            <a:r>
              <a:rPr lang="en-US" sz="800" baseline="0" dirty="0" smtClean="0"/>
              <a:t> Step 6, the features/anomalies are </a:t>
            </a:r>
            <a:r>
              <a:rPr lang="en-US" sz="800" dirty="0" smtClean="0"/>
              <a:t>Initially called </a:t>
            </a:r>
            <a:r>
              <a:rPr lang="en-US" sz="800" dirty="0"/>
              <a:t>‘</a:t>
            </a:r>
            <a:r>
              <a:rPr lang="en-US" sz="800" dirty="0" smtClean="0"/>
              <a:t>leads.</a:t>
            </a:r>
            <a:r>
              <a:rPr lang="en-US" sz="800" dirty="0" smtClean="0"/>
              <a:t>’</a:t>
            </a:r>
            <a:r>
              <a:rPr lang="en-US" sz="800" baseline="0" dirty="0"/>
              <a:t> </a:t>
            </a:r>
            <a:r>
              <a:rPr lang="en-US" sz="800" dirty="0" smtClean="0"/>
              <a:t>If </a:t>
            </a:r>
            <a:r>
              <a:rPr lang="en-US" sz="800" dirty="0"/>
              <a:t>some detailed work indicates that there is a good chance </a:t>
            </a:r>
            <a:r>
              <a:rPr lang="en-US" sz="800" dirty="0" smtClean="0"/>
              <a:t>the</a:t>
            </a:r>
            <a:r>
              <a:rPr lang="en-US" sz="800" baseline="0" dirty="0" smtClean="0"/>
              <a:t> features</a:t>
            </a:r>
            <a:r>
              <a:rPr lang="en-US" sz="800" dirty="0" smtClean="0"/>
              <a:t> </a:t>
            </a:r>
            <a:r>
              <a:rPr lang="en-US" sz="800" dirty="0"/>
              <a:t>hold economic amounts of HCs, they are called </a:t>
            </a:r>
            <a:r>
              <a:rPr lang="en-US" sz="800" dirty="0" smtClean="0"/>
              <a:t>prospects.</a:t>
            </a:r>
            <a:r>
              <a:rPr lang="en-US" sz="800" baseline="0" dirty="0"/>
              <a:t> </a:t>
            </a:r>
            <a:r>
              <a:rPr lang="en-US" sz="800" dirty="0" smtClean="0"/>
              <a:t>The </a:t>
            </a:r>
            <a:r>
              <a:rPr lang="en-US" sz="800" dirty="0"/>
              <a:t>use of the term </a:t>
            </a:r>
            <a:r>
              <a:rPr lang="en-US" sz="800" dirty="0" smtClean="0"/>
              <a:t>‘prospect’ </a:t>
            </a:r>
            <a:r>
              <a:rPr lang="en-US" sz="800" dirty="0"/>
              <a:t>varies – some say it is </a:t>
            </a:r>
            <a:r>
              <a:rPr lang="en-US" sz="800" dirty="0" smtClean="0"/>
              <a:t>used when a </a:t>
            </a:r>
            <a:r>
              <a:rPr lang="en-US" sz="800" dirty="0"/>
              <a:t>lead </a:t>
            </a:r>
            <a:r>
              <a:rPr lang="en-US" sz="800" dirty="0" smtClean="0"/>
              <a:t>is good </a:t>
            </a:r>
            <a:r>
              <a:rPr lang="en-US" sz="800" dirty="0"/>
              <a:t>enough to present to a manager as a drilling </a:t>
            </a:r>
            <a:r>
              <a:rPr lang="en-US" sz="800" dirty="0" smtClean="0"/>
              <a:t>candidate.</a:t>
            </a:r>
            <a:r>
              <a:rPr lang="en-US" sz="800" baseline="0" dirty="0"/>
              <a:t> </a:t>
            </a:r>
            <a:endParaRPr lang="en-US" sz="800" baseline="0" dirty="0" smtClean="0"/>
          </a:p>
          <a:p>
            <a:pPr marL="0" lvl="0" indent="0">
              <a:lnSpc>
                <a:spcPct val="80000"/>
              </a:lnSpc>
              <a:buFont typeface="+mj-lt"/>
              <a:buNone/>
            </a:pPr>
            <a:endParaRPr lang="en-US" sz="800" baseline="0" dirty="0" smtClean="0"/>
          </a:p>
          <a:p>
            <a:pPr marL="0" lvl="0" indent="0">
              <a:lnSpc>
                <a:spcPct val="80000"/>
              </a:lnSpc>
              <a:buFont typeface="+mj-lt"/>
              <a:buNone/>
            </a:pPr>
            <a:r>
              <a:rPr lang="en-US" sz="800" dirty="0" smtClean="0"/>
              <a:t>Prospects</a:t>
            </a:r>
            <a:r>
              <a:rPr lang="en-US" sz="800" baseline="0" dirty="0" smtClean="0"/>
              <a:t> </a:t>
            </a:r>
            <a:r>
              <a:rPr lang="en-US" sz="800" dirty="0" smtClean="0"/>
              <a:t>have </a:t>
            </a:r>
            <a:r>
              <a:rPr lang="en-US" sz="800" dirty="0"/>
              <a:t>to be assessed – to help decide on whether or not to drill </a:t>
            </a:r>
            <a:r>
              <a:rPr lang="en-US" sz="800" dirty="0" smtClean="0"/>
              <a:t>it.</a:t>
            </a:r>
            <a:r>
              <a:rPr lang="en-US" sz="800" baseline="0" dirty="0" smtClean="0"/>
              <a:t> Questions need answered include: 1) </a:t>
            </a:r>
            <a:r>
              <a:rPr lang="en-US" sz="800" dirty="0" smtClean="0"/>
              <a:t>Will </a:t>
            </a:r>
            <a:r>
              <a:rPr lang="en-US" sz="800" dirty="0"/>
              <a:t>it hold oil or gas</a:t>
            </a:r>
            <a:r>
              <a:rPr lang="en-US" sz="800" dirty="0" smtClean="0"/>
              <a:t>?;</a:t>
            </a:r>
            <a:r>
              <a:rPr lang="en-US" sz="800" baseline="0" dirty="0" smtClean="0"/>
              <a:t> 2) </a:t>
            </a:r>
            <a:r>
              <a:rPr lang="en-US" sz="800" dirty="0" smtClean="0"/>
              <a:t>How </a:t>
            </a:r>
            <a:r>
              <a:rPr lang="en-US" sz="800" dirty="0" smtClean="0"/>
              <a:t>much (what volume of recoverable oil/gas)</a:t>
            </a:r>
            <a:r>
              <a:rPr lang="en-US" sz="800" dirty="0" smtClean="0"/>
              <a:t>?;</a:t>
            </a:r>
            <a:r>
              <a:rPr lang="en-US" sz="800" baseline="0" dirty="0" smtClean="0"/>
              <a:t> and 3) </a:t>
            </a:r>
            <a:r>
              <a:rPr lang="en-US" sz="800" dirty="0" smtClean="0"/>
              <a:t>What </a:t>
            </a:r>
            <a:r>
              <a:rPr lang="en-US" sz="800" dirty="0"/>
              <a:t>is the quality of the reservoir</a:t>
            </a:r>
            <a:r>
              <a:rPr lang="en-US" sz="800" dirty="0" smtClean="0"/>
              <a:t>?</a:t>
            </a:r>
            <a:r>
              <a:rPr lang="en-US" sz="800" baseline="0" dirty="0" smtClean="0"/>
              <a:t> </a:t>
            </a:r>
            <a:r>
              <a:rPr lang="en-US" sz="800" dirty="0" smtClean="0"/>
              <a:t>An </a:t>
            </a:r>
            <a:r>
              <a:rPr lang="en-US" sz="800" dirty="0"/>
              <a:t>economic analysis would then be </a:t>
            </a:r>
            <a:r>
              <a:rPr lang="en-US" sz="800" dirty="0" smtClean="0"/>
              <a:t>performed</a:t>
            </a:r>
            <a:r>
              <a:rPr lang="en-US" sz="800" baseline="0" dirty="0" smtClean="0"/>
              <a:t> to answer whether the </a:t>
            </a:r>
            <a:r>
              <a:rPr lang="en-US" sz="800" dirty="0" smtClean="0"/>
              <a:t>value </a:t>
            </a:r>
            <a:r>
              <a:rPr lang="en-US" sz="800" dirty="0"/>
              <a:t>of the predicted </a:t>
            </a:r>
            <a:r>
              <a:rPr lang="en-US" sz="800" dirty="0" smtClean="0"/>
              <a:t>volume of HCs </a:t>
            </a:r>
            <a:r>
              <a:rPr lang="en-US" sz="800" dirty="0"/>
              <a:t>greater </a:t>
            </a:r>
            <a:r>
              <a:rPr lang="en-US" sz="800" dirty="0" smtClean="0"/>
              <a:t>than </a:t>
            </a:r>
            <a:r>
              <a:rPr lang="en-US" sz="800" dirty="0"/>
              <a:t>the costs </a:t>
            </a:r>
            <a:r>
              <a:rPr lang="en-US" sz="800" dirty="0" smtClean="0"/>
              <a:t>involved.</a:t>
            </a:r>
            <a:r>
              <a:rPr lang="en-US" sz="800" baseline="0" dirty="0" smtClean="0"/>
              <a:t> The information is </a:t>
            </a:r>
            <a:r>
              <a:rPr lang="en-US" sz="800" dirty="0" smtClean="0"/>
              <a:t>presented </a:t>
            </a:r>
            <a:r>
              <a:rPr lang="en-US" sz="800" dirty="0"/>
              <a:t>to the manager – he/she decides if it should be </a:t>
            </a:r>
            <a:r>
              <a:rPr lang="en-US" sz="800" dirty="0" smtClean="0"/>
              <a:t>drilled, and the first well drilled is called</a:t>
            </a:r>
            <a:r>
              <a:rPr lang="en-US" sz="800" baseline="0" dirty="0" smtClean="0"/>
              <a:t> a ‘wildcat’</a:t>
            </a:r>
            <a:r>
              <a:rPr lang="en-US" sz="800" dirty="0" smtClean="0"/>
              <a:t>.</a:t>
            </a:r>
            <a:r>
              <a:rPr lang="en-US" sz="800" baseline="0" dirty="0"/>
              <a:t> </a:t>
            </a:r>
            <a:r>
              <a:rPr lang="en-US" sz="800" baseline="0" dirty="0" smtClean="0"/>
              <a:t>If </a:t>
            </a:r>
            <a:r>
              <a:rPr lang="en-US" sz="800" dirty="0" smtClean="0"/>
              <a:t>the </a:t>
            </a:r>
            <a:r>
              <a:rPr lang="en-US" sz="800" dirty="0"/>
              <a:t>wildcat is a success </a:t>
            </a:r>
            <a:r>
              <a:rPr lang="en-US" sz="800" dirty="0" smtClean="0"/>
              <a:t>(i.e.</a:t>
            </a:r>
            <a:r>
              <a:rPr lang="en-US" sz="800" baseline="0" dirty="0" smtClean="0"/>
              <a:t> </a:t>
            </a:r>
            <a:r>
              <a:rPr lang="en-US" sz="800" dirty="0" smtClean="0"/>
              <a:t>we </a:t>
            </a:r>
            <a:r>
              <a:rPr lang="en-US" sz="800" dirty="0"/>
              <a:t>find </a:t>
            </a:r>
            <a:r>
              <a:rPr lang="en-US" sz="800" dirty="0" smtClean="0"/>
              <a:t>evidence </a:t>
            </a:r>
            <a:r>
              <a:rPr lang="en-US" sz="800" dirty="0"/>
              <a:t>for enough HCs </a:t>
            </a:r>
            <a:r>
              <a:rPr lang="en-US" sz="800" dirty="0" smtClean="0"/>
              <a:t>that </a:t>
            </a:r>
            <a:r>
              <a:rPr lang="en-US" sz="800" dirty="0"/>
              <a:t>we want to </a:t>
            </a:r>
            <a:r>
              <a:rPr lang="en-US" sz="800" dirty="0" smtClean="0"/>
              <a:t>proceed)</a:t>
            </a:r>
            <a:r>
              <a:rPr lang="en-US" sz="800" baseline="0" dirty="0" smtClean="0"/>
              <a:t>, e</a:t>
            </a:r>
            <a:r>
              <a:rPr lang="en-US" sz="800" dirty="0" smtClean="0"/>
              <a:t>xploration </a:t>
            </a:r>
            <a:r>
              <a:rPr lang="en-US" sz="800" dirty="0"/>
              <a:t>may need to drill </a:t>
            </a:r>
            <a:r>
              <a:rPr lang="en-US" sz="800" dirty="0" smtClean="0"/>
              <a:t>one (1) </a:t>
            </a:r>
            <a:r>
              <a:rPr lang="en-US" sz="800" dirty="0"/>
              <a:t>or more confirmation/delineation </a:t>
            </a:r>
            <a:r>
              <a:rPr lang="en-US" sz="800" dirty="0" smtClean="0"/>
              <a:t>wells.</a:t>
            </a:r>
            <a:endParaRPr lang="en-US" sz="800" dirty="0"/>
          </a:p>
          <a:p>
            <a:pPr marL="0" lvl="0" indent="0">
              <a:lnSpc>
                <a:spcPct val="80000"/>
              </a:lnSpc>
              <a:buFont typeface="+mj-lt"/>
              <a:buNone/>
            </a:pPr>
            <a:endParaRPr lang="en-US" sz="800" dirty="0"/>
          </a:p>
          <a:p>
            <a:pPr marL="0" lvl="0" indent="0">
              <a:lnSpc>
                <a:spcPct val="80000"/>
              </a:lnSpc>
              <a:buFont typeface="+mj-lt"/>
              <a:buNone/>
            </a:pPr>
            <a:r>
              <a:rPr lang="en-US" sz="800" dirty="0" smtClean="0"/>
              <a:t>We </a:t>
            </a:r>
            <a:r>
              <a:rPr lang="en-US" sz="800" dirty="0"/>
              <a:t>will illustrate this with a hypothetical example in a few </a:t>
            </a:r>
            <a:r>
              <a:rPr lang="en-US" sz="800" dirty="0" smtClean="0"/>
              <a:t>minutes.</a:t>
            </a:r>
            <a:r>
              <a:rPr lang="en-US" sz="800" baseline="0" dirty="0"/>
              <a:t> </a:t>
            </a:r>
            <a:r>
              <a:rPr lang="en-US" sz="800" dirty="0" smtClean="0"/>
              <a:t>Once </a:t>
            </a:r>
            <a:r>
              <a:rPr lang="en-US" sz="800" dirty="0"/>
              <a:t>the economic viability is established, the new </a:t>
            </a:r>
            <a:r>
              <a:rPr lang="en-US" sz="800" dirty="0" smtClean="0"/>
              <a:t>field </a:t>
            </a:r>
            <a:r>
              <a:rPr lang="en-US" sz="800" dirty="0"/>
              <a:t>is turned </a:t>
            </a:r>
            <a:r>
              <a:rPr lang="en-US" sz="800" dirty="0" smtClean="0"/>
              <a:t>over</a:t>
            </a:r>
            <a:r>
              <a:rPr lang="en-US" sz="800" baseline="0" dirty="0" smtClean="0"/>
              <a:t> to: 1)</a:t>
            </a:r>
            <a:r>
              <a:rPr lang="en-US" sz="800" baseline="0" dirty="0"/>
              <a:t> </a:t>
            </a:r>
            <a:r>
              <a:rPr lang="en-US" sz="800" dirty="0" smtClean="0"/>
              <a:t>the </a:t>
            </a:r>
            <a:r>
              <a:rPr lang="en-US" sz="800" dirty="0"/>
              <a:t>development department/</a:t>
            </a:r>
            <a:r>
              <a:rPr lang="en-US" sz="800" dirty="0" smtClean="0"/>
              <a:t>company, if</a:t>
            </a:r>
            <a:r>
              <a:rPr lang="en-US" sz="800" baseline="0" dirty="0" smtClean="0"/>
              <a:t> facilities </a:t>
            </a:r>
            <a:r>
              <a:rPr lang="en-US" sz="800" dirty="0" smtClean="0"/>
              <a:t>(platform, pipeline, etc.)</a:t>
            </a:r>
            <a:r>
              <a:rPr lang="en-US" sz="800" baseline="0" dirty="0" smtClean="0"/>
              <a:t> will be expensive, or 2) </a:t>
            </a:r>
            <a:r>
              <a:rPr lang="en-US" sz="800" dirty="0" smtClean="0"/>
              <a:t>the </a:t>
            </a:r>
            <a:r>
              <a:rPr lang="en-US" sz="800" dirty="0"/>
              <a:t>production department/</a:t>
            </a:r>
            <a:r>
              <a:rPr lang="en-US" sz="800" dirty="0" smtClean="0"/>
              <a:t>company, </a:t>
            </a:r>
            <a:r>
              <a:rPr lang="en-US" sz="800" dirty="0"/>
              <a:t>if </a:t>
            </a:r>
            <a:r>
              <a:rPr lang="en-US" sz="800" dirty="0" smtClean="0"/>
              <a:t>inexpensive (</a:t>
            </a:r>
            <a:r>
              <a:rPr lang="en-US" sz="800" dirty="0"/>
              <a:t>e.g., </a:t>
            </a:r>
            <a:r>
              <a:rPr lang="en-US" sz="800" dirty="0" smtClean="0"/>
              <a:t>two (2) </a:t>
            </a:r>
            <a:r>
              <a:rPr lang="en-US" sz="800" dirty="0"/>
              <a:t>land wells and an extension of a pipeline a couple of miles</a:t>
            </a:r>
            <a:r>
              <a:rPr lang="en-US" sz="800" dirty="0" smtClean="0"/>
              <a:t>).</a:t>
            </a:r>
            <a:endParaRPr lang="en-US" sz="8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29FFD7-9393-454F-A770-7306C13E2CFC}" type="slidenum">
              <a:rPr lang="en-US"/>
              <a:pPr/>
              <a:t>3</a:t>
            </a:fld>
            <a:endParaRPr lang="en-US"/>
          </a:p>
        </p:txBody>
      </p:sp>
      <p:sp>
        <p:nvSpPr>
          <p:cNvPr id="33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90000"/>
              </a:lnSpc>
              <a:buFontTx/>
              <a:buNone/>
            </a:pPr>
            <a:r>
              <a:rPr lang="en-US" dirty="0" smtClean="0"/>
              <a:t>This </a:t>
            </a:r>
            <a:r>
              <a:rPr lang="en-US" dirty="0"/>
              <a:t>slide illustrates the basics of reflection </a:t>
            </a:r>
            <a:r>
              <a:rPr lang="en-US" dirty="0" smtClean="0"/>
              <a:t>seismology.</a:t>
            </a:r>
            <a:r>
              <a:rPr lang="en-US" baseline="0" dirty="0"/>
              <a:t> </a:t>
            </a:r>
            <a:r>
              <a:rPr lang="en-US" dirty="0" smtClean="0"/>
              <a:t>We </a:t>
            </a:r>
            <a:r>
              <a:rPr lang="en-US" dirty="0"/>
              <a:t>start with an energy source – like an </a:t>
            </a:r>
            <a:r>
              <a:rPr lang="en-US" dirty="0" smtClean="0"/>
              <a:t>explosion.</a:t>
            </a:r>
            <a:r>
              <a:rPr lang="en-US" baseline="0" dirty="0"/>
              <a:t> </a:t>
            </a:r>
            <a:r>
              <a:rPr lang="en-US" dirty="0" smtClean="0"/>
              <a:t>Acoustic </a:t>
            </a:r>
            <a:r>
              <a:rPr lang="en-US" dirty="0"/>
              <a:t>energy radiates down through the Earth (represented by the half-circles and the </a:t>
            </a:r>
            <a:r>
              <a:rPr lang="en-US" dirty="0" smtClean="0"/>
              <a:t>arcs).</a:t>
            </a:r>
            <a:r>
              <a:rPr lang="en-US" baseline="0" dirty="0"/>
              <a:t> </a:t>
            </a:r>
            <a:r>
              <a:rPr lang="en-US" dirty="0" smtClean="0"/>
              <a:t>For </a:t>
            </a:r>
            <a:r>
              <a:rPr lang="en-US" dirty="0"/>
              <a:t>simplicity, geophysicists use rays (lines with arrows) to represent the acoustic energy traveling through the </a:t>
            </a:r>
            <a:r>
              <a:rPr lang="en-US" dirty="0" smtClean="0"/>
              <a:t>Earth.</a:t>
            </a:r>
          </a:p>
          <a:p>
            <a:pPr lvl="0">
              <a:lnSpc>
                <a:spcPct val="90000"/>
              </a:lnSpc>
              <a:buFontTx/>
              <a:buNone/>
            </a:pPr>
            <a:endParaRPr lang="en-US" dirty="0"/>
          </a:p>
          <a:p>
            <a:pPr lvl="0">
              <a:lnSpc>
                <a:spcPct val="90000"/>
              </a:lnSpc>
              <a:buFontTx/>
              <a:buNone/>
            </a:pPr>
            <a:r>
              <a:rPr lang="en-US" dirty="0"/>
              <a:t>At a boundary between one unit and the next deeper unit, some of energy is reflected – most is transmitted (continues to travel down</a:t>
            </a:r>
            <a:r>
              <a:rPr lang="en-US" dirty="0" smtClean="0"/>
              <a:t>)</a:t>
            </a:r>
            <a:r>
              <a:rPr lang="en-US" dirty="0" smtClean="0"/>
              <a:t>.</a:t>
            </a:r>
            <a:r>
              <a:rPr lang="en-US" baseline="0" dirty="0"/>
              <a:t> </a:t>
            </a:r>
            <a:r>
              <a:rPr lang="en-US" dirty="0" smtClean="0"/>
              <a:t>The </a:t>
            </a:r>
            <a:r>
              <a:rPr lang="en-US" dirty="0"/>
              <a:t>reflected energy travels towards the surface where we have set out “listening” </a:t>
            </a:r>
            <a:r>
              <a:rPr lang="en-US" dirty="0" smtClean="0"/>
              <a:t>devices.</a:t>
            </a:r>
          </a:p>
          <a:p>
            <a:pPr lvl="0">
              <a:lnSpc>
                <a:spcPct val="90000"/>
              </a:lnSpc>
              <a:buFontTx/>
              <a:buNone/>
            </a:pPr>
            <a:endParaRPr lang="en-US" dirty="0"/>
          </a:p>
          <a:p>
            <a:pPr lvl="0">
              <a:lnSpc>
                <a:spcPct val="90000"/>
              </a:lnSpc>
              <a:buFontTx/>
              <a:buNone/>
            </a:pPr>
            <a:r>
              <a:rPr lang="en-US" dirty="0"/>
              <a:t>In this cartoon example, some energy is reflected off the top of the orange unit and is “heard” (recorded) at 0.4 seconds at the receiver near the middle of the </a:t>
            </a:r>
            <a:r>
              <a:rPr lang="en-US" dirty="0" smtClean="0"/>
              <a:t>diagram.</a:t>
            </a:r>
            <a:r>
              <a:rPr lang="en-US" baseline="0" dirty="0"/>
              <a:t> </a:t>
            </a:r>
            <a:r>
              <a:rPr lang="en-US" dirty="0" smtClean="0"/>
              <a:t>Most </a:t>
            </a:r>
            <a:r>
              <a:rPr lang="en-US" dirty="0"/>
              <a:t>of the energy is transmitted through the orange </a:t>
            </a:r>
            <a:r>
              <a:rPr lang="en-US" dirty="0" smtClean="0"/>
              <a:t>layer.</a:t>
            </a:r>
            <a:r>
              <a:rPr lang="en-US" baseline="0" dirty="0"/>
              <a:t> </a:t>
            </a:r>
            <a:r>
              <a:rPr lang="en-US" dirty="0" smtClean="0"/>
              <a:t>At </a:t>
            </a:r>
            <a:r>
              <a:rPr lang="en-US" dirty="0"/>
              <a:t>the top of the brown layer, some energy is reflected and is recorded at 0.8 seconds at the receiver on the right side of the </a:t>
            </a:r>
            <a:r>
              <a:rPr lang="en-US" dirty="0" smtClean="0"/>
              <a:t>diagram.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23DA60-B447-4003-BCA3-E881D945CE8B}" type="slidenum">
              <a:rPr lang="en-US"/>
              <a:pPr/>
              <a:t>4</a:t>
            </a:fld>
            <a:endParaRPr lang="en-US"/>
          </a:p>
        </p:txBody>
      </p:sp>
      <p:sp>
        <p:nvSpPr>
          <p:cNvPr id="33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This </a:t>
            </a:r>
            <a:r>
              <a:rPr lang="en-US" dirty="0"/>
              <a:t>slide shows what the raw seismic data would look </a:t>
            </a:r>
            <a:r>
              <a:rPr lang="en-US" dirty="0" smtClean="0"/>
              <a:t>like for the two </a:t>
            </a:r>
            <a:r>
              <a:rPr lang="en-US" dirty="0" smtClean="0"/>
              <a:t>(2) reflections </a:t>
            </a:r>
            <a:r>
              <a:rPr lang="en-US" dirty="0" smtClean="0"/>
              <a:t>we just </a:t>
            </a:r>
            <a:r>
              <a:rPr lang="en-US" dirty="0" smtClean="0"/>
              <a:t>considered.</a:t>
            </a:r>
            <a:r>
              <a:rPr lang="en-US" baseline="0" dirty="0"/>
              <a:t> </a:t>
            </a:r>
            <a:endParaRPr lang="en-US" baseline="0" dirty="0" smtClean="0"/>
          </a:p>
          <a:p>
            <a:pPr lvl="0">
              <a:buFontTx/>
              <a:buNone/>
            </a:pPr>
            <a:endParaRPr lang="en-US" baseline="0" dirty="0" smtClean="0"/>
          </a:p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/>
              <a:t>seismic energy sent out by the explosion looks like a sine </a:t>
            </a:r>
            <a:r>
              <a:rPr lang="en-US" dirty="0" smtClean="0"/>
              <a:t>wave.</a:t>
            </a:r>
            <a:r>
              <a:rPr lang="en-US" baseline="0" dirty="0"/>
              <a:t> </a:t>
            </a:r>
            <a:r>
              <a:rPr lang="en-US" dirty="0" smtClean="0"/>
              <a:t>The </a:t>
            </a:r>
            <a:r>
              <a:rPr lang="en-US" dirty="0"/>
              <a:t>filled in (blue) portions would be compressions </a:t>
            </a:r>
            <a:r>
              <a:rPr lang="en-US" dirty="0" smtClean="0"/>
              <a:t>(i.e.</a:t>
            </a:r>
            <a:r>
              <a:rPr lang="en-US" baseline="0" dirty="0" smtClean="0"/>
              <a:t> </a:t>
            </a:r>
            <a:r>
              <a:rPr lang="en-US" dirty="0" smtClean="0"/>
              <a:t>material </a:t>
            </a:r>
            <a:r>
              <a:rPr lang="en-US" dirty="0"/>
              <a:t>is </a:t>
            </a:r>
            <a:r>
              <a:rPr lang="en-US" dirty="0" smtClean="0"/>
              <a:t>pushed together), which is usually </a:t>
            </a:r>
            <a:r>
              <a:rPr lang="en-US" dirty="0"/>
              <a:t>recorded as positive numbers and </a:t>
            </a:r>
            <a:r>
              <a:rPr lang="en-US" dirty="0" smtClean="0"/>
              <a:t>displayed </a:t>
            </a:r>
            <a:r>
              <a:rPr lang="en-US" dirty="0"/>
              <a:t>to the right of the center (zero) </a:t>
            </a:r>
            <a:r>
              <a:rPr lang="en-US" dirty="0" smtClean="0"/>
              <a:t>line.</a:t>
            </a:r>
            <a:r>
              <a:rPr lang="en-US" baseline="0" dirty="0"/>
              <a:t> </a:t>
            </a:r>
            <a:r>
              <a:rPr lang="en-US" dirty="0" smtClean="0"/>
              <a:t>The </a:t>
            </a:r>
            <a:r>
              <a:rPr lang="en-US" dirty="0"/>
              <a:t>unfilled portion to the left of the center line would be rarefactions </a:t>
            </a:r>
            <a:r>
              <a:rPr lang="en-US" dirty="0" smtClean="0"/>
              <a:t>(i.e.</a:t>
            </a:r>
            <a:r>
              <a:rPr lang="en-US" baseline="0" dirty="0" smtClean="0"/>
              <a:t> </a:t>
            </a:r>
            <a:r>
              <a:rPr lang="en-US" dirty="0" smtClean="0"/>
              <a:t>material </a:t>
            </a:r>
            <a:r>
              <a:rPr lang="en-US" dirty="0"/>
              <a:t>is expanding </a:t>
            </a:r>
            <a:r>
              <a:rPr lang="en-US" dirty="0" smtClean="0"/>
              <a:t>out)</a:t>
            </a:r>
            <a:r>
              <a:rPr lang="en-US" baseline="0" dirty="0" smtClean="0"/>
              <a:t>, which is </a:t>
            </a:r>
            <a:r>
              <a:rPr lang="en-US" dirty="0" smtClean="0"/>
              <a:t>usually </a:t>
            </a:r>
            <a:r>
              <a:rPr lang="en-US" dirty="0"/>
              <a:t>recorded as negative numbers and displayed to the left of the center (zero) </a:t>
            </a:r>
            <a:r>
              <a:rPr lang="en-US" dirty="0" smtClean="0"/>
              <a:t>line.</a:t>
            </a:r>
            <a:endParaRPr lang="en-US" dirty="0"/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In</a:t>
            </a:r>
            <a:r>
              <a:rPr lang="en-US" baseline="0" dirty="0" smtClean="0"/>
              <a:t> this figure, D</a:t>
            </a:r>
            <a:r>
              <a:rPr lang="en-US" dirty="0" smtClean="0"/>
              <a:t>evice </a:t>
            </a:r>
            <a:r>
              <a:rPr lang="en-US" dirty="0"/>
              <a:t>#1 recorded the energy reflected off the top of the orange unit and shows a response at 0.4 </a:t>
            </a:r>
            <a:r>
              <a:rPr lang="en-US" dirty="0" smtClean="0"/>
              <a:t>seconds,</a:t>
            </a:r>
            <a:r>
              <a:rPr lang="en-US" baseline="0" dirty="0" smtClean="0"/>
              <a:t> while </a:t>
            </a:r>
            <a:r>
              <a:rPr lang="en-US" dirty="0" smtClean="0"/>
              <a:t>Device </a:t>
            </a:r>
            <a:r>
              <a:rPr lang="en-US" dirty="0"/>
              <a:t>#2 recorded the energy reflected off the top of the brown layer and shows a response at 0.8 </a:t>
            </a:r>
            <a:r>
              <a:rPr lang="en-US" dirty="0" smtClean="0"/>
              <a:t>seconds. </a:t>
            </a:r>
            <a:r>
              <a:rPr lang="en-US" dirty="0" smtClean="0"/>
              <a:t>To </a:t>
            </a:r>
            <a:r>
              <a:rPr lang="en-US" dirty="0"/>
              <a:t>get a good image of the subsurface, we use hundreds of </a:t>
            </a:r>
            <a:r>
              <a:rPr lang="en-US" dirty="0">
                <a:solidFill>
                  <a:srgbClr val="FFFF00"/>
                </a:solidFill>
              </a:rPr>
              <a:t>shots (explosions) and millions of receivers (listening devices) arranged in lines either on land or in the offshore </a:t>
            </a:r>
            <a:r>
              <a:rPr lang="en-US" dirty="0" smtClean="0">
                <a:solidFill>
                  <a:srgbClr val="FFFF00"/>
                </a:solidFill>
              </a:rPr>
              <a:t>environment.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D7E74B-8809-4F3A-BB5B-819923C5AC31}" type="slidenum">
              <a:rPr lang="en-US"/>
              <a:pPr/>
              <a:t>5</a:t>
            </a:fld>
            <a:endParaRPr lang="en-US"/>
          </a:p>
        </p:txBody>
      </p:sp>
      <p:sp>
        <p:nvSpPr>
          <p:cNvPr id="332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2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Today, </a:t>
            </a:r>
            <a:r>
              <a:rPr lang="en-US" dirty="0"/>
              <a:t>many of our seismic surveys </a:t>
            </a:r>
            <a:r>
              <a:rPr lang="en-US" dirty="0" smtClean="0"/>
              <a:t>(land </a:t>
            </a:r>
            <a:r>
              <a:rPr lang="en-US" dirty="0"/>
              <a:t>and marine) </a:t>
            </a:r>
            <a:r>
              <a:rPr lang="en-US" dirty="0" smtClean="0"/>
              <a:t>acquire 3D </a:t>
            </a:r>
            <a:r>
              <a:rPr lang="en-US" dirty="0"/>
              <a:t>seismic </a:t>
            </a:r>
            <a:r>
              <a:rPr lang="en-US" dirty="0" smtClean="0"/>
              <a:t>data.</a:t>
            </a:r>
            <a:r>
              <a:rPr lang="en-US" baseline="0" dirty="0"/>
              <a:t> </a:t>
            </a:r>
            <a:r>
              <a:rPr lang="en-US" dirty="0" smtClean="0"/>
              <a:t>However</a:t>
            </a:r>
            <a:r>
              <a:rPr lang="en-US" dirty="0"/>
              <a:t>, there still are 2D surveys </a:t>
            </a:r>
            <a:r>
              <a:rPr lang="en-US" dirty="0" smtClean="0"/>
              <a:t>collected</a:t>
            </a:r>
            <a:r>
              <a:rPr lang="en-US" dirty="0" smtClean="0"/>
              <a:t>.</a:t>
            </a:r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To</a:t>
            </a:r>
            <a:r>
              <a:rPr lang="en-US" baseline="0" dirty="0" smtClean="0"/>
              <a:t> design a seismic survey, w</a:t>
            </a:r>
            <a:r>
              <a:rPr lang="en-US" dirty="0" smtClean="0"/>
              <a:t>e </a:t>
            </a:r>
            <a:r>
              <a:rPr lang="en-US" dirty="0"/>
              <a:t>start by asking the ones familiar with the area about what they want to </a:t>
            </a:r>
            <a:r>
              <a:rPr lang="en-US" dirty="0" smtClean="0"/>
              <a:t>image.</a:t>
            </a:r>
            <a:r>
              <a:rPr lang="en-US" baseline="0" dirty="0"/>
              <a:t> </a:t>
            </a:r>
            <a:r>
              <a:rPr lang="en-US" baseline="0" dirty="0" smtClean="0"/>
              <a:t>For example, </a:t>
            </a:r>
            <a:r>
              <a:rPr lang="en-US" dirty="0" smtClean="0"/>
              <a:t>an </a:t>
            </a:r>
            <a:r>
              <a:rPr lang="en-US" dirty="0"/>
              <a:t>anticline at 9876 </a:t>
            </a:r>
            <a:r>
              <a:rPr lang="en-US" dirty="0" err="1"/>
              <a:t>ft</a:t>
            </a:r>
            <a:r>
              <a:rPr lang="en-US" dirty="0"/>
              <a:t> </a:t>
            </a:r>
            <a:r>
              <a:rPr lang="en-US" dirty="0" smtClean="0"/>
              <a:t>covers </a:t>
            </a:r>
            <a:r>
              <a:rPr lang="en-US" dirty="0"/>
              <a:t>10 sq miles </a:t>
            </a:r>
            <a:r>
              <a:rPr lang="en-US" dirty="0" smtClean="0"/>
              <a:t>with sandstone units believed </a:t>
            </a:r>
            <a:r>
              <a:rPr lang="en-US" dirty="0"/>
              <a:t>to be 150 feet </a:t>
            </a:r>
            <a:r>
              <a:rPr lang="en-US" dirty="0" smtClean="0"/>
              <a:t>thick.</a:t>
            </a:r>
            <a:r>
              <a:rPr lang="en-US" baseline="0" dirty="0"/>
              <a:t> </a:t>
            </a:r>
            <a:r>
              <a:rPr lang="en-US" dirty="0" smtClean="0"/>
              <a:t>This </a:t>
            </a:r>
            <a:r>
              <a:rPr lang="en-US" dirty="0"/>
              <a:t>determines </a:t>
            </a:r>
            <a:r>
              <a:rPr lang="en-US" dirty="0" smtClean="0"/>
              <a:t>many of the </a:t>
            </a:r>
            <a:r>
              <a:rPr lang="en-US" dirty="0"/>
              <a:t>survey </a:t>
            </a:r>
            <a:r>
              <a:rPr lang="en-US" dirty="0" smtClean="0"/>
              <a:t>parameters,</a:t>
            </a:r>
            <a:r>
              <a:rPr lang="en-US" baseline="0" dirty="0" smtClean="0"/>
              <a:t> like the s</a:t>
            </a:r>
            <a:r>
              <a:rPr lang="en-US" dirty="0" smtClean="0"/>
              <a:t>urvey </a:t>
            </a:r>
            <a:r>
              <a:rPr lang="en-US" dirty="0"/>
              <a:t>area, the fold, shooting direction, </a:t>
            </a:r>
            <a:r>
              <a:rPr lang="en-US" dirty="0" smtClean="0"/>
              <a:t>etc.</a:t>
            </a:r>
            <a:r>
              <a:rPr lang="en-US" baseline="0" dirty="0" smtClean="0"/>
              <a:t> S</a:t>
            </a:r>
            <a:r>
              <a:rPr lang="en-US" dirty="0" smtClean="0"/>
              <a:t>eismic </a:t>
            </a:r>
            <a:r>
              <a:rPr lang="en-US" dirty="0"/>
              <a:t>acquisition </a:t>
            </a:r>
            <a:r>
              <a:rPr lang="en-US" dirty="0" smtClean="0"/>
              <a:t>is </a:t>
            </a:r>
            <a:r>
              <a:rPr lang="en-US" dirty="0"/>
              <a:t>always a </a:t>
            </a:r>
            <a:r>
              <a:rPr lang="en-US" dirty="0" smtClean="0"/>
              <a:t>balance</a:t>
            </a:r>
            <a:r>
              <a:rPr lang="en-US" baseline="0" dirty="0" smtClean="0"/>
              <a:t> because good quality data is expensive, and the quality level will vary to answer the necessary business questions.</a:t>
            </a:r>
            <a:endParaRPr lang="en-US" baseline="0" dirty="0"/>
          </a:p>
          <a:p>
            <a:pPr lvl="0">
              <a:buFontTx/>
              <a:buNone/>
            </a:pPr>
            <a:endParaRPr lang="en-US" dirty="0"/>
          </a:p>
          <a:p>
            <a:pPr lvl="0">
              <a:buFontTx/>
              <a:buNone/>
            </a:pPr>
            <a:r>
              <a:rPr lang="en-US" dirty="0"/>
              <a:t>The left picture is of a land seismic acquisition </a:t>
            </a:r>
            <a:r>
              <a:rPr lang="en-US" dirty="0" smtClean="0"/>
              <a:t>operation in which four </a:t>
            </a:r>
            <a:r>
              <a:rPr lang="en-US" dirty="0"/>
              <a:t>vibrator trucks </a:t>
            </a:r>
            <a:r>
              <a:rPr lang="en-US" dirty="0" smtClean="0"/>
              <a:t>are working </a:t>
            </a:r>
            <a:r>
              <a:rPr lang="en-US" dirty="0"/>
              <a:t>in </a:t>
            </a:r>
            <a:r>
              <a:rPr lang="en-US" dirty="0" smtClean="0"/>
              <a:t>tandem.</a:t>
            </a:r>
            <a:endParaRPr lang="en-US" dirty="0"/>
          </a:p>
          <a:p>
            <a:pPr lvl="0">
              <a:buFontTx/>
              <a:buNone/>
            </a:pPr>
            <a:r>
              <a:rPr lang="en-US" dirty="0"/>
              <a:t>The right picture is of a marine seismic acquisition </a:t>
            </a:r>
            <a:r>
              <a:rPr lang="en-US" dirty="0" smtClean="0"/>
              <a:t>ship.  Behind the </a:t>
            </a:r>
            <a:r>
              <a:rPr lang="en-US" dirty="0" smtClean="0"/>
              <a:t>ship, </a:t>
            </a:r>
            <a:r>
              <a:rPr lang="en-US" dirty="0" smtClean="0"/>
              <a:t>you can </a:t>
            </a:r>
            <a:r>
              <a:rPr lang="en-US" dirty="0"/>
              <a:t>see </a:t>
            </a:r>
            <a:r>
              <a:rPr lang="en-US" dirty="0" smtClean="0"/>
              <a:t>two (2) </a:t>
            </a:r>
            <a:r>
              <a:rPr lang="en-US" dirty="0" err="1"/>
              <a:t>airgun</a:t>
            </a:r>
            <a:r>
              <a:rPr lang="en-US" dirty="0"/>
              <a:t> </a:t>
            </a:r>
            <a:r>
              <a:rPr lang="en-US" dirty="0" smtClean="0"/>
              <a:t>arrays and </a:t>
            </a:r>
            <a:r>
              <a:rPr lang="en-US" dirty="0" smtClean="0"/>
              <a:t>four (4) </a:t>
            </a:r>
            <a:r>
              <a:rPr lang="en-US" dirty="0"/>
              <a:t>streamers (cables with hydrophones</a:t>
            </a:r>
            <a:r>
              <a:rPr lang="en-US" dirty="0" smtClean="0"/>
              <a:t>).</a:t>
            </a:r>
            <a:endParaRPr lang="en-US" dirty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FAC099-58E3-4E7A-B299-6E9A8E92BEE5}" type="slidenum">
              <a:rPr lang="en-US"/>
              <a:pPr/>
              <a:t>6</a:t>
            </a:fld>
            <a:endParaRPr lang="en-US"/>
          </a:p>
        </p:txBody>
      </p:sp>
      <p:sp>
        <p:nvSpPr>
          <p:cNvPr id="33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Here </a:t>
            </a:r>
            <a:r>
              <a:rPr lang="en-US" dirty="0"/>
              <a:t>is a display of raw seismic </a:t>
            </a:r>
            <a:r>
              <a:rPr lang="en-US" dirty="0" smtClean="0"/>
              <a:t>data recorded</a:t>
            </a:r>
            <a:r>
              <a:rPr lang="en-US" baseline="0" dirty="0" smtClean="0"/>
              <a:t> for one (1) shot/explosion in </a:t>
            </a:r>
            <a:r>
              <a:rPr lang="en-US" dirty="0" smtClean="0"/>
              <a:t>the marine environment. The </a:t>
            </a:r>
            <a:r>
              <a:rPr lang="en-US" dirty="0"/>
              <a:t>horizontal scale is receiver </a:t>
            </a:r>
            <a:r>
              <a:rPr lang="en-US" dirty="0" smtClean="0"/>
              <a:t>number, </a:t>
            </a:r>
            <a:r>
              <a:rPr lang="en-US" dirty="0"/>
              <a:t>which can be translated into ft/miles or </a:t>
            </a:r>
            <a:r>
              <a:rPr lang="en-US" dirty="0" smtClean="0"/>
              <a:t>meters/</a:t>
            </a:r>
            <a:r>
              <a:rPr lang="en-US" dirty="0" smtClean="0"/>
              <a:t>km.</a:t>
            </a:r>
            <a:r>
              <a:rPr lang="en-US" baseline="0" dirty="0"/>
              <a:t> </a:t>
            </a:r>
            <a:r>
              <a:rPr lang="en-US" dirty="0" smtClean="0"/>
              <a:t>The </a:t>
            </a:r>
            <a:r>
              <a:rPr lang="en-US" dirty="0"/>
              <a:t>vertical scale is two-way travel </a:t>
            </a:r>
            <a:r>
              <a:rPr lang="en-US" dirty="0" smtClean="0"/>
              <a:t>time.</a:t>
            </a:r>
          </a:p>
          <a:p>
            <a:pPr lvl="0">
              <a:buFontTx/>
              <a:buNone/>
            </a:pPr>
            <a:endParaRPr lang="en-US" dirty="0"/>
          </a:p>
          <a:p>
            <a:pPr lvl="0">
              <a:buFontTx/>
              <a:buNone/>
            </a:pPr>
            <a:r>
              <a:rPr lang="en-US" dirty="0"/>
              <a:t>The receiver nearest the boat is on the left; </a:t>
            </a:r>
            <a:r>
              <a:rPr lang="en-US" dirty="0" smtClean="0"/>
              <a:t>the receiver </a:t>
            </a:r>
            <a:r>
              <a:rPr lang="en-US" dirty="0"/>
              <a:t>furthest away on the </a:t>
            </a:r>
            <a:r>
              <a:rPr lang="en-US" dirty="0" smtClean="0"/>
              <a:t>right.</a:t>
            </a:r>
            <a:r>
              <a:rPr lang="en-US" baseline="0" dirty="0"/>
              <a:t> </a:t>
            </a:r>
            <a:r>
              <a:rPr lang="en-US" dirty="0" smtClean="0"/>
              <a:t>Notice </a:t>
            </a:r>
            <a:r>
              <a:rPr lang="en-US" dirty="0"/>
              <a:t>the hyperbolic shape of the </a:t>
            </a:r>
            <a:r>
              <a:rPr lang="en-US" dirty="0" smtClean="0"/>
              <a:t>reflections.</a:t>
            </a:r>
            <a:r>
              <a:rPr lang="en-US" baseline="0" dirty="0"/>
              <a:t> </a:t>
            </a:r>
            <a:r>
              <a:rPr lang="en-US" dirty="0" smtClean="0"/>
              <a:t>This shape is </a:t>
            </a:r>
            <a:r>
              <a:rPr lang="en-US" dirty="0"/>
              <a:t>because near the </a:t>
            </a:r>
            <a:r>
              <a:rPr lang="en-US" dirty="0" smtClean="0"/>
              <a:t>boat, </a:t>
            </a:r>
            <a:r>
              <a:rPr lang="en-US" dirty="0"/>
              <a:t>the energy travels almost straight down and </a:t>
            </a:r>
            <a:r>
              <a:rPr lang="en-US" dirty="0" smtClean="0"/>
              <a:t>up</a:t>
            </a:r>
            <a:r>
              <a:rPr lang="en-US" baseline="0" dirty="0" smtClean="0"/>
              <a:t> over</a:t>
            </a:r>
            <a:r>
              <a:rPr lang="en-US" dirty="0" smtClean="0"/>
              <a:t> </a:t>
            </a:r>
            <a:r>
              <a:rPr lang="en-US" dirty="0"/>
              <a:t>very little lateral distance (red arrow on right figure</a:t>
            </a:r>
            <a:r>
              <a:rPr lang="en-US" dirty="0" smtClean="0"/>
              <a:t>).</a:t>
            </a:r>
            <a:r>
              <a:rPr lang="en-US" baseline="0" dirty="0"/>
              <a:t> </a:t>
            </a:r>
            <a:r>
              <a:rPr lang="en-US" dirty="0" smtClean="0"/>
              <a:t>For </a:t>
            </a:r>
            <a:r>
              <a:rPr lang="en-US" dirty="0"/>
              <a:t>receivers far from the boat (perhaps 4 km</a:t>
            </a:r>
            <a:r>
              <a:rPr lang="en-US" dirty="0" smtClean="0"/>
              <a:t>), </a:t>
            </a:r>
            <a:r>
              <a:rPr lang="en-US" dirty="0"/>
              <a:t>the energy not only has a vertical </a:t>
            </a:r>
            <a:r>
              <a:rPr lang="en-US" dirty="0" smtClean="0"/>
              <a:t>component, </a:t>
            </a:r>
            <a:r>
              <a:rPr lang="en-US" dirty="0"/>
              <a:t>but also a horizontal component </a:t>
            </a:r>
            <a:r>
              <a:rPr lang="en-US" dirty="0" smtClean="0"/>
              <a:t>(</a:t>
            </a:r>
            <a:r>
              <a:rPr lang="en-US" dirty="0"/>
              <a:t>blue arrows on right figure</a:t>
            </a:r>
            <a:r>
              <a:rPr lang="en-US" dirty="0" smtClean="0"/>
              <a:t>)</a:t>
            </a:r>
            <a:r>
              <a:rPr lang="en-US" dirty="0" smtClean="0"/>
              <a:t>.</a:t>
            </a:r>
            <a:r>
              <a:rPr lang="en-US" baseline="0" dirty="0"/>
              <a:t> </a:t>
            </a:r>
            <a:r>
              <a:rPr lang="en-US" dirty="0" smtClean="0"/>
              <a:t>Thus, </a:t>
            </a:r>
            <a:r>
              <a:rPr lang="en-US" dirty="0"/>
              <a:t>the distance traveled by the blue rays is longer than the red </a:t>
            </a:r>
            <a:r>
              <a:rPr lang="en-US" dirty="0" smtClean="0"/>
              <a:t>rays, and therefore </a:t>
            </a:r>
            <a:r>
              <a:rPr lang="en-US" dirty="0"/>
              <a:t>takes more </a:t>
            </a:r>
            <a:r>
              <a:rPr lang="en-US" dirty="0" smtClean="0"/>
              <a:t>travel </a:t>
            </a:r>
            <a:r>
              <a:rPr lang="en-US" dirty="0" smtClean="0"/>
              <a:t>time.</a:t>
            </a:r>
            <a:r>
              <a:rPr lang="en-US" baseline="0" dirty="0"/>
              <a:t> </a:t>
            </a:r>
            <a:r>
              <a:rPr lang="en-US" dirty="0" smtClean="0"/>
              <a:t>Based </a:t>
            </a:r>
            <a:r>
              <a:rPr lang="en-US" dirty="0"/>
              <a:t>on the hyperbolic shape of the reflections, we can calculate the average velocity along the ray </a:t>
            </a:r>
            <a:r>
              <a:rPr lang="en-US" dirty="0" smtClean="0"/>
              <a:t>paths.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DB9765-009B-410A-852D-56BF4B7AFBC2}" type="slidenum">
              <a:rPr lang="en-US"/>
              <a:pPr/>
              <a:t>7</a:t>
            </a:fld>
            <a:endParaRPr lang="en-US"/>
          </a:p>
        </p:txBody>
      </p:sp>
      <p:sp>
        <p:nvSpPr>
          <p:cNvPr id="334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We </a:t>
            </a:r>
            <a:r>
              <a:rPr lang="en-US" dirty="0"/>
              <a:t>obtain the raw seismic data for energy </a:t>
            </a:r>
            <a:r>
              <a:rPr lang="en-US" dirty="0" smtClean="0"/>
              <a:t>that travels </a:t>
            </a:r>
            <a:r>
              <a:rPr lang="en-US" dirty="0"/>
              <a:t>from each shot into each </a:t>
            </a:r>
            <a:r>
              <a:rPr lang="en-US" dirty="0" smtClean="0"/>
              <a:t>receiver.</a:t>
            </a:r>
            <a:r>
              <a:rPr lang="en-US" baseline="0" dirty="0"/>
              <a:t> </a:t>
            </a:r>
            <a:r>
              <a:rPr lang="en-US" dirty="0" smtClean="0"/>
              <a:t>The </a:t>
            </a:r>
            <a:r>
              <a:rPr lang="en-US" dirty="0"/>
              <a:t>raw data goes to the seismic data </a:t>
            </a:r>
            <a:r>
              <a:rPr lang="en-US" dirty="0" smtClean="0"/>
              <a:t>processors.</a:t>
            </a:r>
            <a:endParaRPr lang="en-US" dirty="0"/>
          </a:p>
          <a:p>
            <a:pPr lvl="0">
              <a:buFontTx/>
              <a:buNone/>
            </a:pPr>
            <a:r>
              <a:rPr lang="en-US" dirty="0"/>
              <a:t>They have methods to manipulate the raw data so that we get images of the </a:t>
            </a:r>
            <a:r>
              <a:rPr lang="en-US" dirty="0" smtClean="0"/>
              <a:t>subsurface</a:t>
            </a:r>
            <a:r>
              <a:rPr lang="en-US" baseline="0" dirty="0" smtClean="0"/>
              <a:t> </a:t>
            </a:r>
            <a:r>
              <a:rPr lang="en-US" dirty="0" smtClean="0"/>
              <a:t>that </a:t>
            </a:r>
            <a:r>
              <a:rPr lang="en-US" dirty="0"/>
              <a:t>can be </a:t>
            </a:r>
            <a:r>
              <a:rPr lang="en-US" dirty="0" smtClean="0"/>
              <a:t>interpreted.</a:t>
            </a:r>
            <a:r>
              <a:rPr lang="en-US" baseline="0" dirty="0"/>
              <a:t> </a:t>
            </a:r>
            <a:r>
              <a:rPr lang="en-US" dirty="0" smtClean="0"/>
              <a:t>With </a:t>
            </a:r>
            <a:r>
              <a:rPr lang="en-US" dirty="0"/>
              <a:t>data processing, the saying “you get what you pay for” is </a:t>
            </a:r>
            <a:r>
              <a:rPr lang="en-US" dirty="0" smtClean="0"/>
              <a:t>quite </a:t>
            </a:r>
            <a:r>
              <a:rPr lang="en-US" dirty="0" smtClean="0"/>
              <a:t>true.</a:t>
            </a:r>
            <a:r>
              <a:rPr lang="en-US" baseline="0" dirty="0"/>
              <a:t> </a:t>
            </a:r>
            <a:r>
              <a:rPr lang="en-US" dirty="0" smtClean="0"/>
              <a:t>Simple </a:t>
            </a:r>
            <a:r>
              <a:rPr lang="en-US" dirty="0"/>
              <a:t>corrections are fast and relatively cheap (in dollars, manpower and time</a:t>
            </a:r>
            <a:r>
              <a:rPr lang="en-US" dirty="0" smtClean="0"/>
              <a:t>).</a:t>
            </a:r>
            <a:endParaRPr lang="en-US" dirty="0"/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If </a:t>
            </a:r>
            <a:r>
              <a:rPr lang="en-US" dirty="0"/>
              <a:t>the subsurface is complex</a:t>
            </a:r>
            <a:r>
              <a:rPr lang="en-US" dirty="0" smtClean="0"/>
              <a:t>, however, </a:t>
            </a:r>
            <a:r>
              <a:rPr lang="en-US" dirty="0"/>
              <a:t>there are very sophisticated algorithms to “focus” the subsurface </a:t>
            </a:r>
            <a:r>
              <a:rPr lang="en-US" dirty="0" smtClean="0"/>
              <a:t>image,</a:t>
            </a:r>
            <a:r>
              <a:rPr lang="en-US" baseline="0" dirty="0" smtClean="0"/>
              <a:t> which is very expensive. </a:t>
            </a:r>
            <a:r>
              <a:rPr lang="en-US" dirty="0" smtClean="0"/>
              <a:t>The applied processing is </a:t>
            </a:r>
            <a:r>
              <a:rPr lang="en-US" dirty="0"/>
              <a:t>(hopefully) enough to give images that answer the business questions without spending more money/effort than </a:t>
            </a:r>
            <a:r>
              <a:rPr lang="en-US" dirty="0" smtClean="0"/>
              <a:t>necessary.</a:t>
            </a:r>
            <a:r>
              <a:rPr lang="en-US" baseline="0" dirty="0"/>
              <a:t> </a:t>
            </a:r>
            <a:r>
              <a:rPr lang="en-US" dirty="0" smtClean="0"/>
              <a:t>As </a:t>
            </a:r>
            <a:r>
              <a:rPr lang="en-US" dirty="0"/>
              <a:t>with acquisition, we strive to achieve the correct </a:t>
            </a:r>
            <a:r>
              <a:rPr lang="en-US" dirty="0" smtClean="0"/>
              <a:t>balance.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36DC2C-6C87-406B-B978-763406DFE4B8}" type="slidenum">
              <a:rPr lang="en-US"/>
              <a:pPr/>
              <a:t>8</a:t>
            </a:fld>
            <a:endParaRPr lang="en-US"/>
          </a:p>
        </p:txBody>
      </p:sp>
      <p:sp>
        <p:nvSpPr>
          <p:cNvPr id="33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lvl="0" indent="-228600">
              <a:buFontTx/>
              <a:buNone/>
            </a:pPr>
            <a:r>
              <a:rPr lang="en-US" sz="1000" dirty="0" smtClean="0"/>
              <a:t>This </a:t>
            </a:r>
            <a:r>
              <a:rPr lang="en-US" sz="1000" dirty="0"/>
              <a:t>slide </a:t>
            </a:r>
            <a:r>
              <a:rPr lang="en-US" sz="1000" dirty="0" smtClean="0"/>
              <a:t>illustrates </a:t>
            </a:r>
            <a:r>
              <a:rPr lang="en-US" sz="1000" dirty="0"/>
              <a:t>a marine </a:t>
            </a:r>
            <a:r>
              <a:rPr lang="en-US" sz="1000" dirty="0" smtClean="0"/>
              <a:t>operation.</a:t>
            </a:r>
            <a:r>
              <a:rPr lang="en-US" sz="1000" baseline="0" dirty="0"/>
              <a:t> </a:t>
            </a:r>
            <a:r>
              <a:rPr lang="en-US" sz="1000" dirty="0" smtClean="0"/>
              <a:t>For simplicity, </a:t>
            </a:r>
            <a:r>
              <a:rPr lang="en-US" sz="1000" dirty="0"/>
              <a:t>we will consider </a:t>
            </a:r>
            <a:r>
              <a:rPr lang="en-US" sz="1000" dirty="0" smtClean="0"/>
              <a:t>one (1) </a:t>
            </a:r>
            <a:r>
              <a:rPr lang="en-US" sz="1000" dirty="0"/>
              <a:t>shot (S1) and 5 Receivers (R1, R2, ... R5</a:t>
            </a:r>
            <a:r>
              <a:rPr lang="en-US" sz="1000" dirty="0" smtClean="0"/>
              <a:t>)</a:t>
            </a:r>
            <a:r>
              <a:rPr lang="en-US" sz="1000" dirty="0" smtClean="0"/>
              <a:t>.</a:t>
            </a:r>
            <a:r>
              <a:rPr lang="en-US" sz="1000" baseline="0" dirty="0"/>
              <a:t> </a:t>
            </a:r>
            <a:r>
              <a:rPr lang="en-US" sz="1000" dirty="0" smtClean="0"/>
              <a:t>The </a:t>
            </a:r>
            <a:r>
              <a:rPr lang="en-US" sz="1000" dirty="0"/>
              <a:t>shot record on the right </a:t>
            </a:r>
            <a:r>
              <a:rPr lang="en-US" sz="1000" dirty="0" smtClean="0"/>
              <a:t>shows</a:t>
            </a:r>
            <a:r>
              <a:rPr lang="en-US" sz="1000" baseline="0" dirty="0" smtClean="0"/>
              <a:t> two (2) </a:t>
            </a:r>
            <a:r>
              <a:rPr lang="en-US" sz="1000" dirty="0" smtClean="0"/>
              <a:t>events:</a:t>
            </a:r>
            <a:r>
              <a:rPr lang="en-US" sz="1000" baseline="0" dirty="0" smtClean="0"/>
              <a:t> 1) t</a:t>
            </a:r>
            <a:r>
              <a:rPr lang="en-US" sz="1000" dirty="0" smtClean="0"/>
              <a:t>he </a:t>
            </a:r>
            <a:r>
              <a:rPr lang="en-US" sz="1000" dirty="0"/>
              <a:t>direct </a:t>
            </a:r>
            <a:r>
              <a:rPr lang="en-US" sz="1000" dirty="0" smtClean="0"/>
              <a:t>arrival, </a:t>
            </a:r>
            <a:r>
              <a:rPr lang="en-US" sz="1000" dirty="0"/>
              <a:t>where acoustic energy travels horizontally through the water and is detected by the </a:t>
            </a:r>
            <a:r>
              <a:rPr lang="en-US" sz="1000" dirty="0" smtClean="0"/>
              <a:t>receivers</a:t>
            </a:r>
            <a:r>
              <a:rPr lang="en-US" sz="1000" baseline="0" dirty="0" smtClean="0"/>
              <a:t> (red detected energy or reflections) shown by a straight line over the receivers. </a:t>
            </a:r>
            <a:r>
              <a:rPr lang="en-US" sz="1000" dirty="0" smtClean="0"/>
              <a:t>The </a:t>
            </a:r>
            <a:r>
              <a:rPr lang="en-US" sz="1000" dirty="0"/>
              <a:t>slope of the line is controlled by the velocity of sound in sea </a:t>
            </a:r>
            <a:r>
              <a:rPr lang="en-US" sz="1000" dirty="0" smtClean="0"/>
              <a:t>water.</a:t>
            </a:r>
          </a:p>
          <a:p>
            <a:pPr marL="228600" lvl="0" indent="-228600">
              <a:buFontTx/>
              <a:buNone/>
            </a:pPr>
            <a:endParaRPr lang="en-US" sz="1000" dirty="0" smtClean="0"/>
          </a:p>
          <a:p>
            <a:pPr marL="228600" lvl="0" indent="-228600">
              <a:buFontTx/>
              <a:buNone/>
            </a:pPr>
            <a:r>
              <a:rPr lang="en-US" sz="1000" dirty="0" smtClean="0"/>
              <a:t>A </a:t>
            </a:r>
            <a:r>
              <a:rPr lang="en-US" sz="1000" dirty="0" smtClean="0"/>
              <a:t>reflection </a:t>
            </a:r>
            <a:r>
              <a:rPr lang="en-US" sz="1000" dirty="0"/>
              <a:t>off the top of the grey </a:t>
            </a:r>
            <a:r>
              <a:rPr lang="en-US" sz="1000" dirty="0" smtClean="0"/>
              <a:t>layer</a:t>
            </a:r>
            <a:r>
              <a:rPr lang="en-US" sz="1000" baseline="0" dirty="0" smtClean="0"/>
              <a:t> is shown by the blue detected energy. This event has a hyperbolic shape, which can be </a:t>
            </a:r>
            <a:r>
              <a:rPr lang="en-US" sz="1000" dirty="0" smtClean="0"/>
              <a:t>used </a:t>
            </a:r>
            <a:r>
              <a:rPr lang="en-US" sz="1000" dirty="0"/>
              <a:t>to estimate the </a:t>
            </a:r>
            <a:r>
              <a:rPr lang="en-US" sz="1000" dirty="0" smtClean="0"/>
              <a:t>average</a:t>
            </a:r>
            <a:r>
              <a:rPr lang="en-US" sz="1000" baseline="0" dirty="0" smtClean="0"/>
              <a:t> </a:t>
            </a:r>
            <a:r>
              <a:rPr lang="en-US" sz="1000" dirty="0" smtClean="0"/>
              <a:t>velocity </a:t>
            </a:r>
            <a:r>
              <a:rPr lang="en-US" sz="1000" dirty="0"/>
              <a:t>between the shot and the top of the grey </a:t>
            </a:r>
            <a:r>
              <a:rPr lang="en-US" sz="1000" dirty="0" smtClean="0"/>
              <a:t>unit.</a:t>
            </a:r>
            <a:endParaRPr lang="en-US" sz="10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388F1A-582A-4612-9581-4067D12EF4FE}" type="slidenum">
              <a:rPr lang="en-US"/>
              <a:pPr/>
              <a:t>9</a:t>
            </a:fld>
            <a:endParaRPr lang="en-US"/>
          </a:p>
        </p:txBody>
      </p:sp>
      <p:sp>
        <p:nvSpPr>
          <p:cNvPr id="336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6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/>
              <a:t>first thing the data processors do is to sort the </a:t>
            </a:r>
            <a:r>
              <a:rPr lang="en-US" dirty="0" smtClean="0"/>
              <a:t>data.</a:t>
            </a:r>
            <a:r>
              <a:rPr lang="en-US" baseline="0" dirty="0" smtClean="0"/>
              <a:t> They want to collect all the reflections that </a:t>
            </a:r>
            <a:r>
              <a:rPr lang="en-US" dirty="0" smtClean="0"/>
              <a:t>“</a:t>
            </a:r>
            <a:r>
              <a:rPr lang="en-US" dirty="0"/>
              <a:t>bounce” off the same </a:t>
            </a:r>
            <a:r>
              <a:rPr lang="en-US" dirty="0" smtClean="0"/>
              <a:t>subsurface</a:t>
            </a:r>
            <a:r>
              <a:rPr lang="en-US" baseline="0" dirty="0" smtClean="0"/>
              <a:t> </a:t>
            </a:r>
            <a:r>
              <a:rPr lang="en-US" dirty="0" smtClean="0"/>
              <a:t>point.</a:t>
            </a:r>
            <a:r>
              <a:rPr lang="en-US" baseline="0" dirty="0"/>
              <a:t> </a:t>
            </a:r>
            <a:r>
              <a:rPr lang="en-US" dirty="0" smtClean="0"/>
              <a:t>For </a:t>
            </a:r>
            <a:r>
              <a:rPr lang="en-US" dirty="0"/>
              <a:t>example, they want all the information related to the red box “</a:t>
            </a:r>
            <a:r>
              <a:rPr lang="en-US" dirty="0" smtClean="0"/>
              <a:t>A”.</a:t>
            </a:r>
            <a:r>
              <a:rPr lang="en-US" baseline="0" dirty="0"/>
              <a:t> </a:t>
            </a:r>
            <a:r>
              <a:rPr lang="en-US" dirty="0" smtClean="0"/>
              <a:t>Different </a:t>
            </a:r>
            <a:r>
              <a:rPr lang="en-US" dirty="0"/>
              <a:t>combinations of shots and receivers have a “bounce” point at A </a:t>
            </a:r>
            <a:r>
              <a:rPr lang="en-US" dirty="0" smtClean="0"/>
              <a:t>(</a:t>
            </a:r>
            <a:r>
              <a:rPr lang="en-US" dirty="0"/>
              <a:t>e.g., shot 5 into receiver 5</a:t>
            </a:r>
            <a:r>
              <a:rPr lang="en-US" dirty="0" smtClean="0"/>
              <a:t>).</a:t>
            </a:r>
            <a:endParaRPr lang="en-US" dirty="0"/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They </a:t>
            </a:r>
            <a:r>
              <a:rPr lang="en-US" dirty="0"/>
              <a:t>display these combinations as a function of lateral distance to get the figure on the right – a common midpoint gather (CMP</a:t>
            </a:r>
            <a:r>
              <a:rPr lang="en-US" dirty="0" smtClean="0"/>
              <a:t>)</a:t>
            </a:r>
            <a:r>
              <a:rPr lang="en-US" dirty="0" smtClean="0"/>
              <a:t>.</a:t>
            </a:r>
            <a:r>
              <a:rPr lang="en-US" baseline="0" dirty="0"/>
              <a:t> </a:t>
            </a:r>
            <a:r>
              <a:rPr lang="en-US" dirty="0" smtClean="0"/>
              <a:t>It </a:t>
            </a:r>
            <a:r>
              <a:rPr lang="en-US" dirty="0"/>
              <a:t>looks like a shot record, </a:t>
            </a:r>
            <a:r>
              <a:rPr lang="en-US" dirty="0" smtClean="0"/>
              <a:t>but for </a:t>
            </a:r>
            <a:r>
              <a:rPr lang="en-US" dirty="0" smtClean="0"/>
              <a:t>a shot</a:t>
            </a:r>
            <a:r>
              <a:rPr lang="en-US" baseline="0" dirty="0" smtClean="0"/>
              <a:t> record, </a:t>
            </a:r>
            <a:r>
              <a:rPr lang="en-US" dirty="0" smtClean="0"/>
              <a:t>the </a:t>
            </a:r>
            <a:r>
              <a:rPr lang="en-US" dirty="0"/>
              <a:t>common feature </a:t>
            </a:r>
            <a:r>
              <a:rPr lang="en-US" dirty="0" smtClean="0"/>
              <a:t>is</a:t>
            </a:r>
            <a:r>
              <a:rPr lang="en-US" baseline="0" dirty="0" smtClean="0"/>
              <a:t> the </a:t>
            </a:r>
            <a:r>
              <a:rPr lang="en-US" baseline="0" dirty="0" smtClean="0"/>
              <a:t>shot, while for a </a:t>
            </a:r>
            <a:r>
              <a:rPr lang="en-US" baseline="0" dirty="0" smtClean="0"/>
              <a:t>CMP Gather, the common factor is</a:t>
            </a:r>
            <a:r>
              <a:rPr lang="en-US" dirty="0" smtClean="0"/>
              <a:t> </a:t>
            </a:r>
            <a:r>
              <a:rPr lang="en-US" dirty="0"/>
              <a:t>the “bounce” point or </a:t>
            </a:r>
            <a:r>
              <a:rPr lang="en-US" dirty="0" smtClean="0"/>
              <a:t>midpoint.</a:t>
            </a:r>
            <a:r>
              <a:rPr lang="en-US" baseline="0" dirty="0"/>
              <a:t> </a:t>
            </a:r>
            <a:r>
              <a:rPr lang="en-US" dirty="0" smtClean="0"/>
              <a:t>Whereas </a:t>
            </a:r>
            <a:r>
              <a:rPr lang="en-US" dirty="0"/>
              <a:t>on the shot record the traces are evenly spaced, the traces on a CMP gather may not be equally </a:t>
            </a:r>
            <a:r>
              <a:rPr lang="en-US" dirty="0" smtClean="0"/>
              <a:t>spaced.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/>
            <a:fld id="{E2632309-6E10-4E78-84C5-1F9E9994AA6E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/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4A230886-E3E7-4C11-B151-97515F6E9E67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6" Type="http://schemas.openxmlformats.org/officeDocument/2006/relationships/image" Target="../media/image7.png"/><Relationship Id="rId7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grpSp>
        <p:nvGrpSpPr>
          <p:cNvPr id="4106" name="Group 14"/>
          <p:cNvGrpSpPr>
            <a:grpSpLocks/>
          </p:cNvGrpSpPr>
          <p:nvPr/>
        </p:nvGrpSpPr>
        <p:grpSpPr bwMode="auto">
          <a:xfrm>
            <a:off x="2292428" y="1222375"/>
            <a:ext cx="4547755" cy="765175"/>
            <a:chOff x="1104900" y="1266092"/>
            <a:chExt cx="454775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454775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1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641937" y="1428064"/>
              <a:ext cx="3476445" cy="4433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5.  The Seismic Method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pic>
        <p:nvPicPr>
          <p:cNvPr id="22" name="Picture 468" descr="Boat2"/>
          <p:cNvPicPr>
            <a:picLocks noChangeAspect="1" noChangeArrowheads="1"/>
          </p:cNvPicPr>
          <p:nvPr/>
        </p:nvPicPr>
        <p:blipFill>
          <a:blip r:embed="rId3" cstate="print">
            <a:lum bright="12000" contrast="-6000"/>
          </a:blip>
          <a:srcRect t="33449" b="7370"/>
          <a:stretch>
            <a:fillRect/>
          </a:stretch>
        </p:blipFill>
        <p:spPr bwMode="auto">
          <a:xfrm>
            <a:off x="342900" y="2090738"/>
            <a:ext cx="3011488" cy="17986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5" name="Picture 469" descr="OffshoreWestAfricaSeismic_inter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3050" y="1963738"/>
            <a:ext cx="4549775" cy="19573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6" name="Picture 470" descr="gocadvsvoxel2"/>
          <p:cNvPicPr>
            <a:picLocks noChangeAspect="1" noChangeArrowheads="1"/>
          </p:cNvPicPr>
          <p:nvPr/>
        </p:nvPicPr>
        <p:blipFill>
          <a:blip r:embed="rId5" cstate="print"/>
          <a:srcRect l="4567" t="11491" r="7515" b="3815"/>
          <a:stretch>
            <a:fillRect/>
          </a:stretch>
        </p:blipFill>
        <p:spPr bwMode="auto">
          <a:xfrm>
            <a:off x="342900" y="4394200"/>
            <a:ext cx="1978025" cy="1920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7" name="Picture 471"/>
          <p:cNvPicPr>
            <a:picLocks noChangeAspect="1" noChangeArrowheads="1"/>
          </p:cNvPicPr>
          <p:nvPr/>
        </p:nvPicPr>
        <p:blipFill>
          <a:blip r:embed="rId6" cstate="print"/>
          <a:srcRect l="1620" r="1013" b="11046"/>
          <a:stretch>
            <a:fillRect/>
          </a:stretch>
        </p:blipFill>
        <p:spPr bwMode="auto">
          <a:xfrm>
            <a:off x="2655888" y="4367213"/>
            <a:ext cx="2373312" cy="19478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28" name="Picture 474" descr="5682"/>
          <p:cNvPicPr>
            <a:picLocks noChangeAspect="1" noChangeArrowheads="1"/>
          </p:cNvPicPr>
          <p:nvPr/>
        </p:nvPicPr>
        <p:blipFill>
          <a:blip r:embed="rId7" cstate="print"/>
          <a:srcRect l="15782" t="10886" r="41701" b="56331"/>
          <a:stretch>
            <a:fillRect/>
          </a:stretch>
        </p:blipFill>
        <p:spPr bwMode="auto">
          <a:xfrm>
            <a:off x="5249863" y="4333875"/>
            <a:ext cx="3465512" cy="176875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9" name="Text Box 475"/>
          <p:cNvSpPr txBox="1">
            <a:spLocks noChangeArrowheads="1"/>
          </p:cNvSpPr>
          <p:nvPr/>
        </p:nvSpPr>
        <p:spPr bwMode="auto">
          <a:xfrm>
            <a:off x="7119938" y="1684338"/>
            <a:ext cx="15843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>
                <a:latin typeface="Arial" charset="0"/>
              </a:rPr>
              <a:t>Mitchum et al., 1977b</a:t>
            </a:r>
          </a:p>
        </p:txBody>
      </p:sp>
      <p:sp>
        <p:nvSpPr>
          <p:cNvPr id="30" name="Text Box 476"/>
          <p:cNvSpPr txBox="1">
            <a:spLocks noChangeArrowheads="1"/>
          </p:cNvSpPr>
          <p:nvPr/>
        </p:nvSpPr>
        <p:spPr bwMode="auto">
          <a:xfrm>
            <a:off x="5938838" y="3927475"/>
            <a:ext cx="2730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800" b="1">
                <a:latin typeface="Arial" charset="0"/>
                <a:cs typeface="Arial" charset="0"/>
              </a:rPr>
              <a:t>AAPG©</a:t>
            </a:r>
            <a:r>
              <a:rPr lang="en-US" sz="800" b="1">
                <a:latin typeface="Arial" charset="0"/>
              </a:rPr>
              <a:t>1977 reprinted with permission of the AAPG whose permission is required for further use.</a:t>
            </a:r>
          </a:p>
        </p:txBody>
      </p:sp>
      <p:sp>
        <p:nvSpPr>
          <p:cNvPr id="31" name="TextBox 1"/>
          <p:cNvSpPr txBox="1">
            <a:spLocks noChangeArrowheads="1"/>
          </p:cNvSpPr>
          <p:nvPr/>
        </p:nvSpPr>
        <p:spPr bwMode="auto">
          <a:xfrm>
            <a:off x="5500757" y="6153288"/>
            <a:ext cx="27289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200" dirty="0">
                <a:latin typeface="Arial" charset="0"/>
              </a:rPr>
              <a:t>Most Images Courtesy of ExxonMobil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CMP Gather</a:t>
            </a:r>
          </a:p>
        </p:txBody>
      </p:sp>
      <p:sp>
        <p:nvSpPr>
          <p:cNvPr id="275459" name="Text Box 3"/>
          <p:cNvSpPr txBox="1">
            <a:spLocks noChangeArrowheads="1"/>
          </p:cNvSpPr>
          <p:nvPr/>
        </p:nvSpPr>
        <p:spPr bwMode="auto">
          <a:xfrm>
            <a:off x="4192588" y="1752600"/>
            <a:ext cx="41275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The travel times differ since the path for a near offset trace</a:t>
            </a:r>
          </a:p>
          <a:p>
            <a:r>
              <a:rPr lang="en-US" sz="2000" b="1" dirty="0">
                <a:latin typeface="Tahoma" pitchFamily="34" charset="0"/>
              </a:rPr>
              <a:t>is less than the path for a far offset trace</a:t>
            </a:r>
          </a:p>
          <a:p>
            <a:endParaRPr lang="en-US" sz="2000" b="1" dirty="0">
              <a:latin typeface="Tahoma" pitchFamily="34" charset="0"/>
            </a:endParaRPr>
          </a:p>
          <a:p>
            <a:r>
              <a:rPr lang="en-US" sz="2000" b="1" dirty="0">
                <a:latin typeface="Tahoma" pitchFamily="34" charset="0"/>
              </a:rPr>
              <a:t>With the correct velocity, we can correct for the difference in travel time for each trace.</a:t>
            </a:r>
          </a:p>
        </p:txBody>
      </p:sp>
      <p:sp>
        <p:nvSpPr>
          <p:cNvPr id="275460" name="Text Box 4"/>
          <p:cNvSpPr txBox="1">
            <a:spLocks noChangeArrowheads="1"/>
          </p:cNvSpPr>
          <p:nvPr/>
        </p:nvSpPr>
        <p:spPr bwMode="auto">
          <a:xfrm>
            <a:off x="4621213" y="5145088"/>
            <a:ext cx="3543300" cy="806450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500" b="1">
                <a:latin typeface="Arial" charset="0"/>
              </a:rPr>
              <a:t>The curvature of this hyperbola is a function of the average velocity down to the depth of the reflection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214438" y="1206500"/>
            <a:ext cx="2446337" cy="4970463"/>
            <a:chOff x="3738" y="894"/>
            <a:chExt cx="1541" cy="3131"/>
          </a:xfrm>
        </p:grpSpPr>
        <p:sp>
          <p:nvSpPr>
            <p:cNvPr id="275462" name="Rectangle 6"/>
            <p:cNvSpPr>
              <a:spLocks noChangeArrowheads="1"/>
            </p:cNvSpPr>
            <p:nvPr/>
          </p:nvSpPr>
          <p:spPr bwMode="auto">
            <a:xfrm>
              <a:off x="3738" y="894"/>
              <a:ext cx="1541" cy="312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63" name="Freeform 7"/>
            <p:cNvSpPr>
              <a:spLocks/>
            </p:cNvSpPr>
            <p:nvPr/>
          </p:nvSpPr>
          <p:spPr bwMode="auto">
            <a:xfrm>
              <a:off x="3996" y="2753"/>
              <a:ext cx="1230" cy="5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3" y="33"/>
                </a:cxn>
                <a:cxn ang="0">
                  <a:pos x="357" y="51"/>
                </a:cxn>
                <a:cxn ang="0">
                  <a:pos x="468" y="78"/>
                </a:cxn>
                <a:cxn ang="0">
                  <a:pos x="597" y="114"/>
                </a:cxn>
                <a:cxn ang="0">
                  <a:pos x="726" y="165"/>
                </a:cxn>
                <a:cxn ang="0">
                  <a:pos x="897" y="261"/>
                </a:cxn>
                <a:cxn ang="0">
                  <a:pos x="993" y="327"/>
                </a:cxn>
                <a:cxn ang="0">
                  <a:pos x="1230" y="504"/>
                </a:cxn>
              </a:cxnLst>
              <a:rect l="0" t="0" r="r" b="b"/>
              <a:pathLst>
                <a:path w="1230" h="504">
                  <a:moveTo>
                    <a:pt x="0" y="0"/>
                  </a:moveTo>
                  <a:lnTo>
                    <a:pt x="243" y="33"/>
                  </a:lnTo>
                  <a:lnTo>
                    <a:pt x="357" y="51"/>
                  </a:lnTo>
                  <a:lnTo>
                    <a:pt x="468" y="78"/>
                  </a:lnTo>
                  <a:lnTo>
                    <a:pt x="597" y="114"/>
                  </a:lnTo>
                  <a:lnTo>
                    <a:pt x="726" y="165"/>
                  </a:lnTo>
                  <a:lnTo>
                    <a:pt x="897" y="261"/>
                  </a:lnTo>
                  <a:lnTo>
                    <a:pt x="993" y="327"/>
                  </a:lnTo>
                  <a:lnTo>
                    <a:pt x="1230" y="504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64" name="Line 8"/>
            <p:cNvSpPr>
              <a:spLocks noChangeShapeType="1"/>
            </p:cNvSpPr>
            <p:nvPr/>
          </p:nvSpPr>
          <p:spPr bwMode="auto">
            <a:xfrm>
              <a:off x="3924" y="1176"/>
              <a:ext cx="1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65" name="Freeform 9"/>
            <p:cNvSpPr>
              <a:spLocks/>
            </p:cNvSpPr>
            <p:nvPr/>
          </p:nvSpPr>
          <p:spPr bwMode="auto">
            <a:xfrm>
              <a:off x="4726" y="2925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66" name="Freeform 10"/>
            <p:cNvSpPr>
              <a:spLocks/>
            </p:cNvSpPr>
            <p:nvPr/>
          </p:nvSpPr>
          <p:spPr bwMode="auto">
            <a:xfrm>
              <a:off x="4668" y="1166"/>
              <a:ext cx="146" cy="2607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62" y="1759"/>
                </a:cxn>
                <a:cxn ang="0">
                  <a:pos x="146" y="1787"/>
                </a:cxn>
                <a:cxn ang="0">
                  <a:pos x="0" y="1853"/>
                </a:cxn>
                <a:cxn ang="0">
                  <a:pos x="64" y="1899"/>
                </a:cxn>
                <a:cxn ang="0">
                  <a:pos x="66" y="2607"/>
                </a:cxn>
              </a:cxnLst>
              <a:rect l="0" t="0" r="r" b="b"/>
              <a:pathLst>
                <a:path w="146" h="2607">
                  <a:moveTo>
                    <a:pt x="63" y="0"/>
                  </a:moveTo>
                  <a:lnTo>
                    <a:pt x="62" y="1759"/>
                  </a:lnTo>
                  <a:lnTo>
                    <a:pt x="146" y="1787"/>
                  </a:lnTo>
                  <a:lnTo>
                    <a:pt x="0" y="1853"/>
                  </a:lnTo>
                  <a:lnTo>
                    <a:pt x="64" y="1899"/>
                  </a:lnTo>
                  <a:lnTo>
                    <a:pt x="66" y="2607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67" name="Freeform 11"/>
            <p:cNvSpPr>
              <a:spLocks/>
            </p:cNvSpPr>
            <p:nvPr/>
          </p:nvSpPr>
          <p:spPr bwMode="auto">
            <a:xfrm>
              <a:off x="4860" y="1166"/>
              <a:ext cx="152" cy="2595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62" y="1863"/>
                </a:cxn>
                <a:cxn ang="0">
                  <a:pos x="152" y="1891"/>
                </a:cxn>
                <a:cxn ang="0">
                  <a:pos x="0" y="1951"/>
                </a:cxn>
                <a:cxn ang="0">
                  <a:pos x="62" y="1995"/>
                </a:cxn>
                <a:cxn ang="0">
                  <a:pos x="63" y="2595"/>
                </a:cxn>
              </a:cxnLst>
              <a:rect l="0" t="0" r="r" b="b"/>
              <a:pathLst>
                <a:path w="152" h="2595">
                  <a:moveTo>
                    <a:pt x="63" y="0"/>
                  </a:moveTo>
                  <a:lnTo>
                    <a:pt x="62" y="1863"/>
                  </a:lnTo>
                  <a:lnTo>
                    <a:pt x="152" y="1891"/>
                  </a:lnTo>
                  <a:lnTo>
                    <a:pt x="0" y="1951"/>
                  </a:lnTo>
                  <a:lnTo>
                    <a:pt x="62" y="1995"/>
                  </a:lnTo>
                  <a:lnTo>
                    <a:pt x="63" y="2595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68" name="Freeform 12"/>
            <p:cNvSpPr>
              <a:spLocks/>
            </p:cNvSpPr>
            <p:nvPr/>
          </p:nvSpPr>
          <p:spPr bwMode="auto">
            <a:xfrm>
              <a:off x="4918" y="3027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69" name="Freeform 13"/>
            <p:cNvSpPr>
              <a:spLocks/>
            </p:cNvSpPr>
            <p:nvPr/>
          </p:nvSpPr>
          <p:spPr bwMode="auto">
            <a:xfrm>
              <a:off x="3930" y="1172"/>
              <a:ext cx="140" cy="2586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50" y="1585"/>
                </a:cxn>
                <a:cxn ang="0">
                  <a:pos x="140" y="1609"/>
                </a:cxn>
                <a:cxn ang="0">
                  <a:pos x="0" y="1675"/>
                </a:cxn>
                <a:cxn ang="0">
                  <a:pos x="50" y="1713"/>
                </a:cxn>
                <a:cxn ang="0">
                  <a:pos x="51" y="2586"/>
                </a:cxn>
              </a:cxnLst>
              <a:rect l="0" t="0" r="r" b="b"/>
              <a:pathLst>
                <a:path w="140" h="2586">
                  <a:moveTo>
                    <a:pt x="51" y="0"/>
                  </a:moveTo>
                  <a:lnTo>
                    <a:pt x="50" y="1585"/>
                  </a:lnTo>
                  <a:lnTo>
                    <a:pt x="140" y="1609"/>
                  </a:lnTo>
                  <a:lnTo>
                    <a:pt x="0" y="1675"/>
                  </a:lnTo>
                  <a:lnTo>
                    <a:pt x="50" y="1713"/>
                  </a:lnTo>
                  <a:lnTo>
                    <a:pt x="51" y="2586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70" name="Freeform 14"/>
            <p:cNvSpPr>
              <a:spLocks/>
            </p:cNvSpPr>
            <p:nvPr/>
          </p:nvSpPr>
          <p:spPr bwMode="auto">
            <a:xfrm>
              <a:off x="3978" y="2757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71" name="Freeform 15"/>
            <p:cNvSpPr>
              <a:spLocks/>
            </p:cNvSpPr>
            <p:nvPr/>
          </p:nvSpPr>
          <p:spPr bwMode="auto">
            <a:xfrm>
              <a:off x="4074" y="1163"/>
              <a:ext cx="166" cy="2598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75" y="1611"/>
                </a:cxn>
                <a:cxn ang="0">
                  <a:pos x="166" y="1635"/>
                </a:cxn>
                <a:cxn ang="0">
                  <a:pos x="0" y="1703"/>
                </a:cxn>
                <a:cxn ang="0">
                  <a:pos x="75" y="1742"/>
                </a:cxn>
                <a:cxn ang="0">
                  <a:pos x="75" y="2598"/>
                </a:cxn>
              </a:cxnLst>
              <a:rect l="0" t="0" r="r" b="b"/>
              <a:pathLst>
                <a:path w="166" h="2598">
                  <a:moveTo>
                    <a:pt x="74" y="0"/>
                  </a:moveTo>
                  <a:lnTo>
                    <a:pt x="75" y="1611"/>
                  </a:lnTo>
                  <a:lnTo>
                    <a:pt x="166" y="1635"/>
                  </a:lnTo>
                  <a:lnTo>
                    <a:pt x="0" y="1703"/>
                  </a:lnTo>
                  <a:lnTo>
                    <a:pt x="75" y="1742"/>
                  </a:lnTo>
                  <a:lnTo>
                    <a:pt x="75" y="2598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72" name="Freeform 16"/>
            <p:cNvSpPr>
              <a:spLocks/>
            </p:cNvSpPr>
            <p:nvPr/>
          </p:nvSpPr>
          <p:spPr bwMode="auto">
            <a:xfrm>
              <a:off x="4143" y="2768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73" name="Freeform 17"/>
            <p:cNvSpPr>
              <a:spLocks/>
            </p:cNvSpPr>
            <p:nvPr/>
          </p:nvSpPr>
          <p:spPr bwMode="auto">
            <a:xfrm>
              <a:off x="4284" y="1169"/>
              <a:ext cx="163" cy="2589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1637"/>
                </a:cxn>
                <a:cxn ang="0">
                  <a:pos x="163" y="1664"/>
                </a:cxn>
                <a:cxn ang="0">
                  <a:pos x="0" y="1731"/>
                </a:cxn>
                <a:cxn ang="0">
                  <a:pos x="73" y="1778"/>
                </a:cxn>
                <a:cxn ang="0">
                  <a:pos x="72" y="2589"/>
                </a:cxn>
              </a:cxnLst>
              <a:rect l="0" t="0" r="r" b="b"/>
              <a:pathLst>
                <a:path w="163" h="2589">
                  <a:moveTo>
                    <a:pt x="72" y="0"/>
                  </a:moveTo>
                  <a:lnTo>
                    <a:pt x="72" y="1637"/>
                  </a:lnTo>
                  <a:lnTo>
                    <a:pt x="163" y="1664"/>
                  </a:lnTo>
                  <a:lnTo>
                    <a:pt x="0" y="1731"/>
                  </a:lnTo>
                  <a:lnTo>
                    <a:pt x="73" y="1778"/>
                  </a:lnTo>
                  <a:lnTo>
                    <a:pt x="72" y="2589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74" name="Freeform 18"/>
            <p:cNvSpPr>
              <a:spLocks/>
            </p:cNvSpPr>
            <p:nvPr/>
          </p:nvSpPr>
          <p:spPr bwMode="auto">
            <a:xfrm>
              <a:off x="4353" y="2801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75" name="Freeform 19"/>
            <p:cNvSpPr>
              <a:spLocks/>
            </p:cNvSpPr>
            <p:nvPr/>
          </p:nvSpPr>
          <p:spPr bwMode="auto">
            <a:xfrm>
              <a:off x="4906" y="1163"/>
              <a:ext cx="169" cy="2604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78" y="1919"/>
                </a:cxn>
                <a:cxn ang="0">
                  <a:pos x="169" y="1949"/>
                </a:cxn>
                <a:cxn ang="0">
                  <a:pos x="0" y="2016"/>
                </a:cxn>
                <a:cxn ang="0">
                  <a:pos x="78" y="2055"/>
                </a:cxn>
                <a:cxn ang="0">
                  <a:pos x="80" y="2604"/>
                </a:cxn>
              </a:cxnLst>
              <a:rect l="0" t="0" r="r" b="b"/>
              <a:pathLst>
                <a:path w="169" h="2604">
                  <a:moveTo>
                    <a:pt x="80" y="0"/>
                  </a:moveTo>
                  <a:lnTo>
                    <a:pt x="78" y="1919"/>
                  </a:lnTo>
                  <a:lnTo>
                    <a:pt x="169" y="1949"/>
                  </a:lnTo>
                  <a:lnTo>
                    <a:pt x="0" y="2016"/>
                  </a:lnTo>
                  <a:lnTo>
                    <a:pt x="78" y="2055"/>
                  </a:lnTo>
                  <a:lnTo>
                    <a:pt x="80" y="2604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76" name="Freeform 20"/>
            <p:cNvSpPr>
              <a:spLocks/>
            </p:cNvSpPr>
            <p:nvPr/>
          </p:nvSpPr>
          <p:spPr bwMode="auto">
            <a:xfrm>
              <a:off x="4978" y="3083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77" name="Text Box 21"/>
            <p:cNvSpPr txBox="1">
              <a:spLocks noChangeArrowheads="1"/>
            </p:cNvSpPr>
            <p:nvPr/>
          </p:nvSpPr>
          <p:spPr bwMode="auto">
            <a:xfrm>
              <a:off x="3989" y="932"/>
              <a:ext cx="9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800" b="1">
                  <a:latin typeface="Arial" charset="0"/>
                </a:rPr>
                <a:t>CMP  Gather</a:t>
              </a:r>
            </a:p>
          </p:txBody>
        </p:sp>
        <p:sp>
          <p:nvSpPr>
            <p:cNvPr id="275478" name="Freeform 22"/>
            <p:cNvSpPr>
              <a:spLocks/>
            </p:cNvSpPr>
            <p:nvPr/>
          </p:nvSpPr>
          <p:spPr bwMode="auto">
            <a:xfrm>
              <a:off x="4822" y="2973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79" name="Freeform 23"/>
            <p:cNvSpPr>
              <a:spLocks/>
            </p:cNvSpPr>
            <p:nvPr/>
          </p:nvSpPr>
          <p:spPr bwMode="auto">
            <a:xfrm>
              <a:off x="4764" y="1169"/>
              <a:ext cx="146" cy="2598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62" y="1804"/>
                </a:cxn>
                <a:cxn ang="0">
                  <a:pos x="146" y="1832"/>
                </a:cxn>
                <a:cxn ang="0">
                  <a:pos x="0" y="1898"/>
                </a:cxn>
                <a:cxn ang="0">
                  <a:pos x="64" y="1944"/>
                </a:cxn>
                <a:cxn ang="0">
                  <a:pos x="66" y="2598"/>
                </a:cxn>
              </a:cxnLst>
              <a:rect l="0" t="0" r="r" b="b"/>
              <a:pathLst>
                <a:path w="146" h="2598">
                  <a:moveTo>
                    <a:pt x="63" y="0"/>
                  </a:moveTo>
                  <a:lnTo>
                    <a:pt x="62" y="1804"/>
                  </a:lnTo>
                  <a:lnTo>
                    <a:pt x="146" y="1832"/>
                  </a:lnTo>
                  <a:lnTo>
                    <a:pt x="0" y="1898"/>
                  </a:lnTo>
                  <a:lnTo>
                    <a:pt x="64" y="1944"/>
                  </a:lnTo>
                  <a:lnTo>
                    <a:pt x="66" y="2598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80" name="Freeform 24"/>
            <p:cNvSpPr>
              <a:spLocks/>
            </p:cNvSpPr>
            <p:nvPr/>
          </p:nvSpPr>
          <p:spPr bwMode="auto">
            <a:xfrm>
              <a:off x="4374" y="1166"/>
              <a:ext cx="163" cy="2592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1664"/>
                </a:cxn>
                <a:cxn ang="0">
                  <a:pos x="163" y="1691"/>
                </a:cxn>
                <a:cxn ang="0">
                  <a:pos x="0" y="1758"/>
                </a:cxn>
                <a:cxn ang="0">
                  <a:pos x="73" y="1805"/>
                </a:cxn>
                <a:cxn ang="0">
                  <a:pos x="72" y="2592"/>
                </a:cxn>
              </a:cxnLst>
              <a:rect l="0" t="0" r="r" b="b"/>
              <a:pathLst>
                <a:path w="163" h="2592">
                  <a:moveTo>
                    <a:pt x="72" y="0"/>
                  </a:moveTo>
                  <a:lnTo>
                    <a:pt x="72" y="1664"/>
                  </a:lnTo>
                  <a:lnTo>
                    <a:pt x="163" y="1691"/>
                  </a:lnTo>
                  <a:lnTo>
                    <a:pt x="0" y="1758"/>
                  </a:lnTo>
                  <a:lnTo>
                    <a:pt x="73" y="1805"/>
                  </a:lnTo>
                  <a:lnTo>
                    <a:pt x="72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81" name="Freeform 25"/>
            <p:cNvSpPr>
              <a:spLocks/>
            </p:cNvSpPr>
            <p:nvPr/>
          </p:nvSpPr>
          <p:spPr bwMode="auto">
            <a:xfrm>
              <a:off x="4443" y="2825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82" name="Freeform 26"/>
            <p:cNvSpPr>
              <a:spLocks/>
            </p:cNvSpPr>
            <p:nvPr/>
          </p:nvSpPr>
          <p:spPr bwMode="auto">
            <a:xfrm>
              <a:off x="4008" y="1169"/>
              <a:ext cx="163" cy="2592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72" y="1589"/>
                </a:cxn>
                <a:cxn ang="0">
                  <a:pos x="163" y="1616"/>
                </a:cxn>
                <a:cxn ang="0">
                  <a:pos x="0" y="1683"/>
                </a:cxn>
                <a:cxn ang="0">
                  <a:pos x="73" y="1730"/>
                </a:cxn>
                <a:cxn ang="0">
                  <a:pos x="72" y="2592"/>
                </a:cxn>
              </a:cxnLst>
              <a:rect l="0" t="0" r="r" b="b"/>
              <a:pathLst>
                <a:path w="163" h="2592">
                  <a:moveTo>
                    <a:pt x="75" y="0"/>
                  </a:moveTo>
                  <a:lnTo>
                    <a:pt x="72" y="1589"/>
                  </a:lnTo>
                  <a:lnTo>
                    <a:pt x="163" y="1616"/>
                  </a:lnTo>
                  <a:lnTo>
                    <a:pt x="0" y="1683"/>
                  </a:lnTo>
                  <a:lnTo>
                    <a:pt x="73" y="1730"/>
                  </a:lnTo>
                  <a:lnTo>
                    <a:pt x="72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83" name="Freeform 27"/>
            <p:cNvSpPr>
              <a:spLocks/>
            </p:cNvSpPr>
            <p:nvPr/>
          </p:nvSpPr>
          <p:spPr bwMode="auto">
            <a:xfrm>
              <a:off x="4077" y="2753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84" name="Freeform 28"/>
            <p:cNvSpPr>
              <a:spLocks/>
            </p:cNvSpPr>
            <p:nvPr/>
          </p:nvSpPr>
          <p:spPr bwMode="auto">
            <a:xfrm>
              <a:off x="4614" y="1175"/>
              <a:ext cx="163" cy="259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2" y="1733"/>
                </a:cxn>
                <a:cxn ang="0">
                  <a:pos x="163" y="1760"/>
                </a:cxn>
                <a:cxn ang="0">
                  <a:pos x="0" y="1827"/>
                </a:cxn>
                <a:cxn ang="0">
                  <a:pos x="73" y="1874"/>
                </a:cxn>
                <a:cxn ang="0">
                  <a:pos x="72" y="2594"/>
                </a:cxn>
              </a:cxnLst>
              <a:rect l="0" t="0" r="r" b="b"/>
              <a:pathLst>
                <a:path w="163" h="2594">
                  <a:moveTo>
                    <a:pt x="73" y="0"/>
                  </a:moveTo>
                  <a:lnTo>
                    <a:pt x="72" y="1733"/>
                  </a:lnTo>
                  <a:lnTo>
                    <a:pt x="163" y="1760"/>
                  </a:lnTo>
                  <a:lnTo>
                    <a:pt x="0" y="1827"/>
                  </a:lnTo>
                  <a:lnTo>
                    <a:pt x="73" y="1874"/>
                  </a:lnTo>
                  <a:lnTo>
                    <a:pt x="72" y="2594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85" name="Freeform 29"/>
            <p:cNvSpPr>
              <a:spLocks/>
            </p:cNvSpPr>
            <p:nvPr/>
          </p:nvSpPr>
          <p:spPr bwMode="auto">
            <a:xfrm>
              <a:off x="4683" y="2903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486" name="Text Box 30"/>
            <p:cNvSpPr txBox="1">
              <a:spLocks noChangeArrowheads="1"/>
            </p:cNvSpPr>
            <p:nvPr/>
          </p:nvSpPr>
          <p:spPr bwMode="auto">
            <a:xfrm>
              <a:off x="3849" y="3737"/>
              <a:ext cx="81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endParaRPr lang="en-US" sz="1200" b="1">
                <a:latin typeface="Arial" charset="0"/>
              </a:endParaRPr>
            </a:p>
            <a:p>
              <a:pPr algn="ctr"/>
              <a:r>
                <a:rPr lang="en-US" sz="1200" b="1">
                  <a:latin typeface="Arial" charset="0"/>
                </a:rPr>
                <a:t>Offset Distance</a:t>
              </a:r>
            </a:p>
          </p:txBody>
        </p:sp>
        <p:sp>
          <p:nvSpPr>
            <p:cNvPr id="275487" name="Line 31"/>
            <p:cNvSpPr>
              <a:spLocks noChangeShapeType="1"/>
            </p:cNvSpPr>
            <p:nvPr/>
          </p:nvSpPr>
          <p:spPr bwMode="auto">
            <a:xfrm>
              <a:off x="4668" y="3953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5488" name="Freeform 32"/>
          <p:cNvSpPr>
            <a:spLocks/>
          </p:cNvSpPr>
          <p:nvPr/>
        </p:nvSpPr>
        <p:spPr bwMode="auto">
          <a:xfrm>
            <a:off x="3468688" y="4783138"/>
            <a:ext cx="1116012" cy="571500"/>
          </a:xfrm>
          <a:custGeom>
            <a:avLst/>
            <a:gdLst/>
            <a:ahLst/>
            <a:cxnLst>
              <a:cxn ang="0">
                <a:pos x="0" y="56"/>
              </a:cxn>
              <a:cxn ang="0">
                <a:pos x="412" y="34"/>
              </a:cxn>
              <a:cxn ang="0">
                <a:pos x="145" y="258"/>
              </a:cxn>
              <a:cxn ang="0">
                <a:pos x="448" y="374"/>
              </a:cxn>
            </a:cxnLst>
            <a:rect l="0" t="0" r="r" b="b"/>
            <a:pathLst>
              <a:path w="448" h="374">
                <a:moveTo>
                  <a:pt x="0" y="56"/>
                </a:moveTo>
                <a:cubicBezTo>
                  <a:pt x="194" y="28"/>
                  <a:pt x="388" y="0"/>
                  <a:pt x="412" y="34"/>
                </a:cubicBezTo>
                <a:cubicBezTo>
                  <a:pt x="436" y="68"/>
                  <a:pt x="139" y="201"/>
                  <a:pt x="145" y="258"/>
                </a:cubicBezTo>
                <a:cubicBezTo>
                  <a:pt x="151" y="315"/>
                  <a:pt x="299" y="344"/>
                  <a:pt x="448" y="374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4" name="Rectangle 4"/>
          <p:cNvSpPr>
            <a:spLocks noChangeArrowheads="1"/>
          </p:cNvSpPr>
          <p:nvPr/>
        </p:nvSpPr>
        <p:spPr bwMode="auto">
          <a:xfrm>
            <a:off x="5673725" y="3248025"/>
            <a:ext cx="2339975" cy="1422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214438" y="1206500"/>
            <a:ext cx="2446337" cy="4970463"/>
            <a:chOff x="3738" y="894"/>
            <a:chExt cx="1541" cy="3131"/>
          </a:xfrm>
        </p:grpSpPr>
        <p:sp>
          <p:nvSpPr>
            <p:cNvPr id="276486" name="Rectangle 6"/>
            <p:cNvSpPr>
              <a:spLocks noChangeArrowheads="1"/>
            </p:cNvSpPr>
            <p:nvPr/>
          </p:nvSpPr>
          <p:spPr bwMode="auto">
            <a:xfrm>
              <a:off x="3738" y="894"/>
              <a:ext cx="1541" cy="312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87" name="Freeform 7"/>
            <p:cNvSpPr>
              <a:spLocks/>
            </p:cNvSpPr>
            <p:nvPr/>
          </p:nvSpPr>
          <p:spPr bwMode="auto">
            <a:xfrm>
              <a:off x="3996" y="2753"/>
              <a:ext cx="1230" cy="5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3" y="33"/>
                </a:cxn>
                <a:cxn ang="0">
                  <a:pos x="357" y="51"/>
                </a:cxn>
                <a:cxn ang="0">
                  <a:pos x="468" y="78"/>
                </a:cxn>
                <a:cxn ang="0">
                  <a:pos x="597" y="114"/>
                </a:cxn>
                <a:cxn ang="0">
                  <a:pos x="726" y="165"/>
                </a:cxn>
                <a:cxn ang="0">
                  <a:pos x="897" y="261"/>
                </a:cxn>
                <a:cxn ang="0">
                  <a:pos x="993" y="327"/>
                </a:cxn>
                <a:cxn ang="0">
                  <a:pos x="1230" y="504"/>
                </a:cxn>
              </a:cxnLst>
              <a:rect l="0" t="0" r="r" b="b"/>
              <a:pathLst>
                <a:path w="1230" h="504">
                  <a:moveTo>
                    <a:pt x="0" y="0"/>
                  </a:moveTo>
                  <a:lnTo>
                    <a:pt x="243" y="33"/>
                  </a:lnTo>
                  <a:lnTo>
                    <a:pt x="357" y="51"/>
                  </a:lnTo>
                  <a:lnTo>
                    <a:pt x="468" y="78"/>
                  </a:lnTo>
                  <a:lnTo>
                    <a:pt x="597" y="114"/>
                  </a:lnTo>
                  <a:lnTo>
                    <a:pt x="726" y="165"/>
                  </a:lnTo>
                  <a:lnTo>
                    <a:pt x="897" y="261"/>
                  </a:lnTo>
                  <a:lnTo>
                    <a:pt x="993" y="327"/>
                  </a:lnTo>
                  <a:lnTo>
                    <a:pt x="1230" y="504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88" name="Line 8"/>
            <p:cNvSpPr>
              <a:spLocks noChangeShapeType="1"/>
            </p:cNvSpPr>
            <p:nvPr/>
          </p:nvSpPr>
          <p:spPr bwMode="auto">
            <a:xfrm>
              <a:off x="3924" y="1176"/>
              <a:ext cx="1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89" name="Freeform 9"/>
            <p:cNvSpPr>
              <a:spLocks/>
            </p:cNvSpPr>
            <p:nvPr/>
          </p:nvSpPr>
          <p:spPr bwMode="auto">
            <a:xfrm>
              <a:off x="4726" y="2925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90" name="Freeform 10"/>
            <p:cNvSpPr>
              <a:spLocks/>
            </p:cNvSpPr>
            <p:nvPr/>
          </p:nvSpPr>
          <p:spPr bwMode="auto">
            <a:xfrm>
              <a:off x="4668" y="1166"/>
              <a:ext cx="146" cy="2607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62" y="1759"/>
                </a:cxn>
                <a:cxn ang="0">
                  <a:pos x="146" y="1787"/>
                </a:cxn>
                <a:cxn ang="0">
                  <a:pos x="0" y="1853"/>
                </a:cxn>
                <a:cxn ang="0">
                  <a:pos x="64" y="1899"/>
                </a:cxn>
                <a:cxn ang="0">
                  <a:pos x="66" y="2607"/>
                </a:cxn>
              </a:cxnLst>
              <a:rect l="0" t="0" r="r" b="b"/>
              <a:pathLst>
                <a:path w="146" h="2607">
                  <a:moveTo>
                    <a:pt x="63" y="0"/>
                  </a:moveTo>
                  <a:lnTo>
                    <a:pt x="62" y="1759"/>
                  </a:lnTo>
                  <a:lnTo>
                    <a:pt x="146" y="1787"/>
                  </a:lnTo>
                  <a:lnTo>
                    <a:pt x="0" y="1853"/>
                  </a:lnTo>
                  <a:lnTo>
                    <a:pt x="64" y="1899"/>
                  </a:lnTo>
                  <a:lnTo>
                    <a:pt x="66" y="2607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91" name="Freeform 11"/>
            <p:cNvSpPr>
              <a:spLocks/>
            </p:cNvSpPr>
            <p:nvPr/>
          </p:nvSpPr>
          <p:spPr bwMode="auto">
            <a:xfrm>
              <a:off x="4860" y="1166"/>
              <a:ext cx="152" cy="2595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62" y="1863"/>
                </a:cxn>
                <a:cxn ang="0">
                  <a:pos x="152" y="1891"/>
                </a:cxn>
                <a:cxn ang="0">
                  <a:pos x="0" y="1951"/>
                </a:cxn>
                <a:cxn ang="0">
                  <a:pos x="62" y="1995"/>
                </a:cxn>
                <a:cxn ang="0">
                  <a:pos x="63" y="2595"/>
                </a:cxn>
              </a:cxnLst>
              <a:rect l="0" t="0" r="r" b="b"/>
              <a:pathLst>
                <a:path w="152" h="2595">
                  <a:moveTo>
                    <a:pt x="63" y="0"/>
                  </a:moveTo>
                  <a:lnTo>
                    <a:pt x="62" y="1863"/>
                  </a:lnTo>
                  <a:lnTo>
                    <a:pt x="152" y="1891"/>
                  </a:lnTo>
                  <a:lnTo>
                    <a:pt x="0" y="1951"/>
                  </a:lnTo>
                  <a:lnTo>
                    <a:pt x="62" y="1995"/>
                  </a:lnTo>
                  <a:lnTo>
                    <a:pt x="63" y="2595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92" name="Freeform 12"/>
            <p:cNvSpPr>
              <a:spLocks/>
            </p:cNvSpPr>
            <p:nvPr/>
          </p:nvSpPr>
          <p:spPr bwMode="auto">
            <a:xfrm>
              <a:off x="4918" y="3027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93" name="Freeform 13"/>
            <p:cNvSpPr>
              <a:spLocks/>
            </p:cNvSpPr>
            <p:nvPr/>
          </p:nvSpPr>
          <p:spPr bwMode="auto">
            <a:xfrm>
              <a:off x="3930" y="1172"/>
              <a:ext cx="140" cy="2586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50" y="1585"/>
                </a:cxn>
                <a:cxn ang="0">
                  <a:pos x="140" y="1609"/>
                </a:cxn>
                <a:cxn ang="0">
                  <a:pos x="0" y="1675"/>
                </a:cxn>
                <a:cxn ang="0">
                  <a:pos x="50" y="1713"/>
                </a:cxn>
                <a:cxn ang="0">
                  <a:pos x="51" y="2586"/>
                </a:cxn>
              </a:cxnLst>
              <a:rect l="0" t="0" r="r" b="b"/>
              <a:pathLst>
                <a:path w="140" h="2586">
                  <a:moveTo>
                    <a:pt x="51" y="0"/>
                  </a:moveTo>
                  <a:lnTo>
                    <a:pt x="50" y="1585"/>
                  </a:lnTo>
                  <a:lnTo>
                    <a:pt x="140" y="1609"/>
                  </a:lnTo>
                  <a:lnTo>
                    <a:pt x="0" y="1675"/>
                  </a:lnTo>
                  <a:lnTo>
                    <a:pt x="50" y="1713"/>
                  </a:lnTo>
                  <a:lnTo>
                    <a:pt x="51" y="2586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94" name="Freeform 14"/>
            <p:cNvSpPr>
              <a:spLocks/>
            </p:cNvSpPr>
            <p:nvPr/>
          </p:nvSpPr>
          <p:spPr bwMode="auto">
            <a:xfrm>
              <a:off x="3978" y="2757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95" name="Freeform 15"/>
            <p:cNvSpPr>
              <a:spLocks/>
            </p:cNvSpPr>
            <p:nvPr/>
          </p:nvSpPr>
          <p:spPr bwMode="auto">
            <a:xfrm>
              <a:off x="4074" y="1163"/>
              <a:ext cx="166" cy="2598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75" y="1611"/>
                </a:cxn>
                <a:cxn ang="0">
                  <a:pos x="166" y="1635"/>
                </a:cxn>
                <a:cxn ang="0">
                  <a:pos x="0" y="1703"/>
                </a:cxn>
                <a:cxn ang="0">
                  <a:pos x="75" y="1742"/>
                </a:cxn>
                <a:cxn ang="0">
                  <a:pos x="75" y="2598"/>
                </a:cxn>
              </a:cxnLst>
              <a:rect l="0" t="0" r="r" b="b"/>
              <a:pathLst>
                <a:path w="166" h="2598">
                  <a:moveTo>
                    <a:pt x="74" y="0"/>
                  </a:moveTo>
                  <a:lnTo>
                    <a:pt x="75" y="1611"/>
                  </a:lnTo>
                  <a:lnTo>
                    <a:pt x="166" y="1635"/>
                  </a:lnTo>
                  <a:lnTo>
                    <a:pt x="0" y="1703"/>
                  </a:lnTo>
                  <a:lnTo>
                    <a:pt x="75" y="1742"/>
                  </a:lnTo>
                  <a:lnTo>
                    <a:pt x="75" y="2598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96" name="Freeform 16"/>
            <p:cNvSpPr>
              <a:spLocks/>
            </p:cNvSpPr>
            <p:nvPr/>
          </p:nvSpPr>
          <p:spPr bwMode="auto">
            <a:xfrm>
              <a:off x="4143" y="2768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97" name="Freeform 17"/>
            <p:cNvSpPr>
              <a:spLocks/>
            </p:cNvSpPr>
            <p:nvPr/>
          </p:nvSpPr>
          <p:spPr bwMode="auto">
            <a:xfrm>
              <a:off x="4284" y="1169"/>
              <a:ext cx="163" cy="2589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1637"/>
                </a:cxn>
                <a:cxn ang="0">
                  <a:pos x="163" y="1664"/>
                </a:cxn>
                <a:cxn ang="0">
                  <a:pos x="0" y="1731"/>
                </a:cxn>
                <a:cxn ang="0">
                  <a:pos x="73" y="1778"/>
                </a:cxn>
                <a:cxn ang="0">
                  <a:pos x="72" y="2589"/>
                </a:cxn>
              </a:cxnLst>
              <a:rect l="0" t="0" r="r" b="b"/>
              <a:pathLst>
                <a:path w="163" h="2589">
                  <a:moveTo>
                    <a:pt x="72" y="0"/>
                  </a:moveTo>
                  <a:lnTo>
                    <a:pt x="72" y="1637"/>
                  </a:lnTo>
                  <a:lnTo>
                    <a:pt x="163" y="1664"/>
                  </a:lnTo>
                  <a:lnTo>
                    <a:pt x="0" y="1731"/>
                  </a:lnTo>
                  <a:lnTo>
                    <a:pt x="73" y="1778"/>
                  </a:lnTo>
                  <a:lnTo>
                    <a:pt x="72" y="2589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98" name="Freeform 18"/>
            <p:cNvSpPr>
              <a:spLocks/>
            </p:cNvSpPr>
            <p:nvPr/>
          </p:nvSpPr>
          <p:spPr bwMode="auto">
            <a:xfrm>
              <a:off x="4353" y="2801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99" name="Freeform 19"/>
            <p:cNvSpPr>
              <a:spLocks/>
            </p:cNvSpPr>
            <p:nvPr/>
          </p:nvSpPr>
          <p:spPr bwMode="auto">
            <a:xfrm>
              <a:off x="4906" y="1163"/>
              <a:ext cx="169" cy="2604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78" y="1919"/>
                </a:cxn>
                <a:cxn ang="0">
                  <a:pos x="169" y="1949"/>
                </a:cxn>
                <a:cxn ang="0">
                  <a:pos x="0" y="2016"/>
                </a:cxn>
                <a:cxn ang="0">
                  <a:pos x="78" y="2055"/>
                </a:cxn>
                <a:cxn ang="0">
                  <a:pos x="80" y="2604"/>
                </a:cxn>
              </a:cxnLst>
              <a:rect l="0" t="0" r="r" b="b"/>
              <a:pathLst>
                <a:path w="169" h="2604">
                  <a:moveTo>
                    <a:pt x="80" y="0"/>
                  </a:moveTo>
                  <a:lnTo>
                    <a:pt x="78" y="1919"/>
                  </a:lnTo>
                  <a:lnTo>
                    <a:pt x="169" y="1949"/>
                  </a:lnTo>
                  <a:lnTo>
                    <a:pt x="0" y="2016"/>
                  </a:lnTo>
                  <a:lnTo>
                    <a:pt x="78" y="2055"/>
                  </a:lnTo>
                  <a:lnTo>
                    <a:pt x="80" y="2604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00" name="Freeform 20"/>
            <p:cNvSpPr>
              <a:spLocks/>
            </p:cNvSpPr>
            <p:nvPr/>
          </p:nvSpPr>
          <p:spPr bwMode="auto">
            <a:xfrm>
              <a:off x="4978" y="3083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01" name="Text Box 21"/>
            <p:cNvSpPr txBox="1">
              <a:spLocks noChangeArrowheads="1"/>
            </p:cNvSpPr>
            <p:nvPr/>
          </p:nvSpPr>
          <p:spPr bwMode="auto">
            <a:xfrm>
              <a:off x="3989" y="932"/>
              <a:ext cx="9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800" b="1">
                  <a:latin typeface="Arial" charset="0"/>
                </a:rPr>
                <a:t>CMP  Gather</a:t>
              </a:r>
            </a:p>
          </p:txBody>
        </p:sp>
        <p:sp>
          <p:nvSpPr>
            <p:cNvPr id="276502" name="Freeform 22"/>
            <p:cNvSpPr>
              <a:spLocks/>
            </p:cNvSpPr>
            <p:nvPr/>
          </p:nvSpPr>
          <p:spPr bwMode="auto">
            <a:xfrm>
              <a:off x="4822" y="2973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03" name="Freeform 23"/>
            <p:cNvSpPr>
              <a:spLocks/>
            </p:cNvSpPr>
            <p:nvPr/>
          </p:nvSpPr>
          <p:spPr bwMode="auto">
            <a:xfrm>
              <a:off x="4764" y="1169"/>
              <a:ext cx="146" cy="2598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62" y="1804"/>
                </a:cxn>
                <a:cxn ang="0">
                  <a:pos x="146" y="1832"/>
                </a:cxn>
                <a:cxn ang="0">
                  <a:pos x="0" y="1898"/>
                </a:cxn>
                <a:cxn ang="0">
                  <a:pos x="64" y="1944"/>
                </a:cxn>
                <a:cxn ang="0">
                  <a:pos x="66" y="2598"/>
                </a:cxn>
              </a:cxnLst>
              <a:rect l="0" t="0" r="r" b="b"/>
              <a:pathLst>
                <a:path w="146" h="2598">
                  <a:moveTo>
                    <a:pt x="63" y="0"/>
                  </a:moveTo>
                  <a:lnTo>
                    <a:pt x="62" y="1804"/>
                  </a:lnTo>
                  <a:lnTo>
                    <a:pt x="146" y="1832"/>
                  </a:lnTo>
                  <a:lnTo>
                    <a:pt x="0" y="1898"/>
                  </a:lnTo>
                  <a:lnTo>
                    <a:pt x="64" y="1944"/>
                  </a:lnTo>
                  <a:lnTo>
                    <a:pt x="66" y="2598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04" name="Freeform 24"/>
            <p:cNvSpPr>
              <a:spLocks/>
            </p:cNvSpPr>
            <p:nvPr/>
          </p:nvSpPr>
          <p:spPr bwMode="auto">
            <a:xfrm>
              <a:off x="4374" y="1166"/>
              <a:ext cx="163" cy="2592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1664"/>
                </a:cxn>
                <a:cxn ang="0">
                  <a:pos x="163" y="1691"/>
                </a:cxn>
                <a:cxn ang="0">
                  <a:pos x="0" y="1758"/>
                </a:cxn>
                <a:cxn ang="0">
                  <a:pos x="73" y="1805"/>
                </a:cxn>
                <a:cxn ang="0">
                  <a:pos x="72" y="2592"/>
                </a:cxn>
              </a:cxnLst>
              <a:rect l="0" t="0" r="r" b="b"/>
              <a:pathLst>
                <a:path w="163" h="2592">
                  <a:moveTo>
                    <a:pt x="72" y="0"/>
                  </a:moveTo>
                  <a:lnTo>
                    <a:pt x="72" y="1664"/>
                  </a:lnTo>
                  <a:lnTo>
                    <a:pt x="163" y="1691"/>
                  </a:lnTo>
                  <a:lnTo>
                    <a:pt x="0" y="1758"/>
                  </a:lnTo>
                  <a:lnTo>
                    <a:pt x="73" y="1805"/>
                  </a:lnTo>
                  <a:lnTo>
                    <a:pt x="72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05" name="Freeform 25"/>
            <p:cNvSpPr>
              <a:spLocks/>
            </p:cNvSpPr>
            <p:nvPr/>
          </p:nvSpPr>
          <p:spPr bwMode="auto">
            <a:xfrm>
              <a:off x="4443" y="2825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06" name="Freeform 26"/>
            <p:cNvSpPr>
              <a:spLocks/>
            </p:cNvSpPr>
            <p:nvPr/>
          </p:nvSpPr>
          <p:spPr bwMode="auto">
            <a:xfrm>
              <a:off x="4008" y="1169"/>
              <a:ext cx="163" cy="2592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72" y="1589"/>
                </a:cxn>
                <a:cxn ang="0">
                  <a:pos x="163" y="1616"/>
                </a:cxn>
                <a:cxn ang="0">
                  <a:pos x="0" y="1683"/>
                </a:cxn>
                <a:cxn ang="0">
                  <a:pos x="73" y="1730"/>
                </a:cxn>
                <a:cxn ang="0">
                  <a:pos x="72" y="2592"/>
                </a:cxn>
              </a:cxnLst>
              <a:rect l="0" t="0" r="r" b="b"/>
              <a:pathLst>
                <a:path w="163" h="2592">
                  <a:moveTo>
                    <a:pt x="75" y="0"/>
                  </a:moveTo>
                  <a:lnTo>
                    <a:pt x="72" y="1589"/>
                  </a:lnTo>
                  <a:lnTo>
                    <a:pt x="163" y="1616"/>
                  </a:lnTo>
                  <a:lnTo>
                    <a:pt x="0" y="1683"/>
                  </a:lnTo>
                  <a:lnTo>
                    <a:pt x="73" y="1730"/>
                  </a:lnTo>
                  <a:lnTo>
                    <a:pt x="72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07" name="Freeform 27"/>
            <p:cNvSpPr>
              <a:spLocks/>
            </p:cNvSpPr>
            <p:nvPr/>
          </p:nvSpPr>
          <p:spPr bwMode="auto">
            <a:xfrm>
              <a:off x="4077" y="2753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08" name="Freeform 28"/>
            <p:cNvSpPr>
              <a:spLocks/>
            </p:cNvSpPr>
            <p:nvPr/>
          </p:nvSpPr>
          <p:spPr bwMode="auto">
            <a:xfrm>
              <a:off x="4614" y="1175"/>
              <a:ext cx="163" cy="259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2" y="1733"/>
                </a:cxn>
                <a:cxn ang="0">
                  <a:pos x="163" y="1760"/>
                </a:cxn>
                <a:cxn ang="0">
                  <a:pos x="0" y="1827"/>
                </a:cxn>
                <a:cxn ang="0">
                  <a:pos x="73" y="1874"/>
                </a:cxn>
                <a:cxn ang="0">
                  <a:pos x="72" y="2594"/>
                </a:cxn>
              </a:cxnLst>
              <a:rect l="0" t="0" r="r" b="b"/>
              <a:pathLst>
                <a:path w="163" h="2594">
                  <a:moveTo>
                    <a:pt x="73" y="0"/>
                  </a:moveTo>
                  <a:lnTo>
                    <a:pt x="72" y="1733"/>
                  </a:lnTo>
                  <a:lnTo>
                    <a:pt x="163" y="1760"/>
                  </a:lnTo>
                  <a:lnTo>
                    <a:pt x="0" y="1827"/>
                  </a:lnTo>
                  <a:lnTo>
                    <a:pt x="73" y="1874"/>
                  </a:lnTo>
                  <a:lnTo>
                    <a:pt x="72" y="2594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09" name="Freeform 29"/>
            <p:cNvSpPr>
              <a:spLocks/>
            </p:cNvSpPr>
            <p:nvPr/>
          </p:nvSpPr>
          <p:spPr bwMode="auto">
            <a:xfrm>
              <a:off x="4683" y="2903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10" name="Text Box 30"/>
            <p:cNvSpPr txBox="1">
              <a:spLocks noChangeArrowheads="1"/>
            </p:cNvSpPr>
            <p:nvPr/>
          </p:nvSpPr>
          <p:spPr bwMode="auto">
            <a:xfrm>
              <a:off x="3849" y="3737"/>
              <a:ext cx="81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endParaRPr lang="en-US" sz="1200" b="1">
                <a:latin typeface="Arial" charset="0"/>
              </a:endParaRPr>
            </a:p>
            <a:p>
              <a:pPr algn="ctr"/>
              <a:r>
                <a:rPr lang="en-US" sz="1200" b="1">
                  <a:latin typeface="Arial" charset="0"/>
                </a:rPr>
                <a:t>Offset Distance</a:t>
              </a:r>
            </a:p>
          </p:txBody>
        </p:sp>
        <p:sp>
          <p:nvSpPr>
            <p:cNvPr id="276511" name="Line 31"/>
            <p:cNvSpPr>
              <a:spLocks noChangeShapeType="1"/>
            </p:cNvSpPr>
            <p:nvPr/>
          </p:nvSpPr>
          <p:spPr bwMode="auto">
            <a:xfrm>
              <a:off x="4668" y="3953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6512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With Correct Velocity, Gather is Flat</a:t>
            </a:r>
          </a:p>
        </p:txBody>
      </p:sp>
      <p:sp>
        <p:nvSpPr>
          <p:cNvPr id="276513" name="Rectangle 33"/>
          <p:cNvSpPr>
            <a:spLocks noChangeArrowheads="1"/>
          </p:cNvSpPr>
          <p:nvPr/>
        </p:nvSpPr>
        <p:spPr bwMode="auto">
          <a:xfrm>
            <a:off x="1420813" y="3660775"/>
            <a:ext cx="2128837" cy="1422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6038850" y="3368675"/>
            <a:ext cx="1609725" cy="1181100"/>
            <a:chOff x="3574" y="2019"/>
            <a:chExt cx="1014" cy="744"/>
          </a:xfrm>
        </p:grpSpPr>
        <p:pic>
          <p:nvPicPr>
            <p:cNvPr id="276517" name="Picture 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74" y="2019"/>
              <a:ext cx="1014" cy="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518" name="Line 38"/>
            <p:cNvSpPr>
              <a:spLocks noChangeShapeType="1"/>
            </p:cNvSpPr>
            <p:nvPr/>
          </p:nvSpPr>
          <p:spPr bwMode="auto">
            <a:xfrm>
              <a:off x="3630" y="2304"/>
              <a:ext cx="957" cy="12"/>
            </a:xfrm>
            <a:prstGeom prst="line">
              <a:avLst/>
            </a:prstGeom>
            <a:noFill/>
            <a:ln w="1905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6519" name="Text Box 39"/>
          <p:cNvSpPr txBox="1">
            <a:spLocks noChangeArrowheads="1"/>
          </p:cNvSpPr>
          <p:nvPr/>
        </p:nvSpPr>
        <p:spPr bwMode="auto">
          <a:xfrm>
            <a:off x="4541838" y="3673475"/>
            <a:ext cx="10604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rgbClr val="0033CC"/>
                </a:solidFill>
                <a:latin typeface="Tahoma" pitchFamily="34" charset="0"/>
              </a:rPr>
              <a:t>Velocity </a:t>
            </a:r>
          </a:p>
          <a:p>
            <a:pPr algn="ctr"/>
            <a:r>
              <a:rPr lang="en-US" sz="1600" b="1" dirty="0">
                <a:solidFill>
                  <a:srgbClr val="0033CC"/>
                </a:solidFill>
                <a:latin typeface="Tahoma" pitchFamily="34" charset="0"/>
              </a:rPr>
              <a:t>Correct</a:t>
            </a:r>
          </a:p>
        </p:txBody>
      </p:sp>
      <p:sp>
        <p:nvSpPr>
          <p:cNvPr id="276522" name="Text Box 42"/>
          <p:cNvSpPr txBox="1">
            <a:spLocks noChangeArrowheads="1"/>
          </p:cNvSpPr>
          <p:nvPr/>
        </p:nvSpPr>
        <p:spPr bwMode="auto">
          <a:xfrm>
            <a:off x="7816850" y="3800475"/>
            <a:ext cx="473075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200" b="1">
                <a:latin typeface="Tahoma" pitchFamily="34" charset="0"/>
              </a:rPr>
              <a:t>Flat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4514850" y="1497013"/>
            <a:ext cx="3894138" cy="1422400"/>
            <a:chOff x="4514850" y="1497013"/>
            <a:chExt cx="3894138" cy="1422400"/>
          </a:xfrm>
        </p:grpSpPr>
        <p:sp>
          <p:nvSpPr>
            <p:cNvPr id="276482" name="Rectangle 2"/>
            <p:cNvSpPr>
              <a:spLocks noChangeArrowheads="1"/>
            </p:cNvSpPr>
            <p:nvPr/>
          </p:nvSpPr>
          <p:spPr bwMode="auto">
            <a:xfrm>
              <a:off x="5673725" y="1497013"/>
              <a:ext cx="2339975" cy="1422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76514" name="Picture 3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34088" y="1617663"/>
              <a:ext cx="1619250" cy="1181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515" name="Text Box 35"/>
            <p:cNvSpPr txBox="1">
              <a:spLocks noChangeArrowheads="1"/>
            </p:cNvSpPr>
            <p:nvPr/>
          </p:nvSpPr>
          <p:spPr bwMode="auto">
            <a:xfrm>
              <a:off x="4514850" y="1922463"/>
              <a:ext cx="1116013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33CC"/>
                  </a:solidFill>
                  <a:latin typeface="Tahoma" pitchFamily="34" charset="0"/>
                </a:rPr>
                <a:t>Velocity </a:t>
              </a:r>
            </a:p>
            <a:p>
              <a:pPr algn="ctr"/>
              <a:r>
                <a:rPr lang="en-US" sz="1600" b="1" dirty="0">
                  <a:solidFill>
                    <a:srgbClr val="0033CC"/>
                  </a:solidFill>
                  <a:latin typeface="Tahoma" pitchFamily="34" charset="0"/>
                </a:rPr>
                <a:t>Too Slow</a:t>
              </a:r>
            </a:p>
          </p:txBody>
        </p:sp>
        <p:sp>
          <p:nvSpPr>
            <p:cNvPr id="276523" name="Text Box 43"/>
            <p:cNvSpPr txBox="1">
              <a:spLocks noChangeArrowheads="1"/>
            </p:cNvSpPr>
            <p:nvPr/>
          </p:nvSpPr>
          <p:spPr bwMode="auto">
            <a:xfrm>
              <a:off x="7702550" y="2101850"/>
              <a:ext cx="706438" cy="4572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>
                  <a:latin typeface="Tahoma" pitchFamily="34" charset="0"/>
                </a:rPr>
                <a:t>Curves</a:t>
              </a:r>
            </a:p>
            <a:p>
              <a:pPr algn="ctr"/>
              <a:r>
                <a:rPr lang="en-US" sz="1200" b="1">
                  <a:latin typeface="Tahoma" pitchFamily="34" charset="0"/>
                </a:rPr>
                <a:t>Down</a:t>
              </a:r>
            </a:p>
          </p:txBody>
        </p:sp>
        <p:sp>
          <p:nvSpPr>
            <p:cNvPr id="276525" name="Line 45"/>
            <p:cNvSpPr>
              <a:spLocks noChangeShapeType="1"/>
            </p:cNvSpPr>
            <p:nvPr/>
          </p:nvSpPr>
          <p:spPr bwMode="auto">
            <a:xfrm>
              <a:off x="6096000" y="2138363"/>
              <a:ext cx="1571625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26" name="Line 46"/>
            <p:cNvSpPr>
              <a:spLocks noChangeShapeType="1"/>
            </p:cNvSpPr>
            <p:nvPr/>
          </p:nvSpPr>
          <p:spPr bwMode="auto">
            <a:xfrm>
              <a:off x="7467600" y="2138363"/>
              <a:ext cx="0" cy="9525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27" name="AutoShape 47"/>
            <p:cNvSpPr>
              <a:spLocks noChangeArrowheads="1"/>
            </p:cNvSpPr>
            <p:nvPr/>
          </p:nvSpPr>
          <p:spPr bwMode="auto">
            <a:xfrm flipV="1">
              <a:off x="7419975" y="2178050"/>
              <a:ext cx="85725" cy="74613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6531" name="Line 51"/>
          <p:cNvSpPr>
            <a:spLocks noChangeShapeType="1"/>
          </p:cNvSpPr>
          <p:nvPr/>
        </p:nvSpPr>
        <p:spPr bwMode="auto">
          <a:xfrm>
            <a:off x="6108700" y="3824288"/>
            <a:ext cx="15716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4541838" y="4999038"/>
            <a:ext cx="3933825" cy="1422400"/>
            <a:chOff x="4541838" y="4999038"/>
            <a:chExt cx="3933825" cy="1422400"/>
          </a:xfrm>
        </p:grpSpPr>
        <p:sp>
          <p:nvSpPr>
            <p:cNvPr id="276483" name="Rectangle 3"/>
            <p:cNvSpPr>
              <a:spLocks noChangeArrowheads="1"/>
            </p:cNvSpPr>
            <p:nvPr/>
          </p:nvSpPr>
          <p:spPr bwMode="auto">
            <a:xfrm>
              <a:off x="5673725" y="4999038"/>
              <a:ext cx="2339975" cy="1422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76520" name="Picture 4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9800" y="5114925"/>
              <a:ext cx="1647825" cy="1190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521" name="Text Box 41"/>
            <p:cNvSpPr txBox="1">
              <a:spLocks noChangeArrowheads="1"/>
            </p:cNvSpPr>
            <p:nvPr/>
          </p:nvSpPr>
          <p:spPr bwMode="auto">
            <a:xfrm>
              <a:off x="4541838" y="5424488"/>
              <a:ext cx="1060450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33CC"/>
                  </a:solidFill>
                  <a:latin typeface="Tahoma" pitchFamily="34" charset="0"/>
                </a:rPr>
                <a:t>Velocity </a:t>
              </a:r>
            </a:p>
            <a:p>
              <a:pPr algn="ctr"/>
              <a:r>
                <a:rPr lang="en-US" sz="1600" b="1" dirty="0">
                  <a:solidFill>
                    <a:srgbClr val="0033CC"/>
                  </a:solidFill>
                  <a:latin typeface="Tahoma" pitchFamily="34" charset="0"/>
                </a:rPr>
                <a:t>Too Fast</a:t>
              </a:r>
            </a:p>
          </p:txBody>
        </p:sp>
        <p:sp>
          <p:nvSpPr>
            <p:cNvPr id="276524" name="Text Box 44"/>
            <p:cNvSpPr txBox="1">
              <a:spLocks noChangeArrowheads="1"/>
            </p:cNvSpPr>
            <p:nvPr/>
          </p:nvSpPr>
          <p:spPr bwMode="auto">
            <a:xfrm>
              <a:off x="7769225" y="5402263"/>
              <a:ext cx="706438" cy="4572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>
                  <a:latin typeface="Tahoma" pitchFamily="34" charset="0"/>
                </a:rPr>
                <a:t>Curves</a:t>
              </a:r>
            </a:p>
            <a:p>
              <a:pPr algn="ctr"/>
              <a:r>
                <a:rPr lang="en-US" sz="1200" b="1">
                  <a:latin typeface="Tahoma" pitchFamily="34" charset="0"/>
                </a:rPr>
                <a:t>Up</a:t>
              </a:r>
            </a:p>
          </p:txBody>
        </p:sp>
        <p:sp>
          <p:nvSpPr>
            <p:cNvPr id="276534" name="Line 54"/>
            <p:cNvSpPr>
              <a:spLocks noChangeShapeType="1"/>
            </p:cNvSpPr>
            <p:nvPr/>
          </p:nvSpPr>
          <p:spPr bwMode="auto">
            <a:xfrm>
              <a:off x="6102350" y="5611813"/>
              <a:ext cx="1571625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35" name="Line 55"/>
            <p:cNvSpPr>
              <a:spLocks noChangeShapeType="1"/>
            </p:cNvSpPr>
            <p:nvPr/>
          </p:nvSpPr>
          <p:spPr bwMode="auto">
            <a:xfrm>
              <a:off x="7473950" y="5526088"/>
              <a:ext cx="0" cy="9525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36" name="AutoShape 56"/>
            <p:cNvSpPr>
              <a:spLocks noChangeArrowheads="1"/>
            </p:cNvSpPr>
            <p:nvPr/>
          </p:nvSpPr>
          <p:spPr bwMode="auto">
            <a:xfrm>
              <a:off x="7426325" y="5495925"/>
              <a:ext cx="85725" cy="74613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ChangeArrowheads="1"/>
          </p:cNvSpPr>
          <p:nvPr/>
        </p:nvSpPr>
        <p:spPr bwMode="auto">
          <a:xfrm>
            <a:off x="3119438" y="1452563"/>
            <a:ext cx="1935162" cy="47212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07" name="Rectangle 3"/>
          <p:cNvSpPr>
            <a:spLocks noChangeArrowheads="1"/>
          </p:cNvSpPr>
          <p:nvPr/>
        </p:nvSpPr>
        <p:spPr bwMode="auto">
          <a:xfrm>
            <a:off x="5461000" y="1452563"/>
            <a:ext cx="638175" cy="47212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77508" name="Rectangle 4"/>
          <p:cNvSpPr>
            <a:spLocks noChangeArrowheads="1"/>
          </p:cNvSpPr>
          <p:nvPr/>
        </p:nvSpPr>
        <p:spPr bwMode="auto">
          <a:xfrm>
            <a:off x="436563" y="1452563"/>
            <a:ext cx="2168525" cy="47212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0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Stacked Trace</a:t>
            </a:r>
          </a:p>
        </p:txBody>
      </p:sp>
      <p:sp>
        <p:nvSpPr>
          <p:cNvPr id="277510" name="Freeform 6"/>
          <p:cNvSpPr>
            <a:spLocks/>
          </p:cNvSpPr>
          <p:nvPr/>
        </p:nvSpPr>
        <p:spPr bwMode="auto">
          <a:xfrm>
            <a:off x="755650" y="4114800"/>
            <a:ext cx="1952625" cy="8001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3" y="33"/>
              </a:cxn>
              <a:cxn ang="0">
                <a:pos x="357" y="51"/>
              </a:cxn>
              <a:cxn ang="0">
                <a:pos x="468" y="78"/>
              </a:cxn>
              <a:cxn ang="0">
                <a:pos x="597" y="114"/>
              </a:cxn>
              <a:cxn ang="0">
                <a:pos x="726" y="165"/>
              </a:cxn>
              <a:cxn ang="0">
                <a:pos x="897" y="261"/>
              </a:cxn>
              <a:cxn ang="0">
                <a:pos x="993" y="327"/>
              </a:cxn>
              <a:cxn ang="0">
                <a:pos x="1230" y="504"/>
              </a:cxn>
            </a:cxnLst>
            <a:rect l="0" t="0" r="r" b="b"/>
            <a:pathLst>
              <a:path w="1230" h="504">
                <a:moveTo>
                  <a:pt x="0" y="0"/>
                </a:moveTo>
                <a:lnTo>
                  <a:pt x="243" y="33"/>
                </a:lnTo>
                <a:lnTo>
                  <a:pt x="357" y="51"/>
                </a:lnTo>
                <a:lnTo>
                  <a:pt x="468" y="78"/>
                </a:lnTo>
                <a:lnTo>
                  <a:pt x="597" y="114"/>
                </a:lnTo>
                <a:lnTo>
                  <a:pt x="726" y="165"/>
                </a:lnTo>
                <a:lnTo>
                  <a:pt x="897" y="261"/>
                </a:lnTo>
                <a:lnTo>
                  <a:pt x="993" y="327"/>
                </a:lnTo>
                <a:lnTo>
                  <a:pt x="1230" y="504"/>
                </a:lnTo>
              </a:path>
            </a:pathLst>
          </a:custGeom>
          <a:noFill/>
          <a:ln w="19050" cap="flat" cmpd="sng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11" name="Freeform 7"/>
          <p:cNvSpPr>
            <a:spLocks/>
          </p:cNvSpPr>
          <p:nvPr/>
        </p:nvSpPr>
        <p:spPr bwMode="auto">
          <a:xfrm>
            <a:off x="1914525" y="4387850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12" name="Freeform 8"/>
          <p:cNvSpPr>
            <a:spLocks/>
          </p:cNvSpPr>
          <p:nvPr/>
        </p:nvSpPr>
        <p:spPr bwMode="auto">
          <a:xfrm>
            <a:off x="1822450" y="1595438"/>
            <a:ext cx="231775" cy="4138612"/>
          </a:xfrm>
          <a:custGeom>
            <a:avLst/>
            <a:gdLst/>
            <a:ahLst/>
            <a:cxnLst>
              <a:cxn ang="0">
                <a:pos x="63" y="0"/>
              </a:cxn>
              <a:cxn ang="0">
                <a:pos x="62" y="1759"/>
              </a:cxn>
              <a:cxn ang="0">
                <a:pos x="146" y="1787"/>
              </a:cxn>
              <a:cxn ang="0">
                <a:pos x="0" y="1853"/>
              </a:cxn>
              <a:cxn ang="0">
                <a:pos x="64" y="1899"/>
              </a:cxn>
              <a:cxn ang="0">
                <a:pos x="66" y="2607"/>
              </a:cxn>
            </a:cxnLst>
            <a:rect l="0" t="0" r="r" b="b"/>
            <a:pathLst>
              <a:path w="146" h="2607">
                <a:moveTo>
                  <a:pt x="63" y="0"/>
                </a:moveTo>
                <a:lnTo>
                  <a:pt x="62" y="1759"/>
                </a:lnTo>
                <a:lnTo>
                  <a:pt x="146" y="1787"/>
                </a:lnTo>
                <a:lnTo>
                  <a:pt x="0" y="1853"/>
                </a:lnTo>
                <a:lnTo>
                  <a:pt x="64" y="1899"/>
                </a:lnTo>
                <a:lnTo>
                  <a:pt x="66" y="2607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13" name="Freeform 9"/>
          <p:cNvSpPr>
            <a:spLocks/>
          </p:cNvSpPr>
          <p:nvPr/>
        </p:nvSpPr>
        <p:spPr bwMode="auto">
          <a:xfrm>
            <a:off x="2127250" y="1595438"/>
            <a:ext cx="241300" cy="4119562"/>
          </a:xfrm>
          <a:custGeom>
            <a:avLst/>
            <a:gdLst/>
            <a:ahLst/>
            <a:cxnLst>
              <a:cxn ang="0">
                <a:pos x="63" y="0"/>
              </a:cxn>
              <a:cxn ang="0">
                <a:pos x="62" y="1863"/>
              </a:cxn>
              <a:cxn ang="0">
                <a:pos x="152" y="1891"/>
              </a:cxn>
              <a:cxn ang="0">
                <a:pos x="0" y="1951"/>
              </a:cxn>
              <a:cxn ang="0">
                <a:pos x="62" y="1995"/>
              </a:cxn>
              <a:cxn ang="0">
                <a:pos x="63" y="2595"/>
              </a:cxn>
            </a:cxnLst>
            <a:rect l="0" t="0" r="r" b="b"/>
            <a:pathLst>
              <a:path w="152" h="2595">
                <a:moveTo>
                  <a:pt x="63" y="0"/>
                </a:moveTo>
                <a:lnTo>
                  <a:pt x="62" y="1863"/>
                </a:lnTo>
                <a:lnTo>
                  <a:pt x="152" y="1891"/>
                </a:lnTo>
                <a:lnTo>
                  <a:pt x="0" y="1951"/>
                </a:lnTo>
                <a:lnTo>
                  <a:pt x="62" y="1995"/>
                </a:lnTo>
                <a:lnTo>
                  <a:pt x="63" y="2595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14" name="Freeform 10"/>
          <p:cNvSpPr>
            <a:spLocks/>
          </p:cNvSpPr>
          <p:nvPr/>
        </p:nvSpPr>
        <p:spPr bwMode="auto">
          <a:xfrm>
            <a:off x="2219325" y="4549775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15" name="Freeform 11"/>
          <p:cNvSpPr>
            <a:spLocks/>
          </p:cNvSpPr>
          <p:nvPr/>
        </p:nvSpPr>
        <p:spPr bwMode="auto">
          <a:xfrm>
            <a:off x="650875" y="1604963"/>
            <a:ext cx="222250" cy="4105275"/>
          </a:xfrm>
          <a:custGeom>
            <a:avLst/>
            <a:gdLst/>
            <a:ahLst/>
            <a:cxnLst>
              <a:cxn ang="0">
                <a:pos x="51" y="0"/>
              </a:cxn>
              <a:cxn ang="0">
                <a:pos x="50" y="1585"/>
              </a:cxn>
              <a:cxn ang="0">
                <a:pos x="140" y="1609"/>
              </a:cxn>
              <a:cxn ang="0">
                <a:pos x="0" y="1675"/>
              </a:cxn>
              <a:cxn ang="0">
                <a:pos x="50" y="1713"/>
              </a:cxn>
              <a:cxn ang="0">
                <a:pos x="51" y="2586"/>
              </a:cxn>
            </a:cxnLst>
            <a:rect l="0" t="0" r="r" b="b"/>
            <a:pathLst>
              <a:path w="140" h="2586">
                <a:moveTo>
                  <a:pt x="51" y="0"/>
                </a:moveTo>
                <a:lnTo>
                  <a:pt x="50" y="1585"/>
                </a:lnTo>
                <a:lnTo>
                  <a:pt x="140" y="1609"/>
                </a:lnTo>
                <a:lnTo>
                  <a:pt x="0" y="1675"/>
                </a:lnTo>
                <a:lnTo>
                  <a:pt x="50" y="1713"/>
                </a:lnTo>
                <a:lnTo>
                  <a:pt x="51" y="2586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16" name="Freeform 12"/>
          <p:cNvSpPr>
            <a:spLocks/>
          </p:cNvSpPr>
          <p:nvPr/>
        </p:nvSpPr>
        <p:spPr bwMode="auto">
          <a:xfrm>
            <a:off x="727075" y="4121150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17" name="Freeform 13"/>
          <p:cNvSpPr>
            <a:spLocks/>
          </p:cNvSpPr>
          <p:nvPr/>
        </p:nvSpPr>
        <p:spPr bwMode="auto">
          <a:xfrm>
            <a:off x="879475" y="1590675"/>
            <a:ext cx="263525" cy="4124325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75" y="1611"/>
              </a:cxn>
              <a:cxn ang="0">
                <a:pos x="166" y="1635"/>
              </a:cxn>
              <a:cxn ang="0">
                <a:pos x="0" y="1703"/>
              </a:cxn>
              <a:cxn ang="0">
                <a:pos x="75" y="1742"/>
              </a:cxn>
              <a:cxn ang="0">
                <a:pos x="75" y="2598"/>
              </a:cxn>
            </a:cxnLst>
            <a:rect l="0" t="0" r="r" b="b"/>
            <a:pathLst>
              <a:path w="166" h="2598">
                <a:moveTo>
                  <a:pt x="74" y="0"/>
                </a:moveTo>
                <a:lnTo>
                  <a:pt x="75" y="1611"/>
                </a:lnTo>
                <a:lnTo>
                  <a:pt x="166" y="1635"/>
                </a:lnTo>
                <a:lnTo>
                  <a:pt x="0" y="1703"/>
                </a:lnTo>
                <a:lnTo>
                  <a:pt x="75" y="1742"/>
                </a:lnTo>
                <a:lnTo>
                  <a:pt x="75" y="2598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18" name="Freeform 14"/>
          <p:cNvSpPr>
            <a:spLocks/>
          </p:cNvSpPr>
          <p:nvPr/>
        </p:nvSpPr>
        <p:spPr bwMode="auto">
          <a:xfrm>
            <a:off x="989013" y="4138613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19" name="Freeform 15"/>
          <p:cNvSpPr>
            <a:spLocks/>
          </p:cNvSpPr>
          <p:nvPr/>
        </p:nvSpPr>
        <p:spPr bwMode="auto">
          <a:xfrm>
            <a:off x="1212850" y="1600200"/>
            <a:ext cx="258763" cy="4110038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72" y="1637"/>
              </a:cxn>
              <a:cxn ang="0">
                <a:pos x="163" y="1664"/>
              </a:cxn>
              <a:cxn ang="0">
                <a:pos x="0" y="1731"/>
              </a:cxn>
              <a:cxn ang="0">
                <a:pos x="73" y="1778"/>
              </a:cxn>
              <a:cxn ang="0">
                <a:pos x="72" y="2589"/>
              </a:cxn>
            </a:cxnLst>
            <a:rect l="0" t="0" r="r" b="b"/>
            <a:pathLst>
              <a:path w="163" h="2589">
                <a:moveTo>
                  <a:pt x="72" y="0"/>
                </a:moveTo>
                <a:lnTo>
                  <a:pt x="72" y="1637"/>
                </a:lnTo>
                <a:lnTo>
                  <a:pt x="163" y="1664"/>
                </a:lnTo>
                <a:lnTo>
                  <a:pt x="0" y="1731"/>
                </a:lnTo>
                <a:lnTo>
                  <a:pt x="73" y="1778"/>
                </a:lnTo>
                <a:lnTo>
                  <a:pt x="72" y="2589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20" name="Freeform 16"/>
          <p:cNvSpPr>
            <a:spLocks/>
          </p:cNvSpPr>
          <p:nvPr/>
        </p:nvSpPr>
        <p:spPr bwMode="auto">
          <a:xfrm>
            <a:off x="1322388" y="4191000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21" name="Freeform 17"/>
          <p:cNvSpPr>
            <a:spLocks/>
          </p:cNvSpPr>
          <p:nvPr/>
        </p:nvSpPr>
        <p:spPr bwMode="auto">
          <a:xfrm>
            <a:off x="2200275" y="1590675"/>
            <a:ext cx="268288" cy="4133850"/>
          </a:xfrm>
          <a:custGeom>
            <a:avLst/>
            <a:gdLst/>
            <a:ahLst/>
            <a:cxnLst>
              <a:cxn ang="0">
                <a:pos x="80" y="0"/>
              </a:cxn>
              <a:cxn ang="0">
                <a:pos x="78" y="1919"/>
              </a:cxn>
              <a:cxn ang="0">
                <a:pos x="169" y="1949"/>
              </a:cxn>
              <a:cxn ang="0">
                <a:pos x="0" y="2016"/>
              </a:cxn>
              <a:cxn ang="0">
                <a:pos x="78" y="2055"/>
              </a:cxn>
              <a:cxn ang="0">
                <a:pos x="80" y="2604"/>
              </a:cxn>
            </a:cxnLst>
            <a:rect l="0" t="0" r="r" b="b"/>
            <a:pathLst>
              <a:path w="169" h="2604">
                <a:moveTo>
                  <a:pt x="80" y="0"/>
                </a:moveTo>
                <a:lnTo>
                  <a:pt x="78" y="1919"/>
                </a:lnTo>
                <a:lnTo>
                  <a:pt x="169" y="1949"/>
                </a:lnTo>
                <a:lnTo>
                  <a:pt x="0" y="2016"/>
                </a:lnTo>
                <a:lnTo>
                  <a:pt x="78" y="2055"/>
                </a:lnTo>
                <a:lnTo>
                  <a:pt x="80" y="2604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22" name="Freeform 18"/>
          <p:cNvSpPr>
            <a:spLocks/>
          </p:cNvSpPr>
          <p:nvPr/>
        </p:nvSpPr>
        <p:spPr bwMode="auto">
          <a:xfrm>
            <a:off x="2314575" y="4638675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23" name="Freeform 19"/>
          <p:cNvSpPr>
            <a:spLocks/>
          </p:cNvSpPr>
          <p:nvPr/>
        </p:nvSpPr>
        <p:spPr bwMode="auto">
          <a:xfrm>
            <a:off x="5597525" y="1600200"/>
            <a:ext cx="263525" cy="4110038"/>
          </a:xfrm>
          <a:custGeom>
            <a:avLst/>
            <a:gdLst/>
            <a:ahLst/>
            <a:cxnLst>
              <a:cxn ang="0">
                <a:pos x="76" y="0"/>
              </a:cxn>
              <a:cxn ang="0">
                <a:pos x="75" y="1590"/>
              </a:cxn>
              <a:cxn ang="0">
                <a:pos x="166" y="1614"/>
              </a:cxn>
              <a:cxn ang="0">
                <a:pos x="0" y="1682"/>
              </a:cxn>
              <a:cxn ang="0">
                <a:pos x="75" y="1721"/>
              </a:cxn>
              <a:cxn ang="0">
                <a:pos x="76" y="2589"/>
              </a:cxn>
            </a:cxnLst>
            <a:rect l="0" t="0" r="r" b="b"/>
            <a:pathLst>
              <a:path w="166" h="2589">
                <a:moveTo>
                  <a:pt x="76" y="0"/>
                </a:moveTo>
                <a:lnTo>
                  <a:pt x="75" y="1590"/>
                </a:lnTo>
                <a:lnTo>
                  <a:pt x="166" y="1614"/>
                </a:lnTo>
                <a:lnTo>
                  <a:pt x="0" y="1682"/>
                </a:lnTo>
                <a:lnTo>
                  <a:pt x="75" y="1721"/>
                </a:lnTo>
                <a:lnTo>
                  <a:pt x="76" y="2589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24" name="Freeform 20"/>
          <p:cNvSpPr>
            <a:spLocks/>
          </p:cNvSpPr>
          <p:nvPr/>
        </p:nvSpPr>
        <p:spPr bwMode="auto">
          <a:xfrm>
            <a:off x="5707063" y="4114800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25" name="Line 21"/>
          <p:cNvSpPr>
            <a:spLocks noChangeShapeType="1"/>
          </p:cNvSpPr>
          <p:nvPr/>
        </p:nvSpPr>
        <p:spPr bwMode="auto">
          <a:xfrm>
            <a:off x="603250" y="4114800"/>
            <a:ext cx="5486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26" name="Text Box 22"/>
          <p:cNvSpPr txBox="1">
            <a:spLocks noChangeArrowheads="1"/>
          </p:cNvSpPr>
          <p:nvPr/>
        </p:nvSpPr>
        <p:spPr bwMode="auto">
          <a:xfrm>
            <a:off x="677863" y="928688"/>
            <a:ext cx="13477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>
                <a:latin typeface="Arial" charset="0"/>
              </a:rPr>
              <a:t>CMP Gather</a:t>
            </a:r>
          </a:p>
        </p:txBody>
      </p:sp>
      <p:sp>
        <p:nvSpPr>
          <p:cNvPr id="277527" name="Text Box 23"/>
          <p:cNvSpPr txBox="1">
            <a:spLocks noChangeArrowheads="1"/>
          </p:cNvSpPr>
          <p:nvPr/>
        </p:nvSpPr>
        <p:spPr bwMode="auto">
          <a:xfrm>
            <a:off x="3165272" y="731838"/>
            <a:ext cx="181492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sz="1400" b="1">
              <a:latin typeface="Arial" charset="0"/>
            </a:endParaRPr>
          </a:p>
          <a:p>
            <a:pPr algn="ctr"/>
            <a:r>
              <a:rPr lang="en-US" sz="1400" b="1">
                <a:latin typeface="Arial" charset="0"/>
              </a:rPr>
              <a:t>Moveout Corrected</a:t>
            </a:r>
          </a:p>
          <a:p>
            <a:pPr algn="ctr"/>
            <a:r>
              <a:rPr lang="en-US" sz="1400" b="1">
                <a:latin typeface="Arial" charset="0"/>
              </a:rPr>
              <a:t>Midpoint Gather</a:t>
            </a:r>
          </a:p>
        </p:txBody>
      </p:sp>
      <p:sp>
        <p:nvSpPr>
          <p:cNvPr id="277528" name="Text Box 24"/>
          <p:cNvSpPr txBox="1">
            <a:spLocks noChangeArrowheads="1"/>
          </p:cNvSpPr>
          <p:nvPr/>
        </p:nvSpPr>
        <p:spPr bwMode="auto">
          <a:xfrm>
            <a:off x="5324475" y="715963"/>
            <a:ext cx="863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sz="1600" b="1">
              <a:latin typeface="Arial" charset="0"/>
            </a:endParaRPr>
          </a:p>
          <a:p>
            <a:pPr algn="ctr"/>
            <a:r>
              <a:rPr lang="en-US" sz="1400" b="1">
                <a:latin typeface="Arial" charset="0"/>
              </a:rPr>
              <a:t>Stacked</a:t>
            </a:r>
          </a:p>
          <a:p>
            <a:pPr algn="ctr"/>
            <a:r>
              <a:rPr lang="en-US" sz="1400" b="1">
                <a:latin typeface="Arial" charset="0"/>
              </a:rPr>
              <a:t>Trace</a:t>
            </a:r>
          </a:p>
        </p:txBody>
      </p:sp>
      <p:sp>
        <p:nvSpPr>
          <p:cNvPr id="277529" name="Freeform 25"/>
          <p:cNvSpPr>
            <a:spLocks/>
          </p:cNvSpPr>
          <p:nvPr/>
        </p:nvSpPr>
        <p:spPr bwMode="auto">
          <a:xfrm>
            <a:off x="2066925" y="4464050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30" name="Freeform 26"/>
          <p:cNvSpPr>
            <a:spLocks/>
          </p:cNvSpPr>
          <p:nvPr/>
        </p:nvSpPr>
        <p:spPr bwMode="auto">
          <a:xfrm>
            <a:off x="1974850" y="1600200"/>
            <a:ext cx="231775" cy="4124325"/>
          </a:xfrm>
          <a:custGeom>
            <a:avLst/>
            <a:gdLst/>
            <a:ahLst/>
            <a:cxnLst>
              <a:cxn ang="0">
                <a:pos x="63" y="0"/>
              </a:cxn>
              <a:cxn ang="0">
                <a:pos x="62" y="1804"/>
              </a:cxn>
              <a:cxn ang="0">
                <a:pos x="146" y="1832"/>
              </a:cxn>
              <a:cxn ang="0">
                <a:pos x="0" y="1898"/>
              </a:cxn>
              <a:cxn ang="0">
                <a:pos x="64" y="1944"/>
              </a:cxn>
              <a:cxn ang="0">
                <a:pos x="66" y="2598"/>
              </a:cxn>
            </a:cxnLst>
            <a:rect l="0" t="0" r="r" b="b"/>
            <a:pathLst>
              <a:path w="146" h="2598">
                <a:moveTo>
                  <a:pt x="63" y="0"/>
                </a:moveTo>
                <a:lnTo>
                  <a:pt x="62" y="1804"/>
                </a:lnTo>
                <a:lnTo>
                  <a:pt x="146" y="1832"/>
                </a:lnTo>
                <a:lnTo>
                  <a:pt x="0" y="1898"/>
                </a:lnTo>
                <a:lnTo>
                  <a:pt x="64" y="1944"/>
                </a:lnTo>
                <a:lnTo>
                  <a:pt x="66" y="2598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31" name="Freeform 27"/>
          <p:cNvSpPr>
            <a:spLocks/>
          </p:cNvSpPr>
          <p:nvPr/>
        </p:nvSpPr>
        <p:spPr bwMode="auto">
          <a:xfrm>
            <a:off x="1355725" y="1595438"/>
            <a:ext cx="258763" cy="4114800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72" y="1664"/>
              </a:cxn>
              <a:cxn ang="0">
                <a:pos x="163" y="1691"/>
              </a:cxn>
              <a:cxn ang="0">
                <a:pos x="0" y="1758"/>
              </a:cxn>
              <a:cxn ang="0">
                <a:pos x="73" y="1805"/>
              </a:cxn>
              <a:cxn ang="0">
                <a:pos x="72" y="2592"/>
              </a:cxn>
            </a:cxnLst>
            <a:rect l="0" t="0" r="r" b="b"/>
            <a:pathLst>
              <a:path w="163" h="2592">
                <a:moveTo>
                  <a:pt x="72" y="0"/>
                </a:moveTo>
                <a:lnTo>
                  <a:pt x="72" y="1664"/>
                </a:lnTo>
                <a:lnTo>
                  <a:pt x="163" y="1691"/>
                </a:lnTo>
                <a:lnTo>
                  <a:pt x="0" y="1758"/>
                </a:lnTo>
                <a:lnTo>
                  <a:pt x="73" y="1805"/>
                </a:lnTo>
                <a:lnTo>
                  <a:pt x="72" y="2592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32" name="Freeform 28"/>
          <p:cNvSpPr>
            <a:spLocks/>
          </p:cNvSpPr>
          <p:nvPr/>
        </p:nvSpPr>
        <p:spPr bwMode="auto">
          <a:xfrm>
            <a:off x="1465263" y="4229100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33" name="Freeform 29"/>
          <p:cNvSpPr>
            <a:spLocks/>
          </p:cNvSpPr>
          <p:nvPr/>
        </p:nvSpPr>
        <p:spPr bwMode="auto">
          <a:xfrm>
            <a:off x="774700" y="1600200"/>
            <a:ext cx="258763" cy="4114800"/>
          </a:xfrm>
          <a:custGeom>
            <a:avLst/>
            <a:gdLst/>
            <a:ahLst/>
            <a:cxnLst>
              <a:cxn ang="0">
                <a:pos x="75" y="0"/>
              </a:cxn>
              <a:cxn ang="0">
                <a:pos x="72" y="1589"/>
              </a:cxn>
              <a:cxn ang="0">
                <a:pos x="163" y="1616"/>
              </a:cxn>
              <a:cxn ang="0">
                <a:pos x="0" y="1683"/>
              </a:cxn>
              <a:cxn ang="0">
                <a:pos x="73" y="1730"/>
              </a:cxn>
              <a:cxn ang="0">
                <a:pos x="72" y="2592"/>
              </a:cxn>
            </a:cxnLst>
            <a:rect l="0" t="0" r="r" b="b"/>
            <a:pathLst>
              <a:path w="163" h="2592">
                <a:moveTo>
                  <a:pt x="75" y="0"/>
                </a:moveTo>
                <a:lnTo>
                  <a:pt x="72" y="1589"/>
                </a:lnTo>
                <a:lnTo>
                  <a:pt x="163" y="1616"/>
                </a:lnTo>
                <a:lnTo>
                  <a:pt x="0" y="1683"/>
                </a:lnTo>
                <a:lnTo>
                  <a:pt x="73" y="1730"/>
                </a:lnTo>
                <a:lnTo>
                  <a:pt x="72" y="2592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34" name="Freeform 30"/>
          <p:cNvSpPr>
            <a:spLocks/>
          </p:cNvSpPr>
          <p:nvPr/>
        </p:nvSpPr>
        <p:spPr bwMode="auto">
          <a:xfrm>
            <a:off x="884238" y="4114800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35" name="Freeform 31"/>
          <p:cNvSpPr>
            <a:spLocks/>
          </p:cNvSpPr>
          <p:nvPr/>
        </p:nvSpPr>
        <p:spPr bwMode="auto">
          <a:xfrm>
            <a:off x="1736725" y="1609725"/>
            <a:ext cx="258763" cy="4117975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72" y="1733"/>
              </a:cxn>
              <a:cxn ang="0">
                <a:pos x="163" y="1760"/>
              </a:cxn>
              <a:cxn ang="0">
                <a:pos x="0" y="1827"/>
              </a:cxn>
              <a:cxn ang="0">
                <a:pos x="73" y="1874"/>
              </a:cxn>
              <a:cxn ang="0">
                <a:pos x="72" y="2594"/>
              </a:cxn>
            </a:cxnLst>
            <a:rect l="0" t="0" r="r" b="b"/>
            <a:pathLst>
              <a:path w="163" h="2594">
                <a:moveTo>
                  <a:pt x="73" y="0"/>
                </a:moveTo>
                <a:lnTo>
                  <a:pt x="72" y="1733"/>
                </a:lnTo>
                <a:lnTo>
                  <a:pt x="163" y="1760"/>
                </a:lnTo>
                <a:lnTo>
                  <a:pt x="0" y="1827"/>
                </a:lnTo>
                <a:lnTo>
                  <a:pt x="73" y="1874"/>
                </a:lnTo>
                <a:lnTo>
                  <a:pt x="72" y="2594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36" name="Freeform 32"/>
          <p:cNvSpPr>
            <a:spLocks/>
          </p:cNvSpPr>
          <p:nvPr/>
        </p:nvSpPr>
        <p:spPr bwMode="auto">
          <a:xfrm>
            <a:off x="1846263" y="4352925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37" name="Line 33"/>
          <p:cNvSpPr>
            <a:spLocks noChangeShapeType="1"/>
          </p:cNvSpPr>
          <p:nvPr/>
        </p:nvSpPr>
        <p:spPr bwMode="auto">
          <a:xfrm>
            <a:off x="374650" y="1600200"/>
            <a:ext cx="5486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38" name="Freeform 34"/>
          <p:cNvSpPr>
            <a:spLocks/>
          </p:cNvSpPr>
          <p:nvPr/>
        </p:nvSpPr>
        <p:spPr bwMode="auto">
          <a:xfrm>
            <a:off x="4449763" y="4130675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39" name="Freeform 35"/>
          <p:cNvSpPr>
            <a:spLocks/>
          </p:cNvSpPr>
          <p:nvPr/>
        </p:nvSpPr>
        <p:spPr bwMode="auto">
          <a:xfrm>
            <a:off x="4357688" y="1595438"/>
            <a:ext cx="231775" cy="4124325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62" y="1591"/>
              </a:cxn>
              <a:cxn ang="0">
                <a:pos x="146" y="1619"/>
              </a:cxn>
              <a:cxn ang="0">
                <a:pos x="0" y="1685"/>
              </a:cxn>
              <a:cxn ang="0">
                <a:pos x="64" y="1731"/>
              </a:cxn>
              <a:cxn ang="0">
                <a:pos x="65" y="2598"/>
              </a:cxn>
            </a:cxnLst>
            <a:rect l="0" t="0" r="r" b="b"/>
            <a:pathLst>
              <a:path w="146" h="2598">
                <a:moveTo>
                  <a:pt x="62" y="0"/>
                </a:moveTo>
                <a:lnTo>
                  <a:pt x="62" y="1591"/>
                </a:lnTo>
                <a:lnTo>
                  <a:pt x="146" y="1619"/>
                </a:lnTo>
                <a:lnTo>
                  <a:pt x="0" y="1685"/>
                </a:lnTo>
                <a:lnTo>
                  <a:pt x="64" y="1731"/>
                </a:lnTo>
                <a:lnTo>
                  <a:pt x="65" y="2598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40" name="Freeform 36"/>
          <p:cNvSpPr>
            <a:spLocks/>
          </p:cNvSpPr>
          <p:nvPr/>
        </p:nvSpPr>
        <p:spPr bwMode="auto">
          <a:xfrm>
            <a:off x="4662488" y="1600200"/>
            <a:ext cx="241300" cy="4114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62" y="1596"/>
              </a:cxn>
              <a:cxn ang="0">
                <a:pos x="152" y="1624"/>
              </a:cxn>
              <a:cxn ang="0">
                <a:pos x="0" y="1684"/>
              </a:cxn>
              <a:cxn ang="0">
                <a:pos x="62" y="1728"/>
              </a:cxn>
              <a:cxn ang="0">
                <a:pos x="62" y="2592"/>
              </a:cxn>
            </a:cxnLst>
            <a:rect l="0" t="0" r="r" b="b"/>
            <a:pathLst>
              <a:path w="152" h="2592">
                <a:moveTo>
                  <a:pt x="62" y="0"/>
                </a:moveTo>
                <a:lnTo>
                  <a:pt x="62" y="1596"/>
                </a:lnTo>
                <a:lnTo>
                  <a:pt x="152" y="1624"/>
                </a:lnTo>
                <a:lnTo>
                  <a:pt x="0" y="1684"/>
                </a:lnTo>
                <a:lnTo>
                  <a:pt x="62" y="1728"/>
                </a:lnTo>
                <a:lnTo>
                  <a:pt x="62" y="2592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41" name="Freeform 37"/>
          <p:cNvSpPr>
            <a:spLocks/>
          </p:cNvSpPr>
          <p:nvPr/>
        </p:nvSpPr>
        <p:spPr bwMode="auto">
          <a:xfrm>
            <a:off x="4754563" y="4140200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42" name="Freeform 38"/>
          <p:cNvSpPr>
            <a:spLocks/>
          </p:cNvSpPr>
          <p:nvPr/>
        </p:nvSpPr>
        <p:spPr bwMode="auto">
          <a:xfrm>
            <a:off x="3186113" y="1609725"/>
            <a:ext cx="222250" cy="4105275"/>
          </a:xfrm>
          <a:custGeom>
            <a:avLst/>
            <a:gdLst/>
            <a:ahLst/>
            <a:cxnLst>
              <a:cxn ang="0">
                <a:pos x="47" y="0"/>
              </a:cxn>
              <a:cxn ang="0">
                <a:pos x="50" y="1582"/>
              </a:cxn>
              <a:cxn ang="0">
                <a:pos x="140" y="1606"/>
              </a:cxn>
              <a:cxn ang="0">
                <a:pos x="0" y="1672"/>
              </a:cxn>
              <a:cxn ang="0">
                <a:pos x="50" y="1710"/>
              </a:cxn>
              <a:cxn ang="0">
                <a:pos x="47" y="2586"/>
              </a:cxn>
            </a:cxnLst>
            <a:rect l="0" t="0" r="r" b="b"/>
            <a:pathLst>
              <a:path w="140" h="2586">
                <a:moveTo>
                  <a:pt x="47" y="0"/>
                </a:moveTo>
                <a:lnTo>
                  <a:pt x="50" y="1582"/>
                </a:lnTo>
                <a:lnTo>
                  <a:pt x="140" y="1606"/>
                </a:lnTo>
                <a:lnTo>
                  <a:pt x="0" y="1672"/>
                </a:lnTo>
                <a:lnTo>
                  <a:pt x="50" y="1710"/>
                </a:lnTo>
                <a:lnTo>
                  <a:pt x="47" y="2586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43" name="Freeform 39"/>
          <p:cNvSpPr>
            <a:spLocks/>
          </p:cNvSpPr>
          <p:nvPr/>
        </p:nvSpPr>
        <p:spPr bwMode="auto">
          <a:xfrm>
            <a:off x="3262313" y="4121150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44" name="Freeform 40"/>
          <p:cNvSpPr>
            <a:spLocks/>
          </p:cNvSpPr>
          <p:nvPr/>
        </p:nvSpPr>
        <p:spPr bwMode="auto">
          <a:xfrm>
            <a:off x="3414713" y="1609725"/>
            <a:ext cx="263525" cy="4114800"/>
          </a:xfrm>
          <a:custGeom>
            <a:avLst/>
            <a:gdLst/>
            <a:ahLst/>
            <a:cxnLst>
              <a:cxn ang="0">
                <a:pos x="77" y="0"/>
              </a:cxn>
              <a:cxn ang="0">
                <a:pos x="75" y="1587"/>
              </a:cxn>
              <a:cxn ang="0">
                <a:pos x="166" y="1611"/>
              </a:cxn>
              <a:cxn ang="0">
                <a:pos x="0" y="1679"/>
              </a:cxn>
              <a:cxn ang="0">
                <a:pos x="75" y="1718"/>
              </a:cxn>
              <a:cxn ang="0">
                <a:pos x="77" y="2592"/>
              </a:cxn>
            </a:cxnLst>
            <a:rect l="0" t="0" r="r" b="b"/>
            <a:pathLst>
              <a:path w="166" h="2592">
                <a:moveTo>
                  <a:pt x="77" y="0"/>
                </a:moveTo>
                <a:lnTo>
                  <a:pt x="75" y="1587"/>
                </a:lnTo>
                <a:lnTo>
                  <a:pt x="166" y="1611"/>
                </a:lnTo>
                <a:lnTo>
                  <a:pt x="0" y="1679"/>
                </a:lnTo>
                <a:lnTo>
                  <a:pt x="75" y="1718"/>
                </a:lnTo>
                <a:lnTo>
                  <a:pt x="77" y="2592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45" name="Freeform 41"/>
          <p:cNvSpPr>
            <a:spLocks/>
          </p:cNvSpPr>
          <p:nvPr/>
        </p:nvSpPr>
        <p:spPr bwMode="auto">
          <a:xfrm>
            <a:off x="3527425" y="4129088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46" name="Freeform 42"/>
          <p:cNvSpPr>
            <a:spLocks/>
          </p:cNvSpPr>
          <p:nvPr/>
        </p:nvSpPr>
        <p:spPr bwMode="auto">
          <a:xfrm>
            <a:off x="3748088" y="1604963"/>
            <a:ext cx="258762" cy="4110037"/>
          </a:xfrm>
          <a:custGeom>
            <a:avLst/>
            <a:gdLst/>
            <a:ahLst/>
            <a:cxnLst>
              <a:cxn ang="0">
                <a:pos x="71" y="0"/>
              </a:cxn>
              <a:cxn ang="0">
                <a:pos x="72" y="1586"/>
              </a:cxn>
              <a:cxn ang="0">
                <a:pos x="163" y="1613"/>
              </a:cxn>
              <a:cxn ang="0">
                <a:pos x="0" y="1680"/>
              </a:cxn>
              <a:cxn ang="0">
                <a:pos x="73" y="1727"/>
              </a:cxn>
              <a:cxn ang="0">
                <a:pos x="74" y="2589"/>
              </a:cxn>
            </a:cxnLst>
            <a:rect l="0" t="0" r="r" b="b"/>
            <a:pathLst>
              <a:path w="163" h="2589">
                <a:moveTo>
                  <a:pt x="71" y="0"/>
                </a:moveTo>
                <a:lnTo>
                  <a:pt x="72" y="1586"/>
                </a:lnTo>
                <a:lnTo>
                  <a:pt x="163" y="1613"/>
                </a:lnTo>
                <a:lnTo>
                  <a:pt x="0" y="1680"/>
                </a:lnTo>
                <a:lnTo>
                  <a:pt x="73" y="1727"/>
                </a:lnTo>
                <a:lnTo>
                  <a:pt x="74" y="2589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47" name="Freeform 43"/>
          <p:cNvSpPr>
            <a:spLocks/>
          </p:cNvSpPr>
          <p:nvPr/>
        </p:nvSpPr>
        <p:spPr bwMode="auto">
          <a:xfrm>
            <a:off x="3857625" y="4124325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48" name="Freeform 44"/>
          <p:cNvSpPr>
            <a:spLocks/>
          </p:cNvSpPr>
          <p:nvPr/>
        </p:nvSpPr>
        <p:spPr bwMode="auto">
          <a:xfrm>
            <a:off x="4735513" y="1595438"/>
            <a:ext cx="268287" cy="4119562"/>
          </a:xfrm>
          <a:custGeom>
            <a:avLst/>
            <a:gdLst/>
            <a:ahLst/>
            <a:cxnLst>
              <a:cxn ang="0">
                <a:pos x="79" y="0"/>
              </a:cxn>
              <a:cxn ang="0">
                <a:pos x="78" y="1598"/>
              </a:cxn>
              <a:cxn ang="0">
                <a:pos x="169" y="1628"/>
              </a:cxn>
              <a:cxn ang="0">
                <a:pos x="0" y="1695"/>
              </a:cxn>
              <a:cxn ang="0">
                <a:pos x="78" y="1734"/>
              </a:cxn>
              <a:cxn ang="0">
                <a:pos x="79" y="2595"/>
              </a:cxn>
            </a:cxnLst>
            <a:rect l="0" t="0" r="r" b="b"/>
            <a:pathLst>
              <a:path w="169" h="2595">
                <a:moveTo>
                  <a:pt x="79" y="0"/>
                </a:moveTo>
                <a:lnTo>
                  <a:pt x="78" y="1598"/>
                </a:lnTo>
                <a:lnTo>
                  <a:pt x="169" y="1628"/>
                </a:lnTo>
                <a:lnTo>
                  <a:pt x="0" y="1695"/>
                </a:lnTo>
                <a:lnTo>
                  <a:pt x="78" y="1734"/>
                </a:lnTo>
                <a:lnTo>
                  <a:pt x="79" y="2595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49" name="Freeform 45"/>
          <p:cNvSpPr>
            <a:spLocks/>
          </p:cNvSpPr>
          <p:nvPr/>
        </p:nvSpPr>
        <p:spPr bwMode="auto">
          <a:xfrm>
            <a:off x="4849813" y="4133850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50" name="Freeform 46"/>
          <p:cNvSpPr>
            <a:spLocks/>
          </p:cNvSpPr>
          <p:nvPr/>
        </p:nvSpPr>
        <p:spPr bwMode="auto">
          <a:xfrm>
            <a:off x="4602163" y="4130675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51" name="Freeform 47"/>
          <p:cNvSpPr>
            <a:spLocks/>
          </p:cNvSpPr>
          <p:nvPr/>
        </p:nvSpPr>
        <p:spPr bwMode="auto">
          <a:xfrm>
            <a:off x="4510088" y="1600200"/>
            <a:ext cx="231775" cy="4110038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62" y="1588"/>
              </a:cxn>
              <a:cxn ang="0">
                <a:pos x="146" y="1616"/>
              </a:cxn>
              <a:cxn ang="0">
                <a:pos x="0" y="1682"/>
              </a:cxn>
              <a:cxn ang="0">
                <a:pos x="64" y="1728"/>
              </a:cxn>
              <a:cxn ang="0">
                <a:pos x="65" y="2589"/>
              </a:cxn>
            </a:cxnLst>
            <a:rect l="0" t="0" r="r" b="b"/>
            <a:pathLst>
              <a:path w="146" h="2589">
                <a:moveTo>
                  <a:pt x="62" y="0"/>
                </a:moveTo>
                <a:lnTo>
                  <a:pt x="62" y="1588"/>
                </a:lnTo>
                <a:lnTo>
                  <a:pt x="146" y="1616"/>
                </a:lnTo>
                <a:lnTo>
                  <a:pt x="0" y="1682"/>
                </a:lnTo>
                <a:lnTo>
                  <a:pt x="64" y="1728"/>
                </a:lnTo>
                <a:lnTo>
                  <a:pt x="65" y="2589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52" name="Freeform 48"/>
          <p:cNvSpPr>
            <a:spLocks/>
          </p:cNvSpPr>
          <p:nvPr/>
        </p:nvSpPr>
        <p:spPr bwMode="auto">
          <a:xfrm>
            <a:off x="3890963" y="1604963"/>
            <a:ext cx="258762" cy="4100512"/>
          </a:xfrm>
          <a:custGeom>
            <a:avLst/>
            <a:gdLst/>
            <a:ahLst/>
            <a:cxnLst>
              <a:cxn ang="0">
                <a:pos x="71" y="0"/>
              </a:cxn>
              <a:cxn ang="0">
                <a:pos x="72" y="1586"/>
              </a:cxn>
              <a:cxn ang="0">
                <a:pos x="163" y="1613"/>
              </a:cxn>
              <a:cxn ang="0">
                <a:pos x="0" y="1680"/>
              </a:cxn>
              <a:cxn ang="0">
                <a:pos x="73" y="1727"/>
              </a:cxn>
              <a:cxn ang="0">
                <a:pos x="74" y="2583"/>
              </a:cxn>
            </a:cxnLst>
            <a:rect l="0" t="0" r="r" b="b"/>
            <a:pathLst>
              <a:path w="163" h="2583">
                <a:moveTo>
                  <a:pt x="71" y="0"/>
                </a:moveTo>
                <a:lnTo>
                  <a:pt x="72" y="1586"/>
                </a:lnTo>
                <a:lnTo>
                  <a:pt x="163" y="1613"/>
                </a:lnTo>
                <a:lnTo>
                  <a:pt x="0" y="1680"/>
                </a:lnTo>
                <a:lnTo>
                  <a:pt x="73" y="1727"/>
                </a:lnTo>
                <a:lnTo>
                  <a:pt x="74" y="2583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53" name="Freeform 49"/>
          <p:cNvSpPr>
            <a:spLocks/>
          </p:cNvSpPr>
          <p:nvPr/>
        </p:nvSpPr>
        <p:spPr bwMode="auto">
          <a:xfrm>
            <a:off x="4000500" y="4124325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54" name="Freeform 50"/>
          <p:cNvSpPr>
            <a:spLocks/>
          </p:cNvSpPr>
          <p:nvPr/>
        </p:nvSpPr>
        <p:spPr bwMode="auto">
          <a:xfrm>
            <a:off x="3309938" y="1600200"/>
            <a:ext cx="258762" cy="4105275"/>
          </a:xfrm>
          <a:custGeom>
            <a:avLst/>
            <a:gdLst/>
            <a:ahLst/>
            <a:cxnLst>
              <a:cxn ang="0">
                <a:pos x="71" y="0"/>
              </a:cxn>
              <a:cxn ang="0">
                <a:pos x="72" y="1589"/>
              </a:cxn>
              <a:cxn ang="0">
                <a:pos x="163" y="1616"/>
              </a:cxn>
              <a:cxn ang="0">
                <a:pos x="0" y="1683"/>
              </a:cxn>
              <a:cxn ang="0">
                <a:pos x="73" y="1730"/>
              </a:cxn>
              <a:cxn ang="0">
                <a:pos x="74" y="2586"/>
              </a:cxn>
            </a:cxnLst>
            <a:rect l="0" t="0" r="r" b="b"/>
            <a:pathLst>
              <a:path w="163" h="2586">
                <a:moveTo>
                  <a:pt x="71" y="0"/>
                </a:moveTo>
                <a:lnTo>
                  <a:pt x="72" y="1589"/>
                </a:lnTo>
                <a:lnTo>
                  <a:pt x="163" y="1616"/>
                </a:lnTo>
                <a:lnTo>
                  <a:pt x="0" y="1683"/>
                </a:lnTo>
                <a:lnTo>
                  <a:pt x="73" y="1730"/>
                </a:lnTo>
                <a:lnTo>
                  <a:pt x="74" y="2586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55" name="Freeform 51"/>
          <p:cNvSpPr>
            <a:spLocks/>
          </p:cNvSpPr>
          <p:nvPr/>
        </p:nvSpPr>
        <p:spPr bwMode="auto">
          <a:xfrm>
            <a:off x="3419475" y="4114800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56" name="Freeform 52"/>
          <p:cNvSpPr>
            <a:spLocks/>
          </p:cNvSpPr>
          <p:nvPr/>
        </p:nvSpPr>
        <p:spPr bwMode="auto">
          <a:xfrm>
            <a:off x="4271963" y="1595438"/>
            <a:ext cx="258762" cy="4110037"/>
          </a:xfrm>
          <a:custGeom>
            <a:avLst/>
            <a:gdLst/>
            <a:ahLst/>
            <a:cxnLst>
              <a:cxn ang="0">
                <a:pos x="71" y="0"/>
              </a:cxn>
              <a:cxn ang="0">
                <a:pos x="72" y="1592"/>
              </a:cxn>
              <a:cxn ang="0">
                <a:pos x="163" y="1619"/>
              </a:cxn>
              <a:cxn ang="0">
                <a:pos x="0" y="1686"/>
              </a:cxn>
              <a:cxn ang="0">
                <a:pos x="73" y="1733"/>
              </a:cxn>
              <a:cxn ang="0">
                <a:pos x="74" y="2589"/>
              </a:cxn>
            </a:cxnLst>
            <a:rect l="0" t="0" r="r" b="b"/>
            <a:pathLst>
              <a:path w="163" h="2589">
                <a:moveTo>
                  <a:pt x="71" y="0"/>
                </a:moveTo>
                <a:lnTo>
                  <a:pt x="72" y="1592"/>
                </a:lnTo>
                <a:lnTo>
                  <a:pt x="163" y="1619"/>
                </a:lnTo>
                <a:lnTo>
                  <a:pt x="0" y="1686"/>
                </a:lnTo>
                <a:lnTo>
                  <a:pt x="73" y="1733"/>
                </a:lnTo>
                <a:lnTo>
                  <a:pt x="74" y="2589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57" name="Freeform 53"/>
          <p:cNvSpPr>
            <a:spLocks/>
          </p:cNvSpPr>
          <p:nvPr/>
        </p:nvSpPr>
        <p:spPr bwMode="auto">
          <a:xfrm>
            <a:off x="4381500" y="4124325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58" name="Text Box 54"/>
          <p:cNvSpPr txBox="1">
            <a:spLocks noChangeArrowheads="1"/>
          </p:cNvSpPr>
          <p:nvPr/>
        </p:nvSpPr>
        <p:spPr bwMode="auto">
          <a:xfrm>
            <a:off x="522288" y="5676900"/>
            <a:ext cx="1300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sz="1200" b="1">
              <a:latin typeface="Arial" charset="0"/>
            </a:endParaRPr>
          </a:p>
          <a:p>
            <a:pPr algn="ctr"/>
            <a:r>
              <a:rPr lang="en-US" sz="1200" b="1">
                <a:latin typeface="Arial" charset="0"/>
              </a:rPr>
              <a:t>Offset Distance</a:t>
            </a:r>
          </a:p>
        </p:txBody>
      </p:sp>
      <p:sp>
        <p:nvSpPr>
          <p:cNvPr id="277559" name="Line 55"/>
          <p:cNvSpPr>
            <a:spLocks noChangeShapeType="1"/>
          </p:cNvSpPr>
          <p:nvPr/>
        </p:nvSpPr>
        <p:spPr bwMode="auto">
          <a:xfrm>
            <a:off x="1822450" y="6019800"/>
            <a:ext cx="457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7560" name="Text Box 56"/>
          <p:cNvSpPr txBox="1">
            <a:spLocks noChangeArrowheads="1"/>
          </p:cNvSpPr>
          <p:nvPr/>
        </p:nvSpPr>
        <p:spPr bwMode="auto">
          <a:xfrm>
            <a:off x="6459538" y="1138238"/>
            <a:ext cx="2492375" cy="508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2000" b="1" dirty="0">
                <a:latin typeface="Tahoma" pitchFamily="34" charset="0"/>
              </a:rPr>
              <a:t>We stack several offset traces </a:t>
            </a:r>
          </a:p>
          <a:p>
            <a:pPr algn="ctr">
              <a:lnSpc>
                <a:spcPct val="115000"/>
              </a:lnSpc>
            </a:pPr>
            <a:r>
              <a:rPr lang="en-US" sz="2000" b="1" dirty="0">
                <a:latin typeface="Tahoma" pitchFamily="34" charset="0"/>
              </a:rPr>
              <a:t>(# traces = fold)</a:t>
            </a:r>
          </a:p>
          <a:p>
            <a:pPr algn="ctr">
              <a:lnSpc>
                <a:spcPct val="115000"/>
              </a:lnSpc>
            </a:pPr>
            <a:endParaRPr lang="en-US" sz="1600" b="1" dirty="0">
              <a:latin typeface="Tahoma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sz="2000" b="1" dirty="0">
                <a:latin typeface="Tahoma" pitchFamily="34" charset="0"/>
              </a:rPr>
              <a:t>The geologic ‘signal’ will be additive</a:t>
            </a:r>
          </a:p>
          <a:p>
            <a:pPr algn="ctr">
              <a:lnSpc>
                <a:spcPct val="115000"/>
              </a:lnSpc>
            </a:pPr>
            <a:endParaRPr lang="en-US" sz="1600" b="1" dirty="0">
              <a:latin typeface="Tahoma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sz="2000" b="1" dirty="0">
                <a:latin typeface="Tahoma" pitchFamily="34" charset="0"/>
              </a:rPr>
              <a:t>The random ‘noise’ will tend to cancel</a:t>
            </a:r>
          </a:p>
          <a:p>
            <a:pPr algn="ctr">
              <a:lnSpc>
                <a:spcPct val="115000"/>
              </a:lnSpc>
            </a:pPr>
            <a:endParaRPr lang="en-US" sz="1600" b="1" dirty="0">
              <a:latin typeface="Tahoma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sz="2000" b="1" dirty="0">
                <a:latin typeface="Tahoma" pitchFamily="34" charset="0"/>
              </a:rPr>
              <a:t>Stacking greatly improves S/N</a:t>
            </a:r>
          </a:p>
          <a:p>
            <a:pPr algn="ctr">
              <a:lnSpc>
                <a:spcPct val="115000"/>
              </a:lnSpc>
            </a:pPr>
            <a:r>
              <a:rPr lang="en-US" sz="1600" b="1" dirty="0">
                <a:latin typeface="Tahoma" pitchFamily="34" charset="0"/>
              </a:rPr>
              <a:t>(signal-to-noise)</a:t>
            </a:r>
          </a:p>
        </p:txBody>
      </p:sp>
      <p:sp>
        <p:nvSpPr>
          <p:cNvPr id="277562" name="Text Box 58"/>
          <p:cNvSpPr txBox="1">
            <a:spLocks noChangeArrowheads="1"/>
          </p:cNvSpPr>
          <p:nvPr/>
        </p:nvSpPr>
        <p:spPr bwMode="auto">
          <a:xfrm>
            <a:off x="5289550" y="6022975"/>
            <a:ext cx="1030288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latin typeface="Tahoma" pitchFamily="34" charset="0"/>
              </a:rPr>
              <a:t>10 Fold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ChangeArrowheads="1"/>
          </p:cNvSpPr>
          <p:nvPr/>
        </p:nvSpPr>
        <p:spPr bwMode="auto">
          <a:xfrm>
            <a:off x="796925" y="1127125"/>
            <a:ext cx="4310063" cy="4135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9555" name="Rectangle 3"/>
          <p:cNvSpPr>
            <a:spLocks noChangeArrowheads="1"/>
          </p:cNvSpPr>
          <p:nvPr/>
        </p:nvSpPr>
        <p:spPr bwMode="auto">
          <a:xfrm>
            <a:off x="787400" y="1724025"/>
            <a:ext cx="4337050" cy="3519488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79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Positioning Problems</a:t>
            </a:r>
          </a:p>
        </p:txBody>
      </p:sp>
      <p:sp>
        <p:nvSpPr>
          <p:cNvPr id="279557" name="Text Box 5"/>
          <p:cNvSpPr txBox="1">
            <a:spLocks noChangeArrowheads="1"/>
          </p:cNvSpPr>
          <p:nvPr/>
        </p:nvSpPr>
        <p:spPr bwMode="auto">
          <a:xfrm>
            <a:off x="1819275" y="1230313"/>
            <a:ext cx="646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>
                <a:sym typeface="Wingdings 2" pitchFamily="18" charset="2"/>
              </a:rPr>
              <a:t></a:t>
            </a:r>
            <a:endParaRPr lang="en-US" sz="4000"/>
          </a:p>
        </p:txBody>
      </p:sp>
      <p:sp>
        <p:nvSpPr>
          <p:cNvPr id="279558" name="Text Box 6"/>
          <p:cNvSpPr txBox="1">
            <a:spLocks noChangeArrowheads="1"/>
          </p:cNvSpPr>
          <p:nvPr/>
        </p:nvSpPr>
        <p:spPr bwMode="auto">
          <a:xfrm>
            <a:off x="1143000" y="1116013"/>
            <a:ext cx="8048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latin typeface="Tahoma" pitchFamily="34" charset="0"/>
              </a:rPr>
              <a:t>Energy</a:t>
            </a:r>
          </a:p>
          <a:p>
            <a:r>
              <a:rPr lang="en-US" sz="1400" b="1">
                <a:latin typeface="Tahoma" pitchFamily="34" charset="0"/>
              </a:rPr>
              <a:t>Source</a:t>
            </a:r>
          </a:p>
        </p:txBody>
      </p:sp>
      <p:sp>
        <p:nvSpPr>
          <p:cNvPr id="279559" name="Rectangle 7"/>
          <p:cNvSpPr>
            <a:spLocks noChangeArrowheads="1"/>
          </p:cNvSpPr>
          <p:nvPr/>
        </p:nvSpPr>
        <p:spPr bwMode="auto">
          <a:xfrm>
            <a:off x="6838950" y="1127125"/>
            <a:ext cx="1587500" cy="3968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9560" name="Line 8"/>
          <p:cNvSpPr>
            <a:spLocks noChangeShapeType="1"/>
          </p:cNvSpPr>
          <p:nvPr/>
        </p:nvSpPr>
        <p:spPr bwMode="auto">
          <a:xfrm>
            <a:off x="2190750" y="1785938"/>
            <a:ext cx="1104900" cy="2082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9561" name="Freeform 9"/>
          <p:cNvSpPr>
            <a:spLocks/>
          </p:cNvSpPr>
          <p:nvPr/>
        </p:nvSpPr>
        <p:spPr bwMode="auto">
          <a:xfrm>
            <a:off x="977900" y="2849563"/>
            <a:ext cx="4125913" cy="2381250"/>
          </a:xfrm>
          <a:custGeom>
            <a:avLst/>
            <a:gdLst/>
            <a:ahLst/>
            <a:cxnLst>
              <a:cxn ang="0">
                <a:pos x="0" y="1500"/>
              </a:cxn>
              <a:cxn ang="0">
                <a:pos x="2599" y="1500"/>
              </a:cxn>
              <a:cxn ang="0">
                <a:pos x="2599" y="0"/>
              </a:cxn>
              <a:cxn ang="0">
                <a:pos x="0" y="1500"/>
              </a:cxn>
            </a:cxnLst>
            <a:rect l="0" t="0" r="r" b="b"/>
            <a:pathLst>
              <a:path w="2599" h="1500">
                <a:moveTo>
                  <a:pt x="0" y="1500"/>
                </a:moveTo>
                <a:lnTo>
                  <a:pt x="2599" y="1500"/>
                </a:lnTo>
                <a:lnTo>
                  <a:pt x="2599" y="0"/>
                </a:lnTo>
                <a:lnTo>
                  <a:pt x="0" y="15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9562" name="Line 10"/>
          <p:cNvSpPr>
            <a:spLocks noChangeShapeType="1"/>
          </p:cNvSpPr>
          <p:nvPr/>
        </p:nvSpPr>
        <p:spPr bwMode="auto">
          <a:xfrm>
            <a:off x="766763" y="1701800"/>
            <a:ext cx="43386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9563" name="Line 11"/>
          <p:cNvSpPr>
            <a:spLocks noChangeShapeType="1"/>
          </p:cNvSpPr>
          <p:nvPr/>
        </p:nvSpPr>
        <p:spPr bwMode="auto">
          <a:xfrm flipV="1">
            <a:off x="1000125" y="2827338"/>
            <a:ext cx="4149725" cy="23828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9564" name="Line 12"/>
          <p:cNvSpPr>
            <a:spLocks noChangeShapeType="1"/>
          </p:cNvSpPr>
          <p:nvPr/>
        </p:nvSpPr>
        <p:spPr bwMode="auto">
          <a:xfrm>
            <a:off x="6869113" y="1701800"/>
            <a:ext cx="15319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9565" name="Text Box 13"/>
          <p:cNvSpPr txBox="1">
            <a:spLocks noChangeArrowheads="1"/>
          </p:cNvSpPr>
          <p:nvPr/>
        </p:nvSpPr>
        <p:spPr bwMode="auto">
          <a:xfrm>
            <a:off x="7288213" y="1212850"/>
            <a:ext cx="6461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>
                <a:sym typeface="Wingdings 2" pitchFamily="18" charset="2"/>
              </a:rPr>
              <a:t></a:t>
            </a:r>
            <a:endParaRPr lang="en-US" sz="4000"/>
          </a:p>
        </p:txBody>
      </p:sp>
      <p:sp>
        <p:nvSpPr>
          <p:cNvPr id="279566" name="Text Box 14"/>
          <p:cNvSpPr txBox="1">
            <a:spLocks noChangeArrowheads="1"/>
          </p:cNvSpPr>
          <p:nvPr/>
        </p:nvSpPr>
        <p:spPr bwMode="auto">
          <a:xfrm>
            <a:off x="776288" y="5453063"/>
            <a:ext cx="44767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The seismic ray hits an inclined surface at 90</a:t>
            </a:r>
            <a:r>
              <a:rPr lang="en-US" sz="2000" b="1" dirty="0">
                <a:latin typeface="Tahoma" pitchFamily="34" charset="0"/>
                <a:cs typeface="Times New Roman" pitchFamily="18" charset="0"/>
              </a:rPr>
              <a:t>º and reflects back</a:t>
            </a:r>
          </a:p>
        </p:txBody>
      </p:sp>
      <p:sp>
        <p:nvSpPr>
          <p:cNvPr id="279567" name="Text Box 15"/>
          <p:cNvSpPr txBox="1">
            <a:spLocks noChangeArrowheads="1"/>
          </p:cNvSpPr>
          <p:nvPr/>
        </p:nvSpPr>
        <p:spPr bwMode="auto">
          <a:xfrm rot="3648860">
            <a:off x="2135982" y="3001169"/>
            <a:ext cx="12239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latin typeface="Arial" charset="0"/>
              </a:rPr>
              <a:t>0.2 s down</a:t>
            </a:r>
          </a:p>
        </p:txBody>
      </p:sp>
      <p:sp>
        <p:nvSpPr>
          <p:cNvPr id="279568" name="Text Box 16"/>
          <p:cNvSpPr txBox="1">
            <a:spLocks noChangeArrowheads="1"/>
          </p:cNvSpPr>
          <p:nvPr/>
        </p:nvSpPr>
        <p:spPr bwMode="auto">
          <a:xfrm rot="3646493">
            <a:off x="2421731" y="2394744"/>
            <a:ext cx="9413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latin typeface="Arial" charset="0"/>
              </a:rPr>
              <a:t>0.2 s up</a:t>
            </a:r>
          </a:p>
        </p:txBody>
      </p:sp>
      <p:sp>
        <p:nvSpPr>
          <p:cNvPr id="279569" name="Text Box 17"/>
          <p:cNvSpPr txBox="1">
            <a:spLocks noChangeArrowheads="1"/>
          </p:cNvSpPr>
          <p:nvPr/>
        </p:nvSpPr>
        <p:spPr bwMode="auto">
          <a:xfrm>
            <a:off x="6908800" y="3806825"/>
            <a:ext cx="774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latin typeface="Arial" charset="0"/>
              </a:rPr>
              <a:t>0.4 s</a:t>
            </a:r>
            <a:r>
              <a:rPr lang="en-US" sz="1000" b="1">
                <a:solidFill>
                  <a:srgbClr val="FF0000"/>
                </a:solidFill>
                <a:latin typeface="Arial" charset="0"/>
              </a:rPr>
              <a:t>  </a:t>
            </a:r>
            <a:r>
              <a:rPr lang="en-US" sz="1600" b="1">
                <a:solidFill>
                  <a:srgbClr val="FF0000"/>
                </a:solidFill>
                <a:latin typeface="Arial" charset="0"/>
              </a:rPr>
              <a:t>-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2109788" y="1785938"/>
            <a:ext cx="1223962" cy="3382962"/>
            <a:chOff x="2109788" y="1785938"/>
            <a:chExt cx="1223962" cy="3382962"/>
          </a:xfrm>
        </p:grpSpPr>
        <p:sp>
          <p:nvSpPr>
            <p:cNvPr id="279570" name="Freeform 18"/>
            <p:cNvSpPr>
              <a:spLocks/>
            </p:cNvSpPr>
            <p:nvPr/>
          </p:nvSpPr>
          <p:spPr bwMode="auto">
            <a:xfrm>
              <a:off x="2271713" y="3833813"/>
              <a:ext cx="1062037" cy="188912"/>
            </a:xfrm>
            <a:custGeom>
              <a:avLst/>
              <a:gdLst/>
              <a:ahLst/>
              <a:cxnLst>
                <a:cxn ang="0">
                  <a:pos x="0" y="117"/>
                </a:cxn>
                <a:cxn ang="0">
                  <a:pos x="219" y="111"/>
                </a:cxn>
                <a:cxn ang="0">
                  <a:pos x="489" y="66"/>
                </a:cxn>
                <a:cxn ang="0">
                  <a:pos x="669" y="0"/>
                </a:cxn>
              </a:cxnLst>
              <a:rect l="0" t="0" r="r" b="b"/>
              <a:pathLst>
                <a:path w="669" h="119">
                  <a:moveTo>
                    <a:pt x="0" y="117"/>
                  </a:moveTo>
                  <a:cubicBezTo>
                    <a:pt x="69" y="118"/>
                    <a:pt x="138" y="119"/>
                    <a:pt x="219" y="111"/>
                  </a:cubicBezTo>
                  <a:cubicBezTo>
                    <a:pt x="300" y="103"/>
                    <a:pt x="414" y="84"/>
                    <a:pt x="489" y="66"/>
                  </a:cubicBezTo>
                  <a:cubicBezTo>
                    <a:pt x="564" y="48"/>
                    <a:pt x="616" y="24"/>
                    <a:pt x="669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" name="Group 19"/>
            <p:cNvGrpSpPr>
              <a:grpSpLocks/>
            </p:cNvGrpSpPr>
            <p:nvPr/>
          </p:nvGrpSpPr>
          <p:grpSpPr bwMode="auto">
            <a:xfrm>
              <a:off x="2109788" y="1785938"/>
              <a:ext cx="155575" cy="3382962"/>
              <a:chOff x="1329" y="1125"/>
              <a:chExt cx="98" cy="2131"/>
            </a:xfrm>
          </p:grpSpPr>
          <p:sp>
            <p:nvSpPr>
              <p:cNvPr id="279572" name="Line 20"/>
              <p:cNvSpPr>
                <a:spLocks noChangeShapeType="1"/>
              </p:cNvSpPr>
              <p:nvPr/>
            </p:nvSpPr>
            <p:spPr bwMode="auto">
              <a:xfrm rot="-5400000">
                <a:off x="263" y="2191"/>
                <a:ext cx="213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573" name="Freeform 21"/>
              <p:cNvSpPr>
                <a:spLocks/>
              </p:cNvSpPr>
              <p:nvPr/>
            </p:nvSpPr>
            <p:spPr bwMode="auto">
              <a:xfrm>
                <a:off x="1331" y="2488"/>
                <a:ext cx="96" cy="10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4" y="28"/>
                  </a:cxn>
                  <a:cxn ang="0">
                    <a:pos x="0" y="68"/>
                  </a:cxn>
                  <a:cxn ang="0">
                    <a:pos x="0" y="0"/>
                  </a:cxn>
                </a:cxnLst>
                <a:rect l="0" t="0" r="r" b="b"/>
                <a:pathLst>
                  <a:path w="84" h="68">
                    <a:moveTo>
                      <a:pt x="0" y="0"/>
                    </a:moveTo>
                    <a:lnTo>
                      <a:pt x="84" y="2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7600950" y="1747838"/>
            <a:ext cx="155575" cy="3382962"/>
            <a:chOff x="1329" y="1125"/>
            <a:chExt cx="98" cy="2131"/>
          </a:xfrm>
        </p:grpSpPr>
        <p:sp>
          <p:nvSpPr>
            <p:cNvPr id="279575" name="Line 23"/>
            <p:cNvSpPr>
              <a:spLocks noChangeShapeType="1"/>
            </p:cNvSpPr>
            <p:nvPr/>
          </p:nvSpPr>
          <p:spPr bwMode="auto">
            <a:xfrm rot="-5400000">
              <a:off x="263" y="2191"/>
              <a:ext cx="213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76" name="Freeform 24"/>
            <p:cNvSpPr>
              <a:spLocks/>
            </p:cNvSpPr>
            <p:nvPr/>
          </p:nvSpPr>
          <p:spPr bwMode="auto">
            <a:xfrm>
              <a:off x="1331" y="2488"/>
              <a:ext cx="96" cy="1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9577" name="Rectangle 25"/>
          <p:cNvSpPr>
            <a:spLocks noChangeArrowheads="1"/>
          </p:cNvSpPr>
          <p:nvPr/>
        </p:nvSpPr>
        <p:spPr bwMode="auto">
          <a:xfrm rot="-1577575">
            <a:off x="3252788" y="3663950"/>
            <a:ext cx="166687" cy="1666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9578" name="Text Box 26"/>
          <p:cNvSpPr txBox="1">
            <a:spLocks noChangeArrowheads="1"/>
          </p:cNvSpPr>
          <p:nvPr/>
        </p:nvSpPr>
        <p:spPr bwMode="auto">
          <a:xfrm>
            <a:off x="5646738" y="5189538"/>
            <a:ext cx="34972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000" b="1" dirty="0">
                <a:latin typeface="Tahoma" pitchFamily="34" charset="0"/>
              </a:rPr>
              <a:t>The reflection is displayed beneath the source-receiver midpoint</a:t>
            </a:r>
            <a:endParaRPr lang="en-US" sz="2000" b="1" dirty="0"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79579" name="Text Box 27"/>
          <p:cNvSpPr txBox="1">
            <a:spLocks noChangeArrowheads="1"/>
          </p:cNvSpPr>
          <p:nvPr/>
        </p:nvSpPr>
        <p:spPr bwMode="auto">
          <a:xfrm>
            <a:off x="3856038" y="4452938"/>
            <a:ext cx="842962" cy="527050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 i="1">
                <a:latin typeface="Arial" charset="0"/>
                <a:cs typeface="Arial" charset="0"/>
              </a:rPr>
              <a:t>Bounce</a:t>
            </a:r>
          </a:p>
          <a:p>
            <a:pPr algn="ctr"/>
            <a:r>
              <a:rPr lang="en-US" sz="1400" b="1" i="1">
                <a:latin typeface="Arial" charset="0"/>
                <a:cs typeface="Arial" charset="0"/>
              </a:rPr>
              <a:t>Point</a:t>
            </a:r>
          </a:p>
        </p:txBody>
      </p:sp>
      <p:sp>
        <p:nvSpPr>
          <p:cNvPr id="279580" name="Freeform 28"/>
          <p:cNvSpPr>
            <a:spLocks/>
          </p:cNvSpPr>
          <p:nvPr/>
        </p:nvSpPr>
        <p:spPr bwMode="auto">
          <a:xfrm>
            <a:off x="3429000" y="3892550"/>
            <a:ext cx="576263" cy="569913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130" y="257"/>
              </a:cxn>
              <a:cxn ang="0">
                <a:pos x="213" y="17"/>
              </a:cxn>
              <a:cxn ang="0">
                <a:pos x="363" y="359"/>
              </a:cxn>
            </a:cxnLst>
            <a:rect l="0" t="0" r="r" b="b"/>
            <a:pathLst>
              <a:path w="363" h="359">
                <a:moveTo>
                  <a:pt x="0" y="10"/>
                </a:moveTo>
                <a:cubicBezTo>
                  <a:pt x="47" y="133"/>
                  <a:pt x="95" y="256"/>
                  <a:pt x="130" y="257"/>
                </a:cubicBezTo>
                <a:cubicBezTo>
                  <a:pt x="165" y="258"/>
                  <a:pt x="174" y="0"/>
                  <a:pt x="213" y="17"/>
                </a:cubicBezTo>
                <a:cubicBezTo>
                  <a:pt x="252" y="34"/>
                  <a:pt x="307" y="196"/>
                  <a:pt x="363" y="359"/>
                </a:cubicBezTo>
              </a:path>
            </a:pathLst>
          </a:custGeom>
          <a:noFill/>
          <a:ln w="38100" cmpd="sng">
            <a:solidFill>
              <a:srgbClr val="FF0066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Preview of the First of Three Exercises</a:t>
            </a:r>
            <a:endParaRPr lang="en-US" dirty="0"/>
          </a:p>
        </p:txBody>
      </p:sp>
      <p:sp>
        <p:nvSpPr>
          <p:cNvPr id="282627" name="Rectangle 3"/>
          <p:cNvSpPr>
            <a:spLocks noChangeArrowheads="1"/>
          </p:cNvSpPr>
          <p:nvPr/>
        </p:nvSpPr>
        <p:spPr bwMode="auto">
          <a:xfrm>
            <a:off x="819150" y="1128713"/>
            <a:ext cx="7573963" cy="496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803275" y="1846263"/>
            <a:ext cx="7620000" cy="4222750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82629" name="Text Box 5"/>
          <p:cNvSpPr txBox="1">
            <a:spLocks noChangeArrowheads="1"/>
          </p:cNvSpPr>
          <p:nvPr/>
        </p:nvSpPr>
        <p:spPr bwMode="auto">
          <a:xfrm>
            <a:off x="874713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latin typeface="Tahoma" pitchFamily="34" charset="0"/>
              </a:rPr>
              <a:t>1</a:t>
            </a:r>
          </a:p>
        </p:txBody>
      </p:sp>
      <p:sp>
        <p:nvSpPr>
          <p:cNvPr id="282630" name="Freeform 6"/>
          <p:cNvSpPr>
            <a:spLocks/>
          </p:cNvSpPr>
          <p:nvPr/>
        </p:nvSpPr>
        <p:spPr bwMode="auto">
          <a:xfrm>
            <a:off x="1138238" y="3195638"/>
            <a:ext cx="7269162" cy="2857500"/>
          </a:xfrm>
          <a:custGeom>
            <a:avLst/>
            <a:gdLst/>
            <a:ahLst/>
            <a:cxnLst>
              <a:cxn ang="0">
                <a:pos x="0" y="1500"/>
              </a:cxn>
              <a:cxn ang="0">
                <a:pos x="2599" y="1500"/>
              </a:cxn>
              <a:cxn ang="0">
                <a:pos x="2599" y="0"/>
              </a:cxn>
              <a:cxn ang="0">
                <a:pos x="0" y="1500"/>
              </a:cxn>
            </a:cxnLst>
            <a:rect l="0" t="0" r="r" b="b"/>
            <a:pathLst>
              <a:path w="2599" h="1500">
                <a:moveTo>
                  <a:pt x="0" y="1500"/>
                </a:moveTo>
                <a:lnTo>
                  <a:pt x="2599" y="1500"/>
                </a:lnTo>
                <a:lnTo>
                  <a:pt x="2599" y="0"/>
                </a:lnTo>
                <a:lnTo>
                  <a:pt x="0" y="15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2631" name="Line 7"/>
          <p:cNvSpPr>
            <a:spLocks noChangeShapeType="1"/>
          </p:cNvSpPr>
          <p:nvPr/>
        </p:nvSpPr>
        <p:spPr bwMode="auto">
          <a:xfrm>
            <a:off x="766763" y="1819275"/>
            <a:ext cx="7623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2632" name="Line 8"/>
          <p:cNvSpPr>
            <a:spLocks noChangeShapeType="1"/>
          </p:cNvSpPr>
          <p:nvPr/>
        </p:nvSpPr>
        <p:spPr bwMode="auto">
          <a:xfrm flipV="1">
            <a:off x="1176338" y="3168650"/>
            <a:ext cx="7291387" cy="28590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2633" name="Line 9"/>
          <p:cNvSpPr>
            <a:spLocks noChangeShapeType="1"/>
          </p:cNvSpPr>
          <p:nvPr/>
        </p:nvSpPr>
        <p:spPr bwMode="auto">
          <a:xfrm rot="16200000" flipV="1">
            <a:off x="-122237" y="2928937"/>
            <a:ext cx="3683000" cy="1438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2634" name="Text Box 10"/>
          <p:cNvSpPr txBox="1">
            <a:spLocks noChangeArrowheads="1"/>
          </p:cNvSpPr>
          <p:nvPr/>
        </p:nvSpPr>
        <p:spPr bwMode="auto">
          <a:xfrm>
            <a:off x="684213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>
                <a:sym typeface="Wingdings 2" pitchFamily="18" charset="2"/>
              </a:rPr>
              <a:t></a:t>
            </a:r>
            <a:endParaRPr lang="en-US" sz="4000"/>
          </a:p>
        </p:txBody>
      </p:sp>
      <p:sp>
        <p:nvSpPr>
          <p:cNvPr id="282635" name="Text Box 11"/>
          <p:cNvSpPr txBox="1">
            <a:spLocks noChangeArrowheads="1"/>
          </p:cNvSpPr>
          <p:nvPr/>
        </p:nvSpPr>
        <p:spPr bwMode="auto">
          <a:xfrm>
            <a:off x="1920875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>
                <a:sym typeface="Wingdings 2" pitchFamily="18" charset="2"/>
              </a:rPr>
              <a:t></a:t>
            </a:r>
            <a:endParaRPr lang="en-US" sz="4000"/>
          </a:p>
        </p:txBody>
      </p:sp>
      <p:sp>
        <p:nvSpPr>
          <p:cNvPr id="282636" name="Text Box 12"/>
          <p:cNvSpPr txBox="1">
            <a:spLocks noChangeArrowheads="1"/>
          </p:cNvSpPr>
          <p:nvPr/>
        </p:nvSpPr>
        <p:spPr bwMode="auto">
          <a:xfrm>
            <a:off x="3157538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>
                <a:sym typeface="Wingdings 2" pitchFamily="18" charset="2"/>
              </a:rPr>
              <a:t></a:t>
            </a:r>
            <a:endParaRPr lang="en-US" sz="4000"/>
          </a:p>
        </p:txBody>
      </p:sp>
      <p:sp>
        <p:nvSpPr>
          <p:cNvPr id="282637" name="Text Box 13"/>
          <p:cNvSpPr txBox="1">
            <a:spLocks noChangeArrowheads="1"/>
          </p:cNvSpPr>
          <p:nvPr/>
        </p:nvSpPr>
        <p:spPr bwMode="auto">
          <a:xfrm>
            <a:off x="4394200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>
                <a:sym typeface="Wingdings 2" pitchFamily="18" charset="2"/>
              </a:rPr>
              <a:t></a:t>
            </a:r>
            <a:endParaRPr lang="en-US" sz="4000"/>
          </a:p>
        </p:txBody>
      </p:sp>
      <p:sp>
        <p:nvSpPr>
          <p:cNvPr id="282638" name="Text Box 14"/>
          <p:cNvSpPr txBox="1">
            <a:spLocks noChangeArrowheads="1"/>
          </p:cNvSpPr>
          <p:nvPr/>
        </p:nvSpPr>
        <p:spPr bwMode="auto">
          <a:xfrm>
            <a:off x="5630863" y="1400175"/>
            <a:ext cx="709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>
                <a:sym typeface="Wingdings 2" pitchFamily="18" charset="2"/>
              </a:rPr>
              <a:t></a:t>
            </a:r>
            <a:endParaRPr lang="en-US" sz="4000"/>
          </a:p>
        </p:txBody>
      </p:sp>
      <p:sp>
        <p:nvSpPr>
          <p:cNvPr id="282639" name="Text Box 15"/>
          <p:cNvSpPr txBox="1">
            <a:spLocks noChangeArrowheads="1"/>
          </p:cNvSpPr>
          <p:nvPr/>
        </p:nvSpPr>
        <p:spPr bwMode="auto">
          <a:xfrm>
            <a:off x="6867525" y="1400175"/>
            <a:ext cx="709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>
                <a:sym typeface="Wingdings 2" pitchFamily="18" charset="2"/>
              </a:rPr>
              <a:t></a:t>
            </a:r>
            <a:endParaRPr lang="en-US" sz="4000"/>
          </a:p>
        </p:txBody>
      </p:sp>
      <p:sp>
        <p:nvSpPr>
          <p:cNvPr id="282640" name="Text Box 16"/>
          <p:cNvSpPr txBox="1">
            <a:spLocks noChangeArrowheads="1"/>
          </p:cNvSpPr>
          <p:nvPr/>
        </p:nvSpPr>
        <p:spPr bwMode="auto">
          <a:xfrm>
            <a:off x="2101850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latin typeface="Tahoma" pitchFamily="34" charset="0"/>
              </a:rPr>
              <a:t>2</a:t>
            </a:r>
          </a:p>
        </p:txBody>
      </p:sp>
      <p:sp>
        <p:nvSpPr>
          <p:cNvPr id="282641" name="Text Box 17"/>
          <p:cNvSpPr txBox="1">
            <a:spLocks noChangeArrowheads="1"/>
          </p:cNvSpPr>
          <p:nvPr/>
        </p:nvSpPr>
        <p:spPr bwMode="auto">
          <a:xfrm>
            <a:off x="3328988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latin typeface="Tahoma" pitchFamily="34" charset="0"/>
              </a:rPr>
              <a:t>3</a:t>
            </a:r>
          </a:p>
        </p:txBody>
      </p:sp>
      <p:sp>
        <p:nvSpPr>
          <p:cNvPr id="282642" name="Text Box 18"/>
          <p:cNvSpPr txBox="1">
            <a:spLocks noChangeArrowheads="1"/>
          </p:cNvSpPr>
          <p:nvPr/>
        </p:nvSpPr>
        <p:spPr bwMode="auto">
          <a:xfrm>
            <a:off x="4557713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latin typeface="Tahoma" pitchFamily="34" charset="0"/>
              </a:rPr>
              <a:t>4</a:t>
            </a:r>
          </a:p>
        </p:txBody>
      </p:sp>
      <p:sp>
        <p:nvSpPr>
          <p:cNvPr id="282643" name="Text Box 19"/>
          <p:cNvSpPr txBox="1">
            <a:spLocks noChangeArrowheads="1"/>
          </p:cNvSpPr>
          <p:nvPr/>
        </p:nvSpPr>
        <p:spPr bwMode="auto">
          <a:xfrm>
            <a:off x="7013575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latin typeface="Tahoma" pitchFamily="34" charset="0"/>
              </a:rPr>
              <a:t>6</a:t>
            </a:r>
          </a:p>
        </p:txBody>
      </p:sp>
      <p:sp>
        <p:nvSpPr>
          <p:cNvPr id="282644" name="Text Box 20"/>
          <p:cNvSpPr txBox="1">
            <a:spLocks noChangeArrowheads="1"/>
          </p:cNvSpPr>
          <p:nvPr/>
        </p:nvSpPr>
        <p:spPr bwMode="auto">
          <a:xfrm>
            <a:off x="5784850" y="1171575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latin typeface="Tahoma" pitchFamily="34" charset="0"/>
              </a:rPr>
              <a:t>5</a:t>
            </a:r>
          </a:p>
        </p:txBody>
      </p:sp>
      <p:sp>
        <p:nvSpPr>
          <p:cNvPr id="282645" name="Text Box 21"/>
          <p:cNvSpPr txBox="1">
            <a:spLocks noChangeArrowheads="1"/>
          </p:cNvSpPr>
          <p:nvPr/>
        </p:nvSpPr>
        <p:spPr bwMode="auto">
          <a:xfrm>
            <a:off x="4054475" y="5378450"/>
            <a:ext cx="4179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Where would the reflection lie?</a:t>
            </a:r>
          </a:p>
        </p:txBody>
      </p:sp>
      <p:sp>
        <p:nvSpPr>
          <p:cNvPr id="282646" name="Rectangle 22"/>
          <p:cNvSpPr>
            <a:spLocks noChangeArrowheads="1"/>
          </p:cNvSpPr>
          <p:nvPr/>
        </p:nvSpPr>
        <p:spPr bwMode="auto">
          <a:xfrm rot="-1267385">
            <a:off x="2406650" y="5289550"/>
            <a:ext cx="192088" cy="1920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2647" name="Text Box 23"/>
          <p:cNvSpPr txBox="1">
            <a:spLocks noChangeArrowheads="1"/>
          </p:cNvSpPr>
          <p:nvPr/>
        </p:nvSpPr>
        <p:spPr bwMode="auto">
          <a:xfrm>
            <a:off x="2401888" y="4824413"/>
            <a:ext cx="644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Tahoma" pitchFamily="34" charset="0"/>
              </a:rPr>
              <a:t>90</a:t>
            </a:r>
            <a:r>
              <a:rPr lang="en-US" b="1">
                <a:latin typeface="Tahoma" pitchFamily="34" charset="0"/>
                <a:cs typeface="Tahoma" pitchFamily="34" charset="0"/>
              </a:rPr>
              <a:t>º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Seismic Interpretation</a:t>
            </a:r>
          </a:p>
        </p:txBody>
      </p:sp>
      <p:pic>
        <p:nvPicPr>
          <p:cNvPr id="324611" name="Picture 3" descr="OffshoreWestAfricaSeismic_inter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1325" y="1174750"/>
            <a:ext cx="5719763" cy="233521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24612" name="Text Box 4"/>
          <p:cNvSpPr txBox="1">
            <a:spLocks noChangeArrowheads="1"/>
          </p:cNvSpPr>
          <p:nvPr/>
        </p:nvSpPr>
        <p:spPr bwMode="auto">
          <a:xfrm>
            <a:off x="450850" y="3917950"/>
            <a:ext cx="74622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276225" indent="-276225"/>
            <a:r>
              <a:rPr lang="en-US" sz="2000" b="1" dirty="0">
                <a:latin typeface="Tahoma" pitchFamily="34" charset="0"/>
              </a:rPr>
              <a:t>Determine the local geology from the subsurface images</a:t>
            </a:r>
          </a:p>
        </p:txBody>
      </p:sp>
      <p:sp>
        <p:nvSpPr>
          <p:cNvPr id="324613" name="Text Box 5"/>
          <p:cNvSpPr txBox="1">
            <a:spLocks noChangeArrowheads="1"/>
          </p:cNvSpPr>
          <p:nvPr/>
        </p:nvSpPr>
        <p:spPr bwMode="auto">
          <a:xfrm>
            <a:off x="1319213" y="4322763"/>
            <a:ext cx="5794600" cy="21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276225" indent="-276225">
              <a:spcBef>
                <a:spcPct val="25000"/>
              </a:spcBef>
              <a:buFontTx/>
              <a:buChar char="•"/>
            </a:pPr>
            <a:r>
              <a:rPr lang="en-US" sz="1800" dirty="0">
                <a:latin typeface="Tahoma" pitchFamily="34" charset="0"/>
              </a:rPr>
              <a:t>Map faults and other structural features</a:t>
            </a:r>
          </a:p>
          <a:p>
            <a:pPr marL="276225" indent="-276225">
              <a:spcBef>
                <a:spcPct val="25000"/>
              </a:spcBef>
              <a:buFontTx/>
              <a:buChar char="•"/>
            </a:pPr>
            <a:r>
              <a:rPr lang="en-US" sz="1800" dirty="0">
                <a:latin typeface="Tahoma" pitchFamily="34" charset="0"/>
              </a:rPr>
              <a:t>Map unconformities and other major stratal surfaces</a:t>
            </a:r>
          </a:p>
          <a:p>
            <a:pPr marL="276225" indent="-276225">
              <a:spcBef>
                <a:spcPct val="25000"/>
              </a:spcBef>
              <a:buFontTx/>
              <a:buChar char="•"/>
            </a:pPr>
            <a:r>
              <a:rPr lang="en-US" sz="1800" dirty="0">
                <a:latin typeface="Tahoma" pitchFamily="34" charset="0"/>
              </a:rPr>
              <a:t>Interpret depositional environments</a:t>
            </a:r>
          </a:p>
          <a:p>
            <a:pPr marL="276225" indent="-276225">
              <a:spcBef>
                <a:spcPct val="25000"/>
              </a:spcBef>
              <a:buFontTx/>
              <a:buChar char="•"/>
            </a:pPr>
            <a:r>
              <a:rPr lang="en-US" sz="1800" dirty="0">
                <a:latin typeface="Tahoma" pitchFamily="34" charset="0"/>
              </a:rPr>
              <a:t>Infer lithofacies from reflection patterns &amp; velocities</a:t>
            </a:r>
          </a:p>
          <a:p>
            <a:pPr marL="276225" indent="-276225">
              <a:spcBef>
                <a:spcPct val="25000"/>
              </a:spcBef>
              <a:buFontTx/>
              <a:buChar char="•"/>
            </a:pPr>
            <a:r>
              <a:rPr lang="en-US" sz="1800" dirty="0">
                <a:latin typeface="Tahoma" pitchFamily="34" charset="0"/>
              </a:rPr>
              <a:t>Predict ages of stratal units </a:t>
            </a:r>
          </a:p>
          <a:p>
            <a:pPr marL="276225" indent="-276225">
              <a:spcBef>
                <a:spcPct val="25000"/>
              </a:spcBef>
              <a:buFontTx/>
              <a:buChar char="•"/>
            </a:pPr>
            <a:r>
              <a:rPr lang="en-US" sz="1800" dirty="0">
                <a:latin typeface="Tahoma" pitchFamily="34" charset="0"/>
              </a:rPr>
              <a:t>Examine elements of the HC systems</a:t>
            </a:r>
          </a:p>
        </p:txBody>
      </p:sp>
      <p:sp>
        <p:nvSpPr>
          <p:cNvPr id="324614" name="Text Box 6"/>
          <p:cNvSpPr txBox="1">
            <a:spLocks noChangeArrowheads="1"/>
          </p:cNvSpPr>
          <p:nvPr/>
        </p:nvSpPr>
        <p:spPr bwMode="auto">
          <a:xfrm>
            <a:off x="5980113" y="890588"/>
            <a:ext cx="1498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Arial" pitchFamily="34" charset="0"/>
              </a:rPr>
              <a:t>Mitchum et al., 1977</a:t>
            </a:r>
          </a:p>
        </p:txBody>
      </p:sp>
      <p:sp>
        <p:nvSpPr>
          <p:cNvPr id="324615" name="Text Box 7"/>
          <p:cNvSpPr txBox="1">
            <a:spLocks noChangeArrowheads="1"/>
          </p:cNvSpPr>
          <p:nvPr/>
        </p:nvSpPr>
        <p:spPr bwMode="auto">
          <a:xfrm>
            <a:off x="4768850" y="3563938"/>
            <a:ext cx="2730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8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sz="800" b="1" dirty="0">
                <a:latin typeface="Arial" pitchFamily="34" charset="0"/>
              </a:rPr>
              <a:t>1977 reprinted with permission of the AAPG whose permission is required for further use.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9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38916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Basic Exploration Workflow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 rot="10667455" flipH="1">
            <a:off x="5557838" y="2881313"/>
            <a:ext cx="757237" cy="974725"/>
            <a:chOff x="3869" y="1352"/>
            <a:chExt cx="477" cy="614"/>
          </a:xfrm>
        </p:grpSpPr>
        <p:sp>
          <p:nvSpPr>
            <p:cNvPr id="245766" name="AutoShape 6"/>
            <p:cNvSpPr>
              <a:spLocks noChangeArrowheads="1"/>
            </p:cNvSpPr>
            <p:nvPr/>
          </p:nvSpPr>
          <p:spPr bwMode="auto">
            <a:xfrm>
              <a:off x="3982" y="1440"/>
              <a:ext cx="351" cy="526"/>
            </a:xfrm>
            <a:prstGeom prst="curvedRightArrow">
              <a:avLst>
                <a:gd name="adj1" fmla="val 29972"/>
                <a:gd name="adj2" fmla="val 59943"/>
                <a:gd name="adj3" fmla="val 3333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767" name="Rectangle 7"/>
            <p:cNvSpPr>
              <a:spLocks noChangeArrowheads="1"/>
            </p:cNvSpPr>
            <p:nvPr/>
          </p:nvSpPr>
          <p:spPr bwMode="auto">
            <a:xfrm>
              <a:off x="3869" y="1352"/>
              <a:ext cx="477" cy="338"/>
            </a:xfrm>
            <a:prstGeom prst="rect">
              <a:avLst/>
            </a:prstGeom>
            <a:solidFill>
              <a:srgbClr val="CCE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 rot="5532545" flipH="1" flipV="1">
            <a:off x="4844257" y="4885531"/>
            <a:ext cx="757238" cy="974725"/>
            <a:chOff x="3869" y="1352"/>
            <a:chExt cx="477" cy="614"/>
          </a:xfrm>
        </p:grpSpPr>
        <p:sp>
          <p:nvSpPr>
            <p:cNvPr id="245769" name="AutoShape 9"/>
            <p:cNvSpPr>
              <a:spLocks noChangeArrowheads="1"/>
            </p:cNvSpPr>
            <p:nvPr/>
          </p:nvSpPr>
          <p:spPr bwMode="auto">
            <a:xfrm>
              <a:off x="3982" y="1440"/>
              <a:ext cx="351" cy="526"/>
            </a:xfrm>
            <a:prstGeom prst="curvedRightArrow">
              <a:avLst>
                <a:gd name="adj1" fmla="val 29972"/>
                <a:gd name="adj2" fmla="val 59943"/>
                <a:gd name="adj3" fmla="val 3333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770" name="Rectangle 10"/>
            <p:cNvSpPr>
              <a:spLocks noChangeArrowheads="1"/>
            </p:cNvSpPr>
            <p:nvPr/>
          </p:nvSpPr>
          <p:spPr bwMode="auto">
            <a:xfrm>
              <a:off x="3869" y="1352"/>
              <a:ext cx="477" cy="338"/>
            </a:xfrm>
            <a:prstGeom prst="rect">
              <a:avLst/>
            </a:prstGeom>
            <a:solidFill>
              <a:srgbClr val="CCE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5772" name="Line 12"/>
          <p:cNvSpPr>
            <a:spLocks noChangeShapeType="1"/>
          </p:cNvSpPr>
          <p:nvPr/>
        </p:nvSpPr>
        <p:spPr bwMode="auto">
          <a:xfrm rot="-5400000">
            <a:off x="6877050" y="3702050"/>
            <a:ext cx="105409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2271713" y="3373438"/>
            <a:ext cx="757237" cy="974725"/>
            <a:chOff x="3869" y="1352"/>
            <a:chExt cx="477" cy="614"/>
          </a:xfrm>
        </p:grpSpPr>
        <p:sp>
          <p:nvSpPr>
            <p:cNvPr id="245775" name="AutoShape 15"/>
            <p:cNvSpPr>
              <a:spLocks noChangeArrowheads="1"/>
            </p:cNvSpPr>
            <p:nvPr/>
          </p:nvSpPr>
          <p:spPr bwMode="auto">
            <a:xfrm>
              <a:off x="3982" y="1440"/>
              <a:ext cx="351" cy="526"/>
            </a:xfrm>
            <a:prstGeom prst="curvedRightArrow">
              <a:avLst>
                <a:gd name="adj1" fmla="val 29972"/>
                <a:gd name="adj2" fmla="val 59943"/>
                <a:gd name="adj3" fmla="val 3333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776" name="Rectangle 16"/>
            <p:cNvSpPr>
              <a:spLocks noChangeArrowheads="1"/>
            </p:cNvSpPr>
            <p:nvPr/>
          </p:nvSpPr>
          <p:spPr bwMode="auto">
            <a:xfrm>
              <a:off x="3869" y="1352"/>
              <a:ext cx="477" cy="338"/>
            </a:xfrm>
            <a:prstGeom prst="rect">
              <a:avLst/>
            </a:prstGeom>
            <a:solidFill>
              <a:srgbClr val="CCE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 flipH="1">
            <a:off x="2509838" y="2763838"/>
            <a:ext cx="757237" cy="974725"/>
            <a:chOff x="3869" y="1352"/>
            <a:chExt cx="477" cy="614"/>
          </a:xfrm>
        </p:grpSpPr>
        <p:sp>
          <p:nvSpPr>
            <p:cNvPr id="245780" name="AutoShape 20"/>
            <p:cNvSpPr>
              <a:spLocks noChangeArrowheads="1"/>
            </p:cNvSpPr>
            <p:nvPr/>
          </p:nvSpPr>
          <p:spPr bwMode="auto">
            <a:xfrm>
              <a:off x="3982" y="1440"/>
              <a:ext cx="351" cy="526"/>
            </a:xfrm>
            <a:prstGeom prst="curvedRightArrow">
              <a:avLst>
                <a:gd name="adj1" fmla="val 29972"/>
                <a:gd name="adj2" fmla="val 59943"/>
                <a:gd name="adj3" fmla="val 3333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781" name="Rectangle 21"/>
            <p:cNvSpPr>
              <a:spLocks noChangeArrowheads="1"/>
            </p:cNvSpPr>
            <p:nvPr/>
          </p:nvSpPr>
          <p:spPr bwMode="auto">
            <a:xfrm>
              <a:off x="3869" y="1352"/>
              <a:ext cx="477" cy="338"/>
            </a:xfrm>
            <a:prstGeom prst="rect">
              <a:avLst/>
            </a:prstGeom>
            <a:solidFill>
              <a:srgbClr val="CCE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5784" name="Rectangle 24"/>
          <p:cNvSpPr>
            <a:spLocks noChangeArrowheads="1"/>
          </p:cNvSpPr>
          <p:nvPr/>
        </p:nvSpPr>
        <p:spPr bwMode="auto">
          <a:xfrm>
            <a:off x="6370638" y="2640013"/>
            <a:ext cx="2066925" cy="769937"/>
          </a:xfrm>
          <a:prstGeom prst="rect">
            <a:avLst/>
          </a:prstGeom>
          <a:solidFill>
            <a:srgbClr val="66CCFF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1800" b="1" dirty="0">
                <a:latin typeface="Tahoma" pitchFamily="34" charset="0"/>
              </a:rPr>
              <a:t>Drill 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1800" b="1" dirty="0">
                <a:latin typeface="Tahoma" pitchFamily="34" charset="0"/>
              </a:rPr>
              <a:t>Wildcats</a:t>
            </a:r>
          </a:p>
        </p:txBody>
      </p: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2251075" y="2155825"/>
            <a:ext cx="757238" cy="974725"/>
            <a:chOff x="3869" y="1352"/>
            <a:chExt cx="477" cy="614"/>
          </a:xfrm>
        </p:grpSpPr>
        <p:sp>
          <p:nvSpPr>
            <p:cNvPr id="245787" name="AutoShape 27"/>
            <p:cNvSpPr>
              <a:spLocks noChangeArrowheads="1"/>
            </p:cNvSpPr>
            <p:nvPr/>
          </p:nvSpPr>
          <p:spPr bwMode="auto">
            <a:xfrm>
              <a:off x="3982" y="1440"/>
              <a:ext cx="351" cy="526"/>
            </a:xfrm>
            <a:prstGeom prst="curvedRightArrow">
              <a:avLst>
                <a:gd name="adj1" fmla="val 29972"/>
                <a:gd name="adj2" fmla="val 59943"/>
                <a:gd name="adj3" fmla="val 3333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788" name="Rectangle 28"/>
            <p:cNvSpPr>
              <a:spLocks noChangeArrowheads="1"/>
            </p:cNvSpPr>
            <p:nvPr/>
          </p:nvSpPr>
          <p:spPr bwMode="auto">
            <a:xfrm>
              <a:off x="3869" y="1352"/>
              <a:ext cx="477" cy="338"/>
            </a:xfrm>
            <a:prstGeom prst="rect">
              <a:avLst/>
            </a:prstGeom>
            <a:solidFill>
              <a:srgbClr val="CCE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" name="Group 29"/>
          <p:cNvGrpSpPr>
            <a:grpSpLocks/>
          </p:cNvGrpSpPr>
          <p:nvPr/>
        </p:nvGrpSpPr>
        <p:grpSpPr bwMode="auto">
          <a:xfrm flipH="1">
            <a:off x="2578100" y="1520825"/>
            <a:ext cx="757238" cy="974725"/>
            <a:chOff x="3869" y="1352"/>
            <a:chExt cx="477" cy="614"/>
          </a:xfrm>
        </p:grpSpPr>
        <p:sp>
          <p:nvSpPr>
            <p:cNvPr id="245790" name="AutoShape 30"/>
            <p:cNvSpPr>
              <a:spLocks noChangeArrowheads="1"/>
            </p:cNvSpPr>
            <p:nvPr/>
          </p:nvSpPr>
          <p:spPr bwMode="auto">
            <a:xfrm>
              <a:off x="3982" y="1440"/>
              <a:ext cx="351" cy="526"/>
            </a:xfrm>
            <a:prstGeom prst="curvedRightArrow">
              <a:avLst>
                <a:gd name="adj1" fmla="val 29972"/>
                <a:gd name="adj2" fmla="val 59943"/>
                <a:gd name="adj3" fmla="val 3333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791" name="Rectangle 31"/>
            <p:cNvSpPr>
              <a:spLocks noChangeArrowheads="1"/>
            </p:cNvSpPr>
            <p:nvPr/>
          </p:nvSpPr>
          <p:spPr bwMode="auto">
            <a:xfrm>
              <a:off x="3869" y="1352"/>
              <a:ext cx="477" cy="338"/>
            </a:xfrm>
            <a:prstGeom prst="rect">
              <a:avLst/>
            </a:prstGeom>
            <a:solidFill>
              <a:srgbClr val="CCE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2225675" y="904875"/>
            <a:ext cx="757238" cy="974725"/>
            <a:chOff x="3869" y="1352"/>
            <a:chExt cx="477" cy="614"/>
          </a:xfrm>
        </p:grpSpPr>
        <p:sp>
          <p:nvSpPr>
            <p:cNvPr id="245793" name="AutoShape 33"/>
            <p:cNvSpPr>
              <a:spLocks noChangeArrowheads="1"/>
            </p:cNvSpPr>
            <p:nvPr/>
          </p:nvSpPr>
          <p:spPr bwMode="auto">
            <a:xfrm>
              <a:off x="3982" y="1440"/>
              <a:ext cx="351" cy="526"/>
            </a:xfrm>
            <a:prstGeom prst="curvedRightArrow">
              <a:avLst>
                <a:gd name="adj1" fmla="val 29972"/>
                <a:gd name="adj2" fmla="val 59943"/>
                <a:gd name="adj3" fmla="val 3333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794" name="Rectangle 34"/>
            <p:cNvSpPr>
              <a:spLocks noChangeArrowheads="1"/>
            </p:cNvSpPr>
            <p:nvPr/>
          </p:nvSpPr>
          <p:spPr bwMode="auto">
            <a:xfrm>
              <a:off x="3869" y="1352"/>
              <a:ext cx="477" cy="338"/>
            </a:xfrm>
            <a:prstGeom prst="rect">
              <a:avLst/>
            </a:prstGeom>
            <a:solidFill>
              <a:srgbClr val="CCE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5795" name="Rectangle 35"/>
          <p:cNvSpPr>
            <a:spLocks noGrp="1" noChangeArrowheads="1"/>
          </p:cNvSpPr>
          <p:nvPr>
            <p:ph type="body" idx="1"/>
          </p:nvPr>
        </p:nvSpPr>
        <p:spPr>
          <a:xfrm>
            <a:off x="338138" y="971550"/>
            <a:ext cx="2066925" cy="769938"/>
          </a:xfrm>
          <a:solidFill>
            <a:srgbClr val="66CCFF"/>
          </a:solidFill>
          <a:ln/>
        </p:spPr>
        <p:txBody>
          <a:bodyPr/>
          <a:lstStyle/>
          <a:p>
            <a:pPr algn="ctr">
              <a:buFontTx/>
              <a:buNone/>
            </a:pPr>
            <a:r>
              <a:rPr lang="en-US" sz="1800" b="1" dirty="0">
                <a:solidFill>
                  <a:schemeClr val="tx1"/>
                </a:solidFill>
              </a:rPr>
              <a:t>Identify </a:t>
            </a:r>
          </a:p>
          <a:p>
            <a:pPr algn="ctr">
              <a:buFontTx/>
              <a:buNone/>
            </a:pPr>
            <a:r>
              <a:rPr lang="en-US" sz="1800" b="1" dirty="0">
                <a:solidFill>
                  <a:schemeClr val="tx1"/>
                </a:solidFill>
              </a:rPr>
              <a:t>Opportunities</a:t>
            </a:r>
          </a:p>
        </p:txBody>
      </p:sp>
      <p:sp>
        <p:nvSpPr>
          <p:cNvPr id="245796" name="Rectangle 36"/>
          <p:cNvSpPr>
            <a:spLocks noChangeArrowheads="1"/>
          </p:cNvSpPr>
          <p:nvPr/>
        </p:nvSpPr>
        <p:spPr bwMode="auto">
          <a:xfrm>
            <a:off x="3138488" y="2774950"/>
            <a:ext cx="2066925" cy="769938"/>
          </a:xfrm>
          <a:prstGeom prst="rect">
            <a:avLst/>
          </a:prstGeom>
          <a:solidFill>
            <a:srgbClr val="66CCFF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1800" b="1">
                <a:latin typeface="Tahoma" pitchFamily="34" charset="0"/>
              </a:rPr>
              <a:t>Process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1800" b="1">
                <a:latin typeface="Tahoma" pitchFamily="34" charset="0"/>
              </a:rPr>
              <a:t>Seismic Data</a:t>
            </a:r>
          </a:p>
        </p:txBody>
      </p:sp>
      <p:sp>
        <p:nvSpPr>
          <p:cNvPr id="245797" name="Rectangle 37"/>
          <p:cNvSpPr>
            <a:spLocks noChangeArrowheads="1"/>
          </p:cNvSpPr>
          <p:nvPr/>
        </p:nvSpPr>
        <p:spPr bwMode="auto">
          <a:xfrm>
            <a:off x="3138488" y="1639888"/>
            <a:ext cx="2066925" cy="769937"/>
          </a:xfrm>
          <a:prstGeom prst="rect">
            <a:avLst/>
          </a:prstGeom>
          <a:solidFill>
            <a:srgbClr val="66CCFF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1800" b="1">
                <a:latin typeface="Tahoma" pitchFamily="34" charset="0"/>
              </a:rPr>
              <a:t>Capture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1800" b="1">
                <a:latin typeface="Tahoma" pitchFamily="34" charset="0"/>
              </a:rPr>
              <a:t>Prime Areas</a:t>
            </a:r>
          </a:p>
        </p:txBody>
      </p:sp>
      <p:sp>
        <p:nvSpPr>
          <p:cNvPr id="245798" name="Rectangle 38"/>
          <p:cNvSpPr>
            <a:spLocks noChangeArrowheads="1"/>
          </p:cNvSpPr>
          <p:nvPr/>
        </p:nvSpPr>
        <p:spPr bwMode="auto">
          <a:xfrm>
            <a:off x="338138" y="3363913"/>
            <a:ext cx="2066925" cy="769937"/>
          </a:xfrm>
          <a:prstGeom prst="rect">
            <a:avLst/>
          </a:prstGeom>
          <a:solidFill>
            <a:srgbClr val="66CCFF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1800" b="1">
                <a:latin typeface="Tahoma" pitchFamily="34" charset="0"/>
              </a:rPr>
              <a:t>Interpret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1800" b="1">
                <a:latin typeface="Tahoma" pitchFamily="34" charset="0"/>
              </a:rPr>
              <a:t>Seismic Data</a:t>
            </a:r>
          </a:p>
        </p:txBody>
      </p:sp>
      <p:sp>
        <p:nvSpPr>
          <p:cNvPr id="245799" name="Rectangle 39"/>
          <p:cNvSpPr>
            <a:spLocks noChangeArrowheads="1"/>
          </p:cNvSpPr>
          <p:nvPr/>
        </p:nvSpPr>
        <p:spPr bwMode="auto">
          <a:xfrm>
            <a:off x="338138" y="2162175"/>
            <a:ext cx="2066925" cy="769938"/>
          </a:xfrm>
          <a:prstGeom prst="rect">
            <a:avLst/>
          </a:prstGeom>
          <a:solidFill>
            <a:srgbClr val="66CCFF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1800" b="1">
                <a:latin typeface="Tahoma" pitchFamily="34" charset="0"/>
              </a:rPr>
              <a:t>Acquire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1800" b="1">
                <a:latin typeface="Tahoma" pitchFamily="34" charset="0"/>
              </a:rPr>
              <a:t>Seismic Data</a:t>
            </a:r>
          </a:p>
        </p:txBody>
      </p:sp>
      <p:grpSp>
        <p:nvGrpSpPr>
          <p:cNvPr id="54" name="Group 53"/>
          <p:cNvGrpSpPr/>
          <p:nvPr/>
        </p:nvGrpSpPr>
        <p:grpSpPr>
          <a:xfrm>
            <a:off x="5314950" y="3683000"/>
            <a:ext cx="3289300" cy="2887663"/>
            <a:chOff x="5314950" y="3683000"/>
            <a:chExt cx="3289300" cy="2887663"/>
          </a:xfrm>
        </p:grpSpPr>
        <p:sp>
          <p:nvSpPr>
            <p:cNvPr id="245764" name="Line 4"/>
            <p:cNvSpPr>
              <a:spLocks noChangeShapeType="1"/>
            </p:cNvSpPr>
            <p:nvPr/>
          </p:nvSpPr>
          <p:spPr bwMode="auto">
            <a:xfrm>
              <a:off x="5924550" y="5257800"/>
              <a:ext cx="16351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5771" name="Line 11"/>
            <p:cNvSpPr>
              <a:spLocks noChangeShapeType="1"/>
            </p:cNvSpPr>
            <p:nvPr/>
          </p:nvSpPr>
          <p:spPr bwMode="auto">
            <a:xfrm rot="-5400000">
              <a:off x="6658769" y="4982369"/>
              <a:ext cx="149066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5773" name="Line 13"/>
            <p:cNvSpPr>
              <a:spLocks noChangeShapeType="1"/>
            </p:cNvSpPr>
            <p:nvPr/>
          </p:nvSpPr>
          <p:spPr bwMode="auto">
            <a:xfrm>
              <a:off x="5956300" y="3833813"/>
              <a:ext cx="149066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5777" name="Rectangle 17"/>
            <p:cNvSpPr>
              <a:spLocks noChangeArrowheads="1"/>
            </p:cNvSpPr>
            <p:nvPr/>
          </p:nvSpPr>
          <p:spPr bwMode="auto">
            <a:xfrm>
              <a:off x="7234238" y="5748338"/>
              <a:ext cx="1370012" cy="425450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algn="ctr">
                <a:spcBef>
                  <a:spcPct val="20000"/>
                </a:spcBef>
              </a:pPr>
              <a:r>
                <a:rPr lang="en-US" sz="1800" b="1">
                  <a:latin typeface="Tahoma" pitchFamily="34" charset="0"/>
                </a:rPr>
                <a:t>To D/P</a:t>
              </a:r>
            </a:p>
          </p:txBody>
        </p:sp>
        <p:sp>
          <p:nvSpPr>
            <p:cNvPr id="245778" name="Rectangle 18"/>
            <p:cNvSpPr>
              <a:spLocks noChangeAspect="1" noChangeArrowheads="1"/>
            </p:cNvSpPr>
            <p:nvPr/>
          </p:nvSpPr>
          <p:spPr bwMode="auto">
            <a:xfrm rot="-2581756">
              <a:off x="7262813" y="3683000"/>
              <a:ext cx="284162" cy="284163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782" name="Rectangle 22"/>
            <p:cNvSpPr>
              <a:spLocks noChangeAspect="1" noChangeArrowheads="1"/>
            </p:cNvSpPr>
            <p:nvPr/>
          </p:nvSpPr>
          <p:spPr bwMode="auto">
            <a:xfrm rot="-2581756">
              <a:off x="7262813" y="5103813"/>
              <a:ext cx="284162" cy="284162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783" name="Rectangle 23"/>
            <p:cNvSpPr>
              <a:spLocks noChangeArrowheads="1"/>
            </p:cNvSpPr>
            <p:nvPr/>
          </p:nvSpPr>
          <p:spPr bwMode="auto">
            <a:xfrm>
              <a:off x="5314950" y="6007100"/>
              <a:ext cx="1235075" cy="56356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algn="ctr">
                <a:lnSpc>
                  <a:spcPct val="95000"/>
                </a:lnSpc>
              </a:pPr>
              <a:r>
                <a:rPr lang="en-US" sz="1600" b="1">
                  <a:solidFill>
                    <a:schemeClr val="bg1"/>
                  </a:solidFill>
                  <a:latin typeface="Tahoma" pitchFamily="34" charset="0"/>
                </a:rPr>
                <a:t>Drop</a:t>
              </a:r>
            </a:p>
            <a:p>
              <a:pPr marL="342900" indent="-342900" algn="ctr">
                <a:lnSpc>
                  <a:spcPct val="95000"/>
                </a:lnSpc>
              </a:pPr>
              <a:r>
                <a:rPr lang="en-US" sz="1600" b="1">
                  <a:solidFill>
                    <a:schemeClr val="bg1"/>
                  </a:solidFill>
                  <a:latin typeface="Tahoma" pitchFamily="34" charset="0"/>
                </a:rPr>
                <a:t>Prospect</a:t>
              </a:r>
            </a:p>
          </p:txBody>
        </p:sp>
        <p:sp>
          <p:nvSpPr>
            <p:cNvPr id="245785" name="Rectangle 25"/>
            <p:cNvSpPr>
              <a:spLocks noChangeArrowheads="1"/>
            </p:cNvSpPr>
            <p:nvPr/>
          </p:nvSpPr>
          <p:spPr bwMode="auto">
            <a:xfrm>
              <a:off x="6369050" y="4229100"/>
              <a:ext cx="2066925" cy="769938"/>
            </a:xfrm>
            <a:prstGeom prst="rect">
              <a:avLst/>
            </a:prstGeom>
            <a:solidFill>
              <a:srgbClr val="66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algn="ctr">
                <a:spcBef>
                  <a:spcPct val="20000"/>
                </a:spcBef>
              </a:pPr>
              <a:r>
                <a:rPr lang="en-US" sz="1800" b="1">
                  <a:latin typeface="Tahoma" pitchFamily="34" charset="0"/>
                </a:rPr>
                <a:t>Confirmation</a:t>
              </a:r>
            </a:p>
            <a:p>
              <a:pPr marL="342900" indent="-342900" algn="ctr">
                <a:spcBef>
                  <a:spcPct val="20000"/>
                </a:spcBef>
              </a:pPr>
              <a:r>
                <a:rPr lang="en-US" sz="1800" b="1">
                  <a:latin typeface="Tahoma" pitchFamily="34" charset="0"/>
                </a:rPr>
                <a:t>Well</a:t>
              </a:r>
            </a:p>
          </p:txBody>
        </p:sp>
        <p:sp>
          <p:nvSpPr>
            <p:cNvPr id="245800" name="Line 40"/>
            <p:cNvSpPr>
              <a:spLocks noChangeShapeType="1"/>
            </p:cNvSpPr>
            <p:nvPr/>
          </p:nvSpPr>
          <p:spPr bwMode="auto">
            <a:xfrm rot="5400000" flipV="1">
              <a:off x="4869656" y="4910932"/>
              <a:ext cx="21288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5801" name="Text Box 41"/>
            <p:cNvSpPr txBox="1">
              <a:spLocks noChangeArrowheads="1"/>
            </p:cNvSpPr>
            <p:nvPr/>
          </p:nvSpPr>
          <p:spPr bwMode="auto">
            <a:xfrm>
              <a:off x="7513638" y="3810000"/>
              <a:ext cx="9525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600" b="1" i="1">
                  <a:latin typeface="Comic Sans MS" pitchFamily="66" charset="0"/>
                </a:rPr>
                <a:t>Success</a:t>
              </a:r>
            </a:p>
          </p:txBody>
        </p:sp>
        <p:sp>
          <p:nvSpPr>
            <p:cNvPr id="245802" name="Text Box 42"/>
            <p:cNvSpPr txBox="1">
              <a:spLocks noChangeArrowheads="1"/>
            </p:cNvSpPr>
            <p:nvPr/>
          </p:nvSpPr>
          <p:spPr bwMode="auto">
            <a:xfrm>
              <a:off x="7512050" y="5387975"/>
              <a:ext cx="9525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600" b="1" i="1">
                  <a:latin typeface="Comic Sans MS" pitchFamily="66" charset="0"/>
                </a:rPr>
                <a:t>Success</a:t>
              </a:r>
            </a:p>
          </p:txBody>
        </p:sp>
        <p:sp>
          <p:nvSpPr>
            <p:cNvPr id="245803" name="Text Box 43"/>
            <p:cNvSpPr txBox="1">
              <a:spLocks noChangeArrowheads="1"/>
            </p:cNvSpPr>
            <p:nvPr/>
          </p:nvSpPr>
          <p:spPr bwMode="auto">
            <a:xfrm>
              <a:off x="6107113" y="3816350"/>
              <a:ext cx="8524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600" b="1" i="1" dirty="0">
                  <a:latin typeface="Comic Sans MS" pitchFamily="66" charset="0"/>
                </a:rPr>
                <a:t>Failure</a:t>
              </a:r>
            </a:p>
          </p:txBody>
        </p:sp>
        <p:sp>
          <p:nvSpPr>
            <p:cNvPr id="245804" name="Text Box 44"/>
            <p:cNvSpPr txBox="1">
              <a:spLocks noChangeArrowheads="1"/>
            </p:cNvSpPr>
            <p:nvPr/>
          </p:nvSpPr>
          <p:spPr bwMode="auto">
            <a:xfrm>
              <a:off x="5926138" y="5281613"/>
              <a:ext cx="12969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600" b="1" i="1" dirty="0">
                  <a:latin typeface="Comic Sans MS" pitchFamily="66" charset="0"/>
                </a:rPr>
                <a:t>Uneconomic</a:t>
              </a:r>
            </a:p>
          </p:txBody>
        </p:sp>
      </p:grpSp>
      <p:sp>
        <p:nvSpPr>
          <p:cNvPr id="245805" name="AutoShape 45"/>
          <p:cNvSpPr>
            <a:spLocks noChangeArrowheads="1"/>
          </p:cNvSpPr>
          <p:nvPr/>
        </p:nvSpPr>
        <p:spPr bwMode="auto">
          <a:xfrm>
            <a:off x="5570538" y="3409950"/>
            <a:ext cx="171450" cy="292100"/>
          </a:xfrm>
          <a:prstGeom prst="parallelogram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06" name="Rectangle 46"/>
          <p:cNvSpPr>
            <a:spLocks noChangeArrowheads="1"/>
          </p:cNvSpPr>
          <p:nvPr/>
        </p:nvSpPr>
        <p:spPr bwMode="auto">
          <a:xfrm>
            <a:off x="3138488" y="5186363"/>
            <a:ext cx="2066925" cy="769937"/>
          </a:xfrm>
          <a:prstGeom prst="rect">
            <a:avLst/>
          </a:prstGeom>
          <a:solidFill>
            <a:srgbClr val="66CCFF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1800" b="1">
                <a:latin typeface="Tahoma" pitchFamily="34" charset="0"/>
              </a:rPr>
              <a:t>Economic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1800" b="1">
                <a:latin typeface="Tahoma" pitchFamily="34" charset="0"/>
              </a:rPr>
              <a:t>Analysis</a:t>
            </a:r>
          </a:p>
        </p:txBody>
      </p:sp>
      <p:grpSp>
        <p:nvGrpSpPr>
          <p:cNvPr id="9" name="Group 47"/>
          <p:cNvGrpSpPr>
            <a:grpSpLocks/>
          </p:cNvGrpSpPr>
          <p:nvPr/>
        </p:nvGrpSpPr>
        <p:grpSpPr bwMode="auto">
          <a:xfrm rot="2096707">
            <a:off x="2998788" y="4200525"/>
            <a:ext cx="757237" cy="974725"/>
            <a:chOff x="3869" y="1352"/>
            <a:chExt cx="477" cy="614"/>
          </a:xfrm>
        </p:grpSpPr>
        <p:sp>
          <p:nvSpPr>
            <p:cNvPr id="245808" name="AutoShape 48"/>
            <p:cNvSpPr>
              <a:spLocks noChangeArrowheads="1"/>
            </p:cNvSpPr>
            <p:nvPr/>
          </p:nvSpPr>
          <p:spPr bwMode="auto">
            <a:xfrm>
              <a:off x="3982" y="1440"/>
              <a:ext cx="351" cy="526"/>
            </a:xfrm>
            <a:prstGeom prst="curvedRightArrow">
              <a:avLst>
                <a:gd name="adj1" fmla="val 29972"/>
                <a:gd name="adj2" fmla="val 59943"/>
                <a:gd name="adj3" fmla="val 3333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09" name="Rectangle 49"/>
            <p:cNvSpPr>
              <a:spLocks noChangeArrowheads="1"/>
            </p:cNvSpPr>
            <p:nvPr/>
          </p:nvSpPr>
          <p:spPr bwMode="auto">
            <a:xfrm>
              <a:off x="3869" y="1352"/>
              <a:ext cx="477" cy="338"/>
            </a:xfrm>
            <a:prstGeom prst="rect">
              <a:avLst/>
            </a:prstGeom>
            <a:solidFill>
              <a:srgbClr val="CCE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5810" name="Rectangle 50"/>
          <p:cNvSpPr>
            <a:spLocks noChangeArrowheads="1"/>
          </p:cNvSpPr>
          <p:nvPr/>
        </p:nvSpPr>
        <p:spPr bwMode="auto">
          <a:xfrm>
            <a:off x="3138488" y="3941763"/>
            <a:ext cx="2066925" cy="769937"/>
          </a:xfrm>
          <a:prstGeom prst="rect">
            <a:avLst/>
          </a:prstGeom>
          <a:solidFill>
            <a:srgbClr val="66CCFF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1800" b="1" dirty="0">
                <a:latin typeface="Tahoma" pitchFamily="34" charset="0"/>
              </a:rPr>
              <a:t>Assess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1800" b="1" dirty="0">
                <a:latin typeface="Tahoma" pitchFamily="34" charset="0"/>
              </a:rPr>
              <a:t>Prospects</a:t>
            </a:r>
          </a:p>
        </p:txBody>
      </p:sp>
      <p:sp>
        <p:nvSpPr>
          <p:cNvPr id="245811" name="AutoShape 51"/>
          <p:cNvSpPr>
            <a:spLocks noChangeArrowheads="1"/>
          </p:cNvSpPr>
          <p:nvPr/>
        </p:nvSpPr>
        <p:spPr bwMode="auto">
          <a:xfrm>
            <a:off x="5535613" y="3805238"/>
            <a:ext cx="171450" cy="292100"/>
          </a:xfrm>
          <a:prstGeom prst="parallelogram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12" name="AutoShape 52"/>
          <p:cNvSpPr>
            <a:spLocks noChangeArrowheads="1"/>
          </p:cNvSpPr>
          <p:nvPr/>
        </p:nvSpPr>
        <p:spPr bwMode="auto">
          <a:xfrm>
            <a:off x="5500688" y="4200525"/>
            <a:ext cx="171450" cy="292100"/>
          </a:xfrm>
          <a:prstGeom prst="parallelogram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13" name="AutoShape 53"/>
          <p:cNvSpPr>
            <a:spLocks noChangeArrowheads="1"/>
          </p:cNvSpPr>
          <p:nvPr/>
        </p:nvSpPr>
        <p:spPr bwMode="auto">
          <a:xfrm>
            <a:off x="5465763" y="4597400"/>
            <a:ext cx="171450" cy="292100"/>
          </a:xfrm>
          <a:prstGeom prst="parallelogram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Seismic Method</a:t>
            </a:r>
          </a:p>
        </p:txBody>
      </p:sp>
      <p:sp>
        <p:nvSpPr>
          <p:cNvPr id="319491" name="Rectangle 3"/>
          <p:cNvSpPr>
            <a:spLocks noChangeArrowheads="1"/>
          </p:cNvSpPr>
          <p:nvPr/>
        </p:nvSpPr>
        <p:spPr bwMode="auto">
          <a:xfrm>
            <a:off x="817563" y="1455738"/>
            <a:ext cx="7470775" cy="44910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9492" name="Freeform 4"/>
          <p:cNvSpPr>
            <a:spLocks/>
          </p:cNvSpPr>
          <p:nvPr/>
        </p:nvSpPr>
        <p:spPr bwMode="auto">
          <a:xfrm>
            <a:off x="817563" y="2014538"/>
            <a:ext cx="7456487" cy="3905250"/>
          </a:xfrm>
          <a:custGeom>
            <a:avLst/>
            <a:gdLst/>
            <a:ahLst/>
            <a:cxnLst>
              <a:cxn ang="0">
                <a:pos x="0" y="17"/>
              </a:cxn>
              <a:cxn ang="0">
                <a:pos x="0" y="2460"/>
              </a:cxn>
              <a:cxn ang="0">
                <a:pos x="4697" y="2460"/>
              </a:cxn>
              <a:cxn ang="0">
                <a:pos x="4697" y="145"/>
              </a:cxn>
              <a:cxn ang="0">
                <a:pos x="4294" y="94"/>
              </a:cxn>
              <a:cxn ang="0">
                <a:pos x="3951" y="94"/>
              </a:cxn>
              <a:cxn ang="0">
                <a:pos x="3342" y="120"/>
              </a:cxn>
              <a:cxn ang="0">
                <a:pos x="2965" y="197"/>
              </a:cxn>
              <a:cxn ang="0">
                <a:pos x="2605" y="197"/>
              </a:cxn>
              <a:cxn ang="0">
                <a:pos x="2117" y="120"/>
              </a:cxn>
              <a:cxn ang="0">
                <a:pos x="1894" y="68"/>
              </a:cxn>
              <a:cxn ang="0">
                <a:pos x="1542" y="68"/>
              </a:cxn>
              <a:cxn ang="0">
                <a:pos x="848" y="77"/>
              </a:cxn>
              <a:cxn ang="0">
                <a:pos x="462" y="68"/>
              </a:cxn>
              <a:cxn ang="0">
                <a:pos x="274" y="0"/>
              </a:cxn>
              <a:cxn ang="0">
                <a:pos x="0" y="17"/>
              </a:cxn>
            </a:cxnLst>
            <a:rect l="0" t="0" r="r" b="b"/>
            <a:pathLst>
              <a:path w="4697" h="2460">
                <a:moveTo>
                  <a:pt x="0" y="17"/>
                </a:moveTo>
                <a:lnTo>
                  <a:pt x="0" y="2460"/>
                </a:lnTo>
                <a:lnTo>
                  <a:pt x="4697" y="2460"/>
                </a:lnTo>
                <a:lnTo>
                  <a:pt x="4697" y="145"/>
                </a:lnTo>
                <a:lnTo>
                  <a:pt x="4294" y="94"/>
                </a:lnTo>
                <a:lnTo>
                  <a:pt x="3951" y="94"/>
                </a:lnTo>
                <a:lnTo>
                  <a:pt x="3342" y="120"/>
                </a:lnTo>
                <a:lnTo>
                  <a:pt x="2965" y="197"/>
                </a:lnTo>
                <a:lnTo>
                  <a:pt x="2605" y="197"/>
                </a:lnTo>
                <a:lnTo>
                  <a:pt x="2117" y="120"/>
                </a:lnTo>
                <a:lnTo>
                  <a:pt x="1894" y="68"/>
                </a:lnTo>
                <a:lnTo>
                  <a:pt x="1542" y="68"/>
                </a:lnTo>
                <a:lnTo>
                  <a:pt x="848" y="77"/>
                </a:lnTo>
                <a:lnTo>
                  <a:pt x="462" y="68"/>
                </a:lnTo>
                <a:lnTo>
                  <a:pt x="274" y="0"/>
                </a:lnTo>
                <a:lnTo>
                  <a:pt x="0" y="17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9493" name="Freeform 5"/>
          <p:cNvSpPr>
            <a:spLocks/>
          </p:cNvSpPr>
          <p:nvPr/>
        </p:nvSpPr>
        <p:spPr bwMode="auto">
          <a:xfrm>
            <a:off x="817563" y="3089275"/>
            <a:ext cx="7469187" cy="2843213"/>
          </a:xfrm>
          <a:custGeom>
            <a:avLst/>
            <a:gdLst/>
            <a:ahLst/>
            <a:cxnLst>
              <a:cxn ang="0">
                <a:pos x="0" y="25"/>
              </a:cxn>
              <a:cxn ang="0">
                <a:pos x="0" y="1791"/>
              </a:cxn>
              <a:cxn ang="0">
                <a:pos x="4705" y="1791"/>
              </a:cxn>
              <a:cxn ang="0">
                <a:pos x="4705" y="68"/>
              </a:cxn>
              <a:cxn ang="0">
                <a:pos x="4191" y="103"/>
              </a:cxn>
              <a:cxn ang="0">
                <a:pos x="3797" y="163"/>
              </a:cxn>
              <a:cxn ang="0">
                <a:pos x="3282" y="188"/>
              </a:cxn>
              <a:cxn ang="0">
                <a:pos x="2682" y="197"/>
              </a:cxn>
              <a:cxn ang="0">
                <a:pos x="2288" y="197"/>
              </a:cxn>
              <a:cxn ang="0">
                <a:pos x="1971" y="94"/>
              </a:cxn>
              <a:cxn ang="0">
                <a:pos x="1534" y="85"/>
              </a:cxn>
              <a:cxn ang="0">
                <a:pos x="1234" y="51"/>
              </a:cxn>
              <a:cxn ang="0">
                <a:pos x="814" y="34"/>
              </a:cxn>
              <a:cxn ang="0">
                <a:pos x="488" y="0"/>
              </a:cxn>
              <a:cxn ang="0">
                <a:pos x="137" y="8"/>
              </a:cxn>
              <a:cxn ang="0">
                <a:pos x="0" y="25"/>
              </a:cxn>
            </a:cxnLst>
            <a:rect l="0" t="0" r="r" b="b"/>
            <a:pathLst>
              <a:path w="4705" h="1791">
                <a:moveTo>
                  <a:pt x="0" y="25"/>
                </a:moveTo>
                <a:lnTo>
                  <a:pt x="0" y="1791"/>
                </a:lnTo>
                <a:lnTo>
                  <a:pt x="4705" y="1791"/>
                </a:lnTo>
                <a:lnTo>
                  <a:pt x="4705" y="68"/>
                </a:lnTo>
                <a:lnTo>
                  <a:pt x="4191" y="103"/>
                </a:lnTo>
                <a:lnTo>
                  <a:pt x="3797" y="163"/>
                </a:lnTo>
                <a:lnTo>
                  <a:pt x="3282" y="188"/>
                </a:lnTo>
                <a:lnTo>
                  <a:pt x="2682" y="197"/>
                </a:lnTo>
                <a:lnTo>
                  <a:pt x="2288" y="197"/>
                </a:lnTo>
                <a:lnTo>
                  <a:pt x="1971" y="94"/>
                </a:lnTo>
                <a:lnTo>
                  <a:pt x="1534" y="85"/>
                </a:lnTo>
                <a:lnTo>
                  <a:pt x="1234" y="51"/>
                </a:lnTo>
                <a:lnTo>
                  <a:pt x="814" y="34"/>
                </a:lnTo>
                <a:lnTo>
                  <a:pt x="488" y="0"/>
                </a:lnTo>
                <a:lnTo>
                  <a:pt x="137" y="8"/>
                </a:lnTo>
                <a:lnTo>
                  <a:pt x="0" y="25"/>
                </a:lnTo>
                <a:close/>
              </a:path>
            </a:pathLst>
          </a:cu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9494" name="Freeform 6"/>
          <p:cNvSpPr>
            <a:spLocks/>
          </p:cNvSpPr>
          <p:nvPr/>
        </p:nvSpPr>
        <p:spPr bwMode="auto">
          <a:xfrm>
            <a:off x="817563" y="4205288"/>
            <a:ext cx="7456487" cy="1727200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265" y="51"/>
              </a:cxn>
              <a:cxn ang="0">
                <a:pos x="660" y="128"/>
              </a:cxn>
              <a:cxn ang="0">
                <a:pos x="960" y="128"/>
              </a:cxn>
              <a:cxn ang="0">
                <a:pos x="1320" y="128"/>
              </a:cxn>
              <a:cxn ang="0">
                <a:pos x="1620" y="77"/>
              </a:cxn>
              <a:cxn ang="0">
                <a:pos x="1825" y="77"/>
              </a:cxn>
              <a:cxn ang="0">
                <a:pos x="2151" y="180"/>
              </a:cxn>
              <a:cxn ang="0">
                <a:pos x="2494" y="257"/>
              </a:cxn>
              <a:cxn ang="0">
                <a:pos x="2897" y="334"/>
              </a:cxn>
              <a:cxn ang="0">
                <a:pos x="3205" y="360"/>
              </a:cxn>
              <a:cxn ang="0">
                <a:pos x="3617" y="377"/>
              </a:cxn>
              <a:cxn ang="0">
                <a:pos x="4268" y="471"/>
              </a:cxn>
              <a:cxn ang="0">
                <a:pos x="4697" y="600"/>
              </a:cxn>
              <a:cxn ang="0">
                <a:pos x="4697" y="1088"/>
              </a:cxn>
              <a:cxn ang="0">
                <a:pos x="0" y="1088"/>
              </a:cxn>
              <a:cxn ang="0">
                <a:pos x="8" y="0"/>
              </a:cxn>
            </a:cxnLst>
            <a:rect l="0" t="0" r="r" b="b"/>
            <a:pathLst>
              <a:path w="4697" h="1088">
                <a:moveTo>
                  <a:pt x="8" y="0"/>
                </a:moveTo>
                <a:lnTo>
                  <a:pt x="265" y="51"/>
                </a:lnTo>
                <a:lnTo>
                  <a:pt x="660" y="128"/>
                </a:lnTo>
                <a:lnTo>
                  <a:pt x="960" y="128"/>
                </a:lnTo>
                <a:lnTo>
                  <a:pt x="1320" y="128"/>
                </a:lnTo>
                <a:lnTo>
                  <a:pt x="1620" y="77"/>
                </a:lnTo>
                <a:lnTo>
                  <a:pt x="1825" y="77"/>
                </a:lnTo>
                <a:lnTo>
                  <a:pt x="2151" y="180"/>
                </a:lnTo>
                <a:lnTo>
                  <a:pt x="2494" y="257"/>
                </a:lnTo>
                <a:lnTo>
                  <a:pt x="2897" y="334"/>
                </a:lnTo>
                <a:lnTo>
                  <a:pt x="3205" y="360"/>
                </a:lnTo>
                <a:lnTo>
                  <a:pt x="3617" y="377"/>
                </a:lnTo>
                <a:lnTo>
                  <a:pt x="4268" y="471"/>
                </a:lnTo>
                <a:lnTo>
                  <a:pt x="4697" y="600"/>
                </a:lnTo>
                <a:lnTo>
                  <a:pt x="4697" y="1088"/>
                </a:lnTo>
                <a:lnTo>
                  <a:pt x="0" y="1088"/>
                </a:lnTo>
                <a:lnTo>
                  <a:pt x="8" y="0"/>
                </a:lnTo>
                <a:close/>
              </a:path>
            </a:pathLst>
          </a:cu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9495" name="AutoShape 7"/>
          <p:cNvSpPr>
            <a:spLocks noChangeArrowheads="1"/>
          </p:cNvSpPr>
          <p:nvPr/>
        </p:nvSpPr>
        <p:spPr bwMode="auto">
          <a:xfrm flipV="1">
            <a:off x="3763963" y="1935163"/>
            <a:ext cx="177800" cy="17145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9496" name="AutoShape 8"/>
          <p:cNvSpPr>
            <a:spLocks noChangeArrowheads="1"/>
          </p:cNvSpPr>
          <p:nvPr/>
        </p:nvSpPr>
        <p:spPr bwMode="auto">
          <a:xfrm flipV="1">
            <a:off x="6135688" y="2001838"/>
            <a:ext cx="177800" cy="17145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9497" name="Text Box 9"/>
          <p:cNvSpPr txBox="1">
            <a:spLocks noChangeArrowheads="1"/>
          </p:cNvSpPr>
          <p:nvPr/>
        </p:nvSpPr>
        <p:spPr bwMode="auto">
          <a:xfrm>
            <a:off x="4117975" y="1541463"/>
            <a:ext cx="1970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latin typeface="Tahoma" pitchFamily="34" charset="0"/>
              </a:rPr>
              <a:t>Listening Devices</a:t>
            </a:r>
            <a:endParaRPr lang="en-US" b="1">
              <a:latin typeface="Tahoma" pitchFamily="34" charset="0"/>
            </a:endParaRPr>
          </a:p>
        </p:txBody>
      </p:sp>
      <p:sp>
        <p:nvSpPr>
          <p:cNvPr id="319498" name="Text Box 10"/>
          <p:cNvSpPr txBox="1">
            <a:spLocks noChangeArrowheads="1"/>
          </p:cNvSpPr>
          <p:nvPr/>
        </p:nvSpPr>
        <p:spPr bwMode="auto">
          <a:xfrm>
            <a:off x="7564438" y="1504950"/>
            <a:ext cx="623887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ahoma" pitchFamily="34" charset="0"/>
              </a:rPr>
              <a:t>0 s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444625" y="1482725"/>
            <a:ext cx="6784975" cy="895350"/>
            <a:chOff x="884" y="934"/>
            <a:chExt cx="4274" cy="564"/>
          </a:xfrm>
        </p:grpSpPr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884" y="934"/>
              <a:ext cx="1232" cy="564"/>
              <a:chOff x="884" y="934"/>
              <a:chExt cx="1232" cy="564"/>
            </a:xfrm>
          </p:grpSpPr>
          <p:sp>
            <p:nvSpPr>
              <p:cNvPr id="319501" name="Text Box 13"/>
              <p:cNvSpPr txBox="1">
                <a:spLocks noChangeArrowheads="1"/>
              </p:cNvSpPr>
              <p:nvPr/>
            </p:nvSpPr>
            <p:spPr bwMode="auto">
              <a:xfrm>
                <a:off x="884" y="1056"/>
                <a:ext cx="40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4000">
                    <a:sym typeface="Wingdings 2" pitchFamily="18" charset="2"/>
                  </a:rPr>
                  <a:t></a:t>
                </a:r>
                <a:endParaRPr lang="en-US" sz="4000"/>
              </a:p>
            </p:txBody>
          </p:sp>
          <p:sp>
            <p:nvSpPr>
              <p:cNvPr id="319502" name="Text Box 14"/>
              <p:cNvSpPr txBox="1">
                <a:spLocks noChangeArrowheads="1"/>
              </p:cNvSpPr>
              <p:nvPr/>
            </p:nvSpPr>
            <p:spPr bwMode="auto">
              <a:xfrm>
                <a:off x="1116" y="934"/>
                <a:ext cx="100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b="1">
                    <a:latin typeface="Tahoma" pitchFamily="34" charset="0"/>
                  </a:rPr>
                  <a:t>An Explosion</a:t>
                </a:r>
                <a:r>
                  <a:rPr lang="en-US" b="1">
                    <a:latin typeface="Tahoma" pitchFamily="34" charset="0"/>
                  </a:rPr>
                  <a:t>!</a:t>
                </a:r>
              </a:p>
            </p:txBody>
          </p:sp>
        </p:grpSp>
        <p:sp>
          <p:nvSpPr>
            <p:cNvPr id="319503" name="Text Box 15"/>
            <p:cNvSpPr txBox="1">
              <a:spLocks noChangeArrowheads="1"/>
            </p:cNvSpPr>
            <p:nvPr/>
          </p:nvSpPr>
          <p:spPr bwMode="auto">
            <a:xfrm>
              <a:off x="4709" y="948"/>
              <a:ext cx="449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ahoma" pitchFamily="34" charset="0"/>
                </a:rPr>
                <a:t> 0 s</a:t>
              </a:r>
            </a:p>
          </p:txBody>
        </p:sp>
      </p:grpSp>
      <p:sp>
        <p:nvSpPr>
          <p:cNvPr id="319504" name="Line 16"/>
          <p:cNvSpPr>
            <a:spLocks noChangeShapeType="1"/>
          </p:cNvSpPr>
          <p:nvPr/>
        </p:nvSpPr>
        <p:spPr bwMode="auto">
          <a:xfrm>
            <a:off x="1763713" y="1947863"/>
            <a:ext cx="0" cy="1762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9505" name="Text Box 17"/>
          <p:cNvSpPr txBox="1">
            <a:spLocks noChangeArrowheads="1"/>
          </p:cNvSpPr>
          <p:nvPr/>
        </p:nvSpPr>
        <p:spPr bwMode="auto">
          <a:xfrm>
            <a:off x="787400" y="1449388"/>
            <a:ext cx="8953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latin typeface="Tahoma" pitchFamily="34" charset="0"/>
              </a:rPr>
              <a:t>Energy</a:t>
            </a:r>
          </a:p>
          <a:p>
            <a:r>
              <a:rPr lang="en-US" sz="1600" b="1">
                <a:latin typeface="Tahoma" pitchFamily="34" charset="0"/>
              </a:rPr>
              <a:t>Source</a:t>
            </a:r>
            <a:endParaRPr lang="en-US" b="1">
              <a:latin typeface="Tahoma" pitchFamily="34" charset="0"/>
            </a:endParaRPr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1035050" y="1504950"/>
            <a:ext cx="7200900" cy="1312863"/>
            <a:chOff x="626" y="948"/>
            <a:chExt cx="4536" cy="827"/>
          </a:xfrm>
        </p:grpSpPr>
        <p:sp>
          <p:nvSpPr>
            <p:cNvPr id="319507" name="Line 19"/>
            <p:cNvSpPr>
              <a:spLocks noChangeShapeType="1"/>
            </p:cNvSpPr>
            <p:nvPr/>
          </p:nvSpPr>
          <p:spPr bwMode="auto">
            <a:xfrm>
              <a:off x="1123" y="1346"/>
              <a:ext cx="291" cy="3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08" name="Freeform 20"/>
            <p:cNvSpPr>
              <a:spLocks/>
            </p:cNvSpPr>
            <p:nvPr/>
          </p:nvSpPr>
          <p:spPr bwMode="auto">
            <a:xfrm>
              <a:off x="1226" y="1457"/>
              <a:ext cx="317" cy="309"/>
            </a:xfrm>
            <a:custGeom>
              <a:avLst/>
              <a:gdLst/>
              <a:ahLst/>
              <a:cxnLst>
                <a:cxn ang="0">
                  <a:pos x="0" y="309"/>
                </a:cxn>
                <a:cxn ang="0">
                  <a:pos x="154" y="232"/>
                </a:cxn>
                <a:cxn ang="0">
                  <a:pos x="257" y="112"/>
                </a:cxn>
                <a:cxn ang="0">
                  <a:pos x="317" y="0"/>
                </a:cxn>
              </a:cxnLst>
              <a:rect l="0" t="0" r="r" b="b"/>
              <a:pathLst>
                <a:path w="317" h="309">
                  <a:moveTo>
                    <a:pt x="0" y="309"/>
                  </a:moveTo>
                  <a:cubicBezTo>
                    <a:pt x="55" y="287"/>
                    <a:pt x="111" y="265"/>
                    <a:pt x="154" y="232"/>
                  </a:cubicBezTo>
                  <a:cubicBezTo>
                    <a:pt x="197" y="199"/>
                    <a:pt x="230" y="151"/>
                    <a:pt x="257" y="112"/>
                  </a:cubicBezTo>
                  <a:cubicBezTo>
                    <a:pt x="284" y="73"/>
                    <a:pt x="300" y="36"/>
                    <a:pt x="317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09" name="Text Box 21"/>
            <p:cNvSpPr txBox="1">
              <a:spLocks noChangeArrowheads="1"/>
            </p:cNvSpPr>
            <p:nvPr/>
          </p:nvSpPr>
          <p:spPr bwMode="auto">
            <a:xfrm>
              <a:off x="4709" y="948"/>
              <a:ext cx="453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ahoma" pitchFamily="34" charset="0"/>
                </a:rPr>
                <a:t>.1 s</a:t>
              </a:r>
            </a:p>
          </p:txBody>
        </p:sp>
        <p:sp>
          <p:nvSpPr>
            <p:cNvPr id="319510" name="Freeform 22"/>
            <p:cNvSpPr>
              <a:spLocks/>
            </p:cNvSpPr>
            <p:nvPr/>
          </p:nvSpPr>
          <p:spPr bwMode="auto">
            <a:xfrm>
              <a:off x="626" y="1277"/>
              <a:ext cx="943" cy="4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154"/>
                </a:cxn>
                <a:cxn ang="0">
                  <a:pos x="154" y="369"/>
                </a:cxn>
                <a:cxn ang="0">
                  <a:pos x="343" y="480"/>
                </a:cxn>
                <a:cxn ang="0">
                  <a:pos x="557" y="480"/>
                </a:cxn>
                <a:cxn ang="0">
                  <a:pos x="745" y="429"/>
                </a:cxn>
                <a:cxn ang="0">
                  <a:pos x="891" y="266"/>
                </a:cxn>
                <a:cxn ang="0">
                  <a:pos x="934" y="137"/>
                </a:cxn>
                <a:cxn ang="0">
                  <a:pos x="943" y="77"/>
                </a:cxn>
              </a:cxnLst>
              <a:rect l="0" t="0" r="r" b="b"/>
              <a:pathLst>
                <a:path w="943" h="498">
                  <a:moveTo>
                    <a:pt x="0" y="0"/>
                  </a:moveTo>
                  <a:cubicBezTo>
                    <a:pt x="4" y="46"/>
                    <a:pt x="8" y="93"/>
                    <a:pt x="34" y="154"/>
                  </a:cubicBezTo>
                  <a:cubicBezTo>
                    <a:pt x="60" y="215"/>
                    <a:pt x="103" y="315"/>
                    <a:pt x="154" y="369"/>
                  </a:cubicBezTo>
                  <a:cubicBezTo>
                    <a:pt x="205" y="423"/>
                    <a:pt x="276" y="462"/>
                    <a:pt x="343" y="480"/>
                  </a:cubicBezTo>
                  <a:cubicBezTo>
                    <a:pt x="410" y="498"/>
                    <a:pt x="490" y="488"/>
                    <a:pt x="557" y="480"/>
                  </a:cubicBezTo>
                  <a:cubicBezTo>
                    <a:pt x="624" y="472"/>
                    <a:pt x="689" y="465"/>
                    <a:pt x="745" y="429"/>
                  </a:cubicBezTo>
                  <a:cubicBezTo>
                    <a:pt x="801" y="393"/>
                    <a:pt x="860" y="315"/>
                    <a:pt x="891" y="266"/>
                  </a:cubicBezTo>
                  <a:cubicBezTo>
                    <a:pt x="922" y="217"/>
                    <a:pt x="925" y="168"/>
                    <a:pt x="934" y="137"/>
                  </a:cubicBezTo>
                  <a:cubicBezTo>
                    <a:pt x="943" y="106"/>
                    <a:pt x="943" y="91"/>
                    <a:pt x="943" y="77"/>
                  </a:cubicBez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314575" y="1504950"/>
            <a:ext cx="5921375" cy="1844675"/>
            <a:chOff x="1432" y="948"/>
            <a:chExt cx="3730" cy="1162"/>
          </a:xfrm>
        </p:grpSpPr>
        <p:sp>
          <p:nvSpPr>
            <p:cNvPr id="319512" name="Freeform 24"/>
            <p:cNvSpPr>
              <a:spLocks/>
            </p:cNvSpPr>
            <p:nvPr/>
          </p:nvSpPr>
          <p:spPr bwMode="auto">
            <a:xfrm>
              <a:off x="1553" y="1801"/>
              <a:ext cx="317" cy="309"/>
            </a:xfrm>
            <a:custGeom>
              <a:avLst/>
              <a:gdLst/>
              <a:ahLst/>
              <a:cxnLst>
                <a:cxn ang="0">
                  <a:pos x="0" y="309"/>
                </a:cxn>
                <a:cxn ang="0">
                  <a:pos x="154" y="232"/>
                </a:cxn>
                <a:cxn ang="0">
                  <a:pos x="257" y="112"/>
                </a:cxn>
                <a:cxn ang="0">
                  <a:pos x="317" y="0"/>
                </a:cxn>
              </a:cxnLst>
              <a:rect l="0" t="0" r="r" b="b"/>
              <a:pathLst>
                <a:path w="317" h="309">
                  <a:moveTo>
                    <a:pt x="0" y="309"/>
                  </a:moveTo>
                  <a:cubicBezTo>
                    <a:pt x="55" y="287"/>
                    <a:pt x="111" y="265"/>
                    <a:pt x="154" y="232"/>
                  </a:cubicBezTo>
                  <a:cubicBezTo>
                    <a:pt x="197" y="199"/>
                    <a:pt x="230" y="151"/>
                    <a:pt x="257" y="112"/>
                  </a:cubicBezTo>
                  <a:cubicBezTo>
                    <a:pt x="284" y="73"/>
                    <a:pt x="300" y="36"/>
                    <a:pt x="31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13" name="Text Box 25"/>
            <p:cNvSpPr txBox="1">
              <a:spLocks noChangeArrowheads="1"/>
            </p:cNvSpPr>
            <p:nvPr/>
          </p:nvSpPr>
          <p:spPr bwMode="auto">
            <a:xfrm>
              <a:off x="4709" y="948"/>
              <a:ext cx="453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ahoma" pitchFamily="34" charset="0"/>
                </a:rPr>
                <a:t>.2 s</a:t>
              </a:r>
            </a:p>
          </p:txBody>
        </p:sp>
        <p:sp>
          <p:nvSpPr>
            <p:cNvPr id="319514" name="Line 26"/>
            <p:cNvSpPr>
              <a:spLocks noChangeShapeType="1"/>
            </p:cNvSpPr>
            <p:nvPr/>
          </p:nvSpPr>
          <p:spPr bwMode="auto">
            <a:xfrm>
              <a:off x="1432" y="1681"/>
              <a:ext cx="326" cy="31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27"/>
          <p:cNvGrpSpPr>
            <a:grpSpLocks/>
          </p:cNvGrpSpPr>
          <p:nvPr/>
        </p:nvGrpSpPr>
        <p:grpSpPr bwMode="auto">
          <a:xfrm>
            <a:off x="352425" y="1504950"/>
            <a:ext cx="7931150" cy="2352675"/>
            <a:chOff x="196" y="948"/>
            <a:chExt cx="4996" cy="1482"/>
          </a:xfrm>
        </p:grpSpPr>
        <p:sp>
          <p:nvSpPr>
            <p:cNvPr id="319516" name="Freeform 28"/>
            <p:cNvSpPr>
              <a:spLocks/>
            </p:cNvSpPr>
            <p:nvPr/>
          </p:nvSpPr>
          <p:spPr bwMode="auto">
            <a:xfrm>
              <a:off x="1874" y="2121"/>
              <a:ext cx="317" cy="309"/>
            </a:xfrm>
            <a:custGeom>
              <a:avLst/>
              <a:gdLst/>
              <a:ahLst/>
              <a:cxnLst>
                <a:cxn ang="0">
                  <a:pos x="0" y="309"/>
                </a:cxn>
                <a:cxn ang="0">
                  <a:pos x="154" y="232"/>
                </a:cxn>
                <a:cxn ang="0">
                  <a:pos x="257" y="112"/>
                </a:cxn>
                <a:cxn ang="0">
                  <a:pos x="317" y="0"/>
                </a:cxn>
              </a:cxnLst>
              <a:rect l="0" t="0" r="r" b="b"/>
              <a:pathLst>
                <a:path w="317" h="309">
                  <a:moveTo>
                    <a:pt x="0" y="309"/>
                  </a:moveTo>
                  <a:cubicBezTo>
                    <a:pt x="55" y="287"/>
                    <a:pt x="111" y="265"/>
                    <a:pt x="154" y="232"/>
                  </a:cubicBezTo>
                  <a:cubicBezTo>
                    <a:pt x="197" y="199"/>
                    <a:pt x="230" y="151"/>
                    <a:pt x="257" y="112"/>
                  </a:cubicBezTo>
                  <a:cubicBezTo>
                    <a:pt x="284" y="73"/>
                    <a:pt x="300" y="36"/>
                    <a:pt x="31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17" name="Freeform 29"/>
            <p:cNvSpPr>
              <a:spLocks/>
            </p:cNvSpPr>
            <p:nvPr/>
          </p:nvSpPr>
          <p:spPr bwMode="auto">
            <a:xfrm rot="10800000" flipH="1">
              <a:off x="1882" y="1592"/>
              <a:ext cx="317" cy="309"/>
            </a:xfrm>
            <a:custGeom>
              <a:avLst/>
              <a:gdLst/>
              <a:ahLst/>
              <a:cxnLst>
                <a:cxn ang="0">
                  <a:pos x="0" y="309"/>
                </a:cxn>
                <a:cxn ang="0">
                  <a:pos x="154" y="232"/>
                </a:cxn>
                <a:cxn ang="0">
                  <a:pos x="257" y="112"/>
                </a:cxn>
                <a:cxn ang="0">
                  <a:pos x="317" y="0"/>
                </a:cxn>
              </a:cxnLst>
              <a:rect l="0" t="0" r="r" b="b"/>
              <a:pathLst>
                <a:path w="317" h="309">
                  <a:moveTo>
                    <a:pt x="0" y="309"/>
                  </a:moveTo>
                  <a:cubicBezTo>
                    <a:pt x="55" y="287"/>
                    <a:pt x="111" y="265"/>
                    <a:pt x="154" y="232"/>
                  </a:cubicBezTo>
                  <a:cubicBezTo>
                    <a:pt x="197" y="199"/>
                    <a:pt x="230" y="151"/>
                    <a:pt x="257" y="112"/>
                  </a:cubicBezTo>
                  <a:cubicBezTo>
                    <a:pt x="284" y="73"/>
                    <a:pt x="300" y="36"/>
                    <a:pt x="31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18" name="Text Box 30"/>
            <p:cNvSpPr txBox="1">
              <a:spLocks noChangeArrowheads="1"/>
            </p:cNvSpPr>
            <p:nvPr/>
          </p:nvSpPr>
          <p:spPr bwMode="auto">
            <a:xfrm>
              <a:off x="4739" y="948"/>
              <a:ext cx="453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ahoma" pitchFamily="34" charset="0"/>
                </a:rPr>
                <a:t>.3 s</a:t>
              </a:r>
            </a:p>
          </p:txBody>
        </p:sp>
        <p:sp>
          <p:nvSpPr>
            <p:cNvPr id="319519" name="Line 31"/>
            <p:cNvSpPr>
              <a:spLocks noChangeShapeType="1"/>
            </p:cNvSpPr>
            <p:nvPr/>
          </p:nvSpPr>
          <p:spPr bwMode="auto">
            <a:xfrm>
              <a:off x="1793" y="2016"/>
              <a:ext cx="291" cy="3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20" name="Line 32"/>
            <p:cNvSpPr>
              <a:spLocks noChangeShapeType="1"/>
            </p:cNvSpPr>
            <p:nvPr/>
          </p:nvSpPr>
          <p:spPr bwMode="auto">
            <a:xfrm rot="10800000" flipH="1">
              <a:off x="1759" y="1674"/>
              <a:ext cx="326" cy="31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21" name="Text Box 33"/>
            <p:cNvSpPr txBox="1">
              <a:spLocks noChangeArrowheads="1"/>
            </p:cNvSpPr>
            <p:nvPr/>
          </p:nvSpPr>
          <p:spPr bwMode="auto">
            <a:xfrm>
              <a:off x="196" y="1778"/>
              <a:ext cx="1339" cy="17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</a:rPr>
                <a:t>Some Energy is Reflected</a:t>
              </a:r>
            </a:p>
          </p:txBody>
        </p:sp>
        <p:sp>
          <p:nvSpPr>
            <p:cNvPr id="319522" name="Text Box 34"/>
            <p:cNvSpPr txBox="1">
              <a:spLocks noChangeArrowheads="1"/>
            </p:cNvSpPr>
            <p:nvPr/>
          </p:nvSpPr>
          <p:spPr bwMode="auto">
            <a:xfrm>
              <a:off x="196" y="2140"/>
              <a:ext cx="1432" cy="17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</a:rPr>
                <a:t>Most Energy is Transmitted</a:t>
              </a:r>
            </a:p>
          </p:txBody>
        </p:sp>
      </p:grpSp>
      <p:grpSp>
        <p:nvGrpSpPr>
          <p:cNvPr id="7" name="Group 35"/>
          <p:cNvGrpSpPr>
            <a:grpSpLocks/>
          </p:cNvGrpSpPr>
          <p:nvPr/>
        </p:nvGrpSpPr>
        <p:grpSpPr bwMode="auto">
          <a:xfrm>
            <a:off x="3338513" y="1504950"/>
            <a:ext cx="4945062" cy="2870200"/>
            <a:chOff x="2077" y="948"/>
            <a:chExt cx="3115" cy="1808"/>
          </a:xfrm>
        </p:grpSpPr>
        <p:sp>
          <p:nvSpPr>
            <p:cNvPr id="319524" name="Freeform 36"/>
            <p:cNvSpPr>
              <a:spLocks/>
            </p:cNvSpPr>
            <p:nvPr/>
          </p:nvSpPr>
          <p:spPr bwMode="auto">
            <a:xfrm>
              <a:off x="2206" y="2447"/>
              <a:ext cx="317" cy="309"/>
            </a:xfrm>
            <a:custGeom>
              <a:avLst/>
              <a:gdLst/>
              <a:ahLst/>
              <a:cxnLst>
                <a:cxn ang="0">
                  <a:pos x="0" y="309"/>
                </a:cxn>
                <a:cxn ang="0">
                  <a:pos x="154" y="232"/>
                </a:cxn>
                <a:cxn ang="0">
                  <a:pos x="257" y="112"/>
                </a:cxn>
                <a:cxn ang="0">
                  <a:pos x="317" y="0"/>
                </a:cxn>
              </a:cxnLst>
              <a:rect l="0" t="0" r="r" b="b"/>
              <a:pathLst>
                <a:path w="317" h="309">
                  <a:moveTo>
                    <a:pt x="0" y="309"/>
                  </a:moveTo>
                  <a:cubicBezTo>
                    <a:pt x="55" y="287"/>
                    <a:pt x="111" y="265"/>
                    <a:pt x="154" y="232"/>
                  </a:cubicBezTo>
                  <a:cubicBezTo>
                    <a:pt x="197" y="199"/>
                    <a:pt x="230" y="151"/>
                    <a:pt x="257" y="112"/>
                  </a:cubicBezTo>
                  <a:cubicBezTo>
                    <a:pt x="284" y="73"/>
                    <a:pt x="300" y="36"/>
                    <a:pt x="31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25" name="Freeform 37"/>
            <p:cNvSpPr>
              <a:spLocks/>
            </p:cNvSpPr>
            <p:nvPr/>
          </p:nvSpPr>
          <p:spPr bwMode="auto">
            <a:xfrm rot="10800000" flipH="1">
              <a:off x="2192" y="1234"/>
              <a:ext cx="317" cy="309"/>
            </a:xfrm>
            <a:custGeom>
              <a:avLst/>
              <a:gdLst/>
              <a:ahLst/>
              <a:cxnLst>
                <a:cxn ang="0">
                  <a:pos x="0" y="309"/>
                </a:cxn>
                <a:cxn ang="0">
                  <a:pos x="154" y="232"/>
                </a:cxn>
                <a:cxn ang="0">
                  <a:pos x="257" y="112"/>
                </a:cxn>
                <a:cxn ang="0">
                  <a:pos x="317" y="0"/>
                </a:cxn>
              </a:cxnLst>
              <a:rect l="0" t="0" r="r" b="b"/>
              <a:pathLst>
                <a:path w="317" h="309">
                  <a:moveTo>
                    <a:pt x="0" y="309"/>
                  </a:moveTo>
                  <a:cubicBezTo>
                    <a:pt x="55" y="287"/>
                    <a:pt x="111" y="265"/>
                    <a:pt x="154" y="232"/>
                  </a:cubicBezTo>
                  <a:cubicBezTo>
                    <a:pt x="197" y="199"/>
                    <a:pt x="230" y="151"/>
                    <a:pt x="257" y="112"/>
                  </a:cubicBezTo>
                  <a:cubicBezTo>
                    <a:pt x="284" y="73"/>
                    <a:pt x="300" y="36"/>
                    <a:pt x="31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26" name="Text Box 38"/>
            <p:cNvSpPr txBox="1">
              <a:spLocks noChangeArrowheads="1"/>
            </p:cNvSpPr>
            <p:nvPr/>
          </p:nvSpPr>
          <p:spPr bwMode="auto">
            <a:xfrm>
              <a:off x="4739" y="948"/>
              <a:ext cx="453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ahoma" pitchFamily="34" charset="0"/>
                </a:rPr>
                <a:t>.4 s</a:t>
              </a:r>
            </a:p>
          </p:txBody>
        </p:sp>
        <p:sp>
          <p:nvSpPr>
            <p:cNvPr id="319527" name="Line 39"/>
            <p:cNvSpPr>
              <a:spLocks noChangeShapeType="1"/>
            </p:cNvSpPr>
            <p:nvPr/>
          </p:nvSpPr>
          <p:spPr bwMode="auto">
            <a:xfrm>
              <a:off x="2111" y="2344"/>
              <a:ext cx="291" cy="3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28" name="Line 40"/>
            <p:cNvSpPr>
              <a:spLocks noChangeShapeType="1"/>
            </p:cNvSpPr>
            <p:nvPr/>
          </p:nvSpPr>
          <p:spPr bwMode="auto">
            <a:xfrm rot="10800000" flipH="1">
              <a:off x="2077" y="1350"/>
              <a:ext cx="326" cy="31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29" name="Text Box 41"/>
            <p:cNvSpPr txBox="1">
              <a:spLocks noChangeArrowheads="1"/>
            </p:cNvSpPr>
            <p:nvPr/>
          </p:nvSpPr>
          <p:spPr bwMode="auto">
            <a:xfrm>
              <a:off x="2246" y="1045"/>
              <a:ext cx="284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</a:rPr>
                <a:t>.4 s</a:t>
              </a:r>
            </a:p>
          </p:txBody>
        </p:sp>
      </p:grpSp>
      <p:grpSp>
        <p:nvGrpSpPr>
          <p:cNvPr id="8" name="Group 42"/>
          <p:cNvGrpSpPr>
            <a:grpSpLocks/>
          </p:cNvGrpSpPr>
          <p:nvPr/>
        </p:nvGrpSpPr>
        <p:grpSpPr bwMode="auto">
          <a:xfrm>
            <a:off x="1196975" y="1504950"/>
            <a:ext cx="7086600" cy="3390900"/>
            <a:chOff x="728" y="948"/>
            <a:chExt cx="4464" cy="2136"/>
          </a:xfrm>
        </p:grpSpPr>
        <p:sp>
          <p:nvSpPr>
            <p:cNvPr id="319531" name="Freeform 43"/>
            <p:cNvSpPr>
              <a:spLocks/>
            </p:cNvSpPr>
            <p:nvPr/>
          </p:nvSpPr>
          <p:spPr bwMode="auto">
            <a:xfrm rot="10800000" flipH="1">
              <a:off x="2577" y="2467"/>
              <a:ext cx="317" cy="309"/>
            </a:xfrm>
            <a:custGeom>
              <a:avLst/>
              <a:gdLst/>
              <a:ahLst/>
              <a:cxnLst>
                <a:cxn ang="0">
                  <a:pos x="0" y="309"/>
                </a:cxn>
                <a:cxn ang="0">
                  <a:pos x="154" y="232"/>
                </a:cxn>
                <a:cxn ang="0">
                  <a:pos x="257" y="112"/>
                </a:cxn>
                <a:cxn ang="0">
                  <a:pos x="317" y="0"/>
                </a:cxn>
              </a:cxnLst>
              <a:rect l="0" t="0" r="r" b="b"/>
              <a:pathLst>
                <a:path w="317" h="309">
                  <a:moveTo>
                    <a:pt x="0" y="309"/>
                  </a:moveTo>
                  <a:cubicBezTo>
                    <a:pt x="55" y="287"/>
                    <a:pt x="111" y="265"/>
                    <a:pt x="154" y="232"/>
                  </a:cubicBezTo>
                  <a:cubicBezTo>
                    <a:pt x="197" y="199"/>
                    <a:pt x="230" y="151"/>
                    <a:pt x="257" y="112"/>
                  </a:cubicBezTo>
                  <a:cubicBezTo>
                    <a:pt x="284" y="73"/>
                    <a:pt x="300" y="36"/>
                    <a:pt x="31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32" name="Text Box 44"/>
            <p:cNvSpPr txBox="1">
              <a:spLocks noChangeArrowheads="1"/>
            </p:cNvSpPr>
            <p:nvPr/>
          </p:nvSpPr>
          <p:spPr bwMode="auto">
            <a:xfrm>
              <a:off x="4739" y="948"/>
              <a:ext cx="453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ahoma" pitchFamily="34" charset="0"/>
                </a:rPr>
                <a:t>.5 s</a:t>
              </a:r>
            </a:p>
          </p:txBody>
        </p:sp>
        <p:sp>
          <p:nvSpPr>
            <p:cNvPr id="319533" name="Line 45"/>
            <p:cNvSpPr>
              <a:spLocks noChangeShapeType="1"/>
            </p:cNvSpPr>
            <p:nvPr/>
          </p:nvSpPr>
          <p:spPr bwMode="auto">
            <a:xfrm>
              <a:off x="2430" y="2663"/>
              <a:ext cx="291" cy="3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34" name="Line 46"/>
            <p:cNvSpPr>
              <a:spLocks noChangeShapeType="1"/>
            </p:cNvSpPr>
            <p:nvPr/>
          </p:nvSpPr>
          <p:spPr bwMode="auto">
            <a:xfrm rot="-5400000">
              <a:off x="2546" y="2566"/>
              <a:ext cx="205" cy="21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35" name="Freeform 47"/>
            <p:cNvSpPr>
              <a:spLocks/>
            </p:cNvSpPr>
            <p:nvPr/>
          </p:nvSpPr>
          <p:spPr bwMode="auto">
            <a:xfrm>
              <a:off x="2536" y="2774"/>
              <a:ext cx="317" cy="309"/>
            </a:xfrm>
            <a:custGeom>
              <a:avLst/>
              <a:gdLst/>
              <a:ahLst/>
              <a:cxnLst>
                <a:cxn ang="0">
                  <a:pos x="0" y="309"/>
                </a:cxn>
                <a:cxn ang="0">
                  <a:pos x="154" y="232"/>
                </a:cxn>
                <a:cxn ang="0">
                  <a:pos x="257" y="112"/>
                </a:cxn>
                <a:cxn ang="0">
                  <a:pos x="317" y="0"/>
                </a:cxn>
              </a:cxnLst>
              <a:rect l="0" t="0" r="r" b="b"/>
              <a:pathLst>
                <a:path w="317" h="309">
                  <a:moveTo>
                    <a:pt x="0" y="309"/>
                  </a:moveTo>
                  <a:cubicBezTo>
                    <a:pt x="55" y="287"/>
                    <a:pt x="111" y="265"/>
                    <a:pt x="154" y="232"/>
                  </a:cubicBezTo>
                  <a:cubicBezTo>
                    <a:pt x="197" y="199"/>
                    <a:pt x="230" y="151"/>
                    <a:pt x="257" y="112"/>
                  </a:cubicBezTo>
                  <a:cubicBezTo>
                    <a:pt x="284" y="73"/>
                    <a:pt x="300" y="36"/>
                    <a:pt x="31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36" name="Text Box 48"/>
            <p:cNvSpPr txBox="1">
              <a:spLocks noChangeArrowheads="1"/>
            </p:cNvSpPr>
            <p:nvPr/>
          </p:nvSpPr>
          <p:spPr bwMode="auto">
            <a:xfrm>
              <a:off x="728" y="2549"/>
              <a:ext cx="1339" cy="17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</a:rPr>
                <a:t>Some Energy is Reflected</a:t>
              </a:r>
            </a:p>
          </p:txBody>
        </p:sp>
        <p:sp>
          <p:nvSpPr>
            <p:cNvPr id="319537" name="Text Box 49"/>
            <p:cNvSpPr txBox="1">
              <a:spLocks noChangeArrowheads="1"/>
            </p:cNvSpPr>
            <p:nvPr/>
          </p:nvSpPr>
          <p:spPr bwMode="auto">
            <a:xfrm>
              <a:off x="728" y="2911"/>
              <a:ext cx="1432" cy="17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</a:rPr>
                <a:t>Most Energy is Transmitted</a:t>
              </a:r>
            </a:p>
          </p:txBody>
        </p:sp>
      </p:grpSp>
      <p:grpSp>
        <p:nvGrpSpPr>
          <p:cNvPr id="9" name="Group 50"/>
          <p:cNvGrpSpPr>
            <a:grpSpLocks/>
          </p:cNvGrpSpPr>
          <p:nvPr/>
        </p:nvGrpSpPr>
        <p:grpSpPr bwMode="auto">
          <a:xfrm>
            <a:off x="4419600" y="1504950"/>
            <a:ext cx="3863975" cy="3922713"/>
            <a:chOff x="2758" y="948"/>
            <a:chExt cx="2434" cy="2471"/>
          </a:xfrm>
        </p:grpSpPr>
        <p:sp>
          <p:nvSpPr>
            <p:cNvPr id="319539" name="Freeform 51"/>
            <p:cNvSpPr>
              <a:spLocks/>
            </p:cNvSpPr>
            <p:nvPr/>
          </p:nvSpPr>
          <p:spPr bwMode="auto">
            <a:xfrm rot="10800000" flipH="1">
              <a:off x="2906" y="2135"/>
              <a:ext cx="317" cy="309"/>
            </a:xfrm>
            <a:custGeom>
              <a:avLst/>
              <a:gdLst/>
              <a:ahLst/>
              <a:cxnLst>
                <a:cxn ang="0">
                  <a:pos x="0" y="309"/>
                </a:cxn>
                <a:cxn ang="0">
                  <a:pos x="154" y="232"/>
                </a:cxn>
                <a:cxn ang="0">
                  <a:pos x="257" y="112"/>
                </a:cxn>
                <a:cxn ang="0">
                  <a:pos x="317" y="0"/>
                </a:cxn>
              </a:cxnLst>
              <a:rect l="0" t="0" r="r" b="b"/>
              <a:pathLst>
                <a:path w="317" h="309">
                  <a:moveTo>
                    <a:pt x="0" y="309"/>
                  </a:moveTo>
                  <a:cubicBezTo>
                    <a:pt x="55" y="287"/>
                    <a:pt x="111" y="265"/>
                    <a:pt x="154" y="232"/>
                  </a:cubicBezTo>
                  <a:cubicBezTo>
                    <a:pt x="197" y="199"/>
                    <a:pt x="230" y="151"/>
                    <a:pt x="257" y="112"/>
                  </a:cubicBezTo>
                  <a:cubicBezTo>
                    <a:pt x="284" y="73"/>
                    <a:pt x="300" y="36"/>
                    <a:pt x="31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40" name="Text Box 52"/>
            <p:cNvSpPr txBox="1">
              <a:spLocks noChangeArrowheads="1"/>
            </p:cNvSpPr>
            <p:nvPr/>
          </p:nvSpPr>
          <p:spPr bwMode="auto">
            <a:xfrm>
              <a:off x="4739" y="948"/>
              <a:ext cx="453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ahoma" pitchFamily="34" charset="0"/>
                </a:rPr>
                <a:t>.6 s</a:t>
              </a:r>
            </a:p>
          </p:txBody>
        </p:sp>
        <p:sp>
          <p:nvSpPr>
            <p:cNvPr id="319541" name="Line 53"/>
            <p:cNvSpPr>
              <a:spLocks noChangeShapeType="1"/>
            </p:cNvSpPr>
            <p:nvPr/>
          </p:nvSpPr>
          <p:spPr bwMode="auto">
            <a:xfrm rot="10800000" flipH="1">
              <a:off x="2765" y="2226"/>
              <a:ext cx="326" cy="31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42" name="Line 54"/>
            <p:cNvSpPr>
              <a:spLocks noChangeShapeType="1"/>
            </p:cNvSpPr>
            <p:nvPr/>
          </p:nvSpPr>
          <p:spPr bwMode="auto">
            <a:xfrm>
              <a:off x="2758" y="2999"/>
              <a:ext cx="291" cy="3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43" name="Freeform 55"/>
            <p:cNvSpPr>
              <a:spLocks/>
            </p:cNvSpPr>
            <p:nvPr/>
          </p:nvSpPr>
          <p:spPr bwMode="auto">
            <a:xfrm>
              <a:off x="2863" y="3110"/>
              <a:ext cx="317" cy="309"/>
            </a:xfrm>
            <a:custGeom>
              <a:avLst/>
              <a:gdLst/>
              <a:ahLst/>
              <a:cxnLst>
                <a:cxn ang="0">
                  <a:pos x="0" y="309"/>
                </a:cxn>
                <a:cxn ang="0">
                  <a:pos x="154" y="232"/>
                </a:cxn>
                <a:cxn ang="0">
                  <a:pos x="257" y="112"/>
                </a:cxn>
                <a:cxn ang="0">
                  <a:pos x="317" y="0"/>
                </a:cxn>
              </a:cxnLst>
              <a:rect l="0" t="0" r="r" b="b"/>
              <a:pathLst>
                <a:path w="317" h="309">
                  <a:moveTo>
                    <a:pt x="0" y="309"/>
                  </a:moveTo>
                  <a:cubicBezTo>
                    <a:pt x="55" y="287"/>
                    <a:pt x="111" y="265"/>
                    <a:pt x="154" y="232"/>
                  </a:cubicBezTo>
                  <a:cubicBezTo>
                    <a:pt x="197" y="199"/>
                    <a:pt x="230" y="151"/>
                    <a:pt x="257" y="112"/>
                  </a:cubicBezTo>
                  <a:cubicBezTo>
                    <a:pt x="284" y="73"/>
                    <a:pt x="300" y="36"/>
                    <a:pt x="31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" name="Group 56"/>
          <p:cNvGrpSpPr>
            <a:grpSpLocks/>
          </p:cNvGrpSpPr>
          <p:nvPr/>
        </p:nvGrpSpPr>
        <p:grpSpPr bwMode="auto">
          <a:xfrm>
            <a:off x="4913313" y="1504950"/>
            <a:ext cx="3370262" cy="4440238"/>
            <a:chOff x="3069" y="948"/>
            <a:chExt cx="2123" cy="2797"/>
          </a:xfrm>
        </p:grpSpPr>
        <p:sp>
          <p:nvSpPr>
            <p:cNvPr id="319545" name="Text Box 57"/>
            <p:cNvSpPr txBox="1">
              <a:spLocks noChangeArrowheads="1"/>
            </p:cNvSpPr>
            <p:nvPr/>
          </p:nvSpPr>
          <p:spPr bwMode="auto">
            <a:xfrm>
              <a:off x="4739" y="948"/>
              <a:ext cx="453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ahoma" pitchFamily="34" charset="0"/>
                </a:rPr>
                <a:t>.7 s</a:t>
              </a:r>
            </a:p>
          </p:txBody>
        </p:sp>
        <p:sp>
          <p:nvSpPr>
            <p:cNvPr id="319546" name="Freeform 58"/>
            <p:cNvSpPr>
              <a:spLocks/>
            </p:cNvSpPr>
            <p:nvPr/>
          </p:nvSpPr>
          <p:spPr bwMode="auto">
            <a:xfrm rot="10800000" flipH="1">
              <a:off x="3282" y="1697"/>
              <a:ext cx="317" cy="309"/>
            </a:xfrm>
            <a:custGeom>
              <a:avLst/>
              <a:gdLst/>
              <a:ahLst/>
              <a:cxnLst>
                <a:cxn ang="0">
                  <a:pos x="0" y="309"/>
                </a:cxn>
                <a:cxn ang="0">
                  <a:pos x="154" y="232"/>
                </a:cxn>
                <a:cxn ang="0">
                  <a:pos x="257" y="112"/>
                </a:cxn>
                <a:cxn ang="0">
                  <a:pos x="317" y="0"/>
                </a:cxn>
              </a:cxnLst>
              <a:rect l="0" t="0" r="r" b="b"/>
              <a:pathLst>
                <a:path w="317" h="309">
                  <a:moveTo>
                    <a:pt x="0" y="309"/>
                  </a:moveTo>
                  <a:cubicBezTo>
                    <a:pt x="55" y="287"/>
                    <a:pt x="111" y="265"/>
                    <a:pt x="154" y="232"/>
                  </a:cubicBezTo>
                  <a:cubicBezTo>
                    <a:pt x="197" y="199"/>
                    <a:pt x="230" y="151"/>
                    <a:pt x="257" y="112"/>
                  </a:cubicBezTo>
                  <a:cubicBezTo>
                    <a:pt x="284" y="73"/>
                    <a:pt x="300" y="36"/>
                    <a:pt x="31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47" name="Line 59"/>
            <p:cNvSpPr>
              <a:spLocks noChangeShapeType="1"/>
            </p:cNvSpPr>
            <p:nvPr/>
          </p:nvSpPr>
          <p:spPr bwMode="auto">
            <a:xfrm rot="10800000" flipH="1">
              <a:off x="3110" y="1823"/>
              <a:ext cx="361" cy="3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48" name="Line 60"/>
            <p:cNvSpPr>
              <a:spLocks noChangeShapeType="1"/>
            </p:cNvSpPr>
            <p:nvPr/>
          </p:nvSpPr>
          <p:spPr bwMode="auto">
            <a:xfrm>
              <a:off x="3069" y="3325"/>
              <a:ext cx="291" cy="3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49" name="Freeform 61"/>
            <p:cNvSpPr>
              <a:spLocks/>
            </p:cNvSpPr>
            <p:nvPr/>
          </p:nvSpPr>
          <p:spPr bwMode="auto">
            <a:xfrm>
              <a:off x="3174" y="3436"/>
              <a:ext cx="317" cy="309"/>
            </a:xfrm>
            <a:custGeom>
              <a:avLst/>
              <a:gdLst/>
              <a:ahLst/>
              <a:cxnLst>
                <a:cxn ang="0">
                  <a:pos x="0" y="309"/>
                </a:cxn>
                <a:cxn ang="0">
                  <a:pos x="154" y="232"/>
                </a:cxn>
                <a:cxn ang="0">
                  <a:pos x="257" y="112"/>
                </a:cxn>
                <a:cxn ang="0">
                  <a:pos x="317" y="0"/>
                </a:cxn>
              </a:cxnLst>
              <a:rect l="0" t="0" r="r" b="b"/>
              <a:pathLst>
                <a:path w="317" h="309">
                  <a:moveTo>
                    <a:pt x="0" y="309"/>
                  </a:moveTo>
                  <a:cubicBezTo>
                    <a:pt x="55" y="287"/>
                    <a:pt x="111" y="265"/>
                    <a:pt x="154" y="232"/>
                  </a:cubicBezTo>
                  <a:cubicBezTo>
                    <a:pt x="197" y="199"/>
                    <a:pt x="230" y="151"/>
                    <a:pt x="257" y="112"/>
                  </a:cubicBezTo>
                  <a:cubicBezTo>
                    <a:pt x="284" y="73"/>
                    <a:pt x="300" y="36"/>
                    <a:pt x="31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" name="Group 62"/>
          <p:cNvGrpSpPr>
            <a:grpSpLocks/>
          </p:cNvGrpSpPr>
          <p:nvPr/>
        </p:nvGrpSpPr>
        <p:grpSpPr bwMode="auto">
          <a:xfrm>
            <a:off x="5607050" y="1504950"/>
            <a:ext cx="2676525" cy="1338263"/>
            <a:chOff x="3506" y="948"/>
            <a:chExt cx="1686" cy="843"/>
          </a:xfrm>
        </p:grpSpPr>
        <p:sp>
          <p:nvSpPr>
            <p:cNvPr id="319551" name="Freeform 63"/>
            <p:cNvSpPr>
              <a:spLocks/>
            </p:cNvSpPr>
            <p:nvPr/>
          </p:nvSpPr>
          <p:spPr bwMode="auto">
            <a:xfrm rot="10800000" flipH="1">
              <a:off x="3676" y="1285"/>
              <a:ext cx="317" cy="309"/>
            </a:xfrm>
            <a:custGeom>
              <a:avLst/>
              <a:gdLst/>
              <a:ahLst/>
              <a:cxnLst>
                <a:cxn ang="0">
                  <a:pos x="0" y="309"/>
                </a:cxn>
                <a:cxn ang="0">
                  <a:pos x="154" y="232"/>
                </a:cxn>
                <a:cxn ang="0">
                  <a:pos x="257" y="112"/>
                </a:cxn>
                <a:cxn ang="0">
                  <a:pos x="317" y="0"/>
                </a:cxn>
              </a:cxnLst>
              <a:rect l="0" t="0" r="r" b="b"/>
              <a:pathLst>
                <a:path w="317" h="309">
                  <a:moveTo>
                    <a:pt x="0" y="309"/>
                  </a:moveTo>
                  <a:cubicBezTo>
                    <a:pt x="55" y="287"/>
                    <a:pt x="111" y="265"/>
                    <a:pt x="154" y="232"/>
                  </a:cubicBezTo>
                  <a:cubicBezTo>
                    <a:pt x="197" y="199"/>
                    <a:pt x="230" y="151"/>
                    <a:pt x="257" y="112"/>
                  </a:cubicBezTo>
                  <a:cubicBezTo>
                    <a:pt x="284" y="73"/>
                    <a:pt x="300" y="36"/>
                    <a:pt x="317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552" name="Text Box 64"/>
            <p:cNvSpPr txBox="1">
              <a:spLocks noChangeArrowheads="1"/>
            </p:cNvSpPr>
            <p:nvPr/>
          </p:nvSpPr>
          <p:spPr bwMode="auto">
            <a:xfrm>
              <a:off x="4739" y="948"/>
              <a:ext cx="453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ahoma" pitchFamily="34" charset="0"/>
                </a:rPr>
                <a:t>.8 s</a:t>
              </a:r>
            </a:p>
          </p:txBody>
        </p:sp>
        <p:sp>
          <p:nvSpPr>
            <p:cNvPr id="319553" name="Text Box 65"/>
            <p:cNvSpPr txBox="1">
              <a:spLocks noChangeArrowheads="1"/>
            </p:cNvSpPr>
            <p:nvPr/>
          </p:nvSpPr>
          <p:spPr bwMode="auto">
            <a:xfrm>
              <a:off x="3773" y="1090"/>
              <a:ext cx="284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</a:rPr>
                <a:t>.8 s</a:t>
              </a:r>
            </a:p>
          </p:txBody>
        </p:sp>
        <p:sp>
          <p:nvSpPr>
            <p:cNvPr id="319554" name="Line 66"/>
            <p:cNvSpPr>
              <a:spLocks noChangeShapeType="1"/>
            </p:cNvSpPr>
            <p:nvPr/>
          </p:nvSpPr>
          <p:spPr bwMode="auto">
            <a:xfrm rot="10800000" flipH="1">
              <a:off x="3506" y="1439"/>
              <a:ext cx="361" cy="3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Raw Seismic Data</a:t>
            </a:r>
          </a:p>
        </p:txBody>
      </p:sp>
      <p:sp>
        <p:nvSpPr>
          <p:cNvPr id="320515" name="Rectangle 3"/>
          <p:cNvSpPr>
            <a:spLocks noChangeArrowheads="1"/>
          </p:cNvSpPr>
          <p:nvPr/>
        </p:nvSpPr>
        <p:spPr bwMode="auto">
          <a:xfrm>
            <a:off x="427038" y="1141413"/>
            <a:ext cx="2925762" cy="390525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0516" name="AutoShape 4"/>
          <p:cNvSpPr>
            <a:spLocks noChangeArrowheads="1"/>
          </p:cNvSpPr>
          <p:nvPr/>
        </p:nvSpPr>
        <p:spPr bwMode="auto">
          <a:xfrm flipV="1">
            <a:off x="1622425" y="1717675"/>
            <a:ext cx="177800" cy="147638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0517" name="AutoShape 5"/>
          <p:cNvSpPr>
            <a:spLocks noChangeArrowheads="1"/>
          </p:cNvSpPr>
          <p:nvPr/>
        </p:nvSpPr>
        <p:spPr bwMode="auto">
          <a:xfrm flipV="1">
            <a:off x="2754313" y="1717675"/>
            <a:ext cx="177800" cy="147638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0518" name="Text Box 6"/>
          <p:cNvSpPr txBox="1">
            <a:spLocks noChangeArrowheads="1"/>
          </p:cNvSpPr>
          <p:nvPr/>
        </p:nvSpPr>
        <p:spPr bwMode="auto">
          <a:xfrm>
            <a:off x="1322388" y="1173163"/>
            <a:ext cx="8667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>
                <a:latin typeface="Tahoma" pitchFamily="34" charset="0"/>
              </a:rPr>
              <a:t>Device</a:t>
            </a:r>
          </a:p>
          <a:p>
            <a:pPr algn="ctr"/>
            <a:r>
              <a:rPr lang="en-US" sz="1600" b="1">
                <a:latin typeface="Tahoma" pitchFamily="34" charset="0"/>
              </a:rPr>
              <a:t>#1</a:t>
            </a:r>
            <a:endParaRPr lang="en-US" b="1">
              <a:latin typeface="Tahoma" pitchFamily="34" charset="0"/>
            </a:endParaRPr>
          </a:p>
        </p:txBody>
      </p:sp>
      <p:sp>
        <p:nvSpPr>
          <p:cNvPr id="320519" name="Text Box 7"/>
          <p:cNvSpPr txBox="1">
            <a:spLocks noChangeArrowheads="1"/>
          </p:cNvSpPr>
          <p:nvPr/>
        </p:nvSpPr>
        <p:spPr bwMode="auto">
          <a:xfrm>
            <a:off x="2414588" y="1173163"/>
            <a:ext cx="8667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>
                <a:latin typeface="Tahoma" pitchFamily="34" charset="0"/>
              </a:rPr>
              <a:t>Device</a:t>
            </a:r>
          </a:p>
          <a:p>
            <a:pPr algn="ctr"/>
            <a:r>
              <a:rPr lang="en-US" sz="1600" b="1">
                <a:latin typeface="Tahoma" pitchFamily="34" charset="0"/>
              </a:rPr>
              <a:t>#2</a:t>
            </a:r>
            <a:endParaRPr lang="en-US" b="1">
              <a:latin typeface="Tahoma" pitchFamily="34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533525" y="2076450"/>
            <a:ext cx="1511300" cy="2698750"/>
            <a:chOff x="1407" y="1534"/>
            <a:chExt cx="952" cy="1978"/>
          </a:xfrm>
        </p:grpSpPr>
        <p:sp>
          <p:nvSpPr>
            <p:cNvPr id="320521" name="Line 9"/>
            <p:cNvSpPr>
              <a:spLocks noChangeShapeType="1"/>
            </p:cNvSpPr>
            <p:nvPr/>
          </p:nvSpPr>
          <p:spPr bwMode="auto">
            <a:xfrm>
              <a:off x="1526" y="1534"/>
              <a:ext cx="0" cy="18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0522" name="Line 10"/>
            <p:cNvSpPr>
              <a:spLocks noChangeShapeType="1"/>
            </p:cNvSpPr>
            <p:nvPr/>
          </p:nvSpPr>
          <p:spPr bwMode="auto">
            <a:xfrm>
              <a:off x="2222" y="1536"/>
              <a:ext cx="0" cy="18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1407" y="2249"/>
              <a:ext cx="256" cy="404"/>
              <a:chOff x="1827" y="1820"/>
              <a:chExt cx="393" cy="773"/>
            </a:xfrm>
          </p:grpSpPr>
          <p:grpSp>
            <p:nvGrpSpPr>
              <p:cNvPr id="4" name="Group 12"/>
              <p:cNvGrpSpPr>
                <a:grpSpLocks/>
              </p:cNvGrpSpPr>
              <p:nvPr/>
            </p:nvGrpSpPr>
            <p:grpSpPr bwMode="auto">
              <a:xfrm flipH="1">
                <a:off x="1827" y="1820"/>
                <a:ext cx="393" cy="758"/>
                <a:chOff x="3938" y="1984"/>
                <a:chExt cx="707" cy="1048"/>
              </a:xfrm>
            </p:grpSpPr>
            <p:sp>
              <p:nvSpPr>
                <p:cNvPr id="320525" name="Freeform 13"/>
                <p:cNvSpPr>
                  <a:spLocks/>
                </p:cNvSpPr>
                <p:nvPr/>
              </p:nvSpPr>
              <p:spPr bwMode="auto">
                <a:xfrm>
                  <a:off x="4294" y="2508"/>
                  <a:ext cx="351" cy="524"/>
                </a:xfrm>
                <a:custGeom>
                  <a:avLst/>
                  <a:gdLst/>
                  <a:ahLst/>
                  <a:cxnLst>
                    <a:cxn ang="0">
                      <a:pos x="0" y="524"/>
                    </a:cxn>
                    <a:cxn ang="0">
                      <a:pos x="249" y="367"/>
                    </a:cxn>
                    <a:cxn ang="0">
                      <a:pos x="340" y="249"/>
                    </a:cxn>
                    <a:cxn ang="0">
                      <a:pos x="314" y="144"/>
                    </a:cxn>
                    <a:cxn ang="0">
                      <a:pos x="209" y="7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51" h="524">
                      <a:moveTo>
                        <a:pt x="0" y="524"/>
                      </a:moveTo>
                      <a:cubicBezTo>
                        <a:pt x="96" y="468"/>
                        <a:pt x="192" y="413"/>
                        <a:pt x="249" y="367"/>
                      </a:cubicBezTo>
                      <a:cubicBezTo>
                        <a:pt x="306" y="321"/>
                        <a:pt x="329" y="286"/>
                        <a:pt x="340" y="249"/>
                      </a:cubicBezTo>
                      <a:cubicBezTo>
                        <a:pt x="351" y="212"/>
                        <a:pt x="336" y="172"/>
                        <a:pt x="314" y="144"/>
                      </a:cubicBezTo>
                      <a:cubicBezTo>
                        <a:pt x="292" y="116"/>
                        <a:pt x="261" y="103"/>
                        <a:pt x="209" y="79"/>
                      </a:cubicBezTo>
                      <a:cubicBezTo>
                        <a:pt x="157" y="55"/>
                        <a:pt x="78" y="27"/>
                        <a:pt x="0" y="0"/>
                      </a:cubicBezTo>
                    </a:path>
                  </a:pathLst>
                </a:custGeom>
                <a:noFill/>
                <a:ln w="38100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0526" name="Freeform 14"/>
                <p:cNvSpPr>
                  <a:spLocks/>
                </p:cNvSpPr>
                <p:nvPr/>
              </p:nvSpPr>
              <p:spPr bwMode="auto">
                <a:xfrm flipH="1">
                  <a:off x="3938" y="1984"/>
                  <a:ext cx="351" cy="524"/>
                </a:xfrm>
                <a:custGeom>
                  <a:avLst/>
                  <a:gdLst/>
                  <a:ahLst/>
                  <a:cxnLst>
                    <a:cxn ang="0">
                      <a:pos x="0" y="524"/>
                    </a:cxn>
                    <a:cxn ang="0">
                      <a:pos x="249" y="367"/>
                    </a:cxn>
                    <a:cxn ang="0">
                      <a:pos x="340" y="249"/>
                    </a:cxn>
                    <a:cxn ang="0">
                      <a:pos x="314" y="144"/>
                    </a:cxn>
                    <a:cxn ang="0">
                      <a:pos x="209" y="7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51" h="524">
                      <a:moveTo>
                        <a:pt x="0" y="524"/>
                      </a:moveTo>
                      <a:cubicBezTo>
                        <a:pt x="96" y="468"/>
                        <a:pt x="192" y="413"/>
                        <a:pt x="249" y="367"/>
                      </a:cubicBezTo>
                      <a:cubicBezTo>
                        <a:pt x="306" y="321"/>
                        <a:pt x="329" y="286"/>
                        <a:pt x="340" y="249"/>
                      </a:cubicBezTo>
                      <a:cubicBezTo>
                        <a:pt x="351" y="212"/>
                        <a:pt x="336" y="172"/>
                        <a:pt x="314" y="144"/>
                      </a:cubicBezTo>
                      <a:cubicBezTo>
                        <a:pt x="292" y="116"/>
                        <a:pt x="261" y="103"/>
                        <a:pt x="209" y="79"/>
                      </a:cubicBezTo>
                      <a:cubicBezTo>
                        <a:pt x="157" y="55"/>
                        <a:pt x="78" y="27"/>
                        <a:pt x="0" y="0"/>
                      </a:cubicBezTo>
                    </a:path>
                  </a:pathLst>
                </a:custGeom>
                <a:noFill/>
                <a:ln w="38100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20527" name="Line 15"/>
              <p:cNvSpPr>
                <a:spLocks noChangeShapeType="1"/>
              </p:cNvSpPr>
              <p:nvPr/>
            </p:nvSpPr>
            <p:spPr bwMode="auto">
              <a:xfrm>
                <a:off x="2022" y="1820"/>
                <a:ext cx="0" cy="773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528" name="Freeform 16"/>
              <p:cNvSpPr>
                <a:spLocks/>
              </p:cNvSpPr>
              <p:nvPr/>
            </p:nvSpPr>
            <p:spPr bwMode="auto">
              <a:xfrm>
                <a:off x="2025" y="1820"/>
                <a:ext cx="190" cy="3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20"/>
                  </a:cxn>
                  <a:cxn ang="0">
                    <a:pos x="56" y="182"/>
                  </a:cxn>
                  <a:cxn ang="0">
                    <a:pos x="100" y="140"/>
                  </a:cxn>
                  <a:cxn ang="0">
                    <a:pos x="120" y="96"/>
                  </a:cxn>
                  <a:cxn ang="0">
                    <a:pos x="114" y="62"/>
                  </a:cxn>
                  <a:cxn ang="0">
                    <a:pos x="86" y="42"/>
                  </a:cxn>
                  <a:cxn ang="0">
                    <a:pos x="50" y="20"/>
                  </a:cxn>
                  <a:cxn ang="0">
                    <a:pos x="0" y="0"/>
                  </a:cxn>
                </a:cxnLst>
                <a:rect l="0" t="0" r="r" b="b"/>
                <a:pathLst>
                  <a:path w="120" h="220">
                    <a:moveTo>
                      <a:pt x="0" y="0"/>
                    </a:moveTo>
                    <a:lnTo>
                      <a:pt x="0" y="220"/>
                    </a:lnTo>
                    <a:lnTo>
                      <a:pt x="56" y="182"/>
                    </a:lnTo>
                    <a:lnTo>
                      <a:pt x="100" y="140"/>
                    </a:lnTo>
                    <a:lnTo>
                      <a:pt x="120" y="96"/>
                    </a:lnTo>
                    <a:lnTo>
                      <a:pt x="114" y="62"/>
                    </a:lnTo>
                    <a:lnTo>
                      <a:pt x="86" y="42"/>
                    </a:lnTo>
                    <a:lnTo>
                      <a:pt x="5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17"/>
            <p:cNvGrpSpPr>
              <a:grpSpLocks/>
            </p:cNvGrpSpPr>
            <p:nvPr/>
          </p:nvGrpSpPr>
          <p:grpSpPr bwMode="auto">
            <a:xfrm>
              <a:off x="2103" y="3108"/>
              <a:ext cx="256" cy="404"/>
              <a:chOff x="1827" y="1820"/>
              <a:chExt cx="393" cy="773"/>
            </a:xfrm>
          </p:grpSpPr>
          <p:grpSp>
            <p:nvGrpSpPr>
              <p:cNvPr id="6" name="Group 18"/>
              <p:cNvGrpSpPr>
                <a:grpSpLocks/>
              </p:cNvGrpSpPr>
              <p:nvPr/>
            </p:nvGrpSpPr>
            <p:grpSpPr bwMode="auto">
              <a:xfrm flipH="1">
                <a:off x="1827" y="1820"/>
                <a:ext cx="393" cy="758"/>
                <a:chOff x="3938" y="1984"/>
                <a:chExt cx="707" cy="1048"/>
              </a:xfrm>
            </p:grpSpPr>
            <p:sp>
              <p:nvSpPr>
                <p:cNvPr id="320531" name="Freeform 19"/>
                <p:cNvSpPr>
                  <a:spLocks/>
                </p:cNvSpPr>
                <p:nvPr/>
              </p:nvSpPr>
              <p:spPr bwMode="auto">
                <a:xfrm>
                  <a:off x="4294" y="2508"/>
                  <a:ext cx="351" cy="524"/>
                </a:xfrm>
                <a:custGeom>
                  <a:avLst/>
                  <a:gdLst/>
                  <a:ahLst/>
                  <a:cxnLst>
                    <a:cxn ang="0">
                      <a:pos x="0" y="524"/>
                    </a:cxn>
                    <a:cxn ang="0">
                      <a:pos x="249" y="367"/>
                    </a:cxn>
                    <a:cxn ang="0">
                      <a:pos x="340" y="249"/>
                    </a:cxn>
                    <a:cxn ang="0">
                      <a:pos x="314" y="144"/>
                    </a:cxn>
                    <a:cxn ang="0">
                      <a:pos x="209" y="7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51" h="524">
                      <a:moveTo>
                        <a:pt x="0" y="524"/>
                      </a:moveTo>
                      <a:cubicBezTo>
                        <a:pt x="96" y="468"/>
                        <a:pt x="192" y="413"/>
                        <a:pt x="249" y="367"/>
                      </a:cubicBezTo>
                      <a:cubicBezTo>
                        <a:pt x="306" y="321"/>
                        <a:pt x="329" y="286"/>
                        <a:pt x="340" y="249"/>
                      </a:cubicBezTo>
                      <a:cubicBezTo>
                        <a:pt x="351" y="212"/>
                        <a:pt x="336" y="172"/>
                        <a:pt x="314" y="144"/>
                      </a:cubicBezTo>
                      <a:cubicBezTo>
                        <a:pt x="292" y="116"/>
                        <a:pt x="261" y="103"/>
                        <a:pt x="209" y="79"/>
                      </a:cubicBezTo>
                      <a:cubicBezTo>
                        <a:pt x="157" y="55"/>
                        <a:pt x="78" y="27"/>
                        <a:pt x="0" y="0"/>
                      </a:cubicBezTo>
                    </a:path>
                  </a:pathLst>
                </a:custGeom>
                <a:noFill/>
                <a:ln w="38100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0532" name="Freeform 20"/>
                <p:cNvSpPr>
                  <a:spLocks/>
                </p:cNvSpPr>
                <p:nvPr/>
              </p:nvSpPr>
              <p:spPr bwMode="auto">
                <a:xfrm flipH="1">
                  <a:off x="3938" y="1984"/>
                  <a:ext cx="351" cy="524"/>
                </a:xfrm>
                <a:custGeom>
                  <a:avLst/>
                  <a:gdLst/>
                  <a:ahLst/>
                  <a:cxnLst>
                    <a:cxn ang="0">
                      <a:pos x="0" y="524"/>
                    </a:cxn>
                    <a:cxn ang="0">
                      <a:pos x="249" y="367"/>
                    </a:cxn>
                    <a:cxn ang="0">
                      <a:pos x="340" y="249"/>
                    </a:cxn>
                    <a:cxn ang="0">
                      <a:pos x="314" y="144"/>
                    </a:cxn>
                    <a:cxn ang="0">
                      <a:pos x="209" y="7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51" h="524">
                      <a:moveTo>
                        <a:pt x="0" y="524"/>
                      </a:moveTo>
                      <a:cubicBezTo>
                        <a:pt x="96" y="468"/>
                        <a:pt x="192" y="413"/>
                        <a:pt x="249" y="367"/>
                      </a:cubicBezTo>
                      <a:cubicBezTo>
                        <a:pt x="306" y="321"/>
                        <a:pt x="329" y="286"/>
                        <a:pt x="340" y="249"/>
                      </a:cubicBezTo>
                      <a:cubicBezTo>
                        <a:pt x="351" y="212"/>
                        <a:pt x="336" y="172"/>
                        <a:pt x="314" y="144"/>
                      </a:cubicBezTo>
                      <a:cubicBezTo>
                        <a:pt x="292" y="116"/>
                        <a:pt x="261" y="103"/>
                        <a:pt x="209" y="79"/>
                      </a:cubicBezTo>
                      <a:cubicBezTo>
                        <a:pt x="157" y="55"/>
                        <a:pt x="78" y="27"/>
                        <a:pt x="0" y="0"/>
                      </a:cubicBezTo>
                    </a:path>
                  </a:pathLst>
                </a:custGeom>
                <a:noFill/>
                <a:ln w="38100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20533" name="Line 21"/>
              <p:cNvSpPr>
                <a:spLocks noChangeShapeType="1"/>
              </p:cNvSpPr>
              <p:nvPr/>
            </p:nvSpPr>
            <p:spPr bwMode="auto">
              <a:xfrm>
                <a:off x="2022" y="1820"/>
                <a:ext cx="0" cy="773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534" name="Freeform 22"/>
              <p:cNvSpPr>
                <a:spLocks/>
              </p:cNvSpPr>
              <p:nvPr/>
            </p:nvSpPr>
            <p:spPr bwMode="auto">
              <a:xfrm>
                <a:off x="2025" y="1820"/>
                <a:ext cx="190" cy="3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20"/>
                  </a:cxn>
                  <a:cxn ang="0">
                    <a:pos x="56" y="182"/>
                  </a:cxn>
                  <a:cxn ang="0">
                    <a:pos x="100" y="140"/>
                  </a:cxn>
                  <a:cxn ang="0">
                    <a:pos x="120" y="96"/>
                  </a:cxn>
                  <a:cxn ang="0">
                    <a:pos x="114" y="62"/>
                  </a:cxn>
                  <a:cxn ang="0">
                    <a:pos x="86" y="42"/>
                  </a:cxn>
                  <a:cxn ang="0">
                    <a:pos x="50" y="20"/>
                  </a:cxn>
                  <a:cxn ang="0">
                    <a:pos x="0" y="0"/>
                  </a:cxn>
                </a:cxnLst>
                <a:rect l="0" t="0" r="r" b="b"/>
                <a:pathLst>
                  <a:path w="120" h="220">
                    <a:moveTo>
                      <a:pt x="0" y="0"/>
                    </a:moveTo>
                    <a:lnTo>
                      <a:pt x="0" y="220"/>
                    </a:lnTo>
                    <a:lnTo>
                      <a:pt x="56" y="182"/>
                    </a:lnTo>
                    <a:lnTo>
                      <a:pt x="100" y="140"/>
                    </a:lnTo>
                    <a:lnTo>
                      <a:pt x="120" y="96"/>
                    </a:lnTo>
                    <a:lnTo>
                      <a:pt x="114" y="62"/>
                    </a:lnTo>
                    <a:lnTo>
                      <a:pt x="86" y="42"/>
                    </a:lnTo>
                    <a:lnTo>
                      <a:pt x="5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20535" name="Line 23"/>
          <p:cNvSpPr>
            <a:spLocks noChangeShapeType="1"/>
          </p:cNvSpPr>
          <p:nvPr/>
        </p:nvSpPr>
        <p:spPr bwMode="auto">
          <a:xfrm>
            <a:off x="1163638" y="1879600"/>
            <a:ext cx="0" cy="2817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0536" name="Line 24"/>
          <p:cNvSpPr>
            <a:spLocks noChangeShapeType="1"/>
          </p:cNvSpPr>
          <p:nvPr/>
        </p:nvSpPr>
        <p:spPr bwMode="auto">
          <a:xfrm rot="-5400000">
            <a:off x="2141538" y="915987"/>
            <a:ext cx="0" cy="1933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0537" name="Text Box 25"/>
          <p:cNvSpPr txBox="1">
            <a:spLocks noChangeArrowheads="1"/>
          </p:cNvSpPr>
          <p:nvPr/>
        </p:nvSpPr>
        <p:spPr bwMode="auto">
          <a:xfrm>
            <a:off x="760413" y="1779588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Arial Rounded MT Bold" pitchFamily="34" charset="0"/>
              </a:rPr>
              <a:t>0.0</a:t>
            </a:r>
          </a:p>
        </p:txBody>
      </p:sp>
      <p:sp>
        <p:nvSpPr>
          <p:cNvPr id="320538" name="Text Box 26"/>
          <p:cNvSpPr txBox="1">
            <a:spLocks noChangeArrowheads="1"/>
          </p:cNvSpPr>
          <p:nvPr/>
        </p:nvSpPr>
        <p:spPr bwMode="auto">
          <a:xfrm>
            <a:off x="760413" y="2647950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Arial Rounded MT Bold" pitchFamily="34" charset="0"/>
              </a:rPr>
              <a:t>0.3</a:t>
            </a:r>
          </a:p>
        </p:txBody>
      </p:sp>
      <p:sp>
        <p:nvSpPr>
          <p:cNvPr id="320539" name="Text Box 27"/>
          <p:cNvSpPr txBox="1">
            <a:spLocks noChangeArrowheads="1"/>
          </p:cNvSpPr>
          <p:nvPr/>
        </p:nvSpPr>
        <p:spPr bwMode="auto">
          <a:xfrm>
            <a:off x="760413" y="2938463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Arial Rounded MT Bold" pitchFamily="34" charset="0"/>
              </a:rPr>
              <a:t>0.4</a:t>
            </a:r>
          </a:p>
        </p:txBody>
      </p:sp>
      <p:sp>
        <p:nvSpPr>
          <p:cNvPr id="320540" name="Text Box 28"/>
          <p:cNvSpPr txBox="1">
            <a:spLocks noChangeArrowheads="1"/>
          </p:cNvSpPr>
          <p:nvPr/>
        </p:nvSpPr>
        <p:spPr bwMode="auto">
          <a:xfrm>
            <a:off x="760413" y="3227388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Arial Rounded MT Bold" pitchFamily="34" charset="0"/>
              </a:rPr>
              <a:t>0.5</a:t>
            </a:r>
          </a:p>
        </p:txBody>
      </p:sp>
      <p:sp>
        <p:nvSpPr>
          <p:cNvPr id="320541" name="Text Box 29"/>
          <p:cNvSpPr txBox="1">
            <a:spLocks noChangeArrowheads="1"/>
          </p:cNvSpPr>
          <p:nvPr/>
        </p:nvSpPr>
        <p:spPr bwMode="auto">
          <a:xfrm>
            <a:off x="760413" y="3516313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Arial Rounded MT Bold" pitchFamily="34" charset="0"/>
              </a:rPr>
              <a:t>0.6</a:t>
            </a:r>
          </a:p>
        </p:txBody>
      </p:sp>
      <p:sp>
        <p:nvSpPr>
          <p:cNvPr id="320542" name="Text Box 30"/>
          <p:cNvSpPr txBox="1">
            <a:spLocks noChangeArrowheads="1"/>
          </p:cNvSpPr>
          <p:nvPr/>
        </p:nvSpPr>
        <p:spPr bwMode="auto">
          <a:xfrm>
            <a:off x="760413" y="3805238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Arial Rounded MT Bold" pitchFamily="34" charset="0"/>
              </a:rPr>
              <a:t>0.7</a:t>
            </a:r>
          </a:p>
        </p:txBody>
      </p:sp>
      <p:sp>
        <p:nvSpPr>
          <p:cNvPr id="320543" name="Text Box 31"/>
          <p:cNvSpPr txBox="1">
            <a:spLocks noChangeArrowheads="1"/>
          </p:cNvSpPr>
          <p:nvPr/>
        </p:nvSpPr>
        <p:spPr bwMode="auto">
          <a:xfrm>
            <a:off x="760413" y="4095750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Arial Rounded MT Bold" pitchFamily="34" charset="0"/>
              </a:rPr>
              <a:t>0.8</a:t>
            </a:r>
          </a:p>
        </p:txBody>
      </p:sp>
      <p:sp>
        <p:nvSpPr>
          <p:cNvPr id="320544" name="Text Box 32"/>
          <p:cNvSpPr txBox="1">
            <a:spLocks noChangeArrowheads="1"/>
          </p:cNvSpPr>
          <p:nvPr/>
        </p:nvSpPr>
        <p:spPr bwMode="auto">
          <a:xfrm>
            <a:off x="760413" y="2068513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Arial Rounded MT Bold" pitchFamily="34" charset="0"/>
              </a:rPr>
              <a:t>0.1</a:t>
            </a:r>
          </a:p>
        </p:txBody>
      </p:sp>
      <p:sp>
        <p:nvSpPr>
          <p:cNvPr id="320545" name="Text Box 33"/>
          <p:cNvSpPr txBox="1">
            <a:spLocks noChangeArrowheads="1"/>
          </p:cNvSpPr>
          <p:nvPr/>
        </p:nvSpPr>
        <p:spPr bwMode="auto">
          <a:xfrm>
            <a:off x="760413" y="2357438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latin typeface="Arial Rounded MT Bold" pitchFamily="34" charset="0"/>
              </a:rPr>
              <a:t>0.2</a:t>
            </a:r>
          </a:p>
        </p:txBody>
      </p:sp>
      <p:sp>
        <p:nvSpPr>
          <p:cNvPr id="320546" name="Line 34"/>
          <p:cNvSpPr>
            <a:spLocks noChangeShapeType="1"/>
          </p:cNvSpPr>
          <p:nvPr/>
        </p:nvSpPr>
        <p:spPr bwMode="auto">
          <a:xfrm rot="-5400000">
            <a:off x="2141538" y="1497012"/>
            <a:ext cx="0" cy="19335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0547" name="Line 35"/>
          <p:cNvSpPr>
            <a:spLocks noChangeShapeType="1"/>
          </p:cNvSpPr>
          <p:nvPr/>
        </p:nvSpPr>
        <p:spPr bwMode="auto">
          <a:xfrm rot="-5400000">
            <a:off x="2141538" y="2081212"/>
            <a:ext cx="0" cy="19335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0548" name="Line 36"/>
          <p:cNvSpPr>
            <a:spLocks noChangeShapeType="1"/>
          </p:cNvSpPr>
          <p:nvPr/>
        </p:nvSpPr>
        <p:spPr bwMode="auto">
          <a:xfrm rot="-5400000">
            <a:off x="2141538" y="2663825"/>
            <a:ext cx="0" cy="19335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0549" name="Line 37"/>
          <p:cNvSpPr>
            <a:spLocks noChangeShapeType="1"/>
          </p:cNvSpPr>
          <p:nvPr/>
        </p:nvSpPr>
        <p:spPr bwMode="auto">
          <a:xfrm rot="-5400000">
            <a:off x="2141538" y="3248025"/>
            <a:ext cx="0" cy="19335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0550" name="Text Box 38"/>
          <p:cNvSpPr txBox="1">
            <a:spLocks noChangeArrowheads="1"/>
          </p:cNvSpPr>
          <p:nvPr/>
        </p:nvSpPr>
        <p:spPr bwMode="auto">
          <a:xfrm>
            <a:off x="3616325" y="1287463"/>
            <a:ext cx="5483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Tahoma" pitchFamily="34" charset="0"/>
              </a:rPr>
              <a:t>For the explosion we just considered ...</a:t>
            </a:r>
          </a:p>
        </p:txBody>
      </p:sp>
      <p:grpSp>
        <p:nvGrpSpPr>
          <p:cNvPr id="7" name="Group 39"/>
          <p:cNvGrpSpPr>
            <a:grpSpLocks/>
          </p:cNvGrpSpPr>
          <p:nvPr/>
        </p:nvGrpSpPr>
        <p:grpSpPr bwMode="auto">
          <a:xfrm>
            <a:off x="3479800" y="2884488"/>
            <a:ext cx="4894263" cy="1801812"/>
            <a:chOff x="2153" y="1997"/>
            <a:chExt cx="3083" cy="1321"/>
          </a:xfrm>
        </p:grpSpPr>
        <p:sp>
          <p:nvSpPr>
            <p:cNvPr id="320552" name="Text Box 40"/>
            <p:cNvSpPr txBox="1">
              <a:spLocks noChangeArrowheads="1"/>
            </p:cNvSpPr>
            <p:nvPr/>
          </p:nvSpPr>
          <p:spPr bwMode="auto">
            <a:xfrm>
              <a:off x="2402" y="1997"/>
              <a:ext cx="2834" cy="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231775" indent="-231775"/>
              <a:r>
                <a:rPr lang="en-US" sz="1800">
                  <a:latin typeface="Tahoma" pitchFamily="34" charset="0"/>
                </a:rPr>
                <a:t>Listening device #1 records a reflection starting at 0.4 seconds</a:t>
              </a:r>
            </a:p>
          </p:txBody>
        </p:sp>
        <p:sp>
          <p:nvSpPr>
            <p:cNvPr id="320553" name="Text Box 41"/>
            <p:cNvSpPr txBox="1">
              <a:spLocks noChangeArrowheads="1"/>
            </p:cNvSpPr>
            <p:nvPr/>
          </p:nvSpPr>
          <p:spPr bwMode="auto">
            <a:xfrm>
              <a:off x="2402" y="2848"/>
              <a:ext cx="2834" cy="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231775" indent="-231775"/>
              <a:r>
                <a:rPr lang="en-US" sz="1800">
                  <a:latin typeface="Tahoma" pitchFamily="34" charset="0"/>
                </a:rPr>
                <a:t>Listening device #2 records a reflection starting at 0.8 seconds</a:t>
              </a:r>
            </a:p>
          </p:txBody>
        </p:sp>
        <p:sp>
          <p:nvSpPr>
            <p:cNvPr id="320554" name="AutoShape 42"/>
            <p:cNvSpPr>
              <a:spLocks noChangeArrowheads="1"/>
            </p:cNvSpPr>
            <p:nvPr/>
          </p:nvSpPr>
          <p:spPr bwMode="auto">
            <a:xfrm>
              <a:off x="2169" y="2040"/>
              <a:ext cx="249" cy="145"/>
            </a:xfrm>
            <a:prstGeom prst="leftArrow">
              <a:avLst>
                <a:gd name="adj1" fmla="val 50000"/>
                <a:gd name="adj2" fmla="val 42931"/>
              </a:avLst>
            </a:prstGeom>
            <a:solidFill>
              <a:srgbClr val="66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0555" name="AutoShape 43"/>
            <p:cNvSpPr>
              <a:spLocks noChangeArrowheads="1"/>
            </p:cNvSpPr>
            <p:nvPr/>
          </p:nvSpPr>
          <p:spPr bwMode="auto">
            <a:xfrm>
              <a:off x="2153" y="2890"/>
              <a:ext cx="249" cy="145"/>
            </a:xfrm>
            <a:prstGeom prst="leftArrow">
              <a:avLst>
                <a:gd name="adj1" fmla="val 50000"/>
                <a:gd name="adj2" fmla="val 42931"/>
              </a:avLst>
            </a:prstGeom>
            <a:solidFill>
              <a:srgbClr val="66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0556" name="Text Box 44"/>
          <p:cNvSpPr txBox="1">
            <a:spLocks noChangeArrowheads="1"/>
          </p:cNvSpPr>
          <p:nvPr/>
        </p:nvSpPr>
        <p:spPr bwMode="auto">
          <a:xfrm>
            <a:off x="825037" y="5148263"/>
            <a:ext cx="77780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0033CC"/>
                </a:solidFill>
                <a:latin typeface="Tahoma" pitchFamily="34" charset="0"/>
              </a:rPr>
              <a:t>To Image the Subsurface, We Use Many Shots (explosions)</a:t>
            </a:r>
          </a:p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0033CC"/>
                </a:solidFill>
                <a:latin typeface="Tahoma" pitchFamily="34" charset="0"/>
              </a:rPr>
              <a:t>and Many Receivers (listening devices) </a:t>
            </a:r>
          </a:p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0033CC"/>
                </a:solidFill>
                <a:latin typeface="Tahoma" pitchFamily="34" charset="0"/>
              </a:rPr>
              <a:t>Arranged in Lines either on Land or Offshore</a:t>
            </a:r>
          </a:p>
        </p:txBody>
      </p:sp>
      <p:sp>
        <p:nvSpPr>
          <p:cNvPr id="320557" name="Text Box 45"/>
          <p:cNvSpPr txBox="1">
            <a:spLocks noChangeArrowheads="1"/>
          </p:cNvSpPr>
          <p:nvPr/>
        </p:nvSpPr>
        <p:spPr bwMode="auto">
          <a:xfrm rot="-16200000">
            <a:off x="254794" y="1685131"/>
            <a:ext cx="74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latin typeface="Tahoma" pitchFamily="34" charset="0"/>
              </a:rPr>
              <a:t>Time</a:t>
            </a:r>
          </a:p>
        </p:txBody>
      </p:sp>
      <p:sp>
        <p:nvSpPr>
          <p:cNvPr id="320558" name="Line 46"/>
          <p:cNvSpPr>
            <a:spLocks noChangeShapeType="1"/>
          </p:cNvSpPr>
          <p:nvPr/>
        </p:nvSpPr>
        <p:spPr bwMode="auto">
          <a:xfrm>
            <a:off x="592138" y="2232025"/>
            <a:ext cx="0" cy="2027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0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0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0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0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5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Seismic Acquisition</a:t>
            </a:r>
          </a:p>
        </p:txBody>
      </p:sp>
      <p:sp>
        <p:nvSpPr>
          <p:cNvPr id="246790" name="Rectangle 6"/>
          <p:cNvSpPr>
            <a:spLocks noChangeArrowheads="1"/>
          </p:cNvSpPr>
          <p:nvPr/>
        </p:nvSpPr>
        <p:spPr bwMode="auto">
          <a:xfrm>
            <a:off x="366713" y="110331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 dirty="0">
                <a:latin typeface="Tahoma" pitchFamily="34" charset="0"/>
              </a:rPr>
              <a:t>A 3D survey is designed based 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33CC"/>
                </a:solidFill>
                <a:latin typeface="Tahoma" pitchFamily="34" charset="0"/>
              </a:rPr>
              <a:t>Imaging Objectives</a:t>
            </a:r>
            <a:r>
              <a:rPr lang="en-US" sz="2000" dirty="0">
                <a:latin typeface="Tahoma" pitchFamily="34" charset="0"/>
              </a:rPr>
              <a:t>:  image area, target depth, dips, velocity, size/thickness of bodies to be imaged, etc.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33CC"/>
                </a:solidFill>
                <a:latin typeface="Tahoma" pitchFamily="34" charset="0"/>
              </a:rPr>
              <a:t>Survey Parameters</a:t>
            </a:r>
            <a:r>
              <a:rPr lang="en-US" sz="2000" dirty="0">
                <a:latin typeface="Tahoma" pitchFamily="34" charset="0"/>
              </a:rPr>
              <a:t>:  survey area, fold, offsets, sampling, shooting direction, etc.</a:t>
            </a:r>
            <a:endParaRPr lang="en-US" sz="2000" dirty="0">
              <a:latin typeface="Tahoma" pitchFamily="34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33CC"/>
                </a:solidFill>
                <a:latin typeface="Tahoma" pitchFamily="34" charset="0"/>
                <a:cs typeface="Arial" charset="0"/>
              </a:rPr>
              <a:t>Balance</a:t>
            </a:r>
            <a:r>
              <a:rPr lang="en-US" sz="2000" dirty="0">
                <a:latin typeface="Tahoma" pitchFamily="34" charset="0"/>
                <a:cs typeface="Arial" charset="0"/>
              </a:rPr>
              <a:t> between </a:t>
            </a:r>
            <a:r>
              <a:rPr lang="en-US" sz="2000" b="1" dirty="0">
                <a:solidFill>
                  <a:srgbClr val="0033CC"/>
                </a:solidFill>
                <a:latin typeface="Tahoma" pitchFamily="34" charset="0"/>
                <a:cs typeface="Arial" charset="0"/>
              </a:rPr>
              <a:t>Data Quality</a:t>
            </a:r>
            <a:r>
              <a:rPr lang="en-US" sz="2000" dirty="0">
                <a:solidFill>
                  <a:srgbClr val="0033CC"/>
                </a:solidFill>
                <a:latin typeface="Tahoma" pitchFamily="34" charset="0"/>
                <a:cs typeface="Arial" charset="0"/>
              </a:rPr>
              <a:t> </a:t>
            </a:r>
            <a:r>
              <a:rPr lang="en-US" sz="2000" dirty="0">
                <a:latin typeface="Tahoma" pitchFamily="34" charset="0"/>
                <a:cs typeface="Arial" charset="0"/>
              </a:rPr>
              <a:t>&amp; </a:t>
            </a:r>
            <a:r>
              <a:rPr lang="en-US" sz="2000" b="1" dirty="0">
                <a:solidFill>
                  <a:srgbClr val="0033CC"/>
                </a:solidFill>
                <a:latin typeface="Tahoma" pitchFamily="34" charset="0"/>
                <a:cs typeface="Arial" charset="0"/>
              </a:rPr>
              <a:t>$$$$$</a:t>
            </a: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627063" y="3483600"/>
            <a:ext cx="3633788" cy="2662238"/>
            <a:chOff x="473" y="2296"/>
            <a:chExt cx="2289" cy="1677"/>
          </a:xfrm>
        </p:grpSpPr>
        <p:pic>
          <p:nvPicPr>
            <p:cNvPr id="246792" name="Picture 8" descr="VIBELINE"/>
            <p:cNvPicPr>
              <a:picLocks noChangeAspect="1" noChangeArrowheads="1"/>
            </p:cNvPicPr>
            <p:nvPr/>
          </p:nvPicPr>
          <p:blipFill>
            <a:blip r:embed="rId3" cstate="print"/>
            <a:srcRect l="15076" t="27443" b="10733"/>
            <a:stretch>
              <a:fillRect/>
            </a:stretch>
          </p:blipFill>
          <p:spPr bwMode="auto">
            <a:xfrm>
              <a:off x="513" y="2296"/>
              <a:ext cx="2210" cy="1073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</p:pic>
        <p:sp>
          <p:nvSpPr>
            <p:cNvPr id="246793" name="Text Box 9"/>
            <p:cNvSpPr txBox="1">
              <a:spLocks noChangeArrowheads="1"/>
            </p:cNvSpPr>
            <p:nvPr/>
          </p:nvSpPr>
          <p:spPr bwMode="auto">
            <a:xfrm>
              <a:off x="473" y="3411"/>
              <a:ext cx="2289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latin typeface="Tahoma" pitchFamily="34" charset="0"/>
                </a:rPr>
                <a:t>Land Operations</a:t>
              </a:r>
            </a:p>
            <a:p>
              <a:pPr algn="ctr"/>
              <a:r>
                <a:rPr lang="en-US" sz="1600" b="1" dirty="0">
                  <a:latin typeface="Tahoma" pitchFamily="34" charset="0"/>
                </a:rPr>
                <a:t>Vibrators Generate a Disturbance</a:t>
              </a:r>
            </a:p>
            <a:p>
              <a:pPr algn="ctr"/>
              <a:r>
                <a:rPr lang="en-US" sz="1600" b="1" dirty="0">
                  <a:latin typeface="Tahoma" pitchFamily="34" charset="0"/>
                </a:rPr>
                <a:t>Geophones Detect Motion</a:t>
              </a:r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4924426" y="3483600"/>
            <a:ext cx="3559175" cy="2662238"/>
            <a:chOff x="3180" y="2296"/>
            <a:chExt cx="2242" cy="1677"/>
          </a:xfrm>
        </p:grpSpPr>
        <p:pic>
          <p:nvPicPr>
            <p:cNvPr id="246789" name="Picture 5" descr="Boat2"/>
            <p:cNvPicPr>
              <a:picLocks noChangeAspect="1" noChangeArrowheads="1"/>
            </p:cNvPicPr>
            <p:nvPr/>
          </p:nvPicPr>
          <p:blipFill>
            <a:blip r:embed="rId4" cstate="print">
              <a:lum bright="12000" contrast="-6000"/>
            </a:blip>
            <a:srcRect t="33449" b="7370"/>
            <a:stretch>
              <a:fillRect/>
            </a:stretch>
          </p:blipFill>
          <p:spPr bwMode="auto">
            <a:xfrm>
              <a:off x="3190" y="2296"/>
              <a:ext cx="2223" cy="1055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</p:pic>
        <p:sp>
          <p:nvSpPr>
            <p:cNvPr id="246794" name="Text Box 10"/>
            <p:cNvSpPr txBox="1">
              <a:spLocks noChangeArrowheads="1"/>
            </p:cNvSpPr>
            <p:nvPr/>
          </p:nvSpPr>
          <p:spPr bwMode="auto">
            <a:xfrm>
              <a:off x="3180" y="3411"/>
              <a:ext cx="22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>
                  <a:latin typeface="Tahoma" pitchFamily="34" charset="0"/>
                </a:rPr>
                <a:t>Marine Operations</a:t>
              </a:r>
            </a:p>
            <a:p>
              <a:pPr algn="ctr"/>
              <a:r>
                <a:rPr lang="en-US" sz="1600" b="1">
                  <a:latin typeface="Tahoma" pitchFamily="34" charset="0"/>
                </a:rPr>
                <a:t>Air Guns Generate a Disturbance</a:t>
              </a:r>
            </a:p>
            <a:p>
              <a:pPr algn="ctr"/>
              <a:r>
                <a:rPr lang="en-US" sz="1600" b="1">
                  <a:latin typeface="Tahoma" pitchFamily="34" charset="0"/>
                </a:rPr>
                <a:t>Hydrophones Detect Pressure</a:t>
              </a:r>
            </a:p>
          </p:txBody>
        </p:sp>
      </p:grpSp>
      <p:sp>
        <p:nvSpPr>
          <p:cNvPr id="11" name="Footer Placeholder 3"/>
          <p:cNvSpPr txBox="1">
            <a:spLocks/>
          </p:cNvSpPr>
          <p:nvPr/>
        </p:nvSpPr>
        <p:spPr bwMode="auto">
          <a:xfrm>
            <a:off x="284163" y="6230938"/>
            <a:ext cx="2895600" cy="152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Images Courtesy of ExxonMobil</a:t>
            </a:r>
            <a:endParaRPr kumimoji="0" lang="en-US" altLang="en-US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Raw Data - Marine</a:t>
            </a:r>
          </a:p>
        </p:txBody>
      </p:sp>
      <p:pic>
        <p:nvPicPr>
          <p:cNvPr id="321565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438" y="1168400"/>
            <a:ext cx="3533775" cy="473392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321566" name="Picture 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7138" y="1320800"/>
            <a:ext cx="32480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Seismic Processing</a:t>
            </a:r>
          </a:p>
        </p:txBody>
      </p:sp>
      <p:sp>
        <p:nvSpPr>
          <p:cNvPr id="24781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74700" y="5487988"/>
            <a:ext cx="2643188" cy="709612"/>
          </a:xfrm>
          <a:noFill/>
          <a:ln/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en-US" sz="2000" b="1"/>
              <a:t>Field Record</a:t>
            </a:r>
          </a:p>
          <a:p>
            <a:pPr marL="609600" indent="-609600" algn="ctr">
              <a:buFontTx/>
              <a:buNone/>
            </a:pPr>
            <a:r>
              <a:rPr lang="en-US" sz="2000" b="1"/>
              <a:t>(marine)</a:t>
            </a:r>
          </a:p>
        </p:txBody>
      </p:sp>
      <p:sp>
        <p:nvSpPr>
          <p:cNvPr id="247813" name="Rectangle 5"/>
          <p:cNvSpPr>
            <a:spLocks noChangeArrowheads="1"/>
          </p:cNvSpPr>
          <p:nvPr/>
        </p:nvSpPr>
        <p:spPr bwMode="auto">
          <a:xfrm>
            <a:off x="5289550" y="1662113"/>
            <a:ext cx="3040063" cy="930275"/>
          </a:xfrm>
          <a:prstGeom prst="rect">
            <a:avLst/>
          </a:prstGeom>
          <a:solidFill>
            <a:srgbClr val="CCFFFF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algn="ctr">
              <a:spcBef>
                <a:spcPct val="20000"/>
              </a:spcBef>
            </a:pPr>
            <a:r>
              <a:rPr lang="en-US" sz="2400" b="1">
                <a:latin typeface="Tahoma" pitchFamily="34" charset="0"/>
              </a:rPr>
              <a:t>Data Processing</a:t>
            </a:r>
          </a:p>
          <a:p>
            <a:pPr marL="609600" indent="-609600" algn="ctr">
              <a:spcBef>
                <a:spcPct val="20000"/>
              </a:spcBef>
            </a:pPr>
            <a:r>
              <a:rPr lang="en-US" sz="2400" b="1">
                <a:latin typeface="Tahoma" pitchFamily="34" charset="0"/>
              </a:rPr>
              <a:t>Stream</a:t>
            </a:r>
          </a:p>
        </p:txBody>
      </p:sp>
      <p:sp>
        <p:nvSpPr>
          <p:cNvPr id="247814" name="AutoShape 6"/>
          <p:cNvSpPr>
            <a:spLocks noChangeArrowheads="1"/>
          </p:cNvSpPr>
          <p:nvPr/>
        </p:nvSpPr>
        <p:spPr bwMode="auto">
          <a:xfrm rot="-16200000">
            <a:off x="6323013" y="2941638"/>
            <a:ext cx="974725" cy="536575"/>
          </a:xfrm>
          <a:prstGeom prst="rightArrow">
            <a:avLst>
              <a:gd name="adj1" fmla="val 50000"/>
              <a:gd name="adj2" fmla="val 454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7815" name="AutoShape 7"/>
          <p:cNvSpPr>
            <a:spLocks noChangeArrowheads="1"/>
          </p:cNvSpPr>
          <p:nvPr/>
        </p:nvSpPr>
        <p:spPr bwMode="auto">
          <a:xfrm rot="-21600000">
            <a:off x="4038600" y="1858963"/>
            <a:ext cx="1073150" cy="53657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4781550" y="5999163"/>
            <a:ext cx="2949575" cy="433387"/>
            <a:chOff x="2572" y="3371"/>
            <a:chExt cx="1858" cy="273"/>
          </a:xfrm>
        </p:grpSpPr>
        <p:sp>
          <p:nvSpPr>
            <p:cNvPr id="247823" name="Rectangle 15"/>
            <p:cNvSpPr>
              <a:spLocks noChangeArrowheads="1"/>
            </p:cNvSpPr>
            <p:nvPr/>
          </p:nvSpPr>
          <p:spPr bwMode="auto">
            <a:xfrm>
              <a:off x="2665" y="3399"/>
              <a:ext cx="1672" cy="21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7816" name="Rectangle 8"/>
            <p:cNvSpPr>
              <a:spLocks noChangeArrowheads="1"/>
            </p:cNvSpPr>
            <p:nvPr/>
          </p:nvSpPr>
          <p:spPr bwMode="auto">
            <a:xfrm>
              <a:off x="2572" y="3371"/>
              <a:ext cx="1858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609600" indent="-609600" algn="ctr">
                <a:spcBef>
                  <a:spcPct val="20000"/>
                </a:spcBef>
              </a:pPr>
              <a:r>
                <a:rPr lang="en-US" sz="2000" b="1" dirty="0">
                  <a:latin typeface="Tahoma" pitchFamily="34" charset="0"/>
                </a:rPr>
                <a:t>Subsurface ‘Image’</a:t>
              </a:r>
            </a:p>
          </p:txBody>
        </p:sp>
      </p:grpSp>
      <p:pic>
        <p:nvPicPr>
          <p:cNvPr id="247825" name="Picture 17"/>
          <p:cNvPicPr>
            <a:picLocks noChangeAspect="1" noChangeArrowheads="1"/>
          </p:cNvPicPr>
          <p:nvPr/>
        </p:nvPicPr>
        <p:blipFill>
          <a:blip r:embed="rId3" cstate="print"/>
          <a:srcRect l="8488" t="2661" b="55537"/>
          <a:stretch>
            <a:fillRect/>
          </a:stretch>
        </p:blipFill>
        <p:spPr bwMode="auto">
          <a:xfrm>
            <a:off x="4927600" y="3806825"/>
            <a:ext cx="3627438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7828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8" y="1046163"/>
            <a:ext cx="311467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ChangeArrowheads="1"/>
          </p:cNvSpPr>
          <p:nvPr/>
        </p:nvSpPr>
        <p:spPr bwMode="auto">
          <a:xfrm>
            <a:off x="5934075" y="1419225"/>
            <a:ext cx="2446338" cy="49657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34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Shot Gather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46088" y="1252538"/>
            <a:ext cx="5256212" cy="3286125"/>
            <a:chOff x="539" y="1034"/>
            <a:chExt cx="2941" cy="1838"/>
          </a:xfrm>
        </p:grpSpPr>
        <p:sp>
          <p:nvSpPr>
            <p:cNvPr id="273413" name="Rectangle 5"/>
            <p:cNvSpPr>
              <a:spLocks noChangeArrowheads="1"/>
            </p:cNvSpPr>
            <p:nvPr/>
          </p:nvSpPr>
          <p:spPr bwMode="auto">
            <a:xfrm>
              <a:off x="543" y="1064"/>
              <a:ext cx="2895" cy="180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14" name="Freeform 6"/>
            <p:cNvSpPr>
              <a:spLocks/>
            </p:cNvSpPr>
            <p:nvPr/>
          </p:nvSpPr>
          <p:spPr bwMode="auto">
            <a:xfrm flipH="1">
              <a:off x="539" y="2546"/>
              <a:ext cx="2899" cy="325"/>
            </a:xfrm>
            <a:custGeom>
              <a:avLst/>
              <a:gdLst/>
              <a:ahLst/>
              <a:cxnLst>
                <a:cxn ang="0">
                  <a:pos x="699" y="24"/>
                </a:cxn>
                <a:cxn ang="0">
                  <a:pos x="870" y="30"/>
                </a:cxn>
                <a:cxn ang="0">
                  <a:pos x="1017" y="30"/>
                </a:cxn>
                <a:cxn ang="0">
                  <a:pos x="1095" y="48"/>
                </a:cxn>
                <a:cxn ang="0">
                  <a:pos x="1209" y="54"/>
                </a:cxn>
                <a:cxn ang="0">
                  <a:pos x="1269" y="54"/>
                </a:cxn>
                <a:cxn ang="0">
                  <a:pos x="1386" y="48"/>
                </a:cxn>
                <a:cxn ang="0">
                  <a:pos x="1656" y="21"/>
                </a:cxn>
                <a:cxn ang="0">
                  <a:pos x="1875" y="27"/>
                </a:cxn>
                <a:cxn ang="0">
                  <a:pos x="2019" y="36"/>
                </a:cxn>
                <a:cxn ang="0">
                  <a:pos x="2163" y="12"/>
                </a:cxn>
                <a:cxn ang="0">
                  <a:pos x="2163" y="585"/>
                </a:cxn>
                <a:cxn ang="0">
                  <a:pos x="0" y="585"/>
                </a:cxn>
                <a:cxn ang="0">
                  <a:pos x="0" y="0"/>
                </a:cxn>
                <a:cxn ang="0">
                  <a:pos x="153" y="9"/>
                </a:cxn>
                <a:cxn ang="0">
                  <a:pos x="399" y="21"/>
                </a:cxn>
                <a:cxn ang="0">
                  <a:pos x="564" y="30"/>
                </a:cxn>
                <a:cxn ang="0">
                  <a:pos x="699" y="24"/>
                </a:cxn>
              </a:cxnLst>
              <a:rect l="0" t="0" r="r" b="b"/>
              <a:pathLst>
                <a:path w="2163" h="585">
                  <a:moveTo>
                    <a:pt x="699" y="24"/>
                  </a:moveTo>
                  <a:lnTo>
                    <a:pt x="870" y="30"/>
                  </a:lnTo>
                  <a:lnTo>
                    <a:pt x="1017" y="30"/>
                  </a:lnTo>
                  <a:lnTo>
                    <a:pt x="1095" y="48"/>
                  </a:lnTo>
                  <a:lnTo>
                    <a:pt x="1209" y="54"/>
                  </a:lnTo>
                  <a:lnTo>
                    <a:pt x="1269" y="54"/>
                  </a:lnTo>
                  <a:lnTo>
                    <a:pt x="1386" y="48"/>
                  </a:lnTo>
                  <a:lnTo>
                    <a:pt x="1656" y="21"/>
                  </a:lnTo>
                  <a:lnTo>
                    <a:pt x="1875" y="27"/>
                  </a:lnTo>
                  <a:lnTo>
                    <a:pt x="2019" y="36"/>
                  </a:lnTo>
                  <a:lnTo>
                    <a:pt x="2163" y="12"/>
                  </a:lnTo>
                  <a:lnTo>
                    <a:pt x="2163" y="585"/>
                  </a:lnTo>
                  <a:lnTo>
                    <a:pt x="0" y="585"/>
                  </a:lnTo>
                  <a:lnTo>
                    <a:pt x="0" y="0"/>
                  </a:lnTo>
                  <a:lnTo>
                    <a:pt x="153" y="9"/>
                  </a:lnTo>
                  <a:lnTo>
                    <a:pt x="399" y="21"/>
                  </a:lnTo>
                  <a:lnTo>
                    <a:pt x="564" y="30"/>
                  </a:lnTo>
                  <a:lnTo>
                    <a:pt x="699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15" name="Freeform 7"/>
            <p:cNvSpPr>
              <a:spLocks/>
            </p:cNvSpPr>
            <p:nvPr/>
          </p:nvSpPr>
          <p:spPr bwMode="auto">
            <a:xfrm>
              <a:off x="543" y="1510"/>
              <a:ext cx="2895" cy="34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157" y="0"/>
                </a:cxn>
                <a:cxn ang="0">
                  <a:pos x="2160" y="174"/>
                </a:cxn>
                <a:cxn ang="0">
                  <a:pos x="0" y="240"/>
                </a:cxn>
                <a:cxn ang="0">
                  <a:pos x="0" y="3"/>
                </a:cxn>
              </a:cxnLst>
              <a:rect l="0" t="0" r="r" b="b"/>
              <a:pathLst>
                <a:path w="2160" h="240">
                  <a:moveTo>
                    <a:pt x="0" y="3"/>
                  </a:moveTo>
                  <a:lnTo>
                    <a:pt x="2157" y="0"/>
                  </a:lnTo>
                  <a:lnTo>
                    <a:pt x="2160" y="174"/>
                  </a:lnTo>
                  <a:lnTo>
                    <a:pt x="0" y="24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hlink"/>
            </a:solidFill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16" name="Freeform 8" descr="30%"/>
            <p:cNvSpPr>
              <a:spLocks/>
            </p:cNvSpPr>
            <p:nvPr/>
          </p:nvSpPr>
          <p:spPr bwMode="auto">
            <a:xfrm>
              <a:off x="539" y="1762"/>
              <a:ext cx="2899" cy="416"/>
            </a:xfrm>
            <a:custGeom>
              <a:avLst/>
              <a:gdLst/>
              <a:ahLst/>
              <a:cxnLst>
                <a:cxn ang="0">
                  <a:pos x="3" y="69"/>
                </a:cxn>
                <a:cxn ang="0">
                  <a:pos x="2163" y="0"/>
                </a:cxn>
                <a:cxn ang="0">
                  <a:pos x="2163" y="195"/>
                </a:cxn>
                <a:cxn ang="0">
                  <a:pos x="0" y="288"/>
                </a:cxn>
                <a:cxn ang="0">
                  <a:pos x="3" y="69"/>
                </a:cxn>
              </a:cxnLst>
              <a:rect l="0" t="0" r="r" b="b"/>
              <a:pathLst>
                <a:path w="2163" h="288">
                  <a:moveTo>
                    <a:pt x="3" y="69"/>
                  </a:moveTo>
                  <a:lnTo>
                    <a:pt x="2163" y="0"/>
                  </a:lnTo>
                  <a:lnTo>
                    <a:pt x="2163" y="195"/>
                  </a:lnTo>
                  <a:lnTo>
                    <a:pt x="0" y="288"/>
                  </a:lnTo>
                  <a:lnTo>
                    <a:pt x="3" y="69"/>
                  </a:lnTo>
                  <a:close/>
                </a:path>
              </a:pathLst>
            </a:custGeom>
            <a:pattFill prst="pct30">
              <a:fgClr>
                <a:srgbClr val="996633"/>
              </a:fgClr>
              <a:bgClr>
                <a:schemeClr val="bg1"/>
              </a:bgClr>
            </a:pattFill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17" name="Freeform 9"/>
            <p:cNvSpPr>
              <a:spLocks/>
            </p:cNvSpPr>
            <p:nvPr/>
          </p:nvSpPr>
          <p:spPr bwMode="auto">
            <a:xfrm flipH="1">
              <a:off x="1491" y="1457"/>
              <a:ext cx="253" cy="156"/>
            </a:xfrm>
            <a:custGeom>
              <a:avLst/>
              <a:gdLst/>
              <a:ahLst/>
              <a:cxnLst>
                <a:cxn ang="0">
                  <a:pos x="0" y="555"/>
                </a:cxn>
                <a:cxn ang="0">
                  <a:pos x="663" y="555"/>
                </a:cxn>
                <a:cxn ang="0">
                  <a:pos x="861" y="0"/>
                </a:cxn>
              </a:cxnLst>
              <a:rect l="0" t="0" r="r" b="b"/>
              <a:pathLst>
                <a:path w="861" h="555">
                  <a:moveTo>
                    <a:pt x="0" y="555"/>
                  </a:moveTo>
                  <a:lnTo>
                    <a:pt x="663" y="555"/>
                  </a:lnTo>
                  <a:lnTo>
                    <a:pt x="861" y="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18" name="Rectangle 10"/>
            <p:cNvSpPr>
              <a:spLocks noChangeArrowheads="1"/>
            </p:cNvSpPr>
            <p:nvPr/>
          </p:nvSpPr>
          <p:spPr bwMode="auto">
            <a:xfrm flipH="1">
              <a:off x="899" y="1349"/>
              <a:ext cx="154" cy="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19" name="Oval 11"/>
            <p:cNvSpPr>
              <a:spLocks noChangeArrowheads="1"/>
            </p:cNvSpPr>
            <p:nvPr/>
          </p:nvSpPr>
          <p:spPr bwMode="auto">
            <a:xfrm flipH="1">
              <a:off x="1409" y="1402"/>
              <a:ext cx="69" cy="6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20" name="Rectangle 12"/>
            <p:cNvSpPr>
              <a:spLocks noChangeArrowheads="1"/>
            </p:cNvSpPr>
            <p:nvPr/>
          </p:nvSpPr>
          <p:spPr bwMode="auto">
            <a:xfrm flipH="1">
              <a:off x="885" y="1376"/>
              <a:ext cx="296" cy="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21" name="Freeform 13"/>
            <p:cNvSpPr>
              <a:spLocks/>
            </p:cNvSpPr>
            <p:nvPr/>
          </p:nvSpPr>
          <p:spPr bwMode="auto">
            <a:xfrm flipH="1">
              <a:off x="800" y="1430"/>
              <a:ext cx="691" cy="122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48" y="432"/>
                </a:cxn>
                <a:cxn ang="0">
                  <a:pos x="1920" y="432"/>
                </a:cxn>
                <a:cxn ang="0">
                  <a:pos x="2352" y="0"/>
                </a:cxn>
                <a:cxn ang="0">
                  <a:pos x="1392" y="0"/>
                </a:cxn>
                <a:cxn ang="0">
                  <a:pos x="1392" y="96"/>
                </a:cxn>
                <a:cxn ang="0">
                  <a:pos x="0" y="96"/>
                </a:cxn>
              </a:cxnLst>
              <a:rect l="0" t="0" r="r" b="b"/>
              <a:pathLst>
                <a:path w="2352" h="432">
                  <a:moveTo>
                    <a:pt x="0" y="96"/>
                  </a:moveTo>
                  <a:lnTo>
                    <a:pt x="48" y="432"/>
                  </a:lnTo>
                  <a:lnTo>
                    <a:pt x="1920" y="432"/>
                  </a:lnTo>
                  <a:lnTo>
                    <a:pt x="2352" y="0"/>
                  </a:lnTo>
                  <a:lnTo>
                    <a:pt x="1392" y="0"/>
                  </a:lnTo>
                  <a:lnTo>
                    <a:pt x="1392" y="96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22" name="Rectangle 14"/>
            <p:cNvSpPr>
              <a:spLocks noChangeArrowheads="1"/>
            </p:cNvSpPr>
            <p:nvPr/>
          </p:nvSpPr>
          <p:spPr bwMode="auto">
            <a:xfrm flipH="1">
              <a:off x="1181" y="1402"/>
              <a:ext cx="310" cy="1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23" name="Freeform 15"/>
            <p:cNvSpPr>
              <a:spLocks/>
            </p:cNvSpPr>
            <p:nvPr/>
          </p:nvSpPr>
          <p:spPr bwMode="auto">
            <a:xfrm flipH="1">
              <a:off x="1462" y="1417"/>
              <a:ext cx="1762" cy="202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231" y="208"/>
                </a:cxn>
                <a:cxn ang="0">
                  <a:pos x="1603" y="0"/>
                </a:cxn>
              </a:cxnLst>
              <a:rect l="0" t="0" r="r" b="b"/>
              <a:pathLst>
                <a:path w="1603" h="208">
                  <a:moveTo>
                    <a:pt x="0" y="207"/>
                  </a:moveTo>
                  <a:lnTo>
                    <a:pt x="1231" y="208"/>
                  </a:lnTo>
                  <a:lnTo>
                    <a:pt x="1603" y="0"/>
                  </a:ln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24" name="Rectangle 16"/>
            <p:cNvSpPr>
              <a:spLocks noChangeArrowheads="1"/>
            </p:cNvSpPr>
            <p:nvPr/>
          </p:nvSpPr>
          <p:spPr bwMode="auto">
            <a:xfrm flipH="1">
              <a:off x="1612" y="1588"/>
              <a:ext cx="63" cy="4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25" name="Freeform 17"/>
            <p:cNvSpPr>
              <a:spLocks/>
            </p:cNvSpPr>
            <p:nvPr/>
          </p:nvSpPr>
          <p:spPr bwMode="auto">
            <a:xfrm flipH="1">
              <a:off x="1634" y="1687"/>
              <a:ext cx="311" cy="898"/>
            </a:xfrm>
            <a:custGeom>
              <a:avLst/>
              <a:gdLst/>
              <a:ahLst/>
              <a:cxnLst>
                <a:cxn ang="0">
                  <a:pos x="283" y="22"/>
                </a:cxn>
                <a:cxn ang="0">
                  <a:pos x="126" y="922"/>
                </a:cxn>
                <a:cxn ang="0">
                  <a:pos x="0" y="0"/>
                </a:cxn>
              </a:cxnLst>
              <a:rect l="0" t="0" r="r" b="b"/>
              <a:pathLst>
                <a:path w="283" h="922">
                  <a:moveTo>
                    <a:pt x="283" y="22"/>
                  </a:moveTo>
                  <a:lnTo>
                    <a:pt x="126" y="922"/>
                  </a:lnTo>
                  <a:lnTo>
                    <a:pt x="0" y="0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26" name="Freeform 18"/>
            <p:cNvSpPr>
              <a:spLocks/>
            </p:cNvSpPr>
            <p:nvPr/>
          </p:nvSpPr>
          <p:spPr bwMode="auto">
            <a:xfrm flipH="1">
              <a:off x="1675" y="1685"/>
              <a:ext cx="576" cy="900"/>
            </a:xfrm>
            <a:custGeom>
              <a:avLst/>
              <a:gdLst/>
              <a:ahLst/>
              <a:cxnLst>
                <a:cxn ang="0">
                  <a:pos x="522" y="24"/>
                </a:cxn>
                <a:cxn ang="0">
                  <a:pos x="276" y="924"/>
                </a:cxn>
                <a:cxn ang="0">
                  <a:pos x="0" y="0"/>
                </a:cxn>
              </a:cxnLst>
              <a:rect l="0" t="0" r="r" b="b"/>
              <a:pathLst>
                <a:path w="522" h="924">
                  <a:moveTo>
                    <a:pt x="522" y="24"/>
                  </a:moveTo>
                  <a:lnTo>
                    <a:pt x="276" y="924"/>
                  </a:lnTo>
                  <a:lnTo>
                    <a:pt x="0" y="0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27" name="Freeform 19"/>
            <p:cNvSpPr>
              <a:spLocks/>
            </p:cNvSpPr>
            <p:nvPr/>
          </p:nvSpPr>
          <p:spPr bwMode="auto">
            <a:xfrm flipH="1">
              <a:off x="1710" y="1685"/>
              <a:ext cx="854" cy="881"/>
            </a:xfrm>
            <a:custGeom>
              <a:avLst/>
              <a:gdLst/>
              <a:ahLst/>
              <a:cxnLst>
                <a:cxn ang="0">
                  <a:pos x="777" y="25"/>
                </a:cxn>
                <a:cxn ang="0">
                  <a:pos x="418" y="904"/>
                </a:cxn>
                <a:cxn ang="0">
                  <a:pos x="0" y="0"/>
                </a:cxn>
              </a:cxnLst>
              <a:rect l="0" t="0" r="r" b="b"/>
              <a:pathLst>
                <a:path w="777" h="904">
                  <a:moveTo>
                    <a:pt x="777" y="25"/>
                  </a:moveTo>
                  <a:lnTo>
                    <a:pt x="418" y="904"/>
                  </a:lnTo>
                  <a:lnTo>
                    <a:pt x="0" y="0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28" name="Freeform 20"/>
            <p:cNvSpPr>
              <a:spLocks/>
            </p:cNvSpPr>
            <p:nvPr/>
          </p:nvSpPr>
          <p:spPr bwMode="auto">
            <a:xfrm flipH="1">
              <a:off x="1750" y="1677"/>
              <a:ext cx="1127" cy="869"/>
            </a:xfrm>
            <a:custGeom>
              <a:avLst/>
              <a:gdLst/>
              <a:ahLst/>
              <a:cxnLst>
                <a:cxn ang="0">
                  <a:pos x="1026" y="32"/>
                </a:cxn>
                <a:cxn ang="0">
                  <a:pos x="550" y="892"/>
                </a:cxn>
                <a:cxn ang="0">
                  <a:pos x="0" y="0"/>
                </a:cxn>
              </a:cxnLst>
              <a:rect l="0" t="0" r="r" b="b"/>
              <a:pathLst>
                <a:path w="1026" h="892">
                  <a:moveTo>
                    <a:pt x="1026" y="32"/>
                  </a:moveTo>
                  <a:lnTo>
                    <a:pt x="550" y="892"/>
                  </a:lnTo>
                  <a:lnTo>
                    <a:pt x="0" y="0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29" name="Freeform 21"/>
            <p:cNvSpPr>
              <a:spLocks/>
            </p:cNvSpPr>
            <p:nvPr/>
          </p:nvSpPr>
          <p:spPr bwMode="auto">
            <a:xfrm flipH="1">
              <a:off x="1786" y="1691"/>
              <a:ext cx="1372" cy="843"/>
            </a:xfrm>
            <a:custGeom>
              <a:avLst/>
              <a:gdLst/>
              <a:ahLst/>
              <a:cxnLst>
                <a:cxn ang="0">
                  <a:pos x="1249" y="18"/>
                </a:cxn>
                <a:cxn ang="0">
                  <a:pos x="578" y="866"/>
                </a:cxn>
                <a:cxn ang="0">
                  <a:pos x="0" y="0"/>
                </a:cxn>
              </a:cxnLst>
              <a:rect l="0" t="0" r="r" b="b"/>
              <a:pathLst>
                <a:path w="1249" h="866">
                  <a:moveTo>
                    <a:pt x="1249" y="18"/>
                  </a:moveTo>
                  <a:lnTo>
                    <a:pt x="578" y="866"/>
                  </a:lnTo>
                  <a:lnTo>
                    <a:pt x="0" y="0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30" name="Text Box 22"/>
            <p:cNvSpPr txBox="1">
              <a:spLocks noChangeArrowheads="1"/>
            </p:cNvSpPr>
            <p:nvPr/>
          </p:nvSpPr>
          <p:spPr bwMode="auto">
            <a:xfrm>
              <a:off x="1178" y="1034"/>
              <a:ext cx="439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>
                  <a:latin typeface="Arial" charset="0"/>
                </a:rPr>
                <a:t>Source</a:t>
              </a:r>
            </a:p>
          </p:txBody>
        </p:sp>
        <p:sp>
          <p:nvSpPr>
            <p:cNvPr id="273431" name="Text Box 23"/>
            <p:cNvSpPr txBox="1">
              <a:spLocks noChangeArrowheads="1"/>
            </p:cNvSpPr>
            <p:nvPr/>
          </p:nvSpPr>
          <p:spPr bwMode="auto">
            <a:xfrm>
              <a:off x="2130" y="1035"/>
              <a:ext cx="572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>
                  <a:latin typeface="Arial" charset="0"/>
                </a:rPr>
                <a:t>Receivers</a:t>
              </a:r>
            </a:p>
          </p:txBody>
        </p:sp>
        <p:sp>
          <p:nvSpPr>
            <p:cNvPr id="273432" name="Text Box 24"/>
            <p:cNvSpPr txBox="1">
              <a:spLocks noChangeArrowheads="1"/>
            </p:cNvSpPr>
            <p:nvPr/>
          </p:nvSpPr>
          <p:spPr bwMode="auto">
            <a:xfrm>
              <a:off x="1748" y="1323"/>
              <a:ext cx="230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>
                  <a:latin typeface="Arial" charset="0"/>
                </a:rPr>
                <a:t>R1</a:t>
              </a:r>
            </a:p>
          </p:txBody>
        </p:sp>
        <p:sp>
          <p:nvSpPr>
            <p:cNvPr id="273433" name="Text Box 25"/>
            <p:cNvSpPr txBox="1">
              <a:spLocks noChangeArrowheads="1"/>
            </p:cNvSpPr>
            <p:nvPr/>
          </p:nvSpPr>
          <p:spPr bwMode="auto">
            <a:xfrm>
              <a:off x="2061" y="1323"/>
              <a:ext cx="230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>
                  <a:latin typeface="Arial" charset="0"/>
                </a:rPr>
                <a:t>R2</a:t>
              </a:r>
            </a:p>
          </p:txBody>
        </p:sp>
        <p:sp>
          <p:nvSpPr>
            <p:cNvPr id="273434" name="Text Box 26"/>
            <p:cNvSpPr txBox="1">
              <a:spLocks noChangeArrowheads="1"/>
            </p:cNvSpPr>
            <p:nvPr/>
          </p:nvSpPr>
          <p:spPr bwMode="auto">
            <a:xfrm>
              <a:off x="2374" y="1326"/>
              <a:ext cx="230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>
                  <a:latin typeface="Arial" charset="0"/>
                </a:rPr>
                <a:t>R3</a:t>
              </a:r>
            </a:p>
          </p:txBody>
        </p:sp>
        <p:sp>
          <p:nvSpPr>
            <p:cNvPr id="273435" name="Text Box 27"/>
            <p:cNvSpPr txBox="1">
              <a:spLocks noChangeArrowheads="1"/>
            </p:cNvSpPr>
            <p:nvPr/>
          </p:nvSpPr>
          <p:spPr bwMode="auto">
            <a:xfrm>
              <a:off x="2687" y="1326"/>
              <a:ext cx="230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>
                  <a:latin typeface="Arial" charset="0"/>
                </a:rPr>
                <a:t>R4</a:t>
              </a:r>
            </a:p>
          </p:txBody>
        </p:sp>
        <p:sp>
          <p:nvSpPr>
            <p:cNvPr id="273436" name="Text Box 28"/>
            <p:cNvSpPr txBox="1">
              <a:spLocks noChangeArrowheads="1"/>
            </p:cNvSpPr>
            <p:nvPr/>
          </p:nvSpPr>
          <p:spPr bwMode="auto">
            <a:xfrm>
              <a:off x="2998" y="1323"/>
              <a:ext cx="230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>
                  <a:latin typeface="Arial" charset="0"/>
                </a:rPr>
                <a:t>R5</a:t>
              </a:r>
            </a:p>
          </p:txBody>
        </p:sp>
        <p:sp>
          <p:nvSpPr>
            <p:cNvPr id="273437" name="Text Box 29"/>
            <p:cNvSpPr txBox="1">
              <a:spLocks noChangeArrowheads="1"/>
            </p:cNvSpPr>
            <p:nvPr/>
          </p:nvSpPr>
          <p:spPr bwMode="auto">
            <a:xfrm>
              <a:off x="1456" y="1265"/>
              <a:ext cx="224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>
                  <a:latin typeface="Arial" charset="0"/>
                </a:rPr>
                <a:t>S1</a:t>
              </a:r>
            </a:p>
          </p:txBody>
        </p:sp>
        <p:sp>
          <p:nvSpPr>
            <p:cNvPr id="273438" name="Line 30"/>
            <p:cNvSpPr>
              <a:spLocks noChangeShapeType="1"/>
            </p:cNvSpPr>
            <p:nvPr/>
          </p:nvSpPr>
          <p:spPr bwMode="auto">
            <a:xfrm>
              <a:off x="1677" y="1619"/>
              <a:ext cx="146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39" name="Oval 31"/>
            <p:cNvSpPr>
              <a:spLocks noChangeArrowheads="1"/>
            </p:cNvSpPr>
            <p:nvPr/>
          </p:nvSpPr>
          <p:spPr bwMode="auto">
            <a:xfrm flipH="1">
              <a:off x="2873" y="1597"/>
              <a:ext cx="53" cy="45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40" name="Oval 32"/>
            <p:cNvSpPr>
              <a:spLocks noChangeArrowheads="1"/>
            </p:cNvSpPr>
            <p:nvPr/>
          </p:nvSpPr>
          <p:spPr bwMode="auto">
            <a:xfrm flipH="1">
              <a:off x="2557" y="1594"/>
              <a:ext cx="52" cy="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41" name="Oval 33"/>
            <p:cNvSpPr>
              <a:spLocks noChangeArrowheads="1"/>
            </p:cNvSpPr>
            <p:nvPr/>
          </p:nvSpPr>
          <p:spPr bwMode="auto">
            <a:xfrm flipH="1">
              <a:off x="2240" y="1593"/>
              <a:ext cx="53" cy="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42" name="Oval 34"/>
            <p:cNvSpPr>
              <a:spLocks noChangeArrowheads="1"/>
            </p:cNvSpPr>
            <p:nvPr/>
          </p:nvSpPr>
          <p:spPr bwMode="auto">
            <a:xfrm flipH="1">
              <a:off x="1923" y="1597"/>
              <a:ext cx="53" cy="45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43" name="Oval 35"/>
            <p:cNvSpPr>
              <a:spLocks noChangeArrowheads="1"/>
            </p:cNvSpPr>
            <p:nvPr/>
          </p:nvSpPr>
          <p:spPr bwMode="auto">
            <a:xfrm flipH="1">
              <a:off x="3167" y="1597"/>
              <a:ext cx="50" cy="45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44" name="Text Box 36"/>
            <p:cNvSpPr txBox="1">
              <a:spLocks noChangeArrowheads="1"/>
            </p:cNvSpPr>
            <p:nvPr/>
          </p:nvSpPr>
          <p:spPr bwMode="auto">
            <a:xfrm>
              <a:off x="2451" y="1179"/>
              <a:ext cx="81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>
                  <a:solidFill>
                    <a:srgbClr val="FF0000"/>
                  </a:solidFill>
                  <a:latin typeface="Arial" charset="0"/>
                </a:rPr>
                <a:t>Direct Arrival</a:t>
              </a:r>
            </a:p>
          </p:txBody>
        </p:sp>
        <p:sp>
          <p:nvSpPr>
            <p:cNvPr id="273445" name="Text Box 37"/>
            <p:cNvSpPr txBox="1">
              <a:spLocks noChangeArrowheads="1"/>
            </p:cNvSpPr>
            <p:nvPr/>
          </p:nvSpPr>
          <p:spPr bwMode="auto">
            <a:xfrm>
              <a:off x="2764" y="2250"/>
              <a:ext cx="716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>
                  <a:solidFill>
                    <a:schemeClr val="accent2"/>
                  </a:solidFill>
                  <a:latin typeface="Arial" charset="0"/>
                </a:rPr>
                <a:t>Reflections</a:t>
              </a:r>
            </a:p>
          </p:txBody>
        </p:sp>
      </p:grpSp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5930900" y="1560513"/>
            <a:ext cx="2395538" cy="4648200"/>
            <a:chOff x="4169" y="960"/>
            <a:chExt cx="1509" cy="2928"/>
          </a:xfrm>
        </p:grpSpPr>
        <p:sp>
          <p:nvSpPr>
            <p:cNvPr id="273447" name="Freeform 39"/>
            <p:cNvSpPr>
              <a:spLocks/>
            </p:cNvSpPr>
            <p:nvPr/>
          </p:nvSpPr>
          <p:spPr bwMode="auto">
            <a:xfrm>
              <a:off x="4503" y="2848"/>
              <a:ext cx="991" cy="4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5" y="72"/>
                </a:cxn>
                <a:cxn ang="0">
                  <a:pos x="608" y="173"/>
                </a:cxn>
                <a:cxn ang="0">
                  <a:pos x="991" y="484"/>
                </a:cxn>
              </a:cxnLst>
              <a:rect l="0" t="0" r="r" b="b"/>
              <a:pathLst>
                <a:path w="991" h="484">
                  <a:moveTo>
                    <a:pt x="0" y="0"/>
                  </a:moveTo>
                  <a:cubicBezTo>
                    <a:pt x="127" y="21"/>
                    <a:pt x="254" y="43"/>
                    <a:pt x="355" y="72"/>
                  </a:cubicBezTo>
                  <a:cubicBezTo>
                    <a:pt x="456" y="101"/>
                    <a:pt x="502" y="104"/>
                    <a:pt x="608" y="173"/>
                  </a:cubicBezTo>
                  <a:cubicBezTo>
                    <a:pt x="714" y="242"/>
                    <a:pt x="852" y="363"/>
                    <a:pt x="991" y="484"/>
                  </a:cubicBez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48" name="Line 40"/>
            <p:cNvSpPr>
              <a:spLocks noChangeShapeType="1"/>
            </p:cNvSpPr>
            <p:nvPr/>
          </p:nvSpPr>
          <p:spPr bwMode="auto">
            <a:xfrm>
              <a:off x="4518" y="1467"/>
              <a:ext cx="1055" cy="13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49" name="Line 41"/>
            <p:cNvSpPr>
              <a:spLocks noChangeShapeType="1"/>
            </p:cNvSpPr>
            <p:nvPr/>
          </p:nvSpPr>
          <p:spPr bwMode="auto">
            <a:xfrm>
              <a:off x="4482" y="1296"/>
              <a:ext cx="0" cy="25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50" name="Freeform 42"/>
            <p:cNvSpPr>
              <a:spLocks/>
            </p:cNvSpPr>
            <p:nvPr/>
          </p:nvSpPr>
          <p:spPr bwMode="auto">
            <a:xfrm>
              <a:off x="4556" y="1296"/>
              <a:ext cx="166" cy="2592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75" y="330"/>
                </a:cxn>
                <a:cxn ang="0">
                  <a:pos x="162" y="362"/>
                </a:cxn>
                <a:cxn ang="0">
                  <a:pos x="9" y="428"/>
                </a:cxn>
                <a:cxn ang="0">
                  <a:pos x="75" y="462"/>
                </a:cxn>
                <a:cxn ang="0">
                  <a:pos x="75" y="1589"/>
                </a:cxn>
                <a:cxn ang="0">
                  <a:pos x="166" y="1614"/>
                </a:cxn>
                <a:cxn ang="0">
                  <a:pos x="0" y="1680"/>
                </a:cxn>
                <a:cxn ang="0">
                  <a:pos x="75" y="1719"/>
                </a:cxn>
                <a:cxn ang="0">
                  <a:pos x="76" y="2592"/>
                </a:cxn>
              </a:cxnLst>
              <a:rect l="0" t="0" r="r" b="b"/>
              <a:pathLst>
                <a:path w="166" h="2592">
                  <a:moveTo>
                    <a:pt x="75" y="0"/>
                  </a:moveTo>
                  <a:lnTo>
                    <a:pt x="75" y="330"/>
                  </a:lnTo>
                  <a:lnTo>
                    <a:pt x="162" y="362"/>
                  </a:lnTo>
                  <a:lnTo>
                    <a:pt x="9" y="428"/>
                  </a:lnTo>
                  <a:lnTo>
                    <a:pt x="75" y="462"/>
                  </a:lnTo>
                  <a:lnTo>
                    <a:pt x="75" y="1589"/>
                  </a:lnTo>
                  <a:lnTo>
                    <a:pt x="166" y="1614"/>
                  </a:lnTo>
                  <a:lnTo>
                    <a:pt x="0" y="1680"/>
                  </a:lnTo>
                  <a:lnTo>
                    <a:pt x="75" y="1719"/>
                  </a:lnTo>
                  <a:lnTo>
                    <a:pt x="76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51" name="Freeform 43"/>
            <p:cNvSpPr>
              <a:spLocks/>
            </p:cNvSpPr>
            <p:nvPr/>
          </p:nvSpPr>
          <p:spPr bwMode="auto">
            <a:xfrm>
              <a:off x="4703" y="1296"/>
              <a:ext cx="166" cy="2592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530"/>
                </a:cxn>
                <a:cxn ang="0">
                  <a:pos x="163" y="564"/>
                </a:cxn>
                <a:cxn ang="0">
                  <a:pos x="16" y="630"/>
                </a:cxn>
                <a:cxn ang="0">
                  <a:pos x="76" y="659"/>
                </a:cxn>
                <a:cxn ang="0">
                  <a:pos x="75" y="1614"/>
                </a:cxn>
                <a:cxn ang="0">
                  <a:pos x="166" y="1638"/>
                </a:cxn>
                <a:cxn ang="0">
                  <a:pos x="0" y="1706"/>
                </a:cxn>
                <a:cxn ang="0">
                  <a:pos x="75" y="1745"/>
                </a:cxn>
                <a:cxn ang="0">
                  <a:pos x="77" y="2592"/>
                </a:cxn>
              </a:cxnLst>
              <a:rect l="0" t="0" r="r" b="b"/>
              <a:pathLst>
                <a:path w="166" h="2592">
                  <a:moveTo>
                    <a:pt x="76" y="0"/>
                  </a:moveTo>
                  <a:lnTo>
                    <a:pt x="76" y="530"/>
                  </a:lnTo>
                  <a:lnTo>
                    <a:pt x="163" y="564"/>
                  </a:lnTo>
                  <a:lnTo>
                    <a:pt x="16" y="630"/>
                  </a:lnTo>
                  <a:lnTo>
                    <a:pt x="76" y="659"/>
                  </a:lnTo>
                  <a:lnTo>
                    <a:pt x="75" y="1614"/>
                  </a:lnTo>
                  <a:lnTo>
                    <a:pt x="166" y="1638"/>
                  </a:lnTo>
                  <a:lnTo>
                    <a:pt x="0" y="1706"/>
                  </a:lnTo>
                  <a:lnTo>
                    <a:pt x="75" y="1745"/>
                  </a:lnTo>
                  <a:lnTo>
                    <a:pt x="77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52" name="Freeform 44"/>
            <p:cNvSpPr>
              <a:spLocks/>
            </p:cNvSpPr>
            <p:nvPr/>
          </p:nvSpPr>
          <p:spPr bwMode="auto">
            <a:xfrm>
              <a:off x="4853" y="1296"/>
              <a:ext cx="165" cy="2592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76" y="729"/>
                </a:cxn>
                <a:cxn ang="0">
                  <a:pos x="165" y="759"/>
                </a:cxn>
                <a:cxn ang="0">
                  <a:pos x="9" y="824"/>
                </a:cxn>
                <a:cxn ang="0">
                  <a:pos x="76" y="860"/>
                </a:cxn>
                <a:cxn ang="0">
                  <a:pos x="75" y="1664"/>
                </a:cxn>
                <a:cxn ang="0">
                  <a:pos x="163" y="1694"/>
                </a:cxn>
                <a:cxn ang="0">
                  <a:pos x="0" y="1760"/>
                </a:cxn>
                <a:cxn ang="0">
                  <a:pos x="75" y="1799"/>
                </a:cxn>
                <a:cxn ang="0">
                  <a:pos x="75" y="2592"/>
                </a:cxn>
              </a:cxnLst>
              <a:rect l="0" t="0" r="r" b="b"/>
              <a:pathLst>
                <a:path w="165" h="2592">
                  <a:moveTo>
                    <a:pt x="74" y="0"/>
                  </a:moveTo>
                  <a:lnTo>
                    <a:pt x="76" y="729"/>
                  </a:lnTo>
                  <a:lnTo>
                    <a:pt x="165" y="759"/>
                  </a:lnTo>
                  <a:lnTo>
                    <a:pt x="9" y="824"/>
                  </a:lnTo>
                  <a:lnTo>
                    <a:pt x="76" y="860"/>
                  </a:lnTo>
                  <a:lnTo>
                    <a:pt x="75" y="1664"/>
                  </a:lnTo>
                  <a:lnTo>
                    <a:pt x="163" y="1694"/>
                  </a:lnTo>
                  <a:lnTo>
                    <a:pt x="0" y="1760"/>
                  </a:lnTo>
                  <a:lnTo>
                    <a:pt x="75" y="1799"/>
                  </a:lnTo>
                  <a:lnTo>
                    <a:pt x="75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53" name="Freeform 45"/>
            <p:cNvSpPr>
              <a:spLocks/>
            </p:cNvSpPr>
            <p:nvPr/>
          </p:nvSpPr>
          <p:spPr bwMode="auto">
            <a:xfrm>
              <a:off x="5003" y="1296"/>
              <a:ext cx="163" cy="2592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930"/>
                </a:cxn>
                <a:cxn ang="0">
                  <a:pos x="163" y="965"/>
                </a:cxn>
                <a:cxn ang="0">
                  <a:pos x="7" y="1026"/>
                </a:cxn>
                <a:cxn ang="0">
                  <a:pos x="72" y="1065"/>
                </a:cxn>
                <a:cxn ang="0">
                  <a:pos x="72" y="1733"/>
                </a:cxn>
                <a:cxn ang="0">
                  <a:pos x="163" y="1760"/>
                </a:cxn>
                <a:cxn ang="0">
                  <a:pos x="0" y="1827"/>
                </a:cxn>
                <a:cxn ang="0">
                  <a:pos x="73" y="1874"/>
                </a:cxn>
                <a:cxn ang="0">
                  <a:pos x="74" y="2592"/>
                </a:cxn>
              </a:cxnLst>
              <a:rect l="0" t="0" r="r" b="b"/>
              <a:pathLst>
                <a:path w="163" h="2592">
                  <a:moveTo>
                    <a:pt x="73" y="0"/>
                  </a:moveTo>
                  <a:lnTo>
                    <a:pt x="73" y="930"/>
                  </a:lnTo>
                  <a:lnTo>
                    <a:pt x="163" y="965"/>
                  </a:lnTo>
                  <a:lnTo>
                    <a:pt x="7" y="1026"/>
                  </a:lnTo>
                  <a:lnTo>
                    <a:pt x="72" y="1065"/>
                  </a:lnTo>
                  <a:lnTo>
                    <a:pt x="72" y="1733"/>
                  </a:lnTo>
                  <a:lnTo>
                    <a:pt x="163" y="1760"/>
                  </a:lnTo>
                  <a:lnTo>
                    <a:pt x="0" y="1827"/>
                  </a:lnTo>
                  <a:lnTo>
                    <a:pt x="73" y="1874"/>
                  </a:lnTo>
                  <a:lnTo>
                    <a:pt x="74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54" name="Freeform 46"/>
            <p:cNvSpPr>
              <a:spLocks/>
            </p:cNvSpPr>
            <p:nvPr/>
          </p:nvSpPr>
          <p:spPr bwMode="auto">
            <a:xfrm>
              <a:off x="5147" y="1296"/>
              <a:ext cx="169" cy="2592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78" y="1122"/>
                </a:cxn>
                <a:cxn ang="0">
                  <a:pos x="166" y="1154"/>
                </a:cxn>
                <a:cxn ang="0">
                  <a:pos x="25" y="1218"/>
                </a:cxn>
                <a:cxn ang="0">
                  <a:pos x="78" y="1247"/>
                </a:cxn>
                <a:cxn ang="0">
                  <a:pos x="76" y="1827"/>
                </a:cxn>
                <a:cxn ang="0">
                  <a:pos x="169" y="1854"/>
                </a:cxn>
                <a:cxn ang="0">
                  <a:pos x="0" y="1923"/>
                </a:cxn>
                <a:cxn ang="0">
                  <a:pos x="76" y="1964"/>
                </a:cxn>
                <a:cxn ang="0">
                  <a:pos x="78" y="2592"/>
                </a:cxn>
              </a:cxnLst>
              <a:rect l="0" t="0" r="r" b="b"/>
              <a:pathLst>
                <a:path w="169" h="2592">
                  <a:moveTo>
                    <a:pt x="77" y="0"/>
                  </a:moveTo>
                  <a:lnTo>
                    <a:pt x="78" y="1122"/>
                  </a:lnTo>
                  <a:lnTo>
                    <a:pt x="166" y="1154"/>
                  </a:lnTo>
                  <a:lnTo>
                    <a:pt x="25" y="1218"/>
                  </a:lnTo>
                  <a:lnTo>
                    <a:pt x="78" y="1247"/>
                  </a:lnTo>
                  <a:lnTo>
                    <a:pt x="76" y="1827"/>
                  </a:lnTo>
                  <a:lnTo>
                    <a:pt x="169" y="1854"/>
                  </a:lnTo>
                  <a:lnTo>
                    <a:pt x="0" y="1923"/>
                  </a:lnTo>
                  <a:lnTo>
                    <a:pt x="76" y="1964"/>
                  </a:lnTo>
                  <a:lnTo>
                    <a:pt x="78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55" name="Freeform 47"/>
            <p:cNvSpPr>
              <a:spLocks/>
            </p:cNvSpPr>
            <p:nvPr/>
          </p:nvSpPr>
          <p:spPr bwMode="auto">
            <a:xfrm>
              <a:off x="5294" y="1296"/>
              <a:ext cx="171" cy="2592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9" y="1316"/>
                </a:cxn>
                <a:cxn ang="0">
                  <a:pos x="171" y="1353"/>
                </a:cxn>
                <a:cxn ang="0">
                  <a:pos x="19" y="1415"/>
                </a:cxn>
                <a:cxn ang="0">
                  <a:pos x="78" y="1451"/>
                </a:cxn>
                <a:cxn ang="0">
                  <a:pos x="78" y="1949"/>
                </a:cxn>
                <a:cxn ang="0">
                  <a:pos x="169" y="1979"/>
                </a:cxn>
                <a:cxn ang="0">
                  <a:pos x="0" y="2046"/>
                </a:cxn>
                <a:cxn ang="0">
                  <a:pos x="78" y="2085"/>
                </a:cxn>
                <a:cxn ang="0">
                  <a:pos x="77" y="2592"/>
                </a:cxn>
              </a:cxnLst>
              <a:rect l="0" t="0" r="r" b="b"/>
              <a:pathLst>
                <a:path w="171" h="2592">
                  <a:moveTo>
                    <a:pt x="76" y="0"/>
                  </a:moveTo>
                  <a:lnTo>
                    <a:pt x="79" y="1316"/>
                  </a:lnTo>
                  <a:lnTo>
                    <a:pt x="171" y="1353"/>
                  </a:lnTo>
                  <a:lnTo>
                    <a:pt x="19" y="1415"/>
                  </a:lnTo>
                  <a:lnTo>
                    <a:pt x="78" y="1451"/>
                  </a:lnTo>
                  <a:lnTo>
                    <a:pt x="78" y="1949"/>
                  </a:lnTo>
                  <a:lnTo>
                    <a:pt x="169" y="1979"/>
                  </a:lnTo>
                  <a:lnTo>
                    <a:pt x="0" y="2046"/>
                  </a:lnTo>
                  <a:lnTo>
                    <a:pt x="78" y="2085"/>
                  </a:lnTo>
                  <a:lnTo>
                    <a:pt x="77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56" name="Freeform 48"/>
            <p:cNvSpPr>
              <a:spLocks/>
            </p:cNvSpPr>
            <p:nvPr/>
          </p:nvSpPr>
          <p:spPr bwMode="auto">
            <a:xfrm>
              <a:off x="4622" y="2884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57" name="Freeform 49"/>
            <p:cNvSpPr>
              <a:spLocks/>
            </p:cNvSpPr>
            <p:nvPr/>
          </p:nvSpPr>
          <p:spPr bwMode="auto">
            <a:xfrm>
              <a:off x="4772" y="2904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58" name="Freeform 50"/>
            <p:cNvSpPr>
              <a:spLocks/>
            </p:cNvSpPr>
            <p:nvPr/>
          </p:nvSpPr>
          <p:spPr bwMode="auto">
            <a:xfrm>
              <a:off x="4924" y="2962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59" name="Freeform 51"/>
            <p:cNvSpPr>
              <a:spLocks/>
            </p:cNvSpPr>
            <p:nvPr/>
          </p:nvSpPr>
          <p:spPr bwMode="auto">
            <a:xfrm>
              <a:off x="5080" y="3024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60" name="Freeform 52"/>
            <p:cNvSpPr>
              <a:spLocks/>
            </p:cNvSpPr>
            <p:nvPr/>
          </p:nvSpPr>
          <p:spPr bwMode="auto">
            <a:xfrm>
              <a:off x="5218" y="3124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61" name="Freeform 53"/>
            <p:cNvSpPr>
              <a:spLocks/>
            </p:cNvSpPr>
            <p:nvPr/>
          </p:nvSpPr>
          <p:spPr bwMode="auto">
            <a:xfrm>
              <a:off x="5366" y="3246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62" name="Freeform 54"/>
            <p:cNvSpPr>
              <a:spLocks/>
            </p:cNvSpPr>
            <p:nvPr/>
          </p:nvSpPr>
          <p:spPr bwMode="auto">
            <a:xfrm>
              <a:off x="4632" y="1630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63" name="Freeform 55"/>
            <p:cNvSpPr>
              <a:spLocks/>
            </p:cNvSpPr>
            <p:nvPr/>
          </p:nvSpPr>
          <p:spPr bwMode="auto">
            <a:xfrm>
              <a:off x="4778" y="1832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64" name="Freeform 56"/>
            <p:cNvSpPr>
              <a:spLocks/>
            </p:cNvSpPr>
            <p:nvPr/>
          </p:nvSpPr>
          <p:spPr bwMode="auto">
            <a:xfrm>
              <a:off x="4932" y="2028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65" name="Freeform 57"/>
            <p:cNvSpPr>
              <a:spLocks/>
            </p:cNvSpPr>
            <p:nvPr/>
          </p:nvSpPr>
          <p:spPr bwMode="auto">
            <a:xfrm>
              <a:off x="5082" y="2236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66" name="Freeform 58"/>
            <p:cNvSpPr>
              <a:spLocks/>
            </p:cNvSpPr>
            <p:nvPr/>
          </p:nvSpPr>
          <p:spPr bwMode="auto">
            <a:xfrm>
              <a:off x="5224" y="2424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67" name="Freeform 59"/>
            <p:cNvSpPr>
              <a:spLocks/>
            </p:cNvSpPr>
            <p:nvPr/>
          </p:nvSpPr>
          <p:spPr bwMode="auto">
            <a:xfrm>
              <a:off x="5372" y="2620"/>
              <a:ext cx="8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68"/>
                </a:cxn>
                <a:cxn ang="0">
                  <a:pos x="0" y="0"/>
                </a:cxn>
              </a:cxnLst>
              <a:rect l="0" t="0" r="r" b="b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68" name="Text Box 60"/>
            <p:cNvSpPr txBox="1">
              <a:spLocks noChangeArrowheads="1"/>
            </p:cNvSpPr>
            <p:nvPr/>
          </p:nvSpPr>
          <p:spPr bwMode="auto">
            <a:xfrm rot="-5400000">
              <a:off x="3854" y="2282"/>
              <a:ext cx="95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Arial" charset="0"/>
                </a:rPr>
                <a:t>2 Way Travel Time</a:t>
              </a:r>
            </a:p>
          </p:txBody>
        </p:sp>
        <p:sp>
          <p:nvSpPr>
            <p:cNvPr id="273469" name="Text Box 61"/>
            <p:cNvSpPr txBox="1">
              <a:spLocks noChangeArrowheads="1"/>
            </p:cNvSpPr>
            <p:nvPr/>
          </p:nvSpPr>
          <p:spPr bwMode="auto">
            <a:xfrm>
              <a:off x="4169" y="960"/>
              <a:ext cx="88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Arial" charset="0"/>
                </a:rPr>
                <a:t>Offset (Distance)</a:t>
              </a:r>
            </a:p>
          </p:txBody>
        </p:sp>
        <p:sp>
          <p:nvSpPr>
            <p:cNvPr id="273470" name="Line 62"/>
            <p:cNvSpPr>
              <a:spLocks noChangeShapeType="1"/>
            </p:cNvSpPr>
            <p:nvPr/>
          </p:nvSpPr>
          <p:spPr bwMode="auto">
            <a:xfrm rot="-5400000">
              <a:off x="5012" y="763"/>
              <a:ext cx="0" cy="10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" name="Group 63"/>
            <p:cNvGrpSpPr>
              <a:grpSpLocks/>
            </p:cNvGrpSpPr>
            <p:nvPr/>
          </p:nvGrpSpPr>
          <p:grpSpPr bwMode="auto">
            <a:xfrm>
              <a:off x="4535" y="1136"/>
              <a:ext cx="936" cy="156"/>
              <a:chOff x="1844" y="1446"/>
              <a:chExt cx="1629" cy="156"/>
            </a:xfrm>
          </p:grpSpPr>
          <p:sp>
            <p:nvSpPr>
              <p:cNvPr id="273472" name="Text Box 64"/>
              <p:cNvSpPr txBox="1">
                <a:spLocks noChangeArrowheads="1"/>
              </p:cNvSpPr>
              <p:nvPr/>
            </p:nvSpPr>
            <p:spPr bwMode="auto">
              <a:xfrm>
                <a:off x="1844" y="1446"/>
                <a:ext cx="379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Arial" charset="0"/>
                  </a:rPr>
                  <a:t>R1</a:t>
                </a:r>
              </a:p>
            </p:txBody>
          </p:sp>
          <p:sp>
            <p:nvSpPr>
              <p:cNvPr id="273473" name="Text Box 65"/>
              <p:cNvSpPr txBox="1">
                <a:spLocks noChangeArrowheads="1"/>
              </p:cNvSpPr>
              <p:nvPr/>
            </p:nvSpPr>
            <p:spPr bwMode="auto">
              <a:xfrm>
                <a:off x="2156" y="1446"/>
                <a:ext cx="379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Arial" charset="0"/>
                  </a:rPr>
                  <a:t>R2</a:t>
                </a:r>
              </a:p>
            </p:txBody>
          </p:sp>
          <p:sp>
            <p:nvSpPr>
              <p:cNvPr id="273474" name="Text Box 66"/>
              <p:cNvSpPr txBox="1">
                <a:spLocks noChangeArrowheads="1"/>
              </p:cNvSpPr>
              <p:nvPr/>
            </p:nvSpPr>
            <p:spPr bwMode="auto">
              <a:xfrm>
                <a:off x="2469" y="1448"/>
                <a:ext cx="379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Arial" charset="0"/>
                  </a:rPr>
                  <a:t>R3</a:t>
                </a:r>
              </a:p>
            </p:txBody>
          </p:sp>
          <p:sp>
            <p:nvSpPr>
              <p:cNvPr id="273475" name="Text Box 67"/>
              <p:cNvSpPr txBox="1">
                <a:spLocks noChangeArrowheads="1"/>
              </p:cNvSpPr>
              <p:nvPr/>
            </p:nvSpPr>
            <p:spPr bwMode="auto">
              <a:xfrm>
                <a:off x="2780" y="1448"/>
                <a:ext cx="38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Arial" charset="0"/>
                  </a:rPr>
                  <a:t>R4</a:t>
                </a:r>
              </a:p>
            </p:txBody>
          </p:sp>
          <p:sp>
            <p:nvSpPr>
              <p:cNvPr id="273476" name="Text Box 68"/>
              <p:cNvSpPr txBox="1">
                <a:spLocks noChangeArrowheads="1"/>
              </p:cNvSpPr>
              <p:nvPr/>
            </p:nvSpPr>
            <p:spPr bwMode="auto">
              <a:xfrm>
                <a:off x="3093" y="1446"/>
                <a:ext cx="38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>
                    <a:latin typeface="Arial" charset="0"/>
                  </a:rPr>
                  <a:t>R5</a:t>
                </a:r>
              </a:p>
            </p:txBody>
          </p:sp>
        </p:grpSp>
        <p:sp>
          <p:nvSpPr>
            <p:cNvPr id="273477" name="Text Box 69"/>
            <p:cNvSpPr txBox="1">
              <a:spLocks noChangeArrowheads="1"/>
            </p:cNvSpPr>
            <p:nvPr/>
          </p:nvSpPr>
          <p:spPr bwMode="auto">
            <a:xfrm>
              <a:off x="4961" y="1714"/>
              <a:ext cx="717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solidFill>
                    <a:srgbClr val="FF0000"/>
                  </a:solidFill>
                  <a:latin typeface="Arial" charset="0"/>
                </a:rPr>
                <a:t>Direct Arrival</a:t>
              </a:r>
            </a:p>
          </p:txBody>
        </p:sp>
        <p:sp>
          <p:nvSpPr>
            <p:cNvPr id="273478" name="Text Box 70"/>
            <p:cNvSpPr txBox="1">
              <a:spLocks noChangeArrowheads="1"/>
            </p:cNvSpPr>
            <p:nvPr/>
          </p:nvSpPr>
          <p:spPr bwMode="auto">
            <a:xfrm>
              <a:off x="4595" y="3248"/>
              <a:ext cx="580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solidFill>
                    <a:schemeClr val="accent2"/>
                  </a:solidFill>
                  <a:latin typeface="Arial" charset="0"/>
                </a:rPr>
                <a:t>Reflection</a:t>
              </a:r>
            </a:p>
          </p:txBody>
        </p:sp>
      </p:grpSp>
      <p:sp>
        <p:nvSpPr>
          <p:cNvPr id="273479" name="Text Box 71"/>
          <p:cNvSpPr txBox="1">
            <a:spLocks noChangeArrowheads="1"/>
          </p:cNvSpPr>
          <p:nvPr/>
        </p:nvSpPr>
        <p:spPr bwMode="auto">
          <a:xfrm>
            <a:off x="566738" y="4913313"/>
            <a:ext cx="362585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800" b="1" dirty="0">
                <a:latin typeface="Tahoma" pitchFamily="34" charset="0"/>
              </a:rPr>
              <a:t>For each shot, reflections are recorded in 5 receivers</a:t>
            </a:r>
          </a:p>
          <a:p>
            <a:pPr algn="ctr"/>
            <a:endParaRPr lang="en-US" sz="1200" b="1" dirty="0">
              <a:latin typeface="Tahoma" pitchFamily="34" charset="0"/>
            </a:endParaRPr>
          </a:p>
          <a:p>
            <a:pPr algn="ctr"/>
            <a:r>
              <a:rPr lang="en-US" sz="1800" b="1" dirty="0">
                <a:latin typeface="Tahoma" pitchFamily="34" charset="0"/>
              </a:rPr>
              <a:t>There are 5 ‘bounce’ points along interface 3</a:t>
            </a:r>
          </a:p>
        </p:txBody>
      </p:sp>
      <p:grpSp>
        <p:nvGrpSpPr>
          <p:cNvPr id="5" name="Group 72"/>
          <p:cNvGrpSpPr>
            <a:grpSpLocks/>
          </p:cNvGrpSpPr>
          <p:nvPr/>
        </p:nvGrpSpPr>
        <p:grpSpPr bwMode="auto">
          <a:xfrm>
            <a:off x="492125" y="2557463"/>
            <a:ext cx="296863" cy="304800"/>
            <a:chOff x="-212" y="1830"/>
            <a:chExt cx="187" cy="192"/>
          </a:xfrm>
        </p:grpSpPr>
        <p:sp>
          <p:nvSpPr>
            <p:cNvPr id="273481" name="Oval 73"/>
            <p:cNvSpPr>
              <a:spLocks noChangeArrowheads="1"/>
            </p:cNvSpPr>
            <p:nvPr/>
          </p:nvSpPr>
          <p:spPr bwMode="auto">
            <a:xfrm>
              <a:off x="-201" y="1844"/>
              <a:ext cx="164" cy="1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82" name="Text Box 74"/>
            <p:cNvSpPr txBox="1">
              <a:spLocks noChangeArrowheads="1"/>
            </p:cNvSpPr>
            <p:nvPr/>
          </p:nvSpPr>
          <p:spPr bwMode="auto">
            <a:xfrm>
              <a:off x="-212" y="1830"/>
              <a:ext cx="18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>
                  <a:latin typeface="Tahoma" pitchFamily="34" charset="0"/>
                </a:rPr>
                <a:t>1</a:t>
              </a:r>
            </a:p>
          </p:txBody>
        </p:sp>
      </p:grpSp>
      <p:grpSp>
        <p:nvGrpSpPr>
          <p:cNvPr id="6" name="Group 75"/>
          <p:cNvGrpSpPr>
            <a:grpSpLocks/>
          </p:cNvGrpSpPr>
          <p:nvPr/>
        </p:nvGrpSpPr>
        <p:grpSpPr bwMode="auto">
          <a:xfrm>
            <a:off x="487363" y="3124200"/>
            <a:ext cx="296862" cy="304800"/>
            <a:chOff x="-212" y="1830"/>
            <a:chExt cx="187" cy="192"/>
          </a:xfrm>
        </p:grpSpPr>
        <p:sp>
          <p:nvSpPr>
            <p:cNvPr id="273484" name="Oval 76"/>
            <p:cNvSpPr>
              <a:spLocks noChangeArrowheads="1"/>
            </p:cNvSpPr>
            <p:nvPr/>
          </p:nvSpPr>
          <p:spPr bwMode="auto">
            <a:xfrm>
              <a:off x="-201" y="1844"/>
              <a:ext cx="164" cy="1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85" name="Text Box 77"/>
            <p:cNvSpPr txBox="1">
              <a:spLocks noChangeArrowheads="1"/>
            </p:cNvSpPr>
            <p:nvPr/>
          </p:nvSpPr>
          <p:spPr bwMode="auto">
            <a:xfrm>
              <a:off x="-212" y="1830"/>
              <a:ext cx="18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>
                  <a:latin typeface="Tahoma" pitchFamily="34" charset="0"/>
                </a:rPr>
                <a:t>2</a:t>
              </a:r>
            </a:p>
          </p:txBody>
        </p:sp>
      </p:grpSp>
      <p:grpSp>
        <p:nvGrpSpPr>
          <p:cNvPr id="7" name="Group 78"/>
          <p:cNvGrpSpPr>
            <a:grpSpLocks/>
          </p:cNvGrpSpPr>
          <p:nvPr/>
        </p:nvGrpSpPr>
        <p:grpSpPr bwMode="auto">
          <a:xfrm>
            <a:off x="496888" y="3810000"/>
            <a:ext cx="296862" cy="304800"/>
            <a:chOff x="-212" y="1830"/>
            <a:chExt cx="187" cy="192"/>
          </a:xfrm>
        </p:grpSpPr>
        <p:sp>
          <p:nvSpPr>
            <p:cNvPr id="273487" name="Oval 79"/>
            <p:cNvSpPr>
              <a:spLocks noChangeArrowheads="1"/>
            </p:cNvSpPr>
            <p:nvPr/>
          </p:nvSpPr>
          <p:spPr bwMode="auto">
            <a:xfrm>
              <a:off x="-201" y="1844"/>
              <a:ext cx="164" cy="1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488" name="Text Box 80"/>
            <p:cNvSpPr txBox="1">
              <a:spLocks noChangeArrowheads="1"/>
            </p:cNvSpPr>
            <p:nvPr/>
          </p:nvSpPr>
          <p:spPr bwMode="auto">
            <a:xfrm>
              <a:off x="-212" y="1830"/>
              <a:ext cx="18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>
                  <a:latin typeface="Tahoma" pitchFamily="34" charset="0"/>
                </a:rPr>
                <a:t>3</a:t>
              </a:r>
            </a:p>
          </p:txBody>
        </p:sp>
      </p:grpSp>
      <p:sp>
        <p:nvSpPr>
          <p:cNvPr id="273489" name="Rectangle 81"/>
          <p:cNvSpPr>
            <a:spLocks noChangeArrowheads="1"/>
          </p:cNvSpPr>
          <p:nvPr/>
        </p:nvSpPr>
        <p:spPr bwMode="auto">
          <a:xfrm>
            <a:off x="6453188" y="941388"/>
            <a:ext cx="15071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For Shot 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ChangeArrowheads="1"/>
          </p:cNvSpPr>
          <p:nvPr/>
        </p:nvSpPr>
        <p:spPr bwMode="auto">
          <a:xfrm>
            <a:off x="5934075" y="1419225"/>
            <a:ext cx="2446338" cy="49657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35" name="Rectangle 3"/>
          <p:cNvSpPr>
            <a:spLocks noChangeArrowheads="1"/>
          </p:cNvSpPr>
          <p:nvPr/>
        </p:nvSpPr>
        <p:spPr bwMode="auto">
          <a:xfrm>
            <a:off x="498475" y="1301750"/>
            <a:ext cx="5129213" cy="321786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Common Midpoint Gather</a:t>
            </a:r>
          </a:p>
        </p:txBody>
      </p:sp>
      <p:sp>
        <p:nvSpPr>
          <p:cNvPr id="274437" name="Freeform 5"/>
          <p:cNvSpPr>
            <a:spLocks/>
          </p:cNvSpPr>
          <p:nvPr/>
        </p:nvSpPr>
        <p:spPr bwMode="auto">
          <a:xfrm flipH="1">
            <a:off x="492125" y="3938588"/>
            <a:ext cx="5135563" cy="577850"/>
          </a:xfrm>
          <a:custGeom>
            <a:avLst/>
            <a:gdLst/>
            <a:ahLst/>
            <a:cxnLst>
              <a:cxn ang="0">
                <a:pos x="699" y="24"/>
              </a:cxn>
              <a:cxn ang="0">
                <a:pos x="870" y="30"/>
              </a:cxn>
              <a:cxn ang="0">
                <a:pos x="1017" y="30"/>
              </a:cxn>
              <a:cxn ang="0">
                <a:pos x="1095" y="48"/>
              </a:cxn>
              <a:cxn ang="0">
                <a:pos x="1209" y="54"/>
              </a:cxn>
              <a:cxn ang="0">
                <a:pos x="1269" y="54"/>
              </a:cxn>
              <a:cxn ang="0">
                <a:pos x="1386" y="48"/>
              </a:cxn>
              <a:cxn ang="0">
                <a:pos x="1656" y="21"/>
              </a:cxn>
              <a:cxn ang="0">
                <a:pos x="1875" y="27"/>
              </a:cxn>
              <a:cxn ang="0">
                <a:pos x="2019" y="36"/>
              </a:cxn>
              <a:cxn ang="0">
                <a:pos x="2163" y="12"/>
              </a:cxn>
              <a:cxn ang="0">
                <a:pos x="2163" y="585"/>
              </a:cxn>
              <a:cxn ang="0">
                <a:pos x="0" y="585"/>
              </a:cxn>
              <a:cxn ang="0">
                <a:pos x="0" y="0"/>
              </a:cxn>
              <a:cxn ang="0">
                <a:pos x="153" y="9"/>
              </a:cxn>
              <a:cxn ang="0">
                <a:pos x="399" y="21"/>
              </a:cxn>
              <a:cxn ang="0">
                <a:pos x="564" y="30"/>
              </a:cxn>
              <a:cxn ang="0">
                <a:pos x="699" y="24"/>
              </a:cxn>
            </a:cxnLst>
            <a:rect l="0" t="0" r="r" b="b"/>
            <a:pathLst>
              <a:path w="2163" h="585">
                <a:moveTo>
                  <a:pt x="699" y="24"/>
                </a:moveTo>
                <a:lnTo>
                  <a:pt x="870" y="30"/>
                </a:lnTo>
                <a:lnTo>
                  <a:pt x="1017" y="30"/>
                </a:lnTo>
                <a:lnTo>
                  <a:pt x="1095" y="48"/>
                </a:lnTo>
                <a:lnTo>
                  <a:pt x="1209" y="54"/>
                </a:lnTo>
                <a:lnTo>
                  <a:pt x="1269" y="54"/>
                </a:lnTo>
                <a:lnTo>
                  <a:pt x="1386" y="48"/>
                </a:lnTo>
                <a:lnTo>
                  <a:pt x="1656" y="21"/>
                </a:lnTo>
                <a:lnTo>
                  <a:pt x="1875" y="27"/>
                </a:lnTo>
                <a:lnTo>
                  <a:pt x="2019" y="36"/>
                </a:lnTo>
                <a:lnTo>
                  <a:pt x="2163" y="12"/>
                </a:lnTo>
                <a:lnTo>
                  <a:pt x="2163" y="585"/>
                </a:lnTo>
                <a:lnTo>
                  <a:pt x="0" y="585"/>
                </a:lnTo>
                <a:lnTo>
                  <a:pt x="0" y="0"/>
                </a:lnTo>
                <a:lnTo>
                  <a:pt x="153" y="9"/>
                </a:lnTo>
                <a:lnTo>
                  <a:pt x="399" y="21"/>
                </a:lnTo>
                <a:lnTo>
                  <a:pt x="564" y="30"/>
                </a:lnTo>
                <a:lnTo>
                  <a:pt x="699" y="24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38" name="Rectangle 6"/>
          <p:cNvSpPr>
            <a:spLocks noChangeArrowheads="1"/>
          </p:cNvSpPr>
          <p:nvPr/>
        </p:nvSpPr>
        <p:spPr bwMode="auto">
          <a:xfrm>
            <a:off x="3027363" y="3921125"/>
            <a:ext cx="163512" cy="1301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39" name="Freeform 7"/>
          <p:cNvSpPr>
            <a:spLocks/>
          </p:cNvSpPr>
          <p:nvPr/>
        </p:nvSpPr>
        <p:spPr bwMode="auto">
          <a:xfrm>
            <a:off x="498475" y="2095500"/>
            <a:ext cx="5129213" cy="617538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157" y="0"/>
              </a:cxn>
              <a:cxn ang="0">
                <a:pos x="2160" y="174"/>
              </a:cxn>
              <a:cxn ang="0">
                <a:pos x="0" y="240"/>
              </a:cxn>
              <a:cxn ang="0">
                <a:pos x="0" y="3"/>
              </a:cxn>
            </a:cxnLst>
            <a:rect l="0" t="0" r="r" b="b"/>
            <a:pathLst>
              <a:path w="2160" h="240">
                <a:moveTo>
                  <a:pt x="0" y="3"/>
                </a:moveTo>
                <a:lnTo>
                  <a:pt x="2157" y="0"/>
                </a:lnTo>
                <a:lnTo>
                  <a:pt x="2160" y="174"/>
                </a:lnTo>
                <a:lnTo>
                  <a:pt x="0" y="240"/>
                </a:lnTo>
                <a:lnTo>
                  <a:pt x="0" y="3"/>
                </a:lnTo>
                <a:close/>
              </a:path>
            </a:pathLst>
          </a:cu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40" name="Freeform 8" descr="30%"/>
          <p:cNvSpPr>
            <a:spLocks/>
          </p:cNvSpPr>
          <p:nvPr/>
        </p:nvSpPr>
        <p:spPr bwMode="auto">
          <a:xfrm>
            <a:off x="492125" y="2543175"/>
            <a:ext cx="5135563" cy="739775"/>
          </a:xfrm>
          <a:custGeom>
            <a:avLst/>
            <a:gdLst/>
            <a:ahLst/>
            <a:cxnLst>
              <a:cxn ang="0">
                <a:pos x="3" y="69"/>
              </a:cxn>
              <a:cxn ang="0">
                <a:pos x="2163" y="0"/>
              </a:cxn>
              <a:cxn ang="0">
                <a:pos x="2163" y="195"/>
              </a:cxn>
              <a:cxn ang="0">
                <a:pos x="0" y="288"/>
              </a:cxn>
              <a:cxn ang="0">
                <a:pos x="3" y="69"/>
              </a:cxn>
            </a:cxnLst>
            <a:rect l="0" t="0" r="r" b="b"/>
            <a:pathLst>
              <a:path w="2163" h="288">
                <a:moveTo>
                  <a:pt x="3" y="69"/>
                </a:moveTo>
                <a:lnTo>
                  <a:pt x="2163" y="0"/>
                </a:lnTo>
                <a:lnTo>
                  <a:pt x="2163" y="195"/>
                </a:lnTo>
                <a:lnTo>
                  <a:pt x="0" y="288"/>
                </a:lnTo>
                <a:lnTo>
                  <a:pt x="3" y="69"/>
                </a:lnTo>
                <a:close/>
              </a:path>
            </a:pathLst>
          </a:custGeom>
          <a:pattFill prst="pct30">
            <a:fgClr>
              <a:srgbClr val="996633"/>
            </a:fgClr>
            <a:bgClr>
              <a:schemeClr val="bg1"/>
            </a:bgClr>
          </a:pattFill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41" name="Freeform 9"/>
          <p:cNvSpPr>
            <a:spLocks/>
          </p:cNvSpPr>
          <p:nvPr/>
        </p:nvSpPr>
        <p:spPr bwMode="auto">
          <a:xfrm flipH="1">
            <a:off x="2819400" y="2378075"/>
            <a:ext cx="484188" cy="1598613"/>
          </a:xfrm>
          <a:custGeom>
            <a:avLst/>
            <a:gdLst/>
            <a:ahLst/>
            <a:cxnLst>
              <a:cxn ang="0">
                <a:pos x="283" y="22"/>
              </a:cxn>
              <a:cxn ang="0">
                <a:pos x="126" y="922"/>
              </a:cxn>
              <a:cxn ang="0">
                <a:pos x="0" y="0"/>
              </a:cxn>
            </a:cxnLst>
            <a:rect l="0" t="0" r="r" b="b"/>
            <a:pathLst>
              <a:path w="283" h="922">
                <a:moveTo>
                  <a:pt x="283" y="22"/>
                </a:moveTo>
                <a:lnTo>
                  <a:pt x="126" y="922"/>
                </a:ln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42" name="Freeform 10"/>
          <p:cNvSpPr>
            <a:spLocks/>
          </p:cNvSpPr>
          <p:nvPr/>
        </p:nvSpPr>
        <p:spPr bwMode="auto">
          <a:xfrm flipH="1">
            <a:off x="2376488" y="2374900"/>
            <a:ext cx="1519237" cy="1601788"/>
          </a:xfrm>
          <a:custGeom>
            <a:avLst/>
            <a:gdLst/>
            <a:ahLst/>
            <a:cxnLst>
              <a:cxn ang="0">
                <a:pos x="522" y="24"/>
              </a:cxn>
              <a:cxn ang="0">
                <a:pos x="276" y="924"/>
              </a:cxn>
              <a:cxn ang="0">
                <a:pos x="0" y="0"/>
              </a:cxn>
            </a:cxnLst>
            <a:rect l="0" t="0" r="r" b="b"/>
            <a:pathLst>
              <a:path w="522" h="924">
                <a:moveTo>
                  <a:pt x="522" y="24"/>
                </a:moveTo>
                <a:lnTo>
                  <a:pt x="276" y="924"/>
                </a:ln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43" name="Freeform 11"/>
          <p:cNvSpPr>
            <a:spLocks/>
          </p:cNvSpPr>
          <p:nvPr/>
        </p:nvSpPr>
        <p:spPr bwMode="auto">
          <a:xfrm flipH="1">
            <a:off x="1924050" y="2409825"/>
            <a:ext cx="2524125" cy="1566863"/>
          </a:xfrm>
          <a:custGeom>
            <a:avLst/>
            <a:gdLst/>
            <a:ahLst/>
            <a:cxnLst>
              <a:cxn ang="0">
                <a:pos x="777" y="25"/>
              </a:cxn>
              <a:cxn ang="0">
                <a:pos x="418" y="904"/>
              </a:cxn>
              <a:cxn ang="0">
                <a:pos x="0" y="0"/>
              </a:cxn>
            </a:cxnLst>
            <a:rect l="0" t="0" r="r" b="b"/>
            <a:pathLst>
              <a:path w="777" h="904">
                <a:moveTo>
                  <a:pt x="777" y="25"/>
                </a:moveTo>
                <a:lnTo>
                  <a:pt x="418" y="904"/>
                </a:ln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44" name="Freeform 12"/>
          <p:cNvSpPr>
            <a:spLocks/>
          </p:cNvSpPr>
          <p:nvPr/>
        </p:nvSpPr>
        <p:spPr bwMode="auto">
          <a:xfrm flipH="1">
            <a:off x="1498600" y="2422525"/>
            <a:ext cx="3411538" cy="1554163"/>
          </a:xfrm>
          <a:custGeom>
            <a:avLst/>
            <a:gdLst/>
            <a:ahLst/>
            <a:cxnLst>
              <a:cxn ang="0">
                <a:pos x="1026" y="32"/>
              </a:cxn>
              <a:cxn ang="0">
                <a:pos x="550" y="892"/>
              </a:cxn>
              <a:cxn ang="0">
                <a:pos x="0" y="0"/>
              </a:cxn>
            </a:cxnLst>
            <a:rect l="0" t="0" r="r" b="b"/>
            <a:pathLst>
              <a:path w="1026" h="892">
                <a:moveTo>
                  <a:pt x="1026" y="32"/>
                </a:moveTo>
                <a:lnTo>
                  <a:pt x="550" y="892"/>
                </a:ln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45" name="Freeform 13"/>
          <p:cNvSpPr>
            <a:spLocks/>
          </p:cNvSpPr>
          <p:nvPr/>
        </p:nvSpPr>
        <p:spPr bwMode="auto">
          <a:xfrm flipH="1">
            <a:off x="728663" y="2476500"/>
            <a:ext cx="4383087" cy="1500188"/>
          </a:xfrm>
          <a:custGeom>
            <a:avLst/>
            <a:gdLst/>
            <a:ahLst/>
            <a:cxnLst>
              <a:cxn ang="0">
                <a:pos x="1249" y="18"/>
              </a:cxn>
              <a:cxn ang="0">
                <a:pos x="578" y="866"/>
              </a:cxn>
              <a:cxn ang="0">
                <a:pos x="0" y="0"/>
              </a:cxn>
            </a:cxnLst>
            <a:rect l="0" t="0" r="r" b="b"/>
            <a:pathLst>
              <a:path w="1249" h="866">
                <a:moveTo>
                  <a:pt x="1249" y="18"/>
                </a:moveTo>
                <a:lnTo>
                  <a:pt x="578" y="866"/>
                </a:ln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46" name="Text Box 14"/>
          <p:cNvSpPr txBox="1">
            <a:spLocks noChangeArrowheads="1"/>
          </p:cNvSpPr>
          <p:nvPr/>
        </p:nvSpPr>
        <p:spPr bwMode="auto">
          <a:xfrm>
            <a:off x="1624013" y="1244600"/>
            <a:ext cx="8842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Sources</a:t>
            </a:r>
          </a:p>
        </p:txBody>
      </p:sp>
      <p:sp>
        <p:nvSpPr>
          <p:cNvPr id="274447" name="Text Box 15"/>
          <p:cNvSpPr txBox="1">
            <a:spLocks noChangeArrowheads="1"/>
          </p:cNvSpPr>
          <p:nvPr/>
        </p:nvSpPr>
        <p:spPr bwMode="auto">
          <a:xfrm>
            <a:off x="3309938" y="1249363"/>
            <a:ext cx="1022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Receivers</a:t>
            </a:r>
          </a:p>
        </p:txBody>
      </p:sp>
      <p:sp>
        <p:nvSpPr>
          <p:cNvPr id="274448" name="Text Box 16"/>
          <p:cNvSpPr txBox="1">
            <a:spLocks noChangeArrowheads="1"/>
          </p:cNvSpPr>
          <p:nvPr/>
        </p:nvSpPr>
        <p:spPr bwMode="auto">
          <a:xfrm>
            <a:off x="3144838" y="1830388"/>
            <a:ext cx="411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R1</a:t>
            </a:r>
          </a:p>
        </p:txBody>
      </p:sp>
      <p:sp>
        <p:nvSpPr>
          <p:cNvPr id="274449" name="Text Box 17"/>
          <p:cNvSpPr txBox="1">
            <a:spLocks noChangeArrowheads="1"/>
          </p:cNvSpPr>
          <p:nvPr/>
        </p:nvSpPr>
        <p:spPr bwMode="auto">
          <a:xfrm>
            <a:off x="3695700" y="1830388"/>
            <a:ext cx="411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R2</a:t>
            </a:r>
          </a:p>
        </p:txBody>
      </p:sp>
      <p:sp>
        <p:nvSpPr>
          <p:cNvPr id="274450" name="Text Box 18"/>
          <p:cNvSpPr txBox="1">
            <a:spLocks noChangeArrowheads="1"/>
          </p:cNvSpPr>
          <p:nvPr/>
        </p:nvSpPr>
        <p:spPr bwMode="auto">
          <a:xfrm>
            <a:off x="4241800" y="1830388"/>
            <a:ext cx="411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R3</a:t>
            </a:r>
          </a:p>
        </p:txBody>
      </p:sp>
      <p:sp>
        <p:nvSpPr>
          <p:cNvPr id="274451" name="Text Box 19"/>
          <p:cNvSpPr txBox="1">
            <a:spLocks noChangeArrowheads="1"/>
          </p:cNvSpPr>
          <p:nvPr/>
        </p:nvSpPr>
        <p:spPr bwMode="auto">
          <a:xfrm>
            <a:off x="4754563" y="1830388"/>
            <a:ext cx="411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R4</a:t>
            </a:r>
          </a:p>
        </p:txBody>
      </p:sp>
      <p:sp>
        <p:nvSpPr>
          <p:cNvPr id="274452" name="Text Box 20"/>
          <p:cNvSpPr txBox="1">
            <a:spLocks noChangeArrowheads="1"/>
          </p:cNvSpPr>
          <p:nvPr/>
        </p:nvSpPr>
        <p:spPr bwMode="auto">
          <a:xfrm>
            <a:off x="5195888" y="1830388"/>
            <a:ext cx="411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R5</a:t>
            </a:r>
          </a:p>
        </p:txBody>
      </p:sp>
      <p:sp>
        <p:nvSpPr>
          <p:cNvPr id="274453" name="Text Box 21"/>
          <p:cNvSpPr txBox="1">
            <a:spLocks noChangeArrowheads="1"/>
          </p:cNvSpPr>
          <p:nvPr/>
        </p:nvSpPr>
        <p:spPr bwMode="auto">
          <a:xfrm>
            <a:off x="2635250" y="1830388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S1</a:t>
            </a:r>
          </a:p>
        </p:txBody>
      </p:sp>
      <p:sp>
        <p:nvSpPr>
          <p:cNvPr id="274454" name="Oval 22"/>
          <p:cNvSpPr>
            <a:spLocks noChangeArrowheads="1"/>
          </p:cNvSpPr>
          <p:nvPr/>
        </p:nvSpPr>
        <p:spPr bwMode="auto">
          <a:xfrm flipH="1">
            <a:off x="4900613" y="2249488"/>
            <a:ext cx="85725" cy="79375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55" name="Oval 23"/>
          <p:cNvSpPr>
            <a:spLocks noChangeArrowheads="1"/>
          </p:cNvSpPr>
          <p:nvPr/>
        </p:nvSpPr>
        <p:spPr bwMode="auto">
          <a:xfrm flipH="1">
            <a:off x="4389438" y="2244725"/>
            <a:ext cx="90487" cy="8255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56" name="Oval 24"/>
          <p:cNvSpPr>
            <a:spLocks noChangeArrowheads="1"/>
          </p:cNvSpPr>
          <p:nvPr/>
        </p:nvSpPr>
        <p:spPr bwMode="auto">
          <a:xfrm flipH="1">
            <a:off x="3835400" y="2241550"/>
            <a:ext cx="87313" cy="8255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57" name="Oval 25"/>
          <p:cNvSpPr>
            <a:spLocks noChangeArrowheads="1"/>
          </p:cNvSpPr>
          <p:nvPr/>
        </p:nvSpPr>
        <p:spPr bwMode="auto">
          <a:xfrm flipH="1">
            <a:off x="3281363" y="2249488"/>
            <a:ext cx="85725" cy="79375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58" name="Rectangle 26"/>
          <p:cNvSpPr>
            <a:spLocks noChangeArrowheads="1"/>
          </p:cNvSpPr>
          <p:nvPr/>
        </p:nvSpPr>
        <p:spPr bwMode="auto">
          <a:xfrm flipH="1">
            <a:off x="2762250" y="2233613"/>
            <a:ext cx="104775" cy="82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59" name="Oval 27"/>
          <p:cNvSpPr>
            <a:spLocks noChangeArrowheads="1"/>
          </p:cNvSpPr>
          <p:nvPr/>
        </p:nvSpPr>
        <p:spPr bwMode="auto">
          <a:xfrm flipH="1">
            <a:off x="5348288" y="2249488"/>
            <a:ext cx="84137" cy="79375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60" name="Rectangle 28"/>
          <p:cNvSpPr>
            <a:spLocks noChangeArrowheads="1"/>
          </p:cNvSpPr>
          <p:nvPr/>
        </p:nvSpPr>
        <p:spPr bwMode="auto">
          <a:xfrm flipH="1">
            <a:off x="677863" y="2233613"/>
            <a:ext cx="104775" cy="82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61" name="Rectangle 29"/>
          <p:cNvSpPr>
            <a:spLocks noChangeArrowheads="1"/>
          </p:cNvSpPr>
          <p:nvPr/>
        </p:nvSpPr>
        <p:spPr bwMode="auto">
          <a:xfrm flipH="1">
            <a:off x="1316038" y="2233613"/>
            <a:ext cx="104775" cy="82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62" name="Rectangle 30"/>
          <p:cNvSpPr>
            <a:spLocks noChangeArrowheads="1"/>
          </p:cNvSpPr>
          <p:nvPr/>
        </p:nvSpPr>
        <p:spPr bwMode="auto">
          <a:xfrm flipH="1">
            <a:off x="1828800" y="2233613"/>
            <a:ext cx="104775" cy="82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63" name="Rectangle 31"/>
          <p:cNvSpPr>
            <a:spLocks noChangeArrowheads="1"/>
          </p:cNvSpPr>
          <p:nvPr/>
        </p:nvSpPr>
        <p:spPr bwMode="auto">
          <a:xfrm flipH="1">
            <a:off x="2316163" y="2233613"/>
            <a:ext cx="104775" cy="82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64" name="Rectangle 32"/>
          <p:cNvSpPr>
            <a:spLocks noChangeArrowheads="1"/>
          </p:cNvSpPr>
          <p:nvPr/>
        </p:nvSpPr>
        <p:spPr bwMode="auto">
          <a:xfrm flipH="1">
            <a:off x="2762250" y="2233613"/>
            <a:ext cx="104775" cy="82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65" name="Text Box 33"/>
          <p:cNvSpPr txBox="1">
            <a:spLocks noChangeArrowheads="1"/>
          </p:cNvSpPr>
          <p:nvPr/>
        </p:nvSpPr>
        <p:spPr bwMode="auto">
          <a:xfrm>
            <a:off x="2192338" y="1830388"/>
            <a:ext cx="4016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S2</a:t>
            </a:r>
          </a:p>
        </p:txBody>
      </p:sp>
      <p:sp>
        <p:nvSpPr>
          <p:cNvPr id="274466" name="Text Box 34"/>
          <p:cNvSpPr txBox="1">
            <a:spLocks noChangeArrowheads="1"/>
          </p:cNvSpPr>
          <p:nvPr/>
        </p:nvSpPr>
        <p:spPr bwMode="auto">
          <a:xfrm>
            <a:off x="1704975" y="1830388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S3</a:t>
            </a:r>
          </a:p>
        </p:txBody>
      </p:sp>
      <p:sp>
        <p:nvSpPr>
          <p:cNvPr id="274467" name="Text Box 35"/>
          <p:cNvSpPr txBox="1">
            <a:spLocks noChangeArrowheads="1"/>
          </p:cNvSpPr>
          <p:nvPr/>
        </p:nvSpPr>
        <p:spPr bwMode="auto">
          <a:xfrm>
            <a:off x="1189038" y="1830388"/>
            <a:ext cx="4016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S4</a:t>
            </a:r>
          </a:p>
        </p:txBody>
      </p:sp>
      <p:sp>
        <p:nvSpPr>
          <p:cNvPr id="274468" name="Text Box 36"/>
          <p:cNvSpPr txBox="1">
            <a:spLocks noChangeArrowheads="1"/>
          </p:cNvSpPr>
          <p:nvPr/>
        </p:nvSpPr>
        <p:spPr bwMode="auto">
          <a:xfrm>
            <a:off x="541338" y="1830388"/>
            <a:ext cx="4016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S5</a:t>
            </a:r>
          </a:p>
        </p:txBody>
      </p:sp>
      <p:sp>
        <p:nvSpPr>
          <p:cNvPr id="274469" name="Text Box 37"/>
          <p:cNvSpPr txBox="1">
            <a:spLocks noChangeArrowheads="1"/>
          </p:cNvSpPr>
          <p:nvPr/>
        </p:nvSpPr>
        <p:spPr bwMode="auto">
          <a:xfrm>
            <a:off x="908050" y="4625975"/>
            <a:ext cx="4302125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800" b="1" dirty="0">
                <a:latin typeface="Tahoma" pitchFamily="34" charset="0"/>
              </a:rPr>
              <a:t>We sort the shot-receiver pairs so that data from the same ‘bounce’ point (e.g., at ‘A’) is captured</a:t>
            </a:r>
          </a:p>
        </p:txBody>
      </p:sp>
      <p:sp>
        <p:nvSpPr>
          <p:cNvPr id="274470" name="Text Box 38"/>
          <p:cNvSpPr txBox="1">
            <a:spLocks noChangeArrowheads="1"/>
          </p:cNvSpPr>
          <p:nvPr/>
        </p:nvSpPr>
        <p:spPr bwMode="auto">
          <a:xfrm>
            <a:off x="1298054" y="5972175"/>
            <a:ext cx="35221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0033CC"/>
                </a:solidFill>
                <a:latin typeface="Tahoma" pitchFamily="34" charset="0"/>
              </a:rPr>
              <a:t>CMP = common </a:t>
            </a:r>
            <a:r>
              <a:rPr lang="en-US" sz="2000" b="1" dirty="0" smtClean="0">
                <a:solidFill>
                  <a:srgbClr val="0033CC"/>
                </a:solidFill>
                <a:latin typeface="Tahoma" pitchFamily="34" charset="0"/>
              </a:rPr>
              <a:t>midpoint</a:t>
            </a:r>
            <a:endParaRPr lang="en-US" sz="2000" b="1" dirty="0">
              <a:solidFill>
                <a:srgbClr val="0033CC"/>
              </a:solidFill>
              <a:latin typeface="Tahoma" pitchFamily="34" charset="0"/>
            </a:endParaRPr>
          </a:p>
        </p:txBody>
      </p:sp>
      <p:sp>
        <p:nvSpPr>
          <p:cNvPr id="274471" name="Rectangle 39"/>
          <p:cNvSpPr>
            <a:spLocks noChangeArrowheads="1"/>
          </p:cNvSpPr>
          <p:nvPr/>
        </p:nvSpPr>
        <p:spPr bwMode="auto">
          <a:xfrm>
            <a:off x="6453188" y="941388"/>
            <a:ext cx="16033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For Point A</a:t>
            </a:r>
          </a:p>
        </p:txBody>
      </p:sp>
      <p:sp>
        <p:nvSpPr>
          <p:cNvPr id="274472" name="Rectangle 40"/>
          <p:cNvSpPr>
            <a:spLocks noChangeArrowheads="1"/>
          </p:cNvSpPr>
          <p:nvPr/>
        </p:nvSpPr>
        <p:spPr bwMode="auto">
          <a:xfrm>
            <a:off x="3071813" y="4029075"/>
            <a:ext cx="358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ahoma" pitchFamily="34" charset="0"/>
              </a:rPr>
              <a:t>A</a:t>
            </a:r>
          </a:p>
        </p:txBody>
      </p:sp>
      <p:sp>
        <p:nvSpPr>
          <p:cNvPr id="274473" name="Line 41"/>
          <p:cNvSpPr>
            <a:spLocks noChangeShapeType="1"/>
          </p:cNvSpPr>
          <p:nvPr/>
        </p:nvSpPr>
        <p:spPr bwMode="auto">
          <a:xfrm flipV="1">
            <a:off x="3086100" y="1728788"/>
            <a:ext cx="0" cy="236061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4474" name="Freeform 42"/>
          <p:cNvSpPr>
            <a:spLocks/>
          </p:cNvSpPr>
          <p:nvPr/>
        </p:nvSpPr>
        <p:spPr bwMode="auto">
          <a:xfrm>
            <a:off x="6343650" y="4370388"/>
            <a:ext cx="1952625" cy="8001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3" y="33"/>
              </a:cxn>
              <a:cxn ang="0">
                <a:pos x="357" y="51"/>
              </a:cxn>
              <a:cxn ang="0">
                <a:pos x="468" y="78"/>
              </a:cxn>
              <a:cxn ang="0">
                <a:pos x="597" y="114"/>
              </a:cxn>
              <a:cxn ang="0">
                <a:pos x="726" y="165"/>
              </a:cxn>
              <a:cxn ang="0">
                <a:pos x="897" y="261"/>
              </a:cxn>
              <a:cxn ang="0">
                <a:pos x="993" y="327"/>
              </a:cxn>
              <a:cxn ang="0">
                <a:pos x="1230" y="504"/>
              </a:cxn>
            </a:cxnLst>
            <a:rect l="0" t="0" r="r" b="b"/>
            <a:pathLst>
              <a:path w="1230" h="504">
                <a:moveTo>
                  <a:pt x="0" y="0"/>
                </a:moveTo>
                <a:lnTo>
                  <a:pt x="243" y="33"/>
                </a:lnTo>
                <a:lnTo>
                  <a:pt x="357" y="51"/>
                </a:lnTo>
                <a:lnTo>
                  <a:pt x="468" y="78"/>
                </a:lnTo>
                <a:lnTo>
                  <a:pt x="597" y="114"/>
                </a:lnTo>
                <a:lnTo>
                  <a:pt x="726" y="165"/>
                </a:lnTo>
                <a:lnTo>
                  <a:pt x="897" y="261"/>
                </a:lnTo>
                <a:lnTo>
                  <a:pt x="993" y="327"/>
                </a:lnTo>
                <a:lnTo>
                  <a:pt x="1230" y="504"/>
                </a:lnTo>
              </a:path>
            </a:pathLst>
          </a:custGeom>
          <a:noFill/>
          <a:ln w="19050" cap="flat" cmpd="sng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75" name="Line 43"/>
          <p:cNvSpPr>
            <a:spLocks noChangeShapeType="1"/>
          </p:cNvSpPr>
          <p:nvPr/>
        </p:nvSpPr>
        <p:spPr bwMode="auto">
          <a:xfrm>
            <a:off x="6229350" y="1866900"/>
            <a:ext cx="190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76" name="Freeform 44"/>
          <p:cNvSpPr>
            <a:spLocks/>
          </p:cNvSpPr>
          <p:nvPr/>
        </p:nvSpPr>
        <p:spPr bwMode="auto">
          <a:xfrm>
            <a:off x="7502525" y="4643438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77" name="Freeform 45"/>
          <p:cNvSpPr>
            <a:spLocks/>
          </p:cNvSpPr>
          <p:nvPr/>
        </p:nvSpPr>
        <p:spPr bwMode="auto">
          <a:xfrm>
            <a:off x="7410450" y="1851025"/>
            <a:ext cx="231775" cy="4138613"/>
          </a:xfrm>
          <a:custGeom>
            <a:avLst/>
            <a:gdLst/>
            <a:ahLst/>
            <a:cxnLst>
              <a:cxn ang="0">
                <a:pos x="63" y="0"/>
              </a:cxn>
              <a:cxn ang="0">
                <a:pos x="62" y="1759"/>
              </a:cxn>
              <a:cxn ang="0">
                <a:pos x="146" y="1787"/>
              </a:cxn>
              <a:cxn ang="0">
                <a:pos x="0" y="1853"/>
              </a:cxn>
              <a:cxn ang="0">
                <a:pos x="64" y="1899"/>
              </a:cxn>
              <a:cxn ang="0">
                <a:pos x="66" y="2607"/>
              </a:cxn>
            </a:cxnLst>
            <a:rect l="0" t="0" r="r" b="b"/>
            <a:pathLst>
              <a:path w="146" h="2607">
                <a:moveTo>
                  <a:pt x="63" y="0"/>
                </a:moveTo>
                <a:lnTo>
                  <a:pt x="62" y="1759"/>
                </a:lnTo>
                <a:lnTo>
                  <a:pt x="146" y="1787"/>
                </a:lnTo>
                <a:lnTo>
                  <a:pt x="0" y="1853"/>
                </a:lnTo>
                <a:lnTo>
                  <a:pt x="64" y="1899"/>
                </a:lnTo>
                <a:lnTo>
                  <a:pt x="66" y="2607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78" name="Freeform 46"/>
          <p:cNvSpPr>
            <a:spLocks/>
          </p:cNvSpPr>
          <p:nvPr/>
        </p:nvSpPr>
        <p:spPr bwMode="auto">
          <a:xfrm>
            <a:off x="7715250" y="1851025"/>
            <a:ext cx="241300" cy="4119563"/>
          </a:xfrm>
          <a:custGeom>
            <a:avLst/>
            <a:gdLst/>
            <a:ahLst/>
            <a:cxnLst>
              <a:cxn ang="0">
                <a:pos x="63" y="0"/>
              </a:cxn>
              <a:cxn ang="0">
                <a:pos x="62" y="1863"/>
              </a:cxn>
              <a:cxn ang="0">
                <a:pos x="152" y="1891"/>
              </a:cxn>
              <a:cxn ang="0">
                <a:pos x="0" y="1951"/>
              </a:cxn>
              <a:cxn ang="0">
                <a:pos x="62" y="1995"/>
              </a:cxn>
              <a:cxn ang="0">
                <a:pos x="63" y="2595"/>
              </a:cxn>
            </a:cxnLst>
            <a:rect l="0" t="0" r="r" b="b"/>
            <a:pathLst>
              <a:path w="152" h="2595">
                <a:moveTo>
                  <a:pt x="63" y="0"/>
                </a:moveTo>
                <a:lnTo>
                  <a:pt x="62" y="1863"/>
                </a:lnTo>
                <a:lnTo>
                  <a:pt x="152" y="1891"/>
                </a:lnTo>
                <a:lnTo>
                  <a:pt x="0" y="1951"/>
                </a:lnTo>
                <a:lnTo>
                  <a:pt x="62" y="1995"/>
                </a:lnTo>
                <a:lnTo>
                  <a:pt x="63" y="2595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79" name="Freeform 47"/>
          <p:cNvSpPr>
            <a:spLocks/>
          </p:cNvSpPr>
          <p:nvPr/>
        </p:nvSpPr>
        <p:spPr bwMode="auto">
          <a:xfrm>
            <a:off x="7807325" y="4805363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80" name="Freeform 48"/>
          <p:cNvSpPr>
            <a:spLocks/>
          </p:cNvSpPr>
          <p:nvPr/>
        </p:nvSpPr>
        <p:spPr bwMode="auto">
          <a:xfrm>
            <a:off x="6238875" y="1860550"/>
            <a:ext cx="222250" cy="4105275"/>
          </a:xfrm>
          <a:custGeom>
            <a:avLst/>
            <a:gdLst/>
            <a:ahLst/>
            <a:cxnLst>
              <a:cxn ang="0">
                <a:pos x="51" y="0"/>
              </a:cxn>
              <a:cxn ang="0">
                <a:pos x="50" y="1585"/>
              </a:cxn>
              <a:cxn ang="0">
                <a:pos x="140" y="1609"/>
              </a:cxn>
              <a:cxn ang="0">
                <a:pos x="0" y="1675"/>
              </a:cxn>
              <a:cxn ang="0">
                <a:pos x="50" y="1713"/>
              </a:cxn>
              <a:cxn ang="0">
                <a:pos x="51" y="2586"/>
              </a:cxn>
            </a:cxnLst>
            <a:rect l="0" t="0" r="r" b="b"/>
            <a:pathLst>
              <a:path w="140" h="2586">
                <a:moveTo>
                  <a:pt x="51" y="0"/>
                </a:moveTo>
                <a:lnTo>
                  <a:pt x="50" y="1585"/>
                </a:lnTo>
                <a:lnTo>
                  <a:pt x="140" y="1609"/>
                </a:lnTo>
                <a:lnTo>
                  <a:pt x="0" y="1675"/>
                </a:lnTo>
                <a:lnTo>
                  <a:pt x="50" y="1713"/>
                </a:lnTo>
                <a:lnTo>
                  <a:pt x="51" y="2586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81" name="Freeform 49"/>
          <p:cNvSpPr>
            <a:spLocks/>
          </p:cNvSpPr>
          <p:nvPr/>
        </p:nvSpPr>
        <p:spPr bwMode="auto">
          <a:xfrm>
            <a:off x="6315075" y="4376738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82" name="Freeform 50"/>
          <p:cNvSpPr>
            <a:spLocks/>
          </p:cNvSpPr>
          <p:nvPr/>
        </p:nvSpPr>
        <p:spPr bwMode="auto">
          <a:xfrm>
            <a:off x="6467475" y="1846263"/>
            <a:ext cx="263525" cy="4124325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75" y="1611"/>
              </a:cxn>
              <a:cxn ang="0">
                <a:pos x="166" y="1635"/>
              </a:cxn>
              <a:cxn ang="0">
                <a:pos x="0" y="1703"/>
              </a:cxn>
              <a:cxn ang="0">
                <a:pos x="75" y="1742"/>
              </a:cxn>
              <a:cxn ang="0">
                <a:pos x="75" y="2598"/>
              </a:cxn>
            </a:cxnLst>
            <a:rect l="0" t="0" r="r" b="b"/>
            <a:pathLst>
              <a:path w="166" h="2598">
                <a:moveTo>
                  <a:pt x="74" y="0"/>
                </a:moveTo>
                <a:lnTo>
                  <a:pt x="75" y="1611"/>
                </a:lnTo>
                <a:lnTo>
                  <a:pt x="166" y="1635"/>
                </a:lnTo>
                <a:lnTo>
                  <a:pt x="0" y="1703"/>
                </a:lnTo>
                <a:lnTo>
                  <a:pt x="75" y="1742"/>
                </a:lnTo>
                <a:lnTo>
                  <a:pt x="75" y="2598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83" name="Freeform 51"/>
          <p:cNvSpPr>
            <a:spLocks/>
          </p:cNvSpPr>
          <p:nvPr/>
        </p:nvSpPr>
        <p:spPr bwMode="auto">
          <a:xfrm>
            <a:off x="6577013" y="4394200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84" name="Freeform 52"/>
          <p:cNvSpPr>
            <a:spLocks/>
          </p:cNvSpPr>
          <p:nvPr/>
        </p:nvSpPr>
        <p:spPr bwMode="auto">
          <a:xfrm>
            <a:off x="6800850" y="1855788"/>
            <a:ext cx="258763" cy="4110037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72" y="1637"/>
              </a:cxn>
              <a:cxn ang="0">
                <a:pos x="163" y="1664"/>
              </a:cxn>
              <a:cxn ang="0">
                <a:pos x="0" y="1731"/>
              </a:cxn>
              <a:cxn ang="0">
                <a:pos x="73" y="1778"/>
              </a:cxn>
              <a:cxn ang="0">
                <a:pos x="72" y="2589"/>
              </a:cxn>
            </a:cxnLst>
            <a:rect l="0" t="0" r="r" b="b"/>
            <a:pathLst>
              <a:path w="163" h="2589">
                <a:moveTo>
                  <a:pt x="72" y="0"/>
                </a:moveTo>
                <a:lnTo>
                  <a:pt x="72" y="1637"/>
                </a:lnTo>
                <a:lnTo>
                  <a:pt x="163" y="1664"/>
                </a:lnTo>
                <a:lnTo>
                  <a:pt x="0" y="1731"/>
                </a:lnTo>
                <a:lnTo>
                  <a:pt x="73" y="1778"/>
                </a:lnTo>
                <a:lnTo>
                  <a:pt x="72" y="2589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85" name="Freeform 53"/>
          <p:cNvSpPr>
            <a:spLocks/>
          </p:cNvSpPr>
          <p:nvPr/>
        </p:nvSpPr>
        <p:spPr bwMode="auto">
          <a:xfrm>
            <a:off x="6910388" y="4446588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86" name="Freeform 54"/>
          <p:cNvSpPr>
            <a:spLocks/>
          </p:cNvSpPr>
          <p:nvPr/>
        </p:nvSpPr>
        <p:spPr bwMode="auto">
          <a:xfrm>
            <a:off x="7788275" y="1846263"/>
            <a:ext cx="268288" cy="4133850"/>
          </a:xfrm>
          <a:custGeom>
            <a:avLst/>
            <a:gdLst/>
            <a:ahLst/>
            <a:cxnLst>
              <a:cxn ang="0">
                <a:pos x="80" y="0"/>
              </a:cxn>
              <a:cxn ang="0">
                <a:pos x="78" y="1919"/>
              </a:cxn>
              <a:cxn ang="0">
                <a:pos x="169" y="1949"/>
              </a:cxn>
              <a:cxn ang="0">
                <a:pos x="0" y="2016"/>
              </a:cxn>
              <a:cxn ang="0">
                <a:pos x="78" y="2055"/>
              </a:cxn>
              <a:cxn ang="0">
                <a:pos x="80" y="2604"/>
              </a:cxn>
            </a:cxnLst>
            <a:rect l="0" t="0" r="r" b="b"/>
            <a:pathLst>
              <a:path w="169" h="2604">
                <a:moveTo>
                  <a:pt x="80" y="0"/>
                </a:moveTo>
                <a:lnTo>
                  <a:pt x="78" y="1919"/>
                </a:lnTo>
                <a:lnTo>
                  <a:pt x="169" y="1949"/>
                </a:lnTo>
                <a:lnTo>
                  <a:pt x="0" y="2016"/>
                </a:lnTo>
                <a:lnTo>
                  <a:pt x="78" y="2055"/>
                </a:lnTo>
                <a:lnTo>
                  <a:pt x="80" y="2604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87" name="Freeform 55"/>
          <p:cNvSpPr>
            <a:spLocks/>
          </p:cNvSpPr>
          <p:nvPr/>
        </p:nvSpPr>
        <p:spPr bwMode="auto">
          <a:xfrm>
            <a:off x="7902575" y="4894263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88" name="Text Box 56"/>
          <p:cNvSpPr txBox="1">
            <a:spLocks noChangeArrowheads="1"/>
          </p:cNvSpPr>
          <p:nvPr/>
        </p:nvSpPr>
        <p:spPr bwMode="auto">
          <a:xfrm>
            <a:off x="6332538" y="1479550"/>
            <a:ext cx="1555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latin typeface="Arial" charset="0"/>
              </a:rPr>
              <a:t>CMP  Gather</a:t>
            </a:r>
          </a:p>
        </p:txBody>
      </p:sp>
      <p:sp>
        <p:nvSpPr>
          <p:cNvPr id="274489" name="Freeform 57"/>
          <p:cNvSpPr>
            <a:spLocks/>
          </p:cNvSpPr>
          <p:nvPr/>
        </p:nvSpPr>
        <p:spPr bwMode="auto">
          <a:xfrm>
            <a:off x="7654925" y="4719638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90" name="Freeform 58"/>
          <p:cNvSpPr>
            <a:spLocks/>
          </p:cNvSpPr>
          <p:nvPr/>
        </p:nvSpPr>
        <p:spPr bwMode="auto">
          <a:xfrm>
            <a:off x="7562850" y="1855788"/>
            <a:ext cx="231775" cy="4124325"/>
          </a:xfrm>
          <a:custGeom>
            <a:avLst/>
            <a:gdLst/>
            <a:ahLst/>
            <a:cxnLst>
              <a:cxn ang="0">
                <a:pos x="63" y="0"/>
              </a:cxn>
              <a:cxn ang="0">
                <a:pos x="62" y="1804"/>
              </a:cxn>
              <a:cxn ang="0">
                <a:pos x="146" y="1832"/>
              </a:cxn>
              <a:cxn ang="0">
                <a:pos x="0" y="1898"/>
              </a:cxn>
              <a:cxn ang="0">
                <a:pos x="64" y="1944"/>
              </a:cxn>
              <a:cxn ang="0">
                <a:pos x="66" y="2598"/>
              </a:cxn>
            </a:cxnLst>
            <a:rect l="0" t="0" r="r" b="b"/>
            <a:pathLst>
              <a:path w="146" h="2598">
                <a:moveTo>
                  <a:pt x="63" y="0"/>
                </a:moveTo>
                <a:lnTo>
                  <a:pt x="62" y="1804"/>
                </a:lnTo>
                <a:lnTo>
                  <a:pt x="146" y="1832"/>
                </a:lnTo>
                <a:lnTo>
                  <a:pt x="0" y="1898"/>
                </a:lnTo>
                <a:lnTo>
                  <a:pt x="64" y="1944"/>
                </a:lnTo>
                <a:lnTo>
                  <a:pt x="66" y="2598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91" name="Freeform 59"/>
          <p:cNvSpPr>
            <a:spLocks/>
          </p:cNvSpPr>
          <p:nvPr/>
        </p:nvSpPr>
        <p:spPr bwMode="auto">
          <a:xfrm>
            <a:off x="6943725" y="1851025"/>
            <a:ext cx="258763" cy="4114800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72" y="1664"/>
              </a:cxn>
              <a:cxn ang="0">
                <a:pos x="163" y="1691"/>
              </a:cxn>
              <a:cxn ang="0">
                <a:pos x="0" y="1758"/>
              </a:cxn>
              <a:cxn ang="0">
                <a:pos x="73" y="1805"/>
              </a:cxn>
              <a:cxn ang="0">
                <a:pos x="72" y="2592"/>
              </a:cxn>
            </a:cxnLst>
            <a:rect l="0" t="0" r="r" b="b"/>
            <a:pathLst>
              <a:path w="163" h="2592">
                <a:moveTo>
                  <a:pt x="72" y="0"/>
                </a:moveTo>
                <a:lnTo>
                  <a:pt x="72" y="1664"/>
                </a:lnTo>
                <a:lnTo>
                  <a:pt x="163" y="1691"/>
                </a:lnTo>
                <a:lnTo>
                  <a:pt x="0" y="1758"/>
                </a:lnTo>
                <a:lnTo>
                  <a:pt x="73" y="1805"/>
                </a:lnTo>
                <a:lnTo>
                  <a:pt x="72" y="2592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92" name="Freeform 60"/>
          <p:cNvSpPr>
            <a:spLocks/>
          </p:cNvSpPr>
          <p:nvPr/>
        </p:nvSpPr>
        <p:spPr bwMode="auto">
          <a:xfrm>
            <a:off x="7053263" y="4484688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93" name="Freeform 61"/>
          <p:cNvSpPr>
            <a:spLocks/>
          </p:cNvSpPr>
          <p:nvPr/>
        </p:nvSpPr>
        <p:spPr bwMode="auto">
          <a:xfrm>
            <a:off x="6362700" y="1855788"/>
            <a:ext cx="258763" cy="4114800"/>
          </a:xfrm>
          <a:custGeom>
            <a:avLst/>
            <a:gdLst/>
            <a:ahLst/>
            <a:cxnLst>
              <a:cxn ang="0">
                <a:pos x="75" y="0"/>
              </a:cxn>
              <a:cxn ang="0">
                <a:pos x="72" y="1589"/>
              </a:cxn>
              <a:cxn ang="0">
                <a:pos x="163" y="1616"/>
              </a:cxn>
              <a:cxn ang="0">
                <a:pos x="0" y="1683"/>
              </a:cxn>
              <a:cxn ang="0">
                <a:pos x="73" y="1730"/>
              </a:cxn>
              <a:cxn ang="0">
                <a:pos x="72" y="2592"/>
              </a:cxn>
            </a:cxnLst>
            <a:rect l="0" t="0" r="r" b="b"/>
            <a:pathLst>
              <a:path w="163" h="2592">
                <a:moveTo>
                  <a:pt x="75" y="0"/>
                </a:moveTo>
                <a:lnTo>
                  <a:pt x="72" y="1589"/>
                </a:lnTo>
                <a:lnTo>
                  <a:pt x="163" y="1616"/>
                </a:lnTo>
                <a:lnTo>
                  <a:pt x="0" y="1683"/>
                </a:lnTo>
                <a:lnTo>
                  <a:pt x="73" y="1730"/>
                </a:lnTo>
                <a:lnTo>
                  <a:pt x="72" y="2592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94" name="Freeform 62"/>
          <p:cNvSpPr>
            <a:spLocks/>
          </p:cNvSpPr>
          <p:nvPr/>
        </p:nvSpPr>
        <p:spPr bwMode="auto">
          <a:xfrm>
            <a:off x="6472238" y="4370388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95" name="Freeform 63"/>
          <p:cNvSpPr>
            <a:spLocks/>
          </p:cNvSpPr>
          <p:nvPr/>
        </p:nvSpPr>
        <p:spPr bwMode="auto">
          <a:xfrm>
            <a:off x="7324725" y="1865313"/>
            <a:ext cx="258763" cy="4117975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72" y="1733"/>
              </a:cxn>
              <a:cxn ang="0">
                <a:pos x="163" y="1760"/>
              </a:cxn>
              <a:cxn ang="0">
                <a:pos x="0" y="1827"/>
              </a:cxn>
              <a:cxn ang="0">
                <a:pos x="73" y="1874"/>
              </a:cxn>
              <a:cxn ang="0">
                <a:pos x="72" y="2594"/>
              </a:cxn>
            </a:cxnLst>
            <a:rect l="0" t="0" r="r" b="b"/>
            <a:pathLst>
              <a:path w="163" h="2594">
                <a:moveTo>
                  <a:pt x="73" y="0"/>
                </a:moveTo>
                <a:lnTo>
                  <a:pt x="72" y="1733"/>
                </a:lnTo>
                <a:lnTo>
                  <a:pt x="163" y="1760"/>
                </a:lnTo>
                <a:lnTo>
                  <a:pt x="0" y="1827"/>
                </a:lnTo>
                <a:lnTo>
                  <a:pt x="73" y="1874"/>
                </a:lnTo>
                <a:lnTo>
                  <a:pt x="72" y="2594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96" name="Freeform 64"/>
          <p:cNvSpPr>
            <a:spLocks/>
          </p:cNvSpPr>
          <p:nvPr/>
        </p:nvSpPr>
        <p:spPr bwMode="auto">
          <a:xfrm>
            <a:off x="7434263" y="4608513"/>
            <a:ext cx="133350" cy="107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28"/>
              </a:cxn>
              <a:cxn ang="0">
                <a:pos x="0" y="68"/>
              </a:cxn>
              <a:cxn ang="0">
                <a:pos x="0" y="0"/>
              </a:cxn>
            </a:cxnLst>
            <a:rect l="0" t="0" r="r" b="b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97" name="Text Box 65"/>
          <p:cNvSpPr txBox="1">
            <a:spLocks noChangeArrowheads="1"/>
          </p:cNvSpPr>
          <p:nvPr/>
        </p:nvSpPr>
        <p:spPr bwMode="auto">
          <a:xfrm>
            <a:off x="6110288" y="5932488"/>
            <a:ext cx="1300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sz="1200" b="1">
              <a:latin typeface="Arial" charset="0"/>
            </a:endParaRPr>
          </a:p>
          <a:p>
            <a:pPr algn="ctr"/>
            <a:r>
              <a:rPr lang="en-US" sz="1200" b="1">
                <a:latin typeface="Arial" charset="0"/>
              </a:rPr>
              <a:t>Offset Distance</a:t>
            </a:r>
          </a:p>
        </p:txBody>
      </p:sp>
      <p:sp>
        <p:nvSpPr>
          <p:cNvPr id="274498" name="Line 66"/>
          <p:cNvSpPr>
            <a:spLocks noChangeShapeType="1"/>
          </p:cNvSpPr>
          <p:nvPr/>
        </p:nvSpPr>
        <p:spPr bwMode="auto">
          <a:xfrm>
            <a:off x="7410450" y="6275388"/>
            <a:ext cx="457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23123</TotalTime>
  <Words>3074</Words>
  <Application>Microsoft Macintosh PowerPoint</Application>
  <PresentationFormat>On-screen Show (4:3)</PresentationFormat>
  <Paragraphs>298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Default Design</vt:lpstr>
      <vt:lpstr>Petroleum Geology &amp; Geophysics</vt:lpstr>
      <vt:lpstr>Basic Exploration Workflow</vt:lpstr>
      <vt:lpstr>The Seismic Method</vt:lpstr>
      <vt:lpstr>Raw Seismic Data</vt:lpstr>
      <vt:lpstr>Seismic Acquisition</vt:lpstr>
      <vt:lpstr>Raw Data - Marine</vt:lpstr>
      <vt:lpstr>Seismic Processing</vt:lpstr>
      <vt:lpstr>Shot Gather</vt:lpstr>
      <vt:lpstr>Common Midpoint Gather</vt:lpstr>
      <vt:lpstr>CMP Gather</vt:lpstr>
      <vt:lpstr>With Correct Velocity, Gather is Flat</vt:lpstr>
      <vt:lpstr>A Stacked Trace</vt:lpstr>
      <vt:lpstr>Positioning Problems</vt:lpstr>
      <vt:lpstr>Preview of the First of Three Exercises</vt:lpstr>
      <vt:lpstr>Seismic Interpretation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176</cp:revision>
  <cp:lastPrinted>2001-11-26T19:56:19Z</cp:lastPrinted>
  <dcterms:created xsi:type="dcterms:W3CDTF">2001-11-20T13:29:42Z</dcterms:created>
  <dcterms:modified xsi:type="dcterms:W3CDTF">2015-03-29T23:58:49Z</dcterms:modified>
</cp:coreProperties>
</file>