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9" r:id="rId2"/>
    <p:sldId id="350" r:id="rId3"/>
    <p:sldId id="351" r:id="rId4"/>
    <p:sldId id="349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FF"/>
    <a:srgbClr val="FF6600"/>
    <a:srgbClr val="FFB66D"/>
    <a:srgbClr val="003399"/>
    <a:srgbClr val="666699"/>
    <a:srgbClr val="9900FF"/>
    <a:srgbClr val="CC00CC"/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251" autoAdjust="0"/>
  </p:normalViewPr>
  <p:slideViewPr>
    <p:cSldViewPr snapToGrid="0">
      <p:cViewPr varScale="1">
        <p:scale>
          <a:sx n="53" d="100"/>
          <a:sy n="53" d="100"/>
        </p:scale>
        <p:origin x="-1864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</a:t>
            </a:r>
            <a:r>
              <a:rPr lang="en-US" baseline="0" dirty="0" smtClean="0"/>
              <a:t> Task and Objective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/>
              <a:t>figure out where the reflected energy would be </a:t>
            </a:r>
            <a:r>
              <a:rPr lang="en-US" dirty="0" smtClean="0"/>
              <a:t>displayed,</a:t>
            </a:r>
            <a:r>
              <a:rPr lang="en-US" baseline="0" dirty="0" smtClean="0"/>
              <a:t> we first trace the </a:t>
            </a:r>
            <a:r>
              <a:rPr lang="en-US" baseline="0" dirty="0" err="1" smtClean="0"/>
              <a:t>raypath</a:t>
            </a:r>
            <a:r>
              <a:rPr lang="en-US" baseline="0" dirty="0" smtClean="0"/>
              <a:t>. We can use a compass. Place the point on shot point #1. Place the pencil point at the place where the ray path hits the seafloor at 90º - as shown for shot #1.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 smtClean="0"/>
              <a:t>figure out where the reflected energy would be </a:t>
            </a:r>
            <a:r>
              <a:rPr lang="en-US" dirty="0" smtClean="0"/>
              <a:t>displayed,</a:t>
            </a:r>
            <a:r>
              <a:rPr lang="en-US" baseline="0" dirty="0" smtClean="0"/>
              <a:t> we then swing an arc </a:t>
            </a:r>
            <a:r>
              <a:rPr lang="en-US" dirty="0" smtClean="0"/>
              <a:t>so </a:t>
            </a:r>
            <a:r>
              <a:rPr lang="en-US" dirty="0"/>
              <a:t>that the pencil point is directly below the shot </a:t>
            </a:r>
            <a:r>
              <a:rPr lang="en-US" dirty="0" smtClean="0"/>
              <a:t>point.</a:t>
            </a:r>
            <a:r>
              <a:rPr lang="en-US" baseline="0" dirty="0"/>
              <a:t> </a:t>
            </a:r>
            <a:r>
              <a:rPr lang="en-US" dirty="0" smtClean="0"/>
              <a:t>This </a:t>
            </a:r>
            <a:r>
              <a:rPr lang="en-US" dirty="0" smtClean="0"/>
              <a:t>is where the seismic response would plot.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Thus, </a:t>
            </a:r>
            <a:r>
              <a:rPr lang="en-US" dirty="0"/>
              <a:t>on the previous </a:t>
            </a:r>
            <a:r>
              <a:rPr lang="en-US" dirty="0" smtClean="0"/>
              <a:t>slide, </a:t>
            </a:r>
            <a:r>
              <a:rPr lang="en-US" dirty="0"/>
              <a:t>we captured the distance (for a seismic section that would be related to the </a:t>
            </a:r>
            <a:r>
              <a:rPr lang="en-US" dirty="0" smtClean="0"/>
              <a:t>two-way travel time)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baseline="0" dirty="0" smtClean="0"/>
              <a:t>O</a:t>
            </a:r>
            <a:r>
              <a:rPr lang="en-US" dirty="0" smtClean="0"/>
              <a:t>n </a:t>
            </a:r>
            <a:r>
              <a:rPr lang="en-US" dirty="0"/>
              <a:t>this </a:t>
            </a:r>
            <a:r>
              <a:rPr lang="en-US" dirty="0" smtClean="0"/>
              <a:t>slide, </a:t>
            </a:r>
            <a:r>
              <a:rPr lang="en-US" dirty="0"/>
              <a:t>we have determined where it would be displayed – directly beneath the associated </a:t>
            </a:r>
            <a:r>
              <a:rPr lang="en-US" dirty="0" smtClean="0"/>
              <a:t>shot.</a:t>
            </a:r>
            <a:endParaRPr lang="en-US" dirty="0"/>
          </a:p>
          <a:p>
            <a:pPr lvl="0">
              <a:buFontTx/>
              <a:buNone/>
            </a:pPr>
            <a:endParaRPr lang="en-US" dirty="0"/>
          </a:p>
          <a:p>
            <a:pPr lvl="0">
              <a:buFontTx/>
              <a:buNone/>
            </a:pPr>
            <a:r>
              <a:rPr lang="en-US" dirty="0" smtClean="0"/>
              <a:t>EXERCISE: Now the students should</a:t>
            </a:r>
            <a:r>
              <a:rPr lang="en-US" baseline="0" dirty="0" smtClean="0"/>
              <a:t> swing arcs </a:t>
            </a:r>
            <a:r>
              <a:rPr lang="en-US" dirty="0" smtClean="0"/>
              <a:t>for shots 2 </a:t>
            </a:r>
            <a:r>
              <a:rPr lang="en-US" dirty="0" smtClean="0"/>
              <a:t>through 6 and mark where the seismic response would </a:t>
            </a:r>
            <a:r>
              <a:rPr lang="en-US" dirty="0" smtClean="0"/>
              <a:t>plot.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“bounce” point </a:t>
            </a:r>
            <a:r>
              <a:rPr lang="en-US" dirty="0" smtClean="0"/>
              <a:t>is </a:t>
            </a:r>
            <a:r>
              <a:rPr lang="en-US" dirty="0"/>
              <a:t>where the ray path is at </a:t>
            </a:r>
            <a:r>
              <a:rPr lang="en-US" dirty="0" smtClean="0"/>
              <a:t>90º.</a:t>
            </a:r>
            <a:r>
              <a:rPr lang="en-US" baseline="0" dirty="0" smtClean="0"/>
              <a:t> </a:t>
            </a:r>
            <a:r>
              <a:rPr lang="en-US" dirty="0" smtClean="0"/>
              <a:t>Swing </a:t>
            </a:r>
            <a:r>
              <a:rPr lang="en-US" dirty="0"/>
              <a:t>an arc to locate where the recorded reflection would be </a:t>
            </a:r>
            <a:r>
              <a:rPr lang="en-US" dirty="0" smtClean="0"/>
              <a:t>plotted/</a:t>
            </a:r>
            <a:r>
              <a:rPr lang="en-US" dirty="0" smtClean="0"/>
              <a:t>displayed,</a:t>
            </a:r>
            <a:r>
              <a:rPr lang="en-US" baseline="0" dirty="0" smtClean="0"/>
              <a:t> which </a:t>
            </a:r>
            <a:r>
              <a:rPr lang="en-US" dirty="0" smtClean="0"/>
              <a:t>should </a:t>
            </a:r>
            <a:r>
              <a:rPr lang="en-US" dirty="0"/>
              <a:t>take about 5 </a:t>
            </a:r>
            <a:r>
              <a:rPr lang="en-US" dirty="0" smtClean="0"/>
              <a:t>minutes.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5a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Dipping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Reflections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57912" y="2351797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dipping reflection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153891" y="2265226"/>
            <a:ext cx="3429000" cy="2353239"/>
            <a:chOff x="684213" y="1128713"/>
            <a:chExt cx="7783512" cy="4962525"/>
          </a:xfrm>
        </p:grpSpPr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819150" y="1128713"/>
              <a:ext cx="7573963" cy="49625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dirty="0"/>
            </a:p>
          </p:txBody>
        </p:sp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803275" y="1846263"/>
              <a:ext cx="7620000" cy="4222750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1400" dirty="0"/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874713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1</a:t>
              </a: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138238" y="3195638"/>
              <a:ext cx="7269162" cy="2857500"/>
            </a:xfrm>
            <a:custGeom>
              <a:avLst/>
              <a:gdLst/>
              <a:ahLst/>
              <a:cxnLst>
                <a:cxn ang="0">
                  <a:pos x="0" y="1500"/>
                </a:cxn>
                <a:cxn ang="0">
                  <a:pos x="2599" y="1500"/>
                </a:cxn>
                <a:cxn ang="0">
                  <a:pos x="2599" y="0"/>
                </a:cxn>
                <a:cxn ang="0">
                  <a:pos x="0" y="1500"/>
                </a:cxn>
              </a:cxnLst>
              <a:rect l="0" t="0" r="r" b="b"/>
              <a:pathLst>
                <a:path w="2599" h="1500">
                  <a:moveTo>
                    <a:pt x="0" y="1500"/>
                  </a:moveTo>
                  <a:lnTo>
                    <a:pt x="2599" y="1500"/>
                  </a:lnTo>
                  <a:lnTo>
                    <a:pt x="2599" y="0"/>
                  </a:lnTo>
                  <a:lnTo>
                    <a:pt x="0" y="15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43" name="Line 7"/>
            <p:cNvSpPr>
              <a:spLocks noChangeShapeType="1"/>
            </p:cNvSpPr>
            <p:nvPr/>
          </p:nvSpPr>
          <p:spPr bwMode="auto">
            <a:xfrm>
              <a:off x="766763" y="1819275"/>
              <a:ext cx="762317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44" name="Line 8"/>
            <p:cNvSpPr>
              <a:spLocks noChangeShapeType="1"/>
            </p:cNvSpPr>
            <p:nvPr/>
          </p:nvSpPr>
          <p:spPr bwMode="auto">
            <a:xfrm flipV="1">
              <a:off x="1176338" y="3168650"/>
              <a:ext cx="7291387" cy="28590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2360613" y="5443538"/>
              <a:ext cx="169862" cy="16986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400" dirty="0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 rot="16200000" flipV="1">
              <a:off x="-122237" y="2928937"/>
              <a:ext cx="3683000" cy="1438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400" dirty="0"/>
            </a:p>
          </p:txBody>
        </p:sp>
        <p:sp>
          <p:nvSpPr>
            <p:cNvPr id="47" name="Text Box 11"/>
            <p:cNvSpPr txBox="1">
              <a:spLocks noChangeArrowheads="1"/>
            </p:cNvSpPr>
            <p:nvPr/>
          </p:nvSpPr>
          <p:spPr bwMode="auto">
            <a:xfrm>
              <a:off x="684213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1920874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3157537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50" name="Text Box 14"/>
            <p:cNvSpPr txBox="1">
              <a:spLocks noChangeArrowheads="1"/>
            </p:cNvSpPr>
            <p:nvPr/>
          </p:nvSpPr>
          <p:spPr bwMode="auto">
            <a:xfrm>
              <a:off x="4394200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51" name="Text Box 15"/>
            <p:cNvSpPr txBox="1">
              <a:spLocks noChangeArrowheads="1"/>
            </p:cNvSpPr>
            <p:nvPr/>
          </p:nvSpPr>
          <p:spPr bwMode="auto">
            <a:xfrm>
              <a:off x="5630863" y="1400176"/>
              <a:ext cx="709612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52" name="Text Box 16"/>
            <p:cNvSpPr txBox="1">
              <a:spLocks noChangeArrowheads="1"/>
            </p:cNvSpPr>
            <p:nvPr/>
          </p:nvSpPr>
          <p:spPr bwMode="auto">
            <a:xfrm>
              <a:off x="6867524" y="1400176"/>
              <a:ext cx="709614" cy="75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ym typeface="Wingdings 2" pitchFamily="18" charset="2"/>
                </a:rPr>
                <a:t></a:t>
              </a:r>
              <a:endParaRPr lang="en-US" dirty="0"/>
            </a:p>
          </p:txBody>
        </p:sp>
        <p:sp>
          <p:nvSpPr>
            <p:cNvPr id="53" name="Text Box 17"/>
            <p:cNvSpPr txBox="1">
              <a:spLocks noChangeArrowheads="1"/>
            </p:cNvSpPr>
            <p:nvPr/>
          </p:nvSpPr>
          <p:spPr bwMode="auto">
            <a:xfrm>
              <a:off x="2101850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2</a:t>
              </a:r>
            </a:p>
          </p:txBody>
        </p:sp>
        <p:sp>
          <p:nvSpPr>
            <p:cNvPr id="54" name="Text Box 18"/>
            <p:cNvSpPr txBox="1">
              <a:spLocks noChangeArrowheads="1"/>
            </p:cNvSpPr>
            <p:nvPr/>
          </p:nvSpPr>
          <p:spPr bwMode="auto">
            <a:xfrm>
              <a:off x="3328988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3</a:t>
              </a:r>
            </a:p>
          </p:txBody>
        </p:sp>
        <p:sp>
          <p:nvSpPr>
            <p:cNvPr id="55" name="Text Box 19"/>
            <p:cNvSpPr txBox="1">
              <a:spLocks noChangeArrowheads="1"/>
            </p:cNvSpPr>
            <p:nvPr/>
          </p:nvSpPr>
          <p:spPr bwMode="auto">
            <a:xfrm>
              <a:off x="4557713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4</a:t>
              </a:r>
            </a:p>
          </p:txBody>
        </p:sp>
        <p:sp>
          <p:nvSpPr>
            <p:cNvPr id="56" name="Text Box 20"/>
            <p:cNvSpPr txBox="1">
              <a:spLocks noChangeArrowheads="1"/>
            </p:cNvSpPr>
            <p:nvPr/>
          </p:nvSpPr>
          <p:spPr bwMode="auto">
            <a:xfrm>
              <a:off x="7013575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6</a:t>
              </a:r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5784849" y="1171576"/>
              <a:ext cx="451624" cy="43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0" b="1" dirty="0">
                  <a:latin typeface="Tahoma" pitchFamily="34" charset="0"/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#1 – The Actual Ray Path</a:t>
            </a:r>
            <a:endParaRPr lang="en-US" dirty="0"/>
          </a:p>
        </p:txBody>
      </p:sp>
      <p:sp>
        <p:nvSpPr>
          <p:cNvPr id="283651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3652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83653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1</a:t>
            </a:r>
          </a:p>
        </p:txBody>
      </p:sp>
      <p:sp>
        <p:nvSpPr>
          <p:cNvPr id="283654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3655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3656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3657" name="Oval 9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3658" name="Line 10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3659" name="Text Box 11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0" name="Text Box 12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1" name="Text Box 13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2" name="Text Box 14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3" name="Text Box 15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4" name="Text Box 16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3665" name="Text Box 17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2</a:t>
            </a:r>
          </a:p>
        </p:txBody>
      </p:sp>
      <p:sp>
        <p:nvSpPr>
          <p:cNvPr id="283666" name="Text Box 18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3</a:t>
            </a:r>
          </a:p>
        </p:txBody>
      </p:sp>
      <p:sp>
        <p:nvSpPr>
          <p:cNvPr id="283667" name="Text Box 19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4</a:t>
            </a:r>
          </a:p>
        </p:txBody>
      </p:sp>
      <p:sp>
        <p:nvSpPr>
          <p:cNvPr id="283668" name="Text Box 20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6</a:t>
            </a:r>
          </a:p>
        </p:txBody>
      </p:sp>
      <p:sp>
        <p:nvSpPr>
          <p:cNvPr id="283669" name="Text Box 21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5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041400" y="1679575"/>
            <a:ext cx="2403475" cy="3786188"/>
            <a:chOff x="656" y="1058"/>
            <a:chExt cx="1514" cy="2385"/>
          </a:xfrm>
        </p:grpSpPr>
        <p:sp>
          <p:nvSpPr>
            <p:cNvPr id="283672" name="Freeform 24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3673" name="Freeform 25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3674" name="Freeform 26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83675" name="Text Box 27"/>
          <p:cNvSpPr txBox="1">
            <a:spLocks noChangeArrowheads="1"/>
          </p:cNvSpPr>
          <p:nvPr/>
        </p:nvSpPr>
        <p:spPr bwMode="auto">
          <a:xfrm>
            <a:off x="1290638" y="3521075"/>
            <a:ext cx="1196975" cy="396875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  <a:latin typeface="Comic Sans MS" pitchFamily="66" charset="0"/>
              </a:rPr>
              <a:t>Compass</a:t>
            </a: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4054475" y="5378450"/>
            <a:ext cx="4179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Where would the reflection lie?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18309" y="4883727"/>
            <a:ext cx="718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Black" pitchFamily="34" charset="0"/>
              </a:rPr>
              <a:t>90°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 rot="-1140000">
            <a:off x="2295265" y="5408449"/>
            <a:ext cx="124691" cy="12469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056379" y="5181600"/>
            <a:ext cx="1190544" cy="424636"/>
          </a:xfrm>
          <a:custGeom>
            <a:avLst/>
            <a:gdLst>
              <a:gd name="connsiteX0" fmla="*/ 1190544 w 1190544"/>
              <a:gd name="connsiteY0" fmla="*/ 336062 h 424636"/>
              <a:gd name="connsiteX1" fmla="*/ 80759 w 1190544"/>
              <a:gd name="connsiteY1" fmla="*/ 394677 h 424636"/>
              <a:gd name="connsiteX2" fmla="*/ 705990 w 1190544"/>
              <a:gd name="connsiteY2" fmla="*/ 156308 h 424636"/>
              <a:gd name="connsiteX3" fmla="*/ 494975 w 1190544"/>
              <a:gd name="connsiteY3" fmla="*/ 0 h 42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544" h="424636">
                <a:moveTo>
                  <a:pt x="1190544" y="336062"/>
                </a:moveTo>
                <a:cubicBezTo>
                  <a:pt x="676031" y="380349"/>
                  <a:pt x="161518" y="424636"/>
                  <a:pt x="80759" y="394677"/>
                </a:cubicBezTo>
                <a:cubicBezTo>
                  <a:pt x="0" y="364718"/>
                  <a:pt x="636954" y="222088"/>
                  <a:pt x="705990" y="156308"/>
                </a:cubicBezTo>
                <a:cubicBezTo>
                  <a:pt x="775026" y="90528"/>
                  <a:pt x="635000" y="45264"/>
                  <a:pt x="494975" y="0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#1 – Where the Response Plots</a:t>
            </a:r>
            <a:endParaRPr lang="en-US" dirty="0"/>
          </a:p>
        </p:txBody>
      </p:sp>
      <p:sp>
        <p:nvSpPr>
          <p:cNvPr id="284675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4676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84677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1</a:t>
            </a:r>
          </a:p>
        </p:txBody>
      </p:sp>
      <p:sp>
        <p:nvSpPr>
          <p:cNvPr id="284678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4679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4680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4681" name="Oval 9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4682" name="Line 10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4683" name="Text Box 11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4" name="Text Box 12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5" name="Text Box 13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6" name="Text Box 14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7" name="Text Box 15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8" name="Text Box 16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sym typeface="Wingdings 2" pitchFamily="18" charset="2"/>
              </a:rPr>
              <a:t></a:t>
            </a:r>
            <a:endParaRPr lang="en-US" sz="4000" dirty="0"/>
          </a:p>
        </p:txBody>
      </p:sp>
      <p:sp>
        <p:nvSpPr>
          <p:cNvPr id="284689" name="Text Box 17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2</a:t>
            </a:r>
          </a:p>
        </p:txBody>
      </p:sp>
      <p:sp>
        <p:nvSpPr>
          <p:cNvPr id="284690" name="Text Box 18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3</a:t>
            </a:r>
          </a:p>
        </p:txBody>
      </p:sp>
      <p:sp>
        <p:nvSpPr>
          <p:cNvPr id="284691" name="Text Box 19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4</a:t>
            </a:r>
          </a:p>
        </p:txBody>
      </p:sp>
      <p:sp>
        <p:nvSpPr>
          <p:cNvPr id="284692" name="Text Box 20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6</a:t>
            </a:r>
          </a:p>
        </p:txBody>
      </p:sp>
      <p:sp>
        <p:nvSpPr>
          <p:cNvPr id="284693" name="Text Box 21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5</a:t>
            </a:r>
          </a:p>
        </p:txBody>
      </p:sp>
      <p:sp>
        <p:nvSpPr>
          <p:cNvPr id="284695" name="Line 23"/>
          <p:cNvSpPr>
            <a:spLocks noChangeShapeType="1"/>
          </p:cNvSpPr>
          <p:nvPr/>
        </p:nvSpPr>
        <p:spPr bwMode="auto">
          <a:xfrm>
            <a:off x="1020763" y="1849438"/>
            <a:ext cx="0" cy="37639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4696" name="Oval 24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 rot="1343344">
            <a:off x="298450" y="1957388"/>
            <a:ext cx="2403475" cy="3786187"/>
            <a:chOff x="656" y="1058"/>
            <a:chExt cx="1514" cy="2385"/>
          </a:xfrm>
        </p:grpSpPr>
        <p:sp>
          <p:nvSpPr>
            <p:cNvPr id="284698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4699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4700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4054475" y="5378450"/>
            <a:ext cx="4179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Where would the reflection lie?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Exercise 5a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21497</TotalTime>
  <Words>301</Words>
  <Application>Microsoft Macintosh PowerPoint</Application>
  <PresentationFormat>On-screen Show (4:3)</PresentationFormat>
  <Paragraphs>61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5a</vt:lpstr>
      <vt:lpstr>For Shot #1 – The Actual Ray Path</vt:lpstr>
      <vt:lpstr>For Shot #1 – Where the Response Plots</vt:lpstr>
      <vt:lpstr>Exercise 5a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174</cp:revision>
  <cp:lastPrinted>2001-11-26T19:56:19Z</cp:lastPrinted>
  <dcterms:created xsi:type="dcterms:W3CDTF">2001-11-20T13:29:42Z</dcterms:created>
  <dcterms:modified xsi:type="dcterms:W3CDTF">2015-03-30T00:02:15Z</dcterms:modified>
</cp:coreProperties>
</file>