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9" r:id="rId2"/>
    <p:sldId id="350" r:id="rId3"/>
    <p:sldId id="351" r:id="rId4"/>
    <p:sldId id="349" r:id="rId5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FF00FF"/>
    <a:srgbClr val="3333FF"/>
    <a:srgbClr val="FF6600"/>
    <a:srgbClr val="FFB66D"/>
    <a:srgbClr val="003399"/>
    <a:srgbClr val="666699"/>
    <a:srgbClr val="9900FF"/>
    <a:srgbClr val="CC00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251" autoAdjust="0"/>
  </p:normalViewPr>
  <p:slideViewPr>
    <p:cSldViewPr snapToGrid="0">
      <p:cViewPr varScale="1">
        <p:scale>
          <a:sx n="53" d="100"/>
          <a:sy n="53" d="100"/>
        </p:scale>
        <p:origin x="-1864" y="-112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Main Task and Objective.</a:t>
            </a: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A1B4AE-AEC1-4C34-87FD-854BC4D06D53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To </a:t>
            </a:r>
            <a:r>
              <a:rPr lang="en-US" dirty="0"/>
              <a:t>figure out where the reflected energy would be </a:t>
            </a:r>
            <a:r>
              <a:rPr lang="en-US" dirty="0" smtClean="0"/>
              <a:t>displayed,</a:t>
            </a:r>
            <a:r>
              <a:rPr lang="en-US" baseline="0" dirty="0" smtClean="0"/>
              <a:t> we can first trace the ray path. </a:t>
            </a:r>
            <a:r>
              <a:rPr lang="en-US" dirty="0" smtClean="0"/>
              <a:t>We </a:t>
            </a:r>
            <a:r>
              <a:rPr lang="en-US" dirty="0" smtClean="0"/>
              <a:t>can </a:t>
            </a:r>
            <a:r>
              <a:rPr lang="en-US" dirty="0"/>
              <a:t>use a </a:t>
            </a:r>
            <a:r>
              <a:rPr lang="en-US" dirty="0" smtClean="0"/>
              <a:t>compass.</a:t>
            </a:r>
            <a:r>
              <a:rPr lang="en-US" baseline="0" dirty="0"/>
              <a:t> </a:t>
            </a:r>
            <a:r>
              <a:rPr lang="en-US" dirty="0" smtClean="0"/>
              <a:t>Place </a:t>
            </a:r>
            <a:r>
              <a:rPr lang="en-US" dirty="0"/>
              <a:t>the point on </a:t>
            </a:r>
            <a:r>
              <a:rPr lang="en-US" dirty="0" smtClean="0"/>
              <a:t>shot </a:t>
            </a:r>
            <a:r>
              <a:rPr lang="en-US" dirty="0"/>
              <a:t>point </a:t>
            </a:r>
            <a:r>
              <a:rPr lang="en-US" dirty="0" smtClean="0"/>
              <a:t>#4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dirty="0" smtClean="0"/>
              <a:t>Place </a:t>
            </a:r>
            <a:r>
              <a:rPr lang="en-US" dirty="0"/>
              <a:t>the pencil point at the place where the </a:t>
            </a:r>
            <a:r>
              <a:rPr lang="en-US" dirty="0" smtClean="0"/>
              <a:t>ray path </a:t>
            </a:r>
            <a:r>
              <a:rPr lang="en-US" dirty="0"/>
              <a:t>hits the seafloor at </a:t>
            </a:r>
            <a:r>
              <a:rPr lang="en-US" dirty="0" smtClean="0"/>
              <a:t>90º</a:t>
            </a:r>
            <a:r>
              <a:rPr lang="en-US" baseline="0" dirty="0" smtClean="0"/>
              <a:t> </a:t>
            </a:r>
            <a:r>
              <a:rPr lang="en-US" dirty="0" smtClean="0"/>
              <a:t>– </a:t>
            </a:r>
            <a:r>
              <a:rPr lang="en-US" dirty="0"/>
              <a:t>as shown for shot </a:t>
            </a:r>
            <a:r>
              <a:rPr lang="en-US" dirty="0" smtClean="0"/>
              <a:t>#</a:t>
            </a:r>
            <a:r>
              <a:rPr lang="en-US" dirty="0" smtClean="0"/>
              <a:t>4.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A1B4AE-AEC1-4C34-87FD-854BC4D06D53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To </a:t>
            </a:r>
            <a:r>
              <a:rPr lang="en-US" dirty="0" smtClean="0"/>
              <a:t>figure out where the reflected energy would be </a:t>
            </a:r>
            <a:r>
              <a:rPr lang="en-US" dirty="0" smtClean="0"/>
              <a:t>displayed</a:t>
            </a:r>
            <a:r>
              <a:rPr lang="en-US" baseline="0" dirty="0" smtClean="0"/>
              <a:t>, we next </a:t>
            </a:r>
            <a:r>
              <a:rPr lang="en-US" dirty="0" smtClean="0"/>
              <a:t>swing </a:t>
            </a:r>
            <a:r>
              <a:rPr lang="en-US" dirty="0" smtClean="0"/>
              <a:t>an arc so that the pencil point is directly below the shot </a:t>
            </a:r>
            <a:r>
              <a:rPr lang="en-US" dirty="0" smtClean="0"/>
              <a:t>point.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where the seismic response would plot.</a:t>
            </a:r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Thus on the previous slide we captured the distance (for a seismic section that would be related to the two-way travel time</a:t>
            </a:r>
            <a:r>
              <a:rPr lang="en-US" dirty="0" smtClean="0"/>
              <a:t>)</a:t>
            </a:r>
            <a:r>
              <a:rPr lang="en-US" baseline="0" dirty="0" smtClean="0"/>
              <a:t>, a</a:t>
            </a:r>
            <a:r>
              <a:rPr lang="en-US" dirty="0" smtClean="0"/>
              <a:t>nd </a:t>
            </a:r>
            <a:r>
              <a:rPr lang="en-US" dirty="0" smtClean="0"/>
              <a:t>on this slide we have determined where it would be displayed – directly beneath the associated shot.</a:t>
            </a:r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NOTE:  for shot 4, you have TWO other ray paths to work on.</a:t>
            </a:r>
          </a:p>
          <a:p>
            <a:pPr lvl="0">
              <a:buFontTx/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D2F37C43-D3AB-49E4-8396-610B8BE29668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5c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91916" y="1385032"/>
              <a:ext cx="6192252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Simple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Syncline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957912" y="2351797"/>
            <a:ext cx="37566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Where Would the Reflection Surface Lie?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7" y="4485493"/>
            <a:ext cx="772795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Construct the CMP representation for this simple syncline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2033" y="2353540"/>
            <a:ext cx="34766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927" y="1910573"/>
            <a:ext cx="7537146" cy="42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Freeform 82"/>
          <p:cNvSpPr/>
          <p:nvPr/>
        </p:nvSpPr>
        <p:spPr bwMode="auto">
          <a:xfrm>
            <a:off x="862642" y="2556163"/>
            <a:ext cx="7491649" cy="3292545"/>
          </a:xfrm>
          <a:custGeom>
            <a:avLst/>
            <a:gdLst>
              <a:gd name="connsiteX0" fmla="*/ 0 w 7294418"/>
              <a:gd name="connsiteY0" fmla="*/ 1891145 h 3179618"/>
              <a:gd name="connsiteX1" fmla="*/ 0 w 7294418"/>
              <a:gd name="connsiteY1" fmla="*/ 20781 h 3179618"/>
              <a:gd name="connsiteX2" fmla="*/ 7294418 w 7294418"/>
              <a:gd name="connsiteY2" fmla="*/ 0 h 3179618"/>
              <a:gd name="connsiteX3" fmla="*/ 7273636 w 7294418"/>
              <a:gd name="connsiteY3" fmla="*/ 1870363 h 3179618"/>
              <a:gd name="connsiteX4" fmla="*/ 6774872 w 7294418"/>
              <a:gd name="connsiteY4" fmla="*/ 1891145 h 3179618"/>
              <a:gd name="connsiteX5" fmla="*/ 6338454 w 7294418"/>
              <a:gd name="connsiteY5" fmla="*/ 1870363 h 3179618"/>
              <a:gd name="connsiteX6" fmla="*/ 6026727 w 7294418"/>
              <a:gd name="connsiteY6" fmla="*/ 1911927 h 3179618"/>
              <a:gd name="connsiteX7" fmla="*/ 5652654 w 7294418"/>
              <a:gd name="connsiteY7" fmla="*/ 2015836 h 3179618"/>
              <a:gd name="connsiteX8" fmla="*/ 5361709 w 7294418"/>
              <a:gd name="connsiteY8" fmla="*/ 2202872 h 3179618"/>
              <a:gd name="connsiteX9" fmla="*/ 5091545 w 7294418"/>
              <a:gd name="connsiteY9" fmla="*/ 2431472 h 3179618"/>
              <a:gd name="connsiteX10" fmla="*/ 4821382 w 7294418"/>
              <a:gd name="connsiteY10" fmla="*/ 2701636 h 3179618"/>
              <a:gd name="connsiteX11" fmla="*/ 4613563 w 7294418"/>
              <a:gd name="connsiteY11" fmla="*/ 2951018 h 3179618"/>
              <a:gd name="connsiteX12" fmla="*/ 4405745 w 7294418"/>
              <a:gd name="connsiteY12" fmla="*/ 3075709 h 3179618"/>
              <a:gd name="connsiteX13" fmla="*/ 4031672 w 7294418"/>
              <a:gd name="connsiteY13" fmla="*/ 3158836 h 3179618"/>
              <a:gd name="connsiteX14" fmla="*/ 3740727 w 7294418"/>
              <a:gd name="connsiteY14" fmla="*/ 3179618 h 3179618"/>
              <a:gd name="connsiteX15" fmla="*/ 3241963 w 7294418"/>
              <a:gd name="connsiteY15" fmla="*/ 3013363 h 3179618"/>
              <a:gd name="connsiteX16" fmla="*/ 2743200 w 7294418"/>
              <a:gd name="connsiteY16" fmla="*/ 2743200 h 3179618"/>
              <a:gd name="connsiteX17" fmla="*/ 2327563 w 7294418"/>
              <a:gd name="connsiteY17" fmla="*/ 2389909 h 3179618"/>
              <a:gd name="connsiteX18" fmla="*/ 2015836 w 7294418"/>
              <a:gd name="connsiteY18" fmla="*/ 2202872 h 3179618"/>
              <a:gd name="connsiteX19" fmla="*/ 1745672 w 7294418"/>
              <a:gd name="connsiteY19" fmla="*/ 1995054 h 3179618"/>
              <a:gd name="connsiteX20" fmla="*/ 1454727 w 7294418"/>
              <a:gd name="connsiteY20" fmla="*/ 1953491 h 3179618"/>
              <a:gd name="connsiteX21" fmla="*/ 1101436 w 7294418"/>
              <a:gd name="connsiteY21" fmla="*/ 1870363 h 3179618"/>
              <a:gd name="connsiteX22" fmla="*/ 727363 w 7294418"/>
              <a:gd name="connsiteY22" fmla="*/ 1891145 h 3179618"/>
              <a:gd name="connsiteX23" fmla="*/ 415636 w 7294418"/>
              <a:gd name="connsiteY23" fmla="*/ 1891145 h 317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294418" h="3179618">
                <a:moveTo>
                  <a:pt x="0" y="1891145"/>
                </a:moveTo>
                <a:lnTo>
                  <a:pt x="0" y="20781"/>
                </a:lnTo>
                <a:lnTo>
                  <a:pt x="7294418" y="0"/>
                </a:lnTo>
                <a:lnTo>
                  <a:pt x="7273636" y="1870363"/>
                </a:lnTo>
                <a:lnTo>
                  <a:pt x="6774872" y="1891145"/>
                </a:lnTo>
                <a:lnTo>
                  <a:pt x="6338454" y="1870363"/>
                </a:lnTo>
                <a:lnTo>
                  <a:pt x="6026727" y="1911927"/>
                </a:lnTo>
                <a:lnTo>
                  <a:pt x="5652654" y="2015836"/>
                </a:lnTo>
                <a:lnTo>
                  <a:pt x="5361709" y="2202872"/>
                </a:lnTo>
                <a:lnTo>
                  <a:pt x="5091545" y="2431472"/>
                </a:lnTo>
                <a:lnTo>
                  <a:pt x="4821382" y="2701636"/>
                </a:lnTo>
                <a:lnTo>
                  <a:pt x="4613563" y="2951018"/>
                </a:lnTo>
                <a:lnTo>
                  <a:pt x="4405745" y="3075709"/>
                </a:lnTo>
                <a:lnTo>
                  <a:pt x="4031672" y="3158836"/>
                </a:lnTo>
                <a:lnTo>
                  <a:pt x="3740727" y="3179618"/>
                </a:lnTo>
                <a:lnTo>
                  <a:pt x="3241963" y="3013363"/>
                </a:lnTo>
                <a:lnTo>
                  <a:pt x="2743200" y="2743200"/>
                </a:lnTo>
                <a:lnTo>
                  <a:pt x="2327563" y="2389909"/>
                </a:lnTo>
                <a:lnTo>
                  <a:pt x="2015836" y="2202872"/>
                </a:lnTo>
                <a:lnTo>
                  <a:pt x="1745672" y="1995054"/>
                </a:lnTo>
                <a:lnTo>
                  <a:pt x="1454727" y="1953491"/>
                </a:lnTo>
                <a:lnTo>
                  <a:pt x="1101436" y="1870363"/>
                </a:lnTo>
                <a:lnTo>
                  <a:pt x="727363" y="1891145"/>
                </a:lnTo>
                <a:lnTo>
                  <a:pt x="415636" y="1891145"/>
                </a:lnTo>
              </a:path>
            </a:pathLst>
          </a:custGeom>
          <a:solidFill>
            <a:srgbClr val="33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4" name="Freeform 83"/>
          <p:cNvSpPr/>
          <p:nvPr/>
        </p:nvSpPr>
        <p:spPr bwMode="auto">
          <a:xfrm>
            <a:off x="845390" y="4426527"/>
            <a:ext cx="7508902" cy="1683328"/>
          </a:xfrm>
          <a:custGeom>
            <a:avLst/>
            <a:gdLst>
              <a:gd name="connsiteX0" fmla="*/ 0 w 7232073"/>
              <a:gd name="connsiteY0" fmla="*/ 1683328 h 1683328"/>
              <a:gd name="connsiteX1" fmla="*/ 20782 w 7232073"/>
              <a:gd name="connsiteY1" fmla="*/ 20782 h 1683328"/>
              <a:gd name="connsiteX2" fmla="*/ 872837 w 7232073"/>
              <a:gd name="connsiteY2" fmla="*/ 41564 h 1683328"/>
              <a:gd name="connsiteX3" fmla="*/ 1330037 w 7232073"/>
              <a:gd name="connsiteY3" fmla="*/ 103909 h 1683328"/>
              <a:gd name="connsiteX4" fmla="*/ 1662546 w 7232073"/>
              <a:gd name="connsiteY4" fmla="*/ 103909 h 1683328"/>
              <a:gd name="connsiteX5" fmla="*/ 1911927 w 7232073"/>
              <a:gd name="connsiteY5" fmla="*/ 270164 h 1683328"/>
              <a:gd name="connsiteX6" fmla="*/ 2389909 w 7232073"/>
              <a:gd name="connsiteY6" fmla="*/ 623455 h 1683328"/>
              <a:gd name="connsiteX7" fmla="*/ 2722418 w 7232073"/>
              <a:gd name="connsiteY7" fmla="*/ 955964 h 1683328"/>
              <a:gd name="connsiteX8" fmla="*/ 3117273 w 7232073"/>
              <a:gd name="connsiteY8" fmla="*/ 1163782 h 1683328"/>
              <a:gd name="connsiteX9" fmla="*/ 3512127 w 7232073"/>
              <a:gd name="connsiteY9" fmla="*/ 1288473 h 1683328"/>
              <a:gd name="connsiteX10" fmla="*/ 3844637 w 7232073"/>
              <a:gd name="connsiteY10" fmla="*/ 1309255 h 1683328"/>
              <a:gd name="connsiteX11" fmla="*/ 4260273 w 7232073"/>
              <a:gd name="connsiteY11" fmla="*/ 1246909 h 1683328"/>
              <a:gd name="connsiteX12" fmla="*/ 4468091 w 7232073"/>
              <a:gd name="connsiteY12" fmla="*/ 1122218 h 1683328"/>
              <a:gd name="connsiteX13" fmla="*/ 4717473 w 7232073"/>
              <a:gd name="connsiteY13" fmla="*/ 976746 h 1683328"/>
              <a:gd name="connsiteX14" fmla="*/ 4862946 w 7232073"/>
              <a:gd name="connsiteY14" fmla="*/ 748146 h 1683328"/>
              <a:gd name="connsiteX15" fmla="*/ 5091546 w 7232073"/>
              <a:gd name="connsiteY15" fmla="*/ 436418 h 1683328"/>
              <a:gd name="connsiteX16" fmla="*/ 5320146 w 7232073"/>
              <a:gd name="connsiteY16" fmla="*/ 249382 h 1683328"/>
              <a:gd name="connsiteX17" fmla="*/ 5631873 w 7232073"/>
              <a:gd name="connsiteY17" fmla="*/ 145473 h 1683328"/>
              <a:gd name="connsiteX18" fmla="*/ 6047509 w 7232073"/>
              <a:gd name="connsiteY18" fmla="*/ 62346 h 1683328"/>
              <a:gd name="connsiteX19" fmla="*/ 6546273 w 7232073"/>
              <a:gd name="connsiteY19" fmla="*/ 0 h 1683328"/>
              <a:gd name="connsiteX20" fmla="*/ 7211291 w 7232073"/>
              <a:gd name="connsiteY20" fmla="*/ 20782 h 1683328"/>
              <a:gd name="connsiteX21" fmla="*/ 7232073 w 7232073"/>
              <a:gd name="connsiteY21" fmla="*/ 1683328 h 1683328"/>
              <a:gd name="connsiteX22" fmla="*/ 62346 w 7232073"/>
              <a:gd name="connsiteY22" fmla="*/ 1662546 h 1683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232073" h="1683328">
                <a:moveTo>
                  <a:pt x="0" y="1683328"/>
                </a:moveTo>
                <a:lnTo>
                  <a:pt x="20782" y="20782"/>
                </a:lnTo>
                <a:lnTo>
                  <a:pt x="872837" y="41564"/>
                </a:lnTo>
                <a:lnTo>
                  <a:pt x="1330037" y="103909"/>
                </a:lnTo>
                <a:lnTo>
                  <a:pt x="1662546" y="103909"/>
                </a:lnTo>
                <a:lnTo>
                  <a:pt x="1911927" y="270164"/>
                </a:lnTo>
                <a:lnTo>
                  <a:pt x="2389909" y="623455"/>
                </a:lnTo>
                <a:lnTo>
                  <a:pt x="2722418" y="955964"/>
                </a:lnTo>
                <a:lnTo>
                  <a:pt x="3117273" y="1163782"/>
                </a:lnTo>
                <a:lnTo>
                  <a:pt x="3512127" y="1288473"/>
                </a:lnTo>
                <a:lnTo>
                  <a:pt x="3844637" y="1309255"/>
                </a:lnTo>
                <a:lnTo>
                  <a:pt x="4260273" y="1246909"/>
                </a:lnTo>
                <a:lnTo>
                  <a:pt x="4468091" y="1122218"/>
                </a:lnTo>
                <a:lnTo>
                  <a:pt x="4717473" y="976746"/>
                </a:lnTo>
                <a:lnTo>
                  <a:pt x="4862946" y="748146"/>
                </a:lnTo>
                <a:lnTo>
                  <a:pt x="5091546" y="436418"/>
                </a:lnTo>
                <a:lnTo>
                  <a:pt x="5320146" y="249382"/>
                </a:lnTo>
                <a:lnTo>
                  <a:pt x="5631873" y="145473"/>
                </a:lnTo>
                <a:lnTo>
                  <a:pt x="6047509" y="62346"/>
                </a:lnTo>
                <a:lnTo>
                  <a:pt x="6546273" y="0"/>
                </a:lnTo>
                <a:lnTo>
                  <a:pt x="7211291" y="20782"/>
                </a:lnTo>
                <a:lnTo>
                  <a:pt x="7232073" y="1683328"/>
                </a:lnTo>
                <a:lnTo>
                  <a:pt x="62346" y="1662546"/>
                </a:lnTo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Shot #4 – The Actual Ray Path</a:t>
            </a:r>
            <a:endParaRPr lang="en-US" dirty="0"/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cxnSp>
        <p:nvCxnSpPr>
          <p:cNvPr id="86" name="Straight Connector 85"/>
          <p:cNvCxnSpPr/>
          <p:nvPr/>
        </p:nvCxnSpPr>
        <p:spPr bwMode="auto">
          <a:xfrm>
            <a:off x="1454727" y="2556164"/>
            <a:ext cx="0" cy="18703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>
            <a:off x="4308763" y="2583873"/>
            <a:ext cx="762001" cy="31311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>
            <a:off x="4336388" y="2614174"/>
            <a:ext cx="1960503" cy="218642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 flipH="1">
            <a:off x="3221183" y="2597345"/>
            <a:ext cx="1075936" cy="22448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5" name="TextBox 94"/>
          <p:cNvSpPr txBox="1"/>
          <p:nvPr/>
        </p:nvSpPr>
        <p:spPr>
          <a:xfrm>
            <a:off x="1515505" y="4933920"/>
            <a:ext cx="1192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Subsurface</a:t>
            </a:r>
          </a:p>
          <a:p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Interface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6" name="Freeform 95"/>
          <p:cNvSpPr/>
          <p:nvPr/>
        </p:nvSpPr>
        <p:spPr bwMode="auto">
          <a:xfrm>
            <a:off x="927339" y="4528868"/>
            <a:ext cx="677174" cy="684362"/>
          </a:xfrm>
          <a:custGeom>
            <a:avLst/>
            <a:gdLst>
              <a:gd name="connsiteX0" fmla="*/ 677174 w 677174"/>
              <a:gd name="connsiteY0" fmla="*/ 0 h 684362"/>
              <a:gd name="connsiteX1" fmla="*/ 306238 w 677174"/>
              <a:gd name="connsiteY1" fmla="*/ 293298 h 684362"/>
              <a:gd name="connsiteX2" fmla="*/ 107831 w 677174"/>
              <a:gd name="connsiteY2" fmla="*/ 517585 h 684362"/>
              <a:gd name="connsiteX3" fmla="*/ 64699 w 677174"/>
              <a:gd name="connsiteY3" fmla="*/ 577970 h 684362"/>
              <a:gd name="connsiteX4" fmla="*/ 73325 w 677174"/>
              <a:gd name="connsiteY4" fmla="*/ 672860 h 684362"/>
              <a:gd name="connsiteX5" fmla="*/ 504646 w 677174"/>
              <a:gd name="connsiteY5" fmla="*/ 646981 h 68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174" h="684362">
                <a:moveTo>
                  <a:pt x="677174" y="0"/>
                </a:moveTo>
                <a:cubicBezTo>
                  <a:pt x="539151" y="103517"/>
                  <a:pt x="401129" y="207034"/>
                  <a:pt x="306238" y="293298"/>
                </a:cubicBezTo>
                <a:cubicBezTo>
                  <a:pt x="211348" y="379562"/>
                  <a:pt x="148088" y="470140"/>
                  <a:pt x="107831" y="517585"/>
                </a:cubicBezTo>
                <a:cubicBezTo>
                  <a:pt x="67575" y="565030"/>
                  <a:pt x="70450" y="552091"/>
                  <a:pt x="64699" y="577970"/>
                </a:cubicBezTo>
                <a:cubicBezTo>
                  <a:pt x="58948" y="603849"/>
                  <a:pt x="0" y="661358"/>
                  <a:pt x="73325" y="672860"/>
                </a:cubicBezTo>
                <a:cubicBezTo>
                  <a:pt x="146650" y="684362"/>
                  <a:pt x="325648" y="665671"/>
                  <a:pt x="504646" y="646981"/>
                </a:cubicBezTo>
              </a:path>
            </a:pathLst>
          </a:custGeom>
          <a:noFill/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98" name="Group 25"/>
          <p:cNvGrpSpPr>
            <a:grpSpLocks/>
          </p:cNvGrpSpPr>
          <p:nvPr/>
        </p:nvGrpSpPr>
        <p:grpSpPr bwMode="auto">
          <a:xfrm rot="2640000">
            <a:off x="3303795" y="2658114"/>
            <a:ext cx="1349276" cy="2577354"/>
            <a:chOff x="656" y="1058"/>
            <a:chExt cx="1514" cy="2385"/>
          </a:xfrm>
        </p:grpSpPr>
        <p:sp>
          <p:nvSpPr>
            <p:cNvPr id="99" name="Freeform 26"/>
            <p:cNvSpPr>
              <a:spLocks/>
            </p:cNvSpPr>
            <p:nvPr/>
          </p:nvSpPr>
          <p:spPr bwMode="auto">
            <a:xfrm>
              <a:off x="656" y="1152"/>
              <a:ext cx="1460" cy="2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0" y="321"/>
                </a:cxn>
                <a:cxn ang="0">
                  <a:pos x="911" y="2291"/>
                </a:cxn>
              </a:cxnLst>
              <a:rect l="0" t="0" r="r" b="b"/>
              <a:pathLst>
                <a:path w="1460" h="2291">
                  <a:moveTo>
                    <a:pt x="0" y="0"/>
                  </a:moveTo>
                  <a:lnTo>
                    <a:pt x="1460" y="321"/>
                  </a:lnTo>
                  <a:lnTo>
                    <a:pt x="911" y="2291"/>
                  </a:lnTo>
                </a:path>
              </a:pathLst>
            </a:custGeom>
            <a:noFill/>
            <a:ln w="5715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1557" y="105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1" name="Freeform 28"/>
            <p:cNvSpPr>
              <a:spLocks/>
            </p:cNvSpPr>
            <p:nvPr/>
          </p:nvSpPr>
          <p:spPr bwMode="auto">
            <a:xfrm>
              <a:off x="1412" y="116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2" name="Oval 9"/>
          <p:cNvSpPr>
            <a:spLocks noChangeArrowheads="1"/>
          </p:cNvSpPr>
          <p:nvPr/>
        </p:nvSpPr>
        <p:spPr bwMode="auto">
          <a:xfrm>
            <a:off x="3097953" y="4850508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927" y="1910573"/>
            <a:ext cx="7537146" cy="42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Freeform 54"/>
          <p:cNvSpPr/>
          <p:nvPr/>
        </p:nvSpPr>
        <p:spPr bwMode="auto">
          <a:xfrm>
            <a:off x="862642" y="2556163"/>
            <a:ext cx="7491649" cy="3292545"/>
          </a:xfrm>
          <a:custGeom>
            <a:avLst/>
            <a:gdLst>
              <a:gd name="connsiteX0" fmla="*/ 0 w 7294418"/>
              <a:gd name="connsiteY0" fmla="*/ 1891145 h 3179618"/>
              <a:gd name="connsiteX1" fmla="*/ 0 w 7294418"/>
              <a:gd name="connsiteY1" fmla="*/ 20781 h 3179618"/>
              <a:gd name="connsiteX2" fmla="*/ 7294418 w 7294418"/>
              <a:gd name="connsiteY2" fmla="*/ 0 h 3179618"/>
              <a:gd name="connsiteX3" fmla="*/ 7273636 w 7294418"/>
              <a:gd name="connsiteY3" fmla="*/ 1870363 h 3179618"/>
              <a:gd name="connsiteX4" fmla="*/ 6774872 w 7294418"/>
              <a:gd name="connsiteY4" fmla="*/ 1891145 h 3179618"/>
              <a:gd name="connsiteX5" fmla="*/ 6338454 w 7294418"/>
              <a:gd name="connsiteY5" fmla="*/ 1870363 h 3179618"/>
              <a:gd name="connsiteX6" fmla="*/ 6026727 w 7294418"/>
              <a:gd name="connsiteY6" fmla="*/ 1911927 h 3179618"/>
              <a:gd name="connsiteX7" fmla="*/ 5652654 w 7294418"/>
              <a:gd name="connsiteY7" fmla="*/ 2015836 h 3179618"/>
              <a:gd name="connsiteX8" fmla="*/ 5361709 w 7294418"/>
              <a:gd name="connsiteY8" fmla="*/ 2202872 h 3179618"/>
              <a:gd name="connsiteX9" fmla="*/ 5091545 w 7294418"/>
              <a:gd name="connsiteY9" fmla="*/ 2431472 h 3179618"/>
              <a:gd name="connsiteX10" fmla="*/ 4821382 w 7294418"/>
              <a:gd name="connsiteY10" fmla="*/ 2701636 h 3179618"/>
              <a:gd name="connsiteX11" fmla="*/ 4613563 w 7294418"/>
              <a:gd name="connsiteY11" fmla="*/ 2951018 h 3179618"/>
              <a:gd name="connsiteX12" fmla="*/ 4405745 w 7294418"/>
              <a:gd name="connsiteY12" fmla="*/ 3075709 h 3179618"/>
              <a:gd name="connsiteX13" fmla="*/ 4031672 w 7294418"/>
              <a:gd name="connsiteY13" fmla="*/ 3158836 h 3179618"/>
              <a:gd name="connsiteX14" fmla="*/ 3740727 w 7294418"/>
              <a:gd name="connsiteY14" fmla="*/ 3179618 h 3179618"/>
              <a:gd name="connsiteX15" fmla="*/ 3241963 w 7294418"/>
              <a:gd name="connsiteY15" fmla="*/ 3013363 h 3179618"/>
              <a:gd name="connsiteX16" fmla="*/ 2743200 w 7294418"/>
              <a:gd name="connsiteY16" fmla="*/ 2743200 h 3179618"/>
              <a:gd name="connsiteX17" fmla="*/ 2327563 w 7294418"/>
              <a:gd name="connsiteY17" fmla="*/ 2389909 h 3179618"/>
              <a:gd name="connsiteX18" fmla="*/ 2015836 w 7294418"/>
              <a:gd name="connsiteY18" fmla="*/ 2202872 h 3179618"/>
              <a:gd name="connsiteX19" fmla="*/ 1745672 w 7294418"/>
              <a:gd name="connsiteY19" fmla="*/ 1995054 h 3179618"/>
              <a:gd name="connsiteX20" fmla="*/ 1454727 w 7294418"/>
              <a:gd name="connsiteY20" fmla="*/ 1953491 h 3179618"/>
              <a:gd name="connsiteX21" fmla="*/ 1101436 w 7294418"/>
              <a:gd name="connsiteY21" fmla="*/ 1870363 h 3179618"/>
              <a:gd name="connsiteX22" fmla="*/ 727363 w 7294418"/>
              <a:gd name="connsiteY22" fmla="*/ 1891145 h 3179618"/>
              <a:gd name="connsiteX23" fmla="*/ 415636 w 7294418"/>
              <a:gd name="connsiteY23" fmla="*/ 1891145 h 317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294418" h="3179618">
                <a:moveTo>
                  <a:pt x="0" y="1891145"/>
                </a:moveTo>
                <a:lnTo>
                  <a:pt x="0" y="20781"/>
                </a:lnTo>
                <a:lnTo>
                  <a:pt x="7294418" y="0"/>
                </a:lnTo>
                <a:lnTo>
                  <a:pt x="7273636" y="1870363"/>
                </a:lnTo>
                <a:lnTo>
                  <a:pt x="6774872" y="1891145"/>
                </a:lnTo>
                <a:lnTo>
                  <a:pt x="6338454" y="1870363"/>
                </a:lnTo>
                <a:lnTo>
                  <a:pt x="6026727" y="1911927"/>
                </a:lnTo>
                <a:lnTo>
                  <a:pt x="5652654" y="2015836"/>
                </a:lnTo>
                <a:lnTo>
                  <a:pt x="5361709" y="2202872"/>
                </a:lnTo>
                <a:lnTo>
                  <a:pt x="5091545" y="2431472"/>
                </a:lnTo>
                <a:lnTo>
                  <a:pt x="4821382" y="2701636"/>
                </a:lnTo>
                <a:lnTo>
                  <a:pt x="4613563" y="2951018"/>
                </a:lnTo>
                <a:lnTo>
                  <a:pt x="4405745" y="3075709"/>
                </a:lnTo>
                <a:lnTo>
                  <a:pt x="4031672" y="3158836"/>
                </a:lnTo>
                <a:lnTo>
                  <a:pt x="3740727" y="3179618"/>
                </a:lnTo>
                <a:lnTo>
                  <a:pt x="3241963" y="3013363"/>
                </a:lnTo>
                <a:lnTo>
                  <a:pt x="2743200" y="2743200"/>
                </a:lnTo>
                <a:lnTo>
                  <a:pt x="2327563" y="2389909"/>
                </a:lnTo>
                <a:lnTo>
                  <a:pt x="2015836" y="2202872"/>
                </a:lnTo>
                <a:lnTo>
                  <a:pt x="1745672" y="1995054"/>
                </a:lnTo>
                <a:lnTo>
                  <a:pt x="1454727" y="1953491"/>
                </a:lnTo>
                <a:lnTo>
                  <a:pt x="1101436" y="1870363"/>
                </a:lnTo>
                <a:lnTo>
                  <a:pt x="727363" y="1891145"/>
                </a:lnTo>
                <a:lnTo>
                  <a:pt x="415636" y="1891145"/>
                </a:lnTo>
              </a:path>
            </a:pathLst>
          </a:custGeom>
          <a:solidFill>
            <a:srgbClr val="33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6" name="Freeform 55"/>
          <p:cNvSpPr/>
          <p:nvPr/>
        </p:nvSpPr>
        <p:spPr bwMode="auto">
          <a:xfrm>
            <a:off x="845390" y="4426527"/>
            <a:ext cx="7508902" cy="1683328"/>
          </a:xfrm>
          <a:custGeom>
            <a:avLst/>
            <a:gdLst>
              <a:gd name="connsiteX0" fmla="*/ 0 w 7232073"/>
              <a:gd name="connsiteY0" fmla="*/ 1683328 h 1683328"/>
              <a:gd name="connsiteX1" fmla="*/ 20782 w 7232073"/>
              <a:gd name="connsiteY1" fmla="*/ 20782 h 1683328"/>
              <a:gd name="connsiteX2" fmla="*/ 872837 w 7232073"/>
              <a:gd name="connsiteY2" fmla="*/ 41564 h 1683328"/>
              <a:gd name="connsiteX3" fmla="*/ 1330037 w 7232073"/>
              <a:gd name="connsiteY3" fmla="*/ 103909 h 1683328"/>
              <a:gd name="connsiteX4" fmla="*/ 1662546 w 7232073"/>
              <a:gd name="connsiteY4" fmla="*/ 103909 h 1683328"/>
              <a:gd name="connsiteX5" fmla="*/ 1911927 w 7232073"/>
              <a:gd name="connsiteY5" fmla="*/ 270164 h 1683328"/>
              <a:gd name="connsiteX6" fmla="*/ 2389909 w 7232073"/>
              <a:gd name="connsiteY6" fmla="*/ 623455 h 1683328"/>
              <a:gd name="connsiteX7" fmla="*/ 2722418 w 7232073"/>
              <a:gd name="connsiteY7" fmla="*/ 955964 h 1683328"/>
              <a:gd name="connsiteX8" fmla="*/ 3117273 w 7232073"/>
              <a:gd name="connsiteY8" fmla="*/ 1163782 h 1683328"/>
              <a:gd name="connsiteX9" fmla="*/ 3512127 w 7232073"/>
              <a:gd name="connsiteY9" fmla="*/ 1288473 h 1683328"/>
              <a:gd name="connsiteX10" fmla="*/ 3844637 w 7232073"/>
              <a:gd name="connsiteY10" fmla="*/ 1309255 h 1683328"/>
              <a:gd name="connsiteX11" fmla="*/ 4260273 w 7232073"/>
              <a:gd name="connsiteY11" fmla="*/ 1246909 h 1683328"/>
              <a:gd name="connsiteX12" fmla="*/ 4468091 w 7232073"/>
              <a:gd name="connsiteY12" fmla="*/ 1122218 h 1683328"/>
              <a:gd name="connsiteX13" fmla="*/ 4717473 w 7232073"/>
              <a:gd name="connsiteY13" fmla="*/ 976746 h 1683328"/>
              <a:gd name="connsiteX14" fmla="*/ 4862946 w 7232073"/>
              <a:gd name="connsiteY14" fmla="*/ 748146 h 1683328"/>
              <a:gd name="connsiteX15" fmla="*/ 5091546 w 7232073"/>
              <a:gd name="connsiteY15" fmla="*/ 436418 h 1683328"/>
              <a:gd name="connsiteX16" fmla="*/ 5320146 w 7232073"/>
              <a:gd name="connsiteY16" fmla="*/ 249382 h 1683328"/>
              <a:gd name="connsiteX17" fmla="*/ 5631873 w 7232073"/>
              <a:gd name="connsiteY17" fmla="*/ 145473 h 1683328"/>
              <a:gd name="connsiteX18" fmla="*/ 6047509 w 7232073"/>
              <a:gd name="connsiteY18" fmla="*/ 62346 h 1683328"/>
              <a:gd name="connsiteX19" fmla="*/ 6546273 w 7232073"/>
              <a:gd name="connsiteY19" fmla="*/ 0 h 1683328"/>
              <a:gd name="connsiteX20" fmla="*/ 7211291 w 7232073"/>
              <a:gd name="connsiteY20" fmla="*/ 20782 h 1683328"/>
              <a:gd name="connsiteX21" fmla="*/ 7232073 w 7232073"/>
              <a:gd name="connsiteY21" fmla="*/ 1683328 h 1683328"/>
              <a:gd name="connsiteX22" fmla="*/ 62346 w 7232073"/>
              <a:gd name="connsiteY22" fmla="*/ 1662546 h 1683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232073" h="1683328">
                <a:moveTo>
                  <a:pt x="0" y="1683328"/>
                </a:moveTo>
                <a:lnTo>
                  <a:pt x="20782" y="20782"/>
                </a:lnTo>
                <a:lnTo>
                  <a:pt x="872837" y="41564"/>
                </a:lnTo>
                <a:lnTo>
                  <a:pt x="1330037" y="103909"/>
                </a:lnTo>
                <a:lnTo>
                  <a:pt x="1662546" y="103909"/>
                </a:lnTo>
                <a:lnTo>
                  <a:pt x="1911927" y="270164"/>
                </a:lnTo>
                <a:lnTo>
                  <a:pt x="2389909" y="623455"/>
                </a:lnTo>
                <a:lnTo>
                  <a:pt x="2722418" y="955964"/>
                </a:lnTo>
                <a:lnTo>
                  <a:pt x="3117273" y="1163782"/>
                </a:lnTo>
                <a:lnTo>
                  <a:pt x="3512127" y="1288473"/>
                </a:lnTo>
                <a:lnTo>
                  <a:pt x="3844637" y="1309255"/>
                </a:lnTo>
                <a:lnTo>
                  <a:pt x="4260273" y="1246909"/>
                </a:lnTo>
                <a:lnTo>
                  <a:pt x="4468091" y="1122218"/>
                </a:lnTo>
                <a:lnTo>
                  <a:pt x="4717473" y="976746"/>
                </a:lnTo>
                <a:lnTo>
                  <a:pt x="4862946" y="748146"/>
                </a:lnTo>
                <a:lnTo>
                  <a:pt x="5091546" y="436418"/>
                </a:lnTo>
                <a:lnTo>
                  <a:pt x="5320146" y="249382"/>
                </a:lnTo>
                <a:lnTo>
                  <a:pt x="5631873" y="145473"/>
                </a:lnTo>
                <a:lnTo>
                  <a:pt x="6047509" y="62346"/>
                </a:lnTo>
                <a:lnTo>
                  <a:pt x="6546273" y="0"/>
                </a:lnTo>
                <a:lnTo>
                  <a:pt x="7211291" y="20782"/>
                </a:lnTo>
                <a:lnTo>
                  <a:pt x="7232073" y="1683328"/>
                </a:lnTo>
                <a:lnTo>
                  <a:pt x="62346" y="1662546"/>
                </a:lnTo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7" name="Straight Connector 56"/>
          <p:cNvCxnSpPr/>
          <p:nvPr/>
        </p:nvCxnSpPr>
        <p:spPr bwMode="auto">
          <a:xfrm>
            <a:off x="1454727" y="2556164"/>
            <a:ext cx="0" cy="18703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>
            <a:off x="4308763" y="2583873"/>
            <a:ext cx="762001" cy="31311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>
            <a:off x="4336388" y="2614174"/>
            <a:ext cx="1960503" cy="218642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 flipH="1">
            <a:off x="3221183" y="2597345"/>
            <a:ext cx="1075936" cy="22448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" name="TextBox 60"/>
          <p:cNvSpPr txBox="1"/>
          <p:nvPr/>
        </p:nvSpPr>
        <p:spPr>
          <a:xfrm>
            <a:off x="1515505" y="4933920"/>
            <a:ext cx="1192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Subsurface</a:t>
            </a:r>
          </a:p>
          <a:p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Interface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Freeform 61"/>
          <p:cNvSpPr/>
          <p:nvPr/>
        </p:nvSpPr>
        <p:spPr bwMode="auto">
          <a:xfrm>
            <a:off x="927339" y="4528868"/>
            <a:ext cx="677174" cy="684362"/>
          </a:xfrm>
          <a:custGeom>
            <a:avLst/>
            <a:gdLst>
              <a:gd name="connsiteX0" fmla="*/ 677174 w 677174"/>
              <a:gd name="connsiteY0" fmla="*/ 0 h 684362"/>
              <a:gd name="connsiteX1" fmla="*/ 306238 w 677174"/>
              <a:gd name="connsiteY1" fmla="*/ 293298 h 684362"/>
              <a:gd name="connsiteX2" fmla="*/ 107831 w 677174"/>
              <a:gd name="connsiteY2" fmla="*/ 517585 h 684362"/>
              <a:gd name="connsiteX3" fmla="*/ 64699 w 677174"/>
              <a:gd name="connsiteY3" fmla="*/ 577970 h 684362"/>
              <a:gd name="connsiteX4" fmla="*/ 73325 w 677174"/>
              <a:gd name="connsiteY4" fmla="*/ 672860 h 684362"/>
              <a:gd name="connsiteX5" fmla="*/ 504646 w 677174"/>
              <a:gd name="connsiteY5" fmla="*/ 646981 h 68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174" h="684362">
                <a:moveTo>
                  <a:pt x="677174" y="0"/>
                </a:moveTo>
                <a:cubicBezTo>
                  <a:pt x="539151" y="103517"/>
                  <a:pt x="401129" y="207034"/>
                  <a:pt x="306238" y="293298"/>
                </a:cubicBezTo>
                <a:cubicBezTo>
                  <a:pt x="211348" y="379562"/>
                  <a:pt x="148088" y="470140"/>
                  <a:pt x="107831" y="517585"/>
                </a:cubicBezTo>
                <a:cubicBezTo>
                  <a:pt x="67575" y="565030"/>
                  <a:pt x="70450" y="552091"/>
                  <a:pt x="64699" y="577970"/>
                </a:cubicBezTo>
                <a:cubicBezTo>
                  <a:pt x="58948" y="603849"/>
                  <a:pt x="0" y="661358"/>
                  <a:pt x="73325" y="672860"/>
                </a:cubicBezTo>
                <a:cubicBezTo>
                  <a:pt x="146650" y="684362"/>
                  <a:pt x="325648" y="665671"/>
                  <a:pt x="504646" y="646981"/>
                </a:cubicBezTo>
              </a:path>
            </a:pathLst>
          </a:custGeom>
          <a:noFill/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Shot #2 – The Actual Ray Path</a:t>
            </a:r>
            <a:endParaRPr lang="en-US" dirty="0"/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pSp>
        <p:nvGrpSpPr>
          <p:cNvPr id="49" name="Group 25"/>
          <p:cNvGrpSpPr>
            <a:grpSpLocks/>
          </p:cNvGrpSpPr>
          <p:nvPr/>
        </p:nvGrpSpPr>
        <p:grpSpPr bwMode="auto">
          <a:xfrm rot="1680000">
            <a:off x="3711301" y="2854774"/>
            <a:ext cx="1958686" cy="2371514"/>
            <a:chOff x="656" y="1058"/>
            <a:chExt cx="1514" cy="2385"/>
          </a:xfrm>
        </p:grpSpPr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656" y="1152"/>
              <a:ext cx="1460" cy="2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0" y="321"/>
                </a:cxn>
                <a:cxn ang="0">
                  <a:pos x="911" y="2291"/>
                </a:cxn>
              </a:cxnLst>
              <a:rect l="0" t="0" r="r" b="b"/>
              <a:pathLst>
                <a:path w="1460" h="2291">
                  <a:moveTo>
                    <a:pt x="0" y="0"/>
                  </a:moveTo>
                  <a:lnTo>
                    <a:pt x="1460" y="321"/>
                  </a:lnTo>
                  <a:lnTo>
                    <a:pt x="911" y="2291"/>
                  </a:lnTo>
                </a:path>
              </a:pathLst>
            </a:custGeom>
            <a:noFill/>
            <a:ln w="5715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1557" y="105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1412" y="116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3" name="Oval 24"/>
          <p:cNvSpPr>
            <a:spLocks noChangeArrowheads="1"/>
          </p:cNvSpPr>
          <p:nvPr/>
        </p:nvSpPr>
        <p:spPr bwMode="auto">
          <a:xfrm>
            <a:off x="4234351" y="5066172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 bwMode="auto">
          <a:xfrm>
            <a:off x="4308764" y="2563091"/>
            <a:ext cx="0" cy="27362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Oval 9"/>
          <p:cNvSpPr>
            <a:spLocks noChangeArrowheads="1"/>
          </p:cNvSpPr>
          <p:nvPr/>
        </p:nvSpPr>
        <p:spPr bwMode="auto">
          <a:xfrm>
            <a:off x="3092965" y="4865137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6" name="Freeform 65"/>
          <p:cNvSpPr/>
          <p:nvPr/>
        </p:nvSpPr>
        <p:spPr bwMode="auto">
          <a:xfrm flipH="1">
            <a:off x="3224340" y="4950561"/>
            <a:ext cx="1062367" cy="213969"/>
          </a:xfrm>
          <a:custGeom>
            <a:avLst/>
            <a:gdLst>
              <a:gd name="connsiteX0" fmla="*/ 1101437 w 1101437"/>
              <a:gd name="connsiteY0" fmla="*/ 0 h 207818"/>
              <a:gd name="connsiteX1" fmla="*/ 581891 w 1101437"/>
              <a:gd name="connsiteY1" fmla="*/ 145473 h 207818"/>
              <a:gd name="connsiteX2" fmla="*/ 0 w 1101437"/>
              <a:gd name="connsiteY2" fmla="*/ 207818 h 207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1437" h="207818">
                <a:moveTo>
                  <a:pt x="1101437" y="0"/>
                </a:moveTo>
                <a:cubicBezTo>
                  <a:pt x="933450" y="55418"/>
                  <a:pt x="765464" y="110837"/>
                  <a:pt x="581891" y="145473"/>
                </a:cubicBezTo>
                <a:cubicBezTo>
                  <a:pt x="398318" y="180109"/>
                  <a:pt x="199159" y="193963"/>
                  <a:pt x="0" y="207818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Exercise 5c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21528</TotalTime>
  <Words>214</Words>
  <Application>Microsoft Macintosh PowerPoint</Application>
  <PresentationFormat>On-screen Show (4:3)</PresentationFormat>
  <Paragraphs>25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Exercise 5c</vt:lpstr>
      <vt:lpstr>For Shot #4 – The Actual Ray Path</vt:lpstr>
      <vt:lpstr>For Shot #2 – The Actual Ray Path</vt:lpstr>
      <vt:lpstr>Exercise 5c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178</cp:revision>
  <cp:lastPrinted>2001-11-26T19:56:19Z</cp:lastPrinted>
  <dcterms:created xsi:type="dcterms:W3CDTF">2001-11-20T13:29:42Z</dcterms:created>
  <dcterms:modified xsi:type="dcterms:W3CDTF">2015-03-30T00:12:07Z</dcterms:modified>
</cp:coreProperties>
</file>