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1" r:id="rId2"/>
    <p:sldId id="355" r:id="rId3"/>
    <p:sldId id="356" r:id="rId4"/>
    <p:sldId id="357" r:id="rId5"/>
    <p:sldId id="358" r:id="rId6"/>
    <p:sldId id="354" r:id="rId7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FDE0"/>
    <a:srgbClr val="BDFFD6"/>
    <a:srgbClr val="FCE0AE"/>
    <a:srgbClr val="FF00FF"/>
    <a:srgbClr val="FFFF00"/>
    <a:srgbClr val="0033CC"/>
    <a:srgbClr val="FF0066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738" autoAdjust="0"/>
  </p:normalViewPr>
  <p:slideViewPr>
    <p:cSldViewPr snapToGrid="0">
      <p:cViewPr varScale="1">
        <p:scale>
          <a:sx n="67" d="100"/>
          <a:sy n="67" d="100"/>
        </p:scale>
        <p:origin x="-1464" y="-104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72294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033268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This </a:t>
            </a:r>
            <a:r>
              <a:rPr lang="en-US" altLang="en-US" dirty="0" smtClean="0"/>
              <a:t>review, which I would do at the start of </a:t>
            </a:r>
            <a:r>
              <a:rPr lang="en-US" altLang="en-US" dirty="0" smtClean="0"/>
              <a:t>Unit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6</a:t>
            </a:r>
            <a:r>
              <a:rPr lang="en-US" altLang="en-US" dirty="0" smtClean="0"/>
              <a:t>, is short.  </a:t>
            </a:r>
            <a:r>
              <a:rPr lang="en-US" altLang="en-US" dirty="0" smtClean="0"/>
              <a:t>Basically, </a:t>
            </a:r>
            <a:r>
              <a:rPr lang="en-US" altLang="en-US" dirty="0" smtClean="0"/>
              <a:t>reveal the answer.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Solution </a:t>
            </a:r>
            <a:r>
              <a:rPr lang="en-US" altLang="en-US" dirty="0" smtClean="0"/>
              <a:t>for Shots #</a:t>
            </a:r>
            <a:r>
              <a:rPr lang="en-US" altLang="en-US" dirty="0" smtClean="0"/>
              <a:t>1-#</a:t>
            </a:r>
            <a:r>
              <a:rPr lang="en-US" altLang="en-US" dirty="0" smtClean="0"/>
              <a:t>8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red dots and red line are from the right side of the </a:t>
            </a:r>
            <a:r>
              <a:rPr lang="en-US" altLang="en-US" dirty="0" smtClean="0"/>
              <a:t>syncline.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green dots and green line are from the left side of the </a:t>
            </a:r>
            <a:r>
              <a:rPr lang="en-US" altLang="en-US" dirty="0" smtClean="0"/>
              <a:t>syncline.</a:t>
            </a:r>
            <a:r>
              <a:rPr lang="en-US" altLang="en-US" baseline="0" dirty="0" smtClean="0"/>
              <a:t> The </a:t>
            </a:r>
            <a:r>
              <a:rPr lang="en-US" altLang="en-US" baseline="0" dirty="0" smtClean="0"/>
              <a:t>blue line is from near the low point of the </a:t>
            </a:r>
            <a:r>
              <a:rPr lang="en-US" altLang="en-US" baseline="0" dirty="0" smtClean="0"/>
              <a:t>syncline. We </a:t>
            </a:r>
            <a:r>
              <a:rPr lang="en-US" altLang="en-US" baseline="0" dirty="0" smtClean="0"/>
              <a:t>refer to this shape as a “</a:t>
            </a:r>
            <a:r>
              <a:rPr lang="en-US" altLang="en-US" baseline="0" dirty="0" smtClean="0"/>
              <a:t>bowtie”.</a:t>
            </a:r>
            <a:endParaRPr lang="en-US" alt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4566FA-714E-4FDD-89EF-BD52B29BF523}" type="slidenum">
              <a:rPr lang="en-US"/>
              <a:pPr/>
              <a:t>3</a:t>
            </a:fld>
            <a:endParaRPr lang="en-US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There </a:t>
            </a:r>
            <a:r>
              <a:rPr lang="en-US" dirty="0"/>
              <a:t>is a data processing procedure that we call seismic migration that corrects </a:t>
            </a:r>
            <a:r>
              <a:rPr lang="en-US" dirty="0" err="1" smtClean="0"/>
              <a:t>mispositioning</a:t>
            </a:r>
            <a:r>
              <a:rPr lang="en-US" dirty="0" smtClean="0"/>
              <a:t> problems.</a:t>
            </a:r>
            <a:r>
              <a:rPr lang="en-US" baseline="0" dirty="0"/>
              <a:t> </a:t>
            </a:r>
            <a:r>
              <a:rPr lang="en-US" dirty="0" smtClean="0"/>
              <a:t>For </a:t>
            </a:r>
            <a:r>
              <a:rPr lang="en-US" dirty="0"/>
              <a:t>each trace, the computer swings arcs (based on the velocities) to find all the possible locations from which a reflection could have </a:t>
            </a:r>
            <a:r>
              <a:rPr lang="en-US" dirty="0" smtClean="0"/>
              <a:t>originated.</a:t>
            </a:r>
            <a:r>
              <a:rPr lang="en-US" baseline="0" dirty="0"/>
              <a:t> </a:t>
            </a:r>
            <a:r>
              <a:rPr lang="en-US" dirty="0" smtClean="0"/>
              <a:t>To </a:t>
            </a:r>
            <a:r>
              <a:rPr lang="en-US" dirty="0"/>
              <a:t>illustrate, consider the black peak circled by a green oval in the upper left – we will call this the “green” </a:t>
            </a:r>
            <a:r>
              <a:rPr lang="en-US" dirty="0" smtClean="0"/>
              <a:t>peak.</a:t>
            </a:r>
            <a:r>
              <a:rPr lang="en-US" baseline="0" dirty="0"/>
              <a:t> </a:t>
            </a:r>
            <a:r>
              <a:rPr lang="en-US" dirty="0" smtClean="0"/>
              <a:t>In </a:t>
            </a:r>
            <a:r>
              <a:rPr lang="en-US" dirty="0"/>
              <a:t>the lower left we have swung arcs to define all the possible reflections </a:t>
            </a:r>
            <a:r>
              <a:rPr lang="en-US" dirty="0" smtClean="0"/>
              <a:t>points.</a:t>
            </a:r>
            <a:r>
              <a:rPr lang="en-US" baseline="0" dirty="0"/>
              <a:t> </a:t>
            </a:r>
            <a:r>
              <a:rPr lang="en-US" dirty="0" smtClean="0"/>
              <a:t>The </a:t>
            </a:r>
            <a:r>
              <a:rPr lang="en-US" dirty="0"/>
              <a:t>dotted green arc shows the possible reflections points for the “green” </a:t>
            </a:r>
            <a:r>
              <a:rPr lang="en-US" dirty="0" smtClean="0"/>
              <a:t>peak.</a:t>
            </a:r>
            <a:endParaRPr lang="en-US" dirty="0"/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On </a:t>
            </a:r>
            <a:r>
              <a:rPr lang="en-US" dirty="0"/>
              <a:t>the right, we show </a:t>
            </a:r>
            <a:r>
              <a:rPr lang="en-US" dirty="0" smtClean="0"/>
              <a:t>three (3) </a:t>
            </a:r>
            <a:r>
              <a:rPr lang="en-US" dirty="0"/>
              <a:t>possible shot-receiver pairs that could be the reason for the “green” </a:t>
            </a:r>
            <a:r>
              <a:rPr lang="en-US" dirty="0" smtClean="0"/>
              <a:t>peak.</a:t>
            </a:r>
            <a:r>
              <a:rPr lang="en-US" baseline="0" dirty="0"/>
              <a:t> </a:t>
            </a:r>
            <a:r>
              <a:rPr lang="en-US" dirty="0" smtClean="0"/>
              <a:t>Which </a:t>
            </a:r>
            <a:r>
              <a:rPr lang="en-US" dirty="0"/>
              <a:t>one is correct – of these </a:t>
            </a:r>
            <a:r>
              <a:rPr lang="en-US" dirty="0" smtClean="0"/>
              <a:t>three (3) </a:t>
            </a:r>
            <a:r>
              <a:rPr lang="en-US" dirty="0"/>
              <a:t>or some other case</a:t>
            </a:r>
            <a:r>
              <a:rPr lang="en-US" dirty="0" smtClean="0"/>
              <a:t>?</a:t>
            </a:r>
            <a:r>
              <a:rPr lang="en-US" baseline="0" dirty="0" smtClean="0"/>
              <a:t> </a:t>
            </a:r>
            <a:r>
              <a:rPr lang="en-US" dirty="0" smtClean="0"/>
              <a:t>Seismic </a:t>
            </a:r>
            <a:r>
              <a:rPr lang="en-US" dirty="0"/>
              <a:t>migration will answer this for </a:t>
            </a:r>
            <a:r>
              <a:rPr lang="en-US" dirty="0" smtClean="0"/>
              <a:t>us.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868AA3-2AD9-42E4-9929-994AF921C92C}" type="slidenum">
              <a:rPr lang="en-US"/>
              <a:pPr/>
              <a:t>4</a:t>
            </a:fld>
            <a:endParaRPr lang="en-US"/>
          </a:p>
        </p:txBody>
      </p:sp>
      <p:sp>
        <p:nvSpPr>
          <p:cNvPr id="34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Since </a:t>
            </a:r>
            <a:r>
              <a:rPr lang="en-US" dirty="0"/>
              <a:t>we </a:t>
            </a:r>
            <a:r>
              <a:rPr lang="en-US" dirty="0" smtClean="0"/>
              <a:t>deal with </a:t>
            </a:r>
            <a:r>
              <a:rPr lang="en-US" dirty="0"/>
              <a:t>waves </a:t>
            </a:r>
            <a:r>
              <a:rPr lang="en-US" dirty="0" smtClean="0"/>
              <a:t>with some </a:t>
            </a:r>
            <a:r>
              <a:rPr lang="en-US" dirty="0"/>
              <a:t>positive and negative numbers and closely-spaced traces, as we migrate all the traces something wonderful </a:t>
            </a:r>
            <a:r>
              <a:rPr lang="en-US" dirty="0" smtClean="0"/>
              <a:t>happens.</a:t>
            </a:r>
            <a:endParaRPr lang="en-US" dirty="0"/>
          </a:p>
          <a:p>
            <a:pPr lvl="0">
              <a:buFontTx/>
              <a:buNone/>
            </a:pPr>
            <a:r>
              <a:rPr lang="en-US" dirty="0"/>
              <a:t>For the small piece of the arcs from the true position (the </a:t>
            </a:r>
            <a:r>
              <a:rPr lang="en-US" dirty="0" smtClean="0"/>
              <a:t>correct answer </a:t>
            </a:r>
            <a:r>
              <a:rPr lang="en-US" dirty="0"/>
              <a:t>mentioned on the previous slide) there is constructive interference and the wave shape is preserved and </a:t>
            </a:r>
            <a:r>
              <a:rPr lang="en-US" dirty="0" smtClean="0"/>
              <a:t>enhanced.</a:t>
            </a:r>
            <a:r>
              <a:rPr lang="en-US" baseline="0" dirty="0"/>
              <a:t> </a:t>
            </a:r>
            <a:r>
              <a:rPr lang="en-US" dirty="0" smtClean="0"/>
              <a:t>For </a:t>
            </a:r>
            <a:r>
              <a:rPr lang="en-US" dirty="0"/>
              <a:t>all other places along the arcs, there is destructive interference – positive numbers are canceled by negative </a:t>
            </a:r>
            <a:r>
              <a:rPr lang="en-US" dirty="0" smtClean="0"/>
              <a:t>numbers.</a:t>
            </a:r>
            <a:r>
              <a:rPr lang="en-US" baseline="0" dirty="0"/>
              <a:t> </a:t>
            </a:r>
            <a:r>
              <a:rPr lang="en-US" dirty="0" smtClean="0"/>
              <a:t>So </a:t>
            </a:r>
            <a:r>
              <a:rPr lang="en-US" dirty="0"/>
              <a:t>in simple terms, all the incorrect places along each arc are </a:t>
            </a:r>
            <a:r>
              <a:rPr lang="en-US" dirty="0" smtClean="0"/>
              <a:t>canceled </a:t>
            </a:r>
            <a:r>
              <a:rPr lang="en-US" dirty="0"/>
              <a:t>out, but the correct location is </a:t>
            </a:r>
            <a:r>
              <a:rPr lang="en-US" dirty="0" smtClean="0"/>
              <a:t>preserved.</a:t>
            </a:r>
            <a:r>
              <a:rPr lang="en-US" baseline="0" dirty="0"/>
              <a:t> </a:t>
            </a:r>
            <a:endParaRPr lang="en-US" baseline="0" dirty="0" smtClean="0"/>
          </a:p>
          <a:p>
            <a:pPr lvl="0">
              <a:buFontTx/>
              <a:buNone/>
            </a:pPr>
            <a:endParaRPr lang="en-US" baseline="0" dirty="0" smtClean="0"/>
          </a:p>
          <a:p>
            <a:pPr lvl="0">
              <a:buFontTx/>
              <a:buNone/>
            </a:pPr>
            <a:r>
              <a:rPr lang="en-US" dirty="0" smtClean="0"/>
              <a:t>On </a:t>
            </a:r>
            <a:r>
              <a:rPr lang="en-US" dirty="0"/>
              <a:t>the left side of this </a:t>
            </a:r>
            <a:r>
              <a:rPr lang="en-US" dirty="0" smtClean="0"/>
              <a:t>slide, </a:t>
            </a:r>
            <a:r>
              <a:rPr lang="en-US" dirty="0"/>
              <a:t>we show </a:t>
            </a:r>
            <a:r>
              <a:rPr lang="en-US" dirty="0" smtClean="0"/>
              <a:t>two (2) </a:t>
            </a:r>
            <a:r>
              <a:rPr lang="en-US" dirty="0"/>
              <a:t>seismic </a:t>
            </a:r>
            <a:r>
              <a:rPr lang="en-US" dirty="0" smtClean="0"/>
              <a:t>reflections.</a:t>
            </a:r>
            <a:r>
              <a:rPr lang="en-US" baseline="0" dirty="0"/>
              <a:t> </a:t>
            </a:r>
            <a:r>
              <a:rPr lang="en-US" dirty="0" smtClean="0"/>
              <a:t>They </a:t>
            </a:r>
            <a:r>
              <a:rPr lang="en-US" dirty="0"/>
              <a:t>are dipping, so they are not is </a:t>
            </a:r>
            <a:r>
              <a:rPr lang="en-US" dirty="0" smtClean="0"/>
              <a:t>their </a:t>
            </a:r>
            <a:r>
              <a:rPr lang="en-US" dirty="0"/>
              <a:t>correct </a:t>
            </a:r>
            <a:r>
              <a:rPr lang="en-US" dirty="0" smtClean="0"/>
              <a:t>positions.</a:t>
            </a:r>
            <a:r>
              <a:rPr lang="en-US" baseline="0" dirty="0"/>
              <a:t> </a:t>
            </a:r>
            <a:r>
              <a:rPr lang="en-US" dirty="0" smtClean="0"/>
              <a:t>Since </a:t>
            </a:r>
            <a:r>
              <a:rPr lang="en-US" dirty="0"/>
              <a:t>the correction has NOT been applied, we call this </a:t>
            </a:r>
            <a:r>
              <a:rPr lang="en-US" dirty="0" err="1"/>
              <a:t>unmigrated</a:t>
            </a:r>
            <a:r>
              <a:rPr lang="en-US" dirty="0"/>
              <a:t> </a:t>
            </a:r>
            <a:r>
              <a:rPr lang="en-US" dirty="0" smtClean="0"/>
              <a:t>data.</a:t>
            </a:r>
            <a:r>
              <a:rPr lang="en-US" baseline="0" dirty="0"/>
              <a:t> </a:t>
            </a:r>
            <a:r>
              <a:rPr lang="en-US" dirty="0" smtClean="0"/>
              <a:t>On </a:t>
            </a:r>
            <a:r>
              <a:rPr lang="en-US" dirty="0"/>
              <a:t>the right side of this </a:t>
            </a:r>
            <a:r>
              <a:rPr lang="en-US" dirty="0" smtClean="0"/>
              <a:t>slide, </a:t>
            </a:r>
            <a:r>
              <a:rPr lang="en-US" dirty="0"/>
              <a:t>we show the </a:t>
            </a:r>
            <a:r>
              <a:rPr lang="en-US" dirty="0" smtClean="0"/>
              <a:t>two (2) </a:t>
            </a:r>
            <a:r>
              <a:rPr lang="en-US" dirty="0"/>
              <a:t>seismic reflections after they have been </a:t>
            </a:r>
            <a:r>
              <a:rPr lang="en-US" dirty="0" smtClean="0"/>
              <a:t>migrated.</a:t>
            </a:r>
            <a:r>
              <a:rPr lang="en-US" baseline="0" dirty="0"/>
              <a:t> </a:t>
            </a:r>
            <a:r>
              <a:rPr lang="en-US" dirty="0" smtClean="0"/>
              <a:t>Both </a:t>
            </a:r>
            <a:r>
              <a:rPr lang="en-US" dirty="0"/>
              <a:t>reflections have been </a:t>
            </a:r>
            <a:r>
              <a:rPr lang="en-US" dirty="0" smtClean="0"/>
              <a:t>moved. </a:t>
            </a:r>
            <a:r>
              <a:rPr lang="en-US" dirty="0" smtClean="0"/>
              <a:t>The </a:t>
            </a:r>
            <a:r>
              <a:rPr lang="en-US" dirty="0"/>
              <a:t>red dotted lines show where the </a:t>
            </a:r>
            <a:r>
              <a:rPr lang="en-US" dirty="0" err="1"/>
              <a:t>unmigrated</a:t>
            </a:r>
            <a:r>
              <a:rPr lang="en-US" dirty="0"/>
              <a:t> reflections (left figure) are for </a:t>
            </a:r>
            <a:r>
              <a:rPr lang="en-US" dirty="0" smtClean="0"/>
              <a:t>reference.</a:t>
            </a:r>
            <a:r>
              <a:rPr lang="en-US" baseline="0" dirty="0"/>
              <a:t> </a:t>
            </a:r>
            <a:r>
              <a:rPr lang="en-US" dirty="0" smtClean="0"/>
              <a:t>Migration </a:t>
            </a:r>
            <a:r>
              <a:rPr lang="en-US" dirty="0"/>
              <a:t>moves the reflections deeper and further </a:t>
            </a:r>
            <a:r>
              <a:rPr lang="en-US" dirty="0" smtClean="0"/>
              <a:t>updip – to their correct subsurface </a:t>
            </a:r>
            <a:r>
              <a:rPr lang="en-US" dirty="0" smtClean="0"/>
              <a:t>positions.</a:t>
            </a:r>
            <a:r>
              <a:rPr lang="en-US" baseline="0" dirty="0"/>
              <a:t> </a:t>
            </a:r>
            <a:r>
              <a:rPr lang="en-US" dirty="0" smtClean="0"/>
              <a:t>Low </a:t>
            </a:r>
            <a:r>
              <a:rPr lang="en-US" dirty="0"/>
              <a:t>dips </a:t>
            </a:r>
            <a:r>
              <a:rPr lang="en-US" dirty="0" smtClean="0"/>
              <a:t>mean </a:t>
            </a:r>
            <a:r>
              <a:rPr lang="en-US" dirty="0"/>
              <a:t>slight corrections </a:t>
            </a:r>
            <a:r>
              <a:rPr lang="en-US" dirty="0" smtClean="0"/>
              <a:t>move </a:t>
            </a:r>
            <a:r>
              <a:rPr lang="en-US" dirty="0"/>
              <a:t>events deeper and </a:t>
            </a:r>
            <a:r>
              <a:rPr lang="en-US" dirty="0" err="1" smtClean="0"/>
              <a:t>updip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High </a:t>
            </a:r>
            <a:r>
              <a:rPr lang="en-US" dirty="0"/>
              <a:t>dips </a:t>
            </a:r>
            <a:r>
              <a:rPr lang="en-US" dirty="0" smtClean="0"/>
              <a:t>mean </a:t>
            </a:r>
            <a:r>
              <a:rPr lang="en-US" dirty="0"/>
              <a:t>larger corrections </a:t>
            </a:r>
            <a:r>
              <a:rPr lang="en-US" dirty="0" smtClean="0"/>
              <a:t>mov</a:t>
            </a:r>
            <a:r>
              <a:rPr lang="en-US" baseline="0" dirty="0" smtClean="0"/>
              <a:t>e</a:t>
            </a:r>
            <a:r>
              <a:rPr lang="en-US" dirty="0" smtClean="0"/>
              <a:t> </a:t>
            </a:r>
            <a:r>
              <a:rPr lang="en-US" dirty="0"/>
              <a:t>events deeper and </a:t>
            </a:r>
            <a:r>
              <a:rPr lang="en-US" dirty="0" err="1" smtClean="0"/>
              <a:t>updip</a:t>
            </a:r>
            <a:r>
              <a:rPr lang="en-US" dirty="0" smtClean="0"/>
              <a:t>.</a:t>
            </a:r>
            <a:r>
              <a:rPr lang="en-US" baseline="0" dirty="0"/>
              <a:t> </a:t>
            </a:r>
            <a:r>
              <a:rPr lang="en-US" dirty="0" smtClean="0"/>
              <a:t>The </a:t>
            </a:r>
            <a:r>
              <a:rPr lang="en-US" dirty="0"/>
              <a:t>cancellation is not perfect, so you see some ‘noise’ away from the </a:t>
            </a:r>
            <a:r>
              <a:rPr lang="en-US" dirty="0" smtClean="0"/>
              <a:t>reflections.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99F7FD-47B1-421C-86AE-5E4FD8E363A1}" type="slidenum">
              <a:rPr lang="en-US"/>
              <a:pPr/>
              <a:t>5</a:t>
            </a:fld>
            <a:endParaRPr lang="en-US"/>
          </a:p>
        </p:txBody>
      </p:sp>
      <p:sp>
        <p:nvSpPr>
          <p:cNvPr id="34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Here </a:t>
            </a:r>
            <a:r>
              <a:rPr lang="en-US" dirty="0"/>
              <a:t>is a comparison of the same seismic line before (upper) and after (lower) seismic </a:t>
            </a:r>
            <a:r>
              <a:rPr lang="en-US" dirty="0" smtClean="0"/>
              <a:t>migration</a:t>
            </a:r>
            <a:r>
              <a:rPr lang="en-US" baseline="0" dirty="0" smtClean="0"/>
              <a:t>. </a:t>
            </a:r>
            <a:r>
              <a:rPr lang="en-US" dirty="0" smtClean="0"/>
              <a:t>Note </a:t>
            </a:r>
            <a:r>
              <a:rPr lang="en-US" dirty="0"/>
              <a:t>there is poor imaging – lots of smearing – of the </a:t>
            </a:r>
            <a:r>
              <a:rPr lang="en-US" dirty="0" smtClean="0"/>
              <a:t>structure.</a:t>
            </a:r>
            <a:r>
              <a:rPr lang="en-US" baseline="0" dirty="0"/>
              <a:t> </a:t>
            </a:r>
            <a:r>
              <a:rPr lang="en-US" baseline="0" dirty="0" smtClean="0"/>
              <a:t>In this case, even </a:t>
            </a:r>
            <a:r>
              <a:rPr lang="en-US" dirty="0" smtClean="0"/>
              <a:t>a </a:t>
            </a:r>
            <a:r>
              <a:rPr lang="en-US" dirty="0"/>
              <a:t>simple migration has improved the image of the </a:t>
            </a:r>
            <a:r>
              <a:rPr lang="en-US" dirty="0" smtClean="0"/>
              <a:t>structure,</a:t>
            </a:r>
            <a:r>
              <a:rPr lang="en-US" baseline="0" dirty="0" smtClean="0"/>
              <a:t> and illuminates </a:t>
            </a:r>
            <a:r>
              <a:rPr lang="en-US" dirty="0" smtClean="0"/>
              <a:t>a </a:t>
            </a:r>
            <a:r>
              <a:rPr lang="en-US" dirty="0"/>
              <a:t>thrust </a:t>
            </a:r>
            <a:r>
              <a:rPr lang="en-US" dirty="0" smtClean="0"/>
              <a:t>fault.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5c:  A Simple Syncline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57912" y="1934705"/>
            <a:ext cx="37566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Where Would the Reflection Surface Lie?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451427" y="4485493"/>
            <a:ext cx="7727950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Construct the CMP representation for this simple syncline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2033" y="1936448"/>
            <a:ext cx="34766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Shots #1 - 8</a:t>
            </a:r>
            <a:endParaRPr lang="en-US" dirty="0"/>
          </a:p>
        </p:txBody>
      </p:sp>
      <p:sp>
        <p:nvSpPr>
          <p:cNvPr id="101" name="Rectangle 2"/>
          <p:cNvSpPr>
            <a:spLocks noChangeArrowheads="1"/>
          </p:cNvSpPr>
          <p:nvPr/>
        </p:nvSpPr>
        <p:spPr bwMode="auto">
          <a:xfrm>
            <a:off x="522288" y="979488"/>
            <a:ext cx="8054975" cy="52689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" y="987425"/>
            <a:ext cx="8477250" cy="514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" name="Text Box 4"/>
          <p:cNvSpPr txBox="1">
            <a:spLocks noChangeArrowheads="1"/>
          </p:cNvSpPr>
          <p:nvPr/>
        </p:nvSpPr>
        <p:spPr bwMode="auto">
          <a:xfrm>
            <a:off x="7827963" y="2843213"/>
            <a:ext cx="11668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latin typeface="Arial" pitchFamily="34" charset="0"/>
              </a:rPr>
              <a:t>Reflection</a:t>
            </a:r>
          </a:p>
        </p:txBody>
      </p:sp>
      <p:sp>
        <p:nvSpPr>
          <p:cNvPr id="104" name="Text Box 5"/>
          <p:cNvSpPr txBox="1">
            <a:spLocks noChangeArrowheads="1"/>
          </p:cNvSpPr>
          <p:nvPr/>
        </p:nvSpPr>
        <p:spPr bwMode="auto">
          <a:xfrm>
            <a:off x="622300" y="2686050"/>
            <a:ext cx="1166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latin typeface="Arial" pitchFamily="34" charset="0"/>
              </a:rPr>
              <a:t>Reflection</a:t>
            </a:r>
          </a:p>
        </p:txBody>
      </p:sp>
      <p:sp>
        <p:nvSpPr>
          <p:cNvPr id="105" name="Freeform 6"/>
          <p:cNvSpPr>
            <a:spLocks/>
          </p:cNvSpPr>
          <p:nvPr/>
        </p:nvSpPr>
        <p:spPr bwMode="auto">
          <a:xfrm>
            <a:off x="6977063" y="3028950"/>
            <a:ext cx="825500" cy="827088"/>
          </a:xfrm>
          <a:custGeom>
            <a:avLst/>
            <a:gdLst/>
            <a:ahLst/>
            <a:cxnLst>
              <a:cxn ang="0">
                <a:pos x="0" y="521"/>
              </a:cxn>
              <a:cxn ang="0">
                <a:pos x="347" y="325"/>
              </a:cxn>
              <a:cxn ang="0">
                <a:pos x="145" y="174"/>
              </a:cxn>
              <a:cxn ang="0">
                <a:pos x="520" y="0"/>
              </a:cxn>
            </a:cxnLst>
            <a:rect l="0" t="0" r="r" b="b"/>
            <a:pathLst>
              <a:path w="520" h="521">
                <a:moveTo>
                  <a:pt x="0" y="521"/>
                </a:moveTo>
                <a:cubicBezTo>
                  <a:pt x="161" y="452"/>
                  <a:pt x="323" y="383"/>
                  <a:pt x="347" y="325"/>
                </a:cubicBezTo>
                <a:cubicBezTo>
                  <a:pt x="371" y="267"/>
                  <a:pt x="116" y="228"/>
                  <a:pt x="145" y="174"/>
                </a:cubicBezTo>
                <a:cubicBezTo>
                  <a:pt x="174" y="120"/>
                  <a:pt x="347" y="60"/>
                  <a:pt x="520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" name="Freeform 7"/>
          <p:cNvSpPr>
            <a:spLocks/>
          </p:cNvSpPr>
          <p:nvPr/>
        </p:nvSpPr>
        <p:spPr bwMode="auto">
          <a:xfrm flipH="1">
            <a:off x="1517650" y="2987675"/>
            <a:ext cx="825500" cy="827088"/>
          </a:xfrm>
          <a:custGeom>
            <a:avLst/>
            <a:gdLst/>
            <a:ahLst/>
            <a:cxnLst>
              <a:cxn ang="0">
                <a:pos x="0" y="521"/>
              </a:cxn>
              <a:cxn ang="0">
                <a:pos x="347" y="325"/>
              </a:cxn>
              <a:cxn ang="0">
                <a:pos x="145" y="174"/>
              </a:cxn>
              <a:cxn ang="0">
                <a:pos x="520" y="0"/>
              </a:cxn>
            </a:cxnLst>
            <a:rect l="0" t="0" r="r" b="b"/>
            <a:pathLst>
              <a:path w="520" h="521">
                <a:moveTo>
                  <a:pt x="0" y="521"/>
                </a:moveTo>
                <a:cubicBezTo>
                  <a:pt x="161" y="452"/>
                  <a:pt x="323" y="383"/>
                  <a:pt x="347" y="325"/>
                </a:cubicBezTo>
                <a:cubicBezTo>
                  <a:pt x="371" y="267"/>
                  <a:pt x="116" y="228"/>
                  <a:pt x="145" y="174"/>
                </a:cubicBezTo>
                <a:cubicBezTo>
                  <a:pt x="174" y="120"/>
                  <a:pt x="347" y="60"/>
                  <a:pt x="520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7" name="Text Box 8"/>
          <p:cNvSpPr txBox="1">
            <a:spLocks noChangeArrowheads="1"/>
          </p:cNvSpPr>
          <p:nvPr/>
        </p:nvSpPr>
        <p:spPr bwMode="auto">
          <a:xfrm>
            <a:off x="1154113" y="4379913"/>
            <a:ext cx="12890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latin typeface="Arial" pitchFamily="34" charset="0"/>
              </a:rPr>
              <a:t>Subsurface</a:t>
            </a:r>
          </a:p>
          <a:p>
            <a:r>
              <a:rPr lang="en-US" sz="1600" b="1">
                <a:latin typeface="Arial" pitchFamily="34" charset="0"/>
              </a:rPr>
              <a:t>Interface</a:t>
            </a:r>
          </a:p>
        </p:txBody>
      </p:sp>
      <p:sp>
        <p:nvSpPr>
          <p:cNvPr id="108" name="Freeform 9"/>
          <p:cNvSpPr>
            <a:spLocks/>
          </p:cNvSpPr>
          <p:nvPr/>
        </p:nvSpPr>
        <p:spPr bwMode="auto">
          <a:xfrm>
            <a:off x="558800" y="3902075"/>
            <a:ext cx="746125" cy="811213"/>
          </a:xfrm>
          <a:custGeom>
            <a:avLst/>
            <a:gdLst/>
            <a:ahLst/>
            <a:cxnLst>
              <a:cxn ang="0">
                <a:pos x="470" y="0"/>
              </a:cxn>
              <a:cxn ang="0">
                <a:pos x="22" y="434"/>
              </a:cxn>
              <a:cxn ang="0">
                <a:pos x="340" y="463"/>
              </a:cxn>
            </a:cxnLst>
            <a:rect l="0" t="0" r="r" b="b"/>
            <a:pathLst>
              <a:path w="470" h="511">
                <a:moveTo>
                  <a:pt x="470" y="0"/>
                </a:moveTo>
                <a:cubicBezTo>
                  <a:pt x="257" y="178"/>
                  <a:pt x="44" y="357"/>
                  <a:pt x="22" y="434"/>
                </a:cubicBezTo>
                <a:cubicBezTo>
                  <a:pt x="0" y="511"/>
                  <a:pt x="170" y="487"/>
                  <a:pt x="340" y="463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" name="Oval 10"/>
          <p:cNvSpPr>
            <a:spLocks noChangeArrowheads="1"/>
          </p:cNvSpPr>
          <p:nvPr/>
        </p:nvSpPr>
        <p:spPr bwMode="auto">
          <a:xfrm>
            <a:off x="4846638" y="5176838"/>
            <a:ext cx="127000" cy="127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1" name="Freeform 110"/>
          <p:cNvSpPr/>
          <p:nvPr/>
        </p:nvSpPr>
        <p:spPr bwMode="auto">
          <a:xfrm>
            <a:off x="3203205" y="5229283"/>
            <a:ext cx="3102228" cy="442241"/>
          </a:xfrm>
          <a:custGeom>
            <a:avLst/>
            <a:gdLst>
              <a:gd name="connsiteX0" fmla="*/ 0 w 3102228"/>
              <a:gd name="connsiteY0" fmla="*/ 442241 h 442241"/>
              <a:gd name="connsiteX1" fmla="*/ 213173 w 3102228"/>
              <a:gd name="connsiteY1" fmla="*/ 386143 h 442241"/>
              <a:gd name="connsiteX2" fmla="*/ 504883 w 3102228"/>
              <a:gd name="connsiteY2" fmla="*/ 313215 h 442241"/>
              <a:gd name="connsiteX3" fmla="*/ 880741 w 3102228"/>
              <a:gd name="connsiteY3" fmla="*/ 206629 h 442241"/>
              <a:gd name="connsiteX4" fmla="*/ 1138793 w 3102228"/>
              <a:gd name="connsiteY4" fmla="*/ 128091 h 442241"/>
              <a:gd name="connsiteX5" fmla="*/ 1368795 w 3102228"/>
              <a:gd name="connsiteY5" fmla="*/ 83213 h 442241"/>
              <a:gd name="connsiteX6" fmla="*/ 1525870 w 3102228"/>
              <a:gd name="connsiteY6" fmla="*/ 27115 h 442241"/>
              <a:gd name="connsiteX7" fmla="*/ 1649286 w 3102228"/>
              <a:gd name="connsiteY7" fmla="*/ 15895 h 442241"/>
              <a:gd name="connsiteX8" fmla="*/ 1817580 w 3102228"/>
              <a:gd name="connsiteY8" fmla="*/ 10285 h 442241"/>
              <a:gd name="connsiteX9" fmla="*/ 2103681 w 3102228"/>
              <a:gd name="connsiteY9" fmla="*/ 77603 h 442241"/>
              <a:gd name="connsiteX10" fmla="*/ 2339293 w 3102228"/>
              <a:gd name="connsiteY10" fmla="*/ 144921 h 442241"/>
              <a:gd name="connsiteX11" fmla="*/ 2614174 w 3102228"/>
              <a:gd name="connsiteY11" fmla="*/ 251507 h 442241"/>
              <a:gd name="connsiteX12" fmla="*/ 2889055 w 3102228"/>
              <a:gd name="connsiteY12" fmla="*/ 346874 h 442241"/>
              <a:gd name="connsiteX13" fmla="*/ 3102228 w 3102228"/>
              <a:gd name="connsiteY13" fmla="*/ 419802 h 442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02228" h="442241">
                <a:moveTo>
                  <a:pt x="0" y="442241"/>
                </a:moveTo>
                <a:lnTo>
                  <a:pt x="213173" y="386143"/>
                </a:lnTo>
                <a:cubicBezTo>
                  <a:pt x="297320" y="364639"/>
                  <a:pt x="393622" y="343134"/>
                  <a:pt x="504883" y="313215"/>
                </a:cubicBezTo>
                <a:cubicBezTo>
                  <a:pt x="616144" y="283296"/>
                  <a:pt x="775089" y="237483"/>
                  <a:pt x="880741" y="206629"/>
                </a:cubicBezTo>
                <a:cubicBezTo>
                  <a:pt x="986393" y="175775"/>
                  <a:pt x="1057451" y="148660"/>
                  <a:pt x="1138793" y="128091"/>
                </a:cubicBezTo>
                <a:cubicBezTo>
                  <a:pt x="1220135" y="107522"/>
                  <a:pt x="1304282" y="100042"/>
                  <a:pt x="1368795" y="83213"/>
                </a:cubicBezTo>
                <a:cubicBezTo>
                  <a:pt x="1433308" y="66384"/>
                  <a:pt x="1479122" y="38335"/>
                  <a:pt x="1525870" y="27115"/>
                </a:cubicBezTo>
                <a:cubicBezTo>
                  <a:pt x="1572619" y="15895"/>
                  <a:pt x="1600668" y="18700"/>
                  <a:pt x="1649286" y="15895"/>
                </a:cubicBezTo>
                <a:cubicBezTo>
                  <a:pt x="1697904" y="13090"/>
                  <a:pt x="1741847" y="0"/>
                  <a:pt x="1817580" y="10285"/>
                </a:cubicBezTo>
                <a:cubicBezTo>
                  <a:pt x="1893313" y="20570"/>
                  <a:pt x="2016729" y="55164"/>
                  <a:pt x="2103681" y="77603"/>
                </a:cubicBezTo>
                <a:cubicBezTo>
                  <a:pt x="2190633" y="100042"/>
                  <a:pt x="2254211" y="115937"/>
                  <a:pt x="2339293" y="144921"/>
                </a:cubicBezTo>
                <a:cubicBezTo>
                  <a:pt x="2424375" y="173905"/>
                  <a:pt x="2522547" y="217848"/>
                  <a:pt x="2614174" y="251507"/>
                </a:cubicBezTo>
                <a:cubicBezTo>
                  <a:pt x="2705801" y="285166"/>
                  <a:pt x="2889055" y="346874"/>
                  <a:pt x="2889055" y="346874"/>
                </a:cubicBezTo>
                <a:lnTo>
                  <a:pt x="3102228" y="419802"/>
                </a:lnTo>
              </a:path>
            </a:pathLst>
          </a:cu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Migration – Correcting for Location</a:t>
            </a:r>
          </a:p>
        </p:txBody>
      </p:sp>
      <p:grpSp>
        <p:nvGrpSpPr>
          <p:cNvPr id="2" name="Group 99"/>
          <p:cNvGrpSpPr>
            <a:grpSpLocks/>
          </p:cNvGrpSpPr>
          <p:nvPr/>
        </p:nvGrpSpPr>
        <p:grpSpPr bwMode="auto">
          <a:xfrm>
            <a:off x="5618163" y="982663"/>
            <a:ext cx="2613025" cy="1960562"/>
            <a:chOff x="3539" y="619"/>
            <a:chExt cx="1646" cy="1235"/>
          </a:xfrm>
        </p:grpSpPr>
        <p:sp>
          <p:nvSpPr>
            <p:cNvPr id="325705" name="Rectangle 73"/>
            <p:cNvSpPr>
              <a:spLocks noChangeAspect="1" noChangeArrowheads="1"/>
            </p:cNvSpPr>
            <p:nvPr/>
          </p:nvSpPr>
          <p:spPr bwMode="auto">
            <a:xfrm>
              <a:off x="3539" y="619"/>
              <a:ext cx="1627" cy="1097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706" name="Line 74"/>
            <p:cNvSpPr>
              <a:spLocks noChangeAspect="1" noChangeShapeType="1"/>
            </p:cNvSpPr>
            <p:nvPr/>
          </p:nvSpPr>
          <p:spPr bwMode="auto">
            <a:xfrm>
              <a:off x="3707" y="820"/>
              <a:ext cx="134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708" name="Freeform 76" descr="60%"/>
            <p:cNvSpPr>
              <a:spLocks noChangeAspect="1"/>
            </p:cNvSpPr>
            <p:nvPr/>
          </p:nvSpPr>
          <p:spPr bwMode="auto">
            <a:xfrm rot="19366933" flipH="1">
              <a:off x="3860" y="1083"/>
              <a:ext cx="862" cy="771"/>
            </a:xfrm>
            <a:custGeom>
              <a:avLst/>
              <a:gdLst/>
              <a:ahLst/>
              <a:cxnLst>
                <a:cxn ang="0">
                  <a:pos x="0" y="1968"/>
                </a:cxn>
                <a:cxn ang="0">
                  <a:pos x="2496" y="0"/>
                </a:cxn>
                <a:cxn ang="0">
                  <a:pos x="2640" y="192"/>
                </a:cxn>
                <a:cxn ang="0">
                  <a:pos x="171" y="2118"/>
                </a:cxn>
                <a:cxn ang="0">
                  <a:pos x="0" y="1968"/>
                </a:cxn>
              </a:cxnLst>
              <a:rect l="0" t="0" r="r" b="b"/>
              <a:pathLst>
                <a:path w="2640" h="2118">
                  <a:moveTo>
                    <a:pt x="0" y="1968"/>
                  </a:moveTo>
                  <a:lnTo>
                    <a:pt x="2496" y="0"/>
                  </a:lnTo>
                  <a:lnTo>
                    <a:pt x="2640" y="192"/>
                  </a:lnTo>
                  <a:lnTo>
                    <a:pt x="171" y="2118"/>
                  </a:lnTo>
                  <a:lnTo>
                    <a:pt x="0" y="1968"/>
                  </a:lnTo>
                  <a:close/>
                </a:path>
              </a:pathLst>
            </a:custGeom>
            <a:pattFill prst="pct60">
              <a:fgClr>
                <a:srgbClr val="CC9900"/>
              </a:fgClr>
              <a:bgClr>
                <a:schemeClr val="bg1"/>
              </a:bgClr>
            </a:patt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709" name="Freeform 77"/>
            <p:cNvSpPr>
              <a:spLocks noChangeAspect="1"/>
            </p:cNvSpPr>
            <p:nvPr/>
          </p:nvSpPr>
          <p:spPr bwMode="auto">
            <a:xfrm rot="19366933" flipH="1">
              <a:off x="3881" y="1072"/>
              <a:ext cx="822" cy="721"/>
            </a:xfrm>
            <a:custGeom>
              <a:avLst/>
              <a:gdLst/>
              <a:ahLst/>
              <a:cxnLst>
                <a:cxn ang="0">
                  <a:pos x="0" y="1980"/>
                </a:cxn>
                <a:cxn ang="0">
                  <a:pos x="2516" y="0"/>
                </a:cxn>
              </a:cxnLst>
              <a:rect l="0" t="0" r="r" b="b"/>
              <a:pathLst>
                <a:path w="2516" h="1980">
                  <a:moveTo>
                    <a:pt x="0" y="1980"/>
                  </a:moveTo>
                  <a:lnTo>
                    <a:pt x="2516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710" name="Freeform 78"/>
            <p:cNvSpPr>
              <a:spLocks noChangeAspect="1"/>
            </p:cNvSpPr>
            <p:nvPr/>
          </p:nvSpPr>
          <p:spPr bwMode="auto">
            <a:xfrm>
              <a:off x="3749" y="823"/>
              <a:ext cx="1089" cy="5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1" y="660"/>
                </a:cxn>
                <a:cxn ang="0">
                  <a:pos x="1382" y="25"/>
                </a:cxn>
              </a:cxnLst>
              <a:rect l="0" t="0" r="r" b="b"/>
              <a:pathLst>
                <a:path w="1382" h="660">
                  <a:moveTo>
                    <a:pt x="0" y="0"/>
                  </a:moveTo>
                  <a:lnTo>
                    <a:pt x="681" y="660"/>
                  </a:lnTo>
                  <a:lnTo>
                    <a:pt x="1382" y="25"/>
                  </a:lnTo>
                </a:path>
              </a:pathLst>
            </a:custGeom>
            <a:noFill/>
            <a:ln w="38100" cmpd="sng">
              <a:solidFill>
                <a:srgbClr val="00FF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711" name="Freeform 79"/>
            <p:cNvSpPr>
              <a:spLocks noChangeAspect="1"/>
            </p:cNvSpPr>
            <p:nvPr/>
          </p:nvSpPr>
          <p:spPr bwMode="auto">
            <a:xfrm>
              <a:off x="3744" y="872"/>
              <a:ext cx="1090" cy="5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270"/>
                </a:cxn>
                <a:cxn ang="0">
                  <a:pos x="168" y="519"/>
                </a:cxn>
                <a:cxn ang="0">
                  <a:pos x="312" y="684"/>
                </a:cxn>
                <a:cxn ang="0">
                  <a:pos x="552" y="843"/>
                </a:cxn>
                <a:cxn ang="0">
                  <a:pos x="855" y="930"/>
                </a:cxn>
                <a:cxn ang="0">
                  <a:pos x="1158" y="924"/>
                </a:cxn>
                <a:cxn ang="0">
                  <a:pos x="1374" y="861"/>
                </a:cxn>
                <a:cxn ang="0">
                  <a:pos x="1584" y="743"/>
                </a:cxn>
                <a:cxn ang="0">
                  <a:pos x="1788" y="535"/>
                </a:cxn>
                <a:cxn ang="0">
                  <a:pos x="1900" y="335"/>
                </a:cxn>
                <a:cxn ang="0">
                  <a:pos x="1947" y="150"/>
                </a:cxn>
                <a:cxn ang="0">
                  <a:pos x="1956" y="3"/>
                </a:cxn>
              </a:cxnLst>
              <a:rect l="0" t="0" r="r" b="b"/>
              <a:pathLst>
                <a:path w="1956" h="943">
                  <a:moveTo>
                    <a:pt x="0" y="0"/>
                  </a:moveTo>
                  <a:cubicBezTo>
                    <a:pt x="6" y="45"/>
                    <a:pt x="11" y="183"/>
                    <a:pt x="39" y="270"/>
                  </a:cubicBezTo>
                  <a:cubicBezTo>
                    <a:pt x="67" y="357"/>
                    <a:pt x="122" y="450"/>
                    <a:pt x="168" y="519"/>
                  </a:cubicBezTo>
                  <a:cubicBezTo>
                    <a:pt x="214" y="588"/>
                    <a:pt x="248" y="630"/>
                    <a:pt x="312" y="684"/>
                  </a:cubicBezTo>
                  <a:cubicBezTo>
                    <a:pt x="376" y="738"/>
                    <a:pt x="462" y="802"/>
                    <a:pt x="552" y="843"/>
                  </a:cubicBezTo>
                  <a:cubicBezTo>
                    <a:pt x="642" y="884"/>
                    <a:pt x="754" y="917"/>
                    <a:pt x="855" y="930"/>
                  </a:cubicBezTo>
                  <a:cubicBezTo>
                    <a:pt x="956" y="943"/>
                    <a:pt x="1072" y="935"/>
                    <a:pt x="1158" y="924"/>
                  </a:cubicBezTo>
                  <a:cubicBezTo>
                    <a:pt x="1244" y="913"/>
                    <a:pt x="1303" y="891"/>
                    <a:pt x="1374" y="861"/>
                  </a:cubicBezTo>
                  <a:cubicBezTo>
                    <a:pt x="1445" y="831"/>
                    <a:pt x="1515" y="797"/>
                    <a:pt x="1584" y="743"/>
                  </a:cubicBezTo>
                  <a:cubicBezTo>
                    <a:pt x="1653" y="689"/>
                    <a:pt x="1735" y="603"/>
                    <a:pt x="1788" y="535"/>
                  </a:cubicBezTo>
                  <a:cubicBezTo>
                    <a:pt x="1841" y="467"/>
                    <a:pt x="1874" y="399"/>
                    <a:pt x="1900" y="335"/>
                  </a:cubicBezTo>
                  <a:cubicBezTo>
                    <a:pt x="1926" y="271"/>
                    <a:pt x="1938" y="205"/>
                    <a:pt x="1947" y="150"/>
                  </a:cubicBezTo>
                  <a:cubicBezTo>
                    <a:pt x="1956" y="95"/>
                    <a:pt x="1954" y="34"/>
                    <a:pt x="1956" y="3"/>
                  </a:cubicBezTo>
                </a:path>
              </a:pathLst>
            </a:custGeom>
            <a:noFill/>
            <a:ln w="50800" cap="flat">
              <a:solidFill>
                <a:srgbClr val="00008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712" name="Text Box 80"/>
            <p:cNvSpPr txBox="1">
              <a:spLocks noChangeAspect="1" noChangeArrowheads="1"/>
            </p:cNvSpPr>
            <p:nvPr/>
          </p:nvSpPr>
          <p:spPr bwMode="auto">
            <a:xfrm>
              <a:off x="4428" y="1544"/>
              <a:ext cx="75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>
                  <a:latin typeface="Arial" pitchFamily="34" charset="0"/>
                  <a:cs typeface="Arial" pitchFamily="34" charset="0"/>
                </a:rPr>
                <a:t>Sweep Ellipse</a:t>
              </a:r>
            </a:p>
          </p:txBody>
        </p:sp>
        <p:sp>
          <p:nvSpPr>
            <p:cNvPr id="325713" name="Freeform 81"/>
            <p:cNvSpPr>
              <a:spLocks noChangeAspect="1"/>
            </p:cNvSpPr>
            <p:nvPr/>
          </p:nvSpPr>
          <p:spPr bwMode="auto">
            <a:xfrm>
              <a:off x="4805" y="1087"/>
              <a:ext cx="181" cy="479"/>
            </a:xfrm>
            <a:custGeom>
              <a:avLst/>
              <a:gdLst/>
              <a:ahLst/>
              <a:cxnLst>
                <a:cxn ang="0">
                  <a:pos x="125" y="242"/>
                </a:cxn>
                <a:cxn ang="0">
                  <a:pos x="0" y="0"/>
                </a:cxn>
              </a:cxnLst>
              <a:rect l="0" t="0" r="r" b="b"/>
              <a:pathLst>
                <a:path w="125" h="242">
                  <a:moveTo>
                    <a:pt x="125" y="24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714" name="Text Box 82"/>
            <p:cNvSpPr txBox="1">
              <a:spLocks noChangeAspect="1" noChangeArrowheads="1"/>
            </p:cNvSpPr>
            <p:nvPr/>
          </p:nvSpPr>
          <p:spPr bwMode="auto">
            <a:xfrm>
              <a:off x="3655" y="671"/>
              <a:ext cx="1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Arial" pitchFamily="34" charset="0"/>
                  <a:cs typeface="Arial" pitchFamily="34" charset="0"/>
                </a:rPr>
                <a:t>S</a:t>
              </a:r>
            </a:p>
          </p:txBody>
        </p:sp>
        <p:sp>
          <p:nvSpPr>
            <p:cNvPr id="325715" name="Text Box 83"/>
            <p:cNvSpPr txBox="1">
              <a:spLocks noChangeAspect="1" noChangeArrowheads="1"/>
            </p:cNvSpPr>
            <p:nvPr/>
          </p:nvSpPr>
          <p:spPr bwMode="auto">
            <a:xfrm>
              <a:off x="4743" y="671"/>
              <a:ext cx="18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Arial" pitchFamily="34" charset="0"/>
                  <a:cs typeface="Arial" pitchFamily="34" charset="0"/>
                </a:rPr>
                <a:t>R</a:t>
              </a:r>
            </a:p>
          </p:txBody>
        </p:sp>
      </p:grpSp>
      <p:grpSp>
        <p:nvGrpSpPr>
          <p:cNvPr id="3" name="Group 92"/>
          <p:cNvGrpSpPr>
            <a:grpSpLocks noChangeAspect="1"/>
          </p:cNvGrpSpPr>
          <p:nvPr/>
        </p:nvGrpSpPr>
        <p:grpSpPr bwMode="auto">
          <a:xfrm>
            <a:off x="201613" y="1039813"/>
            <a:ext cx="4086225" cy="2452687"/>
            <a:chOff x="127" y="655"/>
            <a:chExt cx="2862" cy="1718"/>
          </a:xfrm>
        </p:grpSpPr>
        <p:pic>
          <p:nvPicPr>
            <p:cNvPr id="325716" name="Picture 84" descr="MIG1"/>
            <p:cNvPicPr>
              <a:picLocks noChangeAspect="1" noChangeArrowheads="1"/>
            </p:cNvPicPr>
            <p:nvPr/>
          </p:nvPicPr>
          <p:blipFill>
            <a:blip r:embed="rId3" cstate="print"/>
            <a:srcRect t="20903"/>
            <a:stretch>
              <a:fillRect/>
            </a:stretch>
          </p:blipFill>
          <p:spPr bwMode="auto">
            <a:xfrm>
              <a:off x="127" y="901"/>
              <a:ext cx="2862" cy="1472"/>
            </a:xfrm>
            <a:prstGeom prst="rect">
              <a:avLst/>
            </a:prstGeom>
            <a:noFill/>
          </p:spPr>
        </p:pic>
        <p:sp>
          <p:nvSpPr>
            <p:cNvPr id="325718" name="Text Box 86"/>
            <p:cNvSpPr txBox="1">
              <a:spLocks noChangeAspect="1" noChangeArrowheads="1"/>
            </p:cNvSpPr>
            <p:nvPr/>
          </p:nvSpPr>
          <p:spPr bwMode="auto">
            <a:xfrm>
              <a:off x="127" y="655"/>
              <a:ext cx="2447" cy="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600">
                  <a:latin typeface="Arial" pitchFamily="34" charset="0"/>
                  <a:cs typeface="Arial" pitchFamily="34" charset="0"/>
                </a:rPr>
                <a:t>Unmigrated energy on single trace...</a:t>
              </a:r>
            </a:p>
          </p:txBody>
        </p:sp>
        <p:sp>
          <p:nvSpPr>
            <p:cNvPr id="325720" name="Oval 88"/>
            <p:cNvSpPr>
              <a:spLocks noChangeAspect="1" noChangeArrowheads="1"/>
            </p:cNvSpPr>
            <p:nvPr/>
          </p:nvSpPr>
          <p:spPr bwMode="auto">
            <a:xfrm>
              <a:off x="1431" y="1450"/>
              <a:ext cx="250" cy="131"/>
            </a:xfrm>
            <a:prstGeom prst="ellipse">
              <a:avLst/>
            </a:prstGeom>
            <a:noFill/>
            <a:ln w="38100">
              <a:solidFill>
                <a:srgbClr val="66FF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000"/>
            </a:p>
          </p:txBody>
        </p:sp>
      </p:grpSp>
      <p:grpSp>
        <p:nvGrpSpPr>
          <p:cNvPr id="4" name="Group 93"/>
          <p:cNvGrpSpPr>
            <a:grpSpLocks noChangeAspect="1"/>
          </p:cNvGrpSpPr>
          <p:nvPr/>
        </p:nvGrpSpPr>
        <p:grpSpPr bwMode="auto">
          <a:xfrm>
            <a:off x="201613" y="3609975"/>
            <a:ext cx="4065432" cy="2382838"/>
            <a:chOff x="127" y="2455"/>
            <a:chExt cx="2847" cy="1669"/>
          </a:xfrm>
        </p:grpSpPr>
        <p:pic>
          <p:nvPicPr>
            <p:cNvPr id="325717" name="Picture 85" descr="mig2"/>
            <p:cNvPicPr>
              <a:picLocks noChangeAspect="1" noChangeArrowheads="1"/>
            </p:cNvPicPr>
            <p:nvPr/>
          </p:nvPicPr>
          <p:blipFill>
            <a:blip r:embed="rId4" cstate="print"/>
            <a:srcRect t="21033"/>
            <a:stretch>
              <a:fillRect/>
            </a:stretch>
          </p:blipFill>
          <p:spPr bwMode="auto">
            <a:xfrm>
              <a:off x="127" y="2694"/>
              <a:ext cx="2847" cy="1430"/>
            </a:xfrm>
            <a:prstGeom prst="rect">
              <a:avLst/>
            </a:prstGeom>
            <a:noFill/>
          </p:spPr>
        </p:pic>
        <p:sp>
          <p:nvSpPr>
            <p:cNvPr id="325719" name="Text Box 87"/>
            <p:cNvSpPr txBox="1">
              <a:spLocks noChangeAspect="1" noChangeArrowheads="1"/>
            </p:cNvSpPr>
            <p:nvPr/>
          </p:nvSpPr>
          <p:spPr bwMode="auto">
            <a:xfrm>
              <a:off x="127" y="2455"/>
              <a:ext cx="2756" cy="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600">
                  <a:latin typeface="Arial" pitchFamily="34" charset="0"/>
                  <a:cs typeface="Arial" pitchFamily="34" charset="0"/>
                </a:rPr>
                <a:t>...spread to all possible locations of origin</a:t>
              </a:r>
            </a:p>
          </p:txBody>
        </p:sp>
        <p:sp>
          <p:nvSpPr>
            <p:cNvPr id="325721" name="Freeform 89"/>
            <p:cNvSpPr>
              <a:spLocks noChangeAspect="1"/>
            </p:cNvSpPr>
            <p:nvPr/>
          </p:nvSpPr>
          <p:spPr bwMode="auto">
            <a:xfrm>
              <a:off x="625" y="2701"/>
              <a:ext cx="1826" cy="609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09" y="207"/>
                </a:cxn>
                <a:cxn ang="0">
                  <a:pos x="277" y="408"/>
                </a:cxn>
                <a:cxn ang="0">
                  <a:pos x="500" y="533"/>
                </a:cxn>
                <a:cxn ang="0">
                  <a:pos x="788" y="609"/>
                </a:cxn>
                <a:cxn ang="0">
                  <a:pos x="1011" y="609"/>
                </a:cxn>
                <a:cxn ang="0">
                  <a:pos x="1272" y="560"/>
                </a:cxn>
                <a:cxn ang="0">
                  <a:pos x="1516" y="402"/>
                </a:cxn>
                <a:cxn ang="0">
                  <a:pos x="1712" y="201"/>
                </a:cxn>
                <a:cxn ang="0">
                  <a:pos x="1777" y="82"/>
                </a:cxn>
                <a:cxn ang="0">
                  <a:pos x="1826" y="0"/>
                </a:cxn>
              </a:cxnLst>
              <a:rect l="0" t="0" r="r" b="b"/>
              <a:pathLst>
                <a:path w="1826" h="609">
                  <a:moveTo>
                    <a:pt x="0" y="5"/>
                  </a:moveTo>
                  <a:lnTo>
                    <a:pt x="109" y="207"/>
                  </a:lnTo>
                  <a:lnTo>
                    <a:pt x="277" y="408"/>
                  </a:lnTo>
                  <a:lnTo>
                    <a:pt x="500" y="533"/>
                  </a:lnTo>
                  <a:lnTo>
                    <a:pt x="788" y="609"/>
                  </a:lnTo>
                  <a:lnTo>
                    <a:pt x="1011" y="609"/>
                  </a:lnTo>
                  <a:lnTo>
                    <a:pt x="1272" y="560"/>
                  </a:lnTo>
                  <a:lnTo>
                    <a:pt x="1516" y="402"/>
                  </a:lnTo>
                  <a:lnTo>
                    <a:pt x="1712" y="201"/>
                  </a:lnTo>
                  <a:lnTo>
                    <a:pt x="1777" y="82"/>
                  </a:lnTo>
                  <a:lnTo>
                    <a:pt x="1826" y="0"/>
                  </a:lnTo>
                </a:path>
              </a:pathLst>
            </a:custGeom>
            <a:noFill/>
            <a:ln w="38100" cap="flat" cmpd="sng">
              <a:solidFill>
                <a:srgbClr val="66FF33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2000"/>
            </a:p>
          </p:txBody>
        </p:sp>
      </p:grpSp>
      <p:grpSp>
        <p:nvGrpSpPr>
          <p:cNvPr id="5" name="Group 100"/>
          <p:cNvGrpSpPr>
            <a:grpSpLocks/>
          </p:cNvGrpSpPr>
          <p:nvPr/>
        </p:nvGrpSpPr>
        <p:grpSpPr bwMode="auto">
          <a:xfrm>
            <a:off x="4935538" y="2865438"/>
            <a:ext cx="3278187" cy="1779587"/>
            <a:chOff x="3109" y="1805"/>
            <a:chExt cx="2065" cy="1121"/>
          </a:xfrm>
        </p:grpSpPr>
        <p:sp>
          <p:nvSpPr>
            <p:cNvPr id="325692" name="Rectangle 60"/>
            <p:cNvSpPr>
              <a:spLocks noChangeAspect="1" noChangeArrowheads="1"/>
            </p:cNvSpPr>
            <p:nvPr/>
          </p:nvSpPr>
          <p:spPr bwMode="auto">
            <a:xfrm>
              <a:off x="3537" y="1828"/>
              <a:ext cx="1626" cy="109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1600">
                <a:solidFill>
                  <a:srgbClr val="EFF4AA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5693" name="Text Box 61"/>
            <p:cNvSpPr txBox="1">
              <a:spLocks noChangeAspect="1" noChangeArrowheads="1"/>
            </p:cNvSpPr>
            <p:nvPr/>
          </p:nvSpPr>
          <p:spPr bwMode="auto">
            <a:xfrm>
              <a:off x="3717" y="1805"/>
              <a:ext cx="1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Arial" pitchFamily="34" charset="0"/>
                  <a:cs typeface="Arial" pitchFamily="34" charset="0"/>
                </a:rPr>
                <a:t>S</a:t>
              </a:r>
            </a:p>
          </p:txBody>
        </p:sp>
        <p:sp>
          <p:nvSpPr>
            <p:cNvPr id="325694" name="Text Box 62"/>
            <p:cNvSpPr txBox="1">
              <a:spLocks noChangeAspect="1" noChangeArrowheads="1"/>
            </p:cNvSpPr>
            <p:nvPr/>
          </p:nvSpPr>
          <p:spPr bwMode="auto">
            <a:xfrm>
              <a:off x="4803" y="1805"/>
              <a:ext cx="18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Arial" pitchFamily="34" charset="0"/>
                  <a:cs typeface="Arial" pitchFamily="34" charset="0"/>
                </a:rPr>
                <a:t>R</a:t>
              </a:r>
            </a:p>
          </p:txBody>
        </p:sp>
        <p:sp>
          <p:nvSpPr>
            <p:cNvPr id="325696" name="Line 64"/>
            <p:cNvSpPr>
              <a:spLocks noChangeAspect="1" noChangeShapeType="1"/>
            </p:cNvSpPr>
            <p:nvPr/>
          </p:nvSpPr>
          <p:spPr bwMode="auto">
            <a:xfrm>
              <a:off x="3774" y="1952"/>
              <a:ext cx="134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" name="Group 65"/>
            <p:cNvGrpSpPr>
              <a:grpSpLocks noChangeAspect="1"/>
            </p:cNvGrpSpPr>
            <p:nvPr/>
          </p:nvGrpSpPr>
          <p:grpSpPr bwMode="auto">
            <a:xfrm flipH="1">
              <a:off x="3550" y="2147"/>
              <a:ext cx="865" cy="775"/>
              <a:chOff x="1577" y="1666"/>
              <a:chExt cx="2648" cy="2127"/>
            </a:xfrm>
          </p:grpSpPr>
          <p:sp>
            <p:nvSpPr>
              <p:cNvPr id="325698" name="Freeform 66" descr="60%"/>
              <p:cNvSpPr>
                <a:spLocks noChangeAspect="1"/>
              </p:cNvSpPr>
              <p:nvPr/>
            </p:nvSpPr>
            <p:spPr bwMode="auto">
              <a:xfrm>
                <a:off x="1585" y="1675"/>
                <a:ext cx="2640" cy="2118"/>
              </a:xfrm>
              <a:custGeom>
                <a:avLst/>
                <a:gdLst/>
                <a:ahLst/>
                <a:cxnLst>
                  <a:cxn ang="0">
                    <a:pos x="0" y="1968"/>
                  </a:cxn>
                  <a:cxn ang="0">
                    <a:pos x="2496" y="0"/>
                  </a:cxn>
                  <a:cxn ang="0">
                    <a:pos x="2640" y="192"/>
                  </a:cxn>
                  <a:cxn ang="0">
                    <a:pos x="171" y="2118"/>
                  </a:cxn>
                  <a:cxn ang="0">
                    <a:pos x="0" y="1968"/>
                  </a:cxn>
                </a:cxnLst>
                <a:rect l="0" t="0" r="r" b="b"/>
                <a:pathLst>
                  <a:path w="2640" h="2118">
                    <a:moveTo>
                      <a:pt x="0" y="1968"/>
                    </a:moveTo>
                    <a:lnTo>
                      <a:pt x="2496" y="0"/>
                    </a:lnTo>
                    <a:lnTo>
                      <a:pt x="2640" y="192"/>
                    </a:lnTo>
                    <a:lnTo>
                      <a:pt x="171" y="2118"/>
                    </a:lnTo>
                    <a:lnTo>
                      <a:pt x="0" y="1968"/>
                    </a:lnTo>
                    <a:close/>
                  </a:path>
                </a:pathLst>
              </a:custGeom>
              <a:pattFill prst="pct60">
                <a:fgClr>
                  <a:srgbClr val="CC9900"/>
                </a:fgClr>
                <a:bgClr>
                  <a:schemeClr val="bg1"/>
                </a:bgClr>
              </a:patt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5699" name="Freeform 67"/>
              <p:cNvSpPr>
                <a:spLocks noChangeAspect="1"/>
              </p:cNvSpPr>
              <p:nvPr/>
            </p:nvSpPr>
            <p:spPr bwMode="auto">
              <a:xfrm>
                <a:off x="1577" y="1666"/>
                <a:ext cx="2516" cy="1980"/>
              </a:xfrm>
              <a:custGeom>
                <a:avLst/>
                <a:gdLst/>
                <a:ahLst/>
                <a:cxnLst>
                  <a:cxn ang="0">
                    <a:pos x="0" y="1980"/>
                  </a:cxn>
                  <a:cxn ang="0">
                    <a:pos x="2516" y="0"/>
                  </a:cxn>
                </a:cxnLst>
                <a:rect l="0" t="0" r="r" b="b"/>
                <a:pathLst>
                  <a:path w="2516" h="1980">
                    <a:moveTo>
                      <a:pt x="0" y="1980"/>
                    </a:moveTo>
                    <a:lnTo>
                      <a:pt x="2516" y="0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25701" name="Freeform 69"/>
            <p:cNvSpPr>
              <a:spLocks noChangeAspect="1"/>
            </p:cNvSpPr>
            <p:nvPr/>
          </p:nvSpPr>
          <p:spPr bwMode="auto">
            <a:xfrm>
              <a:off x="3792" y="1977"/>
              <a:ext cx="1098" cy="6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270"/>
                </a:cxn>
                <a:cxn ang="0">
                  <a:pos x="168" y="519"/>
                </a:cxn>
                <a:cxn ang="0">
                  <a:pos x="312" y="684"/>
                </a:cxn>
                <a:cxn ang="0">
                  <a:pos x="552" y="843"/>
                </a:cxn>
                <a:cxn ang="0">
                  <a:pos x="855" y="930"/>
                </a:cxn>
                <a:cxn ang="0">
                  <a:pos x="1158" y="924"/>
                </a:cxn>
                <a:cxn ang="0">
                  <a:pos x="1374" y="861"/>
                </a:cxn>
                <a:cxn ang="0">
                  <a:pos x="1584" y="743"/>
                </a:cxn>
                <a:cxn ang="0">
                  <a:pos x="1788" y="535"/>
                </a:cxn>
                <a:cxn ang="0">
                  <a:pos x="1900" y="335"/>
                </a:cxn>
                <a:cxn ang="0">
                  <a:pos x="1947" y="150"/>
                </a:cxn>
                <a:cxn ang="0">
                  <a:pos x="1956" y="3"/>
                </a:cxn>
              </a:cxnLst>
              <a:rect l="0" t="0" r="r" b="b"/>
              <a:pathLst>
                <a:path w="1956" h="943">
                  <a:moveTo>
                    <a:pt x="0" y="0"/>
                  </a:moveTo>
                  <a:cubicBezTo>
                    <a:pt x="6" y="45"/>
                    <a:pt x="11" y="183"/>
                    <a:pt x="39" y="270"/>
                  </a:cubicBezTo>
                  <a:cubicBezTo>
                    <a:pt x="67" y="357"/>
                    <a:pt x="122" y="450"/>
                    <a:pt x="168" y="519"/>
                  </a:cubicBezTo>
                  <a:cubicBezTo>
                    <a:pt x="214" y="588"/>
                    <a:pt x="248" y="630"/>
                    <a:pt x="312" y="684"/>
                  </a:cubicBezTo>
                  <a:cubicBezTo>
                    <a:pt x="376" y="738"/>
                    <a:pt x="462" y="802"/>
                    <a:pt x="552" y="843"/>
                  </a:cubicBezTo>
                  <a:cubicBezTo>
                    <a:pt x="642" y="884"/>
                    <a:pt x="754" y="917"/>
                    <a:pt x="855" y="930"/>
                  </a:cubicBezTo>
                  <a:cubicBezTo>
                    <a:pt x="956" y="943"/>
                    <a:pt x="1072" y="935"/>
                    <a:pt x="1158" y="924"/>
                  </a:cubicBezTo>
                  <a:cubicBezTo>
                    <a:pt x="1244" y="913"/>
                    <a:pt x="1303" y="891"/>
                    <a:pt x="1374" y="861"/>
                  </a:cubicBezTo>
                  <a:cubicBezTo>
                    <a:pt x="1445" y="831"/>
                    <a:pt x="1515" y="797"/>
                    <a:pt x="1584" y="743"/>
                  </a:cubicBezTo>
                  <a:cubicBezTo>
                    <a:pt x="1653" y="689"/>
                    <a:pt x="1735" y="603"/>
                    <a:pt x="1788" y="535"/>
                  </a:cubicBezTo>
                  <a:cubicBezTo>
                    <a:pt x="1841" y="467"/>
                    <a:pt x="1874" y="399"/>
                    <a:pt x="1900" y="335"/>
                  </a:cubicBezTo>
                  <a:cubicBezTo>
                    <a:pt x="1926" y="271"/>
                    <a:pt x="1938" y="205"/>
                    <a:pt x="1947" y="150"/>
                  </a:cubicBezTo>
                  <a:cubicBezTo>
                    <a:pt x="1956" y="95"/>
                    <a:pt x="1954" y="34"/>
                    <a:pt x="1956" y="3"/>
                  </a:cubicBezTo>
                </a:path>
              </a:pathLst>
            </a:custGeom>
            <a:noFill/>
            <a:ln w="50800" cap="flat">
              <a:solidFill>
                <a:srgbClr val="00008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702" name="Text Box 70"/>
            <p:cNvSpPr txBox="1">
              <a:spLocks noChangeAspect="1" noChangeArrowheads="1"/>
            </p:cNvSpPr>
            <p:nvPr/>
          </p:nvSpPr>
          <p:spPr bwMode="auto">
            <a:xfrm>
              <a:off x="4417" y="2599"/>
              <a:ext cx="75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>
                  <a:latin typeface="Arial" pitchFamily="34" charset="0"/>
                  <a:cs typeface="Arial" pitchFamily="34" charset="0"/>
                </a:rPr>
                <a:t>Sweep Ellipse</a:t>
              </a:r>
            </a:p>
          </p:txBody>
        </p:sp>
        <p:sp>
          <p:nvSpPr>
            <p:cNvPr id="325703" name="Freeform 71"/>
            <p:cNvSpPr>
              <a:spLocks noChangeAspect="1"/>
            </p:cNvSpPr>
            <p:nvPr/>
          </p:nvSpPr>
          <p:spPr bwMode="auto">
            <a:xfrm>
              <a:off x="4737" y="2466"/>
              <a:ext cx="56" cy="176"/>
            </a:xfrm>
            <a:custGeom>
              <a:avLst/>
              <a:gdLst/>
              <a:ahLst/>
              <a:cxnLst>
                <a:cxn ang="0">
                  <a:pos x="125" y="242"/>
                </a:cxn>
                <a:cxn ang="0">
                  <a:pos x="0" y="0"/>
                </a:cxn>
              </a:cxnLst>
              <a:rect l="0" t="0" r="r" b="b"/>
              <a:pathLst>
                <a:path w="125" h="242">
                  <a:moveTo>
                    <a:pt x="125" y="24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727" name="Freeform 95"/>
            <p:cNvSpPr>
              <a:spLocks/>
            </p:cNvSpPr>
            <p:nvPr/>
          </p:nvSpPr>
          <p:spPr bwMode="auto">
            <a:xfrm>
              <a:off x="3824" y="1964"/>
              <a:ext cx="1062" cy="5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6" y="520"/>
                </a:cxn>
                <a:cxn ang="0">
                  <a:pos x="1062" y="21"/>
                </a:cxn>
              </a:cxnLst>
              <a:rect l="0" t="0" r="r" b="b"/>
              <a:pathLst>
                <a:path w="1062" h="520">
                  <a:moveTo>
                    <a:pt x="0" y="0"/>
                  </a:moveTo>
                  <a:lnTo>
                    <a:pt x="166" y="520"/>
                  </a:lnTo>
                  <a:lnTo>
                    <a:pt x="1062" y="21"/>
                  </a:lnTo>
                </a:path>
              </a:pathLst>
            </a:custGeom>
            <a:noFill/>
            <a:ln w="38100" cmpd="sng">
              <a:solidFill>
                <a:srgbClr val="00FF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5729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3109" y="2200"/>
              <a:ext cx="312" cy="17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4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66CCFF"/>
                  </a:solidFill>
                  <a:latin typeface="Arial Black"/>
                </a:rPr>
                <a:t>OR</a:t>
              </a:r>
            </a:p>
          </p:txBody>
        </p:sp>
      </p:grpSp>
      <p:grpSp>
        <p:nvGrpSpPr>
          <p:cNvPr id="7" name="Group 101"/>
          <p:cNvGrpSpPr>
            <a:grpSpLocks/>
          </p:cNvGrpSpPr>
          <p:nvPr/>
        </p:nvGrpSpPr>
        <p:grpSpPr bwMode="auto">
          <a:xfrm>
            <a:off x="4935538" y="4700588"/>
            <a:ext cx="3260725" cy="1774825"/>
            <a:chOff x="3109" y="2961"/>
            <a:chExt cx="2054" cy="1118"/>
          </a:xfrm>
        </p:grpSpPr>
        <p:sp>
          <p:nvSpPr>
            <p:cNvPr id="325680" name="Rectangle 48"/>
            <p:cNvSpPr>
              <a:spLocks noChangeAspect="1" noChangeArrowheads="1"/>
            </p:cNvSpPr>
            <p:nvPr/>
          </p:nvSpPr>
          <p:spPr bwMode="auto">
            <a:xfrm>
              <a:off x="3536" y="2982"/>
              <a:ext cx="1627" cy="1097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82" name="Freeform 50" descr="60%"/>
            <p:cNvSpPr>
              <a:spLocks noChangeAspect="1"/>
            </p:cNvSpPr>
            <p:nvPr/>
          </p:nvSpPr>
          <p:spPr bwMode="auto">
            <a:xfrm>
              <a:off x="4316" y="3306"/>
              <a:ext cx="826" cy="760"/>
            </a:xfrm>
            <a:custGeom>
              <a:avLst/>
              <a:gdLst/>
              <a:ahLst/>
              <a:cxnLst>
                <a:cxn ang="0">
                  <a:pos x="0" y="1968"/>
                </a:cxn>
                <a:cxn ang="0">
                  <a:pos x="2496" y="0"/>
                </a:cxn>
                <a:cxn ang="0">
                  <a:pos x="2640" y="192"/>
                </a:cxn>
                <a:cxn ang="0">
                  <a:pos x="171" y="2118"/>
                </a:cxn>
                <a:cxn ang="0">
                  <a:pos x="0" y="1968"/>
                </a:cxn>
              </a:cxnLst>
              <a:rect l="0" t="0" r="r" b="b"/>
              <a:pathLst>
                <a:path w="2640" h="2118">
                  <a:moveTo>
                    <a:pt x="0" y="1968"/>
                  </a:moveTo>
                  <a:lnTo>
                    <a:pt x="2496" y="0"/>
                  </a:lnTo>
                  <a:lnTo>
                    <a:pt x="2640" y="192"/>
                  </a:lnTo>
                  <a:lnTo>
                    <a:pt x="171" y="2118"/>
                  </a:lnTo>
                  <a:lnTo>
                    <a:pt x="0" y="1968"/>
                  </a:lnTo>
                  <a:close/>
                </a:path>
              </a:pathLst>
            </a:custGeom>
            <a:pattFill prst="pct60">
              <a:fgClr>
                <a:srgbClr val="CC9900"/>
              </a:fgClr>
              <a:bgClr>
                <a:schemeClr val="bg1"/>
              </a:bgClr>
            </a:patt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83" name="Line 51"/>
            <p:cNvSpPr>
              <a:spLocks noChangeAspect="1" noChangeShapeType="1"/>
            </p:cNvSpPr>
            <p:nvPr/>
          </p:nvSpPr>
          <p:spPr bwMode="auto">
            <a:xfrm>
              <a:off x="3738" y="3107"/>
              <a:ext cx="133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84" name="Freeform 52"/>
            <p:cNvSpPr>
              <a:spLocks noChangeAspect="1"/>
            </p:cNvSpPr>
            <p:nvPr/>
          </p:nvSpPr>
          <p:spPr bwMode="auto">
            <a:xfrm>
              <a:off x="4307" y="3301"/>
              <a:ext cx="776" cy="701"/>
            </a:xfrm>
            <a:custGeom>
              <a:avLst/>
              <a:gdLst/>
              <a:ahLst/>
              <a:cxnLst>
                <a:cxn ang="0">
                  <a:pos x="0" y="1980"/>
                </a:cxn>
                <a:cxn ang="0">
                  <a:pos x="2516" y="0"/>
                </a:cxn>
              </a:cxnLst>
              <a:rect l="0" t="0" r="r" b="b"/>
              <a:pathLst>
                <a:path w="2516" h="1980">
                  <a:moveTo>
                    <a:pt x="0" y="1980"/>
                  </a:moveTo>
                  <a:lnTo>
                    <a:pt x="2516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85" name="Text Box 53"/>
            <p:cNvSpPr txBox="1">
              <a:spLocks noChangeAspect="1" noChangeArrowheads="1"/>
            </p:cNvSpPr>
            <p:nvPr/>
          </p:nvSpPr>
          <p:spPr bwMode="auto">
            <a:xfrm>
              <a:off x="3714" y="2961"/>
              <a:ext cx="1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Arial" pitchFamily="34" charset="0"/>
                  <a:cs typeface="Arial" pitchFamily="34" charset="0"/>
                </a:rPr>
                <a:t>S</a:t>
              </a:r>
            </a:p>
          </p:txBody>
        </p:sp>
        <p:sp>
          <p:nvSpPr>
            <p:cNvPr id="325686" name="Text Box 54"/>
            <p:cNvSpPr txBox="1">
              <a:spLocks noChangeAspect="1" noChangeArrowheads="1"/>
            </p:cNvSpPr>
            <p:nvPr/>
          </p:nvSpPr>
          <p:spPr bwMode="auto">
            <a:xfrm>
              <a:off x="4832" y="2961"/>
              <a:ext cx="18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Arial" pitchFamily="34" charset="0"/>
                  <a:cs typeface="Arial" pitchFamily="34" charset="0"/>
                </a:rPr>
                <a:t>R</a:t>
              </a:r>
            </a:p>
          </p:txBody>
        </p:sp>
        <p:sp>
          <p:nvSpPr>
            <p:cNvPr id="325688" name="Freeform 56"/>
            <p:cNvSpPr>
              <a:spLocks noChangeAspect="1"/>
            </p:cNvSpPr>
            <p:nvPr/>
          </p:nvSpPr>
          <p:spPr bwMode="auto">
            <a:xfrm>
              <a:off x="3804" y="3146"/>
              <a:ext cx="1113" cy="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270"/>
                </a:cxn>
                <a:cxn ang="0">
                  <a:pos x="168" y="519"/>
                </a:cxn>
                <a:cxn ang="0">
                  <a:pos x="312" y="684"/>
                </a:cxn>
                <a:cxn ang="0">
                  <a:pos x="552" y="843"/>
                </a:cxn>
                <a:cxn ang="0">
                  <a:pos x="855" y="930"/>
                </a:cxn>
                <a:cxn ang="0">
                  <a:pos x="1158" y="924"/>
                </a:cxn>
                <a:cxn ang="0">
                  <a:pos x="1374" y="861"/>
                </a:cxn>
                <a:cxn ang="0">
                  <a:pos x="1584" y="743"/>
                </a:cxn>
                <a:cxn ang="0">
                  <a:pos x="1788" y="535"/>
                </a:cxn>
                <a:cxn ang="0">
                  <a:pos x="1900" y="335"/>
                </a:cxn>
                <a:cxn ang="0">
                  <a:pos x="1947" y="150"/>
                </a:cxn>
                <a:cxn ang="0">
                  <a:pos x="1956" y="3"/>
                </a:cxn>
              </a:cxnLst>
              <a:rect l="0" t="0" r="r" b="b"/>
              <a:pathLst>
                <a:path w="1956" h="943">
                  <a:moveTo>
                    <a:pt x="0" y="0"/>
                  </a:moveTo>
                  <a:cubicBezTo>
                    <a:pt x="6" y="45"/>
                    <a:pt x="11" y="183"/>
                    <a:pt x="39" y="270"/>
                  </a:cubicBezTo>
                  <a:cubicBezTo>
                    <a:pt x="67" y="357"/>
                    <a:pt x="122" y="450"/>
                    <a:pt x="168" y="519"/>
                  </a:cubicBezTo>
                  <a:cubicBezTo>
                    <a:pt x="214" y="588"/>
                    <a:pt x="248" y="630"/>
                    <a:pt x="312" y="684"/>
                  </a:cubicBezTo>
                  <a:cubicBezTo>
                    <a:pt x="376" y="738"/>
                    <a:pt x="462" y="802"/>
                    <a:pt x="552" y="843"/>
                  </a:cubicBezTo>
                  <a:cubicBezTo>
                    <a:pt x="642" y="884"/>
                    <a:pt x="754" y="917"/>
                    <a:pt x="855" y="930"/>
                  </a:cubicBezTo>
                  <a:cubicBezTo>
                    <a:pt x="956" y="943"/>
                    <a:pt x="1072" y="935"/>
                    <a:pt x="1158" y="924"/>
                  </a:cubicBezTo>
                  <a:cubicBezTo>
                    <a:pt x="1244" y="913"/>
                    <a:pt x="1303" y="891"/>
                    <a:pt x="1374" y="861"/>
                  </a:cubicBezTo>
                  <a:cubicBezTo>
                    <a:pt x="1445" y="831"/>
                    <a:pt x="1515" y="797"/>
                    <a:pt x="1584" y="743"/>
                  </a:cubicBezTo>
                  <a:cubicBezTo>
                    <a:pt x="1653" y="689"/>
                    <a:pt x="1735" y="603"/>
                    <a:pt x="1788" y="535"/>
                  </a:cubicBezTo>
                  <a:cubicBezTo>
                    <a:pt x="1841" y="467"/>
                    <a:pt x="1874" y="399"/>
                    <a:pt x="1900" y="335"/>
                  </a:cubicBezTo>
                  <a:cubicBezTo>
                    <a:pt x="1926" y="271"/>
                    <a:pt x="1938" y="205"/>
                    <a:pt x="1947" y="150"/>
                  </a:cubicBezTo>
                  <a:cubicBezTo>
                    <a:pt x="1956" y="95"/>
                    <a:pt x="1954" y="34"/>
                    <a:pt x="1956" y="3"/>
                  </a:cubicBezTo>
                </a:path>
              </a:pathLst>
            </a:custGeom>
            <a:noFill/>
            <a:ln w="50800" cap="flat">
              <a:solidFill>
                <a:srgbClr val="00008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89" name="Text Box 57"/>
            <p:cNvSpPr txBox="1">
              <a:spLocks noChangeAspect="1" noChangeArrowheads="1"/>
            </p:cNvSpPr>
            <p:nvPr/>
          </p:nvSpPr>
          <p:spPr bwMode="auto">
            <a:xfrm>
              <a:off x="3540" y="3686"/>
              <a:ext cx="75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>
                  <a:latin typeface="Arial" pitchFamily="34" charset="0"/>
                  <a:cs typeface="Arial" pitchFamily="34" charset="0"/>
                </a:rPr>
                <a:t>Sweep Ellipse</a:t>
              </a:r>
            </a:p>
          </p:txBody>
        </p:sp>
        <p:sp>
          <p:nvSpPr>
            <p:cNvPr id="325690" name="Line 58"/>
            <p:cNvSpPr>
              <a:spLocks noChangeAspect="1" noChangeShapeType="1"/>
            </p:cNvSpPr>
            <p:nvPr/>
          </p:nvSpPr>
          <p:spPr bwMode="auto">
            <a:xfrm flipV="1">
              <a:off x="3844" y="3550"/>
              <a:ext cx="72" cy="1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728" name="Freeform 96"/>
            <p:cNvSpPr>
              <a:spLocks/>
            </p:cNvSpPr>
            <p:nvPr/>
          </p:nvSpPr>
          <p:spPr bwMode="auto">
            <a:xfrm>
              <a:off x="3831" y="3116"/>
              <a:ext cx="1089" cy="4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23" y="465"/>
                </a:cxn>
                <a:cxn ang="0">
                  <a:pos x="1089" y="14"/>
                </a:cxn>
              </a:cxnLst>
              <a:rect l="0" t="0" r="r" b="b"/>
              <a:pathLst>
                <a:path w="1089" h="465">
                  <a:moveTo>
                    <a:pt x="0" y="0"/>
                  </a:moveTo>
                  <a:lnTo>
                    <a:pt x="923" y="465"/>
                  </a:lnTo>
                  <a:lnTo>
                    <a:pt x="1089" y="14"/>
                  </a:lnTo>
                </a:path>
              </a:pathLst>
            </a:custGeom>
            <a:noFill/>
            <a:ln w="38100" cmpd="sng">
              <a:solidFill>
                <a:srgbClr val="00FF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5730" name="WordArt 98"/>
            <p:cNvSpPr>
              <a:spLocks noChangeArrowheads="1" noChangeShapeType="1" noTextEdit="1"/>
            </p:cNvSpPr>
            <p:nvPr/>
          </p:nvSpPr>
          <p:spPr bwMode="auto">
            <a:xfrm>
              <a:off x="3109" y="3282"/>
              <a:ext cx="312" cy="17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4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66CCFF"/>
                  </a:solidFill>
                  <a:latin typeface="Arial Black"/>
                </a:rPr>
                <a:t>OR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Migration – Power of Correlation</a:t>
            </a:r>
          </a:p>
        </p:txBody>
      </p:sp>
      <p:pic>
        <p:nvPicPr>
          <p:cNvPr id="326661" name="Picture 5" descr="Mig2"/>
          <p:cNvPicPr>
            <a:picLocks noChangeAspect="1" noChangeArrowheads="1"/>
          </p:cNvPicPr>
          <p:nvPr/>
        </p:nvPicPr>
        <p:blipFill>
          <a:blip r:embed="rId3" cstate="print">
            <a:lum contrast="48000"/>
          </a:blip>
          <a:srcRect t="12094" r="8965" b="16563"/>
          <a:stretch>
            <a:fillRect/>
          </a:stretch>
        </p:blipFill>
        <p:spPr bwMode="auto">
          <a:xfrm>
            <a:off x="157163" y="1522413"/>
            <a:ext cx="4146550" cy="2557462"/>
          </a:xfrm>
          <a:prstGeom prst="rect">
            <a:avLst/>
          </a:prstGeom>
          <a:noFill/>
        </p:spPr>
      </p:pic>
      <p:sp>
        <p:nvSpPr>
          <p:cNvPr id="326663" name="Text Box 7"/>
          <p:cNvSpPr txBox="1">
            <a:spLocks noChangeArrowheads="1"/>
          </p:cNvSpPr>
          <p:nvPr/>
        </p:nvSpPr>
        <p:spPr bwMode="auto">
          <a:xfrm>
            <a:off x="157163" y="1103313"/>
            <a:ext cx="37754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800">
                <a:latin typeface="Arial" pitchFamily="34" charset="0"/>
                <a:cs typeface="Arial" pitchFamily="34" charset="0"/>
              </a:rPr>
              <a:t>Two reflections on unmigrated data</a:t>
            </a:r>
          </a:p>
        </p:txBody>
      </p:sp>
      <p:sp>
        <p:nvSpPr>
          <p:cNvPr id="326668" name="Text Box 12"/>
          <p:cNvSpPr txBox="1">
            <a:spLocks noChangeArrowheads="1"/>
          </p:cNvSpPr>
          <p:nvPr/>
        </p:nvSpPr>
        <p:spPr bwMode="auto">
          <a:xfrm>
            <a:off x="565150" y="4286250"/>
            <a:ext cx="33305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>
                <a:latin typeface="Arial" pitchFamily="34" charset="0"/>
                <a:cs typeface="Arial" pitchFamily="34" charset="0"/>
              </a:rPr>
              <a:t>Reflections are not positioned in the subsurface correctly since they have dip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799013" y="1103313"/>
            <a:ext cx="4168775" cy="5060374"/>
            <a:chOff x="4799013" y="1103313"/>
            <a:chExt cx="4168775" cy="5060374"/>
          </a:xfrm>
        </p:grpSpPr>
        <p:pic>
          <p:nvPicPr>
            <p:cNvPr id="326662" name="Picture 6" descr="Mig1"/>
            <p:cNvPicPr>
              <a:picLocks noChangeAspect="1" noChangeArrowheads="1"/>
            </p:cNvPicPr>
            <p:nvPr/>
          </p:nvPicPr>
          <p:blipFill>
            <a:blip r:embed="rId4" cstate="print">
              <a:lum contrast="48000"/>
            </a:blip>
            <a:srcRect t="12047" r="8942" b="16200"/>
            <a:stretch>
              <a:fillRect/>
            </a:stretch>
          </p:blipFill>
          <p:spPr bwMode="auto">
            <a:xfrm>
              <a:off x="4799013" y="1522413"/>
              <a:ext cx="4168775" cy="2587625"/>
            </a:xfrm>
            <a:prstGeom prst="rect">
              <a:avLst/>
            </a:prstGeom>
            <a:noFill/>
          </p:spPr>
        </p:pic>
        <p:sp>
          <p:nvSpPr>
            <p:cNvPr id="326664" name="Text Box 8"/>
            <p:cNvSpPr txBox="1">
              <a:spLocks noChangeArrowheads="1"/>
            </p:cNvSpPr>
            <p:nvPr/>
          </p:nvSpPr>
          <p:spPr bwMode="auto">
            <a:xfrm>
              <a:off x="4799013" y="1103313"/>
              <a:ext cx="294183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800" dirty="0">
                  <a:latin typeface="Arial" pitchFamily="34" charset="0"/>
                  <a:cs typeface="Arial" pitchFamily="34" charset="0"/>
                </a:rPr>
                <a:t>After </a:t>
              </a:r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the </a:t>
              </a:r>
              <a:r>
                <a:rPr lang="en-US" sz="1800" smtClean="0">
                  <a:latin typeface="Arial" pitchFamily="34" charset="0"/>
                  <a:cs typeface="Arial" pitchFamily="34" charset="0"/>
                </a:rPr>
                <a:t>migration process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6669" name="Text Box 13"/>
            <p:cNvSpPr txBox="1">
              <a:spLocks noChangeArrowheads="1"/>
            </p:cNvSpPr>
            <p:nvPr/>
          </p:nvSpPr>
          <p:spPr bwMode="auto">
            <a:xfrm>
              <a:off x="5008563" y="4286250"/>
              <a:ext cx="3749675" cy="1877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800">
                  <a:latin typeface="Arial" pitchFamily="34" charset="0"/>
                  <a:cs typeface="Arial" pitchFamily="34" charset="0"/>
                </a:rPr>
                <a:t>Constructive interference occurs where the reflections are properly positioned </a:t>
              </a:r>
            </a:p>
            <a:p>
              <a:pPr algn="ctr" eaLnBrk="1" hangingPunct="1"/>
              <a:r>
                <a:rPr lang="en-US" sz="800">
                  <a:latin typeface="Arial" pitchFamily="34" charset="0"/>
                  <a:cs typeface="Arial" pitchFamily="34" charset="0"/>
                </a:rPr>
                <a:t>   </a:t>
              </a:r>
            </a:p>
            <a:p>
              <a:pPr algn="ctr" eaLnBrk="1" hangingPunct="1"/>
              <a:r>
                <a:rPr lang="en-US" sz="1800">
                  <a:latin typeface="Arial" pitchFamily="34" charset="0"/>
                  <a:cs typeface="Arial" pitchFamily="34" charset="0"/>
                </a:rPr>
                <a:t>Destructive interference dominates where the reflections are NOT properly positioned </a:t>
              </a:r>
            </a:p>
          </p:txBody>
        </p:sp>
        <p:sp>
          <p:nvSpPr>
            <p:cNvPr id="326671" name="Line 15"/>
            <p:cNvSpPr>
              <a:spLocks noChangeShapeType="1"/>
            </p:cNvSpPr>
            <p:nvPr/>
          </p:nvSpPr>
          <p:spPr bwMode="auto">
            <a:xfrm flipV="1">
              <a:off x="5932488" y="2373313"/>
              <a:ext cx="1839912" cy="554037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6672" name="Line 16"/>
            <p:cNvSpPr>
              <a:spLocks noChangeShapeType="1"/>
            </p:cNvSpPr>
            <p:nvPr/>
          </p:nvSpPr>
          <p:spPr bwMode="auto">
            <a:xfrm flipV="1">
              <a:off x="5921375" y="2644775"/>
              <a:ext cx="1893888" cy="1154113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322" name="Picture 2" descr="BEF"/>
          <p:cNvPicPr preferRelativeResize="0">
            <a:picLocks noChangeAspect="1" noChangeArrowheads="1"/>
          </p:cNvPicPr>
          <p:nvPr/>
        </p:nvPicPr>
        <p:blipFill>
          <a:blip r:embed="rId3" cstate="print"/>
          <a:srcRect r="2905" b="6979"/>
          <a:stretch>
            <a:fillRect/>
          </a:stretch>
        </p:blipFill>
        <p:spPr bwMode="auto">
          <a:xfrm>
            <a:off x="2728913" y="1158875"/>
            <a:ext cx="5092700" cy="2543175"/>
          </a:xfrm>
          <a:prstGeom prst="rect">
            <a:avLst/>
          </a:prstGeom>
          <a:noFill/>
        </p:spPr>
      </p:pic>
      <p:sp>
        <p:nvSpPr>
          <p:cNvPr id="312324" name="Rectangle 4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800" b="1" dirty="0">
                <a:solidFill>
                  <a:srgbClr val="FF0000"/>
                </a:solidFill>
                <a:latin typeface="Tahoma" pitchFamily="34" charset="0"/>
              </a:rPr>
              <a:t>Seismic Migration</a:t>
            </a:r>
          </a:p>
        </p:txBody>
      </p:sp>
      <p:sp>
        <p:nvSpPr>
          <p:cNvPr id="312326" name="Text Box 6"/>
          <p:cNvSpPr txBox="1">
            <a:spLocks noChangeArrowheads="1"/>
          </p:cNvSpPr>
          <p:nvPr/>
        </p:nvSpPr>
        <p:spPr bwMode="auto">
          <a:xfrm>
            <a:off x="2728913" y="1165225"/>
            <a:ext cx="1957387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1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Unmigrated Image</a:t>
            </a:r>
          </a:p>
        </p:txBody>
      </p:sp>
      <p:sp>
        <p:nvSpPr>
          <p:cNvPr id="312328" name="Text Box 8"/>
          <p:cNvSpPr txBox="1">
            <a:spLocks noChangeArrowheads="1"/>
          </p:cNvSpPr>
          <p:nvPr/>
        </p:nvSpPr>
        <p:spPr bwMode="auto">
          <a:xfrm>
            <a:off x="298450" y="1976438"/>
            <a:ext cx="2319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" pitchFamily="34" charset="0"/>
              </a:rPr>
              <a:t>Positioning Problems ‘Blur’ the Image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07975" y="3902075"/>
            <a:ext cx="7519988" cy="2541588"/>
            <a:chOff x="307975" y="3902075"/>
            <a:chExt cx="7519988" cy="2541588"/>
          </a:xfrm>
        </p:grpSpPr>
        <p:pic>
          <p:nvPicPr>
            <p:cNvPr id="312323" name="Picture 3" descr="AFTER"/>
            <p:cNvPicPr preferRelativeResize="0">
              <a:picLocks noChangeAspect="1" noChangeArrowheads="1"/>
            </p:cNvPicPr>
            <p:nvPr/>
          </p:nvPicPr>
          <p:blipFill>
            <a:blip r:embed="rId4" cstate="print"/>
            <a:srcRect r="2902" b="7405"/>
            <a:stretch>
              <a:fillRect/>
            </a:stretch>
          </p:blipFill>
          <p:spPr bwMode="auto">
            <a:xfrm>
              <a:off x="2728913" y="3919538"/>
              <a:ext cx="5099050" cy="2524125"/>
            </a:xfrm>
            <a:prstGeom prst="rect">
              <a:avLst/>
            </a:prstGeom>
            <a:noFill/>
          </p:spPr>
        </p:pic>
        <p:sp>
          <p:nvSpPr>
            <p:cNvPr id="312327" name="Text Box 7"/>
            <p:cNvSpPr txBox="1">
              <a:spLocks noChangeArrowheads="1"/>
            </p:cNvSpPr>
            <p:nvPr/>
          </p:nvSpPr>
          <p:spPr bwMode="auto">
            <a:xfrm>
              <a:off x="2728913" y="3902075"/>
              <a:ext cx="1484312" cy="3048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Migrated Image</a:t>
              </a:r>
            </a:p>
          </p:txBody>
        </p:sp>
        <p:sp>
          <p:nvSpPr>
            <p:cNvPr id="312329" name="Text Box 9"/>
            <p:cNvSpPr txBox="1">
              <a:spLocks noChangeArrowheads="1"/>
            </p:cNvSpPr>
            <p:nvPr/>
          </p:nvSpPr>
          <p:spPr bwMode="auto">
            <a:xfrm>
              <a:off x="307975" y="4230688"/>
              <a:ext cx="2319338" cy="1631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2000">
                  <a:latin typeface="Arial" pitchFamily="34" charset="0"/>
                </a:rPr>
                <a:t>Migration Reduces</a:t>
              </a:r>
            </a:p>
            <a:p>
              <a:pPr algn="ctr"/>
              <a:r>
                <a:rPr lang="en-US" sz="2000">
                  <a:latin typeface="Arial" pitchFamily="34" charset="0"/>
                </a:rPr>
                <a:t>Positioning Problems, which Improves the Image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5c</a:t>
            </a:r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21773</TotalTime>
  <Words>696</Words>
  <Application>Microsoft Macintosh PowerPoint</Application>
  <PresentationFormat>On-screen Show (4:3)</PresentationFormat>
  <Paragraphs>55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Exercise 5c:  A Simple Syncline</vt:lpstr>
      <vt:lpstr>For Shots #1 - 8</vt:lpstr>
      <vt:lpstr>Migration – Correcting for Location</vt:lpstr>
      <vt:lpstr>Migration – Power of Correlation</vt:lpstr>
      <vt:lpstr>PowerPoint Presentation</vt:lpstr>
      <vt:lpstr>Exercise 5c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174</cp:revision>
  <cp:lastPrinted>2001-11-26T19:56:19Z</cp:lastPrinted>
  <dcterms:created xsi:type="dcterms:W3CDTF">2001-11-20T13:29:42Z</dcterms:created>
  <dcterms:modified xsi:type="dcterms:W3CDTF">2015-03-30T00:18:25Z</dcterms:modified>
</cp:coreProperties>
</file>