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9" r:id="rId2"/>
    <p:sldId id="350" r:id="rId3"/>
    <p:sldId id="351" r:id="rId4"/>
    <p:sldId id="349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00FF"/>
    <a:srgbClr val="3333FF"/>
    <a:srgbClr val="FF6600"/>
    <a:srgbClr val="FFB66D"/>
    <a:srgbClr val="003399"/>
    <a:srgbClr val="666699"/>
    <a:srgbClr val="9900FF"/>
    <a:srgbClr val="CC00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51" autoAdjust="0"/>
  </p:normalViewPr>
  <p:slideViewPr>
    <p:cSldViewPr snapToGrid="0">
      <p:cViewPr varScale="1">
        <p:scale>
          <a:sx n="53" d="100"/>
          <a:sy n="53" d="100"/>
        </p:scale>
        <p:origin x="-1864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 Task and Objective.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/>
              <a:t>figure out where the reflected energy would be </a:t>
            </a:r>
            <a:r>
              <a:rPr lang="en-US" dirty="0" smtClean="0"/>
              <a:t>displayed,</a:t>
            </a:r>
            <a:r>
              <a:rPr lang="en-US" baseline="0" dirty="0" smtClean="0"/>
              <a:t> we first trace the ray path. </a:t>
            </a:r>
            <a:r>
              <a:rPr lang="en-US" dirty="0" smtClean="0"/>
              <a:t>We </a:t>
            </a:r>
            <a:r>
              <a:rPr lang="en-US" dirty="0" smtClean="0"/>
              <a:t>can </a:t>
            </a:r>
            <a:r>
              <a:rPr lang="en-US" dirty="0"/>
              <a:t>use a </a:t>
            </a:r>
            <a:r>
              <a:rPr lang="en-US" dirty="0" smtClean="0"/>
              <a:t>compass</a:t>
            </a:r>
            <a:r>
              <a:rPr lang="en-US" dirty="0" smtClean="0"/>
              <a:t>. Place </a:t>
            </a:r>
            <a:r>
              <a:rPr lang="en-US" dirty="0"/>
              <a:t>the point on </a:t>
            </a:r>
            <a:r>
              <a:rPr lang="en-US" dirty="0" smtClean="0"/>
              <a:t>shot </a:t>
            </a:r>
            <a:r>
              <a:rPr lang="en-US" dirty="0"/>
              <a:t>point </a:t>
            </a:r>
            <a:r>
              <a:rPr lang="en-US" dirty="0" smtClean="0"/>
              <a:t>#2</a:t>
            </a:r>
            <a:r>
              <a:rPr lang="en-US" dirty="0" smtClean="0"/>
              <a:t>.</a:t>
            </a:r>
            <a:r>
              <a:rPr lang="en-US" baseline="0" dirty="0"/>
              <a:t> </a:t>
            </a:r>
            <a:r>
              <a:rPr lang="en-US" dirty="0" smtClean="0"/>
              <a:t>Place </a:t>
            </a:r>
            <a:r>
              <a:rPr lang="en-US" dirty="0"/>
              <a:t>the pencil point at the place where the </a:t>
            </a:r>
            <a:r>
              <a:rPr lang="en-US" dirty="0" smtClean="0"/>
              <a:t>ray path </a:t>
            </a:r>
            <a:r>
              <a:rPr lang="en-US" dirty="0"/>
              <a:t>hits the seafloor at 90 degrees – as shown for shot </a:t>
            </a:r>
            <a:r>
              <a:rPr lang="en-US" dirty="0" smtClean="0"/>
              <a:t>#2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To </a:t>
            </a:r>
            <a:r>
              <a:rPr lang="en-US" dirty="0" smtClean="0"/>
              <a:t>figure out where the reflected energy would be </a:t>
            </a:r>
            <a:r>
              <a:rPr lang="en-US" dirty="0" smtClean="0"/>
              <a:t>displayed,</a:t>
            </a:r>
            <a:r>
              <a:rPr lang="en-US" baseline="0" dirty="0" smtClean="0"/>
              <a:t> we then </a:t>
            </a:r>
            <a:r>
              <a:rPr lang="en-US" dirty="0" smtClean="0"/>
              <a:t>swing </a:t>
            </a:r>
            <a:r>
              <a:rPr lang="en-US" dirty="0" smtClean="0"/>
              <a:t>an arc so that the pencil point is directly below the shot </a:t>
            </a:r>
            <a:r>
              <a:rPr lang="en-US" dirty="0" smtClean="0"/>
              <a:t>point.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where the seismic response would plot.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Thus on the previous </a:t>
            </a:r>
            <a:r>
              <a:rPr lang="en-US" dirty="0" smtClean="0"/>
              <a:t>slide, </a:t>
            </a:r>
            <a:r>
              <a:rPr lang="en-US" dirty="0" smtClean="0"/>
              <a:t>we captured the distance (for a seismic section that would be related to the two-way travel time)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this </a:t>
            </a:r>
            <a:r>
              <a:rPr lang="en-US" dirty="0" smtClean="0"/>
              <a:t>slide, </a:t>
            </a:r>
            <a:r>
              <a:rPr lang="en-US" dirty="0" smtClean="0"/>
              <a:t>we have determined where it would be displayed – directly beneath the associated shot.</a:t>
            </a:r>
          </a:p>
          <a:p>
            <a:pPr lvl="0">
              <a:buFontTx/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Simple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Anticline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57912" y="2351797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Where Would the Reflection Surface Lie?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Construct the CMP representation for this simple anticline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4114" y="2208934"/>
            <a:ext cx="3482686" cy="22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810491" y="1288472"/>
            <a:ext cx="7372874" cy="48213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60" name="AutoShape 36"/>
          <p:cNvSpPr>
            <a:spLocks noChangeAspect="1" noChangeArrowheads="1" noTextEdit="1"/>
          </p:cNvSpPr>
          <p:nvPr/>
        </p:nvSpPr>
        <p:spPr bwMode="auto">
          <a:xfrm>
            <a:off x="810491" y="1288472"/>
            <a:ext cx="7372874" cy="482138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Rectangle 67"/>
          <p:cNvSpPr/>
          <p:nvPr/>
        </p:nvSpPr>
        <p:spPr bwMode="auto">
          <a:xfrm>
            <a:off x="831272" y="3636818"/>
            <a:ext cx="7315201" cy="247303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Freeform 66"/>
          <p:cNvSpPr/>
          <p:nvPr/>
        </p:nvSpPr>
        <p:spPr bwMode="auto">
          <a:xfrm>
            <a:off x="810491" y="1995055"/>
            <a:ext cx="7356764" cy="3096490"/>
          </a:xfrm>
          <a:custGeom>
            <a:avLst/>
            <a:gdLst>
              <a:gd name="connsiteX0" fmla="*/ 0 w 7356764"/>
              <a:gd name="connsiteY0" fmla="*/ 3013363 h 3096490"/>
              <a:gd name="connsiteX1" fmla="*/ 20782 w 7356764"/>
              <a:gd name="connsiteY1" fmla="*/ 20781 h 3096490"/>
              <a:gd name="connsiteX2" fmla="*/ 7335982 w 7356764"/>
              <a:gd name="connsiteY2" fmla="*/ 0 h 3096490"/>
              <a:gd name="connsiteX3" fmla="*/ 7356764 w 7356764"/>
              <a:gd name="connsiteY3" fmla="*/ 2992581 h 3096490"/>
              <a:gd name="connsiteX4" fmla="*/ 6982691 w 7356764"/>
              <a:gd name="connsiteY4" fmla="*/ 3096490 h 3096490"/>
              <a:gd name="connsiteX5" fmla="*/ 6608618 w 7356764"/>
              <a:gd name="connsiteY5" fmla="*/ 3013363 h 3096490"/>
              <a:gd name="connsiteX6" fmla="*/ 5943600 w 7356764"/>
              <a:gd name="connsiteY6" fmla="*/ 2971800 h 3096490"/>
              <a:gd name="connsiteX7" fmla="*/ 5611091 w 7356764"/>
              <a:gd name="connsiteY7" fmla="*/ 2805545 h 3096490"/>
              <a:gd name="connsiteX8" fmla="*/ 5112327 w 7356764"/>
              <a:gd name="connsiteY8" fmla="*/ 2535381 h 3096490"/>
              <a:gd name="connsiteX9" fmla="*/ 4925291 w 7356764"/>
              <a:gd name="connsiteY9" fmla="*/ 2306781 h 3096490"/>
              <a:gd name="connsiteX10" fmla="*/ 4800600 w 7356764"/>
              <a:gd name="connsiteY10" fmla="*/ 2119745 h 3096490"/>
              <a:gd name="connsiteX11" fmla="*/ 4717473 w 7356764"/>
              <a:gd name="connsiteY11" fmla="*/ 2036618 h 3096490"/>
              <a:gd name="connsiteX12" fmla="*/ 4551218 w 7356764"/>
              <a:gd name="connsiteY12" fmla="*/ 1870363 h 3096490"/>
              <a:gd name="connsiteX13" fmla="*/ 4384964 w 7356764"/>
              <a:gd name="connsiteY13" fmla="*/ 1828800 h 3096490"/>
              <a:gd name="connsiteX14" fmla="*/ 4052454 w 7356764"/>
              <a:gd name="connsiteY14" fmla="*/ 1745672 h 3096490"/>
              <a:gd name="connsiteX15" fmla="*/ 3636818 w 7356764"/>
              <a:gd name="connsiteY15" fmla="*/ 1745672 h 3096490"/>
              <a:gd name="connsiteX16" fmla="*/ 3512127 w 7356764"/>
              <a:gd name="connsiteY16" fmla="*/ 1808018 h 3096490"/>
              <a:gd name="connsiteX17" fmla="*/ 3283527 w 7356764"/>
              <a:gd name="connsiteY17" fmla="*/ 1911927 h 3096490"/>
              <a:gd name="connsiteX18" fmla="*/ 3054927 w 7356764"/>
              <a:gd name="connsiteY18" fmla="*/ 2036618 h 3096490"/>
              <a:gd name="connsiteX19" fmla="*/ 2701636 w 7356764"/>
              <a:gd name="connsiteY19" fmla="*/ 2223654 h 3096490"/>
              <a:gd name="connsiteX20" fmla="*/ 2452254 w 7356764"/>
              <a:gd name="connsiteY20" fmla="*/ 2348345 h 3096490"/>
              <a:gd name="connsiteX21" fmla="*/ 2078182 w 7356764"/>
              <a:gd name="connsiteY21" fmla="*/ 2701636 h 3096490"/>
              <a:gd name="connsiteX22" fmla="*/ 1808018 w 7356764"/>
              <a:gd name="connsiteY22" fmla="*/ 2867890 h 3096490"/>
              <a:gd name="connsiteX23" fmla="*/ 1766454 w 7356764"/>
              <a:gd name="connsiteY23" fmla="*/ 2909454 h 3096490"/>
              <a:gd name="connsiteX24" fmla="*/ 1454727 w 7356764"/>
              <a:gd name="connsiteY24" fmla="*/ 2992581 h 3096490"/>
              <a:gd name="connsiteX25" fmla="*/ 789709 w 7356764"/>
              <a:gd name="connsiteY25" fmla="*/ 2992581 h 3096490"/>
              <a:gd name="connsiteX26" fmla="*/ 332509 w 7356764"/>
              <a:gd name="connsiteY26" fmla="*/ 3054927 h 309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356764" h="3096490">
                <a:moveTo>
                  <a:pt x="0" y="3013363"/>
                </a:moveTo>
                <a:lnTo>
                  <a:pt x="20782" y="20781"/>
                </a:lnTo>
                <a:lnTo>
                  <a:pt x="7335982" y="0"/>
                </a:lnTo>
                <a:lnTo>
                  <a:pt x="7356764" y="2992581"/>
                </a:lnTo>
                <a:lnTo>
                  <a:pt x="6982691" y="3096490"/>
                </a:lnTo>
                <a:lnTo>
                  <a:pt x="6608618" y="3013363"/>
                </a:lnTo>
                <a:lnTo>
                  <a:pt x="5943600" y="2971800"/>
                </a:lnTo>
                <a:lnTo>
                  <a:pt x="5611091" y="2805545"/>
                </a:lnTo>
                <a:lnTo>
                  <a:pt x="5112327" y="2535381"/>
                </a:lnTo>
                <a:lnTo>
                  <a:pt x="4925291" y="2306781"/>
                </a:lnTo>
                <a:lnTo>
                  <a:pt x="4800600" y="2119745"/>
                </a:lnTo>
                <a:lnTo>
                  <a:pt x="4717473" y="2036618"/>
                </a:lnTo>
                <a:lnTo>
                  <a:pt x="4551218" y="1870363"/>
                </a:lnTo>
                <a:lnTo>
                  <a:pt x="4384964" y="1828800"/>
                </a:lnTo>
                <a:lnTo>
                  <a:pt x="4052454" y="1745672"/>
                </a:lnTo>
                <a:lnTo>
                  <a:pt x="3636818" y="1745672"/>
                </a:lnTo>
                <a:lnTo>
                  <a:pt x="3512127" y="1808018"/>
                </a:lnTo>
                <a:lnTo>
                  <a:pt x="3283527" y="1911927"/>
                </a:lnTo>
                <a:lnTo>
                  <a:pt x="3054927" y="2036618"/>
                </a:lnTo>
                <a:lnTo>
                  <a:pt x="2701636" y="2223654"/>
                </a:lnTo>
                <a:lnTo>
                  <a:pt x="2452254" y="2348345"/>
                </a:lnTo>
                <a:lnTo>
                  <a:pt x="2078182" y="2701636"/>
                </a:lnTo>
                <a:lnTo>
                  <a:pt x="1808018" y="2867890"/>
                </a:lnTo>
                <a:lnTo>
                  <a:pt x="1766454" y="2909454"/>
                </a:lnTo>
                <a:lnTo>
                  <a:pt x="1454727" y="2992581"/>
                </a:lnTo>
                <a:lnTo>
                  <a:pt x="789709" y="2992581"/>
                </a:lnTo>
                <a:lnTo>
                  <a:pt x="332509" y="3054927"/>
                </a:lnTo>
              </a:path>
            </a:pathLst>
          </a:custGeom>
          <a:solidFill>
            <a:srgbClr val="33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#2 – The Actual Ray Path</a:t>
            </a:r>
            <a:endParaRPr lang="en-US" dirty="0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>
            <a:off x="1015526" y="1988667"/>
            <a:ext cx="707857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7" name="AutoShape 33"/>
          <p:cNvSpPr>
            <a:spLocks noChangeArrowheads="1"/>
          </p:cNvSpPr>
          <p:nvPr/>
        </p:nvSpPr>
        <p:spPr bwMode="auto">
          <a:xfrm>
            <a:off x="1109674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auto">
          <a:xfrm>
            <a:off x="2063015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5" name="AutoShape 31"/>
          <p:cNvSpPr>
            <a:spLocks noChangeArrowheads="1"/>
          </p:cNvSpPr>
          <p:nvPr/>
        </p:nvSpPr>
        <p:spPr bwMode="auto">
          <a:xfrm>
            <a:off x="3017750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4" name="AutoShape 30"/>
          <p:cNvSpPr>
            <a:spLocks noChangeArrowheads="1"/>
          </p:cNvSpPr>
          <p:nvPr/>
        </p:nvSpPr>
        <p:spPr bwMode="auto">
          <a:xfrm>
            <a:off x="3971789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3" name="AutoShape 29"/>
          <p:cNvSpPr>
            <a:spLocks noChangeArrowheads="1"/>
          </p:cNvSpPr>
          <p:nvPr/>
        </p:nvSpPr>
        <p:spPr bwMode="auto">
          <a:xfrm>
            <a:off x="4925827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2" name="AutoShape 28"/>
          <p:cNvSpPr>
            <a:spLocks noChangeArrowheads="1"/>
          </p:cNvSpPr>
          <p:nvPr/>
        </p:nvSpPr>
        <p:spPr bwMode="auto">
          <a:xfrm>
            <a:off x="5879865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1" name="AutoShape 27"/>
          <p:cNvSpPr>
            <a:spLocks noChangeArrowheads="1"/>
          </p:cNvSpPr>
          <p:nvPr/>
        </p:nvSpPr>
        <p:spPr bwMode="auto">
          <a:xfrm>
            <a:off x="6835298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0" name="AutoShape 26"/>
          <p:cNvSpPr>
            <a:spLocks noChangeArrowheads="1"/>
          </p:cNvSpPr>
          <p:nvPr/>
        </p:nvSpPr>
        <p:spPr bwMode="auto">
          <a:xfrm>
            <a:off x="7789336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2960564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3912510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2010710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1060159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Text Box 21"/>
          <p:cNvSpPr txBox="1">
            <a:spLocks noChangeArrowheads="1"/>
          </p:cNvSpPr>
          <p:nvPr/>
        </p:nvSpPr>
        <p:spPr bwMode="auto">
          <a:xfrm>
            <a:off x="6765558" y="1374556"/>
            <a:ext cx="272682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7716807" y="1374556"/>
            <a:ext cx="272682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Text Box 19"/>
          <p:cNvSpPr txBox="1">
            <a:spLocks noChangeArrowheads="1"/>
          </p:cNvSpPr>
          <p:nvPr/>
        </p:nvSpPr>
        <p:spPr bwMode="auto">
          <a:xfrm>
            <a:off x="5815007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4863061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38" name="Group 14"/>
          <p:cNvGrpSpPr>
            <a:grpSpLocks/>
          </p:cNvGrpSpPr>
          <p:nvPr/>
        </p:nvGrpSpPr>
        <p:grpSpPr bwMode="auto">
          <a:xfrm>
            <a:off x="1098516" y="3708314"/>
            <a:ext cx="6908408" cy="1327863"/>
            <a:chOff x="289" y="960"/>
            <a:chExt cx="5231" cy="914"/>
          </a:xfrm>
        </p:grpSpPr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440" y="960"/>
              <a:ext cx="2928" cy="800"/>
            </a:xfrm>
            <a:custGeom>
              <a:avLst/>
              <a:gdLst/>
              <a:ahLst/>
              <a:cxnLst>
                <a:cxn ang="0">
                  <a:pos x="0" y="800"/>
                </a:cxn>
                <a:cxn ang="0">
                  <a:pos x="720" y="320"/>
                </a:cxn>
                <a:cxn ang="0">
                  <a:pos x="1392" y="32"/>
                </a:cxn>
                <a:cxn ang="0">
                  <a:pos x="2016" y="128"/>
                </a:cxn>
                <a:cxn ang="0">
                  <a:pos x="2544" y="560"/>
                </a:cxn>
                <a:cxn ang="0">
                  <a:pos x="2928" y="800"/>
                </a:cxn>
              </a:cxnLst>
              <a:rect l="0" t="0" r="r" b="b"/>
              <a:pathLst>
                <a:path w="2928" h="800">
                  <a:moveTo>
                    <a:pt x="0" y="800"/>
                  </a:moveTo>
                  <a:cubicBezTo>
                    <a:pt x="244" y="624"/>
                    <a:pt x="488" y="448"/>
                    <a:pt x="720" y="320"/>
                  </a:cubicBezTo>
                  <a:cubicBezTo>
                    <a:pt x="952" y="192"/>
                    <a:pt x="1176" y="64"/>
                    <a:pt x="1392" y="32"/>
                  </a:cubicBezTo>
                  <a:cubicBezTo>
                    <a:pt x="1608" y="0"/>
                    <a:pt x="1824" y="40"/>
                    <a:pt x="2016" y="128"/>
                  </a:cubicBezTo>
                  <a:cubicBezTo>
                    <a:pt x="2208" y="216"/>
                    <a:pt x="2392" y="448"/>
                    <a:pt x="2544" y="560"/>
                  </a:cubicBezTo>
                  <a:cubicBezTo>
                    <a:pt x="2696" y="672"/>
                    <a:pt x="2812" y="736"/>
                    <a:pt x="2928" y="800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4368" y="1762"/>
              <a:ext cx="1152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96"/>
                </a:cxn>
                <a:cxn ang="0">
                  <a:pos x="1152" y="96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 flipH="1">
              <a:off x="289" y="1756"/>
              <a:ext cx="1152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96"/>
                </a:cxn>
                <a:cxn ang="0">
                  <a:pos x="1152" y="96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1204520" y="2004935"/>
            <a:ext cx="0" cy="30136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H="1">
            <a:off x="4893747" y="2004935"/>
            <a:ext cx="126229" cy="1723036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2134149" y="2004935"/>
            <a:ext cx="1092820" cy="237374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3114688" y="2004935"/>
            <a:ext cx="799216" cy="195349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084069" y="2004935"/>
            <a:ext cx="305460" cy="173455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H="1">
            <a:off x="6574472" y="2004935"/>
            <a:ext cx="357764" cy="284551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7891156" y="2004935"/>
            <a:ext cx="0" cy="30136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H="1">
            <a:off x="5376345" y="2004935"/>
            <a:ext cx="599761" cy="191147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391422" y="5533023"/>
            <a:ext cx="2184245" cy="53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Subsurface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Interface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847453" y="5095825"/>
            <a:ext cx="682751" cy="742220"/>
          </a:xfrm>
          <a:custGeom>
            <a:avLst/>
            <a:gdLst/>
            <a:ahLst/>
            <a:cxnLst>
              <a:cxn ang="0">
                <a:pos x="470" y="0"/>
              </a:cxn>
              <a:cxn ang="0">
                <a:pos x="22" y="434"/>
              </a:cxn>
              <a:cxn ang="0">
                <a:pos x="340" y="463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Oval 9"/>
          <p:cNvSpPr>
            <a:spLocks noChangeArrowheads="1"/>
          </p:cNvSpPr>
          <p:nvPr/>
        </p:nvSpPr>
        <p:spPr bwMode="auto">
          <a:xfrm>
            <a:off x="3129540" y="4321320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" name="Line 10"/>
          <p:cNvSpPr>
            <a:spLocks noChangeShapeType="1"/>
          </p:cNvSpPr>
          <p:nvPr/>
        </p:nvSpPr>
        <p:spPr bwMode="auto">
          <a:xfrm rot="16200000" flipV="1">
            <a:off x="1501253" y="2668136"/>
            <a:ext cx="2374710" cy="10781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grpSp>
        <p:nvGrpSpPr>
          <p:cNvPr id="77" name="Group 25"/>
          <p:cNvGrpSpPr>
            <a:grpSpLocks/>
          </p:cNvGrpSpPr>
          <p:nvPr/>
        </p:nvGrpSpPr>
        <p:grpSpPr bwMode="auto">
          <a:xfrm rot="1343344">
            <a:off x="1745425" y="2389093"/>
            <a:ext cx="3104988" cy="1942107"/>
            <a:chOff x="656" y="1058"/>
            <a:chExt cx="1514" cy="2385"/>
          </a:xfrm>
        </p:grpSpPr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810491" y="1288472"/>
            <a:ext cx="7372874" cy="48213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60" name="AutoShape 36"/>
          <p:cNvSpPr>
            <a:spLocks noChangeAspect="1" noChangeArrowheads="1" noTextEdit="1"/>
          </p:cNvSpPr>
          <p:nvPr/>
        </p:nvSpPr>
        <p:spPr bwMode="auto">
          <a:xfrm>
            <a:off x="810491" y="1288472"/>
            <a:ext cx="7372874" cy="482138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Rectangle 67"/>
          <p:cNvSpPr/>
          <p:nvPr/>
        </p:nvSpPr>
        <p:spPr bwMode="auto">
          <a:xfrm>
            <a:off x="831272" y="3636818"/>
            <a:ext cx="7315201" cy="247303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Freeform 66"/>
          <p:cNvSpPr/>
          <p:nvPr/>
        </p:nvSpPr>
        <p:spPr bwMode="auto">
          <a:xfrm>
            <a:off x="810491" y="1995055"/>
            <a:ext cx="7356764" cy="3096490"/>
          </a:xfrm>
          <a:custGeom>
            <a:avLst/>
            <a:gdLst>
              <a:gd name="connsiteX0" fmla="*/ 0 w 7356764"/>
              <a:gd name="connsiteY0" fmla="*/ 3013363 h 3096490"/>
              <a:gd name="connsiteX1" fmla="*/ 20782 w 7356764"/>
              <a:gd name="connsiteY1" fmla="*/ 20781 h 3096490"/>
              <a:gd name="connsiteX2" fmla="*/ 7335982 w 7356764"/>
              <a:gd name="connsiteY2" fmla="*/ 0 h 3096490"/>
              <a:gd name="connsiteX3" fmla="*/ 7356764 w 7356764"/>
              <a:gd name="connsiteY3" fmla="*/ 2992581 h 3096490"/>
              <a:gd name="connsiteX4" fmla="*/ 6982691 w 7356764"/>
              <a:gd name="connsiteY4" fmla="*/ 3096490 h 3096490"/>
              <a:gd name="connsiteX5" fmla="*/ 6608618 w 7356764"/>
              <a:gd name="connsiteY5" fmla="*/ 3013363 h 3096490"/>
              <a:gd name="connsiteX6" fmla="*/ 5943600 w 7356764"/>
              <a:gd name="connsiteY6" fmla="*/ 2971800 h 3096490"/>
              <a:gd name="connsiteX7" fmla="*/ 5611091 w 7356764"/>
              <a:gd name="connsiteY7" fmla="*/ 2805545 h 3096490"/>
              <a:gd name="connsiteX8" fmla="*/ 5112327 w 7356764"/>
              <a:gd name="connsiteY8" fmla="*/ 2535381 h 3096490"/>
              <a:gd name="connsiteX9" fmla="*/ 4925291 w 7356764"/>
              <a:gd name="connsiteY9" fmla="*/ 2306781 h 3096490"/>
              <a:gd name="connsiteX10" fmla="*/ 4800600 w 7356764"/>
              <a:gd name="connsiteY10" fmla="*/ 2119745 h 3096490"/>
              <a:gd name="connsiteX11" fmla="*/ 4717473 w 7356764"/>
              <a:gd name="connsiteY11" fmla="*/ 2036618 h 3096490"/>
              <a:gd name="connsiteX12" fmla="*/ 4551218 w 7356764"/>
              <a:gd name="connsiteY12" fmla="*/ 1870363 h 3096490"/>
              <a:gd name="connsiteX13" fmla="*/ 4384964 w 7356764"/>
              <a:gd name="connsiteY13" fmla="*/ 1828800 h 3096490"/>
              <a:gd name="connsiteX14" fmla="*/ 4052454 w 7356764"/>
              <a:gd name="connsiteY14" fmla="*/ 1745672 h 3096490"/>
              <a:gd name="connsiteX15" fmla="*/ 3636818 w 7356764"/>
              <a:gd name="connsiteY15" fmla="*/ 1745672 h 3096490"/>
              <a:gd name="connsiteX16" fmla="*/ 3512127 w 7356764"/>
              <a:gd name="connsiteY16" fmla="*/ 1808018 h 3096490"/>
              <a:gd name="connsiteX17" fmla="*/ 3283527 w 7356764"/>
              <a:gd name="connsiteY17" fmla="*/ 1911927 h 3096490"/>
              <a:gd name="connsiteX18" fmla="*/ 3054927 w 7356764"/>
              <a:gd name="connsiteY18" fmla="*/ 2036618 h 3096490"/>
              <a:gd name="connsiteX19" fmla="*/ 2701636 w 7356764"/>
              <a:gd name="connsiteY19" fmla="*/ 2223654 h 3096490"/>
              <a:gd name="connsiteX20" fmla="*/ 2452254 w 7356764"/>
              <a:gd name="connsiteY20" fmla="*/ 2348345 h 3096490"/>
              <a:gd name="connsiteX21" fmla="*/ 2078182 w 7356764"/>
              <a:gd name="connsiteY21" fmla="*/ 2701636 h 3096490"/>
              <a:gd name="connsiteX22" fmla="*/ 1808018 w 7356764"/>
              <a:gd name="connsiteY22" fmla="*/ 2867890 h 3096490"/>
              <a:gd name="connsiteX23" fmla="*/ 1766454 w 7356764"/>
              <a:gd name="connsiteY23" fmla="*/ 2909454 h 3096490"/>
              <a:gd name="connsiteX24" fmla="*/ 1454727 w 7356764"/>
              <a:gd name="connsiteY24" fmla="*/ 2992581 h 3096490"/>
              <a:gd name="connsiteX25" fmla="*/ 789709 w 7356764"/>
              <a:gd name="connsiteY25" fmla="*/ 2992581 h 3096490"/>
              <a:gd name="connsiteX26" fmla="*/ 332509 w 7356764"/>
              <a:gd name="connsiteY26" fmla="*/ 3054927 h 309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356764" h="3096490">
                <a:moveTo>
                  <a:pt x="0" y="3013363"/>
                </a:moveTo>
                <a:lnTo>
                  <a:pt x="20782" y="20781"/>
                </a:lnTo>
                <a:lnTo>
                  <a:pt x="7335982" y="0"/>
                </a:lnTo>
                <a:lnTo>
                  <a:pt x="7356764" y="2992581"/>
                </a:lnTo>
                <a:lnTo>
                  <a:pt x="6982691" y="3096490"/>
                </a:lnTo>
                <a:lnTo>
                  <a:pt x="6608618" y="3013363"/>
                </a:lnTo>
                <a:lnTo>
                  <a:pt x="5943600" y="2971800"/>
                </a:lnTo>
                <a:lnTo>
                  <a:pt x="5611091" y="2805545"/>
                </a:lnTo>
                <a:lnTo>
                  <a:pt x="5112327" y="2535381"/>
                </a:lnTo>
                <a:lnTo>
                  <a:pt x="4925291" y="2306781"/>
                </a:lnTo>
                <a:lnTo>
                  <a:pt x="4800600" y="2119745"/>
                </a:lnTo>
                <a:lnTo>
                  <a:pt x="4717473" y="2036618"/>
                </a:lnTo>
                <a:lnTo>
                  <a:pt x="4551218" y="1870363"/>
                </a:lnTo>
                <a:lnTo>
                  <a:pt x="4384964" y="1828800"/>
                </a:lnTo>
                <a:lnTo>
                  <a:pt x="4052454" y="1745672"/>
                </a:lnTo>
                <a:lnTo>
                  <a:pt x="3636818" y="1745672"/>
                </a:lnTo>
                <a:lnTo>
                  <a:pt x="3512127" y="1808018"/>
                </a:lnTo>
                <a:lnTo>
                  <a:pt x="3283527" y="1911927"/>
                </a:lnTo>
                <a:lnTo>
                  <a:pt x="3054927" y="2036618"/>
                </a:lnTo>
                <a:lnTo>
                  <a:pt x="2701636" y="2223654"/>
                </a:lnTo>
                <a:lnTo>
                  <a:pt x="2452254" y="2348345"/>
                </a:lnTo>
                <a:lnTo>
                  <a:pt x="2078182" y="2701636"/>
                </a:lnTo>
                <a:lnTo>
                  <a:pt x="1808018" y="2867890"/>
                </a:lnTo>
                <a:lnTo>
                  <a:pt x="1766454" y="2909454"/>
                </a:lnTo>
                <a:lnTo>
                  <a:pt x="1454727" y="2992581"/>
                </a:lnTo>
                <a:lnTo>
                  <a:pt x="789709" y="2992581"/>
                </a:lnTo>
                <a:lnTo>
                  <a:pt x="332509" y="3054927"/>
                </a:lnTo>
              </a:path>
            </a:pathLst>
          </a:custGeom>
          <a:solidFill>
            <a:srgbClr val="33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Shot #2 – The Actual Ray Path</a:t>
            </a:r>
            <a:endParaRPr lang="en-US" dirty="0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>
            <a:off x="1015526" y="1988667"/>
            <a:ext cx="707857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7" name="AutoShape 33"/>
          <p:cNvSpPr>
            <a:spLocks noChangeArrowheads="1"/>
          </p:cNvSpPr>
          <p:nvPr/>
        </p:nvSpPr>
        <p:spPr bwMode="auto">
          <a:xfrm>
            <a:off x="1109674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auto">
          <a:xfrm>
            <a:off x="2063015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5" name="AutoShape 31"/>
          <p:cNvSpPr>
            <a:spLocks noChangeArrowheads="1"/>
          </p:cNvSpPr>
          <p:nvPr/>
        </p:nvSpPr>
        <p:spPr bwMode="auto">
          <a:xfrm>
            <a:off x="3017750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4" name="AutoShape 30"/>
          <p:cNvSpPr>
            <a:spLocks noChangeArrowheads="1"/>
          </p:cNvSpPr>
          <p:nvPr/>
        </p:nvSpPr>
        <p:spPr bwMode="auto">
          <a:xfrm>
            <a:off x="3971789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3" name="AutoShape 29"/>
          <p:cNvSpPr>
            <a:spLocks noChangeArrowheads="1"/>
          </p:cNvSpPr>
          <p:nvPr/>
        </p:nvSpPr>
        <p:spPr bwMode="auto">
          <a:xfrm>
            <a:off x="4925827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2" name="AutoShape 28"/>
          <p:cNvSpPr>
            <a:spLocks noChangeArrowheads="1"/>
          </p:cNvSpPr>
          <p:nvPr/>
        </p:nvSpPr>
        <p:spPr bwMode="auto">
          <a:xfrm>
            <a:off x="5879865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1" name="AutoShape 27"/>
          <p:cNvSpPr>
            <a:spLocks noChangeArrowheads="1"/>
          </p:cNvSpPr>
          <p:nvPr/>
        </p:nvSpPr>
        <p:spPr bwMode="auto">
          <a:xfrm>
            <a:off x="6835298" y="1769729"/>
            <a:ext cx="198758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0" name="AutoShape 26"/>
          <p:cNvSpPr>
            <a:spLocks noChangeArrowheads="1"/>
          </p:cNvSpPr>
          <p:nvPr/>
        </p:nvSpPr>
        <p:spPr bwMode="auto">
          <a:xfrm>
            <a:off x="7789336" y="1769729"/>
            <a:ext cx="199455" cy="19860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2960564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3912510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2010710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1060159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Text Box 21"/>
          <p:cNvSpPr txBox="1">
            <a:spLocks noChangeArrowheads="1"/>
          </p:cNvSpPr>
          <p:nvPr/>
        </p:nvSpPr>
        <p:spPr bwMode="auto">
          <a:xfrm>
            <a:off x="6765558" y="1374556"/>
            <a:ext cx="272682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7716807" y="1374556"/>
            <a:ext cx="272682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Text Box 19"/>
          <p:cNvSpPr txBox="1">
            <a:spLocks noChangeArrowheads="1"/>
          </p:cNvSpPr>
          <p:nvPr/>
        </p:nvSpPr>
        <p:spPr bwMode="auto">
          <a:xfrm>
            <a:off x="5815007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4863061" y="1374556"/>
            <a:ext cx="273379" cy="33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098516" y="3708314"/>
            <a:ext cx="6908408" cy="1327863"/>
            <a:chOff x="289" y="960"/>
            <a:chExt cx="5231" cy="914"/>
          </a:xfrm>
        </p:grpSpPr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440" y="960"/>
              <a:ext cx="2928" cy="800"/>
            </a:xfrm>
            <a:custGeom>
              <a:avLst/>
              <a:gdLst/>
              <a:ahLst/>
              <a:cxnLst>
                <a:cxn ang="0">
                  <a:pos x="0" y="800"/>
                </a:cxn>
                <a:cxn ang="0">
                  <a:pos x="720" y="320"/>
                </a:cxn>
                <a:cxn ang="0">
                  <a:pos x="1392" y="32"/>
                </a:cxn>
                <a:cxn ang="0">
                  <a:pos x="2016" y="128"/>
                </a:cxn>
                <a:cxn ang="0">
                  <a:pos x="2544" y="560"/>
                </a:cxn>
                <a:cxn ang="0">
                  <a:pos x="2928" y="800"/>
                </a:cxn>
              </a:cxnLst>
              <a:rect l="0" t="0" r="r" b="b"/>
              <a:pathLst>
                <a:path w="2928" h="800">
                  <a:moveTo>
                    <a:pt x="0" y="800"/>
                  </a:moveTo>
                  <a:cubicBezTo>
                    <a:pt x="244" y="624"/>
                    <a:pt x="488" y="448"/>
                    <a:pt x="720" y="320"/>
                  </a:cubicBezTo>
                  <a:cubicBezTo>
                    <a:pt x="952" y="192"/>
                    <a:pt x="1176" y="64"/>
                    <a:pt x="1392" y="32"/>
                  </a:cubicBezTo>
                  <a:cubicBezTo>
                    <a:pt x="1608" y="0"/>
                    <a:pt x="1824" y="40"/>
                    <a:pt x="2016" y="128"/>
                  </a:cubicBezTo>
                  <a:cubicBezTo>
                    <a:pt x="2208" y="216"/>
                    <a:pt x="2392" y="448"/>
                    <a:pt x="2544" y="560"/>
                  </a:cubicBezTo>
                  <a:cubicBezTo>
                    <a:pt x="2696" y="672"/>
                    <a:pt x="2812" y="736"/>
                    <a:pt x="2928" y="800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4368" y="1762"/>
              <a:ext cx="1152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96"/>
                </a:cxn>
                <a:cxn ang="0">
                  <a:pos x="1152" y="96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 flipH="1">
              <a:off x="289" y="1756"/>
              <a:ext cx="1152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96"/>
                </a:cxn>
                <a:cxn ang="0">
                  <a:pos x="1152" y="96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1204520" y="2004935"/>
            <a:ext cx="0" cy="30136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H="1">
            <a:off x="4893747" y="2004935"/>
            <a:ext cx="126229" cy="1723036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2134149" y="2004935"/>
            <a:ext cx="1092820" cy="237374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3114688" y="2004935"/>
            <a:ext cx="799216" cy="195349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084069" y="2004935"/>
            <a:ext cx="305460" cy="173455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H="1">
            <a:off x="6574472" y="2004935"/>
            <a:ext cx="357764" cy="284551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7891156" y="2004935"/>
            <a:ext cx="0" cy="30136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H="1">
            <a:off x="5376345" y="2004935"/>
            <a:ext cx="599761" cy="191147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391422" y="5533023"/>
            <a:ext cx="2184245" cy="53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79" tIns="31090" rIns="62179" bIns="310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Subsurface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Interface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847453" y="5095825"/>
            <a:ext cx="682751" cy="742220"/>
          </a:xfrm>
          <a:custGeom>
            <a:avLst/>
            <a:gdLst/>
            <a:ahLst/>
            <a:cxnLst>
              <a:cxn ang="0">
                <a:pos x="470" y="0"/>
              </a:cxn>
              <a:cxn ang="0">
                <a:pos x="22" y="434"/>
              </a:cxn>
              <a:cxn ang="0">
                <a:pos x="340" y="463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Oval 9"/>
          <p:cNvSpPr>
            <a:spLocks noChangeArrowheads="1"/>
          </p:cNvSpPr>
          <p:nvPr/>
        </p:nvSpPr>
        <p:spPr bwMode="auto">
          <a:xfrm>
            <a:off x="3129540" y="4321320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" name="Line 10"/>
          <p:cNvSpPr>
            <a:spLocks noChangeShapeType="1"/>
          </p:cNvSpPr>
          <p:nvPr/>
        </p:nvSpPr>
        <p:spPr bwMode="auto">
          <a:xfrm rot="16200000" flipV="1">
            <a:off x="1501253" y="2668136"/>
            <a:ext cx="2374710" cy="10781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5" name="Line 23"/>
          <p:cNvSpPr>
            <a:spLocks noChangeShapeType="1"/>
          </p:cNvSpPr>
          <p:nvPr/>
        </p:nvSpPr>
        <p:spPr bwMode="auto">
          <a:xfrm>
            <a:off x="2142981" y="1807875"/>
            <a:ext cx="0" cy="3200543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 rot="1343344">
            <a:off x="1666514" y="2084474"/>
            <a:ext cx="1644689" cy="2645453"/>
            <a:chOff x="656" y="1058"/>
            <a:chExt cx="1514" cy="2385"/>
          </a:xfrm>
        </p:grpSpPr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0" y="321"/>
                </a:cxn>
                <a:cxn ang="0">
                  <a:pos x="911" y="2291"/>
                </a:cxn>
              </a:cxnLst>
              <a:rect l="0" t="0" r="r" b="b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4" y="496"/>
                </a:cxn>
                <a:cxn ang="0">
                  <a:pos x="211" y="1005"/>
                </a:cxn>
                <a:cxn ang="0">
                  <a:pos x="613" y="1179"/>
                </a:cxn>
              </a:cxnLst>
              <a:rect l="0" t="0" r="r" b="b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1" name="Freeform 80"/>
          <p:cNvSpPr/>
          <p:nvPr/>
        </p:nvSpPr>
        <p:spPr bwMode="auto">
          <a:xfrm>
            <a:off x="2119745" y="4364182"/>
            <a:ext cx="1101437" cy="207818"/>
          </a:xfrm>
          <a:custGeom>
            <a:avLst/>
            <a:gdLst>
              <a:gd name="connsiteX0" fmla="*/ 1101437 w 1101437"/>
              <a:gd name="connsiteY0" fmla="*/ 0 h 207818"/>
              <a:gd name="connsiteX1" fmla="*/ 581891 w 1101437"/>
              <a:gd name="connsiteY1" fmla="*/ 145473 h 207818"/>
              <a:gd name="connsiteX2" fmla="*/ 0 w 1101437"/>
              <a:gd name="connsiteY2" fmla="*/ 207818 h 20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1437" h="207818">
                <a:moveTo>
                  <a:pt x="1101437" y="0"/>
                </a:moveTo>
                <a:cubicBezTo>
                  <a:pt x="933450" y="55418"/>
                  <a:pt x="765464" y="110837"/>
                  <a:pt x="581891" y="145473"/>
                </a:cubicBezTo>
                <a:cubicBezTo>
                  <a:pt x="398318" y="180109"/>
                  <a:pt x="199159" y="193963"/>
                  <a:pt x="0" y="207818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6" name="Oval 24"/>
          <p:cNvSpPr>
            <a:spLocks noChangeArrowheads="1"/>
          </p:cNvSpPr>
          <p:nvPr/>
        </p:nvSpPr>
        <p:spPr bwMode="auto">
          <a:xfrm>
            <a:off x="2061901" y="4477300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5b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21508</TotalTime>
  <Words>214</Words>
  <Application>Microsoft Macintosh PowerPoint</Application>
  <PresentationFormat>On-screen Show (4:3)</PresentationFormat>
  <Paragraphs>39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5b</vt:lpstr>
      <vt:lpstr>For Shot #2 – The Actual Ray Path</vt:lpstr>
      <vt:lpstr>For Shot #2 – The Actual Ray Path</vt:lpstr>
      <vt:lpstr>Exercise 5b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174</cp:revision>
  <cp:lastPrinted>2001-11-26T19:56:19Z</cp:lastPrinted>
  <dcterms:created xsi:type="dcterms:W3CDTF">2001-11-20T13:29:42Z</dcterms:created>
  <dcterms:modified xsi:type="dcterms:W3CDTF">2015-03-30T00:05:48Z</dcterms:modified>
</cp:coreProperties>
</file>