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51" r:id="rId2"/>
    <p:sldId id="352" r:id="rId3"/>
    <p:sldId id="353" r:id="rId4"/>
    <p:sldId id="354" r:id="rId5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FDE0"/>
    <a:srgbClr val="BDFFD6"/>
    <a:srgbClr val="FCE0AE"/>
    <a:srgbClr val="FF00FF"/>
    <a:srgbClr val="FFFF00"/>
    <a:srgbClr val="0033CC"/>
    <a:srgbClr val="FF0066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738" autoAdjust="0"/>
  </p:normalViewPr>
  <p:slideViewPr>
    <p:cSldViewPr snapToGrid="0">
      <p:cViewPr varScale="1">
        <p:scale>
          <a:sx n="67" d="100"/>
          <a:sy n="67" d="100"/>
        </p:scale>
        <p:origin x="-1464" y="-104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288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57595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97746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This review should be presented at the start of class #5. Basically, this is a reveal of a possible answer.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This</a:t>
            </a:r>
            <a:r>
              <a:rPr lang="en-US" altLang="en-US" baseline="0" dirty="0" smtClean="0"/>
              <a:t> slides presents a </a:t>
            </a:r>
            <a:r>
              <a:rPr lang="en-US" altLang="en-US" dirty="0" err="1" smtClean="0"/>
              <a:t>lithostratigraphic</a:t>
            </a:r>
            <a:r>
              <a:rPr lang="en-US" altLang="en-US" dirty="0" smtClean="0"/>
              <a:t> correlation.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regional unconformity is correlated in long red dashes.</a:t>
            </a:r>
            <a:r>
              <a:rPr lang="en-US" altLang="en-US" baseline="0" dirty="0" smtClean="0"/>
              <a:t> The t</a:t>
            </a:r>
            <a:r>
              <a:rPr lang="en-US" altLang="en-US" dirty="0" smtClean="0"/>
              <a:t>ops of sands are correlated in dashed orange lines.</a:t>
            </a:r>
            <a:r>
              <a:rPr lang="en-US" altLang="en-US" baseline="0" dirty="0" smtClean="0"/>
              <a:t> </a:t>
            </a:r>
            <a:r>
              <a:rPr lang="en-US" altLang="en-US" smtClean="0"/>
              <a:t>This </a:t>
            </a:r>
            <a:r>
              <a:rPr lang="en-US" altLang="en-US" dirty="0" smtClean="0"/>
              <a:t>is a possible correlation – if you have done it </a:t>
            </a:r>
            <a:r>
              <a:rPr lang="en-US" altLang="en-US" smtClean="0"/>
              <a:t>slightly differently, </a:t>
            </a:r>
            <a:r>
              <a:rPr lang="en-US" altLang="en-US" dirty="0" smtClean="0"/>
              <a:t>that is OK.</a:t>
            </a: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A </a:t>
            </a:r>
            <a:r>
              <a:rPr lang="en-US" altLang="en-US" dirty="0" err="1" smtClean="0"/>
              <a:t>chronostratigraphic</a:t>
            </a:r>
            <a:r>
              <a:rPr lang="en-US" altLang="en-US" dirty="0" smtClean="0"/>
              <a:t> correlation</a:t>
            </a:r>
            <a:r>
              <a:rPr lang="en-US" altLang="en-US" baseline="0" dirty="0" smtClean="0"/>
              <a:t>, with t</a:t>
            </a:r>
            <a:r>
              <a:rPr lang="en-US" altLang="en-US" dirty="0" smtClean="0"/>
              <a:t>he </a:t>
            </a:r>
            <a:r>
              <a:rPr lang="en-US" altLang="en-US" dirty="0" smtClean="0"/>
              <a:t>logs </a:t>
            </a:r>
            <a:r>
              <a:rPr lang="en-US" altLang="en-US" dirty="0" smtClean="0"/>
              <a:t>positioned as such </a:t>
            </a:r>
            <a:r>
              <a:rPr lang="en-US" altLang="en-US" dirty="0" smtClean="0"/>
              <a:t>that the A marker surface is close to horizontal (our datum)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Note </a:t>
            </a:r>
            <a:r>
              <a:rPr lang="en-US" altLang="en-US" dirty="0" smtClean="0"/>
              <a:t>how intervals from the A marker to the F marker are approximately constant </a:t>
            </a:r>
            <a:r>
              <a:rPr lang="en-US" altLang="en-US" dirty="0" smtClean="0"/>
              <a:t>thicknesses.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lower part of </a:t>
            </a:r>
            <a:r>
              <a:rPr lang="en-US" altLang="en-US" dirty="0" smtClean="0"/>
              <a:t>Wells </a:t>
            </a:r>
            <a:r>
              <a:rPr lang="en-US" altLang="en-US" dirty="0" smtClean="0"/>
              <a:t>5 and 4 </a:t>
            </a:r>
            <a:r>
              <a:rPr lang="en-US" altLang="en-US" dirty="0" smtClean="0"/>
              <a:t>thin dramatically,</a:t>
            </a:r>
            <a:r>
              <a:rPr lang="en-US" altLang="en-US" baseline="0" dirty="0" smtClean="0"/>
              <a:t> which suggests </a:t>
            </a:r>
            <a:r>
              <a:rPr lang="en-US" altLang="en-US" dirty="0" smtClean="0"/>
              <a:t>a </a:t>
            </a:r>
            <a:r>
              <a:rPr lang="en-US" altLang="en-US" dirty="0" smtClean="0"/>
              <a:t>time of regional erosion </a:t>
            </a:r>
            <a:r>
              <a:rPr lang="en-US" altLang="en-US" dirty="0" smtClean="0"/>
              <a:t>identified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by </a:t>
            </a:r>
            <a:r>
              <a:rPr lang="en-US" altLang="en-US" dirty="0" smtClean="0"/>
              <a:t>the regional </a:t>
            </a:r>
            <a:r>
              <a:rPr lang="en-US" altLang="en-US" dirty="0" smtClean="0"/>
              <a:t>unconformity.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Deposition </a:t>
            </a:r>
            <a:r>
              <a:rPr lang="en-US" altLang="en-US" dirty="0" smtClean="0"/>
              <a:t>progressively onlaped the regional unconformity, i.e., at the time of Marker H, we had thick deposits at Well 5’s location but thin deposits at Well 1’s location</a:t>
            </a:r>
            <a:r>
              <a:rPr lang="en-US" altLang="en-US" smtClean="0"/>
              <a:t>.  </a:t>
            </a:r>
            <a:r>
              <a:rPr lang="en-US" altLang="en-US" smtClean="0"/>
              <a:t>We </a:t>
            </a:r>
            <a:r>
              <a:rPr lang="en-US" altLang="en-US" dirty="0" smtClean="0"/>
              <a:t>also had a facies change at the time of Marker H from nearshore sand at Well 1 to offshore clay/shale at Well 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Exer 4 - Solution 04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4:  Well Log Correlation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72832" y="1669195"/>
            <a:ext cx="37566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You Have </a:t>
            </a:r>
          </a:p>
          <a:p>
            <a:pPr algn="ctr"/>
            <a:r>
              <a:rPr lang="en-US" sz="4000" dirty="0" smtClean="0">
                <a:latin typeface="Comic Sans MS" pitchFamily="66" charset="0"/>
              </a:rPr>
              <a:t>Five Wells to Correlate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1" name="Text Box 5"/>
          <p:cNvSpPr txBox="1">
            <a:spLocks noChangeArrowheads="1"/>
          </p:cNvSpPr>
          <p:nvPr/>
        </p:nvSpPr>
        <p:spPr bwMode="auto">
          <a:xfrm>
            <a:off x="368300" y="4277678"/>
            <a:ext cx="7727950" cy="13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Lithostratigraphic correlation</a:t>
            </a: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Chronostratigraphic correlation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62" name="Group 39"/>
          <p:cNvGrpSpPr/>
          <p:nvPr/>
        </p:nvGrpSpPr>
        <p:grpSpPr>
          <a:xfrm>
            <a:off x="5251937" y="1473104"/>
            <a:ext cx="3430543" cy="3553195"/>
            <a:chOff x="727075" y="2971800"/>
            <a:chExt cx="2930525" cy="3035300"/>
          </a:xfrm>
        </p:grpSpPr>
        <p:sp>
          <p:nvSpPr>
            <p:cNvPr id="63" name="Rectangle 2"/>
            <p:cNvSpPr>
              <a:spLocks noChangeArrowheads="1"/>
            </p:cNvSpPr>
            <p:nvPr/>
          </p:nvSpPr>
          <p:spPr bwMode="auto">
            <a:xfrm>
              <a:off x="727075" y="2971800"/>
              <a:ext cx="2930525" cy="303530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4" name="Freeform 3"/>
            <p:cNvSpPr>
              <a:spLocks/>
            </p:cNvSpPr>
            <p:nvPr/>
          </p:nvSpPr>
          <p:spPr bwMode="auto">
            <a:xfrm>
              <a:off x="1017588" y="3408363"/>
              <a:ext cx="2224087" cy="2306637"/>
            </a:xfrm>
            <a:custGeom>
              <a:avLst/>
              <a:gdLst/>
              <a:ahLst/>
              <a:cxnLst>
                <a:cxn ang="0">
                  <a:pos x="0" y="1453"/>
                </a:cxn>
                <a:cxn ang="0">
                  <a:pos x="459" y="1270"/>
                </a:cxn>
                <a:cxn ang="0">
                  <a:pos x="734" y="772"/>
                </a:cxn>
                <a:cxn ang="0">
                  <a:pos x="1022" y="340"/>
                </a:cxn>
                <a:cxn ang="0">
                  <a:pos x="1401" y="0"/>
                </a:cxn>
              </a:cxnLst>
              <a:rect l="0" t="0" r="r" b="b"/>
              <a:pathLst>
                <a:path w="1401" h="1453">
                  <a:moveTo>
                    <a:pt x="0" y="1453"/>
                  </a:moveTo>
                  <a:lnTo>
                    <a:pt x="459" y="1270"/>
                  </a:lnTo>
                  <a:lnTo>
                    <a:pt x="734" y="772"/>
                  </a:lnTo>
                  <a:lnTo>
                    <a:pt x="1022" y="340"/>
                  </a:lnTo>
                  <a:lnTo>
                    <a:pt x="1401" y="0"/>
                  </a:lnTo>
                </a:path>
              </a:pathLst>
            </a:custGeom>
            <a:noFill/>
            <a:ln w="19050" cmpd="sng">
              <a:solidFill>
                <a:srgbClr val="FF00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Oval 11"/>
            <p:cNvSpPr>
              <a:spLocks noChangeArrowheads="1"/>
            </p:cNvSpPr>
            <p:nvPr/>
          </p:nvSpPr>
          <p:spPr bwMode="auto">
            <a:xfrm>
              <a:off x="1060450" y="5570538"/>
              <a:ext cx="125413" cy="125412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6" name="Oval 12"/>
            <p:cNvSpPr>
              <a:spLocks noChangeArrowheads="1"/>
            </p:cNvSpPr>
            <p:nvPr/>
          </p:nvSpPr>
          <p:spPr bwMode="auto">
            <a:xfrm>
              <a:off x="1647825" y="5349875"/>
              <a:ext cx="125413" cy="12541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7" name="Oval 13"/>
            <p:cNvSpPr>
              <a:spLocks noChangeArrowheads="1"/>
            </p:cNvSpPr>
            <p:nvPr/>
          </p:nvSpPr>
          <p:spPr bwMode="auto">
            <a:xfrm>
              <a:off x="2592388" y="3859213"/>
              <a:ext cx="125412" cy="125412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8" name="Oval 14"/>
            <p:cNvSpPr>
              <a:spLocks noChangeArrowheads="1"/>
            </p:cNvSpPr>
            <p:nvPr/>
          </p:nvSpPr>
          <p:spPr bwMode="auto">
            <a:xfrm>
              <a:off x="3035300" y="3492500"/>
              <a:ext cx="125413" cy="12541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9" name="Oval 15"/>
            <p:cNvSpPr>
              <a:spLocks noChangeArrowheads="1"/>
            </p:cNvSpPr>
            <p:nvPr/>
          </p:nvSpPr>
          <p:spPr bwMode="auto">
            <a:xfrm>
              <a:off x="2106613" y="4559300"/>
              <a:ext cx="125412" cy="12541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0" name="Text Box 16"/>
            <p:cNvSpPr txBox="1">
              <a:spLocks noChangeArrowheads="1"/>
            </p:cNvSpPr>
            <p:nvPr/>
          </p:nvSpPr>
          <p:spPr bwMode="auto">
            <a:xfrm>
              <a:off x="1068388" y="5640388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5</a:t>
              </a:r>
            </a:p>
          </p:txBody>
        </p:sp>
        <p:sp>
          <p:nvSpPr>
            <p:cNvPr id="71" name="Text Box 17"/>
            <p:cNvSpPr txBox="1">
              <a:spLocks noChangeArrowheads="1"/>
            </p:cNvSpPr>
            <p:nvPr/>
          </p:nvSpPr>
          <p:spPr bwMode="auto">
            <a:xfrm>
              <a:off x="1727200" y="5330825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4</a:t>
              </a:r>
            </a:p>
          </p:txBody>
        </p:sp>
        <p:sp>
          <p:nvSpPr>
            <p:cNvPr id="72" name="Text Box 18"/>
            <p:cNvSpPr txBox="1">
              <a:spLocks noChangeArrowheads="1"/>
            </p:cNvSpPr>
            <p:nvPr/>
          </p:nvSpPr>
          <p:spPr bwMode="auto">
            <a:xfrm>
              <a:off x="2185988" y="4579938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3</a:t>
              </a:r>
            </a:p>
          </p:txBody>
        </p:sp>
        <p:sp>
          <p:nvSpPr>
            <p:cNvPr id="73" name="Text Box 19"/>
            <p:cNvSpPr txBox="1">
              <a:spLocks noChangeArrowheads="1"/>
            </p:cNvSpPr>
            <p:nvPr/>
          </p:nvSpPr>
          <p:spPr bwMode="auto">
            <a:xfrm>
              <a:off x="2646363" y="3895725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2</a:t>
              </a:r>
            </a:p>
          </p:txBody>
        </p:sp>
        <p:sp>
          <p:nvSpPr>
            <p:cNvPr id="74" name="Text Box 20"/>
            <p:cNvSpPr txBox="1">
              <a:spLocks noChangeArrowheads="1"/>
            </p:cNvSpPr>
            <p:nvPr/>
          </p:nvSpPr>
          <p:spPr bwMode="auto">
            <a:xfrm>
              <a:off x="2351088" y="3262313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1</a:t>
              </a:r>
            </a:p>
          </p:txBody>
        </p:sp>
        <p:sp>
          <p:nvSpPr>
            <p:cNvPr id="75" name="Text Box 34"/>
            <p:cNvSpPr txBox="1">
              <a:spLocks noChangeArrowheads="1"/>
            </p:cNvSpPr>
            <p:nvPr/>
          </p:nvSpPr>
          <p:spPr bwMode="auto">
            <a:xfrm>
              <a:off x="790575" y="3121025"/>
              <a:ext cx="1039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Base Map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Lithostratigraphic Correlation </a:t>
            </a:r>
          </a:p>
        </p:txBody>
      </p:sp>
      <p:sp>
        <p:nvSpPr>
          <p:cNvPr id="240680" name="Freeform 40"/>
          <p:cNvSpPr>
            <a:spLocks/>
          </p:cNvSpPr>
          <p:nvPr/>
        </p:nvSpPr>
        <p:spPr bwMode="auto">
          <a:xfrm>
            <a:off x="331788" y="1289050"/>
            <a:ext cx="8645525" cy="4883150"/>
          </a:xfrm>
          <a:custGeom>
            <a:avLst/>
            <a:gdLst/>
            <a:ahLst/>
            <a:cxnLst>
              <a:cxn ang="0">
                <a:pos x="0" y="3063"/>
              </a:cxn>
              <a:cxn ang="0">
                <a:pos x="956" y="3076"/>
              </a:cxn>
              <a:cxn ang="0">
                <a:pos x="1349" y="2801"/>
              </a:cxn>
              <a:cxn ang="0">
                <a:pos x="1964" y="2775"/>
              </a:cxn>
              <a:cxn ang="0">
                <a:pos x="2566" y="2264"/>
              </a:cxn>
              <a:cxn ang="0">
                <a:pos x="3312" y="2199"/>
              </a:cxn>
              <a:cxn ang="0">
                <a:pos x="4373" y="2120"/>
              </a:cxn>
              <a:cxn ang="0">
                <a:pos x="5446" y="2081"/>
              </a:cxn>
              <a:cxn ang="0">
                <a:pos x="5446" y="0"/>
              </a:cxn>
              <a:cxn ang="0">
                <a:pos x="0" y="0"/>
              </a:cxn>
            </a:cxnLst>
            <a:rect l="0" t="0" r="r" b="b"/>
            <a:pathLst>
              <a:path w="5446" h="3076">
                <a:moveTo>
                  <a:pt x="0" y="3063"/>
                </a:moveTo>
                <a:lnTo>
                  <a:pt x="956" y="3076"/>
                </a:lnTo>
                <a:lnTo>
                  <a:pt x="1349" y="2801"/>
                </a:lnTo>
                <a:lnTo>
                  <a:pt x="1964" y="2775"/>
                </a:lnTo>
                <a:lnTo>
                  <a:pt x="2566" y="2264"/>
                </a:lnTo>
                <a:lnTo>
                  <a:pt x="3312" y="2199"/>
                </a:lnTo>
                <a:lnTo>
                  <a:pt x="4373" y="2120"/>
                </a:lnTo>
                <a:lnTo>
                  <a:pt x="5446" y="2081"/>
                </a:lnTo>
                <a:lnTo>
                  <a:pt x="5446" y="0"/>
                </a:lnTo>
                <a:lnTo>
                  <a:pt x="0" y="0"/>
                </a:lnTo>
              </a:path>
            </a:pathLst>
          </a:cu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pic>
        <p:nvPicPr>
          <p:cNvPr id="240651" name="Picture 11" descr="005"/>
          <p:cNvPicPr>
            <a:picLocks noChangeAspect="1" noChangeArrowheads="1"/>
          </p:cNvPicPr>
          <p:nvPr/>
        </p:nvPicPr>
        <p:blipFill>
          <a:blip r:embed="rId3" cstate="print"/>
          <a:srcRect l="29520" t="24565" r="9360"/>
          <a:stretch>
            <a:fillRect/>
          </a:stretch>
        </p:blipFill>
        <p:spPr bwMode="auto">
          <a:xfrm>
            <a:off x="733425" y="1320800"/>
            <a:ext cx="889000" cy="5156200"/>
          </a:xfrm>
          <a:prstGeom prst="rect">
            <a:avLst/>
          </a:prstGeom>
          <a:noFill/>
        </p:spPr>
      </p:pic>
      <p:pic>
        <p:nvPicPr>
          <p:cNvPr id="240652" name="Picture 12" descr="002"/>
          <p:cNvPicPr>
            <a:picLocks noChangeAspect="1" noChangeArrowheads="1"/>
          </p:cNvPicPr>
          <p:nvPr/>
        </p:nvPicPr>
        <p:blipFill>
          <a:blip r:embed="rId4" cstate="print"/>
          <a:srcRect l="13191" t="38531" r="18091" b="4251"/>
          <a:stretch>
            <a:fillRect/>
          </a:stretch>
        </p:blipFill>
        <p:spPr bwMode="auto">
          <a:xfrm>
            <a:off x="6097588" y="1303338"/>
            <a:ext cx="868362" cy="3910012"/>
          </a:xfrm>
          <a:prstGeom prst="rect">
            <a:avLst/>
          </a:prstGeom>
          <a:noFill/>
        </p:spPr>
      </p:pic>
      <p:pic>
        <p:nvPicPr>
          <p:cNvPr id="240653" name="Picture 13" descr="003"/>
          <p:cNvPicPr>
            <a:picLocks noChangeAspect="1" noChangeArrowheads="1"/>
          </p:cNvPicPr>
          <p:nvPr/>
        </p:nvPicPr>
        <p:blipFill>
          <a:blip r:embed="rId5" cstate="print"/>
          <a:srcRect l="26132" t="45847" r="11237"/>
          <a:stretch>
            <a:fillRect/>
          </a:stretch>
        </p:blipFill>
        <p:spPr bwMode="auto">
          <a:xfrm>
            <a:off x="4460875" y="1292225"/>
            <a:ext cx="836613" cy="3702050"/>
          </a:xfrm>
          <a:prstGeom prst="rect">
            <a:avLst/>
          </a:prstGeom>
          <a:noFill/>
        </p:spPr>
      </p:pic>
      <p:pic>
        <p:nvPicPr>
          <p:cNvPr id="240654" name="Picture 14" descr="004"/>
          <p:cNvPicPr>
            <a:picLocks noChangeAspect="1" noChangeArrowheads="1"/>
          </p:cNvPicPr>
          <p:nvPr/>
        </p:nvPicPr>
        <p:blipFill>
          <a:blip r:embed="rId6" cstate="print"/>
          <a:srcRect l="28471" t="30647" r="15817"/>
          <a:stretch>
            <a:fillRect/>
          </a:stretch>
        </p:blipFill>
        <p:spPr bwMode="auto">
          <a:xfrm>
            <a:off x="2652713" y="1301750"/>
            <a:ext cx="738187" cy="4740275"/>
          </a:xfrm>
          <a:prstGeom prst="rect">
            <a:avLst/>
          </a:prstGeom>
          <a:noFill/>
        </p:spPr>
      </p:pic>
      <p:pic>
        <p:nvPicPr>
          <p:cNvPr id="240655" name="Picture 15" descr="001"/>
          <p:cNvPicPr>
            <a:picLocks noChangeAspect="1" noChangeArrowheads="1"/>
          </p:cNvPicPr>
          <p:nvPr/>
        </p:nvPicPr>
        <p:blipFill>
          <a:blip r:embed="rId7" cstate="print"/>
          <a:srcRect l="26936" t="46442" r="9242"/>
          <a:stretch>
            <a:fillRect/>
          </a:stretch>
        </p:blipFill>
        <p:spPr bwMode="auto">
          <a:xfrm>
            <a:off x="8005763" y="1303338"/>
            <a:ext cx="844550" cy="3659187"/>
          </a:xfrm>
          <a:prstGeom prst="rect">
            <a:avLst/>
          </a:prstGeom>
          <a:noFill/>
        </p:spPr>
      </p:pic>
      <p:sp>
        <p:nvSpPr>
          <p:cNvPr id="240656" name="Line 16"/>
          <p:cNvSpPr>
            <a:spLocks noChangeAspect="1" noChangeShapeType="1"/>
          </p:cNvSpPr>
          <p:nvPr/>
        </p:nvSpPr>
        <p:spPr bwMode="auto">
          <a:xfrm>
            <a:off x="288925" y="1312863"/>
            <a:ext cx="8931275" cy="0"/>
          </a:xfrm>
          <a:prstGeom prst="line">
            <a:avLst/>
          </a:prstGeom>
          <a:noFill/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57" name="Rectangle 17"/>
          <p:cNvSpPr>
            <a:spLocks noChangeAspect="1" noChangeArrowheads="1"/>
          </p:cNvSpPr>
          <p:nvPr/>
        </p:nvSpPr>
        <p:spPr bwMode="auto">
          <a:xfrm>
            <a:off x="760413" y="5238750"/>
            <a:ext cx="836612" cy="6985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58" name="Rectangle 18"/>
          <p:cNvSpPr>
            <a:spLocks noChangeAspect="1" noChangeArrowheads="1"/>
          </p:cNvSpPr>
          <p:nvPr/>
        </p:nvSpPr>
        <p:spPr bwMode="auto">
          <a:xfrm>
            <a:off x="2646363" y="4773613"/>
            <a:ext cx="752475" cy="56515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59" name="Rectangle 19"/>
          <p:cNvSpPr>
            <a:spLocks noChangeAspect="1" noChangeArrowheads="1"/>
          </p:cNvSpPr>
          <p:nvPr/>
        </p:nvSpPr>
        <p:spPr bwMode="auto">
          <a:xfrm>
            <a:off x="4494213" y="4324350"/>
            <a:ext cx="771525" cy="112713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60" name="Rectangle 20"/>
          <p:cNvSpPr>
            <a:spLocks noChangeAspect="1" noChangeArrowheads="1"/>
          </p:cNvSpPr>
          <p:nvPr/>
        </p:nvSpPr>
        <p:spPr bwMode="auto">
          <a:xfrm>
            <a:off x="6238875" y="4151313"/>
            <a:ext cx="771525" cy="149225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61" name="Rectangle 21"/>
          <p:cNvSpPr>
            <a:spLocks noChangeAspect="1" noChangeArrowheads="1"/>
          </p:cNvSpPr>
          <p:nvPr/>
        </p:nvSpPr>
        <p:spPr bwMode="auto">
          <a:xfrm>
            <a:off x="6238875" y="3759200"/>
            <a:ext cx="771525" cy="150813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62" name="Rectangle 22"/>
          <p:cNvSpPr>
            <a:spLocks noChangeAspect="1" noChangeArrowheads="1"/>
          </p:cNvSpPr>
          <p:nvPr/>
        </p:nvSpPr>
        <p:spPr bwMode="auto">
          <a:xfrm>
            <a:off x="7951788" y="4098925"/>
            <a:ext cx="922337" cy="122238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63" name="Freeform 23"/>
          <p:cNvSpPr>
            <a:spLocks noChangeAspect="1"/>
          </p:cNvSpPr>
          <p:nvPr/>
        </p:nvSpPr>
        <p:spPr bwMode="auto">
          <a:xfrm>
            <a:off x="4646613" y="4213225"/>
            <a:ext cx="4489450" cy="244475"/>
          </a:xfrm>
          <a:custGeom>
            <a:avLst/>
            <a:gdLst/>
            <a:ahLst/>
            <a:cxnLst>
              <a:cxn ang="0">
                <a:pos x="0" y="140"/>
              </a:cxn>
              <a:cxn ang="0">
                <a:pos x="564" y="144"/>
              </a:cxn>
              <a:cxn ang="0">
                <a:pos x="1312" y="68"/>
              </a:cxn>
              <a:cxn ang="0">
                <a:pos x="2060" y="60"/>
              </a:cxn>
              <a:cxn ang="0">
                <a:pos x="2804" y="0"/>
              </a:cxn>
              <a:cxn ang="0">
                <a:pos x="3856" y="20"/>
              </a:cxn>
            </a:cxnLst>
            <a:rect l="0" t="0" r="r" b="b"/>
            <a:pathLst>
              <a:path w="3856" h="144">
                <a:moveTo>
                  <a:pt x="0" y="140"/>
                </a:moveTo>
                <a:lnTo>
                  <a:pt x="564" y="144"/>
                </a:lnTo>
                <a:lnTo>
                  <a:pt x="1312" y="68"/>
                </a:lnTo>
                <a:lnTo>
                  <a:pt x="2060" y="60"/>
                </a:lnTo>
                <a:lnTo>
                  <a:pt x="2804" y="0"/>
                </a:lnTo>
                <a:lnTo>
                  <a:pt x="3856" y="20"/>
                </a:lnTo>
              </a:path>
            </a:pathLst>
          </a:custGeom>
          <a:noFill/>
          <a:ln w="57150" cap="flat" cmpd="sng">
            <a:solidFill>
              <a:srgbClr val="CC0000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64" name="Rectangle 24"/>
          <p:cNvSpPr>
            <a:spLocks noChangeAspect="1" noChangeArrowheads="1"/>
          </p:cNvSpPr>
          <p:nvPr/>
        </p:nvSpPr>
        <p:spPr bwMode="auto">
          <a:xfrm>
            <a:off x="7999413" y="3814763"/>
            <a:ext cx="828675" cy="122237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65" name="Rectangle 25"/>
          <p:cNvSpPr>
            <a:spLocks noChangeAspect="1" noChangeArrowheads="1"/>
          </p:cNvSpPr>
          <p:nvPr/>
        </p:nvSpPr>
        <p:spPr bwMode="auto">
          <a:xfrm>
            <a:off x="7999413" y="3533775"/>
            <a:ext cx="828675" cy="9525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66" name="Rectangle 26"/>
          <p:cNvSpPr>
            <a:spLocks noChangeAspect="1" noChangeArrowheads="1"/>
          </p:cNvSpPr>
          <p:nvPr/>
        </p:nvSpPr>
        <p:spPr bwMode="auto">
          <a:xfrm>
            <a:off x="6238875" y="3552825"/>
            <a:ext cx="771525" cy="84138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67" name="Rectangle 27"/>
          <p:cNvSpPr>
            <a:spLocks noChangeAspect="1" noChangeArrowheads="1"/>
          </p:cNvSpPr>
          <p:nvPr/>
        </p:nvSpPr>
        <p:spPr bwMode="auto">
          <a:xfrm>
            <a:off x="4492625" y="3924300"/>
            <a:ext cx="771525" cy="74613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68" name="Rectangle 28"/>
          <p:cNvSpPr>
            <a:spLocks noChangeAspect="1" noChangeArrowheads="1"/>
          </p:cNvSpPr>
          <p:nvPr/>
        </p:nvSpPr>
        <p:spPr bwMode="auto">
          <a:xfrm>
            <a:off x="4492625" y="4075113"/>
            <a:ext cx="771525" cy="55562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69" name="Rectangle 29"/>
          <p:cNvSpPr>
            <a:spLocks noChangeAspect="1" noChangeArrowheads="1"/>
          </p:cNvSpPr>
          <p:nvPr/>
        </p:nvSpPr>
        <p:spPr bwMode="auto">
          <a:xfrm>
            <a:off x="2646363" y="4597400"/>
            <a:ext cx="752475" cy="66675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70" name="Rectangle 30"/>
          <p:cNvSpPr>
            <a:spLocks noChangeAspect="1" noChangeArrowheads="1"/>
          </p:cNvSpPr>
          <p:nvPr/>
        </p:nvSpPr>
        <p:spPr bwMode="auto">
          <a:xfrm>
            <a:off x="2646363" y="4375150"/>
            <a:ext cx="752475" cy="47625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71" name="Rectangle 31"/>
          <p:cNvSpPr>
            <a:spLocks noChangeAspect="1" noChangeArrowheads="1"/>
          </p:cNvSpPr>
          <p:nvPr/>
        </p:nvSpPr>
        <p:spPr bwMode="auto">
          <a:xfrm>
            <a:off x="760413" y="4692650"/>
            <a:ext cx="836612" cy="47625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72" name="Freeform 32"/>
          <p:cNvSpPr>
            <a:spLocks noChangeAspect="1"/>
          </p:cNvSpPr>
          <p:nvPr/>
        </p:nvSpPr>
        <p:spPr bwMode="auto">
          <a:xfrm>
            <a:off x="546100" y="4451350"/>
            <a:ext cx="4283075" cy="1503363"/>
          </a:xfrm>
          <a:custGeom>
            <a:avLst/>
            <a:gdLst/>
            <a:ahLst/>
            <a:cxnLst>
              <a:cxn ang="0">
                <a:pos x="0" y="888"/>
              </a:cxn>
              <a:cxn ang="0">
                <a:pos x="28" y="884"/>
              </a:cxn>
              <a:cxn ang="0">
                <a:pos x="960" y="888"/>
              </a:cxn>
              <a:cxn ang="0">
                <a:pos x="1704" y="540"/>
              </a:cxn>
              <a:cxn ang="0">
                <a:pos x="2500" y="532"/>
              </a:cxn>
              <a:cxn ang="0">
                <a:pos x="3472" y="0"/>
              </a:cxn>
              <a:cxn ang="0">
                <a:pos x="3680" y="4"/>
              </a:cxn>
            </a:cxnLst>
            <a:rect l="0" t="0" r="r" b="b"/>
            <a:pathLst>
              <a:path w="3680" h="888">
                <a:moveTo>
                  <a:pt x="0" y="888"/>
                </a:moveTo>
                <a:cubicBezTo>
                  <a:pt x="9" y="887"/>
                  <a:pt x="28" y="884"/>
                  <a:pt x="28" y="884"/>
                </a:cubicBezTo>
                <a:lnTo>
                  <a:pt x="960" y="888"/>
                </a:lnTo>
                <a:lnTo>
                  <a:pt x="1704" y="540"/>
                </a:lnTo>
                <a:lnTo>
                  <a:pt x="2500" y="532"/>
                </a:lnTo>
                <a:lnTo>
                  <a:pt x="3472" y="0"/>
                </a:lnTo>
                <a:lnTo>
                  <a:pt x="3680" y="4"/>
                </a:lnTo>
              </a:path>
            </a:pathLst>
          </a:custGeom>
          <a:noFill/>
          <a:ln w="57150" cap="flat" cmpd="sng">
            <a:solidFill>
              <a:srgbClr val="CC0000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73" name="Freeform 33"/>
          <p:cNvSpPr>
            <a:spLocks noChangeAspect="1"/>
          </p:cNvSpPr>
          <p:nvPr/>
        </p:nvSpPr>
        <p:spPr bwMode="auto">
          <a:xfrm>
            <a:off x="4611688" y="4090988"/>
            <a:ext cx="4208462" cy="225425"/>
          </a:xfrm>
          <a:custGeom>
            <a:avLst/>
            <a:gdLst/>
            <a:ahLst/>
            <a:cxnLst>
              <a:cxn ang="0">
                <a:pos x="0" y="219"/>
              </a:cxn>
              <a:cxn ang="0">
                <a:pos x="640" y="219"/>
              </a:cxn>
              <a:cxn ang="0">
                <a:pos x="1554" y="73"/>
              </a:cxn>
              <a:cxn ang="0">
                <a:pos x="2331" y="73"/>
              </a:cxn>
              <a:cxn ang="0">
                <a:pos x="3218" y="0"/>
              </a:cxn>
              <a:cxn ang="0">
                <a:pos x="4077" y="0"/>
              </a:cxn>
            </a:cxnLst>
            <a:rect l="0" t="0" r="r" b="b"/>
            <a:pathLst>
              <a:path w="4077" h="219">
                <a:moveTo>
                  <a:pt x="0" y="219"/>
                </a:moveTo>
                <a:lnTo>
                  <a:pt x="640" y="219"/>
                </a:lnTo>
                <a:lnTo>
                  <a:pt x="1554" y="73"/>
                </a:lnTo>
                <a:lnTo>
                  <a:pt x="2331" y="73"/>
                </a:lnTo>
                <a:lnTo>
                  <a:pt x="3218" y="0"/>
                </a:lnTo>
                <a:lnTo>
                  <a:pt x="4077" y="0"/>
                </a:lnTo>
              </a:path>
            </a:pathLst>
          </a:custGeom>
          <a:noFill/>
          <a:ln w="28575" cap="flat" cmpd="sng">
            <a:solidFill>
              <a:srgbClr val="FF66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40674" name="Freeform 34"/>
          <p:cNvSpPr>
            <a:spLocks noChangeAspect="1"/>
          </p:cNvSpPr>
          <p:nvPr/>
        </p:nvSpPr>
        <p:spPr bwMode="auto">
          <a:xfrm>
            <a:off x="4535488" y="3770313"/>
            <a:ext cx="4303712" cy="309562"/>
          </a:xfrm>
          <a:custGeom>
            <a:avLst/>
            <a:gdLst/>
            <a:ahLst/>
            <a:cxnLst>
              <a:cxn ang="0">
                <a:pos x="0" y="301"/>
              </a:cxn>
              <a:cxn ang="0">
                <a:pos x="704" y="301"/>
              </a:cxn>
              <a:cxn ang="0">
                <a:pos x="1664" y="0"/>
              </a:cxn>
              <a:cxn ang="0">
                <a:pos x="2432" y="0"/>
              </a:cxn>
              <a:cxn ang="0">
                <a:pos x="3364" y="45"/>
              </a:cxn>
              <a:cxn ang="0">
                <a:pos x="4169" y="45"/>
              </a:cxn>
            </a:cxnLst>
            <a:rect l="0" t="0" r="r" b="b"/>
            <a:pathLst>
              <a:path w="4169" h="301">
                <a:moveTo>
                  <a:pt x="0" y="301"/>
                </a:moveTo>
                <a:lnTo>
                  <a:pt x="704" y="301"/>
                </a:lnTo>
                <a:lnTo>
                  <a:pt x="1664" y="0"/>
                </a:lnTo>
                <a:lnTo>
                  <a:pt x="2432" y="0"/>
                </a:lnTo>
                <a:lnTo>
                  <a:pt x="3364" y="45"/>
                </a:lnTo>
                <a:lnTo>
                  <a:pt x="4169" y="45"/>
                </a:lnTo>
              </a:path>
            </a:pathLst>
          </a:custGeom>
          <a:noFill/>
          <a:ln w="28575" cap="flat" cmpd="sng">
            <a:solidFill>
              <a:srgbClr val="FF66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40675" name="Freeform 35"/>
          <p:cNvSpPr>
            <a:spLocks noChangeAspect="1"/>
          </p:cNvSpPr>
          <p:nvPr/>
        </p:nvSpPr>
        <p:spPr bwMode="auto">
          <a:xfrm>
            <a:off x="4506913" y="3543300"/>
            <a:ext cx="4322762" cy="385763"/>
          </a:xfrm>
          <a:custGeom>
            <a:avLst/>
            <a:gdLst/>
            <a:ahLst/>
            <a:cxnLst>
              <a:cxn ang="0">
                <a:pos x="0" y="375"/>
              </a:cxn>
              <a:cxn ang="0">
                <a:pos x="686" y="375"/>
              </a:cxn>
              <a:cxn ang="0">
                <a:pos x="1682" y="28"/>
              </a:cxn>
              <a:cxn ang="0">
                <a:pos x="2460" y="28"/>
              </a:cxn>
              <a:cxn ang="0">
                <a:pos x="3392" y="0"/>
              </a:cxn>
              <a:cxn ang="0">
                <a:pos x="4188" y="0"/>
              </a:cxn>
            </a:cxnLst>
            <a:rect l="0" t="0" r="r" b="b"/>
            <a:pathLst>
              <a:path w="4188" h="375">
                <a:moveTo>
                  <a:pt x="0" y="375"/>
                </a:moveTo>
                <a:lnTo>
                  <a:pt x="686" y="375"/>
                </a:lnTo>
                <a:lnTo>
                  <a:pt x="1682" y="28"/>
                </a:lnTo>
                <a:lnTo>
                  <a:pt x="2460" y="28"/>
                </a:lnTo>
                <a:lnTo>
                  <a:pt x="3392" y="0"/>
                </a:lnTo>
                <a:lnTo>
                  <a:pt x="4188" y="0"/>
                </a:lnTo>
              </a:path>
            </a:pathLst>
          </a:custGeom>
          <a:noFill/>
          <a:ln w="28575" cap="flat" cmpd="sng">
            <a:solidFill>
              <a:srgbClr val="FF66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40676" name="Rectangle 36"/>
          <p:cNvSpPr>
            <a:spLocks noChangeAspect="1" noChangeArrowheads="1"/>
          </p:cNvSpPr>
          <p:nvPr/>
        </p:nvSpPr>
        <p:spPr bwMode="auto">
          <a:xfrm>
            <a:off x="755650" y="4989513"/>
            <a:ext cx="836613" cy="150812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77" name="Freeform 37"/>
          <p:cNvSpPr>
            <a:spLocks noChangeAspect="1"/>
          </p:cNvSpPr>
          <p:nvPr/>
        </p:nvSpPr>
        <p:spPr bwMode="auto">
          <a:xfrm>
            <a:off x="760413" y="4306888"/>
            <a:ext cx="3859212" cy="935037"/>
          </a:xfrm>
          <a:custGeom>
            <a:avLst/>
            <a:gdLst/>
            <a:ahLst/>
            <a:cxnLst>
              <a:cxn ang="0">
                <a:pos x="0" y="905"/>
              </a:cxn>
              <a:cxn ang="0">
                <a:pos x="814" y="905"/>
              </a:cxn>
              <a:cxn ang="0">
                <a:pos x="1820" y="457"/>
              </a:cxn>
              <a:cxn ang="0">
                <a:pos x="2560" y="457"/>
              </a:cxn>
              <a:cxn ang="0">
                <a:pos x="3612" y="18"/>
              </a:cxn>
              <a:cxn ang="0">
                <a:pos x="3740" y="0"/>
              </a:cxn>
            </a:cxnLst>
            <a:rect l="0" t="0" r="r" b="b"/>
            <a:pathLst>
              <a:path w="3740" h="905">
                <a:moveTo>
                  <a:pt x="0" y="905"/>
                </a:moveTo>
                <a:lnTo>
                  <a:pt x="814" y="905"/>
                </a:lnTo>
                <a:lnTo>
                  <a:pt x="1820" y="457"/>
                </a:lnTo>
                <a:lnTo>
                  <a:pt x="2560" y="457"/>
                </a:lnTo>
                <a:lnTo>
                  <a:pt x="3612" y="18"/>
                </a:lnTo>
                <a:lnTo>
                  <a:pt x="3740" y="0"/>
                </a:lnTo>
              </a:path>
            </a:pathLst>
          </a:custGeom>
          <a:noFill/>
          <a:ln w="28575" cap="flat" cmpd="sng">
            <a:solidFill>
              <a:srgbClr val="FF66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40678" name="Freeform 38"/>
          <p:cNvSpPr>
            <a:spLocks noChangeAspect="1"/>
          </p:cNvSpPr>
          <p:nvPr/>
        </p:nvSpPr>
        <p:spPr bwMode="auto">
          <a:xfrm>
            <a:off x="779463" y="4079875"/>
            <a:ext cx="3840162" cy="915988"/>
          </a:xfrm>
          <a:custGeom>
            <a:avLst/>
            <a:gdLst/>
            <a:ahLst/>
            <a:cxnLst>
              <a:cxn ang="0">
                <a:pos x="0" y="887"/>
              </a:cxn>
              <a:cxn ang="0">
                <a:pos x="795" y="887"/>
              </a:cxn>
              <a:cxn ang="0">
                <a:pos x="1819" y="494"/>
              </a:cxn>
              <a:cxn ang="0">
                <a:pos x="2551" y="494"/>
              </a:cxn>
              <a:cxn ang="0">
                <a:pos x="3584" y="0"/>
              </a:cxn>
              <a:cxn ang="0">
                <a:pos x="3721" y="0"/>
              </a:cxn>
            </a:cxnLst>
            <a:rect l="0" t="0" r="r" b="b"/>
            <a:pathLst>
              <a:path w="3721" h="887">
                <a:moveTo>
                  <a:pt x="0" y="887"/>
                </a:moveTo>
                <a:lnTo>
                  <a:pt x="795" y="887"/>
                </a:lnTo>
                <a:lnTo>
                  <a:pt x="1819" y="494"/>
                </a:lnTo>
                <a:lnTo>
                  <a:pt x="2551" y="494"/>
                </a:lnTo>
                <a:lnTo>
                  <a:pt x="3584" y="0"/>
                </a:lnTo>
                <a:lnTo>
                  <a:pt x="3721" y="0"/>
                </a:lnTo>
              </a:path>
            </a:pathLst>
          </a:custGeom>
          <a:noFill/>
          <a:ln w="28575" cap="flat" cmpd="sng">
            <a:solidFill>
              <a:srgbClr val="FF66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40679" name="Freeform 39"/>
          <p:cNvSpPr>
            <a:spLocks noChangeAspect="1"/>
          </p:cNvSpPr>
          <p:nvPr/>
        </p:nvSpPr>
        <p:spPr bwMode="auto">
          <a:xfrm>
            <a:off x="741363" y="3929063"/>
            <a:ext cx="3746500" cy="755650"/>
          </a:xfrm>
          <a:custGeom>
            <a:avLst/>
            <a:gdLst/>
            <a:ahLst/>
            <a:cxnLst>
              <a:cxn ang="0">
                <a:pos x="0" y="732"/>
              </a:cxn>
              <a:cxn ang="0">
                <a:pos x="841" y="732"/>
              </a:cxn>
              <a:cxn ang="0">
                <a:pos x="1810" y="439"/>
              </a:cxn>
              <a:cxn ang="0">
                <a:pos x="2569" y="439"/>
              </a:cxn>
              <a:cxn ang="0">
                <a:pos x="3630" y="0"/>
              </a:cxn>
            </a:cxnLst>
            <a:rect l="0" t="0" r="r" b="b"/>
            <a:pathLst>
              <a:path w="3630" h="732">
                <a:moveTo>
                  <a:pt x="0" y="732"/>
                </a:moveTo>
                <a:lnTo>
                  <a:pt x="841" y="732"/>
                </a:lnTo>
                <a:lnTo>
                  <a:pt x="1810" y="439"/>
                </a:lnTo>
                <a:lnTo>
                  <a:pt x="2569" y="439"/>
                </a:lnTo>
                <a:lnTo>
                  <a:pt x="3630" y="0"/>
                </a:lnTo>
              </a:path>
            </a:pathLst>
          </a:custGeom>
          <a:noFill/>
          <a:ln w="28575" cap="flat" cmpd="sng">
            <a:solidFill>
              <a:srgbClr val="FF66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40682" name="Text Box 42"/>
          <p:cNvSpPr txBox="1">
            <a:spLocks noChangeArrowheads="1"/>
          </p:cNvSpPr>
          <p:nvPr/>
        </p:nvSpPr>
        <p:spPr bwMode="auto">
          <a:xfrm>
            <a:off x="7518400" y="5700713"/>
            <a:ext cx="125888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Vail et al., 1977b</a:t>
            </a:r>
          </a:p>
        </p:txBody>
      </p:sp>
      <p:sp>
        <p:nvSpPr>
          <p:cNvPr id="240684" name="Text Box 44"/>
          <p:cNvSpPr txBox="1">
            <a:spLocks noChangeArrowheads="1"/>
          </p:cNvSpPr>
          <p:nvPr/>
        </p:nvSpPr>
        <p:spPr bwMode="auto">
          <a:xfrm>
            <a:off x="6046788" y="5995988"/>
            <a:ext cx="2730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800" b="1" dirty="0">
                <a:latin typeface="Arial" charset="0"/>
                <a:cs typeface="Arial" charset="0"/>
              </a:rPr>
              <a:t>AAPG©</a:t>
            </a:r>
            <a:r>
              <a:rPr lang="en-US" sz="800" b="1" dirty="0">
                <a:latin typeface="Arial" charset="0"/>
              </a:rPr>
              <a:t>1977 reprinted with permission of the AAPG whose permission is required for further use.</a:t>
            </a:r>
          </a:p>
        </p:txBody>
      </p:sp>
      <p:sp>
        <p:nvSpPr>
          <p:cNvPr id="42" name="Text Box 5"/>
          <p:cNvSpPr txBox="1">
            <a:spLocks noChangeAspect="1" noChangeArrowheads="1"/>
          </p:cNvSpPr>
          <p:nvPr/>
        </p:nvSpPr>
        <p:spPr bwMode="auto">
          <a:xfrm>
            <a:off x="672089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5</a:t>
            </a:r>
          </a:p>
        </p:txBody>
      </p:sp>
      <p:sp>
        <p:nvSpPr>
          <p:cNvPr id="43" name="Text Box 6"/>
          <p:cNvSpPr txBox="1">
            <a:spLocks noChangeAspect="1" noChangeArrowheads="1"/>
          </p:cNvSpPr>
          <p:nvPr/>
        </p:nvSpPr>
        <p:spPr bwMode="auto">
          <a:xfrm>
            <a:off x="6050539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2</a:t>
            </a:r>
          </a:p>
        </p:txBody>
      </p:sp>
      <p:sp>
        <p:nvSpPr>
          <p:cNvPr id="44" name="Text Box 7"/>
          <p:cNvSpPr txBox="1">
            <a:spLocks noChangeAspect="1" noChangeArrowheads="1"/>
          </p:cNvSpPr>
          <p:nvPr/>
        </p:nvSpPr>
        <p:spPr bwMode="auto">
          <a:xfrm>
            <a:off x="4342389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3</a:t>
            </a:r>
          </a:p>
        </p:txBody>
      </p:sp>
      <p:sp>
        <p:nvSpPr>
          <p:cNvPr id="45" name="Text Box 8"/>
          <p:cNvSpPr txBox="1">
            <a:spLocks noChangeAspect="1" noChangeArrowheads="1"/>
          </p:cNvSpPr>
          <p:nvPr/>
        </p:nvSpPr>
        <p:spPr bwMode="auto">
          <a:xfrm>
            <a:off x="2388176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4</a:t>
            </a:r>
          </a:p>
        </p:txBody>
      </p:sp>
      <p:sp>
        <p:nvSpPr>
          <p:cNvPr id="46" name="Text Box 9"/>
          <p:cNvSpPr txBox="1">
            <a:spLocks noChangeAspect="1" noChangeArrowheads="1"/>
          </p:cNvSpPr>
          <p:nvPr/>
        </p:nvSpPr>
        <p:spPr bwMode="auto">
          <a:xfrm>
            <a:off x="7896801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Chronostratigraphic Correlation</a:t>
            </a:r>
          </a:p>
        </p:txBody>
      </p:sp>
      <p:sp>
        <p:nvSpPr>
          <p:cNvPr id="242793" name="Freeform 105"/>
          <p:cNvSpPr>
            <a:spLocks/>
          </p:cNvSpPr>
          <p:nvPr/>
        </p:nvSpPr>
        <p:spPr bwMode="auto">
          <a:xfrm>
            <a:off x="331788" y="1289050"/>
            <a:ext cx="8645525" cy="4883150"/>
          </a:xfrm>
          <a:custGeom>
            <a:avLst/>
            <a:gdLst/>
            <a:ahLst/>
            <a:cxnLst>
              <a:cxn ang="0">
                <a:pos x="0" y="3063"/>
              </a:cxn>
              <a:cxn ang="0">
                <a:pos x="956" y="3076"/>
              </a:cxn>
              <a:cxn ang="0">
                <a:pos x="1349" y="2801"/>
              </a:cxn>
              <a:cxn ang="0">
                <a:pos x="1964" y="2775"/>
              </a:cxn>
              <a:cxn ang="0">
                <a:pos x="2566" y="2264"/>
              </a:cxn>
              <a:cxn ang="0">
                <a:pos x="3312" y="2199"/>
              </a:cxn>
              <a:cxn ang="0">
                <a:pos x="4373" y="2120"/>
              </a:cxn>
              <a:cxn ang="0">
                <a:pos x="5446" y="2081"/>
              </a:cxn>
              <a:cxn ang="0">
                <a:pos x="5446" y="0"/>
              </a:cxn>
              <a:cxn ang="0">
                <a:pos x="0" y="0"/>
              </a:cxn>
            </a:cxnLst>
            <a:rect l="0" t="0" r="r" b="b"/>
            <a:pathLst>
              <a:path w="5446" h="3076">
                <a:moveTo>
                  <a:pt x="0" y="3063"/>
                </a:moveTo>
                <a:lnTo>
                  <a:pt x="956" y="3076"/>
                </a:lnTo>
                <a:lnTo>
                  <a:pt x="1349" y="2801"/>
                </a:lnTo>
                <a:lnTo>
                  <a:pt x="1964" y="2775"/>
                </a:lnTo>
                <a:lnTo>
                  <a:pt x="2566" y="2264"/>
                </a:lnTo>
                <a:lnTo>
                  <a:pt x="3312" y="2199"/>
                </a:lnTo>
                <a:lnTo>
                  <a:pt x="4373" y="2120"/>
                </a:lnTo>
                <a:lnTo>
                  <a:pt x="5446" y="2081"/>
                </a:lnTo>
                <a:lnTo>
                  <a:pt x="5446" y="0"/>
                </a:lnTo>
                <a:lnTo>
                  <a:pt x="0" y="0"/>
                </a:lnTo>
              </a:path>
            </a:pathLst>
          </a:cu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pic>
        <p:nvPicPr>
          <p:cNvPr id="242694" name="Picture 6" descr="002"/>
          <p:cNvPicPr>
            <a:picLocks noChangeAspect="1" noChangeArrowheads="1"/>
          </p:cNvPicPr>
          <p:nvPr/>
        </p:nvPicPr>
        <p:blipFill>
          <a:blip r:embed="rId3" cstate="print"/>
          <a:srcRect l="16164" t="38531" r="11755" b="4832"/>
          <a:stretch>
            <a:fillRect/>
          </a:stretch>
        </p:blipFill>
        <p:spPr bwMode="auto">
          <a:xfrm>
            <a:off x="6051550" y="1284288"/>
            <a:ext cx="912813" cy="3870325"/>
          </a:xfrm>
          <a:prstGeom prst="rect">
            <a:avLst/>
          </a:prstGeom>
          <a:noFill/>
        </p:spPr>
      </p:pic>
      <p:pic>
        <p:nvPicPr>
          <p:cNvPr id="242695" name="Picture 7" descr="001"/>
          <p:cNvPicPr>
            <a:picLocks noChangeAspect="1" noChangeArrowheads="1"/>
          </p:cNvPicPr>
          <p:nvPr/>
        </p:nvPicPr>
        <p:blipFill>
          <a:blip r:embed="rId4" cstate="print"/>
          <a:srcRect l="26936" t="46442" r="9242"/>
          <a:stretch>
            <a:fillRect/>
          </a:stretch>
        </p:blipFill>
        <p:spPr bwMode="auto">
          <a:xfrm>
            <a:off x="7923213" y="1284288"/>
            <a:ext cx="844550" cy="3659187"/>
          </a:xfrm>
          <a:prstGeom prst="rect">
            <a:avLst/>
          </a:prstGeom>
          <a:noFill/>
        </p:spPr>
      </p:pic>
      <p:pic>
        <p:nvPicPr>
          <p:cNvPr id="242696" name="Picture 8" descr="003"/>
          <p:cNvPicPr>
            <a:picLocks noChangeAspect="1" noChangeArrowheads="1"/>
          </p:cNvPicPr>
          <p:nvPr/>
        </p:nvPicPr>
        <p:blipFill>
          <a:blip r:embed="rId5" cstate="print"/>
          <a:srcRect l="26132" t="45847" r="11237"/>
          <a:stretch>
            <a:fillRect/>
          </a:stretch>
        </p:blipFill>
        <p:spPr bwMode="auto">
          <a:xfrm>
            <a:off x="4395788" y="1273175"/>
            <a:ext cx="835025" cy="3702050"/>
          </a:xfrm>
          <a:prstGeom prst="rect">
            <a:avLst/>
          </a:prstGeom>
          <a:noFill/>
        </p:spPr>
      </p:pic>
      <p:pic>
        <p:nvPicPr>
          <p:cNvPr id="242697" name="Picture 9" descr="004"/>
          <p:cNvPicPr>
            <a:picLocks noChangeAspect="1" noChangeArrowheads="1"/>
          </p:cNvPicPr>
          <p:nvPr/>
        </p:nvPicPr>
        <p:blipFill>
          <a:blip r:embed="rId6" cstate="print"/>
          <a:srcRect l="28471" t="30647" r="15817"/>
          <a:stretch>
            <a:fillRect/>
          </a:stretch>
        </p:blipFill>
        <p:spPr bwMode="auto">
          <a:xfrm>
            <a:off x="2568575" y="1282700"/>
            <a:ext cx="738188" cy="4740275"/>
          </a:xfrm>
          <a:prstGeom prst="rect">
            <a:avLst/>
          </a:prstGeom>
          <a:noFill/>
        </p:spPr>
      </p:pic>
      <p:pic>
        <p:nvPicPr>
          <p:cNvPr id="242698" name="Picture 10" descr="005"/>
          <p:cNvPicPr>
            <a:picLocks noChangeAspect="1" noChangeArrowheads="1"/>
          </p:cNvPicPr>
          <p:nvPr/>
        </p:nvPicPr>
        <p:blipFill>
          <a:blip r:embed="rId7" cstate="print"/>
          <a:srcRect l="29520" t="24379" r="9360"/>
          <a:stretch>
            <a:fillRect/>
          </a:stretch>
        </p:blipFill>
        <p:spPr bwMode="auto">
          <a:xfrm>
            <a:off x="650875" y="1289050"/>
            <a:ext cx="889000" cy="5168900"/>
          </a:xfrm>
          <a:prstGeom prst="rect">
            <a:avLst/>
          </a:prstGeom>
          <a:noFill/>
        </p:spPr>
      </p:pic>
      <p:sp>
        <p:nvSpPr>
          <p:cNvPr id="242704" name="Freeform 16"/>
          <p:cNvSpPr>
            <a:spLocks noChangeAspect="1"/>
          </p:cNvSpPr>
          <p:nvPr/>
        </p:nvSpPr>
        <p:spPr bwMode="auto">
          <a:xfrm>
            <a:off x="742950" y="2262188"/>
            <a:ext cx="4413250" cy="66675"/>
          </a:xfrm>
          <a:custGeom>
            <a:avLst/>
            <a:gdLst/>
            <a:ahLst/>
            <a:cxnLst>
              <a:cxn ang="0">
                <a:pos x="0" y="40"/>
              </a:cxn>
              <a:cxn ang="0">
                <a:pos x="688" y="40"/>
              </a:cxn>
              <a:cxn ang="0">
                <a:pos x="1484" y="24"/>
              </a:cxn>
              <a:cxn ang="0">
                <a:pos x="2196" y="24"/>
              </a:cxn>
              <a:cxn ang="0">
                <a:pos x="3212" y="0"/>
              </a:cxn>
              <a:cxn ang="0">
                <a:pos x="3792" y="0"/>
              </a:cxn>
            </a:cxnLst>
            <a:rect l="0" t="0" r="r" b="b"/>
            <a:pathLst>
              <a:path w="3792" h="40">
                <a:moveTo>
                  <a:pt x="0" y="40"/>
                </a:moveTo>
                <a:lnTo>
                  <a:pt x="688" y="40"/>
                </a:lnTo>
                <a:lnTo>
                  <a:pt x="1484" y="24"/>
                </a:lnTo>
                <a:lnTo>
                  <a:pt x="2196" y="24"/>
                </a:lnTo>
                <a:lnTo>
                  <a:pt x="3212" y="0"/>
                </a:lnTo>
                <a:lnTo>
                  <a:pt x="3792" y="0"/>
                </a:lnTo>
              </a:path>
            </a:pathLst>
          </a:custGeom>
          <a:noFill/>
          <a:ln w="19050" cap="flat" cmpd="sng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05" name="Freeform 17"/>
          <p:cNvSpPr>
            <a:spLocks noChangeAspect="1"/>
          </p:cNvSpPr>
          <p:nvPr/>
        </p:nvSpPr>
        <p:spPr bwMode="auto">
          <a:xfrm>
            <a:off x="733425" y="2627313"/>
            <a:ext cx="4408488" cy="61912"/>
          </a:xfrm>
          <a:custGeom>
            <a:avLst/>
            <a:gdLst/>
            <a:ahLst/>
            <a:cxnLst>
              <a:cxn ang="0">
                <a:pos x="0" y="36"/>
              </a:cxn>
              <a:cxn ang="0">
                <a:pos x="684" y="36"/>
              </a:cxn>
              <a:cxn ang="0">
                <a:pos x="1592" y="24"/>
              </a:cxn>
              <a:cxn ang="0">
                <a:pos x="2192" y="24"/>
              </a:cxn>
              <a:cxn ang="0">
                <a:pos x="3252" y="0"/>
              </a:cxn>
              <a:cxn ang="0">
                <a:pos x="3788" y="0"/>
              </a:cxn>
            </a:cxnLst>
            <a:rect l="0" t="0" r="r" b="b"/>
            <a:pathLst>
              <a:path w="3788" h="36">
                <a:moveTo>
                  <a:pt x="0" y="36"/>
                </a:moveTo>
                <a:lnTo>
                  <a:pt x="684" y="36"/>
                </a:lnTo>
                <a:lnTo>
                  <a:pt x="1592" y="24"/>
                </a:lnTo>
                <a:lnTo>
                  <a:pt x="2192" y="24"/>
                </a:lnTo>
                <a:lnTo>
                  <a:pt x="3252" y="0"/>
                </a:lnTo>
                <a:lnTo>
                  <a:pt x="3788" y="0"/>
                </a:lnTo>
              </a:path>
            </a:pathLst>
          </a:custGeom>
          <a:noFill/>
          <a:ln w="19050" cap="flat" cmpd="sng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06" name="Freeform 18"/>
          <p:cNvSpPr>
            <a:spLocks noChangeAspect="1"/>
          </p:cNvSpPr>
          <p:nvPr/>
        </p:nvSpPr>
        <p:spPr bwMode="auto">
          <a:xfrm>
            <a:off x="733425" y="3000375"/>
            <a:ext cx="4408488" cy="101600"/>
          </a:xfrm>
          <a:custGeom>
            <a:avLst/>
            <a:gdLst/>
            <a:ahLst/>
            <a:cxnLst>
              <a:cxn ang="0">
                <a:pos x="0" y="60"/>
              </a:cxn>
              <a:cxn ang="0">
                <a:pos x="688" y="60"/>
              </a:cxn>
              <a:cxn ang="0">
                <a:pos x="1580" y="48"/>
              </a:cxn>
              <a:cxn ang="0">
                <a:pos x="2204" y="48"/>
              </a:cxn>
              <a:cxn ang="0">
                <a:pos x="3244" y="0"/>
              </a:cxn>
              <a:cxn ang="0">
                <a:pos x="3788" y="0"/>
              </a:cxn>
            </a:cxnLst>
            <a:rect l="0" t="0" r="r" b="b"/>
            <a:pathLst>
              <a:path w="3788" h="60">
                <a:moveTo>
                  <a:pt x="0" y="60"/>
                </a:moveTo>
                <a:lnTo>
                  <a:pt x="688" y="60"/>
                </a:lnTo>
                <a:lnTo>
                  <a:pt x="1580" y="48"/>
                </a:lnTo>
                <a:lnTo>
                  <a:pt x="2204" y="48"/>
                </a:lnTo>
                <a:lnTo>
                  <a:pt x="3244" y="0"/>
                </a:lnTo>
                <a:lnTo>
                  <a:pt x="3788" y="0"/>
                </a:lnTo>
              </a:path>
            </a:pathLst>
          </a:custGeom>
          <a:noFill/>
          <a:ln w="19050" cap="flat" cmpd="sng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07" name="Freeform 19"/>
          <p:cNvSpPr>
            <a:spLocks noChangeAspect="1"/>
          </p:cNvSpPr>
          <p:nvPr/>
        </p:nvSpPr>
        <p:spPr bwMode="auto">
          <a:xfrm>
            <a:off x="733425" y="3190875"/>
            <a:ext cx="4352925" cy="128588"/>
          </a:xfrm>
          <a:custGeom>
            <a:avLst/>
            <a:gdLst/>
            <a:ahLst/>
            <a:cxnLst>
              <a:cxn ang="0">
                <a:pos x="0" y="76"/>
              </a:cxn>
              <a:cxn ang="0">
                <a:pos x="684" y="76"/>
              </a:cxn>
              <a:cxn ang="0">
                <a:pos x="1544" y="52"/>
              </a:cxn>
              <a:cxn ang="0">
                <a:pos x="2200" y="52"/>
              </a:cxn>
              <a:cxn ang="0">
                <a:pos x="3272" y="0"/>
              </a:cxn>
              <a:cxn ang="0">
                <a:pos x="3740" y="0"/>
              </a:cxn>
            </a:cxnLst>
            <a:rect l="0" t="0" r="r" b="b"/>
            <a:pathLst>
              <a:path w="3740" h="76">
                <a:moveTo>
                  <a:pt x="0" y="76"/>
                </a:moveTo>
                <a:lnTo>
                  <a:pt x="684" y="76"/>
                </a:lnTo>
                <a:lnTo>
                  <a:pt x="1544" y="52"/>
                </a:lnTo>
                <a:lnTo>
                  <a:pt x="2200" y="52"/>
                </a:lnTo>
                <a:lnTo>
                  <a:pt x="3272" y="0"/>
                </a:lnTo>
                <a:lnTo>
                  <a:pt x="3740" y="0"/>
                </a:lnTo>
              </a:path>
            </a:pathLst>
          </a:custGeom>
          <a:noFill/>
          <a:ln w="19050" cap="flat" cmpd="sng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08" name="Freeform 20"/>
          <p:cNvSpPr>
            <a:spLocks noChangeAspect="1"/>
          </p:cNvSpPr>
          <p:nvPr/>
        </p:nvSpPr>
        <p:spPr bwMode="auto">
          <a:xfrm>
            <a:off x="733425" y="3556000"/>
            <a:ext cx="4386263" cy="163513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704" y="96"/>
              </a:cxn>
              <a:cxn ang="0">
                <a:pos x="1500" y="92"/>
              </a:cxn>
              <a:cxn ang="0">
                <a:pos x="2216" y="92"/>
              </a:cxn>
              <a:cxn ang="0">
                <a:pos x="3232" y="0"/>
              </a:cxn>
              <a:cxn ang="0">
                <a:pos x="3768" y="0"/>
              </a:cxn>
            </a:cxnLst>
            <a:rect l="0" t="0" r="r" b="b"/>
            <a:pathLst>
              <a:path w="3768" h="96">
                <a:moveTo>
                  <a:pt x="0" y="96"/>
                </a:moveTo>
                <a:lnTo>
                  <a:pt x="704" y="96"/>
                </a:lnTo>
                <a:lnTo>
                  <a:pt x="1500" y="92"/>
                </a:lnTo>
                <a:lnTo>
                  <a:pt x="2216" y="92"/>
                </a:lnTo>
                <a:lnTo>
                  <a:pt x="3232" y="0"/>
                </a:lnTo>
                <a:lnTo>
                  <a:pt x="3768" y="0"/>
                </a:lnTo>
              </a:path>
            </a:pathLst>
          </a:custGeom>
          <a:noFill/>
          <a:ln w="28575" cap="flat" cmpd="sng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09" name="Text Box 21"/>
          <p:cNvSpPr txBox="1">
            <a:spLocks noChangeAspect="1" noChangeArrowheads="1"/>
          </p:cNvSpPr>
          <p:nvPr/>
        </p:nvSpPr>
        <p:spPr bwMode="auto">
          <a:xfrm>
            <a:off x="6804025" y="1998663"/>
            <a:ext cx="2857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A</a:t>
            </a:r>
          </a:p>
        </p:txBody>
      </p:sp>
      <p:sp>
        <p:nvSpPr>
          <p:cNvPr id="242710" name="Text Box 22"/>
          <p:cNvSpPr txBox="1">
            <a:spLocks noChangeAspect="1" noChangeArrowheads="1"/>
          </p:cNvSpPr>
          <p:nvPr/>
        </p:nvSpPr>
        <p:spPr bwMode="auto">
          <a:xfrm>
            <a:off x="6804025" y="2154238"/>
            <a:ext cx="2857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B</a:t>
            </a:r>
          </a:p>
        </p:txBody>
      </p:sp>
      <p:sp>
        <p:nvSpPr>
          <p:cNvPr id="242711" name="Text Box 23"/>
          <p:cNvSpPr txBox="1">
            <a:spLocks noChangeAspect="1" noChangeArrowheads="1"/>
          </p:cNvSpPr>
          <p:nvPr/>
        </p:nvSpPr>
        <p:spPr bwMode="auto">
          <a:xfrm>
            <a:off x="6804025" y="2511425"/>
            <a:ext cx="18891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100" b="1" dirty="0">
                <a:latin typeface="Arial" charset="0"/>
              </a:rPr>
              <a:t>C</a:t>
            </a:r>
          </a:p>
        </p:txBody>
      </p:sp>
      <p:sp>
        <p:nvSpPr>
          <p:cNvPr id="242712" name="Text Box 24"/>
          <p:cNvSpPr txBox="1">
            <a:spLocks noChangeAspect="1" noChangeArrowheads="1"/>
          </p:cNvSpPr>
          <p:nvPr/>
        </p:nvSpPr>
        <p:spPr bwMode="auto">
          <a:xfrm>
            <a:off x="6804025" y="2836863"/>
            <a:ext cx="2857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D</a:t>
            </a:r>
          </a:p>
        </p:txBody>
      </p:sp>
      <p:sp>
        <p:nvSpPr>
          <p:cNvPr id="242713" name="Text Box 25"/>
          <p:cNvSpPr txBox="1">
            <a:spLocks noChangeAspect="1" noChangeArrowheads="1"/>
          </p:cNvSpPr>
          <p:nvPr/>
        </p:nvSpPr>
        <p:spPr bwMode="auto">
          <a:xfrm>
            <a:off x="6804025" y="3013075"/>
            <a:ext cx="27781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E</a:t>
            </a:r>
          </a:p>
        </p:txBody>
      </p:sp>
      <p:sp>
        <p:nvSpPr>
          <p:cNvPr id="242714" name="Text Box 26"/>
          <p:cNvSpPr txBox="1">
            <a:spLocks noChangeAspect="1" noChangeArrowheads="1"/>
          </p:cNvSpPr>
          <p:nvPr/>
        </p:nvSpPr>
        <p:spPr bwMode="auto">
          <a:xfrm>
            <a:off x="6804025" y="3346450"/>
            <a:ext cx="2698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F</a:t>
            </a:r>
          </a:p>
        </p:txBody>
      </p:sp>
      <p:sp>
        <p:nvSpPr>
          <p:cNvPr id="242715" name="Line 27"/>
          <p:cNvSpPr>
            <a:spLocks noChangeAspect="1" noChangeShapeType="1"/>
          </p:cNvSpPr>
          <p:nvPr/>
        </p:nvSpPr>
        <p:spPr bwMode="auto">
          <a:xfrm>
            <a:off x="6226175" y="2127250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16" name="Line 28"/>
          <p:cNvSpPr>
            <a:spLocks noChangeAspect="1" noChangeShapeType="1"/>
          </p:cNvSpPr>
          <p:nvPr/>
        </p:nvSpPr>
        <p:spPr bwMode="auto">
          <a:xfrm>
            <a:off x="6226175" y="2290763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17" name="Line 29"/>
          <p:cNvSpPr>
            <a:spLocks noChangeAspect="1" noChangeShapeType="1"/>
          </p:cNvSpPr>
          <p:nvPr/>
        </p:nvSpPr>
        <p:spPr bwMode="auto">
          <a:xfrm>
            <a:off x="6226175" y="2625725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18" name="Line 30"/>
          <p:cNvSpPr>
            <a:spLocks noChangeAspect="1" noChangeShapeType="1"/>
          </p:cNvSpPr>
          <p:nvPr/>
        </p:nvSpPr>
        <p:spPr bwMode="auto">
          <a:xfrm>
            <a:off x="6226175" y="2981325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19" name="Line 31"/>
          <p:cNvSpPr>
            <a:spLocks noChangeAspect="1" noChangeShapeType="1"/>
          </p:cNvSpPr>
          <p:nvPr/>
        </p:nvSpPr>
        <p:spPr bwMode="auto">
          <a:xfrm>
            <a:off x="6226175" y="3144838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20" name="Line 32"/>
          <p:cNvSpPr>
            <a:spLocks noChangeAspect="1" noChangeShapeType="1"/>
          </p:cNvSpPr>
          <p:nvPr/>
        </p:nvSpPr>
        <p:spPr bwMode="auto">
          <a:xfrm>
            <a:off x="6226175" y="3490913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21" name="Text Box 33"/>
          <p:cNvSpPr txBox="1">
            <a:spLocks noChangeAspect="1" noChangeArrowheads="1"/>
          </p:cNvSpPr>
          <p:nvPr/>
        </p:nvSpPr>
        <p:spPr bwMode="auto">
          <a:xfrm>
            <a:off x="5194300" y="1971675"/>
            <a:ext cx="2682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dirty="0">
                <a:latin typeface="Arial" charset="0"/>
              </a:rPr>
              <a:t>A</a:t>
            </a:r>
          </a:p>
        </p:txBody>
      </p:sp>
      <p:sp>
        <p:nvSpPr>
          <p:cNvPr id="242722" name="Text Box 34"/>
          <p:cNvSpPr txBox="1">
            <a:spLocks noChangeAspect="1" noChangeArrowheads="1"/>
          </p:cNvSpPr>
          <p:nvPr/>
        </p:nvSpPr>
        <p:spPr bwMode="auto">
          <a:xfrm>
            <a:off x="5194300" y="2176463"/>
            <a:ext cx="2682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dirty="0">
                <a:latin typeface="Arial" charset="0"/>
              </a:rPr>
              <a:t>B</a:t>
            </a:r>
          </a:p>
        </p:txBody>
      </p:sp>
      <p:sp>
        <p:nvSpPr>
          <p:cNvPr id="242723" name="Text Box 35"/>
          <p:cNvSpPr txBox="1">
            <a:spLocks noChangeAspect="1" noChangeArrowheads="1"/>
          </p:cNvSpPr>
          <p:nvPr/>
        </p:nvSpPr>
        <p:spPr bwMode="auto">
          <a:xfrm>
            <a:off x="5195888" y="2514600"/>
            <a:ext cx="2762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dirty="0">
                <a:latin typeface="Arial" charset="0"/>
              </a:rPr>
              <a:t>C</a:t>
            </a:r>
          </a:p>
        </p:txBody>
      </p:sp>
      <p:sp>
        <p:nvSpPr>
          <p:cNvPr id="242724" name="Text Box 36"/>
          <p:cNvSpPr txBox="1">
            <a:spLocks noChangeAspect="1" noChangeArrowheads="1"/>
          </p:cNvSpPr>
          <p:nvPr/>
        </p:nvSpPr>
        <p:spPr bwMode="auto">
          <a:xfrm>
            <a:off x="5195888" y="2844800"/>
            <a:ext cx="2762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dirty="0">
                <a:latin typeface="Arial" charset="0"/>
              </a:rPr>
              <a:t>D</a:t>
            </a:r>
          </a:p>
        </p:txBody>
      </p:sp>
      <p:sp>
        <p:nvSpPr>
          <p:cNvPr id="242725" name="Text Box 37"/>
          <p:cNvSpPr txBox="1">
            <a:spLocks noChangeAspect="1" noChangeArrowheads="1"/>
          </p:cNvSpPr>
          <p:nvPr/>
        </p:nvSpPr>
        <p:spPr bwMode="auto">
          <a:xfrm>
            <a:off x="5194300" y="3063875"/>
            <a:ext cx="2682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dirty="0">
                <a:latin typeface="Arial" charset="0"/>
              </a:rPr>
              <a:t>E</a:t>
            </a:r>
          </a:p>
        </p:txBody>
      </p:sp>
      <p:sp>
        <p:nvSpPr>
          <p:cNvPr id="242726" name="Text Box 38"/>
          <p:cNvSpPr txBox="1">
            <a:spLocks noChangeAspect="1" noChangeArrowheads="1"/>
          </p:cNvSpPr>
          <p:nvPr/>
        </p:nvSpPr>
        <p:spPr bwMode="auto">
          <a:xfrm>
            <a:off x="5194300" y="3429000"/>
            <a:ext cx="2619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dirty="0">
                <a:latin typeface="Arial" charset="0"/>
              </a:rPr>
              <a:t>F</a:t>
            </a:r>
          </a:p>
        </p:txBody>
      </p:sp>
      <p:sp>
        <p:nvSpPr>
          <p:cNvPr id="242727" name="Text Box 39"/>
          <p:cNvSpPr txBox="1">
            <a:spLocks noChangeAspect="1" noChangeArrowheads="1"/>
          </p:cNvSpPr>
          <p:nvPr/>
        </p:nvSpPr>
        <p:spPr bwMode="auto">
          <a:xfrm>
            <a:off x="5167313" y="4046538"/>
            <a:ext cx="2825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dirty="0">
                <a:latin typeface="Arial" charset="0"/>
              </a:rPr>
              <a:t>G</a:t>
            </a:r>
          </a:p>
        </p:txBody>
      </p:sp>
      <p:sp>
        <p:nvSpPr>
          <p:cNvPr id="242728" name="Line 40"/>
          <p:cNvSpPr>
            <a:spLocks noChangeAspect="1" noChangeShapeType="1"/>
          </p:cNvSpPr>
          <p:nvPr/>
        </p:nvSpPr>
        <p:spPr bwMode="auto">
          <a:xfrm>
            <a:off x="4543425" y="2125663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29" name="Line 41"/>
          <p:cNvSpPr>
            <a:spLocks noChangeAspect="1" noChangeShapeType="1"/>
          </p:cNvSpPr>
          <p:nvPr/>
        </p:nvSpPr>
        <p:spPr bwMode="auto">
          <a:xfrm>
            <a:off x="4543425" y="2278063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30" name="Line 42"/>
          <p:cNvSpPr>
            <a:spLocks noChangeAspect="1" noChangeShapeType="1"/>
          </p:cNvSpPr>
          <p:nvPr/>
        </p:nvSpPr>
        <p:spPr bwMode="auto">
          <a:xfrm>
            <a:off x="4543425" y="2624138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31" name="Line 43"/>
          <p:cNvSpPr>
            <a:spLocks noChangeAspect="1" noChangeShapeType="1"/>
          </p:cNvSpPr>
          <p:nvPr/>
        </p:nvSpPr>
        <p:spPr bwMode="auto">
          <a:xfrm>
            <a:off x="4543425" y="3000375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32" name="Line 44"/>
          <p:cNvSpPr>
            <a:spLocks noChangeAspect="1" noChangeShapeType="1"/>
          </p:cNvSpPr>
          <p:nvPr/>
        </p:nvSpPr>
        <p:spPr bwMode="auto">
          <a:xfrm>
            <a:off x="4543425" y="3182938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33" name="Line 45"/>
          <p:cNvSpPr>
            <a:spLocks noChangeAspect="1" noChangeShapeType="1"/>
          </p:cNvSpPr>
          <p:nvPr/>
        </p:nvSpPr>
        <p:spPr bwMode="auto">
          <a:xfrm>
            <a:off x="4543425" y="3560763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34" name="Line 46"/>
          <p:cNvSpPr>
            <a:spLocks noChangeAspect="1" noChangeShapeType="1"/>
          </p:cNvSpPr>
          <p:nvPr/>
        </p:nvSpPr>
        <p:spPr bwMode="auto">
          <a:xfrm>
            <a:off x="4591050" y="4176713"/>
            <a:ext cx="557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35" name="Text Box 47"/>
          <p:cNvSpPr txBox="1">
            <a:spLocks noChangeAspect="1" noChangeArrowheads="1"/>
          </p:cNvSpPr>
          <p:nvPr/>
        </p:nvSpPr>
        <p:spPr bwMode="auto">
          <a:xfrm>
            <a:off x="3148013" y="1984375"/>
            <a:ext cx="277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dirty="0">
                <a:latin typeface="Arial" charset="0"/>
              </a:rPr>
              <a:t>A</a:t>
            </a:r>
          </a:p>
        </p:txBody>
      </p:sp>
      <p:sp>
        <p:nvSpPr>
          <p:cNvPr id="242736" name="Text Box 48"/>
          <p:cNvSpPr txBox="1">
            <a:spLocks noChangeAspect="1" noChangeArrowheads="1"/>
          </p:cNvSpPr>
          <p:nvPr/>
        </p:nvSpPr>
        <p:spPr bwMode="auto">
          <a:xfrm>
            <a:off x="3148013" y="2166938"/>
            <a:ext cx="277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dirty="0">
                <a:latin typeface="Arial" charset="0"/>
              </a:rPr>
              <a:t>B</a:t>
            </a:r>
          </a:p>
        </p:txBody>
      </p:sp>
      <p:sp>
        <p:nvSpPr>
          <p:cNvPr id="242737" name="Text Box 49"/>
          <p:cNvSpPr txBox="1">
            <a:spLocks noChangeAspect="1" noChangeArrowheads="1"/>
          </p:cNvSpPr>
          <p:nvPr/>
        </p:nvSpPr>
        <p:spPr bwMode="auto">
          <a:xfrm>
            <a:off x="3149600" y="2527300"/>
            <a:ext cx="2857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dirty="0">
                <a:latin typeface="Arial" charset="0"/>
              </a:rPr>
              <a:t>C</a:t>
            </a:r>
          </a:p>
        </p:txBody>
      </p:sp>
      <p:sp>
        <p:nvSpPr>
          <p:cNvPr id="242738" name="Text Box 50"/>
          <p:cNvSpPr txBox="1">
            <a:spLocks noChangeAspect="1" noChangeArrowheads="1"/>
          </p:cNvSpPr>
          <p:nvPr/>
        </p:nvSpPr>
        <p:spPr bwMode="auto">
          <a:xfrm>
            <a:off x="3149600" y="2946400"/>
            <a:ext cx="2857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dirty="0">
                <a:latin typeface="Arial" charset="0"/>
              </a:rPr>
              <a:t>D</a:t>
            </a:r>
          </a:p>
        </p:txBody>
      </p:sp>
      <p:sp>
        <p:nvSpPr>
          <p:cNvPr id="242739" name="Text Box 51"/>
          <p:cNvSpPr txBox="1">
            <a:spLocks noChangeAspect="1" noChangeArrowheads="1"/>
          </p:cNvSpPr>
          <p:nvPr/>
        </p:nvSpPr>
        <p:spPr bwMode="auto">
          <a:xfrm>
            <a:off x="3148013" y="3157538"/>
            <a:ext cx="277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dirty="0">
                <a:latin typeface="Arial" charset="0"/>
              </a:rPr>
              <a:t>E</a:t>
            </a:r>
          </a:p>
        </p:txBody>
      </p:sp>
      <p:sp>
        <p:nvSpPr>
          <p:cNvPr id="242740" name="Text Box 52"/>
          <p:cNvSpPr txBox="1">
            <a:spLocks noChangeAspect="1" noChangeArrowheads="1"/>
          </p:cNvSpPr>
          <p:nvPr/>
        </p:nvSpPr>
        <p:spPr bwMode="auto">
          <a:xfrm>
            <a:off x="3148013" y="3582988"/>
            <a:ext cx="2698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dirty="0">
                <a:latin typeface="Arial" charset="0"/>
              </a:rPr>
              <a:t>F</a:t>
            </a:r>
          </a:p>
        </p:txBody>
      </p:sp>
      <p:sp>
        <p:nvSpPr>
          <p:cNvPr id="242741" name="Text Box 53"/>
          <p:cNvSpPr txBox="1">
            <a:spLocks noChangeAspect="1" noChangeArrowheads="1"/>
          </p:cNvSpPr>
          <p:nvPr/>
        </p:nvSpPr>
        <p:spPr bwMode="auto">
          <a:xfrm>
            <a:off x="3155950" y="4194175"/>
            <a:ext cx="2921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dirty="0">
                <a:latin typeface="Arial" charset="0"/>
              </a:rPr>
              <a:t>G</a:t>
            </a:r>
          </a:p>
        </p:txBody>
      </p:sp>
      <p:sp>
        <p:nvSpPr>
          <p:cNvPr id="242742" name="Line 54"/>
          <p:cNvSpPr>
            <a:spLocks noChangeAspect="1" noChangeShapeType="1"/>
          </p:cNvSpPr>
          <p:nvPr/>
        </p:nvSpPr>
        <p:spPr bwMode="auto">
          <a:xfrm>
            <a:off x="2595563" y="2119313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43" name="Line 55"/>
          <p:cNvSpPr>
            <a:spLocks noChangeAspect="1" noChangeShapeType="1"/>
          </p:cNvSpPr>
          <p:nvPr/>
        </p:nvSpPr>
        <p:spPr bwMode="auto">
          <a:xfrm>
            <a:off x="2595563" y="2311400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44" name="Line 56"/>
          <p:cNvSpPr>
            <a:spLocks noChangeAspect="1" noChangeShapeType="1"/>
          </p:cNvSpPr>
          <p:nvPr/>
        </p:nvSpPr>
        <p:spPr bwMode="auto">
          <a:xfrm>
            <a:off x="2595563" y="2668588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45" name="Line 57"/>
          <p:cNvSpPr>
            <a:spLocks noChangeAspect="1" noChangeShapeType="1"/>
          </p:cNvSpPr>
          <p:nvPr/>
        </p:nvSpPr>
        <p:spPr bwMode="auto">
          <a:xfrm>
            <a:off x="2595563" y="3074988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46" name="Line 58"/>
          <p:cNvSpPr>
            <a:spLocks noChangeAspect="1" noChangeShapeType="1"/>
          </p:cNvSpPr>
          <p:nvPr/>
        </p:nvSpPr>
        <p:spPr bwMode="auto">
          <a:xfrm>
            <a:off x="2595563" y="3287713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47" name="Line 59"/>
          <p:cNvSpPr>
            <a:spLocks noChangeAspect="1" noChangeShapeType="1"/>
          </p:cNvSpPr>
          <p:nvPr/>
        </p:nvSpPr>
        <p:spPr bwMode="auto">
          <a:xfrm>
            <a:off x="2595563" y="3716338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48" name="Line 60"/>
          <p:cNvSpPr>
            <a:spLocks noChangeAspect="1" noChangeShapeType="1"/>
          </p:cNvSpPr>
          <p:nvPr/>
        </p:nvSpPr>
        <p:spPr bwMode="auto">
          <a:xfrm>
            <a:off x="2700338" y="4335463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49" name="Text Box 61"/>
          <p:cNvSpPr txBox="1">
            <a:spLocks noChangeAspect="1" noChangeArrowheads="1"/>
          </p:cNvSpPr>
          <p:nvPr/>
        </p:nvSpPr>
        <p:spPr bwMode="auto">
          <a:xfrm>
            <a:off x="8631238" y="1963738"/>
            <a:ext cx="2857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A</a:t>
            </a:r>
          </a:p>
        </p:txBody>
      </p:sp>
      <p:sp>
        <p:nvSpPr>
          <p:cNvPr id="242750" name="Text Box 62"/>
          <p:cNvSpPr txBox="1">
            <a:spLocks noChangeAspect="1" noChangeArrowheads="1"/>
          </p:cNvSpPr>
          <p:nvPr/>
        </p:nvSpPr>
        <p:spPr bwMode="auto">
          <a:xfrm>
            <a:off x="8631238" y="2105025"/>
            <a:ext cx="2857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B</a:t>
            </a:r>
          </a:p>
        </p:txBody>
      </p:sp>
      <p:sp>
        <p:nvSpPr>
          <p:cNvPr id="242751" name="Text Box 63"/>
          <p:cNvSpPr txBox="1">
            <a:spLocks noChangeAspect="1" noChangeArrowheads="1"/>
          </p:cNvSpPr>
          <p:nvPr/>
        </p:nvSpPr>
        <p:spPr bwMode="auto">
          <a:xfrm>
            <a:off x="8631238" y="2544763"/>
            <a:ext cx="1889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100" b="1" dirty="0">
                <a:latin typeface="Arial" charset="0"/>
              </a:rPr>
              <a:t>C</a:t>
            </a:r>
          </a:p>
        </p:txBody>
      </p:sp>
      <p:sp>
        <p:nvSpPr>
          <p:cNvPr id="242752" name="Text Box 64"/>
          <p:cNvSpPr txBox="1">
            <a:spLocks noChangeAspect="1" noChangeArrowheads="1"/>
          </p:cNvSpPr>
          <p:nvPr/>
        </p:nvSpPr>
        <p:spPr bwMode="auto">
          <a:xfrm>
            <a:off x="8631238" y="2795588"/>
            <a:ext cx="2857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D</a:t>
            </a:r>
          </a:p>
        </p:txBody>
      </p:sp>
      <p:sp>
        <p:nvSpPr>
          <p:cNvPr id="242753" name="Text Box 65"/>
          <p:cNvSpPr txBox="1">
            <a:spLocks noChangeAspect="1" noChangeArrowheads="1"/>
          </p:cNvSpPr>
          <p:nvPr/>
        </p:nvSpPr>
        <p:spPr bwMode="auto">
          <a:xfrm>
            <a:off x="8631238" y="2987675"/>
            <a:ext cx="277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E</a:t>
            </a:r>
          </a:p>
        </p:txBody>
      </p:sp>
      <p:sp>
        <p:nvSpPr>
          <p:cNvPr id="242754" name="Text Box 66"/>
          <p:cNvSpPr txBox="1">
            <a:spLocks noChangeAspect="1" noChangeArrowheads="1"/>
          </p:cNvSpPr>
          <p:nvPr/>
        </p:nvSpPr>
        <p:spPr bwMode="auto">
          <a:xfrm>
            <a:off x="8631238" y="3252788"/>
            <a:ext cx="2698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F</a:t>
            </a:r>
          </a:p>
        </p:txBody>
      </p:sp>
      <p:sp>
        <p:nvSpPr>
          <p:cNvPr id="242755" name="Line 67"/>
          <p:cNvSpPr>
            <a:spLocks noChangeAspect="1" noChangeShapeType="1"/>
          </p:cNvSpPr>
          <p:nvPr/>
        </p:nvSpPr>
        <p:spPr bwMode="auto">
          <a:xfrm>
            <a:off x="7996238" y="2122488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56" name="Line 68"/>
          <p:cNvSpPr>
            <a:spLocks noChangeAspect="1" noChangeShapeType="1"/>
          </p:cNvSpPr>
          <p:nvPr/>
        </p:nvSpPr>
        <p:spPr bwMode="auto">
          <a:xfrm>
            <a:off x="7996238" y="2244725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57" name="Line 69"/>
          <p:cNvSpPr>
            <a:spLocks noChangeAspect="1" noChangeShapeType="1"/>
          </p:cNvSpPr>
          <p:nvPr/>
        </p:nvSpPr>
        <p:spPr bwMode="auto">
          <a:xfrm>
            <a:off x="7996238" y="2630488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58" name="Line 70"/>
          <p:cNvSpPr>
            <a:spLocks noChangeAspect="1" noChangeShapeType="1"/>
          </p:cNvSpPr>
          <p:nvPr/>
        </p:nvSpPr>
        <p:spPr bwMode="auto">
          <a:xfrm>
            <a:off x="7996238" y="2946400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59" name="Line 71"/>
          <p:cNvSpPr>
            <a:spLocks noChangeAspect="1" noChangeShapeType="1"/>
          </p:cNvSpPr>
          <p:nvPr/>
        </p:nvSpPr>
        <p:spPr bwMode="auto">
          <a:xfrm>
            <a:off x="7996238" y="3119438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60" name="Line 72"/>
          <p:cNvSpPr>
            <a:spLocks noChangeAspect="1" noChangeShapeType="1"/>
          </p:cNvSpPr>
          <p:nvPr/>
        </p:nvSpPr>
        <p:spPr bwMode="auto">
          <a:xfrm>
            <a:off x="7996238" y="3394075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61" name="Freeform 73"/>
          <p:cNvSpPr>
            <a:spLocks noChangeAspect="1"/>
          </p:cNvSpPr>
          <p:nvPr/>
        </p:nvSpPr>
        <p:spPr bwMode="auto">
          <a:xfrm>
            <a:off x="5151438" y="2239963"/>
            <a:ext cx="3933825" cy="42862"/>
          </a:xfrm>
          <a:custGeom>
            <a:avLst/>
            <a:gdLst/>
            <a:ahLst/>
            <a:cxnLst>
              <a:cxn ang="0">
                <a:pos x="0" y="12"/>
              </a:cxn>
              <a:cxn ang="0">
                <a:pos x="912" y="24"/>
              </a:cxn>
              <a:cxn ang="0">
                <a:pos x="1540" y="24"/>
              </a:cxn>
              <a:cxn ang="0">
                <a:pos x="2428" y="0"/>
              </a:cxn>
              <a:cxn ang="0">
                <a:pos x="3380" y="0"/>
              </a:cxn>
            </a:cxnLst>
            <a:rect l="0" t="0" r="r" b="b"/>
            <a:pathLst>
              <a:path w="3380" h="24">
                <a:moveTo>
                  <a:pt x="0" y="12"/>
                </a:moveTo>
                <a:lnTo>
                  <a:pt x="912" y="24"/>
                </a:lnTo>
                <a:lnTo>
                  <a:pt x="1540" y="24"/>
                </a:lnTo>
                <a:lnTo>
                  <a:pt x="2428" y="0"/>
                </a:lnTo>
                <a:lnTo>
                  <a:pt x="3380" y="0"/>
                </a:lnTo>
              </a:path>
            </a:pathLst>
          </a:custGeom>
          <a:noFill/>
          <a:ln w="19050" cap="flat" cmpd="sng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62" name="Freeform 74"/>
          <p:cNvSpPr>
            <a:spLocks noChangeAspect="1"/>
          </p:cNvSpPr>
          <p:nvPr/>
        </p:nvSpPr>
        <p:spPr bwMode="auto">
          <a:xfrm>
            <a:off x="5141913" y="2627313"/>
            <a:ext cx="3938587" cy="7937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928" y="0"/>
              </a:cxn>
              <a:cxn ang="0">
                <a:pos x="1540" y="0"/>
              </a:cxn>
              <a:cxn ang="0">
                <a:pos x="2452" y="0"/>
              </a:cxn>
              <a:cxn ang="0">
                <a:pos x="3384" y="0"/>
              </a:cxn>
            </a:cxnLst>
            <a:rect l="0" t="0" r="r" b="b"/>
            <a:pathLst>
              <a:path w="3384" h="4">
                <a:moveTo>
                  <a:pt x="0" y="4"/>
                </a:moveTo>
                <a:lnTo>
                  <a:pt x="928" y="0"/>
                </a:lnTo>
                <a:lnTo>
                  <a:pt x="1540" y="0"/>
                </a:lnTo>
                <a:lnTo>
                  <a:pt x="2452" y="0"/>
                </a:lnTo>
                <a:lnTo>
                  <a:pt x="3384" y="0"/>
                </a:lnTo>
              </a:path>
            </a:pathLst>
          </a:custGeom>
          <a:noFill/>
          <a:ln w="19050" cap="flat" cmpd="sng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63" name="Freeform 75"/>
          <p:cNvSpPr>
            <a:spLocks noChangeAspect="1"/>
          </p:cNvSpPr>
          <p:nvPr/>
        </p:nvSpPr>
        <p:spPr bwMode="auto">
          <a:xfrm>
            <a:off x="5137150" y="2940050"/>
            <a:ext cx="3957638" cy="60325"/>
          </a:xfrm>
          <a:custGeom>
            <a:avLst/>
            <a:gdLst/>
            <a:ahLst/>
            <a:cxnLst>
              <a:cxn ang="0">
                <a:pos x="0" y="36"/>
              </a:cxn>
              <a:cxn ang="0">
                <a:pos x="944" y="24"/>
              </a:cxn>
              <a:cxn ang="0">
                <a:pos x="1592" y="24"/>
              </a:cxn>
              <a:cxn ang="0">
                <a:pos x="2440" y="0"/>
              </a:cxn>
              <a:cxn ang="0">
                <a:pos x="3400" y="0"/>
              </a:cxn>
            </a:cxnLst>
            <a:rect l="0" t="0" r="r" b="b"/>
            <a:pathLst>
              <a:path w="3400" h="36">
                <a:moveTo>
                  <a:pt x="0" y="36"/>
                </a:moveTo>
                <a:lnTo>
                  <a:pt x="944" y="24"/>
                </a:lnTo>
                <a:lnTo>
                  <a:pt x="1592" y="24"/>
                </a:lnTo>
                <a:lnTo>
                  <a:pt x="2440" y="0"/>
                </a:lnTo>
                <a:lnTo>
                  <a:pt x="3400" y="0"/>
                </a:lnTo>
              </a:path>
            </a:pathLst>
          </a:custGeom>
          <a:noFill/>
          <a:ln w="19050" cap="flat" cmpd="sng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64" name="Freeform 76"/>
          <p:cNvSpPr>
            <a:spLocks noChangeAspect="1"/>
          </p:cNvSpPr>
          <p:nvPr/>
        </p:nvSpPr>
        <p:spPr bwMode="auto">
          <a:xfrm>
            <a:off x="5091113" y="3116263"/>
            <a:ext cx="4003675" cy="66675"/>
          </a:xfrm>
          <a:custGeom>
            <a:avLst/>
            <a:gdLst/>
            <a:ahLst/>
            <a:cxnLst>
              <a:cxn ang="0">
                <a:pos x="0" y="40"/>
              </a:cxn>
              <a:cxn ang="0">
                <a:pos x="932" y="20"/>
              </a:cxn>
              <a:cxn ang="0">
                <a:pos x="1592" y="20"/>
              </a:cxn>
              <a:cxn ang="0">
                <a:pos x="2500" y="0"/>
              </a:cxn>
              <a:cxn ang="0">
                <a:pos x="3440" y="0"/>
              </a:cxn>
            </a:cxnLst>
            <a:rect l="0" t="0" r="r" b="b"/>
            <a:pathLst>
              <a:path w="3440" h="40">
                <a:moveTo>
                  <a:pt x="0" y="40"/>
                </a:moveTo>
                <a:lnTo>
                  <a:pt x="932" y="20"/>
                </a:lnTo>
                <a:lnTo>
                  <a:pt x="1592" y="20"/>
                </a:lnTo>
                <a:lnTo>
                  <a:pt x="2500" y="0"/>
                </a:lnTo>
                <a:lnTo>
                  <a:pt x="3440" y="0"/>
                </a:lnTo>
              </a:path>
            </a:pathLst>
          </a:custGeom>
          <a:noFill/>
          <a:ln w="19050" cap="flat" cmpd="sng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65" name="Freeform 77"/>
          <p:cNvSpPr>
            <a:spLocks noChangeAspect="1"/>
          </p:cNvSpPr>
          <p:nvPr/>
        </p:nvSpPr>
        <p:spPr bwMode="auto">
          <a:xfrm>
            <a:off x="5091113" y="3386138"/>
            <a:ext cx="4003675" cy="163512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172" y="96"/>
              </a:cxn>
              <a:cxn ang="0">
                <a:pos x="944" y="56"/>
              </a:cxn>
              <a:cxn ang="0">
                <a:pos x="1736" y="56"/>
              </a:cxn>
              <a:cxn ang="0">
                <a:pos x="2492" y="0"/>
              </a:cxn>
              <a:cxn ang="0">
                <a:pos x="3440" y="0"/>
              </a:cxn>
            </a:cxnLst>
            <a:rect l="0" t="0" r="r" b="b"/>
            <a:pathLst>
              <a:path w="3440" h="96">
                <a:moveTo>
                  <a:pt x="0" y="96"/>
                </a:moveTo>
                <a:lnTo>
                  <a:pt x="172" y="96"/>
                </a:lnTo>
                <a:lnTo>
                  <a:pt x="944" y="56"/>
                </a:lnTo>
                <a:lnTo>
                  <a:pt x="1736" y="56"/>
                </a:lnTo>
                <a:lnTo>
                  <a:pt x="2492" y="0"/>
                </a:lnTo>
                <a:lnTo>
                  <a:pt x="3440" y="0"/>
                </a:lnTo>
              </a:path>
            </a:pathLst>
          </a:custGeom>
          <a:noFill/>
          <a:ln w="19050" cap="flat" cmpd="sng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66" name="Freeform 78"/>
          <p:cNvSpPr>
            <a:spLocks noChangeAspect="1"/>
          </p:cNvSpPr>
          <p:nvPr/>
        </p:nvSpPr>
        <p:spPr bwMode="auto">
          <a:xfrm>
            <a:off x="4564063" y="4194175"/>
            <a:ext cx="4489450" cy="244475"/>
          </a:xfrm>
          <a:custGeom>
            <a:avLst/>
            <a:gdLst/>
            <a:ahLst/>
            <a:cxnLst>
              <a:cxn ang="0">
                <a:pos x="0" y="140"/>
              </a:cxn>
              <a:cxn ang="0">
                <a:pos x="564" y="144"/>
              </a:cxn>
              <a:cxn ang="0">
                <a:pos x="1312" y="68"/>
              </a:cxn>
              <a:cxn ang="0">
                <a:pos x="2060" y="60"/>
              </a:cxn>
              <a:cxn ang="0">
                <a:pos x="2804" y="0"/>
              </a:cxn>
              <a:cxn ang="0">
                <a:pos x="3856" y="20"/>
              </a:cxn>
            </a:cxnLst>
            <a:rect l="0" t="0" r="r" b="b"/>
            <a:pathLst>
              <a:path w="3856" h="144">
                <a:moveTo>
                  <a:pt x="0" y="140"/>
                </a:moveTo>
                <a:lnTo>
                  <a:pt x="564" y="144"/>
                </a:lnTo>
                <a:lnTo>
                  <a:pt x="1312" y="68"/>
                </a:lnTo>
                <a:lnTo>
                  <a:pt x="2060" y="60"/>
                </a:lnTo>
                <a:lnTo>
                  <a:pt x="2804" y="0"/>
                </a:lnTo>
                <a:lnTo>
                  <a:pt x="3856" y="20"/>
                </a:lnTo>
              </a:path>
            </a:pathLst>
          </a:custGeom>
          <a:noFill/>
          <a:ln w="57150" cap="flat" cmpd="sng">
            <a:solidFill>
              <a:srgbClr val="CC0000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67" name="Freeform 79"/>
          <p:cNvSpPr>
            <a:spLocks noChangeAspect="1"/>
          </p:cNvSpPr>
          <p:nvPr/>
        </p:nvSpPr>
        <p:spPr bwMode="auto">
          <a:xfrm>
            <a:off x="463550" y="4432300"/>
            <a:ext cx="4283075" cy="1503363"/>
          </a:xfrm>
          <a:custGeom>
            <a:avLst/>
            <a:gdLst/>
            <a:ahLst/>
            <a:cxnLst>
              <a:cxn ang="0">
                <a:pos x="0" y="888"/>
              </a:cxn>
              <a:cxn ang="0">
                <a:pos x="28" y="884"/>
              </a:cxn>
              <a:cxn ang="0">
                <a:pos x="960" y="888"/>
              </a:cxn>
              <a:cxn ang="0">
                <a:pos x="1704" y="540"/>
              </a:cxn>
              <a:cxn ang="0">
                <a:pos x="2500" y="532"/>
              </a:cxn>
              <a:cxn ang="0">
                <a:pos x="3472" y="0"/>
              </a:cxn>
              <a:cxn ang="0">
                <a:pos x="3680" y="4"/>
              </a:cxn>
            </a:cxnLst>
            <a:rect l="0" t="0" r="r" b="b"/>
            <a:pathLst>
              <a:path w="3680" h="888">
                <a:moveTo>
                  <a:pt x="0" y="888"/>
                </a:moveTo>
                <a:cubicBezTo>
                  <a:pt x="9" y="887"/>
                  <a:pt x="28" y="884"/>
                  <a:pt x="28" y="884"/>
                </a:cubicBezTo>
                <a:lnTo>
                  <a:pt x="960" y="888"/>
                </a:lnTo>
                <a:lnTo>
                  <a:pt x="1704" y="540"/>
                </a:lnTo>
                <a:lnTo>
                  <a:pt x="2500" y="532"/>
                </a:lnTo>
                <a:lnTo>
                  <a:pt x="3472" y="0"/>
                </a:lnTo>
                <a:lnTo>
                  <a:pt x="3680" y="4"/>
                </a:lnTo>
              </a:path>
            </a:pathLst>
          </a:custGeom>
          <a:noFill/>
          <a:ln w="57150" cap="flat" cmpd="sng">
            <a:solidFill>
              <a:srgbClr val="CC0000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68" name="Line 80"/>
          <p:cNvSpPr>
            <a:spLocks noChangeAspect="1" noChangeShapeType="1"/>
          </p:cNvSpPr>
          <p:nvPr/>
        </p:nvSpPr>
        <p:spPr bwMode="auto">
          <a:xfrm>
            <a:off x="4567238" y="4284663"/>
            <a:ext cx="55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69" name="Text Box 81"/>
          <p:cNvSpPr txBox="1">
            <a:spLocks noChangeAspect="1" noChangeArrowheads="1"/>
          </p:cNvSpPr>
          <p:nvPr/>
        </p:nvSpPr>
        <p:spPr bwMode="auto">
          <a:xfrm>
            <a:off x="5173663" y="4151313"/>
            <a:ext cx="2762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dirty="0">
                <a:latin typeface="Arial" charset="0"/>
              </a:rPr>
              <a:t>H</a:t>
            </a:r>
          </a:p>
        </p:txBody>
      </p:sp>
      <p:sp>
        <p:nvSpPr>
          <p:cNvPr id="242770" name="Freeform 82"/>
          <p:cNvSpPr>
            <a:spLocks noChangeAspect="1"/>
          </p:cNvSpPr>
          <p:nvPr/>
        </p:nvSpPr>
        <p:spPr bwMode="auto">
          <a:xfrm>
            <a:off x="1060450" y="4191000"/>
            <a:ext cx="3673475" cy="338138"/>
          </a:xfrm>
          <a:custGeom>
            <a:avLst/>
            <a:gdLst/>
            <a:ahLst/>
            <a:cxnLst>
              <a:cxn ang="0">
                <a:pos x="3156" y="0"/>
              </a:cxn>
              <a:cxn ang="0">
                <a:pos x="2828" y="0"/>
              </a:cxn>
              <a:cxn ang="0">
                <a:pos x="1928" y="92"/>
              </a:cxn>
              <a:cxn ang="0">
                <a:pos x="1244" y="92"/>
              </a:cxn>
              <a:cxn ang="0">
                <a:pos x="412" y="200"/>
              </a:cxn>
              <a:cxn ang="0">
                <a:pos x="0" y="200"/>
              </a:cxn>
            </a:cxnLst>
            <a:rect l="0" t="0" r="r" b="b"/>
            <a:pathLst>
              <a:path w="3156" h="200">
                <a:moveTo>
                  <a:pt x="3156" y="0"/>
                </a:moveTo>
                <a:lnTo>
                  <a:pt x="2828" y="0"/>
                </a:lnTo>
                <a:lnTo>
                  <a:pt x="1928" y="92"/>
                </a:lnTo>
                <a:lnTo>
                  <a:pt x="1244" y="92"/>
                </a:lnTo>
                <a:lnTo>
                  <a:pt x="412" y="200"/>
                </a:lnTo>
                <a:lnTo>
                  <a:pt x="0" y="200"/>
                </a:lnTo>
              </a:path>
            </a:pathLst>
          </a:custGeom>
          <a:noFill/>
          <a:ln w="28575" cap="flat" cmpd="sng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71" name="Line 83"/>
          <p:cNvSpPr>
            <a:spLocks noChangeAspect="1" noChangeShapeType="1"/>
          </p:cNvSpPr>
          <p:nvPr/>
        </p:nvSpPr>
        <p:spPr bwMode="auto">
          <a:xfrm flipV="1">
            <a:off x="5133975" y="4087813"/>
            <a:ext cx="763588" cy="76200"/>
          </a:xfrm>
          <a:prstGeom prst="line">
            <a:avLst/>
          </a:prstGeom>
          <a:noFill/>
          <a:ln w="28575">
            <a:solidFill>
              <a:srgbClr val="CC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72" name="Line 84"/>
          <p:cNvSpPr>
            <a:spLocks noChangeAspect="1" noChangeShapeType="1"/>
          </p:cNvSpPr>
          <p:nvPr/>
        </p:nvSpPr>
        <p:spPr bwMode="auto">
          <a:xfrm flipV="1">
            <a:off x="5133975" y="4211638"/>
            <a:ext cx="763588" cy="73025"/>
          </a:xfrm>
          <a:prstGeom prst="line">
            <a:avLst/>
          </a:prstGeom>
          <a:noFill/>
          <a:ln w="28575">
            <a:solidFill>
              <a:srgbClr val="CC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73" name="Line 85"/>
          <p:cNvSpPr>
            <a:spLocks noChangeAspect="1" noChangeShapeType="1"/>
          </p:cNvSpPr>
          <p:nvPr/>
        </p:nvSpPr>
        <p:spPr bwMode="auto">
          <a:xfrm>
            <a:off x="206375" y="1293813"/>
            <a:ext cx="8931275" cy="0"/>
          </a:xfrm>
          <a:prstGeom prst="line">
            <a:avLst/>
          </a:prstGeom>
          <a:noFill/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75" name="Freeform 87"/>
          <p:cNvSpPr>
            <a:spLocks noChangeAspect="1"/>
          </p:cNvSpPr>
          <p:nvPr/>
        </p:nvSpPr>
        <p:spPr bwMode="auto">
          <a:xfrm>
            <a:off x="1128713" y="4438650"/>
            <a:ext cx="2782887" cy="230188"/>
          </a:xfrm>
          <a:custGeom>
            <a:avLst/>
            <a:gdLst/>
            <a:ahLst/>
            <a:cxnLst>
              <a:cxn ang="0">
                <a:pos x="0" y="224"/>
              </a:cxn>
              <a:cxn ang="0">
                <a:pos x="392" y="224"/>
              </a:cxn>
              <a:cxn ang="0">
                <a:pos x="944" y="208"/>
              </a:cxn>
              <a:cxn ang="0">
                <a:pos x="1392" y="104"/>
              </a:cxn>
              <a:cxn ang="0">
                <a:pos x="2128" y="104"/>
              </a:cxn>
              <a:cxn ang="0">
                <a:pos x="2696" y="0"/>
              </a:cxn>
            </a:cxnLst>
            <a:rect l="0" t="0" r="r" b="b"/>
            <a:pathLst>
              <a:path w="2696" h="224">
                <a:moveTo>
                  <a:pt x="0" y="224"/>
                </a:moveTo>
                <a:lnTo>
                  <a:pt x="392" y="224"/>
                </a:lnTo>
                <a:lnTo>
                  <a:pt x="944" y="208"/>
                </a:lnTo>
                <a:lnTo>
                  <a:pt x="1392" y="104"/>
                </a:lnTo>
                <a:lnTo>
                  <a:pt x="2128" y="104"/>
                </a:lnTo>
                <a:lnTo>
                  <a:pt x="2696" y="0"/>
                </a:lnTo>
              </a:path>
            </a:pathLst>
          </a:custGeom>
          <a:noFill/>
          <a:ln w="28575" cap="flat" cmpd="sng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42776" name="Freeform 88"/>
          <p:cNvSpPr>
            <a:spLocks noChangeAspect="1"/>
          </p:cNvSpPr>
          <p:nvPr/>
        </p:nvSpPr>
        <p:spPr bwMode="auto">
          <a:xfrm>
            <a:off x="3903663" y="4281488"/>
            <a:ext cx="1196975" cy="157162"/>
          </a:xfrm>
          <a:custGeom>
            <a:avLst/>
            <a:gdLst/>
            <a:ahLst/>
            <a:cxnLst>
              <a:cxn ang="0">
                <a:pos x="0" y="152"/>
              </a:cxn>
              <a:cxn ang="0">
                <a:pos x="512" y="0"/>
              </a:cxn>
              <a:cxn ang="0">
                <a:pos x="1160" y="0"/>
              </a:cxn>
            </a:cxnLst>
            <a:rect l="0" t="0" r="r" b="b"/>
            <a:pathLst>
              <a:path w="1160" h="152">
                <a:moveTo>
                  <a:pt x="0" y="152"/>
                </a:moveTo>
                <a:lnTo>
                  <a:pt x="512" y="0"/>
                </a:lnTo>
                <a:lnTo>
                  <a:pt x="1160" y="0"/>
                </a:lnTo>
              </a:path>
            </a:pathLst>
          </a:custGeom>
          <a:noFill/>
          <a:ln w="28575" cap="flat" cmpd="sng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42777" name="Line 89"/>
          <p:cNvSpPr>
            <a:spLocks noChangeAspect="1" noChangeShapeType="1"/>
          </p:cNvSpPr>
          <p:nvPr/>
        </p:nvSpPr>
        <p:spPr bwMode="auto">
          <a:xfrm>
            <a:off x="407988" y="2125663"/>
            <a:ext cx="8651875" cy="0"/>
          </a:xfrm>
          <a:prstGeom prst="line">
            <a:avLst/>
          </a:prstGeom>
          <a:noFill/>
          <a:ln w="19050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78" name="Rectangle 90"/>
          <p:cNvSpPr>
            <a:spLocks noChangeAspect="1" noChangeArrowheads="1"/>
          </p:cNvSpPr>
          <p:nvPr/>
        </p:nvSpPr>
        <p:spPr bwMode="auto">
          <a:xfrm>
            <a:off x="677863" y="5219700"/>
            <a:ext cx="836612" cy="6985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79" name="Rectangle 91"/>
          <p:cNvSpPr>
            <a:spLocks noChangeAspect="1" noChangeArrowheads="1"/>
          </p:cNvSpPr>
          <p:nvPr/>
        </p:nvSpPr>
        <p:spPr bwMode="auto">
          <a:xfrm>
            <a:off x="2563813" y="4754563"/>
            <a:ext cx="752475" cy="56515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80" name="Rectangle 92"/>
          <p:cNvSpPr>
            <a:spLocks noChangeAspect="1" noChangeArrowheads="1"/>
          </p:cNvSpPr>
          <p:nvPr/>
        </p:nvSpPr>
        <p:spPr bwMode="auto">
          <a:xfrm>
            <a:off x="4411663" y="4305300"/>
            <a:ext cx="771525" cy="112713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81" name="Rectangle 93"/>
          <p:cNvSpPr>
            <a:spLocks noChangeAspect="1" noChangeArrowheads="1"/>
          </p:cNvSpPr>
          <p:nvPr/>
        </p:nvSpPr>
        <p:spPr bwMode="auto">
          <a:xfrm>
            <a:off x="6156325" y="4132263"/>
            <a:ext cx="771525" cy="149225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82" name="Rectangle 94"/>
          <p:cNvSpPr>
            <a:spLocks noChangeAspect="1" noChangeArrowheads="1"/>
          </p:cNvSpPr>
          <p:nvPr/>
        </p:nvSpPr>
        <p:spPr bwMode="auto">
          <a:xfrm>
            <a:off x="6156325" y="3740150"/>
            <a:ext cx="771525" cy="150813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83" name="Rectangle 95"/>
          <p:cNvSpPr>
            <a:spLocks noChangeAspect="1" noChangeArrowheads="1"/>
          </p:cNvSpPr>
          <p:nvPr/>
        </p:nvSpPr>
        <p:spPr bwMode="auto">
          <a:xfrm>
            <a:off x="7869238" y="4079875"/>
            <a:ext cx="922337" cy="122238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84" name="Rectangle 96"/>
          <p:cNvSpPr>
            <a:spLocks noChangeAspect="1" noChangeArrowheads="1"/>
          </p:cNvSpPr>
          <p:nvPr/>
        </p:nvSpPr>
        <p:spPr bwMode="auto">
          <a:xfrm>
            <a:off x="7916863" y="3795713"/>
            <a:ext cx="828675" cy="122237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85" name="Rectangle 97"/>
          <p:cNvSpPr>
            <a:spLocks noChangeAspect="1" noChangeArrowheads="1"/>
          </p:cNvSpPr>
          <p:nvPr/>
        </p:nvSpPr>
        <p:spPr bwMode="auto">
          <a:xfrm>
            <a:off x="7916863" y="3514725"/>
            <a:ext cx="828675" cy="9525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86" name="Rectangle 98"/>
          <p:cNvSpPr>
            <a:spLocks noChangeAspect="1" noChangeArrowheads="1"/>
          </p:cNvSpPr>
          <p:nvPr/>
        </p:nvSpPr>
        <p:spPr bwMode="auto">
          <a:xfrm>
            <a:off x="6156325" y="3533775"/>
            <a:ext cx="771525" cy="84138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87" name="Rectangle 99"/>
          <p:cNvSpPr>
            <a:spLocks noChangeAspect="1" noChangeArrowheads="1"/>
          </p:cNvSpPr>
          <p:nvPr/>
        </p:nvSpPr>
        <p:spPr bwMode="auto">
          <a:xfrm>
            <a:off x="4410075" y="3905250"/>
            <a:ext cx="771525" cy="74613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88" name="Rectangle 100"/>
          <p:cNvSpPr>
            <a:spLocks noChangeAspect="1" noChangeArrowheads="1"/>
          </p:cNvSpPr>
          <p:nvPr/>
        </p:nvSpPr>
        <p:spPr bwMode="auto">
          <a:xfrm>
            <a:off x="4410075" y="4056063"/>
            <a:ext cx="771525" cy="55562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89" name="Rectangle 101"/>
          <p:cNvSpPr>
            <a:spLocks noChangeAspect="1" noChangeArrowheads="1"/>
          </p:cNvSpPr>
          <p:nvPr/>
        </p:nvSpPr>
        <p:spPr bwMode="auto">
          <a:xfrm>
            <a:off x="2563813" y="4578350"/>
            <a:ext cx="752475" cy="66675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90" name="Rectangle 102"/>
          <p:cNvSpPr>
            <a:spLocks noChangeAspect="1" noChangeArrowheads="1"/>
          </p:cNvSpPr>
          <p:nvPr/>
        </p:nvSpPr>
        <p:spPr bwMode="auto">
          <a:xfrm>
            <a:off x="2563813" y="4356100"/>
            <a:ext cx="752475" cy="47625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91" name="Rectangle 103"/>
          <p:cNvSpPr>
            <a:spLocks noChangeAspect="1" noChangeArrowheads="1"/>
          </p:cNvSpPr>
          <p:nvPr/>
        </p:nvSpPr>
        <p:spPr bwMode="auto">
          <a:xfrm>
            <a:off x="677863" y="4673600"/>
            <a:ext cx="836612" cy="47625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92" name="Rectangle 104"/>
          <p:cNvSpPr>
            <a:spLocks noChangeAspect="1" noChangeArrowheads="1"/>
          </p:cNvSpPr>
          <p:nvPr/>
        </p:nvSpPr>
        <p:spPr bwMode="auto">
          <a:xfrm>
            <a:off x="673100" y="4970463"/>
            <a:ext cx="836613" cy="150812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2795" name="Text Box 107"/>
          <p:cNvSpPr txBox="1">
            <a:spLocks noChangeArrowheads="1"/>
          </p:cNvSpPr>
          <p:nvPr/>
        </p:nvSpPr>
        <p:spPr bwMode="auto">
          <a:xfrm>
            <a:off x="7518400" y="5700713"/>
            <a:ext cx="125888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Vail et al., 1977b</a:t>
            </a:r>
          </a:p>
        </p:txBody>
      </p:sp>
      <p:sp>
        <p:nvSpPr>
          <p:cNvPr id="242797" name="Text Box 109"/>
          <p:cNvSpPr txBox="1">
            <a:spLocks noChangeArrowheads="1"/>
          </p:cNvSpPr>
          <p:nvPr/>
        </p:nvSpPr>
        <p:spPr bwMode="auto">
          <a:xfrm>
            <a:off x="6046788" y="5995988"/>
            <a:ext cx="2730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800" b="1" dirty="0">
                <a:latin typeface="Arial" charset="0"/>
                <a:cs typeface="Arial" charset="0"/>
              </a:rPr>
              <a:t>AAPG©</a:t>
            </a:r>
            <a:r>
              <a:rPr lang="en-US" sz="800" b="1" dirty="0">
                <a:latin typeface="Arial" charset="0"/>
              </a:rPr>
              <a:t>1977 reprinted with permission of the AAPG whose permission is required for further use.</a:t>
            </a:r>
          </a:p>
        </p:txBody>
      </p:sp>
      <p:sp>
        <p:nvSpPr>
          <p:cNvPr id="106" name="Text Box 5"/>
          <p:cNvSpPr txBox="1">
            <a:spLocks noChangeAspect="1" noChangeArrowheads="1"/>
          </p:cNvSpPr>
          <p:nvPr/>
        </p:nvSpPr>
        <p:spPr bwMode="auto">
          <a:xfrm>
            <a:off x="672089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5</a:t>
            </a:r>
          </a:p>
        </p:txBody>
      </p:sp>
      <p:sp>
        <p:nvSpPr>
          <p:cNvPr id="107" name="Text Box 6"/>
          <p:cNvSpPr txBox="1">
            <a:spLocks noChangeAspect="1" noChangeArrowheads="1"/>
          </p:cNvSpPr>
          <p:nvPr/>
        </p:nvSpPr>
        <p:spPr bwMode="auto">
          <a:xfrm>
            <a:off x="6050539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2</a:t>
            </a:r>
          </a:p>
        </p:txBody>
      </p:sp>
      <p:sp>
        <p:nvSpPr>
          <p:cNvPr id="108" name="Text Box 7"/>
          <p:cNvSpPr txBox="1">
            <a:spLocks noChangeAspect="1" noChangeArrowheads="1"/>
          </p:cNvSpPr>
          <p:nvPr/>
        </p:nvSpPr>
        <p:spPr bwMode="auto">
          <a:xfrm>
            <a:off x="4342389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3</a:t>
            </a:r>
          </a:p>
        </p:txBody>
      </p:sp>
      <p:sp>
        <p:nvSpPr>
          <p:cNvPr id="109" name="Text Box 8"/>
          <p:cNvSpPr txBox="1">
            <a:spLocks noChangeAspect="1" noChangeArrowheads="1"/>
          </p:cNvSpPr>
          <p:nvPr/>
        </p:nvSpPr>
        <p:spPr bwMode="auto">
          <a:xfrm>
            <a:off x="2388176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4</a:t>
            </a:r>
          </a:p>
        </p:txBody>
      </p:sp>
      <p:sp>
        <p:nvSpPr>
          <p:cNvPr id="110" name="Text Box 9"/>
          <p:cNvSpPr txBox="1">
            <a:spLocks noChangeAspect="1" noChangeArrowheads="1"/>
          </p:cNvSpPr>
          <p:nvPr/>
        </p:nvSpPr>
        <p:spPr bwMode="auto">
          <a:xfrm>
            <a:off x="7896801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9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Exercise 4</a:t>
            </a:r>
            <a:endParaRPr lang="en-US" altLang="en-US" dirty="0" smtClean="0"/>
          </a:p>
        </p:txBody>
      </p:sp>
      <p:sp>
        <p:nvSpPr>
          <p:cNvPr id="38916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21740</TotalTime>
  <Words>339</Words>
  <Application>Microsoft Macintosh PowerPoint</Application>
  <PresentationFormat>On-screen Show (4:3)</PresentationFormat>
  <Paragraphs>66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Exercise 4:  Well Log Correlation</vt:lpstr>
      <vt:lpstr>Lithostratigraphic Correlation </vt:lpstr>
      <vt:lpstr>Chronostratigraphic Correlation</vt:lpstr>
      <vt:lpstr>Exercise 4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168</cp:revision>
  <cp:lastPrinted>2001-11-26T19:56:19Z</cp:lastPrinted>
  <dcterms:created xsi:type="dcterms:W3CDTF">2001-11-20T13:29:42Z</dcterms:created>
  <dcterms:modified xsi:type="dcterms:W3CDTF">2015-03-29T21:25:02Z</dcterms:modified>
</cp:coreProperties>
</file>