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3"/>
  </p:notesMasterIdLst>
  <p:handoutMasterIdLst>
    <p:handoutMasterId r:id="rId34"/>
  </p:handoutMasterIdLst>
  <p:sldIdLst>
    <p:sldId id="309" r:id="rId2"/>
    <p:sldId id="336" r:id="rId3"/>
    <p:sldId id="381" r:id="rId4"/>
    <p:sldId id="382" r:id="rId5"/>
    <p:sldId id="383"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73" r:id="rId24"/>
    <p:sldId id="374" r:id="rId25"/>
    <p:sldId id="386" r:id="rId26"/>
    <p:sldId id="387" r:id="rId27"/>
    <p:sldId id="388" r:id="rId28"/>
    <p:sldId id="389" r:id="rId29"/>
    <p:sldId id="390" r:id="rId30"/>
    <p:sldId id="391" r:id="rId31"/>
    <p:sldId id="349" r:id="rId32"/>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5">
          <p15:clr>
            <a:srgbClr val="A4A3A4"/>
          </p15:clr>
        </p15:guide>
        <p15:guide id="2" pos="2880">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8000"/>
    <a:srgbClr val="996600"/>
    <a:srgbClr val="CCECFF"/>
    <a:srgbClr val="F9DBA5"/>
    <a:srgbClr val="000066"/>
    <a:srgbClr val="FF0000"/>
    <a:srgbClr val="99CCFF"/>
    <a:srgbClr val="0033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188" autoAdjust="0"/>
  </p:normalViewPr>
  <p:slideViewPr>
    <p:cSldViewPr snapToGrid="0">
      <p:cViewPr varScale="1">
        <p:scale>
          <a:sx n="78" d="100"/>
          <a:sy n="78" d="100"/>
        </p:scale>
        <p:origin x="-2216" y="-112"/>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is on well log data.</a:t>
            </a:r>
            <a:r>
              <a:rPr lang="en-US" baseline="0" dirty="0" smtClean="0"/>
              <a:t> </a:t>
            </a:r>
            <a:r>
              <a:rPr lang="en-US" dirty="0" smtClean="0"/>
              <a:t>We will look at five (5) common logs.</a:t>
            </a:r>
            <a:r>
              <a:rPr lang="en-US" baseline="0" dirty="0" smtClean="0"/>
              <a:t> E</a:t>
            </a:r>
            <a:r>
              <a:rPr lang="en-US" dirty="0" smtClean="0"/>
              <a:t>ach measures a specific parameter as a function of depth in the well.</a:t>
            </a:r>
          </a:p>
          <a:p>
            <a:r>
              <a:rPr lang="en-US" dirty="0" smtClean="0"/>
              <a:t>We will work through the interpretation of a set of well log curves.</a:t>
            </a:r>
            <a:r>
              <a:rPr lang="en-US" baseline="0" dirty="0" smtClean="0"/>
              <a:t> </a:t>
            </a:r>
            <a:r>
              <a:rPr lang="en-US" dirty="0" smtClean="0"/>
              <a:t>Finally, we will talk about correlating surfaces using a series of well logs.</a:t>
            </a:r>
          </a:p>
          <a:p>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We will introduce two logs commonly used to determine lithology:</a:t>
            </a:r>
            <a:r>
              <a:rPr lang="en-US" altLang="en-US" baseline="0" dirty="0" smtClean="0"/>
              <a:t> the G</a:t>
            </a:r>
            <a:r>
              <a:rPr lang="en-US" altLang="en-US" dirty="0" smtClean="0"/>
              <a:t>amma Ray log and the spontaneous potential (SP) log. The Gamma</a:t>
            </a:r>
            <a:r>
              <a:rPr lang="en-US" altLang="en-US" baseline="0" dirty="0" smtClean="0"/>
              <a:t> Ray log uses a </a:t>
            </a:r>
            <a:r>
              <a:rPr lang="en-US" altLang="en-US" dirty="0" smtClean="0"/>
              <a:t>scintillation detector (similar to a Geiger counter) to measure</a:t>
            </a:r>
            <a:r>
              <a:rPr lang="en-US" altLang="en-US" baseline="0" dirty="0" smtClean="0"/>
              <a:t> </a:t>
            </a:r>
            <a:r>
              <a:rPr lang="en-US" altLang="en-US" dirty="0" smtClean="0"/>
              <a:t>the natural radiation from a formation. </a:t>
            </a:r>
            <a:r>
              <a:rPr lang="en-US" altLang="en-US" dirty="0" err="1" smtClean="0"/>
              <a:t>Shales</a:t>
            </a:r>
            <a:r>
              <a:rPr lang="en-US" altLang="en-US" dirty="0" smtClean="0"/>
              <a:t> have a high level of natural radioactivity,</a:t>
            </a:r>
            <a:r>
              <a:rPr lang="en-US" altLang="en-US" baseline="0" dirty="0" smtClean="0"/>
              <a:t> hence the curve (right) shows large numbers, while s</a:t>
            </a:r>
            <a:r>
              <a:rPr lang="en-US" altLang="en-US" dirty="0" smtClean="0"/>
              <a:t>ands have low levels of natural radioactivity, hence the curve is deflected towards the left (small numbers).</a:t>
            </a:r>
            <a:r>
              <a:rPr lang="en-US" altLang="en-US" baseline="0" dirty="0" smtClean="0"/>
              <a:t> </a:t>
            </a:r>
            <a:r>
              <a:rPr lang="en-US" altLang="en-US" dirty="0" smtClean="0"/>
              <a:t>Analysts draw a “shale base line” (dotted red) that averages the high values.</a:t>
            </a:r>
            <a:r>
              <a:rPr lang="en-US" altLang="en-US" baseline="0" dirty="0" smtClean="0"/>
              <a:t> </a:t>
            </a:r>
            <a:r>
              <a:rPr lang="en-US" altLang="en-US" dirty="0" smtClean="0"/>
              <a:t>Where the curve is near this line, the interval is interpreted to be shale/clay,</a:t>
            </a:r>
            <a:r>
              <a:rPr lang="en-US" altLang="en-US" baseline="0" dirty="0" smtClean="0"/>
              <a:t> but t</a:t>
            </a:r>
            <a:r>
              <a:rPr lang="en-US" altLang="en-US" dirty="0" smtClean="0"/>
              <a:t>he further the curve is to the left of the baseline, the more likely it is sand.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a:t>
            </a:r>
            <a:r>
              <a:rPr lang="en-US" altLang="en-US" baseline="0" dirty="0" smtClean="0"/>
              <a:t> second type of log is the </a:t>
            </a:r>
            <a:r>
              <a:rPr lang="en-US" altLang="en-US" dirty="0" smtClean="0"/>
              <a:t>SP (spontaneous potential), which measurements the potential difference between the voltage in the wellbore and an electrode on the surface.</a:t>
            </a:r>
            <a:r>
              <a:rPr lang="en-US" altLang="en-US" baseline="0" dirty="0" smtClean="0"/>
              <a:t> </a:t>
            </a:r>
            <a:r>
              <a:rPr lang="en-US" altLang="en-US" dirty="0" smtClean="0"/>
              <a:t>This log is displayed so, like the gamma ray log</a:t>
            </a:r>
            <a:r>
              <a:rPr lang="en-US" altLang="en-US" baseline="0" dirty="0" smtClean="0"/>
              <a:t>, d</a:t>
            </a:r>
            <a:r>
              <a:rPr lang="en-US" altLang="en-US" dirty="0" smtClean="0"/>
              <a:t>eflections to the right are</a:t>
            </a:r>
            <a:r>
              <a:rPr lang="en-US" altLang="en-US" baseline="0" dirty="0" smtClean="0"/>
              <a:t> usually shale while deflections to the left are sand.</a:t>
            </a: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10</a:t>
            </a:fld>
            <a:endParaRPr lang="en-US" altLang="en-US" dirty="0"/>
          </a:p>
        </p:txBody>
      </p:sp>
    </p:spTree>
    <p:extLst>
      <p:ext uri="{BB962C8B-B14F-4D97-AF65-F5344CB8AC3E}">
        <p14:creationId xmlns:p14="http://schemas.microsoft.com/office/powerpoint/2010/main" val="86780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 slide introduces two types of porosity logs.</a:t>
            </a:r>
            <a:r>
              <a:rPr lang="en-US" altLang="en-US" baseline="0" dirty="0" smtClean="0"/>
              <a:t> The d</a:t>
            </a:r>
            <a:r>
              <a:rPr lang="en-US" altLang="en-US" dirty="0" smtClean="0"/>
              <a:t>ensity porosity (shown</a:t>
            </a:r>
            <a:r>
              <a:rPr lang="en-US" altLang="en-US" baseline="0" dirty="0" smtClean="0"/>
              <a:t> by a </a:t>
            </a:r>
            <a:r>
              <a:rPr lang="en-US" altLang="en-US" dirty="0" smtClean="0"/>
              <a:t>solid black line)</a:t>
            </a:r>
            <a:r>
              <a:rPr lang="en-US" altLang="en-US" baseline="0" dirty="0" smtClean="0"/>
              <a:t> measures </a:t>
            </a:r>
            <a:r>
              <a:rPr lang="en-US" altLang="en-US" dirty="0" smtClean="0"/>
              <a:t>the average bulk density of the formation (rock &amp; fluids). The neutron porosity (dashed red line)</a:t>
            </a:r>
            <a:r>
              <a:rPr lang="en-US" altLang="en-US" baseline="0" dirty="0" smtClean="0"/>
              <a:t> m</a:t>
            </a:r>
            <a:r>
              <a:rPr lang="en-US" altLang="en-US" dirty="0" smtClean="0"/>
              <a:t>easures the hydrogen content.</a:t>
            </a:r>
            <a:r>
              <a:rPr lang="en-US" altLang="en-US" baseline="0" dirty="0" smtClean="0"/>
              <a:t> </a:t>
            </a:r>
            <a:r>
              <a:rPr lang="en-US" altLang="en-US" dirty="0" smtClean="0"/>
              <a:t>For both logs, deflections to the left mean</a:t>
            </a:r>
            <a:r>
              <a:rPr lang="en-US" altLang="en-US" baseline="0" dirty="0" smtClean="0"/>
              <a:t> the formation is </a:t>
            </a:r>
            <a:r>
              <a:rPr lang="en-US" altLang="en-US" dirty="0" smtClean="0"/>
              <a:t>more porous</a:t>
            </a:r>
            <a:r>
              <a:rPr lang="en-US" altLang="en-US" baseline="0" dirty="0" smtClean="0"/>
              <a:t> while d</a:t>
            </a:r>
            <a:r>
              <a:rPr lang="en-US" altLang="en-US" dirty="0" smtClean="0"/>
              <a:t>eflections to the right mean</a:t>
            </a:r>
            <a:r>
              <a:rPr lang="en-US" altLang="en-US" baseline="0" dirty="0" smtClean="0"/>
              <a:t> the formation is</a:t>
            </a:r>
            <a:r>
              <a:rPr lang="en-US" altLang="en-US" dirty="0" smtClean="0"/>
              <a:t> less porous.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way we interpret these logs is to draw them together (i.e., in the same track).</a:t>
            </a:r>
            <a:r>
              <a:rPr lang="en-US" altLang="en-US" baseline="0" dirty="0" smtClean="0"/>
              <a:t> </a:t>
            </a:r>
            <a:r>
              <a:rPr lang="en-US" altLang="en-US" dirty="0" smtClean="0"/>
              <a:t>If the dashed red line is to the LEFT of the solid black line (shale),</a:t>
            </a:r>
            <a:r>
              <a:rPr lang="en-US" altLang="en-US" baseline="0" dirty="0" smtClean="0"/>
              <a:t> while i</a:t>
            </a:r>
            <a:r>
              <a:rPr lang="en-US" altLang="en-US" dirty="0" smtClean="0"/>
              <a:t>f the dashed red line is to the RIGHT of the solid black line,</a:t>
            </a:r>
            <a:r>
              <a:rPr lang="en-US" altLang="en-US" baseline="0" dirty="0" smtClean="0"/>
              <a:t> the formation is likely a g</a:t>
            </a:r>
            <a:r>
              <a:rPr lang="en-US" altLang="en-US" dirty="0" smtClean="0"/>
              <a:t>as sand.</a:t>
            </a:r>
            <a:r>
              <a:rPr lang="en-US" altLang="en-US" baseline="0" dirty="0" smtClean="0"/>
              <a:t> </a:t>
            </a:r>
            <a:r>
              <a:rPr lang="en-US" altLang="en-US" dirty="0" smtClean="0"/>
              <a:t>If the dashed red line approximately overlies the solid black line,</a:t>
            </a:r>
            <a:r>
              <a:rPr lang="en-US" altLang="en-US" baseline="0" dirty="0" smtClean="0"/>
              <a:t> then the formation is likely w</a:t>
            </a:r>
            <a:r>
              <a:rPr lang="en-US" altLang="en-US" dirty="0" smtClean="0"/>
              <a:t>et sand or oil sand.</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11</a:t>
            </a:fld>
            <a:endParaRPr lang="en-US" altLang="en-US" dirty="0"/>
          </a:p>
        </p:txBody>
      </p:sp>
    </p:spTree>
    <p:extLst>
      <p:ext uri="{BB962C8B-B14F-4D97-AF65-F5344CB8AC3E}">
        <p14:creationId xmlns:p14="http://schemas.microsoft.com/office/powerpoint/2010/main" val="3158360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sonic log measures the time it takes for sound energy to travel a specific distance.</a:t>
            </a:r>
            <a:r>
              <a:rPr lang="en-US" altLang="en-US" baseline="0" dirty="0" smtClean="0"/>
              <a:t> </a:t>
            </a:r>
            <a:r>
              <a:rPr lang="en-US" altLang="en-US" dirty="0" smtClean="0"/>
              <a:t>This measure is of interval transit time</a:t>
            </a:r>
            <a:r>
              <a:rPr lang="en-US" altLang="en-US" baseline="0" dirty="0" smtClean="0"/>
              <a:t>, which is </a:t>
            </a:r>
            <a:r>
              <a:rPr lang="en-US" altLang="en-US" dirty="0" smtClean="0"/>
              <a:t>often referred to as Delta Time of Dt.</a:t>
            </a:r>
            <a:r>
              <a:rPr lang="en-US" altLang="en-US" baseline="0" dirty="0" smtClean="0"/>
              <a:t> </a:t>
            </a:r>
            <a:r>
              <a:rPr lang="en-US" altLang="en-US" dirty="0" smtClean="0"/>
              <a:t>The units are microseconds per foot (i.e., </a:t>
            </a:r>
            <a:r>
              <a:rPr lang="en-US" sz="1200" b="1" dirty="0" err="1" smtClean="0"/>
              <a:t>μ</a:t>
            </a:r>
            <a:r>
              <a:rPr lang="en-US" altLang="en-US" dirty="0" err="1" smtClean="0"/>
              <a:t>sec</a:t>
            </a:r>
            <a:r>
              <a:rPr lang="en-US" altLang="en-US" dirty="0" smtClean="0"/>
              <a:t>/ft).</a:t>
            </a:r>
            <a:r>
              <a:rPr lang="en-US" altLang="en-US" baseline="0" dirty="0" smtClean="0"/>
              <a:t> </a:t>
            </a:r>
            <a:r>
              <a:rPr lang="en-US" altLang="en-US" dirty="0" smtClean="0"/>
              <a:t>The inverse of Dt is the acoustic velocity</a:t>
            </a:r>
            <a:r>
              <a:rPr lang="en-US" altLang="en-US" baseline="0" dirty="0" smtClean="0"/>
              <a:t>, which is </a:t>
            </a:r>
            <a:r>
              <a:rPr lang="en-US" altLang="en-US" dirty="0" smtClean="0"/>
              <a:t>very important to the seismic professionals.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tools have at least one (1) transmitter and at least two (2) detectors (receivers).</a:t>
            </a:r>
            <a:r>
              <a:rPr lang="en-US" altLang="en-US" baseline="0" dirty="0" smtClean="0"/>
              <a:t> </a:t>
            </a:r>
            <a:r>
              <a:rPr lang="en-US" altLang="en-US" dirty="0" smtClean="0"/>
              <a:t>We measure the time difference in receiving an acoustic pulse at each receiver.</a:t>
            </a:r>
            <a:r>
              <a:rPr lang="en-US" altLang="en-US" baseline="0" dirty="0" smtClean="0"/>
              <a:t> </a:t>
            </a:r>
            <a:r>
              <a:rPr lang="en-US" altLang="en-US" dirty="0" smtClean="0"/>
              <a:t>As shown by </a:t>
            </a:r>
            <a:r>
              <a:rPr lang="en-US" altLang="en-US" smtClean="0"/>
              <a:t>the magenta line</a:t>
            </a:r>
            <a:r>
              <a:rPr lang="en-US" altLang="en-US" dirty="0" smtClean="0"/>
              <a:t>, the difference in travel paths is a small distance within the rock formation.</a:t>
            </a:r>
            <a:r>
              <a:rPr lang="en-US" altLang="en-US" baseline="0" dirty="0" smtClean="0"/>
              <a:t> </a:t>
            </a:r>
            <a:r>
              <a:rPr lang="en-US" altLang="en-US" dirty="0" smtClean="0"/>
              <a:t>Thus Dt gives a measure of the transit time (and hence velocity) within the rock formation.</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12</a:t>
            </a:fld>
            <a:endParaRPr lang="en-US" altLang="en-US" dirty="0"/>
          </a:p>
        </p:txBody>
      </p:sp>
    </p:spTree>
    <p:extLst>
      <p:ext uri="{BB962C8B-B14F-4D97-AF65-F5344CB8AC3E}">
        <p14:creationId xmlns:p14="http://schemas.microsoft.com/office/powerpoint/2010/main" val="262139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Another common log measures the electrical resistivity of the formation.</a:t>
            </a:r>
            <a:r>
              <a:rPr lang="en-US" altLang="en-US" baseline="0" dirty="0" smtClean="0"/>
              <a:t> </a:t>
            </a:r>
            <a:r>
              <a:rPr lang="en-US" altLang="en-US" dirty="0" smtClean="0"/>
              <a:t>Tools are designed to investigate different distances into the </a:t>
            </a:r>
            <a:r>
              <a:rPr lang="en-US" altLang="en-US" dirty="0" smtClean="0"/>
              <a:t>rocks.</a:t>
            </a:r>
            <a:r>
              <a:rPr lang="en-US" altLang="en-US" baseline="0" dirty="0" smtClean="0"/>
              <a:t> </a:t>
            </a:r>
            <a:r>
              <a:rPr lang="en-US" altLang="en-US" dirty="0" smtClean="0"/>
              <a:t>The</a:t>
            </a:r>
            <a:r>
              <a:rPr lang="en-US" altLang="en-US" baseline="0" dirty="0" smtClean="0"/>
              <a:t> </a:t>
            </a:r>
            <a:r>
              <a:rPr lang="en-US" altLang="en-US" baseline="0" dirty="0" smtClean="0"/>
              <a:t>meaning of distance (of penetration) into the rocks for s</a:t>
            </a:r>
            <a:r>
              <a:rPr lang="en-US" altLang="en-US" dirty="0" smtClean="0"/>
              <a:t>hallow is</a:t>
            </a:r>
            <a:r>
              <a:rPr lang="en-US" altLang="en-US" baseline="0" dirty="0" smtClean="0"/>
              <a:t> </a:t>
            </a:r>
            <a:r>
              <a:rPr lang="en-US" altLang="en-US" dirty="0" smtClean="0"/>
              <a:t>a few inches into the formation,</a:t>
            </a:r>
            <a:r>
              <a:rPr lang="en-US" altLang="en-US" baseline="0" dirty="0" smtClean="0"/>
              <a:t> while medium is about 2 feet into the formation, and deep is </a:t>
            </a:r>
            <a:r>
              <a:rPr lang="en-US" altLang="en-US" dirty="0" smtClean="0"/>
              <a:t>about 4 feet into the formation.</a:t>
            </a:r>
            <a:r>
              <a:rPr lang="en-US" altLang="en-US" baseline="0" dirty="0" smtClean="0"/>
              <a:t> </a:t>
            </a:r>
            <a:r>
              <a:rPr lang="en-US" altLang="en-US" dirty="0" smtClean="0"/>
              <a:t>If the deep resistivity is high, this indicates either the presence of hydrocarbons (HCs) or low porosity tight streaks.</a:t>
            </a:r>
            <a:r>
              <a:rPr lang="en-US" altLang="en-US" baseline="0" dirty="0" smtClean="0"/>
              <a:t> </a:t>
            </a:r>
            <a:r>
              <a:rPr lang="en-US" altLang="en-US" dirty="0" smtClean="0"/>
              <a:t>If the deep resistivity is low, this indicates shale or water/brine-filled sands.</a:t>
            </a:r>
            <a:r>
              <a:rPr lang="en-US" altLang="en-US" baseline="0" dirty="0" smtClean="0"/>
              <a:t> </a:t>
            </a:r>
            <a:r>
              <a:rPr lang="en-US" altLang="en-US" dirty="0" smtClean="0"/>
              <a:t>If there is separation between the medium and deep measurements, it means</a:t>
            </a:r>
            <a:r>
              <a:rPr lang="en-US" altLang="en-US" baseline="0" dirty="0" smtClean="0"/>
              <a:t> t</a:t>
            </a:r>
            <a:r>
              <a:rPr lang="en-US" altLang="en-US" dirty="0" smtClean="0"/>
              <a:t>he formation fluid is different from the drilling fluid, and the formation is permeable to the drilling fluid.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On the log that is shown, deep (black) and medium (red).</a:t>
            </a:r>
            <a:r>
              <a:rPr lang="en-US" altLang="en-US" baseline="0" dirty="0" smtClean="0"/>
              <a:t> </a:t>
            </a:r>
            <a:r>
              <a:rPr lang="en-US" altLang="en-US" dirty="0" smtClean="0"/>
              <a:t>The region boxed in red shows</a:t>
            </a:r>
            <a:r>
              <a:rPr lang="en-US" altLang="en-US" baseline="0" dirty="0" smtClean="0"/>
              <a:t> where </a:t>
            </a:r>
            <a:r>
              <a:rPr lang="en-US" altLang="en-US" dirty="0" smtClean="0"/>
              <a:t>the curves are separated, hence the formation fluid is different from the drilling fluid.</a:t>
            </a:r>
            <a:r>
              <a:rPr lang="en-US" altLang="en-US" baseline="0" dirty="0" smtClean="0"/>
              <a:t> </a:t>
            </a:r>
            <a:r>
              <a:rPr lang="en-US" altLang="en-US" dirty="0" smtClean="0"/>
              <a:t>If the drilling fluid is water, then the interval does not have water in the pore space.</a:t>
            </a:r>
            <a:r>
              <a:rPr lang="en-US" altLang="en-US" baseline="0" dirty="0" smtClean="0"/>
              <a:t> Alternatively, in t</a:t>
            </a:r>
            <a:r>
              <a:rPr lang="en-US" altLang="en-US" dirty="0" smtClean="0"/>
              <a:t>he region boxed in green,</a:t>
            </a:r>
            <a:r>
              <a:rPr lang="en-US" altLang="en-US" baseline="0" dirty="0" smtClean="0"/>
              <a:t> </a:t>
            </a:r>
            <a:r>
              <a:rPr lang="en-US" altLang="en-US" dirty="0" smtClean="0"/>
              <a:t>the curves are NOT separated, hence the formation fluid is</a:t>
            </a:r>
            <a:r>
              <a:rPr lang="en-US" altLang="en-US" baseline="0" dirty="0" smtClean="0"/>
              <a:t> the </a:t>
            </a:r>
            <a:r>
              <a:rPr lang="en-US" altLang="en-US" dirty="0" smtClean="0"/>
              <a:t>same as the drilling fluid.</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13</a:t>
            </a:fld>
            <a:endParaRPr lang="en-US" altLang="en-US" dirty="0"/>
          </a:p>
        </p:txBody>
      </p:sp>
    </p:spTree>
    <p:extLst>
      <p:ext uri="{BB962C8B-B14F-4D97-AF65-F5344CB8AC3E}">
        <p14:creationId xmlns:p14="http://schemas.microsoft.com/office/powerpoint/2010/main" val="3046930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a:t>
            </a:r>
            <a:r>
              <a:rPr lang="en-US" altLang="en-US" baseline="0" dirty="0" smtClean="0"/>
              <a:t> slide shows</a:t>
            </a:r>
            <a:r>
              <a:rPr lang="en-US" altLang="en-US" dirty="0" smtClean="0"/>
              <a:t> a well log with three (3) tracks (or columns of different measurements).</a:t>
            </a:r>
            <a:r>
              <a:rPr lang="en-US" altLang="en-US" baseline="0" dirty="0" smtClean="0"/>
              <a:t> </a:t>
            </a:r>
            <a:r>
              <a:rPr lang="en-US" altLang="en-US" dirty="0" smtClean="0"/>
              <a:t>Track 1 has the caliper and gamma ray measurements;</a:t>
            </a:r>
            <a:r>
              <a:rPr lang="en-US" altLang="en-US" baseline="0" dirty="0" smtClean="0"/>
              <a:t> </a:t>
            </a:r>
            <a:r>
              <a:rPr lang="en-US" altLang="en-US" dirty="0" smtClean="0"/>
              <a:t>Track 2 has 3 resistivity logs where shallow is green, medium is red, and deep is black;</a:t>
            </a:r>
            <a:r>
              <a:rPr lang="en-US" altLang="en-US" baseline="0" dirty="0" smtClean="0"/>
              <a:t> and </a:t>
            </a:r>
            <a:r>
              <a:rPr lang="en-US" altLang="en-US" dirty="0" smtClean="0"/>
              <a:t>Track 3 has two (2) porosity logs where black is density and red is neutron. We will interpret these logs in the next few slides. </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14</a:t>
            </a:fld>
            <a:endParaRPr lang="en-US" altLang="en-US" dirty="0"/>
          </a:p>
        </p:txBody>
      </p:sp>
    </p:spTree>
    <p:extLst>
      <p:ext uri="{BB962C8B-B14F-4D97-AF65-F5344CB8AC3E}">
        <p14:creationId xmlns:p14="http://schemas.microsoft.com/office/powerpoint/2010/main" val="1144833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First, we can interpret lithology based on the gamma log,</a:t>
            </a:r>
            <a:r>
              <a:rPr lang="en-US" altLang="en-US" baseline="0" dirty="0" smtClean="0"/>
              <a:t> where the red dashed line represents the shale baseline. The d</a:t>
            </a:r>
            <a:r>
              <a:rPr lang="en-US" altLang="en-US" dirty="0" smtClean="0"/>
              <a:t>epth range is subdivided into 3 litho-types: high gamma</a:t>
            </a:r>
            <a:r>
              <a:rPr lang="en-US" altLang="en-US" baseline="0" dirty="0" smtClean="0"/>
              <a:t> (near baseline) is shale (green), l</a:t>
            </a:r>
            <a:r>
              <a:rPr lang="en-US" altLang="en-US" dirty="0" smtClean="0"/>
              <a:t>ow gamma is sandstone (yellow), and intermediate is silt (brown).</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15</a:t>
            </a:fld>
            <a:endParaRPr lang="en-US" altLang="en-US" dirty="0"/>
          </a:p>
        </p:txBody>
      </p:sp>
    </p:spTree>
    <p:extLst>
      <p:ext uri="{BB962C8B-B14F-4D97-AF65-F5344CB8AC3E}">
        <p14:creationId xmlns:p14="http://schemas.microsoft.com/office/powerpoint/2010/main" val="303436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Next we examine the two (2) porosity logs.</a:t>
            </a:r>
            <a:r>
              <a:rPr lang="en-US" altLang="en-US" baseline="0" dirty="0" smtClean="0"/>
              <a:t> W</a:t>
            </a:r>
            <a:r>
              <a:rPr lang="en-US" altLang="en-US" dirty="0" smtClean="0"/>
              <a:t>here the red curve is to the right of the black (the lines cross-over), the sands contain gas in the pore space.</a:t>
            </a:r>
            <a:r>
              <a:rPr lang="en-US" altLang="en-US" baseline="0" dirty="0" smtClean="0"/>
              <a:t> Note that t</a:t>
            </a:r>
            <a:r>
              <a:rPr lang="en-US" altLang="en-US" dirty="0" smtClean="0"/>
              <a:t>he top ~80% of the thick sand has gas</a:t>
            </a:r>
            <a:r>
              <a:rPr lang="en-US" altLang="en-US" baseline="0" dirty="0" smtClean="0"/>
              <a:t> (red).</a:t>
            </a: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941906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Now we interpret the resistivity logs.</a:t>
            </a:r>
            <a:r>
              <a:rPr lang="en-US" altLang="en-US" baseline="0" dirty="0" smtClean="0"/>
              <a:t> </a:t>
            </a:r>
            <a:r>
              <a:rPr lang="en-US" altLang="en-US" dirty="0" smtClean="0"/>
              <a:t>For the bottom of the thick sand and the deeper sand, the medium and deep resistivity have similar values.</a:t>
            </a:r>
            <a:r>
              <a:rPr lang="en-US" altLang="en-US" baseline="0" dirty="0" smtClean="0"/>
              <a:t> </a:t>
            </a:r>
            <a:r>
              <a:rPr lang="en-US" altLang="en-US" dirty="0" smtClean="0"/>
              <a:t>This indicates that the drilling fluid is the same as the formation fluid.</a:t>
            </a:r>
            <a:r>
              <a:rPr lang="en-US" altLang="en-US" baseline="0" dirty="0" smtClean="0"/>
              <a:t> </a:t>
            </a:r>
            <a:r>
              <a:rPr lang="en-US" altLang="en-US" dirty="0" smtClean="0"/>
              <a:t>If the drilling fluid was an oil-based mud, then we have oil </a:t>
            </a:r>
            <a:r>
              <a:rPr lang="en-US" altLang="en-US" dirty="0" smtClean="0"/>
              <a:t>zones.</a:t>
            </a:r>
            <a:r>
              <a:rPr lang="en-US" altLang="en-US" baseline="0" dirty="0" smtClean="0"/>
              <a:t> </a:t>
            </a:r>
            <a:r>
              <a:rPr lang="en-US" altLang="en-US" dirty="0" smtClean="0"/>
              <a:t>If </a:t>
            </a:r>
            <a:r>
              <a:rPr lang="en-US" altLang="en-US" dirty="0" smtClean="0"/>
              <a:t>the drilling fluid was a water-based mud, then we have wet sands (pores filled with water).</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There is a lot more that a log analyst can do – in fact, this is basic stuff that any experienced geoscientist should be able to do.</a:t>
            </a:r>
            <a:r>
              <a:rPr lang="en-US" altLang="en-US" baseline="0" dirty="0" smtClean="0"/>
              <a:t> </a:t>
            </a:r>
            <a:r>
              <a:rPr lang="en-US" altLang="en-US" dirty="0" smtClean="0"/>
              <a:t>There are many basic well log interpretation courses people in industry can take that run for three (3) to ten (10) business days.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17</a:t>
            </a:fld>
            <a:endParaRPr lang="en-US" altLang="en-US" dirty="0"/>
          </a:p>
        </p:txBody>
      </p:sp>
    </p:spTree>
    <p:extLst>
      <p:ext uri="{BB962C8B-B14F-4D97-AF65-F5344CB8AC3E}">
        <p14:creationId xmlns:p14="http://schemas.microsoft.com/office/powerpoint/2010/main" val="818283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If we have more than one (1) well in an area of interest, then we can work on correlating stratigraphy (rock layers) from one well to another.</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Well log correlation is an important part of understanding both regional stratigraphy and field-scale stratigraphy.</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We use log response patterns somewhat like fingerprints to make interpretations.</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For example, the sand at 10,523 ft in well 1 correlates (is age-equivalent to) the sand at 12,010 ft in well 2.</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To remove post-depositional tilting, people often datum (flatten) the logs from different wells on:</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     What is believed to be a time marker, e.g., a bentonite (volcanic) layer,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     A regional unconformity, or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     The top/base of a paleontological zone (e.g., last occurrence of microfossil X).</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There are two main ‘philosophies’ used in well log correlation:</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     Correlate based on lithologic units – Lithostratigraphy</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     Correlate based on assume time lines – Chronostratigraphy</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Which is Better?  A matter of heated debate!!</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There are good aspects to doing lithostratigraphic correlations.</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Similarly, there are good aspects to doing chronostratigraphic</a:t>
            </a:r>
            <a:r>
              <a:rPr lang="en-US" altLang="en-US" baseline="0" dirty="0" smtClean="0"/>
              <a:t> correlations.</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Our exercise will illustrate these differences.</a:t>
            </a:r>
            <a:endParaRPr lang="en-US" alt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18</a:t>
            </a:fld>
            <a:endParaRPr lang="en-US" altLang="en-US" dirty="0"/>
          </a:p>
        </p:txBody>
      </p:sp>
    </p:spTree>
    <p:extLst>
      <p:ext uri="{BB962C8B-B14F-4D97-AF65-F5344CB8AC3E}">
        <p14:creationId xmlns:p14="http://schemas.microsoft.com/office/powerpoint/2010/main" val="2648433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In this slide, we have four (4) gamma ray logs.</a:t>
            </a:r>
            <a:r>
              <a:rPr lang="en-US" altLang="en-US" baseline="0" dirty="0" smtClean="0"/>
              <a:t> </a:t>
            </a:r>
            <a:r>
              <a:rPr lang="en-US" altLang="en-US" dirty="0" smtClean="0"/>
              <a:t>Several depositional environments and lithologies have been interpreted for you</a:t>
            </a:r>
            <a:r>
              <a:rPr lang="en-US" altLang="en-US" baseline="0" dirty="0" smtClean="0"/>
              <a:t> here. The green represents </a:t>
            </a:r>
            <a:r>
              <a:rPr lang="en-US" altLang="en-US" dirty="0" smtClean="0"/>
              <a:t>coastal plain sandstones and mud,</a:t>
            </a:r>
            <a:r>
              <a:rPr lang="en-US" altLang="en-US" baseline="0" dirty="0" smtClean="0"/>
              <a:t> the y</a:t>
            </a:r>
            <a:r>
              <a:rPr lang="en-US" altLang="en-US" dirty="0" smtClean="0"/>
              <a:t>ellow represents</a:t>
            </a:r>
            <a:r>
              <a:rPr lang="en-US" altLang="en-US" baseline="0" dirty="0" smtClean="0"/>
              <a:t> the </a:t>
            </a:r>
            <a:r>
              <a:rPr lang="en-US" altLang="en-US" dirty="0" smtClean="0"/>
              <a:t>shallow marine sandstones (beach deposits and nearshore sands),</a:t>
            </a:r>
            <a:r>
              <a:rPr lang="en-US" altLang="en-US" baseline="0" dirty="0" smtClean="0"/>
              <a:t> and the g</a:t>
            </a:r>
            <a:r>
              <a:rPr lang="en-US" altLang="en-US" dirty="0" smtClean="0"/>
              <a:t>rey are</a:t>
            </a:r>
            <a:r>
              <a:rPr lang="en-US" altLang="en-US" baseline="0" dirty="0" smtClean="0"/>
              <a:t> </a:t>
            </a:r>
            <a:r>
              <a:rPr lang="en-US" altLang="en-US" dirty="0" smtClean="0"/>
              <a:t>shelf mudstones (offshore mud/clay).</a:t>
            </a:r>
            <a:r>
              <a:rPr lang="en-US" altLang="en-US" baseline="0" dirty="0" smtClean="0"/>
              <a:t> </a:t>
            </a:r>
            <a:r>
              <a:rPr lang="en-US" altLang="en-US" dirty="0" smtClean="0"/>
              <a:t>We would like to make some well-to-well correlations</a:t>
            </a:r>
            <a:r>
              <a:rPr lang="en-US" altLang="en-US" baseline="0" dirty="0" smtClean="0"/>
              <a:t> in the following slides.</a:t>
            </a: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19</a:t>
            </a:fld>
            <a:endParaRPr lang="en-US" altLang="en-US" dirty="0"/>
          </a:p>
        </p:txBody>
      </p:sp>
    </p:spTree>
    <p:extLst>
      <p:ext uri="{BB962C8B-B14F-4D97-AF65-F5344CB8AC3E}">
        <p14:creationId xmlns:p14="http://schemas.microsoft.com/office/powerpoint/2010/main" val="2827831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miter lim="800000"/>
            <a:headEnd/>
            <a:tailEnd/>
          </a:ln>
        </p:spPr>
        <p:txBody>
          <a:bodyPr/>
          <a:lstStyle/>
          <a:p>
            <a:fld id="{0787408C-6F81-4D4E-864A-BA89E5F7B118}" type="slidenum">
              <a:rPr lang="en-US" altLang="en-US"/>
              <a:pPr/>
              <a:t>2</a:t>
            </a:fld>
            <a:endParaRPr lang="en-US" altLang="en-US" dirty="0"/>
          </a:p>
        </p:txBody>
      </p:sp>
      <p:sp>
        <p:nvSpPr>
          <p:cNvPr id="17411" name="Rectangle 2"/>
          <p:cNvSpPr>
            <a:spLocks noGrp="1" noRot="1" noChangeAspect="1" noChangeArrowheads="1" noTextEdit="1"/>
          </p:cNvSpPr>
          <p:nvPr>
            <p:ph type="sldImg"/>
          </p:nvPr>
        </p:nvSpPr>
        <p:spPr>
          <a:xfrm>
            <a:off x="2925763" y="531813"/>
            <a:ext cx="3481387" cy="2611437"/>
          </a:xfrm>
          <a:ln/>
        </p:spPr>
      </p:sp>
      <p:sp>
        <p:nvSpPr>
          <p:cNvPr id="17412" name="Rectangle 3"/>
          <p:cNvSpPr>
            <a:spLocks noGrp="1" noChangeArrowheads="1"/>
          </p:cNvSpPr>
          <p:nvPr>
            <p:ph type="body" idx="1"/>
          </p:nvPr>
        </p:nvSpPr>
        <p:spPr>
          <a:xfrm>
            <a:off x="485775" y="3314700"/>
            <a:ext cx="8315325" cy="3138488"/>
          </a:xfrm>
          <a:noFill/>
        </p:spPr>
        <p:txBody>
          <a:bodyPr/>
          <a:lstStyle/>
          <a:p>
            <a:r>
              <a:rPr lang="en-US" altLang="en-US" dirty="0" smtClean="0"/>
              <a:t>This slide defines the </a:t>
            </a:r>
            <a:r>
              <a:rPr lang="en-US" altLang="en-US" dirty="0" smtClean="0"/>
              <a:t>two (2) </a:t>
            </a:r>
            <a:r>
              <a:rPr lang="en-US" altLang="en-US" dirty="0" smtClean="0"/>
              <a:t>basic types of data we get from wells.</a:t>
            </a:r>
            <a:r>
              <a:rPr lang="en-US" altLang="en-US" baseline="0" dirty="0" smtClean="0"/>
              <a:t> </a:t>
            </a:r>
            <a:r>
              <a:rPr lang="en-US" altLang="en-US" dirty="0" smtClean="0"/>
              <a:t>First, we get actual rock (sediment) samples.</a:t>
            </a:r>
            <a:r>
              <a:rPr lang="en-US" altLang="en-US" baseline="0" dirty="0" smtClean="0"/>
              <a:t> Later, w</a:t>
            </a:r>
            <a:r>
              <a:rPr lang="en-US" altLang="en-US" dirty="0" smtClean="0"/>
              <a:t>e will talk about cores and cuttings.</a:t>
            </a:r>
          </a:p>
          <a:p>
            <a:endParaRPr lang="en-US" altLang="en-US" dirty="0" smtClean="0"/>
          </a:p>
          <a:p>
            <a:r>
              <a:rPr lang="en-US" altLang="en-US" dirty="0" smtClean="0"/>
              <a:t>Then, </a:t>
            </a:r>
            <a:r>
              <a:rPr lang="en-US" altLang="en-US" dirty="0" smtClean="0"/>
              <a:t>we can get measurements by</a:t>
            </a:r>
            <a:r>
              <a:rPr lang="en-US" altLang="en-US" baseline="0" dirty="0" smtClean="0"/>
              <a:t> lowering instruments (referred to as tools) into the borehole and getting a variety of </a:t>
            </a:r>
            <a:r>
              <a:rPr lang="en-US" altLang="en-US" baseline="0" dirty="0" smtClean="0"/>
              <a:t>measurements. We’ll </a:t>
            </a:r>
            <a:r>
              <a:rPr lang="en-US" altLang="en-US" baseline="0" dirty="0" smtClean="0"/>
              <a:t>discuss </a:t>
            </a:r>
            <a:r>
              <a:rPr lang="en-US" altLang="en-US" baseline="0" dirty="0" smtClean="0"/>
              <a:t>five (5) </a:t>
            </a:r>
            <a:r>
              <a:rPr lang="en-US" altLang="en-US" baseline="0" dirty="0" smtClean="0"/>
              <a:t>of these tools later in this lecture.</a:t>
            </a:r>
            <a:endParaRPr lang="en-US" altLang="en-US" dirty="0" smtClean="0"/>
          </a:p>
        </p:txBody>
      </p:sp>
    </p:spTree>
    <p:extLst>
      <p:ext uri="{BB962C8B-B14F-4D97-AF65-F5344CB8AC3E}">
        <p14:creationId xmlns:p14="http://schemas.microsoft.com/office/powerpoint/2010/main" val="2307186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One option is to key in on the thicker nearshore sands and correlate their tops.</a:t>
            </a:r>
            <a:r>
              <a:rPr lang="en-US" altLang="en-US" baseline="0" dirty="0" smtClean="0"/>
              <a:t> </a:t>
            </a:r>
            <a:r>
              <a:rPr lang="en-US" altLang="en-US" dirty="0" smtClean="0"/>
              <a:t>That is want has been done here; the well logs have also been datumed (shifted up/down) to align on the top of the thick sands.</a:t>
            </a:r>
            <a:r>
              <a:rPr lang="en-US" altLang="en-US" baseline="0" dirty="0" smtClean="0"/>
              <a:t> </a:t>
            </a:r>
            <a:r>
              <a:rPr lang="en-US" altLang="en-US" dirty="0" smtClean="0"/>
              <a:t>This is called a lithostratigraphic correlation, since we are using lithologic type to say what correlates (is depositional time equivalent) with what. When units are given formation and member names, we are usually dealing with lithostratigraphic style of correlation.</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107760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An alternative way to correlate stratigraphic layers is to define units in each well that were deposited at about the same geologic time.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These geologic time lines may come from index fossils,</a:t>
            </a:r>
            <a:r>
              <a:rPr lang="en-US" altLang="en-US" baseline="0" dirty="0" smtClean="0"/>
              <a:t> or their </a:t>
            </a:r>
            <a:r>
              <a:rPr lang="en-US" altLang="en-US" dirty="0" smtClean="0"/>
              <a:t>first or last appearances.</a:t>
            </a:r>
            <a:r>
              <a:rPr lang="en-US" altLang="en-US" baseline="0" dirty="0" smtClean="0"/>
              <a:t> </a:t>
            </a:r>
            <a:r>
              <a:rPr lang="en-US" altLang="en-US" dirty="0" smtClean="0"/>
              <a:t>Some</a:t>
            </a:r>
            <a:r>
              <a:rPr lang="en-US" altLang="en-US" baseline="0" dirty="0" smtClean="0"/>
              <a:t> </a:t>
            </a:r>
            <a:r>
              <a:rPr lang="en-US" altLang="en-US" dirty="0" smtClean="0"/>
              <a:t>units can be easy to define as time correlative – e.g., a bentonite (volcanic) layer associated with a single volcanic eruption.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What can be done in many cases is to look for unique log responses that can be tracked from well to well.</a:t>
            </a:r>
            <a:r>
              <a:rPr lang="en-US" altLang="en-US" baseline="0" dirty="0" smtClean="0"/>
              <a:t> </a:t>
            </a:r>
            <a:r>
              <a:rPr lang="en-US" altLang="en-US" dirty="0" smtClean="0"/>
              <a:t>This is what you will be doing in Exercise 4.</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extLst>
      <p:ext uri="{BB962C8B-B14F-4D97-AF65-F5344CB8AC3E}">
        <p14:creationId xmlns:p14="http://schemas.microsoft.com/office/powerpoint/2010/main" val="1342399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Does it matter if we correlate using a lithostratigraphic approach versus a chronostratigraphic style?</a:t>
            </a:r>
            <a:r>
              <a:rPr lang="en-US" altLang="en-US" baseline="0" dirty="0" smtClean="0"/>
              <a:t> </a:t>
            </a:r>
            <a:r>
              <a:rPr lang="en-US" altLang="en-US" dirty="0" smtClean="0"/>
              <a:t>In an exploration stage, it probably makes little difference.</a:t>
            </a:r>
            <a:r>
              <a:rPr lang="en-US" altLang="en-US" baseline="0" dirty="0" smtClean="0"/>
              <a:t> </a:t>
            </a:r>
            <a:r>
              <a:rPr lang="en-US" altLang="en-US" dirty="0" smtClean="0"/>
              <a:t>You would probably want to drill the structure (crest) given either interpretation.</a:t>
            </a:r>
            <a:r>
              <a:rPr lang="en-US" altLang="en-US" baseline="0" dirty="0" smtClean="0"/>
              <a:t> </a:t>
            </a:r>
            <a:r>
              <a:rPr lang="en-US" altLang="en-US" dirty="0" smtClean="0"/>
              <a:t>BUT it can impact details that are important in the development and production stage of a new or old field.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Differences in the two (2) interpretations can lead to differences in</a:t>
            </a:r>
            <a:r>
              <a:rPr lang="en-US" altLang="en-US" baseline="0" dirty="0" smtClean="0"/>
              <a:t> e</a:t>
            </a:r>
            <a:r>
              <a:rPr lang="en-US" altLang="en-US" dirty="0" smtClean="0"/>
              <a:t>stimates of HC reserves (volumes), development plans, and how you might enhance recovery (e.g., drill injection wells).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For example, consider the two (2) deepest sands in well C.</a:t>
            </a:r>
            <a:r>
              <a:rPr lang="en-US" altLang="en-US" baseline="0" dirty="0" smtClean="0"/>
              <a:t> </a:t>
            </a:r>
            <a:r>
              <a:rPr lang="en-US" altLang="en-US" dirty="0" smtClean="0"/>
              <a:t>In the upper interpretation, these two (2) sands are totally isolated from the younger, thicker sands.</a:t>
            </a:r>
            <a:r>
              <a:rPr lang="en-US" altLang="en-US" baseline="0" dirty="0" smtClean="0"/>
              <a:t> </a:t>
            </a:r>
            <a:r>
              <a:rPr lang="en-US" altLang="en-US" dirty="0" smtClean="0"/>
              <a:t>In the lower figure, these two (2) sands are correlated with the thick sands in well A.</a:t>
            </a:r>
            <a:r>
              <a:rPr lang="en-US" altLang="en-US" baseline="0" dirty="0" smtClean="0"/>
              <a:t> </a:t>
            </a:r>
            <a:r>
              <a:rPr lang="en-US" altLang="en-US" dirty="0" smtClean="0"/>
              <a:t>In addition, in the lower</a:t>
            </a:r>
            <a:r>
              <a:rPr lang="en-US" altLang="en-US" baseline="0" dirty="0" smtClean="0"/>
              <a:t> figure</a:t>
            </a:r>
            <a:r>
              <a:rPr lang="en-US" altLang="en-US" dirty="0" smtClean="0"/>
              <a:t>, we could inject water into the sands in the A well and it could enhance recovery from the two (2) deepest sands in well C, whereas this is not true with the upper figure.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Our experience is that using a chronostratigraphic approach usually leads to better explanations of enhanced recovery efforts than does using the </a:t>
            </a:r>
            <a:r>
              <a:rPr lang="en-US" altLang="en-US" dirty="0" err="1" smtClean="0"/>
              <a:t>lithostratigraphic</a:t>
            </a:r>
            <a:r>
              <a:rPr lang="en-US" altLang="en-US" dirty="0" smtClean="0"/>
              <a:t> approach.</a:t>
            </a:r>
            <a:r>
              <a:rPr lang="en-US" altLang="en-US" baseline="0" dirty="0" smtClean="0"/>
              <a:t> </a:t>
            </a:r>
            <a:r>
              <a:rPr lang="en-US" altLang="en-US" dirty="0" smtClean="0"/>
              <a:t>The chronostratigraphic style is also more beneficial when using seismic data to predict lithologies and layering</a:t>
            </a:r>
            <a:r>
              <a:rPr lang="en-US" altLang="en-US" baseline="0" dirty="0" smtClean="0"/>
              <a:t> – more on this in later units.</a:t>
            </a: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extLst>
      <p:ext uri="{BB962C8B-B14F-4D97-AF65-F5344CB8AC3E}">
        <p14:creationId xmlns:p14="http://schemas.microsoft.com/office/powerpoint/2010/main" val="160388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Here we have five</a:t>
            </a:r>
            <a:r>
              <a:rPr lang="en-US" altLang="en-US" baseline="0" dirty="0" smtClean="0"/>
              <a:t> (</a:t>
            </a:r>
            <a:r>
              <a:rPr lang="en-US" altLang="en-US" dirty="0" smtClean="0"/>
              <a:t>5) logs from a US onshore basin.</a:t>
            </a:r>
            <a:r>
              <a:rPr lang="en-US" altLang="en-US" baseline="0" dirty="0" smtClean="0"/>
              <a:t> </a:t>
            </a:r>
            <a:r>
              <a:rPr lang="en-US" altLang="en-US" dirty="0" smtClean="0"/>
              <a:t>Three environments of deposition/rock types are color-coded.</a:t>
            </a:r>
            <a:r>
              <a:rPr lang="en-US" altLang="en-US" baseline="0" dirty="0" smtClean="0"/>
              <a:t> </a:t>
            </a:r>
            <a:r>
              <a:rPr lang="en-US" altLang="en-US" dirty="0" smtClean="0"/>
              <a:t>The horizontal lines are what have been interpreted as </a:t>
            </a:r>
            <a:r>
              <a:rPr lang="en-US" altLang="en-US" dirty="0" err="1" smtClean="0"/>
              <a:t>parasequence</a:t>
            </a:r>
            <a:r>
              <a:rPr lang="en-US" altLang="en-US" dirty="0" smtClean="0"/>
              <a:t> boundaries.</a:t>
            </a:r>
            <a:r>
              <a:rPr lang="en-US" altLang="en-US" baseline="0" dirty="0" smtClean="0"/>
              <a:t> </a:t>
            </a:r>
            <a:r>
              <a:rPr lang="en-US" altLang="en-US" dirty="0" smtClean="0"/>
              <a:t>The question is how to correlate between wells – to fill in the gaps.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23</a:t>
            </a:fld>
            <a:endParaRPr lang="en-US" altLang="en-US" dirty="0"/>
          </a:p>
        </p:txBody>
      </p:sp>
    </p:spTree>
    <p:extLst>
      <p:ext uri="{BB962C8B-B14F-4D97-AF65-F5344CB8AC3E}">
        <p14:creationId xmlns:p14="http://schemas.microsoft.com/office/powerpoint/2010/main" val="873286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Here is the interpretation as published by Van Wagoner et al., 1990.</a:t>
            </a:r>
            <a:r>
              <a:rPr lang="en-US" altLang="en-US" baseline="0" dirty="0" smtClean="0"/>
              <a:t> </a:t>
            </a:r>
            <a:r>
              <a:rPr lang="en-US" altLang="en-US" dirty="0" smtClean="0"/>
              <a:t>The lines represent parasequence boundaries – and are taken to be time correlative (time stratigraphic) surfaces.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24</a:t>
            </a:fld>
            <a:endParaRPr lang="en-US" altLang="en-US" dirty="0"/>
          </a:p>
        </p:txBody>
      </p:sp>
    </p:spTree>
    <p:extLst>
      <p:ext uri="{BB962C8B-B14F-4D97-AF65-F5344CB8AC3E}">
        <p14:creationId xmlns:p14="http://schemas.microsoft.com/office/powerpoint/2010/main" val="3106947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Our best data come from conventional cores.</a:t>
            </a:r>
            <a:r>
              <a:rPr lang="en-US" baseline="0" dirty="0" smtClean="0"/>
              <a:t> </a:t>
            </a:r>
            <a:r>
              <a:rPr lang="en-US" dirty="0" smtClean="0"/>
              <a:t>At a depth of interest, drilling stops</a:t>
            </a:r>
            <a:r>
              <a:rPr lang="en-US" baseline="0" dirty="0" smtClean="0"/>
              <a:t>,</a:t>
            </a:r>
            <a:r>
              <a:rPr lang="en-US" dirty="0" smtClean="0"/>
              <a:t> a core barrel (pipe) is pushed into the rocks at the base of the hole, and sediment is captured.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figures show portions of </a:t>
            </a:r>
            <a:r>
              <a:rPr lang="en-US" dirty="0" smtClean="0"/>
              <a:t>three (3) </a:t>
            </a:r>
            <a:r>
              <a:rPr lang="en-US" dirty="0" smtClean="0"/>
              <a:t>such cores that captured different </a:t>
            </a:r>
            <a:r>
              <a:rPr lang="en-US" dirty="0" err="1" smtClean="0"/>
              <a:t>lithologies</a:t>
            </a:r>
            <a:r>
              <a:rPr lang="en-US" dirty="0" smtClean="0"/>
              <a:t>.</a:t>
            </a:r>
            <a:r>
              <a:rPr lang="en-US" baseline="0" dirty="0" smtClean="0"/>
              <a:t> </a:t>
            </a:r>
            <a:r>
              <a:rPr lang="en-US" dirty="0" smtClean="0"/>
              <a:t>The </a:t>
            </a:r>
            <a:r>
              <a:rPr lang="en-US" dirty="0" smtClean="0"/>
              <a:t>types of information we can get in terms of reservoir, source rocks, and seals are </a:t>
            </a:r>
            <a:r>
              <a:rPr lang="en-US" dirty="0" smtClean="0"/>
              <a:t>listed.</a:t>
            </a:r>
            <a:r>
              <a:rPr lang="en-US" baseline="0" dirty="0" smtClean="0"/>
              <a:t> </a:t>
            </a:r>
            <a:r>
              <a:rPr lang="en-US" dirty="0" smtClean="0"/>
              <a:t>The </a:t>
            </a:r>
            <a:r>
              <a:rPr lang="en-US" dirty="0" smtClean="0"/>
              <a:t>worst thing about cores is that it takes a lot of rig time and that means lots of money.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extLst>
      <p:ext uri="{BB962C8B-B14F-4D97-AF65-F5344CB8AC3E}">
        <p14:creationId xmlns:p14="http://schemas.microsoft.com/office/powerpoint/2010/main" val="1890306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Sidewall cores are less expensive,</a:t>
            </a:r>
            <a:r>
              <a:rPr lang="en-US" altLang="en-US" baseline="0" dirty="0" smtClean="0"/>
              <a:t> but we get very small samples. The process was shown on Slide 9, Lecture 3. You can think of a hollow bullet being fired into the side of a borehole. We recover a small plug of sediment, on the order of an inch in diameter. The impact can shatter the rock, destroying sedimentary structures and layering. We can get much of the data above from conventional cores; however, with some exceptions. The exceptions have been dimmed to a light blue in this slide.</a:t>
            </a: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extLst>
      <p:ext uri="{BB962C8B-B14F-4D97-AF65-F5344CB8AC3E}">
        <p14:creationId xmlns:p14="http://schemas.microsoft.com/office/powerpoint/2010/main" val="3785335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Cuttings are the “rock shavings” that come to the surface during drilling.</a:t>
            </a:r>
            <a:r>
              <a:rPr lang="en-US" altLang="en-US" baseline="0" dirty="0" smtClean="0"/>
              <a:t> </a:t>
            </a:r>
            <a:r>
              <a:rPr lang="en-US" altLang="en-US" dirty="0" smtClean="0"/>
              <a:t>An</a:t>
            </a:r>
            <a:r>
              <a:rPr lang="en-US" altLang="en-US" baseline="0" dirty="0" smtClean="0"/>
              <a:t> analog is the wood shavings that you get when you drill into a piece of wood.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Cuttings can be used to get indications of the rock type and geologic ages of the rock being cut.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There are </a:t>
            </a:r>
            <a:r>
              <a:rPr lang="en-US" altLang="en-US" baseline="0" dirty="0" smtClean="0"/>
              <a:t>two (2) </a:t>
            </a:r>
            <a:r>
              <a:rPr lang="en-US" altLang="en-US" baseline="0" dirty="0" smtClean="0"/>
              <a:t>main problems with cutting samples: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altLang="en-US" baseline="0" dirty="0" smtClean="0"/>
              <a:t>The rock is pulverized, so we can’t get many properties.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altLang="en-US" baseline="0" dirty="0" smtClean="0"/>
              <a:t>We don’t know the depth for the rock shavings.  We can estimate the time it would take for a shaving to come up from depth (e.g., we might estimate that when we are drilling at 10,124 ft it would take X minutes for the material to get to the surface.  Also, rock material can break loose at any depth shallower than the drill bit (cavings).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good thing about cuttings are that they are very inexpensive to collect (bag) and analyze.</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3609386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Let’s move on to well log measurements.</a:t>
            </a:r>
            <a:r>
              <a:rPr lang="en-US" altLang="en-US" baseline="0" dirty="0" smtClean="0"/>
              <a:t> </a:t>
            </a:r>
            <a:r>
              <a:rPr lang="en-US" altLang="en-US" dirty="0" smtClean="0"/>
              <a:t>The top of this chart lists some of the most common well log data, and along the left hand</a:t>
            </a:r>
            <a:r>
              <a:rPr lang="en-US" altLang="en-US" baseline="0" dirty="0" smtClean="0"/>
              <a:t> side, </a:t>
            </a:r>
            <a:r>
              <a:rPr lang="en-US" altLang="en-US" dirty="0" smtClean="0"/>
              <a:t>the property</a:t>
            </a:r>
            <a:r>
              <a:rPr lang="en-US" altLang="en-US" baseline="0" dirty="0" smtClean="0"/>
              <a:t> or </a:t>
            </a:r>
            <a:r>
              <a:rPr lang="en-US" altLang="en-US" dirty="0" smtClean="0"/>
              <a:t>use of the data.</a:t>
            </a:r>
            <a:r>
              <a:rPr lang="en-US" altLang="en-US" baseline="0" dirty="0" smtClean="0"/>
              <a:t> </a:t>
            </a:r>
            <a:r>
              <a:rPr lang="en-US" altLang="en-US" dirty="0" smtClean="0"/>
              <a:t>The red circles indicate major applications,</a:t>
            </a:r>
            <a:r>
              <a:rPr lang="en-US" altLang="en-US" baseline="0" dirty="0" smtClean="0"/>
              <a:t> while the </a:t>
            </a:r>
            <a:r>
              <a:rPr lang="en-US" altLang="en-US" dirty="0" smtClean="0"/>
              <a:t>smaller green circles represent secondary uses.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3771372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We will briefly look at these five (5) types of key well logs.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extLst>
      <p:ext uri="{BB962C8B-B14F-4D97-AF65-F5344CB8AC3E}">
        <p14:creationId xmlns:p14="http://schemas.microsoft.com/office/powerpoint/2010/main" val="3536988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One important</a:t>
            </a:r>
            <a:r>
              <a:rPr lang="en-US" altLang="en-US" baseline="0" dirty="0" smtClean="0"/>
              <a:t> </a:t>
            </a:r>
            <a:r>
              <a:rPr lang="en-US" altLang="en-US" dirty="0" smtClean="0"/>
              <a:t>parameter to know is the size (diameter) of the well bore as a function of depth.</a:t>
            </a:r>
            <a:r>
              <a:rPr lang="en-US" altLang="en-US" baseline="0" dirty="0" smtClean="0"/>
              <a:t> </a:t>
            </a:r>
            <a:r>
              <a:rPr lang="en-US" altLang="en-US" dirty="0" smtClean="0"/>
              <a:t>Some logs need the tools to touch or be near the rock formations to get accurate measurements.</a:t>
            </a:r>
            <a:r>
              <a:rPr lang="en-US" altLang="en-US" baseline="0" dirty="0" smtClean="0"/>
              <a:t> Thus,</a:t>
            </a:r>
            <a:r>
              <a:rPr lang="en-US" altLang="en-US" dirty="0" smtClean="0"/>
              <a:t> if we know a certain portion of the well bore is much larger than average, we may need to correct or delete data from these zones.</a:t>
            </a:r>
            <a:r>
              <a:rPr lang="en-US" altLang="en-US"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diameter of the drill bit is the primary control on hole size.</a:t>
            </a:r>
            <a:r>
              <a:rPr lang="en-US" altLang="en-US" baseline="0" dirty="0" smtClean="0"/>
              <a:t> </a:t>
            </a:r>
            <a:r>
              <a:rPr lang="en-US" altLang="en-US" dirty="0" smtClean="0"/>
              <a:t>Other factors that influence the size of the borehole include</a:t>
            </a:r>
            <a:r>
              <a:rPr lang="en-US" altLang="en-US" baseline="0" dirty="0" smtClean="0"/>
              <a:t> c</a:t>
            </a:r>
            <a:r>
              <a:rPr lang="en-US" altLang="en-US" dirty="0" smtClean="0"/>
              <a:t>hanges in stress state,</a:t>
            </a:r>
            <a:r>
              <a:rPr lang="en-US" altLang="en-US" baseline="0" dirty="0" smtClean="0"/>
              <a:t> </a:t>
            </a:r>
            <a:r>
              <a:rPr lang="en-US" altLang="en-US" dirty="0" smtClean="0"/>
              <a:t>borehole breakout,</a:t>
            </a:r>
            <a:r>
              <a:rPr lang="en-US" altLang="en-US" baseline="0" dirty="0" smtClean="0"/>
              <a:t> </a:t>
            </a:r>
            <a:r>
              <a:rPr lang="en-US" altLang="en-US" dirty="0" smtClean="0"/>
              <a:t>induced fracturing,</a:t>
            </a:r>
            <a:r>
              <a:rPr lang="en-US" altLang="en-US" baseline="0" dirty="0" smtClean="0"/>
              <a:t> salt </a:t>
            </a:r>
            <a:r>
              <a:rPr lang="en-US" altLang="en-US" dirty="0" smtClean="0"/>
              <a:t>creep,</a:t>
            </a:r>
            <a:r>
              <a:rPr lang="en-US" altLang="en-US" baseline="0" dirty="0" smtClean="0"/>
              <a:t> c</a:t>
            </a:r>
            <a:r>
              <a:rPr lang="en-US" altLang="en-US" dirty="0" smtClean="0"/>
              <a:t>hemical reactions,</a:t>
            </a:r>
            <a:r>
              <a:rPr lang="en-US" altLang="en-US" baseline="0" dirty="0" smtClean="0"/>
              <a:t> </a:t>
            </a:r>
            <a:r>
              <a:rPr lang="en-US" altLang="en-US" dirty="0" smtClean="0"/>
              <a:t>swelling clays in </a:t>
            </a:r>
            <a:r>
              <a:rPr lang="en-US" altLang="en-US" dirty="0" err="1" smtClean="0"/>
              <a:t>shales</a:t>
            </a:r>
            <a:r>
              <a:rPr lang="en-US" altLang="en-US" dirty="0" smtClean="0"/>
              <a:t>,</a:t>
            </a:r>
            <a:r>
              <a:rPr lang="en-US" altLang="en-US" baseline="0" dirty="0" smtClean="0"/>
              <a:t> </a:t>
            </a:r>
            <a:r>
              <a:rPr lang="en-US" altLang="en-US" dirty="0" smtClean="0"/>
              <a:t>dissolution of salt,</a:t>
            </a:r>
            <a:r>
              <a:rPr lang="en-US" altLang="en-US" baseline="0" dirty="0" smtClean="0"/>
              <a:t> the d</a:t>
            </a:r>
            <a:r>
              <a:rPr lang="en-US" altLang="en-US" dirty="0" smtClean="0"/>
              <a:t>rilling process itself, spiraling of the borehole,</a:t>
            </a:r>
            <a:r>
              <a:rPr lang="en-US" altLang="en-US" baseline="0" dirty="0" smtClean="0"/>
              <a:t> and </a:t>
            </a:r>
            <a:r>
              <a:rPr lang="en-US" altLang="en-US" dirty="0" smtClean="0"/>
              <a:t>bit marks.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239699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a:t>
            </a:r>
            <a:r>
              <a:rPr lang="en-US" altLang="en-US" baseline="0" dirty="0" smtClean="0"/>
              <a:t> slide shows </a:t>
            </a:r>
            <a:r>
              <a:rPr lang="en-US" altLang="en-US" dirty="0" smtClean="0"/>
              <a:t>a diagram of a caliper log,</a:t>
            </a:r>
            <a:r>
              <a:rPr lang="en-US" altLang="en-US" baseline="0" dirty="0" smtClean="0"/>
              <a:t> which</a:t>
            </a:r>
            <a:r>
              <a:rPr lang="en-US" altLang="en-US" dirty="0" smtClean="0"/>
              <a:t> measures the size of the borehole.</a:t>
            </a:r>
            <a:r>
              <a:rPr lang="en-US" altLang="en-US" baseline="0" dirty="0" smtClean="0"/>
              <a:t> </a:t>
            </a:r>
            <a:r>
              <a:rPr lang="en-US" altLang="en-US" dirty="0" smtClean="0"/>
              <a:t>The caliper works</a:t>
            </a:r>
            <a:r>
              <a:rPr lang="en-US" altLang="en-US" baseline="0" dirty="0" smtClean="0"/>
              <a:t> by</a:t>
            </a:r>
            <a:r>
              <a:rPr lang="en-US" altLang="en-US" dirty="0" smtClean="0"/>
              <a:t> use</a:t>
            </a:r>
            <a:r>
              <a:rPr lang="en-US" altLang="en-US" baseline="0" dirty="0" smtClean="0"/>
              <a:t> of</a:t>
            </a:r>
            <a:r>
              <a:rPr lang="en-US" altLang="en-US" dirty="0" smtClean="0"/>
              <a:t> two (2) or more “arms” that are pushed out hydraulically so that they touch the sides of the bore hole.</a:t>
            </a:r>
            <a:r>
              <a:rPr lang="en-US" altLang="en-US" baseline="0" dirty="0" smtClean="0"/>
              <a:t> </a:t>
            </a:r>
            <a:r>
              <a:rPr lang="en-US" altLang="en-US" dirty="0" smtClean="0"/>
              <a:t>The hydraulic systems are calibrated to give us the hole size in inches or centimeters.</a:t>
            </a:r>
            <a:r>
              <a:rPr lang="en-US" altLang="en-US" baseline="0" dirty="0" smtClean="0"/>
              <a:t> </a:t>
            </a:r>
            <a:r>
              <a:rPr lang="en-US" altLang="en-US" dirty="0" smtClean="0"/>
              <a:t>This information is used to</a:t>
            </a:r>
            <a:r>
              <a:rPr lang="en-US" altLang="en-US" baseline="0" dirty="0" smtClean="0"/>
              <a:t> c</a:t>
            </a:r>
            <a:r>
              <a:rPr lang="en-US" altLang="en-US" dirty="0" smtClean="0"/>
              <a:t>orrect logs that are sensitive to hole size,</a:t>
            </a:r>
            <a:r>
              <a:rPr lang="en-US" altLang="en-US" baseline="0" dirty="0" smtClean="0"/>
              <a:t> </a:t>
            </a:r>
            <a:r>
              <a:rPr lang="en-US" altLang="en-US" dirty="0" smtClean="0"/>
              <a:t>determine how much cement is needed when casing (lining) the well,</a:t>
            </a:r>
            <a:r>
              <a:rPr lang="en-US" altLang="en-US" baseline="0" dirty="0" smtClean="0"/>
              <a:t> </a:t>
            </a:r>
            <a:r>
              <a:rPr lang="en-US" altLang="en-US" dirty="0" smtClean="0"/>
              <a:t>obtain some </a:t>
            </a:r>
            <a:r>
              <a:rPr lang="en-US" altLang="en-US" dirty="0" err="1" smtClean="0"/>
              <a:t>lithologic</a:t>
            </a:r>
            <a:r>
              <a:rPr lang="en-US" altLang="en-US" dirty="0" smtClean="0"/>
              <a:t> information</a:t>
            </a:r>
            <a:r>
              <a:rPr lang="en-US" altLang="en-US" baseline="0" dirty="0" smtClean="0"/>
              <a:t> (</a:t>
            </a:r>
            <a:r>
              <a:rPr lang="en-US" altLang="en-US" dirty="0" smtClean="0"/>
              <a:t>e.g., large diameter zones (washouts) indicate unconsolidated (loose) rocks), and</a:t>
            </a:r>
            <a:r>
              <a:rPr lang="en-US" altLang="en-US" baseline="0" dirty="0" smtClean="0"/>
              <a:t> d</a:t>
            </a:r>
            <a:r>
              <a:rPr lang="en-US" altLang="en-US" dirty="0" smtClean="0"/>
              <a:t>etermine stress fields from borehole break-outs.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9</a:t>
            </a:fld>
            <a:endParaRPr lang="en-US" altLang="en-US" dirty="0"/>
          </a:p>
        </p:txBody>
      </p:sp>
    </p:spTree>
    <p:extLst>
      <p:ext uri="{BB962C8B-B14F-4D97-AF65-F5344CB8AC3E}">
        <p14:creationId xmlns:p14="http://schemas.microsoft.com/office/powerpoint/2010/main" val="3580897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fld id="{E2632309-6E10-4E78-84C5-1F9E9994AA6E}" type="slidenum">
              <a:rPr lang="en-US" altLang="en-US" sz="1100">
                <a:solidFill>
                  <a:srgbClr val="F2F2F2"/>
                </a:solidFill>
                <a:latin typeface="Verdana" pitchFamily="34" charset="0"/>
              </a:rPr>
              <a:pPr algn="r" eaLnBrk="1" hangingPunct="1"/>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wmf"/><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hyperlink" Target="http://phigblog.files.wordpress.com/2010/02/drilling-blocks.jpg" TargetMode="External"/><Relationship Id="rId6" Type="http://schemas.openxmlformats.org/officeDocument/2006/relationships/image" Target="../media/image13.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510638" y="2185059"/>
            <a:ext cx="2624447" cy="1662546"/>
          </a:xfrm>
          <a:prstGeom prst="rect">
            <a:avLst/>
          </a:prstGeom>
          <a:solidFill>
            <a:srgbClr val="000066"/>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779588" y="1468691"/>
              <a:ext cx="3303052"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4.  Well Data</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pic>
        <p:nvPicPr>
          <p:cNvPr id="14" name="Picture 458"/>
          <p:cNvPicPr>
            <a:picLocks noChangeArrowheads="1"/>
          </p:cNvPicPr>
          <p:nvPr/>
        </p:nvPicPr>
        <p:blipFill>
          <a:blip r:embed="rId3" cstate="print"/>
          <a:srcRect r="3442"/>
          <a:stretch>
            <a:fillRect/>
          </a:stretch>
        </p:blipFill>
        <p:spPr bwMode="auto">
          <a:xfrm>
            <a:off x="585788" y="3942608"/>
            <a:ext cx="1644685" cy="2447080"/>
          </a:xfrm>
          <a:prstGeom prst="rect">
            <a:avLst/>
          </a:prstGeom>
          <a:noFill/>
          <a:ln w="28575">
            <a:solidFill>
              <a:srgbClr val="FF0000"/>
            </a:solidFill>
            <a:miter lim="800000"/>
            <a:headEnd/>
            <a:tailEnd/>
          </a:ln>
          <a:effectLst/>
        </p:spPr>
      </p:pic>
      <p:grpSp>
        <p:nvGrpSpPr>
          <p:cNvPr id="15" name="Group 465"/>
          <p:cNvGrpSpPr>
            <a:grpSpLocks/>
          </p:cNvGrpSpPr>
          <p:nvPr/>
        </p:nvGrpSpPr>
        <p:grpSpPr bwMode="auto">
          <a:xfrm>
            <a:off x="550863" y="2204413"/>
            <a:ext cx="2543175" cy="1627187"/>
            <a:chOff x="333" y="1172"/>
            <a:chExt cx="1707" cy="1092"/>
          </a:xfrm>
        </p:grpSpPr>
        <p:pic>
          <p:nvPicPr>
            <p:cNvPr id="17" name="Picture 460"/>
            <p:cNvPicPr>
              <a:picLocks noChangeAspect="1" noChangeArrowheads="1"/>
            </p:cNvPicPr>
            <p:nvPr/>
          </p:nvPicPr>
          <p:blipFill>
            <a:blip r:embed="rId4" cstate="print"/>
            <a:srcRect l="2829" t="2567" r="1414" b="3300"/>
            <a:stretch>
              <a:fillRect/>
            </a:stretch>
          </p:blipFill>
          <p:spPr bwMode="auto">
            <a:xfrm>
              <a:off x="389" y="1201"/>
              <a:ext cx="1625" cy="1027"/>
            </a:xfrm>
            <a:prstGeom prst="rect">
              <a:avLst/>
            </a:prstGeom>
            <a:noFill/>
            <a:ln w="28575">
              <a:noFill/>
              <a:miter lim="800000"/>
              <a:headEnd/>
              <a:tailEnd/>
            </a:ln>
          </p:spPr>
        </p:pic>
        <p:sp>
          <p:nvSpPr>
            <p:cNvPr id="18" name="Freeform 462"/>
            <p:cNvSpPr>
              <a:spLocks/>
            </p:cNvSpPr>
            <p:nvPr/>
          </p:nvSpPr>
          <p:spPr bwMode="auto">
            <a:xfrm>
              <a:off x="339" y="1223"/>
              <a:ext cx="1698" cy="1041"/>
            </a:xfrm>
            <a:custGeom>
              <a:avLst/>
              <a:gdLst/>
              <a:ahLst/>
              <a:cxnLst>
                <a:cxn ang="0">
                  <a:pos x="195" y="177"/>
                </a:cxn>
                <a:cxn ang="0">
                  <a:pos x="396" y="126"/>
                </a:cxn>
                <a:cxn ang="0">
                  <a:pos x="384" y="87"/>
                </a:cxn>
                <a:cxn ang="0">
                  <a:pos x="429" y="96"/>
                </a:cxn>
                <a:cxn ang="0">
                  <a:pos x="507" y="87"/>
                </a:cxn>
                <a:cxn ang="0">
                  <a:pos x="549" y="120"/>
                </a:cxn>
                <a:cxn ang="0">
                  <a:pos x="567" y="0"/>
                </a:cxn>
                <a:cxn ang="0">
                  <a:pos x="597" y="132"/>
                </a:cxn>
                <a:cxn ang="0">
                  <a:pos x="615" y="111"/>
                </a:cxn>
                <a:cxn ang="0">
                  <a:pos x="717" y="72"/>
                </a:cxn>
                <a:cxn ang="0">
                  <a:pos x="816" y="42"/>
                </a:cxn>
                <a:cxn ang="0">
                  <a:pos x="945" y="30"/>
                </a:cxn>
                <a:cxn ang="0">
                  <a:pos x="1017" y="66"/>
                </a:cxn>
                <a:cxn ang="0">
                  <a:pos x="1044" y="108"/>
                </a:cxn>
                <a:cxn ang="0">
                  <a:pos x="1116" y="123"/>
                </a:cxn>
                <a:cxn ang="0">
                  <a:pos x="1626" y="381"/>
                </a:cxn>
                <a:cxn ang="0">
                  <a:pos x="1656" y="615"/>
                </a:cxn>
                <a:cxn ang="0">
                  <a:pos x="1575" y="660"/>
                </a:cxn>
                <a:cxn ang="0">
                  <a:pos x="1560" y="732"/>
                </a:cxn>
                <a:cxn ang="0">
                  <a:pos x="1485" y="762"/>
                </a:cxn>
                <a:cxn ang="0">
                  <a:pos x="1416" y="765"/>
                </a:cxn>
                <a:cxn ang="0">
                  <a:pos x="1362" y="792"/>
                </a:cxn>
                <a:cxn ang="0">
                  <a:pos x="780" y="852"/>
                </a:cxn>
                <a:cxn ang="0">
                  <a:pos x="720" y="924"/>
                </a:cxn>
                <a:cxn ang="0">
                  <a:pos x="609" y="939"/>
                </a:cxn>
                <a:cxn ang="0">
                  <a:pos x="549" y="906"/>
                </a:cxn>
                <a:cxn ang="0">
                  <a:pos x="327" y="867"/>
                </a:cxn>
                <a:cxn ang="0">
                  <a:pos x="207" y="825"/>
                </a:cxn>
                <a:cxn ang="0">
                  <a:pos x="162" y="840"/>
                </a:cxn>
                <a:cxn ang="0">
                  <a:pos x="78" y="798"/>
                </a:cxn>
                <a:cxn ang="0">
                  <a:pos x="126" y="720"/>
                </a:cxn>
                <a:cxn ang="0">
                  <a:pos x="117" y="435"/>
                </a:cxn>
                <a:cxn ang="0">
                  <a:pos x="156" y="234"/>
                </a:cxn>
                <a:cxn ang="0">
                  <a:pos x="0" y="1041"/>
                </a:cxn>
                <a:cxn ang="0">
                  <a:pos x="1698" y="6"/>
                </a:cxn>
                <a:cxn ang="0">
                  <a:pos x="129" y="219"/>
                </a:cxn>
              </a:cxnLst>
              <a:rect l="0" t="0" r="r" b="b"/>
              <a:pathLst>
                <a:path w="1698" h="1041">
                  <a:moveTo>
                    <a:pt x="129" y="219"/>
                  </a:moveTo>
                  <a:lnTo>
                    <a:pt x="195" y="177"/>
                  </a:lnTo>
                  <a:lnTo>
                    <a:pt x="270" y="153"/>
                  </a:lnTo>
                  <a:lnTo>
                    <a:pt x="396" y="126"/>
                  </a:lnTo>
                  <a:lnTo>
                    <a:pt x="378" y="105"/>
                  </a:lnTo>
                  <a:lnTo>
                    <a:pt x="384" y="87"/>
                  </a:lnTo>
                  <a:lnTo>
                    <a:pt x="408" y="84"/>
                  </a:lnTo>
                  <a:lnTo>
                    <a:pt x="429" y="96"/>
                  </a:lnTo>
                  <a:lnTo>
                    <a:pt x="486" y="96"/>
                  </a:lnTo>
                  <a:lnTo>
                    <a:pt x="507" y="87"/>
                  </a:lnTo>
                  <a:lnTo>
                    <a:pt x="528" y="99"/>
                  </a:lnTo>
                  <a:lnTo>
                    <a:pt x="549" y="120"/>
                  </a:lnTo>
                  <a:lnTo>
                    <a:pt x="567" y="123"/>
                  </a:lnTo>
                  <a:lnTo>
                    <a:pt x="567" y="0"/>
                  </a:lnTo>
                  <a:lnTo>
                    <a:pt x="588" y="24"/>
                  </a:lnTo>
                  <a:lnTo>
                    <a:pt x="597" y="132"/>
                  </a:lnTo>
                  <a:lnTo>
                    <a:pt x="630" y="138"/>
                  </a:lnTo>
                  <a:lnTo>
                    <a:pt x="615" y="111"/>
                  </a:lnTo>
                  <a:lnTo>
                    <a:pt x="687" y="84"/>
                  </a:lnTo>
                  <a:lnTo>
                    <a:pt x="717" y="72"/>
                  </a:lnTo>
                  <a:lnTo>
                    <a:pt x="768" y="75"/>
                  </a:lnTo>
                  <a:lnTo>
                    <a:pt x="816" y="42"/>
                  </a:lnTo>
                  <a:lnTo>
                    <a:pt x="876" y="24"/>
                  </a:lnTo>
                  <a:lnTo>
                    <a:pt x="945" y="30"/>
                  </a:lnTo>
                  <a:lnTo>
                    <a:pt x="999" y="39"/>
                  </a:lnTo>
                  <a:lnTo>
                    <a:pt x="1017" y="66"/>
                  </a:lnTo>
                  <a:lnTo>
                    <a:pt x="1020" y="108"/>
                  </a:lnTo>
                  <a:lnTo>
                    <a:pt x="1044" y="108"/>
                  </a:lnTo>
                  <a:lnTo>
                    <a:pt x="1101" y="105"/>
                  </a:lnTo>
                  <a:lnTo>
                    <a:pt x="1116" y="123"/>
                  </a:lnTo>
                  <a:lnTo>
                    <a:pt x="1578" y="195"/>
                  </a:lnTo>
                  <a:lnTo>
                    <a:pt x="1626" y="381"/>
                  </a:lnTo>
                  <a:lnTo>
                    <a:pt x="1632" y="609"/>
                  </a:lnTo>
                  <a:lnTo>
                    <a:pt x="1656" y="615"/>
                  </a:lnTo>
                  <a:lnTo>
                    <a:pt x="1662" y="651"/>
                  </a:lnTo>
                  <a:lnTo>
                    <a:pt x="1575" y="660"/>
                  </a:lnTo>
                  <a:lnTo>
                    <a:pt x="1578" y="729"/>
                  </a:lnTo>
                  <a:lnTo>
                    <a:pt x="1560" y="732"/>
                  </a:lnTo>
                  <a:cubicBezTo>
                    <a:pt x="1544" y="756"/>
                    <a:pt x="1542" y="747"/>
                    <a:pt x="1527" y="762"/>
                  </a:cubicBezTo>
                  <a:lnTo>
                    <a:pt x="1485" y="762"/>
                  </a:lnTo>
                  <a:lnTo>
                    <a:pt x="1437" y="759"/>
                  </a:lnTo>
                  <a:lnTo>
                    <a:pt x="1416" y="765"/>
                  </a:lnTo>
                  <a:lnTo>
                    <a:pt x="1398" y="786"/>
                  </a:lnTo>
                  <a:lnTo>
                    <a:pt x="1362" y="792"/>
                  </a:lnTo>
                  <a:lnTo>
                    <a:pt x="1305" y="777"/>
                  </a:lnTo>
                  <a:lnTo>
                    <a:pt x="780" y="852"/>
                  </a:lnTo>
                  <a:lnTo>
                    <a:pt x="762" y="894"/>
                  </a:lnTo>
                  <a:lnTo>
                    <a:pt x="720" y="924"/>
                  </a:lnTo>
                  <a:lnTo>
                    <a:pt x="669" y="936"/>
                  </a:lnTo>
                  <a:lnTo>
                    <a:pt x="609" y="939"/>
                  </a:lnTo>
                  <a:lnTo>
                    <a:pt x="573" y="927"/>
                  </a:lnTo>
                  <a:lnTo>
                    <a:pt x="549" y="906"/>
                  </a:lnTo>
                  <a:lnTo>
                    <a:pt x="186" y="882"/>
                  </a:lnTo>
                  <a:lnTo>
                    <a:pt x="327" y="867"/>
                  </a:lnTo>
                  <a:lnTo>
                    <a:pt x="312" y="849"/>
                  </a:lnTo>
                  <a:lnTo>
                    <a:pt x="207" y="825"/>
                  </a:lnTo>
                  <a:lnTo>
                    <a:pt x="204" y="846"/>
                  </a:lnTo>
                  <a:lnTo>
                    <a:pt x="162" y="840"/>
                  </a:lnTo>
                  <a:lnTo>
                    <a:pt x="159" y="816"/>
                  </a:lnTo>
                  <a:lnTo>
                    <a:pt x="78" y="798"/>
                  </a:lnTo>
                  <a:lnTo>
                    <a:pt x="78" y="726"/>
                  </a:lnTo>
                  <a:lnTo>
                    <a:pt x="126" y="720"/>
                  </a:lnTo>
                  <a:lnTo>
                    <a:pt x="123" y="618"/>
                  </a:lnTo>
                  <a:lnTo>
                    <a:pt x="117" y="435"/>
                  </a:lnTo>
                  <a:lnTo>
                    <a:pt x="138" y="303"/>
                  </a:lnTo>
                  <a:lnTo>
                    <a:pt x="156" y="234"/>
                  </a:lnTo>
                  <a:lnTo>
                    <a:pt x="0" y="276"/>
                  </a:lnTo>
                  <a:lnTo>
                    <a:pt x="0" y="1041"/>
                  </a:lnTo>
                  <a:lnTo>
                    <a:pt x="1698" y="1041"/>
                  </a:lnTo>
                  <a:lnTo>
                    <a:pt x="1698" y="6"/>
                  </a:lnTo>
                  <a:lnTo>
                    <a:pt x="180" y="6"/>
                  </a:lnTo>
                  <a:lnTo>
                    <a:pt x="129" y="219"/>
                  </a:lnTo>
                  <a:close/>
                </a:path>
              </a:pathLst>
            </a:custGeom>
            <a:solidFill>
              <a:srgbClr val="000066"/>
            </a:solidFill>
            <a:ln w="28575">
              <a:noFill/>
              <a:round/>
              <a:headEnd/>
              <a:tailEnd/>
            </a:ln>
            <a:effectLst/>
          </p:spPr>
          <p:txBody>
            <a:bodyPr/>
            <a:lstStyle/>
            <a:p>
              <a:endParaRPr lang="en-US" dirty="0"/>
            </a:p>
          </p:txBody>
        </p:sp>
        <p:sp>
          <p:nvSpPr>
            <p:cNvPr id="19" name="Freeform 463"/>
            <p:cNvSpPr>
              <a:spLocks/>
            </p:cNvSpPr>
            <p:nvPr/>
          </p:nvSpPr>
          <p:spPr bwMode="auto">
            <a:xfrm>
              <a:off x="333" y="1172"/>
              <a:ext cx="1707" cy="378"/>
            </a:xfrm>
            <a:custGeom>
              <a:avLst/>
              <a:gdLst/>
              <a:ahLst/>
              <a:cxnLst>
                <a:cxn ang="0">
                  <a:pos x="156" y="309"/>
                </a:cxn>
                <a:cxn ang="0">
                  <a:pos x="162" y="285"/>
                </a:cxn>
                <a:cxn ang="0">
                  <a:pos x="126" y="276"/>
                </a:cxn>
                <a:cxn ang="0">
                  <a:pos x="198" y="195"/>
                </a:cxn>
                <a:cxn ang="0">
                  <a:pos x="573" y="54"/>
                </a:cxn>
                <a:cxn ang="0">
                  <a:pos x="1056" y="66"/>
                </a:cxn>
                <a:cxn ang="0">
                  <a:pos x="1707" y="132"/>
                </a:cxn>
                <a:cxn ang="0">
                  <a:pos x="1707" y="0"/>
                </a:cxn>
                <a:cxn ang="0">
                  <a:pos x="0" y="0"/>
                </a:cxn>
                <a:cxn ang="0">
                  <a:pos x="0" y="360"/>
                </a:cxn>
                <a:cxn ang="0">
                  <a:pos x="156" y="309"/>
                </a:cxn>
              </a:cxnLst>
              <a:rect l="0" t="0" r="r" b="b"/>
              <a:pathLst>
                <a:path w="1707" h="360">
                  <a:moveTo>
                    <a:pt x="156" y="309"/>
                  </a:moveTo>
                  <a:lnTo>
                    <a:pt x="162" y="285"/>
                  </a:lnTo>
                  <a:lnTo>
                    <a:pt x="126" y="276"/>
                  </a:lnTo>
                  <a:lnTo>
                    <a:pt x="198" y="195"/>
                  </a:lnTo>
                  <a:lnTo>
                    <a:pt x="573" y="54"/>
                  </a:lnTo>
                  <a:lnTo>
                    <a:pt x="1056" y="66"/>
                  </a:lnTo>
                  <a:lnTo>
                    <a:pt x="1707" y="132"/>
                  </a:lnTo>
                  <a:lnTo>
                    <a:pt x="1707" y="0"/>
                  </a:lnTo>
                  <a:lnTo>
                    <a:pt x="0" y="0"/>
                  </a:lnTo>
                  <a:lnTo>
                    <a:pt x="0" y="360"/>
                  </a:lnTo>
                  <a:lnTo>
                    <a:pt x="156" y="309"/>
                  </a:lnTo>
                  <a:close/>
                </a:path>
              </a:pathLst>
            </a:custGeom>
            <a:solidFill>
              <a:srgbClr val="000066"/>
            </a:solidFill>
            <a:ln w="28575">
              <a:noFill/>
              <a:round/>
              <a:headEnd/>
              <a:tailEnd/>
            </a:ln>
            <a:effectLst/>
          </p:spPr>
          <p:txBody>
            <a:bodyPr/>
            <a:lstStyle/>
            <a:p>
              <a:endParaRPr lang="en-US" dirty="0"/>
            </a:p>
          </p:txBody>
        </p:sp>
      </p:grpSp>
      <p:pic>
        <p:nvPicPr>
          <p:cNvPr id="20" name="Picture 447"/>
          <p:cNvPicPr>
            <a:picLocks noChangeAspect="1" noChangeArrowheads="1"/>
          </p:cNvPicPr>
          <p:nvPr/>
        </p:nvPicPr>
        <p:blipFill>
          <a:blip r:embed="rId5" cstate="print"/>
          <a:srcRect l="1025" t="12521" r="30437" b="8269"/>
          <a:stretch>
            <a:fillRect/>
          </a:stretch>
        </p:blipFill>
        <p:spPr bwMode="auto">
          <a:xfrm>
            <a:off x="2962997" y="3016354"/>
            <a:ext cx="3259673" cy="2824683"/>
          </a:xfrm>
          <a:prstGeom prst="rect">
            <a:avLst/>
          </a:prstGeom>
          <a:noFill/>
          <a:ln w="28575">
            <a:solidFill>
              <a:srgbClr val="FF0000"/>
            </a:solidFill>
            <a:miter lim="800000"/>
            <a:headEnd/>
            <a:tailEnd/>
          </a:ln>
          <a:effectLst/>
        </p:spPr>
      </p:pic>
      <p:pic>
        <p:nvPicPr>
          <p:cNvPr id="21" name="Picture 466" descr="van_b-1"/>
          <p:cNvPicPr preferRelativeResize="0">
            <a:picLocks noChangeArrowheads="1"/>
          </p:cNvPicPr>
          <p:nvPr/>
        </p:nvPicPr>
        <p:blipFill>
          <a:blip r:embed="rId6" cstate="print"/>
          <a:srcRect l="22142" t="43523" r="45938" b="46342"/>
          <a:stretch>
            <a:fillRect/>
          </a:stretch>
        </p:blipFill>
        <p:spPr bwMode="auto">
          <a:xfrm>
            <a:off x="6342063" y="4641850"/>
            <a:ext cx="2659062" cy="1428750"/>
          </a:xfrm>
          <a:prstGeom prst="rect">
            <a:avLst/>
          </a:prstGeom>
          <a:noFill/>
          <a:ln w="28575">
            <a:solidFill>
              <a:srgbClr val="FF0000"/>
            </a:solidFill>
            <a:miter lim="800000"/>
            <a:headEnd/>
            <a:tailEnd/>
          </a:ln>
        </p:spPr>
      </p:pic>
      <p:pic>
        <p:nvPicPr>
          <p:cNvPr id="23" name="Picture 5"/>
          <p:cNvPicPr>
            <a:picLocks noChangeAspect="1" noChangeArrowheads="1"/>
          </p:cNvPicPr>
          <p:nvPr/>
        </p:nvPicPr>
        <p:blipFill>
          <a:blip r:embed="rId7" cstate="print"/>
          <a:srcRect l="30939" r="32361"/>
          <a:stretch>
            <a:fillRect/>
          </a:stretch>
        </p:blipFill>
        <p:spPr bwMode="auto">
          <a:xfrm>
            <a:off x="7137071" y="1538848"/>
            <a:ext cx="1554120" cy="2855022"/>
          </a:xfrm>
          <a:prstGeom prst="rect">
            <a:avLst/>
          </a:prstGeom>
          <a:noFill/>
          <a:ln w="28575">
            <a:solidFill>
              <a:srgbClr val="FF0000"/>
            </a:solidFill>
            <a:miter lim="800000"/>
            <a:headEnd/>
            <a:tailEnd/>
          </a:ln>
          <a:effectLst/>
        </p:spPr>
      </p:pic>
      <p:sp>
        <p:nvSpPr>
          <p:cNvPr id="22" name="TextBox 1"/>
          <p:cNvSpPr txBox="1">
            <a:spLocks noChangeArrowheads="1"/>
          </p:cNvSpPr>
          <p:nvPr/>
        </p:nvSpPr>
        <p:spPr bwMode="auto">
          <a:xfrm>
            <a:off x="3393660" y="6153288"/>
            <a:ext cx="2351926" cy="276999"/>
          </a:xfrm>
          <a:prstGeom prst="rect">
            <a:avLst/>
          </a:prstGeom>
          <a:noFill/>
          <a:ln w="9525">
            <a:noFill/>
            <a:miter lim="800000"/>
            <a:headEnd/>
            <a:tailEnd/>
          </a:ln>
        </p:spPr>
        <p:txBody>
          <a:bodyPr wrap="none">
            <a:spAutoFit/>
          </a:bodyPr>
          <a:lstStyle/>
          <a:p>
            <a:r>
              <a:rPr lang="en-US" altLang="en-US" sz="1200" dirty="0" smtClean="0">
                <a:latin typeface="Arial" charset="0"/>
              </a:rPr>
              <a:t>Images </a:t>
            </a:r>
            <a:r>
              <a:rPr lang="en-US" altLang="en-US" sz="1200" dirty="0">
                <a:latin typeface="Arial" charset="0"/>
              </a:rPr>
              <a:t>Courtesy of ExxonMobil</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r>
              <a:rPr lang="en-US" dirty="0"/>
              <a:t>Lithology Logs</a:t>
            </a:r>
          </a:p>
        </p:txBody>
      </p:sp>
      <p:sp>
        <p:nvSpPr>
          <p:cNvPr id="219139" name="Rectangle 3"/>
          <p:cNvSpPr>
            <a:spLocks noGrp="1" noChangeArrowheads="1"/>
          </p:cNvSpPr>
          <p:nvPr>
            <p:ph type="body" idx="4294967295"/>
          </p:nvPr>
        </p:nvSpPr>
        <p:spPr>
          <a:xfrm>
            <a:off x="617500" y="1087438"/>
            <a:ext cx="4417638" cy="4114800"/>
          </a:xfrm>
        </p:spPr>
        <p:txBody>
          <a:bodyPr/>
          <a:lstStyle/>
          <a:p>
            <a:r>
              <a:rPr lang="en-US" sz="2000" b="1" dirty="0"/>
              <a:t>Gamma Ray</a:t>
            </a:r>
          </a:p>
          <a:p>
            <a:pPr lvl="1"/>
            <a:r>
              <a:rPr lang="en-US" sz="1800" dirty="0"/>
              <a:t>a scintillation detector (similar to a Geiger counter) that measures the natural radiation from a formation</a:t>
            </a:r>
          </a:p>
          <a:p>
            <a:pPr lvl="1"/>
            <a:endParaRPr lang="en-US" sz="800" b="1" dirty="0"/>
          </a:p>
          <a:p>
            <a:r>
              <a:rPr lang="en-US" sz="2000" b="1" dirty="0"/>
              <a:t>SP</a:t>
            </a:r>
            <a:r>
              <a:rPr lang="en-US" sz="1800" b="1" dirty="0"/>
              <a:t> (spontaneous potential)</a:t>
            </a:r>
          </a:p>
          <a:p>
            <a:pPr lvl="1">
              <a:lnSpc>
                <a:spcPct val="90000"/>
              </a:lnSpc>
            </a:pPr>
            <a:r>
              <a:rPr lang="en-US" sz="1800" dirty="0"/>
              <a:t>a measurement vs depth of the potential difference between the voltage in the wellbore </a:t>
            </a:r>
            <a:r>
              <a:rPr lang="en-US" sz="1800" dirty="0" smtClean="0"/>
              <a:t>as a function of depth and </a:t>
            </a:r>
            <a:r>
              <a:rPr lang="en-US" sz="1800" dirty="0"/>
              <a:t>an electrode on the surface</a:t>
            </a:r>
          </a:p>
          <a:p>
            <a:pPr lvl="1"/>
            <a:endParaRPr lang="en-US" sz="1800" b="1" dirty="0"/>
          </a:p>
        </p:txBody>
      </p:sp>
      <p:sp>
        <p:nvSpPr>
          <p:cNvPr id="219143" name="Rectangle 7"/>
          <p:cNvSpPr>
            <a:spLocks noChangeArrowheads="1"/>
          </p:cNvSpPr>
          <p:nvPr/>
        </p:nvSpPr>
        <p:spPr bwMode="auto">
          <a:xfrm>
            <a:off x="767011" y="4339216"/>
            <a:ext cx="4629150" cy="1163637"/>
          </a:xfrm>
          <a:prstGeom prst="rect">
            <a:avLst/>
          </a:prstGeom>
          <a:solidFill>
            <a:srgbClr val="F9DBA5"/>
          </a:solidFill>
          <a:ln w="19050">
            <a:solidFill>
              <a:srgbClr val="FF0000"/>
            </a:solidFill>
            <a:miter lim="800000"/>
            <a:headEnd/>
            <a:tailEnd/>
          </a:ln>
          <a:effectLst/>
        </p:spPr>
        <p:txBody>
          <a:bodyPr lIns="90488" tIns="44450" rIns="90488" bIns="44450"/>
          <a:lstStyle/>
          <a:p>
            <a:pPr marL="342900" indent="-342900">
              <a:spcBef>
                <a:spcPct val="20000"/>
              </a:spcBef>
            </a:pPr>
            <a:r>
              <a:rPr lang="en-US" sz="2000" b="1" dirty="0">
                <a:latin typeface="Tahoma" pitchFamily="34" charset="0"/>
              </a:rPr>
              <a:t>For both logs:</a:t>
            </a:r>
          </a:p>
          <a:p>
            <a:pPr marL="342900" indent="-342900">
              <a:spcBef>
                <a:spcPct val="20000"/>
              </a:spcBef>
            </a:pPr>
            <a:r>
              <a:rPr lang="en-US" sz="2000" b="1" dirty="0">
                <a:latin typeface="Tahoma" pitchFamily="34" charset="0"/>
              </a:rPr>
              <a:t>	</a:t>
            </a:r>
            <a:r>
              <a:rPr lang="en-US" sz="2000" dirty="0">
                <a:latin typeface="Tahoma" pitchFamily="34" charset="0"/>
              </a:rPr>
              <a:t>Deflections to the right = Shale</a:t>
            </a:r>
          </a:p>
          <a:p>
            <a:pPr marL="342900" indent="-342900">
              <a:spcBef>
                <a:spcPct val="20000"/>
              </a:spcBef>
            </a:pPr>
            <a:r>
              <a:rPr lang="en-US" sz="2000" dirty="0">
                <a:latin typeface="Tahoma" pitchFamily="34" charset="0"/>
              </a:rPr>
              <a:t>	Deflections to the left = Sand</a:t>
            </a:r>
          </a:p>
        </p:txBody>
      </p:sp>
      <p:pic>
        <p:nvPicPr>
          <p:cNvPr id="219144" name="Picture 8"/>
          <p:cNvPicPr>
            <a:picLocks noChangeAspect="1" noChangeArrowheads="1"/>
          </p:cNvPicPr>
          <p:nvPr/>
        </p:nvPicPr>
        <p:blipFill>
          <a:blip r:embed="rId3" cstate="print"/>
          <a:srcRect t="5180"/>
          <a:stretch>
            <a:fillRect/>
          </a:stretch>
        </p:blipFill>
        <p:spPr bwMode="auto">
          <a:xfrm>
            <a:off x="5989638" y="960438"/>
            <a:ext cx="1787525" cy="5249862"/>
          </a:xfrm>
          <a:prstGeom prst="rect">
            <a:avLst/>
          </a:prstGeom>
          <a:noFill/>
          <a:ln w="12700">
            <a:noFill/>
            <a:miter lim="800000"/>
            <a:headEnd/>
            <a:tailEnd/>
          </a:ln>
          <a:effectLst/>
        </p:spPr>
      </p:pic>
      <p:sp>
        <p:nvSpPr>
          <p:cNvPr id="219145" name="Line 9"/>
          <p:cNvSpPr>
            <a:spLocks noChangeShapeType="1"/>
          </p:cNvSpPr>
          <p:nvPr/>
        </p:nvSpPr>
        <p:spPr bwMode="auto">
          <a:xfrm>
            <a:off x="7543800" y="1225550"/>
            <a:ext cx="0" cy="4905375"/>
          </a:xfrm>
          <a:prstGeom prst="line">
            <a:avLst/>
          </a:prstGeom>
          <a:noFill/>
          <a:ln w="57150">
            <a:solidFill>
              <a:srgbClr val="FF0000"/>
            </a:solidFill>
            <a:prstDash val="sysDot"/>
            <a:round/>
            <a:headEnd/>
            <a:tailEnd/>
          </a:ln>
          <a:effectLst/>
        </p:spPr>
        <p:txBody>
          <a:bodyPr/>
          <a:lstStyle/>
          <a:p>
            <a:endParaRPr lang="en-US" dirty="0"/>
          </a:p>
        </p:txBody>
      </p:sp>
      <p:sp>
        <p:nvSpPr>
          <p:cNvPr id="219146" name="Text Box 10"/>
          <p:cNvSpPr txBox="1">
            <a:spLocks noChangeArrowheads="1"/>
          </p:cNvSpPr>
          <p:nvPr/>
        </p:nvSpPr>
        <p:spPr bwMode="auto">
          <a:xfrm rot="-5400000">
            <a:off x="6528594" y="2485232"/>
            <a:ext cx="2992437" cy="457200"/>
          </a:xfrm>
          <a:prstGeom prst="rect">
            <a:avLst/>
          </a:prstGeom>
          <a:solidFill>
            <a:srgbClr val="008000"/>
          </a:solidFill>
          <a:ln w="9525">
            <a:noFill/>
            <a:miter lim="800000"/>
            <a:headEnd/>
            <a:tailEnd/>
          </a:ln>
          <a:effectLst/>
        </p:spPr>
        <p:txBody>
          <a:bodyPr>
            <a:spAutoFit/>
          </a:bodyPr>
          <a:lstStyle/>
          <a:p>
            <a:pPr algn="ctr"/>
            <a:r>
              <a:rPr lang="en-US" b="1" dirty="0">
                <a:solidFill>
                  <a:schemeClr val="bg1"/>
                </a:solidFill>
                <a:latin typeface="Tahoma" pitchFamily="34" charset="0"/>
              </a:rPr>
              <a:t>Shale</a:t>
            </a:r>
          </a:p>
        </p:txBody>
      </p:sp>
      <p:sp>
        <p:nvSpPr>
          <p:cNvPr id="219147" name="Rectangle 11"/>
          <p:cNvSpPr>
            <a:spLocks noChangeArrowheads="1"/>
          </p:cNvSpPr>
          <p:nvPr/>
        </p:nvSpPr>
        <p:spPr bwMode="auto">
          <a:xfrm>
            <a:off x="7796213" y="4868863"/>
            <a:ext cx="455612" cy="188912"/>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219148" name="Text Box 12"/>
          <p:cNvSpPr txBox="1">
            <a:spLocks noChangeArrowheads="1"/>
          </p:cNvSpPr>
          <p:nvPr/>
        </p:nvSpPr>
        <p:spPr bwMode="auto">
          <a:xfrm rot="-5400000">
            <a:off x="7452519" y="5401469"/>
            <a:ext cx="1144588" cy="457200"/>
          </a:xfrm>
          <a:prstGeom prst="rect">
            <a:avLst/>
          </a:prstGeom>
          <a:solidFill>
            <a:srgbClr val="FFFF00"/>
          </a:solidFill>
          <a:ln w="9525">
            <a:noFill/>
            <a:miter lim="800000"/>
            <a:headEnd/>
            <a:tailEnd/>
          </a:ln>
          <a:effectLst/>
        </p:spPr>
        <p:txBody>
          <a:bodyPr>
            <a:spAutoFit/>
          </a:bodyPr>
          <a:lstStyle/>
          <a:p>
            <a:pPr algn="ctr"/>
            <a:r>
              <a:rPr lang="en-US" b="1" dirty="0">
                <a:latin typeface="Tahoma" pitchFamily="34" charset="0"/>
              </a:rPr>
              <a:t>Sand</a:t>
            </a:r>
          </a:p>
        </p:txBody>
      </p:sp>
      <p:sp>
        <p:nvSpPr>
          <p:cNvPr id="219149" name="Text Box 13"/>
          <p:cNvSpPr txBox="1">
            <a:spLocks noChangeArrowheads="1"/>
          </p:cNvSpPr>
          <p:nvPr/>
        </p:nvSpPr>
        <p:spPr bwMode="auto">
          <a:xfrm rot="-5400000">
            <a:off x="7704931" y="4314032"/>
            <a:ext cx="639763" cy="457200"/>
          </a:xfrm>
          <a:prstGeom prst="rect">
            <a:avLst/>
          </a:prstGeom>
          <a:solidFill>
            <a:srgbClr val="FFFF00"/>
          </a:solidFill>
          <a:ln w="9525">
            <a:noFill/>
            <a:miter lim="800000"/>
            <a:headEnd/>
            <a:tailEnd/>
          </a:ln>
          <a:effectLst/>
        </p:spPr>
        <p:txBody>
          <a:bodyPr>
            <a:spAutoFit/>
          </a:bodyPr>
          <a:lstStyle/>
          <a:p>
            <a:pPr algn="ctr"/>
            <a:r>
              <a:rPr lang="en-US" b="1" dirty="0">
                <a:latin typeface="Tahoma" pitchFamily="34" charset="0"/>
              </a:rPr>
              <a:t>Sd</a:t>
            </a:r>
          </a:p>
        </p:txBody>
      </p:sp>
      <p:sp>
        <p:nvSpPr>
          <p:cNvPr id="219153" name="Text Box 17"/>
          <p:cNvSpPr txBox="1">
            <a:spLocks noChangeArrowheads="1"/>
          </p:cNvSpPr>
          <p:nvPr/>
        </p:nvSpPr>
        <p:spPr bwMode="auto">
          <a:xfrm>
            <a:off x="5995988" y="1196975"/>
            <a:ext cx="1720850" cy="396875"/>
          </a:xfrm>
          <a:prstGeom prst="rect">
            <a:avLst/>
          </a:prstGeom>
          <a:solidFill>
            <a:schemeClr val="bg1"/>
          </a:solidFill>
          <a:ln w="9525">
            <a:noFill/>
            <a:miter lim="800000"/>
            <a:headEnd/>
            <a:tailEnd/>
          </a:ln>
          <a:effectLst/>
        </p:spPr>
        <p:txBody>
          <a:bodyPr wrap="none">
            <a:spAutoFit/>
          </a:bodyPr>
          <a:lstStyle/>
          <a:p>
            <a:r>
              <a:rPr lang="en-US" sz="2000" b="1" dirty="0">
                <a:solidFill>
                  <a:srgbClr val="008000"/>
                </a:solidFill>
                <a:latin typeface="Tahoma" pitchFamily="34" charset="0"/>
              </a:rPr>
              <a:t>Gamma Ray</a:t>
            </a:r>
          </a:p>
        </p:txBody>
      </p:sp>
      <p:grpSp>
        <p:nvGrpSpPr>
          <p:cNvPr id="15" name="Group 14"/>
          <p:cNvGrpSpPr/>
          <p:nvPr/>
        </p:nvGrpSpPr>
        <p:grpSpPr>
          <a:xfrm>
            <a:off x="6208458" y="1547813"/>
            <a:ext cx="1314705" cy="1179731"/>
            <a:chOff x="6208458" y="1547813"/>
            <a:chExt cx="1314705" cy="1179731"/>
          </a:xfrm>
        </p:grpSpPr>
        <p:sp>
          <p:nvSpPr>
            <p:cNvPr id="219154" name="Text Box 18"/>
            <p:cNvSpPr txBox="1">
              <a:spLocks noChangeArrowheads="1"/>
            </p:cNvSpPr>
            <p:nvPr/>
          </p:nvSpPr>
          <p:spPr bwMode="auto">
            <a:xfrm>
              <a:off x="6208458" y="2081213"/>
              <a:ext cx="1024448" cy="646331"/>
            </a:xfrm>
            <a:prstGeom prst="rect">
              <a:avLst/>
            </a:prstGeom>
            <a:solidFill>
              <a:schemeClr val="bg1"/>
            </a:solidFill>
            <a:ln w="9525">
              <a:noFill/>
              <a:miter lim="800000"/>
              <a:headEnd/>
              <a:tailEnd/>
            </a:ln>
            <a:effectLst/>
          </p:spPr>
          <p:txBody>
            <a:bodyPr wrap="none">
              <a:spAutoFit/>
            </a:bodyPr>
            <a:lstStyle/>
            <a:p>
              <a:pPr algn="ctr"/>
              <a:r>
                <a:rPr lang="en-US" sz="1800" dirty="0">
                  <a:latin typeface="Tahoma" pitchFamily="34" charset="0"/>
                </a:rPr>
                <a:t>Shale</a:t>
              </a:r>
            </a:p>
            <a:p>
              <a:pPr algn="ctr"/>
              <a:r>
                <a:rPr lang="en-US" sz="1800" dirty="0">
                  <a:latin typeface="Tahoma" pitchFamily="34" charset="0"/>
                </a:rPr>
                <a:t>Baseline</a:t>
              </a:r>
            </a:p>
          </p:txBody>
        </p:sp>
        <p:sp>
          <p:nvSpPr>
            <p:cNvPr id="219155" name="Freeform 19"/>
            <p:cNvSpPr>
              <a:spLocks/>
            </p:cNvSpPr>
            <p:nvPr/>
          </p:nvSpPr>
          <p:spPr bwMode="auto">
            <a:xfrm>
              <a:off x="6919913" y="1547813"/>
              <a:ext cx="603250" cy="592137"/>
            </a:xfrm>
            <a:custGeom>
              <a:avLst/>
              <a:gdLst/>
              <a:ahLst/>
              <a:cxnLst>
                <a:cxn ang="0">
                  <a:pos x="380" y="177"/>
                </a:cxn>
                <a:cxn ang="0">
                  <a:pos x="210" y="33"/>
                </a:cxn>
                <a:cxn ang="0">
                  <a:pos x="0" y="373"/>
                </a:cxn>
              </a:cxnLst>
              <a:rect l="0" t="0" r="r" b="b"/>
              <a:pathLst>
                <a:path w="380" h="373">
                  <a:moveTo>
                    <a:pt x="380" y="177"/>
                  </a:moveTo>
                  <a:cubicBezTo>
                    <a:pt x="326" y="88"/>
                    <a:pt x="273" y="0"/>
                    <a:pt x="210" y="33"/>
                  </a:cubicBezTo>
                  <a:cubicBezTo>
                    <a:pt x="147" y="66"/>
                    <a:pt x="73" y="219"/>
                    <a:pt x="0" y="373"/>
                  </a:cubicBezTo>
                </a:path>
              </a:pathLst>
            </a:custGeom>
            <a:noFill/>
            <a:ln w="28575" cmpd="sng">
              <a:solidFill>
                <a:schemeClr val="tx1"/>
              </a:solidFill>
              <a:round/>
              <a:headEnd type="triangle" w="med" len="med"/>
              <a:tailEnd type="none" w="med" len="med"/>
            </a:ln>
            <a:effectLst/>
          </p:spPr>
          <p:txBody>
            <a:bodyPr/>
            <a:lstStyle/>
            <a:p>
              <a:endParaRPr lang="en-US" dirty="0"/>
            </a:p>
          </p:txBody>
        </p:sp>
      </p:grpSp>
      <p:sp>
        <p:nvSpPr>
          <p:cNvPr id="14"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9145"/>
                                        </p:tgtEl>
                                        <p:attrNameLst>
                                          <p:attrName>style.visibility</p:attrName>
                                        </p:attrNameLst>
                                      </p:cBhvr>
                                      <p:to>
                                        <p:strVal val="visible"/>
                                      </p:to>
                                    </p:set>
                                    <p:animEffect transition="in" filter="wipe(up)">
                                      <p:cBhvr>
                                        <p:cTn id="7" dur="3000"/>
                                        <p:tgtEl>
                                          <p:spTgt spid="219145"/>
                                        </p:tgtEl>
                                      </p:cBhvr>
                                    </p:animEffect>
                                  </p:childTnLst>
                                </p:cTn>
                              </p:par>
                            </p:childTnLst>
                          </p:cTn>
                        </p:par>
                        <p:par>
                          <p:cTn id="8" fill="hold">
                            <p:stCondLst>
                              <p:cond delay="3000"/>
                            </p:stCondLst>
                            <p:childTnLst>
                              <p:par>
                                <p:cTn id="9" presetID="9"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dissolv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219143"/>
                                        </p:tgtEl>
                                        <p:attrNameLst>
                                          <p:attrName>style.visibility</p:attrName>
                                        </p:attrNameLst>
                                      </p:cBhvr>
                                      <p:to>
                                        <p:strVal val="visible"/>
                                      </p:to>
                                    </p:set>
                                    <p:animEffect transition="in" filter="box(out)">
                                      <p:cBhvr>
                                        <p:cTn id="16" dur="500"/>
                                        <p:tgtEl>
                                          <p:spTgt spid="219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3" grpId="0" animBg="1"/>
      <p:bldP spid="2191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en-US" dirty="0"/>
              <a:t>Porosity Logs</a:t>
            </a:r>
          </a:p>
        </p:txBody>
      </p:sp>
      <p:sp>
        <p:nvSpPr>
          <p:cNvPr id="220164" name="Rectangle 4"/>
          <p:cNvSpPr>
            <a:spLocks noGrp="1" noChangeArrowheads="1"/>
          </p:cNvSpPr>
          <p:nvPr>
            <p:ph type="body" idx="4294967295"/>
          </p:nvPr>
        </p:nvSpPr>
        <p:spPr>
          <a:xfrm>
            <a:off x="368125" y="1330325"/>
            <a:ext cx="5295900" cy="2452688"/>
          </a:xfrm>
          <a:noFill/>
          <a:ln/>
        </p:spPr>
        <p:txBody>
          <a:bodyPr lIns="90488" tIns="44450" rIns="90488" bIns="44450"/>
          <a:lstStyle/>
          <a:p>
            <a:r>
              <a:rPr lang="en-US" sz="2000" b="1" dirty="0"/>
              <a:t>Density porosity </a:t>
            </a:r>
            <a:r>
              <a:rPr lang="en-US" sz="2000" dirty="0"/>
              <a:t>(solid black line)</a:t>
            </a:r>
          </a:p>
          <a:p>
            <a:pPr lvl="1"/>
            <a:r>
              <a:rPr lang="en-US" sz="1800" dirty="0"/>
              <a:t>measure the bulk (average) density of the formation (rock &amp; fluids</a:t>
            </a:r>
            <a:r>
              <a:rPr lang="en-US" sz="1800" dirty="0" smtClean="0"/>
              <a:t>)</a:t>
            </a:r>
          </a:p>
          <a:p>
            <a:pPr lvl="1"/>
            <a:endParaRPr lang="en-US" sz="800" dirty="0"/>
          </a:p>
          <a:p>
            <a:r>
              <a:rPr lang="en-US" sz="2000" b="1" dirty="0" smtClean="0"/>
              <a:t>Neutron </a:t>
            </a:r>
            <a:r>
              <a:rPr lang="en-US" sz="2000" b="1" dirty="0"/>
              <a:t>porosity </a:t>
            </a:r>
            <a:r>
              <a:rPr lang="en-US" sz="2000" dirty="0"/>
              <a:t>(dashed red line)</a:t>
            </a:r>
          </a:p>
          <a:p>
            <a:pPr lvl="1"/>
            <a:r>
              <a:rPr lang="en-US" sz="1800" dirty="0"/>
              <a:t>measures the hydrogen content</a:t>
            </a:r>
          </a:p>
        </p:txBody>
      </p:sp>
      <p:sp>
        <p:nvSpPr>
          <p:cNvPr id="220166" name="Rectangle 6"/>
          <p:cNvSpPr>
            <a:spLocks noChangeArrowheads="1"/>
          </p:cNvSpPr>
          <p:nvPr/>
        </p:nvSpPr>
        <p:spPr bwMode="auto">
          <a:xfrm>
            <a:off x="342900" y="3686175"/>
            <a:ext cx="5440383" cy="2286000"/>
          </a:xfrm>
          <a:prstGeom prst="rect">
            <a:avLst/>
          </a:prstGeom>
          <a:solidFill>
            <a:srgbClr val="F9DBA5"/>
          </a:solidFill>
          <a:ln w="19050">
            <a:solidFill>
              <a:srgbClr val="FF0000"/>
            </a:solidFill>
            <a:miter lim="800000"/>
            <a:headEnd/>
            <a:tailEnd/>
          </a:ln>
          <a:effectLst/>
        </p:spPr>
        <p:txBody>
          <a:bodyPr lIns="90488" tIns="44450" rIns="90488" bIns="44450"/>
          <a:lstStyle/>
          <a:p>
            <a:pPr marL="290513" indent="-290513">
              <a:spcBef>
                <a:spcPct val="20000"/>
              </a:spcBef>
            </a:pPr>
            <a:r>
              <a:rPr lang="en-US" sz="2000" dirty="0">
                <a:latin typeface="Tahoma" pitchFamily="34" charset="0"/>
              </a:rPr>
              <a:t>Deflections to the left = more porous</a:t>
            </a:r>
          </a:p>
          <a:p>
            <a:pPr marL="290513" indent="-290513">
              <a:spcBef>
                <a:spcPct val="20000"/>
              </a:spcBef>
            </a:pPr>
            <a:r>
              <a:rPr lang="en-US" sz="2000" dirty="0">
                <a:latin typeface="Tahoma" pitchFamily="34" charset="0"/>
              </a:rPr>
              <a:t>Deflections to the right = less porous</a:t>
            </a:r>
          </a:p>
          <a:p>
            <a:pPr marL="290513" indent="-290513">
              <a:spcBef>
                <a:spcPct val="20000"/>
              </a:spcBef>
              <a:buFontTx/>
              <a:buChar char="•"/>
            </a:pPr>
            <a:endParaRPr lang="en-US" sz="800" b="1" dirty="0">
              <a:latin typeface="Tahoma" pitchFamily="34" charset="0"/>
            </a:endParaRPr>
          </a:p>
          <a:p>
            <a:pPr marL="582613" lvl="1" indent="-177800">
              <a:spcBef>
                <a:spcPct val="20000"/>
              </a:spcBef>
              <a:buFontTx/>
              <a:buChar char="–"/>
            </a:pPr>
            <a:r>
              <a:rPr lang="en-US" sz="1800" dirty="0">
                <a:latin typeface="Tahoma" pitchFamily="34" charset="0"/>
              </a:rPr>
              <a:t>Dashed red left of </a:t>
            </a:r>
            <a:r>
              <a:rPr lang="en-US" sz="1800" dirty="0" smtClean="0">
                <a:latin typeface="Tahoma" pitchFamily="34" charset="0"/>
              </a:rPr>
              <a:t>solid </a:t>
            </a:r>
            <a:r>
              <a:rPr lang="en-US" sz="1800" dirty="0">
                <a:latin typeface="Tahoma" pitchFamily="34" charset="0"/>
              </a:rPr>
              <a:t>black </a:t>
            </a:r>
            <a:r>
              <a:rPr lang="en-US" sz="1800" dirty="0" smtClean="0">
                <a:latin typeface="Tahoma" pitchFamily="34" charset="0"/>
              </a:rPr>
              <a:t>line = </a:t>
            </a:r>
            <a:r>
              <a:rPr lang="en-US" sz="1800" dirty="0">
                <a:latin typeface="Tahoma" pitchFamily="34" charset="0"/>
              </a:rPr>
              <a:t>Shale</a:t>
            </a:r>
          </a:p>
          <a:p>
            <a:pPr marL="582613" lvl="1" indent="-177800">
              <a:spcBef>
                <a:spcPct val="20000"/>
              </a:spcBef>
              <a:buFontTx/>
              <a:buChar char="–"/>
            </a:pPr>
            <a:r>
              <a:rPr lang="en-US" sz="1800" dirty="0">
                <a:latin typeface="Tahoma" pitchFamily="34" charset="0"/>
              </a:rPr>
              <a:t>Dashed red right of </a:t>
            </a:r>
            <a:r>
              <a:rPr lang="en-US" sz="1800" dirty="0" smtClean="0">
                <a:latin typeface="Tahoma" pitchFamily="34" charset="0"/>
              </a:rPr>
              <a:t>solid </a:t>
            </a:r>
            <a:r>
              <a:rPr lang="en-US" sz="1800" dirty="0">
                <a:latin typeface="Tahoma" pitchFamily="34" charset="0"/>
              </a:rPr>
              <a:t>black = Gas Sand</a:t>
            </a:r>
          </a:p>
          <a:p>
            <a:pPr marL="582613" lvl="1" indent="-177800">
              <a:spcBef>
                <a:spcPct val="20000"/>
              </a:spcBef>
              <a:buFontTx/>
              <a:buChar char="–"/>
            </a:pPr>
            <a:r>
              <a:rPr lang="en-US" sz="1800" dirty="0">
                <a:latin typeface="Tahoma" pitchFamily="34" charset="0"/>
              </a:rPr>
              <a:t>Dashed red over </a:t>
            </a:r>
            <a:r>
              <a:rPr lang="en-US" sz="1800" dirty="0" smtClean="0">
                <a:latin typeface="Tahoma" pitchFamily="34" charset="0"/>
              </a:rPr>
              <a:t>solid </a:t>
            </a:r>
            <a:r>
              <a:rPr lang="en-US" sz="1800" dirty="0">
                <a:latin typeface="Tahoma" pitchFamily="34" charset="0"/>
              </a:rPr>
              <a:t>black = Wet Sand or 		</a:t>
            </a:r>
            <a:r>
              <a:rPr lang="en-US" sz="1800" dirty="0" smtClean="0">
                <a:latin typeface="Tahoma" pitchFamily="34" charset="0"/>
              </a:rPr>
              <a:t>		    Oil </a:t>
            </a:r>
            <a:r>
              <a:rPr lang="en-US" sz="1800" dirty="0">
                <a:latin typeface="Tahoma" pitchFamily="34" charset="0"/>
              </a:rPr>
              <a:t>Sand</a:t>
            </a:r>
            <a:endParaRPr lang="en-US" sz="2000" dirty="0">
              <a:latin typeface="Tahoma" pitchFamily="34" charset="0"/>
            </a:endParaRPr>
          </a:p>
        </p:txBody>
      </p:sp>
      <p:sp>
        <p:nvSpPr>
          <p:cNvPr id="220179" name="Text Box 19" descr="Wide upward diagonal"/>
          <p:cNvSpPr txBox="1">
            <a:spLocks noChangeArrowheads="1"/>
          </p:cNvSpPr>
          <p:nvPr/>
        </p:nvSpPr>
        <p:spPr bwMode="auto">
          <a:xfrm rot="-5400000">
            <a:off x="8176419" y="5244307"/>
            <a:ext cx="331787" cy="457200"/>
          </a:xfrm>
          <a:prstGeom prst="rect">
            <a:avLst/>
          </a:prstGeom>
          <a:pattFill prst="wdUpDiag">
            <a:fgClr>
              <a:srgbClr val="FFFF00"/>
            </a:fgClr>
            <a:bgClr>
              <a:srgbClr val="FF0000"/>
            </a:bgClr>
          </a:pattFill>
          <a:ln w="9525">
            <a:noFill/>
            <a:miter lim="800000"/>
            <a:headEnd/>
            <a:tailEnd/>
          </a:ln>
          <a:effectLst/>
        </p:spPr>
        <p:txBody>
          <a:bodyPr>
            <a:spAutoFit/>
          </a:bodyPr>
          <a:lstStyle/>
          <a:p>
            <a:pPr algn="ctr"/>
            <a:r>
              <a:rPr lang="en-US" b="1" dirty="0">
                <a:latin typeface="Tahoma" pitchFamily="34" charset="0"/>
              </a:rPr>
              <a:t> </a:t>
            </a:r>
          </a:p>
        </p:txBody>
      </p:sp>
      <p:sp>
        <p:nvSpPr>
          <p:cNvPr id="220176" name="Rectangle 16" descr="Wide upward diagonal"/>
          <p:cNvSpPr>
            <a:spLocks noChangeArrowheads="1"/>
          </p:cNvSpPr>
          <p:nvPr/>
        </p:nvSpPr>
        <p:spPr bwMode="auto">
          <a:xfrm>
            <a:off x="8113713" y="4495800"/>
            <a:ext cx="455612" cy="481013"/>
          </a:xfrm>
          <a:prstGeom prst="rect">
            <a:avLst/>
          </a:prstGeom>
          <a:pattFill prst="wdUpDiag">
            <a:fgClr>
              <a:srgbClr val="FFFF00"/>
            </a:fgClr>
            <a:bgClr>
              <a:srgbClr val="FF0000"/>
            </a:bgClr>
          </a:pattFill>
          <a:ln w="9525">
            <a:solidFill>
              <a:schemeClr val="tx1"/>
            </a:solidFill>
            <a:miter lim="800000"/>
            <a:headEnd/>
            <a:tailEnd/>
          </a:ln>
          <a:effectLst/>
        </p:spPr>
        <p:txBody>
          <a:bodyPr wrap="none" anchor="ctr"/>
          <a:lstStyle/>
          <a:p>
            <a:endParaRPr lang="en-US" dirty="0"/>
          </a:p>
        </p:txBody>
      </p:sp>
      <p:pic>
        <p:nvPicPr>
          <p:cNvPr id="220165" name="Picture 5"/>
          <p:cNvPicPr>
            <a:picLocks noChangeAspect="1" noChangeArrowheads="1"/>
          </p:cNvPicPr>
          <p:nvPr/>
        </p:nvPicPr>
        <p:blipFill>
          <a:blip r:embed="rId3" cstate="print"/>
          <a:srcRect/>
          <a:stretch>
            <a:fillRect/>
          </a:stretch>
        </p:blipFill>
        <p:spPr bwMode="auto">
          <a:xfrm>
            <a:off x="6248400" y="936625"/>
            <a:ext cx="1797050" cy="5514975"/>
          </a:xfrm>
          <a:prstGeom prst="rect">
            <a:avLst/>
          </a:prstGeom>
          <a:noFill/>
          <a:ln w="12700">
            <a:noFill/>
            <a:miter lim="800000"/>
            <a:headEnd/>
            <a:tailEnd/>
          </a:ln>
          <a:effectLst/>
        </p:spPr>
      </p:pic>
      <p:sp>
        <p:nvSpPr>
          <p:cNvPr id="220167" name="Text Box 7"/>
          <p:cNvSpPr txBox="1">
            <a:spLocks noChangeArrowheads="1"/>
          </p:cNvSpPr>
          <p:nvPr/>
        </p:nvSpPr>
        <p:spPr bwMode="auto">
          <a:xfrm rot="-5400000">
            <a:off x="6830219" y="2750344"/>
            <a:ext cx="3024188" cy="457200"/>
          </a:xfrm>
          <a:prstGeom prst="rect">
            <a:avLst/>
          </a:prstGeom>
          <a:solidFill>
            <a:srgbClr val="008000"/>
          </a:solidFill>
          <a:ln w="9525">
            <a:noFill/>
            <a:miter lim="800000"/>
            <a:headEnd/>
            <a:tailEnd/>
          </a:ln>
          <a:effectLst/>
        </p:spPr>
        <p:txBody>
          <a:bodyPr>
            <a:spAutoFit/>
          </a:bodyPr>
          <a:lstStyle/>
          <a:p>
            <a:pPr algn="ctr"/>
            <a:r>
              <a:rPr lang="en-US" b="1" dirty="0">
                <a:solidFill>
                  <a:schemeClr val="bg1"/>
                </a:solidFill>
                <a:latin typeface="Tahoma" pitchFamily="34" charset="0"/>
              </a:rPr>
              <a:t>Shale</a:t>
            </a:r>
          </a:p>
        </p:txBody>
      </p:sp>
      <p:sp>
        <p:nvSpPr>
          <p:cNvPr id="220168" name="Rectangle 8"/>
          <p:cNvSpPr>
            <a:spLocks noChangeArrowheads="1"/>
          </p:cNvSpPr>
          <p:nvPr/>
        </p:nvSpPr>
        <p:spPr bwMode="auto">
          <a:xfrm>
            <a:off x="8113713" y="4984750"/>
            <a:ext cx="455612" cy="322263"/>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220169" name="Text Box 9" descr="Wide downward diagonal"/>
          <p:cNvSpPr txBox="1">
            <a:spLocks noChangeArrowheads="1"/>
          </p:cNvSpPr>
          <p:nvPr/>
        </p:nvSpPr>
        <p:spPr bwMode="auto">
          <a:xfrm rot="-5400000">
            <a:off x="7941469" y="5815807"/>
            <a:ext cx="801687" cy="457200"/>
          </a:xfrm>
          <a:prstGeom prst="rect">
            <a:avLst/>
          </a:prstGeom>
          <a:pattFill prst="wdDnDiag">
            <a:fgClr>
              <a:srgbClr val="FFFF00"/>
            </a:fgClr>
            <a:bgClr>
              <a:srgbClr val="006600"/>
            </a:bgClr>
          </a:pattFill>
          <a:ln w="9525">
            <a:noFill/>
            <a:miter lim="800000"/>
            <a:headEnd/>
            <a:tailEnd/>
          </a:ln>
          <a:effectLst/>
        </p:spPr>
        <p:txBody>
          <a:bodyPr>
            <a:spAutoFit/>
          </a:bodyPr>
          <a:lstStyle/>
          <a:p>
            <a:pPr algn="ctr"/>
            <a:r>
              <a:rPr lang="en-US" b="1" dirty="0">
                <a:latin typeface="Tahoma" pitchFamily="34" charset="0"/>
              </a:rPr>
              <a:t> </a:t>
            </a:r>
          </a:p>
        </p:txBody>
      </p:sp>
      <p:sp>
        <p:nvSpPr>
          <p:cNvPr id="220177" name="Text Box 17"/>
          <p:cNvSpPr txBox="1">
            <a:spLocks noChangeArrowheads="1"/>
          </p:cNvSpPr>
          <p:nvPr/>
        </p:nvSpPr>
        <p:spPr bwMode="auto">
          <a:xfrm rot="10800000" flipV="1">
            <a:off x="8555038" y="5356225"/>
            <a:ext cx="430212" cy="244475"/>
          </a:xfrm>
          <a:prstGeom prst="rect">
            <a:avLst/>
          </a:prstGeom>
          <a:noFill/>
          <a:ln w="9525">
            <a:noFill/>
            <a:miter lim="800000"/>
            <a:headEnd/>
            <a:tailEnd/>
          </a:ln>
          <a:effectLst/>
        </p:spPr>
        <p:txBody>
          <a:bodyPr>
            <a:spAutoFit/>
          </a:bodyPr>
          <a:lstStyle/>
          <a:p>
            <a:pPr algn="ctr"/>
            <a:r>
              <a:rPr lang="en-US" sz="1000" b="1" dirty="0">
                <a:solidFill>
                  <a:schemeClr val="bg1"/>
                </a:solidFill>
                <a:latin typeface="Tahoma" pitchFamily="34" charset="0"/>
              </a:rPr>
              <a:t>Gas</a:t>
            </a:r>
          </a:p>
        </p:txBody>
      </p:sp>
      <p:sp>
        <p:nvSpPr>
          <p:cNvPr id="220178" name="Text Box 18"/>
          <p:cNvSpPr txBox="1">
            <a:spLocks noChangeArrowheads="1"/>
          </p:cNvSpPr>
          <p:nvPr/>
        </p:nvSpPr>
        <p:spPr bwMode="auto">
          <a:xfrm rot="10800000" flipV="1">
            <a:off x="8555038" y="5705475"/>
            <a:ext cx="460375" cy="549275"/>
          </a:xfrm>
          <a:prstGeom prst="rect">
            <a:avLst/>
          </a:prstGeom>
          <a:noFill/>
          <a:ln w="9525">
            <a:noFill/>
            <a:miter lim="800000"/>
            <a:headEnd/>
            <a:tailEnd/>
          </a:ln>
          <a:effectLst/>
        </p:spPr>
        <p:txBody>
          <a:bodyPr>
            <a:spAutoFit/>
          </a:bodyPr>
          <a:lstStyle/>
          <a:p>
            <a:pPr algn="ctr"/>
            <a:r>
              <a:rPr lang="en-US" sz="1000" b="1" dirty="0">
                <a:solidFill>
                  <a:schemeClr val="bg1"/>
                </a:solidFill>
                <a:latin typeface="Tahoma" pitchFamily="34" charset="0"/>
              </a:rPr>
              <a:t>Oil or</a:t>
            </a:r>
          </a:p>
          <a:p>
            <a:pPr algn="ctr"/>
            <a:r>
              <a:rPr lang="en-US" sz="1000" b="1" dirty="0">
                <a:solidFill>
                  <a:schemeClr val="bg1"/>
                </a:solidFill>
                <a:latin typeface="Tahoma" pitchFamily="34" charset="0"/>
              </a:rPr>
              <a:t>H</a:t>
            </a:r>
            <a:r>
              <a:rPr lang="en-US" sz="1000" b="1" baseline="-25000" dirty="0">
                <a:solidFill>
                  <a:schemeClr val="bg1"/>
                </a:solidFill>
                <a:latin typeface="Tahoma" pitchFamily="34" charset="0"/>
              </a:rPr>
              <a:t>2</a:t>
            </a:r>
            <a:r>
              <a:rPr lang="en-US" sz="1000" b="1" dirty="0">
                <a:solidFill>
                  <a:schemeClr val="bg1"/>
                </a:solidFill>
                <a:latin typeface="Tahoma" pitchFamily="34" charset="0"/>
              </a:rPr>
              <a:t>O</a:t>
            </a:r>
          </a:p>
        </p:txBody>
      </p:sp>
      <p:sp>
        <p:nvSpPr>
          <p:cNvPr id="220180" name="Text Box 20"/>
          <p:cNvSpPr txBox="1">
            <a:spLocks noChangeArrowheads="1"/>
          </p:cNvSpPr>
          <p:nvPr/>
        </p:nvSpPr>
        <p:spPr bwMode="auto">
          <a:xfrm rot="10800000" flipV="1">
            <a:off x="8555038" y="4606925"/>
            <a:ext cx="430212" cy="244475"/>
          </a:xfrm>
          <a:prstGeom prst="rect">
            <a:avLst/>
          </a:prstGeom>
          <a:noFill/>
          <a:ln w="9525">
            <a:noFill/>
            <a:miter lim="800000"/>
            <a:headEnd/>
            <a:tailEnd/>
          </a:ln>
          <a:effectLst/>
        </p:spPr>
        <p:txBody>
          <a:bodyPr>
            <a:spAutoFit/>
          </a:bodyPr>
          <a:lstStyle/>
          <a:p>
            <a:pPr algn="ctr"/>
            <a:r>
              <a:rPr lang="en-US" sz="1000" b="1" dirty="0">
                <a:solidFill>
                  <a:schemeClr val="bg1"/>
                </a:solidFill>
                <a:latin typeface="Tahoma" pitchFamily="34" charset="0"/>
              </a:rPr>
              <a:t>Gas</a:t>
            </a:r>
          </a:p>
        </p:txBody>
      </p:sp>
      <p:sp>
        <p:nvSpPr>
          <p:cNvPr id="220182" name="Text Box 22"/>
          <p:cNvSpPr txBox="1">
            <a:spLocks noChangeArrowheads="1"/>
          </p:cNvSpPr>
          <p:nvPr/>
        </p:nvSpPr>
        <p:spPr bwMode="auto">
          <a:xfrm>
            <a:off x="6513513" y="1184275"/>
            <a:ext cx="1266825" cy="244475"/>
          </a:xfrm>
          <a:prstGeom prst="rect">
            <a:avLst/>
          </a:prstGeom>
          <a:solidFill>
            <a:schemeClr val="bg1"/>
          </a:solidFill>
          <a:ln w="9525" algn="ctr">
            <a:noFill/>
            <a:miter lim="800000"/>
            <a:headEnd/>
            <a:tailEnd/>
          </a:ln>
          <a:effectLst/>
        </p:spPr>
        <p:txBody>
          <a:bodyPr wrap="none">
            <a:spAutoFit/>
          </a:bodyPr>
          <a:lstStyle/>
          <a:p>
            <a:r>
              <a:rPr lang="en-US" sz="1000" b="1" dirty="0">
                <a:solidFill>
                  <a:srgbClr val="FF0000"/>
                </a:solidFill>
                <a:latin typeface="Tahoma" pitchFamily="34" charset="0"/>
              </a:rPr>
              <a:t>Neutron Porosity</a:t>
            </a:r>
          </a:p>
        </p:txBody>
      </p:sp>
      <p:sp>
        <p:nvSpPr>
          <p:cNvPr id="220183" name="Text Box 23"/>
          <p:cNvSpPr txBox="1">
            <a:spLocks noChangeArrowheads="1"/>
          </p:cNvSpPr>
          <p:nvPr/>
        </p:nvSpPr>
        <p:spPr bwMode="auto">
          <a:xfrm>
            <a:off x="6532563" y="892175"/>
            <a:ext cx="1227137" cy="244475"/>
          </a:xfrm>
          <a:prstGeom prst="rect">
            <a:avLst/>
          </a:prstGeom>
          <a:solidFill>
            <a:schemeClr val="bg1"/>
          </a:solidFill>
          <a:ln w="9525" algn="ctr">
            <a:noFill/>
            <a:miter lim="800000"/>
            <a:headEnd/>
            <a:tailEnd/>
          </a:ln>
          <a:effectLst/>
        </p:spPr>
        <p:txBody>
          <a:bodyPr wrap="none">
            <a:spAutoFit/>
          </a:bodyPr>
          <a:lstStyle/>
          <a:p>
            <a:r>
              <a:rPr lang="en-US" sz="1000" b="1" dirty="0">
                <a:latin typeface="Tahoma" pitchFamily="34" charset="0"/>
              </a:rPr>
              <a:t>Density Porosity</a:t>
            </a:r>
          </a:p>
        </p:txBody>
      </p:sp>
      <p:sp>
        <p:nvSpPr>
          <p:cNvPr id="220184" name="Line 24"/>
          <p:cNvSpPr>
            <a:spLocks noChangeShapeType="1"/>
          </p:cNvSpPr>
          <p:nvPr/>
        </p:nvSpPr>
        <p:spPr bwMode="auto">
          <a:xfrm>
            <a:off x="6464300" y="1384300"/>
            <a:ext cx="1479550" cy="0"/>
          </a:xfrm>
          <a:prstGeom prst="line">
            <a:avLst/>
          </a:prstGeom>
          <a:noFill/>
          <a:ln w="19050">
            <a:solidFill>
              <a:srgbClr val="FF0000"/>
            </a:solidFill>
            <a:prstDash val="lgDash"/>
            <a:round/>
            <a:headEnd/>
            <a:tailEnd/>
          </a:ln>
          <a:effectLst/>
        </p:spPr>
        <p:txBody>
          <a:bodyPr/>
          <a:lstStyle/>
          <a:p>
            <a:endParaRPr lang="en-US" dirty="0"/>
          </a:p>
        </p:txBody>
      </p:sp>
      <p:sp>
        <p:nvSpPr>
          <p:cNvPr id="220185" name="Line 25"/>
          <p:cNvSpPr>
            <a:spLocks noChangeShapeType="1"/>
          </p:cNvSpPr>
          <p:nvPr/>
        </p:nvSpPr>
        <p:spPr bwMode="auto">
          <a:xfrm>
            <a:off x="6451600" y="1111250"/>
            <a:ext cx="1479550" cy="0"/>
          </a:xfrm>
          <a:prstGeom prst="line">
            <a:avLst/>
          </a:prstGeom>
          <a:noFill/>
          <a:ln w="19050">
            <a:solidFill>
              <a:schemeClr val="tx1"/>
            </a:solidFill>
            <a:round/>
            <a:headEnd/>
            <a:tailEnd/>
          </a:ln>
          <a:effectLst/>
        </p:spPr>
        <p:txBody>
          <a:bodyPr/>
          <a:lstStyle/>
          <a:p>
            <a:endParaRPr lang="en-US" dirty="0"/>
          </a:p>
        </p:txBody>
      </p:sp>
      <p:sp>
        <p:nvSpPr>
          <p:cNvPr id="18"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0166"/>
                                        </p:tgtEl>
                                        <p:attrNameLst>
                                          <p:attrName>style.visibility</p:attrName>
                                        </p:attrNameLst>
                                      </p:cBhvr>
                                      <p:to>
                                        <p:strVal val="visible"/>
                                      </p:to>
                                    </p:set>
                                    <p:animEffect transition="in" filter="box(out)">
                                      <p:cBhvr>
                                        <p:cTn id="7" dur="500"/>
                                        <p:tgtEl>
                                          <p:spTgt spid="220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43"/>
          <p:cNvSpPr/>
          <p:nvPr/>
        </p:nvSpPr>
        <p:spPr bwMode="auto">
          <a:xfrm flipH="1">
            <a:off x="515008" y="3210905"/>
            <a:ext cx="536027" cy="3090041"/>
          </a:xfrm>
          <a:custGeom>
            <a:avLst/>
            <a:gdLst>
              <a:gd name="connsiteX0" fmla="*/ 0 w 536027"/>
              <a:gd name="connsiteY0" fmla="*/ 31531 h 3090041"/>
              <a:gd name="connsiteX1" fmla="*/ 15765 w 536027"/>
              <a:gd name="connsiteY1" fmla="*/ 3090041 h 3090041"/>
              <a:gd name="connsiteX2" fmla="*/ 472965 w 536027"/>
              <a:gd name="connsiteY2" fmla="*/ 2932386 h 3090041"/>
              <a:gd name="connsiteX3" fmla="*/ 362607 w 536027"/>
              <a:gd name="connsiteY3" fmla="*/ 2758965 h 3090041"/>
              <a:gd name="connsiteX4" fmla="*/ 536027 w 536027"/>
              <a:gd name="connsiteY4" fmla="*/ 2648606 h 3090041"/>
              <a:gd name="connsiteX5" fmla="*/ 299545 w 536027"/>
              <a:gd name="connsiteY5" fmla="*/ 2506717 h 3090041"/>
              <a:gd name="connsiteX6" fmla="*/ 488731 w 536027"/>
              <a:gd name="connsiteY6" fmla="*/ 2317531 h 3090041"/>
              <a:gd name="connsiteX7" fmla="*/ 409903 w 536027"/>
              <a:gd name="connsiteY7" fmla="*/ 2175641 h 3090041"/>
              <a:gd name="connsiteX8" fmla="*/ 457200 w 536027"/>
              <a:gd name="connsiteY8" fmla="*/ 2017986 h 3090041"/>
              <a:gd name="connsiteX9" fmla="*/ 331076 w 536027"/>
              <a:gd name="connsiteY9" fmla="*/ 1828800 h 3090041"/>
              <a:gd name="connsiteX10" fmla="*/ 441434 w 536027"/>
              <a:gd name="connsiteY10" fmla="*/ 1466193 h 3090041"/>
              <a:gd name="connsiteX11" fmla="*/ 331076 w 536027"/>
              <a:gd name="connsiteY11" fmla="*/ 1371600 h 3090041"/>
              <a:gd name="connsiteX12" fmla="*/ 472965 w 536027"/>
              <a:gd name="connsiteY12" fmla="*/ 1213944 h 3090041"/>
              <a:gd name="connsiteX13" fmla="*/ 409903 w 536027"/>
              <a:gd name="connsiteY13" fmla="*/ 1072055 h 3090041"/>
              <a:gd name="connsiteX14" fmla="*/ 283779 w 536027"/>
              <a:gd name="connsiteY14" fmla="*/ 1024758 h 3090041"/>
              <a:gd name="connsiteX15" fmla="*/ 425669 w 536027"/>
              <a:gd name="connsiteY15" fmla="*/ 819806 h 3090041"/>
              <a:gd name="connsiteX16" fmla="*/ 315310 w 536027"/>
              <a:gd name="connsiteY16" fmla="*/ 725213 h 3090041"/>
              <a:gd name="connsiteX17" fmla="*/ 409903 w 536027"/>
              <a:gd name="connsiteY17" fmla="*/ 551793 h 3090041"/>
              <a:gd name="connsiteX18" fmla="*/ 331076 w 536027"/>
              <a:gd name="connsiteY18" fmla="*/ 394137 h 3090041"/>
              <a:gd name="connsiteX19" fmla="*/ 425669 w 536027"/>
              <a:gd name="connsiteY19" fmla="*/ 173420 h 3090041"/>
              <a:gd name="connsiteX20" fmla="*/ 409903 w 536027"/>
              <a:gd name="connsiteY20" fmla="*/ 31531 h 3090041"/>
              <a:gd name="connsiteX21" fmla="*/ 425669 w 536027"/>
              <a:gd name="connsiteY21" fmla="*/ 0 h 309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6027" h="3090041">
                <a:moveTo>
                  <a:pt x="0" y="31531"/>
                </a:moveTo>
                <a:lnTo>
                  <a:pt x="15765" y="3090041"/>
                </a:lnTo>
                <a:lnTo>
                  <a:pt x="472965" y="2932386"/>
                </a:lnTo>
                <a:lnTo>
                  <a:pt x="362607" y="2758965"/>
                </a:lnTo>
                <a:lnTo>
                  <a:pt x="536027" y="2648606"/>
                </a:lnTo>
                <a:lnTo>
                  <a:pt x="299545" y="2506717"/>
                </a:lnTo>
                <a:lnTo>
                  <a:pt x="488731" y="2317531"/>
                </a:lnTo>
                <a:lnTo>
                  <a:pt x="409903" y="2175641"/>
                </a:lnTo>
                <a:lnTo>
                  <a:pt x="457200" y="2017986"/>
                </a:lnTo>
                <a:lnTo>
                  <a:pt x="331076" y="1828800"/>
                </a:lnTo>
                <a:lnTo>
                  <a:pt x="441434" y="1466193"/>
                </a:lnTo>
                <a:lnTo>
                  <a:pt x="331076" y="1371600"/>
                </a:lnTo>
                <a:lnTo>
                  <a:pt x="472965" y="1213944"/>
                </a:lnTo>
                <a:lnTo>
                  <a:pt x="409903" y="1072055"/>
                </a:lnTo>
                <a:lnTo>
                  <a:pt x="283779" y="1024758"/>
                </a:lnTo>
                <a:lnTo>
                  <a:pt x="425669" y="819806"/>
                </a:lnTo>
                <a:lnTo>
                  <a:pt x="315310" y="725213"/>
                </a:lnTo>
                <a:lnTo>
                  <a:pt x="409903" y="551793"/>
                </a:lnTo>
                <a:lnTo>
                  <a:pt x="331076" y="394137"/>
                </a:lnTo>
                <a:lnTo>
                  <a:pt x="425669" y="173420"/>
                </a:lnTo>
                <a:lnTo>
                  <a:pt x="409903" y="31531"/>
                </a:lnTo>
                <a:lnTo>
                  <a:pt x="425669" y="0"/>
                </a:lnTo>
              </a:path>
            </a:pathLst>
          </a:custGeom>
          <a:solidFill>
            <a:srgbClr val="9966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 name="Freeform 42"/>
          <p:cNvSpPr/>
          <p:nvPr/>
        </p:nvSpPr>
        <p:spPr bwMode="auto">
          <a:xfrm>
            <a:off x="1734207" y="3216166"/>
            <a:ext cx="536027" cy="3090041"/>
          </a:xfrm>
          <a:custGeom>
            <a:avLst/>
            <a:gdLst>
              <a:gd name="connsiteX0" fmla="*/ 0 w 536027"/>
              <a:gd name="connsiteY0" fmla="*/ 31531 h 3090041"/>
              <a:gd name="connsiteX1" fmla="*/ 15765 w 536027"/>
              <a:gd name="connsiteY1" fmla="*/ 3090041 h 3090041"/>
              <a:gd name="connsiteX2" fmla="*/ 472965 w 536027"/>
              <a:gd name="connsiteY2" fmla="*/ 2932386 h 3090041"/>
              <a:gd name="connsiteX3" fmla="*/ 362607 w 536027"/>
              <a:gd name="connsiteY3" fmla="*/ 2758965 h 3090041"/>
              <a:gd name="connsiteX4" fmla="*/ 536027 w 536027"/>
              <a:gd name="connsiteY4" fmla="*/ 2648606 h 3090041"/>
              <a:gd name="connsiteX5" fmla="*/ 299545 w 536027"/>
              <a:gd name="connsiteY5" fmla="*/ 2506717 h 3090041"/>
              <a:gd name="connsiteX6" fmla="*/ 488731 w 536027"/>
              <a:gd name="connsiteY6" fmla="*/ 2317531 h 3090041"/>
              <a:gd name="connsiteX7" fmla="*/ 409903 w 536027"/>
              <a:gd name="connsiteY7" fmla="*/ 2175641 h 3090041"/>
              <a:gd name="connsiteX8" fmla="*/ 457200 w 536027"/>
              <a:gd name="connsiteY8" fmla="*/ 2017986 h 3090041"/>
              <a:gd name="connsiteX9" fmla="*/ 331076 w 536027"/>
              <a:gd name="connsiteY9" fmla="*/ 1828800 h 3090041"/>
              <a:gd name="connsiteX10" fmla="*/ 441434 w 536027"/>
              <a:gd name="connsiteY10" fmla="*/ 1466193 h 3090041"/>
              <a:gd name="connsiteX11" fmla="*/ 331076 w 536027"/>
              <a:gd name="connsiteY11" fmla="*/ 1371600 h 3090041"/>
              <a:gd name="connsiteX12" fmla="*/ 472965 w 536027"/>
              <a:gd name="connsiteY12" fmla="*/ 1213944 h 3090041"/>
              <a:gd name="connsiteX13" fmla="*/ 409903 w 536027"/>
              <a:gd name="connsiteY13" fmla="*/ 1072055 h 3090041"/>
              <a:gd name="connsiteX14" fmla="*/ 283779 w 536027"/>
              <a:gd name="connsiteY14" fmla="*/ 1024758 h 3090041"/>
              <a:gd name="connsiteX15" fmla="*/ 425669 w 536027"/>
              <a:gd name="connsiteY15" fmla="*/ 819806 h 3090041"/>
              <a:gd name="connsiteX16" fmla="*/ 315310 w 536027"/>
              <a:gd name="connsiteY16" fmla="*/ 725213 h 3090041"/>
              <a:gd name="connsiteX17" fmla="*/ 409903 w 536027"/>
              <a:gd name="connsiteY17" fmla="*/ 551793 h 3090041"/>
              <a:gd name="connsiteX18" fmla="*/ 331076 w 536027"/>
              <a:gd name="connsiteY18" fmla="*/ 394137 h 3090041"/>
              <a:gd name="connsiteX19" fmla="*/ 425669 w 536027"/>
              <a:gd name="connsiteY19" fmla="*/ 173420 h 3090041"/>
              <a:gd name="connsiteX20" fmla="*/ 409903 w 536027"/>
              <a:gd name="connsiteY20" fmla="*/ 31531 h 3090041"/>
              <a:gd name="connsiteX21" fmla="*/ 425669 w 536027"/>
              <a:gd name="connsiteY21" fmla="*/ 0 h 309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6027" h="3090041">
                <a:moveTo>
                  <a:pt x="0" y="31531"/>
                </a:moveTo>
                <a:lnTo>
                  <a:pt x="15765" y="3090041"/>
                </a:lnTo>
                <a:lnTo>
                  <a:pt x="472965" y="2932386"/>
                </a:lnTo>
                <a:lnTo>
                  <a:pt x="362607" y="2758965"/>
                </a:lnTo>
                <a:lnTo>
                  <a:pt x="536027" y="2648606"/>
                </a:lnTo>
                <a:lnTo>
                  <a:pt x="299545" y="2506717"/>
                </a:lnTo>
                <a:lnTo>
                  <a:pt x="488731" y="2317531"/>
                </a:lnTo>
                <a:lnTo>
                  <a:pt x="409903" y="2175641"/>
                </a:lnTo>
                <a:lnTo>
                  <a:pt x="457200" y="2017986"/>
                </a:lnTo>
                <a:lnTo>
                  <a:pt x="331076" y="1828800"/>
                </a:lnTo>
                <a:lnTo>
                  <a:pt x="441434" y="1466193"/>
                </a:lnTo>
                <a:lnTo>
                  <a:pt x="331076" y="1371600"/>
                </a:lnTo>
                <a:lnTo>
                  <a:pt x="472965" y="1213944"/>
                </a:lnTo>
                <a:lnTo>
                  <a:pt x="409903" y="1072055"/>
                </a:lnTo>
                <a:lnTo>
                  <a:pt x="283779" y="1024758"/>
                </a:lnTo>
                <a:lnTo>
                  <a:pt x="425669" y="819806"/>
                </a:lnTo>
                <a:lnTo>
                  <a:pt x="315310" y="725213"/>
                </a:lnTo>
                <a:lnTo>
                  <a:pt x="409903" y="551793"/>
                </a:lnTo>
                <a:lnTo>
                  <a:pt x="331076" y="394137"/>
                </a:lnTo>
                <a:lnTo>
                  <a:pt x="425669" y="173420"/>
                </a:lnTo>
                <a:lnTo>
                  <a:pt x="409903" y="31531"/>
                </a:lnTo>
                <a:lnTo>
                  <a:pt x="425669" y="0"/>
                </a:lnTo>
              </a:path>
            </a:pathLst>
          </a:custGeom>
          <a:solidFill>
            <a:srgbClr val="9966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21186" name="Rectangle 2"/>
          <p:cNvSpPr>
            <a:spLocks noGrp="1" noChangeArrowheads="1"/>
          </p:cNvSpPr>
          <p:nvPr>
            <p:ph type="title"/>
          </p:nvPr>
        </p:nvSpPr>
        <p:spPr/>
        <p:txBody>
          <a:bodyPr/>
          <a:lstStyle/>
          <a:p>
            <a:r>
              <a:rPr lang="en-US" dirty="0"/>
              <a:t>Sonic (Velocity) </a:t>
            </a:r>
            <a:r>
              <a:rPr lang="en-US" dirty="0" smtClean="0"/>
              <a:t>Log</a:t>
            </a:r>
            <a:endParaRPr lang="en-US" dirty="0"/>
          </a:p>
        </p:txBody>
      </p:sp>
      <p:sp>
        <p:nvSpPr>
          <p:cNvPr id="221188" name="Rectangle 4"/>
          <p:cNvSpPr>
            <a:spLocks noGrp="1" noChangeArrowheads="1"/>
          </p:cNvSpPr>
          <p:nvPr>
            <p:ph type="body" idx="4294967295"/>
          </p:nvPr>
        </p:nvSpPr>
        <p:spPr>
          <a:xfrm>
            <a:off x="516828" y="1143000"/>
            <a:ext cx="5711825" cy="3078163"/>
          </a:xfrm>
          <a:noFill/>
          <a:ln/>
        </p:spPr>
        <p:txBody>
          <a:bodyPr lIns="82058" tIns="41029" rIns="82058" bIns="41029"/>
          <a:lstStyle/>
          <a:p>
            <a:r>
              <a:rPr lang="en-US" sz="2000" b="1" dirty="0"/>
              <a:t>Sonic (DT)</a:t>
            </a:r>
          </a:p>
          <a:p>
            <a:pPr lvl="1"/>
            <a:r>
              <a:rPr lang="en-US" sz="1800" dirty="0"/>
              <a:t>Acoustic energy </a:t>
            </a:r>
            <a:r>
              <a:rPr lang="en-US" sz="1800" dirty="0" smtClean="0"/>
              <a:t>is emitted </a:t>
            </a:r>
            <a:r>
              <a:rPr lang="en-US" sz="1800" dirty="0"/>
              <a:t>by a transmitter, travels through the formation/fluids, </a:t>
            </a:r>
            <a:r>
              <a:rPr lang="en-US" sz="1800" dirty="0" smtClean="0"/>
              <a:t>and then is detected </a:t>
            </a:r>
            <a:r>
              <a:rPr lang="en-US" sz="1800" dirty="0"/>
              <a:t>by multiple </a:t>
            </a:r>
            <a:r>
              <a:rPr lang="en-US" sz="1800" dirty="0" smtClean="0"/>
              <a:t>receivers</a:t>
            </a:r>
            <a:endParaRPr lang="en-US" sz="1800" dirty="0"/>
          </a:p>
          <a:p>
            <a:pPr lvl="1"/>
            <a:r>
              <a:rPr lang="en-US" sz="1800" dirty="0"/>
              <a:t>Log displays the interval transit time (Dt) in </a:t>
            </a:r>
            <a:r>
              <a:rPr lang="el-GR" sz="1800" b="1" dirty="0" smtClean="0">
                <a:latin typeface="Calibri" panose="020F0502020204030204" pitchFamily="34" charset="0"/>
              </a:rPr>
              <a:t>μ</a:t>
            </a:r>
            <a:r>
              <a:rPr lang="en-US" sz="1800" dirty="0" smtClean="0"/>
              <a:t>sec/ft (the </a:t>
            </a:r>
            <a:r>
              <a:rPr lang="en-US" sz="1800" dirty="0"/>
              <a:t>inverse </a:t>
            </a:r>
            <a:r>
              <a:rPr lang="en-US" sz="1800" dirty="0" smtClean="0"/>
              <a:t>of velocity</a:t>
            </a:r>
            <a:r>
              <a:rPr lang="en-US" sz="1800" dirty="0"/>
              <a:t>)</a:t>
            </a:r>
          </a:p>
        </p:txBody>
      </p:sp>
      <p:grpSp>
        <p:nvGrpSpPr>
          <p:cNvPr id="2" name="Group 51"/>
          <p:cNvGrpSpPr>
            <a:grpSpLocks/>
          </p:cNvGrpSpPr>
          <p:nvPr/>
        </p:nvGrpSpPr>
        <p:grpSpPr bwMode="auto">
          <a:xfrm>
            <a:off x="1058863" y="3178175"/>
            <a:ext cx="3613150" cy="3130550"/>
            <a:chOff x="654" y="2233"/>
            <a:chExt cx="1949" cy="1689"/>
          </a:xfrm>
        </p:grpSpPr>
        <p:sp>
          <p:nvSpPr>
            <p:cNvPr id="221194" name="Line 10"/>
            <p:cNvSpPr>
              <a:spLocks noChangeShapeType="1"/>
            </p:cNvSpPr>
            <p:nvPr/>
          </p:nvSpPr>
          <p:spPr bwMode="auto">
            <a:xfrm>
              <a:off x="1017" y="2233"/>
              <a:ext cx="0" cy="1689"/>
            </a:xfrm>
            <a:prstGeom prst="line">
              <a:avLst/>
            </a:prstGeom>
            <a:noFill/>
            <a:ln w="9525">
              <a:solidFill>
                <a:schemeClr val="tx1"/>
              </a:solidFill>
              <a:round/>
              <a:headEnd/>
              <a:tailEnd/>
            </a:ln>
            <a:effectLst/>
          </p:spPr>
          <p:txBody>
            <a:bodyPr wrap="none" anchor="ctr"/>
            <a:lstStyle/>
            <a:p>
              <a:endParaRPr lang="en-US" dirty="0"/>
            </a:p>
          </p:txBody>
        </p:sp>
        <p:sp>
          <p:nvSpPr>
            <p:cNvPr id="221195" name="Line 11"/>
            <p:cNvSpPr>
              <a:spLocks noChangeShapeType="1"/>
            </p:cNvSpPr>
            <p:nvPr/>
          </p:nvSpPr>
          <p:spPr bwMode="auto">
            <a:xfrm>
              <a:off x="654" y="2233"/>
              <a:ext cx="0" cy="1689"/>
            </a:xfrm>
            <a:prstGeom prst="line">
              <a:avLst/>
            </a:prstGeom>
            <a:noFill/>
            <a:ln w="9525">
              <a:solidFill>
                <a:schemeClr val="tx1"/>
              </a:solidFill>
              <a:round/>
              <a:headEnd/>
              <a:tailEnd/>
            </a:ln>
            <a:effectLst/>
          </p:spPr>
          <p:txBody>
            <a:bodyPr wrap="none" anchor="ctr"/>
            <a:lstStyle/>
            <a:p>
              <a:endParaRPr lang="en-US" dirty="0"/>
            </a:p>
          </p:txBody>
        </p:sp>
        <p:sp>
          <p:nvSpPr>
            <p:cNvPr id="221197" name="Freeform 13"/>
            <p:cNvSpPr>
              <a:spLocks/>
            </p:cNvSpPr>
            <p:nvPr/>
          </p:nvSpPr>
          <p:spPr bwMode="auto">
            <a:xfrm>
              <a:off x="1796" y="2498"/>
              <a:ext cx="589" cy="556"/>
            </a:xfrm>
            <a:custGeom>
              <a:avLst/>
              <a:gdLst/>
              <a:ahLst/>
              <a:cxnLst>
                <a:cxn ang="0">
                  <a:pos x="0" y="459"/>
                </a:cxn>
                <a:cxn ang="0">
                  <a:pos x="15" y="408"/>
                </a:cxn>
                <a:cxn ang="0">
                  <a:pos x="54" y="333"/>
                </a:cxn>
                <a:cxn ang="0">
                  <a:pos x="102" y="351"/>
                </a:cxn>
                <a:cxn ang="0">
                  <a:pos x="117" y="378"/>
                </a:cxn>
                <a:cxn ang="0">
                  <a:pos x="114" y="495"/>
                </a:cxn>
                <a:cxn ang="0">
                  <a:pos x="135" y="720"/>
                </a:cxn>
                <a:cxn ang="0">
                  <a:pos x="165" y="864"/>
                </a:cxn>
                <a:cxn ang="0">
                  <a:pos x="201" y="879"/>
                </a:cxn>
                <a:cxn ang="0">
                  <a:pos x="237" y="756"/>
                </a:cxn>
                <a:cxn ang="0">
                  <a:pos x="243" y="690"/>
                </a:cxn>
                <a:cxn ang="0">
                  <a:pos x="255" y="561"/>
                </a:cxn>
                <a:cxn ang="0">
                  <a:pos x="273" y="228"/>
                </a:cxn>
                <a:cxn ang="0">
                  <a:pos x="291" y="63"/>
                </a:cxn>
                <a:cxn ang="0">
                  <a:pos x="315" y="0"/>
                </a:cxn>
                <a:cxn ang="0">
                  <a:pos x="333" y="21"/>
                </a:cxn>
                <a:cxn ang="0">
                  <a:pos x="351" y="75"/>
                </a:cxn>
                <a:cxn ang="0">
                  <a:pos x="360" y="135"/>
                </a:cxn>
                <a:cxn ang="0">
                  <a:pos x="387" y="615"/>
                </a:cxn>
                <a:cxn ang="0">
                  <a:pos x="405" y="783"/>
                </a:cxn>
                <a:cxn ang="0">
                  <a:pos x="417" y="840"/>
                </a:cxn>
                <a:cxn ang="0">
                  <a:pos x="435" y="870"/>
                </a:cxn>
                <a:cxn ang="0">
                  <a:pos x="474" y="786"/>
                </a:cxn>
                <a:cxn ang="0">
                  <a:pos x="501" y="600"/>
                </a:cxn>
                <a:cxn ang="0">
                  <a:pos x="510" y="543"/>
                </a:cxn>
                <a:cxn ang="0">
                  <a:pos x="519" y="423"/>
                </a:cxn>
                <a:cxn ang="0">
                  <a:pos x="522" y="372"/>
                </a:cxn>
                <a:cxn ang="0">
                  <a:pos x="528" y="309"/>
                </a:cxn>
                <a:cxn ang="0">
                  <a:pos x="555" y="216"/>
                </a:cxn>
                <a:cxn ang="0">
                  <a:pos x="594" y="288"/>
                </a:cxn>
                <a:cxn ang="0">
                  <a:pos x="609" y="369"/>
                </a:cxn>
                <a:cxn ang="0">
                  <a:pos x="621" y="453"/>
                </a:cxn>
                <a:cxn ang="0">
                  <a:pos x="648" y="645"/>
                </a:cxn>
                <a:cxn ang="0">
                  <a:pos x="666" y="678"/>
                </a:cxn>
                <a:cxn ang="0">
                  <a:pos x="690" y="675"/>
                </a:cxn>
                <a:cxn ang="0">
                  <a:pos x="702" y="648"/>
                </a:cxn>
                <a:cxn ang="0">
                  <a:pos x="720" y="567"/>
                </a:cxn>
                <a:cxn ang="0">
                  <a:pos x="744" y="462"/>
                </a:cxn>
                <a:cxn ang="0">
                  <a:pos x="774" y="387"/>
                </a:cxn>
                <a:cxn ang="0">
                  <a:pos x="777" y="396"/>
                </a:cxn>
              </a:cxnLst>
              <a:rect l="0" t="0" r="r" b="b"/>
              <a:pathLst>
                <a:path w="777" h="887">
                  <a:moveTo>
                    <a:pt x="0" y="459"/>
                  </a:moveTo>
                  <a:cubicBezTo>
                    <a:pt x="3" y="440"/>
                    <a:pt x="9" y="425"/>
                    <a:pt x="15" y="408"/>
                  </a:cubicBezTo>
                  <a:cubicBezTo>
                    <a:pt x="26" y="375"/>
                    <a:pt x="24" y="356"/>
                    <a:pt x="54" y="333"/>
                  </a:cubicBezTo>
                  <a:cubicBezTo>
                    <a:pt x="81" y="336"/>
                    <a:pt x="82" y="336"/>
                    <a:pt x="102" y="351"/>
                  </a:cubicBezTo>
                  <a:cubicBezTo>
                    <a:pt x="105" y="361"/>
                    <a:pt x="117" y="378"/>
                    <a:pt x="117" y="378"/>
                  </a:cubicBezTo>
                  <a:cubicBezTo>
                    <a:pt x="124" y="418"/>
                    <a:pt x="121" y="455"/>
                    <a:pt x="114" y="495"/>
                  </a:cubicBezTo>
                  <a:cubicBezTo>
                    <a:pt x="117" y="572"/>
                    <a:pt x="122" y="645"/>
                    <a:pt x="135" y="720"/>
                  </a:cubicBezTo>
                  <a:cubicBezTo>
                    <a:pt x="124" y="764"/>
                    <a:pt x="139" y="826"/>
                    <a:pt x="165" y="864"/>
                  </a:cubicBezTo>
                  <a:cubicBezTo>
                    <a:pt x="171" y="887"/>
                    <a:pt x="178" y="882"/>
                    <a:pt x="201" y="879"/>
                  </a:cubicBezTo>
                  <a:cubicBezTo>
                    <a:pt x="223" y="846"/>
                    <a:pt x="233" y="795"/>
                    <a:pt x="237" y="756"/>
                  </a:cubicBezTo>
                  <a:cubicBezTo>
                    <a:pt x="239" y="734"/>
                    <a:pt x="243" y="690"/>
                    <a:pt x="243" y="690"/>
                  </a:cubicBezTo>
                  <a:cubicBezTo>
                    <a:pt x="244" y="653"/>
                    <a:pt x="242" y="599"/>
                    <a:pt x="255" y="561"/>
                  </a:cubicBezTo>
                  <a:cubicBezTo>
                    <a:pt x="257" y="451"/>
                    <a:pt x="255" y="337"/>
                    <a:pt x="273" y="228"/>
                  </a:cubicBezTo>
                  <a:cubicBezTo>
                    <a:pt x="275" y="173"/>
                    <a:pt x="273" y="116"/>
                    <a:pt x="291" y="63"/>
                  </a:cubicBezTo>
                  <a:cubicBezTo>
                    <a:pt x="293" y="30"/>
                    <a:pt x="285" y="10"/>
                    <a:pt x="315" y="0"/>
                  </a:cubicBezTo>
                  <a:cubicBezTo>
                    <a:pt x="319" y="13"/>
                    <a:pt x="327" y="8"/>
                    <a:pt x="333" y="21"/>
                  </a:cubicBezTo>
                  <a:cubicBezTo>
                    <a:pt x="341" y="37"/>
                    <a:pt x="347" y="57"/>
                    <a:pt x="351" y="75"/>
                  </a:cubicBezTo>
                  <a:cubicBezTo>
                    <a:pt x="353" y="96"/>
                    <a:pt x="353" y="115"/>
                    <a:pt x="360" y="135"/>
                  </a:cubicBezTo>
                  <a:cubicBezTo>
                    <a:pt x="369" y="293"/>
                    <a:pt x="365" y="458"/>
                    <a:pt x="387" y="615"/>
                  </a:cubicBezTo>
                  <a:cubicBezTo>
                    <a:pt x="390" y="672"/>
                    <a:pt x="395" y="727"/>
                    <a:pt x="405" y="783"/>
                  </a:cubicBezTo>
                  <a:cubicBezTo>
                    <a:pt x="409" y="802"/>
                    <a:pt x="412" y="821"/>
                    <a:pt x="417" y="840"/>
                  </a:cubicBezTo>
                  <a:cubicBezTo>
                    <a:pt x="420" y="851"/>
                    <a:pt x="435" y="870"/>
                    <a:pt x="435" y="870"/>
                  </a:cubicBezTo>
                  <a:cubicBezTo>
                    <a:pt x="465" y="863"/>
                    <a:pt x="470" y="813"/>
                    <a:pt x="474" y="786"/>
                  </a:cubicBezTo>
                  <a:cubicBezTo>
                    <a:pt x="478" y="728"/>
                    <a:pt x="479" y="655"/>
                    <a:pt x="501" y="600"/>
                  </a:cubicBezTo>
                  <a:cubicBezTo>
                    <a:pt x="504" y="581"/>
                    <a:pt x="508" y="562"/>
                    <a:pt x="510" y="543"/>
                  </a:cubicBezTo>
                  <a:cubicBezTo>
                    <a:pt x="512" y="502"/>
                    <a:pt x="512" y="463"/>
                    <a:pt x="519" y="423"/>
                  </a:cubicBezTo>
                  <a:cubicBezTo>
                    <a:pt x="520" y="406"/>
                    <a:pt x="521" y="389"/>
                    <a:pt x="522" y="372"/>
                  </a:cubicBezTo>
                  <a:cubicBezTo>
                    <a:pt x="524" y="351"/>
                    <a:pt x="526" y="330"/>
                    <a:pt x="528" y="309"/>
                  </a:cubicBezTo>
                  <a:cubicBezTo>
                    <a:pt x="530" y="287"/>
                    <a:pt x="527" y="223"/>
                    <a:pt x="555" y="216"/>
                  </a:cubicBezTo>
                  <a:cubicBezTo>
                    <a:pt x="586" y="224"/>
                    <a:pt x="584" y="262"/>
                    <a:pt x="594" y="288"/>
                  </a:cubicBezTo>
                  <a:cubicBezTo>
                    <a:pt x="598" y="314"/>
                    <a:pt x="601" y="344"/>
                    <a:pt x="609" y="369"/>
                  </a:cubicBezTo>
                  <a:cubicBezTo>
                    <a:pt x="612" y="397"/>
                    <a:pt x="614" y="426"/>
                    <a:pt x="621" y="453"/>
                  </a:cubicBezTo>
                  <a:cubicBezTo>
                    <a:pt x="627" y="514"/>
                    <a:pt x="620" y="588"/>
                    <a:pt x="648" y="645"/>
                  </a:cubicBezTo>
                  <a:cubicBezTo>
                    <a:pt x="651" y="661"/>
                    <a:pt x="653" y="669"/>
                    <a:pt x="666" y="678"/>
                  </a:cubicBezTo>
                  <a:cubicBezTo>
                    <a:pt x="674" y="677"/>
                    <a:pt x="683" y="679"/>
                    <a:pt x="690" y="675"/>
                  </a:cubicBezTo>
                  <a:cubicBezTo>
                    <a:pt x="698" y="671"/>
                    <a:pt x="700" y="656"/>
                    <a:pt x="702" y="648"/>
                  </a:cubicBezTo>
                  <a:cubicBezTo>
                    <a:pt x="710" y="621"/>
                    <a:pt x="711" y="593"/>
                    <a:pt x="720" y="567"/>
                  </a:cubicBezTo>
                  <a:cubicBezTo>
                    <a:pt x="724" y="533"/>
                    <a:pt x="728" y="493"/>
                    <a:pt x="744" y="462"/>
                  </a:cubicBezTo>
                  <a:cubicBezTo>
                    <a:pt x="748" y="436"/>
                    <a:pt x="752" y="403"/>
                    <a:pt x="774" y="387"/>
                  </a:cubicBezTo>
                  <a:cubicBezTo>
                    <a:pt x="775" y="390"/>
                    <a:pt x="777" y="396"/>
                    <a:pt x="777" y="396"/>
                  </a:cubicBezTo>
                </a:path>
              </a:pathLst>
            </a:custGeom>
            <a:noFill/>
            <a:ln w="28575">
              <a:solidFill>
                <a:schemeClr val="tx1"/>
              </a:solidFill>
              <a:round/>
              <a:headEnd/>
              <a:tailEnd/>
            </a:ln>
            <a:effectLst/>
          </p:spPr>
          <p:txBody>
            <a:bodyPr wrap="none" anchor="ctr"/>
            <a:lstStyle/>
            <a:p>
              <a:endParaRPr lang="en-US" dirty="0"/>
            </a:p>
          </p:txBody>
        </p:sp>
        <p:sp>
          <p:nvSpPr>
            <p:cNvPr id="221198" name="Line 14"/>
            <p:cNvSpPr>
              <a:spLocks noChangeShapeType="1"/>
            </p:cNvSpPr>
            <p:nvPr/>
          </p:nvSpPr>
          <p:spPr bwMode="auto">
            <a:xfrm flipH="1">
              <a:off x="1393" y="2784"/>
              <a:ext cx="400" cy="0"/>
            </a:xfrm>
            <a:prstGeom prst="line">
              <a:avLst/>
            </a:prstGeom>
            <a:noFill/>
            <a:ln w="28575">
              <a:solidFill>
                <a:schemeClr val="tx1"/>
              </a:solidFill>
              <a:round/>
              <a:headEnd/>
              <a:tailEnd/>
            </a:ln>
            <a:effectLst/>
          </p:spPr>
          <p:txBody>
            <a:bodyPr wrap="none" anchor="ctr"/>
            <a:lstStyle/>
            <a:p>
              <a:endParaRPr lang="en-US" dirty="0"/>
            </a:p>
          </p:txBody>
        </p:sp>
        <p:sp>
          <p:nvSpPr>
            <p:cNvPr id="221202" name="Line 18"/>
            <p:cNvSpPr>
              <a:spLocks noChangeShapeType="1"/>
            </p:cNvSpPr>
            <p:nvPr/>
          </p:nvSpPr>
          <p:spPr bwMode="auto">
            <a:xfrm flipH="1">
              <a:off x="1269" y="2724"/>
              <a:ext cx="545" cy="0"/>
            </a:xfrm>
            <a:prstGeom prst="line">
              <a:avLst/>
            </a:prstGeom>
            <a:noFill/>
            <a:ln w="9525">
              <a:solidFill>
                <a:schemeClr val="tx1"/>
              </a:solidFill>
              <a:prstDash val="dash"/>
              <a:round/>
              <a:headEnd/>
              <a:tailEnd/>
            </a:ln>
            <a:effectLst/>
          </p:spPr>
          <p:txBody>
            <a:bodyPr wrap="none" anchor="ctr"/>
            <a:lstStyle/>
            <a:p>
              <a:endParaRPr lang="en-US" dirty="0"/>
            </a:p>
          </p:txBody>
        </p:sp>
        <p:sp>
          <p:nvSpPr>
            <p:cNvPr id="221203" name="Freeform 19"/>
            <p:cNvSpPr>
              <a:spLocks/>
            </p:cNvSpPr>
            <p:nvPr/>
          </p:nvSpPr>
          <p:spPr bwMode="auto">
            <a:xfrm>
              <a:off x="2014" y="3070"/>
              <a:ext cx="589" cy="556"/>
            </a:xfrm>
            <a:custGeom>
              <a:avLst/>
              <a:gdLst/>
              <a:ahLst/>
              <a:cxnLst>
                <a:cxn ang="0">
                  <a:pos x="0" y="459"/>
                </a:cxn>
                <a:cxn ang="0">
                  <a:pos x="15" y="408"/>
                </a:cxn>
                <a:cxn ang="0">
                  <a:pos x="54" y="333"/>
                </a:cxn>
                <a:cxn ang="0">
                  <a:pos x="102" y="351"/>
                </a:cxn>
                <a:cxn ang="0">
                  <a:pos x="117" y="378"/>
                </a:cxn>
                <a:cxn ang="0">
                  <a:pos x="114" y="495"/>
                </a:cxn>
                <a:cxn ang="0">
                  <a:pos x="135" y="720"/>
                </a:cxn>
                <a:cxn ang="0">
                  <a:pos x="165" y="864"/>
                </a:cxn>
                <a:cxn ang="0">
                  <a:pos x="201" y="879"/>
                </a:cxn>
                <a:cxn ang="0">
                  <a:pos x="237" y="756"/>
                </a:cxn>
                <a:cxn ang="0">
                  <a:pos x="243" y="690"/>
                </a:cxn>
                <a:cxn ang="0">
                  <a:pos x="255" y="561"/>
                </a:cxn>
                <a:cxn ang="0">
                  <a:pos x="273" y="228"/>
                </a:cxn>
                <a:cxn ang="0">
                  <a:pos x="291" y="63"/>
                </a:cxn>
                <a:cxn ang="0">
                  <a:pos x="315" y="0"/>
                </a:cxn>
                <a:cxn ang="0">
                  <a:pos x="333" y="21"/>
                </a:cxn>
                <a:cxn ang="0">
                  <a:pos x="351" y="75"/>
                </a:cxn>
                <a:cxn ang="0">
                  <a:pos x="360" y="135"/>
                </a:cxn>
                <a:cxn ang="0">
                  <a:pos x="387" y="615"/>
                </a:cxn>
                <a:cxn ang="0">
                  <a:pos x="405" y="783"/>
                </a:cxn>
                <a:cxn ang="0">
                  <a:pos x="417" y="840"/>
                </a:cxn>
                <a:cxn ang="0">
                  <a:pos x="435" y="870"/>
                </a:cxn>
                <a:cxn ang="0">
                  <a:pos x="474" y="786"/>
                </a:cxn>
                <a:cxn ang="0">
                  <a:pos x="501" y="600"/>
                </a:cxn>
                <a:cxn ang="0">
                  <a:pos x="510" y="543"/>
                </a:cxn>
                <a:cxn ang="0">
                  <a:pos x="519" y="423"/>
                </a:cxn>
                <a:cxn ang="0">
                  <a:pos x="522" y="372"/>
                </a:cxn>
                <a:cxn ang="0">
                  <a:pos x="528" y="309"/>
                </a:cxn>
                <a:cxn ang="0">
                  <a:pos x="555" y="216"/>
                </a:cxn>
                <a:cxn ang="0">
                  <a:pos x="594" y="288"/>
                </a:cxn>
                <a:cxn ang="0">
                  <a:pos x="609" y="369"/>
                </a:cxn>
                <a:cxn ang="0">
                  <a:pos x="621" y="453"/>
                </a:cxn>
                <a:cxn ang="0">
                  <a:pos x="648" y="645"/>
                </a:cxn>
                <a:cxn ang="0">
                  <a:pos x="666" y="678"/>
                </a:cxn>
                <a:cxn ang="0">
                  <a:pos x="690" y="675"/>
                </a:cxn>
                <a:cxn ang="0">
                  <a:pos x="702" y="648"/>
                </a:cxn>
                <a:cxn ang="0">
                  <a:pos x="720" y="567"/>
                </a:cxn>
                <a:cxn ang="0">
                  <a:pos x="744" y="462"/>
                </a:cxn>
                <a:cxn ang="0">
                  <a:pos x="774" y="387"/>
                </a:cxn>
                <a:cxn ang="0">
                  <a:pos x="777" y="396"/>
                </a:cxn>
              </a:cxnLst>
              <a:rect l="0" t="0" r="r" b="b"/>
              <a:pathLst>
                <a:path w="777" h="887">
                  <a:moveTo>
                    <a:pt x="0" y="459"/>
                  </a:moveTo>
                  <a:cubicBezTo>
                    <a:pt x="3" y="440"/>
                    <a:pt x="9" y="425"/>
                    <a:pt x="15" y="408"/>
                  </a:cubicBezTo>
                  <a:cubicBezTo>
                    <a:pt x="26" y="375"/>
                    <a:pt x="24" y="356"/>
                    <a:pt x="54" y="333"/>
                  </a:cubicBezTo>
                  <a:cubicBezTo>
                    <a:pt x="81" y="336"/>
                    <a:pt x="82" y="336"/>
                    <a:pt x="102" y="351"/>
                  </a:cubicBezTo>
                  <a:cubicBezTo>
                    <a:pt x="105" y="361"/>
                    <a:pt x="117" y="378"/>
                    <a:pt x="117" y="378"/>
                  </a:cubicBezTo>
                  <a:cubicBezTo>
                    <a:pt x="124" y="418"/>
                    <a:pt x="121" y="455"/>
                    <a:pt x="114" y="495"/>
                  </a:cubicBezTo>
                  <a:cubicBezTo>
                    <a:pt x="117" y="572"/>
                    <a:pt x="122" y="645"/>
                    <a:pt x="135" y="720"/>
                  </a:cubicBezTo>
                  <a:cubicBezTo>
                    <a:pt x="124" y="764"/>
                    <a:pt x="139" y="826"/>
                    <a:pt x="165" y="864"/>
                  </a:cubicBezTo>
                  <a:cubicBezTo>
                    <a:pt x="171" y="887"/>
                    <a:pt x="178" y="882"/>
                    <a:pt x="201" y="879"/>
                  </a:cubicBezTo>
                  <a:cubicBezTo>
                    <a:pt x="223" y="846"/>
                    <a:pt x="233" y="795"/>
                    <a:pt x="237" y="756"/>
                  </a:cubicBezTo>
                  <a:cubicBezTo>
                    <a:pt x="239" y="734"/>
                    <a:pt x="243" y="690"/>
                    <a:pt x="243" y="690"/>
                  </a:cubicBezTo>
                  <a:cubicBezTo>
                    <a:pt x="244" y="653"/>
                    <a:pt x="242" y="599"/>
                    <a:pt x="255" y="561"/>
                  </a:cubicBezTo>
                  <a:cubicBezTo>
                    <a:pt x="257" y="451"/>
                    <a:pt x="255" y="337"/>
                    <a:pt x="273" y="228"/>
                  </a:cubicBezTo>
                  <a:cubicBezTo>
                    <a:pt x="275" y="173"/>
                    <a:pt x="273" y="116"/>
                    <a:pt x="291" y="63"/>
                  </a:cubicBezTo>
                  <a:cubicBezTo>
                    <a:pt x="293" y="30"/>
                    <a:pt x="285" y="10"/>
                    <a:pt x="315" y="0"/>
                  </a:cubicBezTo>
                  <a:cubicBezTo>
                    <a:pt x="319" y="13"/>
                    <a:pt x="327" y="8"/>
                    <a:pt x="333" y="21"/>
                  </a:cubicBezTo>
                  <a:cubicBezTo>
                    <a:pt x="341" y="37"/>
                    <a:pt x="347" y="57"/>
                    <a:pt x="351" y="75"/>
                  </a:cubicBezTo>
                  <a:cubicBezTo>
                    <a:pt x="353" y="96"/>
                    <a:pt x="353" y="115"/>
                    <a:pt x="360" y="135"/>
                  </a:cubicBezTo>
                  <a:cubicBezTo>
                    <a:pt x="369" y="293"/>
                    <a:pt x="365" y="458"/>
                    <a:pt x="387" y="615"/>
                  </a:cubicBezTo>
                  <a:cubicBezTo>
                    <a:pt x="390" y="672"/>
                    <a:pt x="395" y="727"/>
                    <a:pt x="405" y="783"/>
                  </a:cubicBezTo>
                  <a:cubicBezTo>
                    <a:pt x="409" y="802"/>
                    <a:pt x="412" y="821"/>
                    <a:pt x="417" y="840"/>
                  </a:cubicBezTo>
                  <a:cubicBezTo>
                    <a:pt x="420" y="851"/>
                    <a:pt x="435" y="870"/>
                    <a:pt x="435" y="870"/>
                  </a:cubicBezTo>
                  <a:cubicBezTo>
                    <a:pt x="465" y="863"/>
                    <a:pt x="470" y="813"/>
                    <a:pt x="474" y="786"/>
                  </a:cubicBezTo>
                  <a:cubicBezTo>
                    <a:pt x="478" y="728"/>
                    <a:pt x="479" y="655"/>
                    <a:pt x="501" y="600"/>
                  </a:cubicBezTo>
                  <a:cubicBezTo>
                    <a:pt x="504" y="581"/>
                    <a:pt x="508" y="562"/>
                    <a:pt x="510" y="543"/>
                  </a:cubicBezTo>
                  <a:cubicBezTo>
                    <a:pt x="512" y="502"/>
                    <a:pt x="512" y="463"/>
                    <a:pt x="519" y="423"/>
                  </a:cubicBezTo>
                  <a:cubicBezTo>
                    <a:pt x="520" y="406"/>
                    <a:pt x="521" y="389"/>
                    <a:pt x="522" y="372"/>
                  </a:cubicBezTo>
                  <a:cubicBezTo>
                    <a:pt x="524" y="351"/>
                    <a:pt x="526" y="330"/>
                    <a:pt x="528" y="309"/>
                  </a:cubicBezTo>
                  <a:cubicBezTo>
                    <a:pt x="530" y="287"/>
                    <a:pt x="527" y="223"/>
                    <a:pt x="555" y="216"/>
                  </a:cubicBezTo>
                  <a:cubicBezTo>
                    <a:pt x="586" y="224"/>
                    <a:pt x="584" y="262"/>
                    <a:pt x="594" y="288"/>
                  </a:cubicBezTo>
                  <a:cubicBezTo>
                    <a:pt x="598" y="314"/>
                    <a:pt x="601" y="344"/>
                    <a:pt x="609" y="369"/>
                  </a:cubicBezTo>
                  <a:cubicBezTo>
                    <a:pt x="612" y="397"/>
                    <a:pt x="614" y="426"/>
                    <a:pt x="621" y="453"/>
                  </a:cubicBezTo>
                  <a:cubicBezTo>
                    <a:pt x="627" y="514"/>
                    <a:pt x="620" y="588"/>
                    <a:pt x="648" y="645"/>
                  </a:cubicBezTo>
                  <a:cubicBezTo>
                    <a:pt x="651" y="661"/>
                    <a:pt x="653" y="669"/>
                    <a:pt x="666" y="678"/>
                  </a:cubicBezTo>
                  <a:cubicBezTo>
                    <a:pt x="674" y="677"/>
                    <a:pt x="683" y="679"/>
                    <a:pt x="690" y="675"/>
                  </a:cubicBezTo>
                  <a:cubicBezTo>
                    <a:pt x="698" y="671"/>
                    <a:pt x="700" y="656"/>
                    <a:pt x="702" y="648"/>
                  </a:cubicBezTo>
                  <a:cubicBezTo>
                    <a:pt x="710" y="621"/>
                    <a:pt x="711" y="593"/>
                    <a:pt x="720" y="567"/>
                  </a:cubicBezTo>
                  <a:cubicBezTo>
                    <a:pt x="724" y="533"/>
                    <a:pt x="728" y="493"/>
                    <a:pt x="744" y="462"/>
                  </a:cubicBezTo>
                  <a:cubicBezTo>
                    <a:pt x="748" y="436"/>
                    <a:pt x="752" y="403"/>
                    <a:pt x="774" y="387"/>
                  </a:cubicBezTo>
                  <a:cubicBezTo>
                    <a:pt x="775" y="390"/>
                    <a:pt x="777" y="396"/>
                    <a:pt x="777" y="396"/>
                  </a:cubicBezTo>
                </a:path>
              </a:pathLst>
            </a:custGeom>
            <a:noFill/>
            <a:ln w="28575">
              <a:solidFill>
                <a:schemeClr val="tx1"/>
              </a:solidFill>
              <a:round/>
              <a:headEnd/>
              <a:tailEnd/>
            </a:ln>
            <a:effectLst/>
          </p:spPr>
          <p:txBody>
            <a:bodyPr wrap="none" anchor="ctr"/>
            <a:lstStyle/>
            <a:p>
              <a:endParaRPr lang="en-US" dirty="0"/>
            </a:p>
          </p:txBody>
        </p:sp>
        <p:sp>
          <p:nvSpPr>
            <p:cNvPr id="221208" name="Line 24"/>
            <p:cNvSpPr>
              <a:spLocks noChangeShapeType="1"/>
            </p:cNvSpPr>
            <p:nvPr/>
          </p:nvSpPr>
          <p:spPr bwMode="auto">
            <a:xfrm flipH="1">
              <a:off x="1410" y="3349"/>
              <a:ext cx="600" cy="0"/>
            </a:xfrm>
            <a:prstGeom prst="line">
              <a:avLst/>
            </a:prstGeom>
            <a:noFill/>
            <a:ln w="28575">
              <a:solidFill>
                <a:schemeClr val="tx1"/>
              </a:solidFill>
              <a:round/>
              <a:headEnd/>
              <a:tailEnd/>
            </a:ln>
            <a:effectLst/>
          </p:spPr>
          <p:txBody>
            <a:bodyPr wrap="none" anchor="ctr"/>
            <a:lstStyle/>
            <a:p>
              <a:endParaRPr lang="en-US" dirty="0"/>
            </a:p>
          </p:txBody>
        </p:sp>
        <p:sp>
          <p:nvSpPr>
            <p:cNvPr id="221209" name="Line 25"/>
            <p:cNvSpPr>
              <a:spLocks noChangeShapeType="1"/>
            </p:cNvSpPr>
            <p:nvPr/>
          </p:nvSpPr>
          <p:spPr bwMode="auto">
            <a:xfrm flipH="1">
              <a:off x="1269" y="3294"/>
              <a:ext cx="764" cy="0"/>
            </a:xfrm>
            <a:prstGeom prst="line">
              <a:avLst/>
            </a:prstGeom>
            <a:noFill/>
            <a:ln w="9525">
              <a:solidFill>
                <a:schemeClr val="tx1"/>
              </a:solidFill>
              <a:prstDash val="dash"/>
              <a:round/>
              <a:headEnd/>
              <a:tailEnd/>
            </a:ln>
            <a:effectLst/>
          </p:spPr>
          <p:txBody>
            <a:bodyPr wrap="none" anchor="ctr"/>
            <a:lstStyle/>
            <a:p>
              <a:endParaRPr lang="en-US" dirty="0"/>
            </a:p>
          </p:txBody>
        </p:sp>
        <p:sp>
          <p:nvSpPr>
            <p:cNvPr id="221210" name="Line 26"/>
            <p:cNvSpPr>
              <a:spLocks noChangeShapeType="1"/>
            </p:cNvSpPr>
            <p:nvPr/>
          </p:nvSpPr>
          <p:spPr bwMode="auto">
            <a:xfrm>
              <a:off x="1815" y="2724"/>
              <a:ext cx="0" cy="1079"/>
            </a:xfrm>
            <a:prstGeom prst="line">
              <a:avLst/>
            </a:prstGeom>
            <a:noFill/>
            <a:ln w="28575">
              <a:solidFill>
                <a:srgbClr val="FF0000"/>
              </a:solidFill>
              <a:round/>
              <a:headEnd/>
              <a:tailEnd/>
            </a:ln>
            <a:effectLst/>
          </p:spPr>
          <p:txBody>
            <a:bodyPr wrap="none" anchor="ctr"/>
            <a:lstStyle/>
            <a:p>
              <a:endParaRPr lang="en-US" dirty="0"/>
            </a:p>
          </p:txBody>
        </p:sp>
        <p:sp>
          <p:nvSpPr>
            <p:cNvPr id="221211" name="Line 27"/>
            <p:cNvSpPr>
              <a:spLocks noChangeShapeType="1"/>
            </p:cNvSpPr>
            <p:nvPr/>
          </p:nvSpPr>
          <p:spPr bwMode="auto">
            <a:xfrm>
              <a:off x="2036" y="3291"/>
              <a:ext cx="0" cy="509"/>
            </a:xfrm>
            <a:prstGeom prst="line">
              <a:avLst/>
            </a:prstGeom>
            <a:noFill/>
            <a:ln w="28575">
              <a:solidFill>
                <a:srgbClr val="FF0000"/>
              </a:solidFill>
              <a:round/>
              <a:headEnd/>
              <a:tailEnd/>
            </a:ln>
            <a:effectLst/>
          </p:spPr>
          <p:txBody>
            <a:bodyPr wrap="none" anchor="ctr"/>
            <a:lstStyle/>
            <a:p>
              <a:endParaRPr lang="en-US" dirty="0"/>
            </a:p>
          </p:txBody>
        </p:sp>
        <p:sp>
          <p:nvSpPr>
            <p:cNvPr id="221214" name="Line 30"/>
            <p:cNvSpPr>
              <a:spLocks noChangeShapeType="1"/>
            </p:cNvSpPr>
            <p:nvPr/>
          </p:nvSpPr>
          <p:spPr bwMode="auto">
            <a:xfrm>
              <a:off x="1889" y="3688"/>
              <a:ext cx="33" cy="90"/>
            </a:xfrm>
            <a:prstGeom prst="line">
              <a:avLst/>
            </a:prstGeom>
            <a:noFill/>
            <a:ln w="19050">
              <a:solidFill>
                <a:schemeClr val="tx1"/>
              </a:solidFill>
              <a:round/>
              <a:headEnd/>
              <a:tailEnd/>
            </a:ln>
            <a:effectLst/>
          </p:spPr>
          <p:txBody>
            <a:bodyPr wrap="none" anchor="ctr"/>
            <a:lstStyle/>
            <a:p>
              <a:endParaRPr lang="en-US" dirty="0"/>
            </a:p>
          </p:txBody>
        </p:sp>
        <p:sp>
          <p:nvSpPr>
            <p:cNvPr id="221215" name="Line 31"/>
            <p:cNvSpPr>
              <a:spLocks noChangeShapeType="1"/>
            </p:cNvSpPr>
            <p:nvPr/>
          </p:nvSpPr>
          <p:spPr bwMode="auto">
            <a:xfrm flipH="1">
              <a:off x="1856" y="3688"/>
              <a:ext cx="33" cy="90"/>
            </a:xfrm>
            <a:prstGeom prst="line">
              <a:avLst/>
            </a:prstGeom>
            <a:noFill/>
            <a:ln w="19050">
              <a:solidFill>
                <a:schemeClr val="tx1"/>
              </a:solidFill>
              <a:round/>
              <a:headEnd/>
              <a:tailEnd/>
            </a:ln>
            <a:effectLst/>
          </p:spPr>
          <p:txBody>
            <a:bodyPr wrap="none" anchor="ctr"/>
            <a:lstStyle/>
            <a:p>
              <a:endParaRPr lang="en-US" dirty="0"/>
            </a:p>
          </p:txBody>
        </p:sp>
        <p:sp>
          <p:nvSpPr>
            <p:cNvPr id="221216" name="Line 32"/>
            <p:cNvSpPr>
              <a:spLocks noChangeShapeType="1"/>
            </p:cNvSpPr>
            <p:nvPr/>
          </p:nvSpPr>
          <p:spPr bwMode="auto">
            <a:xfrm>
              <a:off x="1853" y="3778"/>
              <a:ext cx="66" cy="0"/>
            </a:xfrm>
            <a:prstGeom prst="line">
              <a:avLst/>
            </a:prstGeom>
            <a:noFill/>
            <a:ln w="19050">
              <a:solidFill>
                <a:schemeClr val="tx1"/>
              </a:solidFill>
              <a:round/>
              <a:headEnd/>
              <a:tailEnd/>
            </a:ln>
            <a:effectLst/>
          </p:spPr>
          <p:txBody>
            <a:bodyPr wrap="none" anchor="ctr"/>
            <a:lstStyle/>
            <a:p>
              <a:endParaRPr lang="en-US" dirty="0"/>
            </a:p>
          </p:txBody>
        </p:sp>
        <p:sp>
          <p:nvSpPr>
            <p:cNvPr id="221217" name="Text Box 33"/>
            <p:cNvSpPr txBox="1">
              <a:spLocks noChangeArrowheads="1"/>
            </p:cNvSpPr>
            <p:nvPr/>
          </p:nvSpPr>
          <p:spPr bwMode="auto">
            <a:xfrm>
              <a:off x="1870" y="3627"/>
              <a:ext cx="160" cy="182"/>
            </a:xfrm>
            <a:prstGeom prst="rect">
              <a:avLst/>
            </a:prstGeom>
            <a:noFill/>
            <a:ln w="9525">
              <a:noFill/>
              <a:miter lim="800000"/>
              <a:headEnd/>
              <a:tailEnd/>
            </a:ln>
            <a:effectLst/>
          </p:spPr>
          <p:txBody>
            <a:bodyPr>
              <a:spAutoFit/>
            </a:bodyPr>
            <a:lstStyle/>
            <a:p>
              <a:r>
                <a:rPr lang="en-US" sz="1600" dirty="0">
                  <a:latin typeface="Arial" charset="0"/>
                </a:rPr>
                <a:t>T</a:t>
              </a:r>
            </a:p>
          </p:txBody>
        </p:sp>
        <p:sp>
          <p:nvSpPr>
            <p:cNvPr id="221218" name="Line 34"/>
            <p:cNvSpPr>
              <a:spLocks noChangeShapeType="1"/>
            </p:cNvSpPr>
            <p:nvPr/>
          </p:nvSpPr>
          <p:spPr bwMode="auto">
            <a:xfrm>
              <a:off x="2045" y="3710"/>
              <a:ext cx="160" cy="0"/>
            </a:xfrm>
            <a:prstGeom prst="line">
              <a:avLst/>
            </a:prstGeom>
            <a:noFill/>
            <a:ln w="57150">
              <a:solidFill>
                <a:schemeClr val="tx1"/>
              </a:solidFill>
              <a:round/>
              <a:headEnd type="triangle" w="med" len="med"/>
              <a:tailEnd/>
            </a:ln>
            <a:effectLst/>
          </p:spPr>
          <p:txBody>
            <a:bodyPr wrap="none" anchor="ctr"/>
            <a:lstStyle/>
            <a:p>
              <a:endParaRPr lang="en-US" dirty="0"/>
            </a:p>
          </p:txBody>
        </p:sp>
        <p:sp>
          <p:nvSpPr>
            <p:cNvPr id="221219" name="Line 35"/>
            <p:cNvSpPr>
              <a:spLocks noChangeShapeType="1"/>
            </p:cNvSpPr>
            <p:nvPr/>
          </p:nvSpPr>
          <p:spPr bwMode="auto">
            <a:xfrm flipH="1">
              <a:off x="1648" y="3733"/>
              <a:ext cx="167" cy="0"/>
            </a:xfrm>
            <a:prstGeom prst="line">
              <a:avLst/>
            </a:prstGeom>
            <a:noFill/>
            <a:ln w="57150">
              <a:solidFill>
                <a:schemeClr val="tx1"/>
              </a:solidFill>
              <a:round/>
              <a:headEnd type="triangle" w="med" len="med"/>
              <a:tailEnd/>
            </a:ln>
            <a:effectLst/>
          </p:spPr>
          <p:txBody>
            <a:bodyPr wrap="none" anchor="ctr"/>
            <a:lstStyle/>
            <a:p>
              <a:endParaRPr lang="en-US" dirty="0"/>
            </a:p>
          </p:txBody>
        </p:sp>
        <p:sp>
          <p:nvSpPr>
            <p:cNvPr id="221220" name="Rectangle 36"/>
            <p:cNvSpPr>
              <a:spLocks noChangeArrowheads="1"/>
            </p:cNvSpPr>
            <p:nvPr/>
          </p:nvSpPr>
          <p:spPr bwMode="auto">
            <a:xfrm>
              <a:off x="745" y="2392"/>
              <a:ext cx="181" cy="1345"/>
            </a:xfrm>
            <a:prstGeom prst="rect">
              <a:avLst/>
            </a:prstGeom>
            <a:solidFill>
              <a:srgbClr val="FFC000"/>
            </a:solidFill>
            <a:ln w="28575">
              <a:solidFill>
                <a:schemeClr val="tx1"/>
              </a:solidFill>
              <a:miter lim="800000"/>
              <a:headEnd/>
              <a:tailEnd/>
            </a:ln>
            <a:effectLst/>
          </p:spPr>
          <p:txBody>
            <a:bodyPr wrap="none" anchor="ctr"/>
            <a:lstStyle/>
            <a:p>
              <a:endParaRPr lang="en-US" dirty="0"/>
            </a:p>
          </p:txBody>
        </p:sp>
        <p:sp>
          <p:nvSpPr>
            <p:cNvPr id="221221" name="Rectangle 37"/>
            <p:cNvSpPr>
              <a:spLocks noChangeArrowheads="1"/>
            </p:cNvSpPr>
            <p:nvPr/>
          </p:nvSpPr>
          <p:spPr bwMode="auto">
            <a:xfrm>
              <a:off x="745" y="2505"/>
              <a:ext cx="181" cy="124"/>
            </a:xfrm>
            <a:prstGeom prst="rect">
              <a:avLst/>
            </a:prstGeom>
            <a:solidFill>
              <a:srgbClr val="008000"/>
            </a:solidFill>
            <a:ln w="9525">
              <a:solidFill>
                <a:schemeClr val="tx1"/>
              </a:solidFill>
              <a:miter lim="800000"/>
              <a:headEnd/>
              <a:tailEnd/>
            </a:ln>
            <a:effectLst/>
          </p:spPr>
          <p:txBody>
            <a:bodyPr wrap="none" anchor="ctr"/>
            <a:lstStyle/>
            <a:p>
              <a:endParaRPr lang="en-US" dirty="0"/>
            </a:p>
          </p:txBody>
        </p:sp>
        <p:sp>
          <p:nvSpPr>
            <p:cNvPr id="221222" name="Rectangle 38"/>
            <p:cNvSpPr>
              <a:spLocks noChangeArrowheads="1"/>
            </p:cNvSpPr>
            <p:nvPr/>
          </p:nvSpPr>
          <p:spPr bwMode="auto">
            <a:xfrm>
              <a:off x="745" y="3500"/>
              <a:ext cx="181" cy="118"/>
            </a:xfrm>
            <a:prstGeom prst="rect">
              <a:avLst/>
            </a:prstGeom>
            <a:solidFill>
              <a:srgbClr val="FF0000"/>
            </a:solidFill>
            <a:ln w="9525">
              <a:solidFill>
                <a:schemeClr val="tx1"/>
              </a:solidFill>
              <a:miter lim="800000"/>
              <a:headEnd/>
              <a:tailEnd/>
            </a:ln>
            <a:effectLst/>
          </p:spPr>
          <p:txBody>
            <a:bodyPr wrap="none" anchor="ctr"/>
            <a:lstStyle/>
            <a:p>
              <a:endParaRPr lang="en-US" dirty="0"/>
            </a:p>
          </p:txBody>
        </p:sp>
        <p:sp>
          <p:nvSpPr>
            <p:cNvPr id="221223" name="Line 39"/>
            <p:cNvSpPr>
              <a:spLocks noChangeShapeType="1"/>
            </p:cNvSpPr>
            <p:nvPr/>
          </p:nvSpPr>
          <p:spPr bwMode="auto">
            <a:xfrm>
              <a:off x="926" y="2576"/>
              <a:ext cx="151" cy="106"/>
            </a:xfrm>
            <a:prstGeom prst="line">
              <a:avLst/>
            </a:prstGeom>
            <a:noFill/>
            <a:ln w="38100">
              <a:solidFill>
                <a:schemeClr val="tx1"/>
              </a:solidFill>
              <a:prstDash val="dash"/>
              <a:round/>
              <a:headEnd/>
              <a:tailEnd type="triangle" w="med" len="med"/>
            </a:ln>
            <a:effectLst/>
          </p:spPr>
          <p:txBody>
            <a:bodyPr wrap="none" anchor="ctr"/>
            <a:lstStyle/>
            <a:p>
              <a:endParaRPr lang="en-US" dirty="0"/>
            </a:p>
          </p:txBody>
        </p:sp>
        <p:sp>
          <p:nvSpPr>
            <p:cNvPr id="221224" name="Line 40"/>
            <p:cNvSpPr>
              <a:spLocks noChangeShapeType="1"/>
            </p:cNvSpPr>
            <p:nvPr/>
          </p:nvSpPr>
          <p:spPr bwMode="auto">
            <a:xfrm>
              <a:off x="1077" y="2682"/>
              <a:ext cx="0" cy="792"/>
            </a:xfrm>
            <a:prstGeom prst="line">
              <a:avLst/>
            </a:prstGeom>
            <a:noFill/>
            <a:ln w="38100">
              <a:solidFill>
                <a:schemeClr val="tx1"/>
              </a:solidFill>
              <a:prstDash val="dash"/>
              <a:round/>
              <a:headEnd/>
              <a:tailEnd type="triangle" w="med" len="med"/>
            </a:ln>
            <a:effectLst/>
          </p:spPr>
          <p:txBody>
            <a:bodyPr wrap="none" anchor="ctr"/>
            <a:lstStyle/>
            <a:p>
              <a:endParaRPr lang="en-US" dirty="0"/>
            </a:p>
          </p:txBody>
        </p:sp>
        <p:sp>
          <p:nvSpPr>
            <p:cNvPr id="221225" name="Line 41"/>
            <p:cNvSpPr>
              <a:spLocks noChangeShapeType="1"/>
            </p:cNvSpPr>
            <p:nvPr/>
          </p:nvSpPr>
          <p:spPr bwMode="auto">
            <a:xfrm flipH="1">
              <a:off x="926" y="3448"/>
              <a:ext cx="151" cy="105"/>
            </a:xfrm>
            <a:prstGeom prst="line">
              <a:avLst/>
            </a:prstGeom>
            <a:noFill/>
            <a:ln w="38100">
              <a:solidFill>
                <a:schemeClr val="tx1"/>
              </a:solidFill>
              <a:prstDash val="dash"/>
              <a:round/>
              <a:headEnd/>
              <a:tailEnd type="triangle" w="med" len="med"/>
            </a:ln>
            <a:effectLst/>
          </p:spPr>
          <p:txBody>
            <a:bodyPr wrap="none" anchor="ctr"/>
            <a:lstStyle/>
            <a:p>
              <a:endParaRPr lang="en-US" dirty="0"/>
            </a:p>
          </p:txBody>
        </p:sp>
        <p:sp>
          <p:nvSpPr>
            <p:cNvPr id="221226" name="Text Box 42"/>
            <p:cNvSpPr txBox="1">
              <a:spLocks noChangeArrowheads="1"/>
            </p:cNvSpPr>
            <p:nvPr/>
          </p:nvSpPr>
          <p:spPr bwMode="auto">
            <a:xfrm>
              <a:off x="760" y="2489"/>
              <a:ext cx="147" cy="148"/>
            </a:xfrm>
            <a:prstGeom prst="rect">
              <a:avLst/>
            </a:prstGeom>
            <a:noFill/>
            <a:ln w="9525">
              <a:noFill/>
              <a:miter lim="800000"/>
              <a:headEnd/>
              <a:tailEnd/>
            </a:ln>
            <a:effectLst/>
          </p:spPr>
          <p:txBody>
            <a:bodyPr>
              <a:spAutoFit/>
            </a:bodyPr>
            <a:lstStyle/>
            <a:p>
              <a:r>
                <a:rPr lang="en-US" sz="1200" b="1" dirty="0">
                  <a:solidFill>
                    <a:schemeClr val="bg1"/>
                  </a:solidFill>
                  <a:latin typeface="Arial" charset="0"/>
                </a:rPr>
                <a:t>T</a:t>
              </a:r>
            </a:p>
          </p:txBody>
        </p:sp>
        <p:sp>
          <p:nvSpPr>
            <p:cNvPr id="221227" name="Line 43"/>
            <p:cNvSpPr>
              <a:spLocks noChangeShapeType="1"/>
            </p:cNvSpPr>
            <p:nvPr/>
          </p:nvSpPr>
          <p:spPr bwMode="auto">
            <a:xfrm flipV="1">
              <a:off x="835" y="2233"/>
              <a:ext cx="0" cy="159"/>
            </a:xfrm>
            <a:prstGeom prst="line">
              <a:avLst/>
            </a:prstGeom>
            <a:noFill/>
            <a:ln w="9525">
              <a:solidFill>
                <a:schemeClr val="tx1"/>
              </a:solidFill>
              <a:round/>
              <a:headEnd/>
              <a:tailEnd/>
            </a:ln>
            <a:effectLst/>
          </p:spPr>
          <p:txBody>
            <a:bodyPr wrap="none" anchor="ctr"/>
            <a:lstStyle/>
            <a:p>
              <a:endParaRPr lang="en-US" dirty="0"/>
            </a:p>
          </p:txBody>
        </p:sp>
        <p:sp>
          <p:nvSpPr>
            <p:cNvPr id="221228" name="Rectangle 44"/>
            <p:cNvSpPr>
              <a:spLocks noChangeArrowheads="1"/>
            </p:cNvSpPr>
            <p:nvPr/>
          </p:nvSpPr>
          <p:spPr bwMode="auto">
            <a:xfrm>
              <a:off x="745" y="3298"/>
              <a:ext cx="181" cy="123"/>
            </a:xfrm>
            <a:prstGeom prst="rect">
              <a:avLst/>
            </a:prstGeom>
            <a:solidFill>
              <a:srgbClr val="FF0000"/>
            </a:solidFill>
            <a:ln w="9525">
              <a:solidFill>
                <a:schemeClr val="tx1"/>
              </a:solidFill>
              <a:miter lim="800000"/>
              <a:headEnd/>
              <a:tailEnd/>
            </a:ln>
            <a:effectLst/>
          </p:spPr>
          <p:txBody>
            <a:bodyPr wrap="none" anchor="ctr"/>
            <a:lstStyle/>
            <a:p>
              <a:endParaRPr lang="en-US" dirty="0"/>
            </a:p>
          </p:txBody>
        </p:sp>
        <p:sp>
          <p:nvSpPr>
            <p:cNvPr id="221230" name="Line 46"/>
            <p:cNvSpPr>
              <a:spLocks noChangeShapeType="1"/>
            </p:cNvSpPr>
            <p:nvPr/>
          </p:nvSpPr>
          <p:spPr bwMode="auto">
            <a:xfrm flipH="1">
              <a:off x="926" y="3263"/>
              <a:ext cx="151" cy="105"/>
            </a:xfrm>
            <a:prstGeom prst="line">
              <a:avLst/>
            </a:prstGeom>
            <a:noFill/>
            <a:ln w="38100">
              <a:solidFill>
                <a:schemeClr val="tx1"/>
              </a:solidFill>
              <a:prstDash val="dash"/>
              <a:round/>
              <a:headEnd/>
              <a:tailEnd type="triangle" w="med" len="med"/>
            </a:ln>
            <a:effectLst/>
          </p:spPr>
          <p:txBody>
            <a:bodyPr wrap="none" anchor="ctr"/>
            <a:lstStyle/>
            <a:p>
              <a:endParaRPr lang="en-US" dirty="0"/>
            </a:p>
          </p:txBody>
        </p:sp>
        <p:sp>
          <p:nvSpPr>
            <p:cNvPr id="221231" name="Text Box 47"/>
            <p:cNvSpPr txBox="1">
              <a:spLocks noChangeArrowheads="1"/>
            </p:cNvSpPr>
            <p:nvPr/>
          </p:nvSpPr>
          <p:spPr bwMode="auto">
            <a:xfrm>
              <a:off x="720" y="3280"/>
              <a:ext cx="204" cy="148"/>
            </a:xfrm>
            <a:prstGeom prst="rect">
              <a:avLst/>
            </a:prstGeom>
            <a:noFill/>
            <a:ln w="12700">
              <a:noFill/>
              <a:miter lim="800000"/>
              <a:headEnd/>
              <a:tailEnd/>
            </a:ln>
            <a:effectLst/>
          </p:spPr>
          <p:txBody>
            <a:bodyPr wrap="none">
              <a:spAutoFit/>
            </a:bodyPr>
            <a:lstStyle/>
            <a:p>
              <a:r>
                <a:rPr lang="en-US" sz="1200" b="1" dirty="0">
                  <a:solidFill>
                    <a:schemeClr val="bg1"/>
                  </a:solidFill>
                  <a:latin typeface="Arial" charset="0"/>
                </a:rPr>
                <a:t>R1</a:t>
              </a:r>
            </a:p>
          </p:txBody>
        </p:sp>
        <p:sp>
          <p:nvSpPr>
            <p:cNvPr id="221232" name="Text Box 48"/>
            <p:cNvSpPr txBox="1">
              <a:spLocks noChangeArrowheads="1"/>
            </p:cNvSpPr>
            <p:nvPr/>
          </p:nvSpPr>
          <p:spPr bwMode="auto">
            <a:xfrm>
              <a:off x="715" y="3480"/>
              <a:ext cx="204" cy="148"/>
            </a:xfrm>
            <a:prstGeom prst="rect">
              <a:avLst/>
            </a:prstGeom>
            <a:noFill/>
            <a:ln w="12700">
              <a:noFill/>
              <a:miter lim="800000"/>
              <a:headEnd/>
              <a:tailEnd/>
            </a:ln>
            <a:effectLst/>
          </p:spPr>
          <p:txBody>
            <a:bodyPr wrap="none">
              <a:spAutoFit/>
            </a:bodyPr>
            <a:lstStyle/>
            <a:p>
              <a:r>
                <a:rPr lang="en-US" sz="1200" b="1" dirty="0">
                  <a:solidFill>
                    <a:schemeClr val="bg1"/>
                  </a:solidFill>
                  <a:latin typeface="Arial" charset="0"/>
                </a:rPr>
                <a:t>R2</a:t>
              </a:r>
            </a:p>
          </p:txBody>
        </p:sp>
        <p:sp>
          <p:nvSpPr>
            <p:cNvPr id="221233" name="Text Box 49"/>
            <p:cNvSpPr txBox="1">
              <a:spLocks noChangeArrowheads="1"/>
            </p:cNvSpPr>
            <p:nvPr/>
          </p:nvSpPr>
          <p:spPr bwMode="auto">
            <a:xfrm>
              <a:off x="1236" y="2554"/>
              <a:ext cx="259" cy="199"/>
            </a:xfrm>
            <a:prstGeom prst="rect">
              <a:avLst/>
            </a:prstGeom>
            <a:noFill/>
            <a:ln w="12700">
              <a:noFill/>
              <a:miter lim="800000"/>
              <a:headEnd/>
              <a:tailEnd/>
            </a:ln>
            <a:effectLst/>
          </p:spPr>
          <p:txBody>
            <a:bodyPr wrap="none">
              <a:spAutoFit/>
            </a:bodyPr>
            <a:lstStyle/>
            <a:p>
              <a:r>
                <a:rPr lang="en-US" sz="1800" b="1" dirty="0">
                  <a:latin typeface="Arial" charset="0"/>
                </a:rPr>
                <a:t>R1</a:t>
              </a:r>
            </a:p>
          </p:txBody>
        </p:sp>
        <p:sp>
          <p:nvSpPr>
            <p:cNvPr id="221234" name="Text Box 50"/>
            <p:cNvSpPr txBox="1">
              <a:spLocks noChangeArrowheads="1"/>
            </p:cNvSpPr>
            <p:nvPr/>
          </p:nvSpPr>
          <p:spPr bwMode="auto">
            <a:xfrm>
              <a:off x="1236" y="3108"/>
              <a:ext cx="259" cy="199"/>
            </a:xfrm>
            <a:prstGeom prst="rect">
              <a:avLst/>
            </a:prstGeom>
            <a:noFill/>
            <a:ln w="12700">
              <a:noFill/>
              <a:miter lim="800000"/>
              <a:headEnd/>
              <a:tailEnd/>
            </a:ln>
            <a:effectLst/>
          </p:spPr>
          <p:txBody>
            <a:bodyPr wrap="none">
              <a:spAutoFit/>
            </a:bodyPr>
            <a:lstStyle/>
            <a:p>
              <a:r>
                <a:rPr lang="en-US" sz="1800" b="1" dirty="0">
                  <a:latin typeface="Arial" charset="0"/>
                </a:rPr>
                <a:t>R2</a:t>
              </a:r>
              <a:endParaRPr lang="en-US" sz="2000" b="1" dirty="0">
                <a:latin typeface="Arial" charset="0"/>
              </a:endParaRPr>
            </a:p>
          </p:txBody>
        </p:sp>
      </p:grpSp>
      <p:pic>
        <p:nvPicPr>
          <p:cNvPr id="221192" name="Picture 8" descr="spwla98lll"/>
          <p:cNvPicPr>
            <a:picLocks noChangeAspect="1" noChangeArrowheads="1"/>
          </p:cNvPicPr>
          <p:nvPr/>
        </p:nvPicPr>
        <p:blipFill>
          <a:blip r:embed="rId3" cstate="print"/>
          <a:srcRect l="69670" t="4694" r="4924" b="66590"/>
          <a:stretch>
            <a:fillRect/>
          </a:stretch>
        </p:blipFill>
        <p:spPr bwMode="auto">
          <a:xfrm>
            <a:off x="6670964" y="1773238"/>
            <a:ext cx="1849581" cy="4357398"/>
          </a:xfrm>
          <a:prstGeom prst="rect">
            <a:avLst/>
          </a:prstGeom>
          <a:noFill/>
        </p:spPr>
      </p:pic>
      <p:grpSp>
        <p:nvGrpSpPr>
          <p:cNvPr id="3" name="Group 57"/>
          <p:cNvGrpSpPr>
            <a:grpSpLocks/>
          </p:cNvGrpSpPr>
          <p:nvPr/>
        </p:nvGrpSpPr>
        <p:grpSpPr bwMode="auto">
          <a:xfrm>
            <a:off x="6669181" y="997527"/>
            <a:ext cx="1887444" cy="782061"/>
            <a:chOff x="4450" y="806"/>
            <a:chExt cx="920" cy="315"/>
          </a:xfrm>
        </p:grpSpPr>
        <p:pic>
          <p:nvPicPr>
            <p:cNvPr id="221237" name="Picture 53" descr="spwla98lll"/>
            <p:cNvPicPr>
              <a:picLocks noChangeAspect="1" noChangeArrowheads="1"/>
            </p:cNvPicPr>
            <p:nvPr/>
          </p:nvPicPr>
          <p:blipFill>
            <a:blip r:embed="rId3" cstate="print"/>
            <a:srcRect l="69162" t="89613" r="1631" b="1352"/>
            <a:stretch>
              <a:fillRect/>
            </a:stretch>
          </p:blipFill>
          <p:spPr bwMode="auto">
            <a:xfrm>
              <a:off x="4450" y="808"/>
              <a:ext cx="920" cy="313"/>
            </a:xfrm>
            <a:prstGeom prst="rect">
              <a:avLst/>
            </a:prstGeom>
            <a:noFill/>
          </p:spPr>
        </p:pic>
        <p:sp>
          <p:nvSpPr>
            <p:cNvPr id="221239" name="Text Box 55"/>
            <p:cNvSpPr txBox="1">
              <a:spLocks noChangeArrowheads="1"/>
            </p:cNvSpPr>
            <p:nvPr/>
          </p:nvSpPr>
          <p:spPr bwMode="auto">
            <a:xfrm>
              <a:off x="4649" y="806"/>
              <a:ext cx="528" cy="154"/>
            </a:xfrm>
            <a:prstGeom prst="rect">
              <a:avLst/>
            </a:prstGeom>
            <a:solidFill>
              <a:schemeClr val="bg1"/>
            </a:solidFill>
            <a:ln w="9525" algn="ctr">
              <a:noFill/>
              <a:miter lim="800000"/>
              <a:headEnd/>
              <a:tailEnd/>
            </a:ln>
            <a:effectLst/>
          </p:spPr>
          <p:txBody>
            <a:bodyPr wrap="none">
              <a:spAutoFit/>
            </a:bodyPr>
            <a:lstStyle/>
            <a:p>
              <a:pPr algn="ctr"/>
              <a:r>
                <a:rPr lang="en-US" sz="1000" b="1" dirty="0">
                  <a:solidFill>
                    <a:srgbClr val="FF0000"/>
                  </a:solidFill>
                  <a:latin typeface="Tahoma" pitchFamily="34" charset="0"/>
                </a:rPr>
                <a:t>  Delta-T   </a:t>
              </a:r>
            </a:p>
          </p:txBody>
        </p:sp>
        <p:sp>
          <p:nvSpPr>
            <p:cNvPr id="221240" name="Line 56"/>
            <p:cNvSpPr>
              <a:spLocks noChangeShapeType="1"/>
            </p:cNvSpPr>
            <p:nvPr/>
          </p:nvSpPr>
          <p:spPr bwMode="auto">
            <a:xfrm>
              <a:off x="4464" y="960"/>
              <a:ext cx="900" cy="0"/>
            </a:xfrm>
            <a:prstGeom prst="line">
              <a:avLst/>
            </a:prstGeom>
            <a:noFill/>
            <a:ln w="19050">
              <a:solidFill>
                <a:srgbClr val="FF0000"/>
              </a:solidFill>
              <a:round/>
              <a:headEnd/>
              <a:tailEnd/>
            </a:ln>
            <a:effectLst/>
          </p:spPr>
          <p:txBody>
            <a:bodyPr/>
            <a:lstStyle/>
            <a:p>
              <a:endParaRPr lang="en-US" dirty="0"/>
            </a:p>
          </p:txBody>
        </p:sp>
      </p:grpSp>
      <p:sp>
        <p:nvSpPr>
          <p:cNvPr id="40" name="TextBox 39"/>
          <p:cNvSpPr txBox="1"/>
          <p:nvPr/>
        </p:nvSpPr>
        <p:spPr>
          <a:xfrm>
            <a:off x="5133110" y="4052455"/>
            <a:ext cx="2324675" cy="338554"/>
          </a:xfrm>
          <a:prstGeom prst="rect">
            <a:avLst/>
          </a:prstGeom>
          <a:solidFill>
            <a:schemeClr val="bg1"/>
          </a:solidFill>
          <a:ln w="28575">
            <a:solidFill>
              <a:schemeClr val="tx1"/>
            </a:solidFill>
          </a:ln>
        </p:spPr>
        <p:txBody>
          <a:bodyPr wrap="none" rtlCol="0">
            <a:spAutoFit/>
          </a:bodyPr>
          <a:lstStyle/>
          <a:p>
            <a:r>
              <a:rPr lang="en-US" sz="1600" dirty="0" smtClean="0">
                <a:latin typeface="Arial" pitchFamily="34" charset="0"/>
                <a:cs typeface="Arial" pitchFamily="34" charset="0"/>
              </a:rPr>
              <a:t>Units = microseconds/ft</a:t>
            </a:r>
            <a:endParaRPr lang="en-US" sz="1600" dirty="0">
              <a:latin typeface="Arial" pitchFamily="34" charset="0"/>
              <a:cs typeface="Arial" pitchFamily="34" charset="0"/>
            </a:endParaRPr>
          </a:p>
        </p:txBody>
      </p:sp>
      <p:sp>
        <p:nvSpPr>
          <p:cNvPr id="45" name="TextBox 44"/>
          <p:cNvSpPr txBox="1"/>
          <p:nvPr/>
        </p:nvSpPr>
        <p:spPr>
          <a:xfrm rot="16200000">
            <a:off x="126123" y="4351282"/>
            <a:ext cx="1513171" cy="276999"/>
          </a:xfrm>
          <a:prstGeom prst="rect">
            <a:avLst/>
          </a:prstGeom>
          <a:noFill/>
        </p:spPr>
        <p:txBody>
          <a:bodyPr wrap="none" rtlCol="0">
            <a:spAutoFit/>
          </a:bodyPr>
          <a:lstStyle/>
          <a:p>
            <a:r>
              <a:rPr lang="en-US" sz="1200" b="1" dirty="0" smtClean="0">
                <a:solidFill>
                  <a:schemeClr val="bg1"/>
                </a:solidFill>
                <a:latin typeface="Arial Black" pitchFamily="34" charset="0"/>
              </a:rPr>
              <a:t>Rock Formation</a:t>
            </a:r>
            <a:endParaRPr lang="en-US" sz="1200" b="1" dirty="0">
              <a:solidFill>
                <a:schemeClr val="bg1"/>
              </a:solidFill>
              <a:latin typeface="Arial Black" pitchFamily="34" charset="0"/>
            </a:endParaRPr>
          </a:p>
        </p:txBody>
      </p:sp>
      <p:sp>
        <p:nvSpPr>
          <p:cNvPr id="46" name="TextBox 45"/>
          <p:cNvSpPr txBox="1"/>
          <p:nvPr/>
        </p:nvSpPr>
        <p:spPr>
          <a:xfrm rot="16200000">
            <a:off x="1240220" y="3983420"/>
            <a:ext cx="1513171" cy="276999"/>
          </a:xfrm>
          <a:prstGeom prst="rect">
            <a:avLst/>
          </a:prstGeom>
          <a:noFill/>
        </p:spPr>
        <p:txBody>
          <a:bodyPr wrap="none" rtlCol="0">
            <a:spAutoFit/>
          </a:bodyPr>
          <a:lstStyle/>
          <a:p>
            <a:r>
              <a:rPr lang="en-US" sz="1200" b="1" dirty="0" smtClean="0">
                <a:solidFill>
                  <a:schemeClr val="bg1"/>
                </a:solidFill>
                <a:latin typeface="Arial Black" pitchFamily="34" charset="0"/>
              </a:rPr>
              <a:t>Rock Formation</a:t>
            </a:r>
            <a:endParaRPr lang="en-US" sz="1200" b="1" dirty="0">
              <a:solidFill>
                <a:schemeClr val="bg1"/>
              </a:solidFill>
              <a:latin typeface="Arial Black" pitchFamily="34" charset="0"/>
            </a:endParaRPr>
          </a:p>
        </p:txBody>
      </p:sp>
      <p:grpSp>
        <p:nvGrpSpPr>
          <p:cNvPr id="49" name="Group 48"/>
          <p:cNvGrpSpPr/>
          <p:nvPr/>
        </p:nvGrpSpPr>
        <p:grpSpPr>
          <a:xfrm>
            <a:off x="1742661" y="5082988"/>
            <a:ext cx="3882887" cy="1400493"/>
            <a:chOff x="1742661" y="5082988"/>
            <a:chExt cx="3882887" cy="1400493"/>
          </a:xfrm>
        </p:grpSpPr>
        <p:cxnSp>
          <p:nvCxnSpPr>
            <p:cNvPr id="42" name="Straight Connector 41"/>
            <p:cNvCxnSpPr/>
            <p:nvPr/>
          </p:nvCxnSpPr>
          <p:spPr bwMode="auto">
            <a:xfrm>
              <a:off x="1902759" y="5082988"/>
              <a:ext cx="0" cy="369794"/>
            </a:xfrm>
            <a:prstGeom prst="line">
              <a:avLst/>
            </a:prstGeom>
            <a:solidFill>
              <a:schemeClr val="accent1"/>
            </a:solidFill>
            <a:ln w="57150" cap="flat" cmpd="sng" algn="ctr">
              <a:solidFill>
                <a:srgbClr val="FF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Freeform 47"/>
            <p:cNvSpPr/>
            <p:nvPr/>
          </p:nvSpPr>
          <p:spPr bwMode="auto">
            <a:xfrm>
              <a:off x="1742661" y="5267739"/>
              <a:ext cx="2710069" cy="974035"/>
            </a:xfrm>
            <a:custGeom>
              <a:avLst/>
              <a:gdLst>
                <a:gd name="connsiteX0" fmla="*/ 304800 w 2710069"/>
                <a:gd name="connsiteY0" fmla="*/ 0 h 974035"/>
                <a:gd name="connsiteX1" fmla="*/ 762000 w 2710069"/>
                <a:gd name="connsiteY1" fmla="*/ 198783 h 974035"/>
                <a:gd name="connsiteX2" fmla="*/ 324678 w 2710069"/>
                <a:gd name="connsiteY2" fmla="*/ 775252 h 974035"/>
                <a:gd name="connsiteX3" fmla="*/ 2710069 w 2710069"/>
                <a:gd name="connsiteY3" fmla="*/ 974035 h 974035"/>
              </a:gdLst>
              <a:ahLst/>
              <a:cxnLst>
                <a:cxn ang="0">
                  <a:pos x="connsiteX0" y="connsiteY0"/>
                </a:cxn>
                <a:cxn ang="0">
                  <a:pos x="connsiteX1" y="connsiteY1"/>
                </a:cxn>
                <a:cxn ang="0">
                  <a:pos x="connsiteX2" y="connsiteY2"/>
                </a:cxn>
                <a:cxn ang="0">
                  <a:pos x="connsiteX3" y="connsiteY3"/>
                </a:cxn>
              </a:cxnLst>
              <a:rect l="l" t="t" r="r" b="b"/>
              <a:pathLst>
                <a:path w="2710069" h="974035">
                  <a:moveTo>
                    <a:pt x="304800" y="0"/>
                  </a:moveTo>
                  <a:cubicBezTo>
                    <a:pt x="531743" y="34787"/>
                    <a:pt x="758687" y="69574"/>
                    <a:pt x="762000" y="198783"/>
                  </a:cubicBezTo>
                  <a:cubicBezTo>
                    <a:pt x="765313" y="327992"/>
                    <a:pt x="0" y="646043"/>
                    <a:pt x="324678" y="775252"/>
                  </a:cubicBezTo>
                  <a:cubicBezTo>
                    <a:pt x="649356" y="904461"/>
                    <a:pt x="1679712" y="939248"/>
                    <a:pt x="2710069" y="974035"/>
                  </a:cubicBezTo>
                </a:path>
              </a:pathLst>
            </a:custGeom>
            <a:noFill/>
            <a:ln w="381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7" name="TextBox 46"/>
            <p:cNvSpPr txBox="1"/>
            <p:nvPr/>
          </p:nvSpPr>
          <p:spPr>
            <a:xfrm>
              <a:off x="4373218" y="5744817"/>
              <a:ext cx="1252330" cy="738664"/>
            </a:xfrm>
            <a:prstGeom prst="rect">
              <a:avLst/>
            </a:prstGeom>
            <a:solidFill>
              <a:schemeClr val="bg1"/>
            </a:solidFill>
            <a:ln>
              <a:solidFill>
                <a:srgbClr val="7030A0"/>
              </a:solidFill>
            </a:ln>
          </p:spPr>
          <p:txBody>
            <a:bodyPr wrap="square" rtlCol="0">
              <a:spAutoFit/>
            </a:bodyPr>
            <a:lstStyle/>
            <a:p>
              <a:pPr algn="ctr"/>
              <a:r>
                <a:rPr lang="en-US" sz="1400" dirty="0" smtClean="0">
                  <a:latin typeface="Arial Black" pitchFamily="34" charset="0"/>
                </a:rPr>
                <a:t>Difference between  2 paths</a:t>
              </a:r>
              <a:endParaRPr lang="en-US" sz="1400" dirty="0">
                <a:latin typeface="Arial Black" pitchFamily="34" charset="0"/>
              </a:endParaRPr>
            </a:p>
          </p:txBody>
        </p:sp>
      </p:grpSp>
      <p:sp>
        <p:nvSpPr>
          <p:cNvPr id="50" name="Text Box 49"/>
          <p:cNvSpPr txBox="1">
            <a:spLocks noChangeArrowheads="1"/>
          </p:cNvSpPr>
          <p:nvPr/>
        </p:nvSpPr>
        <p:spPr bwMode="auto">
          <a:xfrm>
            <a:off x="2266140" y="4587284"/>
            <a:ext cx="660245" cy="338554"/>
          </a:xfrm>
          <a:prstGeom prst="rect">
            <a:avLst/>
          </a:prstGeom>
          <a:noFill/>
          <a:ln w="12700">
            <a:noFill/>
            <a:miter lim="800000"/>
            <a:headEnd/>
            <a:tailEnd/>
          </a:ln>
          <a:effectLst/>
        </p:spPr>
        <p:txBody>
          <a:bodyPr wrap="none">
            <a:spAutoFit/>
          </a:bodyPr>
          <a:lstStyle/>
          <a:p>
            <a:r>
              <a:rPr lang="en-US" sz="1600" b="1" dirty="0" smtClean="0">
                <a:latin typeface="Arial" charset="0"/>
              </a:rPr>
              <a:t>Time</a:t>
            </a:r>
            <a:endParaRPr lang="en-US" sz="1600" b="1" dirty="0">
              <a:latin typeface="Arial" charset="0"/>
            </a:endParaRPr>
          </a:p>
        </p:txBody>
      </p:sp>
      <p:cxnSp>
        <p:nvCxnSpPr>
          <p:cNvPr id="5" name="Straight Arrow Connector 4"/>
          <p:cNvCxnSpPr/>
          <p:nvPr/>
        </p:nvCxnSpPr>
        <p:spPr bwMode="auto">
          <a:xfrm>
            <a:off x="2875548" y="4800600"/>
            <a:ext cx="745958"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 Box 49"/>
          <p:cNvSpPr txBox="1">
            <a:spLocks noChangeArrowheads="1"/>
          </p:cNvSpPr>
          <p:nvPr/>
        </p:nvSpPr>
        <p:spPr bwMode="auto">
          <a:xfrm>
            <a:off x="2315324" y="4161682"/>
            <a:ext cx="255198" cy="246221"/>
          </a:xfrm>
          <a:prstGeom prst="rect">
            <a:avLst/>
          </a:prstGeom>
          <a:noFill/>
          <a:ln w="12700">
            <a:noFill/>
            <a:miter lim="800000"/>
            <a:headEnd/>
            <a:tailEnd/>
          </a:ln>
          <a:effectLst/>
        </p:spPr>
        <p:txBody>
          <a:bodyPr wrap="none">
            <a:spAutoFit/>
          </a:bodyPr>
          <a:lstStyle/>
          <a:p>
            <a:r>
              <a:rPr lang="en-US" sz="1000" b="1" dirty="0" smtClean="0">
                <a:latin typeface="Arial" charset="0"/>
              </a:rPr>
              <a:t>0</a:t>
            </a:r>
            <a:endParaRPr lang="en-US" sz="1000" b="1" dirty="0">
              <a:latin typeface="Arial" charset="0"/>
            </a:endParaRPr>
          </a:p>
        </p:txBody>
      </p:sp>
      <p:sp>
        <p:nvSpPr>
          <p:cNvPr id="53" name="Text Box 49"/>
          <p:cNvSpPr txBox="1">
            <a:spLocks noChangeArrowheads="1"/>
          </p:cNvSpPr>
          <p:nvPr/>
        </p:nvSpPr>
        <p:spPr bwMode="auto">
          <a:xfrm>
            <a:off x="2347143" y="5203361"/>
            <a:ext cx="255198" cy="246221"/>
          </a:xfrm>
          <a:prstGeom prst="rect">
            <a:avLst/>
          </a:prstGeom>
          <a:noFill/>
          <a:ln w="12700">
            <a:noFill/>
            <a:miter lim="800000"/>
            <a:headEnd/>
            <a:tailEnd/>
          </a:ln>
          <a:effectLst/>
        </p:spPr>
        <p:txBody>
          <a:bodyPr wrap="none">
            <a:spAutoFit/>
          </a:bodyPr>
          <a:lstStyle/>
          <a:p>
            <a:r>
              <a:rPr lang="en-US" sz="1000" b="1" dirty="0" smtClean="0">
                <a:latin typeface="Arial" charset="0"/>
              </a:rPr>
              <a:t>0</a:t>
            </a:r>
            <a:endParaRPr lang="en-US" sz="1000" b="1" dirty="0">
              <a:latin typeface="Arial"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100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en-US" dirty="0"/>
              <a:t>Resistivity Logs</a:t>
            </a:r>
          </a:p>
        </p:txBody>
      </p:sp>
      <p:sp>
        <p:nvSpPr>
          <p:cNvPr id="222212" name="Rectangle 4"/>
          <p:cNvSpPr>
            <a:spLocks noGrp="1" noChangeArrowheads="1"/>
          </p:cNvSpPr>
          <p:nvPr>
            <p:ph type="body" idx="4294967295"/>
          </p:nvPr>
        </p:nvSpPr>
        <p:spPr>
          <a:xfrm>
            <a:off x="465725" y="2020578"/>
            <a:ext cx="4929188" cy="3923022"/>
          </a:xfrm>
          <a:noFill/>
          <a:ln/>
        </p:spPr>
        <p:txBody>
          <a:bodyPr lIns="82058" tIns="41029" rIns="82058" bIns="41029"/>
          <a:lstStyle/>
          <a:p>
            <a:pPr marL="228600" indent="-228600">
              <a:lnSpc>
                <a:spcPct val="90000"/>
              </a:lnSpc>
            </a:pPr>
            <a:r>
              <a:rPr lang="en-US" sz="2000" b="1" dirty="0" smtClean="0"/>
              <a:t>Deep </a:t>
            </a:r>
            <a:r>
              <a:rPr lang="en-US" sz="2000" b="1" dirty="0"/>
              <a:t>resistivity </a:t>
            </a:r>
            <a:r>
              <a:rPr lang="en-US" sz="2000" b="1" dirty="0" smtClean="0"/>
              <a:t>– High Values:</a:t>
            </a:r>
            <a:endParaRPr lang="en-US" sz="2000" b="1" dirty="0"/>
          </a:p>
          <a:p>
            <a:pPr lvl="1">
              <a:lnSpc>
                <a:spcPct val="90000"/>
              </a:lnSpc>
            </a:pPr>
            <a:r>
              <a:rPr lang="en-US" sz="1800" dirty="0"/>
              <a:t>Hydrocarbons</a:t>
            </a:r>
          </a:p>
          <a:p>
            <a:pPr lvl="1">
              <a:lnSpc>
                <a:spcPct val="90000"/>
              </a:lnSpc>
            </a:pPr>
            <a:r>
              <a:rPr lang="en-US" sz="1800" dirty="0"/>
              <a:t>Tight streaks (low porosity)</a:t>
            </a:r>
          </a:p>
          <a:p>
            <a:pPr marL="228600" indent="-228600">
              <a:lnSpc>
                <a:spcPct val="90000"/>
              </a:lnSpc>
            </a:pPr>
            <a:endParaRPr lang="en-US" sz="800" b="1" dirty="0"/>
          </a:p>
          <a:p>
            <a:pPr marL="228600" indent="-228600">
              <a:lnSpc>
                <a:spcPct val="90000"/>
              </a:lnSpc>
            </a:pPr>
            <a:r>
              <a:rPr lang="en-US" sz="2000" b="1" dirty="0" smtClean="0"/>
              <a:t>Deep </a:t>
            </a:r>
            <a:r>
              <a:rPr lang="en-US" sz="2000" b="1" dirty="0"/>
              <a:t>resistivity </a:t>
            </a:r>
            <a:r>
              <a:rPr lang="en-US" sz="2000" b="1" dirty="0" smtClean="0"/>
              <a:t>– Low Values:</a:t>
            </a:r>
            <a:endParaRPr lang="en-US" sz="2000" b="1" dirty="0"/>
          </a:p>
          <a:p>
            <a:pPr lvl="1">
              <a:lnSpc>
                <a:spcPct val="90000"/>
              </a:lnSpc>
            </a:pPr>
            <a:r>
              <a:rPr lang="en-US" sz="1800" dirty="0"/>
              <a:t>Shale</a:t>
            </a:r>
          </a:p>
          <a:p>
            <a:pPr lvl="1">
              <a:lnSpc>
                <a:spcPct val="90000"/>
              </a:lnSpc>
            </a:pPr>
            <a:r>
              <a:rPr lang="en-US" sz="1800" dirty="0"/>
              <a:t>Wet sand</a:t>
            </a:r>
          </a:p>
          <a:p>
            <a:pPr marL="228600" indent="-228600">
              <a:lnSpc>
                <a:spcPct val="90000"/>
              </a:lnSpc>
            </a:pPr>
            <a:endParaRPr lang="en-US" sz="800" b="1" dirty="0"/>
          </a:p>
          <a:p>
            <a:pPr marL="228600" indent="-228600">
              <a:lnSpc>
                <a:spcPct val="90000"/>
              </a:lnSpc>
              <a:tabLst>
                <a:tab pos="404813" algn="l"/>
              </a:tabLst>
            </a:pPr>
            <a:r>
              <a:rPr lang="en-US" sz="2000" b="1" dirty="0"/>
              <a:t>Separation between resistivities </a:t>
            </a:r>
            <a:r>
              <a:rPr lang="en-US" sz="2000" b="1" dirty="0" smtClean="0"/>
              <a:t>	means</a:t>
            </a:r>
            <a:r>
              <a:rPr lang="en-US" sz="2000" b="1" dirty="0"/>
              <a:t>:</a:t>
            </a:r>
          </a:p>
          <a:p>
            <a:pPr lvl="1">
              <a:lnSpc>
                <a:spcPct val="90000"/>
              </a:lnSpc>
              <a:tabLst>
                <a:tab pos="976313" algn="l"/>
              </a:tabLst>
            </a:pPr>
            <a:r>
              <a:rPr lang="en-US" sz="1800" dirty="0"/>
              <a:t>The formation fluid is different from the </a:t>
            </a:r>
            <a:r>
              <a:rPr lang="en-US" sz="1800" dirty="0" smtClean="0"/>
              <a:t>	drilling </a:t>
            </a:r>
            <a:r>
              <a:rPr lang="en-US" sz="1800" dirty="0"/>
              <a:t>fluid </a:t>
            </a:r>
          </a:p>
          <a:p>
            <a:pPr lvl="1">
              <a:lnSpc>
                <a:spcPct val="90000"/>
              </a:lnSpc>
              <a:tabLst>
                <a:tab pos="976313" algn="l"/>
              </a:tabLst>
            </a:pPr>
            <a:r>
              <a:rPr lang="en-US" sz="1800" dirty="0"/>
              <a:t>The formation is permeable to the </a:t>
            </a:r>
            <a:r>
              <a:rPr lang="en-US" sz="1800" dirty="0" smtClean="0"/>
              <a:t>	drilling fluid</a:t>
            </a:r>
            <a:endParaRPr lang="en-US" sz="1800" dirty="0"/>
          </a:p>
        </p:txBody>
      </p:sp>
      <p:pic>
        <p:nvPicPr>
          <p:cNvPr id="222214" name="Picture 6"/>
          <p:cNvPicPr>
            <a:picLocks noChangeAspect="1" noChangeArrowheads="1"/>
          </p:cNvPicPr>
          <p:nvPr/>
        </p:nvPicPr>
        <p:blipFill>
          <a:blip r:embed="rId3" cstate="print"/>
          <a:srcRect l="29453" r="30142"/>
          <a:stretch>
            <a:fillRect/>
          </a:stretch>
        </p:blipFill>
        <p:spPr bwMode="auto">
          <a:xfrm>
            <a:off x="5910263" y="960438"/>
            <a:ext cx="1393825" cy="5280025"/>
          </a:xfrm>
          <a:prstGeom prst="rect">
            <a:avLst/>
          </a:prstGeom>
          <a:noFill/>
          <a:ln w="12700">
            <a:noFill/>
            <a:miter lim="800000"/>
            <a:headEnd/>
            <a:tailEnd/>
          </a:ln>
          <a:effectLst/>
        </p:spPr>
      </p:pic>
      <p:sp>
        <p:nvSpPr>
          <p:cNvPr id="222219" name="Text Box 11"/>
          <p:cNvSpPr txBox="1">
            <a:spLocks noChangeArrowheads="1"/>
          </p:cNvSpPr>
          <p:nvPr/>
        </p:nvSpPr>
        <p:spPr bwMode="auto">
          <a:xfrm>
            <a:off x="6435725" y="912813"/>
            <a:ext cx="665163"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ILD (deep)</a:t>
            </a:r>
          </a:p>
        </p:txBody>
      </p:sp>
      <p:sp>
        <p:nvSpPr>
          <p:cNvPr id="222220" name="Line 12"/>
          <p:cNvSpPr>
            <a:spLocks noChangeShapeType="1"/>
          </p:cNvSpPr>
          <p:nvPr/>
        </p:nvSpPr>
        <p:spPr bwMode="auto">
          <a:xfrm>
            <a:off x="6257925" y="1084263"/>
            <a:ext cx="1019175" cy="0"/>
          </a:xfrm>
          <a:prstGeom prst="line">
            <a:avLst/>
          </a:prstGeom>
          <a:noFill/>
          <a:ln w="19050">
            <a:solidFill>
              <a:schemeClr val="tx1"/>
            </a:solidFill>
            <a:prstDash val="lgDash"/>
            <a:round/>
            <a:headEnd/>
            <a:tailEnd/>
          </a:ln>
          <a:effectLst/>
        </p:spPr>
        <p:txBody>
          <a:bodyPr/>
          <a:lstStyle/>
          <a:p>
            <a:endParaRPr lang="en-US" dirty="0"/>
          </a:p>
        </p:txBody>
      </p:sp>
      <p:sp>
        <p:nvSpPr>
          <p:cNvPr id="222221" name="Text Box 13"/>
          <p:cNvSpPr txBox="1">
            <a:spLocks noChangeArrowheads="1"/>
          </p:cNvSpPr>
          <p:nvPr/>
        </p:nvSpPr>
        <p:spPr bwMode="auto">
          <a:xfrm>
            <a:off x="6556375" y="1181100"/>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MSFL</a:t>
            </a:r>
          </a:p>
        </p:txBody>
      </p:sp>
      <p:sp>
        <p:nvSpPr>
          <p:cNvPr id="222222" name="Line 14"/>
          <p:cNvSpPr>
            <a:spLocks noChangeShapeType="1"/>
          </p:cNvSpPr>
          <p:nvPr/>
        </p:nvSpPr>
        <p:spPr bwMode="auto">
          <a:xfrm>
            <a:off x="6259513" y="1352550"/>
            <a:ext cx="1019175" cy="0"/>
          </a:xfrm>
          <a:prstGeom prst="line">
            <a:avLst/>
          </a:prstGeom>
          <a:noFill/>
          <a:ln w="19050">
            <a:solidFill>
              <a:srgbClr val="FF0000"/>
            </a:solidFill>
            <a:round/>
            <a:headEnd/>
            <a:tailEnd/>
          </a:ln>
          <a:effectLst/>
        </p:spPr>
        <p:txBody>
          <a:bodyPr/>
          <a:lstStyle/>
          <a:p>
            <a:endParaRPr lang="en-US" dirty="0"/>
          </a:p>
        </p:txBody>
      </p:sp>
      <p:sp>
        <p:nvSpPr>
          <p:cNvPr id="222223" name="Text Box 15"/>
          <p:cNvSpPr txBox="1">
            <a:spLocks noChangeArrowheads="1"/>
          </p:cNvSpPr>
          <p:nvPr/>
        </p:nvSpPr>
        <p:spPr bwMode="auto">
          <a:xfrm>
            <a:off x="6596063" y="1452563"/>
            <a:ext cx="342900"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8000"/>
                </a:solidFill>
                <a:latin typeface="Tahoma" pitchFamily="34" charset="0"/>
              </a:rPr>
              <a:t>SFL</a:t>
            </a:r>
          </a:p>
        </p:txBody>
      </p:sp>
      <p:sp>
        <p:nvSpPr>
          <p:cNvPr id="222224" name="Line 16"/>
          <p:cNvSpPr>
            <a:spLocks noChangeShapeType="1"/>
          </p:cNvSpPr>
          <p:nvPr/>
        </p:nvSpPr>
        <p:spPr bwMode="auto">
          <a:xfrm>
            <a:off x="6259513" y="1624013"/>
            <a:ext cx="1019175" cy="0"/>
          </a:xfrm>
          <a:prstGeom prst="line">
            <a:avLst/>
          </a:prstGeom>
          <a:noFill/>
          <a:ln w="19050">
            <a:solidFill>
              <a:srgbClr val="008000"/>
            </a:solidFill>
            <a:prstDash val="sysDot"/>
            <a:round/>
            <a:headEnd/>
            <a:tailEnd/>
          </a:ln>
          <a:effectLst/>
        </p:spPr>
        <p:txBody>
          <a:bodyPr/>
          <a:lstStyle/>
          <a:p>
            <a:endParaRPr lang="en-US" dirty="0"/>
          </a:p>
        </p:txBody>
      </p:sp>
      <p:sp>
        <p:nvSpPr>
          <p:cNvPr id="222242" name="Rectangle 34"/>
          <p:cNvSpPr>
            <a:spLocks noChangeArrowheads="1"/>
          </p:cNvSpPr>
          <p:nvPr/>
        </p:nvSpPr>
        <p:spPr bwMode="auto">
          <a:xfrm>
            <a:off x="6254750" y="2400300"/>
            <a:ext cx="1028700" cy="2133600"/>
          </a:xfrm>
          <a:prstGeom prst="rect">
            <a:avLst/>
          </a:prstGeom>
          <a:noFill/>
          <a:ln w="38100">
            <a:solidFill>
              <a:srgbClr val="FF0066"/>
            </a:solidFill>
            <a:miter lim="800000"/>
            <a:headEnd/>
            <a:tailEnd/>
          </a:ln>
          <a:effectLst/>
        </p:spPr>
        <p:txBody>
          <a:bodyPr wrap="none" anchor="ctr"/>
          <a:lstStyle/>
          <a:p>
            <a:endParaRPr lang="en-US" dirty="0"/>
          </a:p>
        </p:txBody>
      </p:sp>
      <p:sp>
        <p:nvSpPr>
          <p:cNvPr id="222243" name="Text Box 35"/>
          <p:cNvSpPr txBox="1">
            <a:spLocks noChangeArrowheads="1"/>
          </p:cNvSpPr>
          <p:nvPr/>
        </p:nvSpPr>
        <p:spPr bwMode="auto">
          <a:xfrm>
            <a:off x="7423150" y="3038475"/>
            <a:ext cx="1720850" cy="825500"/>
          </a:xfrm>
          <a:prstGeom prst="rect">
            <a:avLst/>
          </a:prstGeom>
          <a:noFill/>
          <a:ln w="9525">
            <a:noFill/>
            <a:miter lim="800000"/>
            <a:headEnd/>
            <a:tailEnd/>
          </a:ln>
          <a:effectLst/>
        </p:spPr>
        <p:txBody>
          <a:bodyPr wrap="none">
            <a:spAutoFit/>
          </a:bodyPr>
          <a:lstStyle/>
          <a:p>
            <a:pPr algn="ctr"/>
            <a:r>
              <a:rPr lang="en-US" sz="1600" b="1" dirty="0">
                <a:solidFill>
                  <a:srgbClr val="FF0066"/>
                </a:solidFill>
                <a:latin typeface="Arial" charset="0"/>
              </a:rPr>
              <a:t>Formation Fluid</a:t>
            </a:r>
          </a:p>
          <a:p>
            <a:pPr algn="ctr"/>
            <a:r>
              <a:rPr lang="en-US" sz="1600" b="1" dirty="0">
                <a:solidFill>
                  <a:srgbClr val="FF0066"/>
                </a:solidFill>
                <a:latin typeface="Arial" charset="0"/>
              </a:rPr>
              <a:t>different from</a:t>
            </a:r>
          </a:p>
          <a:p>
            <a:pPr algn="ctr"/>
            <a:r>
              <a:rPr lang="en-US" sz="1600" b="1" dirty="0">
                <a:solidFill>
                  <a:srgbClr val="FF0066"/>
                </a:solidFill>
                <a:latin typeface="Arial" charset="0"/>
              </a:rPr>
              <a:t>Drilling Fluid</a:t>
            </a:r>
          </a:p>
        </p:txBody>
      </p:sp>
      <p:sp>
        <p:nvSpPr>
          <p:cNvPr id="222244" name="Text Box 36"/>
          <p:cNvSpPr txBox="1">
            <a:spLocks noChangeArrowheads="1"/>
          </p:cNvSpPr>
          <p:nvPr/>
        </p:nvSpPr>
        <p:spPr bwMode="auto">
          <a:xfrm>
            <a:off x="7423150" y="4978400"/>
            <a:ext cx="1720850" cy="825500"/>
          </a:xfrm>
          <a:prstGeom prst="rect">
            <a:avLst/>
          </a:prstGeom>
          <a:noFill/>
          <a:ln w="9525">
            <a:noFill/>
            <a:miter lim="800000"/>
            <a:headEnd/>
            <a:tailEnd/>
          </a:ln>
          <a:effectLst/>
        </p:spPr>
        <p:txBody>
          <a:bodyPr wrap="none">
            <a:spAutoFit/>
          </a:bodyPr>
          <a:lstStyle/>
          <a:p>
            <a:pPr algn="ctr"/>
            <a:r>
              <a:rPr lang="en-US" sz="1600" b="1" dirty="0">
                <a:solidFill>
                  <a:srgbClr val="008000"/>
                </a:solidFill>
                <a:latin typeface="Arial" charset="0"/>
              </a:rPr>
              <a:t>Formation Fluid</a:t>
            </a:r>
          </a:p>
          <a:p>
            <a:pPr algn="ctr"/>
            <a:r>
              <a:rPr lang="en-US" sz="1600" b="1" dirty="0">
                <a:solidFill>
                  <a:srgbClr val="008000"/>
                </a:solidFill>
                <a:latin typeface="Arial" charset="0"/>
              </a:rPr>
              <a:t>similar to</a:t>
            </a:r>
          </a:p>
          <a:p>
            <a:pPr algn="ctr"/>
            <a:r>
              <a:rPr lang="en-US" sz="1600" b="1" dirty="0">
                <a:solidFill>
                  <a:srgbClr val="008000"/>
                </a:solidFill>
                <a:latin typeface="Arial" charset="0"/>
              </a:rPr>
              <a:t>Drilling Fluid</a:t>
            </a:r>
          </a:p>
        </p:txBody>
      </p:sp>
      <p:sp>
        <p:nvSpPr>
          <p:cNvPr id="222245" name="Line 37"/>
          <p:cNvSpPr>
            <a:spLocks noChangeShapeType="1"/>
          </p:cNvSpPr>
          <p:nvPr/>
        </p:nvSpPr>
        <p:spPr bwMode="auto">
          <a:xfrm flipV="1">
            <a:off x="7294563" y="3927475"/>
            <a:ext cx="790575" cy="582613"/>
          </a:xfrm>
          <a:prstGeom prst="line">
            <a:avLst/>
          </a:prstGeom>
          <a:noFill/>
          <a:ln w="38100">
            <a:solidFill>
              <a:srgbClr val="FF0066"/>
            </a:solidFill>
            <a:round/>
            <a:headEnd/>
            <a:tailEnd/>
          </a:ln>
          <a:effectLst/>
        </p:spPr>
        <p:txBody>
          <a:bodyPr/>
          <a:lstStyle/>
          <a:p>
            <a:endParaRPr lang="en-US" dirty="0"/>
          </a:p>
        </p:txBody>
      </p:sp>
      <p:sp>
        <p:nvSpPr>
          <p:cNvPr id="222246" name="Line 38"/>
          <p:cNvSpPr>
            <a:spLocks noChangeShapeType="1"/>
          </p:cNvSpPr>
          <p:nvPr/>
        </p:nvSpPr>
        <p:spPr bwMode="auto">
          <a:xfrm>
            <a:off x="7300913" y="2395538"/>
            <a:ext cx="790575" cy="582612"/>
          </a:xfrm>
          <a:prstGeom prst="line">
            <a:avLst/>
          </a:prstGeom>
          <a:noFill/>
          <a:ln w="38100">
            <a:solidFill>
              <a:srgbClr val="FF0066"/>
            </a:solidFill>
            <a:round/>
            <a:headEnd/>
            <a:tailEnd/>
          </a:ln>
          <a:effectLst/>
        </p:spPr>
        <p:txBody>
          <a:bodyPr/>
          <a:lstStyle/>
          <a:p>
            <a:endParaRPr lang="en-US" dirty="0"/>
          </a:p>
        </p:txBody>
      </p:sp>
      <p:sp>
        <p:nvSpPr>
          <p:cNvPr id="222247" name="Line 39"/>
          <p:cNvSpPr>
            <a:spLocks noChangeShapeType="1"/>
          </p:cNvSpPr>
          <p:nvPr/>
        </p:nvSpPr>
        <p:spPr bwMode="auto">
          <a:xfrm>
            <a:off x="7277100" y="4557713"/>
            <a:ext cx="698500" cy="449262"/>
          </a:xfrm>
          <a:prstGeom prst="line">
            <a:avLst/>
          </a:prstGeom>
          <a:noFill/>
          <a:ln w="38100">
            <a:solidFill>
              <a:srgbClr val="008000"/>
            </a:solidFill>
            <a:round/>
            <a:headEnd/>
            <a:tailEnd/>
          </a:ln>
          <a:effectLst/>
        </p:spPr>
        <p:txBody>
          <a:bodyPr/>
          <a:lstStyle/>
          <a:p>
            <a:endParaRPr lang="en-US" dirty="0"/>
          </a:p>
        </p:txBody>
      </p:sp>
      <p:sp>
        <p:nvSpPr>
          <p:cNvPr id="222248" name="Line 40"/>
          <p:cNvSpPr>
            <a:spLocks noChangeShapeType="1"/>
          </p:cNvSpPr>
          <p:nvPr/>
        </p:nvSpPr>
        <p:spPr bwMode="auto">
          <a:xfrm flipV="1">
            <a:off x="7313613" y="5797550"/>
            <a:ext cx="620712" cy="400050"/>
          </a:xfrm>
          <a:prstGeom prst="line">
            <a:avLst/>
          </a:prstGeom>
          <a:noFill/>
          <a:ln w="38100">
            <a:solidFill>
              <a:srgbClr val="008000"/>
            </a:solidFill>
            <a:round/>
            <a:headEnd/>
            <a:tailEnd/>
          </a:ln>
          <a:effectLst/>
        </p:spPr>
        <p:txBody>
          <a:bodyPr/>
          <a:lstStyle/>
          <a:p>
            <a:endParaRPr lang="en-US" dirty="0"/>
          </a:p>
        </p:txBody>
      </p:sp>
      <p:sp>
        <p:nvSpPr>
          <p:cNvPr id="222249" name="Rectangle 41"/>
          <p:cNvSpPr>
            <a:spLocks noChangeArrowheads="1"/>
          </p:cNvSpPr>
          <p:nvPr/>
        </p:nvSpPr>
        <p:spPr bwMode="auto">
          <a:xfrm>
            <a:off x="6237288" y="4575175"/>
            <a:ext cx="1028700" cy="1638300"/>
          </a:xfrm>
          <a:prstGeom prst="rect">
            <a:avLst/>
          </a:prstGeom>
          <a:noFill/>
          <a:ln w="38100">
            <a:solidFill>
              <a:srgbClr val="008000"/>
            </a:solidFill>
            <a:miter lim="800000"/>
            <a:headEnd/>
            <a:tailEnd/>
          </a:ln>
          <a:effectLst/>
        </p:spPr>
        <p:txBody>
          <a:bodyPr wrap="none" anchor="ctr"/>
          <a:lstStyle/>
          <a:p>
            <a:endParaRPr lang="en-US" dirty="0"/>
          </a:p>
        </p:txBody>
      </p:sp>
      <p:sp>
        <p:nvSpPr>
          <p:cNvPr id="19"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
        <p:nvSpPr>
          <p:cNvPr id="20" name="Rectangle 4"/>
          <p:cNvSpPr txBox="1">
            <a:spLocks noChangeArrowheads="1"/>
          </p:cNvSpPr>
          <p:nvPr/>
        </p:nvSpPr>
        <p:spPr bwMode="auto">
          <a:xfrm>
            <a:off x="325049" y="953778"/>
            <a:ext cx="4929188" cy="980530"/>
          </a:xfrm>
          <a:prstGeom prst="rect">
            <a:avLst/>
          </a:prstGeom>
          <a:noFill/>
          <a:ln w="9525">
            <a:noFill/>
            <a:miter lim="800000"/>
            <a:headEnd/>
            <a:tailEnd/>
          </a:ln>
        </p:spPr>
        <p:txBody>
          <a:bodyPr vert="horz" wrap="square" lIns="82058" tIns="41029" rIns="82058" bIns="41029"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a:lstStyle>
          <a:p>
            <a:pPr marL="228600" indent="-228600">
              <a:lnSpc>
                <a:spcPct val="90000"/>
              </a:lnSpc>
              <a:buFontTx/>
              <a:buNone/>
              <a:tabLst>
                <a:tab pos="519113" algn="l"/>
              </a:tabLst>
            </a:pPr>
            <a:r>
              <a:rPr lang="en-US" sz="1800" b="1" kern="0" dirty="0" smtClean="0">
                <a:solidFill>
                  <a:srgbClr val="000066"/>
                </a:solidFill>
              </a:rPr>
              <a:t>Deep</a:t>
            </a:r>
            <a:r>
              <a:rPr lang="en-US" sz="1800" kern="0" dirty="0" smtClean="0">
                <a:solidFill>
                  <a:srgbClr val="000066"/>
                </a:solidFill>
              </a:rPr>
              <a:t>, </a:t>
            </a:r>
            <a:r>
              <a:rPr lang="en-US" sz="1800" b="1" kern="0" dirty="0" smtClean="0">
                <a:solidFill>
                  <a:srgbClr val="000066"/>
                </a:solidFill>
              </a:rPr>
              <a:t>Medium</a:t>
            </a:r>
            <a:r>
              <a:rPr lang="en-US" sz="1800" kern="0" dirty="0" smtClean="0">
                <a:solidFill>
                  <a:srgbClr val="000066"/>
                </a:solidFill>
              </a:rPr>
              <a:t>, and </a:t>
            </a:r>
            <a:r>
              <a:rPr lang="en-US" sz="1800" b="1" kern="0" dirty="0" smtClean="0">
                <a:solidFill>
                  <a:srgbClr val="000066"/>
                </a:solidFill>
              </a:rPr>
              <a:t>Shallow</a:t>
            </a:r>
            <a:r>
              <a:rPr lang="en-US" sz="1800" kern="0" dirty="0" smtClean="0">
                <a:solidFill>
                  <a:srgbClr val="000066"/>
                </a:solidFill>
              </a:rPr>
              <a:t> refers to how 	far into the formation the resistivity is 	reading (4 ft, 2 ft, few inches)</a:t>
            </a:r>
            <a:endParaRPr lang="en-US" sz="1800" kern="0" dirty="0">
              <a:solidFill>
                <a:srgbClr val="000066"/>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US" dirty="0"/>
              <a:t>Putting It </a:t>
            </a:r>
            <a:r>
              <a:rPr lang="en-US" dirty="0" smtClean="0"/>
              <a:t>All Together</a:t>
            </a:r>
            <a:endParaRPr lang="en-US" dirty="0"/>
          </a:p>
        </p:txBody>
      </p:sp>
      <p:sp>
        <p:nvSpPr>
          <p:cNvPr id="226336" name="Rectangle 32"/>
          <p:cNvSpPr>
            <a:spLocks noGrp="1" noChangeArrowheads="1"/>
          </p:cNvSpPr>
          <p:nvPr>
            <p:ph type="body" idx="4294967295"/>
          </p:nvPr>
        </p:nvSpPr>
        <p:spPr>
          <a:xfrm>
            <a:off x="831274" y="1521402"/>
            <a:ext cx="2639290" cy="2120900"/>
          </a:xfrm>
        </p:spPr>
        <p:txBody>
          <a:bodyPr/>
          <a:lstStyle/>
          <a:p>
            <a:pPr marL="0" indent="0" algn="ctr">
              <a:buFontTx/>
              <a:buNone/>
            </a:pPr>
            <a:r>
              <a:rPr lang="en-US" sz="2400" dirty="0"/>
              <a:t>We will assume that this well was drilled with an</a:t>
            </a:r>
            <a:r>
              <a:rPr lang="en-US" sz="2400" b="1" dirty="0"/>
              <a:t> </a:t>
            </a:r>
            <a:r>
              <a:rPr lang="en-US" sz="2400" b="1" u="sng" dirty="0"/>
              <a:t>oil</a:t>
            </a:r>
            <a:r>
              <a:rPr lang="en-US" sz="2400" b="1" dirty="0"/>
              <a:t>-based mud</a:t>
            </a:r>
          </a:p>
        </p:txBody>
      </p:sp>
      <p:pic>
        <p:nvPicPr>
          <p:cNvPr id="226309" name="Picture 5"/>
          <p:cNvPicPr>
            <a:picLocks noChangeAspect="1" noChangeArrowheads="1"/>
          </p:cNvPicPr>
          <p:nvPr/>
        </p:nvPicPr>
        <p:blipFill>
          <a:blip r:embed="rId3" cstate="print"/>
          <a:srcRect/>
          <a:stretch>
            <a:fillRect/>
          </a:stretch>
        </p:blipFill>
        <p:spPr bwMode="auto">
          <a:xfrm>
            <a:off x="4935538" y="960438"/>
            <a:ext cx="3786187" cy="5280025"/>
          </a:xfrm>
          <a:prstGeom prst="rect">
            <a:avLst/>
          </a:prstGeom>
          <a:noFill/>
          <a:ln w="12700">
            <a:noFill/>
            <a:miter lim="800000"/>
            <a:headEnd/>
            <a:tailEnd/>
          </a:ln>
          <a:effectLst/>
        </p:spPr>
      </p:pic>
      <p:sp>
        <p:nvSpPr>
          <p:cNvPr id="226310" name="Text Box 6"/>
          <p:cNvSpPr txBox="1">
            <a:spLocks noChangeArrowheads="1"/>
          </p:cNvSpPr>
          <p:nvPr/>
        </p:nvSpPr>
        <p:spPr bwMode="auto">
          <a:xfrm>
            <a:off x="5073650" y="1438275"/>
            <a:ext cx="722313"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9900"/>
                </a:solidFill>
                <a:latin typeface="Tahoma" pitchFamily="34" charset="0"/>
              </a:rPr>
              <a:t>Gamma Ray</a:t>
            </a:r>
          </a:p>
        </p:txBody>
      </p:sp>
      <p:sp>
        <p:nvSpPr>
          <p:cNvPr id="226311" name="Text Box 7"/>
          <p:cNvSpPr txBox="1">
            <a:spLocks noChangeArrowheads="1"/>
          </p:cNvSpPr>
          <p:nvPr/>
        </p:nvSpPr>
        <p:spPr bwMode="auto">
          <a:xfrm>
            <a:off x="5197475" y="1185863"/>
            <a:ext cx="496888"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33CC"/>
                </a:solidFill>
                <a:latin typeface="Tahoma" pitchFamily="34" charset="0"/>
              </a:rPr>
              <a:t>Caliper</a:t>
            </a:r>
          </a:p>
        </p:txBody>
      </p:sp>
      <p:sp>
        <p:nvSpPr>
          <p:cNvPr id="226312" name="Line 8"/>
          <p:cNvSpPr>
            <a:spLocks noChangeShapeType="1"/>
          </p:cNvSpPr>
          <p:nvPr/>
        </p:nvSpPr>
        <p:spPr bwMode="auto">
          <a:xfrm>
            <a:off x="4951413" y="1624013"/>
            <a:ext cx="1117600" cy="0"/>
          </a:xfrm>
          <a:prstGeom prst="line">
            <a:avLst/>
          </a:prstGeom>
          <a:noFill/>
          <a:ln w="19050">
            <a:solidFill>
              <a:srgbClr val="008000"/>
            </a:solidFill>
            <a:round/>
            <a:headEnd/>
            <a:tailEnd/>
          </a:ln>
          <a:effectLst/>
        </p:spPr>
        <p:txBody>
          <a:bodyPr/>
          <a:lstStyle/>
          <a:p>
            <a:endParaRPr lang="en-US" dirty="0"/>
          </a:p>
        </p:txBody>
      </p:sp>
      <p:sp>
        <p:nvSpPr>
          <p:cNvPr id="226313" name="Line 9"/>
          <p:cNvSpPr>
            <a:spLocks noChangeShapeType="1"/>
          </p:cNvSpPr>
          <p:nvPr/>
        </p:nvSpPr>
        <p:spPr bwMode="auto">
          <a:xfrm>
            <a:off x="4945063" y="1357313"/>
            <a:ext cx="1119187" cy="0"/>
          </a:xfrm>
          <a:prstGeom prst="line">
            <a:avLst/>
          </a:prstGeom>
          <a:noFill/>
          <a:ln w="19050">
            <a:solidFill>
              <a:srgbClr val="0033CC"/>
            </a:solidFill>
            <a:prstDash val="dash"/>
            <a:round/>
            <a:headEnd/>
            <a:tailEnd/>
          </a:ln>
          <a:effectLst/>
        </p:spPr>
        <p:txBody>
          <a:bodyPr/>
          <a:lstStyle/>
          <a:p>
            <a:endParaRPr lang="en-US" dirty="0"/>
          </a:p>
        </p:txBody>
      </p:sp>
      <p:sp>
        <p:nvSpPr>
          <p:cNvPr id="226314" name="Text Box 10"/>
          <p:cNvSpPr txBox="1">
            <a:spLocks noChangeArrowheads="1"/>
          </p:cNvSpPr>
          <p:nvPr/>
        </p:nvSpPr>
        <p:spPr bwMode="auto">
          <a:xfrm>
            <a:off x="6627813" y="912813"/>
            <a:ext cx="665162"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ILD (deep)</a:t>
            </a:r>
          </a:p>
        </p:txBody>
      </p:sp>
      <p:sp>
        <p:nvSpPr>
          <p:cNvPr id="226315" name="Line 11"/>
          <p:cNvSpPr>
            <a:spLocks noChangeShapeType="1"/>
          </p:cNvSpPr>
          <p:nvPr/>
        </p:nvSpPr>
        <p:spPr bwMode="auto">
          <a:xfrm>
            <a:off x="6432550" y="1084263"/>
            <a:ext cx="1117600" cy="0"/>
          </a:xfrm>
          <a:prstGeom prst="line">
            <a:avLst/>
          </a:prstGeom>
          <a:noFill/>
          <a:ln w="19050">
            <a:solidFill>
              <a:schemeClr val="tx1"/>
            </a:solidFill>
            <a:prstDash val="lgDash"/>
            <a:round/>
            <a:headEnd/>
            <a:tailEnd/>
          </a:ln>
          <a:effectLst/>
        </p:spPr>
        <p:txBody>
          <a:bodyPr/>
          <a:lstStyle/>
          <a:p>
            <a:endParaRPr lang="en-US" dirty="0"/>
          </a:p>
        </p:txBody>
      </p:sp>
      <p:sp>
        <p:nvSpPr>
          <p:cNvPr id="226316" name="Text Box 12"/>
          <p:cNvSpPr txBox="1">
            <a:spLocks noChangeArrowheads="1"/>
          </p:cNvSpPr>
          <p:nvPr/>
        </p:nvSpPr>
        <p:spPr bwMode="auto">
          <a:xfrm>
            <a:off x="6759575" y="1181100"/>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MSFL</a:t>
            </a:r>
          </a:p>
        </p:txBody>
      </p:sp>
      <p:sp>
        <p:nvSpPr>
          <p:cNvPr id="226317" name="Line 13"/>
          <p:cNvSpPr>
            <a:spLocks noChangeShapeType="1"/>
          </p:cNvSpPr>
          <p:nvPr/>
        </p:nvSpPr>
        <p:spPr bwMode="auto">
          <a:xfrm>
            <a:off x="6434138" y="1352550"/>
            <a:ext cx="1117600" cy="0"/>
          </a:xfrm>
          <a:prstGeom prst="line">
            <a:avLst/>
          </a:prstGeom>
          <a:noFill/>
          <a:ln w="19050">
            <a:solidFill>
              <a:srgbClr val="FF0000"/>
            </a:solidFill>
            <a:round/>
            <a:headEnd/>
            <a:tailEnd/>
          </a:ln>
          <a:effectLst/>
        </p:spPr>
        <p:txBody>
          <a:bodyPr/>
          <a:lstStyle/>
          <a:p>
            <a:endParaRPr lang="en-US" dirty="0"/>
          </a:p>
        </p:txBody>
      </p:sp>
      <p:sp>
        <p:nvSpPr>
          <p:cNvPr id="226318" name="Text Box 14"/>
          <p:cNvSpPr txBox="1">
            <a:spLocks noChangeArrowheads="1"/>
          </p:cNvSpPr>
          <p:nvPr/>
        </p:nvSpPr>
        <p:spPr bwMode="auto">
          <a:xfrm>
            <a:off x="6802438" y="1452563"/>
            <a:ext cx="342900"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8000"/>
                </a:solidFill>
                <a:latin typeface="Tahoma" pitchFamily="34" charset="0"/>
              </a:rPr>
              <a:t>SFL</a:t>
            </a:r>
          </a:p>
        </p:txBody>
      </p:sp>
      <p:sp>
        <p:nvSpPr>
          <p:cNvPr id="226319" name="Line 15"/>
          <p:cNvSpPr>
            <a:spLocks noChangeShapeType="1"/>
          </p:cNvSpPr>
          <p:nvPr/>
        </p:nvSpPr>
        <p:spPr bwMode="auto">
          <a:xfrm>
            <a:off x="6434138" y="1624013"/>
            <a:ext cx="1117600" cy="0"/>
          </a:xfrm>
          <a:prstGeom prst="line">
            <a:avLst/>
          </a:prstGeom>
          <a:noFill/>
          <a:ln w="19050">
            <a:solidFill>
              <a:srgbClr val="008000"/>
            </a:solidFill>
            <a:prstDash val="sysDot"/>
            <a:round/>
            <a:headEnd/>
            <a:tailEnd/>
          </a:ln>
          <a:effectLst/>
        </p:spPr>
        <p:txBody>
          <a:bodyPr/>
          <a:lstStyle/>
          <a:p>
            <a:endParaRPr lang="en-US" dirty="0"/>
          </a:p>
        </p:txBody>
      </p:sp>
      <p:sp>
        <p:nvSpPr>
          <p:cNvPr id="226320" name="Text Box 16"/>
          <p:cNvSpPr txBox="1">
            <a:spLocks noChangeArrowheads="1"/>
          </p:cNvSpPr>
          <p:nvPr/>
        </p:nvSpPr>
        <p:spPr bwMode="auto">
          <a:xfrm>
            <a:off x="7885113" y="1455738"/>
            <a:ext cx="485775"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RHOB)</a:t>
            </a:r>
          </a:p>
        </p:txBody>
      </p:sp>
      <p:sp>
        <p:nvSpPr>
          <p:cNvPr id="226321" name="Line 17"/>
          <p:cNvSpPr>
            <a:spLocks noChangeShapeType="1"/>
          </p:cNvSpPr>
          <p:nvPr/>
        </p:nvSpPr>
        <p:spPr bwMode="auto">
          <a:xfrm>
            <a:off x="7593013" y="1627188"/>
            <a:ext cx="1117600" cy="0"/>
          </a:xfrm>
          <a:prstGeom prst="line">
            <a:avLst/>
          </a:prstGeom>
          <a:noFill/>
          <a:ln w="19050">
            <a:solidFill>
              <a:schemeClr val="tx1"/>
            </a:solidFill>
            <a:round/>
            <a:headEnd/>
            <a:tailEnd/>
          </a:ln>
          <a:effectLst/>
        </p:spPr>
        <p:txBody>
          <a:bodyPr/>
          <a:lstStyle/>
          <a:p>
            <a:endParaRPr lang="en-US" dirty="0"/>
          </a:p>
        </p:txBody>
      </p:sp>
      <p:sp>
        <p:nvSpPr>
          <p:cNvPr id="226322" name="Text Box 18"/>
          <p:cNvSpPr txBox="1">
            <a:spLocks noChangeArrowheads="1"/>
          </p:cNvSpPr>
          <p:nvPr/>
        </p:nvSpPr>
        <p:spPr bwMode="auto">
          <a:xfrm>
            <a:off x="7921625" y="1190625"/>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NPHI</a:t>
            </a:r>
          </a:p>
        </p:txBody>
      </p:sp>
      <p:sp>
        <p:nvSpPr>
          <p:cNvPr id="226323" name="Line 19"/>
          <p:cNvSpPr>
            <a:spLocks noChangeShapeType="1"/>
          </p:cNvSpPr>
          <p:nvPr/>
        </p:nvSpPr>
        <p:spPr bwMode="auto">
          <a:xfrm>
            <a:off x="7594600" y="1362075"/>
            <a:ext cx="1119188" cy="0"/>
          </a:xfrm>
          <a:prstGeom prst="line">
            <a:avLst/>
          </a:prstGeom>
          <a:noFill/>
          <a:ln w="19050">
            <a:solidFill>
              <a:srgbClr val="FF0000"/>
            </a:solidFill>
            <a:prstDash val="lgDash"/>
            <a:round/>
            <a:headEnd/>
            <a:tailEnd/>
          </a:ln>
          <a:effectLst/>
        </p:spPr>
        <p:txBody>
          <a:bodyPr/>
          <a:lstStyle/>
          <a:p>
            <a:endParaRPr lang="en-US" dirty="0"/>
          </a:p>
        </p:txBody>
      </p:sp>
      <p:sp>
        <p:nvSpPr>
          <p:cNvPr id="226324" name="Line 20"/>
          <p:cNvSpPr>
            <a:spLocks noChangeShapeType="1"/>
          </p:cNvSpPr>
          <p:nvPr/>
        </p:nvSpPr>
        <p:spPr bwMode="auto">
          <a:xfrm>
            <a:off x="5494338" y="1720850"/>
            <a:ext cx="0" cy="4905375"/>
          </a:xfrm>
          <a:prstGeom prst="line">
            <a:avLst/>
          </a:prstGeom>
          <a:noFill/>
          <a:ln w="28575">
            <a:solidFill>
              <a:srgbClr val="FF0000"/>
            </a:solidFill>
            <a:prstDash val="sysDot"/>
            <a:round/>
            <a:headEnd/>
            <a:tailEnd/>
          </a:ln>
          <a:effectLst/>
        </p:spPr>
        <p:txBody>
          <a:bodyPr/>
          <a:lstStyle/>
          <a:p>
            <a:endParaRPr lang="en-US" dirty="0"/>
          </a:p>
        </p:txBody>
      </p:sp>
      <p:sp>
        <p:nvSpPr>
          <p:cNvPr id="20"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r>
              <a:rPr lang="en-US" dirty="0"/>
              <a:t>Step 1: Lithology</a:t>
            </a:r>
          </a:p>
        </p:txBody>
      </p:sp>
      <p:sp>
        <p:nvSpPr>
          <p:cNvPr id="253955" name="Rectangle 3"/>
          <p:cNvSpPr>
            <a:spLocks noChangeArrowheads="1"/>
          </p:cNvSpPr>
          <p:nvPr/>
        </p:nvSpPr>
        <p:spPr bwMode="auto">
          <a:xfrm>
            <a:off x="342900" y="1231900"/>
            <a:ext cx="3065318" cy="3589338"/>
          </a:xfrm>
          <a:prstGeom prst="rect">
            <a:avLst/>
          </a:prstGeom>
          <a:noFill/>
          <a:ln w="9525">
            <a:noFill/>
            <a:miter lim="800000"/>
            <a:headEnd/>
            <a:tailEnd/>
          </a:ln>
          <a:effectLst/>
        </p:spPr>
        <p:txBody>
          <a:bodyPr/>
          <a:lstStyle/>
          <a:p>
            <a:pPr marL="280988" indent="-280988">
              <a:lnSpc>
                <a:spcPct val="95000"/>
              </a:lnSpc>
              <a:spcBef>
                <a:spcPct val="50000"/>
              </a:spcBef>
              <a:buFontTx/>
              <a:buChar char="•"/>
              <a:tabLst>
                <a:tab pos="457200" algn="l"/>
              </a:tabLst>
            </a:pPr>
            <a:r>
              <a:rPr lang="en-US" sz="2200" dirty="0">
                <a:latin typeface="Tahoma" pitchFamily="34" charset="0"/>
              </a:rPr>
              <a:t>Using the Gamma </a:t>
            </a:r>
            <a:r>
              <a:rPr lang="en-US" sz="2200" dirty="0" smtClean="0">
                <a:latin typeface="Tahoma" pitchFamily="34" charset="0"/>
              </a:rPr>
              <a:t>	Ray </a:t>
            </a:r>
            <a:r>
              <a:rPr lang="en-US" sz="2200" dirty="0">
                <a:latin typeface="Tahoma" pitchFamily="34" charset="0"/>
              </a:rPr>
              <a:t>log, define a </a:t>
            </a:r>
            <a:r>
              <a:rPr lang="en-US" sz="2200" dirty="0" smtClean="0">
                <a:latin typeface="Tahoma" pitchFamily="34" charset="0"/>
              </a:rPr>
              <a:t>	shale </a:t>
            </a:r>
            <a:r>
              <a:rPr lang="en-US" sz="2200" dirty="0">
                <a:latin typeface="Tahoma" pitchFamily="34" charset="0"/>
              </a:rPr>
              <a:t>base line</a:t>
            </a:r>
          </a:p>
          <a:p>
            <a:pPr marL="280988" indent="-280988">
              <a:lnSpc>
                <a:spcPct val="95000"/>
              </a:lnSpc>
              <a:spcBef>
                <a:spcPct val="50000"/>
              </a:spcBef>
              <a:buFontTx/>
              <a:buChar char="•"/>
              <a:tabLst>
                <a:tab pos="457200" algn="l"/>
              </a:tabLst>
            </a:pPr>
            <a:r>
              <a:rPr lang="en-US" sz="2200" dirty="0">
                <a:latin typeface="Tahoma" pitchFamily="34" charset="0"/>
              </a:rPr>
              <a:t>Deflections far to the </a:t>
            </a:r>
            <a:r>
              <a:rPr lang="en-US" sz="2200" dirty="0" smtClean="0">
                <a:latin typeface="Tahoma" pitchFamily="34" charset="0"/>
              </a:rPr>
              <a:t>	left </a:t>
            </a:r>
            <a:r>
              <a:rPr lang="en-US" sz="2200" dirty="0">
                <a:latin typeface="Tahoma" pitchFamily="34" charset="0"/>
              </a:rPr>
              <a:t>are sands</a:t>
            </a:r>
          </a:p>
          <a:p>
            <a:pPr marL="280988" indent="-280988">
              <a:lnSpc>
                <a:spcPct val="95000"/>
              </a:lnSpc>
              <a:spcBef>
                <a:spcPct val="50000"/>
              </a:spcBef>
              <a:buFontTx/>
              <a:buChar char="•"/>
              <a:tabLst>
                <a:tab pos="457200" algn="l"/>
              </a:tabLst>
            </a:pPr>
            <a:r>
              <a:rPr lang="en-US" sz="2200" dirty="0">
                <a:latin typeface="Tahoma" pitchFamily="34" charset="0"/>
              </a:rPr>
              <a:t>Intermediate </a:t>
            </a:r>
            <a:r>
              <a:rPr lang="en-US" sz="2200" dirty="0" smtClean="0">
                <a:latin typeface="Tahoma" pitchFamily="34" charset="0"/>
              </a:rPr>
              <a:t>	deflections </a:t>
            </a:r>
            <a:r>
              <a:rPr lang="en-US" sz="2200" dirty="0">
                <a:latin typeface="Tahoma" pitchFamily="34" charset="0"/>
              </a:rPr>
              <a:t>to the </a:t>
            </a:r>
            <a:r>
              <a:rPr lang="en-US" sz="2200" dirty="0" smtClean="0">
                <a:latin typeface="Tahoma" pitchFamily="34" charset="0"/>
              </a:rPr>
              <a:t>	left </a:t>
            </a:r>
            <a:r>
              <a:rPr lang="en-US" sz="2200" dirty="0">
                <a:latin typeface="Tahoma" pitchFamily="34" charset="0"/>
              </a:rPr>
              <a:t>are silts</a:t>
            </a:r>
          </a:p>
        </p:txBody>
      </p:sp>
      <p:pic>
        <p:nvPicPr>
          <p:cNvPr id="253956" name="Picture 4"/>
          <p:cNvPicPr>
            <a:picLocks noChangeAspect="1" noChangeArrowheads="1"/>
          </p:cNvPicPr>
          <p:nvPr/>
        </p:nvPicPr>
        <p:blipFill>
          <a:blip r:embed="rId3" cstate="print"/>
          <a:srcRect/>
          <a:stretch>
            <a:fillRect/>
          </a:stretch>
        </p:blipFill>
        <p:spPr bwMode="auto">
          <a:xfrm>
            <a:off x="4935538" y="960438"/>
            <a:ext cx="3786187" cy="5280025"/>
          </a:xfrm>
          <a:prstGeom prst="rect">
            <a:avLst/>
          </a:prstGeom>
          <a:noFill/>
          <a:ln w="12700">
            <a:noFill/>
            <a:miter lim="800000"/>
            <a:headEnd/>
            <a:tailEnd/>
          </a:ln>
          <a:effectLst/>
        </p:spPr>
      </p:pic>
      <p:sp>
        <p:nvSpPr>
          <p:cNvPr id="253957" name="Text Box 5"/>
          <p:cNvSpPr txBox="1">
            <a:spLocks noChangeArrowheads="1"/>
          </p:cNvSpPr>
          <p:nvPr/>
        </p:nvSpPr>
        <p:spPr bwMode="auto">
          <a:xfrm>
            <a:off x="6627813" y="912813"/>
            <a:ext cx="665162"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ILD (deep)</a:t>
            </a:r>
          </a:p>
        </p:txBody>
      </p:sp>
      <p:sp>
        <p:nvSpPr>
          <p:cNvPr id="253958" name="Line 6"/>
          <p:cNvSpPr>
            <a:spLocks noChangeShapeType="1"/>
          </p:cNvSpPr>
          <p:nvPr/>
        </p:nvSpPr>
        <p:spPr bwMode="auto">
          <a:xfrm>
            <a:off x="6432550" y="1084263"/>
            <a:ext cx="1117600" cy="0"/>
          </a:xfrm>
          <a:prstGeom prst="line">
            <a:avLst/>
          </a:prstGeom>
          <a:noFill/>
          <a:ln w="19050">
            <a:solidFill>
              <a:schemeClr val="tx1"/>
            </a:solidFill>
            <a:prstDash val="lgDash"/>
            <a:round/>
            <a:headEnd/>
            <a:tailEnd/>
          </a:ln>
          <a:effectLst/>
        </p:spPr>
        <p:txBody>
          <a:bodyPr/>
          <a:lstStyle/>
          <a:p>
            <a:endParaRPr lang="en-US" dirty="0"/>
          </a:p>
        </p:txBody>
      </p:sp>
      <p:sp>
        <p:nvSpPr>
          <p:cNvPr id="253959" name="Text Box 7"/>
          <p:cNvSpPr txBox="1">
            <a:spLocks noChangeArrowheads="1"/>
          </p:cNvSpPr>
          <p:nvPr/>
        </p:nvSpPr>
        <p:spPr bwMode="auto">
          <a:xfrm>
            <a:off x="6759575" y="1181100"/>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MSFL</a:t>
            </a:r>
          </a:p>
        </p:txBody>
      </p:sp>
      <p:sp>
        <p:nvSpPr>
          <p:cNvPr id="253960" name="Line 8"/>
          <p:cNvSpPr>
            <a:spLocks noChangeShapeType="1"/>
          </p:cNvSpPr>
          <p:nvPr/>
        </p:nvSpPr>
        <p:spPr bwMode="auto">
          <a:xfrm>
            <a:off x="6434138" y="1352550"/>
            <a:ext cx="1117600" cy="0"/>
          </a:xfrm>
          <a:prstGeom prst="line">
            <a:avLst/>
          </a:prstGeom>
          <a:noFill/>
          <a:ln w="19050">
            <a:solidFill>
              <a:srgbClr val="FF0000"/>
            </a:solidFill>
            <a:round/>
            <a:headEnd/>
            <a:tailEnd/>
          </a:ln>
          <a:effectLst/>
        </p:spPr>
        <p:txBody>
          <a:bodyPr/>
          <a:lstStyle/>
          <a:p>
            <a:endParaRPr lang="en-US" dirty="0"/>
          </a:p>
        </p:txBody>
      </p:sp>
      <p:sp>
        <p:nvSpPr>
          <p:cNvPr id="253961" name="Text Box 9"/>
          <p:cNvSpPr txBox="1">
            <a:spLocks noChangeArrowheads="1"/>
          </p:cNvSpPr>
          <p:nvPr/>
        </p:nvSpPr>
        <p:spPr bwMode="auto">
          <a:xfrm>
            <a:off x="6802438" y="1452563"/>
            <a:ext cx="342900"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8000"/>
                </a:solidFill>
                <a:latin typeface="Tahoma" pitchFamily="34" charset="0"/>
              </a:rPr>
              <a:t>SFL</a:t>
            </a:r>
          </a:p>
        </p:txBody>
      </p:sp>
      <p:sp>
        <p:nvSpPr>
          <p:cNvPr id="253962" name="Line 10"/>
          <p:cNvSpPr>
            <a:spLocks noChangeShapeType="1"/>
          </p:cNvSpPr>
          <p:nvPr/>
        </p:nvSpPr>
        <p:spPr bwMode="auto">
          <a:xfrm>
            <a:off x="6434138" y="1624013"/>
            <a:ext cx="1117600" cy="0"/>
          </a:xfrm>
          <a:prstGeom prst="line">
            <a:avLst/>
          </a:prstGeom>
          <a:noFill/>
          <a:ln w="19050">
            <a:solidFill>
              <a:srgbClr val="008000"/>
            </a:solidFill>
            <a:prstDash val="sysDot"/>
            <a:round/>
            <a:headEnd/>
            <a:tailEnd/>
          </a:ln>
          <a:effectLst/>
        </p:spPr>
        <p:txBody>
          <a:bodyPr/>
          <a:lstStyle/>
          <a:p>
            <a:endParaRPr lang="en-US" dirty="0"/>
          </a:p>
        </p:txBody>
      </p:sp>
      <p:sp>
        <p:nvSpPr>
          <p:cNvPr id="253963" name="Text Box 11"/>
          <p:cNvSpPr txBox="1">
            <a:spLocks noChangeArrowheads="1"/>
          </p:cNvSpPr>
          <p:nvPr/>
        </p:nvSpPr>
        <p:spPr bwMode="auto">
          <a:xfrm>
            <a:off x="7885113" y="1455738"/>
            <a:ext cx="485775"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RHOB)</a:t>
            </a:r>
          </a:p>
        </p:txBody>
      </p:sp>
      <p:sp>
        <p:nvSpPr>
          <p:cNvPr id="253964" name="Line 12"/>
          <p:cNvSpPr>
            <a:spLocks noChangeShapeType="1"/>
          </p:cNvSpPr>
          <p:nvPr/>
        </p:nvSpPr>
        <p:spPr bwMode="auto">
          <a:xfrm>
            <a:off x="7593013" y="1627188"/>
            <a:ext cx="1117600" cy="0"/>
          </a:xfrm>
          <a:prstGeom prst="line">
            <a:avLst/>
          </a:prstGeom>
          <a:noFill/>
          <a:ln w="19050">
            <a:solidFill>
              <a:schemeClr val="tx1"/>
            </a:solidFill>
            <a:round/>
            <a:headEnd/>
            <a:tailEnd/>
          </a:ln>
          <a:effectLst/>
        </p:spPr>
        <p:txBody>
          <a:bodyPr/>
          <a:lstStyle/>
          <a:p>
            <a:endParaRPr lang="en-US" dirty="0"/>
          </a:p>
        </p:txBody>
      </p:sp>
      <p:sp>
        <p:nvSpPr>
          <p:cNvPr id="253965" name="Text Box 13"/>
          <p:cNvSpPr txBox="1">
            <a:spLocks noChangeArrowheads="1"/>
          </p:cNvSpPr>
          <p:nvPr/>
        </p:nvSpPr>
        <p:spPr bwMode="auto">
          <a:xfrm>
            <a:off x="7921625" y="1190625"/>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NPHI</a:t>
            </a:r>
          </a:p>
        </p:txBody>
      </p:sp>
      <p:sp>
        <p:nvSpPr>
          <p:cNvPr id="253966" name="Line 14"/>
          <p:cNvSpPr>
            <a:spLocks noChangeShapeType="1"/>
          </p:cNvSpPr>
          <p:nvPr/>
        </p:nvSpPr>
        <p:spPr bwMode="auto">
          <a:xfrm>
            <a:off x="7594600" y="1362075"/>
            <a:ext cx="1119188" cy="0"/>
          </a:xfrm>
          <a:prstGeom prst="line">
            <a:avLst/>
          </a:prstGeom>
          <a:noFill/>
          <a:ln w="19050">
            <a:solidFill>
              <a:srgbClr val="FF0000"/>
            </a:solidFill>
            <a:prstDash val="lgDash"/>
            <a:round/>
            <a:headEnd/>
            <a:tailEnd/>
          </a:ln>
          <a:effectLst/>
        </p:spPr>
        <p:txBody>
          <a:bodyPr/>
          <a:lstStyle/>
          <a:p>
            <a:endParaRPr lang="en-US" dirty="0"/>
          </a:p>
        </p:txBody>
      </p:sp>
      <p:grpSp>
        <p:nvGrpSpPr>
          <p:cNvPr id="2" name="Group 15"/>
          <p:cNvGrpSpPr>
            <a:grpSpLocks/>
          </p:cNvGrpSpPr>
          <p:nvPr/>
        </p:nvGrpSpPr>
        <p:grpSpPr bwMode="auto">
          <a:xfrm>
            <a:off x="3354388" y="1185863"/>
            <a:ext cx="2725737" cy="5070475"/>
            <a:chOff x="2113" y="747"/>
            <a:chExt cx="1717" cy="3194"/>
          </a:xfrm>
        </p:grpSpPr>
        <p:sp>
          <p:nvSpPr>
            <p:cNvPr id="253968" name="Text Box 16"/>
            <p:cNvSpPr txBox="1">
              <a:spLocks noChangeArrowheads="1"/>
            </p:cNvSpPr>
            <p:nvPr/>
          </p:nvSpPr>
          <p:spPr bwMode="auto">
            <a:xfrm>
              <a:off x="3196" y="906"/>
              <a:ext cx="455" cy="125"/>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9900"/>
                  </a:solidFill>
                  <a:latin typeface="Tahoma" pitchFamily="34" charset="0"/>
                </a:rPr>
                <a:t>Gamma Ray</a:t>
              </a:r>
            </a:p>
          </p:txBody>
        </p:sp>
        <p:sp>
          <p:nvSpPr>
            <p:cNvPr id="253969" name="Text Box 17"/>
            <p:cNvSpPr txBox="1">
              <a:spLocks noChangeArrowheads="1"/>
            </p:cNvSpPr>
            <p:nvPr/>
          </p:nvSpPr>
          <p:spPr bwMode="auto">
            <a:xfrm>
              <a:off x="3274" y="747"/>
              <a:ext cx="313" cy="125"/>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33CC"/>
                  </a:solidFill>
                  <a:latin typeface="Tahoma" pitchFamily="34" charset="0"/>
                </a:rPr>
                <a:t>Caliper</a:t>
              </a:r>
            </a:p>
          </p:txBody>
        </p:sp>
        <p:sp>
          <p:nvSpPr>
            <p:cNvPr id="253970" name="Line 18"/>
            <p:cNvSpPr>
              <a:spLocks noChangeShapeType="1"/>
            </p:cNvSpPr>
            <p:nvPr/>
          </p:nvSpPr>
          <p:spPr bwMode="auto">
            <a:xfrm>
              <a:off x="3119" y="1023"/>
              <a:ext cx="704" cy="0"/>
            </a:xfrm>
            <a:prstGeom prst="line">
              <a:avLst/>
            </a:prstGeom>
            <a:noFill/>
            <a:ln w="19050">
              <a:solidFill>
                <a:srgbClr val="008000"/>
              </a:solidFill>
              <a:round/>
              <a:headEnd/>
              <a:tailEnd/>
            </a:ln>
            <a:effectLst/>
          </p:spPr>
          <p:txBody>
            <a:bodyPr/>
            <a:lstStyle/>
            <a:p>
              <a:endParaRPr lang="en-US" dirty="0"/>
            </a:p>
          </p:txBody>
        </p:sp>
        <p:sp>
          <p:nvSpPr>
            <p:cNvPr id="253971" name="Line 19"/>
            <p:cNvSpPr>
              <a:spLocks noChangeShapeType="1"/>
            </p:cNvSpPr>
            <p:nvPr/>
          </p:nvSpPr>
          <p:spPr bwMode="auto">
            <a:xfrm>
              <a:off x="3115" y="855"/>
              <a:ext cx="705" cy="0"/>
            </a:xfrm>
            <a:prstGeom prst="line">
              <a:avLst/>
            </a:prstGeom>
            <a:noFill/>
            <a:ln w="19050">
              <a:solidFill>
                <a:srgbClr val="0033CC"/>
              </a:solidFill>
              <a:prstDash val="dash"/>
              <a:round/>
              <a:headEnd/>
              <a:tailEnd/>
            </a:ln>
            <a:effectLst/>
          </p:spPr>
          <p:txBody>
            <a:bodyPr/>
            <a:lstStyle/>
            <a:p>
              <a:endParaRPr lang="en-US" dirty="0"/>
            </a:p>
          </p:txBody>
        </p:sp>
        <p:sp>
          <p:nvSpPr>
            <p:cNvPr id="253973" name="Freeform 21"/>
            <p:cNvSpPr>
              <a:spLocks/>
            </p:cNvSpPr>
            <p:nvPr/>
          </p:nvSpPr>
          <p:spPr bwMode="auto">
            <a:xfrm>
              <a:off x="3110" y="1464"/>
              <a:ext cx="711" cy="1632"/>
            </a:xfrm>
            <a:custGeom>
              <a:avLst/>
              <a:gdLst/>
              <a:ahLst/>
              <a:cxnLst>
                <a:cxn ang="0">
                  <a:pos x="0" y="0"/>
                </a:cxn>
                <a:cxn ang="0">
                  <a:pos x="648" y="0"/>
                </a:cxn>
                <a:cxn ang="0">
                  <a:pos x="648" y="2096"/>
                </a:cxn>
                <a:cxn ang="0">
                  <a:pos x="0" y="2096"/>
                </a:cxn>
                <a:cxn ang="0">
                  <a:pos x="0" y="0"/>
                </a:cxn>
              </a:cxnLst>
              <a:rect l="0" t="0" r="r" b="b"/>
              <a:pathLst>
                <a:path w="648" h="2096">
                  <a:moveTo>
                    <a:pt x="0" y="0"/>
                  </a:moveTo>
                  <a:lnTo>
                    <a:pt x="648" y="0"/>
                  </a:lnTo>
                  <a:lnTo>
                    <a:pt x="648" y="2096"/>
                  </a:lnTo>
                  <a:lnTo>
                    <a:pt x="0" y="2096"/>
                  </a:lnTo>
                  <a:lnTo>
                    <a:pt x="0" y="0"/>
                  </a:lnTo>
                  <a:close/>
                </a:path>
              </a:pathLst>
            </a:custGeom>
            <a:solidFill>
              <a:srgbClr val="FFFF00">
                <a:alpha val="50000"/>
              </a:srgbClr>
            </a:solidFill>
            <a:ln w="9525">
              <a:noFill/>
              <a:round/>
              <a:headEnd/>
              <a:tailEnd/>
            </a:ln>
            <a:effectLst/>
          </p:spPr>
          <p:txBody>
            <a:bodyPr/>
            <a:lstStyle/>
            <a:p>
              <a:endParaRPr lang="en-US" dirty="0"/>
            </a:p>
          </p:txBody>
        </p:sp>
        <p:sp>
          <p:nvSpPr>
            <p:cNvPr id="253974" name="Rectangle 22"/>
            <p:cNvSpPr>
              <a:spLocks noChangeArrowheads="1"/>
            </p:cNvSpPr>
            <p:nvPr/>
          </p:nvSpPr>
          <p:spPr bwMode="auto">
            <a:xfrm>
              <a:off x="3110" y="1200"/>
              <a:ext cx="711" cy="272"/>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3975" name="Rectangle 23"/>
            <p:cNvSpPr>
              <a:spLocks noChangeArrowheads="1"/>
            </p:cNvSpPr>
            <p:nvPr/>
          </p:nvSpPr>
          <p:spPr bwMode="auto">
            <a:xfrm>
              <a:off x="3119" y="3096"/>
              <a:ext cx="711" cy="360"/>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3976" name="Rectangle 24"/>
            <p:cNvSpPr>
              <a:spLocks noChangeArrowheads="1"/>
            </p:cNvSpPr>
            <p:nvPr/>
          </p:nvSpPr>
          <p:spPr bwMode="auto">
            <a:xfrm>
              <a:off x="3110" y="3456"/>
              <a:ext cx="711" cy="128"/>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3977" name="Rectangle 25"/>
            <p:cNvSpPr>
              <a:spLocks noChangeArrowheads="1"/>
            </p:cNvSpPr>
            <p:nvPr/>
          </p:nvSpPr>
          <p:spPr bwMode="auto">
            <a:xfrm>
              <a:off x="3101" y="3592"/>
              <a:ext cx="711" cy="152"/>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3978" name="Rectangle 26"/>
            <p:cNvSpPr>
              <a:spLocks noChangeArrowheads="1"/>
            </p:cNvSpPr>
            <p:nvPr/>
          </p:nvSpPr>
          <p:spPr bwMode="auto">
            <a:xfrm>
              <a:off x="3110" y="3744"/>
              <a:ext cx="711" cy="184"/>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3979" name="Rectangle 27"/>
            <p:cNvSpPr>
              <a:spLocks noChangeArrowheads="1"/>
            </p:cNvSpPr>
            <p:nvPr/>
          </p:nvSpPr>
          <p:spPr bwMode="auto">
            <a:xfrm>
              <a:off x="3110" y="1064"/>
              <a:ext cx="711" cy="136"/>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3980" name="Text Box 28"/>
            <p:cNvSpPr txBox="1">
              <a:spLocks noChangeArrowheads="1"/>
            </p:cNvSpPr>
            <p:nvPr/>
          </p:nvSpPr>
          <p:spPr bwMode="auto">
            <a:xfrm>
              <a:off x="2113" y="1990"/>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3981" name="Text Box 29"/>
            <p:cNvSpPr txBox="1">
              <a:spLocks noChangeArrowheads="1"/>
            </p:cNvSpPr>
            <p:nvPr/>
          </p:nvSpPr>
          <p:spPr bwMode="auto">
            <a:xfrm>
              <a:off x="2113" y="3710"/>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3982" name="Text Box 30"/>
            <p:cNvSpPr txBox="1">
              <a:spLocks noChangeArrowheads="1"/>
            </p:cNvSpPr>
            <p:nvPr/>
          </p:nvSpPr>
          <p:spPr bwMode="auto">
            <a:xfrm>
              <a:off x="2113" y="3387"/>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3983" name="Text Box 31"/>
            <p:cNvSpPr txBox="1">
              <a:spLocks noChangeArrowheads="1"/>
            </p:cNvSpPr>
            <p:nvPr/>
          </p:nvSpPr>
          <p:spPr bwMode="auto">
            <a:xfrm>
              <a:off x="2254" y="1217"/>
              <a:ext cx="724" cy="231"/>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3984" name="Text Box 32"/>
            <p:cNvSpPr txBox="1">
              <a:spLocks noChangeArrowheads="1"/>
            </p:cNvSpPr>
            <p:nvPr/>
          </p:nvSpPr>
          <p:spPr bwMode="auto">
            <a:xfrm>
              <a:off x="2499" y="999"/>
              <a:ext cx="500" cy="231"/>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sp>
          <p:nvSpPr>
            <p:cNvPr id="253985" name="Text Box 33"/>
            <p:cNvSpPr txBox="1">
              <a:spLocks noChangeArrowheads="1"/>
            </p:cNvSpPr>
            <p:nvPr/>
          </p:nvSpPr>
          <p:spPr bwMode="auto">
            <a:xfrm>
              <a:off x="2254" y="3150"/>
              <a:ext cx="724" cy="231"/>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3986" name="Text Box 34"/>
            <p:cNvSpPr txBox="1">
              <a:spLocks noChangeArrowheads="1"/>
            </p:cNvSpPr>
            <p:nvPr/>
          </p:nvSpPr>
          <p:spPr bwMode="auto">
            <a:xfrm>
              <a:off x="2499" y="3556"/>
              <a:ext cx="500" cy="231"/>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grpSp>
      <p:sp>
        <p:nvSpPr>
          <p:cNvPr id="253987" name="Line 35"/>
          <p:cNvSpPr>
            <a:spLocks noChangeShapeType="1"/>
          </p:cNvSpPr>
          <p:nvPr/>
        </p:nvSpPr>
        <p:spPr bwMode="auto">
          <a:xfrm>
            <a:off x="5486400" y="1703389"/>
            <a:ext cx="0" cy="4510376"/>
          </a:xfrm>
          <a:prstGeom prst="line">
            <a:avLst/>
          </a:prstGeom>
          <a:noFill/>
          <a:ln w="28575">
            <a:solidFill>
              <a:srgbClr val="FF0000"/>
            </a:solidFill>
            <a:prstDash val="dash"/>
            <a:round/>
            <a:headEnd/>
            <a:tailEnd/>
          </a:ln>
          <a:effectLst/>
        </p:spPr>
        <p:txBody>
          <a:bodyPr/>
          <a:lstStyle/>
          <a:p>
            <a:endParaRPr lang="en-US" dirty="0"/>
          </a:p>
        </p:txBody>
      </p:sp>
      <p:sp>
        <p:nvSpPr>
          <p:cNvPr id="36"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en-US" dirty="0"/>
              <a:t>Step 2: Porosity Log Crossovers  </a:t>
            </a:r>
          </a:p>
        </p:txBody>
      </p:sp>
      <p:pic>
        <p:nvPicPr>
          <p:cNvPr id="254979" name="Picture 3"/>
          <p:cNvPicPr>
            <a:picLocks noChangeAspect="1" noChangeArrowheads="1"/>
          </p:cNvPicPr>
          <p:nvPr/>
        </p:nvPicPr>
        <p:blipFill>
          <a:blip r:embed="rId3" cstate="print"/>
          <a:srcRect/>
          <a:stretch>
            <a:fillRect/>
          </a:stretch>
        </p:blipFill>
        <p:spPr bwMode="auto">
          <a:xfrm>
            <a:off x="4935538" y="960438"/>
            <a:ext cx="3786187" cy="5280025"/>
          </a:xfrm>
          <a:prstGeom prst="rect">
            <a:avLst/>
          </a:prstGeom>
          <a:noFill/>
          <a:ln w="12700">
            <a:noFill/>
            <a:miter lim="800000"/>
            <a:headEnd/>
            <a:tailEnd/>
          </a:ln>
          <a:effectLst/>
        </p:spPr>
      </p:pic>
      <p:sp>
        <p:nvSpPr>
          <p:cNvPr id="254980" name="Text Box 4"/>
          <p:cNvSpPr txBox="1">
            <a:spLocks noChangeArrowheads="1"/>
          </p:cNvSpPr>
          <p:nvPr/>
        </p:nvSpPr>
        <p:spPr bwMode="auto">
          <a:xfrm>
            <a:off x="6627813" y="912813"/>
            <a:ext cx="665162"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ILD (deep)</a:t>
            </a:r>
          </a:p>
        </p:txBody>
      </p:sp>
      <p:sp>
        <p:nvSpPr>
          <p:cNvPr id="254981" name="Line 5"/>
          <p:cNvSpPr>
            <a:spLocks noChangeShapeType="1"/>
          </p:cNvSpPr>
          <p:nvPr/>
        </p:nvSpPr>
        <p:spPr bwMode="auto">
          <a:xfrm>
            <a:off x="6432550" y="1084263"/>
            <a:ext cx="1117600" cy="0"/>
          </a:xfrm>
          <a:prstGeom prst="line">
            <a:avLst/>
          </a:prstGeom>
          <a:noFill/>
          <a:ln w="19050">
            <a:solidFill>
              <a:schemeClr val="tx1"/>
            </a:solidFill>
            <a:prstDash val="lgDash"/>
            <a:round/>
            <a:headEnd/>
            <a:tailEnd/>
          </a:ln>
          <a:effectLst/>
        </p:spPr>
        <p:txBody>
          <a:bodyPr/>
          <a:lstStyle/>
          <a:p>
            <a:endParaRPr lang="en-US" dirty="0"/>
          </a:p>
        </p:txBody>
      </p:sp>
      <p:sp>
        <p:nvSpPr>
          <p:cNvPr id="254982" name="Text Box 6"/>
          <p:cNvSpPr txBox="1">
            <a:spLocks noChangeArrowheads="1"/>
          </p:cNvSpPr>
          <p:nvPr/>
        </p:nvSpPr>
        <p:spPr bwMode="auto">
          <a:xfrm>
            <a:off x="6759575" y="1181100"/>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MSFL</a:t>
            </a:r>
          </a:p>
        </p:txBody>
      </p:sp>
      <p:sp>
        <p:nvSpPr>
          <p:cNvPr id="254983" name="Line 7"/>
          <p:cNvSpPr>
            <a:spLocks noChangeShapeType="1"/>
          </p:cNvSpPr>
          <p:nvPr/>
        </p:nvSpPr>
        <p:spPr bwMode="auto">
          <a:xfrm>
            <a:off x="6434138" y="1352550"/>
            <a:ext cx="1117600" cy="0"/>
          </a:xfrm>
          <a:prstGeom prst="line">
            <a:avLst/>
          </a:prstGeom>
          <a:noFill/>
          <a:ln w="19050">
            <a:solidFill>
              <a:srgbClr val="FF0000"/>
            </a:solidFill>
            <a:round/>
            <a:headEnd/>
            <a:tailEnd/>
          </a:ln>
          <a:effectLst/>
        </p:spPr>
        <p:txBody>
          <a:bodyPr/>
          <a:lstStyle/>
          <a:p>
            <a:endParaRPr lang="en-US" dirty="0"/>
          </a:p>
        </p:txBody>
      </p:sp>
      <p:sp>
        <p:nvSpPr>
          <p:cNvPr id="254984" name="Text Box 8"/>
          <p:cNvSpPr txBox="1">
            <a:spLocks noChangeArrowheads="1"/>
          </p:cNvSpPr>
          <p:nvPr/>
        </p:nvSpPr>
        <p:spPr bwMode="auto">
          <a:xfrm>
            <a:off x="6802438" y="1452563"/>
            <a:ext cx="342900"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8000"/>
                </a:solidFill>
                <a:latin typeface="Tahoma" pitchFamily="34" charset="0"/>
              </a:rPr>
              <a:t>SFL</a:t>
            </a:r>
          </a:p>
        </p:txBody>
      </p:sp>
      <p:sp>
        <p:nvSpPr>
          <p:cNvPr id="254985" name="Line 9"/>
          <p:cNvSpPr>
            <a:spLocks noChangeShapeType="1"/>
          </p:cNvSpPr>
          <p:nvPr/>
        </p:nvSpPr>
        <p:spPr bwMode="auto">
          <a:xfrm>
            <a:off x="6434138" y="1624013"/>
            <a:ext cx="1117600" cy="0"/>
          </a:xfrm>
          <a:prstGeom prst="line">
            <a:avLst/>
          </a:prstGeom>
          <a:noFill/>
          <a:ln w="19050">
            <a:solidFill>
              <a:srgbClr val="008000"/>
            </a:solidFill>
            <a:prstDash val="sysDot"/>
            <a:round/>
            <a:headEnd/>
            <a:tailEnd/>
          </a:ln>
          <a:effectLst/>
        </p:spPr>
        <p:txBody>
          <a:bodyPr/>
          <a:lstStyle/>
          <a:p>
            <a:endParaRPr lang="en-US" dirty="0"/>
          </a:p>
        </p:txBody>
      </p:sp>
      <p:sp>
        <p:nvSpPr>
          <p:cNvPr id="254986" name="Text Box 10"/>
          <p:cNvSpPr txBox="1">
            <a:spLocks noChangeArrowheads="1"/>
          </p:cNvSpPr>
          <p:nvPr/>
        </p:nvSpPr>
        <p:spPr bwMode="auto">
          <a:xfrm>
            <a:off x="7885113" y="1455738"/>
            <a:ext cx="485775"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RHOB)</a:t>
            </a:r>
          </a:p>
        </p:txBody>
      </p:sp>
      <p:sp>
        <p:nvSpPr>
          <p:cNvPr id="254987" name="Text Box 11"/>
          <p:cNvSpPr txBox="1">
            <a:spLocks noChangeArrowheads="1"/>
          </p:cNvSpPr>
          <p:nvPr/>
        </p:nvSpPr>
        <p:spPr bwMode="auto">
          <a:xfrm>
            <a:off x="7921625" y="1190625"/>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NPHI</a:t>
            </a:r>
          </a:p>
        </p:txBody>
      </p:sp>
      <p:sp>
        <p:nvSpPr>
          <p:cNvPr id="254988" name="Line 12"/>
          <p:cNvSpPr>
            <a:spLocks noChangeShapeType="1"/>
          </p:cNvSpPr>
          <p:nvPr/>
        </p:nvSpPr>
        <p:spPr bwMode="auto">
          <a:xfrm>
            <a:off x="7594600" y="1362075"/>
            <a:ext cx="1119188" cy="0"/>
          </a:xfrm>
          <a:prstGeom prst="line">
            <a:avLst/>
          </a:prstGeom>
          <a:noFill/>
          <a:ln w="19050">
            <a:solidFill>
              <a:srgbClr val="FF0000"/>
            </a:solidFill>
            <a:prstDash val="lgDash"/>
            <a:round/>
            <a:headEnd/>
            <a:tailEnd/>
          </a:ln>
          <a:effectLst/>
        </p:spPr>
        <p:txBody>
          <a:bodyPr/>
          <a:lstStyle/>
          <a:p>
            <a:endParaRPr lang="en-US" dirty="0"/>
          </a:p>
        </p:txBody>
      </p:sp>
      <p:grpSp>
        <p:nvGrpSpPr>
          <p:cNvPr id="2" name="Group 13"/>
          <p:cNvGrpSpPr>
            <a:grpSpLocks/>
          </p:cNvGrpSpPr>
          <p:nvPr/>
        </p:nvGrpSpPr>
        <p:grpSpPr bwMode="auto">
          <a:xfrm>
            <a:off x="3354388" y="1185863"/>
            <a:ext cx="2725737" cy="5070475"/>
            <a:chOff x="2113" y="747"/>
            <a:chExt cx="1717" cy="3194"/>
          </a:xfrm>
        </p:grpSpPr>
        <p:sp>
          <p:nvSpPr>
            <p:cNvPr id="254990" name="Text Box 14"/>
            <p:cNvSpPr txBox="1">
              <a:spLocks noChangeArrowheads="1"/>
            </p:cNvSpPr>
            <p:nvPr/>
          </p:nvSpPr>
          <p:spPr bwMode="auto">
            <a:xfrm>
              <a:off x="3196" y="906"/>
              <a:ext cx="455" cy="125"/>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9900"/>
                  </a:solidFill>
                  <a:latin typeface="Tahoma" pitchFamily="34" charset="0"/>
                </a:rPr>
                <a:t>Gamma Ray</a:t>
              </a:r>
            </a:p>
          </p:txBody>
        </p:sp>
        <p:sp>
          <p:nvSpPr>
            <p:cNvPr id="254991" name="Text Box 15"/>
            <p:cNvSpPr txBox="1">
              <a:spLocks noChangeArrowheads="1"/>
            </p:cNvSpPr>
            <p:nvPr/>
          </p:nvSpPr>
          <p:spPr bwMode="auto">
            <a:xfrm>
              <a:off x="3274" y="747"/>
              <a:ext cx="313" cy="125"/>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33CC"/>
                  </a:solidFill>
                  <a:latin typeface="Tahoma" pitchFamily="34" charset="0"/>
                </a:rPr>
                <a:t>Caliper</a:t>
              </a:r>
            </a:p>
          </p:txBody>
        </p:sp>
        <p:sp>
          <p:nvSpPr>
            <p:cNvPr id="254992" name="Line 16"/>
            <p:cNvSpPr>
              <a:spLocks noChangeShapeType="1"/>
            </p:cNvSpPr>
            <p:nvPr/>
          </p:nvSpPr>
          <p:spPr bwMode="auto">
            <a:xfrm>
              <a:off x="3119" y="1023"/>
              <a:ext cx="704" cy="0"/>
            </a:xfrm>
            <a:prstGeom prst="line">
              <a:avLst/>
            </a:prstGeom>
            <a:noFill/>
            <a:ln w="19050">
              <a:solidFill>
                <a:srgbClr val="008000"/>
              </a:solidFill>
              <a:round/>
              <a:headEnd/>
              <a:tailEnd/>
            </a:ln>
            <a:effectLst/>
          </p:spPr>
          <p:txBody>
            <a:bodyPr/>
            <a:lstStyle/>
            <a:p>
              <a:endParaRPr lang="en-US" dirty="0"/>
            </a:p>
          </p:txBody>
        </p:sp>
        <p:sp>
          <p:nvSpPr>
            <p:cNvPr id="254993" name="Line 17"/>
            <p:cNvSpPr>
              <a:spLocks noChangeShapeType="1"/>
            </p:cNvSpPr>
            <p:nvPr/>
          </p:nvSpPr>
          <p:spPr bwMode="auto">
            <a:xfrm>
              <a:off x="3115" y="855"/>
              <a:ext cx="705" cy="0"/>
            </a:xfrm>
            <a:prstGeom prst="line">
              <a:avLst/>
            </a:prstGeom>
            <a:noFill/>
            <a:ln w="19050">
              <a:solidFill>
                <a:srgbClr val="0033CC"/>
              </a:solidFill>
              <a:prstDash val="dash"/>
              <a:round/>
              <a:headEnd/>
              <a:tailEnd/>
            </a:ln>
            <a:effectLst/>
          </p:spPr>
          <p:txBody>
            <a:bodyPr/>
            <a:lstStyle/>
            <a:p>
              <a:endParaRPr lang="en-US" dirty="0"/>
            </a:p>
          </p:txBody>
        </p:sp>
        <p:sp>
          <p:nvSpPr>
            <p:cNvPr id="254994" name="Line 18"/>
            <p:cNvSpPr>
              <a:spLocks noChangeShapeType="1"/>
            </p:cNvSpPr>
            <p:nvPr/>
          </p:nvSpPr>
          <p:spPr bwMode="auto">
            <a:xfrm>
              <a:off x="3461" y="1084"/>
              <a:ext cx="0" cy="2843"/>
            </a:xfrm>
            <a:prstGeom prst="line">
              <a:avLst/>
            </a:prstGeom>
            <a:noFill/>
            <a:ln w="28575">
              <a:solidFill>
                <a:srgbClr val="FF0000"/>
              </a:solidFill>
              <a:prstDash val="sysDot"/>
              <a:round/>
              <a:headEnd/>
              <a:tailEnd/>
            </a:ln>
            <a:effectLst/>
          </p:spPr>
          <p:txBody>
            <a:bodyPr/>
            <a:lstStyle/>
            <a:p>
              <a:endParaRPr lang="en-US" dirty="0"/>
            </a:p>
          </p:txBody>
        </p:sp>
        <p:sp>
          <p:nvSpPr>
            <p:cNvPr id="254995" name="Freeform 19"/>
            <p:cNvSpPr>
              <a:spLocks/>
            </p:cNvSpPr>
            <p:nvPr/>
          </p:nvSpPr>
          <p:spPr bwMode="auto">
            <a:xfrm>
              <a:off x="3110" y="1464"/>
              <a:ext cx="711" cy="1632"/>
            </a:xfrm>
            <a:custGeom>
              <a:avLst/>
              <a:gdLst/>
              <a:ahLst/>
              <a:cxnLst>
                <a:cxn ang="0">
                  <a:pos x="0" y="0"/>
                </a:cxn>
                <a:cxn ang="0">
                  <a:pos x="648" y="0"/>
                </a:cxn>
                <a:cxn ang="0">
                  <a:pos x="648" y="2096"/>
                </a:cxn>
                <a:cxn ang="0">
                  <a:pos x="0" y="2096"/>
                </a:cxn>
                <a:cxn ang="0">
                  <a:pos x="0" y="0"/>
                </a:cxn>
              </a:cxnLst>
              <a:rect l="0" t="0" r="r" b="b"/>
              <a:pathLst>
                <a:path w="648" h="2096">
                  <a:moveTo>
                    <a:pt x="0" y="0"/>
                  </a:moveTo>
                  <a:lnTo>
                    <a:pt x="648" y="0"/>
                  </a:lnTo>
                  <a:lnTo>
                    <a:pt x="648" y="2096"/>
                  </a:lnTo>
                  <a:lnTo>
                    <a:pt x="0" y="2096"/>
                  </a:lnTo>
                  <a:lnTo>
                    <a:pt x="0" y="0"/>
                  </a:lnTo>
                  <a:close/>
                </a:path>
              </a:pathLst>
            </a:custGeom>
            <a:solidFill>
              <a:srgbClr val="FFFF00">
                <a:alpha val="50000"/>
              </a:srgbClr>
            </a:solidFill>
            <a:ln w="9525">
              <a:noFill/>
              <a:round/>
              <a:headEnd/>
              <a:tailEnd/>
            </a:ln>
            <a:effectLst/>
          </p:spPr>
          <p:txBody>
            <a:bodyPr/>
            <a:lstStyle/>
            <a:p>
              <a:endParaRPr lang="en-US" dirty="0"/>
            </a:p>
          </p:txBody>
        </p:sp>
        <p:sp>
          <p:nvSpPr>
            <p:cNvPr id="254996" name="Rectangle 20"/>
            <p:cNvSpPr>
              <a:spLocks noChangeArrowheads="1"/>
            </p:cNvSpPr>
            <p:nvPr/>
          </p:nvSpPr>
          <p:spPr bwMode="auto">
            <a:xfrm>
              <a:off x="3110" y="1200"/>
              <a:ext cx="711" cy="272"/>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4997" name="Rectangle 21"/>
            <p:cNvSpPr>
              <a:spLocks noChangeArrowheads="1"/>
            </p:cNvSpPr>
            <p:nvPr/>
          </p:nvSpPr>
          <p:spPr bwMode="auto">
            <a:xfrm>
              <a:off x="3119" y="3096"/>
              <a:ext cx="711" cy="360"/>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4998" name="Rectangle 22"/>
            <p:cNvSpPr>
              <a:spLocks noChangeArrowheads="1"/>
            </p:cNvSpPr>
            <p:nvPr/>
          </p:nvSpPr>
          <p:spPr bwMode="auto">
            <a:xfrm>
              <a:off x="3110" y="3456"/>
              <a:ext cx="711" cy="128"/>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4999" name="Rectangle 23"/>
            <p:cNvSpPr>
              <a:spLocks noChangeArrowheads="1"/>
            </p:cNvSpPr>
            <p:nvPr/>
          </p:nvSpPr>
          <p:spPr bwMode="auto">
            <a:xfrm>
              <a:off x="3101" y="3592"/>
              <a:ext cx="711" cy="152"/>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5000" name="Rectangle 24"/>
            <p:cNvSpPr>
              <a:spLocks noChangeArrowheads="1"/>
            </p:cNvSpPr>
            <p:nvPr/>
          </p:nvSpPr>
          <p:spPr bwMode="auto">
            <a:xfrm>
              <a:off x="3110" y="3744"/>
              <a:ext cx="711" cy="184"/>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5001" name="Rectangle 25"/>
            <p:cNvSpPr>
              <a:spLocks noChangeArrowheads="1"/>
            </p:cNvSpPr>
            <p:nvPr/>
          </p:nvSpPr>
          <p:spPr bwMode="auto">
            <a:xfrm>
              <a:off x="3110" y="1064"/>
              <a:ext cx="711" cy="136"/>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5002" name="Text Box 26"/>
            <p:cNvSpPr txBox="1">
              <a:spLocks noChangeArrowheads="1"/>
            </p:cNvSpPr>
            <p:nvPr/>
          </p:nvSpPr>
          <p:spPr bwMode="auto">
            <a:xfrm>
              <a:off x="2113" y="1990"/>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5003" name="Text Box 27"/>
            <p:cNvSpPr txBox="1">
              <a:spLocks noChangeArrowheads="1"/>
            </p:cNvSpPr>
            <p:nvPr/>
          </p:nvSpPr>
          <p:spPr bwMode="auto">
            <a:xfrm>
              <a:off x="2113" y="3710"/>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5004" name="Text Box 28"/>
            <p:cNvSpPr txBox="1">
              <a:spLocks noChangeArrowheads="1"/>
            </p:cNvSpPr>
            <p:nvPr/>
          </p:nvSpPr>
          <p:spPr bwMode="auto">
            <a:xfrm>
              <a:off x="2113" y="3387"/>
              <a:ext cx="852" cy="231"/>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5005" name="Text Box 29"/>
            <p:cNvSpPr txBox="1">
              <a:spLocks noChangeArrowheads="1"/>
            </p:cNvSpPr>
            <p:nvPr/>
          </p:nvSpPr>
          <p:spPr bwMode="auto">
            <a:xfrm>
              <a:off x="2254" y="1217"/>
              <a:ext cx="724" cy="231"/>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5006" name="Text Box 30"/>
            <p:cNvSpPr txBox="1">
              <a:spLocks noChangeArrowheads="1"/>
            </p:cNvSpPr>
            <p:nvPr/>
          </p:nvSpPr>
          <p:spPr bwMode="auto">
            <a:xfrm>
              <a:off x="2499" y="999"/>
              <a:ext cx="500" cy="231"/>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sp>
          <p:nvSpPr>
            <p:cNvPr id="255007" name="Text Box 31"/>
            <p:cNvSpPr txBox="1">
              <a:spLocks noChangeArrowheads="1"/>
            </p:cNvSpPr>
            <p:nvPr/>
          </p:nvSpPr>
          <p:spPr bwMode="auto">
            <a:xfrm>
              <a:off x="2254" y="3150"/>
              <a:ext cx="724" cy="231"/>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5008" name="Text Box 32"/>
            <p:cNvSpPr txBox="1">
              <a:spLocks noChangeArrowheads="1"/>
            </p:cNvSpPr>
            <p:nvPr/>
          </p:nvSpPr>
          <p:spPr bwMode="auto">
            <a:xfrm>
              <a:off x="2499" y="3556"/>
              <a:ext cx="500" cy="231"/>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grpSp>
      <p:sp>
        <p:nvSpPr>
          <p:cNvPr id="255009" name="Rectangle 33"/>
          <p:cNvSpPr>
            <a:spLocks noChangeArrowheads="1"/>
          </p:cNvSpPr>
          <p:nvPr/>
        </p:nvSpPr>
        <p:spPr bwMode="auto">
          <a:xfrm>
            <a:off x="342899" y="1231900"/>
            <a:ext cx="2998177" cy="3589338"/>
          </a:xfrm>
          <a:prstGeom prst="rect">
            <a:avLst/>
          </a:prstGeom>
          <a:noFill/>
          <a:ln w="9525">
            <a:noFill/>
            <a:miter lim="800000"/>
            <a:headEnd/>
            <a:tailEnd/>
          </a:ln>
          <a:effectLst/>
        </p:spPr>
        <p:txBody>
          <a:bodyPr/>
          <a:lstStyle/>
          <a:p>
            <a:pPr marL="280988" indent="-280988">
              <a:lnSpc>
                <a:spcPct val="95000"/>
              </a:lnSpc>
              <a:spcBef>
                <a:spcPct val="50000"/>
              </a:spcBef>
              <a:buFontTx/>
              <a:buChar char="•"/>
              <a:tabLst>
                <a:tab pos="515938" algn="l"/>
              </a:tabLst>
            </a:pPr>
            <a:r>
              <a:rPr lang="en-US" sz="2200" dirty="0">
                <a:latin typeface="Tahoma" pitchFamily="34" charset="0"/>
              </a:rPr>
              <a:t>Where </a:t>
            </a:r>
            <a:r>
              <a:rPr lang="en-US" sz="2200" dirty="0" smtClean="0">
                <a:latin typeface="Tahoma" pitchFamily="34" charset="0"/>
              </a:rPr>
              <a:t>is the 	neutron porosity 	to </a:t>
            </a:r>
            <a:r>
              <a:rPr lang="en-US" sz="2200" dirty="0">
                <a:latin typeface="Tahoma" pitchFamily="34" charset="0"/>
              </a:rPr>
              <a:t>the right of </a:t>
            </a:r>
            <a:r>
              <a:rPr lang="en-US" sz="2200" dirty="0" smtClean="0">
                <a:latin typeface="Tahoma" pitchFamily="34" charset="0"/>
              </a:rPr>
              <a:t>the 	density porosity</a:t>
            </a:r>
            <a:r>
              <a:rPr lang="en-US" sz="2200" dirty="0">
                <a:latin typeface="Tahoma" pitchFamily="34" charset="0"/>
              </a:rPr>
              <a:t>?</a:t>
            </a:r>
          </a:p>
          <a:p>
            <a:pPr marL="280988" indent="-280988">
              <a:lnSpc>
                <a:spcPct val="95000"/>
              </a:lnSpc>
              <a:spcBef>
                <a:spcPct val="50000"/>
              </a:spcBef>
              <a:buFontTx/>
              <a:buChar char="•"/>
              <a:tabLst>
                <a:tab pos="515938" algn="l"/>
              </a:tabLst>
            </a:pPr>
            <a:r>
              <a:rPr lang="en-US" sz="2200" dirty="0">
                <a:latin typeface="Tahoma" pitchFamily="34" charset="0"/>
              </a:rPr>
              <a:t>This indicates where </a:t>
            </a:r>
            <a:r>
              <a:rPr lang="en-US" sz="2200" dirty="0" smtClean="0">
                <a:latin typeface="Tahoma" pitchFamily="34" charset="0"/>
              </a:rPr>
              <a:t>	gas </a:t>
            </a:r>
            <a:r>
              <a:rPr lang="en-US" sz="2200" dirty="0">
                <a:latin typeface="Tahoma" pitchFamily="34" charset="0"/>
              </a:rPr>
              <a:t>is in the </a:t>
            </a:r>
            <a:r>
              <a:rPr lang="en-US" sz="2200" dirty="0" smtClean="0">
                <a:latin typeface="Tahoma" pitchFamily="34" charset="0"/>
              </a:rPr>
              <a:t>sand 	pores</a:t>
            </a:r>
            <a:endParaRPr lang="en-US" sz="2200" dirty="0">
              <a:latin typeface="Tahoma" pitchFamily="34" charset="0"/>
            </a:endParaRPr>
          </a:p>
        </p:txBody>
      </p:sp>
      <p:grpSp>
        <p:nvGrpSpPr>
          <p:cNvPr id="3" name="Group 34"/>
          <p:cNvGrpSpPr>
            <a:grpSpLocks/>
          </p:cNvGrpSpPr>
          <p:nvPr/>
        </p:nvGrpSpPr>
        <p:grpSpPr bwMode="auto">
          <a:xfrm>
            <a:off x="7559675" y="2425700"/>
            <a:ext cx="1155700" cy="2209800"/>
            <a:chOff x="4762" y="1528"/>
            <a:chExt cx="728" cy="1392"/>
          </a:xfrm>
        </p:grpSpPr>
        <p:sp>
          <p:nvSpPr>
            <p:cNvPr id="255011" name="Rectangle 35"/>
            <p:cNvSpPr>
              <a:spLocks noChangeArrowheads="1"/>
            </p:cNvSpPr>
            <p:nvPr/>
          </p:nvSpPr>
          <p:spPr bwMode="auto">
            <a:xfrm>
              <a:off x="4778" y="1528"/>
              <a:ext cx="712" cy="1392"/>
            </a:xfrm>
            <a:prstGeom prst="rect">
              <a:avLst/>
            </a:prstGeom>
            <a:solidFill>
              <a:srgbClr val="FF0000">
                <a:alpha val="50000"/>
              </a:srgbClr>
            </a:solidFill>
            <a:ln w="9525">
              <a:noFill/>
              <a:miter lim="800000"/>
              <a:headEnd/>
              <a:tailEnd/>
            </a:ln>
            <a:effectLst/>
          </p:spPr>
          <p:txBody>
            <a:bodyPr wrap="none" anchor="ctr"/>
            <a:lstStyle/>
            <a:p>
              <a:pPr algn="ctr"/>
              <a:endParaRPr lang="en-US" dirty="0">
                <a:solidFill>
                  <a:srgbClr val="FF0000"/>
                </a:solidFill>
              </a:endParaRPr>
            </a:p>
          </p:txBody>
        </p:sp>
        <p:sp>
          <p:nvSpPr>
            <p:cNvPr id="255012" name="Text Box 36"/>
            <p:cNvSpPr txBox="1">
              <a:spLocks noChangeArrowheads="1"/>
            </p:cNvSpPr>
            <p:nvPr/>
          </p:nvSpPr>
          <p:spPr bwMode="auto">
            <a:xfrm>
              <a:off x="4762" y="2069"/>
              <a:ext cx="418" cy="250"/>
            </a:xfrm>
            <a:prstGeom prst="rect">
              <a:avLst/>
            </a:prstGeom>
            <a:noFill/>
            <a:ln w="9525">
              <a:noFill/>
              <a:miter lim="800000"/>
              <a:headEnd/>
              <a:tailEnd/>
            </a:ln>
            <a:effectLst/>
          </p:spPr>
          <p:txBody>
            <a:bodyPr wrap="none">
              <a:spAutoFit/>
            </a:bodyPr>
            <a:lstStyle/>
            <a:p>
              <a:r>
                <a:rPr lang="en-US" sz="2000" b="1" dirty="0">
                  <a:latin typeface="Arial" charset="0"/>
                </a:rPr>
                <a:t>Gas</a:t>
              </a:r>
            </a:p>
          </p:txBody>
        </p:sp>
      </p:grpSp>
      <p:sp>
        <p:nvSpPr>
          <p:cNvPr id="3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dirty="0"/>
              <a:t>Step 3: Resistivity Logs</a:t>
            </a:r>
          </a:p>
        </p:txBody>
      </p:sp>
      <p:pic>
        <p:nvPicPr>
          <p:cNvPr id="256003" name="Picture 3"/>
          <p:cNvPicPr>
            <a:picLocks noChangeAspect="1" noChangeArrowheads="1"/>
          </p:cNvPicPr>
          <p:nvPr/>
        </p:nvPicPr>
        <p:blipFill>
          <a:blip r:embed="rId3" cstate="print"/>
          <a:srcRect/>
          <a:stretch>
            <a:fillRect/>
          </a:stretch>
        </p:blipFill>
        <p:spPr bwMode="auto">
          <a:xfrm>
            <a:off x="4935538" y="960438"/>
            <a:ext cx="3786187" cy="5280025"/>
          </a:xfrm>
          <a:prstGeom prst="rect">
            <a:avLst/>
          </a:prstGeom>
          <a:noFill/>
          <a:ln w="12700">
            <a:noFill/>
            <a:miter lim="800000"/>
            <a:headEnd/>
            <a:tailEnd/>
          </a:ln>
          <a:effectLst/>
        </p:spPr>
      </p:pic>
      <p:sp>
        <p:nvSpPr>
          <p:cNvPr id="256004" name="Text Box 4"/>
          <p:cNvSpPr txBox="1">
            <a:spLocks noChangeArrowheads="1"/>
          </p:cNvSpPr>
          <p:nvPr/>
        </p:nvSpPr>
        <p:spPr bwMode="auto">
          <a:xfrm>
            <a:off x="6627813" y="912813"/>
            <a:ext cx="665162"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ILD (deep)</a:t>
            </a:r>
          </a:p>
        </p:txBody>
      </p:sp>
      <p:sp>
        <p:nvSpPr>
          <p:cNvPr id="256005" name="Line 5"/>
          <p:cNvSpPr>
            <a:spLocks noChangeShapeType="1"/>
          </p:cNvSpPr>
          <p:nvPr/>
        </p:nvSpPr>
        <p:spPr bwMode="auto">
          <a:xfrm>
            <a:off x="6432550" y="1084263"/>
            <a:ext cx="1117600" cy="0"/>
          </a:xfrm>
          <a:prstGeom prst="line">
            <a:avLst/>
          </a:prstGeom>
          <a:noFill/>
          <a:ln w="19050">
            <a:solidFill>
              <a:schemeClr val="tx1"/>
            </a:solidFill>
            <a:prstDash val="lgDash"/>
            <a:round/>
            <a:headEnd/>
            <a:tailEnd/>
          </a:ln>
          <a:effectLst/>
        </p:spPr>
        <p:txBody>
          <a:bodyPr/>
          <a:lstStyle/>
          <a:p>
            <a:endParaRPr lang="en-US" dirty="0"/>
          </a:p>
        </p:txBody>
      </p:sp>
      <p:sp>
        <p:nvSpPr>
          <p:cNvPr id="256006" name="Text Box 6"/>
          <p:cNvSpPr txBox="1">
            <a:spLocks noChangeArrowheads="1"/>
          </p:cNvSpPr>
          <p:nvPr/>
        </p:nvSpPr>
        <p:spPr bwMode="auto">
          <a:xfrm>
            <a:off x="6759575" y="1181100"/>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MSFL</a:t>
            </a:r>
          </a:p>
        </p:txBody>
      </p:sp>
      <p:sp>
        <p:nvSpPr>
          <p:cNvPr id="256007" name="Line 7"/>
          <p:cNvSpPr>
            <a:spLocks noChangeShapeType="1"/>
          </p:cNvSpPr>
          <p:nvPr/>
        </p:nvSpPr>
        <p:spPr bwMode="auto">
          <a:xfrm>
            <a:off x="6434138" y="1352550"/>
            <a:ext cx="1117600" cy="0"/>
          </a:xfrm>
          <a:prstGeom prst="line">
            <a:avLst/>
          </a:prstGeom>
          <a:noFill/>
          <a:ln w="19050">
            <a:solidFill>
              <a:srgbClr val="FF0000"/>
            </a:solidFill>
            <a:round/>
            <a:headEnd/>
            <a:tailEnd/>
          </a:ln>
          <a:effectLst/>
        </p:spPr>
        <p:txBody>
          <a:bodyPr/>
          <a:lstStyle/>
          <a:p>
            <a:endParaRPr lang="en-US" dirty="0"/>
          </a:p>
        </p:txBody>
      </p:sp>
      <p:sp>
        <p:nvSpPr>
          <p:cNvPr id="256008" name="Text Box 8"/>
          <p:cNvSpPr txBox="1">
            <a:spLocks noChangeArrowheads="1"/>
          </p:cNvSpPr>
          <p:nvPr/>
        </p:nvSpPr>
        <p:spPr bwMode="auto">
          <a:xfrm>
            <a:off x="6802438" y="1452563"/>
            <a:ext cx="342900"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8000"/>
                </a:solidFill>
                <a:latin typeface="Tahoma" pitchFamily="34" charset="0"/>
              </a:rPr>
              <a:t>SFL</a:t>
            </a:r>
          </a:p>
        </p:txBody>
      </p:sp>
      <p:sp>
        <p:nvSpPr>
          <p:cNvPr id="256009" name="Line 9"/>
          <p:cNvSpPr>
            <a:spLocks noChangeShapeType="1"/>
          </p:cNvSpPr>
          <p:nvPr/>
        </p:nvSpPr>
        <p:spPr bwMode="auto">
          <a:xfrm>
            <a:off x="6434138" y="1624013"/>
            <a:ext cx="1117600" cy="0"/>
          </a:xfrm>
          <a:prstGeom prst="line">
            <a:avLst/>
          </a:prstGeom>
          <a:noFill/>
          <a:ln w="19050">
            <a:solidFill>
              <a:srgbClr val="008000"/>
            </a:solidFill>
            <a:prstDash val="sysDot"/>
            <a:round/>
            <a:headEnd/>
            <a:tailEnd/>
          </a:ln>
          <a:effectLst/>
        </p:spPr>
        <p:txBody>
          <a:bodyPr/>
          <a:lstStyle/>
          <a:p>
            <a:endParaRPr lang="en-US" dirty="0"/>
          </a:p>
        </p:txBody>
      </p:sp>
      <p:sp>
        <p:nvSpPr>
          <p:cNvPr id="256010" name="Text Box 10"/>
          <p:cNvSpPr txBox="1">
            <a:spLocks noChangeArrowheads="1"/>
          </p:cNvSpPr>
          <p:nvPr/>
        </p:nvSpPr>
        <p:spPr bwMode="auto">
          <a:xfrm>
            <a:off x="7885113" y="1455738"/>
            <a:ext cx="485775" cy="198437"/>
          </a:xfrm>
          <a:prstGeom prst="rect">
            <a:avLst/>
          </a:prstGeom>
          <a:solidFill>
            <a:schemeClr val="bg1"/>
          </a:solidFill>
          <a:ln w="9525" algn="ctr">
            <a:noFill/>
            <a:miter lim="800000"/>
            <a:headEnd/>
            <a:tailEnd/>
          </a:ln>
          <a:effectLst/>
        </p:spPr>
        <p:txBody>
          <a:bodyPr wrap="none">
            <a:spAutoFit/>
          </a:bodyPr>
          <a:lstStyle/>
          <a:p>
            <a:r>
              <a:rPr lang="en-US" sz="700" b="1" dirty="0">
                <a:latin typeface="Tahoma" pitchFamily="34" charset="0"/>
              </a:rPr>
              <a:t>RHOB)</a:t>
            </a:r>
          </a:p>
        </p:txBody>
      </p:sp>
      <p:sp>
        <p:nvSpPr>
          <p:cNvPr id="256011" name="Line 11"/>
          <p:cNvSpPr>
            <a:spLocks noChangeShapeType="1"/>
          </p:cNvSpPr>
          <p:nvPr/>
        </p:nvSpPr>
        <p:spPr bwMode="auto">
          <a:xfrm>
            <a:off x="7593013" y="1627188"/>
            <a:ext cx="1117600" cy="0"/>
          </a:xfrm>
          <a:prstGeom prst="line">
            <a:avLst/>
          </a:prstGeom>
          <a:noFill/>
          <a:ln w="19050">
            <a:solidFill>
              <a:schemeClr val="tx1"/>
            </a:solidFill>
            <a:round/>
            <a:headEnd/>
            <a:tailEnd/>
          </a:ln>
          <a:effectLst/>
        </p:spPr>
        <p:txBody>
          <a:bodyPr/>
          <a:lstStyle/>
          <a:p>
            <a:endParaRPr lang="en-US" dirty="0"/>
          </a:p>
        </p:txBody>
      </p:sp>
      <p:sp>
        <p:nvSpPr>
          <p:cNvPr id="256012" name="Text Box 12"/>
          <p:cNvSpPr txBox="1">
            <a:spLocks noChangeArrowheads="1"/>
          </p:cNvSpPr>
          <p:nvPr/>
        </p:nvSpPr>
        <p:spPr bwMode="auto">
          <a:xfrm>
            <a:off x="7921625" y="1190625"/>
            <a:ext cx="422275"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FF0000"/>
                </a:solidFill>
                <a:latin typeface="Tahoma" pitchFamily="34" charset="0"/>
              </a:rPr>
              <a:t>NPHI</a:t>
            </a:r>
          </a:p>
        </p:txBody>
      </p:sp>
      <p:sp>
        <p:nvSpPr>
          <p:cNvPr id="256013" name="Line 13"/>
          <p:cNvSpPr>
            <a:spLocks noChangeShapeType="1"/>
          </p:cNvSpPr>
          <p:nvPr/>
        </p:nvSpPr>
        <p:spPr bwMode="auto">
          <a:xfrm>
            <a:off x="7594600" y="1362075"/>
            <a:ext cx="1119188" cy="0"/>
          </a:xfrm>
          <a:prstGeom prst="line">
            <a:avLst/>
          </a:prstGeom>
          <a:noFill/>
          <a:ln w="19050">
            <a:solidFill>
              <a:srgbClr val="FF0000"/>
            </a:solidFill>
            <a:prstDash val="lgDash"/>
            <a:round/>
            <a:headEnd/>
            <a:tailEnd/>
          </a:ln>
          <a:effectLst/>
        </p:spPr>
        <p:txBody>
          <a:bodyPr/>
          <a:lstStyle/>
          <a:p>
            <a:endParaRPr lang="en-US" dirty="0"/>
          </a:p>
        </p:txBody>
      </p:sp>
      <p:grpSp>
        <p:nvGrpSpPr>
          <p:cNvPr id="2" name="Group 14"/>
          <p:cNvGrpSpPr>
            <a:grpSpLocks/>
          </p:cNvGrpSpPr>
          <p:nvPr/>
        </p:nvGrpSpPr>
        <p:grpSpPr bwMode="auto">
          <a:xfrm>
            <a:off x="7559675" y="2425700"/>
            <a:ext cx="1155700" cy="2209800"/>
            <a:chOff x="4762" y="1528"/>
            <a:chExt cx="728" cy="1392"/>
          </a:xfrm>
        </p:grpSpPr>
        <p:sp>
          <p:nvSpPr>
            <p:cNvPr id="256015" name="Rectangle 15"/>
            <p:cNvSpPr>
              <a:spLocks noChangeArrowheads="1"/>
            </p:cNvSpPr>
            <p:nvPr/>
          </p:nvSpPr>
          <p:spPr bwMode="auto">
            <a:xfrm>
              <a:off x="4778" y="1528"/>
              <a:ext cx="712" cy="1392"/>
            </a:xfrm>
            <a:prstGeom prst="rect">
              <a:avLst/>
            </a:prstGeom>
            <a:solidFill>
              <a:srgbClr val="FF0000">
                <a:alpha val="50000"/>
              </a:srgbClr>
            </a:solidFill>
            <a:ln w="9525">
              <a:noFill/>
              <a:miter lim="800000"/>
              <a:headEnd/>
              <a:tailEnd/>
            </a:ln>
            <a:effectLst/>
          </p:spPr>
          <p:txBody>
            <a:bodyPr wrap="none" anchor="ctr"/>
            <a:lstStyle/>
            <a:p>
              <a:pPr algn="ctr"/>
              <a:endParaRPr lang="en-US" dirty="0">
                <a:solidFill>
                  <a:srgbClr val="FF0000"/>
                </a:solidFill>
              </a:endParaRPr>
            </a:p>
          </p:txBody>
        </p:sp>
        <p:sp>
          <p:nvSpPr>
            <p:cNvPr id="256016" name="Text Box 16"/>
            <p:cNvSpPr txBox="1">
              <a:spLocks noChangeArrowheads="1"/>
            </p:cNvSpPr>
            <p:nvPr/>
          </p:nvSpPr>
          <p:spPr bwMode="auto">
            <a:xfrm>
              <a:off x="4762" y="2069"/>
              <a:ext cx="418" cy="250"/>
            </a:xfrm>
            <a:prstGeom prst="rect">
              <a:avLst/>
            </a:prstGeom>
            <a:noFill/>
            <a:ln w="9525">
              <a:noFill/>
              <a:miter lim="800000"/>
              <a:headEnd/>
              <a:tailEnd/>
            </a:ln>
            <a:effectLst/>
          </p:spPr>
          <p:txBody>
            <a:bodyPr wrap="none">
              <a:spAutoFit/>
            </a:bodyPr>
            <a:lstStyle/>
            <a:p>
              <a:r>
                <a:rPr lang="en-US" sz="2000" b="1" dirty="0">
                  <a:latin typeface="Arial" charset="0"/>
                </a:rPr>
                <a:t>Gas</a:t>
              </a:r>
            </a:p>
          </p:txBody>
        </p:sp>
      </p:grpSp>
      <p:sp>
        <p:nvSpPr>
          <p:cNvPr id="256021" name="Text Box 21"/>
          <p:cNvSpPr txBox="1">
            <a:spLocks noChangeArrowheads="1"/>
          </p:cNvSpPr>
          <p:nvPr/>
        </p:nvSpPr>
        <p:spPr bwMode="auto">
          <a:xfrm>
            <a:off x="5073650" y="1438275"/>
            <a:ext cx="722313" cy="198438"/>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9900"/>
                </a:solidFill>
                <a:latin typeface="Tahoma" pitchFamily="34" charset="0"/>
              </a:rPr>
              <a:t>Gamma Ray</a:t>
            </a:r>
          </a:p>
        </p:txBody>
      </p:sp>
      <p:sp>
        <p:nvSpPr>
          <p:cNvPr id="256022" name="Text Box 22"/>
          <p:cNvSpPr txBox="1">
            <a:spLocks noChangeArrowheads="1"/>
          </p:cNvSpPr>
          <p:nvPr/>
        </p:nvSpPr>
        <p:spPr bwMode="auto">
          <a:xfrm>
            <a:off x="5197475" y="1185863"/>
            <a:ext cx="496888" cy="198437"/>
          </a:xfrm>
          <a:prstGeom prst="rect">
            <a:avLst/>
          </a:prstGeom>
          <a:solidFill>
            <a:schemeClr val="bg1"/>
          </a:solidFill>
          <a:ln w="9525" algn="ctr">
            <a:noFill/>
            <a:miter lim="800000"/>
            <a:headEnd/>
            <a:tailEnd/>
          </a:ln>
          <a:effectLst/>
        </p:spPr>
        <p:txBody>
          <a:bodyPr wrap="none">
            <a:spAutoFit/>
          </a:bodyPr>
          <a:lstStyle/>
          <a:p>
            <a:r>
              <a:rPr lang="en-US" sz="700" b="1" dirty="0">
                <a:solidFill>
                  <a:srgbClr val="0033CC"/>
                </a:solidFill>
                <a:latin typeface="Tahoma" pitchFamily="34" charset="0"/>
              </a:rPr>
              <a:t>Caliper</a:t>
            </a:r>
          </a:p>
        </p:txBody>
      </p:sp>
      <p:sp>
        <p:nvSpPr>
          <p:cNvPr id="256023" name="Line 23"/>
          <p:cNvSpPr>
            <a:spLocks noChangeShapeType="1"/>
          </p:cNvSpPr>
          <p:nvPr/>
        </p:nvSpPr>
        <p:spPr bwMode="auto">
          <a:xfrm>
            <a:off x="4951413" y="1624013"/>
            <a:ext cx="1117600" cy="0"/>
          </a:xfrm>
          <a:prstGeom prst="line">
            <a:avLst/>
          </a:prstGeom>
          <a:noFill/>
          <a:ln w="19050">
            <a:solidFill>
              <a:srgbClr val="008000"/>
            </a:solidFill>
            <a:round/>
            <a:headEnd/>
            <a:tailEnd/>
          </a:ln>
          <a:effectLst/>
        </p:spPr>
        <p:txBody>
          <a:bodyPr/>
          <a:lstStyle/>
          <a:p>
            <a:endParaRPr lang="en-US" dirty="0"/>
          </a:p>
        </p:txBody>
      </p:sp>
      <p:sp>
        <p:nvSpPr>
          <p:cNvPr id="256024" name="Line 24"/>
          <p:cNvSpPr>
            <a:spLocks noChangeShapeType="1"/>
          </p:cNvSpPr>
          <p:nvPr/>
        </p:nvSpPr>
        <p:spPr bwMode="auto">
          <a:xfrm>
            <a:off x="4945063" y="1357313"/>
            <a:ext cx="1119187" cy="0"/>
          </a:xfrm>
          <a:prstGeom prst="line">
            <a:avLst/>
          </a:prstGeom>
          <a:noFill/>
          <a:ln w="19050">
            <a:solidFill>
              <a:srgbClr val="0033CC"/>
            </a:solidFill>
            <a:prstDash val="dash"/>
            <a:round/>
            <a:headEnd/>
            <a:tailEnd/>
          </a:ln>
          <a:effectLst/>
        </p:spPr>
        <p:txBody>
          <a:bodyPr/>
          <a:lstStyle/>
          <a:p>
            <a:endParaRPr lang="en-US" dirty="0"/>
          </a:p>
        </p:txBody>
      </p:sp>
      <p:sp>
        <p:nvSpPr>
          <p:cNvPr id="256025" name="Line 25"/>
          <p:cNvSpPr>
            <a:spLocks noChangeShapeType="1"/>
          </p:cNvSpPr>
          <p:nvPr/>
        </p:nvSpPr>
        <p:spPr bwMode="auto">
          <a:xfrm>
            <a:off x="5494338" y="1720851"/>
            <a:ext cx="0" cy="4524086"/>
          </a:xfrm>
          <a:prstGeom prst="line">
            <a:avLst/>
          </a:prstGeom>
          <a:noFill/>
          <a:ln w="28575">
            <a:solidFill>
              <a:srgbClr val="FF0000"/>
            </a:solidFill>
            <a:prstDash val="sysDot"/>
            <a:round/>
            <a:headEnd/>
            <a:tailEnd/>
          </a:ln>
          <a:effectLst/>
        </p:spPr>
        <p:txBody>
          <a:bodyPr/>
          <a:lstStyle/>
          <a:p>
            <a:endParaRPr lang="en-US" dirty="0"/>
          </a:p>
        </p:txBody>
      </p:sp>
      <p:sp>
        <p:nvSpPr>
          <p:cNvPr id="256026" name="Freeform 26"/>
          <p:cNvSpPr>
            <a:spLocks/>
          </p:cNvSpPr>
          <p:nvPr/>
        </p:nvSpPr>
        <p:spPr bwMode="auto">
          <a:xfrm>
            <a:off x="4937125" y="2324100"/>
            <a:ext cx="1128713" cy="2590800"/>
          </a:xfrm>
          <a:custGeom>
            <a:avLst/>
            <a:gdLst/>
            <a:ahLst/>
            <a:cxnLst>
              <a:cxn ang="0">
                <a:pos x="0" y="0"/>
              </a:cxn>
              <a:cxn ang="0">
                <a:pos x="648" y="0"/>
              </a:cxn>
              <a:cxn ang="0">
                <a:pos x="648" y="2096"/>
              </a:cxn>
              <a:cxn ang="0">
                <a:pos x="0" y="2096"/>
              </a:cxn>
              <a:cxn ang="0">
                <a:pos x="0" y="0"/>
              </a:cxn>
            </a:cxnLst>
            <a:rect l="0" t="0" r="r" b="b"/>
            <a:pathLst>
              <a:path w="648" h="2096">
                <a:moveTo>
                  <a:pt x="0" y="0"/>
                </a:moveTo>
                <a:lnTo>
                  <a:pt x="648" y="0"/>
                </a:lnTo>
                <a:lnTo>
                  <a:pt x="648" y="2096"/>
                </a:lnTo>
                <a:lnTo>
                  <a:pt x="0" y="2096"/>
                </a:lnTo>
                <a:lnTo>
                  <a:pt x="0" y="0"/>
                </a:lnTo>
                <a:close/>
              </a:path>
            </a:pathLst>
          </a:custGeom>
          <a:solidFill>
            <a:srgbClr val="FFFF00">
              <a:alpha val="50000"/>
            </a:srgbClr>
          </a:solidFill>
          <a:ln w="9525">
            <a:noFill/>
            <a:round/>
            <a:headEnd/>
            <a:tailEnd/>
          </a:ln>
          <a:effectLst/>
        </p:spPr>
        <p:txBody>
          <a:bodyPr/>
          <a:lstStyle/>
          <a:p>
            <a:endParaRPr lang="en-US" dirty="0"/>
          </a:p>
        </p:txBody>
      </p:sp>
      <p:sp>
        <p:nvSpPr>
          <p:cNvPr id="256027" name="Rectangle 27"/>
          <p:cNvSpPr>
            <a:spLocks noChangeArrowheads="1"/>
          </p:cNvSpPr>
          <p:nvPr/>
        </p:nvSpPr>
        <p:spPr bwMode="auto">
          <a:xfrm>
            <a:off x="4937125" y="1905000"/>
            <a:ext cx="1128713" cy="431800"/>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6028" name="Rectangle 28"/>
          <p:cNvSpPr>
            <a:spLocks noChangeArrowheads="1"/>
          </p:cNvSpPr>
          <p:nvPr/>
        </p:nvSpPr>
        <p:spPr bwMode="auto">
          <a:xfrm>
            <a:off x="4951413" y="4914900"/>
            <a:ext cx="1128712" cy="571500"/>
          </a:xfrm>
          <a:prstGeom prst="rect">
            <a:avLst/>
          </a:prstGeom>
          <a:solidFill>
            <a:srgbClr val="996600">
              <a:alpha val="50000"/>
            </a:srgbClr>
          </a:solidFill>
          <a:ln w="9525">
            <a:noFill/>
            <a:miter lim="800000"/>
            <a:headEnd/>
            <a:tailEnd/>
          </a:ln>
          <a:effectLst/>
        </p:spPr>
        <p:txBody>
          <a:bodyPr wrap="none" anchor="ctr"/>
          <a:lstStyle/>
          <a:p>
            <a:endParaRPr lang="en-US" dirty="0"/>
          </a:p>
        </p:txBody>
      </p:sp>
      <p:sp>
        <p:nvSpPr>
          <p:cNvPr id="256029" name="Rectangle 29"/>
          <p:cNvSpPr>
            <a:spLocks noChangeArrowheads="1"/>
          </p:cNvSpPr>
          <p:nvPr/>
        </p:nvSpPr>
        <p:spPr bwMode="auto">
          <a:xfrm>
            <a:off x="4937125" y="5486400"/>
            <a:ext cx="1128713" cy="203200"/>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6030" name="Rectangle 30"/>
          <p:cNvSpPr>
            <a:spLocks noChangeArrowheads="1"/>
          </p:cNvSpPr>
          <p:nvPr/>
        </p:nvSpPr>
        <p:spPr bwMode="auto">
          <a:xfrm>
            <a:off x="4922838" y="5702300"/>
            <a:ext cx="1128712" cy="241300"/>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6031" name="Rectangle 31"/>
          <p:cNvSpPr>
            <a:spLocks noChangeArrowheads="1"/>
          </p:cNvSpPr>
          <p:nvPr/>
        </p:nvSpPr>
        <p:spPr bwMode="auto">
          <a:xfrm>
            <a:off x="4937125" y="5943600"/>
            <a:ext cx="1128713" cy="292100"/>
          </a:xfrm>
          <a:prstGeom prst="rect">
            <a:avLst/>
          </a:prstGeom>
          <a:solidFill>
            <a:srgbClr val="FFFF00">
              <a:alpha val="50000"/>
            </a:srgbClr>
          </a:solidFill>
          <a:ln w="9525">
            <a:noFill/>
            <a:miter lim="800000"/>
            <a:headEnd/>
            <a:tailEnd/>
          </a:ln>
          <a:effectLst/>
        </p:spPr>
        <p:txBody>
          <a:bodyPr wrap="none" anchor="ctr"/>
          <a:lstStyle/>
          <a:p>
            <a:endParaRPr lang="en-US" dirty="0"/>
          </a:p>
        </p:txBody>
      </p:sp>
      <p:sp>
        <p:nvSpPr>
          <p:cNvPr id="256032" name="Rectangle 32"/>
          <p:cNvSpPr>
            <a:spLocks noChangeArrowheads="1"/>
          </p:cNvSpPr>
          <p:nvPr/>
        </p:nvSpPr>
        <p:spPr bwMode="auto">
          <a:xfrm>
            <a:off x="4937125" y="1689100"/>
            <a:ext cx="1128713" cy="215900"/>
          </a:xfrm>
          <a:prstGeom prst="rect">
            <a:avLst/>
          </a:prstGeom>
          <a:solidFill>
            <a:schemeClr val="bg2">
              <a:alpha val="50000"/>
            </a:schemeClr>
          </a:solidFill>
          <a:ln w="9525">
            <a:noFill/>
            <a:miter lim="800000"/>
            <a:headEnd/>
            <a:tailEnd/>
          </a:ln>
          <a:effectLst/>
        </p:spPr>
        <p:txBody>
          <a:bodyPr wrap="none" anchor="ctr"/>
          <a:lstStyle/>
          <a:p>
            <a:endParaRPr lang="en-US" dirty="0"/>
          </a:p>
        </p:txBody>
      </p:sp>
      <p:sp>
        <p:nvSpPr>
          <p:cNvPr id="256033" name="Text Box 33"/>
          <p:cNvSpPr txBox="1">
            <a:spLocks noChangeArrowheads="1"/>
          </p:cNvSpPr>
          <p:nvPr/>
        </p:nvSpPr>
        <p:spPr bwMode="auto">
          <a:xfrm>
            <a:off x="3492587" y="3159125"/>
            <a:ext cx="1352550" cy="366713"/>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6034" name="Text Box 34"/>
          <p:cNvSpPr txBox="1">
            <a:spLocks noChangeArrowheads="1"/>
          </p:cNvSpPr>
          <p:nvPr/>
        </p:nvSpPr>
        <p:spPr bwMode="auto">
          <a:xfrm>
            <a:off x="3492587" y="5889625"/>
            <a:ext cx="1352550" cy="366713"/>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6035" name="Text Box 35"/>
          <p:cNvSpPr txBox="1">
            <a:spLocks noChangeArrowheads="1"/>
          </p:cNvSpPr>
          <p:nvPr/>
        </p:nvSpPr>
        <p:spPr bwMode="auto">
          <a:xfrm>
            <a:off x="3492587" y="5376863"/>
            <a:ext cx="1352550" cy="366712"/>
          </a:xfrm>
          <a:prstGeom prst="rect">
            <a:avLst/>
          </a:prstGeom>
          <a:noFill/>
          <a:ln w="9525">
            <a:noFill/>
            <a:miter lim="800000"/>
            <a:headEnd/>
            <a:tailEnd/>
          </a:ln>
          <a:effectLst/>
        </p:spPr>
        <p:txBody>
          <a:bodyPr wrap="none">
            <a:spAutoFit/>
          </a:bodyPr>
          <a:lstStyle/>
          <a:p>
            <a:r>
              <a:rPr lang="en-US" sz="1800" b="1" dirty="0">
                <a:latin typeface="Arial" charset="0"/>
              </a:rPr>
              <a:t>Sandstone</a:t>
            </a:r>
          </a:p>
        </p:txBody>
      </p:sp>
      <p:sp>
        <p:nvSpPr>
          <p:cNvPr id="256036" name="Text Box 36"/>
          <p:cNvSpPr txBox="1">
            <a:spLocks noChangeArrowheads="1"/>
          </p:cNvSpPr>
          <p:nvPr/>
        </p:nvSpPr>
        <p:spPr bwMode="auto">
          <a:xfrm>
            <a:off x="3695787" y="1931988"/>
            <a:ext cx="1149350" cy="366712"/>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6037" name="Text Box 37"/>
          <p:cNvSpPr txBox="1">
            <a:spLocks noChangeArrowheads="1"/>
          </p:cNvSpPr>
          <p:nvPr/>
        </p:nvSpPr>
        <p:spPr bwMode="auto">
          <a:xfrm>
            <a:off x="4051387" y="1585913"/>
            <a:ext cx="793750" cy="366712"/>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sp>
        <p:nvSpPr>
          <p:cNvPr id="256038" name="Text Box 38"/>
          <p:cNvSpPr txBox="1">
            <a:spLocks noChangeArrowheads="1"/>
          </p:cNvSpPr>
          <p:nvPr/>
        </p:nvSpPr>
        <p:spPr bwMode="auto">
          <a:xfrm>
            <a:off x="3695787" y="5000625"/>
            <a:ext cx="1149350" cy="366713"/>
          </a:xfrm>
          <a:prstGeom prst="rect">
            <a:avLst/>
          </a:prstGeom>
          <a:noFill/>
          <a:ln w="9525">
            <a:noFill/>
            <a:miter lim="800000"/>
            <a:headEnd/>
            <a:tailEnd/>
          </a:ln>
          <a:effectLst/>
        </p:spPr>
        <p:txBody>
          <a:bodyPr wrap="none">
            <a:spAutoFit/>
          </a:bodyPr>
          <a:lstStyle/>
          <a:p>
            <a:r>
              <a:rPr lang="en-US" sz="1800" b="1" dirty="0">
                <a:latin typeface="Arial" charset="0"/>
              </a:rPr>
              <a:t>Siltstone</a:t>
            </a:r>
          </a:p>
        </p:txBody>
      </p:sp>
      <p:sp>
        <p:nvSpPr>
          <p:cNvPr id="256039" name="Text Box 39"/>
          <p:cNvSpPr txBox="1">
            <a:spLocks noChangeArrowheads="1"/>
          </p:cNvSpPr>
          <p:nvPr/>
        </p:nvSpPr>
        <p:spPr bwMode="auto">
          <a:xfrm>
            <a:off x="4051387" y="5645150"/>
            <a:ext cx="793750" cy="366713"/>
          </a:xfrm>
          <a:prstGeom prst="rect">
            <a:avLst/>
          </a:prstGeom>
          <a:noFill/>
          <a:ln w="9525">
            <a:noFill/>
            <a:miter lim="800000"/>
            <a:headEnd/>
            <a:tailEnd/>
          </a:ln>
          <a:effectLst/>
        </p:spPr>
        <p:txBody>
          <a:bodyPr wrap="none">
            <a:spAutoFit/>
          </a:bodyPr>
          <a:lstStyle/>
          <a:p>
            <a:r>
              <a:rPr lang="en-US" sz="1800" b="1" dirty="0">
                <a:latin typeface="Arial" charset="0"/>
              </a:rPr>
              <a:t>Shale</a:t>
            </a:r>
          </a:p>
        </p:txBody>
      </p:sp>
      <p:sp>
        <p:nvSpPr>
          <p:cNvPr id="256040" name="Rectangle 40"/>
          <p:cNvSpPr>
            <a:spLocks noChangeArrowheads="1"/>
          </p:cNvSpPr>
          <p:nvPr/>
        </p:nvSpPr>
        <p:spPr bwMode="auto">
          <a:xfrm>
            <a:off x="216567" y="1231899"/>
            <a:ext cx="3300355" cy="4976395"/>
          </a:xfrm>
          <a:prstGeom prst="rect">
            <a:avLst/>
          </a:prstGeom>
          <a:noFill/>
          <a:ln w="9525">
            <a:noFill/>
            <a:miter lim="800000"/>
            <a:headEnd/>
            <a:tailEnd/>
          </a:ln>
          <a:effectLst/>
        </p:spPr>
        <p:txBody>
          <a:bodyPr/>
          <a:lstStyle/>
          <a:p>
            <a:pPr marL="280988" indent="-280988">
              <a:lnSpc>
                <a:spcPct val="95000"/>
              </a:lnSpc>
              <a:spcBef>
                <a:spcPct val="50000"/>
              </a:spcBef>
              <a:buFontTx/>
              <a:buChar char="•"/>
              <a:tabLst>
                <a:tab pos="515938" algn="l"/>
              </a:tabLst>
            </a:pPr>
            <a:r>
              <a:rPr lang="en-US" sz="2200" dirty="0">
                <a:latin typeface="Tahoma" pitchFamily="34" charset="0"/>
              </a:rPr>
              <a:t>Where do the </a:t>
            </a:r>
            <a:r>
              <a:rPr lang="en-US" sz="2200" dirty="0" smtClean="0">
                <a:latin typeface="Tahoma" pitchFamily="34" charset="0"/>
              </a:rPr>
              <a:t>	resistivity </a:t>
            </a:r>
            <a:r>
              <a:rPr lang="en-US" sz="2200" dirty="0">
                <a:latin typeface="Tahoma" pitchFamily="34" charset="0"/>
              </a:rPr>
              <a:t>logs give </a:t>
            </a:r>
            <a:r>
              <a:rPr lang="en-US" sz="2200" dirty="0" smtClean="0">
                <a:latin typeface="Tahoma" pitchFamily="34" charset="0"/>
              </a:rPr>
              <a:t>	different </a:t>
            </a:r>
            <a:r>
              <a:rPr lang="en-US" sz="2200" dirty="0">
                <a:latin typeface="Tahoma" pitchFamily="34" charset="0"/>
              </a:rPr>
              <a:t>values?</a:t>
            </a:r>
          </a:p>
          <a:p>
            <a:pPr marL="280988" indent="-280988">
              <a:lnSpc>
                <a:spcPct val="95000"/>
              </a:lnSpc>
              <a:spcBef>
                <a:spcPct val="50000"/>
              </a:spcBef>
              <a:buFontTx/>
              <a:buChar char="•"/>
              <a:tabLst>
                <a:tab pos="515938" algn="l"/>
              </a:tabLst>
            </a:pPr>
            <a:r>
              <a:rPr lang="en-US" sz="2200" dirty="0">
                <a:latin typeface="Tahoma" pitchFamily="34" charset="0"/>
              </a:rPr>
              <a:t>This indicates where </a:t>
            </a:r>
            <a:r>
              <a:rPr lang="en-US" sz="2200" dirty="0" smtClean="0">
                <a:latin typeface="Tahoma" pitchFamily="34" charset="0"/>
              </a:rPr>
              <a:t>	the </a:t>
            </a:r>
            <a:r>
              <a:rPr lang="en-US" sz="2200" dirty="0">
                <a:latin typeface="Tahoma" pitchFamily="34" charset="0"/>
              </a:rPr>
              <a:t>fluids in the </a:t>
            </a:r>
            <a:r>
              <a:rPr lang="en-US" sz="2200" dirty="0" smtClean="0">
                <a:latin typeface="Tahoma" pitchFamily="34" charset="0"/>
              </a:rPr>
              <a:t>	rocks </a:t>
            </a:r>
            <a:r>
              <a:rPr lang="en-US" sz="2200" dirty="0">
                <a:latin typeface="Tahoma" pitchFamily="34" charset="0"/>
              </a:rPr>
              <a:t>differ from the </a:t>
            </a:r>
            <a:r>
              <a:rPr lang="en-US" sz="2200" dirty="0" smtClean="0">
                <a:latin typeface="Tahoma" pitchFamily="34" charset="0"/>
              </a:rPr>
              <a:t>	drilling </a:t>
            </a:r>
            <a:r>
              <a:rPr lang="en-US" sz="2200" dirty="0">
                <a:latin typeface="Tahoma" pitchFamily="34" charset="0"/>
              </a:rPr>
              <a:t>fluid</a:t>
            </a:r>
          </a:p>
          <a:p>
            <a:pPr marL="280988" indent="-280988">
              <a:lnSpc>
                <a:spcPct val="95000"/>
              </a:lnSpc>
              <a:spcBef>
                <a:spcPct val="50000"/>
              </a:spcBef>
              <a:buFontTx/>
              <a:buChar char="•"/>
              <a:tabLst>
                <a:tab pos="515938" algn="l"/>
              </a:tabLst>
            </a:pPr>
            <a:r>
              <a:rPr lang="en-US" sz="2200" dirty="0" smtClean="0">
                <a:latin typeface="Tahoma" pitchFamily="34" charset="0"/>
              </a:rPr>
              <a:t>This confirms our </a:t>
            </a:r>
            <a:r>
              <a:rPr lang="en-US" sz="2200" dirty="0">
                <a:latin typeface="Tahoma" pitchFamily="34" charset="0"/>
              </a:rPr>
              <a:t>gas </a:t>
            </a:r>
            <a:r>
              <a:rPr lang="en-US" sz="2200" dirty="0" smtClean="0">
                <a:latin typeface="Tahoma" pitchFamily="34" charset="0"/>
              </a:rPr>
              <a:t>	zone</a:t>
            </a:r>
          </a:p>
          <a:p>
            <a:pPr marL="280988" indent="-280988">
              <a:lnSpc>
                <a:spcPct val="95000"/>
              </a:lnSpc>
              <a:spcBef>
                <a:spcPct val="50000"/>
              </a:spcBef>
              <a:buFontTx/>
              <a:buChar char="•"/>
              <a:tabLst>
                <a:tab pos="515938" algn="l"/>
              </a:tabLst>
            </a:pPr>
            <a:r>
              <a:rPr lang="en-US" sz="2200" dirty="0" smtClean="0">
                <a:latin typeface="Tahoma" pitchFamily="34" charset="0"/>
              </a:rPr>
              <a:t>Since we used an oil-	based mud, the two 	green zones are 	interpreted to be oil</a:t>
            </a:r>
            <a:endParaRPr lang="en-US" sz="2200" dirty="0">
              <a:latin typeface="Tahoma" pitchFamily="34" charset="0"/>
            </a:endParaRPr>
          </a:p>
        </p:txBody>
      </p:sp>
      <p:sp>
        <p:nvSpPr>
          <p:cNvPr id="57"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smtClean="0">
                <a:ln>
                  <a:noFill/>
                </a:ln>
                <a:solidFill>
                  <a:schemeClr val="tx1"/>
                </a:solidFill>
                <a:effectLst/>
                <a:uLnTx/>
                <a:uFillTx/>
                <a:latin typeface="Tahoma" pitchFamily="34" charset="0"/>
                <a:ea typeface="+mn-ea"/>
                <a:cs typeface="Tahoma" pitchFamily="34" charset="0"/>
              </a:rPr>
              <a:t>Courtesy of ExxonMobil</a:t>
            </a:r>
          </a:p>
        </p:txBody>
      </p:sp>
      <p:grpSp>
        <p:nvGrpSpPr>
          <p:cNvPr id="67" name="Group 66"/>
          <p:cNvGrpSpPr/>
          <p:nvPr/>
        </p:nvGrpSpPr>
        <p:grpSpPr>
          <a:xfrm>
            <a:off x="6418263" y="1689100"/>
            <a:ext cx="2303463" cy="4265613"/>
            <a:chOff x="6418263" y="1689100"/>
            <a:chExt cx="2303463" cy="4265613"/>
          </a:xfrm>
        </p:grpSpPr>
        <p:grpSp>
          <p:nvGrpSpPr>
            <p:cNvPr id="63" name="Group 62"/>
            <p:cNvGrpSpPr/>
            <p:nvPr/>
          </p:nvGrpSpPr>
          <p:grpSpPr>
            <a:xfrm>
              <a:off x="6418263" y="1893888"/>
              <a:ext cx="2303463" cy="4060825"/>
              <a:chOff x="6418263" y="1893888"/>
              <a:chExt cx="2303463" cy="4060825"/>
            </a:xfrm>
          </p:grpSpPr>
          <p:sp>
            <p:nvSpPr>
              <p:cNvPr id="58" name="Rectangle 41"/>
              <p:cNvSpPr>
                <a:spLocks noChangeArrowheads="1"/>
              </p:cNvSpPr>
              <p:nvPr/>
            </p:nvSpPr>
            <p:spPr bwMode="auto">
              <a:xfrm>
                <a:off x="6432550" y="1893888"/>
                <a:ext cx="1128713" cy="5207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59" name="Rectangle 42"/>
              <p:cNvSpPr>
                <a:spLocks noChangeArrowheads="1"/>
              </p:cNvSpPr>
              <p:nvPr/>
            </p:nvSpPr>
            <p:spPr bwMode="auto">
              <a:xfrm>
                <a:off x="6446838" y="4914900"/>
                <a:ext cx="1128712" cy="5715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60" name="Rectangle 43"/>
              <p:cNvSpPr>
                <a:spLocks noChangeArrowheads="1"/>
              </p:cNvSpPr>
              <p:nvPr/>
            </p:nvSpPr>
            <p:spPr bwMode="auto">
              <a:xfrm>
                <a:off x="6418263" y="5702300"/>
                <a:ext cx="1128712" cy="2413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61" name="Rectangle 55"/>
              <p:cNvSpPr>
                <a:spLocks noChangeArrowheads="1"/>
              </p:cNvSpPr>
              <p:nvPr/>
            </p:nvSpPr>
            <p:spPr bwMode="auto">
              <a:xfrm>
                <a:off x="7593013" y="4926013"/>
                <a:ext cx="1128713" cy="5715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62" name="Rectangle 56"/>
              <p:cNvSpPr>
                <a:spLocks noChangeArrowheads="1"/>
              </p:cNvSpPr>
              <p:nvPr/>
            </p:nvSpPr>
            <p:spPr bwMode="auto">
              <a:xfrm>
                <a:off x="7564438" y="5713413"/>
                <a:ext cx="1128713" cy="241300"/>
              </a:xfrm>
              <a:prstGeom prst="rect">
                <a:avLst/>
              </a:prstGeom>
              <a:solidFill>
                <a:srgbClr val="1C1C1C">
                  <a:alpha val="50000"/>
                </a:srgbClr>
              </a:solidFill>
              <a:ln w="9525">
                <a:noFill/>
                <a:miter lim="800000"/>
                <a:headEnd/>
                <a:tailEnd/>
              </a:ln>
              <a:effectLst/>
            </p:spPr>
            <p:txBody>
              <a:bodyPr wrap="none" anchor="ctr"/>
              <a:lstStyle/>
              <a:p>
                <a:endParaRPr lang="en-US" dirty="0"/>
              </a:p>
            </p:txBody>
          </p:sp>
        </p:grpSp>
        <p:sp>
          <p:nvSpPr>
            <p:cNvPr id="64" name="Rectangle 44"/>
            <p:cNvSpPr>
              <a:spLocks noChangeArrowheads="1"/>
            </p:cNvSpPr>
            <p:nvPr/>
          </p:nvSpPr>
          <p:spPr bwMode="auto">
            <a:xfrm>
              <a:off x="6432550" y="1689100"/>
              <a:ext cx="1128713" cy="2159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65" name="Rectangle 44"/>
            <p:cNvSpPr>
              <a:spLocks noChangeArrowheads="1"/>
            </p:cNvSpPr>
            <p:nvPr/>
          </p:nvSpPr>
          <p:spPr bwMode="auto">
            <a:xfrm>
              <a:off x="7547476" y="1713163"/>
              <a:ext cx="1128713" cy="215900"/>
            </a:xfrm>
            <a:prstGeom prst="rect">
              <a:avLst/>
            </a:prstGeom>
            <a:solidFill>
              <a:srgbClr val="1C1C1C">
                <a:alpha val="50000"/>
              </a:srgbClr>
            </a:solidFill>
            <a:ln w="9525">
              <a:noFill/>
              <a:miter lim="800000"/>
              <a:headEnd/>
              <a:tailEnd/>
            </a:ln>
            <a:effectLst/>
          </p:spPr>
          <p:txBody>
            <a:bodyPr wrap="none" anchor="ctr"/>
            <a:lstStyle/>
            <a:p>
              <a:endParaRPr lang="en-US" dirty="0"/>
            </a:p>
          </p:txBody>
        </p:sp>
        <p:sp>
          <p:nvSpPr>
            <p:cNvPr id="66" name="Rectangle 41"/>
            <p:cNvSpPr>
              <a:spLocks noChangeArrowheads="1"/>
            </p:cNvSpPr>
            <p:nvPr/>
          </p:nvSpPr>
          <p:spPr bwMode="auto">
            <a:xfrm>
              <a:off x="7571540" y="1893888"/>
              <a:ext cx="1128713" cy="520700"/>
            </a:xfrm>
            <a:prstGeom prst="rect">
              <a:avLst/>
            </a:prstGeom>
            <a:solidFill>
              <a:srgbClr val="1C1C1C">
                <a:alpha val="50000"/>
              </a:srgbClr>
            </a:solidFill>
            <a:ln w="9525">
              <a:noFill/>
              <a:miter lim="800000"/>
              <a:headEnd/>
              <a:tailEnd/>
            </a:ln>
            <a:effectLst/>
          </p:spPr>
          <p:txBody>
            <a:bodyPr wrap="none" anchor="ctr"/>
            <a:lstStyle/>
            <a:p>
              <a:endParaRPr lang="en-US" dirty="0"/>
            </a:p>
          </p:txBody>
        </p:sp>
      </p:grpSp>
      <p:grpSp>
        <p:nvGrpSpPr>
          <p:cNvPr id="80" name="Group 79"/>
          <p:cNvGrpSpPr/>
          <p:nvPr/>
        </p:nvGrpSpPr>
        <p:grpSpPr>
          <a:xfrm>
            <a:off x="6423025" y="5486400"/>
            <a:ext cx="2287588" cy="223838"/>
            <a:chOff x="6423025" y="5486400"/>
            <a:chExt cx="2287588" cy="223838"/>
          </a:xfrm>
        </p:grpSpPr>
        <p:sp>
          <p:nvSpPr>
            <p:cNvPr id="81" name="Rectangle 18"/>
            <p:cNvSpPr>
              <a:spLocks noChangeArrowheads="1"/>
            </p:cNvSpPr>
            <p:nvPr/>
          </p:nvSpPr>
          <p:spPr bwMode="auto">
            <a:xfrm>
              <a:off x="6423025" y="5486400"/>
              <a:ext cx="1141413" cy="212725"/>
            </a:xfrm>
            <a:prstGeom prst="rect">
              <a:avLst/>
            </a:prstGeom>
            <a:solidFill>
              <a:srgbClr val="00FF00">
                <a:alpha val="50000"/>
              </a:srgbClr>
            </a:solidFill>
            <a:ln w="9525">
              <a:noFill/>
              <a:miter lim="800000"/>
              <a:headEnd/>
              <a:tailEnd/>
            </a:ln>
            <a:effectLst/>
          </p:spPr>
          <p:txBody>
            <a:bodyPr wrap="none" anchor="ctr"/>
            <a:lstStyle/>
            <a:p>
              <a:endParaRPr lang="en-US" dirty="0"/>
            </a:p>
          </p:txBody>
        </p:sp>
        <p:sp>
          <p:nvSpPr>
            <p:cNvPr id="82" name="Rectangle 52"/>
            <p:cNvSpPr>
              <a:spLocks noChangeArrowheads="1"/>
            </p:cNvSpPr>
            <p:nvPr/>
          </p:nvSpPr>
          <p:spPr bwMode="auto">
            <a:xfrm>
              <a:off x="7569200" y="5497513"/>
              <a:ext cx="1141413" cy="212725"/>
            </a:xfrm>
            <a:prstGeom prst="rect">
              <a:avLst/>
            </a:prstGeom>
            <a:solidFill>
              <a:srgbClr val="00FF00">
                <a:alpha val="50000"/>
              </a:srgbClr>
            </a:solidFill>
            <a:ln w="9525">
              <a:noFill/>
              <a:miter lim="800000"/>
              <a:headEnd/>
              <a:tailEnd/>
            </a:ln>
            <a:effectLst/>
          </p:spPr>
          <p:txBody>
            <a:bodyPr wrap="none" anchor="ctr"/>
            <a:lstStyle/>
            <a:p>
              <a:endParaRPr lang="en-US" dirty="0"/>
            </a:p>
          </p:txBody>
        </p:sp>
      </p:grpSp>
      <p:grpSp>
        <p:nvGrpSpPr>
          <p:cNvPr id="83" name="Group 82"/>
          <p:cNvGrpSpPr/>
          <p:nvPr/>
        </p:nvGrpSpPr>
        <p:grpSpPr>
          <a:xfrm>
            <a:off x="6340475" y="4618038"/>
            <a:ext cx="2355850" cy="354012"/>
            <a:chOff x="6340475" y="4618038"/>
            <a:chExt cx="2355850" cy="354012"/>
          </a:xfrm>
        </p:grpSpPr>
        <p:sp>
          <p:nvSpPr>
            <p:cNvPr id="84" name="Rectangle 17"/>
            <p:cNvSpPr>
              <a:spLocks noChangeArrowheads="1"/>
            </p:cNvSpPr>
            <p:nvPr/>
          </p:nvSpPr>
          <p:spPr bwMode="auto">
            <a:xfrm>
              <a:off x="6419850" y="4618038"/>
              <a:ext cx="1130300" cy="298450"/>
            </a:xfrm>
            <a:prstGeom prst="rect">
              <a:avLst/>
            </a:prstGeom>
            <a:solidFill>
              <a:srgbClr val="00FF00">
                <a:alpha val="50000"/>
              </a:srgbClr>
            </a:solidFill>
            <a:ln w="9525">
              <a:noFill/>
              <a:miter lim="800000"/>
              <a:headEnd/>
              <a:tailEnd/>
            </a:ln>
            <a:effectLst/>
          </p:spPr>
          <p:txBody>
            <a:bodyPr wrap="none" anchor="ctr"/>
            <a:lstStyle/>
            <a:p>
              <a:endParaRPr lang="en-US" dirty="0"/>
            </a:p>
          </p:txBody>
        </p:sp>
        <p:sp>
          <p:nvSpPr>
            <p:cNvPr id="85" name="Text Box 19"/>
            <p:cNvSpPr txBox="1">
              <a:spLocks noChangeArrowheads="1"/>
            </p:cNvSpPr>
            <p:nvPr/>
          </p:nvSpPr>
          <p:spPr bwMode="auto">
            <a:xfrm>
              <a:off x="6340475" y="4624388"/>
              <a:ext cx="1127125" cy="336550"/>
            </a:xfrm>
            <a:prstGeom prst="rect">
              <a:avLst/>
            </a:prstGeom>
            <a:noFill/>
            <a:ln w="9525">
              <a:noFill/>
              <a:miter lim="800000"/>
              <a:headEnd/>
              <a:tailEnd/>
            </a:ln>
            <a:effectLst/>
          </p:spPr>
          <p:txBody>
            <a:bodyPr wrap="none">
              <a:spAutoFit/>
            </a:bodyPr>
            <a:lstStyle/>
            <a:p>
              <a:r>
                <a:rPr lang="en-US" sz="1600" b="1" dirty="0">
                  <a:latin typeface="Arial Narrow" pitchFamily="34" charset="0"/>
                </a:rPr>
                <a:t>Water or Oil</a:t>
              </a:r>
            </a:p>
          </p:txBody>
        </p:sp>
        <p:sp>
          <p:nvSpPr>
            <p:cNvPr id="86" name="Rectangle 51"/>
            <p:cNvSpPr>
              <a:spLocks noChangeArrowheads="1"/>
            </p:cNvSpPr>
            <p:nvPr/>
          </p:nvSpPr>
          <p:spPr bwMode="auto">
            <a:xfrm>
              <a:off x="7566025" y="4629150"/>
              <a:ext cx="1130300" cy="298450"/>
            </a:xfrm>
            <a:prstGeom prst="rect">
              <a:avLst/>
            </a:prstGeom>
            <a:solidFill>
              <a:srgbClr val="00FF00">
                <a:alpha val="50000"/>
              </a:srgbClr>
            </a:solidFill>
            <a:ln w="9525">
              <a:noFill/>
              <a:miter lim="800000"/>
              <a:headEnd/>
              <a:tailEnd/>
            </a:ln>
            <a:effectLst/>
          </p:spPr>
          <p:txBody>
            <a:bodyPr wrap="none" anchor="ctr"/>
            <a:lstStyle/>
            <a:p>
              <a:endParaRPr lang="en-US" dirty="0"/>
            </a:p>
          </p:txBody>
        </p:sp>
        <p:sp>
          <p:nvSpPr>
            <p:cNvPr id="87" name="Text Box 53"/>
            <p:cNvSpPr txBox="1">
              <a:spLocks noChangeArrowheads="1"/>
            </p:cNvSpPr>
            <p:nvPr/>
          </p:nvSpPr>
          <p:spPr bwMode="auto">
            <a:xfrm>
              <a:off x="7486650" y="4635500"/>
              <a:ext cx="1127125" cy="336550"/>
            </a:xfrm>
            <a:prstGeom prst="rect">
              <a:avLst/>
            </a:prstGeom>
            <a:noFill/>
            <a:ln w="9525">
              <a:noFill/>
              <a:miter lim="800000"/>
              <a:headEnd/>
              <a:tailEnd/>
            </a:ln>
            <a:effectLst/>
          </p:spPr>
          <p:txBody>
            <a:bodyPr wrap="none">
              <a:spAutoFit/>
            </a:bodyPr>
            <a:lstStyle/>
            <a:p>
              <a:r>
                <a:rPr lang="en-US" sz="1600" b="1" dirty="0">
                  <a:latin typeface="Arial Narrow" pitchFamily="34" charset="0"/>
                </a:rPr>
                <a:t>Water or Oil</a:t>
              </a:r>
            </a:p>
          </p:txBody>
        </p:sp>
      </p:grpSp>
      <p:sp>
        <p:nvSpPr>
          <p:cNvPr id="88" name="Freeform 57"/>
          <p:cNvSpPr>
            <a:spLocks/>
          </p:cNvSpPr>
          <p:nvPr/>
        </p:nvSpPr>
        <p:spPr bwMode="auto">
          <a:xfrm>
            <a:off x="5667375" y="4629150"/>
            <a:ext cx="695325" cy="458788"/>
          </a:xfrm>
          <a:custGeom>
            <a:avLst/>
            <a:gdLst/>
            <a:ahLst/>
            <a:cxnLst>
              <a:cxn ang="0">
                <a:pos x="0" y="0"/>
              </a:cxn>
              <a:cxn ang="0">
                <a:pos x="108" y="210"/>
              </a:cxn>
              <a:cxn ang="0">
                <a:pos x="348" y="78"/>
              </a:cxn>
              <a:cxn ang="0">
                <a:pos x="438" y="72"/>
              </a:cxn>
            </a:cxnLst>
            <a:rect l="0" t="0" r="r" b="b"/>
            <a:pathLst>
              <a:path w="438" h="223">
                <a:moveTo>
                  <a:pt x="0" y="0"/>
                </a:moveTo>
                <a:cubicBezTo>
                  <a:pt x="25" y="98"/>
                  <a:pt x="50" y="197"/>
                  <a:pt x="108" y="210"/>
                </a:cubicBezTo>
                <a:cubicBezTo>
                  <a:pt x="166" y="223"/>
                  <a:pt x="293" y="101"/>
                  <a:pt x="348" y="78"/>
                </a:cubicBezTo>
                <a:cubicBezTo>
                  <a:pt x="403" y="55"/>
                  <a:pt x="420" y="63"/>
                  <a:pt x="438" y="72"/>
                </a:cubicBez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89" name="Freeform 58"/>
          <p:cNvSpPr>
            <a:spLocks/>
          </p:cNvSpPr>
          <p:nvPr/>
        </p:nvSpPr>
        <p:spPr bwMode="auto">
          <a:xfrm>
            <a:off x="5353050" y="4638675"/>
            <a:ext cx="1038225" cy="1103313"/>
          </a:xfrm>
          <a:custGeom>
            <a:avLst/>
            <a:gdLst/>
            <a:ahLst/>
            <a:cxnLst>
              <a:cxn ang="0">
                <a:pos x="0" y="0"/>
              </a:cxn>
              <a:cxn ang="0">
                <a:pos x="90" y="540"/>
              </a:cxn>
              <a:cxn ang="0">
                <a:pos x="324" y="498"/>
              </a:cxn>
              <a:cxn ang="0">
                <a:pos x="654" y="528"/>
              </a:cxn>
            </a:cxnLst>
            <a:rect l="0" t="0" r="r" b="b"/>
            <a:pathLst>
              <a:path w="654" h="623">
                <a:moveTo>
                  <a:pt x="0" y="0"/>
                </a:moveTo>
                <a:cubicBezTo>
                  <a:pt x="18" y="228"/>
                  <a:pt x="36" y="457"/>
                  <a:pt x="90" y="540"/>
                </a:cubicBezTo>
                <a:cubicBezTo>
                  <a:pt x="144" y="623"/>
                  <a:pt x="230" y="500"/>
                  <a:pt x="324" y="498"/>
                </a:cubicBezTo>
                <a:cubicBezTo>
                  <a:pt x="418" y="496"/>
                  <a:pt x="536" y="512"/>
                  <a:pt x="654" y="528"/>
                </a:cubicBez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90" name="Text Box 47"/>
          <p:cNvSpPr txBox="1">
            <a:spLocks noChangeArrowheads="1"/>
          </p:cNvSpPr>
          <p:nvPr/>
        </p:nvSpPr>
        <p:spPr bwMode="auto">
          <a:xfrm>
            <a:off x="4795838" y="3848100"/>
            <a:ext cx="1579562" cy="787400"/>
          </a:xfrm>
          <a:prstGeom prst="rect">
            <a:avLst/>
          </a:prstGeom>
          <a:solidFill>
            <a:schemeClr val="tx1"/>
          </a:solidFill>
          <a:ln w="57150">
            <a:solidFill>
              <a:srgbClr val="FF0000"/>
            </a:solidFill>
            <a:miter lim="800000"/>
            <a:headEnd/>
            <a:tailEnd/>
          </a:ln>
          <a:effectLst/>
        </p:spPr>
        <p:txBody>
          <a:bodyPr wrap="none">
            <a:spAutoFit/>
          </a:bodyPr>
          <a:lstStyle/>
          <a:p>
            <a:pPr algn="ctr"/>
            <a:r>
              <a:rPr lang="en-US" sz="1400" b="1" dirty="0">
                <a:solidFill>
                  <a:srgbClr val="FFFF00"/>
                </a:solidFill>
                <a:latin typeface="Arial" charset="0"/>
              </a:rPr>
              <a:t>Formation Fluid</a:t>
            </a:r>
          </a:p>
          <a:p>
            <a:pPr algn="ctr"/>
            <a:r>
              <a:rPr lang="en-US" sz="1400" b="1" dirty="0">
                <a:solidFill>
                  <a:srgbClr val="FFFF00"/>
                </a:solidFill>
                <a:latin typeface="Arial" charset="0"/>
              </a:rPr>
              <a:t>similar to</a:t>
            </a:r>
          </a:p>
          <a:p>
            <a:pPr algn="ctr"/>
            <a:r>
              <a:rPr lang="en-US" sz="1400" b="1" dirty="0">
                <a:solidFill>
                  <a:srgbClr val="FFFF00"/>
                </a:solidFill>
                <a:latin typeface="Arial" charset="0"/>
              </a:rPr>
              <a:t>Drilling Fluid</a:t>
            </a:r>
          </a:p>
        </p:txBody>
      </p:sp>
      <p:grpSp>
        <p:nvGrpSpPr>
          <p:cNvPr id="91" name="Group 90"/>
          <p:cNvGrpSpPr/>
          <p:nvPr/>
        </p:nvGrpSpPr>
        <p:grpSpPr>
          <a:xfrm>
            <a:off x="6346825" y="5440363"/>
            <a:ext cx="2273300" cy="347662"/>
            <a:chOff x="6346825" y="5440363"/>
            <a:chExt cx="2273300" cy="347662"/>
          </a:xfrm>
        </p:grpSpPr>
        <p:sp>
          <p:nvSpPr>
            <p:cNvPr id="92" name="Text Box 20"/>
            <p:cNvSpPr txBox="1">
              <a:spLocks noChangeArrowheads="1"/>
            </p:cNvSpPr>
            <p:nvPr/>
          </p:nvSpPr>
          <p:spPr bwMode="auto">
            <a:xfrm>
              <a:off x="6346825" y="5440363"/>
              <a:ext cx="1127125" cy="336550"/>
            </a:xfrm>
            <a:prstGeom prst="rect">
              <a:avLst/>
            </a:prstGeom>
            <a:noFill/>
            <a:ln w="9525">
              <a:noFill/>
              <a:miter lim="800000"/>
              <a:headEnd/>
              <a:tailEnd/>
            </a:ln>
            <a:effectLst/>
          </p:spPr>
          <p:txBody>
            <a:bodyPr wrap="none">
              <a:spAutoFit/>
            </a:bodyPr>
            <a:lstStyle/>
            <a:p>
              <a:r>
                <a:rPr lang="en-US" sz="1600" b="1" dirty="0">
                  <a:latin typeface="Arial Narrow" pitchFamily="34" charset="0"/>
                </a:rPr>
                <a:t>Water or Oil</a:t>
              </a:r>
            </a:p>
          </p:txBody>
        </p:sp>
        <p:sp>
          <p:nvSpPr>
            <p:cNvPr id="93" name="Text Box 54"/>
            <p:cNvSpPr txBox="1">
              <a:spLocks noChangeArrowheads="1"/>
            </p:cNvSpPr>
            <p:nvPr/>
          </p:nvSpPr>
          <p:spPr bwMode="auto">
            <a:xfrm>
              <a:off x="7493000" y="5451475"/>
              <a:ext cx="1127125" cy="336550"/>
            </a:xfrm>
            <a:prstGeom prst="rect">
              <a:avLst/>
            </a:prstGeom>
            <a:noFill/>
            <a:ln w="9525">
              <a:noFill/>
              <a:miter lim="800000"/>
              <a:headEnd/>
              <a:tailEnd/>
            </a:ln>
            <a:effectLst/>
          </p:spPr>
          <p:txBody>
            <a:bodyPr wrap="none">
              <a:spAutoFit/>
            </a:bodyPr>
            <a:lstStyle/>
            <a:p>
              <a:r>
                <a:rPr lang="en-US" sz="1600" b="1" dirty="0">
                  <a:latin typeface="Arial Narrow" pitchFamily="34" charset="0"/>
                </a:rPr>
                <a:t>Water or Oil</a:t>
              </a:r>
            </a:p>
          </p:txBody>
        </p:sp>
      </p:grpSp>
      <p:grpSp>
        <p:nvGrpSpPr>
          <p:cNvPr id="94" name="Group 93"/>
          <p:cNvGrpSpPr/>
          <p:nvPr/>
        </p:nvGrpSpPr>
        <p:grpSpPr>
          <a:xfrm>
            <a:off x="6276975" y="2408238"/>
            <a:ext cx="1374775" cy="2209800"/>
            <a:chOff x="6276975" y="2408238"/>
            <a:chExt cx="1374775" cy="2209800"/>
          </a:xfrm>
        </p:grpSpPr>
        <p:sp>
          <p:nvSpPr>
            <p:cNvPr id="95" name="Rectangle 45"/>
            <p:cNvSpPr>
              <a:spLocks noChangeArrowheads="1"/>
            </p:cNvSpPr>
            <p:nvPr/>
          </p:nvSpPr>
          <p:spPr bwMode="auto">
            <a:xfrm>
              <a:off x="6405562" y="2408238"/>
              <a:ext cx="1231755" cy="2209800"/>
            </a:xfrm>
            <a:prstGeom prst="rect">
              <a:avLst/>
            </a:prstGeom>
            <a:solidFill>
              <a:srgbClr val="FF0000">
                <a:alpha val="30196"/>
              </a:srgbClr>
            </a:solidFill>
            <a:ln w="9525">
              <a:noFill/>
              <a:miter lim="800000"/>
              <a:headEnd/>
              <a:tailEnd/>
            </a:ln>
            <a:effectLst/>
          </p:spPr>
          <p:txBody>
            <a:bodyPr wrap="none" anchor="ctr"/>
            <a:lstStyle/>
            <a:p>
              <a:pPr algn="ctr"/>
              <a:endParaRPr lang="en-US" dirty="0">
                <a:solidFill>
                  <a:srgbClr val="FF0000"/>
                </a:solidFill>
              </a:endParaRPr>
            </a:p>
          </p:txBody>
        </p:sp>
        <p:sp>
          <p:nvSpPr>
            <p:cNvPr id="96" name="Text Box 46"/>
            <p:cNvSpPr txBox="1">
              <a:spLocks noChangeArrowheads="1"/>
            </p:cNvSpPr>
            <p:nvPr/>
          </p:nvSpPr>
          <p:spPr bwMode="auto">
            <a:xfrm>
              <a:off x="6276975" y="2705100"/>
              <a:ext cx="1374775" cy="1558925"/>
            </a:xfrm>
            <a:prstGeom prst="rect">
              <a:avLst/>
            </a:prstGeom>
            <a:noFill/>
            <a:ln w="9525">
              <a:noFill/>
              <a:miter lim="800000"/>
              <a:headEnd/>
              <a:tailEnd/>
            </a:ln>
            <a:effectLst/>
          </p:spPr>
          <p:txBody>
            <a:bodyPr>
              <a:spAutoFit/>
            </a:bodyPr>
            <a:lstStyle/>
            <a:p>
              <a:pPr algn="ctr"/>
              <a:r>
                <a:rPr lang="en-US" sz="1600" b="1" dirty="0">
                  <a:latin typeface="Arial" charset="0"/>
                </a:rPr>
                <a:t>Formation Fluid</a:t>
              </a:r>
            </a:p>
            <a:p>
              <a:pPr algn="ctr"/>
              <a:r>
                <a:rPr lang="en-US" sz="1600" b="1" dirty="0">
                  <a:latin typeface="Arial" charset="0"/>
                </a:rPr>
                <a:t>different from</a:t>
              </a:r>
            </a:p>
            <a:p>
              <a:pPr algn="ctr"/>
              <a:r>
                <a:rPr lang="en-US" sz="1600" b="1" dirty="0">
                  <a:latin typeface="Arial" charset="0"/>
                </a:rPr>
                <a:t>Drilling Fluid</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dissolv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dissolve">
                                      <p:cBhvr>
                                        <p:cTn id="12" dur="500"/>
                                        <p:tgtEl>
                                          <p:spTgt spid="80"/>
                                        </p:tgtEl>
                                      </p:cBhvr>
                                    </p:animEffect>
                                  </p:childTnLst>
                                </p:cTn>
                              </p:par>
                              <p:par>
                                <p:cTn id="13" presetID="9"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dissolve">
                                      <p:cBhvr>
                                        <p:cTn id="15" dur="500"/>
                                        <p:tgtEl>
                                          <p:spTgt spid="8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dissolve">
                                      <p:cBhvr>
                                        <p:cTn id="18" dur="500"/>
                                        <p:tgtEl>
                                          <p:spTgt spid="8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dissolve">
                                      <p:cBhvr>
                                        <p:cTn id="21" dur="500"/>
                                        <p:tgtEl>
                                          <p:spTgt spid="8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90"/>
                                        </p:tgtEl>
                                        <p:attrNameLst>
                                          <p:attrName>style.visibility</p:attrName>
                                        </p:attrNameLst>
                                      </p:cBhvr>
                                      <p:to>
                                        <p:strVal val="visible"/>
                                      </p:to>
                                    </p:set>
                                    <p:animEffect transition="in" filter="dissolve">
                                      <p:cBhvr>
                                        <p:cTn id="24" dur="500"/>
                                        <p:tgtEl>
                                          <p:spTgt spid="90"/>
                                        </p:tgtEl>
                                      </p:cBhvr>
                                    </p:animEffect>
                                  </p:childTnLst>
                                </p:cTn>
                              </p:par>
                              <p:par>
                                <p:cTn id="25" presetID="9" presetClass="entr" presetSubtype="0" fill="hold"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dissolve">
                                      <p:cBhvr>
                                        <p:cTn id="3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dirty="0"/>
              <a:t>Well Log Correlation</a:t>
            </a:r>
          </a:p>
        </p:txBody>
      </p:sp>
      <p:grpSp>
        <p:nvGrpSpPr>
          <p:cNvPr id="2" name="Group 4"/>
          <p:cNvGrpSpPr>
            <a:grpSpLocks/>
          </p:cNvGrpSpPr>
          <p:nvPr/>
        </p:nvGrpSpPr>
        <p:grpSpPr bwMode="auto">
          <a:xfrm>
            <a:off x="7518400" y="2570163"/>
            <a:ext cx="685800" cy="3849687"/>
            <a:chOff x="2797" y="2299"/>
            <a:chExt cx="97" cy="653"/>
          </a:xfrm>
        </p:grpSpPr>
        <p:sp>
          <p:nvSpPr>
            <p:cNvPr id="224261" name="Freeform 5"/>
            <p:cNvSpPr>
              <a:spLocks/>
            </p:cNvSpPr>
            <p:nvPr/>
          </p:nvSpPr>
          <p:spPr bwMode="auto">
            <a:xfrm>
              <a:off x="2860" y="229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4262" name="Freeform 6"/>
            <p:cNvSpPr>
              <a:spLocks/>
            </p:cNvSpPr>
            <p:nvPr/>
          </p:nvSpPr>
          <p:spPr bwMode="auto">
            <a:xfrm>
              <a:off x="2797" y="236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63" name="Freeform 7"/>
            <p:cNvSpPr>
              <a:spLocks/>
            </p:cNvSpPr>
            <p:nvPr/>
          </p:nvSpPr>
          <p:spPr bwMode="auto">
            <a:xfrm>
              <a:off x="2803" y="250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64" name="Freeform 8"/>
            <p:cNvSpPr>
              <a:spLocks/>
            </p:cNvSpPr>
            <p:nvPr/>
          </p:nvSpPr>
          <p:spPr bwMode="auto">
            <a:xfrm>
              <a:off x="2798" y="264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65" name="Freeform 9"/>
            <p:cNvSpPr>
              <a:spLocks/>
            </p:cNvSpPr>
            <p:nvPr/>
          </p:nvSpPr>
          <p:spPr bwMode="auto">
            <a:xfrm>
              <a:off x="2816" y="278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4266" name="Freeform 10"/>
            <p:cNvSpPr>
              <a:spLocks/>
            </p:cNvSpPr>
            <p:nvPr/>
          </p:nvSpPr>
          <p:spPr bwMode="auto">
            <a:xfrm>
              <a:off x="2851" y="244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67" name="Freeform 11"/>
            <p:cNvSpPr>
              <a:spLocks/>
            </p:cNvSpPr>
            <p:nvPr/>
          </p:nvSpPr>
          <p:spPr bwMode="auto">
            <a:xfrm>
              <a:off x="2840" y="253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68" name="Freeform 12"/>
            <p:cNvSpPr>
              <a:spLocks/>
            </p:cNvSpPr>
            <p:nvPr/>
          </p:nvSpPr>
          <p:spPr bwMode="auto">
            <a:xfrm>
              <a:off x="2845" y="268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69" name="Freeform 13"/>
            <p:cNvSpPr>
              <a:spLocks/>
            </p:cNvSpPr>
            <p:nvPr/>
          </p:nvSpPr>
          <p:spPr bwMode="auto">
            <a:xfrm>
              <a:off x="2846" y="280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3" name="Group 14"/>
          <p:cNvGrpSpPr>
            <a:grpSpLocks/>
          </p:cNvGrpSpPr>
          <p:nvPr/>
        </p:nvGrpSpPr>
        <p:grpSpPr bwMode="auto">
          <a:xfrm>
            <a:off x="5316538" y="2097088"/>
            <a:ext cx="609600" cy="4014787"/>
            <a:chOff x="2186" y="2253"/>
            <a:chExt cx="86" cy="681"/>
          </a:xfrm>
        </p:grpSpPr>
        <p:sp>
          <p:nvSpPr>
            <p:cNvPr id="224271" name="Freeform 15"/>
            <p:cNvSpPr>
              <a:spLocks/>
            </p:cNvSpPr>
            <p:nvPr/>
          </p:nvSpPr>
          <p:spPr bwMode="auto">
            <a:xfrm>
              <a:off x="2186" y="225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4272" name="Freeform 16"/>
            <p:cNvSpPr>
              <a:spLocks/>
            </p:cNvSpPr>
            <p:nvPr/>
          </p:nvSpPr>
          <p:spPr bwMode="auto">
            <a:xfrm>
              <a:off x="2191" y="274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73" name="Freeform 17"/>
            <p:cNvSpPr>
              <a:spLocks/>
            </p:cNvSpPr>
            <p:nvPr/>
          </p:nvSpPr>
          <p:spPr bwMode="auto">
            <a:xfrm>
              <a:off x="2188" y="260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74" name="Freeform 18"/>
            <p:cNvSpPr>
              <a:spLocks/>
            </p:cNvSpPr>
            <p:nvPr/>
          </p:nvSpPr>
          <p:spPr bwMode="auto">
            <a:xfrm>
              <a:off x="2186" y="236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75" name="Freeform 19"/>
            <p:cNvSpPr>
              <a:spLocks/>
            </p:cNvSpPr>
            <p:nvPr/>
          </p:nvSpPr>
          <p:spPr bwMode="auto">
            <a:xfrm>
              <a:off x="2230" y="254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76" name="Freeform 20"/>
            <p:cNvSpPr>
              <a:spLocks/>
            </p:cNvSpPr>
            <p:nvPr/>
          </p:nvSpPr>
          <p:spPr bwMode="auto">
            <a:xfrm>
              <a:off x="2230" y="266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77" name="Freeform 21"/>
            <p:cNvSpPr>
              <a:spLocks/>
            </p:cNvSpPr>
            <p:nvPr/>
          </p:nvSpPr>
          <p:spPr bwMode="auto">
            <a:xfrm>
              <a:off x="2225" y="277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4" name="Group 22"/>
          <p:cNvGrpSpPr>
            <a:grpSpLocks/>
          </p:cNvGrpSpPr>
          <p:nvPr/>
        </p:nvGrpSpPr>
        <p:grpSpPr bwMode="auto">
          <a:xfrm>
            <a:off x="3103563" y="1730375"/>
            <a:ext cx="808037" cy="3660775"/>
            <a:chOff x="1673" y="2172"/>
            <a:chExt cx="114" cy="621"/>
          </a:xfrm>
        </p:grpSpPr>
        <p:sp>
          <p:nvSpPr>
            <p:cNvPr id="224279" name="Freeform 23"/>
            <p:cNvSpPr>
              <a:spLocks/>
            </p:cNvSpPr>
            <p:nvPr/>
          </p:nvSpPr>
          <p:spPr bwMode="auto">
            <a:xfrm>
              <a:off x="1699" y="217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4280" name="Freeform 24"/>
            <p:cNvSpPr>
              <a:spLocks/>
            </p:cNvSpPr>
            <p:nvPr/>
          </p:nvSpPr>
          <p:spPr bwMode="auto">
            <a:xfrm>
              <a:off x="1673" y="236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81" name="Freeform 25"/>
            <p:cNvSpPr>
              <a:spLocks/>
            </p:cNvSpPr>
            <p:nvPr/>
          </p:nvSpPr>
          <p:spPr bwMode="auto">
            <a:xfrm>
              <a:off x="1681" y="259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82" name="Freeform 26"/>
            <p:cNvSpPr>
              <a:spLocks/>
            </p:cNvSpPr>
            <p:nvPr/>
          </p:nvSpPr>
          <p:spPr bwMode="auto">
            <a:xfrm>
              <a:off x="1699" y="253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4283" name="Freeform 27"/>
            <p:cNvSpPr>
              <a:spLocks/>
            </p:cNvSpPr>
            <p:nvPr/>
          </p:nvSpPr>
          <p:spPr bwMode="auto">
            <a:xfrm>
              <a:off x="1705" y="262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5" name="Group 28"/>
          <p:cNvGrpSpPr>
            <a:grpSpLocks/>
          </p:cNvGrpSpPr>
          <p:nvPr/>
        </p:nvGrpSpPr>
        <p:grpSpPr bwMode="auto">
          <a:xfrm>
            <a:off x="752475" y="1454150"/>
            <a:ext cx="954088" cy="3625850"/>
            <a:chOff x="1102" y="1978"/>
            <a:chExt cx="135" cy="615"/>
          </a:xfrm>
        </p:grpSpPr>
        <p:sp>
          <p:nvSpPr>
            <p:cNvPr id="224285" name="Freeform 29"/>
            <p:cNvSpPr>
              <a:spLocks/>
            </p:cNvSpPr>
            <p:nvPr/>
          </p:nvSpPr>
          <p:spPr bwMode="auto">
            <a:xfrm>
              <a:off x="1105" y="197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4286" name="Freeform 30"/>
            <p:cNvSpPr>
              <a:spLocks/>
            </p:cNvSpPr>
            <p:nvPr/>
          </p:nvSpPr>
          <p:spPr bwMode="auto">
            <a:xfrm>
              <a:off x="1102" y="2358"/>
              <a:ext cx="133" cy="181"/>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4287" name="Freeform 31"/>
            <p:cNvSpPr>
              <a:spLocks/>
            </p:cNvSpPr>
            <p:nvPr/>
          </p:nvSpPr>
          <p:spPr bwMode="auto">
            <a:xfrm>
              <a:off x="1163" y="253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sp>
        <p:nvSpPr>
          <p:cNvPr id="32" name="Rectangle 31"/>
          <p:cNvSpPr/>
          <p:nvPr/>
        </p:nvSpPr>
        <p:spPr bwMode="auto">
          <a:xfrm>
            <a:off x="249382" y="1246909"/>
            <a:ext cx="8250382" cy="5153891"/>
          </a:xfrm>
          <a:prstGeom prst="rect">
            <a:avLst/>
          </a:prstGeom>
          <a:solidFill>
            <a:srgbClr val="CCECFF">
              <a:alpha val="6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4259" name="Rectangle 3"/>
          <p:cNvSpPr>
            <a:spLocks noGrp="1" noChangeArrowheads="1"/>
          </p:cNvSpPr>
          <p:nvPr>
            <p:ph type="body" idx="4294967295"/>
          </p:nvPr>
        </p:nvSpPr>
        <p:spPr>
          <a:xfrm>
            <a:off x="315057" y="1134629"/>
            <a:ext cx="7959725" cy="5203825"/>
          </a:xfrm>
          <a:noFill/>
        </p:spPr>
        <p:txBody>
          <a:bodyPr/>
          <a:lstStyle/>
          <a:p>
            <a:pPr marL="280988" indent="-280988">
              <a:spcBef>
                <a:spcPct val="35000"/>
              </a:spcBef>
              <a:tabLst>
                <a:tab pos="457200" algn="l"/>
              </a:tabLst>
            </a:pPr>
            <a:r>
              <a:rPr lang="en-US" sz="2200" b="1" dirty="0"/>
              <a:t>Well logs give us detailed information at the location </a:t>
            </a:r>
            <a:r>
              <a:rPr lang="en-US" sz="2200" b="1" dirty="0" smtClean="0"/>
              <a:t>	of </a:t>
            </a:r>
            <a:r>
              <a:rPr lang="en-US" sz="2200" b="1" dirty="0"/>
              <a:t>the borehole</a:t>
            </a:r>
          </a:p>
          <a:p>
            <a:pPr marL="280988" indent="-280988">
              <a:spcBef>
                <a:spcPct val="35000"/>
              </a:spcBef>
              <a:tabLst>
                <a:tab pos="457200" algn="l"/>
              </a:tabLst>
            </a:pPr>
            <a:r>
              <a:rPr lang="en-US" sz="2200" b="1" dirty="0"/>
              <a:t>If there are several wells in an area, we can </a:t>
            </a:r>
            <a:r>
              <a:rPr lang="en-US" sz="2200" b="1" dirty="0" smtClean="0"/>
              <a:t>	correlate </a:t>
            </a:r>
            <a:r>
              <a:rPr lang="en-US" sz="2200" b="1" dirty="0"/>
              <a:t>stratigraphic units between them</a:t>
            </a:r>
          </a:p>
          <a:p>
            <a:pPr marL="280988" indent="-280988">
              <a:spcBef>
                <a:spcPct val="35000"/>
              </a:spcBef>
              <a:tabLst>
                <a:tab pos="457200" algn="l"/>
              </a:tabLst>
            </a:pPr>
            <a:r>
              <a:rPr lang="en-US" sz="2200" b="1" dirty="0"/>
              <a:t>The correlation is based on ‘characteristics’ of the </a:t>
            </a:r>
            <a:r>
              <a:rPr lang="en-US" sz="2200" b="1" dirty="0" smtClean="0"/>
              <a:t>	well </a:t>
            </a:r>
            <a:r>
              <a:rPr lang="en-US" sz="2200" b="1" dirty="0"/>
              <a:t>log responses – like a fingerprint</a:t>
            </a:r>
          </a:p>
          <a:p>
            <a:pPr marL="280988" indent="-280988">
              <a:spcBef>
                <a:spcPct val="35000"/>
              </a:spcBef>
              <a:tabLst>
                <a:tab pos="457200" algn="l"/>
              </a:tabLst>
            </a:pPr>
            <a:r>
              <a:rPr lang="en-US" sz="2200" b="1" dirty="0"/>
              <a:t>Often we select a datum – a correlation horizon that </a:t>
            </a:r>
            <a:r>
              <a:rPr lang="en-US" sz="2200" b="1" dirty="0" smtClean="0"/>
              <a:t>	is </a:t>
            </a:r>
            <a:r>
              <a:rPr lang="en-US" sz="2200" b="1" dirty="0"/>
              <a:t>registered to a common depth (flattened)</a:t>
            </a:r>
          </a:p>
          <a:p>
            <a:pPr marL="280988" indent="-280988">
              <a:spcBef>
                <a:spcPct val="35000"/>
              </a:spcBef>
              <a:tabLst>
                <a:tab pos="457200" algn="l"/>
              </a:tabLst>
            </a:pPr>
            <a:r>
              <a:rPr lang="en-US" sz="2200" b="1" dirty="0"/>
              <a:t>There are two main ‘philosophies’ used in well log </a:t>
            </a:r>
            <a:r>
              <a:rPr lang="en-US" sz="2200" b="1" dirty="0" smtClean="0"/>
              <a:t>	correlation</a:t>
            </a:r>
            <a:r>
              <a:rPr lang="en-US" sz="2200" b="1" dirty="0"/>
              <a:t>:</a:t>
            </a:r>
          </a:p>
          <a:p>
            <a:pPr lvl="1">
              <a:spcBef>
                <a:spcPct val="35000"/>
              </a:spcBef>
            </a:pPr>
            <a:r>
              <a:rPr lang="en-US" sz="1800" dirty="0"/>
              <a:t>Correlate based on lithologic units - Lithostratigraphy</a:t>
            </a:r>
          </a:p>
          <a:p>
            <a:pPr lvl="1">
              <a:spcBef>
                <a:spcPct val="35000"/>
              </a:spcBef>
            </a:pPr>
            <a:r>
              <a:rPr lang="en-US" sz="1800" dirty="0"/>
              <a:t>Correlate based on assume time lines – Chronostratigraphy</a:t>
            </a:r>
          </a:p>
          <a:p>
            <a:pPr lvl="1">
              <a:spcBef>
                <a:spcPct val="35000"/>
              </a:spcBef>
            </a:pPr>
            <a:r>
              <a:rPr lang="en-US" sz="1800" dirty="0"/>
              <a:t>Which is Better?  A matter of heated debate!!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4259">
                                            <p:txEl>
                                              <p:pRg st="0" end="0"/>
                                            </p:txEl>
                                          </p:spTgt>
                                        </p:tgtEl>
                                        <p:attrNameLst>
                                          <p:attrName>style.visibility</p:attrName>
                                        </p:attrNameLst>
                                      </p:cBhvr>
                                      <p:to>
                                        <p:strVal val="visible"/>
                                      </p:to>
                                    </p:set>
                                    <p:animEffect transition="in" filter="wipe(up)">
                                      <p:cBhvr>
                                        <p:cTn id="7" dur="500"/>
                                        <p:tgtEl>
                                          <p:spTgt spid="2242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4259">
                                            <p:txEl>
                                              <p:pRg st="1" end="1"/>
                                            </p:txEl>
                                          </p:spTgt>
                                        </p:tgtEl>
                                        <p:attrNameLst>
                                          <p:attrName>style.visibility</p:attrName>
                                        </p:attrNameLst>
                                      </p:cBhvr>
                                      <p:to>
                                        <p:strVal val="visible"/>
                                      </p:to>
                                    </p:set>
                                    <p:animEffect transition="in" filter="wipe(up)">
                                      <p:cBhvr>
                                        <p:cTn id="12" dur="500"/>
                                        <p:tgtEl>
                                          <p:spTgt spid="2242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24259">
                                            <p:txEl>
                                              <p:pRg st="2" end="2"/>
                                            </p:txEl>
                                          </p:spTgt>
                                        </p:tgtEl>
                                        <p:attrNameLst>
                                          <p:attrName>style.visibility</p:attrName>
                                        </p:attrNameLst>
                                      </p:cBhvr>
                                      <p:to>
                                        <p:strVal val="visible"/>
                                      </p:to>
                                    </p:set>
                                    <p:animEffect transition="in" filter="wipe(up)">
                                      <p:cBhvr>
                                        <p:cTn id="17" dur="500"/>
                                        <p:tgtEl>
                                          <p:spTgt spid="2242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24259">
                                            <p:txEl>
                                              <p:pRg st="3" end="3"/>
                                            </p:txEl>
                                          </p:spTgt>
                                        </p:tgtEl>
                                        <p:attrNameLst>
                                          <p:attrName>style.visibility</p:attrName>
                                        </p:attrNameLst>
                                      </p:cBhvr>
                                      <p:to>
                                        <p:strVal val="visible"/>
                                      </p:to>
                                    </p:set>
                                    <p:animEffect transition="in" filter="wipe(up)">
                                      <p:cBhvr>
                                        <p:cTn id="22" dur="500"/>
                                        <p:tgtEl>
                                          <p:spTgt spid="2242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24259">
                                            <p:txEl>
                                              <p:pRg st="4" end="4"/>
                                            </p:txEl>
                                          </p:spTgt>
                                        </p:tgtEl>
                                        <p:attrNameLst>
                                          <p:attrName>style.visibility</p:attrName>
                                        </p:attrNameLst>
                                      </p:cBhvr>
                                      <p:to>
                                        <p:strVal val="visible"/>
                                      </p:to>
                                    </p:set>
                                    <p:animEffect transition="in" filter="wipe(up)">
                                      <p:cBhvr>
                                        <p:cTn id="27" dur="500"/>
                                        <p:tgtEl>
                                          <p:spTgt spid="224259">
                                            <p:txEl>
                                              <p:pRg st="4" end="4"/>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24259">
                                            <p:txEl>
                                              <p:pRg st="5" end="5"/>
                                            </p:txEl>
                                          </p:spTgt>
                                        </p:tgtEl>
                                        <p:attrNameLst>
                                          <p:attrName>style.visibility</p:attrName>
                                        </p:attrNameLst>
                                      </p:cBhvr>
                                      <p:to>
                                        <p:strVal val="visible"/>
                                      </p:to>
                                    </p:set>
                                    <p:animEffect transition="in" filter="wipe(up)">
                                      <p:cBhvr>
                                        <p:cTn id="30" dur="500"/>
                                        <p:tgtEl>
                                          <p:spTgt spid="224259">
                                            <p:txEl>
                                              <p:pRg st="5" end="5"/>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24259">
                                            <p:txEl>
                                              <p:pRg st="6" end="6"/>
                                            </p:txEl>
                                          </p:spTgt>
                                        </p:tgtEl>
                                        <p:attrNameLst>
                                          <p:attrName>style.visibility</p:attrName>
                                        </p:attrNameLst>
                                      </p:cBhvr>
                                      <p:to>
                                        <p:strVal val="visible"/>
                                      </p:to>
                                    </p:set>
                                    <p:animEffect transition="in" filter="wipe(up)">
                                      <p:cBhvr>
                                        <p:cTn id="33" dur="500"/>
                                        <p:tgtEl>
                                          <p:spTgt spid="224259">
                                            <p:txEl>
                                              <p:pRg st="6" end="6"/>
                                            </p:tx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24259">
                                            <p:txEl>
                                              <p:pRg st="7" end="7"/>
                                            </p:txEl>
                                          </p:spTgt>
                                        </p:tgtEl>
                                        <p:attrNameLst>
                                          <p:attrName>style.visibility</p:attrName>
                                        </p:attrNameLst>
                                      </p:cBhvr>
                                      <p:to>
                                        <p:strVal val="visible"/>
                                      </p:to>
                                    </p:set>
                                    <p:animEffect transition="in" filter="wipe(up)">
                                      <p:cBhvr>
                                        <p:cTn id="36" dur="500"/>
                                        <p:tgtEl>
                                          <p:spTgt spid="2242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r>
              <a:rPr lang="en-US" dirty="0"/>
              <a:t>How to Correlate these Logs?</a:t>
            </a:r>
          </a:p>
        </p:txBody>
      </p:sp>
      <p:sp>
        <p:nvSpPr>
          <p:cNvPr id="225367" name="Text Box 87"/>
          <p:cNvSpPr txBox="1">
            <a:spLocks noChangeArrowheads="1"/>
          </p:cNvSpPr>
          <p:nvPr/>
        </p:nvSpPr>
        <p:spPr bwMode="auto">
          <a:xfrm>
            <a:off x="6305550" y="6089650"/>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1990 reprinted with permission of the AAPG whose permission is required for further use.</a:t>
            </a:r>
          </a:p>
        </p:txBody>
      </p:sp>
      <p:grpSp>
        <p:nvGrpSpPr>
          <p:cNvPr id="2" name="Group 82"/>
          <p:cNvGrpSpPr>
            <a:grpSpLocks/>
          </p:cNvGrpSpPr>
          <p:nvPr/>
        </p:nvGrpSpPr>
        <p:grpSpPr bwMode="auto">
          <a:xfrm>
            <a:off x="904875" y="1443038"/>
            <a:ext cx="7451725" cy="3679825"/>
            <a:chOff x="570" y="1091"/>
            <a:chExt cx="4694" cy="2579"/>
          </a:xfrm>
        </p:grpSpPr>
        <p:grpSp>
          <p:nvGrpSpPr>
            <p:cNvPr id="3" name="Group 43"/>
            <p:cNvGrpSpPr>
              <a:grpSpLocks/>
            </p:cNvGrpSpPr>
            <p:nvPr/>
          </p:nvGrpSpPr>
          <p:grpSpPr bwMode="auto">
            <a:xfrm>
              <a:off x="4832" y="1217"/>
              <a:ext cx="432" cy="2425"/>
              <a:chOff x="2797" y="2299"/>
              <a:chExt cx="97" cy="653"/>
            </a:xfrm>
          </p:grpSpPr>
          <p:sp>
            <p:nvSpPr>
              <p:cNvPr id="225324" name="Freeform 44"/>
              <p:cNvSpPr>
                <a:spLocks/>
              </p:cNvSpPr>
              <p:nvPr/>
            </p:nvSpPr>
            <p:spPr bwMode="auto">
              <a:xfrm>
                <a:off x="2860" y="229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5325" name="Freeform 45"/>
              <p:cNvSpPr>
                <a:spLocks/>
              </p:cNvSpPr>
              <p:nvPr/>
            </p:nvSpPr>
            <p:spPr bwMode="auto">
              <a:xfrm>
                <a:off x="2797" y="236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26" name="Freeform 46"/>
              <p:cNvSpPr>
                <a:spLocks/>
              </p:cNvSpPr>
              <p:nvPr/>
            </p:nvSpPr>
            <p:spPr bwMode="auto">
              <a:xfrm>
                <a:off x="2803" y="250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27" name="Freeform 47"/>
              <p:cNvSpPr>
                <a:spLocks/>
              </p:cNvSpPr>
              <p:nvPr/>
            </p:nvSpPr>
            <p:spPr bwMode="auto">
              <a:xfrm>
                <a:off x="2798" y="264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28" name="Freeform 48"/>
              <p:cNvSpPr>
                <a:spLocks/>
              </p:cNvSpPr>
              <p:nvPr/>
            </p:nvSpPr>
            <p:spPr bwMode="auto">
              <a:xfrm>
                <a:off x="2816" y="278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5329" name="Freeform 49"/>
              <p:cNvSpPr>
                <a:spLocks/>
              </p:cNvSpPr>
              <p:nvPr/>
            </p:nvSpPr>
            <p:spPr bwMode="auto">
              <a:xfrm>
                <a:off x="2851" y="244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30" name="Freeform 50"/>
              <p:cNvSpPr>
                <a:spLocks/>
              </p:cNvSpPr>
              <p:nvPr/>
            </p:nvSpPr>
            <p:spPr bwMode="auto">
              <a:xfrm>
                <a:off x="2840" y="253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31" name="Freeform 51"/>
              <p:cNvSpPr>
                <a:spLocks/>
              </p:cNvSpPr>
              <p:nvPr/>
            </p:nvSpPr>
            <p:spPr bwMode="auto">
              <a:xfrm>
                <a:off x="2845" y="268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32" name="Freeform 52"/>
              <p:cNvSpPr>
                <a:spLocks/>
              </p:cNvSpPr>
              <p:nvPr/>
            </p:nvSpPr>
            <p:spPr bwMode="auto">
              <a:xfrm>
                <a:off x="2846" y="280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4" name="Group 53"/>
            <p:cNvGrpSpPr>
              <a:grpSpLocks/>
            </p:cNvGrpSpPr>
            <p:nvPr/>
          </p:nvGrpSpPr>
          <p:grpSpPr bwMode="auto">
            <a:xfrm>
              <a:off x="3445" y="1141"/>
              <a:ext cx="384" cy="2529"/>
              <a:chOff x="2186" y="2253"/>
              <a:chExt cx="86" cy="681"/>
            </a:xfrm>
          </p:grpSpPr>
          <p:sp>
            <p:nvSpPr>
              <p:cNvPr id="225334" name="Freeform 54"/>
              <p:cNvSpPr>
                <a:spLocks/>
              </p:cNvSpPr>
              <p:nvPr/>
            </p:nvSpPr>
            <p:spPr bwMode="auto">
              <a:xfrm>
                <a:off x="2186" y="225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5335" name="Freeform 55"/>
              <p:cNvSpPr>
                <a:spLocks/>
              </p:cNvSpPr>
              <p:nvPr/>
            </p:nvSpPr>
            <p:spPr bwMode="auto">
              <a:xfrm>
                <a:off x="2191" y="274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36" name="Freeform 56"/>
              <p:cNvSpPr>
                <a:spLocks/>
              </p:cNvSpPr>
              <p:nvPr/>
            </p:nvSpPr>
            <p:spPr bwMode="auto">
              <a:xfrm>
                <a:off x="2188" y="260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37" name="Freeform 57"/>
              <p:cNvSpPr>
                <a:spLocks/>
              </p:cNvSpPr>
              <p:nvPr/>
            </p:nvSpPr>
            <p:spPr bwMode="auto">
              <a:xfrm>
                <a:off x="2186" y="236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38" name="Freeform 58"/>
              <p:cNvSpPr>
                <a:spLocks/>
              </p:cNvSpPr>
              <p:nvPr/>
            </p:nvSpPr>
            <p:spPr bwMode="auto">
              <a:xfrm>
                <a:off x="2230" y="254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39" name="Freeform 59"/>
              <p:cNvSpPr>
                <a:spLocks/>
              </p:cNvSpPr>
              <p:nvPr/>
            </p:nvSpPr>
            <p:spPr bwMode="auto">
              <a:xfrm>
                <a:off x="2230" y="266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40" name="Freeform 60"/>
              <p:cNvSpPr>
                <a:spLocks/>
              </p:cNvSpPr>
              <p:nvPr/>
            </p:nvSpPr>
            <p:spPr bwMode="auto">
              <a:xfrm>
                <a:off x="2225" y="277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5" name="Group 61"/>
            <p:cNvGrpSpPr>
              <a:grpSpLocks/>
            </p:cNvGrpSpPr>
            <p:nvPr/>
          </p:nvGrpSpPr>
          <p:grpSpPr bwMode="auto">
            <a:xfrm>
              <a:off x="2051" y="1186"/>
              <a:ext cx="509" cy="2306"/>
              <a:chOff x="1673" y="2172"/>
              <a:chExt cx="114" cy="621"/>
            </a:xfrm>
          </p:grpSpPr>
          <p:sp>
            <p:nvSpPr>
              <p:cNvPr id="225342" name="Freeform 62"/>
              <p:cNvSpPr>
                <a:spLocks/>
              </p:cNvSpPr>
              <p:nvPr/>
            </p:nvSpPr>
            <p:spPr bwMode="auto">
              <a:xfrm>
                <a:off x="1699" y="217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5343" name="Freeform 63"/>
              <p:cNvSpPr>
                <a:spLocks/>
              </p:cNvSpPr>
              <p:nvPr/>
            </p:nvSpPr>
            <p:spPr bwMode="auto">
              <a:xfrm>
                <a:off x="1673" y="236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44" name="Freeform 64"/>
              <p:cNvSpPr>
                <a:spLocks/>
              </p:cNvSpPr>
              <p:nvPr/>
            </p:nvSpPr>
            <p:spPr bwMode="auto">
              <a:xfrm>
                <a:off x="1681" y="259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45" name="Freeform 65"/>
              <p:cNvSpPr>
                <a:spLocks/>
              </p:cNvSpPr>
              <p:nvPr/>
            </p:nvSpPr>
            <p:spPr bwMode="auto">
              <a:xfrm>
                <a:off x="1699" y="253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5346" name="Freeform 66"/>
              <p:cNvSpPr>
                <a:spLocks/>
              </p:cNvSpPr>
              <p:nvPr/>
            </p:nvSpPr>
            <p:spPr bwMode="auto">
              <a:xfrm>
                <a:off x="1705" y="262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6" name="Group 67"/>
            <p:cNvGrpSpPr>
              <a:grpSpLocks/>
            </p:cNvGrpSpPr>
            <p:nvPr/>
          </p:nvGrpSpPr>
          <p:grpSpPr bwMode="auto">
            <a:xfrm>
              <a:off x="570" y="1091"/>
              <a:ext cx="601" cy="2284"/>
              <a:chOff x="1102" y="1978"/>
              <a:chExt cx="135" cy="615"/>
            </a:xfrm>
          </p:grpSpPr>
          <p:sp>
            <p:nvSpPr>
              <p:cNvPr id="225348" name="Freeform 68"/>
              <p:cNvSpPr>
                <a:spLocks/>
              </p:cNvSpPr>
              <p:nvPr/>
            </p:nvSpPr>
            <p:spPr bwMode="auto">
              <a:xfrm>
                <a:off x="1105" y="197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5349" name="Freeform 69"/>
              <p:cNvSpPr>
                <a:spLocks/>
              </p:cNvSpPr>
              <p:nvPr/>
            </p:nvSpPr>
            <p:spPr bwMode="auto">
              <a:xfrm>
                <a:off x="1102" y="2351"/>
                <a:ext cx="133" cy="188"/>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5350" name="Freeform 70"/>
              <p:cNvSpPr>
                <a:spLocks/>
              </p:cNvSpPr>
              <p:nvPr/>
            </p:nvSpPr>
            <p:spPr bwMode="auto">
              <a:xfrm>
                <a:off x="1163" y="253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sp>
        <p:nvSpPr>
          <p:cNvPr id="225353" name="Text Box 73"/>
          <p:cNvSpPr txBox="1">
            <a:spLocks noChangeArrowheads="1"/>
          </p:cNvSpPr>
          <p:nvPr/>
        </p:nvSpPr>
        <p:spPr bwMode="auto">
          <a:xfrm>
            <a:off x="1195388"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A</a:t>
            </a:r>
          </a:p>
        </p:txBody>
      </p:sp>
      <p:sp>
        <p:nvSpPr>
          <p:cNvPr id="225354" name="Text Box 74"/>
          <p:cNvSpPr txBox="1">
            <a:spLocks noChangeArrowheads="1"/>
          </p:cNvSpPr>
          <p:nvPr/>
        </p:nvSpPr>
        <p:spPr bwMode="auto">
          <a:xfrm>
            <a:off x="7727950"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D</a:t>
            </a:r>
          </a:p>
        </p:txBody>
      </p:sp>
      <p:sp>
        <p:nvSpPr>
          <p:cNvPr id="225355" name="Text Box 75"/>
          <p:cNvSpPr txBox="1">
            <a:spLocks noChangeArrowheads="1"/>
          </p:cNvSpPr>
          <p:nvPr/>
        </p:nvSpPr>
        <p:spPr bwMode="auto">
          <a:xfrm>
            <a:off x="547052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C</a:t>
            </a:r>
          </a:p>
        </p:txBody>
      </p:sp>
      <p:sp>
        <p:nvSpPr>
          <p:cNvPr id="225356" name="Text Box 76"/>
          <p:cNvSpPr txBox="1">
            <a:spLocks noChangeArrowheads="1"/>
          </p:cNvSpPr>
          <p:nvPr/>
        </p:nvSpPr>
        <p:spPr bwMode="auto">
          <a:xfrm>
            <a:off x="343852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B</a:t>
            </a:r>
          </a:p>
        </p:txBody>
      </p:sp>
      <p:sp>
        <p:nvSpPr>
          <p:cNvPr id="225358" name="Rectangle 78"/>
          <p:cNvSpPr>
            <a:spLocks noChangeArrowheads="1"/>
          </p:cNvSpPr>
          <p:nvPr/>
        </p:nvSpPr>
        <p:spPr bwMode="auto">
          <a:xfrm>
            <a:off x="1365245" y="5338763"/>
            <a:ext cx="560388" cy="292100"/>
          </a:xfrm>
          <a:prstGeom prst="rect">
            <a:avLst/>
          </a:prstGeom>
          <a:solidFill>
            <a:schemeClr val="accent1"/>
          </a:solidFill>
          <a:ln w="9525">
            <a:solidFill>
              <a:schemeClr val="tx1"/>
            </a:solidFill>
            <a:miter lim="800000"/>
            <a:headEnd/>
            <a:tailEnd/>
          </a:ln>
          <a:effectLst/>
        </p:spPr>
        <p:txBody>
          <a:bodyPr wrap="none" anchor="ctr"/>
          <a:lstStyle/>
          <a:p>
            <a:endParaRPr lang="en-US" dirty="0"/>
          </a:p>
        </p:txBody>
      </p:sp>
      <p:sp>
        <p:nvSpPr>
          <p:cNvPr id="225359" name="Rectangle 79"/>
          <p:cNvSpPr>
            <a:spLocks noChangeArrowheads="1"/>
          </p:cNvSpPr>
          <p:nvPr/>
        </p:nvSpPr>
        <p:spPr bwMode="auto">
          <a:xfrm>
            <a:off x="1365245" y="6013450"/>
            <a:ext cx="560388" cy="292100"/>
          </a:xfrm>
          <a:prstGeom prst="rect">
            <a:avLst/>
          </a:prstGeom>
          <a:solidFill>
            <a:schemeClr val="folHlink"/>
          </a:solidFill>
          <a:ln w="9525">
            <a:solidFill>
              <a:schemeClr val="tx1"/>
            </a:solidFill>
            <a:miter lim="800000"/>
            <a:headEnd/>
            <a:tailEnd/>
          </a:ln>
          <a:effectLst/>
        </p:spPr>
        <p:txBody>
          <a:bodyPr wrap="none" anchor="ctr"/>
          <a:lstStyle/>
          <a:p>
            <a:endParaRPr lang="en-US" dirty="0"/>
          </a:p>
        </p:txBody>
      </p:sp>
      <p:sp>
        <p:nvSpPr>
          <p:cNvPr id="225360" name="Rectangle 80"/>
          <p:cNvSpPr>
            <a:spLocks noChangeArrowheads="1"/>
          </p:cNvSpPr>
          <p:nvPr/>
        </p:nvSpPr>
        <p:spPr bwMode="auto">
          <a:xfrm>
            <a:off x="1365245" y="5675313"/>
            <a:ext cx="560388" cy="290512"/>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225361" name="Text Box 81"/>
          <p:cNvSpPr txBox="1">
            <a:spLocks noChangeArrowheads="1"/>
          </p:cNvSpPr>
          <p:nvPr/>
        </p:nvSpPr>
        <p:spPr bwMode="auto">
          <a:xfrm>
            <a:off x="1936745" y="5318125"/>
            <a:ext cx="4213225" cy="336550"/>
          </a:xfrm>
          <a:prstGeom prst="rect">
            <a:avLst/>
          </a:prstGeom>
          <a:noFill/>
          <a:ln w="9525">
            <a:noFill/>
            <a:miter lim="800000"/>
            <a:headEnd/>
            <a:tailEnd/>
          </a:ln>
          <a:effectLst/>
        </p:spPr>
        <p:txBody>
          <a:bodyPr wrap="none">
            <a:spAutoFit/>
          </a:bodyPr>
          <a:lstStyle/>
          <a:p>
            <a:r>
              <a:rPr lang="en-US" sz="1600" b="1" dirty="0">
                <a:latin typeface="Arial" charset="0"/>
              </a:rPr>
              <a:t>Coastal Plain Sandstones and Mudstones</a:t>
            </a:r>
          </a:p>
        </p:txBody>
      </p:sp>
      <p:sp>
        <p:nvSpPr>
          <p:cNvPr id="225363" name="Text Box 83"/>
          <p:cNvSpPr txBox="1">
            <a:spLocks noChangeArrowheads="1"/>
          </p:cNvSpPr>
          <p:nvPr/>
        </p:nvSpPr>
        <p:spPr bwMode="auto">
          <a:xfrm>
            <a:off x="1936745" y="5653088"/>
            <a:ext cx="2928938" cy="336550"/>
          </a:xfrm>
          <a:prstGeom prst="rect">
            <a:avLst/>
          </a:prstGeom>
          <a:noFill/>
          <a:ln w="9525">
            <a:noFill/>
            <a:miter lim="800000"/>
            <a:headEnd/>
            <a:tailEnd/>
          </a:ln>
          <a:effectLst/>
        </p:spPr>
        <p:txBody>
          <a:bodyPr wrap="none">
            <a:spAutoFit/>
          </a:bodyPr>
          <a:lstStyle/>
          <a:p>
            <a:r>
              <a:rPr lang="en-US" sz="1600" b="1" dirty="0">
                <a:latin typeface="Arial" charset="0"/>
              </a:rPr>
              <a:t>Shallow Marine Sandstones </a:t>
            </a:r>
          </a:p>
        </p:txBody>
      </p:sp>
      <p:sp>
        <p:nvSpPr>
          <p:cNvPr id="225364" name="Text Box 84"/>
          <p:cNvSpPr txBox="1">
            <a:spLocks noChangeArrowheads="1"/>
          </p:cNvSpPr>
          <p:nvPr/>
        </p:nvSpPr>
        <p:spPr bwMode="auto">
          <a:xfrm>
            <a:off x="1936745" y="5991225"/>
            <a:ext cx="1809750" cy="336550"/>
          </a:xfrm>
          <a:prstGeom prst="rect">
            <a:avLst/>
          </a:prstGeom>
          <a:noFill/>
          <a:ln w="9525">
            <a:noFill/>
            <a:miter lim="800000"/>
            <a:headEnd/>
            <a:tailEnd/>
          </a:ln>
          <a:effectLst/>
        </p:spPr>
        <p:txBody>
          <a:bodyPr wrap="none">
            <a:spAutoFit/>
          </a:bodyPr>
          <a:lstStyle/>
          <a:p>
            <a:r>
              <a:rPr lang="en-US" sz="1600" b="1" dirty="0">
                <a:latin typeface="Arial" charset="0"/>
              </a:rPr>
              <a:t>Shelf Mudstones</a:t>
            </a:r>
          </a:p>
        </p:txBody>
      </p:sp>
      <p:sp>
        <p:nvSpPr>
          <p:cNvPr id="225366" name="Text Box 86"/>
          <p:cNvSpPr txBox="1">
            <a:spLocks noChangeArrowheads="1"/>
          </p:cNvSpPr>
          <p:nvPr/>
        </p:nvSpPr>
        <p:spPr bwMode="auto">
          <a:xfrm>
            <a:off x="6761163" y="5827713"/>
            <a:ext cx="1819275" cy="260350"/>
          </a:xfrm>
          <a:prstGeom prst="rect">
            <a:avLst/>
          </a:prstGeom>
          <a:noFill/>
          <a:ln w="9525">
            <a:noFill/>
            <a:miter lim="800000"/>
            <a:headEnd/>
            <a:tailEnd/>
          </a:ln>
          <a:effectLst/>
        </p:spPr>
        <p:txBody>
          <a:bodyPr wrap="none">
            <a:spAutoFit/>
          </a:bodyPr>
          <a:lstStyle/>
          <a:p>
            <a:r>
              <a:rPr lang="en-US" sz="1100" b="1" dirty="0">
                <a:latin typeface="Arial" charset="0"/>
              </a:rPr>
              <a:t>Van Wagoner et al., 1990</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altLang="en-US" dirty="0" smtClean="0"/>
              <a:t>Types of Well Data</a:t>
            </a:r>
          </a:p>
        </p:txBody>
      </p:sp>
      <p:sp>
        <p:nvSpPr>
          <p:cNvPr id="38" name="Rectangle 3"/>
          <p:cNvSpPr txBox="1">
            <a:spLocks noChangeArrowheads="1"/>
          </p:cNvSpPr>
          <p:nvPr/>
        </p:nvSpPr>
        <p:spPr bwMode="auto">
          <a:xfrm>
            <a:off x="342900" y="3021502"/>
            <a:ext cx="5448300" cy="147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ts val="1100"/>
              </a:spcBef>
              <a:spcAft>
                <a:spcPct val="0"/>
              </a:spcAft>
              <a:buClrTx/>
              <a:buSzTx/>
              <a:buFontTx/>
              <a:buChar char="•"/>
              <a:tabLst/>
              <a:defRPr/>
            </a:pPr>
            <a:r>
              <a:rPr kumimoji="0" lang="en-US" sz="2400" b="1" i="0" u="none" strike="noStrike" kern="0" cap="none" spc="0" normalizeH="0" baseline="0" noProof="0" dirty="0" smtClean="0">
                <a:ln>
                  <a:noFill/>
                </a:ln>
                <a:solidFill>
                  <a:schemeClr val="tx1"/>
                </a:solidFill>
                <a:effectLst/>
                <a:uLnTx/>
                <a:uFillTx/>
                <a:latin typeface="+mn-lt"/>
                <a:ea typeface="+mn-ea"/>
                <a:cs typeface="+mn-cs"/>
              </a:rPr>
              <a:t>Measurements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Wire-line Logs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Pressure</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Temperature</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Fluid samples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Flow Properties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Vertical Seismic Profiles (VSP)</a:t>
            </a:r>
            <a:endParaRPr kumimoji="0" lang="en-US" sz="2000" b="0" i="0" u="none" strike="noStrike" kern="0" cap="none" spc="0" normalizeH="0" baseline="0" noProof="0" dirty="0">
              <a:ln>
                <a:noFill/>
              </a:ln>
              <a:solidFill>
                <a:schemeClr val="tx1"/>
              </a:solidFill>
              <a:effectLst/>
              <a:uLnTx/>
              <a:uFillTx/>
              <a:latin typeface="+mn-lt"/>
            </a:endParaRPr>
          </a:p>
        </p:txBody>
      </p:sp>
      <p:sp>
        <p:nvSpPr>
          <p:cNvPr id="39" name="Rectangle 38"/>
          <p:cNvSpPr/>
          <p:nvPr/>
        </p:nvSpPr>
        <p:spPr>
          <a:xfrm>
            <a:off x="3981103" y="1459162"/>
            <a:ext cx="4520639" cy="1077218"/>
          </a:xfrm>
          <a:prstGeom prst="rect">
            <a:avLst/>
          </a:prstGeom>
          <a:noFill/>
        </p:spPr>
        <p:txBody>
          <a:bodyPr wrap="square" lIns="91440" tIns="45720" rIns="91440" bIns="45720">
            <a:spAutoFit/>
          </a:bodyPr>
          <a:lstStyle/>
          <a:p>
            <a:pPr algn="ctr"/>
            <a:r>
              <a:rPr lang="en-US" sz="3200" b="1" cap="none" spc="0" dirty="0" smtClean="0">
                <a:ln w="17780" cmpd="sng">
                  <a:solidFill>
                    <a:srgbClr val="C00000"/>
                  </a:solidFill>
                  <a:prstDash val="solid"/>
                  <a:miter lim="800000"/>
                </a:ln>
                <a:solidFill>
                  <a:srgbClr val="FFC000"/>
                </a:solidFill>
                <a:effectLst>
                  <a:outerShdw blurRad="50800" algn="tl" rotWithShape="0">
                    <a:srgbClr val="000000"/>
                  </a:outerShdw>
                </a:effectLst>
                <a:latin typeface="Century Gothic" pitchFamily="34" charset="0"/>
              </a:rPr>
              <a:t>Rock Samples from out of the hole</a:t>
            </a:r>
            <a:endParaRPr lang="en-US" sz="3200" b="1" cap="none" spc="0" dirty="0">
              <a:ln w="17780" cmpd="sng">
                <a:solidFill>
                  <a:srgbClr val="C00000"/>
                </a:solidFill>
                <a:prstDash val="solid"/>
                <a:miter lim="800000"/>
              </a:ln>
              <a:solidFill>
                <a:srgbClr val="FFC000"/>
              </a:solidFill>
              <a:effectLst>
                <a:outerShdw blurRad="50800" algn="tl" rotWithShape="0">
                  <a:srgbClr val="000000"/>
                </a:outerShdw>
              </a:effectLst>
              <a:latin typeface="Century Gothic" pitchFamily="34" charset="0"/>
            </a:endParaRPr>
          </a:p>
        </p:txBody>
      </p:sp>
      <p:sp>
        <p:nvSpPr>
          <p:cNvPr id="40" name="Rectangle 39"/>
          <p:cNvSpPr/>
          <p:nvPr/>
        </p:nvSpPr>
        <p:spPr>
          <a:xfrm>
            <a:off x="3981103" y="3749114"/>
            <a:ext cx="4520639" cy="1569660"/>
          </a:xfrm>
          <a:prstGeom prst="rect">
            <a:avLst/>
          </a:prstGeom>
          <a:noFill/>
        </p:spPr>
        <p:txBody>
          <a:bodyPr wrap="square" lIns="91440" tIns="45720" rIns="91440" bIns="45720">
            <a:spAutoFit/>
          </a:bodyPr>
          <a:lstStyle/>
          <a:p>
            <a:pPr algn="ctr"/>
            <a:r>
              <a:rPr lang="en-US" sz="3200" b="1" cap="none" spc="0" dirty="0" smtClean="0">
                <a:ln w="17780" cmpd="sng">
                  <a:solidFill>
                    <a:srgbClr val="C00000"/>
                  </a:solidFill>
                  <a:prstDash val="solid"/>
                  <a:miter lim="800000"/>
                </a:ln>
                <a:solidFill>
                  <a:srgbClr val="FFC000"/>
                </a:solidFill>
                <a:effectLst>
                  <a:outerShdw blurRad="50800" algn="tl" rotWithShape="0">
                    <a:srgbClr val="000000"/>
                  </a:outerShdw>
                </a:effectLst>
                <a:latin typeface="Century Gothic" pitchFamily="34" charset="0"/>
              </a:rPr>
              <a:t>Instruments (tools) are lowered into the hole and record data</a:t>
            </a:r>
            <a:endParaRPr lang="en-US" sz="3200" b="1" cap="none" spc="0" dirty="0">
              <a:ln w="17780" cmpd="sng">
                <a:solidFill>
                  <a:srgbClr val="C00000"/>
                </a:solidFill>
                <a:prstDash val="solid"/>
                <a:miter lim="800000"/>
              </a:ln>
              <a:solidFill>
                <a:srgbClr val="FFC000"/>
              </a:solidFill>
              <a:effectLst>
                <a:outerShdw blurRad="50800" algn="tl" rotWithShape="0">
                  <a:srgbClr val="000000"/>
                </a:outerShdw>
              </a:effectLst>
              <a:latin typeface="Century Gothic" pitchFamily="34" charset="0"/>
            </a:endParaRPr>
          </a:p>
        </p:txBody>
      </p:sp>
      <p:sp>
        <p:nvSpPr>
          <p:cNvPr id="6" name="Rectangle 3"/>
          <p:cNvSpPr txBox="1">
            <a:spLocks noChangeArrowheads="1"/>
          </p:cNvSpPr>
          <p:nvPr/>
        </p:nvSpPr>
        <p:spPr bwMode="auto">
          <a:xfrm>
            <a:off x="342900" y="896430"/>
            <a:ext cx="5448300" cy="2105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ts val="1100"/>
              </a:spcBef>
              <a:spcAft>
                <a:spcPct val="0"/>
              </a:spcAft>
              <a:buClrTx/>
              <a:buSzTx/>
              <a:buFontTx/>
              <a:buChar char="•"/>
              <a:tabLst/>
              <a:defRPr/>
            </a:pPr>
            <a:r>
              <a:rPr kumimoji="0" lang="en-US" sz="2400" b="1" i="0" u="none" strike="noStrike" kern="0" cap="none" spc="0" normalizeH="0" baseline="0" noProof="0" dirty="0" smtClean="0">
                <a:ln>
                  <a:noFill/>
                </a:ln>
                <a:solidFill>
                  <a:schemeClr val="tx1"/>
                </a:solidFill>
                <a:effectLst/>
                <a:uLnTx/>
                <a:uFillTx/>
                <a:latin typeface="+mn-lt"/>
                <a:ea typeface="+mn-ea"/>
                <a:cs typeface="+mn-cs"/>
              </a:rPr>
              <a:t>Samples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Conventional Cores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Sidewall Cores</a:t>
            </a:r>
          </a:p>
          <a:p>
            <a:pPr marL="742950" marR="0" lvl="1" indent="-285750" algn="l" defTabSz="914400" rtl="0" eaLnBrk="0" fontAlgn="base" latinLnBrk="0" hangingPunct="0">
              <a:lnSpc>
                <a:spcPct val="100000"/>
              </a:lnSpc>
              <a:spcBef>
                <a:spcPts val="11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Cuttings</a:t>
            </a:r>
            <a:endParaRPr kumimoji="0" lang="en-US" sz="2000" b="0" i="0" u="none" strike="noStrike" kern="0" cap="none" spc="0" normalizeH="0" baseline="0" noProof="0" dirty="0">
              <a:ln>
                <a:noFill/>
              </a:ln>
              <a:solidFill>
                <a:schemeClr val="tx1"/>
              </a:solidFill>
              <a:effectLst/>
              <a:uLnTx/>
              <a:uFillTx/>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dissolve">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en-US" dirty="0"/>
              <a:t>Lithostratigraphy</a:t>
            </a:r>
          </a:p>
        </p:txBody>
      </p:sp>
      <p:sp>
        <p:nvSpPr>
          <p:cNvPr id="227331" name="Rectangle 3"/>
          <p:cNvSpPr>
            <a:spLocks noGrp="1" noChangeArrowheads="1"/>
          </p:cNvSpPr>
          <p:nvPr>
            <p:ph type="body" idx="4294967295"/>
          </p:nvPr>
        </p:nvSpPr>
        <p:spPr>
          <a:xfrm>
            <a:off x="342900" y="5143500"/>
            <a:ext cx="4998027" cy="758682"/>
          </a:xfrm>
        </p:spPr>
        <p:txBody>
          <a:bodyPr/>
          <a:lstStyle/>
          <a:p>
            <a:pPr marL="0" indent="0" algn="ctr">
              <a:buFontTx/>
              <a:buNone/>
            </a:pPr>
            <a:r>
              <a:rPr lang="en-US" sz="2400" dirty="0"/>
              <a:t>Here the correlation is based on common lithologic units </a:t>
            </a:r>
          </a:p>
        </p:txBody>
      </p:sp>
      <p:grpSp>
        <p:nvGrpSpPr>
          <p:cNvPr id="2" name="Group 4"/>
          <p:cNvGrpSpPr>
            <a:grpSpLocks/>
          </p:cNvGrpSpPr>
          <p:nvPr/>
        </p:nvGrpSpPr>
        <p:grpSpPr bwMode="auto">
          <a:xfrm>
            <a:off x="931863" y="1395413"/>
            <a:ext cx="7745412" cy="3475037"/>
            <a:chOff x="1158" y="1848"/>
            <a:chExt cx="2274" cy="984"/>
          </a:xfrm>
        </p:grpSpPr>
        <p:sp>
          <p:nvSpPr>
            <p:cNvPr id="227333" name="Freeform 5"/>
            <p:cNvSpPr>
              <a:spLocks/>
            </p:cNvSpPr>
            <p:nvPr/>
          </p:nvSpPr>
          <p:spPr bwMode="auto">
            <a:xfrm>
              <a:off x="1158" y="2304"/>
              <a:ext cx="2274" cy="528"/>
            </a:xfrm>
            <a:custGeom>
              <a:avLst/>
              <a:gdLst/>
              <a:ahLst/>
              <a:cxnLst>
                <a:cxn ang="0">
                  <a:pos x="0" y="6"/>
                </a:cxn>
                <a:cxn ang="0">
                  <a:pos x="0" y="447"/>
                </a:cxn>
                <a:cxn ang="0">
                  <a:pos x="1209" y="450"/>
                </a:cxn>
                <a:cxn ang="0">
                  <a:pos x="1266" y="522"/>
                </a:cxn>
                <a:cxn ang="0">
                  <a:pos x="2277" y="528"/>
                </a:cxn>
                <a:cxn ang="0">
                  <a:pos x="2277" y="0"/>
                </a:cxn>
                <a:cxn ang="0">
                  <a:pos x="471" y="0"/>
                </a:cxn>
              </a:cxnLst>
              <a:rect l="0" t="0" r="r" b="b"/>
              <a:pathLst>
                <a:path w="2277" h="528">
                  <a:moveTo>
                    <a:pt x="0" y="6"/>
                  </a:moveTo>
                  <a:lnTo>
                    <a:pt x="0" y="447"/>
                  </a:lnTo>
                  <a:lnTo>
                    <a:pt x="1209" y="450"/>
                  </a:lnTo>
                  <a:lnTo>
                    <a:pt x="1266" y="522"/>
                  </a:lnTo>
                  <a:lnTo>
                    <a:pt x="2277" y="528"/>
                  </a:lnTo>
                  <a:lnTo>
                    <a:pt x="2277" y="0"/>
                  </a:lnTo>
                  <a:lnTo>
                    <a:pt x="471" y="0"/>
                  </a:lnTo>
                </a:path>
              </a:pathLst>
            </a:custGeom>
            <a:solidFill>
              <a:schemeClr val="bg2"/>
            </a:solidFill>
            <a:ln w="9525">
              <a:solidFill>
                <a:schemeClr val="tx1"/>
              </a:solidFill>
              <a:round/>
              <a:headEnd/>
              <a:tailEnd/>
            </a:ln>
            <a:effectLst/>
          </p:spPr>
          <p:txBody>
            <a:bodyPr wrap="none" anchor="ctr"/>
            <a:lstStyle/>
            <a:p>
              <a:endParaRPr lang="en-US" dirty="0"/>
            </a:p>
          </p:txBody>
        </p:sp>
        <p:sp>
          <p:nvSpPr>
            <p:cNvPr id="227334" name="Freeform 6"/>
            <p:cNvSpPr>
              <a:spLocks/>
            </p:cNvSpPr>
            <p:nvPr/>
          </p:nvSpPr>
          <p:spPr bwMode="auto">
            <a:xfrm>
              <a:off x="2130" y="2613"/>
              <a:ext cx="1176" cy="81"/>
            </a:xfrm>
            <a:custGeom>
              <a:avLst/>
              <a:gdLst/>
              <a:ahLst/>
              <a:cxnLst>
                <a:cxn ang="0">
                  <a:pos x="0" y="15"/>
                </a:cxn>
                <a:cxn ang="0">
                  <a:pos x="282" y="6"/>
                </a:cxn>
                <a:cxn ang="0">
                  <a:pos x="366" y="0"/>
                </a:cxn>
                <a:cxn ang="0">
                  <a:pos x="498" y="15"/>
                </a:cxn>
                <a:cxn ang="0">
                  <a:pos x="921" y="39"/>
                </a:cxn>
                <a:cxn ang="0">
                  <a:pos x="1029" y="51"/>
                </a:cxn>
                <a:cxn ang="0">
                  <a:pos x="1176" y="57"/>
                </a:cxn>
                <a:cxn ang="0">
                  <a:pos x="1080" y="81"/>
                </a:cxn>
                <a:cxn ang="0">
                  <a:pos x="939" y="72"/>
                </a:cxn>
                <a:cxn ang="0">
                  <a:pos x="747" y="63"/>
                </a:cxn>
                <a:cxn ang="0">
                  <a:pos x="492" y="51"/>
                </a:cxn>
                <a:cxn ang="0">
                  <a:pos x="384" y="39"/>
                </a:cxn>
                <a:cxn ang="0">
                  <a:pos x="303" y="39"/>
                </a:cxn>
                <a:cxn ang="0">
                  <a:pos x="135" y="39"/>
                </a:cxn>
                <a:cxn ang="0">
                  <a:pos x="21" y="21"/>
                </a:cxn>
              </a:cxnLst>
              <a:rect l="0" t="0" r="r" b="b"/>
              <a:pathLst>
                <a:path w="1176" h="81">
                  <a:moveTo>
                    <a:pt x="0" y="15"/>
                  </a:moveTo>
                  <a:lnTo>
                    <a:pt x="282" y="6"/>
                  </a:lnTo>
                  <a:lnTo>
                    <a:pt x="366" y="0"/>
                  </a:lnTo>
                  <a:lnTo>
                    <a:pt x="498" y="15"/>
                  </a:lnTo>
                  <a:lnTo>
                    <a:pt x="921" y="39"/>
                  </a:lnTo>
                  <a:lnTo>
                    <a:pt x="1029" y="51"/>
                  </a:lnTo>
                  <a:lnTo>
                    <a:pt x="1176" y="57"/>
                  </a:lnTo>
                  <a:lnTo>
                    <a:pt x="1080" y="81"/>
                  </a:lnTo>
                  <a:lnTo>
                    <a:pt x="939" y="72"/>
                  </a:lnTo>
                  <a:lnTo>
                    <a:pt x="747" y="63"/>
                  </a:lnTo>
                  <a:lnTo>
                    <a:pt x="492" y="51"/>
                  </a:lnTo>
                  <a:lnTo>
                    <a:pt x="384" y="39"/>
                  </a:lnTo>
                  <a:lnTo>
                    <a:pt x="303" y="39"/>
                  </a:lnTo>
                  <a:lnTo>
                    <a:pt x="135" y="39"/>
                  </a:lnTo>
                  <a:lnTo>
                    <a:pt x="21" y="21"/>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7335" name="Freeform 7"/>
            <p:cNvSpPr>
              <a:spLocks/>
            </p:cNvSpPr>
            <p:nvPr/>
          </p:nvSpPr>
          <p:spPr bwMode="auto">
            <a:xfrm>
              <a:off x="1518" y="2466"/>
              <a:ext cx="1878" cy="78"/>
            </a:xfrm>
            <a:custGeom>
              <a:avLst/>
              <a:gdLst/>
              <a:ahLst/>
              <a:cxnLst>
                <a:cxn ang="0">
                  <a:pos x="21" y="9"/>
                </a:cxn>
                <a:cxn ang="0">
                  <a:pos x="507" y="0"/>
                </a:cxn>
                <a:cxn ang="0">
                  <a:pos x="861" y="18"/>
                </a:cxn>
                <a:cxn ang="0">
                  <a:pos x="978" y="9"/>
                </a:cxn>
                <a:cxn ang="0">
                  <a:pos x="1254" y="36"/>
                </a:cxn>
                <a:cxn ang="0">
                  <a:pos x="1473" y="45"/>
                </a:cxn>
                <a:cxn ang="0">
                  <a:pos x="1548" y="51"/>
                </a:cxn>
                <a:cxn ang="0">
                  <a:pos x="1620" y="63"/>
                </a:cxn>
                <a:cxn ang="0">
                  <a:pos x="1878" y="78"/>
                </a:cxn>
                <a:cxn ang="0">
                  <a:pos x="1464" y="78"/>
                </a:cxn>
                <a:cxn ang="0">
                  <a:pos x="1167" y="72"/>
                </a:cxn>
                <a:cxn ang="0">
                  <a:pos x="987" y="66"/>
                </a:cxn>
                <a:cxn ang="0">
                  <a:pos x="855" y="66"/>
                </a:cxn>
                <a:cxn ang="0">
                  <a:pos x="612" y="45"/>
                </a:cxn>
                <a:cxn ang="0">
                  <a:pos x="489" y="30"/>
                </a:cxn>
                <a:cxn ang="0">
                  <a:pos x="345" y="30"/>
                </a:cxn>
                <a:cxn ang="0">
                  <a:pos x="186" y="21"/>
                </a:cxn>
                <a:cxn ang="0">
                  <a:pos x="0" y="3"/>
                </a:cxn>
                <a:cxn ang="0">
                  <a:pos x="69" y="12"/>
                </a:cxn>
              </a:cxnLst>
              <a:rect l="0" t="0" r="r" b="b"/>
              <a:pathLst>
                <a:path w="1878" h="78">
                  <a:moveTo>
                    <a:pt x="21" y="9"/>
                  </a:moveTo>
                  <a:lnTo>
                    <a:pt x="507" y="0"/>
                  </a:lnTo>
                  <a:lnTo>
                    <a:pt x="861" y="18"/>
                  </a:lnTo>
                  <a:lnTo>
                    <a:pt x="978" y="9"/>
                  </a:lnTo>
                  <a:lnTo>
                    <a:pt x="1254" y="36"/>
                  </a:lnTo>
                  <a:lnTo>
                    <a:pt x="1473" y="45"/>
                  </a:lnTo>
                  <a:lnTo>
                    <a:pt x="1548" y="51"/>
                  </a:lnTo>
                  <a:lnTo>
                    <a:pt x="1620" y="63"/>
                  </a:lnTo>
                  <a:lnTo>
                    <a:pt x="1878" y="78"/>
                  </a:lnTo>
                  <a:lnTo>
                    <a:pt x="1464" y="78"/>
                  </a:lnTo>
                  <a:lnTo>
                    <a:pt x="1167" y="72"/>
                  </a:lnTo>
                  <a:lnTo>
                    <a:pt x="987" y="66"/>
                  </a:lnTo>
                  <a:lnTo>
                    <a:pt x="855" y="66"/>
                  </a:lnTo>
                  <a:lnTo>
                    <a:pt x="612" y="45"/>
                  </a:lnTo>
                  <a:lnTo>
                    <a:pt x="489" y="30"/>
                  </a:lnTo>
                  <a:lnTo>
                    <a:pt x="345" y="30"/>
                  </a:lnTo>
                  <a:lnTo>
                    <a:pt x="186" y="21"/>
                  </a:lnTo>
                  <a:lnTo>
                    <a:pt x="0" y="3"/>
                  </a:lnTo>
                  <a:lnTo>
                    <a:pt x="69" y="12"/>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7336" name="Freeform 8"/>
            <p:cNvSpPr>
              <a:spLocks/>
            </p:cNvSpPr>
            <p:nvPr/>
          </p:nvSpPr>
          <p:spPr bwMode="auto">
            <a:xfrm>
              <a:off x="2691" y="2379"/>
              <a:ext cx="714" cy="48"/>
            </a:xfrm>
            <a:custGeom>
              <a:avLst/>
              <a:gdLst/>
              <a:ahLst/>
              <a:cxnLst>
                <a:cxn ang="0">
                  <a:pos x="0" y="42"/>
                </a:cxn>
                <a:cxn ang="0">
                  <a:pos x="318" y="0"/>
                </a:cxn>
                <a:cxn ang="0">
                  <a:pos x="426" y="0"/>
                </a:cxn>
                <a:cxn ang="0">
                  <a:pos x="486" y="9"/>
                </a:cxn>
                <a:cxn ang="0">
                  <a:pos x="714" y="21"/>
                </a:cxn>
                <a:cxn ang="0">
                  <a:pos x="528" y="33"/>
                </a:cxn>
                <a:cxn ang="0">
                  <a:pos x="432" y="27"/>
                </a:cxn>
                <a:cxn ang="0">
                  <a:pos x="297" y="27"/>
                </a:cxn>
                <a:cxn ang="0">
                  <a:pos x="210" y="48"/>
                </a:cxn>
                <a:cxn ang="0">
                  <a:pos x="0" y="42"/>
                </a:cxn>
              </a:cxnLst>
              <a:rect l="0" t="0" r="r" b="b"/>
              <a:pathLst>
                <a:path w="714" h="48">
                  <a:moveTo>
                    <a:pt x="0" y="42"/>
                  </a:moveTo>
                  <a:lnTo>
                    <a:pt x="318" y="0"/>
                  </a:lnTo>
                  <a:lnTo>
                    <a:pt x="426" y="0"/>
                  </a:lnTo>
                  <a:lnTo>
                    <a:pt x="486" y="9"/>
                  </a:lnTo>
                  <a:lnTo>
                    <a:pt x="714" y="21"/>
                  </a:lnTo>
                  <a:lnTo>
                    <a:pt x="528" y="33"/>
                  </a:lnTo>
                  <a:lnTo>
                    <a:pt x="432" y="27"/>
                  </a:lnTo>
                  <a:lnTo>
                    <a:pt x="297" y="27"/>
                  </a:lnTo>
                  <a:lnTo>
                    <a:pt x="210" y="48"/>
                  </a:lnTo>
                  <a:lnTo>
                    <a:pt x="0" y="4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37" name="Freeform 9"/>
            <p:cNvSpPr>
              <a:spLocks/>
            </p:cNvSpPr>
            <p:nvPr/>
          </p:nvSpPr>
          <p:spPr bwMode="auto">
            <a:xfrm>
              <a:off x="1158" y="2229"/>
              <a:ext cx="2271" cy="189"/>
            </a:xfrm>
            <a:custGeom>
              <a:avLst/>
              <a:gdLst/>
              <a:ahLst/>
              <a:cxnLst>
                <a:cxn ang="0">
                  <a:pos x="3" y="0"/>
                </a:cxn>
                <a:cxn ang="0">
                  <a:pos x="1170" y="6"/>
                </a:cxn>
                <a:cxn ang="0">
                  <a:pos x="1362" y="6"/>
                </a:cxn>
                <a:cxn ang="0">
                  <a:pos x="1917" y="12"/>
                </a:cxn>
                <a:cxn ang="0">
                  <a:pos x="2271" y="12"/>
                </a:cxn>
                <a:cxn ang="0">
                  <a:pos x="2271" y="96"/>
                </a:cxn>
                <a:cxn ang="0">
                  <a:pos x="1923" y="87"/>
                </a:cxn>
                <a:cxn ang="0">
                  <a:pos x="1872" y="87"/>
                </a:cxn>
                <a:cxn ang="0">
                  <a:pos x="1767" y="105"/>
                </a:cxn>
                <a:cxn ang="0">
                  <a:pos x="1323" y="189"/>
                </a:cxn>
                <a:cxn ang="0">
                  <a:pos x="1182" y="186"/>
                </a:cxn>
                <a:cxn ang="0">
                  <a:pos x="699" y="186"/>
                </a:cxn>
                <a:cxn ang="0">
                  <a:pos x="0" y="183"/>
                </a:cxn>
                <a:cxn ang="0">
                  <a:pos x="3" y="0"/>
                </a:cxn>
              </a:cxnLst>
              <a:rect l="0" t="0" r="r" b="b"/>
              <a:pathLst>
                <a:path w="2271" h="189">
                  <a:moveTo>
                    <a:pt x="3" y="0"/>
                  </a:moveTo>
                  <a:lnTo>
                    <a:pt x="1170" y="6"/>
                  </a:lnTo>
                  <a:lnTo>
                    <a:pt x="1362" y="6"/>
                  </a:lnTo>
                  <a:lnTo>
                    <a:pt x="1917" y="12"/>
                  </a:lnTo>
                  <a:lnTo>
                    <a:pt x="2271" y="12"/>
                  </a:lnTo>
                  <a:lnTo>
                    <a:pt x="2271" y="96"/>
                  </a:lnTo>
                  <a:lnTo>
                    <a:pt x="1923" y="87"/>
                  </a:lnTo>
                  <a:lnTo>
                    <a:pt x="1872" y="87"/>
                  </a:lnTo>
                  <a:lnTo>
                    <a:pt x="1767" y="105"/>
                  </a:lnTo>
                  <a:lnTo>
                    <a:pt x="1323" y="189"/>
                  </a:lnTo>
                  <a:lnTo>
                    <a:pt x="1182" y="186"/>
                  </a:lnTo>
                  <a:lnTo>
                    <a:pt x="699" y="186"/>
                  </a:lnTo>
                  <a:lnTo>
                    <a:pt x="0" y="183"/>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38" name="Freeform 10"/>
            <p:cNvSpPr>
              <a:spLocks/>
            </p:cNvSpPr>
            <p:nvPr/>
          </p:nvSpPr>
          <p:spPr bwMode="auto">
            <a:xfrm>
              <a:off x="1158" y="1848"/>
              <a:ext cx="2271" cy="396"/>
            </a:xfrm>
            <a:custGeom>
              <a:avLst/>
              <a:gdLst/>
              <a:ahLst/>
              <a:cxnLst>
                <a:cxn ang="0">
                  <a:pos x="0" y="378"/>
                </a:cxn>
                <a:cxn ang="0">
                  <a:pos x="2277" y="396"/>
                </a:cxn>
                <a:cxn ang="0">
                  <a:pos x="2277" y="297"/>
                </a:cxn>
                <a:cxn ang="0">
                  <a:pos x="1395" y="297"/>
                </a:cxn>
                <a:cxn ang="0">
                  <a:pos x="849" y="186"/>
                </a:cxn>
                <a:cxn ang="0">
                  <a:pos x="753" y="186"/>
                </a:cxn>
                <a:cxn ang="0">
                  <a:pos x="345" y="0"/>
                </a:cxn>
                <a:cxn ang="0">
                  <a:pos x="3" y="0"/>
                </a:cxn>
                <a:cxn ang="0">
                  <a:pos x="0" y="378"/>
                </a:cxn>
              </a:cxnLst>
              <a:rect l="0" t="0" r="r" b="b"/>
              <a:pathLst>
                <a:path w="2277" h="396">
                  <a:moveTo>
                    <a:pt x="0" y="378"/>
                  </a:moveTo>
                  <a:lnTo>
                    <a:pt x="2277" y="396"/>
                  </a:lnTo>
                  <a:lnTo>
                    <a:pt x="2277" y="297"/>
                  </a:lnTo>
                  <a:lnTo>
                    <a:pt x="1395" y="297"/>
                  </a:lnTo>
                  <a:lnTo>
                    <a:pt x="849" y="186"/>
                  </a:lnTo>
                  <a:lnTo>
                    <a:pt x="753" y="186"/>
                  </a:lnTo>
                  <a:lnTo>
                    <a:pt x="345" y="0"/>
                  </a:lnTo>
                  <a:lnTo>
                    <a:pt x="3" y="0"/>
                  </a:lnTo>
                  <a:lnTo>
                    <a:pt x="0" y="378"/>
                  </a:lnTo>
                  <a:close/>
                </a:path>
              </a:pathLst>
            </a:custGeom>
            <a:solidFill>
              <a:srgbClr val="00FF99"/>
            </a:solidFill>
            <a:ln w="9525">
              <a:solidFill>
                <a:schemeClr val="tx1"/>
              </a:solidFill>
              <a:round/>
              <a:headEnd/>
              <a:tailEnd/>
            </a:ln>
            <a:effectLst/>
          </p:spPr>
          <p:txBody>
            <a:bodyPr wrap="none" anchor="ctr"/>
            <a:lstStyle/>
            <a:p>
              <a:endParaRPr lang="en-US" dirty="0"/>
            </a:p>
          </p:txBody>
        </p:sp>
        <p:grpSp>
          <p:nvGrpSpPr>
            <p:cNvPr id="3" name="Group 11"/>
            <p:cNvGrpSpPr>
              <a:grpSpLocks/>
            </p:cNvGrpSpPr>
            <p:nvPr/>
          </p:nvGrpSpPr>
          <p:grpSpPr bwMode="auto">
            <a:xfrm>
              <a:off x="3014" y="2169"/>
              <a:ext cx="97" cy="653"/>
              <a:chOff x="3014" y="2169"/>
              <a:chExt cx="97" cy="653"/>
            </a:xfrm>
          </p:grpSpPr>
          <p:sp>
            <p:nvSpPr>
              <p:cNvPr id="227340" name="Freeform 12"/>
              <p:cNvSpPr>
                <a:spLocks/>
              </p:cNvSpPr>
              <p:nvPr/>
            </p:nvSpPr>
            <p:spPr bwMode="auto">
              <a:xfrm>
                <a:off x="3077" y="216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7341" name="Freeform 13"/>
              <p:cNvSpPr>
                <a:spLocks/>
              </p:cNvSpPr>
              <p:nvPr/>
            </p:nvSpPr>
            <p:spPr bwMode="auto">
              <a:xfrm>
                <a:off x="3014" y="223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42" name="Freeform 14"/>
              <p:cNvSpPr>
                <a:spLocks/>
              </p:cNvSpPr>
              <p:nvPr/>
            </p:nvSpPr>
            <p:spPr bwMode="auto">
              <a:xfrm>
                <a:off x="3020" y="237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43" name="Freeform 15"/>
              <p:cNvSpPr>
                <a:spLocks/>
              </p:cNvSpPr>
              <p:nvPr/>
            </p:nvSpPr>
            <p:spPr bwMode="auto">
              <a:xfrm>
                <a:off x="3015" y="251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44" name="Freeform 16"/>
              <p:cNvSpPr>
                <a:spLocks/>
              </p:cNvSpPr>
              <p:nvPr/>
            </p:nvSpPr>
            <p:spPr bwMode="auto">
              <a:xfrm>
                <a:off x="3033" y="265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7345" name="Freeform 17"/>
              <p:cNvSpPr>
                <a:spLocks/>
              </p:cNvSpPr>
              <p:nvPr/>
            </p:nvSpPr>
            <p:spPr bwMode="auto">
              <a:xfrm>
                <a:off x="3068" y="231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46" name="Freeform 18"/>
              <p:cNvSpPr>
                <a:spLocks/>
              </p:cNvSpPr>
              <p:nvPr/>
            </p:nvSpPr>
            <p:spPr bwMode="auto">
              <a:xfrm>
                <a:off x="3057" y="240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47" name="Freeform 19"/>
              <p:cNvSpPr>
                <a:spLocks/>
              </p:cNvSpPr>
              <p:nvPr/>
            </p:nvSpPr>
            <p:spPr bwMode="auto">
              <a:xfrm>
                <a:off x="3062" y="255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48" name="Freeform 20"/>
              <p:cNvSpPr>
                <a:spLocks/>
              </p:cNvSpPr>
              <p:nvPr/>
            </p:nvSpPr>
            <p:spPr bwMode="auto">
              <a:xfrm>
                <a:off x="3063" y="267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4" name="Group 21"/>
            <p:cNvGrpSpPr>
              <a:grpSpLocks/>
            </p:cNvGrpSpPr>
            <p:nvPr/>
          </p:nvGrpSpPr>
          <p:grpSpPr bwMode="auto">
            <a:xfrm>
              <a:off x="2403" y="2123"/>
              <a:ext cx="86" cy="681"/>
              <a:chOff x="2403" y="2123"/>
              <a:chExt cx="86" cy="681"/>
            </a:xfrm>
          </p:grpSpPr>
          <p:sp>
            <p:nvSpPr>
              <p:cNvPr id="227350" name="Freeform 22"/>
              <p:cNvSpPr>
                <a:spLocks/>
              </p:cNvSpPr>
              <p:nvPr/>
            </p:nvSpPr>
            <p:spPr bwMode="auto">
              <a:xfrm>
                <a:off x="2403" y="212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7351" name="Freeform 23"/>
              <p:cNvSpPr>
                <a:spLocks/>
              </p:cNvSpPr>
              <p:nvPr/>
            </p:nvSpPr>
            <p:spPr bwMode="auto">
              <a:xfrm>
                <a:off x="2408" y="261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52" name="Freeform 24"/>
              <p:cNvSpPr>
                <a:spLocks/>
              </p:cNvSpPr>
              <p:nvPr/>
            </p:nvSpPr>
            <p:spPr bwMode="auto">
              <a:xfrm>
                <a:off x="2405" y="247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53" name="Freeform 25"/>
              <p:cNvSpPr>
                <a:spLocks/>
              </p:cNvSpPr>
              <p:nvPr/>
            </p:nvSpPr>
            <p:spPr bwMode="auto">
              <a:xfrm>
                <a:off x="2403" y="223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54" name="Freeform 26"/>
              <p:cNvSpPr>
                <a:spLocks/>
              </p:cNvSpPr>
              <p:nvPr/>
            </p:nvSpPr>
            <p:spPr bwMode="auto">
              <a:xfrm>
                <a:off x="2447" y="241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55" name="Freeform 27"/>
              <p:cNvSpPr>
                <a:spLocks/>
              </p:cNvSpPr>
              <p:nvPr/>
            </p:nvSpPr>
            <p:spPr bwMode="auto">
              <a:xfrm>
                <a:off x="2447" y="253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56" name="Freeform 28"/>
              <p:cNvSpPr>
                <a:spLocks/>
              </p:cNvSpPr>
              <p:nvPr/>
            </p:nvSpPr>
            <p:spPr bwMode="auto">
              <a:xfrm>
                <a:off x="2442" y="264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5" name="Group 29"/>
            <p:cNvGrpSpPr>
              <a:grpSpLocks/>
            </p:cNvGrpSpPr>
            <p:nvPr/>
          </p:nvGrpSpPr>
          <p:grpSpPr bwMode="auto">
            <a:xfrm>
              <a:off x="1890" y="2042"/>
              <a:ext cx="114" cy="621"/>
              <a:chOff x="1890" y="2042"/>
              <a:chExt cx="114" cy="621"/>
            </a:xfrm>
          </p:grpSpPr>
          <p:sp>
            <p:nvSpPr>
              <p:cNvPr id="227358" name="Freeform 30"/>
              <p:cNvSpPr>
                <a:spLocks/>
              </p:cNvSpPr>
              <p:nvPr/>
            </p:nvSpPr>
            <p:spPr bwMode="auto">
              <a:xfrm>
                <a:off x="1916" y="204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7359" name="Freeform 31"/>
              <p:cNvSpPr>
                <a:spLocks/>
              </p:cNvSpPr>
              <p:nvPr/>
            </p:nvSpPr>
            <p:spPr bwMode="auto">
              <a:xfrm>
                <a:off x="1890" y="223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60" name="Freeform 32"/>
              <p:cNvSpPr>
                <a:spLocks/>
              </p:cNvSpPr>
              <p:nvPr/>
            </p:nvSpPr>
            <p:spPr bwMode="auto">
              <a:xfrm>
                <a:off x="1898" y="246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61" name="Freeform 33"/>
              <p:cNvSpPr>
                <a:spLocks/>
              </p:cNvSpPr>
              <p:nvPr/>
            </p:nvSpPr>
            <p:spPr bwMode="auto">
              <a:xfrm>
                <a:off x="1916" y="240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7362" name="Freeform 34"/>
              <p:cNvSpPr>
                <a:spLocks/>
              </p:cNvSpPr>
              <p:nvPr/>
            </p:nvSpPr>
            <p:spPr bwMode="auto">
              <a:xfrm>
                <a:off x="1922" y="249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6" name="Group 35"/>
            <p:cNvGrpSpPr>
              <a:grpSpLocks/>
            </p:cNvGrpSpPr>
            <p:nvPr/>
          </p:nvGrpSpPr>
          <p:grpSpPr bwMode="auto">
            <a:xfrm>
              <a:off x="1319" y="1848"/>
              <a:ext cx="135" cy="615"/>
              <a:chOff x="1319" y="1848"/>
              <a:chExt cx="135" cy="615"/>
            </a:xfrm>
          </p:grpSpPr>
          <p:sp>
            <p:nvSpPr>
              <p:cNvPr id="227364" name="Freeform 36"/>
              <p:cNvSpPr>
                <a:spLocks/>
              </p:cNvSpPr>
              <p:nvPr/>
            </p:nvSpPr>
            <p:spPr bwMode="auto">
              <a:xfrm>
                <a:off x="1322" y="184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7365" name="Freeform 37"/>
              <p:cNvSpPr>
                <a:spLocks/>
              </p:cNvSpPr>
              <p:nvPr/>
            </p:nvSpPr>
            <p:spPr bwMode="auto">
              <a:xfrm>
                <a:off x="1319" y="2228"/>
                <a:ext cx="133" cy="181"/>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7366" name="Freeform 38"/>
              <p:cNvSpPr>
                <a:spLocks/>
              </p:cNvSpPr>
              <p:nvPr/>
            </p:nvSpPr>
            <p:spPr bwMode="auto">
              <a:xfrm>
                <a:off x="1380" y="240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sp>
        <p:nvSpPr>
          <p:cNvPr id="227371" name="Text Box 43"/>
          <p:cNvSpPr txBox="1">
            <a:spLocks noChangeArrowheads="1"/>
          </p:cNvSpPr>
          <p:nvPr/>
        </p:nvSpPr>
        <p:spPr bwMode="auto">
          <a:xfrm>
            <a:off x="129857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A</a:t>
            </a:r>
          </a:p>
        </p:txBody>
      </p:sp>
      <p:sp>
        <p:nvSpPr>
          <p:cNvPr id="227372" name="Text Box 44"/>
          <p:cNvSpPr txBox="1">
            <a:spLocks noChangeArrowheads="1"/>
          </p:cNvSpPr>
          <p:nvPr/>
        </p:nvSpPr>
        <p:spPr bwMode="auto">
          <a:xfrm>
            <a:off x="7021513"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D</a:t>
            </a:r>
          </a:p>
        </p:txBody>
      </p:sp>
      <p:sp>
        <p:nvSpPr>
          <p:cNvPr id="227373" name="Text Box 45"/>
          <p:cNvSpPr txBox="1">
            <a:spLocks noChangeArrowheads="1"/>
          </p:cNvSpPr>
          <p:nvPr/>
        </p:nvSpPr>
        <p:spPr bwMode="auto">
          <a:xfrm>
            <a:off x="493077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C</a:t>
            </a:r>
          </a:p>
        </p:txBody>
      </p:sp>
      <p:sp>
        <p:nvSpPr>
          <p:cNvPr id="227374" name="Text Box 46"/>
          <p:cNvSpPr txBox="1">
            <a:spLocks noChangeArrowheads="1"/>
          </p:cNvSpPr>
          <p:nvPr/>
        </p:nvSpPr>
        <p:spPr bwMode="auto">
          <a:xfrm>
            <a:off x="3251200"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B</a:t>
            </a:r>
          </a:p>
        </p:txBody>
      </p:sp>
      <p:sp>
        <p:nvSpPr>
          <p:cNvPr id="227375" name="Text Box 47"/>
          <p:cNvSpPr txBox="1">
            <a:spLocks noChangeArrowheads="1"/>
          </p:cNvSpPr>
          <p:nvPr/>
        </p:nvSpPr>
        <p:spPr bwMode="auto">
          <a:xfrm>
            <a:off x="247650" y="2576513"/>
            <a:ext cx="736600" cy="304800"/>
          </a:xfrm>
          <a:prstGeom prst="rect">
            <a:avLst/>
          </a:prstGeom>
          <a:noFill/>
          <a:ln w="9525">
            <a:noFill/>
            <a:miter lim="800000"/>
            <a:headEnd/>
            <a:tailEnd/>
          </a:ln>
          <a:effectLst/>
        </p:spPr>
        <p:txBody>
          <a:bodyPr wrap="none">
            <a:spAutoFit/>
          </a:bodyPr>
          <a:lstStyle/>
          <a:p>
            <a:r>
              <a:rPr lang="en-US" sz="1400" b="1" i="1" dirty="0">
                <a:latin typeface="Arial" charset="0"/>
              </a:rPr>
              <a:t>Datum</a:t>
            </a:r>
          </a:p>
        </p:txBody>
      </p:sp>
      <p:sp>
        <p:nvSpPr>
          <p:cNvPr id="227376" name="Text Box 48"/>
          <p:cNvSpPr txBox="1">
            <a:spLocks noChangeArrowheads="1"/>
          </p:cNvSpPr>
          <p:nvPr/>
        </p:nvSpPr>
        <p:spPr bwMode="auto">
          <a:xfrm>
            <a:off x="1978025" y="2076450"/>
            <a:ext cx="1296988" cy="304800"/>
          </a:xfrm>
          <a:prstGeom prst="rect">
            <a:avLst/>
          </a:prstGeom>
          <a:noFill/>
          <a:ln w="9525">
            <a:noFill/>
            <a:miter lim="800000"/>
            <a:headEnd/>
            <a:tailEnd/>
          </a:ln>
          <a:effectLst/>
        </p:spPr>
        <p:txBody>
          <a:bodyPr wrap="none">
            <a:spAutoFit/>
          </a:bodyPr>
          <a:lstStyle/>
          <a:p>
            <a:r>
              <a:rPr lang="en-US" sz="1400" b="1" dirty="0">
                <a:latin typeface="Arial" charset="0"/>
              </a:rPr>
              <a:t>Coastal Plain</a:t>
            </a:r>
          </a:p>
        </p:txBody>
      </p:sp>
      <p:sp>
        <p:nvSpPr>
          <p:cNvPr id="227377" name="Text Box 49"/>
          <p:cNvSpPr txBox="1">
            <a:spLocks noChangeArrowheads="1"/>
          </p:cNvSpPr>
          <p:nvPr/>
        </p:nvSpPr>
        <p:spPr bwMode="auto">
          <a:xfrm>
            <a:off x="1858963" y="2919413"/>
            <a:ext cx="1643062" cy="304800"/>
          </a:xfrm>
          <a:prstGeom prst="rect">
            <a:avLst/>
          </a:prstGeom>
          <a:noFill/>
          <a:ln w="9525">
            <a:noFill/>
            <a:miter lim="800000"/>
            <a:headEnd/>
            <a:tailEnd/>
          </a:ln>
          <a:effectLst/>
        </p:spPr>
        <p:txBody>
          <a:bodyPr wrap="none">
            <a:spAutoFit/>
          </a:bodyPr>
          <a:lstStyle/>
          <a:p>
            <a:r>
              <a:rPr lang="en-US" sz="1400" b="1" dirty="0">
                <a:latin typeface="Arial" charset="0"/>
              </a:rPr>
              <a:t>Nearshore Sands</a:t>
            </a:r>
          </a:p>
        </p:txBody>
      </p:sp>
      <p:sp>
        <p:nvSpPr>
          <p:cNvPr id="227378" name="Text Box 50"/>
          <p:cNvSpPr txBox="1">
            <a:spLocks noChangeArrowheads="1"/>
          </p:cNvSpPr>
          <p:nvPr/>
        </p:nvSpPr>
        <p:spPr bwMode="auto">
          <a:xfrm>
            <a:off x="1595438" y="4022725"/>
            <a:ext cx="1600200" cy="304800"/>
          </a:xfrm>
          <a:prstGeom prst="rect">
            <a:avLst/>
          </a:prstGeom>
          <a:noFill/>
          <a:ln w="9525">
            <a:noFill/>
            <a:miter lim="800000"/>
            <a:headEnd/>
            <a:tailEnd/>
          </a:ln>
          <a:effectLst/>
        </p:spPr>
        <p:txBody>
          <a:bodyPr wrap="none">
            <a:spAutoFit/>
          </a:bodyPr>
          <a:lstStyle/>
          <a:p>
            <a:r>
              <a:rPr lang="en-US" sz="1400" b="1" dirty="0">
                <a:latin typeface="Arial" charset="0"/>
              </a:rPr>
              <a:t>Shelf Mudstones</a:t>
            </a:r>
          </a:p>
        </p:txBody>
      </p:sp>
      <p:sp>
        <p:nvSpPr>
          <p:cNvPr id="227379" name="Text Box 51"/>
          <p:cNvSpPr txBox="1">
            <a:spLocks noChangeArrowheads="1"/>
          </p:cNvSpPr>
          <p:nvPr/>
        </p:nvSpPr>
        <p:spPr bwMode="auto">
          <a:xfrm>
            <a:off x="6746875" y="5880100"/>
            <a:ext cx="1819275" cy="260350"/>
          </a:xfrm>
          <a:prstGeom prst="rect">
            <a:avLst/>
          </a:prstGeom>
          <a:noFill/>
          <a:ln w="9525">
            <a:noFill/>
            <a:miter lim="800000"/>
            <a:headEnd/>
            <a:tailEnd/>
          </a:ln>
          <a:effectLst/>
        </p:spPr>
        <p:txBody>
          <a:bodyPr wrap="none">
            <a:spAutoFit/>
          </a:bodyPr>
          <a:lstStyle/>
          <a:p>
            <a:r>
              <a:rPr lang="en-US" sz="1100" b="1" dirty="0">
                <a:latin typeface="Arial" charset="0"/>
              </a:rPr>
              <a:t>Van Wagoner et al., 1990</a:t>
            </a:r>
          </a:p>
        </p:txBody>
      </p:sp>
      <p:sp>
        <p:nvSpPr>
          <p:cNvPr id="227380" name="Text Box 52"/>
          <p:cNvSpPr txBox="1">
            <a:spLocks noChangeArrowheads="1"/>
          </p:cNvSpPr>
          <p:nvPr/>
        </p:nvSpPr>
        <p:spPr bwMode="auto">
          <a:xfrm>
            <a:off x="6305550" y="6113463"/>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1990 reprinted with permission of the AAPG whose permission is required for further use.</a:t>
            </a:r>
          </a:p>
        </p:txBody>
      </p:sp>
      <p:cxnSp>
        <p:nvCxnSpPr>
          <p:cNvPr id="50" name="Straight Connector 49"/>
          <p:cNvCxnSpPr/>
          <p:nvPr/>
        </p:nvCxnSpPr>
        <p:spPr bwMode="auto">
          <a:xfrm>
            <a:off x="935182" y="2763983"/>
            <a:ext cx="7990609" cy="0"/>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r>
              <a:rPr lang="en-US" dirty="0"/>
              <a:t>Chronostratigraphy</a:t>
            </a:r>
          </a:p>
        </p:txBody>
      </p:sp>
      <p:sp>
        <p:nvSpPr>
          <p:cNvPr id="228356" name="Rectangle 4"/>
          <p:cNvSpPr>
            <a:spLocks noGrp="1" noChangeArrowheads="1"/>
          </p:cNvSpPr>
          <p:nvPr>
            <p:ph type="body" idx="4294967295"/>
          </p:nvPr>
        </p:nvSpPr>
        <p:spPr>
          <a:xfrm>
            <a:off x="197428" y="4695825"/>
            <a:ext cx="6120245" cy="1330325"/>
          </a:xfrm>
          <a:noFill/>
          <a:ln/>
        </p:spPr>
        <p:txBody>
          <a:bodyPr/>
          <a:lstStyle/>
          <a:p>
            <a:pPr marL="0" indent="0" algn="ctr">
              <a:buFontTx/>
              <a:buNone/>
            </a:pPr>
            <a:r>
              <a:rPr lang="en-US" sz="2400" dirty="0"/>
              <a:t>Here the correlation is based on an interpretation of time-equivalent stratal packages – i.e., parasequences </a:t>
            </a:r>
          </a:p>
        </p:txBody>
      </p:sp>
      <p:sp>
        <p:nvSpPr>
          <p:cNvPr id="228392" name="Text Box 40"/>
          <p:cNvSpPr txBox="1">
            <a:spLocks noChangeArrowheads="1"/>
          </p:cNvSpPr>
          <p:nvPr/>
        </p:nvSpPr>
        <p:spPr bwMode="auto">
          <a:xfrm>
            <a:off x="129857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A</a:t>
            </a:r>
          </a:p>
        </p:txBody>
      </p:sp>
      <p:sp>
        <p:nvSpPr>
          <p:cNvPr id="228393" name="Text Box 41"/>
          <p:cNvSpPr txBox="1">
            <a:spLocks noChangeArrowheads="1"/>
          </p:cNvSpPr>
          <p:nvPr/>
        </p:nvSpPr>
        <p:spPr bwMode="auto">
          <a:xfrm>
            <a:off x="7021513"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D</a:t>
            </a:r>
          </a:p>
        </p:txBody>
      </p:sp>
      <p:sp>
        <p:nvSpPr>
          <p:cNvPr id="228394" name="Text Box 42"/>
          <p:cNvSpPr txBox="1">
            <a:spLocks noChangeArrowheads="1"/>
          </p:cNvSpPr>
          <p:nvPr/>
        </p:nvSpPr>
        <p:spPr bwMode="auto">
          <a:xfrm>
            <a:off x="4930775"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C</a:t>
            </a:r>
          </a:p>
        </p:txBody>
      </p:sp>
      <p:sp>
        <p:nvSpPr>
          <p:cNvPr id="228395" name="Text Box 43"/>
          <p:cNvSpPr txBox="1">
            <a:spLocks noChangeArrowheads="1"/>
          </p:cNvSpPr>
          <p:nvPr/>
        </p:nvSpPr>
        <p:spPr bwMode="auto">
          <a:xfrm>
            <a:off x="3251200" y="1022350"/>
            <a:ext cx="882650" cy="366713"/>
          </a:xfrm>
          <a:prstGeom prst="rect">
            <a:avLst/>
          </a:prstGeom>
          <a:noFill/>
          <a:ln w="9525">
            <a:noFill/>
            <a:miter lim="800000"/>
            <a:headEnd/>
            <a:tailEnd/>
          </a:ln>
          <a:effectLst/>
        </p:spPr>
        <p:txBody>
          <a:bodyPr wrap="none">
            <a:spAutoFit/>
          </a:bodyPr>
          <a:lstStyle/>
          <a:p>
            <a:r>
              <a:rPr lang="en-US" sz="1800" b="1" dirty="0">
                <a:latin typeface="Arial" charset="0"/>
              </a:rPr>
              <a:t>Well B</a:t>
            </a:r>
          </a:p>
        </p:txBody>
      </p:sp>
      <p:grpSp>
        <p:nvGrpSpPr>
          <p:cNvPr id="2" name="Group 44"/>
          <p:cNvGrpSpPr>
            <a:grpSpLocks/>
          </p:cNvGrpSpPr>
          <p:nvPr/>
        </p:nvGrpSpPr>
        <p:grpSpPr bwMode="auto">
          <a:xfrm>
            <a:off x="923925" y="1497013"/>
            <a:ext cx="7761288" cy="2836862"/>
            <a:chOff x="3394" y="2184"/>
            <a:chExt cx="2232" cy="700"/>
          </a:xfrm>
        </p:grpSpPr>
        <p:grpSp>
          <p:nvGrpSpPr>
            <p:cNvPr id="3" name="Group 45"/>
            <p:cNvGrpSpPr>
              <a:grpSpLocks/>
            </p:cNvGrpSpPr>
            <p:nvPr/>
          </p:nvGrpSpPr>
          <p:grpSpPr bwMode="auto">
            <a:xfrm>
              <a:off x="3394" y="2184"/>
              <a:ext cx="2232" cy="700"/>
              <a:chOff x="1161" y="963"/>
              <a:chExt cx="2232" cy="700"/>
            </a:xfrm>
          </p:grpSpPr>
          <p:sp>
            <p:nvSpPr>
              <p:cNvPr id="228398" name="Rectangle 46"/>
              <p:cNvSpPr>
                <a:spLocks noChangeArrowheads="1"/>
              </p:cNvSpPr>
              <p:nvPr/>
            </p:nvSpPr>
            <p:spPr bwMode="auto">
              <a:xfrm>
                <a:off x="1161" y="963"/>
                <a:ext cx="2223" cy="690"/>
              </a:xfrm>
              <a:prstGeom prst="rect">
                <a:avLst/>
              </a:prstGeom>
              <a:solidFill>
                <a:schemeClr val="bg2"/>
              </a:solidFill>
              <a:ln w="9525">
                <a:solidFill>
                  <a:schemeClr val="tx1"/>
                </a:solidFill>
                <a:miter lim="800000"/>
                <a:headEnd/>
                <a:tailEnd/>
              </a:ln>
              <a:effectLst/>
            </p:spPr>
            <p:txBody>
              <a:bodyPr wrap="none" anchor="ctr"/>
              <a:lstStyle/>
              <a:p>
                <a:endParaRPr lang="en-US" dirty="0"/>
              </a:p>
            </p:txBody>
          </p:sp>
          <p:sp>
            <p:nvSpPr>
              <p:cNvPr id="228399" name="Freeform 47"/>
              <p:cNvSpPr>
                <a:spLocks/>
              </p:cNvSpPr>
              <p:nvPr/>
            </p:nvSpPr>
            <p:spPr bwMode="auto">
              <a:xfrm>
                <a:off x="1167" y="963"/>
                <a:ext cx="2226" cy="642"/>
              </a:xfrm>
              <a:custGeom>
                <a:avLst/>
                <a:gdLst/>
                <a:ahLst/>
                <a:cxnLst>
                  <a:cxn ang="0">
                    <a:pos x="354" y="639"/>
                  </a:cxn>
                  <a:cxn ang="0">
                    <a:pos x="0" y="639"/>
                  </a:cxn>
                  <a:cxn ang="0">
                    <a:pos x="0" y="0"/>
                  </a:cxn>
                  <a:cxn ang="0">
                    <a:pos x="2226" y="0"/>
                  </a:cxn>
                  <a:cxn ang="0">
                    <a:pos x="2226" y="48"/>
                  </a:cxn>
                  <a:cxn ang="0">
                    <a:pos x="2226" y="84"/>
                  </a:cxn>
                  <a:cxn ang="0">
                    <a:pos x="2082" y="84"/>
                  </a:cxn>
                  <a:cxn ang="0">
                    <a:pos x="2127" y="120"/>
                  </a:cxn>
                  <a:cxn ang="0">
                    <a:pos x="1947" y="120"/>
                  </a:cxn>
                  <a:cxn ang="0">
                    <a:pos x="1980" y="162"/>
                  </a:cxn>
                  <a:cxn ang="0">
                    <a:pos x="1443" y="162"/>
                  </a:cxn>
                  <a:cxn ang="0">
                    <a:pos x="1485" y="228"/>
                  </a:cxn>
                  <a:cxn ang="0">
                    <a:pos x="2217" y="228"/>
                  </a:cxn>
                  <a:cxn ang="0">
                    <a:pos x="2217" y="258"/>
                  </a:cxn>
                  <a:cxn ang="0">
                    <a:pos x="1635" y="258"/>
                  </a:cxn>
                  <a:cxn ang="0">
                    <a:pos x="1665" y="321"/>
                  </a:cxn>
                  <a:cxn ang="0">
                    <a:pos x="1083" y="303"/>
                  </a:cxn>
                  <a:cxn ang="0">
                    <a:pos x="1119" y="363"/>
                  </a:cxn>
                  <a:cxn ang="0">
                    <a:pos x="2106" y="363"/>
                  </a:cxn>
                  <a:cxn ang="0">
                    <a:pos x="2130" y="405"/>
                  </a:cxn>
                  <a:cxn ang="0">
                    <a:pos x="1356" y="405"/>
                  </a:cxn>
                  <a:cxn ang="0">
                    <a:pos x="1398" y="426"/>
                  </a:cxn>
                  <a:cxn ang="0">
                    <a:pos x="1323" y="426"/>
                  </a:cxn>
                  <a:cxn ang="0">
                    <a:pos x="1362" y="450"/>
                  </a:cxn>
                  <a:cxn ang="0">
                    <a:pos x="657" y="450"/>
                  </a:cxn>
                  <a:cxn ang="0">
                    <a:pos x="699" y="498"/>
                  </a:cxn>
                  <a:cxn ang="0">
                    <a:pos x="2079" y="498"/>
                  </a:cxn>
                  <a:cxn ang="0">
                    <a:pos x="2106" y="531"/>
                  </a:cxn>
                  <a:cxn ang="0">
                    <a:pos x="1425" y="531"/>
                  </a:cxn>
                  <a:cxn ang="0">
                    <a:pos x="1455" y="543"/>
                  </a:cxn>
                  <a:cxn ang="0">
                    <a:pos x="618" y="528"/>
                  </a:cxn>
                  <a:cxn ang="0">
                    <a:pos x="663" y="579"/>
                  </a:cxn>
                  <a:cxn ang="0">
                    <a:pos x="312" y="576"/>
                  </a:cxn>
                  <a:cxn ang="0">
                    <a:pos x="396" y="642"/>
                  </a:cxn>
                  <a:cxn ang="0">
                    <a:pos x="354" y="639"/>
                  </a:cxn>
                </a:cxnLst>
                <a:rect l="0" t="0" r="r" b="b"/>
                <a:pathLst>
                  <a:path w="2226" h="642">
                    <a:moveTo>
                      <a:pt x="354" y="639"/>
                    </a:moveTo>
                    <a:lnTo>
                      <a:pt x="0" y="639"/>
                    </a:lnTo>
                    <a:lnTo>
                      <a:pt x="0" y="0"/>
                    </a:lnTo>
                    <a:lnTo>
                      <a:pt x="2226" y="0"/>
                    </a:lnTo>
                    <a:lnTo>
                      <a:pt x="2226" y="48"/>
                    </a:lnTo>
                    <a:lnTo>
                      <a:pt x="2226" y="84"/>
                    </a:lnTo>
                    <a:lnTo>
                      <a:pt x="2082" y="84"/>
                    </a:lnTo>
                    <a:lnTo>
                      <a:pt x="2127" y="120"/>
                    </a:lnTo>
                    <a:lnTo>
                      <a:pt x="1947" y="120"/>
                    </a:lnTo>
                    <a:lnTo>
                      <a:pt x="1980" y="162"/>
                    </a:lnTo>
                    <a:lnTo>
                      <a:pt x="1443" y="162"/>
                    </a:lnTo>
                    <a:lnTo>
                      <a:pt x="1485" y="228"/>
                    </a:lnTo>
                    <a:lnTo>
                      <a:pt x="2217" y="228"/>
                    </a:lnTo>
                    <a:lnTo>
                      <a:pt x="2217" y="258"/>
                    </a:lnTo>
                    <a:lnTo>
                      <a:pt x="1635" y="258"/>
                    </a:lnTo>
                    <a:lnTo>
                      <a:pt x="1665" y="321"/>
                    </a:lnTo>
                    <a:lnTo>
                      <a:pt x="1083" y="303"/>
                    </a:lnTo>
                    <a:lnTo>
                      <a:pt x="1119" y="363"/>
                    </a:lnTo>
                    <a:lnTo>
                      <a:pt x="2106" y="363"/>
                    </a:lnTo>
                    <a:lnTo>
                      <a:pt x="2130" y="405"/>
                    </a:lnTo>
                    <a:lnTo>
                      <a:pt x="1356" y="405"/>
                    </a:lnTo>
                    <a:lnTo>
                      <a:pt x="1398" y="426"/>
                    </a:lnTo>
                    <a:lnTo>
                      <a:pt x="1323" y="426"/>
                    </a:lnTo>
                    <a:lnTo>
                      <a:pt x="1362" y="450"/>
                    </a:lnTo>
                    <a:lnTo>
                      <a:pt x="657" y="450"/>
                    </a:lnTo>
                    <a:lnTo>
                      <a:pt x="699" y="498"/>
                    </a:lnTo>
                    <a:lnTo>
                      <a:pt x="2079" y="498"/>
                    </a:lnTo>
                    <a:lnTo>
                      <a:pt x="2106" y="531"/>
                    </a:lnTo>
                    <a:lnTo>
                      <a:pt x="1425" y="531"/>
                    </a:lnTo>
                    <a:lnTo>
                      <a:pt x="1455" y="543"/>
                    </a:lnTo>
                    <a:lnTo>
                      <a:pt x="618" y="528"/>
                    </a:lnTo>
                    <a:lnTo>
                      <a:pt x="663" y="579"/>
                    </a:lnTo>
                    <a:lnTo>
                      <a:pt x="312" y="576"/>
                    </a:lnTo>
                    <a:lnTo>
                      <a:pt x="396" y="642"/>
                    </a:lnTo>
                    <a:lnTo>
                      <a:pt x="354" y="639"/>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00" name="Freeform 48"/>
              <p:cNvSpPr>
                <a:spLocks/>
              </p:cNvSpPr>
              <p:nvPr/>
            </p:nvSpPr>
            <p:spPr bwMode="auto">
              <a:xfrm>
                <a:off x="1164" y="966"/>
                <a:ext cx="2136" cy="495"/>
              </a:xfrm>
              <a:custGeom>
                <a:avLst/>
                <a:gdLst/>
                <a:ahLst/>
                <a:cxnLst>
                  <a:cxn ang="0">
                    <a:pos x="102" y="495"/>
                  </a:cxn>
                  <a:cxn ang="0">
                    <a:pos x="0" y="495"/>
                  </a:cxn>
                  <a:cxn ang="0">
                    <a:pos x="0" y="72"/>
                  </a:cxn>
                  <a:cxn ang="0">
                    <a:pos x="0" y="0"/>
                  </a:cxn>
                  <a:cxn ang="0">
                    <a:pos x="2136" y="0"/>
                  </a:cxn>
                  <a:cxn ang="0">
                    <a:pos x="2043" y="78"/>
                  </a:cxn>
                  <a:cxn ang="0">
                    <a:pos x="1347" y="78"/>
                  </a:cxn>
                  <a:cxn ang="0">
                    <a:pos x="1314" y="123"/>
                  </a:cxn>
                  <a:cxn ang="0">
                    <a:pos x="1194" y="123"/>
                  </a:cxn>
                  <a:cxn ang="0">
                    <a:pos x="1134" y="174"/>
                  </a:cxn>
                  <a:cxn ang="0">
                    <a:pos x="954" y="174"/>
                  </a:cxn>
                  <a:cxn ang="0">
                    <a:pos x="921" y="216"/>
                  </a:cxn>
                  <a:cxn ang="0">
                    <a:pos x="861" y="216"/>
                  </a:cxn>
                  <a:cxn ang="0">
                    <a:pos x="834" y="261"/>
                  </a:cxn>
                  <a:cxn ang="0">
                    <a:pos x="720" y="261"/>
                  </a:cxn>
                  <a:cxn ang="0">
                    <a:pos x="684" y="303"/>
                  </a:cxn>
                  <a:cxn ang="0">
                    <a:pos x="594" y="303"/>
                  </a:cxn>
                  <a:cxn ang="0">
                    <a:pos x="546" y="360"/>
                  </a:cxn>
                  <a:cxn ang="0">
                    <a:pos x="438" y="360"/>
                  </a:cxn>
                  <a:cxn ang="0">
                    <a:pos x="399" y="402"/>
                  </a:cxn>
                  <a:cxn ang="0">
                    <a:pos x="312" y="402"/>
                  </a:cxn>
                  <a:cxn ang="0">
                    <a:pos x="291" y="450"/>
                  </a:cxn>
                  <a:cxn ang="0">
                    <a:pos x="114" y="450"/>
                  </a:cxn>
                  <a:cxn ang="0">
                    <a:pos x="102" y="495"/>
                  </a:cxn>
                </a:cxnLst>
                <a:rect l="0" t="0" r="r" b="b"/>
                <a:pathLst>
                  <a:path w="2136" h="495">
                    <a:moveTo>
                      <a:pt x="102" y="495"/>
                    </a:moveTo>
                    <a:lnTo>
                      <a:pt x="0" y="495"/>
                    </a:lnTo>
                    <a:lnTo>
                      <a:pt x="0" y="72"/>
                    </a:lnTo>
                    <a:lnTo>
                      <a:pt x="0" y="0"/>
                    </a:lnTo>
                    <a:lnTo>
                      <a:pt x="2136" y="0"/>
                    </a:lnTo>
                    <a:lnTo>
                      <a:pt x="2043" y="78"/>
                    </a:lnTo>
                    <a:lnTo>
                      <a:pt x="1347" y="78"/>
                    </a:lnTo>
                    <a:lnTo>
                      <a:pt x="1314" y="123"/>
                    </a:lnTo>
                    <a:lnTo>
                      <a:pt x="1194" y="123"/>
                    </a:lnTo>
                    <a:lnTo>
                      <a:pt x="1134" y="174"/>
                    </a:lnTo>
                    <a:lnTo>
                      <a:pt x="954" y="174"/>
                    </a:lnTo>
                    <a:lnTo>
                      <a:pt x="921" y="216"/>
                    </a:lnTo>
                    <a:lnTo>
                      <a:pt x="861" y="216"/>
                    </a:lnTo>
                    <a:lnTo>
                      <a:pt x="834" y="261"/>
                    </a:lnTo>
                    <a:lnTo>
                      <a:pt x="720" y="261"/>
                    </a:lnTo>
                    <a:lnTo>
                      <a:pt x="684" y="303"/>
                    </a:lnTo>
                    <a:lnTo>
                      <a:pt x="594" y="303"/>
                    </a:lnTo>
                    <a:lnTo>
                      <a:pt x="546" y="360"/>
                    </a:lnTo>
                    <a:lnTo>
                      <a:pt x="438" y="360"/>
                    </a:lnTo>
                    <a:lnTo>
                      <a:pt x="399" y="402"/>
                    </a:lnTo>
                    <a:lnTo>
                      <a:pt x="312" y="402"/>
                    </a:lnTo>
                    <a:lnTo>
                      <a:pt x="291" y="450"/>
                    </a:lnTo>
                    <a:lnTo>
                      <a:pt x="114" y="450"/>
                    </a:lnTo>
                    <a:lnTo>
                      <a:pt x="102" y="495"/>
                    </a:lnTo>
                    <a:close/>
                  </a:path>
                </a:pathLst>
              </a:custGeom>
              <a:solidFill>
                <a:srgbClr val="00FF99"/>
              </a:solidFill>
              <a:ln w="9525">
                <a:solidFill>
                  <a:schemeClr val="tx1"/>
                </a:solidFill>
                <a:round/>
                <a:headEnd/>
                <a:tailEnd/>
              </a:ln>
              <a:effectLst/>
            </p:spPr>
            <p:txBody>
              <a:bodyPr wrap="none" anchor="ctr"/>
              <a:lstStyle/>
              <a:p>
                <a:endParaRPr lang="en-US" dirty="0"/>
              </a:p>
            </p:txBody>
          </p:sp>
          <p:grpSp>
            <p:nvGrpSpPr>
              <p:cNvPr id="4" name="Group 49"/>
              <p:cNvGrpSpPr>
                <a:grpSpLocks/>
              </p:cNvGrpSpPr>
              <p:nvPr/>
            </p:nvGrpSpPr>
            <p:grpSpPr bwMode="auto">
              <a:xfrm>
                <a:off x="3002" y="983"/>
                <a:ext cx="97" cy="653"/>
                <a:chOff x="3014" y="2169"/>
                <a:chExt cx="97" cy="653"/>
              </a:xfrm>
            </p:grpSpPr>
            <p:sp>
              <p:nvSpPr>
                <p:cNvPr id="228402" name="Freeform 50"/>
                <p:cNvSpPr>
                  <a:spLocks/>
                </p:cNvSpPr>
                <p:nvPr/>
              </p:nvSpPr>
              <p:spPr bwMode="auto">
                <a:xfrm>
                  <a:off x="3077" y="216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8403" name="Freeform 51"/>
                <p:cNvSpPr>
                  <a:spLocks/>
                </p:cNvSpPr>
                <p:nvPr/>
              </p:nvSpPr>
              <p:spPr bwMode="auto">
                <a:xfrm>
                  <a:off x="3014" y="223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04" name="Freeform 52"/>
                <p:cNvSpPr>
                  <a:spLocks/>
                </p:cNvSpPr>
                <p:nvPr/>
              </p:nvSpPr>
              <p:spPr bwMode="auto">
                <a:xfrm>
                  <a:off x="3020" y="237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05" name="Freeform 53"/>
                <p:cNvSpPr>
                  <a:spLocks/>
                </p:cNvSpPr>
                <p:nvPr/>
              </p:nvSpPr>
              <p:spPr bwMode="auto">
                <a:xfrm>
                  <a:off x="3015" y="251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06" name="Freeform 54"/>
                <p:cNvSpPr>
                  <a:spLocks/>
                </p:cNvSpPr>
                <p:nvPr/>
              </p:nvSpPr>
              <p:spPr bwMode="auto">
                <a:xfrm>
                  <a:off x="3033" y="265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8407" name="Freeform 55"/>
                <p:cNvSpPr>
                  <a:spLocks/>
                </p:cNvSpPr>
                <p:nvPr/>
              </p:nvSpPr>
              <p:spPr bwMode="auto">
                <a:xfrm>
                  <a:off x="3068" y="231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08" name="Freeform 56"/>
                <p:cNvSpPr>
                  <a:spLocks/>
                </p:cNvSpPr>
                <p:nvPr/>
              </p:nvSpPr>
              <p:spPr bwMode="auto">
                <a:xfrm>
                  <a:off x="3057" y="240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09" name="Freeform 57"/>
                <p:cNvSpPr>
                  <a:spLocks/>
                </p:cNvSpPr>
                <p:nvPr/>
              </p:nvSpPr>
              <p:spPr bwMode="auto">
                <a:xfrm>
                  <a:off x="3062" y="255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10" name="Freeform 58"/>
                <p:cNvSpPr>
                  <a:spLocks/>
                </p:cNvSpPr>
                <p:nvPr/>
              </p:nvSpPr>
              <p:spPr bwMode="auto">
                <a:xfrm>
                  <a:off x="3063" y="267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5" name="Group 59"/>
              <p:cNvGrpSpPr>
                <a:grpSpLocks/>
              </p:cNvGrpSpPr>
              <p:nvPr/>
            </p:nvGrpSpPr>
            <p:grpSpPr bwMode="auto">
              <a:xfrm>
                <a:off x="2381" y="975"/>
                <a:ext cx="86" cy="681"/>
                <a:chOff x="2403" y="2123"/>
                <a:chExt cx="86" cy="681"/>
              </a:xfrm>
            </p:grpSpPr>
            <p:sp>
              <p:nvSpPr>
                <p:cNvPr id="228412" name="Freeform 60"/>
                <p:cNvSpPr>
                  <a:spLocks/>
                </p:cNvSpPr>
                <p:nvPr/>
              </p:nvSpPr>
              <p:spPr bwMode="auto">
                <a:xfrm>
                  <a:off x="2403" y="212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8413" name="Freeform 61"/>
                <p:cNvSpPr>
                  <a:spLocks/>
                </p:cNvSpPr>
                <p:nvPr/>
              </p:nvSpPr>
              <p:spPr bwMode="auto">
                <a:xfrm>
                  <a:off x="2408" y="261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14" name="Freeform 62"/>
                <p:cNvSpPr>
                  <a:spLocks/>
                </p:cNvSpPr>
                <p:nvPr/>
              </p:nvSpPr>
              <p:spPr bwMode="auto">
                <a:xfrm>
                  <a:off x="2405" y="247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15" name="Freeform 63"/>
                <p:cNvSpPr>
                  <a:spLocks/>
                </p:cNvSpPr>
                <p:nvPr/>
              </p:nvSpPr>
              <p:spPr bwMode="auto">
                <a:xfrm>
                  <a:off x="2403" y="223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16" name="Freeform 64"/>
                <p:cNvSpPr>
                  <a:spLocks/>
                </p:cNvSpPr>
                <p:nvPr/>
              </p:nvSpPr>
              <p:spPr bwMode="auto">
                <a:xfrm>
                  <a:off x="2447" y="241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17" name="Freeform 65"/>
                <p:cNvSpPr>
                  <a:spLocks/>
                </p:cNvSpPr>
                <p:nvPr/>
              </p:nvSpPr>
              <p:spPr bwMode="auto">
                <a:xfrm>
                  <a:off x="2447" y="253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18" name="Freeform 66"/>
                <p:cNvSpPr>
                  <a:spLocks/>
                </p:cNvSpPr>
                <p:nvPr/>
              </p:nvSpPr>
              <p:spPr bwMode="auto">
                <a:xfrm>
                  <a:off x="2442" y="264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6" name="Group 67"/>
              <p:cNvGrpSpPr>
                <a:grpSpLocks/>
              </p:cNvGrpSpPr>
              <p:nvPr/>
            </p:nvGrpSpPr>
            <p:grpSpPr bwMode="auto">
              <a:xfrm>
                <a:off x="1874" y="1042"/>
                <a:ext cx="114" cy="621"/>
                <a:chOff x="1890" y="2042"/>
                <a:chExt cx="114" cy="621"/>
              </a:xfrm>
            </p:grpSpPr>
            <p:sp>
              <p:nvSpPr>
                <p:cNvPr id="228420" name="Freeform 68"/>
                <p:cNvSpPr>
                  <a:spLocks/>
                </p:cNvSpPr>
                <p:nvPr/>
              </p:nvSpPr>
              <p:spPr bwMode="auto">
                <a:xfrm>
                  <a:off x="1916" y="204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8421" name="Freeform 69"/>
                <p:cNvSpPr>
                  <a:spLocks/>
                </p:cNvSpPr>
                <p:nvPr/>
              </p:nvSpPr>
              <p:spPr bwMode="auto">
                <a:xfrm>
                  <a:off x="1890" y="223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22" name="Freeform 70"/>
                <p:cNvSpPr>
                  <a:spLocks/>
                </p:cNvSpPr>
                <p:nvPr/>
              </p:nvSpPr>
              <p:spPr bwMode="auto">
                <a:xfrm>
                  <a:off x="1898" y="246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23" name="Freeform 71"/>
                <p:cNvSpPr>
                  <a:spLocks/>
                </p:cNvSpPr>
                <p:nvPr/>
              </p:nvSpPr>
              <p:spPr bwMode="auto">
                <a:xfrm>
                  <a:off x="1916" y="240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8424" name="Freeform 72"/>
                <p:cNvSpPr>
                  <a:spLocks/>
                </p:cNvSpPr>
                <p:nvPr/>
              </p:nvSpPr>
              <p:spPr bwMode="auto">
                <a:xfrm>
                  <a:off x="1922" y="249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7" name="Group 73"/>
              <p:cNvGrpSpPr>
                <a:grpSpLocks/>
              </p:cNvGrpSpPr>
              <p:nvPr/>
            </p:nvGrpSpPr>
            <p:grpSpPr bwMode="auto">
              <a:xfrm>
                <a:off x="1319" y="1040"/>
                <a:ext cx="135" cy="615"/>
                <a:chOff x="1319" y="1848"/>
                <a:chExt cx="135" cy="615"/>
              </a:xfrm>
            </p:grpSpPr>
            <p:sp>
              <p:nvSpPr>
                <p:cNvPr id="228426" name="Freeform 74"/>
                <p:cNvSpPr>
                  <a:spLocks/>
                </p:cNvSpPr>
                <p:nvPr/>
              </p:nvSpPr>
              <p:spPr bwMode="auto">
                <a:xfrm>
                  <a:off x="1322" y="184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8427" name="Freeform 75"/>
                <p:cNvSpPr>
                  <a:spLocks/>
                </p:cNvSpPr>
                <p:nvPr/>
              </p:nvSpPr>
              <p:spPr bwMode="auto">
                <a:xfrm>
                  <a:off x="1319" y="2228"/>
                  <a:ext cx="133" cy="181"/>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8428" name="Freeform 76"/>
                <p:cNvSpPr>
                  <a:spLocks/>
                </p:cNvSpPr>
                <p:nvPr/>
              </p:nvSpPr>
              <p:spPr bwMode="auto">
                <a:xfrm>
                  <a:off x="1380" y="240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sp>
            <p:nvSpPr>
              <p:cNvPr id="228429" name="Freeform 77"/>
              <p:cNvSpPr>
                <a:spLocks/>
              </p:cNvSpPr>
              <p:nvPr/>
            </p:nvSpPr>
            <p:spPr bwMode="auto">
              <a:xfrm>
                <a:off x="1170" y="1458"/>
                <a:ext cx="2211" cy="15"/>
              </a:xfrm>
              <a:custGeom>
                <a:avLst/>
                <a:gdLst/>
                <a:ahLst/>
                <a:cxnLst>
                  <a:cxn ang="0">
                    <a:pos x="0" y="0"/>
                  </a:cxn>
                  <a:cxn ang="0">
                    <a:pos x="831" y="6"/>
                  </a:cxn>
                  <a:cxn ang="0">
                    <a:pos x="1635" y="15"/>
                  </a:cxn>
                  <a:cxn ang="0">
                    <a:pos x="2211" y="15"/>
                  </a:cxn>
                </a:cxnLst>
                <a:rect l="0" t="0" r="r" b="b"/>
                <a:pathLst>
                  <a:path w="2211" h="15">
                    <a:moveTo>
                      <a:pt x="0" y="0"/>
                    </a:moveTo>
                    <a:lnTo>
                      <a:pt x="831" y="6"/>
                    </a:lnTo>
                    <a:lnTo>
                      <a:pt x="1635" y="15"/>
                    </a:lnTo>
                    <a:lnTo>
                      <a:pt x="2211" y="15"/>
                    </a:lnTo>
                  </a:path>
                </a:pathLst>
              </a:custGeom>
              <a:noFill/>
              <a:ln w="19050">
                <a:solidFill>
                  <a:schemeClr val="tx1"/>
                </a:solidFill>
                <a:round/>
                <a:headEnd/>
                <a:tailEnd/>
              </a:ln>
              <a:effectLst/>
            </p:spPr>
            <p:txBody>
              <a:bodyPr wrap="none" anchor="ctr"/>
              <a:lstStyle/>
              <a:p>
                <a:endParaRPr lang="en-US" dirty="0"/>
              </a:p>
            </p:txBody>
          </p:sp>
          <p:sp>
            <p:nvSpPr>
              <p:cNvPr id="228430" name="Freeform 78"/>
              <p:cNvSpPr>
                <a:spLocks/>
              </p:cNvSpPr>
              <p:nvPr/>
            </p:nvSpPr>
            <p:spPr bwMode="auto">
              <a:xfrm>
                <a:off x="1167" y="1599"/>
                <a:ext cx="2217" cy="18"/>
              </a:xfrm>
              <a:custGeom>
                <a:avLst/>
                <a:gdLst/>
                <a:ahLst/>
                <a:cxnLst>
                  <a:cxn ang="0">
                    <a:pos x="0" y="0"/>
                  </a:cxn>
                  <a:cxn ang="0">
                    <a:pos x="492" y="3"/>
                  </a:cxn>
                  <a:cxn ang="0">
                    <a:pos x="948" y="3"/>
                  </a:cxn>
                  <a:cxn ang="0">
                    <a:pos x="1476" y="9"/>
                  </a:cxn>
                  <a:cxn ang="0">
                    <a:pos x="2217" y="18"/>
                  </a:cxn>
                </a:cxnLst>
                <a:rect l="0" t="0" r="r" b="b"/>
                <a:pathLst>
                  <a:path w="2217" h="18">
                    <a:moveTo>
                      <a:pt x="0" y="0"/>
                    </a:moveTo>
                    <a:lnTo>
                      <a:pt x="492" y="3"/>
                    </a:lnTo>
                    <a:lnTo>
                      <a:pt x="948" y="3"/>
                    </a:lnTo>
                    <a:lnTo>
                      <a:pt x="1476" y="9"/>
                    </a:lnTo>
                    <a:lnTo>
                      <a:pt x="2217" y="18"/>
                    </a:lnTo>
                  </a:path>
                </a:pathLst>
              </a:custGeom>
              <a:noFill/>
              <a:ln w="19050">
                <a:solidFill>
                  <a:schemeClr val="tx1"/>
                </a:solidFill>
                <a:round/>
                <a:headEnd/>
                <a:tailEnd/>
              </a:ln>
              <a:effectLst/>
            </p:spPr>
            <p:txBody>
              <a:bodyPr wrap="none" anchor="ctr"/>
              <a:lstStyle/>
              <a:p>
                <a:endParaRPr lang="en-US" dirty="0"/>
              </a:p>
            </p:txBody>
          </p:sp>
          <p:sp>
            <p:nvSpPr>
              <p:cNvPr id="228431" name="Freeform 79"/>
              <p:cNvSpPr>
                <a:spLocks/>
              </p:cNvSpPr>
              <p:nvPr/>
            </p:nvSpPr>
            <p:spPr bwMode="auto">
              <a:xfrm>
                <a:off x="1167" y="1320"/>
                <a:ext cx="2217" cy="18"/>
              </a:xfrm>
              <a:custGeom>
                <a:avLst/>
                <a:gdLst/>
                <a:ahLst/>
                <a:cxnLst>
                  <a:cxn ang="0">
                    <a:pos x="0" y="0"/>
                  </a:cxn>
                  <a:cxn ang="0">
                    <a:pos x="483" y="0"/>
                  </a:cxn>
                  <a:cxn ang="0">
                    <a:pos x="909" y="3"/>
                  </a:cxn>
                  <a:cxn ang="0">
                    <a:pos x="1446" y="9"/>
                  </a:cxn>
                  <a:cxn ang="0">
                    <a:pos x="2217" y="18"/>
                  </a:cxn>
                </a:cxnLst>
                <a:rect l="0" t="0" r="r" b="b"/>
                <a:pathLst>
                  <a:path w="2217" h="18">
                    <a:moveTo>
                      <a:pt x="0" y="0"/>
                    </a:moveTo>
                    <a:lnTo>
                      <a:pt x="483" y="0"/>
                    </a:lnTo>
                    <a:lnTo>
                      <a:pt x="909" y="3"/>
                    </a:lnTo>
                    <a:lnTo>
                      <a:pt x="1446" y="9"/>
                    </a:lnTo>
                    <a:lnTo>
                      <a:pt x="2217" y="18"/>
                    </a:lnTo>
                  </a:path>
                </a:pathLst>
              </a:custGeom>
              <a:noFill/>
              <a:ln w="19050">
                <a:solidFill>
                  <a:schemeClr val="tx1"/>
                </a:solidFill>
                <a:round/>
                <a:headEnd/>
                <a:tailEnd/>
              </a:ln>
              <a:effectLst/>
            </p:spPr>
            <p:txBody>
              <a:bodyPr wrap="none" anchor="ctr"/>
              <a:lstStyle/>
              <a:p>
                <a:endParaRPr lang="en-US" dirty="0"/>
              </a:p>
            </p:txBody>
          </p:sp>
          <p:sp>
            <p:nvSpPr>
              <p:cNvPr id="228432" name="Freeform 80"/>
              <p:cNvSpPr>
                <a:spLocks/>
              </p:cNvSpPr>
              <p:nvPr/>
            </p:nvSpPr>
            <p:spPr bwMode="auto">
              <a:xfrm>
                <a:off x="1173" y="1176"/>
                <a:ext cx="2205" cy="21"/>
              </a:xfrm>
              <a:custGeom>
                <a:avLst/>
                <a:gdLst/>
                <a:ahLst/>
                <a:cxnLst>
                  <a:cxn ang="0">
                    <a:pos x="0" y="0"/>
                  </a:cxn>
                  <a:cxn ang="0">
                    <a:pos x="762" y="6"/>
                  </a:cxn>
                  <a:cxn ang="0">
                    <a:pos x="1344" y="12"/>
                  </a:cxn>
                  <a:cxn ang="0">
                    <a:pos x="2205" y="21"/>
                  </a:cxn>
                </a:cxnLst>
                <a:rect l="0" t="0" r="r" b="b"/>
                <a:pathLst>
                  <a:path w="2205" h="21">
                    <a:moveTo>
                      <a:pt x="0" y="0"/>
                    </a:moveTo>
                    <a:lnTo>
                      <a:pt x="762" y="6"/>
                    </a:lnTo>
                    <a:lnTo>
                      <a:pt x="1344" y="12"/>
                    </a:lnTo>
                    <a:lnTo>
                      <a:pt x="2205" y="21"/>
                    </a:lnTo>
                  </a:path>
                </a:pathLst>
              </a:custGeom>
              <a:noFill/>
              <a:ln w="19050">
                <a:solidFill>
                  <a:schemeClr val="tx1"/>
                </a:solidFill>
                <a:round/>
                <a:headEnd/>
                <a:tailEnd/>
              </a:ln>
              <a:effectLst/>
            </p:spPr>
            <p:txBody>
              <a:bodyPr wrap="none" anchor="ctr"/>
              <a:lstStyle/>
              <a:p>
                <a:endParaRPr lang="en-US" dirty="0"/>
              </a:p>
            </p:txBody>
          </p:sp>
        </p:grpSp>
        <p:sp>
          <p:nvSpPr>
            <p:cNvPr id="228433" name="Freeform 81"/>
            <p:cNvSpPr>
              <a:spLocks/>
            </p:cNvSpPr>
            <p:nvPr/>
          </p:nvSpPr>
          <p:spPr bwMode="auto">
            <a:xfrm>
              <a:off x="3396" y="2300"/>
              <a:ext cx="2228" cy="16"/>
            </a:xfrm>
            <a:custGeom>
              <a:avLst/>
              <a:gdLst/>
              <a:ahLst/>
              <a:cxnLst>
                <a:cxn ang="0">
                  <a:pos x="0" y="16"/>
                </a:cxn>
                <a:cxn ang="0">
                  <a:pos x="264" y="16"/>
                </a:cxn>
                <a:cxn ang="0">
                  <a:pos x="800" y="12"/>
                </a:cxn>
                <a:cxn ang="0">
                  <a:pos x="1208" y="16"/>
                </a:cxn>
                <a:cxn ang="0">
                  <a:pos x="1432" y="0"/>
                </a:cxn>
                <a:cxn ang="0">
                  <a:pos x="1784" y="8"/>
                </a:cxn>
                <a:cxn ang="0">
                  <a:pos x="2228" y="12"/>
                </a:cxn>
              </a:cxnLst>
              <a:rect l="0" t="0" r="r" b="b"/>
              <a:pathLst>
                <a:path w="2228" h="16">
                  <a:moveTo>
                    <a:pt x="0" y="16"/>
                  </a:moveTo>
                  <a:lnTo>
                    <a:pt x="264" y="16"/>
                  </a:lnTo>
                  <a:lnTo>
                    <a:pt x="800" y="12"/>
                  </a:lnTo>
                  <a:lnTo>
                    <a:pt x="1208" y="16"/>
                  </a:lnTo>
                  <a:lnTo>
                    <a:pt x="1432" y="0"/>
                  </a:lnTo>
                  <a:lnTo>
                    <a:pt x="1784" y="8"/>
                  </a:lnTo>
                  <a:lnTo>
                    <a:pt x="2228" y="12"/>
                  </a:lnTo>
                </a:path>
              </a:pathLst>
            </a:custGeom>
            <a:noFill/>
            <a:ln w="19050">
              <a:solidFill>
                <a:schemeClr val="tx1"/>
              </a:solidFill>
              <a:round/>
              <a:headEnd/>
              <a:tailEnd/>
            </a:ln>
            <a:effectLst/>
          </p:spPr>
          <p:txBody>
            <a:bodyPr wrap="none" anchor="ctr"/>
            <a:lstStyle/>
            <a:p>
              <a:endParaRPr lang="en-US" dirty="0"/>
            </a:p>
          </p:txBody>
        </p:sp>
      </p:grpSp>
      <p:sp>
        <p:nvSpPr>
          <p:cNvPr id="228470" name="Text Box 118"/>
          <p:cNvSpPr txBox="1">
            <a:spLocks noChangeArrowheads="1"/>
          </p:cNvSpPr>
          <p:nvPr/>
        </p:nvSpPr>
        <p:spPr bwMode="auto">
          <a:xfrm>
            <a:off x="187325" y="1763713"/>
            <a:ext cx="704850" cy="527050"/>
          </a:xfrm>
          <a:prstGeom prst="rect">
            <a:avLst/>
          </a:prstGeom>
          <a:solidFill>
            <a:schemeClr val="bg1"/>
          </a:solidFill>
          <a:ln w="9525">
            <a:solidFill>
              <a:schemeClr val="tx1"/>
            </a:solidFill>
            <a:miter lim="800000"/>
            <a:headEnd/>
            <a:tailEnd/>
          </a:ln>
          <a:effectLst/>
        </p:spPr>
        <p:txBody>
          <a:bodyPr wrap="none">
            <a:spAutoFit/>
          </a:bodyPr>
          <a:lstStyle/>
          <a:p>
            <a:r>
              <a:rPr lang="en-US" sz="1400" b="1" i="1" dirty="0">
                <a:latin typeface="Arial" charset="0"/>
              </a:rPr>
              <a:t>Index</a:t>
            </a:r>
          </a:p>
          <a:p>
            <a:r>
              <a:rPr lang="en-US" sz="1400" b="1" i="1" dirty="0">
                <a:latin typeface="Arial" charset="0"/>
              </a:rPr>
              <a:t>Fossil</a:t>
            </a:r>
          </a:p>
        </p:txBody>
      </p:sp>
      <p:sp>
        <p:nvSpPr>
          <p:cNvPr id="228471" name="Text Box 119"/>
          <p:cNvSpPr txBox="1">
            <a:spLocks noChangeArrowheads="1"/>
          </p:cNvSpPr>
          <p:nvPr/>
        </p:nvSpPr>
        <p:spPr bwMode="auto">
          <a:xfrm>
            <a:off x="2160588" y="1639888"/>
            <a:ext cx="1296987" cy="304800"/>
          </a:xfrm>
          <a:prstGeom prst="rect">
            <a:avLst/>
          </a:prstGeom>
          <a:noFill/>
          <a:ln w="9525">
            <a:noFill/>
            <a:miter lim="800000"/>
            <a:headEnd/>
            <a:tailEnd/>
          </a:ln>
          <a:effectLst/>
        </p:spPr>
        <p:txBody>
          <a:bodyPr wrap="none">
            <a:spAutoFit/>
          </a:bodyPr>
          <a:lstStyle/>
          <a:p>
            <a:r>
              <a:rPr lang="en-US" sz="1400" b="1" dirty="0">
                <a:latin typeface="Arial" charset="0"/>
              </a:rPr>
              <a:t>Coastal Plain</a:t>
            </a:r>
          </a:p>
        </p:txBody>
      </p:sp>
      <p:sp>
        <p:nvSpPr>
          <p:cNvPr id="228472" name="Text Box 120"/>
          <p:cNvSpPr txBox="1">
            <a:spLocks noChangeArrowheads="1"/>
          </p:cNvSpPr>
          <p:nvPr/>
        </p:nvSpPr>
        <p:spPr bwMode="auto">
          <a:xfrm rot="-569022">
            <a:off x="2854325" y="2825750"/>
            <a:ext cx="1752600" cy="320675"/>
          </a:xfrm>
          <a:prstGeom prst="rect">
            <a:avLst/>
          </a:prstGeom>
          <a:noFill/>
          <a:ln w="9525">
            <a:noFill/>
            <a:miter lim="800000"/>
            <a:headEnd/>
            <a:tailEnd/>
          </a:ln>
          <a:effectLst/>
        </p:spPr>
        <p:txBody>
          <a:bodyPr wrap="none">
            <a:spAutoFit/>
          </a:bodyPr>
          <a:lstStyle/>
          <a:p>
            <a:r>
              <a:rPr lang="en-US" sz="1500" b="1" dirty="0">
                <a:latin typeface="Arial" charset="0"/>
              </a:rPr>
              <a:t>Nearshore Sands</a:t>
            </a:r>
          </a:p>
        </p:txBody>
      </p:sp>
      <p:sp>
        <p:nvSpPr>
          <p:cNvPr id="228473" name="Text Box 121"/>
          <p:cNvSpPr txBox="1">
            <a:spLocks noChangeArrowheads="1"/>
          </p:cNvSpPr>
          <p:nvPr/>
        </p:nvSpPr>
        <p:spPr bwMode="auto">
          <a:xfrm>
            <a:off x="5634038" y="3768725"/>
            <a:ext cx="1600200" cy="304800"/>
          </a:xfrm>
          <a:prstGeom prst="rect">
            <a:avLst/>
          </a:prstGeom>
          <a:noFill/>
          <a:ln w="9525">
            <a:noFill/>
            <a:miter lim="800000"/>
            <a:headEnd/>
            <a:tailEnd/>
          </a:ln>
          <a:effectLst/>
        </p:spPr>
        <p:txBody>
          <a:bodyPr wrap="none">
            <a:spAutoFit/>
          </a:bodyPr>
          <a:lstStyle/>
          <a:p>
            <a:r>
              <a:rPr lang="en-US" sz="1400" b="1" dirty="0">
                <a:latin typeface="Arial" charset="0"/>
              </a:rPr>
              <a:t>Shelf Mudstones</a:t>
            </a:r>
          </a:p>
        </p:txBody>
      </p:sp>
      <p:sp>
        <p:nvSpPr>
          <p:cNvPr id="228475" name="Text Box 123"/>
          <p:cNvSpPr txBox="1">
            <a:spLocks noChangeArrowheads="1"/>
          </p:cNvSpPr>
          <p:nvPr/>
        </p:nvSpPr>
        <p:spPr bwMode="auto">
          <a:xfrm>
            <a:off x="6746875" y="5880100"/>
            <a:ext cx="1819275" cy="260350"/>
          </a:xfrm>
          <a:prstGeom prst="rect">
            <a:avLst/>
          </a:prstGeom>
          <a:noFill/>
          <a:ln w="9525">
            <a:noFill/>
            <a:miter lim="800000"/>
            <a:headEnd/>
            <a:tailEnd/>
          </a:ln>
          <a:effectLst/>
        </p:spPr>
        <p:txBody>
          <a:bodyPr wrap="none">
            <a:spAutoFit/>
          </a:bodyPr>
          <a:lstStyle/>
          <a:p>
            <a:r>
              <a:rPr lang="en-US" sz="1100" b="1" dirty="0">
                <a:latin typeface="Arial" charset="0"/>
              </a:rPr>
              <a:t>Van Wagoner et al., 1990</a:t>
            </a:r>
          </a:p>
        </p:txBody>
      </p:sp>
      <p:sp>
        <p:nvSpPr>
          <p:cNvPr id="228476" name="Text Box 124"/>
          <p:cNvSpPr txBox="1">
            <a:spLocks noChangeArrowheads="1"/>
          </p:cNvSpPr>
          <p:nvPr/>
        </p:nvSpPr>
        <p:spPr bwMode="auto">
          <a:xfrm>
            <a:off x="6305550" y="6113463"/>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1990 reprinted with permission of the AAPG whose permission is required for further use.</a:t>
            </a:r>
          </a:p>
        </p:txBody>
      </p:sp>
      <p:sp>
        <p:nvSpPr>
          <p:cNvPr id="228477" name="Line 125"/>
          <p:cNvSpPr>
            <a:spLocks noChangeShapeType="1"/>
          </p:cNvSpPr>
          <p:nvPr/>
        </p:nvSpPr>
        <p:spPr bwMode="auto">
          <a:xfrm>
            <a:off x="990600" y="2028825"/>
            <a:ext cx="4314825" cy="0"/>
          </a:xfrm>
          <a:prstGeom prst="line">
            <a:avLst/>
          </a:prstGeom>
          <a:noFill/>
          <a:ln w="38100">
            <a:solidFill>
              <a:srgbClr val="FF0000"/>
            </a:solidFill>
            <a:prstDash val="dash"/>
            <a:round/>
            <a:headEnd/>
            <a:tailEnd/>
          </a:ln>
          <a:effectLst/>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en-US" dirty="0"/>
              <a:t>Does It Matter?</a:t>
            </a:r>
          </a:p>
        </p:txBody>
      </p:sp>
      <p:grpSp>
        <p:nvGrpSpPr>
          <p:cNvPr id="2" name="Group 92"/>
          <p:cNvGrpSpPr>
            <a:grpSpLocks/>
          </p:cNvGrpSpPr>
          <p:nvPr/>
        </p:nvGrpSpPr>
        <p:grpSpPr bwMode="auto">
          <a:xfrm>
            <a:off x="3987800" y="3743325"/>
            <a:ext cx="4899025" cy="2657475"/>
            <a:chOff x="2616" y="2449"/>
            <a:chExt cx="2786" cy="1577"/>
          </a:xfrm>
        </p:grpSpPr>
        <p:sp>
          <p:nvSpPr>
            <p:cNvPr id="229383" name="Rectangle 7"/>
            <p:cNvSpPr>
              <a:spLocks noChangeArrowheads="1"/>
            </p:cNvSpPr>
            <p:nvPr/>
          </p:nvSpPr>
          <p:spPr bwMode="auto">
            <a:xfrm>
              <a:off x="2618" y="2449"/>
              <a:ext cx="2773" cy="1577"/>
            </a:xfrm>
            <a:prstGeom prst="rect">
              <a:avLst/>
            </a:prstGeom>
            <a:solidFill>
              <a:srgbClr val="00FF99"/>
            </a:solidFill>
            <a:ln w="9525">
              <a:solidFill>
                <a:schemeClr val="tx1"/>
              </a:solidFill>
              <a:miter lim="800000"/>
              <a:headEnd/>
              <a:tailEnd/>
            </a:ln>
            <a:effectLst/>
          </p:spPr>
          <p:txBody>
            <a:bodyPr wrap="none" anchor="ctr"/>
            <a:lstStyle/>
            <a:p>
              <a:endParaRPr lang="en-US" dirty="0"/>
            </a:p>
          </p:txBody>
        </p:sp>
        <p:sp>
          <p:nvSpPr>
            <p:cNvPr id="229384" name="Freeform 8"/>
            <p:cNvSpPr>
              <a:spLocks/>
            </p:cNvSpPr>
            <p:nvPr/>
          </p:nvSpPr>
          <p:spPr bwMode="auto">
            <a:xfrm>
              <a:off x="2618" y="2723"/>
              <a:ext cx="2779" cy="1299"/>
            </a:xfrm>
            <a:custGeom>
              <a:avLst/>
              <a:gdLst/>
              <a:ahLst/>
              <a:cxnLst>
                <a:cxn ang="0">
                  <a:pos x="2276" y="308"/>
                </a:cxn>
                <a:cxn ang="0">
                  <a:pos x="2280" y="1196"/>
                </a:cxn>
                <a:cxn ang="0">
                  <a:pos x="0" y="1196"/>
                </a:cxn>
                <a:cxn ang="0">
                  <a:pos x="0" y="716"/>
                </a:cxn>
                <a:cxn ang="0">
                  <a:pos x="328" y="568"/>
                </a:cxn>
                <a:cxn ang="0">
                  <a:pos x="500" y="504"/>
                </a:cxn>
                <a:cxn ang="0">
                  <a:pos x="680" y="440"/>
                </a:cxn>
                <a:cxn ang="0">
                  <a:pos x="788" y="332"/>
                </a:cxn>
                <a:cxn ang="0">
                  <a:pos x="928" y="260"/>
                </a:cxn>
                <a:cxn ang="0">
                  <a:pos x="1168" y="160"/>
                </a:cxn>
                <a:cxn ang="0">
                  <a:pos x="1256" y="80"/>
                </a:cxn>
                <a:cxn ang="0">
                  <a:pos x="1412" y="56"/>
                </a:cxn>
                <a:cxn ang="0">
                  <a:pos x="1504" y="0"/>
                </a:cxn>
                <a:cxn ang="0">
                  <a:pos x="1600" y="32"/>
                </a:cxn>
                <a:cxn ang="0">
                  <a:pos x="1680" y="28"/>
                </a:cxn>
                <a:cxn ang="0">
                  <a:pos x="1980" y="200"/>
                </a:cxn>
                <a:cxn ang="0">
                  <a:pos x="2048" y="200"/>
                </a:cxn>
                <a:cxn ang="0">
                  <a:pos x="2160" y="236"/>
                </a:cxn>
                <a:cxn ang="0">
                  <a:pos x="2276" y="308"/>
                </a:cxn>
              </a:cxnLst>
              <a:rect l="0" t="0" r="r" b="b"/>
              <a:pathLst>
                <a:path w="2280" h="1196">
                  <a:moveTo>
                    <a:pt x="2276" y="308"/>
                  </a:moveTo>
                  <a:lnTo>
                    <a:pt x="2280" y="1196"/>
                  </a:lnTo>
                  <a:lnTo>
                    <a:pt x="0" y="1196"/>
                  </a:lnTo>
                  <a:lnTo>
                    <a:pt x="0" y="716"/>
                  </a:lnTo>
                  <a:lnTo>
                    <a:pt x="328" y="568"/>
                  </a:lnTo>
                  <a:lnTo>
                    <a:pt x="500" y="504"/>
                  </a:lnTo>
                  <a:lnTo>
                    <a:pt x="680" y="440"/>
                  </a:lnTo>
                  <a:lnTo>
                    <a:pt x="788" y="332"/>
                  </a:lnTo>
                  <a:lnTo>
                    <a:pt x="928" y="260"/>
                  </a:lnTo>
                  <a:lnTo>
                    <a:pt x="1168" y="160"/>
                  </a:lnTo>
                  <a:lnTo>
                    <a:pt x="1256" y="80"/>
                  </a:lnTo>
                  <a:lnTo>
                    <a:pt x="1412" y="56"/>
                  </a:lnTo>
                  <a:lnTo>
                    <a:pt x="1504" y="0"/>
                  </a:lnTo>
                  <a:lnTo>
                    <a:pt x="1600" y="32"/>
                  </a:lnTo>
                  <a:lnTo>
                    <a:pt x="1680" y="28"/>
                  </a:lnTo>
                  <a:lnTo>
                    <a:pt x="1980" y="200"/>
                  </a:lnTo>
                  <a:lnTo>
                    <a:pt x="2048" y="200"/>
                  </a:lnTo>
                  <a:lnTo>
                    <a:pt x="2160" y="236"/>
                  </a:lnTo>
                  <a:lnTo>
                    <a:pt x="2276" y="308"/>
                  </a:lnTo>
                  <a:close/>
                </a:path>
              </a:pathLst>
            </a:custGeom>
            <a:solidFill>
              <a:schemeClr val="bg2"/>
            </a:solidFill>
            <a:ln w="9525">
              <a:noFill/>
              <a:round/>
              <a:headEnd/>
              <a:tailEnd/>
            </a:ln>
            <a:effectLst/>
          </p:spPr>
          <p:txBody>
            <a:bodyPr wrap="none" anchor="ctr"/>
            <a:lstStyle/>
            <a:p>
              <a:endParaRPr lang="en-US" dirty="0"/>
            </a:p>
          </p:txBody>
        </p:sp>
        <p:sp>
          <p:nvSpPr>
            <p:cNvPr id="229385" name="Freeform 9"/>
            <p:cNvSpPr>
              <a:spLocks/>
            </p:cNvSpPr>
            <p:nvPr/>
          </p:nvSpPr>
          <p:spPr bwMode="auto">
            <a:xfrm>
              <a:off x="2621" y="3105"/>
              <a:ext cx="2718" cy="487"/>
            </a:xfrm>
            <a:custGeom>
              <a:avLst/>
              <a:gdLst/>
              <a:ahLst/>
              <a:cxnLst>
                <a:cxn ang="0">
                  <a:pos x="0" y="256"/>
                </a:cxn>
                <a:cxn ang="0">
                  <a:pos x="164" y="176"/>
                </a:cxn>
                <a:cxn ang="0">
                  <a:pos x="252" y="136"/>
                </a:cxn>
                <a:cxn ang="0">
                  <a:pos x="368" y="120"/>
                </a:cxn>
                <a:cxn ang="0">
                  <a:pos x="492" y="120"/>
                </a:cxn>
                <a:cxn ang="0">
                  <a:pos x="672" y="84"/>
                </a:cxn>
                <a:cxn ang="0">
                  <a:pos x="768" y="72"/>
                </a:cxn>
                <a:cxn ang="0">
                  <a:pos x="828" y="68"/>
                </a:cxn>
                <a:cxn ang="0">
                  <a:pos x="980" y="68"/>
                </a:cxn>
                <a:cxn ang="0">
                  <a:pos x="1060" y="76"/>
                </a:cxn>
                <a:cxn ang="0">
                  <a:pos x="1152" y="48"/>
                </a:cxn>
                <a:cxn ang="0">
                  <a:pos x="1252" y="12"/>
                </a:cxn>
                <a:cxn ang="0">
                  <a:pos x="1396" y="0"/>
                </a:cxn>
                <a:cxn ang="0">
                  <a:pos x="1456" y="0"/>
                </a:cxn>
                <a:cxn ang="0">
                  <a:pos x="1556" y="28"/>
                </a:cxn>
                <a:cxn ang="0">
                  <a:pos x="1768" y="104"/>
                </a:cxn>
                <a:cxn ang="0">
                  <a:pos x="1872" y="168"/>
                </a:cxn>
                <a:cxn ang="0">
                  <a:pos x="1964" y="224"/>
                </a:cxn>
                <a:cxn ang="0">
                  <a:pos x="2048" y="260"/>
                </a:cxn>
                <a:cxn ang="0">
                  <a:pos x="2100" y="268"/>
                </a:cxn>
                <a:cxn ang="0">
                  <a:pos x="2160" y="300"/>
                </a:cxn>
                <a:cxn ang="0">
                  <a:pos x="2216" y="324"/>
                </a:cxn>
                <a:cxn ang="0">
                  <a:pos x="2236" y="392"/>
                </a:cxn>
                <a:cxn ang="0">
                  <a:pos x="2156" y="324"/>
                </a:cxn>
                <a:cxn ang="0">
                  <a:pos x="2084" y="284"/>
                </a:cxn>
                <a:cxn ang="0">
                  <a:pos x="2040" y="284"/>
                </a:cxn>
                <a:cxn ang="0">
                  <a:pos x="1944" y="232"/>
                </a:cxn>
                <a:cxn ang="0">
                  <a:pos x="1828" y="172"/>
                </a:cxn>
                <a:cxn ang="0">
                  <a:pos x="1720" y="116"/>
                </a:cxn>
                <a:cxn ang="0">
                  <a:pos x="1572" y="64"/>
                </a:cxn>
                <a:cxn ang="0">
                  <a:pos x="1496" y="32"/>
                </a:cxn>
                <a:cxn ang="0">
                  <a:pos x="1432" y="32"/>
                </a:cxn>
                <a:cxn ang="0">
                  <a:pos x="1372" y="32"/>
                </a:cxn>
                <a:cxn ang="0">
                  <a:pos x="1304" y="44"/>
                </a:cxn>
                <a:cxn ang="0">
                  <a:pos x="1204" y="64"/>
                </a:cxn>
                <a:cxn ang="0">
                  <a:pos x="1120" y="84"/>
                </a:cxn>
                <a:cxn ang="0">
                  <a:pos x="1040" y="104"/>
                </a:cxn>
                <a:cxn ang="0">
                  <a:pos x="984" y="104"/>
                </a:cxn>
                <a:cxn ang="0">
                  <a:pos x="872" y="96"/>
                </a:cxn>
                <a:cxn ang="0">
                  <a:pos x="732" y="112"/>
                </a:cxn>
                <a:cxn ang="0">
                  <a:pos x="804" y="128"/>
                </a:cxn>
                <a:cxn ang="0">
                  <a:pos x="672" y="152"/>
                </a:cxn>
                <a:cxn ang="0">
                  <a:pos x="536" y="188"/>
                </a:cxn>
                <a:cxn ang="0">
                  <a:pos x="600" y="208"/>
                </a:cxn>
                <a:cxn ang="0">
                  <a:pos x="512" y="236"/>
                </a:cxn>
                <a:cxn ang="0">
                  <a:pos x="432" y="264"/>
                </a:cxn>
                <a:cxn ang="0">
                  <a:pos x="352" y="264"/>
                </a:cxn>
                <a:cxn ang="0">
                  <a:pos x="204" y="344"/>
                </a:cxn>
                <a:cxn ang="0">
                  <a:pos x="0" y="448"/>
                </a:cxn>
                <a:cxn ang="0">
                  <a:pos x="0" y="256"/>
                </a:cxn>
              </a:cxnLst>
              <a:rect l="0" t="0" r="r" b="b"/>
              <a:pathLst>
                <a:path w="2236" h="448">
                  <a:moveTo>
                    <a:pt x="0" y="256"/>
                  </a:moveTo>
                  <a:lnTo>
                    <a:pt x="164" y="176"/>
                  </a:lnTo>
                  <a:lnTo>
                    <a:pt x="252" y="136"/>
                  </a:lnTo>
                  <a:lnTo>
                    <a:pt x="368" y="120"/>
                  </a:lnTo>
                  <a:lnTo>
                    <a:pt x="492" y="120"/>
                  </a:lnTo>
                  <a:lnTo>
                    <a:pt x="672" y="84"/>
                  </a:lnTo>
                  <a:lnTo>
                    <a:pt x="768" y="72"/>
                  </a:lnTo>
                  <a:lnTo>
                    <a:pt x="828" y="68"/>
                  </a:lnTo>
                  <a:lnTo>
                    <a:pt x="980" y="68"/>
                  </a:lnTo>
                  <a:lnTo>
                    <a:pt x="1060" y="76"/>
                  </a:lnTo>
                  <a:lnTo>
                    <a:pt x="1152" y="48"/>
                  </a:lnTo>
                  <a:lnTo>
                    <a:pt x="1252" y="12"/>
                  </a:lnTo>
                  <a:lnTo>
                    <a:pt x="1396" y="0"/>
                  </a:lnTo>
                  <a:lnTo>
                    <a:pt x="1456" y="0"/>
                  </a:lnTo>
                  <a:lnTo>
                    <a:pt x="1556" y="28"/>
                  </a:lnTo>
                  <a:lnTo>
                    <a:pt x="1768" y="104"/>
                  </a:lnTo>
                  <a:lnTo>
                    <a:pt x="1872" y="168"/>
                  </a:lnTo>
                  <a:lnTo>
                    <a:pt x="1964" y="224"/>
                  </a:lnTo>
                  <a:lnTo>
                    <a:pt x="2048" y="260"/>
                  </a:lnTo>
                  <a:lnTo>
                    <a:pt x="2100" y="268"/>
                  </a:lnTo>
                  <a:lnTo>
                    <a:pt x="2160" y="300"/>
                  </a:lnTo>
                  <a:lnTo>
                    <a:pt x="2216" y="324"/>
                  </a:lnTo>
                  <a:lnTo>
                    <a:pt x="2236" y="392"/>
                  </a:lnTo>
                  <a:lnTo>
                    <a:pt x="2156" y="324"/>
                  </a:lnTo>
                  <a:lnTo>
                    <a:pt x="2084" y="284"/>
                  </a:lnTo>
                  <a:lnTo>
                    <a:pt x="2040" y="284"/>
                  </a:lnTo>
                  <a:lnTo>
                    <a:pt x="1944" y="232"/>
                  </a:lnTo>
                  <a:lnTo>
                    <a:pt x="1828" y="172"/>
                  </a:lnTo>
                  <a:lnTo>
                    <a:pt x="1720" y="116"/>
                  </a:lnTo>
                  <a:lnTo>
                    <a:pt x="1572" y="64"/>
                  </a:lnTo>
                  <a:lnTo>
                    <a:pt x="1496" y="32"/>
                  </a:lnTo>
                  <a:lnTo>
                    <a:pt x="1432" y="32"/>
                  </a:lnTo>
                  <a:lnTo>
                    <a:pt x="1372" y="32"/>
                  </a:lnTo>
                  <a:lnTo>
                    <a:pt x="1304" y="44"/>
                  </a:lnTo>
                  <a:lnTo>
                    <a:pt x="1204" y="64"/>
                  </a:lnTo>
                  <a:lnTo>
                    <a:pt x="1120" y="84"/>
                  </a:lnTo>
                  <a:lnTo>
                    <a:pt x="1040" y="104"/>
                  </a:lnTo>
                  <a:lnTo>
                    <a:pt x="984" y="104"/>
                  </a:lnTo>
                  <a:lnTo>
                    <a:pt x="872" y="96"/>
                  </a:lnTo>
                  <a:lnTo>
                    <a:pt x="732" y="112"/>
                  </a:lnTo>
                  <a:lnTo>
                    <a:pt x="804" y="128"/>
                  </a:lnTo>
                  <a:lnTo>
                    <a:pt x="672" y="152"/>
                  </a:lnTo>
                  <a:lnTo>
                    <a:pt x="536" y="188"/>
                  </a:lnTo>
                  <a:lnTo>
                    <a:pt x="600" y="208"/>
                  </a:lnTo>
                  <a:lnTo>
                    <a:pt x="512" y="236"/>
                  </a:lnTo>
                  <a:lnTo>
                    <a:pt x="432" y="264"/>
                  </a:lnTo>
                  <a:lnTo>
                    <a:pt x="352" y="264"/>
                  </a:lnTo>
                  <a:lnTo>
                    <a:pt x="204" y="344"/>
                  </a:lnTo>
                  <a:lnTo>
                    <a:pt x="0" y="448"/>
                  </a:lnTo>
                  <a:lnTo>
                    <a:pt x="0" y="256"/>
                  </a:lnTo>
                  <a:close/>
                </a:path>
              </a:pathLst>
            </a:custGeom>
            <a:solidFill>
              <a:srgbClr val="FFFF00"/>
            </a:solidFill>
            <a:ln w="9525">
              <a:noFill/>
              <a:round/>
              <a:headEnd/>
              <a:tailEnd/>
            </a:ln>
            <a:effectLst/>
          </p:spPr>
          <p:txBody>
            <a:bodyPr wrap="none" anchor="ctr"/>
            <a:lstStyle/>
            <a:p>
              <a:endParaRPr lang="en-US" dirty="0"/>
            </a:p>
          </p:txBody>
        </p:sp>
        <p:sp>
          <p:nvSpPr>
            <p:cNvPr id="229386" name="Freeform 10" descr="Dark horizontal"/>
            <p:cNvSpPr>
              <a:spLocks/>
            </p:cNvSpPr>
            <p:nvPr/>
          </p:nvSpPr>
          <p:spPr bwMode="auto">
            <a:xfrm>
              <a:off x="3998" y="3084"/>
              <a:ext cx="627" cy="95"/>
            </a:xfrm>
            <a:custGeom>
              <a:avLst/>
              <a:gdLst/>
              <a:ahLst/>
              <a:cxnLst>
                <a:cxn ang="0">
                  <a:pos x="0" y="75"/>
                </a:cxn>
                <a:cxn ang="0">
                  <a:pos x="90" y="75"/>
                </a:cxn>
                <a:cxn ang="0">
                  <a:pos x="150" y="72"/>
                </a:cxn>
                <a:cxn ang="0">
                  <a:pos x="204" y="54"/>
                </a:cxn>
                <a:cxn ang="0">
                  <a:pos x="276" y="48"/>
                </a:cxn>
                <a:cxn ang="0">
                  <a:pos x="345" y="48"/>
                </a:cxn>
                <a:cxn ang="0">
                  <a:pos x="411" y="81"/>
                </a:cxn>
                <a:cxn ang="0">
                  <a:pos x="456" y="87"/>
                </a:cxn>
                <a:cxn ang="0">
                  <a:pos x="516" y="87"/>
                </a:cxn>
                <a:cxn ang="0">
                  <a:pos x="465" y="57"/>
                </a:cxn>
                <a:cxn ang="0">
                  <a:pos x="390" y="33"/>
                </a:cxn>
                <a:cxn ang="0">
                  <a:pos x="333" y="6"/>
                </a:cxn>
                <a:cxn ang="0">
                  <a:pos x="273" y="0"/>
                </a:cxn>
                <a:cxn ang="0">
                  <a:pos x="189" y="6"/>
                </a:cxn>
                <a:cxn ang="0">
                  <a:pos x="111" y="33"/>
                </a:cxn>
                <a:cxn ang="0">
                  <a:pos x="0" y="75"/>
                </a:cxn>
              </a:cxnLst>
              <a:rect l="0" t="0" r="r" b="b"/>
              <a:pathLst>
                <a:path w="516" h="87">
                  <a:moveTo>
                    <a:pt x="0" y="75"/>
                  </a:moveTo>
                  <a:lnTo>
                    <a:pt x="90" y="75"/>
                  </a:lnTo>
                  <a:lnTo>
                    <a:pt x="150" y="72"/>
                  </a:lnTo>
                  <a:lnTo>
                    <a:pt x="204" y="54"/>
                  </a:lnTo>
                  <a:lnTo>
                    <a:pt x="276" y="48"/>
                  </a:lnTo>
                  <a:lnTo>
                    <a:pt x="345" y="48"/>
                  </a:lnTo>
                  <a:lnTo>
                    <a:pt x="411" y="81"/>
                  </a:lnTo>
                  <a:lnTo>
                    <a:pt x="456" y="87"/>
                  </a:lnTo>
                  <a:lnTo>
                    <a:pt x="516" y="87"/>
                  </a:lnTo>
                  <a:lnTo>
                    <a:pt x="465" y="57"/>
                  </a:lnTo>
                  <a:lnTo>
                    <a:pt x="390" y="33"/>
                  </a:lnTo>
                  <a:lnTo>
                    <a:pt x="333" y="6"/>
                  </a:lnTo>
                  <a:lnTo>
                    <a:pt x="273" y="0"/>
                  </a:lnTo>
                  <a:lnTo>
                    <a:pt x="189" y="6"/>
                  </a:lnTo>
                  <a:lnTo>
                    <a:pt x="111" y="33"/>
                  </a:lnTo>
                  <a:lnTo>
                    <a:pt x="0" y="75"/>
                  </a:lnTo>
                  <a:close/>
                </a:path>
              </a:pathLst>
            </a:custGeom>
            <a:pattFill prst="dkHorz">
              <a:fgClr>
                <a:srgbClr val="FFFF00"/>
              </a:fgClr>
              <a:bgClr>
                <a:srgbClr val="FF0000"/>
              </a:bgClr>
            </a:pattFill>
            <a:ln w="9525">
              <a:noFill/>
              <a:round/>
              <a:headEnd/>
              <a:tailEnd/>
            </a:ln>
            <a:effectLst/>
          </p:spPr>
          <p:txBody>
            <a:bodyPr wrap="none" anchor="ctr"/>
            <a:lstStyle/>
            <a:p>
              <a:endParaRPr lang="en-US" dirty="0"/>
            </a:p>
          </p:txBody>
        </p:sp>
        <p:sp>
          <p:nvSpPr>
            <p:cNvPr id="229387" name="Freeform 11"/>
            <p:cNvSpPr>
              <a:spLocks/>
            </p:cNvSpPr>
            <p:nvPr/>
          </p:nvSpPr>
          <p:spPr bwMode="auto">
            <a:xfrm>
              <a:off x="4532" y="2692"/>
              <a:ext cx="855" cy="391"/>
            </a:xfrm>
            <a:custGeom>
              <a:avLst/>
              <a:gdLst/>
              <a:ahLst/>
              <a:cxnLst>
                <a:cxn ang="0">
                  <a:pos x="0" y="16"/>
                </a:cxn>
                <a:cxn ang="0">
                  <a:pos x="56" y="0"/>
                </a:cxn>
                <a:cxn ang="0">
                  <a:pos x="212" y="72"/>
                </a:cxn>
                <a:cxn ang="0">
                  <a:pos x="336" y="160"/>
                </a:cxn>
                <a:cxn ang="0">
                  <a:pos x="428" y="212"/>
                </a:cxn>
                <a:cxn ang="0">
                  <a:pos x="528" y="224"/>
                </a:cxn>
                <a:cxn ang="0">
                  <a:pos x="604" y="248"/>
                </a:cxn>
                <a:cxn ang="0">
                  <a:pos x="704" y="316"/>
                </a:cxn>
                <a:cxn ang="0">
                  <a:pos x="704" y="360"/>
                </a:cxn>
                <a:cxn ang="0">
                  <a:pos x="536" y="252"/>
                </a:cxn>
                <a:cxn ang="0">
                  <a:pos x="472" y="236"/>
                </a:cxn>
                <a:cxn ang="0">
                  <a:pos x="420" y="240"/>
                </a:cxn>
                <a:cxn ang="0">
                  <a:pos x="216" y="128"/>
                </a:cxn>
                <a:cxn ang="0">
                  <a:pos x="104" y="68"/>
                </a:cxn>
                <a:cxn ang="0">
                  <a:pos x="0" y="16"/>
                </a:cxn>
              </a:cxnLst>
              <a:rect l="0" t="0" r="r" b="b"/>
              <a:pathLst>
                <a:path w="704" h="360">
                  <a:moveTo>
                    <a:pt x="0" y="16"/>
                  </a:moveTo>
                  <a:lnTo>
                    <a:pt x="56" y="0"/>
                  </a:lnTo>
                  <a:lnTo>
                    <a:pt x="212" y="72"/>
                  </a:lnTo>
                  <a:lnTo>
                    <a:pt x="336" y="160"/>
                  </a:lnTo>
                  <a:lnTo>
                    <a:pt x="428" y="212"/>
                  </a:lnTo>
                  <a:lnTo>
                    <a:pt x="528" y="224"/>
                  </a:lnTo>
                  <a:lnTo>
                    <a:pt x="604" y="248"/>
                  </a:lnTo>
                  <a:lnTo>
                    <a:pt x="704" y="316"/>
                  </a:lnTo>
                  <a:lnTo>
                    <a:pt x="704" y="360"/>
                  </a:lnTo>
                  <a:lnTo>
                    <a:pt x="536" y="252"/>
                  </a:lnTo>
                  <a:lnTo>
                    <a:pt x="472" y="236"/>
                  </a:lnTo>
                  <a:lnTo>
                    <a:pt x="420" y="240"/>
                  </a:lnTo>
                  <a:lnTo>
                    <a:pt x="216" y="128"/>
                  </a:lnTo>
                  <a:lnTo>
                    <a:pt x="104" y="68"/>
                  </a:lnTo>
                  <a:lnTo>
                    <a:pt x="0" y="16"/>
                  </a:lnTo>
                  <a:close/>
                </a:path>
              </a:pathLst>
            </a:custGeom>
            <a:solidFill>
              <a:srgbClr val="FFFF00"/>
            </a:solidFill>
            <a:ln w="9525">
              <a:noFill/>
              <a:round/>
              <a:headEnd/>
              <a:tailEnd/>
            </a:ln>
            <a:effectLst/>
          </p:spPr>
          <p:txBody>
            <a:bodyPr wrap="none" anchor="ctr"/>
            <a:lstStyle/>
            <a:p>
              <a:endParaRPr lang="en-US" dirty="0"/>
            </a:p>
          </p:txBody>
        </p:sp>
        <p:sp>
          <p:nvSpPr>
            <p:cNvPr id="229388" name="Freeform 12"/>
            <p:cNvSpPr>
              <a:spLocks/>
            </p:cNvSpPr>
            <p:nvPr/>
          </p:nvSpPr>
          <p:spPr bwMode="auto">
            <a:xfrm>
              <a:off x="3924" y="2688"/>
              <a:ext cx="1356" cy="382"/>
            </a:xfrm>
            <a:custGeom>
              <a:avLst/>
              <a:gdLst/>
              <a:ahLst/>
              <a:cxnLst>
                <a:cxn ang="0">
                  <a:pos x="0" y="148"/>
                </a:cxn>
                <a:cxn ang="0">
                  <a:pos x="24" y="100"/>
                </a:cxn>
                <a:cxn ang="0">
                  <a:pos x="168" y="72"/>
                </a:cxn>
                <a:cxn ang="0">
                  <a:pos x="236" y="56"/>
                </a:cxn>
                <a:cxn ang="0">
                  <a:pos x="276" y="12"/>
                </a:cxn>
                <a:cxn ang="0">
                  <a:pos x="396" y="0"/>
                </a:cxn>
                <a:cxn ang="0">
                  <a:pos x="488" y="24"/>
                </a:cxn>
                <a:cxn ang="0">
                  <a:pos x="584" y="68"/>
                </a:cxn>
                <a:cxn ang="0">
                  <a:pos x="836" y="196"/>
                </a:cxn>
                <a:cxn ang="0">
                  <a:pos x="936" y="248"/>
                </a:cxn>
                <a:cxn ang="0">
                  <a:pos x="1004" y="248"/>
                </a:cxn>
                <a:cxn ang="0">
                  <a:pos x="1060" y="276"/>
                </a:cxn>
                <a:cxn ang="0">
                  <a:pos x="1116" y="352"/>
                </a:cxn>
                <a:cxn ang="0">
                  <a:pos x="1032" y="308"/>
                </a:cxn>
                <a:cxn ang="0">
                  <a:pos x="964" y="280"/>
                </a:cxn>
                <a:cxn ang="0">
                  <a:pos x="912" y="284"/>
                </a:cxn>
                <a:cxn ang="0">
                  <a:pos x="756" y="192"/>
                </a:cxn>
                <a:cxn ang="0">
                  <a:pos x="592" y="112"/>
                </a:cxn>
                <a:cxn ang="0">
                  <a:pos x="484" y="68"/>
                </a:cxn>
                <a:cxn ang="0">
                  <a:pos x="432" y="56"/>
                </a:cxn>
                <a:cxn ang="0">
                  <a:pos x="476" y="108"/>
                </a:cxn>
                <a:cxn ang="0">
                  <a:pos x="384" y="92"/>
                </a:cxn>
                <a:cxn ang="0">
                  <a:pos x="304" y="100"/>
                </a:cxn>
                <a:cxn ang="0">
                  <a:pos x="208" y="104"/>
                </a:cxn>
                <a:cxn ang="0">
                  <a:pos x="92" y="132"/>
                </a:cxn>
                <a:cxn ang="0">
                  <a:pos x="0" y="148"/>
                </a:cxn>
              </a:cxnLst>
              <a:rect l="0" t="0" r="r" b="b"/>
              <a:pathLst>
                <a:path w="1116" h="352">
                  <a:moveTo>
                    <a:pt x="0" y="148"/>
                  </a:moveTo>
                  <a:lnTo>
                    <a:pt x="24" y="100"/>
                  </a:lnTo>
                  <a:lnTo>
                    <a:pt x="168" y="72"/>
                  </a:lnTo>
                  <a:lnTo>
                    <a:pt x="236" y="56"/>
                  </a:lnTo>
                  <a:lnTo>
                    <a:pt x="276" y="12"/>
                  </a:lnTo>
                  <a:lnTo>
                    <a:pt x="396" y="0"/>
                  </a:lnTo>
                  <a:lnTo>
                    <a:pt x="488" y="24"/>
                  </a:lnTo>
                  <a:lnTo>
                    <a:pt x="584" y="68"/>
                  </a:lnTo>
                  <a:lnTo>
                    <a:pt x="836" y="196"/>
                  </a:lnTo>
                  <a:lnTo>
                    <a:pt x="936" y="248"/>
                  </a:lnTo>
                  <a:lnTo>
                    <a:pt x="1004" y="248"/>
                  </a:lnTo>
                  <a:lnTo>
                    <a:pt x="1060" y="276"/>
                  </a:lnTo>
                  <a:lnTo>
                    <a:pt x="1116" y="352"/>
                  </a:lnTo>
                  <a:lnTo>
                    <a:pt x="1032" y="308"/>
                  </a:lnTo>
                  <a:lnTo>
                    <a:pt x="964" y="280"/>
                  </a:lnTo>
                  <a:lnTo>
                    <a:pt x="912" y="284"/>
                  </a:lnTo>
                  <a:lnTo>
                    <a:pt x="756" y="192"/>
                  </a:lnTo>
                  <a:lnTo>
                    <a:pt x="592" y="112"/>
                  </a:lnTo>
                  <a:lnTo>
                    <a:pt x="484" y="68"/>
                  </a:lnTo>
                  <a:lnTo>
                    <a:pt x="432" y="56"/>
                  </a:lnTo>
                  <a:lnTo>
                    <a:pt x="476" y="108"/>
                  </a:lnTo>
                  <a:lnTo>
                    <a:pt x="384" y="92"/>
                  </a:lnTo>
                  <a:lnTo>
                    <a:pt x="304" y="100"/>
                  </a:lnTo>
                  <a:lnTo>
                    <a:pt x="208" y="104"/>
                  </a:lnTo>
                  <a:lnTo>
                    <a:pt x="92" y="132"/>
                  </a:lnTo>
                  <a:lnTo>
                    <a:pt x="0" y="148"/>
                  </a:lnTo>
                  <a:close/>
                </a:path>
              </a:pathLst>
            </a:custGeom>
            <a:solidFill>
              <a:srgbClr val="FFFF00"/>
            </a:solidFill>
            <a:ln w="9525">
              <a:noFill/>
              <a:round/>
              <a:headEnd/>
              <a:tailEnd/>
            </a:ln>
            <a:effectLst/>
          </p:spPr>
          <p:txBody>
            <a:bodyPr wrap="none" anchor="ctr"/>
            <a:lstStyle/>
            <a:p>
              <a:endParaRPr lang="en-US" dirty="0"/>
            </a:p>
          </p:txBody>
        </p:sp>
        <p:sp>
          <p:nvSpPr>
            <p:cNvPr id="229389" name="Freeform 13"/>
            <p:cNvSpPr>
              <a:spLocks/>
            </p:cNvSpPr>
            <p:nvPr/>
          </p:nvSpPr>
          <p:spPr bwMode="auto">
            <a:xfrm>
              <a:off x="3413" y="2792"/>
              <a:ext cx="1989" cy="478"/>
            </a:xfrm>
            <a:custGeom>
              <a:avLst/>
              <a:gdLst/>
              <a:ahLst/>
              <a:cxnLst>
                <a:cxn ang="0">
                  <a:pos x="0" y="256"/>
                </a:cxn>
                <a:cxn ang="0">
                  <a:pos x="84" y="192"/>
                </a:cxn>
                <a:cxn ang="0">
                  <a:pos x="184" y="180"/>
                </a:cxn>
                <a:cxn ang="0">
                  <a:pos x="208" y="148"/>
                </a:cxn>
                <a:cxn ang="0">
                  <a:pos x="264" y="128"/>
                </a:cxn>
                <a:cxn ang="0">
                  <a:pos x="384" y="116"/>
                </a:cxn>
                <a:cxn ang="0">
                  <a:pos x="424" y="60"/>
                </a:cxn>
                <a:cxn ang="0">
                  <a:pos x="580" y="24"/>
                </a:cxn>
                <a:cxn ang="0">
                  <a:pos x="684" y="4"/>
                </a:cxn>
                <a:cxn ang="0">
                  <a:pos x="780" y="0"/>
                </a:cxn>
                <a:cxn ang="0">
                  <a:pos x="876" y="20"/>
                </a:cxn>
                <a:cxn ang="0">
                  <a:pos x="976" y="48"/>
                </a:cxn>
                <a:cxn ang="0">
                  <a:pos x="1140" y="120"/>
                </a:cxn>
                <a:cxn ang="0">
                  <a:pos x="1340" y="236"/>
                </a:cxn>
                <a:cxn ang="0">
                  <a:pos x="1380" y="272"/>
                </a:cxn>
                <a:cxn ang="0">
                  <a:pos x="1436" y="276"/>
                </a:cxn>
                <a:cxn ang="0">
                  <a:pos x="1496" y="292"/>
                </a:cxn>
                <a:cxn ang="0">
                  <a:pos x="1632" y="388"/>
                </a:cxn>
                <a:cxn ang="0">
                  <a:pos x="1636" y="440"/>
                </a:cxn>
                <a:cxn ang="0">
                  <a:pos x="1540" y="360"/>
                </a:cxn>
                <a:cxn ang="0">
                  <a:pos x="1476" y="308"/>
                </a:cxn>
                <a:cxn ang="0">
                  <a:pos x="1420" y="292"/>
                </a:cxn>
                <a:cxn ang="0">
                  <a:pos x="1356" y="284"/>
                </a:cxn>
                <a:cxn ang="0">
                  <a:pos x="1332" y="272"/>
                </a:cxn>
                <a:cxn ang="0">
                  <a:pos x="1200" y="192"/>
                </a:cxn>
                <a:cxn ang="0">
                  <a:pos x="1036" y="104"/>
                </a:cxn>
                <a:cxn ang="0">
                  <a:pos x="1080" y="164"/>
                </a:cxn>
                <a:cxn ang="0">
                  <a:pos x="980" y="120"/>
                </a:cxn>
                <a:cxn ang="0">
                  <a:pos x="876" y="80"/>
                </a:cxn>
                <a:cxn ang="0">
                  <a:pos x="796" y="76"/>
                </a:cxn>
                <a:cxn ang="0">
                  <a:pos x="700" y="72"/>
                </a:cxn>
                <a:cxn ang="0">
                  <a:pos x="620" y="76"/>
                </a:cxn>
                <a:cxn ang="0">
                  <a:pos x="556" y="92"/>
                </a:cxn>
                <a:cxn ang="0">
                  <a:pos x="628" y="132"/>
                </a:cxn>
                <a:cxn ang="0">
                  <a:pos x="524" y="144"/>
                </a:cxn>
                <a:cxn ang="0">
                  <a:pos x="416" y="184"/>
                </a:cxn>
                <a:cxn ang="0">
                  <a:pos x="348" y="212"/>
                </a:cxn>
                <a:cxn ang="0">
                  <a:pos x="308" y="216"/>
                </a:cxn>
                <a:cxn ang="0">
                  <a:pos x="208" y="228"/>
                </a:cxn>
                <a:cxn ang="0">
                  <a:pos x="84" y="244"/>
                </a:cxn>
                <a:cxn ang="0">
                  <a:pos x="0" y="256"/>
                </a:cxn>
              </a:cxnLst>
              <a:rect l="0" t="0" r="r" b="b"/>
              <a:pathLst>
                <a:path w="1636" h="440">
                  <a:moveTo>
                    <a:pt x="0" y="256"/>
                  </a:moveTo>
                  <a:lnTo>
                    <a:pt x="84" y="192"/>
                  </a:lnTo>
                  <a:lnTo>
                    <a:pt x="184" y="180"/>
                  </a:lnTo>
                  <a:lnTo>
                    <a:pt x="208" y="148"/>
                  </a:lnTo>
                  <a:lnTo>
                    <a:pt x="264" y="128"/>
                  </a:lnTo>
                  <a:lnTo>
                    <a:pt x="384" y="116"/>
                  </a:lnTo>
                  <a:lnTo>
                    <a:pt x="424" y="60"/>
                  </a:lnTo>
                  <a:lnTo>
                    <a:pt x="580" y="24"/>
                  </a:lnTo>
                  <a:lnTo>
                    <a:pt x="684" y="4"/>
                  </a:lnTo>
                  <a:lnTo>
                    <a:pt x="780" y="0"/>
                  </a:lnTo>
                  <a:lnTo>
                    <a:pt x="876" y="20"/>
                  </a:lnTo>
                  <a:lnTo>
                    <a:pt x="976" y="48"/>
                  </a:lnTo>
                  <a:lnTo>
                    <a:pt x="1140" y="120"/>
                  </a:lnTo>
                  <a:lnTo>
                    <a:pt x="1340" y="236"/>
                  </a:lnTo>
                  <a:lnTo>
                    <a:pt x="1380" y="272"/>
                  </a:lnTo>
                  <a:lnTo>
                    <a:pt x="1436" y="276"/>
                  </a:lnTo>
                  <a:lnTo>
                    <a:pt x="1496" y="292"/>
                  </a:lnTo>
                  <a:lnTo>
                    <a:pt x="1632" y="388"/>
                  </a:lnTo>
                  <a:lnTo>
                    <a:pt x="1636" y="440"/>
                  </a:lnTo>
                  <a:lnTo>
                    <a:pt x="1540" y="360"/>
                  </a:lnTo>
                  <a:lnTo>
                    <a:pt x="1476" y="308"/>
                  </a:lnTo>
                  <a:lnTo>
                    <a:pt x="1420" y="292"/>
                  </a:lnTo>
                  <a:lnTo>
                    <a:pt x="1356" y="284"/>
                  </a:lnTo>
                  <a:lnTo>
                    <a:pt x="1332" y="272"/>
                  </a:lnTo>
                  <a:lnTo>
                    <a:pt x="1200" y="192"/>
                  </a:lnTo>
                  <a:lnTo>
                    <a:pt x="1036" y="104"/>
                  </a:lnTo>
                  <a:lnTo>
                    <a:pt x="1080" y="164"/>
                  </a:lnTo>
                  <a:lnTo>
                    <a:pt x="980" y="120"/>
                  </a:lnTo>
                  <a:lnTo>
                    <a:pt x="876" y="80"/>
                  </a:lnTo>
                  <a:lnTo>
                    <a:pt x="796" y="76"/>
                  </a:lnTo>
                  <a:lnTo>
                    <a:pt x="700" y="72"/>
                  </a:lnTo>
                  <a:lnTo>
                    <a:pt x="620" y="76"/>
                  </a:lnTo>
                  <a:lnTo>
                    <a:pt x="556" y="92"/>
                  </a:lnTo>
                  <a:lnTo>
                    <a:pt x="628" y="132"/>
                  </a:lnTo>
                  <a:lnTo>
                    <a:pt x="524" y="144"/>
                  </a:lnTo>
                  <a:lnTo>
                    <a:pt x="416" y="184"/>
                  </a:lnTo>
                  <a:lnTo>
                    <a:pt x="348" y="212"/>
                  </a:lnTo>
                  <a:lnTo>
                    <a:pt x="308" y="216"/>
                  </a:lnTo>
                  <a:lnTo>
                    <a:pt x="208" y="228"/>
                  </a:lnTo>
                  <a:lnTo>
                    <a:pt x="84" y="244"/>
                  </a:lnTo>
                  <a:lnTo>
                    <a:pt x="0" y="256"/>
                  </a:lnTo>
                  <a:close/>
                </a:path>
              </a:pathLst>
            </a:custGeom>
            <a:solidFill>
              <a:srgbClr val="FFFF00"/>
            </a:solidFill>
            <a:ln w="9525">
              <a:noFill/>
              <a:round/>
              <a:headEnd/>
              <a:tailEnd/>
            </a:ln>
            <a:effectLst/>
          </p:spPr>
          <p:txBody>
            <a:bodyPr wrap="none" anchor="ctr"/>
            <a:lstStyle/>
            <a:p>
              <a:endParaRPr lang="en-US" dirty="0"/>
            </a:p>
          </p:txBody>
        </p:sp>
        <p:sp>
          <p:nvSpPr>
            <p:cNvPr id="229390" name="Freeform 14"/>
            <p:cNvSpPr>
              <a:spLocks/>
            </p:cNvSpPr>
            <p:nvPr/>
          </p:nvSpPr>
          <p:spPr bwMode="auto">
            <a:xfrm>
              <a:off x="2854" y="2940"/>
              <a:ext cx="2431" cy="400"/>
            </a:xfrm>
            <a:custGeom>
              <a:avLst/>
              <a:gdLst/>
              <a:ahLst/>
              <a:cxnLst>
                <a:cxn ang="0">
                  <a:pos x="0" y="320"/>
                </a:cxn>
                <a:cxn ang="0">
                  <a:pos x="52" y="252"/>
                </a:cxn>
                <a:cxn ang="0">
                  <a:pos x="120" y="236"/>
                </a:cxn>
                <a:cxn ang="0">
                  <a:pos x="264" y="236"/>
                </a:cxn>
                <a:cxn ang="0">
                  <a:pos x="400" y="196"/>
                </a:cxn>
                <a:cxn ang="0">
                  <a:pos x="412" y="156"/>
                </a:cxn>
                <a:cxn ang="0">
                  <a:pos x="476" y="144"/>
                </a:cxn>
                <a:cxn ang="0">
                  <a:pos x="496" y="104"/>
                </a:cxn>
                <a:cxn ang="0">
                  <a:pos x="668" y="88"/>
                </a:cxn>
                <a:cxn ang="0">
                  <a:pos x="756" y="80"/>
                </a:cxn>
                <a:cxn ang="0">
                  <a:pos x="808" y="80"/>
                </a:cxn>
                <a:cxn ang="0">
                  <a:pos x="884" y="36"/>
                </a:cxn>
                <a:cxn ang="0">
                  <a:pos x="972" y="16"/>
                </a:cxn>
                <a:cxn ang="0">
                  <a:pos x="1032" y="4"/>
                </a:cxn>
                <a:cxn ang="0">
                  <a:pos x="1076" y="0"/>
                </a:cxn>
                <a:cxn ang="0">
                  <a:pos x="1168" y="8"/>
                </a:cxn>
                <a:cxn ang="0">
                  <a:pos x="1240" y="12"/>
                </a:cxn>
                <a:cxn ang="0">
                  <a:pos x="1296" y="16"/>
                </a:cxn>
                <a:cxn ang="0">
                  <a:pos x="1404" y="64"/>
                </a:cxn>
                <a:cxn ang="0">
                  <a:pos x="1632" y="172"/>
                </a:cxn>
                <a:cxn ang="0">
                  <a:pos x="1760" y="236"/>
                </a:cxn>
                <a:cxn ang="0">
                  <a:pos x="1824" y="264"/>
                </a:cxn>
                <a:cxn ang="0">
                  <a:pos x="1876" y="276"/>
                </a:cxn>
                <a:cxn ang="0">
                  <a:pos x="1924" y="280"/>
                </a:cxn>
                <a:cxn ang="0">
                  <a:pos x="1988" y="328"/>
                </a:cxn>
                <a:cxn ang="0">
                  <a:pos x="2000" y="368"/>
                </a:cxn>
                <a:cxn ang="0">
                  <a:pos x="1948" y="320"/>
                </a:cxn>
                <a:cxn ang="0">
                  <a:pos x="1876" y="292"/>
                </a:cxn>
                <a:cxn ang="0">
                  <a:pos x="1808" y="300"/>
                </a:cxn>
                <a:cxn ang="0">
                  <a:pos x="1752" y="268"/>
                </a:cxn>
                <a:cxn ang="0">
                  <a:pos x="1668" y="232"/>
                </a:cxn>
                <a:cxn ang="0">
                  <a:pos x="1516" y="160"/>
                </a:cxn>
                <a:cxn ang="0">
                  <a:pos x="1420" y="112"/>
                </a:cxn>
                <a:cxn ang="0">
                  <a:pos x="1300" y="44"/>
                </a:cxn>
                <a:cxn ang="0">
                  <a:pos x="1312" y="68"/>
                </a:cxn>
                <a:cxn ang="0">
                  <a:pos x="1232" y="60"/>
                </a:cxn>
                <a:cxn ang="0">
                  <a:pos x="1176" y="60"/>
                </a:cxn>
                <a:cxn ang="0">
                  <a:pos x="1092" y="72"/>
                </a:cxn>
                <a:cxn ang="0">
                  <a:pos x="1000" y="100"/>
                </a:cxn>
                <a:cxn ang="0">
                  <a:pos x="936" y="128"/>
                </a:cxn>
                <a:cxn ang="0">
                  <a:pos x="880" y="152"/>
                </a:cxn>
                <a:cxn ang="0">
                  <a:pos x="828" y="164"/>
                </a:cxn>
                <a:cxn ang="0">
                  <a:pos x="796" y="164"/>
                </a:cxn>
                <a:cxn ang="0">
                  <a:pos x="688" y="164"/>
                </a:cxn>
                <a:cxn ang="0">
                  <a:pos x="612" y="168"/>
                </a:cxn>
                <a:cxn ang="0">
                  <a:pos x="576" y="184"/>
                </a:cxn>
                <a:cxn ang="0">
                  <a:pos x="616" y="220"/>
                </a:cxn>
                <a:cxn ang="0">
                  <a:pos x="532" y="220"/>
                </a:cxn>
                <a:cxn ang="0">
                  <a:pos x="420" y="244"/>
                </a:cxn>
                <a:cxn ang="0">
                  <a:pos x="316" y="276"/>
                </a:cxn>
                <a:cxn ang="0">
                  <a:pos x="256" y="268"/>
                </a:cxn>
                <a:cxn ang="0">
                  <a:pos x="204" y="272"/>
                </a:cxn>
                <a:cxn ang="0">
                  <a:pos x="84" y="296"/>
                </a:cxn>
                <a:cxn ang="0">
                  <a:pos x="0" y="320"/>
                </a:cxn>
              </a:cxnLst>
              <a:rect l="0" t="0" r="r" b="b"/>
              <a:pathLst>
                <a:path w="2000" h="368">
                  <a:moveTo>
                    <a:pt x="0" y="320"/>
                  </a:moveTo>
                  <a:lnTo>
                    <a:pt x="52" y="252"/>
                  </a:lnTo>
                  <a:lnTo>
                    <a:pt x="120" y="236"/>
                  </a:lnTo>
                  <a:lnTo>
                    <a:pt x="264" y="236"/>
                  </a:lnTo>
                  <a:lnTo>
                    <a:pt x="400" y="196"/>
                  </a:lnTo>
                  <a:lnTo>
                    <a:pt x="412" y="156"/>
                  </a:lnTo>
                  <a:lnTo>
                    <a:pt x="476" y="144"/>
                  </a:lnTo>
                  <a:lnTo>
                    <a:pt x="496" y="104"/>
                  </a:lnTo>
                  <a:lnTo>
                    <a:pt x="668" y="88"/>
                  </a:lnTo>
                  <a:lnTo>
                    <a:pt x="756" y="80"/>
                  </a:lnTo>
                  <a:lnTo>
                    <a:pt x="808" y="80"/>
                  </a:lnTo>
                  <a:lnTo>
                    <a:pt x="884" y="36"/>
                  </a:lnTo>
                  <a:lnTo>
                    <a:pt x="972" y="16"/>
                  </a:lnTo>
                  <a:lnTo>
                    <a:pt x="1032" y="4"/>
                  </a:lnTo>
                  <a:lnTo>
                    <a:pt x="1076" y="0"/>
                  </a:lnTo>
                  <a:lnTo>
                    <a:pt x="1168" y="8"/>
                  </a:lnTo>
                  <a:lnTo>
                    <a:pt x="1240" y="12"/>
                  </a:lnTo>
                  <a:lnTo>
                    <a:pt x="1296" y="16"/>
                  </a:lnTo>
                  <a:lnTo>
                    <a:pt x="1404" y="64"/>
                  </a:lnTo>
                  <a:lnTo>
                    <a:pt x="1632" y="172"/>
                  </a:lnTo>
                  <a:lnTo>
                    <a:pt x="1760" y="236"/>
                  </a:lnTo>
                  <a:lnTo>
                    <a:pt x="1824" y="264"/>
                  </a:lnTo>
                  <a:lnTo>
                    <a:pt x="1876" y="276"/>
                  </a:lnTo>
                  <a:lnTo>
                    <a:pt x="1924" y="280"/>
                  </a:lnTo>
                  <a:lnTo>
                    <a:pt x="1988" y="328"/>
                  </a:lnTo>
                  <a:lnTo>
                    <a:pt x="2000" y="368"/>
                  </a:lnTo>
                  <a:lnTo>
                    <a:pt x="1948" y="320"/>
                  </a:lnTo>
                  <a:lnTo>
                    <a:pt x="1876" y="292"/>
                  </a:lnTo>
                  <a:lnTo>
                    <a:pt x="1808" y="300"/>
                  </a:lnTo>
                  <a:lnTo>
                    <a:pt x="1752" y="268"/>
                  </a:lnTo>
                  <a:lnTo>
                    <a:pt x="1668" y="232"/>
                  </a:lnTo>
                  <a:lnTo>
                    <a:pt x="1516" y="160"/>
                  </a:lnTo>
                  <a:lnTo>
                    <a:pt x="1420" y="112"/>
                  </a:lnTo>
                  <a:lnTo>
                    <a:pt x="1300" y="44"/>
                  </a:lnTo>
                  <a:lnTo>
                    <a:pt x="1312" y="68"/>
                  </a:lnTo>
                  <a:lnTo>
                    <a:pt x="1232" y="60"/>
                  </a:lnTo>
                  <a:lnTo>
                    <a:pt x="1176" y="60"/>
                  </a:lnTo>
                  <a:lnTo>
                    <a:pt x="1092" y="72"/>
                  </a:lnTo>
                  <a:lnTo>
                    <a:pt x="1000" y="100"/>
                  </a:lnTo>
                  <a:lnTo>
                    <a:pt x="936" y="128"/>
                  </a:lnTo>
                  <a:lnTo>
                    <a:pt x="880" y="152"/>
                  </a:lnTo>
                  <a:lnTo>
                    <a:pt x="828" y="164"/>
                  </a:lnTo>
                  <a:lnTo>
                    <a:pt x="796" y="164"/>
                  </a:lnTo>
                  <a:lnTo>
                    <a:pt x="688" y="164"/>
                  </a:lnTo>
                  <a:lnTo>
                    <a:pt x="612" y="168"/>
                  </a:lnTo>
                  <a:lnTo>
                    <a:pt x="576" y="184"/>
                  </a:lnTo>
                  <a:lnTo>
                    <a:pt x="616" y="220"/>
                  </a:lnTo>
                  <a:lnTo>
                    <a:pt x="532" y="220"/>
                  </a:lnTo>
                  <a:lnTo>
                    <a:pt x="420" y="244"/>
                  </a:lnTo>
                  <a:lnTo>
                    <a:pt x="316" y="276"/>
                  </a:lnTo>
                  <a:lnTo>
                    <a:pt x="256" y="268"/>
                  </a:lnTo>
                  <a:lnTo>
                    <a:pt x="204" y="272"/>
                  </a:lnTo>
                  <a:lnTo>
                    <a:pt x="84" y="296"/>
                  </a:lnTo>
                  <a:lnTo>
                    <a:pt x="0" y="320"/>
                  </a:lnTo>
                  <a:close/>
                </a:path>
              </a:pathLst>
            </a:custGeom>
            <a:solidFill>
              <a:srgbClr val="FFFF00"/>
            </a:solidFill>
            <a:ln w="9525">
              <a:noFill/>
              <a:round/>
              <a:headEnd/>
              <a:tailEnd/>
            </a:ln>
            <a:effectLst/>
          </p:spPr>
          <p:txBody>
            <a:bodyPr wrap="none" anchor="ctr"/>
            <a:lstStyle/>
            <a:p>
              <a:endParaRPr lang="en-US" dirty="0"/>
            </a:p>
          </p:txBody>
        </p:sp>
        <p:sp>
          <p:nvSpPr>
            <p:cNvPr id="229391" name="Freeform 15" descr="Dark horizontal"/>
            <p:cNvSpPr>
              <a:spLocks/>
            </p:cNvSpPr>
            <p:nvPr/>
          </p:nvSpPr>
          <p:spPr bwMode="auto">
            <a:xfrm>
              <a:off x="3291" y="2684"/>
              <a:ext cx="2100" cy="488"/>
            </a:xfrm>
            <a:custGeom>
              <a:avLst/>
              <a:gdLst/>
              <a:ahLst/>
              <a:cxnLst>
                <a:cxn ang="0">
                  <a:pos x="243" y="447"/>
                </a:cxn>
                <a:cxn ang="0">
                  <a:pos x="264" y="408"/>
                </a:cxn>
                <a:cxn ang="0">
                  <a:pos x="423" y="399"/>
                </a:cxn>
                <a:cxn ang="0">
                  <a:pos x="570" y="375"/>
                </a:cxn>
                <a:cxn ang="0">
                  <a:pos x="813" y="312"/>
                </a:cxn>
                <a:cxn ang="0">
                  <a:pos x="969" y="333"/>
                </a:cxn>
                <a:cxn ang="0">
                  <a:pos x="1077" y="360"/>
                </a:cxn>
                <a:cxn ang="0">
                  <a:pos x="1269" y="447"/>
                </a:cxn>
                <a:cxn ang="0">
                  <a:pos x="1260" y="405"/>
                </a:cxn>
                <a:cxn ang="0">
                  <a:pos x="1014" y="270"/>
                </a:cxn>
                <a:cxn ang="0">
                  <a:pos x="840" y="231"/>
                </a:cxn>
                <a:cxn ang="0">
                  <a:pos x="648" y="195"/>
                </a:cxn>
                <a:cxn ang="0">
                  <a:pos x="867" y="189"/>
                </a:cxn>
                <a:cxn ang="0">
                  <a:pos x="1050" y="213"/>
                </a:cxn>
                <a:cxn ang="0">
                  <a:pos x="1143" y="216"/>
                </a:cxn>
                <a:cxn ang="0">
                  <a:pos x="1353" y="327"/>
                </a:cxn>
                <a:cxn ang="0">
                  <a:pos x="1545" y="399"/>
                </a:cxn>
                <a:cxn ang="0">
                  <a:pos x="1623" y="450"/>
                </a:cxn>
                <a:cxn ang="0">
                  <a:pos x="1617" y="396"/>
                </a:cxn>
                <a:cxn ang="0">
                  <a:pos x="1476" y="360"/>
                </a:cxn>
                <a:cxn ang="0">
                  <a:pos x="1296" y="249"/>
                </a:cxn>
                <a:cxn ang="0">
                  <a:pos x="1119" y="153"/>
                </a:cxn>
                <a:cxn ang="0">
                  <a:pos x="960" y="69"/>
                </a:cxn>
                <a:cxn ang="0">
                  <a:pos x="1215" y="171"/>
                </a:cxn>
                <a:cxn ang="0">
                  <a:pos x="1443" y="291"/>
                </a:cxn>
                <a:cxn ang="0">
                  <a:pos x="1545" y="306"/>
                </a:cxn>
                <a:cxn ang="0">
                  <a:pos x="1638" y="366"/>
                </a:cxn>
                <a:cxn ang="0">
                  <a:pos x="1617" y="294"/>
                </a:cxn>
                <a:cxn ang="0">
                  <a:pos x="1728" y="372"/>
                </a:cxn>
                <a:cxn ang="0">
                  <a:pos x="1686" y="291"/>
                </a:cxn>
                <a:cxn ang="0">
                  <a:pos x="1587" y="240"/>
                </a:cxn>
                <a:cxn ang="0">
                  <a:pos x="1533" y="222"/>
                </a:cxn>
                <a:cxn ang="0">
                  <a:pos x="1413" y="198"/>
                </a:cxn>
                <a:cxn ang="0">
                  <a:pos x="1248" y="96"/>
                </a:cxn>
                <a:cxn ang="0">
                  <a:pos x="1116" y="30"/>
                </a:cxn>
                <a:cxn ang="0">
                  <a:pos x="1020" y="27"/>
                </a:cxn>
                <a:cxn ang="0">
                  <a:pos x="918" y="3"/>
                </a:cxn>
                <a:cxn ang="0">
                  <a:pos x="804" y="9"/>
                </a:cxn>
                <a:cxn ang="0">
                  <a:pos x="744" y="63"/>
                </a:cxn>
                <a:cxn ang="0">
                  <a:pos x="543" y="108"/>
                </a:cxn>
                <a:cxn ang="0">
                  <a:pos x="492" y="213"/>
                </a:cxn>
                <a:cxn ang="0">
                  <a:pos x="363" y="222"/>
                </a:cxn>
                <a:cxn ang="0">
                  <a:pos x="288" y="273"/>
                </a:cxn>
                <a:cxn ang="0">
                  <a:pos x="189" y="294"/>
                </a:cxn>
                <a:cxn ang="0">
                  <a:pos x="105" y="384"/>
                </a:cxn>
                <a:cxn ang="0">
                  <a:pos x="39" y="426"/>
                </a:cxn>
              </a:cxnLst>
              <a:rect l="0" t="0" r="r" b="b"/>
              <a:pathLst>
                <a:path w="1728" h="450">
                  <a:moveTo>
                    <a:pt x="0" y="447"/>
                  </a:moveTo>
                  <a:lnTo>
                    <a:pt x="243" y="447"/>
                  </a:lnTo>
                  <a:lnTo>
                    <a:pt x="228" y="420"/>
                  </a:lnTo>
                  <a:lnTo>
                    <a:pt x="264" y="408"/>
                  </a:lnTo>
                  <a:lnTo>
                    <a:pt x="342" y="408"/>
                  </a:lnTo>
                  <a:lnTo>
                    <a:pt x="423" y="399"/>
                  </a:lnTo>
                  <a:lnTo>
                    <a:pt x="474" y="399"/>
                  </a:lnTo>
                  <a:lnTo>
                    <a:pt x="570" y="375"/>
                  </a:lnTo>
                  <a:lnTo>
                    <a:pt x="723" y="312"/>
                  </a:lnTo>
                  <a:lnTo>
                    <a:pt x="813" y="312"/>
                  </a:lnTo>
                  <a:lnTo>
                    <a:pt x="876" y="303"/>
                  </a:lnTo>
                  <a:lnTo>
                    <a:pt x="969" y="333"/>
                  </a:lnTo>
                  <a:lnTo>
                    <a:pt x="960" y="306"/>
                  </a:lnTo>
                  <a:lnTo>
                    <a:pt x="1077" y="360"/>
                  </a:lnTo>
                  <a:lnTo>
                    <a:pt x="1203" y="420"/>
                  </a:lnTo>
                  <a:lnTo>
                    <a:pt x="1269" y="447"/>
                  </a:lnTo>
                  <a:lnTo>
                    <a:pt x="1359" y="447"/>
                  </a:lnTo>
                  <a:lnTo>
                    <a:pt x="1260" y="405"/>
                  </a:lnTo>
                  <a:lnTo>
                    <a:pt x="1134" y="333"/>
                  </a:lnTo>
                  <a:lnTo>
                    <a:pt x="1014" y="270"/>
                  </a:lnTo>
                  <a:lnTo>
                    <a:pt x="918" y="237"/>
                  </a:lnTo>
                  <a:lnTo>
                    <a:pt x="840" y="231"/>
                  </a:lnTo>
                  <a:lnTo>
                    <a:pt x="729" y="228"/>
                  </a:lnTo>
                  <a:lnTo>
                    <a:pt x="648" y="195"/>
                  </a:lnTo>
                  <a:lnTo>
                    <a:pt x="732" y="189"/>
                  </a:lnTo>
                  <a:lnTo>
                    <a:pt x="867" y="189"/>
                  </a:lnTo>
                  <a:lnTo>
                    <a:pt x="972" y="189"/>
                  </a:lnTo>
                  <a:lnTo>
                    <a:pt x="1050" y="213"/>
                  </a:lnTo>
                  <a:lnTo>
                    <a:pt x="1176" y="267"/>
                  </a:lnTo>
                  <a:lnTo>
                    <a:pt x="1143" y="216"/>
                  </a:lnTo>
                  <a:lnTo>
                    <a:pt x="1209" y="243"/>
                  </a:lnTo>
                  <a:lnTo>
                    <a:pt x="1353" y="327"/>
                  </a:lnTo>
                  <a:lnTo>
                    <a:pt x="1464" y="393"/>
                  </a:lnTo>
                  <a:lnTo>
                    <a:pt x="1545" y="399"/>
                  </a:lnTo>
                  <a:lnTo>
                    <a:pt x="1590" y="423"/>
                  </a:lnTo>
                  <a:lnTo>
                    <a:pt x="1623" y="450"/>
                  </a:lnTo>
                  <a:lnTo>
                    <a:pt x="1674" y="450"/>
                  </a:lnTo>
                  <a:lnTo>
                    <a:pt x="1617" y="396"/>
                  </a:lnTo>
                  <a:lnTo>
                    <a:pt x="1545" y="360"/>
                  </a:lnTo>
                  <a:lnTo>
                    <a:pt x="1476" y="360"/>
                  </a:lnTo>
                  <a:lnTo>
                    <a:pt x="1422" y="327"/>
                  </a:lnTo>
                  <a:lnTo>
                    <a:pt x="1296" y="249"/>
                  </a:lnTo>
                  <a:lnTo>
                    <a:pt x="1224" y="204"/>
                  </a:lnTo>
                  <a:lnTo>
                    <a:pt x="1119" y="153"/>
                  </a:lnTo>
                  <a:lnTo>
                    <a:pt x="999" y="117"/>
                  </a:lnTo>
                  <a:lnTo>
                    <a:pt x="960" y="69"/>
                  </a:lnTo>
                  <a:lnTo>
                    <a:pt x="1023" y="87"/>
                  </a:lnTo>
                  <a:lnTo>
                    <a:pt x="1215" y="171"/>
                  </a:lnTo>
                  <a:lnTo>
                    <a:pt x="1359" y="249"/>
                  </a:lnTo>
                  <a:lnTo>
                    <a:pt x="1443" y="291"/>
                  </a:lnTo>
                  <a:lnTo>
                    <a:pt x="1491" y="306"/>
                  </a:lnTo>
                  <a:lnTo>
                    <a:pt x="1545" y="306"/>
                  </a:lnTo>
                  <a:lnTo>
                    <a:pt x="1596" y="345"/>
                  </a:lnTo>
                  <a:lnTo>
                    <a:pt x="1638" y="366"/>
                  </a:lnTo>
                  <a:lnTo>
                    <a:pt x="1587" y="282"/>
                  </a:lnTo>
                  <a:lnTo>
                    <a:pt x="1617" y="294"/>
                  </a:lnTo>
                  <a:lnTo>
                    <a:pt x="1689" y="354"/>
                  </a:lnTo>
                  <a:lnTo>
                    <a:pt x="1728" y="372"/>
                  </a:lnTo>
                  <a:lnTo>
                    <a:pt x="1728" y="324"/>
                  </a:lnTo>
                  <a:lnTo>
                    <a:pt x="1686" y="291"/>
                  </a:lnTo>
                  <a:lnTo>
                    <a:pt x="1641" y="261"/>
                  </a:lnTo>
                  <a:lnTo>
                    <a:pt x="1587" y="240"/>
                  </a:lnTo>
                  <a:lnTo>
                    <a:pt x="1548" y="234"/>
                  </a:lnTo>
                  <a:lnTo>
                    <a:pt x="1533" y="222"/>
                  </a:lnTo>
                  <a:lnTo>
                    <a:pt x="1458" y="222"/>
                  </a:lnTo>
                  <a:lnTo>
                    <a:pt x="1413" y="198"/>
                  </a:lnTo>
                  <a:lnTo>
                    <a:pt x="1320" y="144"/>
                  </a:lnTo>
                  <a:lnTo>
                    <a:pt x="1248" y="96"/>
                  </a:lnTo>
                  <a:lnTo>
                    <a:pt x="1179" y="54"/>
                  </a:lnTo>
                  <a:lnTo>
                    <a:pt x="1116" y="30"/>
                  </a:lnTo>
                  <a:lnTo>
                    <a:pt x="1077" y="12"/>
                  </a:lnTo>
                  <a:lnTo>
                    <a:pt x="1020" y="27"/>
                  </a:lnTo>
                  <a:lnTo>
                    <a:pt x="975" y="18"/>
                  </a:lnTo>
                  <a:lnTo>
                    <a:pt x="918" y="3"/>
                  </a:lnTo>
                  <a:lnTo>
                    <a:pt x="870" y="0"/>
                  </a:lnTo>
                  <a:lnTo>
                    <a:pt x="804" y="9"/>
                  </a:lnTo>
                  <a:lnTo>
                    <a:pt x="768" y="54"/>
                  </a:lnTo>
                  <a:lnTo>
                    <a:pt x="744" y="63"/>
                  </a:lnTo>
                  <a:lnTo>
                    <a:pt x="591" y="102"/>
                  </a:lnTo>
                  <a:lnTo>
                    <a:pt x="543" y="108"/>
                  </a:lnTo>
                  <a:lnTo>
                    <a:pt x="519" y="162"/>
                  </a:lnTo>
                  <a:lnTo>
                    <a:pt x="492" y="213"/>
                  </a:lnTo>
                  <a:lnTo>
                    <a:pt x="441" y="216"/>
                  </a:lnTo>
                  <a:lnTo>
                    <a:pt x="363" y="222"/>
                  </a:lnTo>
                  <a:lnTo>
                    <a:pt x="324" y="234"/>
                  </a:lnTo>
                  <a:lnTo>
                    <a:pt x="288" y="273"/>
                  </a:lnTo>
                  <a:lnTo>
                    <a:pt x="246" y="288"/>
                  </a:lnTo>
                  <a:lnTo>
                    <a:pt x="189" y="294"/>
                  </a:lnTo>
                  <a:lnTo>
                    <a:pt x="126" y="342"/>
                  </a:lnTo>
                  <a:lnTo>
                    <a:pt x="105" y="384"/>
                  </a:lnTo>
                  <a:lnTo>
                    <a:pt x="54" y="396"/>
                  </a:lnTo>
                  <a:lnTo>
                    <a:pt x="39" y="426"/>
                  </a:lnTo>
                  <a:lnTo>
                    <a:pt x="0" y="447"/>
                  </a:lnTo>
                  <a:close/>
                </a:path>
              </a:pathLst>
            </a:custGeom>
            <a:pattFill prst="dkHorz">
              <a:fgClr>
                <a:srgbClr val="FFFF00"/>
              </a:fgClr>
              <a:bgClr>
                <a:srgbClr val="FF0000"/>
              </a:bgClr>
            </a:pattFill>
            <a:ln w="9525">
              <a:noFill/>
              <a:round/>
              <a:headEnd/>
              <a:tailEnd/>
            </a:ln>
            <a:effectLst/>
          </p:spPr>
          <p:txBody>
            <a:bodyPr wrap="none" anchor="ctr"/>
            <a:lstStyle/>
            <a:p>
              <a:endParaRPr lang="en-US" dirty="0"/>
            </a:p>
          </p:txBody>
        </p:sp>
        <p:sp>
          <p:nvSpPr>
            <p:cNvPr id="229400" name="Freeform 24"/>
            <p:cNvSpPr>
              <a:spLocks/>
            </p:cNvSpPr>
            <p:nvPr/>
          </p:nvSpPr>
          <p:spPr bwMode="auto">
            <a:xfrm>
              <a:off x="2616" y="2791"/>
              <a:ext cx="2776" cy="423"/>
            </a:xfrm>
            <a:custGeom>
              <a:avLst/>
              <a:gdLst/>
              <a:ahLst/>
              <a:cxnLst>
                <a:cxn ang="0">
                  <a:pos x="0" y="285"/>
                </a:cxn>
                <a:cxn ang="0">
                  <a:pos x="244" y="169"/>
                </a:cxn>
                <a:cxn ang="0">
                  <a:pos x="364" y="133"/>
                </a:cxn>
                <a:cxn ang="0">
                  <a:pos x="496" y="117"/>
                </a:cxn>
                <a:cxn ang="0">
                  <a:pos x="748" y="81"/>
                </a:cxn>
                <a:cxn ang="0">
                  <a:pos x="896" y="69"/>
                </a:cxn>
                <a:cxn ang="0">
                  <a:pos x="1044" y="57"/>
                </a:cxn>
                <a:cxn ang="0">
                  <a:pos x="1180" y="37"/>
                </a:cxn>
                <a:cxn ang="0">
                  <a:pos x="1320" y="5"/>
                </a:cxn>
                <a:cxn ang="0">
                  <a:pos x="1472" y="9"/>
                </a:cxn>
                <a:cxn ang="0">
                  <a:pos x="1584" y="29"/>
                </a:cxn>
                <a:cxn ang="0">
                  <a:pos x="1800" y="121"/>
                </a:cxn>
                <a:cxn ang="0">
                  <a:pos x="1996" y="241"/>
                </a:cxn>
                <a:cxn ang="0">
                  <a:pos x="2052" y="269"/>
                </a:cxn>
                <a:cxn ang="0">
                  <a:pos x="2108" y="269"/>
                </a:cxn>
                <a:cxn ang="0">
                  <a:pos x="2284" y="389"/>
                </a:cxn>
              </a:cxnLst>
              <a:rect l="0" t="0" r="r" b="b"/>
              <a:pathLst>
                <a:path w="2284" h="389">
                  <a:moveTo>
                    <a:pt x="0" y="285"/>
                  </a:moveTo>
                  <a:cubicBezTo>
                    <a:pt x="91" y="239"/>
                    <a:pt x="183" y="194"/>
                    <a:pt x="244" y="169"/>
                  </a:cubicBezTo>
                  <a:cubicBezTo>
                    <a:pt x="305" y="144"/>
                    <a:pt x="322" y="142"/>
                    <a:pt x="364" y="133"/>
                  </a:cubicBezTo>
                  <a:cubicBezTo>
                    <a:pt x="406" y="124"/>
                    <a:pt x="432" y="126"/>
                    <a:pt x="496" y="117"/>
                  </a:cubicBezTo>
                  <a:cubicBezTo>
                    <a:pt x="560" y="108"/>
                    <a:pt x="681" y="89"/>
                    <a:pt x="748" y="81"/>
                  </a:cubicBezTo>
                  <a:cubicBezTo>
                    <a:pt x="815" y="73"/>
                    <a:pt x="847" y="73"/>
                    <a:pt x="896" y="69"/>
                  </a:cubicBezTo>
                  <a:cubicBezTo>
                    <a:pt x="945" y="65"/>
                    <a:pt x="997" y="62"/>
                    <a:pt x="1044" y="57"/>
                  </a:cubicBezTo>
                  <a:cubicBezTo>
                    <a:pt x="1091" y="52"/>
                    <a:pt x="1134" y="46"/>
                    <a:pt x="1180" y="37"/>
                  </a:cubicBezTo>
                  <a:cubicBezTo>
                    <a:pt x="1226" y="28"/>
                    <a:pt x="1271" y="10"/>
                    <a:pt x="1320" y="5"/>
                  </a:cubicBezTo>
                  <a:cubicBezTo>
                    <a:pt x="1369" y="0"/>
                    <a:pt x="1428" y="5"/>
                    <a:pt x="1472" y="9"/>
                  </a:cubicBezTo>
                  <a:cubicBezTo>
                    <a:pt x="1516" y="13"/>
                    <a:pt x="1529" y="10"/>
                    <a:pt x="1584" y="29"/>
                  </a:cubicBezTo>
                  <a:cubicBezTo>
                    <a:pt x="1639" y="48"/>
                    <a:pt x="1731" y="86"/>
                    <a:pt x="1800" y="121"/>
                  </a:cubicBezTo>
                  <a:cubicBezTo>
                    <a:pt x="1869" y="156"/>
                    <a:pt x="1954" y="216"/>
                    <a:pt x="1996" y="241"/>
                  </a:cubicBezTo>
                  <a:cubicBezTo>
                    <a:pt x="2038" y="266"/>
                    <a:pt x="2033" y="264"/>
                    <a:pt x="2052" y="269"/>
                  </a:cubicBezTo>
                  <a:cubicBezTo>
                    <a:pt x="2071" y="274"/>
                    <a:pt x="2069" y="249"/>
                    <a:pt x="2108" y="269"/>
                  </a:cubicBezTo>
                  <a:cubicBezTo>
                    <a:pt x="2147" y="289"/>
                    <a:pt x="2215" y="339"/>
                    <a:pt x="2284" y="389"/>
                  </a:cubicBezTo>
                </a:path>
              </a:pathLst>
            </a:custGeom>
            <a:noFill/>
            <a:ln w="9525">
              <a:solidFill>
                <a:schemeClr val="tx1"/>
              </a:solidFill>
              <a:round/>
              <a:headEnd/>
              <a:tailEnd/>
            </a:ln>
            <a:effectLst/>
          </p:spPr>
          <p:txBody>
            <a:bodyPr wrap="none" anchor="ctr"/>
            <a:lstStyle/>
            <a:p>
              <a:endParaRPr lang="en-US" dirty="0"/>
            </a:p>
          </p:txBody>
        </p:sp>
        <p:grpSp>
          <p:nvGrpSpPr>
            <p:cNvPr id="3" name="Group 25"/>
            <p:cNvGrpSpPr>
              <a:grpSpLocks/>
            </p:cNvGrpSpPr>
            <p:nvPr/>
          </p:nvGrpSpPr>
          <p:grpSpPr bwMode="auto">
            <a:xfrm>
              <a:off x="5051" y="2852"/>
              <a:ext cx="118" cy="709"/>
              <a:chOff x="3014" y="2169"/>
              <a:chExt cx="97" cy="653"/>
            </a:xfrm>
          </p:grpSpPr>
          <p:sp>
            <p:nvSpPr>
              <p:cNvPr id="229402" name="Freeform 26"/>
              <p:cNvSpPr>
                <a:spLocks/>
              </p:cNvSpPr>
              <p:nvPr/>
            </p:nvSpPr>
            <p:spPr bwMode="auto">
              <a:xfrm>
                <a:off x="3077" y="216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03" name="Freeform 27"/>
              <p:cNvSpPr>
                <a:spLocks/>
              </p:cNvSpPr>
              <p:nvPr/>
            </p:nvSpPr>
            <p:spPr bwMode="auto">
              <a:xfrm>
                <a:off x="3014" y="223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04" name="Freeform 28"/>
              <p:cNvSpPr>
                <a:spLocks/>
              </p:cNvSpPr>
              <p:nvPr/>
            </p:nvSpPr>
            <p:spPr bwMode="auto">
              <a:xfrm>
                <a:off x="3020" y="237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05" name="Freeform 29"/>
              <p:cNvSpPr>
                <a:spLocks/>
              </p:cNvSpPr>
              <p:nvPr/>
            </p:nvSpPr>
            <p:spPr bwMode="auto">
              <a:xfrm>
                <a:off x="3015" y="251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06" name="Freeform 30"/>
              <p:cNvSpPr>
                <a:spLocks/>
              </p:cNvSpPr>
              <p:nvPr/>
            </p:nvSpPr>
            <p:spPr bwMode="auto">
              <a:xfrm>
                <a:off x="3033" y="265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9407" name="Freeform 31"/>
              <p:cNvSpPr>
                <a:spLocks/>
              </p:cNvSpPr>
              <p:nvPr/>
            </p:nvSpPr>
            <p:spPr bwMode="auto">
              <a:xfrm>
                <a:off x="3068" y="231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08" name="Freeform 32"/>
              <p:cNvSpPr>
                <a:spLocks/>
              </p:cNvSpPr>
              <p:nvPr/>
            </p:nvSpPr>
            <p:spPr bwMode="auto">
              <a:xfrm>
                <a:off x="3057" y="240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09" name="Freeform 33"/>
              <p:cNvSpPr>
                <a:spLocks/>
              </p:cNvSpPr>
              <p:nvPr/>
            </p:nvSpPr>
            <p:spPr bwMode="auto">
              <a:xfrm>
                <a:off x="3062" y="255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10" name="Freeform 34"/>
              <p:cNvSpPr>
                <a:spLocks/>
              </p:cNvSpPr>
              <p:nvPr/>
            </p:nvSpPr>
            <p:spPr bwMode="auto">
              <a:xfrm>
                <a:off x="3063" y="267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4" name="Group 35"/>
            <p:cNvGrpSpPr>
              <a:grpSpLocks/>
            </p:cNvGrpSpPr>
            <p:nvPr/>
          </p:nvGrpSpPr>
          <p:grpSpPr bwMode="auto">
            <a:xfrm>
              <a:off x="4296" y="2563"/>
              <a:ext cx="104" cy="740"/>
              <a:chOff x="2403" y="2123"/>
              <a:chExt cx="86" cy="681"/>
            </a:xfrm>
          </p:grpSpPr>
          <p:sp>
            <p:nvSpPr>
              <p:cNvPr id="229412" name="Freeform 36"/>
              <p:cNvSpPr>
                <a:spLocks/>
              </p:cNvSpPr>
              <p:nvPr/>
            </p:nvSpPr>
            <p:spPr bwMode="auto">
              <a:xfrm>
                <a:off x="2403" y="212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13" name="Freeform 37"/>
              <p:cNvSpPr>
                <a:spLocks/>
              </p:cNvSpPr>
              <p:nvPr/>
            </p:nvSpPr>
            <p:spPr bwMode="auto">
              <a:xfrm>
                <a:off x="2408" y="261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14" name="Freeform 38"/>
              <p:cNvSpPr>
                <a:spLocks/>
              </p:cNvSpPr>
              <p:nvPr/>
            </p:nvSpPr>
            <p:spPr bwMode="auto">
              <a:xfrm>
                <a:off x="2405" y="247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15" name="Freeform 39"/>
              <p:cNvSpPr>
                <a:spLocks/>
              </p:cNvSpPr>
              <p:nvPr/>
            </p:nvSpPr>
            <p:spPr bwMode="auto">
              <a:xfrm>
                <a:off x="2403" y="223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16" name="Freeform 40"/>
              <p:cNvSpPr>
                <a:spLocks/>
              </p:cNvSpPr>
              <p:nvPr/>
            </p:nvSpPr>
            <p:spPr bwMode="auto">
              <a:xfrm>
                <a:off x="2447" y="241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17" name="Freeform 41"/>
              <p:cNvSpPr>
                <a:spLocks/>
              </p:cNvSpPr>
              <p:nvPr/>
            </p:nvSpPr>
            <p:spPr bwMode="auto">
              <a:xfrm>
                <a:off x="2447" y="253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18" name="Freeform 42"/>
              <p:cNvSpPr>
                <a:spLocks/>
              </p:cNvSpPr>
              <p:nvPr/>
            </p:nvSpPr>
            <p:spPr bwMode="auto">
              <a:xfrm>
                <a:off x="2442" y="264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5" name="Group 43"/>
            <p:cNvGrpSpPr>
              <a:grpSpLocks/>
            </p:cNvGrpSpPr>
            <p:nvPr/>
          </p:nvGrpSpPr>
          <p:grpSpPr bwMode="auto">
            <a:xfrm>
              <a:off x="3680" y="2719"/>
              <a:ext cx="138" cy="675"/>
              <a:chOff x="1890" y="2042"/>
              <a:chExt cx="114" cy="621"/>
            </a:xfrm>
          </p:grpSpPr>
          <p:sp>
            <p:nvSpPr>
              <p:cNvPr id="229420" name="Freeform 44"/>
              <p:cNvSpPr>
                <a:spLocks/>
              </p:cNvSpPr>
              <p:nvPr/>
            </p:nvSpPr>
            <p:spPr bwMode="auto">
              <a:xfrm>
                <a:off x="1916" y="204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21" name="Freeform 45"/>
              <p:cNvSpPr>
                <a:spLocks/>
              </p:cNvSpPr>
              <p:nvPr/>
            </p:nvSpPr>
            <p:spPr bwMode="auto">
              <a:xfrm>
                <a:off x="1890" y="223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22" name="Freeform 46"/>
              <p:cNvSpPr>
                <a:spLocks/>
              </p:cNvSpPr>
              <p:nvPr/>
            </p:nvSpPr>
            <p:spPr bwMode="auto">
              <a:xfrm>
                <a:off x="1898" y="246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23" name="Freeform 47"/>
              <p:cNvSpPr>
                <a:spLocks/>
              </p:cNvSpPr>
              <p:nvPr/>
            </p:nvSpPr>
            <p:spPr bwMode="auto">
              <a:xfrm>
                <a:off x="1916" y="240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24" name="Freeform 48"/>
              <p:cNvSpPr>
                <a:spLocks/>
              </p:cNvSpPr>
              <p:nvPr/>
            </p:nvSpPr>
            <p:spPr bwMode="auto">
              <a:xfrm>
                <a:off x="1922" y="249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6" name="Group 49"/>
            <p:cNvGrpSpPr>
              <a:grpSpLocks/>
            </p:cNvGrpSpPr>
            <p:nvPr/>
          </p:nvGrpSpPr>
          <p:grpSpPr bwMode="auto">
            <a:xfrm>
              <a:off x="3005" y="2780"/>
              <a:ext cx="164" cy="668"/>
              <a:chOff x="1319" y="1848"/>
              <a:chExt cx="135" cy="615"/>
            </a:xfrm>
          </p:grpSpPr>
          <p:sp>
            <p:nvSpPr>
              <p:cNvPr id="229426" name="Freeform 50"/>
              <p:cNvSpPr>
                <a:spLocks/>
              </p:cNvSpPr>
              <p:nvPr/>
            </p:nvSpPr>
            <p:spPr bwMode="auto">
              <a:xfrm>
                <a:off x="1322" y="184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27" name="Freeform 51"/>
              <p:cNvSpPr>
                <a:spLocks/>
              </p:cNvSpPr>
              <p:nvPr/>
            </p:nvSpPr>
            <p:spPr bwMode="auto">
              <a:xfrm>
                <a:off x="1319" y="2228"/>
                <a:ext cx="133" cy="181"/>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28" name="Freeform 52"/>
              <p:cNvSpPr>
                <a:spLocks/>
              </p:cNvSpPr>
              <p:nvPr/>
            </p:nvSpPr>
            <p:spPr bwMode="auto">
              <a:xfrm>
                <a:off x="1380" y="240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sp>
          <p:nvSpPr>
            <p:cNvPr id="229429" name="Freeform 53"/>
            <p:cNvSpPr>
              <a:spLocks/>
            </p:cNvSpPr>
            <p:nvPr/>
          </p:nvSpPr>
          <p:spPr bwMode="auto">
            <a:xfrm>
              <a:off x="2626" y="3243"/>
              <a:ext cx="2761" cy="414"/>
            </a:xfrm>
            <a:custGeom>
              <a:avLst/>
              <a:gdLst/>
              <a:ahLst/>
              <a:cxnLst>
                <a:cxn ang="0">
                  <a:pos x="0" y="321"/>
                </a:cxn>
                <a:cxn ang="0">
                  <a:pos x="260" y="185"/>
                </a:cxn>
                <a:cxn ang="0">
                  <a:pos x="372" y="141"/>
                </a:cxn>
                <a:cxn ang="0">
                  <a:pos x="456" y="141"/>
                </a:cxn>
                <a:cxn ang="0">
                  <a:pos x="640" y="93"/>
                </a:cxn>
                <a:cxn ang="0">
                  <a:pos x="840" y="69"/>
                </a:cxn>
                <a:cxn ang="0">
                  <a:pos x="1016" y="45"/>
                </a:cxn>
                <a:cxn ang="0">
                  <a:pos x="1228" y="13"/>
                </a:cxn>
                <a:cxn ang="0">
                  <a:pos x="1388" y="9"/>
                </a:cxn>
                <a:cxn ang="0">
                  <a:pos x="1476" y="9"/>
                </a:cxn>
                <a:cxn ang="0">
                  <a:pos x="1648" y="65"/>
                </a:cxn>
                <a:cxn ang="0">
                  <a:pos x="1900" y="181"/>
                </a:cxn>
                <a:cxn ang="0">
                  <a:pos x="2060" y="273"/>
                </a:cxn>
                <a:cxn ang="0">
                  <a:pos x="2092" y="273"/>
                </a:cxn>
                <a:cxn ang="0">
                  <a:pos x="2272" y="381"/>
                </a:cxn>
              </a:cxnLst>
              <a:rect l="0" t="0" r="r" b="b"/>
              <a:pathLst>
                <a:path w="2272" h="381">
                  <a:moveTo>
                    <a:pt x="0" y="321"/>
                  </a:moveTo>
                  <a:cubicBezTo>
                    <a:pt x="99" y="268"/>
                    <a:pt x="198" y="215"/>
                    <a:pt x="260" y="185"/>
                  </a:cubicBezTo>
                  <a:cubicBezTo>
                    <a:pt x="322" y="155"/>
                    <a:pt x="339" y="148"/>
                    <a:pt x="372" y="141"/>
                  </a:cubicBezTo>
                  <a:cubicBezTo>
                    <a:pt x="405" y="134"/>
                    <a:pt x="411" y="149"/>
                    <a:pt x="456" y="141"/>
                  </a:cubicBezTo>
                  <a:cubicBezTo>
                    <a:pt x="501" y="133"/>
                    <a:pt x="576" y="105"/>
                    <a:pt x="640" y="93"/>
                  </a:cubicBezTo>
                  <a:cubicBezTo>
                    <a:pt x="704" y="81"/>
                    <a:pt x="777" y="77"/>
                    <a:pt x="840" y="69"/>
                  </a:cubicBezTo>
                  <a:cubicBezTo>
                    <a:pt x="903" y="61"/>
                    <a:pt x="951" y="54"/>
                    <a:pt x="1016" y="45"/>
                  </a:cubicBezTo>
                  <a:cubicBezTo>
                    <a:pt x="1081" y="36"/>
                    <a:pt x="1166" y="19"/>
                    <a:pt x="1228" y="13"/>
                  </a:cubicBezTo>
                  <a:cubicBezTo>
                    <a:pt x="1290" y="7"/>
                    <a:pt x="1347" y="10"/>
                    <a:pt x="1388" y="9"/>
                  </a:cubicBezTo>
                  <a:cubicBezTo>
                    <a:pt x="1429" y="8"/>
                    <a:pt x="1433" y="0"/>
                    <a:pt x="1476" y="9"/>
                  </a:cubicBezTo>
                  <a:cubicBezTo>
                    <a:pt x="1519" y="18"/>
                    <a:pt x="1577" y="36"/>
                    <a:pt x="1648" y="65"/>
                  </a:cubicBezTo>
                  <a:cubicBezTo>
                    <a:pt x="1719" y="94"/>
                    <a:pt x="1831" y="146"/>
                    <a:pt x="1900" y="181"/>
                  </a:cubicBezTo>
                  <a:cubicBezTo>
                    <a:pt x="1969" y="216"/>
                    <a:pt x="2028" y="258"/>
                    <a:pt x="2060" y="273"/>
                  </a:cubicBezTo>
                  <a:cubicBezTo>
                    <a:pt x="2092" y="288"/>
                    <a:pt x="2057" y="255"/>
                    <a:pt x="2092" y="273"/>
                  </a:cubicBezTo>
                  <a:cubicBezTo>
                    <a:pt x="2127" y="291"/>
                    <a:pt x="2199" y="336"/>
                    <a:pt x="2272" y="381"/>
                  </a:cubicBezTo>
                </a:path>
              </a:pathLst>
            </a:custGeom>
            <a:noFill/>
            <a:ln w="9525">
              <a:solidFill>
                <a:schemeClr val="tx1"/>
              </a:solidFill>
              <a:round/>
              <a:headEnd/>
              <a:tailEnd/>
            </a:ln>
            <a:effectLst/>
          </p:spPr>
          <p:txBody>
            <a:bodyPr wrap="none" anchor="ctr"/>
            <a:lstStyle/>
            <a:p>
              <a:endParaRPr lang="en-US" dirty="0"/>
            </a:p>
          </p:txBody>
        </p:sp>
        <p:sp>
          <p:nvSpPr>
            <p:cNvPr id="229430" name="Freeform 54"/>
            <p:cNvSpPr>
              <a:spLocks/>
            </p:cNvSpPr>
            <p:nvPr/>
          </p:nvSpPr>
          <p:spPr bwMode="auto">
            <a:xfrm>
              <a:off x="2626" y="3102"/>
              <a:ext cx="2761" cy="398"/>
            </a:xfrm>
            <a:custGeom>
              <a:avLst/>
              <a:gdLst/>
              <a:ahLst/>
              <a:cxnLst>
                <a:cxn ang="0">
                  <a:pos x="0" y="263"/>
                </a:cxn>
                <a:cxn ang="0">
                  <a:pos x="196" y="167"/>
                </a:cxn>
                <a:cxn ang="0">
                  <a:pos x="344" y="127"/>
                </a:cxn>
                <a:cxn ang="0">
                  <a:pos x="456" y="123"/>
                </a:cxn>
                <a:cxn ang="0">
                  <a:pos x="588" y="99"/>
                </a:cxn>
                <a:cxn ang="0">
                  <a:pos x="760" y="75"/>
                </a:cxn>
                <a:cxn ang="0">
                  <a:pos x="924" y="79"/>
                </a:cxn>
                <a:cxn ang="0">
                  <a:pos x="1064" y="79"/>
                </a:cxn>
                <a:cxn ang="0">
                  <a:pos x="1180" y="43"/>
                </a:cxn>
                <a:cxn ang="0">
                  <a:pos x="1316" y="7"/>
                </a:cxn>
                <a:cxn ang="0">
                  <a:pos x="1416" y="3"/>
                </a:cxn>
                <a:cxn ang="0">
                  <a:pos x="1516" y="19"/>
                </a:cxn>
                <a:cxn ang="0">
                  <a:pos x="1776" y="115"/>
                </a:cxn>
                <a:cxn ang="0">
                  <a:pos x="1912" y="199"/>
                </a:cxn>
                <a:cxn ang="0">
                  <a:pos x="2044" y="259"/>
                </a:cxn>
                <a:cxn ang="0">
                  <a:pos x="2112" y="275"/>
                </a:cxn>
                <a:cxn ang="0">
                  <a:pos x="2272" y="367"/>
                </a:cxn>
              </a:cxnLst>
              <a:rect l="0" t="0" r="r" b="b"/>
              <a:pathLst>
                <a:path w="2272" h="367">
                  <a:moveTo>
                    <a:pt x="0" y="263"/>
                  </a:moveTo>
                  <a:cubicBezTo>
                    <a:pt x="69" y="226"/>
                    <a:pt x="139" y="190"/>
                    <a:pt x="196" y="167"/>
                  </a:cubicBezTo>
                  <a:cubicBezTo>
                    <a:pt x="253" y="144"/>
                    <a:pt x="301" y="134"/>
                    <a:pt x="344" y="127"/>
                  </a:cubicBezTo>
                  <a:cubicBezTo>
                    <a:pt x="387" y="120"/>
                    <a:pt x="415" y="128"/>
                    <a:pt x="456" y="123"/>
                  </a:cubicBezTo>
                  <a:cubicBezTo>
                    <a:pt x="497" y="118"/>
                    <a:pt x="537" y="107"/>
                    <a:pt x="588" y="99"/>
                  </a:cubicBezTo>
                  <a:cubicBezTo>
                    <a:pt x="639" y="91"/>
                    <a:pt x="704" y="78"/>
                    <a:pt x="760" y="75"/>
                  </a:cubicBezTo>
                  <a:cubicBezTo>
                    <a:pt x="816" y="72"/>
                    <a:pt x="873" y="78"/>
                    <a:pt x="924" y="79"/>
                  </a:cubicBezTo>
                  <a:cubicBezTo>
                    <a:pt x="975" y="80"/>
                    <a:pt x="1021" y="85"/>
                    <a:pt x="1064" y="79"/>
                  </a:cubicBezTo>
                  <a:cubicBezTo>
                    <a:pt x="1107" y="73"/>
                    <a:pt x="1138" y="55"/>
                    <a:pt x="1180" y="43"/>
                  </a:cubicBezTo>
                  <a:cubicBezTo>
                    <a:pt x="1222" y="31"/>
                    <a:pt x="1277" y="14"/>
                    <a:pt x="1316" y="7"/>
                  </a:cubicBezTo>
                  <a:cubicBezTo>
                    <a:pt x="1355" y="0"/>
                    <a:pt x="1383" y="1"/>
                    <a:pt x="1416" y="3"/>
                  </a:cubicBezTo>
                  <a:cubicBezTo>
                    <a:pt x="1449" y="5"/>
                    <a:pt x="1456" y="0"/>
                    <a:pt x="1516" y="19"/>
                  </a:cubicBezTo>
                  <a:cubicBezTo>
                    <a:pt x="1576" y="38"/>
                    <a:pt x="1710" y="85"/>
                    <a:pt x="1776" y="115"/>
                  </a:cubicBezTo>
                  <a:cubicBezTo>
                    <a:pt x="1842" y="145"/>
                    <a:pt x="1867" y="175"/>
                    <a:pt x="1912" y="199"/>
                  </a:cubicBezTo>
                  <a:cubicBezTo>
                    <a:pt x="1957" y="223"/>
                    <a:pt x="2011" y="246"/>
                    <a:pt x="2044" y="259"/>
                  </a:cubicBezTo>
                  <a:cubicBezTo>
                    <a:pt x="2077" y="272"/>
                    <a:pt x="2074" y="257"/>
                    <a:pt x="2112" y="275"/>
                  </a:cubicBezTo>
                  <a:cubicBezTo>
                    <a:pt x="2150" y="293"/>
                    <a:pt x="2211" y="330"/>
                    <a:pt x="2272" y="367"/>
                  </a:cubicBezTo>
                </a:path>
              </a:pathLst>
            </a:custGeom>
            <a:noFill/>
            <a:ln w="9525">
              <a:solidFill>
                <a:schemeClr val="tx1"/>
              </a:solidFill>
              <a:round/>
              <a:headEnd/>
              <a:tailEnd/>
            </a:ln>
            <a:effectLst/>
          </p:spPr>
          <p:txBody>
            <a:bodyPr wrap="none" anchor="ctr"/>
            <a:lstStyle/>
            <a:p>
              <a:endParaRPr lang="en-US" dirty="0"/>
            </a:p>
          </p:txBody>
        </p:sp>
        <p:sp>
          <p:nvSpPr>
            <p:cNvPr id="229431" name="Freeform 55"/>
            <p:cNvSpPr>
              <a:spLocks/>
            </p:cNvSpPr>
            <p:nvPr/>
          </p:nvSpPr>
          <p:spPr bwMode="auto">
            <a:xfrm>
              <a:off x="2626" y="2942"/>
              <a:ext cx="2761" cy="428"/>
            </a:xfrm>
            <a:custGeom>
              <a:avLst/>
              <a:gdLst/>
              <a:ahLst/>
              <a:cxnLst>
                <a:cxn ang="0">
                  <a:pos x="0" y="294"/>
                </a:cxn>
                <a:cxn ang="0">
                  <a:pos x="128" y="218"/>
                </a:cxn>
                <a:cxn ang="0">
                  <a:pos x="308" y="142"/>
                </a:cxn>
                <a:cxn ang="0">
                  <a:pos x="432" y="138"/>
                </a:cxn>
                <a:cxn ang="0">
                  <a:pos x="680" y="110"/>
                </a:cxn>
                <a:cxn ang="0">
                  <a:pos x="872" y="82"/>
                </a:cxn>
                <a:cxn ang="0">
                  <a:pos x="992" y="86"/>
                </a:cxn>
                <a:cxn ang="0">
                  <a:pos x="1040" y="54"/>
                </a:cxn>
                <a:cxn ang="0">
                  <a:pos x="1192" y="14"/>
                </a:cxn>
                <a:cxn ang="0">
                  <a:pos x="1292" y="2"/>
                </a:cxn>
                <a:cxn ang="0">
                  <a:pos x="1380" y="2"/>
                </a:cxn>
                <a:cxn ang="0">
                  <a:pos x="1480" y="14"/>
                </a:cxn>
                <a:cxn ang="0">
                  <a:pos x="1584" y="58"/>
                </a:cxn>
                <a:cxn ang="0">
                  <a:pos x="1728" y="126"/>
                </a:cxn>
                <a:cxn ang="0">
                  <a:pos x="1940" y="230"/>
                </a:cxn>
                <a:cxn ang="0">
                  <a:pos x="2036" y="262"/>
                </a:cxn>
                <a:cxn ang="0">
                  <a:pos x="2100" y="274"/>
                </a:cxn>
                <a:cxn ang="0">
                  <a:pos x="2272" y="394"/>
                </a:cxn>
              </a:cxnLst>
              <a:rect l="0" t="0" r="r" b="b"/>
              <a:pathLst>
                <a:path w="2272" h="394">
                  <a:moveTo>
                    <a:pt x="0" y="294"/>
                  </a:moveTo>
                  <a:cubicBezTo>
                    <a:pt x="38" y="268"/>
                    <a:pt x="77" y="243"/>
                    <a:pt x="128" y="218"/>
                  </a:cubicBezTo>
                  <a:cubicBezTo>
                    <a:pt x="179" y="193"/>
                    <a:pt x="257" y="155"/>
                    <a:pt x="308" y="142"/>
                  </a:cubicBezTo>
                  <a:cubicBezTo>
                    <a:pt x="359" y="129"/>
                    <a:pt x="370" y="143"/>
                    <a:pt x="432" y="138"/>
                  </a:cubicBezTo>
                  <a:cubicBezTo>
                    <a:pt x="494" y="133"/>
                    <a:pt x="607" y="119"/>
                    <a:pt x="680" y="110"/>
                  </a:cubicBezTo>
                  <a:cubicBezTo>
                    <a:pt x="753" y="101"/>
                    <a:pt x="820" y="86"/>
                    <a:pt x="872" y="82"/>
                  </a:cubicBezTo>
                  <a:cubicBezTo>
                    <a:pt x="924" y="78"/>
                    <a:pt x="964" y="91"/>
                    <a:pt x="992" y="86"/>
                  </a:cubicBezTo>
                  <a:cubicBezTo>
                    <a:pt x="1020" y="81"/>
                    <a:pt x="1007" y="66"/>
                    <a:pt x="1040" y="54"/>
                  </a:cubicBezTo>
                  <a:cubicBezTo>
                    <a:pt x="1073" y="42"/>
                    <a:pt x="1150" y="23"/>
                    <a:pt x="1192" y="14"/>
                  </a:cubicBezTo>
                  <a:cubicBezTo>
                    <a:pt x="1234" y="5"/>
                    <a:pt x="1261" y="4"/>
                    <a:pt x="1292" y="2"/>
                  </a:cubicBezTo>
                  <a:cubicBezTo>
                    <a:pt x="1323" y="0"/>
                    <a:pt x="1349" y="0"/>
                    <a:pt x="1380" y="2"/>
                  </a:cubicBezTo>
                  <a:cubicBezTo>
                    <a:pt x="1411" y="4"/>
                    <a:pt x="1446" y="5"/>
                    <a:pt x="1480" y="14"/>
                  </a:cubicBezTo>
                  <a:cubicBezTo>
                    <a:pt x="1514" y="23"/>
                    <a:pt x="1543" y="39"/>
                    <a:pt x="1584" y="58"/>
                  </a:cubicBezTo>
                  <a:cubicBezTo>
                    <a:pt x="1625" y="77"/>
                    <a:pt x="1669" y="97"/>
                    <a:pt x="1728" y="126"/>
                  </a:cubicBezTo>
                  <a:cubicBezTo>
                    <a:pt x="1787" y="155"/>
                    <a:pt x="1889" y="207"/>
                    <a:pt x="1940" y="230"/>
                  </a:cubicBezTo>
                  <a:cubicBezTo>
                    <a:pt x="1991" y="253"/>
                    <a:pt x="2009" y="255"/>
                    <a:pt x="2036" y="262"/>
                  </a:cubicBezTo>
                  <a:cubicBezTo>
                    <a:pt x="2063" y="269"/>
                    <a:pt x="2061" y="252"/>
                    <a:pt x="2100" y="274"/>
                  </a:cubicBezTo>
                  <a:cubicBezTo>
                    <a:pt x="2139" y="296"/>
                    <a:pt x="2205" y="345"/>
                    <a:pt x="2272" y="394"/>
                  </a:cubicBezTo>
                </a:path>
              </a:pathLst>
            </a:custGeom>
            <a:noFill/>
            <a:ln w="9525">
              <a:solidFill>
                <a:schemeClr val="tx1"/>
              </a:solidFill>
              <a:round/>
              <a:headEnd/>
              <a:tailEnd/>
            </a:ln>
            <a:effectLst/>
          </p:spPr>
          <p:txBody>
            <a:bodyPr wrap="none" anchor="ctr"/>
            <a:lstStyle/>
            <a:p>
              <a:endParaRPr lang="en-US" dirty="0"/>
            </a:p>
          </p:txBody>
        </p:sp>
        <p:sp>
          <p:nvSpPr>
            <p:cNvPr id="229432" name="Freeform 56"/>
            <p:cNvSpPr>
              <a:spLocks/>
            </p:cNvSpPr>
            <p:nvPr/>
          </p:nvSpPr>
          <p:spPr bwMode="auto">
            <a:xfrm>
              <a:off x="2631" y="2678"/>
              <a:ext cx="2766" cy="410"/>
            </a:xfrm>
            <a:custGeom>
              <a:avLst/>
              <a:gdLst/>
              <a:ahLst/>
              <a:cxnLst>
                <a:cxn ang="0">
                  <a:pos x="0" y="273"/>
                </a:cxn>
                <a:cxn ang="0">
                  <a:pos x="156" y="197"/>
                </a:cxn>
                <a:cxn ang="0">
                  <a:pos x="340" y="153"/>
                </a:cxn>
                <a:cxn ang="0">
                  <a:pos x="476" y="145"/>
                </a:cxn>
                <a:cxn ang="0">
                  <a:pos x="636" y="117"/>
                </a:cxn>
                <a:cxn ang="0">
                  <a:pos x="828" y="81"/>
                </a:cxn>
                <a:cxn ang="0">
                  <a:pos x="992" y="81"/>
                </a:cxn>
                <a:cxn ang="0">
                  <a:pos x="1124" y="57"/>
                </a:cxn>
                <a:cxn ang="0">
                  <a:pos x="1276" y="25"/>
                </a:cxn>
                <a:cxn ang="0">
                  <a:pos x="1372" y="13"/>
                </a:cxn>
                <a:cxn ang="0">
                  <a:pos x="1468" y="9"/>
                </a:cxn>
                <a:cxn ang="0">
                  <a:pos x="1648" y="69"/>
                </a:cxn>
                <a:cxn ang="0">
                  <a:pos x="1864" y="185"/>
                </a:cxn>
                <a:cxn ang="0">
                  <a:pos x="2000" y="257"/>
                </a:cxn>
                <a:cxn ang="0">
                  <a:pos x="2088" y="261"/>
                </a:cxn>
                <a:cxn ang="0">
                  <a:pos x="2276" y="377"/>
                </a:cxn>
              </a:cxnLst>
              <a:rect l="0" t="0" r="r" b="b"/>
              <a:pathLst>
                <a:path w="2276" h="377">
                  <a:moveTo>
                    <a:pt x="0" y="273"/>
                  </a:moveTo>
                  <a:cubicBezTo>
                    <a:pt x="49" y="245"/>
                    <a:pt x="99" y="217"/>
                    <a:pt x="156" y="197"/>
                  </a:cubicBezTo>
                  <a:cubicBezTo>
                    <a:pt x="213" y="177"/>
                    <a:pt x="287" y="162"/>
                    <a:pt x="340" y="153"/>
                  </a:cubicBezTo>
                  <a:cubicBezTo>
                    <a:pt x="393" y="144"/>
                    <a:pt x="427" y="151"/>
                    <a:pt x="476" y="145"/>
                  </a:cubicBezTo>
                  <a:cubicBezTo>
                    <a:pt x="525" y="139"/>
                    <a:pt x="577" y="128"/>
                    <a:pt x="636" y="117"/>
                  </a:cubicBezTo>
                  <a:cubicBezTo>
                    <a:pt x="695" y="106"/>
                    <a:pt x="769" y="87"/>
                    <a:pt x="828" y="81"/>
                  </a:cubicBezTo>
                  <a:cubicBezTo>
                    <a:pt x="887" y="75"/>
                    <a:pt x="943" y="85"/>
                    <a:pt x="992" y="81"/>
                  </a:cubicBezTo>
                  <a:cubicBezTo>
                    <a:pt x="1041" y="77"/>
                    <a:pt x="1077" y="66"/>
                    <a:pt x="1124" y="57"/>
                  </a:cubicBezTo>
                  <a:cubicBezTo>
                    <a:pt x="1171" y="48"/>
                    <a:pt x="1235" y="32"/>
                    <a:pt x="1276" y="25"/>
                  </a:cubicBezTo>
                  <a:cubicBezTo>
                    <a:pt x="1317" y="18"/>
                    <a:pt x="1340" y="16"/>
                    <a:pt x="1372" y="13"/>
                  </a:cubicBezTo>
                  <a:cubicBezTo>
                    <a:pt x="1404" y="10"/>
                    <a:pt x="1422" y="0"/>
                    <a:pt x="1468" y="9"/>
                  </a:cubicBezTo>
                  <a:cubicBezTo>
                    <a:pt x="1514" y="18"/>
                    <a:pt x="1582" y="40"/>
                    <a:pt x="1648" y="69"/>
                  </a:cubicBezTo>
                  <a:cubicBezTo>
                    <a:pt x="1714" y="98"/>
                    <a:pt x="1805" y="154"/>
                    <a:pt x="1864" y="185"/>
                  </a:cubicBezTo>
                  <a:cubicBezTo>
                    <a:pt x="1923" y="216"/>
                    <a:pt x="1963" y="244"/>
                    <a:pt x="2000" y="257"/>
                  </a:cubicBezTo>
                  <a:cubicBezTo>
                    <a:pt x="2037" y="270"/>
                    <a:pt x="2042" y="241"/>
                    <a:pt x="2088" y="261"/>
                  </a:cubicBezTo>
                  <a:cubicBezTo>
                    <a:pt x="2134" y="281"/>
                    <a:pt x="2205" y="329"/>
                    <a:pt x="2276" y="377"/>
                  </a:cubicBezTo>
                </a:path>
              </a:pathLst>
            </a:custGeom>
            <a:noFill/>
            <a:ln w="9525">
              <a:solidFill>
                <a:schemeClr val="tx1"/>
              </a:solidFill>
              <a:round/>
              <a:headEnd/>
              <a:tailEnd/>
            </a:ln>
            <a:effectLst/>
          </p:spPr>
          <p:txBody>
            <a:bodyPr wrap="none" anchor="ctr"/>
            <a:lstStyle/>
            <a:p>
              <a:endParaRPr lang="en-US" dirty="0"/>
            </a:p>
          </p:txBody>
        </p:sp>
        <p:sp>
          <p:nvSpPr>
            <p:cNvPr id="229461" name="Line 85"/>
            <p:cNvSpPr>
              <a:spLocks noChangeShapeType="1"/>
            </p:cNvSpPr>
            <p:nvPr/>
          </p:nvSpPr>
          <p:spPr bwMode="auto">
            <a:xfrm>
              <a:off x="2733" y="3177"/>
              <a:ext cx="2652" cy="0"/>
            </a:xfrm>
            <a:prstGeom prst="line">
              <a:avLst/>
            </a:prstGeom>
            <a:noFill/>
            <a:ln w="19050">
              <a:solidFill>
                <a:srgbClr val="FF0000"/>
              </a:solidFill>
              <a:round/>
              <a:headEnd/>
              <a:tailEnd/>
            </a:ln>
            <a:effectLst/>
          </p:spPr>
          <p:txBody>
            <a:bodyPr wrap="none" anchor="ctr"/>
            <a:lstStyle/>
            <a:p>
              <a:endParaRPr lang="en-US" dirty="0"/>
            </a:p>
          </p:txBody>
        </p:sp>
      </p:grpSp>
      <p:grpSp>
        <p:nvGrpSpPr>
          <p:cNvPr id="7" name="Group 87"/>
          <p:cNvGrpSpPr>
            <a:grpSpLocks/>
          </p:cNvGrpSpPr>
          <p:nvPr/>
        </p:nvGrpSpPr>
        <p:grpSpPr bwMode="auto">
          <a:xfrm>
            <a:off x="3987800" y="857250"/>
            <a:ext cx="4881563" cy="2571750"/>
            <a:chOff x="3356" y="2299"/>
            <a:chExt cx="2284" cy="1455"/>
          </a:xfrm>
        </p:grpSpPr>
        <p:sp>
          <p:nvSpPr>
            <p:cNvPr id="229380" name="Rectangle 4"/>
            <p:cNvSpPr>
              <a:spLocks noChangeArrowheads="1"/>
            </p:cNvSpPr>
            <p:nvPr/>
          </p:nvSpPr>
          <p:spPr bwMode="auto">
            <a:xfrm>
              <a:off x="3363" y="2299"/>
              <a:ext cx="2277" cy="1452"/>
            </a:xfrm>
            <a:prstGeom prst="rect">
              <a:avLst/>
            </a:prstGeom>
            <a:solidFill>
              <a:srgbClr val="00FF99"/>
            </a:solidFill>
            <a:ln w="9525">
              <a:solidFill>
                <a:schemeClr val="tx1"/>
              </a:solidFill>
              <a:miter lim="800000"/>
              <a:headEnd/>
              <a:tailEnd/>
            </a:ln>
            <a:effectLst/>
          </p:spPr>
          <p:txBody>
            <a:bodyPr wrap="none" anchor="ctr"/>
            <a:lstStyle/>
            <a:p>
              <a:endParaRPr lang="en-US" dirty="0"/>
            </a:p>
          </p:txBody>
        </p:sp>
        <p:sp>
          <p:nvSpPr>
            <p:cNvPr id="229381" name="Freeform 5"/>
            <p:cNvSpPr>
              <a:spLocks/>
            </p:cNvSpPr>
            <p:nvPr/>
          </p:nvSpPr>
          <p:spPr bwMode="auto">
            <a:xfrm>
              <a:off x="3359" y="2626"/>
              <a:ext cx="2276" cy="1128"/>
            </a:xfrm>
            <a:custGeom>
              <a:avLst/>
              <a:gdLst/>
              <a:ahLst/>
              <a:cxnLst>
                <a:cxn ang="0">
                  <a:pos x="0" y="644"/>
                </a:cxn>
                <a:cxn ang="0">
                  <a:pos x="332" y="432"/>
                </a:cxn>
                <a:cxn ang="0">
                  <a:pos x="996" y="160"/>
                </a:cxn>
                <a:cxn ang="0">
                  <a:pos x="1272" y="8"/>
                </a:cxn>
                <a:cxn ang="0">
                  <a:pos x="1560" y="0"/>
                </a:cxn>
                <a:cxn ang="0">
                  <a:pos x="1860" y="72"/>
                </a:cxn>
                <a:cxn ang="0">
                  <a:pos x="2276" y="296"/>
                </a:cxn>
                <a:cxn ang="0">
                  <a:pos x="2276" y="1128"/>
                </a:cxn>
                <a:cxn ang="0">
                  <a:pos x="4" y="1128"/>
                </a:cxn>
                <a:cxn ang="0">
                  <a:pos x="0" y="644"/>
                </a:cxn>
              </a:cxnLst>
              <a:rect l="0" t="0" r="r" b="b"/>
              <a:pathLst>
                <a:path w="2276" h="1128">
                  <a:moveTo>
                    <a:pt x="0" y="644"/>
                  </a:moveTo>
                  <a:lnTo>
                    <a:pt x="332" y="432"/>
                  </a:lnTo>
                  <a:lnTo>
                    <a:pt x="996" y="160"/>
                  </a:lnTo>
                  <a:lnTo>
                    <a:pt x="1272" y="8"/>
                  </a:lnTo>
                  <a:lnTo>
                    <a:pt x="1560" y="0"/>
                  </a:lnTo>
                  <a:lnTo>
                    <a:pt x="1860" y="72"/>
                  </a:lnTo>
                  <a:lnTo>
                    <a:pt x="2276" y="296"/>
                  </a:lnTo>
                  <a:lnTo>
                    <a:pt x="2276" y="1128"/>
                  </a:lnTo>
                  <a:lnTo>
                    <a:pt x="4" y="1128"/>
                  </a:lnTo>
                  <a:lnTo>
                    <a:pt x="0" y="644"/>
                  </a:lnTo>
                  <a:close/>
                </a:path>
              </a:pathLst>
            </a:custGeom>
            <a:solidFill>
              <a:schemeClr val="bg2"/>
            </a:solidFill>
            <a:ln w="9525">
              <a:solidFill>
                <a:schemeClr val="tx1"/>
              </a:solidFill>
              <a:round/>
              <a:headEnd/>
              <a:tailEnd/>
            </a:ln>
            <a:effectLst/>
          </p:spPr>
          <p:txBody>
            <a:bodyPr wrap="none" anchor="ctr"/>
            <a:lstStyle/>
            <a:p>
              <a:endParaRPr lang="en-US" dirty="0"/>
            </a:p>
          </p:txBody>
        </p:sp>
        <p:sp>
          <p:nvSpPr>
            <p:cNvPr id="229382" name="Freeform 6"/>
            <p:cNvSpPr>
              <a:spLocks/>
            </p:cNvSpPr>
            <p:nvPr/>
          </p:nvSpPr>
          <p:spPr bwMode="auto">
            <a:xfrm rot="2611146" flipV="1">
              <a:off x="5502" y="2948"/>
              <a:ext cx="136" cy="62"/>
            </a:xfrm>
            <a:custGeom>
              <a:avLst/>
              <a:gdLst/>
              <a:ahLst/>
              <a:cxnLst>
                <a:cxn ang="0">
                  <a:pos x="0" y="0"/>
                </a:cxn>
                <a:cxn ang="0">
                  <a:pos x="136" y="104"/>
                </a:cxn>
                <a:cxn ang="0">
                  <a:pos x="136" y="140"/>
                </a:cxn>
                <a:cxn ang="0">
                  <a:pos x="20" y="72"/>
                </a:cxn>
              </a:cxnLst>
              <a:rect l="0" t="0" r="r" b="b"/>
              <a:pathLst>
                <a:path w="136" h="140">
                  <a:moveTo>
                    <a:pt x="0" y="0"/>
                  </a:moveTo>
                  <a:lnTo>
                    <a:pt x="136" y="104"/>
                  </a:lnTo>
                  <a:lnTo>
                    <a:pt x="136" y="140"/>
                  </a:lnTo>
                  <a:lnTo>
                    <a:pt x="20" y="72"/>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9392" name="Freeform 16"/>
            <p:cNvSpPr>
              <a:spLocks/>
            </p:cNvSpPr>
            <p:nvPr/>
          </p:nvSpPr>
          <p:spPr bwMode="auto">
            <a:xfrm>
              <a:off x="5075" y="2782"/>
              <a:ext cx="452" cy="168"/>
            </a:xfrm>
            <a:custGeom>
              <a:avLst/>
              <a:gdLst/>
              <a:ahLst/>
              <a:cxnLst>
                <a:cxn ang="0">
                  <a:pos x="0" y="0"/>
                </a:cxn>
                <a:cxn ang="0">
                  <a:pos x="168" y="44"/>
                </a:cxn>
                <a:cxn ang="0">
                  <a:pos x="272" y="84"/>
                </a:cxn>
                <a:cxn ang="0">
                  <a:pos x="372" y="100"/>
                </a:cxn>
                <a:cxn ang="0">
                  <a:pos x="452" y="168"/>
                </a:cxn>
                <a:cxn ang="0">
                  <a:pos x="376" y="148"/>
                </a:cxn>
                <a:cxn ang="0">
                  <a:pos x="340" y="116"/>
                </a:cxn>
                <a:cxn ang="0">
                  <a:pos x="212" y="116"/>
                </a:cxn>
                <a:cxn ang="0">
                  <a:pos x="96" y="64"/>
                </a:cxn>
                <a:cxn ang="0">
                  <a:pos x="0" y="0"/>
                </a:cxn>
              </a:cxnLst>
              <a:rect l="0" t="0" r="r" b="b"/>
              <a:pathLst>
                <a:path w="452" h="168">
                  <a:moveTo>
                    <a:pt x="0" y="0"/>
                  </a:moveTo>
                  <a:lnTo>
                    <a:pt x="168" y="44"/>
                  </a:lnTo>
                  <a:lnTo>
                    <a:pt x="272" y="84"/>
                  </a:lnTo>
                  <a:lnTo>
                    <a:pt x="372" y="100"/>
                  </a:lnTo>
                  <a:lnTo>
                    <a:pt x="452" y="168"/>
                  </a:lnTo>
                  <a:lnTo>
                    <a:pt x="376" y="148"/>
                  </a:lnTo>
                  <a:lnTo>
                    <a:pt x="340" y="116"/>
                  </a:lnTo>
                  <a:lnTo>
                    <a:pt x="212" y="116"/>
                  </a:lnTo>
                  <a:lnTo>
                    <a:pt x="96" y="64"/>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393" name="Freeform 17" descr="Dark horizontal"/>
            <p:cNvSpPr>
              <a:spLocks/>
            </p:cNvSpPr>
            <p:nvPr/>
          </p:nvSpPr>
          <p:spPr bwMode="auto">
            <a:xfrm>
              <a:off x="5094" y="2784"/>
              <a:ext cx="432" cy="162"/>
            </a:xfrm>
            <a:custGeom>
              <a:avLst/>
              <a:gdLst/>
              <a:ahLst/>
              <a:cxnLst>
                <a:cxn ang="0">
                  <a:pos x="0" y="0"/>
                </a:cxn>
                <a:cxn ang="0">
                  <a:pos x="114" y="24"/>
                </a:cxn>
                <a:cxn ang="0">
                  <a:pos x="225" y="54"/>
                </a:cxn>
                <a:cxn ang="0">
                  <a:pos x="264" y="69"/>
                </a:cxn>
                <a:cxn ang="0">
                  <a:pos x="339" y="90"/>
                </a:cxn>
                <a:cxn ang="0">
                  <a:pos x="372" y="93"/>
                </a:cxn>
                <a:cxn ang="0">
                  <a:pos x="432" y="162"/>
                </a:cxn>
                <a:cxn ang="0">
                  <a:pos x="381" y="153"/>
                </a:cxn>
                <a:cxn ang="0">
                  <a:pos x="354" y="138"/>
                </a:cxn>
                <a:cxn ang="0">
                  <a:pos x="327" y="111"/>
                </a:cxn>
                <a:cxn ang="0">
                  <a:pos x="264" y="111"/>
                </a:cxn>
                <a:cxn ang="0">
                  <a:pos x="189" y="114"/>
                </a:cxn>
                <a:cxn ang="0">
                  <a:pos x="111" y="81"/>
                </a:cxn>
                <a:cxn ang="0">
                  <a:pos x="63" y="51"/>
                </a:cxn>
                <a:cxn ang="0">
                  <a:pos x="3" y="21"/>
                </a:cxn>
              </a:cxnLst>
              <a:rect l="0" t="0" r="r" b="b"/>
              <a:pathLst>
                <a:path w="432" h="162">
                  <a:moveTo>
                    <a:pt x="0" y="0"/>
                  </a:moveTo>
                  <a:lnTo>
                    <a:pt x="114" y="24"/>
                  </a:lnTo>
                  <a:lnTo>
                    <a:pt x="225" y="54"/>
                  </a:lnTo>
                  <a:lnTo>
                    <a:pt x="264" y="69"/>
                  </a:lnTo>
                  <a:lnTo>
                    <a:pt x="339" y="90"/>
                  </a:lnTo>
                  <a:lnTo>
                    <a:pt x="372" y="93"/>
                  </a:lnTo>
                  <a:lnTo>
                    <a:pt x="432" y="162"/>
                  </a:lnTo>
                  <a:lnTo>
                    <a:pt x="381" y="153"/>
                  </a:lnTo>
                  <a:lnTo>
                    <a:pt x="354" y="138"/>
                  </a:lnTo>
                  <a:lnTo>
                    <a:pt x="327" y="111"/>
                  </a:lnTo>
                  <a:lnTo>
                    <a:pt x="264" y="111"/>
                  </a:lnTo>
                  <a:lnTo>
                    <a:pt x="189" y="114"/>
                  </a:lnTo>
                  <a:lnTo>
                    <a:pt x="111" y="81"/>
                  </a:lnTo>
                  <a:lnTo>
                    <a:pt x="63" y="51"/>
                  </a:lnTo>
                  <a:lnTo>
                    <a:pt x="3" y="21"/>
                  </a:lnTo>
                </a:path>
              </a:pathLst>
            </a:custGeom>
            <a:pattFill prst="dkHorz">
              <a:fgClr>
                <a:srgbClr val="FFFF00"/>
              </a:fgClr>
              <a:bgClr>
                <a:srgbClr val="FF0000"/>
              </a:bgClr>
            </a:pattFill>
            <a:ln w="9525">
              <a:noFill/>
              <a:round/>
              <a:headEnd/>
              <a:tailEnd/>
            </a:ln>
            <a:effectLst/>
          </p:spPr>
          <p:txBody>
            <a:bodyPr wrap="none" anchor="ctr"/>
            <a:lstStyle/>
            <a:p>
              <a:endParaRPr lang="en-US" dirty="0"/>
            </a:p>
          </p:txBody>
        </p:sp>
        <p:sp>
          <p:nvSpPr>
            <p:cNvPr id="229394" name="Freeform 18"/>
            <p:cNvSpPr>
              <a:spLocks/>
            </p:cNvSpPr>
            <p:nvPr/>
          </p:nvSpPr>
          <p:spPr bwMode="auto">
            <a:xfrm>
              <a:off x="4523" y="2886"/>
              <a:ext cx="1024" cy="300"/>
            </a:xfrm>
            <a:custGeom>
              <a:avLst/>
              <a:gdLst/>
              <a:ahLst/>
              <a:cxnLst>
                <a:cxn ang="0">
                  <a:pos x="188" y="0"/>
                </a:cxn>
                <a:cxn ang="0">
                  <a:pos x="272" y="0"/>
                </a:cxn>
                <a:cxn ang="0">
                  <a:pos x="416" y="56"/>
                </a:cxn>
                <a:cxn ang="0">
                  <a:pos x="532" y="148"/>
                </a:cxn>
                <a:cxn ang="0">
                  <a:pos x="660" y="212"/>
                </a:cxn>
                <a:cxn ang="0">
                  <a:pos x="768" y="260"/>
                </a:cxn>
                <a:cxn ang="0">
                  <a:pos x="948" y="272"/>
                </a:cxn>
                <a:cxn ang="0">
                  <a:pos x="1024" y="292"/>
                </a:cxn>
                <a:cxn ang="0">
                  <a:pos x="944" y="300"/>
                </a:cxn>
                <a:cxn ang="0">
                  <a:pos x="868" y="288"/>
                </a:cxn>
                <a:cxn ang="0">
                  <a:pos x="752" y="288"/>
                </a:cxn>
                <a:cxn ang="0">
                  <a:pos x="612" y="220"/>
                </a:cxn>
                <a:cxn ang="0">
                  <a:pos x="492" y="168"/>
                </a:cxn>
                <a:cxn ang="0">
                  <a:pos x="376" y="92"/>
                </a:cxn>
                <a:cxn ang="0">
                  <a:pos x="304" y="52"/>
                </a:cxn>
                <a:cxn ang="0">
                  <a:pos x="256" y="36"/>
                </a:cxn>
                <a:cxn ang="0">
                  <a:pos x="184" y="52"/>
                </a:cxn>
                <a:cxn ang="0">
                  <a:pos x="64" y="88"/>
                </a:cxn>
                <a:cxn ang="0">
                  <a:pos x="0" y="116"/>
                </a:cxn>
                <a:cxn ang="0">
                  <a:pos x="88" y="52"/>
                </a:cxn>
                <a:cxn ang="0">
                  <a:pos x="156" y="28"/>
                </a:cxn>
                <a:cxn ang="0">
                  <a:pos x="188" y="0"/>
                </a:cxn>
              </a:cxnLst>
              <a:rect l="0" t="0" r="r" b="b"/>
              <a:pathLst>
                <a:path w="1024" h="300">
                  <a:moveTo>
                    <a:pt x="188" y="0"/>
                  </a:moveTo>
                  <a:lnTo>
                    <a:pt x="272" y="0"/>
                  </a:lnTo>
                  <a:lnTo>
                    <a:pt x="416" y="56"/>
                  </a:lnTo>
                  <a:lnTo>
                    <a:pt x="532" y="148"/>
                  </a:lnTo>
                  <a:lnTo>
                    <a:pt x="660" y="212"/>
                  </a:lnTo>
                  <a:lnTo>
                    <a:pt x="768" y="260"/>
                  </a:lnTo>
                  <a:lnTo>
                    <a:pt x="948" y="272"/>
                  </a:lnTo>
                  <a:lnTo>
                    <a:pt x="1024" y="292"/>
                  </a:lnTo>
                  <a:lnTo>
                    <a:pt x="944" y="300"/>
                  </a:lnTo>
                  <a:lnTo>
                    <a:pt x="868" y="288"/>
                  </a:lnTo>
                  <a:lnTo>
                    <a:pt x="752" y="288"/>
                  </a:lnTo>
                  <a:lnTo>
                    <a:pt x="612" y="220"/>
                  </a:lnTo>
                  <a:lnTo>
                    <a:pt x="492" y="168"/>
                  </a:lnTo>
                  <a:lnTo>
                    <a:pt x="376" y="92"/>
                  </a:lnTo>
                  <a:lnTo>
                    <a:pt x="304" y="52"/>
                  </a:lnTo>
                  <a:lnTo>
                    <a:pt x="256" y="36"/>
                  </a:lnTo>
                  <a:lnTo>
                    <a:pt x="184" y="52"/>
                  </a:lnTo>
                  <a:lnTo>
                    <a:pt x="64" y="88"/>
                  </a:lnTo>
                  <a:lnTo>
                    <a:pt x="0" y="116"/>
                  </a:lnTo>
                  <a:lnTo>
                    <a:pt x="88" y="52"/>
                  </a:lnTo>
                  <a:lnTo>
                    <a:pt x="156" y="28"/>
                  </a:lnTo>
                  <a:lnTo>
                    <a:pt x="18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395" name="Freeform 19" descr="Dark horizontal"/>
            <p:cNvSpPr>
              <a:spLocks/>
            </p:cNvSpPr>
            <p:nvPr/>
          </p:nvSpPr>
          <p:spPr bwMode="auto">
            <a:xfrm>
              <a:off x="4605" y="2880"/>
              <a:ext cx="339" cy="72"/>
            </a:xfrm>
            <a:custGeom>
              <a:avLst/>
              <a:gdLst/>
              <a:ahLst/>
              <a:cxnLst>
                <a:cxn ang="0">
                  <a:pos x="0" y="66"/>
                </a:cxn>
                <a:cxn ang="0">
                  <a:pos x="75" y="66"/>
                </a:cxn>
                <a:cxn ang="0">
                  <a:pos x="111" y="57"/>
                </a:cxn>
                <a:cxn ang="0">
                  <a:pos x="150" y="39"/>
                </a:cxn>
                <a:cxn ang="0">
                  <a:pos x="198" y="39"/>
                </a:cxn>
                <a:cxn ang="0">
                  <a:pos x="231" y="57"/>
                </a:cxn>
                <a:cxn ang="0">
                  <a:pos x="255" y="72"/>
                </a:cxn>
                <a:cxn ang="0">
                  <a:pos x="339" y="72"/>
                </a:cxn>
                <a:cxn ang="0">
                  <a:pos x="297" y="36"/>
                </a:cxn>
                <a:cxn ang="0">
                  <a:pos x="225" y="3"/>
                </a:cxn>
                <a:cxn ang="0">
                  <a:pos x="174" y="0"/>
                </a:cxn>
                <a:cxn ang="0">
                  <a:pos x="108" y="3"/>
                </a:cxn>
                <a:cxn ang="0">
                  <a:pos x="81" y="27"/>
                </a:cxn>
                <a:cxn ang="0">
                  <a:pos x="0" y="66"/>
                </a:cxn>
              </a:cxnLst>
              <a:rect l="0" t="0" r="r" b="b"/>
              <a:pathLst>
                <a:path w="339" h="72">
                  <a:moveTo>
                    <a:pt x="0" y="66"/>
                  </a:moveTo>
                  <a:lnTo>
                    <a:pt x="75" y="66"/>
                  </a:lnTo>
                  <a:lnTo>
                    <a:pt x="111" y="57"/>
                  </a:lnTo>
                  <a:lnTo>
                    <a:pt x="150" y="39"/>
                  </a:lnTo>
                  <a:lnTo>
                    <a:pt x="198" y="39"/>
                  </a:lnTo>
                  <a:lnTo>
                    <a:pt x="231" y="57"/>
                  </a:lnTo>
                  <a:lnTo>
                    <a:pt x="255" y="72"/>
                  </a:lnTo>
                  <a:lnTo>
                    <a:pt x="339" y="72"/>
                  </a:lnTo>
                  <a:lnTo>
                    <a:pt x="297" y="36"/>
                  </a:lnTo>
                  <a:lnTo>
                    <a:pt x="225" y="3"/>
                  </a:lnTo>
                  <a:lnTo>
                    <a:pt x="174" y="0"/>
                  </a:lnTo>
                  <a:lnTo>
                    <a:pt x="108" y="3"/>
                  </a:lnTo>
                  <a:lnTo>
                    <a:pt x="81" y="27"/>
                  </a:lnTo>
                  <a:lnTo>
                    <a:pt x="0" y="66"/>
                  </a:lnTo>
                  <a:close/>
                </a:path>
              </a:pathLst>
            </a:custGeom>
            <a:pattFill prst="dkHorz">
              <a:fgClr>
                <a:srgbClr val="FFFF00"/>
              </a:fgClr>
              <a:bgClr>
                <a:srgbClr val="FF0000"/>
              </a:bgClr>
            </a:pattFill>
            <a:ln w="9525">
              <a:noFill/>
              <a:round/>
              <a:headEnd/>
              <a:tailEnd/>
            </a:ln>
            <a:effectLst/>
          </p:spPr>
          <p:txBody>
            <a:bodyPr wrap="none" anchor="ctr"/>
            <a:lstStyle/>
            <a:p>
              <a:endParaRPr lang="en-US" dirty="0"/>
            </a:p>
          </p:txBody>
        </p:sp>
        <p:sp>
          <p:nvSpPr>
            <p:cNvPr id="229396" name="Freeform 20"/>
            <p:cNvSpPr>
              <a:spLocks/>
            </p:cNvSpPr>
            <p:nvPr/>
          </p:nvSpPr>
          <p:spPr bwMode="auto">
            <a:xfrm>
              <a:off x="4083" y="2750"/>
              <a:ext cx="1440" cy="324"/>
            </a:xfrm>
            <a:custGeom>
              <a:avLst/>
              <a:gdLst/>
              <a:ahLst/>
              <a:cxnLst>
                <a:cxn ang="0">
                  <a:pos x="0" y="324"/>
                </a:cxn>
                <a:cxn ang="0">
                  <a:pos x="144" y="220"/>
                </a:cxn>
                <a:cxn ang="0">
                  <a:pos x="252" y="212"/>
                </a:cxn>
                <a:cxn ang="0">
                  <a:pos x="372" y="156"/>
                </a:cxn>
                <a:cxn ang="0">
                  <a:pos x="500" y="64"/>
                </a:cxn>
                <a:cxn ang="0">
                  <a:pos x="616" y="0"/>
                </a:cxn>
                <a:cxn ang="0">
                  <a:pos x="728" y="0"/>
                </a:cxn>
                <a:cxn ang="0">
                  <a:pos x="832" y="44"/>
                </a:cxn>
                <a:cxn ang="0">
                  <a:pos x="956" y="152"/>
                </a:cxn>
                <a:cxn ang="0">
                  <a:pos x="1136" y="232"/>
                </a:cxn>
                <a:cxn ang="0">
                  <a:pos x="1296" y="272"/>
                </a:cxn>
                <a:cxn ang="0">
                  <a:pos x="1408" y="268"/>
                </a:cxn>
                <a:cxn ang="0">
                  <a:pos x="1440" y="308"/>
                </a:cxn>
                <a:cxn ang="0">
                  <a:pos x="1252" y="292"/>
                </a:cxn>
                <a:cxn ang="0">
                  <a:pos x="1136" y="268"/>
                </a:cxn>
                <a:cxn ang="0">
                  <a:pos x="912" y="180"/>
                </a:cxn>
                <a:cxn ang="0">
                  <a:pos x="824" y="108"/>
                </a:cxn>
                <a:cxn ang="0">
                  <a:pos x="760" y="72"/>
                </a:cxn>
                <a:cxn ang="0">
                  <a:pos x="700" y="64"/>
                </a:cxn>
                <a:cxn ang="0">
                  <a:pos x="608" y="80"/>
                </a:cxn>
                <a:cxn ang="0">
                  <a:pos x="464" y="172"/>
                </a:cxn>
                <a:cxn ang="0">
                  <a:pos x="316" y="232"/>
                </a:cxn>
                <a:cxn ang="0">
                  <a:pos x="232" y="248"/>
                </a:cxn>
                <a:cxn ang="0">
                  <a:pos x="152" y="252"/>
                </a:cxn>
                <a:cxn ang="0">
                  <a:pos x="48" y="312"/>
                </a:cxn>
              </a:cxnLst>
              <a:rect l="0" t="0" r="r" b="b"/>
              <a:pathLst>
                <a:path w="1440" h="324">
                  <a:moveTo>
                    <a:pt x="0" y="324"/>
                  </a:moveTo>
                  <a:lnTo>
                    <a:pt x="144" y="220"/>
                  </a:lnTo>
                  <a:lnTo>
                    <a:pt x="252" y="212"/>
                  </a:lnTo>
                  <a:lnTo>
                    <a:pt x="372" y="156"/>
                  </a:lnTo>
                  <a:lnTo>
                    <a:pt x="500" y="64"/>
                  </a:lnTo>
                  <a:lnTo>
                    <a:pt x="616" y="0"/>
                  </a:lnTo>
                  <a:lnTo>
                    <a:pt x="728" y="0"/>
                  </a:lnTo>
                  <a:lnTo>
                    <a:pt x="832" y="44"/>
                  </a:lnTo>
                  <a:lnTo>
                    <a:pt x="956" y="152"/>
                  </a:lnTo>
                  <a:lnTo>
                    <a:pt x="1136" y="232"/>
                  </a:lnTo>
                  <a:lnTo>
                    <a:pt x="1296" y="272"/>
                  </a:lnTo>
                  <a:lnTo>
                    <a:pt x="1408" y="268"/>
                  </a:lnTo>
                  <a:lnTo>
                    <a:pt x="1440" y="308"/>
                  </a:lnTo>
                  <a:lnTo>
                    <a:pt x="1252" y="292"/>
                  </a:lnTo>
                  <a:lnTo>
                    <a:pt x="1136" y="268"/>
                  </a:lnTo>
                  <a:lnTo>
                    <a:pt x="912" y="180"/>
                  </a:lnTo>
                  <a:lnTo>
                    <a:pt x="824" y="108"/>
                  </a:lnTo>
                  <a:lnTo>
                    <a:pt x="760" y="72"/>
                  </a:lnTo>
                  <a:lnTo>
                    <a:pt x="700" y="64"/>
                  </a:lnTo>
                  <a:lnTo>
                    <a:pt x="608" y="80"/>
                  </a:lnTo>
                  <a:lnTo>
                    <a:pt x="464" y="172"/>
                  </a:lnTo>
                  <a:lnTo>
                    <a:pt x="316" y="232"/>
                  </a:lnTo>
                  <a:lnTo>
                    <a:pt x="232" y="248"/>
                  </a:lnTo>
                  <a:lnTo>
                    <a:pt x="152" y="252"/>
                  </a:lnTo>
                  <a:lnTo>
                    <a:pt x="48" y="312"/>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9397" name="Freeform 21" descr="Dark horizontal"/>
            <p:cNvSpPr>
              <a:spLocks/>
            </p:cNvSpPr>
            <p:nvPr/>
          </p:nvSpPr>
          <p:spPr bwMode="auto">
            <a:xfrm>
              <a:off x="4377" y="2754"/>
              <a:ext cx="786" cy="198"/>
            </a:xfrm>
            <a:custGeom>
              <a:avLst/>
              <a:gdLst/>
              <a:ahLst/>
              <a:cxnLst>
                <a:cxn ang="0">
                  <a:pos x="0" y="195"/>
                </a:cxn>
                <a:cxn ang="0">
                  <a:pos x="90" y="195"/>
                </a:cxn>
                <a:cxn ang="0">
                  <a:pos x="177" y="172"/>
                </a:cxn>
                <a:cxn ang="0">
                  <a:pos x="272" y="117"/>
                </a:cxn>
                <a:cxn ang="0">
                  <a:pos x="345" y="72"/>
                </a:cxn>
                <a:cxn ang="0">
                  <a:pos x="396" y="57"/>
                </a:cxn>
                <a:cxn ang="0">
                  <a:pos x="441" y="60"/>
                </a:cxn>
                <a:cxn ang="0">
                  <a:pos x="516" y="93"/>
                </a:cxn>
                <a:cxn ang="0">
                  <a:pos x="594" y="156"/>
                </a:cxn>
                <a:cxn ang="0">
                  <a:pos x="654" y="195"/>
                </a:cxn>
                <a:cxn ang="0">
                  <a:pos x="687" y="198"/>
                </a:cxn>
                <a:cxn ang="0">
                  <a:pos x="786" y="198"/>
                </a:cxn>
                <a:cxn ang="0">
                  <a:pos x="732" y="177"/>
                </a:cxn>
                <a:cxn ang="0">
                  <a:pos x="645" y="135"/>
                </a:cxn>
                <a:cxn ang="0">
                  <a:pos x="594" y="81"/>
                </a:cxn>
                <a:cxn ang="0">
                  <a:pos x="516" y="30"/>
                </a:cxn>
                <a:cxn ang="0">
                  <a:pos x="450" y="3"/>
                </a:cxn>
                <a:cxn ang="0">
                  <a:pos x="408" y="0"/>
                </a:cxn>
                <a:cxn ang="0">
                  <a:pos x="366" y="0"/>
                </a:cxn>
                <a:cxn ang="0">
                  <a:pos x="318" y="6"/>
                </a:cxn>
                <a:cxn ang="0">
                  <a:pos x="255" y="36"/>
                </a:cxn>
                <a:cxn ang="0">
                  <a:pos x="192" y="78"/>
                </a:cxn>
                <a:cxn ang="0">
                  <a:pos x="120" y="129"/>
                </a:cxn>
                <a:cxn ang="0">
                  <a:pos x="72" y="156"/>
                </a:cxn>
                <a:cxn ang="0">
                  <a:pos x="0" y="195"/>
                </a:cxn>
              </a:cxnLst>
              <a:rect l="0" t="0" r="r" b="b"/>
              <a:pathLst>
                <a:path w="786" h="198">
                  <a:moveTo>
                    <a:pt x="0" y="195"/>
                  </a:moveTo>
                  <a:lnTo>
                    <a:pt x="90" y="195"/>
                  </a:lnTo>
                  <a:lnTo>
                    <a:pt x="177" y="172"/>
                  </a:lnTo>
                  <a:lnTo>
                    <a:pt x="272" y="117"/>
                  </a:lnTo>
                  <a:lnTo>
                    <a:pt x="345" y="72"/>
                  </a:lnTo>
                  <a:lnTo>
                    <a:pt x="396" y="57"/>
                  </a:lnTo>
                  <a:lnTo>
                    <a:pt x="441" y="60"/>
                  </a:lnTo>
                  <a:lnTo>
                    <a:pt x="516" y="93"/>
                  </a:lnTo>
                  <a:lnTo>
                    <a:pt x="594" y="156"/>
                  </a:lnTo>
                  <a:lnTo>
                    <a:pt x="654" y="195"/>
                  </a:lnTo>
                  <a:lnTo>
                    <a:pt x="687" y="198"/>
                  </a:lnTo>
                  <a:lnTo>
                    <a:pt x="786" y="198"/>
                  </a:lnTo>
                  <a:lnTo>
                    <a:pt x="732" y="177"/>
                  </a:lnTo>
                  <a:lnTo>
                    <a:pt x="645" y="135"/>
                  </a:lnTo>
                  <a:lnTo>
                    <a:pt x="594" y="81"/>
                  </a:lnTo>
                  <a:lnTo>
                    <a:pt x="516" y="30"/>
                  </a:lnTo>
                  <a:lnTo>
                    <a:pt x="450" y="3"/>
                  </a:lnTo>
                  <a:lnTo>
                    <a:pt x="408" y="0"/>
                  </a:lnTo>
                  <a:lnTo>
                    <a:pt x="366" y="0"/>
                  </a:lnTo>
                  <a:lnTo>
                    <a:pt x="318" y="6"/>
                  </a:lnTo>
                  <a:lnTo>
                    <a:pt x="255" y="36"/>
                  </a:lnTo>
                  <a:lnTo>
                    <a:pt x="192" y="78"/>
                  </a:lnTo>
                  <a:lnTo>
                    <a:pt x="120" y="129"/>
                  </a:lnTo>
                  <a:lnTo>
                    <a:pt x="72" y="156"/>
                  </a:lnTo>
                  <a:lnTo>
                    <a:pt x="0" y="195"/>
                  </a:lnTo>
                  <a:close/>
                </a:path>
              </a:pathLst>
            </a:custGeom>
            <a:pattFill prst="dkHorz">
              <a:fgClr>
                <a:srgbClr val="FFFF00"/>
              </a:fgClr>
              <a:bgClr>
                <a:srgbClr val="FF0000"/>
              </a:bgClr>
            </a:pattFill>
            <a:ln w="9525">
              <a:noFill/>
              <a:round/>
              <a:headEnd/>
              <a:tailEnd/>
            </a:ln>
            <a:effectLst/>
          </p:spPr>
          <p:txBody>
            <a:bodyPr wrap="none" anchor="ctr"/>
            <a:lstStyle/>
            <a:p>
              <a:endParaRPr lang="en-US" dirty="0"/>
            </a:p>
          </p:txBody>
        </p:sp>
        <p:sp>
          <p:nvSpPr>
            <p:cNvPr id="229398" name="Freeform 22"/>
            <p:cNvSpPr>
              <a:spLocks/>
            </p:cNvSpPr>
            <p:nvPr/>
          </p:nvSpPr>
          <p:spPr bwMode="auto">
            <a:xfrm>
              <a:off x="3356" y="2515"/>
              <a:ext cx="2277" cy="853"/>
            </a:xfrm>
            <a:custGeom>
              <a:avLst/>
              <a:gdLst/>
              <a:ahLst/>
              <a:cxnLst>
                <a:cxn ang="0">
                  <a:pos x="0" y="629"/>
                </a:cxn>
                <a:cxn ang="0">
                  <a:pos x="289" y="462"/>
                </a:cxn>
                <a:cxn ang="0">
                  <a:pos x="440" y="462"/>
                </a:cxn>
                <a:cxn ang="0">
                  <a:pos x="542" y="368"/>
                </a:cxn>
                <a:cxn ang="0">
                  <a:pos x="686" y="282"/>
                </a:cxn>
                <a:cxn ang="0">
                  <a:pos x="860" y="209"/>
                </a:cxn>
                <a:cxn ang="0">
                  <a:pos x="983" y="224"/>
                </a:cxn>
                <a:cxn ang="0">
                  <a:pos x="1084" y="152"/>
                </a:cxn>
                <a:cxn ang="0">
                  <a:pos x="1228" y="29"/>
                </a:cxn>
                <a:cxn ang="0">
                  <a:pos x="1315" y="0"/>
                </a:cxn>
                <a:cxn ang="0">
                  <a:pos x="1452" y="0"/>
                </a:cxn>
                <a:cxn ang="0">
                  <a:pos x="1546" y="21"/>
                </a:cxn>
                <a:cxn ang="0">
                  <a:pos x="1684" y="87"/>
                </a:cxn>
                <a:cxn ang="0">
                  <a:pos x="2024" y="217"/>
                </a:cxn>
                <a:cxn ang="0">
                  <a:pos x="2277" y="347"/>
                </a:cxn>
                <a:cxn ang="0">
                  <a:pos x="2277" y="455"/>
                </a:cxn>
                <a:cxn ang="0">
                  <a:pos x="2139" y="354"/>
                </a:cxn>
                <a:cxn ang="0">
                  <a:pos x="2045" y="303"/>
                </a:cxn>
                <a:cxn ang="0">
                  <a:pos x="1872" y="224"/>
                </a:cxn>
                <a:cxn ang="0">
                  <a:pos x="1655" y="173"/>
                </a:cxn>
                <a:cxn ang="0">
                  <a:pos x="1489" y="173"/>
                </a:cxn>
                <a:cxn ang="0">
                  <a:pos x="1351" y="180"/>
                </a:cxn>
                <a:cxn ang="0">
                  <a:pos x="1149" y="267"/>
                </a:cxn>
                <a:cxn ang="0">
                  <a:pos x="1026" y="340"/>
                </a:cxn>
                <a:cxn ang="0">
                  <a:pos x="968" y="397"/>
                </a:cxn>
                <a:cxn ang="0">
                  <a:pos x="853" y="397"/>
                </a:cxn>
                <a:cxn ang="0">
                  <a:pos x="657" y="527"/>
                </a:cxn>
                <a:cxn ang="0">
                  <a:pos x="426" y="643"/>
                </a:cxn>
                <a:cxn ang="0">
                  <a:pos x="303" y="650"/>
                </a:cxn>
                <a:cxn ang="0">
                  <a:pos x="180" y="730"/>
                </a:cxn>
                <a:cxn ang="0">
                  <a:pos x="7" y="853"/>
                </a:cxn>
                <a:cxn ang="0">
                  <a:pos x="0" y="629"/>
                </a:cxn>
              </a:cxnLst>
              <a:rect l="0" t="0" r="r" b="b"/>
              <a:pathLst>
                <a:path w="2277" h="853">
                  <a:moveTo>
                    <a:pt x="0" y="629"/>
                  </a:moveTo>
                  <a:lnTo>
                    <a:pt x="289" y="462"/>
                  </a:lnTo>
                  <a:lnTo>
                    <a:pt x="440" y="462"/>
                  </a:lnTo>
                  <a:lnTo>
                    <a:pt x="542" y="368"/>
                  </a:lnTo>
                  <a:lnTo>
                    <a:pt x="686" y="282"/>
                  </a:lnTo>
                  <a:lnTo>
                    <a:pt x="860" y="209"/>
                  </a:lnTo>
                  <a:lnTo>
                    <a:pt x="983" y="224"/>
                  </a:lnTo>
                  <a:lnTo>
                    <a:pt x="1084" y="152"/>
                  </a:lnTo>
                  <a:lnTo>
                    <a:pt x="1228" y="29"/>
                  </a:lnTo>
                  <a:lnTo>
                    <a:pt x="1315" y="0"/>
                  </a:lnTo>
                  <a:lnTo>
                    <a:pt x="1452" y="0"/>
                  </a:lnTo>
                  <a:lnTo>
                    <a:pt x="1546" y="21"/>
                  </a:lnTo>
                  <a:lnTo>
                    <a:pt x="1684" y="87"/>
                  </a:lnTo>
                  <a:lnTo>
                    <a:pt x="2024" y="217"/>
                  </a:lnTo>
                  <a:lnTo>
                    <a:pt x="2277" y="347"/>
                  </a:lnTo>
                  <a:lnTo>
                    <a:pt x="2277" y="455"/>
                  </a:lnTo>
                  <a:lnTo>
                    <a:pt x="2139" y="354"/>
                  </a:lnTo>
                  <a:lnTo>
                    <a:pt x="2045" y="303"/>
                  </a:lnTo>
                  <a:lnTo>
                    <a:pt x="1872" y="224"/>
                  </a:lnTo>
                  <a:lnTo>
                    <a:pt x="1655" y="173"/>
                  </a:lnTo>
                  <a:lnTo>
                    <a:pt x="1489" y="173"/>
                  </a:lnTo>
                  <a:lnTo>
                    <a:pt x="1351" y="180"/>
                  </a:lnTo>
                  <a:lnTo>
                    <a:pt x="1149" y="267"/>
                  </a:lnTo>
                  <a:lnTo>
                    <a:pt x="1026" y="340"/>
                  </a:lnTo>
                  <a:lnTo>
                    <a:pt x="968" y="397"/>
                  </a:lnTo>
                  <a:lnTo>
                    <a:pt x="853" y="397"/>
                  </a:lnTo>
                  <a:lnTo>
                    <a:pt x="657" y="527"/>
                  </a:lnTo>
                  <a:lnTo>
                    <a:pt x="426" y="643"/>
                  </a:lnTo>
                  <a:lnTo>
                    <a:pt x="303" y="650"/>
                  </a:lnTo>
                  <a:lnTo>
                    <a:pt x="180" y="730"/>
                  </a:lnTo>
                  <a:lnTo>
                    <a:pt x="7" y="853"/>
                  </a:lnTo>
                  <a:lnTo>
                    <a:pt x="0" y="629"/>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399" name="Freeform 23" descr="Dark horizontal"/>
            <p:cNvSpPr>
              <a:spLocks/>
            </p:cNvSpPr>
            <p:nvPr/>
          </p:nvSpPr>
          <p:spPr bwMode="auto">
            <a:xfrm>
              <a:off x="3822" y="2514"/>
              <a:ext cx="1812" cy="441"/>
            </a:xfrm>
            <a:custGeom>
              <a:avLst/>
              <a:gdLst/>
              <a:ahLst/>
              <a:cxnLst>
                <a:cxn ang="0">
                  <a:pos x="0" y="438"/>
                </a:cxn>
                <a:cxn ang="0">
                  <a:pos x="324" y="438"/>
                </a:cxn>
                <a:cxn ang="0">
                  <a:pos x="372" y="399"/>
                </a:cxn>
                <a:cxn ang="0">
                  <a:pos x="423" y="387"/>
                </a:cxn>
                <a:cxn ang="0">
                  <a:pos x="501" y="396"/>
                </a:cxn>
                <a:cxn ang="0">
                  <a:pos x="564" y="342"/>
                </a:cxn>
                <a:cxn ang="0">
                  <a:pos x="675" y="273"/>
                </a:cxn>
                <a:cxn ang="0">
                  <a:pos x="849" y="210"/>
                </a:cxn>
                <a:cxn ang="0">
                  <a:pos x="930" y="186"/>
                </a:cxn>
                <a:cxn ang="0">
                  <a:pos x="999" y="174"/>
                </a:cxn>
                <a:cxn ang="0">
                  <a:pos x="1143" y="168"/>
                </a:cxn>
                <a:cxn ang="0">
                  <a:pos x="1206" y="177"/>
                </a:cxn>
                <a:cxn ang="0">
                  <a:pos x="1329" y="216"/>
                </a:cxn>
                <a:cxn ang="0">
                  <a:pos x="1443" y="261"/>
                </a:cxn>
                <a:cxn ang="0">
                  <a:pos x="1560" y="309"/>
                </a:cxn>
                <a:cxn ang="0">
                  <a:pos x="1644" y="336"/>
                </a:cxn>
                <a:cxn ang="0">
                  <a:pos x="1713" y="381"/>
                </a:cxn>
                <a:cxn ang="0">
                  <a:pos x="1788" y="441"/>
                </a:cxn>
                <a:cxn ang="0">
                  <a:pos x="1812" y="441"/>
                </a:cxn>
                <a:cxn ang="0">
                  <a:pos x="1812" y="348"/>
                </a:cxn>
                <a:cxn ang="0">
                  <a:pos x="1662" y="270"/>
                </a:cxn>
                <a:cxn ang="0">
                  <a:pos x="1575" y="216"/>
                </a:cxn>
                <a:cxn ang="0">
                  <a:pos x="1491" y="189"/>
                </a:cxn>
                <a:cxn ang="0">
                  <a:pos x="1266" y="102"/>
                </a:cxn>
                <a:cxn ang="0">
                  <a:pos x="1095" y="24"/>
                </a:cxn>
                <a:cxn ang="0">
                  <a:pos x="996" y="0"/>
                </a:cxn>
                <a:cxn ang="0">
                  <a:pos x="945" y="0"/>
                </a:cxn>
                <a:cxn ang="0">
                  <a:pos x="855" y="0"/>
                </a:cxn>
                <a:cxn ang="0">
                  <a:pos x="762" y="36"/>
                </a:cxn>
                <a:cxn ang="0">
                  <a:pos x="663" y="126"/>
                </a:cxn>
                <a:cxn ang="0">
                  <a:pos x="513" y="225"/>
                </a:cxn>
                <a:cxn ang="0">
                  <a:pos x="456" y="216"/>
                </a:cxn>
                <a:cxn ang="0">
                  <a:pos x="387" y="213"/>
                </a:cxn>
                <a:cxn ang="0">
                  <a:pos x="234" y="279"/>
                </a:cxn>
                <a:cxn ang="0">
                  <a:pos x="87" y="354"/>
                </a:cxn>
                <a:cxn ang="0">
                  <a:pos x="0" y="438"/>
                </a:cxn>
              </a:cxnLst>
              <a:rect l="0" t="0" r="r" b="b"/>
              <a:pathLst>
                <a:path w="1812" h="441">
                  <a:moveTo>
                    <a:pt x="0" y="438"/>
                  </a:moveTo>
                  <a:lnTo>
                    <a:pt x="324" y="438"/>
                  </a:lnTo>
                  <a:lnTo>
                    <a:pt x="372" y="399"/>
                  </a:lnTo>
                  <a:lnTo>
                    <a:pt x="423" y="387"/>
                  </a:lnTo>
                  <a:lnTo>
                    <a:pt x="501" y="396"/>
                  </a:lnTo>
                  <a:lnTo>
                    <a:pt x="564" y="342"/>
                  </a:lnTo>
                  <a:lnTo>
                    <a:pt x="675" y="273"/>
                  </a:lnTo>
                  <a:lnTo>
                    <a:pt x="849" y="210"/>
                  </a:lnTo>
                  <a:lnTo>
                    <a:pt x="930" y="186"/>
                  </a:lnTo>
                  <a:lnTo>
                    <a:pt x="999" y="174"/>
                  </a:lnTo>
                  <a:lnTo>
                    <a:pt x="1143" y="168"/>
                  </a:lnTo>
                  <a:lnTo>
                    <a:pt x="1206" y="177"/>
                  </a:lnTo>
                  <a:lnTo>
                    <a:pt x="1329" y="216"/>
                  </a:lnTo>
                  <a:lnTo>
                    <a:pt x="1443" y="261"/>
                  </a:lnTo>
                  <a:lnTo>
                    <a:pt x="1560" y="309"/>
                  </a:lnTo>
                  <a:lnTo>
                    <a:pt x="1644" y="336"/>
                  </a:lnTo>
                  <a:lnTo>
                    <a:pt x="1713" y="381"/>
                  </a:lnTo>
                  <a:lnTo>
                    <a:pt x="1788" y="441"/>
                  </a:lnTo>
                  <a:lnTo>
                    <a:pt x="1812" y="441"/>
                  </a:lnTo>
                  <a:lnTo>
                    <a:pt x="1812" y="348"/>
                  </a:lnTo>
                  <a:lnTo>
                    <a:pt x="1662" y="270"/>
                  </a:lnTo>
                  <a:lnTo>
                    <a:pt x="1575" y="216"/>
                  </a:lnTo>
                  <a:lnTo>
                    <a:pt x="1491" y="189"/>
                  </a:lnTo>
                  <a:lnTo>
                    <a:pt x="1266" y="102"/>
                  </a:lnTo>
                  <a:lnTo>
                    <a:pt x="1095" y="24"/>
                  </a:lnTo>
                  <a:lnTo>
                    <a:pt x="996" y="0"/>
                  </a:lnTo>
                  <a:lnTo>
                    <a:pt x="945" y="0"/>
                  </a:lnTo>
                  <a:lnTo>
                    <a:pt x="855" y="0"/>
                  </a:lnTo>
                  <a:lnTo>
                    <a:pt x="762" y="36"/>
                  </a:lnTo>
                  <a:lnTo>
                    <a:pt x="663" y="126"/>
                  </a:lnTo>
                  <a:lnTo>
                    <a:pt x="513" y="225"/>
                  </a:lnTo>
                  <a:lnTo>
                    <a:pt x="456" y="216"/>
                  </a:lnTo>
                  <a:lnTo>
                    <a:pt x="387" y="213"/>
                  </a:lnTo>
                  <a:lnTo>
                    <a:pt x="234" y="279"/>
                  </a:lnTo>
                  <a:lnTo>
                    <a:pt x="87" y="354"/>
                  </a:lnTo>
                  <a:lnTo>
                    <a:pt x="0" y="438"/>
                  </a:lnTo>
                  <a:close/>
                </a:path>
              </a:pathLst>
            </a:custGeom>
            <a:pattFill prst="dkHorz">
              <a:fgClr>
                <a:srgbClr val="FFFF00"/>
              </a:fgClr>
              <a:bgClr>
                <a:srgbClr val="FF0000"/>
              </a:bgClr>
            </a:pattFill>
            <a:ln w="9525">
              <a:noFill/>
              <a:round/>
              <a:headEnd/>
              <a:tailEnd/>
            </a:ln>
            <a:effectLst/>
          </p:spPr>
          <p:txBody>
            <a:bodyPr wrap="none" anchor="ctr"/>
            <a:lstStyle/>
            <a:p>
              <a:endParaRPr lang="en-US" dirty="0"/>
            </a:p>
          </p:txBody>
        </p:sp>
        <p:grpSp>
          <p:nvGrpSpPr>
            <p:cNvPr id="8" name="Group 57"/>
            <p:cNvGrpSpPr>
              <a:grpSpLocks/>
            </p:cNvGrpSpPr>
            <p:nvPr/>
          </p:nvGrpSpPr>
          <p:grpSpPr bwMode="auto">
            <a:xfrm>
              <a:off x="5333" y="2663"/>
              <a:ext cx="97" cy="653"/>
              <a:chOff x="3014" y="2169"/>
              <a:chExt cx="97" cy="653"/>
            </a:xfrm>
          </p:grpSpPr>
          <p:sp>
            <p:nvSpPr>
              <p:cNvPr id="229434" name="Freeform 58"/>
              <p:cNvSpPr>
                <a:spLocks/>
              </p:cNvSpPr>
              <p:nvPr/>
            </p:nvSpPr>
            <p:spPr bwMode="auto">
              <a:xfrm>
                <a:off x="3077" y="2169"/>
                <a:ext cx="31" cy="68"/>
              </a:xfrm>
              <a:custGeom>
                <a:avLst/>
                <a:gdLst/>
                <a:ahLst/>
                <a:cxnLst>
                  <a:cxn ang="0">
                    <a:pos x="3" y="2"/>
                  </a:cxn>
                  <a:cxn ang="0">
                    <a:pos x="7" y="18"/>
                  </a:cxn>
                  <a:cxn ang="0">
                    <a:pos x="0" y="26"/>
                  </a:cxn>
                  <a:cxn ang="0">
                    <a:pos x="4" y="36"/>
                  </a:cxn>
                  <a:cxn ang="0">
                    <a:pos x="0" y="53"/>
                  </a:cxn>
                  <a:cxn ang="0">
                    <a:pos x="0" y="68"/>
                  </a:cxn>
                  <a:cxn ang="0">
                    <a:pos x="31" y="68"/>
                  </a:cxn>
                  <a:cxn ang="0">
                    <a:pos x="31" y="0"/>
                  </a:cxn>
                  <a:cxn ang="0">
                    <a:pos x="3" y="2"/>
                  </a:cxn>
                </a:cxnLst>
                <a:rect l="0" t="0" r="r" b="b"/>
                <a:pathLst>
                  <a:path w="31" h="68">
                    <a:moveTo>
                      <a:pt x="3" y="2"/>
                    </a:moveTo>
                    <a:lnTo>
                      <a:pt x="7" y="18"/>
                    </a:lnTo>
                    <a:lnTo>
                      <a:pt x="0" y="26"/>
                    </a:lnTo>
                    <a:lnTo>
                      <a:pt x="4" y="36"/>
                    </a:lnTo>
                    <a:lnTo>
                      <a:pt x="0" y="53"/>
                    </a:lnTo>
                    <a:lnTo>
                      <a:pt x="0" y="68"/>
                    </a:lnTo>
                    <a:lnTo>
                      <a:pt x="31" y="68"/>
                    </a:lnTo>
                    <a:lnTo>
                      <a:pt x="31" y="0"/>
                    </a:lnTo>
                    <a:lnTo>
                      <a:pt x="3" y="2"/>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35" name="Freeform 59"/>
              <p:cNvSpPr>
                <a:spLocks/>
              </p:cNvSpPr>
              <p:nvPr/>
            </p:nvSpPr>
            <p:spPr bwMode="auto">
              <a:xfrm>
                <a:off x="3014" y="2238"/>
                <a:ext cx="97" cy="81"/>
              </a:xfrm>
              <a:custGeom>
                <a:avLst/>
                <a:gdLst/>
                <a:ahLst/>
                <a:cxnLst>
                  <a:cxn ang="0">
                    <a:pos x="64" y="2"/>
                  </a:cxn>
                  <a:cxn ang="0">
                    <a:pos x="97" y="2"/>
                  </a:cxn>
                  <a:cxn ang="0">
                    <a:pos x="97" y="81"/>
                  </a:cxn>
                  <a:cxn ang="0">
                    <a:pos x="57" y="81"/>
                  </a:cxn>
                  <a:cxn ang="0">
                    <a:pos x="22" y="69"/>
                  </a:cxn>
                  <a:cxn ang="0">
                    <a:pos x="37" y="60"/>
                  </a:cxn>
                  <a:cxn ang="0">
                    <a:pos x="0" y="54"/>
                  </a:cxn>
                  <a:cxn ang="0">
                    <a:pos x="4" y="38"/>
                  </a:cxn>
                  <a:cxn ang="0">
                    <a:pos x="6" y="21"/>
                  </a:cxn>
                  <a:cxn ang="0">
                    <a:pos x="0" y="0"/>
                  </a:cxn>
                  <a:cxn ang="0">
                    <a:pos x="64" y="2"/>
                  </a:cxn>
                </a:cxnLst>
                <a:rect l="0" t="0" r="r" b="b"/>
                <a:pathLst>
                  <a:path w="97" h="81">
                    <a:moveTo>
                      <a:pt x="64" y="2"/>
                    </a:moveTo>
                    <a:lnTo>
                      <a:pt x="97" y="2"/>
                    </a:lnTo>
                    <a:lnTo>
                      <a:pt x="97" y="81"/>
                    </a:lnTo>
                    <a:lnTo>
                      <a:pt x="57" y="81"/>
                    </a:lnTo>
                    <a:lnTo>
                      <a:pt x="22" y="69"/>
                    </a:lnTo>
                    <a:lnTo>
                      <a:pt x="37" y="60"/>
                    </a:lnTo>
                    <a:lnTo>
                      <a:pt x="0" y="54"/>
                    </a:lnTo>
                    <a:lnTo>
                      <a:pt x="4" y="38"/>
                    </a:lnTo>
                    <a:lnTo>
                      <a:pt x="6" y="21"/>
                    </a:lnTo>
                    <a:lnTo>
                      <a:pt x="0" y="0"/>
                    </a:lnTo>
                    <a:lnTo>
                      <a:pt x="64" y="2"/>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36" name="Freeform 60"/>
              <p:cNvSpPr>
                <a:spLocks/>
              </p:cNvSpPr>
              <p:nvPr/>
            </p:nvSpPr>
            <p:spPr bwMode="auto">
              <a:xfrm>
                <a:off x="3020" y="2376"/>
                <a:ext cx="88" cy="32"/>
              </a:xfrm>
              <a:custGeom>
                <a:avLst/>
                <a:gdLst/>
                <a:ahLst/>
                <a:cxnLst>
                  <a:cxn ang="0">
                    <a:pos x="16" y="0"/>
                  </a:cxn>
                  <a:cxn ang="0">
                    <a:pos x="88" y="0"/>
                  </a:cxn>
                  <a:cxn ang="0">
                    <a:pos x="88" y="32"/>
                  </a:cxn>
                  <a:cxn ang="0">
                    <a:pos x="21" y="32"/>
                  </a:cxn>
                  <a:cxn ang="0">
                    <a:pos x="3" y="30"/>
                  </a:cxn>
                  <a:cxn ang="0">
                    <a:pos x="0" y="15"/>
                  </a:cxn>
                  <a:cxn ang="0">
                    <a:pos x="16" y="0"/>
                  </a:cxn>
                </a:cxnLst>
                <a:rect l="0" t="0" r="r" b="b"/>
                <a:pathLst>
                  <a:path w="88" h="32">
                    <a:moveTo>
                      <a:pt x="16" y="0"/>
                    </a:moveTo>
                    <a:lnTo>
                      <a:pt x="88" y="0"/>
                    </a:lnTo>
                    <a:lnTo>
                      <a:pt x="88" y="32"/>
                    </a:lnTo>
                    <a:lnTo>
                      <a:pt x="21" y="32"/>
                    </a:lnTo>
                    <a:lnTo>
                      <a:pt x="3" y="30"/>
                    </a:lnTo>
                    <a:lnTo>
                      <a:pt x="0" y="15"/>
                    </a:lnTo>
                    <a:lnTo>
                      <a:pt x="1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37" name="Freeform 61"/>
              <p:cNvSpPr>
                <a:spLocks/>
              </p:cNvSpPr>
              <p:nvPr/>
            </p:nvSpPr>
            <p:spPr bwMode="auto">
              <a:xfrm>
                <a:off x="3015" y="2519"/>
                <a:ext cx="93" cy="33"/>
              </a:xfrm>
              <a:custGeom>
                <a:avLst/>
                <a:gdLst/>
                <a:ahLst/>
                <a:cxnLst>
                  <a:cxn ang="0">
                    <a:pos x="11" y="0"/>
                  </a:cxn>
                  <a:cxn ang="0">
                    <a:pos x="93" y="0"/>
                  </a:cxn>
                  <a:cxn ang="0">
                    <a:pos x="93" y="33"/>
                  </a:cxn>
                  <a:cxn ang="0">
                    <a:pos x="18" y="33"/>
                  </a:cxn>
                  <a:cxn ang="0">
                    <a:pos x="0" y="28"/>
                  </a:cxn>
                  <a:cxn ang="0">
                    <a:pos x="9" y="21"/>
                  </a:cxn>
                  <a:cxn ang="0">
                    <a:pos x="11" y="0"/>
                  </a:cxn>
                </a:cxnLst>
                <a:rect l="0" t="0" r="r" b="b"/>
                <a:pathLst>
                  <a:path w="93" h="33">
                    <a:moveTo>
                      <a:pt x="11" y="0"/>
                    </a:moveTo>
                    <a:lnTo>
                      <a:pt x="93" y="0"/>
                    </a:lnTo>
                    <a:lnTo>
                      <a:pt x="93" y="33"/>
                    </a:lnTo>
                    <a:lnTo>
                      <a:pt x="18" y="33"/>
                    </a:lnTo>
                    <a:lnTo>
                      <a:pt x="0" y="28"/>
                    </a:lnTo>
                    <a:lnTo>
                      <a:pt x="9" y="21"/>
                    </a:lnTo>
                    <a:lnTo>
                      <a:pt x="11"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38" name="Freeform 62"/>
              <p:cNvSpPr>
                <a:spLocks/>
              </p:cNvSpPr>
              <p:nvPr/>
            </p:nvSpPr>
            <p:spPr bwMode="auto">
              <a:xfrm>
                <a:off x="3033" y="2655"/>
                <a:ext cx="72" cy="24"/>
              </a:xfrm>
              <a:custGeom>
                <a:avLst/>
                <a:gdLst/>
                <a:ahLst/>
                <a:cxnLst>
                  <a:cxn ang="0">
                    <a:pos x="0" y="0"/>
                  </a:cxn>
                  <a:cxn ang="0">
                    <a:pos x="72" y="0"/>
                  </a:cxn>
                  <a:cxn ang="0">
                    <a:pos x="72" y="24"/>
                  </a:cxn>
                  <a:cxn ang="0">
                    <a:pos x="33" y="24"/>
                  </a:cxn>
                  <a:cxn ang="0">
                    <a:pos x="24" y="17"/>
                  </a:cxn>
                  <a:cxn ang="0">
                    <a:pos x="6" y="9"/>
                  </a:cxn>
                  <a:cxn ang="0">
                    <a:pos x="30" y="6"/>
                  </a:cxn>
                </a:cxnLst>
                <a:rect l="0" t="0" r="r" b="b"/>
                <a:pathLst>
                  <a:path w="72" h="24">
                    <a:moveTo>
                      <a:pt x="0" y="0"/>
                    </a:moveTo>
                    <a:lnTo>
                      <a:pt x="72" y="0"/>
                    </a:lnTo>
                    <a:lnTo>
                      <a:pt x="72" y="24"/>
                    </a:lnTo>
                    <a:lnTo>
                      <a:pt x="33" y="24"/>
                    </a:lnTo>
                    <a:lnTo>
                      <a:pt x="24" y="17"/>
                    </a:lnTo>
                    <a:lnTo>
                      <a:pt x="6" y="9"/>
                    </a:lnTo>
                    <a:lnTo>
                      <a:pt x="30" y="6"/>
                    </a:lnTo>
                  </a:path>
                </a:pathLst>
              </a:custGeom>
              <a:solidFill>
                <a:srgbClr val="FFFF00"/>
              </a:solidFill>
              <a:ln w="9525">
                <a:solidFill>
                  <a:schemeClr val="tx1"/>
                </a:solidFill>
                <a:round/>
                <a:headEnd/>
                <a:tailEnd/>
              </a:ln>
              <a:effectLst/>
            </p:spPr>
            <p:txBody>
              <a:bodyPr wrap="none" anchor="ctr"/>
              <a:lstStyle/>
              <a:p>
                <a:endParaRPr lang="en-US" dirty="0"/>
              </a:p>
            </p:txBody>
          </p:sp>
          <p:sp>
            <p:nvSpPr>
              <p:cNvPr id="229439" name="Freeform 63"/>
              <p:cNvSpPr>
                <a:spLocks/>
              </p:cNvSpPr>
              <p:nvPr/>
            </p:nvSpPr>
            <p:spPr bwMode="auto">
              <a:xfrm>
                <a:off x="3068" y="2318"/>
                <a:ext cx="40" cy="58"/>
              </a:xfrm>
              <a:custGeom>
                <a:avLst/>
                <a:gdLst/>
                <a:ahLst/>
                <a:cxnLst>
                  <a:cxn ang="0">
                    <a:pos x="1" y="0"/>
                  </a:cxn>
                  <a:cxn ang="0">
                    <a:pos x="9" y="15"/>
                  </a:cxn>
                  <a:cxn ang="0">
                    <a:pos x="0" y="19"/>
                  </a:cxn>
                  <a:cxn ang="0">
                    <a:pos x="7" y="31"/>
                  </a:cxn>
                  <a:cxn ang="0">
                    <a:pos x="6" y="48"/>
                  </a:cxn>
                  <a:cxn ang="0">
                    <a:pos x="12" y="58"/>
                  </a:cxn>
                  <a:cxn ang="0">
                    <a:pos x="40" y="58"/>
                  </a:cxn>
                  <a:cxn ang="0">
                    <a:pos x="40" y="1"/>
                  </a:cxn>
                  <a:cxn ang="0">
                    <a:pos x="1" y="0"/>
                  </a:cxn>
                </a:cxnLst>
                <a:rect l="0" t="0" r="r" b="b"/>
                <a:pathLst>
                  <a:path w="40" h="58">
                    <a:moveTo>
                      <a:pt x="1" y="0"/>
                    </a:moveTo>
                    <a:lnTo>
                      <a:pt x="9" y="15"/>
                    </a:lnTo>
                    <a:lnTo>
                      <a:pt x="0" y="19"/>
                    </a:lnTo>
                    <a:lnTo>
                      <a:pt x="7" y="31"/>
                    </a:lnTo>
                    <a:lnTo>
                      <a:pt x="6" y="48"/>
                    </a:lnTo>
                    <a:lnTo>
                      <a:pt x="12" y="58"/>
                    </a:lnTo>
                    <a:lnTo>
                      <a:pt x="40" y="58"/>
                    </a:lnTo>
                    <a:lnTo>
                      <a:pt x="40" y="1"/>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40" name="Freeform 64"/>
              <p:cNvSpPr>
                <a:spLocks/>
              </p:cNvSpPr>
              <p:nvPr/>
            </p:nvSpPr>
            <p:spPr bwMode="auto">
              <a:xfrm>
                <a:off x="3057" y="2408"/>
                <a:ext cx="50" cy="109"/>
              </a:xfrm>
              <a:custGeom>
                <a:avLst/>
                <a:gdLst/>
                <a:ahLst/>
                <a:cxnLst>
                  <a:cxn ang="0">
                    <a:pos x="2" y="0"/>
                  </a:cxn>
                  <a:cxn ang="0">
                    <a:pos x="50" y="0"/>
                  </a:cxn>
                  <a:cxn ang="0">
                    <a:pos x="50" y="109"/>
                  </a:cxn>
                  <a:cxn ang="0">
                    <a:pos x="14" y="109"/>
                  </a:cxn>
                  <a:cxn ang="0">
                    <a:pos x="18" y="97"/>
                  </a:cxn>
                  <a:cxn ang="0">
                    <a:pos x="11" y="79"/>
                  </a:cxn>
                  <a:cxn ang="0">
                    <a:pos x="15" y="67"/>
                  </a:cxn>
                  <a:cxn ang="0">
                    <a:pos x="11" y="57"/>
                  </a:cxn>
                  <a:cxn ang="0">
                    <a:pos x="15" y="48"/>
                  </a:cxn>
                  <a:cxn ang="0">
                    <a:pos x="18" y="27"/>
                  </a:cxn>
                  <a:cxn ang="0">
                    <a:pos x="15" y="15"/>
                  </a:cxn>
                  <a:cxn ang="0">
                    <a:pos x="0" y="12"/>
                  </a:cxn>
                  <a:cxn ang="0">
                    <a:pos x="2" y="0"/>
                  </a:cxn>
                </a:cxnLst>
                <a:rect l="0" t="0" r="r" b="b"/>
                <a:pathLst>
                  <a:path w="50" h="109">
                    <a:moveTo>
                      <a:pt x="2" y="0"/>
                    </a:moveTo>
                    <a:lnTo>
                      <a:pt x="50" y="0"/>
                    </a:lnTo>
                    <a:lnTo>
                      <a:pt x="50" y="109"/>
                    </a:lnTo>
                    <a:lnTo>
                      <a:pt x="14" y="109"/>
                    </a:lnTo>
                    <a:lnTo>
                      <a:pt x="18" y="97"/>
                    </a:lnTo>
                    <a:lnTo>
                      <a:pt x="11" y="79"/>
                    </a:lnTo>
                    <a:lnTo>
                      <a:pt x="15" y="67"/>
                    </a:lnTo>
                    <a:lnTo>
                      <a:pt x="11" y="57"/>
                    </a:lnTo>
                    <a:lnTo>
                      <a:pt x="15" y="48"/>
                    </a:lnTo>
                    <a:lnTo>
                      <a:pt x="18" y="27"/>
                    </a:lnTo>
                    <a:lnTo>
                      <a:pt x="15" y="15"/>
                    </a:lnTo>
                    <a:lnTo>
                      <a:pt x="0" y="12"/>
                    </a:lnTo>
                    <a:lnTo>
                      <a:pt x="2"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41" name="Freeform 65"/>
              <p:cNvSpPr>
                <a:spLocks/>
              </p:cNvSpPr>
              <p:nvPr/>
            </p:nvSpPr>
            <p:spPr bwMode="auto">
              <a:xfrm>
                <a:off x="3062" y="2552"/>
                <a:ext cx="46" cy="102"/>
              </a:xfrm>
              <a:custGeom>
                <a:avLst/>
                <a:gdLst/>
                <a:ahLst/>
                <a:cxnLst>
                  <a:cxn ang="0">
                    <a:pos x="1" y="0"/>
                  </a:cxn>
                  <a:cxn ang="0">
                    <a:pos x="46" y="0"/>
                  </a:cxn>
                  <a:cxn ang="0">
                    <a:pos x="46" y="102"/>
                  </a:cxn>
                  <a:cxn ang="0">
                    <a:pos x="10" y="102"/>
                  </a:cxn>
                  <a:cxn ang="0">
                    <a:pos x="9" y="90"/>
                  </a:cxn>
                  <a:cxn ang="0">
                    <a:pos x="12" y="69"/>
                  </a:cxn>
                  <a:cxn ang="0">
                    <a:pos x="7" y="60"/>
                  </a:cxn>
                  <a:cxn ang="0">
                    <a:pos x="4" y="45"/>
                  </a:cxn>
                  <a:cxn ang="0">
                    <a:pos x="10" y="31"/>
                  </a:cxn>
                  <a:cxn ang="0">
                    <a:pos x="7" y="21"/>
                  </a:cxn>
                  <a:cxn ang="0">
                    <a:pos x="0" y="10"/>
                  </a:cxn>
                  <a:cxn ang="0">
                    <a:pos x="1" y="0"/>
                  </a:cxn>
                </a:cxnLst>
                <a:rect l="0" t="0" r="r" b="b"/>
                <a:pathLst>
                  <a:path w="46" h="102">
                    <a:moveTo>
                      <a:pt x="1" y="0"/>
                    </a:moveTo>
                    <a:lnTo>
                      <a:pt x="46" y="0"/>
                    </a:lnTo>
                    <a:lnTo>
                      <a:pt x="46" y="102"/>
                    </a:lnTo>
                    <a:lnTo>
                      <a:pt x="10" y="102"/>
                    </a:lnTo>
                    <a:lnTo>
                      <a:pt x="9" y="90"/>
                    </a:lnTo>
                    <a:lnTo>
                      <a:pt x="12" y="69"/>
                    </a:lnTo>
                    <a:lnTo>
                      <a:pt x="7" y="60"/>
                    </a:lnTo>
                    <a:lnTo>
                      <a:pt x="4" y="45"/>
                    </a:lnTo>
                    <a:lnTo>
                      <a:pt x="10" y="31"/>
                    </a:lnTo>
                    <a:lnTo>
                      <a:pt x="7" y="21"/>
                    </a:lnTo>
                    <a:lnTo>
                      <a:pt x="0" y="10"/>
                    </a:lnTo>
                    <a:lnTo>
                      <a:pt x="1"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42" name="Freeform 66"/>
              <p:cNvSpPr>
                <a:spLocks/>
              </p:cNvSpPr>
              <p:nvPr/>
            </p:nvSpPr>
            <p:spPr bwMode="auto">
              <a:xfrm>
                <a:off x="3063" y="2678"/>
                <a:ext cx="44" cy="144"/>
              </a:xfrm>
              <a:custGeom>
                <a:avLst/>
                <a:gdLst/>
                <a:ahLst/>
                <a:cxnLst>
                  <a:cxn ang="0">
                    <a:pos x="3" y="0"/>
                  </a:cxn>
                  <a:cxn ang="0">
                    <a:pos x="44" y="0"/>
                  </a:cxn>
                  <a:cxn ang="0">
                    <a:pos x="44" y="144"/>
                  </a:cxn>
                  <a:cxn ang="0">
                    <a:pos x="8" y="144"/>
                  </a:cxn>
                  <a:cxn ang="0">
                    <a:pos x="15" y="135"/>
                  </a:cxn>
                  <a:cxn ang="0">
                    <a:pos x="18" y="118"/>
                  </a:cxn>
                  <a:cxn ang="0">
                    <a:pos x="12" y="105"/>
                  </a:cxn>
                  <a:cxn ang="0">
                    <a:pos x="12" y="85"/>
                  </a:cxn>
                  <a:cxn ang="0">
                    <a:pos x="20" y="70"/>
                  </a:cxn>
                  <a:cxn ang="0">
                    <a:pos x="12" y="55"/>
                  </a:cxn>
                  <a:cxn ang="0">
                    <a:pos x="12" y="43"/>
                  </a:cxn>
                  <a:cxn ang="0">
                    <a:pos x="3" y="33"/>
                  </a:cxn>
                  <a:cxn ang="0">
                    <a:pos x="0" y="21"/>
                  </a:cxn>
                  <a:cxn ang="0">
                    <a:pos x="3" y="0"/>
                  </a:cxn>
                </a:cxnLst>
                <a:rect l="0" t="0" r="r" b="b"/>
                <a:pathLst>
                  <a:path w="44" h="144">
                    <a:moveTo>
                      <a:pt x="3" y="0"/>
                    </a:moveTo>
                    <a:lnTo>
                      <a:pt x="44" y="0"/>
                    </a:lnTo>
                    <a:lnTo>
                      <a:pt x="44" y="144"/>
                    </a:lnTo>
                    <a:lnTo>
                      <a:pt x="8" y="144"/>
                    </a:lnTo>
                    <a:lnTo>
                      <a:pt x="15" y="135"/>
                    </a:lnTo>
                    <a:lnTo>
                      <a:pt x="18" y="118"/>
                    </a:lnTo>
                    <a:lnTo>
                      <a:pt x="12" y="105"/>
                    </a:lnTo>
                    <a:lnTo>
                      <a:pt x="12" y="85"/>
                    </a:lnTo>
                    <a:lnTo>
                      <a:pt x="20" y="70"/>
                    </a:lnTo>
                    <a:lnTo>
                      <a:pt x="12" y="55"/>
                    </a:lnTo>
                    <a:lnTo>
                      <a:pt x="12" y="43"/>
                    </a:lnTo>
                    <a:lnTo>
                      <a:pt x="3" y="33"/>
                    </a:lnTo>
                    <a:lnTo>
                      <a:pt x="0" y="21"/>
                    </a:lnTo>
                    <a:lnTo>
                      <a:pt x="3"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9" name="Group 67"/>
            <p:cNvGrpSpPr>
              <a:grpSpLocks/>
            </p:cNvGrpSpPr>
            <p:nvPr/>
          </p:nvGrpSpPr>
          <p:grpSpPr bwMode="auto">
            <a:xfrm>
              <a:off x="4712" y="2397"/>
              <a:ext cx="86" cy="681"/>
              <a:chOff x="2403" y="2123"/>
              <a:chExt cx="86" cy="681"/>
            </a:xfrm>
          </p:grpSpPr>
          <p:sp>
            <p:nvSpPr>
              <p:cNvPr id="229444" name="Freeform 68"/>
              <p:cNvSpPr>
                <a:spLocks/>
              </p:cNvSpPr>
              <p:nvPr/>
            </p:nvSpPr>
            <p:spPr bwMode="auto">
              <a:xfrm>
                <a:off x="2403" y="2123"/>
                <a:ext cx="86" cy="109"/>
              </a:xfrm>
              <a:custGeom>
                <a:avLst/>
                <a:gdLst/>
                <a:ahLst/>
                <a:cxnLst>
                  <a:cxn ang="0">
                    <a:pos x="50" y="0"/>
                  </a:cxn>
                  <a:cxn ang="0">
                    <a:pos x="57" y="21"/>
                  </a:cxn>
                  <a:cxn ang="0">
                    <a:pos x="57" y="34"/>
                  </a:cxn>
                  <a:cxn ang="0">
                    <a:pos x="62" y="46"/>
                  </a:cxn>
                  <a:cxn ang="0">
                    <a:pos x="62" y="61"/>
                  </a:cxn>
                  <a:cxn ang="0">
                    <a:pos x="47" y="73"/>
                  </a:cxn>
                  <a:cxn ang="0">
                    <a:pos x="75" y="82"/>
                  </a:cxn>
                  <a:cxn ang="0">
                    <a:pos x="45" y="99"/>
                  </a:cxn>
                  <a:cxn ang="0">
                    <a:pos x="0" y="99"/>
                  </a:cxn>
                  <a:cxn ang="0">
                    <a:pos x="44" y="109"/>
                  </a:cxn>
                  <a:cxn ang="0">
                    <a:pos x="86" y="109"/>
                  </a:cxn>
                  <a:cxn ang="0">
                    <a:pos x="86" y="1"/>
                  </a:cxn>
                  <a:cxn ang="0">
                    <a:pos x="50" y="0"/>
                  </a:cxn>
                </a:cxnLst>
                <a:rect l="0" t="0" r="r" b="b"/>
                <a:pathLst>
                  <a:path w="86" h="109">
                    <a:moveTo>
                      <a:pt x="50" y="0"/>
                    </a:moveTo>
                    <a:lnTo>
                      <a:pt x="57" y="21"/>
                    </a:lnTo>
                    <a:lnTo>
                      <a:pt x="57" y="34"/>
                    </a:lnTo>
                    <a:lnTo>
                      <a:pt x="62" y="46"/>
                    </a:lnTo>
                    <a:lnTo>
                      <a:pt x="62" y="61"/>
                    </a:lnTo>
                    <a:lnTo>
                      <a:pt x="47" y="73"/>
                    </a:lnTo>
                    <a:lnTo>
                      <a:pt x="75" y="82"/>
                    </a:lnTo>
                    <a:lnTo>
                      <a:pt x="45" y="99"/>
                    </a:lnTo>
                    <a:lnTo>
                      <a:pt x="0" y="99"/>
                    </a:lnTo>
                    <a:lnTo>
                      <a:pt x="44" y="109"/>
                    </a:lnTo>
                    <a:lnTo>
                      <a:pt x="86" y="109"/>
                    </a:lnTo>
                    <a:lnTo>
                      <a:pt x="86" y="1"/>
                    </a:lnTo>
                    <a:lnTo>
                      <a:pt x="5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45" name="Freeform 69"/>
              <p:cNvSpPr>
                <a:spLocks/>
              </p:cNvSpPr>
              <p:nvPr/>
            </p:nvSpPr>
            <p:spPr bwMode="auto">
              <a:xfrm>
                <a:off x="2408" y="2613"/>
                <a:ext cx="73" cy="35"/>
              </a:xfrm>
              <a:custGeom>
                <a:avLst/>
                <a:gdLst/>
                <a:ahLst/>
                <a:cxnLst>
                  <a:cxn ang="0">
                    <a:pos x="0" y="0"/>
                  </a:cxn>
                  <a:cxn ang="0">
                    <a:pos x="73" y="0"/>
                  </a:cxn>
                  <a:cxn ang="0">
                    <a:pos x="73" y="35"/>
                  </a:cxn>
                  <a:cxn ang="0">
                    <a:pos x="30" y="35"/>
                  </a:cxn>
                  <a:cxn ang="0">
                    <a:pos x="6" y="32"/>
                  </a:cxn>
                  <a:cxn ang="0">
                    <a:pos x="3" y="18"/>
                  </a:cxn>
                  <a:cxn ang="0">
                    <a:pos x="0" y="0"/>
                  </a:cxn>
                </a:cxnLst>
                <a:rect l="0" t="0" r="r" b="b"/>
                <a:pathLst>
                  <a:path w="73" h="35">
                    <a:moveTo>
                      <a:pt x="0" y="0"/>
                    </a:moveTo>
                    <a:lnTo>
                      <a:pt x="73" y="0"/>
                    </a:lnTo>
                    <a:lnTo>
                      <a:pt x="73" y="35"/>
                    </a:lnTo>
                    <a:lnTo>
                      <a:pt x="30" y="35"/>
                    </a:lnTo>
                    <a:lnTo>
                      <a:pt x="6" y="32"/>
                    </a:lnTo>
                    <a:lnTo>
                      <a:pt x="3" y="18"/>
                    </a:lnTo>
                    <a:lnTo>
                      <a:pt x="0"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46" name="Freeform 70"/>
              <p:cNvSpPr>
                <a:spLocks/>
              </p:cNvSpPr>
              <p:nvPr/>
            </p:nvSpPr>
            <p:spPr bwMode="auto">
              <a:xfrm>
                <a:off x="2405" y="2475"/>
                <a:ext cx="78" cy="65"/>
              </a:xfrm>
              <a:custGeom>
                <a:avLst/>
                <a:gdLst/>
                <a:ahLst/>
                <a:cxnLst>
                  <a:cxn ang="0">
                    <a:pos x="28" y="0"/>
                  </a:cxn>
                  <a:cxn ang="0">
                    <a:pos x="78" y="0"/>
                  </a:cxn>
                  <a:cxn ang="0">
                    <a:pos x="78" y="65"/>
                  </a:cxn>
                  <a:cxn ang="0">
                    <a:pos x="37" y="65"/>
                  </a:cxn>
                  <a:cxn ang="0">
                    <a:pos x="24" y="59"/>
                  </a:cxn>
                  <a:cxn ang="0">
                    <a:pos x="31" y="47"/>
                  </a:cxn>
                  <a:cxn ang="0">
                    <a:pos x="3" y="44"/>
                  </a:cxn>
                  <a:cxn ang="0">
                    <a:pos x="12" y="36"/>
                  </a:cxn>
                  <a:cxn ang="0">
                    <a:pos x="0" y="29"/>
                  </a:cxn>
                  <a:cxn ang="0">
                    <a:pos x="6" y="21"/>
                  </a:cxn>
                  <a:cxn ang="0">
                    <a:pos x="1" y="12"/>
                  </a:cxn>
                  <a:cxn ang="0">
                    <a:pos x="28" y="0"/>
                  </a:cxn>
                </a:cxnLst>
                <a:rect l="0" t="0" r="r" b="b"/>
                <a:pathLst>
                  <a:path w="78" h="65">
                    <a:moveTo>
                      <a:pt x="28" y="0"/>
                    </a:moveTo>
                    <a:lnTo>
                      <a:pt x="78" y="0"/>
                    </a:lnTo>
                    <a:lnTo>
                      <a:pt x="78" y="65"/>
                    </a:lnTo>
                    <a:lnTo>
                      <a:pt x="37" y="65"/>
                    </a:lnTo>
                    <a:lnTo>
                      <a:pt x="24" y="59"/>
                    </a:lnTo>
                    <a:lnTo>
                      <a:pt x="31" y="47"/>
                    </a:lnTo>
                    <a:lnTo>
                      <a:pt x="3" y="44"/>
                    </a:lnTo>
                    <a:lnTo>
                      <a:pt x="12" y="36"/>
                    </a:lnTo>
                    <a:lnTo>
                      <a:pt x="0" y="29"/>
                    </a:lnTo>
                    <a:lnTo>
                      <a:pt x="6" y="21"/>
                    </a:lnTo>
                    <a:lnTo>
                      <a:pt x="1" y="12"/>
                    </a:lnTo>
                    <a:lnTo>
                      <a:pt x="2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47" name="Freeform 71"/>
              <p:cNvSpPr>
                <a:spLocks/>
              </p:cNvSpPr>
              <p:nvPr/>
            </p:nvSpPr>
            <p:spPr bwMode="auto">
              <a:xfrm>
                <a:off x="2403" y="2235"/>
                <a:ext cx="84" cy="185"/>
              </a:xfrm>
              <a:custGeom>
                <a:avLst/>
                <a:gdLst/>
                <a:ahLst/>
                <a:cxnLst>
                  <a:cxn ang="0">
                    <a:pos x="38" y="0"/>
                  </a:cxn>
                  <a:cxn ang="0">
                    <a:pos x="84" y="0"/>
                  </a:cxn>
                  <a:cxn ang="0">
                    <a:pos x="84" y="185"/>
                  </a:cxn>
                  <a:cxn ang="0">
                    <a:pos x="39" y="185"/>
                  </a:cxn>
                  <a:cxn ang="0">
                    <a:pos x="35" y="176"/>
                  </a:cxn>
                  <a:cxn ang="0">
                    <a:pos x="20" y="171"/>
                  </a:cxn>
                  <a:cxn ang="0">
                    <a:pos x="3" y="168"/>
                  </a:cxn>
                  <a:cxn ang="0">
                    <a:pos x="8" y="159"/>
                  </a:cxn>
                  <a:cxn ang="0">
                    <a:pos x="11" y="143"/>
                  </a:cxn>
                  <a:cxn ang="0">
                    <a:pos x="14" y="125"/>
                  </a:cxn>
                  <a:cxn ang="0">
                    <a:pos x="9" y="111"/>
                  </a:cxn>
                  <a:cxn ang="0">
                    <a:pos x="62" y="101"/>
                  </a:cxn>
                  <a:cxn ang="0">
                    <a:pos x="6" y="95"/>
                  </a:cxn>
                  <a:cxn ang="0">
                    <a:pos x="9" y="84"/>
                  </a:cxn>
                  <a:cxn ang="0">
                    <a:pos x="14" y="63"/>
                  </a:cxn>
                  <a:cxn ang="0">
                    <a:pos x="11" y="47"/>
                  </a:cxn>
                  <a:cxn ang="0">
                    <a:pos x="9" y="33"/>
                  </a:cxn>
                  <a:cxn ang="0">
                    <a:pos x="0" y="26"/>
                  </a:cxn>
                  <a:cxn ang="0">
                    <a:pos x="9" y="20"/>
                  </a:cxn>
                  <a:cxn ang="0">
                    <a:pos x="3" y="6"/>
                  </a:cxn>
                  <a:cxn ang="0">
                    <a:pos x="20" y="2"/>
                  </a:cxn>
                  <a:cxn ang="0">
                    <a:pos x="38" y="0"/>
                  </a:cxn>
                </a:cxnLst>
                <a:rect l="0" t="0" r="r" b="b"/>
                <a:pathLst>
                  <a:path w="84" h="185">
                    <a:moveTo>
                      <a:pt x="38" y="0"/>
                    </a:moveTo>
                    <a:lnTo>
                      <a:pt x="84" y="0"/>
                    </a:lnTo>
                    <a:lnTo>
                      <a:pt x="84" y="185"/>
                    </a:lnTo>
                    <a:lnTo>
                      <a:pt x="39" y="185"/>
                    </a:lnTo>
                    <a:lnTo>
                      <a:pt x="35" y="176"/>
                    </a:lnTo>
                    <a:lnTo>
                      <a:pt x="20" y="171"/>
                    </a:lnTo>
                    <a:lnTo>
                      <a:pt x="3" y="168"/>
                    </a:lnTo>
                    <a:lnTo>
                      <a:pt x="8" y="159"/>
                    </a:lnTo>
                    <a:lnTo>
                      <a:pt x="11" y="143"/>
                    </a:lnTo>
                    <a:lnTo>
                      <a:pt x="14" y="125"/>
                    </a:lnTo>
                    <a:lnTo>
                      <a:pt x="9" y="111"/>
                    </a:lnTo>
                    <a:lnTo>
                      <a:pt x="62" y="101"/>
                    </a:lnTo>
                    <a:lnTo>
                      <a:pt x="6" y="95"/>
                    </a:lnTo>
                    <a:lnTo>
                      <a:pt x="9" y="84"/>
                    </a:lnTo>
                    <a:lnTo>
                      <a:pt x="14" y="63"/>
                    </a:lnTo>
                    <a:lnTo>
                      <a:pt x="11" y="47"/>
                    </a:lnTo>
                    <a:lnTo>
                      <a:pt x="9" y="33"/>
                    </a:lnTo>
                    <a:lnTo>
                      <a:pt x="0" y="26"/>
                    </a:lnTo>
                    <a:lnTo>
                      <a:pt x="9" y="20"/>
                    </a:lnTo>
                    <a:lnTo>
                      <a:pt x="3" y="6"/>
                    </a:lnTo>
                    <a:lnTo>
                      <a:pt x="20" y="2"/>
                    </a:lnTo>
                    <a:lnTo>
                      <a:pt x="38"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48" name="Freeform 72"/>
              <p:cNvSpPr>
                <a:spLocks/>
              </p:cNvSpPr>
              <p:nvPr/>
            </p:nvSpPr>
            <p:spPr bwMode="auto">
              <a:xfrm>
                <a:off x="2447" y="2418"/>
                <a:ext cx="40" cy="56"/>
              </a:xfrm>
              <a:custGeom>
                <a:avLst/>
                <a:gdLst/>
                <a:ahLst/>
                <a:cxnLst>
                  <a:cxn ang="0">
                    <a:pos x="0" y="0"/>
                  </a:cxn>
                  <a:cxn ang="0">
                    <a:pos x="40" y="0"/>
                  </a:cxn>
                  <a:cxn ang="0">
                    <a:pos x="40" y="56"/>
                  </a:cxn>
                  <a:cxn ang="0">
                    <a:pos x="15" y="56"/>
                  </a:cxn>
                  <a:cxn ang="0">
                    <a:pos x="10" y="44"/>
                  </a:cxn>
                  <a:cxn ang="0">
                    <a:pos x="6" y="29"/>
                  </a:cxn>
                  <a:cxn ang="0">
                    <a:pos x="7" y="18"/>
                  </a:cxn>
                  <a:cxn ang="0">
                    <a:pos x="0" y="0"/>
                  </a:cxn>
                </a:cxnLst>
                <a:rect l="0" t="0" r="r" b="b"/>
                <a:pathLst>
                  <a:path w="40" h="56">
                    <a:moveTo>
                      <a:pt x="0" y="0"/>
                    </a:moveTo>
                    <a:lnTo>
                      <a:pt x="40" y="0"/>
                    </a:lnTo>
                    <a:lnTo>
                      <a:pt x="40" y="56"/>
                    </a:lnTo>
                    <a:lnTo>
                      <a:pt x="15" y="56"/>
                    </a:lnTo>
                    <a:lnTo>
                      <a:pt x="10" y="44"/>
                    </a:lnTo>
                    <a:lnTo>
                      <a:pt x="6" y="29"/>
                    </a:lnTo>
                    <a:lnTo>
                      <a:pt x="7" y="18"/>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49" name="Freeform 73"/>
              <p:cNvSpPr>
                <a:spLocks/>
              </p:cNvSpPr>
              <p:nvPr/>
            </p:nvSpPr>
            <p:spPr bwMode="auto">
              <a:xfrm>
                <a:off x="2447" y="2537"/>
                <a:ext cx="39" cy="76"/>
              </a:xfrm>
              <a:custGeom>
                <a:avLst/>
                <a:gdLst/>
                <a:ahLst/>
                <a:cxnLst>
                  <a:cxn ang="0">
                    <a:pos x="9" y="0"/>
                  </a:cxn>
                  <a:cxn ang="0">
                    <a:pos x="39" y="0"/>
                  </a:cxn>
                  <a:cxn ang="0">
                    <a:pos x="39" y="76"/>
                  </a:cxn>
                  <a:cxn ang="0">
                    <a:pos x="13" y="76"/>
                  </a:cxn>
                  <a:cxn ang="0">
                    <a:pos x="15" y="64"/>
                  </a:cxn>
                  <a:cxn ang="0">
                    <a:pos x="4" y="58"/>
                  </a:cxn>
                  <a:cxn ang="0">
                    <a:pos x="10" y="46"/>
                  </a:cxn>
                  <a:cxn ang="0">
                    <a:pos x="9" y="33"/>
                  </a:cxn>
                  <a:cxn ang="0">
                    <a:pos x="0" y="25"/>
                  </a:cxn>
                  <a:cxn ang="0">
                    <a:pos x="9" y="0"/>
                  </a:cxn>
                </a:cxnLst>
                <a:rect l="0" t="0" r="r" b="b"/>
                <a:pathLst>
                  <a:path w="39" h="76">
                    <a:moveTo>
                      <a:pt x="9" y="0"/>
                    </a:moveTo>
                    <a:lnTo>
                      <a:pt x="39" y="0"/>
                    </a:lnTo>
                    <a:lnTo>
                      <a:pt x="39" y="76"/>
                    </a:lnTo>
                    <a:lnTo>
                      <a:pt x="13" y="76"/>
                    </a:lnTo>
                    <a:lnTo>
                      <a:pt x="15" y="64"/>
                    </a:lnTo>
                    <a:lnTo>
                      <a:pt x="4" y="58"/>
                    </a:lnTo>
                    <a:lnTo>
                      <a:pt x="10" y="46"/>
                    </a:lnTo>
                    <a:lnTo>
                      <a:pt x="9" y="33"/>
                    </a:lnTo>
                    <a:lnTo>
                      <a:pt x="0" y="25"/>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50" name="Freeform 74"/>
              <p:cNvSpPr>
                <a:spLocks/>
              </p:cNvSpPr>
              <p:nvPr/>
            </p:nvSpPr>
            <p:spPr bwMode="auto">
              <a:xfrm>
                <a:off x="2442" y="2646"/>
                <a:ext cx="42" cy="158"/>
              </a:xfrm>
              <a:custGeom>
                <a:avLst/>
                <a:gdLst/>
                <a:ahLst/>
                <a:cxnLst>
                  <a:cxn ang="0">
                    <a:pos x="0" y="0"/>
                  </a:cxn>
                  <a:cxn ang="0">
                    <a:pos x="42" y="0"/>
                  </a:cxn>
                  <a:cxn ang="0">
                    <a:pos x="42" y="158"/>
                  </a:cxn>
                  <a:cxn ang="0">
                    <a:pos x="8" y="158"/>
                  </a:cxn>
                  <a:cxn ang="0">
                    <a:pos x="12" y="149"/>
                  </a:cxn>
                  <a:cxn ang="0">
                    <a:pos x="12" y="137"/>
                  </a:cxn>
                  <a:cxn ang="0">
                    <a:pos x="15" y="126"/>
                  </a:cxn>
                  <a:cxn ang="0">
                    <a:pos x="14" y="104"/>
                  </a:cxn>
                  <a:cxn ang="0">
                    <a:pos x="11" y="92"/>
                  </a:cxn>
                  <a:cxn ang="0">
                    <a:pos x="17" y="83"/>
                  </a:cxn>
                  <a:cxn ang="0">
                    <a:pos x="8" y="72"/>
                  </a:cxn>
                  <a:cxn ang="0">
                    <a:pos x="14" y="60"/>
                  </a:cxn>
                  <a:cxn ang="0">
                    <a:pos x="6" y="50"/>
                  </a:cxn>
                  <a:cxn ang="0">
                    <a:pos x="14" y="39"/>
                  </a:cxn>
                  <a:cxn ang="0">
                    <a:pos x="12" y="24"/>
                  </a:cxn>
                  <a:cxn ang="0">
                    <a:pos x="2" y="12"/>
                  </a:cxn>
                  <a:cxn ang="0">
                    <a:pos x="0" y="0"/>
                  </a:cxn>
                </a:cxnLst>
                <a:rect l="0" t="0" r="r" b="b"/>
                <a:pathLst>
                  <a:path w="42" h="158">
                    <a:moveTo>
                      <a:pt x="0" y="0"/>
                    </a:moveTo>
                    <a:lnTo>
                      <a:pt x="42" y="0"/>
                    </a:lnTo>
                    <a:lnTo>
                      <a:pt x="42" y="158"/>
                    </a:lnTo>
                    <a:lnTo>
                      <a:pt x="8" y="158"/>
                    </a:lnTo>
                    <a:lnTo>
                      <a:pt x="12" y="149"/>
                    </a:lnTo>
                    <a:lnTo>
                      <a:pt x="12" y="137"/>
                    </a:lnTo>
                    <a:lnTo>
                      <a:pt x="15" y="126"/>
                    </a:lnTo>
                    <a:lnTo>
                      <a:pt x="14" y="104"/>
                    </a:lnTo>
                    <a:lnTo>
                      <a:pt x="11" y="92"/>
                    </a:lnTo>
                    <a:lnTo>
                      <a:pt x="17" y="83"/>
                    </a:lnTo>
                    <a:lnTo>
                      <a:pt x="8" y="72"/>
                    </a:lnTo>
                    <a:lnTo>
                      <a:pt x="14" y="60"/>
                    </a:lnTo>
                    <a:lnTo>
                      <a:pt x="6" y="50"/>
                    </a:lnTo>
                    <a:lnTo>
                      <a:pt x="14" y="39"/>
                    </a:lnTo>
                    <a:lnTo>
                      <a:pt x="12" y="24"/>
                    </a:lnTo>
                    <a:lnTo>
                      <a:pt x="2" y="12"/>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10" name="Group 75"/>
            <p:cNvGrpSpPr>
              <a:grpSpLocks/>
            </p:cNvGrpSpPr>
            <p:nvPr/>
          </p:nvGrpSpPr>
          <p:grpSpPr bwMode="auto">
            <a:xfrm>
              <a:off x="4205" y="2541"/>
              <a:ext cx="114" cy="621"/>
              <a:chOff x="1890" y="2042"/>
              <a:chExt cx="114" cy="621"/>
            </a:xfrm>
          </p:grpSpPr>
          <p:sp>
            <p:nvSpPr>
              <p:cNvPr id="229452" name="Freeform 76"/>
              <p:cNvSpPr>
                <a:spLocks/>
              </p:cNvSpPr>
              <p:nvPr/>
            </p:nvSpPr>
            <p:spPr bwMode="auto">
              <a:xfrm>
                <a:off x="1916" y="2042"/>
                <a:ext cx="88" cy="187"/>
              </a:xfrm>
              <a:custGeom>
                <a:avLst/>
                <a:gdLst/>
                <a:ahLst/>
                <a:cxnLst>
                  <a:cxn ang="0">
                    <a:pos x="40" y="0"/>
                  </a:cxn>
                  <a:cxn ang="0">
                    <a:pos x="21" y="6"/>
                  </a:cxn>
                  <a:cxn ang="0">
                    <a:pos x="60" y="10"/>
                  </a:cxn>
                  <a:cxn ang="0">
                    <a:pos x="61" y="21"/>
                  </a:cxn>
                  <a:cxn ang="0">
                    <a:pos x="43" y="27"/>
                  </a:cxn>
                  <a:cxn ang="0">
                    <a:pos x="3" y="33"/>
                  </a:cxn>
                  <a:cxn ang="0">
                    <a:pos x="42" y="31"/>
                  </a:cxn>
                  <a:cxn ang="0">
                    <a:pos x="55" y="36"/>
                  </a:cxn>
                  <a:cxn ang="0">
                    <a:pos x="60" y="51"/>
                  </a:cxn>
                  <a:cxn ang="0">
                    <a:pos x="52" y="58"/>
                  </a:cxn>
                  <a:cxn ang="0">
                    <a:pos x="57" y="78"/>
                  </a:cxn>
                  <a:cxn ang="0">
                    <a:pos x="61" y="88"/>
                  </a:cxn>
                  <a:cxn ang="0">
                    <a:pos x="4" y="99"/>
                  </a:cxn>
                  <a:cxn ang="0">
                    <a:pos x="46" y="99"/>
                  </a:cxn>
                  <a:cxn ang="0">
                    <a:pos x="57" y="105"/>
                  </a:cxn>
                  <a:cxn ang="0">
                    <a:pos x="42" y="115"/>
                  </a:cxn>
                  <a:cxn ang="0">
                    <a:pos x="52" y="120"/>
                  </a:cxn>
                  <a:cxn ang="0">
                    <a:pos x="40" y="130"/>
                  </a:cxn>
                  <a:cxn ang="0">
                    <a:pos x="25" y="135"/>
                  </a:cxn>
                  <a:cxn ang="0">
                    <a:pos x="7" y="144"/>
                  </a:cxn>
                  <a:cxn ang="0">
                    <a:pos x="48" y="144"/>
                  </a:cxn>
                  <a:cxn ang="0">
                    <a:pos x="48" y="154"/>
                  </a:cxn>
                  <a:cxn ang="0">
                    <a:pos x="43" y="163"/>
                  </a:cxn>
                  <a:cxn ang="0">
                    <a:pos x="0" y="169"/>
                  </a:cxn>
                  <a:cxn ang="0">
                    <a:pos x="42" y="174"/>
                  </a:cxn>
                  <a:cxn ang="0">
                    <a:pos x="48" y="187"/>
                  </a:cxn>
                  <a:cxn ang="0">
                    <a:pos x="88" y="187"/>
                  </a:cxn>
                  <a:cxn ang="0">
                    <a:pos x="88" y="0"/>
                  </a:cxn>
                  <a:cxn ang="0">
                    <a:pos x="40" y="0"/>
                  </a:cxn>
                </a:cxnLst>
                <a:rect l="0" t="0" r="r" b="b"/>
                <a:pathLst>
                  <a:path w="88" h="187">
                    <a:moveTo>
                      <a:pt x="40" y="0"/>
                    </a:moveTo>
                    <a:lnTo>
                      <a:pt x="21" y="6"/>
                    </a:lnTo>
                    <a:lnTo>
                      <a:pt x="60" y="10"/>
                    </a:lnTo>
                    <a:lnTo>
                      <a:pt x="61" y="21"/>
                    </a:lnTo>
                    <a:lnTo>
                      <a:pt x="43" y="27"/>
                    </a:lnTo>
                    <a:lnTo>
                      <a:pt x="3" y="33"/>
                    </a:lnTo>
                    <a:lnTo>
                      <a:pt x="42" y="31"/>
                    </a:lnTo>
                    <a:lnTo>
                      <a:pt x="55" y="36"/>
                    </a:lnTo>
                    <a:lnTo>
                      <a:pt x="60" y="51"/>
                    </a:lnTo>
                    <a:lnTo>
                      <a:pt x="52" y="58"/>
                    </a:lnTo>
                    <a:lnTo>
                      <a:pt x="57" y="78"/>
                    </a:lnTo>
                    <a:lnTo>
                      <a:pt x="61" y="88"/>
                    </a:lnTo>
                    <a:lnTo>
                      <a:pt x="4" y="99"/>
                    </a:lnTo>
                    <a:lnTo>
                      <a:pt x="46" y="99"/>
                    </a:lnTo>
                    <a:lnTo>
                      <a:pt x="57" y="105"/>
                    </a:lnTo>
                    <a:lnTo>
                      <a:pt x="42" y="115"/>
                    </a:lnTo>
                    <a:lnTo>
                      <a:pt x="52" y="120"/>
                    </a:lnTo>
                    <a:lnTo>
                      <a:pt x="40" y="130"/>
                    </a:lnTo>
                    <a:lnTo>
                      <a:pt x="25" y="135"/>
                    </a:lnTo>
                    <a:lnTo>
                      <a:pt x="7" y="144"/>
                    </a:lnTo>
                    <a:lnTo>
                      <a:pt x="48" y="144"/>
                    </a:lnTo>
                    <a:lnTo>
                      <a:pt x="48" y="154"/>
                    </a:lnTo>
                    <a:lnTo>
                      <a:pt x="43" y="163"/>
                    </a:lnTo>
                    <a:lnTo>
                      <a:pt x="0" y="169"/>
                    </a:lnTo>
                    <a:lnTo>
                      <a:pt x="42" y="174"/>
                    </a:lnTo>
                    <a:lnTo>
                      <a:pt x="48" y="187"/>
                    </a:lnTo>
                    <a:lnTo>
                      <a:pt x="88" y="187"/>
                    </a:lnTo>
                    <a:lnTo>
                      <a:pt x="88" y="0"/>
                    </a:lnTo>
                    <a:lnTo>
                      <a:pt x="40"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53" name="Freeform 77"/>
              <p:cNvSpPr>
                <a:spLocks/>
              </p:cNvSpPr>
              <p:nvPr/>
            </p:nvSpPr>
            <p:spPr bwMode="auto">
              <a:xfrm>
                <a:off x="1890" y="2231"/>
                <a:ext cx="113" cy="180"/>
              </a:xfrm>
              <a:custGeom>
                <a:avLst/>
                <a:gdLst/>
                <a:ahLst/>
                <a:cxnLst>
                  <a:cxn ang="0">
                    <a:pos x="36" y="0"/>
                  </a:cxn>
                  <a:cxn ang="0">
                    <a:pos x="113" y="0"/>
                  </a:cxn>
                  <a:cxn ang="0">
                    <a:pos x="113" y="180"/>
                  </a:cxn>
                  <a:cxn ang="0">
                    <a:pos x="12" y="180"/>
                  </a:cxn>
                  <a:cxn ang="0">
                    <a:pos x="6" y="169"/>
                  </a:cxn>
                  <a:cxn ang="0">
                    <a:pos x="6" y="159"/>
                  </a:cxn>
                  <a:cxn ang="0">
                    <a:pos x="2" y="144"/>
                  </a:cxn>
                  <a:cxn ang="0">
                    <a:pos x="8" y="135"/>
                  </a:cxn>
                  <a:cxn ang="0">
                    <a:pos x="8" y="124"/>
                  </a:cxn>
                  <a:cxn ang="0">
                    <a:pos x="3" y="115"/>
                  </a:cxn>
                  <a:cxn ang="0">
                    <a:pos x="9" y="106"/>
                  </a:cxn>
                  <a:cxn ang="0">
                    <a:pos x="30" y="94"/>
                  </a:cxn>
                  <a:cxn ang="0">
                    <a:pos x="3" y="93"/>
                  </a:cxn>
                  <a:cxn ang="0">
                    <a:pos x="9" y="81"/>
                  </a:cxn>
                  <a:cxn ang="0">
                    <a:pos x="0" y="75"/>
                  </a:cxn>
                  <a:cxn ang="0">
                    <a:pos x="8" y="64"/>
                  </a:cxn>
                  <a:cxn ang="0">
                    <a:pos x="5" y="40"/>
                  </a:cxn>
                  <a:cxn ang="0">
                    <a:pos x="5" y="30"/>
                  </a:cxn>
                  <a:cxn ang="0">
                    <a:pos x="3" y="18"/>
                  </a:cxn>
                  <a:cxn ang="0">
                    <a:pos x="12" y="12"/>
                  </a:cxn>
                  <a:cxn ang="0">
                    <a:pos x="26" y="4"/>
                  </a:cxn>
                  <a:cxn ang="0">
                    <a:pos x="36" y="0"/>
                  </a:cxn>
                </a:cxnLst>
                <a:rect l="0" t="0" r="r" b="b"/>
                <a:pathLst>
                  <a:path w="113" h="180">
                    <a:moveTo>
                      <a:pt x="36" y="0"/>
                    </a:moveTo>
                    <a:lnTo>
                      <a:pt x="113" y="0"/>
                    </a:lnTo>
                    <a:lnTo>
                      <a:pt x="113" y="180"/>
                    </a:lnTo>
                    <a:lnTo>
                      <a:pt x="12" y="180"/>
                    </a:lnTo>
                    <a:lnTo>
                      <a:pt x="6" y="169"/>
                    </a:lnTo>
                    <a:lnTo>
                      <a:pt x="6" y="159"/>
                    </a:lnTo>
                    <a:lnTo>
                      <a:pt x="2" y="144"/>
                    </a:lnTo>
                    <a:lnTo>
                      <a:pt x="8" y="135"/>
                    </a:lnTo>
                    <a:lnTo>
                      <a:pt x="8" y="124"/>
                    </a:lnTo>
                    <a:lnTo>
                      <a:pt x="3" y="115"/>
                    </a:lnTo>
                    <a:lnTo>
                      <a:pt x="9" y="106"/>
                    </a:lnTo>
                    <a:lnTo>
                      <a:pt x="30" y="94"/>
                    </a:lnTo>
                    <a:lnTo>
                      <a:pt x="3" y="93"/>
                    </a:lnTo>
                    <a:lnTo>
                      <a:pt x="9" y="81"/>
                    </a:lnTo>
                    <a:lnTo>
                      <a:pt x="0" y="75"/>
                    </a:lnTo>
                    <a:lnTo>
                      <a:pt x="8" y="64"/>
                    </a:lnTo>
                    <a:lnTo>
                      <a:pt x="5" y="40"/>
                    </a:lnTo>
                    <a:lnTo>
                      <a:pt x="5" y="30"/>
                    </a:lnTo>
                    <a:lnTo>
                      <a:pt x="3" y="18"/>
                    </a:lnTo>
                    <a:lnTo>
                      <a:pt x="12" y="12"/>
                    </a:lnTo>
                    <a:lnTo>
                      <a:pt x="26" y="4"/>
                    </a:lnTo>
                    <a:lnTo>
                      <a:pt x="36"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54" name="Freeform 78"/>
              <p:cNvSpPr>
                <a:spLocks/>
              </p:cNvSpPr>
              <p:nvPr/>
            </p:nvSpPr>
            <p:spPr bwMode="auto">
              <a:xfrm>
                <a:off x="1898" y="2468"/>
                <a:ext cx="106" cy="30"/>
              </a:xfrm>
              <a:custGeom>
                <a:avLst/>
                <a:gdLst/>
                <a:ahLst/>
                <a:cxnLst>
                  <a:cxn ang="0">
                    <a:pos x="4" y="0"/>
                  </a:cxn>
                  <a:cxn ang="0">
                    <a:pos x="106" y="0"/>
                  </a:cxn>
                  <a:cxn ang="0">
                    <a:pos x="106" y="30"/>
                  </a:cxn>
                  <a:cxn ang="0">
                    <a:pos x="3" y="30"/>
                  </a:cxn>
                  <a:cxn ang="0">
                    <a:pos x="0" y="19"/>
                  </a:cxn>
                  <a:cxn ang="0">
                    <a:pos x="6" y="10"/>
                  </a:cxn>
                  <a:cxn ang="0">
                    <a:pos x="4" y="0"/>
                  </a:cxn>
                </a:cxnLst>
                <a:rect l="0" t="0" r="r" b="b"/>
                <a:pathLst>
                  <a:path w="106" h="30">
                    <a:moveTo>
                      <a:pt x="4" y="0"/>
                    </a:moveTo>
                    <a:lnTo>
                      <a:pt x="106" y="0"/>
                    </a:lnTo>
                    <a:lnTo>
                      <a:pt x="106" y="30"/>
                    </a:lnTo>
                    <a:lnTo>
                      <a:pt x="3" y="30"/>
                    </a:lnTo>
                    <a:lnTo>
                      <a:pt x="0" y="19"/>
                    </a:lnTo>
                    <a:lnTo>
                      <a:pt x="6" y="10"/>
                    </a:lnTo>
                    <a:lnTo>
                      <a:pt x="4"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55" name="Freeform 79"/>
              <p:cNvSpPr>
                <a:spLocks/>
              </p:cNvSpPr>
              <p:nvPr/>
            </p:nvSpPr>
            <p:spPr bwMode="auto">
              <a:xfrm>
                <a:off x="1916" y="2408"/>
                <a:ext cx="87" cy="57"/>
              </a:xfrm>
              <a:custGeom>
                <a:avLst/>
                <a:gdLst/>
                <a:ahLst/>
                <a:cxnLst>
                  <a:cxn ang="0">
                    <a:pos x="0" y="0"/>
                  </a:cxn>
                  <a:cxn ang="0">
                    <a:pos x="87" y="0"/>
                  </a:cxn>
                  <a:cxn ang="0">
                    <a:pos x="87" y="57"/>
                  </a:cxn>
                  <a:cxn ang="0">
                    <a:pos x="19" y="57"/>
                  </a:cxn>
                  <a:cxn ang="0">
                    <a:pos x="21" y="39"/>
                  </a:cxn>
                  <a:cxn ang="0">
                    <a:pos x="30" y="33"/>
                  </a:cxn>
                  <a:cxn ang="0">
                    <a:pos x="16" y="22"/>
                  </a:cxn>
                  <a:cxn ang="0">
                    <a:pos x="10" y="13"/>
                  </a:cxn>
                  <a:cxn ang="0">
                    <a:pos x="0" y="0"/>
                  </a:cxn>
                </a:cxnLst>
                <a:rect l="0" t="0" r="r" b="b"/>
                <a:pathLst>
                  <a:path w="87" h="57">
                    <a:moveTo>
                      <a:pt x="0" y="0"/>
                    </a:moveTo>
                    <a:lnTo>
                      <a:pt x="87" y="0"/>
                    </a:lnTo>
                    <a:lnTo>
                      <a:pt x="87" y="57"/>
                    </a:lnTo>
                    <a:lnTo>
                      <a:pt x="19" y="57"/>
                    </a:lnTo>
                    <a:lnTo>
                      <a:pt x="21" y="39"/>
                    </a:lnTo>
                    <a:lnTo>
                      <a:pt x="30" y="33"/>
                    </a:lnTo>
                    <a:lnTo>
                      <a:pt x="16" y="22"/>
                    </a:lnTo>
                    <a:lnTo>
                      <a:pt x="10" y="13"/>
                    </a:lnTo>
                    <a:lnTo>
                      <a:pt x="0" y="0"/>
                    </a:lnTo>
                    <a:close/>
                  </a:path>
                </a:pathLst>
              </a:custGeom>
              <a:solidFill>
                <a:schemeClr val="folHlink"/>
              </a:solidFill>
              <a:ln w="9525">
                <a:solidFill>
                  <a:schemeClr val="tx1"/>
                </a:solidFill>
                <a:round/>
                <a:headEnd/>
                <a:tailEnd/>
              </a:ln>
              <a:effectLst/>
            </p:spPr>
            <p:txBody>
              <a:bodyPr wrap="none" anchor="ctr"/>
              <a:lstStyle/>
              <a:p>
                <a:endParaRPr lang="en-US" dirty="0"/>
              </a:p>
            </p:txBody>
          </p:sp>
          <p:sp>
            <p:nvSpPr>
              <p:cNvPr id="229456" name="Freeform 80"/>
              <p:cNvSpPr>
                <a:spLocks/>
              </p:cNvSpPr>
              <p:nvPr/>
            </p:nvSpPr>
            <p:spPr bwMode="auto">
              <a:xfrm>
                <a:off x="1922" y="2496"/>
                <a:ext cx="82" cy="167"/>
              </a:xfrm>
              <a:custGeom>
                <a:avLst/>
                <a:gdLst/>
                <a:ahLst/>
                <a:cxnLst>
                  <a:cxn ang="0">
                    <a:pos x="9" y="0"/>
                  </a:cxn>
                  <a:cxn ang="0">
                    <a:pos x="82" y="0"/>
                  </a:cxn>
                  <a:cxn ang="0">
                    <a:pos x="82" y="167"/>
                  </a:cxn>
                  <a:cxn ang="0">
                    <a:pos x="31" y="167"/>
                  </a:cxn>
                  <a:cxn ang="0">
                    <a:pos x="33" y="135"/>
                  </a:cxn>
                  <a:cxn ang="0">
                    <a:pos x="31" y="113"/>
                  </a:cxn>
                  <a:cxn ang="0">
                    <a:pos x="31" y="99"/>
                  </a:cxn>
                  <a:cxn ang="0">
                    <a:pos x="31" y="87"/>
                  </a:cxn>
                  <a:cxn ang="0">
                    <a:pos x="28" y="77"/>
                  </a:cxn>
                  <a:cxn ang="0">
                    <a:pos x="27" y="60"/>
                  </a:cxn>
                  <a:cxn ang="0">
                    <a:pos x="25" y="47"/>
                  </a:cxn>
                  <a:cxn ang="0">
                    <a:pos x="7" y="41"/>
                  </a:cxn>
                  <a:cxn ang="0">
                    <a:pos x="21" y="29"/>
                  </a:cxn>
                  <a:cxn ang="0">
                    <a:pos x="0" y="18"/>
                  </a:cxn>
                  <a:cxn ang="0">
                    <a:pos x="16" y="14"/>
                  </a:cxn>
                  <a:cxn ang="0">
                    <a:pos x="9" y="0"/>
                  </a:cxn>
                </a:cxnLst>
                <a:rect l="0" t="0" r="r" b="b"/>
                <a:pathLst>
                  <a:path w="82" h="167">
                    <a:moveTo>
                      <a:pt x="9" y="0"/>
                    </a:moveTo>
                    <a:lnTo>
                      <a:pt x="82" y="0"/>
                    </a:lnTo>
                    <a:lnTo>
                      <a:pt x="82" y="167"/>
                    </a:lnTo>
                    <a:lnTo>
                      <a:pt x="31" y="167"/>
                    </a:lnTo>
                    <a:lnTo>
                      <a:pt x="33" y="135"/>
                    </a:lnTo>
                    <a:lnTo>
                      <a:pt x="31" y="113"/>
                    </a:lnTo>
                    <a:lnTo>
                      <a:pt x="31" y="99"/>
                    </a:lnTo>
                    <a:lnTo>
                      <a:pt x="31" y="87"/>
                    </a:lnTo>
                    <a:lnTo>
                      <a:pt x="28" y="77"/>
                    </a:lnTo>
                    <a:lnTo>
                      <a:pt x="27" y="60"/>
                    </a:lnTo>
                    <a:lnTo>
                      <a:pt x="25" y="47"/>
                    </a:lnTo>
                    <a:lnTo>
                      <a:pt x="7" y="41"/>
                    </a:lnTo>
                    <a:lnTo>
                      <a:pt x="21" y="29"/>
                    </a:lnTo>
                    <a:lnTo>
                      <a:pt x="0" y="18"/>
                    </a:lnTo>
                    <a:lnTo>
                      <a:pt x="16" y="14"/>
                    </a:lnTo>
                    <a:lnTo>
                      <a:pt x="9"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grpSp>
          <p:nvGrpSpPr>
            <p:cNvPr id="11" name="Group 81"/>
            <p:cNvGrpSpPr>
              <a:grpSpLocks/>
            </p:cNvGrpSpPr>
            <p:nvPr/>
          </p:nvGrpSpPr>
          <p:grpSpPr bwMode="auto">
            <a:xfrm>
              <a:off x="3650" y="2597"/>
              <a:ext cx="135" cy="615"/>
              <a:chOff x="1319" y="1848"/>
              <a:chExt cx="135" cy="615"/>
            </a:xfrm>
          </p:grpSpPr>
          <p:sp>
            <p:nvSpPr>
              <p:cNvPr id="229458" name="Freeform 82"/>
              <p:cNvSpPr>
                <a:spLocks/>
              </p:cNvSpPr>
              <p:nvPr/>
            </p:nvSpPr>
            <p:spPr bwMode="auto">
              <a:xfrm>
                <a:off x="1322" y="1848"/>
                <a:ext cx="127" cy="377"/>
              </a:xfrm>
              <a:custGeom>
                <a:avLst/>
                <a:gdLst/>
                <a:ahLst/>
                <a:cxnLst>
                  <a:cxn ang="0">
                    <a:pos x="73" y="0"/>
                  </a:cxn>
                  <a:cxn ang="0">
                    <a:pos x="57" y="12"/>
                  </a:cxn>
                  <a:cxn ang="0">
                    <a:pos x="90" y="14"/>
                  </a:cxn>
                  <a:cxn ang="0">
                    <a:pos x="90" y="33"/>
                  </a:cxn>
                  <a:cxn ang="0">
                    <a:pos x="82" y="47"/>
                  </a:cxn>
                  <a:cxn ang="0">
                    <a:pos x="55" y="51"/>
                  </a:cxn>
                  <a:cxn ang="0">
                    <a:pos x="91" y="57"/>
                  </a:cxn>
                  <a:cxn ang="0">
                    <a:pos x="91" y="78"/>
                  </a:cxn>
                  <a:cxn ang="0">
                    <a:pos x="81" y="86"/>
                  </a:cxn>
                  <a:cxn ang="0">
                    <a:pos x="67" y="93"/>
                  </a:cxn>
                  <a:cxn ang="0">
                    <a:pos x="70" y="110"/>
                  </a:cxn>
                  <a:cxn ang="0">
                    <a:pos x="43" y="128"/>
                  </a:cxn>
                  <a:cxn ang="0">
                    <a:pos x="82" y="137"/>
                  </a:cxn>
                  <a:cxn ang="0">
                    <a:pos x="85" y="153"/>
                  </a:cxn>
                  <a:cxn ang="0">
                    <a:pos x="79" y="161"/>
                  </a:cxn>
                  <a:cxn ang="0">
                    <a:pos x="87" y="176"/>
                  </a:cxn>
                  <a:cxn ang="0">
                    <a:pos x="79" y="186"/>
                  </a:cxn>
                  <a:cxn ang="0">
                    <a:pos x="55" y="192"/>
                  </a:cxn>
                  <a:cxn ang="0">
                    <a:pos x="78" y="197"/>
                  </a:cxn>
                  <a:cxn ang="0">
                    <a:pos x="42" y="207"/>
                  </a:cxn>
                  <a:cxn ang="0">
                    <a:pos x="81" y="212"/>
                  </a:cxn>
                  <a:cxn ang="0">
                    <a:pos x="82" y="227"/>
                  </a:cxn>
                  <a:cxn ang="0">
                    <a:pos x="63" y="236"/>
                  </a:cxn>
                  <a:cxn ang="0">
                    <a:pos x="78" y="240"/>
                  </a:cxn>
                  <a:cxn ang="0">
                    <a:pos x="67" y="251"/>
                  </a:cxn>
                  <a:cxn ang="0">
                    <a:pos x="39" y="254"/>
                  </a:cxn>
                  <a:cxn ang="0">
                    <a:pos x="73" y="263"/>
                  </a:cxn>
                  <a:cxn ang="0">
                    <a:pos x="33" y="272"/>
                  </a:cxn>
                  <a:cxn ang="0">
                    <a:pos x="63" y="275"/>
                  </a:cxn>
                  <a:cxn ang="0">
                    <a:pos x="81" y="284"/>
                  </a:cxn>
                  <a:cxn ang="0">
                    <a:pos x="79" y="296"/>
                  </a:cxn>
                  <a:cxn ang="0">
                    <a:pos x="63" y="305"/>
                  </a:cxn>
                  <a:cxn ang="0">
                    <a:pos x="39" y="311"/>
                  </a:cxn>
                  <a:cxn ang="0">
                    <a:pos x="72" y="314"/>
                  </a:cxn>
                  <a:cxn ang="0">
                    <a:pos x="67" y="329"/>
                  </a:cxn>
                  <a:cxn ang="0">
                    <a:pos x="55" y="329"/>
                  </a:cxn>
                  <a:cxn ang="0">
                    <a:pos x="28" y="324"/>
                  </a:cxn>
                  <a:cxn ang="0">
                    <a:pos x="72" y="335"/>
                  </a:cxn>
                  <a:cxn ang="0">
                    <a:pos x="69" y="348"/>
                  </a:cxn>
                  <a:cxn ang="0">
                    <a:pos x="0" y="356"/>
                  </a:cxn>
                  <a:cxn ang="0">
                    <a:pos x="63" y="362"/>
                  </a:cxn>
                  <a:cxn ang="0">
                    <a:pos x="73" y="362"/>
                  </a:cxn>
                  <a:cxn ang="0">
                    <a:pos x="69" y="377"/>
                  </a:cxn>
                  <a:cxn ang="0">
                    <a:pos x="127" y="377"/>
                  </a:cxn>
                  <a:cxn ang="0">
                    <a:pos x="127" y="3"/>
                  </a:cxn>
                  <a:cxn ang="0">
                    <a:pos x="73" y="0"/>
                  </a:cxn>
                </a:cxnLst>
                <a:rect l="0" t="0" r="r" b="b"/>
                <a:pathLst>
                  <a:path w="127" h="377">
                    <a:moveTo>
                      <a:pt x="73" y="0"/>
                    </a:moveTo>
                    <a:lnTo>
                      <a:pt x="57" y="12"/>
                    </a:lnTo>
                    <a:lnTo>
                      <a:pt x="90" y="14"/>
                    </a:lnTo>
                    <a:lnTo>
                      <a:pt x="90" y="33"/>
                    </a:lnTo>
                    <a:lnTo>
                      <a:pt x="82" y="47"/>
                    </a:lnTo>
                    <a:lnTo>
                      <a:pt x="55" y="51"/>
                    </a:lnTo>
                    <a:lnTo>
                      <a:pt x="91" y="57"/>
                    </a:lnTo>
                    <a:lnTo>
                      <a:pt x="91" y="78"/>
                    </a:lnTo>
                    <a:lnTo>
                      <a:pt x="81" y="86"/>
                    </a:lnTo>
                    <a:lnTo>
                      <a:pt x="67" y="93"/>
                    </a:lnTo>
                    <a:lnTo>
                      <a:pt x="70" y="110"/>
                    </a:lnTo>
                    <a:lnTo>
                      <a:pt x="43" y="128"/>
                    </a:lnTo>
                    <a:lnTo>
                      <a:pt x="82" y="137"/>
                    </a:lnTo>
                    <a:lnTo>
                      <a:pt x="85" y="153"/>
                    </a:lnTo>
                    <a:lnTo>
                      <a:pt x="79" y="161"/>
                    </a:lnTo>
                    <a:lnTo>
                      <a:pt x="87" y="176"/>
                    </a:lnTo>
                    <a:lnTo>
                      <a:pt x="79" y="186"/>
                    </a:lnTo>
                    <a:lnTo>
                      <a:pt x="55" y="192"/>
                    </a:lnTo>
                    <a:lnTo>
                      <a:pt x="78" y="197"/>
                    </a:lnTo>
                    <a:lnTo>
                      <a:pt x="42" y="207"/>
                    </a:lnTo>
                    <a:lnTo>
                      <a:pt x="81" y="212"/>
                    </a:lnTo>
                    <a:lnTo>
                      <a:pt x="82" y="227"/>
                    </a:lnTo>
                    <a:lnTo>
                      <a:pt x="63" y="236"/>
                    </a:lnTo>
                    <a:lnTo>
                      <a:pt x="78" y="240"/>
                    </a:lnTo>
                    <a:lnTo>
                      <a:pt x="67" y="251"/>
                    </a:lnTo>
                    <a:lnTo>
                      <a:pt x="39" y="254"/>
                    </a:lnTo>
                    <a:lnTo>
                      <a:pt x="73" y="263"/>
                    </a:lnTo>
                    <a:lnTo>
                      <a:pt x="33" y="272"/>
                    </a:lnTo>
                    <a:lnTo>
                      <a:pt x="63" y="275"/>
                    </a:lnTo>
                    <a:lnTo>
                      <a:pt x="81" y="284"/>
                    </a:lnTo>
                    <a:lnTo>
                      <a:pt x="79" y="296"/>
                    </a:lnTo>
                    <a:lnTo>
                      <a:pt x="63" y="305"/>
                    </a:lnTo>
                    <a:lnTo>
                      <a:pt x="39" y="311"/>
                    </a:lnTo>
                    <a:lnTo>
                      <a:pt x="72" y="314"/>
                    </a:lnTo>
                    <a:lnTo>
                      <a:pt x="67" y="329"/>
                    </a:lnTo>
                    <a:lnTo>
                      <a:pt x="55" y="329"/>
                    </a:lnTo>
                    <a:lnTo>
                      <a:pt x="28" y="324"/>
                    </a:lnTo>
                    <a:lnTo>
                      <a:pt x="72" y="335"/>
                    </a:lnTo>
                    <a:lnTo>
                      <a:pt x="69" y="348"/>
                    </a:lnTo>
                    <a:lnTo>
                      <a:pt x="0" y="356"/>
                    </a:lnTo>
                    <a:lnTo>
                      <a:pt x="63" y="362"/>
                    </a:lnTo>
                    <a:lnTo>
                      <a:pt x="73" y="362"/>
                    </a:lnTo>
                    <a:lnTo>
                      <a:pt x="69" y="377"/>
                    </a:lnTo>
                    <a:lnTo>
                      <a:pt x="127" y="377"/>
                    </a:lnTo>
                    <a:lnTo>
                      <a:pt x="127" y="3"/>
                    </a:lnTo>
                    <a:lnTo>
                      <a:pt x="73" y="0"/>
                    </a:ln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229459" name="Freeform 83"/>
              <p:cNvSpPr>
                <a:spLocks/>
              </p:cNvSpPr>
              <p:nvPr/>
            </p:nvSpPr>
            <p:spPr bwMode="auto">
              <a:xfrm>
                <a:off x="1319" y="2228"/>
                <a:ext cx="133" cy="181"/>
              </a:xfrm>
              <a:custGeom>
                <a:avLst/>
                <a:gdLst/>
                <a:ahLst/>
                <a:cxnLst>
                  <a:cxn ang="0">
                    <a:pos x="3" y="0"/>
                  </a:cxn>
                  <a:cxn ang="0">
                    <a:pos x="133" y="0"/>
                  </a:cxn>
                  <a:cxn ang="0">
                    <a:pos x="133" y="181"/>
                  </a:cxn>
                  <a:cxn ang="0">
                    <a:pos x="43" y="181"/>
                  </a:cxn>
                  <a:cxn ang="0">
                    <a:pos x="28" y="171"/>
                  </a:cxn>
                  <a:cxn ang="0">
                    <a:pos x="37" y="165"/>
                  </a:cxn>
                  <a:cxn ang="0">
                    <a:pos x="30" y="156"/>
                  </a:cxn>
                  <a:cxn ang="0">
                    <a:pos x="40" y="150"/>
                  </a:cxn>
                  <a:cxn ang="0">
                    <a:pos x="1" y="148"/>
                  </a:cxn>
                  <a:cxn ang="0">
                    <a:pos x="6" y="132"/>
                  </a:cxn>
                  <a:cxn ang="0">
                    <a:pos x="1" y="121"/>
                  </a:cxn>
                  <a:cxn ang="0">
                    <a:pos x="7" y="109"/>
                  </a:cxn>
                  <a:cxn ang="0">
                    <a:pos x="4" y="97"/>
                  </a:cxn>
                  <a:cxn ang="0">
                    <a:pos x="4" y="82"/>
                  </a:cxn>
                  <a:cxn ang="0">
                    <a:pos x="1" y="72"/>
                  </a:cxn>
                  <a:cxn ang="0">
                    <a:pos x="0" y="55"/>
                  </a:cxn>
                  <a:cxn ang="0">
                    <a:pos x="28" y="42"/>
                  </a:cxn>
                  <a:cxn ang="0">
                    <a:pos x="3" y="39"/>
                  </a:cxn>
                  <a:cxn ang="0">
                    <a:pos x="7" y="27"/>
                  </a:cxn>
                  <a:cxn ang="0">
                    <a:pos x="6" y="12"/>
                  </a:cxn>
                  <a:cxn ang="0">
                    <a:pos x="3" y="0"/>
                  </a:cxn>
                </a:cxnLst>
                <a:rect l="0" t="0" r="r" b="b"/>
                <a:pathLst>
                  <a:path w="133" h="181">
                    <a:moveTo>
                      <a:pt x="3" y="0"/>
                    </a:moveTo>
                    <a:lnTo>
                      <a:pt x="133" y="0"/>
                    </a:lnTo>
                    <a:lnTo>
                      <a:pt x="133" y="181"/>
                    </a:lnTo>
                    <a:lnTo>
                      <a:pt x="43" y="181"/>
                    </a:lnTo>
                    <a:lnTo>
                      <a:pt x="28" y="171"/>
                    </a:lnTo>
                    <a:lnTo>
                      <a:pt x="37" y="165"/>
                    </a:lnTo>
                    <a:lnTo>
                      <a:pt x="30" y="156"/>
                    </a:lnTo>
                    <a:lnTo>
                      <a:pt x="40" y="150"/>
                    </a:lnTo>
                    <a:lnTo>
                      <a:pt x="1" y="148"/>
                    </a:lnTo>
                    <a:lnTo>
                      <a:pt x="6" y="132"/>
                    </a:lnTo>
                    <a:lnTo>
                      <a:pt x="1" y="121"/>
                    </a:lnTo>
                    <a:lnTo>
                      <a:pt x="7" y="109"/>
                    </a:lnTo>
                    <a:lnTo>
                      <a:pt x="4" y="97"/>
                    </a:lnTo>
                    <a:lnTo>
                      <a:pt x="4" y="82"/>
                    </a:lnTo>
                    <a:lnTo>
                      <a:pt x="1" y="72"/>
                    </a:lnTo>
                    <a:lnTo>
                      <a:pt x="0" y="55"/>
                    </a:lnTo>
                    <a:lnTo>
                      <a:pt x="28" y="42"/>
                    </a:lnTo>
                    <a:lnTo>
                      <a:pt x="3" y="39"/>
                    </a:lnTo>
                    <a:lnTo>
                      <a:pt x="7" y="27"/>
                    </a:lnTo>
                    <a:lnTo>
                      <a:pt x="6" y="12"/>
                    </a:lnTo>
                    <a:lnTo>
                      <a:pt x="3" y="0"/>
                    </a:lnTo>
                    <a:close/>
                  </a:path>
                </a:pathLst>
              </a:custGeom>
              <a:solidFill>
                <a:srgbClr val="FFFF00"/>
              </a:solidFill>
              <a:ln w="9525">
                <a:solidFill>
                  <a:schemeClr val="tx1"/>
                </a:solidFill>
                <a:round/>
                <a:headEnd/>
                <a:tailEnd/>
              </a:ln>
              <a:effectLst/>
            </p:spPr>
            <p:txBody>
              <a:bodyPr wrap="none" anchor="ctr"/>
              <a:lstStyle/>
              <a:p>
                <a:endParaRPr lang="en-US" dirty="0"/>
              </a:p>
            </p:txBody>
          </p:sp>
          <p:sp>
            <p:nvSpPr>
              <p:cNvPr id="229460" name="Freeform 84"/>
              <p:cNvSpPr>
                <a:spLocks/>
              </p:cNvSpPr>
              <p:nvPr/>
            </p:nvSpPr>
            <p:spPr bwMode="auto">
              <a:xfrm>
                <a:off x="1380" y="2409"/>
                <a:ext cx="74" cy="54"/>
              </a:xfrm>
              <a:custGeom>
                <a:avLst/>
                <a:gdLst/>
                <a:ahLst/>
                <a:cxnLst>
                  <a:cxn ang="0">
                    <a:pos x="8" y="0"/>
                  </a:cxn>
                  <a:cxn ang="0">
                    <a:pos x="74" y="0"/>
                  </a:cxn>
                  <a:cxn ang="0">
                    <a:pos x="74" y="54"/>
                  </a:cxn>
                  <a:cxn ang="0">
                    <a:pos x="12" y="54"/>
                  </a:cxn>
                  <a:cxn ang="0">
                    <a:pos x="17" y="45"/>
                  </a:cxn>
                  <a:cxn ang="0">
                    <a:pos x="17" y="32"/>
                  </a:cxn>
                  <a:cxn ang="0">
                    <a:pos x="8" y="26"/>
                  </a:cxn>
                  <a:cxn ang="0">
                    <a:pos x="15" y="14"/>
                  </a:cxn>
                  <a:cxn ang="0">
                    <a:pos x="0" y="6"/>
                  </a:cxn>
                  <a:cxn ang="0">
                    <a:pos x="8" y="0"/>
                  </a:cxn>
                </a:cxnLst>
                <a:rect l="0" t="0" r="r" b="b"/>
                <a:pathLst>
                  <a:path w="74" h="54">
                    <a:moveTo>
                      <a:pt x="8" y="0"/>
                    </a:moveTo>
                    <a:lnTo>
                      <a:pt x="74" y="0"/>
                    </a:lnTo>
                    <a:lnTo>
                      <a:pt x="74" y="54"/>
                    </a:lnTo>
                    <a:lnTo>
                      <a:pt x="12" y="54"/>
                    </a:lnTo>
                    <a:lnTo>
                      <a:pt x="17" y="45"/>
                    </a:lnTo>
                    <a:lnTo>
                      <a:pt x="17" y="32"/>
                    </a:lnTo>
                    <a:lnTo>
                      <a:pt x="8" y="26"/>
                    </a:lnTo>
                    <a:lnTo>
                      <a:pt x="15" y="14"/>
                    </a:lnTo>
                    <a:lnTo>
                      <a:pt x="0" y="6"/>
                    </a:lnTo>
                    <a:lnTo>
                      <a:pt x="8" y="0"/>
                    </a:lnTo>
                    <a:close/>
                  </a:path>
                </a:pathLst>
              </a:custGeom>
              <a:solidFill>
                <a:schemeClr val="folHlink"/>
              </a:solidFill>
              <a:ln w="9525">
                <a:solidFill>
                  <a:schemeClr val="tx1"/>
                </a:solidFill>
                <a:round/>
                <a:headEnd/>
                <a:tailEnd/>
              </a:ln>
              <a:effectLst/>
            </p:spPr>
            <p:txBody>
              <a:bodyPr wrap="none" anchor="ctr"/>
              <a:lstStyle/>
              <a:p>
                <a:endParaRPr lang="en-US" dirty="0"/>
              </a:p>
            </p:txBody>
          </p:sp>
        </p:grpSp>
        <p:sp>
          <p:nvSpPr>
            <p:cNvPr id="229462" name="Line 86"/>
            <p:cNvSpPr>
              <a:spLocks noChangeShapeType="1"/>
            </p:cNvSpPr>
            <p:nvPr/>
          </p:nvSpPr>
          <p:spPr bwMode="auto">
            <a:xfrm>
              <a:off x="3389" y="2956"/>
              <a:ext cx="2250" cy="0"/>
            </a:xfrm>
            <a:prstGeom prst="line">
              <a:avLst/>
            </a:prstGeom>
            <a:noFill/>
            <a:ln w="19050">
              <a:solidFill>
                <a:srgbClr val="FF0000"/>
              </a:solidFill>
              <a:round/>
              <a:headEnd/>
              <a:tailEnd/>
            </a:ln>
            <a:effectLst/>
          </p:spPr>
          <p:txBody>
            <a:bodyPr wrap="none" anchor="ctr"/>
            <a:lstStyle/>
            <a:p>
              <a:endParaRPr lang="en-US" dirty="0"/>
            </a:p>
          </p:txBody>
        </p:sp>
      </p:grpSp>
      <p:sp>
        <p:nvSpPr>
          <p:cNvPr id="229466" name="Text Box 90"/>
          <p:cNvSpPr txBox="1">
            <a:spLocks noChangeArrowheads="1"/>
          </p:cNvSpPr>
          <p:nvPr/>
        </p:nvSpPr>
        <p:spPr bwMode="auto">
          <a:xfrm>
            <a:off x="4076123" y="5919210"/>
            <a:ext cx="2997200" cy="457200"/>
          </a:xfrm>
          <a:prstGeom prst="rect">
            <a:avLst/>
          </a:prstGeom>
          <a:noFill/>
          <a:ln w="9525">
            <a:noFill/>
            <a:miter lim="800000"/>
            <a:headEnd/>
            <a:tailEnd/>
          </a:ln>
          <a:effectLst/>
        </p:spPr>
        <p:txBody>
          <a:bodyPr wrap="none">
            <a:spAutoFit/>
          </a:bodyPr>
          <a:lstStyle/>
          <a:p>
            <a:r>
              <a:rPr lang="en-US" b="1" dirty="0">
                <a:solidFill>
                  <a:schemeClr val="bg1"/>
                </a:solidFill>
                <a:effectLst>
                  <a:outerShdw blurRad="38100" dist="38100" dir="2700000" algn="tl">
                    <a:srgbClr val="000000"/>
                  </a:outerShdw>
                </a:effectLst>
                <a:latin typeface="Comic Sans MS" pitchFamily="66" charset="0"/>
              </a:rPr>
              <a:t>Chronostratigraphy</a:t>
            </a:r>
          </a:p>
        </p:txBody>
      </p:sp>
      <p:sp>
        <p:nvSpPr>
          <p:cNvPr id="229467" name="Text Box 91"/>
          <p:cNvSpPr txBox="1">
            <a:spLocks noChangeArrowheads="1"/>
          </p:cNvSpPr>
          <p:nvPr/>
        </p:nvSpPr>
        <p:spPr bwMode="auto">
          <a:xfrm>
            <a:off x="4076123" y="2935430"/>
            <a:ext cx="2738438" cy="457200"/>
          </a:xfrm>
          <a:prstGeom prst="rect">
            <a:avLst/>
          </a:prstGeom>
          <a:noFill/>
          <a:ln w="9525">
            <a:noFill/>
            <a:miter lim="800000"/>
            <a:headEnd/>
            <a:tailEnd/>
          </a:ln>
          <a:effectLst/>
        </p:spPr>
        <p:txBody>
          <a:bodyPr wrap="none">
            <a:spAutoFit/>
          </a:bodyPr>
          <a:lstStyle/>
          <a:p>
            <a:r>
              <a:rPr lang="en-US" b="1" dirty="0">
                <a:solidFill>
                  <a:schemeClr val="bg1"/>
                </a:solidFill>
                <a:effectLst>
                  <a:outerShdw blurRad="38100" dist="38100" dir="2700000" algn="tl">
                    <a:srgbClr val="000000"/>
                  </a:outerShdw>
                </a:effectLst>
                <a:latin typeface="Comic Sans MS" pitchFamily="66" charset="0"/>
              </a:rPr>
              <a:t>Lithostratigraphy</a:t>
            </a:r>
          </a:p>
        </p:txBody>
      </p:sp>
      <p:sp>
        <p:nvSpPr>
          <p:cNvPr id="229469" name="Text Box 93"/>
          <p:cNvSpPr txBox="1">
            <a:spLocks noChangeArrowheads="1"/>
          </p:cNvSpPr>
          <p:nvPr/>
        </p:nvSpPr>
        <p:spPr bwMode="auto">
          <a:xfrm>
            <a:off x="342900" y="1528763"/>
            <a:ext cx="3338513" cy="3017837"/>
          </a:xfrm>
          <a:prstGeom prst="rect">
            <a:avLst/>
          </a:prstGeom>
          <a:noFill/>
          <a:ln w="9525">
            <a:noFill/>
            <a:miter lim="800000"/>
            <a:headEnd/>
            <a:tailEnd/>
          </a:ln>
          <a:effectLst/>
        </p:spPr>
        <p:txBody>
          <a:bodyPr>
            <a:spAutoFit/>
          </a:bodyPr>
          <a:lstStyle/>
          <a:p>
            <a:pPr marL="228600" indent="-228600">
              <a:spcBef>
                <a:spcPct val="15000"/>
              </a:spcBef>
              <a:tabLst>
                <a:tab pos="354013" algn="l"/>
              </a:tabLst>
            </a:pPr>
            <a:r>
              <a:rPr lang="en-US" sz="2000" b="1" dirty="0">
                <a:latin typeface="Tahoma" pitchFamily="34" charset="0"/>
              </a:rPr>
              <a:t>Perhaps not for finding a field</a:t>
            </a:r>
          </a:p>
          <a:p>
            <a:pPr marL="228600" indent="-228600">
              <a:spcBef>
                <a:spcPct val="15000"/>
              </a:spcBef>
              <a:tabLst>
                <a:tab pos="354013" algn="l"/>
              </a:tabLst>
            </a:pPr>
            <a:endParaRPr lang="en-US" sz="1600" b="1" dirty="0">
              <a:latin typeface="Tahoma" pitchFamily="34" charset="0"/>
            </a:endParaRPr>
          </a:p>
          <a:p>
            <a:pPr marL="228600" indent="-228600">
              <a:spcBef>
                <a:spcPct val="15000"/>
              </a:spcBef>
              <a:tabLst>
                <a:tab pos="354013" algn="l"/>
              </a:tabLst>
            </a:pPr>
            <a:r>
              <a:rPr lang="en-US" sz="2000" b="1" dirty="0">
                <a:latin typeface="Tahoma" pitchFamily="34" charset="0"/>
              </a:rPr>
              <a:t>                </a:t>
            </a:r>
            <a:r>
              <a:rPr lang="en-US" sz="2000" b="1" dirty="0">
                <a:solidFill>
                  <a:srgbClr val="FF0000"/>
                </a:solidFill>
                <a:latin typeface="Tahoma" pitchFamily="34" charset="0"/>
              </a:rPr>
              <a:t>BUT</a:t>
            </a:r>
          </a:p>
          <a:p>
            <a:pPr marL="228600" indent="-228600">
              <a:spcBef>
                <a:spcPct val="15000"/>
              </a:spcBef>
              <a:tabLst>
                <a:tab pos="354013" algn="l"/>
              </a:tabLst>
            </a:pPr>
            <a:endParaRPr lang="en-US" sz="1600" b="1" dirty="0">
              <a:latin typeface="Tahoma" pitchFamily="34" charset="0"/>
            </a:endParaRPr>
          </a:p>
          <a:p>
            <a:pPr marL="228600" indent="-228600">
              <a:spcBef>
                <a:spcPct val="15000"/>
              </a:spcBef>
              <a:tabLst>
                <a:tab pos="354013" algn="l"/>
              </a:tabLst>
            </a:pPr>
            <a:r>
              <a:rPr lang="en-US" sz="2000" b="1" dirty="0">
                <a:latin typeface="Tahoma" pitchFamily="34" charset="0"/>
              </a:rPr>
              <a:t>It can impact:</a:t>
            </a:r>
          </a:p>
          <a:p>
            <a:pPr marL="228600" indent="-228600">
              <a:spcBef>
                <a:spcPct val="15000"/>
              </a:spcBef>
              <a:tabLst>
                <a:tab pos="354013" algn="l"/>
              </a:tabLst>
            </a:pPr>
            <a:r>
              <a:rPr lang="en-US" sz="2000" b="1" dirty="0">
                <a:latin typeface="Tahoma" pitchFamily="34" charset="0"/>
              </a:rPr>
              <a:t>	- estimates of reserves</a:t>
            </a:r>
          </a:p>
          <a:p>
            <a:pPr marL="228600" indent="-228600">
              <a:spcBef>
                <a:spcPct val="15000"/>
              </a:spcBef>
              <a:tabLst>
                <a:tab pos="354013" algn="l"/>
              </a:tabLst>
            </a:pPr>
            <a:r>
              <a:rPr lang="en-US" sz="2000" b="1" dirty="0">
                <a:latin typeface="Tahoma" pitchFamily="34" charset="0"/>
              </a:rPr>
              <a:t>	- development plans</a:t>
            </a:r>
          </a:p>
          <a:p>
            <a:pPr marL="228600" indent="-228600">
              <a:spcBef>
                <a:spcPct val="15000"/>
              </a:spcBef>
              <a:tabLst>
                <a:tab pos="354013" algn="l"/>
              </a:tabLst>
            </a:pPr>
            <a:r>
              <a:rPr lang="en-US" sz="2000" b="1" dirty="0">
                <a:latin typeface="Tahoma" pitchFamily="34" charset="0"/>
              </a:rPr>
              <a:t>	- enhanced recovery</a:t>
            </a:r>
          </a:p>
        </p:txBody>
      </p:sp>
      <p:sp>
        <p:nvSpPr>
          <p:cNvPr id="229470" name="Text Box 94"/>
          <p:cNvSpPr txBox="1">
            <a:spLocks noChangeArrowheads="1"/>
          </p:cNvSpPr>
          <p:nvPr/>
        </p:nvSpPr>
        <p:spPr bwMode="auto">
          <a:xfrm>
            <a:off x="278102" y="6152140"/>
            <a:ext cx="2487612" cy="260350"/>
          </a:xfrm>
          <a:prstGeom prst="rect">
            <a:avLst/>
          </a:prstGeom>
          <a:noFill/>
          <a:ln w="9525">
            <a:noFill/>
            <a:miter lim="800000"/>
            <a:headEnd/>
            <a:tailEnd/>
          </a:ln>
          <a:effectLst/>
        </p:spPr>
        <p:txBody>
          <a:bodyPr wrap="none">
            <a:spAutoFit/>
          </a:bodyPr>
          <a:lstStyle/>
          <a:p>
            <a:r>
              <a:rPr lang="en-US" sz="1100" b="1" dirty="0">
                <a:latin typeface="Arial" charset="0"/>
              </a:rPr>
              <a:t>Based on Van Wagoner et al., 1990</a:t>
            </a:r>
          </a:p>
        </p:txBody>
      </p:sp>
      <p:sp>
        <p:nvSpPr>
          <p:cNvPr id="92" name="Text Box 40"/>
          <p:cNvSpPr txBox="1">
            <a:spLocks noChangeArrowheads="1"/>
          </p:cNvSpPr>
          <p:nvPr/>
        </p:nvSpPr>
        <p:spPr bwMode="auto">
          <a:xfrm>
            <a:off x="4474912" y="1106571"/>
            <a:ext cx="722955" cy="307777"/>
          </a:xfrm>
          <a:prstGeom prst="rect">
            <a:avLst/>
          </a:prstGeom>
          <a:noFill/>
          <a:ln w="9525">
            <a:noFill/>
            <a:miter lim="800000"/>
            <a:headEnd/>
            <a:tailEnd/>
          </a:ln>
          <a:effectLst/>
        </p:spPr>
        <p:txBody>
          <a:bodyPr wrap="none">
            <a:spAutoFit/>
          </a:bodyPr>
          <a:lstStyle/>
          <a:p>
            <a:r>
              <a:rPr lang="en-US" sz="1400" b="1" dirty="0">
                <a:latin typeface="Arial" charset="0"/>
              </a:rPr>
              <a:t>Well A</a:t>
            </a:r>
          </a:p>
        </p:txBody>
      </p:sp>
      <p:sp>
        <p:nvSpPr>
          <p:cNvPr id="93" name="Text Box 41"/>
          <p:cNvSpPr txBox="1">
            <a:spLocks noChangeArrowheads="1"/>
          </p:cNvSpPr>
          <p:nvPr/>
        </p:nvSpPr>
        <p:spPr bwMode="auto">
          <a:xfrm>
            <a:off x="8032165" y="1142666"/>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D</a:t>
            </a:r>
          </a:p>
        </p:txBody>
      </p:sp>
      <p:sp>
        <p:nvSpPr>
          <p:cNvPr id="94" name="Text Box 42"/>
          <p:cNvSpPr txBox="1">
            <a:spLocks noChangeArrowheads="1"/>
          </p:cNvSpPr>
          <p:nvPr/>
        </p:nvSpPr>
        <p:spPr bwMode="auto">
          <a:xfrm>
            <a:off x="6663323" y="793750"/>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C</a:t>
            </a:r>
          </a:p>
        </p:txBody>
      </p:sp>
      <p:sp>
        <p:nvSpPr>
          <p:cNvPr id="95" name="Text Box 43"/>
          <p:cNvSpPr txBox="1">
            <a:spLocks noChangeArrowheads="1"/>
          </p:cNvSpPr>
          <p:nvPr/>
        </p:nvSpPr>
        <p:spPr bwMode="auto">
          <a:xfrm>
            <a:off x="5573295" y="998287"/>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B</a:t>
            </a:r>
          </a:p>
        </p:txBody>
      </p:sp>
      <p:sp>
        <p:nvSpPr>
          <p:cNvPr id="96" name="Text Box 40"/>
          <p:cNvSpPr txBox="1">
            <a:spLocks noChangeArrowheads="1"/>
          </p:cNvSpPr>
          <p:nvPr/>
        </p:nvSpPr>
        <p:spPr bwMode="auto">
          <a:xfrm>
            <a:off x="4531059" y="4002171"/>
            <a:ext cx="722955" cy="307777"/>
          </a:xfrm>
          <a:prstGeom prst="rect">
            <a:avLst/>
          </a:prstGeom>
          <a:noFill/>
          <a:ln w="9525">
            <a:noFill/>
            <a:miter lim="800000"/>
            <a:headEnd/>
            <a:tailEnd/>
          </a:ln>
          <a:effectLst/>
        </p:spPr>
        <p:txBody>
          <a:bodyPr wrap="none">
            <a:spAutoFit/>
          </a:bodyPr>
          <a:lstStyle/>
          <a:p>
            <a:r>
              <a:rPr lang="en-US" sz="1400" b="1" dirty="0">
                <a:latin typeface="Arial" charset="0"/>
              </a:rPr>
              <a:t>Well A</a:t>
            </a:r>
          </a:p>
        </p:txBody>
      </p:sp>
      <p:sp>
        <p:nvSpPr>
          <p:cNvPr id="97" name="Text Box 41"/>
          <p:cNvSpPr txBox="1">
            <a:spLocks noChangeArrowheads="1"/>
          </p:cNvSpPr>
          <p:nvPr/>
        </p:nvSpPr>
        <p:spPr bwMode="auto">
          <a:xfrm>
            <a:off x="8088312" y="4038266"/>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D</a:t>
            </a:r>
          </a:p>
        </p:txBody>
      </p:sp>
      <p:sp>
        <p:nvSpPr>
          <p:cNvPr id="98" name="Text Box 42"/>
          <p:cNvSpPr txBox="1">
            <a:spLocks noChangeArrowheads="1"/>
          </p:cNvSpPr>
          <p:nvPr/>
        </p:nvSpPr>
        <p:spPr bwMode="auto">
          <a:xfrm>
            <a:off x="6719470" y="3689350"/>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C</a:t>
            </a:r>
          </a:p>
        </p:txBody>
      </p:sp>
      <p:sp>
        <p:nvSpPr>
          <p:cNvPr id="99" name="Text Box 43"/>
          <p:cNvSpPr txBox="1">
            <a:spLocks noChangeArrowheads="1"/>
          </p:cNvSpPr>
          <p:nvPr/>
        </p:nvSpPr>
        <p:spPr bwMode="auto">
          <a:xfrm>
            <a:off x="5629442" y="3893887"/>
            <a:ext cx="729623" cy="307777"/>
          </a:xfrm>
          <a:prstGeom prst="rect">
            <a:avLst/>
          </a:prstGeom>
          <a:noFill/>
          <a:ln w="9525">
            <a:noFill/>
            <a:miter lim="800000"/>
            <a:headEnd/>
            <a:tailEnd/>
          </a:ln>
          <a:effectLst/>
        </p:spPr>
        <p:txBody>
          <a:bodyPr wrap="none">
            <a:spAutoFit/>
          </a:bodyPr>
          <a:lstStyle/>
          <a:p>
            <a:r>
              <a:rPr lang="en-US" sz="1400" b="1" dirty="0">
                <a:latin typeface="Arial" charset="0"/>
              </a:rPr>
              <a:t>Well B</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r>
              <a:rPr lang="en-US" dirty="0"/>
              <a:t>Well Log </a:t>
            </a:r>
            <a:r>
              <a:rPr lang="en-US" dirty="0" smtClean="0"/>
              <a:t>Correlation</a:t>
            </a:r>
            <a:r>
              <a:rPr lang="en-US" altLang="en-US" dirty="0"/>
              <a:t>: Example 1</a:t>
            </a:r>
            <a:endParaRPr lang="en-US" dirty="0"/>
          </a:p>
        </p:txBody>
      </p:sp>
      <p:sp>
        <p:nvSpPr>
          <p:cNvPr id="230406" name="Rectangle 6"/>
          <p:cNvSpPr>
            <a:spLocks noChangeAspect="1" noChangeArrowheads="1"/>
          </p:cNvSpPr>
          <p:nvPr/>
        </p:nvSpPr>
        <p:spPr bwMode="auto">
          <a:xfrm>
            <a:off x="1924050" y="5241925"/>
            <a:ext cx="430213" cy="285750"/>
          </a:xfrm>
          <a:prstGeom prst="rect">
            <a:avLst/>
          </a:prstGeom>
          <a:solidFill>
            <a:srgbClr val="FF6600"/>
          </a:solidFill>
          <a:ln w="9525">
            <a:solidFill>
              <a:schemeClr val="tx1"/>
            </a:solidFill>
            <a:miter lim="800000"/>
            <a:headEnd/>
            <a:tailEnd/>
          </a:ln>
          <a:effectLst/>
        </p:spPr>
        <p:txBody>
          <a:bodyPr wrap="none" anchor="ctr"/>
          <a:lstStyle/>
          <a:p>
            <a:endParaRPr lang="en-US" dirty="0"/>
          </a:p>
        </p:txBody>
      </p:sp>
      <p:sp>
        <p:nvSpPr>
          <p:cNvPr id="230407" name="Rectangle 7"/>
          <p:cNvSpPr>
            <a:spLocks noChangeAspect="1" noChangeArrowheads="1"/>
          </p:cNvSpPr>
          <p:nvPr/>
        </p:nvSpPr>
        <p:spPr bwMode="auto">
          <a:xfrm>
            <a:off x="1924050" y="6103938"/>
            <a:ext cx="430213" cy="285750"/>
          </a:xfrm>
          <a:prstGeom prst="rect">
            <a:avLst/>
          </a:prstGeom>
          <a:solidFill>
            <a:schemeClr val="folHlink"/>
          </a:solidFill>
          <a:ln w="9525">
            <a:solidFill>
              <a:schemeClr val="tx1"/>
            </a:solidFill>
            <a:miter lim="800000"/>
            <a:headEnd/>
            <a:tailEnd/>
          </a:ln>
          <a:effectLst/>
        </p:spPr>
        <p:txBody>
          <a:bodyPr wrap="none" anchor="ctr"/>
          <a:lstStyle/>
          <a:p>
            <a:endParaRPr lang="en-US" dirty="0"/>
          </a:p>
        </p:txBody>
      </p:sp>
      <p:sp>
        <p:nvSpPr>
          <p:cNvPr id="230408" name="Rectangle 8"/>
          <p:cNvSpPr>
            <a:spLocks noChangeAspect="1" noChangeArrowheads="1"/>
          </p:cNvSpPr>
          <p:nvPr/>
        </p:nvSpPr>
        <p:spPr bwMode="auto">
          <a:xfrm>
            <a:off x="1924050" y="5670550"/>
            <a:ext cx="430213" cy="285750"/>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230409" name="Text Box 9"/>
          <p:cNvSpPr txBox="1">
            <a:spLocks noChangeArrowheads="1"/>
          </p:cNvSpPr>
          <p:nvPr/>
        </p:nvSpPr>
        <p:spPr bwMode="auto">
          <a:xfrm>
            <a:off x="2320925" y="5211763"/>
            <a:ext cx="5741988" cy="304800"/>
          </a:xfrm>
          <a:prstGeom prst="rect">
            <a:avLst/>
          </a:prstGeom>
          <a:noFill/>
          <a:ln w="9525">
            <a:noFill/>
            <a:miter lim="800000"/>
            <a:headEnd/>
            <a:tailEnd/>
          </a:ln>
          <a:effectLst/>
        </p:spPr>
        <p:txBody>
          <a:bodyPr wrap="none">
            <a:spAutoFit/>
          </a:bodyPr>
          <a:lstStyle/>
          <a:p>
            <a:r>
              <a:rPr lang="en-US" sz="1400" b="1" dirty="0">
                <a:latin typeface="Arial" charset="0"/>
              </a:rPr>
              <a:t>Fluvial to Estuarine and Coastal Plain Sandstones and Mudstones</a:t>
            </a:r>
          </a:p>
        </p:txBody>
      </p:sp>
      <p:sp>
        <p:nvSpPr>
          <p:cNvPr id="230410" name="Text Box 10"/>
          <p:cNvSpPr txBox="1">
            <a:spLocks noChangeArrowheads="1"/>
          </p:cNvSpPr>
          <p:nvPr/>
        </p:nvSpPr>
        <p:spPr bwMode="auto">
          <a:xfrm>
            <a:off x="2320925" y="5641975"/>
            <a:ext cx="2576513" cy="304800"/>
          </a:xfrm>
          <a:prstGeom prst="rect">
            <a:avLst/>
          </a:prstGeom>
          <a:noFill/>
          <a:ln w="9525">
            <a:noFill/>
            <a:miter lim="800000"/>
            <a:headEnd/>
            <a:tailEnd/>
          </a:ln>
          <a:effectLst/>
        </p:spPr>
        <p:txBody>
          <a:bodyPr wrap="none">
            <a:spAutoFit/>
          </a:bodyPr>
          <a:lstStyle/>
          <a:p>
            <a:r>
              <a:rPr lang="en-US" sz="1400" b="1" dirty="0">
                <a:latin typeface="Arial" charset="0"/>
              </a:rPr>
              <a:t>Shallow Marine Sandstones </a:t>
            </a:r>
          </a:p>
        </p:txBody>
      </p:sp>
      <p:sp>
        <p:nvSpPr>
          <p:cNvPr id="230411" name="Text Box 11"/>
          <p:cNvSpPr txBox="1">
            <a:spLocks noChangeArrowheads="1"/>
          </p:cNvSpPr>
          <p:nvPr/>
        </p:nvSpPr>
        <p:spPr bwMode="auto">
          <a:xfrm>
            <a:off x="2320925" y="6075363"/>
            <a:ext cx="1600200" cy="304800"/>
          </a:xfrm>
          <a:prstGeom prst="rect">
            <a:avLst/>
          </a:prstGeom>
          <a:noFill/>
          <a:ln w="9525">
            <a:noFill/>
            <a:miter lim="800000"/>
            <a:headEnd/>
            <a:tailEnd/>
          </a:ln>
          <a:effectLst/>
        </p:spPr>
        <p:txBody>
          <a:bodyPr wrap="none">
            <a:spAutoFit/>
          </a:bodyPr>
          <a:lstStyle/>
          <a:p>
            <a:r>
              <a:rPr lang="en-US" sz="1400" b="1" dirty="0">
                <a:latin typeface="Arial" charset="0"/>
              </a:rPr>
              <a:t>Shelf Mudstones</a:t>
            </a:r>
          </a:p>
        </p:txBody>
      </p:sp>
      <p:grpSp>
        <p:nvGrpSpPr>
          <p:cNvPr id="2" name="Group 19"/>
          <p:cNvGrpSpPr>
            <a:grpSpLocks/>
          </p:cNvGrpSpPr>
          <p:nvPr/>
        </p:nvGrpSpPr>
        <p:grpSpPr bwMode="auto">
          <a:xfrm>
            <a:off x="147638" y="5178425"/>
            <a:ext cx="547687" cy="1270000"/>
            <a:chOff x="5206" y="3164"/>
            <a:chExt cx="345" cy="702"/>
          </a:xfrm>
        </p:grpSpPr>
        <p:sp>
          <p:nvSpPr>
            <p:cNvPr id="230412" name="Rectangle 12"/>
            <p:cNvSpPr>
              <a:spLocks noChangeArrowheads="1"/>
            </p:cNvSpPr>
            <p:nvPr/>
          </p:nvSpPr>
          <p:spPr bwMode="auto">
            <a:xfrm>
              <a:off x="5465" y="3164"/>
              <a:ext cx="86" cy="702"/>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230415" name="Text Box 15"/>
            <p:cNvSpPr txBox="1">
              <a:spLocks noChangeArrowheads="1"/>
            </p:cNvSpPr>
            <p:nvPr/>
          </p:nvSpPr>
          <p:spPr bwMode="auto">
            <a:xfrm rot="-5400000">
              <a:off x="5114" y="3435"/>
              <a:ext cx="396" cy="212"/>
            </a:xfrm>
            <a:prstGeom prst="rect">
              <a:avLst/>
            </a:prstGeom>
            <a:noFill/>
            <a:ln w="9525">
              <a:noFill/>
              <a:miter lim="800000"/>
              <a:headEnd/>
              <a:tailEnd/>
            </a:ln>
            <a:effectLst/>
          </p:spPr>
          <p:txBody>
            <a:bodyPr wrap="none">
              <a:spAutoFit/>
            </a:bodyPr>
            <a:lstStyle/>
            <a:p>
              <a:r>
                <a:rPr lang="en-US" sz="1600" b="1" dirty="0">
                  <a:latin typeface="Arial" charset="0"/>
                </a:rPr>
                <a:t>200 ft</a:t>
              </a:r>
            </a:p>
          </p:txBody>
        </p:sp>
      </p:grpSp>
      <p:grpSp>
        <p:nvGrpSpPr>
          <p:cNvPr id="3" name="Group 28"/>
          <p:cNvGrpSpPr>
            <a:grpSpLocks/>
          </p:cNvGrpSpPr>
          <p:nvPr/>
        </p:nvGrpSpPr>
        <p:grpSpPr bwMode="auto">
          <a:xfrm>
            <a:off x="808038" y="5969000"/>
            <a:ext cx="762000" cy="481013"/>
            <a:chOff x="4567" y="3666"/>
            <a:chExt cx="480" cy="303"/>
          </a:xfrm>
        </p:grpSpPr>
        <p:sp>
          <p:nvSpPr>
            <p:cNvPr id="230413" name="Rectangle 13"/>
            <p:cNvSpPr>
              <a:spLocks noChangeArrowheads="1"/>
            </p:cNvSpPr>
            <p:nvPr/>
          </p:nvSpPr>
          <p:spPr bwMode="auto">
            <a:xfrm rot="-5400000">
              <a:off x="4755" y="3800"/>
              <a:ext cx="103" cy="236"/>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230416" name="Text Box 16"/>
            <p:cNvSpPr txBox="1">
              <a:spLocks noChangeArrowheads="1"/>
            </p:cNvSpPr>
            <p:nvPr/>
          </p:nvSpPr>
          <p:spPr bwMode="auto">
            <a:xfrm>
              <a:off x="4567" y="3666"/>
              <a:ext cx="480" cy="212"/>
            </a:xfrm>
            <a:prstGeom prst="rect">
              <a:avLst/>
            </a:prstGeom>
            <a:noFill/>
            <a:ln w="9525">
              <a:noFill/>
              <a:miter lim="800000"/>
              <a:headEnd/>
              <a:tailEnd/>
            </a:ln>
            <a:effectLst/>
          </p:spPr>
          <p:txBody>
            <a:bodyPr wrap="none">
              <a:spAutoFit/>
            </a:bodyPr>
            <a:lstStyle/>
            <a:p>
              <a:r>
                <a:rPr lang="en-US" sz="1600" b="1" dirty="0">
                  <a:latin typeface="Arial" charset="0"/>
                </a:rPr>
                <a:t>1 mile</a:t>
              </a:r>
            </a:p>
          </p:txBody>
        </p:sp>
      </p:grpSp>
      <p:sp>
        <p:nvSpPr>
          <p:cNvPr id="230421" name="Rectangle 21"/>
          <p:cNvSpPr>
            <a:spLocks noChangeArrowheads="1"/>
          </p:cNvSpPr>
          <p:nvPr/>
        </p:nvSpPr>
        <p:spPr bwMode="auto">
          <a:xfrm>
            <a:off x="1817688" y="960438"/>
            <a:ext cx="665162" cy="4114800"/>
          </a:xfrm>
          <a:prstGeom prst="rect">
            <a:avLst/>
          </a:prstGeom>
          <a:solidFill>
            <a:srgbClr val="CCECFF"/>
          </a:solidFill>
          <a:ln w="9525">
            <a:noFill/>
            <a:miter lim="800000"/>
            <a:headEnd/>
            <a:tailEnd/>
          </a:ln>
          <a:effectLst/>
        </p:spPr>
        <p:txBody>
          <a:bodyPr wrap="none" anchor="ctr"/>
          <a:lstStyle/>
          <a:p>
            <a:endParaRPr lang="en-US" dirty="0"/>
          </a:p>
        </p:txBody>
      </p:sp>
      <p:sp>
        <p:nvSpPr>
          <p:cNvPr id="230422" name="Rectangle 22"/>
          <p:cNvSpPr>
            <a:spLocks noChangeArrowheads="1"/>
          </p:cNvSpPr>
          <p:nvPr/>
        </p:nvSpPr>
        <p:spPr bwMode="auto">
          <a:xfrm>
            <a:off x="3948113" y="960438"/>
            <a:ext cx="381000" cy="4114800"/>
          </a:xfrm>
          <a:prstGeom prst="rect">
            <a:avLst/>
          </a:prstGeom>
          <a:solidFill>
            <a:srgbClr val="CCECFF"/>
          </a:solidFill>
          <a:ln w="9525">
            <a:noFill/>
            <a:miter lim="800000"/>
            <a:headEnd/>
            <a:tailEnd/>
          </a:ln>
          <a:effectLst/>
        </p:spPr>
        <p:txBody>
          <a:bodyPr wrap="none" anchor="ctr"/>
          <a:lstStyle/>
          <a:p>
            <a:endParaRPr lang="en-US" dirty="0"/>
          </a:p>
        </p:txBody>
      </p:sp>
      <p:sp>
        <p:nvSpPr>
          <p:cNvPr id="230423" name="Rectangle 23"/>
          <p:cNvSpPr>
            <a:spLocks noChangeArrowheads="1"/>
          </p:cNvSpPr>
          <p:nvPr/>
        </p:nvSpPr>
        <p:spPr bwMode="auto">
          <a:xfrm>
            <a:off x="6616700" y="960438"/>
            <a:ext cx="612775" cy="4114800"/>
          </a:xfrm>
          <a:prstGeom prst="rect">
            <a:avLst/>
          </a:prstGeom>
          <a:solidFill>
            <a:srgbClr val="CCECFF"/>
          </a:solidFill>
          <a:ln w="9525">
            <a:noFill/>
            <a:miter lim="800000"/>
            <a:headEnd/>
            <a:tailEnd/>
          </a:ln>
          <a:effectLst/>
        </p:spPr>
        <p:txBody>
          <a:bodyPr wrap="none" anchor="ctr"/>
          <a:lstStyle/>
          <a:p>
            <a:endParaRPr lang="en-US" dirty="0"/>
          </a:p>
        </p:txBody>
      </p:sp>
      <p:sp>
        <p:nvSpPr>
          <p:cNvPr id="230424" name="Rectangle 24"/>
          <p:cNvSpPr>
            <a:spLocks noChangeArrowheads="1"/>
          </p:cNvSpPr>
          <p:nvPr/>
        </p:nvSpPr>
        <p:spPr bwMode="auto">
          <a:xfrm>
            <a:off x="5060950" y="960438"/>
            <a:ext cx="762000" cy="4114800"/>
          </a:xfrm>
          <a:prstGeom prst="rect">
            <a:avLst/>
          </a:prstGeom>
          <a:solidFill>
            <a:srgbClr val="CCECFF"/>
          </a:solidFill>
          <a:ln w="9525">
            <a:noFill/>
            <a:miter lim="800000"/>
            <a:headEnd/>
            <a:tailEnd/>
          </a:ln>
          <a:effectLst/>
        </p:spPr>
        <p:txBody>
          <a:bodyPr wrap="none" anchor="ctr"/>
          <a:lstStyle/>
          <a:p>
            <a:endParaRPr lang="en-US" dirty="0"/>
          </a:p>
        </p:txBody>
      </p:sp>
      <p:sp>
        <p:nvSpPr>
          <p:cNvPr id="230425" name="Text Box 25"/>
          <p:cNvSpPr txBox="1">
            <a:spLocks noChangeArrowheads="1"/>
          </p:cNvSpPr>
          <p:nvPr/>
        </p:nvSpPr>
        <p:spPr bwMode="auto">
          <a:xfrm>
            <a:off x="6600825" y="5654675"/>
            <a:ext cx="1819275" cy="260350"/>
          </a:xfrm>
          <a:prstGeom prst="rect">
            <a:avLst/>
          </a:prstGeom>
          <a:noFill/>
          <a:ln w="9525">
            <a:noFill/>
            <a:miter lim="800000"/>
            <a:headEnd/>
            <a:tailEnd/>
          </a:ln>
          <a:effectLst/>
        </p:spPr>
        <p:txBody>
          <a:bodyPr wrap="none">
            <a:spAutoFit/>
          </a:bodyPr>
          <a:lstStyle/>
          <a:p>
            <a:r>
              <a:rPr lang="en-US" sz="1100" b="1" dirty="0">
                <a:latin typeface="Arial" charset="0"/>
              </a:rPr>
              <a:t>Van Wagoner et al., 1990</a:t>
            </a:r>
          </a:p>
        </p:txBody>
      </p:sp>
      <p:sp>
        <p:nvSpPr>
          <p:cNvPr id="230427" name="Text Box 27"/>
          <p:cNvSpPr txBox="1">
            <a:spLocks noChangeArrowheads="1"/>
          </p:cNvSpPr>
          <p:nvPr/>
        </p:nvSpPr>
        <p:spPr bwMode="auto">
          <a:xfrm>
            <a:off x="6145213" y="5962650"/>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1990 reprinted with permission of the AAPG whose permission is required for further use.</a:t>
            </a:r>
          </a:p>
        </p:txBody>
      </p:sp>
      <p:pic>
        <p:nvPicPr>
          <p:cNvPr id="27" name="Picture 10" descr="van_b-1"/>
          <p:cNvPicPr>
            <a:picLocks noChangeArrowheads="1"/>
          </p:cNvPicPr>
          <p:nvPr/>
        </p:nvPicPr>
        <p:blipFill rotWithShape="1">
          <a:blip r:embed="rId3" cstate="print"/>
          <a:srcRect l="22142" t="40132" r="65251" b="38965"/>
          <a:stretch/>
        </p:blipFill>
        <p:spPr bwMode="auto">
          <a:xfrm>
            <a:off x="718036" y="960438"/>
            <a:ext cx="730194" cy="4043362"/>
          </a:xfrm>
          <a:prstGeom prst="rect">
            <a:avLst/>
          </a:prstGeom>
          <a:noFill/>
        </p:spPr>
      </p:pic>
      <p:pic>
        <p:nvPicPr>
          <p:cNvPr id="28" name="Picture 10" descr="van_b-1"/>
          <p:cNvPicPr preferRelativeResize="0">
            <a:picLocks noChangeArrowheads="1"/>
          </p:cNvPicPr>
          <p:nvPr/>
        </p:nvPicPr>
        <p:blipFill rotWithShape="1">
          <a:blip r:embed="rId3" cstate="print"/>
          <a:srcRect l="40564" t="40132" r="46804" b="38965"/>
          <a:stretch/>
        </p:blipFill>
        <p:spPr bwMode="auto">
          <a:xfrm>
            <a:off x="2860429" y="960438"/>
            <a:ext cx="738554" cy="4043362"/>
          </a:xfrm>
          <a:prstGeom prst="rect">
            <a:avLst/>
          </a:prstGeom>
          <a:noFill/>
        </p:spPr>
      </p:pic>
      <p:pic>
        <p:nvPicPr>
          <p:cNvPr id="29" name="Picture 10" descr="van_b-1"/>
          <p:cNvPicPr preferRelativeResize="0">
            <a:picLocks noChangeArrowheads="1"/>
          </p:cNvPicPr>
          <p:nvPr/>
        </p:nvPicPr>
        <p:blipFill rotWithShape="1">
          <a:blip r:embed="rId3" cstate="print"/>
          <a:srcRect l="56404" t="40132" r="37480" b="38965"/>
          <a:stretch/>
        </p:blipFill>
        <p:spPr bwMode="auto">
          <a:xfrm>
            <a:off x="4349262" y="960438"/>
            <a:ext cx="715107" cy="4043362"/>
          </a:xfrm>
          <a:prstGeom prst="rect">
            <a:avLst/>
          </a:prstGeom>
          <a:noFill/>
        </p:spPr>
      </p:pic>
      <p:pic>
        <p:nvPicPr>
          <p:cNvPr id="30" name="Picture 10" descr="van_b-1"/>
          <p:cNvPicPr preferRelativeResize="0">
            <a:picLocks noChangeArrowheads="1"/>
          </p:cNvPicPr>
          <p:nvPr/>
        </p:nvPicPr>
        <p:blipFill rotWithShape="1">
          <a:blip r:embed="rId3" cstate="print"/>
          <a:srcRect l="81167" t="40132" r="7004" b="38965"/>
          <a:stretch/>
        </p:blipFill>
        <p:spPr bwMode="auto">
          <a:xfrm>
            <a:off x="7514492" y="960438"/>
            <a:ext cx="808892" cy="4043362"/>
          </a:xfrm>
          <a:prstGeom prst="rect">
            <a:avLst/>
          </a:prstGeom>
          <a:noFill/>
        </p:spPr>
      </p:pic>
      <p:cxnSp>
        <p:nvCxnSpPr>
          <p:cNvPr id="31" name="Straight Connector 30"/>
          <p:cNvCxnSpPr/>
          <p:nvPr/>
        </p:nvCxnSpPr>
        <p:spPr bwMode="auto">
          <a:xfrm>
            <a:off x="1090246"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31"/>
          <p:cNvCxnSpPr/>
          <p:nvPr/>
        </p:nvCxnSpPr>
        <p:spPr bwMode="auto">
          <a:xfrm>
            <a:off x="3212123"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a:off x="4712677"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7901354"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5" name="Picture 10" descr="van_b-1"/>
          <p:cNvPicPr preferRelativeResize="0">
            <a:picLocks noChangeArrowheads="1"/>
          </p:cNvPicPr>
          <p:nvPr/>
        </p:nvPicPr>
        <p:blipFill rotWithShape="1">
          <a:blip r:embed="rId3" cstate="print"/>
          <a:srcRect l="68935" t="40132" r="24248" b="38965"/>
          <a:stretch/>
        </p:blipFill>
        <p:spPr bwMode="auto">
          <a:xfrm>
            <a:off x="5884985" y="960438"/>
            <a:ext cx="621323" cy="4043362"/>
          </a:xfrm>
          <a:prstGeom prst="rect">
            <a:avLst/>
          </a:prstGeom>
          <a:noFill/>
        </p:spPr>
      </p:pic>
      <p:cxnSp>
        <p:nvCxnSpPr>
          <p:cNvPr id="36" name="Straight Connector 35"/>
          <p:cNvCxnSpPr/>
          <p:nvPr/>
        </p:nvCxnSpPr>
        <p:spPr bwMode="auto">
          <a:xfrm>
            <a:off x="6213231" y="973015"/>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718036" y="960438"/>
            <a:ext cx="7605348" cy="4043362"/>
            <a:chOff x="718036" y="960438"/>
            <a:chExt cx="7605348" cy="4043362"/>
          </a:xfrm>
        </p:grpSpPr>
        <p:pic>
          <p:nvPicPr>
            <p:cNvPr id="20" name="Picture 10" descr="van_b-1"/>
            <p:cNvPicPr preferRelativeResize="0">
              <a:picLocks noChangeArrowheads="1"/>
            </p:cNvPicPr>
            <p:nvPr/>
          </p:nvPicPr>
          <p:blipFill rotWithShape="1">
            <a:blip r:embed="rId3" cstate="print"/>
            <a:srcRect l="34749" t="40132" r="59436" b="38965"/>
            <a:stretch/>
          </p:blipFill>
          <p:spPr bwMode="auto">
            <a:xfrm>
              <a:off x="1453662" y="960438"/>
              <a:ext cx="1406769" cy="4043362"/>
            </a:xfrm>
            <a:prstGeom prst="rect">
              <a:avLst/>
            </a:prstGeom>
            <a:noFill/>
          </p:spPr>
        </p:pic>
        <p:pic>
          <p:nvPicPr>
            <p:cNvPr id="21" name="Picture 10" descr="van_b-1"/>
            <p:cNvPicPr preferRelativeResize="0">
              <a:picLocks noChangeArrowheads="1"/>
            </p:cNvPicPr>
            <p:nvPr/>
          </p:nvPicPr>
          <p:blipFill rotWithShape="1">
            <a:blip r:embed="rId3" cstate="print"/>
            <a:srcRect l="52695" t="40132" r="43495" b="38965"/>
            <a:stretch/>
          </p:blipFill>
          <p:spPr bwMode="auto">
            <a:xfrm>
              <a:off x="3552092" y="960438"/>
              <a:ext cx="808893" cy="4043362"/>
            </a:xfrm>
            <a:prstGeom prst="rect">
              <a:avLst/>
            </a:prstGeom>
            <a:noFill/>
          </p:spPr>
        </p:pic>
        <p:pic>
          <p:nvPicPr>
            <p:cNvPr id="22" name="Picture 10" descr="van_b-1"/>
            <p:cNvPicPr preferRelativeResize="0">
              <a:picLocks noChangeArrowheads="1"/>
            </p:cNvPicPr>
            <p:nvPr/>
          </p:nvPicPr>
          <p:blipFill rotWithShape="1">
            <a:blip r:embed="rId3" cstate="print"/>
            <a:srcRect l="62319" t="40132" r="30864" b="38965"/>
            <a:stretch/>
          </p:blipFill>
          <p:spPr bwMode="auto">
            <a:xfrm>
              <a:off x="5040923" y="960438"/>
              <a:ext cx="867508" cy="4043362"/>
            </a:xfrm>
            <a:prstGeom prst="rect">
              <a:avLst/>
            </a:prstGeom>
            <a:noFill/>
          </p:spPr>
        </p:pic>
        <p:pic>
          <p:nvPicPr>
            <p:cNvPr id="23" name="Picture 10" descr="van_b-1"/>
            <p:cNvPicPr preferRelativeResize="0">
              <a:picLocks noChangeArrowheads="1"/>
            </p:cNvPicPr>
            <p:nvPr/>
          </p:nvPicPr>
          <p:blipFill rotWithShape="1">
            <a:blip r:embed="rId3" cstate="print"/>
            <a:srcRect l="75553" t="40132" r="18833" b="38965"/>
            <a:stretch/>
          </p:blipFill>
          <p:spPr bwMode="auto">
            <a:xfrm>
              <a:off x="6436895" y="960438"/>
              <a:ext cx="1089322" cy="4043362"/>
            </a:xfrm>
            <a:prstGeom prst="rect">
              <a:avLst/>
            </a:prstGeom>
            <a:noFill/>
          </p:spPr>
        </p:pic>
        <p:pic>
          <p:nvPicPr>
            <p:cNvPr id="24" name="Picture 10" descr="van_b-1"/>
            <p:cNvPicPr>
              <a:picLocks noChangeArrowheads="1"/>
            </p:cNvPicPr>
            <p:nvPr/>
          </p:nvPicPr>
          <p:blipFill rotWithShape="1">
            <a:blip r:embed="rId3" cstate="print"/>
            <a:srcRect l="22142" t="40132" r="65251" b="38965"/>
            <a:stretch/>
          </p:blipFill>
          <p:spPr bwMode="auto">
            <a:xfrm>
              <a:off x="718036" y="960438"/>
              <a:ext cx="730194" cy="4043362"/>
            </a:xfrm>
            <a:prstGeom prst="rect">
              <a:avLst/>
            </a:prstGeom>
            <a:noFill/>
          </p:spPr>
        </p:pic>
        <p:pic>
          <p:nvPicPr>
            <p:cNvPr id="25" name="Picture 10" descr="van_b-1"/>
            <p:cNvPicPr preferRelativeResize="0">
              <a:picLocks noChangeArrowheads="1"/>
            </p:cNvPicPr>
            <p:nvPr/>
          </p:nvPicPr>
          <p:blipFill rotWithShape="1">
            <a:blip r:embed="rId3" cstate="print"/>
            <a:srcRect l="40564" t="40132" r="46804" b="38965"/>
            <a:stretch/>
          </p:blipFill>
          <p:spPr bwMode="auto">
            <a:xfrm>
              <a:off x="2860429" y="960438"/>
              <a:ext cx="738554" cy="4043362"/>
            </a:xfrm>
            <a:prstGeom prst="rect">
              <a:avLst/>
            </a:prstGeom>
            <a:noFill/>
          </p:spPr>
        </p:pic>
        <p:pic>
          <p:nvPicPr>
            <p:cNvPr id="26" name="Picture 10" descr="van_b-1"/>
            <p:cNvPicPr preferRelativeResize="0">
              <a:picLocks noChangeArrowheads="1"/>
            </p:cNvPicPr>
            <p:nvPr/>
          </p:nvPicPr>
          <p:blipFill rotWithShape="1">
            <a:blip r:embed="rId3" cstate="print"/>
            <a:srcRect l="56404" t="40132" r="37480" b="38965"/>
            <a:stretch/>
          </p:blipFill>
          <p:spPr bwMode="auto">
            <a:xfrm>
              <a:off x="4349262" y="960438"/>
              <a:ext cx="715107" cy="4043362"/>
            </a:xfrm>
            <a:prstGeom prst="rect">
              <a:avLst/>
            </a:prstGeom>
            <a:noFill/>
          </p:spPr>
        </p:pic>
        <p:pic>
          <p:nvPicPr>
            <p:cNvPr id="27" name="Picture 10" descr="van_b-1"/>
            <p:cNvPicPr preferRelativeResize="0">
              <a:picLocks noChangeArrowheads="1"/>
            </p:cNvPicPr>
            <p:nvPr/>
          </p:nvPicPr>
          <p:blipFill rotWithShape="1">
            <a:blip r:embed="rId3" cstate="print"/>
            <a:srcRect l="81167" t="40132" r="7004" b="38965"/>
            <a:stretch/>
          </p:blipFill>
          <p:spPr bwMode="auto">
            <a:xfrm>
              <a:off x="7514492" y="960438"/>
              <a:ext cx="808892" cy="4043362"/>
            </a:xfrm>
            <a:prstGeom prst="rect">
              <a:avLst/>
            </a:prstGeom>
            <a:noFill/>
          </p:spPr>
        </p:pic>
        <p:cxnSp>
          <p:nvCxnSpPr>
            <p:cNvPr id="28" name="Straight Connector 27"/>
            <p:cNvCxnSpPr/>
            <p:nvPr/>
          </p:nvCxnSpPr>
          <p:spPr bwMode="auto">
            <a:xfrm>
              <a:off x="1090246"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p:cNvCxnSpPr/>
            <p:nvPr/>
          </p:nvCxnSpPr>
          <p:spPr bwMode="auto">
            <a:xfrm>
              <a:off x="3212123"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p:cNvCxnSpPr/>
            <p:nvPr/>
          </p:nvCxnSpPr>
          <p:spPr bwMode="auto">
            <a:xfrm>
              <a:off x="4712677"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7901354" y="996461"/>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2" name="Picture 10" descr="van_b-1"/>
            <p:cNvPicPr preferRelativeResize="0">
              <a:picLocks noChangeArrowheads="1"/>
            </p:cNvPicPr>
            <p:nvPr/>
          </p:nvPicPr>
          <p:blipFill rotWithShape="1">
            <a:blip r:embed="rId3" cstate="print"/>
            <a:srcRect l="68935" t="40132" r="24248" b="38965"/>
            <a:stretch/>
          </p:blipFill>
          <p:spPr bwMode="auto">
            <a:xfrm>
              <a:off x="5884985" y="960438"/>
              <a:ext cx="621323" cy="4043362"/>
            </a:xfrm>
            <a:prstGeom prst="rect">
              <a:avLst/>
            </a:prstGeom>
            <a:noFill/>
          </p:spPr>
        </p:pic>
        <p:cxnSp>
          <p:nvCxnSpPr>
            <p:cNvPr id="33" name="Straight Connector 32"/>
            <p:cNvCxnSpPr/>
            <p:nvPr/>
          </p:nvCxnSpPr>
          <p:spPr bwMode="auto">
            <a:xfrm>
              <a:off x="6213231" y="973015"/>
              <a:ext cx="0" cy="399757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1426" name="Rectangle 2"/>
          <p:cNvSpPr>
            <a:spLocks noGrp="1" noChangeArrowheads="1"/>
          </p:cNvSpPr>
          <p:nvPr>
            <p:ph type="title"/>
          </p:nvPr>
        </p:nvSpPr>
        <p:spPr/>
        <p:txBody>
          <a:bodyPr/>
          <a:lstStyle/>
          <a:p>
            <a:r>
              <a:rPr lang="en-US" dirty="0"/>
              <a:t>Well Log </a:t>
            </a:r>
            <a:r>
              <a:rPr lang="en-US" dirty="0" smtClean="0"/>
              <a:t>Correlation</a:t>
            </a:r>
            <a:r>
              <a:rPr lang="en-US" altLang="en-US" dirty="0"/>
              <a:t>: Example 1</a:t>
            </a:r>
            <a:endParaRPr lang="en-US" dirty="0"/>
          </a:p>
        </p:txBody>
      </p:sp>
      <p:sp>
        <p:nvSpPr>
          <p:cNvPr id="231445" name="Text Box 21"/>
          <p:cNvSpPr txBox="1">
            <a:spLocks noChangeArrowheads="1"/>
          </p:cNvSpPr>
          <p:nvPr/>
        </p:nvSpPr>
        <p:spPr bwMode="auto">
          <a:xfrm>
            <a:off x="2630488" y="1046163"/>
            <a:ext cx="4460875" cy="581025"/>
          </a:xfrm>
          <a:prstGeom prst="rect">
            <a:avLst/>
          </a:prstGeom>
          <a:solidFill>
            <a:schemeClr val="bg1"/>
          </a:solidFill>
          <a:ln w="9525">
            <a:noFill/>
            <a:miter lim="800000"/>
            <a:headEnd/>
            <a:tailEnd/>
          </a:ln>
          <a:effectLst/>
        </p:spPr>
        <p:txBody>
          <a:bodyPr>
            <a:spAutoFit/>
          </a:bodyPr>
          <a:lstStyle/>
          <a:p>
            <a:pPr algn="ctr"/>
            <a:r>
              <a:rPr lang="en-US" sz="1600" b="1" dirty="0">
                <a:latin typeface="Tahoma" pitchFamily="34" charset="0"/>
              </a:rPr>
              <a:t>Well log correlation can provide detailed stratigraphy for analyzing an oil/gas field</a:t>
            </a:r>
          </a:p>
        </p:txBody>
      </p:sp>
      <p:sp>
        <p:nvSpPr>
          <p:cNvPr id="231447" name="Rectangle 23"/>
          <p:cNvSpPr>
            <a:spLocks noChangeAspect="1" noChangeArrowheads="1"/>
          </p:cNvSpPr>
          <p:nvPr/>
        </p:nvSpPr>
        <p:spPr bwMode="auto">
          <a:xfrm>
            <a:off x="1924050" y="5241925"/>
            <a:ext cx="430213" cy="285750"/>
          </a:xfrm>
          <a:prstGeom prst="rect">
            <a:avLst/>
          </a:prstGeom>
          <a:solidFill>
            <a:srgbClr val="FF6600"/>
          </a:solidFill>
          <a:ln w="9525">
            <a:solidFill>
              <a:schemeClr val="tx1"/>
            </a:solidFill>
            <a:miter lim="800000"/>
            <a:headEnd/>
            <a:tailEnd/>
          </a:ln>
          <a:effectLst/>
        </p:spPr>
        <p:txBody>
          <a:bodyPr wrap="none" anchor="ctr"/>
          <a:lstStyle/>
          <a:p>
            <a:endParaRPr lang="en-US" dirty="0"/>
          </a:p>
        </p:txBody>
      </p:sp>
      <p:sp>
        <p:nvSpPr>
          <p:cNvPr id="231448" name="Rectangle 24"/>
          <p:cNvSpPr>
            <a:spLocks noChangeAspect="1" noChangeArrowheads="1"/>
          </p:cNvSpPr>
          <p:nvPr/>
        </p:nvSpPr>
        <p:spPr bwMode="auto">
          <a:xfrm>
            <a:off x="1924050" y="6103938"/>
            <a:ext cx="430213" cy="285750"/>
          </a:xfrm>
          <a:prstGeom prst="rect">
            <a:avLst/>
          </a:prstGeom>
          <a:solidFill>
            <a:schemeClr val="folHlink"/>
          </a:solidFill>
          <a:ln w="9525">
            <a:solidFill>
              <a:schemeClr val="tx1"/>
            </a:solidFill>
            <a:miter lim="800000"/>
            <a:headEnd/>
            <a:tailEnd/>
          </a:ln>
          <a:effectLst/>
        </p:spPr>
        <p:txBody>
          <a:bodyPr wrap="none" anchor="ctr"/>
          <a:lstStyle/>
          <a:p>
            <a:endParaRPr lang="en-US" dirty="0"/>
          </a:p>
        </p:txBody>
      </p:sp>
      <p:sp>
        <p:nvSpPr>
          <p:cNvPr id="231449" name="Rectangle 25"/>
          <p:cNvSpPr>
            <a:spLocks noChangeAspect="1" noChangeArrowheads="1"/>
          </p:cNvSpPr>
          <p:nvPr/>
        </p:nvSpPr>
        <p:spPr bwMode="auto">
          <a:xfrm>
            <a:off x="1924050" y="5670550"/>
            <a:ext cx="430213" cy="285750"/>
          </a:xfrm>
          <a:prstGeom prst="rect">
            <a:avLst/>
          </a:prstGeom>
          <a:solidFill>
            <a:srgbClr val="FFFF00"/>
          </a:solidFill>
          <a:ln w="9525">
            <a:solidFill>
              <a:schemeClr val="tx1"/>
            </a:solidFill>
            <a:miter lim="800000"/>
            <a:headEnd/>
            <a:tailEnd/>
          </a:ln>
          <a:effectLst/>
        </p:spPr>
        <p:txBody>
          <a:bodyPr wrap="none" anchor="ctr"/>
          <a:lstStyle/>
          <a:p>
            <a:endParaRPr lang="en-US" dirty="0"/>
          </a:p>
        </p:txBody>
      </p:sp>
      <p:sp>
        <p:nvSpPr>
          <p:cNvPr id="231450" name="Text Box 26"/>
          <p:cNvSpPr txBox="1">
            <a:spLocks noChangeArrowheads="1"/>
          </p:cNvSpPr>
          <p:nvPr/>
        </p:nvSpPr>
        <p:spPr bwMode="auto">
          <a:xfrm>
            <a:off x="2320925" y="5211763"/>
            <a:ext cx="5741988" cy="304800"/>
          </a:xfrm>
          <a:prstGeom prst="rect">
            <a:avLst/>
          </a:prstGeom>
          <a:noFill/>
          <a:ln w="9525">
            <a:noFill/>
            <a:miter lim="800000"/>
            <a:headEnd/>
            <a:tailEnd/>
          </a:ln>
          <a:effectLst/>
        </p:spPr>
        <p:txBody>
          <a:bodyPr wrap="none">
            <a:spAutoFit/>
          </a:bodyPr>
          <a:lstStyle/>
          <a:p>
            <a:r>
              <a:rPr lang="en-US" sz="1400" b="1" dirty="0">
                <a:latin typeface="Arial" charset="0"/>
              </a:rPr>
              <a:t>Fluvial to Estuarine and Coastal Plain Sandstones and Mudstones</a:t>
            </a:r>
          </a:p>
        </p:txBody>
      </p:sp>
      <p:sp>
        <p:nvSpPr>
          <p:cNvPr id="231451" name="Text Box 27"/>
          <p:cNvSpPr txBox="1">
            <a:spLocks noChangeArrowheads="1"/>
          </p:cNvSpPr>
          <p:nvPr/>
        </p:nvSpPr>
        <p:spPr bwMode="auto">
          <a:xfrm>
            <a:off x="2320925" y="5641975"/>
            <a:ext cx="2576513" cy="304800"/>
          </a:xfrm>
          <a:prstGeom prst="rect">
            <a:avLst/>
          </a:prstGeom>
          <a:noFill/>
          <a:ln w="9525">
            <a:noFill/>
            <a:miter lim="800000"/>
            <a:headEnd/>
            <a:tailEnd/>
          </a:ln>
          <a:effectLst/>
        </p:spPr>
        <p:txBody>
          <a:bodyPr wrap="none">
            <a:spAutoFit/>
          </a:bodyPr>
          <a:lstStyle/>
          <a:p>
            <a:r>
              <a:rPr lang="en-US" sz="1400" b="1" dirty="0">
                <a:latin typeface="Arial" charset="0"/>
              </a:rPr>
              <a:t>Shallow Marine Sandstones </a:t>
            </a:r>
          </a:p>
        </p:txBody>
      </p:sp>
      <p:sp>
        <p:nvSpPr>
          <p:cNvPr id="231452" name="Text Box 28"/>
          <p:cNvSpPr txBox="1">
            <a:spLocks noChangeArrowheads="1"/>
          </p:cNvSpPr>
          <p:nvPr/>
        </p:nvSpPr>
        <p:spPr bwMode="auto">
          <a:xfrm>
            <a:off x="2320925" y="6075363"/>
            <a:ext cx="1600200" cy="304800"/>
          </a:xfrm>
          <a:prstGeom prst="rect">
            <a:avLst/>
          </a:prstGeom>
          <a:noFill/>
          <a:ln w="9525">
            <a:noFill/>
            <a:miter lim="800000"/>
            <a:headEnd/>
            <a:tailEnd/>
          </a:ln>
          <a:effectLst/>
        </p:spPr>
        <p:txBody>
          <a:bodyPr wrap="none">
            <a:spAutoFit/>
          </a:bodyPr>
          <a:lstStyle/>
          <a:p>
            <a:r>
              <a:rPr lang="en-US" sz="1400" b="1" dirty="0">
                <a:latin typeface="Arial" charset="0"/>
              </a:rPr>
              <a:t>Shelf Mudstones</a:t>
            </a:r>
          </a:p>
        </p:txBody>
      </p:sp>
      <p:grpSp>
        <p:nvGrpSpPr>
          <p:cNvPr id="2" name="Group 29"/>
          <p:cNvGrpSpPr>
            <a:grpSpLocks/>
          </p:cNvGrpSpPr>
          <p:nvPr/>
        </p:nvGrpSpPr>
        <p:grpSpPr bwMode="auto">
          <a:xfrm>
            <a:off x="147638" y="5178425"/>
            <a:ext cx="547687" cy="1270000"/>
            <a:chOff x="5206" y="3164"/>
            <a:chExt cx="345" cy="702"/>
          </a:xfrm>
        </p:grpSpPr>
        <p:sp>
          <p:nvSpPr>
            <p:cNvPr id="231454" name="Rectangle 30"/>
            <p:cNvSpPr>
              <a:spLocks noChangeArrowheads="1"/>
            </p:cNvSpPr>
            <p:nvPr/>
          </p:nvSpPr>
          <p:spPr bwMode="auto">
            <a:xfrm>
              <a:off x="5465" y="3164"/>
              <a:ext cx="86" cy="702"/>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231455" name="Text Box 31"/>
            <p:cNvSpPr txBox="1">
              <a:spLocks noChangeArrowheads="1"/>
            </p:cNvSpPr>
            <p:nvPr/>
          </p:nvSpPr>
          <p:spPr bwMode="auto">
            <a:xfrm rot="-5400000">
              <a:off x="5114" y="3435"/>
              <a:ext cx="396" cy="212"/>
            </a:xfrm>
            <a:prstGeom prst="rect">
              <a:avLst/>
            </a:prstGeom>
            <a:noFill/>
            <a:ln w="9525">
              <a:noFill/>
              <a:miter lim="800000"/>
              <a:headEnd/>
              <a:tailEnd/>
            </a:ln>
            <a:effectLst/>
          </p:spPr>
          <p:txBody>
            <a:bodyPr wrap="none">
              <a:spAutoFit/>
            </a:bodyPr>
            <a:lstStyle/>
            <a:p>
              <a:r>
                <a:rPr lang="en-US" sz="1600" b="1" dirty="0">
                  <a:latin typeface="Arial" charset="0"/>
                </a:rPr>
                <a:t>200 ft</a:t>
              </a:r>
            </a:p>
          </p:txBody>
        </p:sp>
      </p:grpSp>
      <p:grpSp>
        <p:nvGrpSpPr>
          <p:cNvPr id="3" name="Group 32"/>
          <p:cNvGrpSpPr>
            <a:grpSpLocks/>
          </p:cNvGrpSpPr>
          <p:nvPr/>
        </p:nvGrpSpPr>
        <p:grpSpPr bwMode="auto">
          <a:xfrm>
            <a:off x="808038" y="5969000"/>
            <a:ext cx="762000" cy="481013"/>
            <a:chOff x="4567" y="3666"/>
            <a:chExt cx="480" cy="303"/>
          </a:xfrm>
        </p:grpSpPr>
        <p:sp>
          <p:nvSpPr>
            <p:cNvPr id="231457" name="Rectangle 33"/>
            <p:cNvSpPr>
              <a:spLocks noChangeArrowheads="1"/>
            </p:cNvSpPr>
            <p:nvPr/>
          </p:nvSpPr>
          <p:spPr bwMode="auto">
            <a:xfrm rot="-5400000">
              <a:off x="4755" y="3800"/>
              <a:ext cx="103" cy="236"/>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231458" name="Text Box 34"/>
            <p:cNvSpPr txBox="1">
              <a:spLocks noChangeArrowheads="1"/>
            </p:cNvSpPr>
            <p:nvPr/>
          </p:nvSpPr>
          <p:spPr bwMode="auto">
            <a:xfrm>
              <a:off x="4567" y="3666"/>
              <a:ext cx="480" cy="212"/>
            </a:xfrm>
            <a:prstGeom prst="rect">
              <a:avLst/>
            </a:prstGeom>
            <a:noFill/>
            <a:ln w="9525">
              <a:noFill/>
              <a:miter lim="800000"/>
              <a:headEnd/>
              <a:tailEnd/>
            </a:ln>
            <a:effectLst/>
          </p:spPr>
          <p:txBody>
            <a:bodyPr wrap="none">
              <a:spAutoFit/>
            </a:bodyPr>
            <a:lstStyle/>
            <a:p>
              <a:r>
                <a:rPr lang="en-US" sz="1600" b="1" dirty="0">
                  <a:latin typeface="Arial" charset="0"/>
                </a:rPr>
                <a:t>1 mile</a:t>
              </a:r>
            </a:p>
          </p:txBody>
        </p:sp>
      </p:grpSp>
      <p:sp>
        <p:nvSpPr>
          <p:cNvPr id="231459" name="Text Box 35"/>
          <p:cNvSpPr txBox="1">
            <a:spLocks noChangeArrowheads="1"/>
          </p:cNvSpPr>
          <p:nvPr/>
        </p:nvSpPr>
        <p:spPr bwMode="auto">
          <a:xfrm>
            <a:off x="6600825" y="5654675"/>
            <a:ext cx="1819275" cy="260350"/>
          </a:xfrm>
          <a:prstGeom prst="rect">
            <a:avLst/>
          </a:prstGeom>
          <a:noFill/>
          <a:ln w="9525">
            <a:noFill/>
            <a:miter lim="800000"/>
            <a:headEnd/>
            <a:tailEnd/>
          </a:ln>
          <a:effectLst/>
        </p:spPr>
        <p:txBody>
          <a:bodyPr wrap="none">
            <a:spAutoFit/>
          </a:bodyPr>
          <a:lstStyle/>
          <a:p>
            <a:r>
              <a:rPr lang="en-US" sz="1100" b="1" dirty="0">
                <a:latin typeface="Arial" charset="0"/>
              </a:rPr>
              <a:t>Van Wagoner et al., 1990</a:t>
            </a:r>
          </a:p>
        </p:txBody>
      </p:sp>
      <p:sp>
        <p:nvSpPr>
          <p:cNvPr id="231460" name="Text Box 36"/>
          <p:cNvSpPr txBox="1">
            <a:spLocks noChangeArrowheads="1"/>
          </p:cNvSpPr>
          <p:nvPr/>
        </p:nvSpPr>
        <p:spPr bwMode="auto">
          <a:xfrm>
            <a:off x="6145213" y="5962650"/>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1990 reprinted with permission of the AAPG whose permission is required for further use.</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39" name="Rectangle 47"/>
          <p:cNvSpPr>
            <a:spLocks noChangeArrowheads="1"/>
          </p:cNvSpPr>
          <p:nvPr/>
        </p:nvSpPr>
        <p:spPr bwMode="auto">
          <a:xfrm>
            <a:off x="636588" y="2314575"/>
            <a:ext cx="8039100" cy="3848100"/>
          </a:xfrm>
          <a:prstGeom prst="rect">
            <a:avLst/>
          </a:prstGeom>
          <a:solidFill>
            <a:schemeClr val="bg1"/>
          </a:solidFill>
          <a:ln w="57150">
            <a:solidFill>
              <a:schemeClr val="tx1"/>
            </a:solidFill>
            <a:miter lim="800000"/>
            <a:headEnd/>
            <a:tailEnd/>
          </a:ln>
          <a:effectLst/>
        </p:spPr>
        <p:txBody>
          <a:bodyPr wrap="none" anchor="ctr"/>
          <a:lstStyle/>
          <a:p>
            <a:endParaRPr lang="en-US"/>
          </a:p>
        </p:txBody>
      </p:sp>
      <p:grpSp>
        <p:nvGrpSpPr>
          <p:cNvPr id="238638" name="Group 46"/>
          <p:cNvGrpSpPr>
            <a:grpSpLocks/>
          </p:cNvGrpSpPr>
          <p:nvPr/>
        </p:nvGrpSpPr>
        <p:grpSpPr bwMode="auto">
          <a:xfrm>
            <a:off x="673100" y="2505075"/>
            <a:ext cx="8104188" cy="3151188"/>
            <a:chOff x="385" y="1600"/>
            <a:chExt cx="5105" cy="1985"/>
          </a:xfrm>
        </p:grpSpPr>
        <p:sp>
          <p:nvSpPr>
            <p:cNvPr id="238604" name="Freeform 12" descr="Horizontal brick"/>
            <p:cNvSpPr>
              <a:spLocks/>
            </p:cNvSpPr>
            <p:nvPr/>
          </p:nvSpPr>
          <p:spPr bwMode="auto">
            <a:xfrm>
              <a:off x="644" y="1613"/>
              <a:ext cx="501" cy="153"/>
            </a:xfrm>
            <a:custGeom>
              <a:avLst/>
              <a:gdLst>
                <a:gd name="T0" fmla="*/ 0 w 501"/>
                <a:gd name="T1" fmla="*/ 0 h 175"/>
                <a:gd name="T2" fmla="*/ 256 w 501"/>
                <a:gd name="T3" fmla="*/ 0 h 175"/>
                <a:gd name="T4" fmla="*/ 295 w 501"/>
                <a:gd name="T5" fmla="*/ 24 h 175"/>
                <a:gd name="T6" fmla="*/ 357 w 501"/>
                <a:gd name="T7" fmla="*/ 17 h 175"/>
                <a:gd name="T8" fmla="*/ 415 w 501"/>
                <a:gd name="T9" fmla="*/ 31 h 175"/>
                <a:gd name="T10" fmla="*/ 436 w 501"/>
                <a:gd name="T11" fmla="*/ 43 h 175"/>
                <a:gd name="T12" fmla="*/ 412 w 501"/>
                <a:gd name="T13" fmla="*/ 67 h 175"/>
                <a:gd name="T14" fmla="*/ 357 w 501"/>
                <a:gd name="T15" fmla="*/ 72 h 175"/>
                <a:gd name="T16" fmla="*/ 307 w 501"/>
                <a:gd name="T17" fmla="*/ 86 h 175"/>
                <a:gd name="T18" fmla="*/ 340 w 501"/>
                <a:gd name="T19" fmla="*/ 91 h 175"/>
                <a:gd name="T20" fmla="*/ 405 w 501"/>
                <a:gd name="T21" fmla="*/ 101 h 175"/>
                <a:gd name="T22" fmla="*/ 436 w 501"/>
                <a:gd name="T23" fmla="*/ 108 h 175"/>
                <a:gd name="T24" fmla="*/ 463 w 501"/>
                <a:gd name="T25" fmla="*/ 125 h 175"/>
                <a:gd name="T26" fmla="*/ 436 w 501"/>
                <a:gd name="T27" fmla="*/ 137 h 175"/>
                <a:gd name="T28" fmla="*/ 446 w 501"/>
                <a:gd name="T29" fmla="*/ 149 h 175"/>
                <a:gd name="T30" fmla="*/ 484 w 501"/>
                <a:gd name="T31" fmla="*/ 158 h 175"/>
                <a:gd name="T32" fmla="*/ 501 w 501"/>
                <a:gd name="T33" fmla="*/ 175 h 175"/>
                <a:gd name="T34" fmla="*/ 2 w 501"/>
                <a:gd name="T35" fmla="*/ 175 h 175"/>
                <a:gd name="T36" fmla="*/ 0 w 501"/>
                <a:gd name="T3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175">
                  <a:moveTo>
                    <a:pt x="0" y="0"/>
                  </a:moveTo>
                  <a:lnTo>
                    <a:pt x="256" y="0"/>
                  </a:lnTo>
                  <a:lnTo>
                    <a:pt x="295" y="24"/>
                  </a:lnTo>
                  <a:lnTo>
                    <a:pt x="357" y="17"/>
                  </a:lnTo>
                  <a:lnTo>
                    <a:pt x="415" y="31"/>
                  </a:lnTo>
                  <a:lnTo>
                    <a:pt x="436" y="43"/>
                  </a:lnTo>
                  <a:lnTo>
                    <a:pt x="412" y="67"/>
                  </a:lnTo>
                  <a:lnTo>
                    <a:pt x="357" y="72"/>
                  </a:lnTo>
                  <a:lnTo>
                    <a:pt x="307" y="86"/>
                  </a:lnTo>
                  <a:lnTo>
                    <a:pt x="340" y="91"/>
                  </a:lnTo>
                  <a:lnTo>
                    <a:pt x="405" y="101"/>
                  </a:lnTo>
                  <a:lnTo>
                    <a:pt x="436" y="108"/>
                  </a:lnTo>
                  <a:lnTo>
                    <a:pt x="463" y="125"/>
                  </a:lnTo>
                  <a:lnTo>
                    <a:pt x="436" y="137"/>
                  </a:lnTo>
                  <a:lnTo>
                    <a:pt x="446" y="149"/>
                  </a:lnTo>
                  <a:lnTo>
                    <a:pt x="484" y="158"/>
                  </a:lnTo>
                  <a:lnTo>
                    <a:pt x="501" y="175"/>
                  </a:lnTo>
                  <a:lnTo>
                    <a:pt x="2" y="175"/>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38605" name="Group 13"/>
            <p:cNvGrpSpPr>
              <a:grpSpLocks/>
            </p:cNvGrpSpPr>
            <p:nvPr/>
          </p:nvGrpSpPr>
          <p:grpSpPr bwMode="auto">
            <a:xfrm>
              <a:off x="644" y="1600"/>
              <a:ext cx="348" cy="1380"/>
              <a:chOff x="671" y="796"/>
              <a:chExt cx="348" cy="1380"/>
            </a:xfrm>
          </p:grpSpPr>
          <p:sp>
            <p:nvSpPr>
              <p:cNvPr id="238606" name="Freeform 14" descr="Dashed horizontal"/>
              <p:cNvSpPr>
                <a:spLocks/>
              </p:cNvSpPr>
              <p:nvPr/>
            </p:nvSpPr>
            <p:spPr bwMode="auto">
              <a:xfrm>
                <a:off x="671" y="959"/>
                <a:ext cx="237" cy="991"/>
              </a:xfrm>
              <a:custGeom>
                <a:avLst/>
                <a:gdLst>
                  <a:gd name="T0" fmla="*/ 0 w 237"/>
                  <a:gd name="T1" fmla="*/ 5 h 991"/>
                  <a:gd name="T2" fmla="*/ 0 w 237"/>
                  <a:gd name="T3" fmla="*/ 991 h 991"/>
                  <a:gd name="T4" fmla="*/ 184 w 237"/>
                  <a:gd name="T5" fmla="*/ 989 h 991"/>
                  <a:gd name="T6" fmla="*/ 177 w 237"/>
                  <a:gd name="T7" fmla="*/ 965 h 991"/>
                  <a:gd name="T8" fmla="*/ 187 w 237"/>
                  <a:gd name="T9" fmla="*/ 950 h 991"/>
                  <a:gd name="T10" fmla="*/ 144 w 237"/>
                  <a:gd name="T11" fmla="*/ 934 h 991"/>
                  <a:gd name="T12" fmla="*/ 153 w 237"/>
                  <a:gd name="T13" fmla="*/ 919 h 991"/>
                  <a:gd name="T14" fmla="*/ 192 w 237"/>
                  <a:gd name="T15" fmla="*/ 907 h 991"/>
                  <a:gd name="T16" fmla="*/ 199 w 237"/>
                  <a:gd name="T17" fmla="*/ 878 h 991"/>
                  <a:gd name="T18" fmla="*/ 180 w 237"/>
                  <a:gd name="T19" fmla="*/ 876 h 991"/>
                  <a:gd name="T20" fmla="*/ 165 w 237"/>
                  <a:gd name="T21" fmla="*/ 850 h 991"/>
                  <a:gd name="T22" fmla="*/ 146 w 237"/>
                  <a:gd name="T23" fmla="*/ 818 h 991"/>
                  <a:gd name="T24" fmla="*/ 141 w 237"/>
                  <a:gd name="T25" fmla="*/ 782 h 991"/>
                  <a:gd name="T26" fmla="*/ 151 w 237"/>
                  <a:gd name="T27" fmla="*/ 742 h 991"/>
                  <a:gd name="T28" fmla="*/ 151 w 237"/>
                  <a:gd name="T29" fmla="*/ 715 h 991"/>
                  <a:gd name="T30" fmla="*/ 192 w 237"/>
                  <a:gd name="T31" fmla="*/ 701 h 991"/>
                  <a:gd name="T32" fmla="*/ 237 w 237"/>
                  <a:gd name="T33" fmla="*/ 684 h 991"/>
                  <a:gd name="T34" fmla="*/ 189 w 237"/>
                  <a:gd name="T35" fmla="*/ 667 h 991"/>
                  <a:gd name="T36" fmla="*/ 158 w 237"/>
                  <a:gd name="T37" fmla="*/ 658 h 991"/>
                  <a:gd name="T38" fmla="*/ 158 w 237"/>
                  <a:gd name="T39" fmla="*/ 624 h 991"/>
                  <a:gd name="T40" fmla="*/ 151 w 237"/>
                  <a:gd name="T41" fmla="*/ 590 h 991"/>
                  <a:gd name="T42" fmla="*/ 148 w 237"/>
                  <a:gd name="T43" fmla="*/ 559 h 991"/>
                  <a:gd name="T44" fmla="*/ 148 w 237"/>
                  <a:gd name="T45" fmla="*/ 502 h 991"/>
                  <a:gd name="T46" fmla="*/ 151 w 237"/>
                  <a:gd name="T47" fmla="*/ 475 h 991"/>
                  <a:gd name="T48" fmla="*/ 175 w 237"/>
                  <a:gd name="T49" fmla="*/ 458 h 991"/>
                  <a:gd name="T50" fmla="*/ 148 w 237"/>
                  <a:gd name="T51" fmla="*/ 439 h 991"/>
                  <a:gd name="T52" fmla="*/ 146 w 237"/>
                  <a:gd name="T53" fmla="*/ 384 h 991"/>
                  <a:gd name="T54" fmla="*/ 170 w 237"/>
                  <a:gd name="T55" fmla="*/ 338 h 991"/>
                  <a:gd name="T56" fmla="*/ 196 w 237"/>
                  <a:gd name="T57" fmla="*/ 331 h 991"/>
                  <a:gd name="T58" fmla="*/ 172 w 237"/>
                  <a:gd name="T59" fmla="*/ 302 h 991"/>
                  <a:gd name="T60" fmla="*/ 192 w 237"/>
                  <a:gd name="T61" fmla="*/ 290 h 991"/>
                  <a:gd name="T62" fmla="*/ 201 w 237"/>
                  <a:gd name="T63" fmla="*/ 269 h 991"/>
                  <a:gd name="T64" fmla="*/ 230 w 237"/>
                  <a:gd name="T65" fmla="*/ 254 h 991"/>
                  <a:gd name="T66" fmla="*/ 196 w 237"/>
                  <a:gd name="T67" fmla="*/ 230 h 991"/>
                  <a:gd name="T68" fmla="*/ 172 w 237"/>
                  <a:gd name="T69" fmla="*/ 228 h 991"/>
                  <a:gd name="T70" fmla="*/ 144 w 237"/>
                  <a:gd name="T71" fmla="*/ 206 h 991"/>
                  <a:gd name="T72" fmla="*/ 139 w 237"/>
                  <a:gd name="T73" fmla="*/ 187 h 991"/>
                  <a:gd name="T74" fmla="*/ 163 w 237"/>
                  <a:gd name="T75" fmla="*/ 170 h 991"/>
                  <a:gd name="T76" fmla="*/ 163 w 237"/>
                  <a:gd name="T77" fmla="*/ 146 h 991"/>
                  <a:gd name="T78" fmla="*/ 148 w 237"/>
                  <a:gd name="T79" fmla="*/ 113 h 991"/>
                  <a:gd name="T80" fmla="*/ 187 w 237"/>
                  <a:gd name="T81" fmla="*/ 106 h 991"/>
                  <a:gd name="T82" fmla="*/ 192 w 237"/>
                  <a:gd name="T83" fmla="*/ 74 h 991"/>
                  <a:gd name="T84" fmla="*/ 211 w 237"/>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7" h="991">
                    <a:moveTo>
                      <a:pt x="0" y="5"/>
                    </a:moveTo>
                    <a:lnTo>
                      <a:pt x="0" y="991"/>
                    </a:lnTo>
                    <a:lnTo>
                      <a:pt x="184" y="989"/>
                    </a:lnTo>
                    <a:lnTo>
                      <a:pt x="177" y="965"/>
                    </a:lnTo>
                    <a:lnTo>
                      <a:pt x="187" y="950"/>
                    </a:lnTo>
                    <a:lnTo>
                      <a:pt x="144" y="934"/>
                    </a:lnTo>
                    <a:lnTo>
                      <a:pt x="153" y="919"/>
                    </a:lnTo>
                    <a:lnTo>
                      <a:pt x="192" y="907"/>
                    </a:lnTo>
                    <a:lnTo>
                      <a:pt x="199" y="878"/>
                    </a:lnTo>
                    <a:lnTo>
                      <a:pt x="180" y="876"/>
                    </a:lnTo>
                    <a:lnTo>
                      <a:pt x="165" y="850"/>
                    </a:lnTo>
                    <a:lnTo>
                      <a:pt x="146" y="818"/>
                    </a:lnTo>
                    <a:lnTo>
                      <a:pt x="141" y="782"/>
                    </a:lnTo>
                    <a:lnTo>
                      <a:pt x="151" y="742"/>
                    </a:lnTo>
                    <a:lnTo>
                      <a:pt x="151" y="715"/>
                    </a:lnTo>
                    <a:lnTo>
                      <a:pt x="192" y="701"/>
                    </a:lnTo>
                    <a:lnTo>
                      <a:pt x="237" y="684"/>
                    </a:lnTo>
                    <a:lnTo>
                      <a:pt x="189" y="667"/>
                    </a:lnTo>
                    <a:lnTo>
                      <a:pt x="158" y="658"/>
                    </a:lnTo>
                    <a:lnTo>
                      <a:pt x="158" y="624"/>
                    </a:lnTo>
                    <a:lnTo>
                      <a:pt x="151" y="590"/>
                    </a:lnTo>
                    <a:lnTo>
                      <a:pt x="148" y="559"/>
                    </a:lnTo>
                    <a:lnTo>
                      <a:pt x="148" y="502"/>
                    </a:lnTo>
                    <a:lnTo>
                      <a:pt x="151" y="475"/>
                    </a:lnTo>
                    <a:lnTo>
                      <a:pt x="175" y="458"/>
                    </a:lnTo>
                    <a:lnTo>
                      <a:pt x="148" y="439"/>
                    </a:lnTo>
                    <a:lnTo>
                      <a:pt x="146" y="384"/>
                    </a:lnTo>
                    <a:lnTo>
                      <a:pt x="170" y="338"/>
                    </a:lnTo>
                    <a:lnTo>
                      <a:pt x="196" y="331"/>
                    </a:lnTo>
                    <a:lnTo>
                      <a:pt x="172" y="302"/>
                    </a:lnTo>
                    <a:lnTo>
                      <a:pt x="192" y="290"/>
                    </a:lnTo>
                    <a:lnTo>
                      <a:pt x="201" y="269"/>
                    </a:lnTo>
                    <a:lnTo>
                      <a:pt x="230" y="254"/>
                    </a:lnTo>
                    <a:lnTo>
                      <a:pt x="196" y="230"/>
                    </a:lnTo>
                    <a:lnTo>
                      <a:pt x="172" y="228"/>
                    </a:lnTo>
                    <a:lnTo>
                      <a:pt x="144" y="206"/>
                    </a:lnTo>
                    <a:lnTo>
                      <a:pt x="139" y="187"/>
                    </a:lnTo>
                    <a:lnTo>
                      <a:pt x="163" y="170"/>
                    </a:lnTo>
                    <a:lnTo>
                      <a:pt x="163" y="146"/>
                    </a:lnTo>
                    <a:lnTo>
                      <a:pt x="148" y="113"/>
                    </a:lnTo>
                    <a:lnTo>
                      <a:pt x="187" y="106"/>
                    </a:lnTo>
                    <a:lnTo>
                      <a:pt x="192" y="74"/>
                    </a:lnTo>
                    <a:lnTo>
                      <a:pt x="211"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07" name="Line 15"/>
              <p:cNvSpPr>
                <a:spLocks noChangeShapeType="1"/>
              </p:cNvSpPr>
              <p:nvPr/>
            </p:nvSpPr>
            <p:spPr bwMode="auto">
              <a:xfrm>
                <a:off x="671" y="796"/>
                <a:ext cx="0" cy="1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08" name="Freeform 16" descr="Horizontal brick"/>
              <p:cNvSpPr>
                <a:spLocks/>
              </p:cNvSpPr>
              <p:nvPr/>
            </p:nvSpPr>
            <p:spPr bwMode="auto">
              <a:xfrm>
                <a:off x="671" y="1950"/>
                <a:ext cx="348" cy="226"/>
              </a:xfrm>
              <a:custGeom>
                <a:avLst/>
                <a:gdLst>
                  <a:gd name="T0" fmla="*/ 329 w 348"/>
                  <a:gd name="T1" fmla="*/ 0 h 226"/>
                  <a:gd name="T2" fmla="*/ 0 w 348"/>
                  <a:gd name="T3" fmla="*/ 0 h 226"/>
                  <a:gd name="T4" fmla="*/ 0 w 348"/>
                  <a:gd name="T5" fmla="*/ 226 h 226"/>
                  <a:gd name="T6" fmla="*/ 254 w 348"/>
                  <a:gd name="T7" fmla="*/ 226 h 226"/>
                  <a:gd name="T8" fmla="*/ 252 w 348"/>
                  <a:gd name="T9" fmla="*/ 190 h 226"/>
                  <a:gd name="T10" fmla="*/ 300 w 348"/>
                  <a:gd name="T11" fmla="*/ 161 h 226"/>
                  <a:gd name="T12" fmla="*/ 285 w 348"/>
                  <a:gd name="T13" fmla="*/ 125 h 226"/>
                  <a:gd name="T14" fmla="*/ 314 w 348"/>
                  <a:gd name="T15" fmla="*/ 113 h 226"/>
                  <a:gd name="T16" fmla="*/ 312 w 348"/>
                  <a:gd name="T17" fmla="*/ 87 h 226"/>
                  <a:gd name="T18" fmla="*/ 341 w 348"/>
                  <a:gd name="T19" fmla="*/ 70 h 226"/>
                  <a:gd name="T20" fmla="*/ 348 w 348"/>
                  <a:gd name="T21" fmla="*/ 36 h 226"/>
                  <a:gd name="T22" fmla="*/ 329 w 348"/>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226">
                    <a:moveTo>
                      <a:pt x="329" y="0"/>
                    </a:moveTo>
                    <a:lnTo>
                      <a:pt x="0" y="0"/>
                    </a:lnTo>
                    <a:lnTo>
                      <a:pt x="0" y="226"/>
                    </a:lnTo>
                    <a:lnTo>
                      <a:pt x="254" y="226"/>
                    </a:lnTo>
                    <a:lnTo>
                      <a:pt x="252" y="190"/>
                    </a:lnTo>
                    <a:lnTo>
                      <a:pt x="300" y="161"/>
                    </a:lnTo>
                    <a:lnTo>
                      <a:pt x="285" y="125"/>
                    </a:lnTo>
                    <a:lnTo>
                      <a:pt x="314" y="113"/>
                    </a:lnTo>
                    <a:lnTo>
                      <a:pt x="312" y="87"/>
                    </a:lnTo>
                    <a:lnTo>
                      <a:pt x="341" y="70"/>
                    </a:lnTo>
                    <a:lnTo>
                      <a:pt x="348" y="36"/>
                    </a:lnTo>
                    <a:lnTo>
                      <a:pt x="329"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09" name="Freeform 17" descr="10%"/>
              <p:cNvSpPr>
                <a:spLocks/>
              </p:cNvSpPr>
              <p:nvPr/>
            </p:nvSpPr>
            <p:spPr bwMode="auto">
              <a:xfrm>
                <a:off x="671" y="980"/>
                <a:ext cx="252" cy="58"/>
              </a:xfrm>
              <a:custGeom>
                <a:avLst/>
                <a:gdLst>
                  <a:gd name="T0" fmla="*/ 0 w 321"/>
                  <a:gd name="T1" fmla="*/ 55 h 55"/>
                  <a:gd name="T2" fmla="*/ 312 w 321"/>
                  <a:gd name="T3" fmla="*/ 55 h 55"/>
                  <a:gd name="T4" fmla="*/ 319 w 321"/>
                  <a:gd name="T5" fmla="*/ 36 h 55"/>
                  <a:gd name="T6" fmla="*/ 314 w 321"/>
                  <a:gd name="T7" fmla="*/ 22 h 55"/>
                  <a:gd name="T8" fmla="*/ 321 w 321"/>
                  <a:gd name="T9" fmla="*/ 0 h 55"/>
                  <a:gd name="T10" fmla="*/ 7 w 321"/>
                  <a:gd name="T11" fmla="*/ 0 h 55"/>
                </a:gdLst>
                <a:ahLst/>
                <a:cxnLst>
                  <a:cxn ang="0">
                    <a:pos x="T0" y="T1"/>
                  </a:cxn>
                  <a:cxn ang="0">
                    <a:pos x="T2" y="T3"/>
                  </a:cxn>
                  <a:cxn ang="0">
                    <a:pos x="T4" y="T5"/>
                  </a:cxn>
                  <a:cxn ang="0">
                    <a:pos x="T6" y="T7"/>
                  </a:cxn>
                  <a:cxn ang="0">
                    <a:pos x="T8" y="T9"/>
                  </a:cxn>
                  <a:cxn ang="0">
                    <a:pos x="T10" y="T11"/>
                  </a:cxn>
                </a:cxnLst>
                <a:rect l="0" t="0" r="r" b="b"/>
                <a:pathLst>
                  <a:path w="321" h="55">
                    <a:moveTo>
                      <a:pt x="0" y="55"/>
                    </a:moveTo>
                    <a:lnTo>
                      <a:pt x="312" y="55"/>
                    </a:lnTo>
                    <a:lnTo>
                      <a:pt x="319" y="36"/>
                    </a:lnTo>
                    <a:lnTo>
                      <a:pt x="314" y="22"/>
                    </a:lnTo>
                    <a:lnTo>
                      <a:pt x="321" y="0"/>
                    </a:lnTo>
                    <a:lnTo>
                      <a:pt x="7"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610" name="Group 18"/>
            <p:cNvGrpSpPr>
              <a:grpSpLocks/>
            </p:cNvGrpSpPr>
            <p:nvPr/>
          </p:nvGrpSpPr>
          <p:grpSpPr bwMode="auto">
            <a:xfrm>
              <a:off x="1363" y="1684"/>
              <a:ext cx="276" cy="1189"/>
              <a:chOff x="1740" y="757"/>
              <a:chExt cx="248" cy="1189"/>
            </a:xfrm>
          </p:grpSpPr>
          <p:sp>
            <p:nvSpPr>
              <p:cNvPr id="238611" name="Freeform 19" descr="Dashed horizontal"/>
              <p:cNvSpPr>
                <a:spLocks/>
              </p:cNvSpPr>
              <p:nvPr/>
            </p:nvSpPr>
            <p:spPr bwMode="auto">
              <a:xfrm>
                <a:off x="1740" y="828"/>
                <a:ext cx="170" cy="1030"/>
              </a:xfrm>
              <a:custGeom>
                <a:avLst/>
                <a:gdLst>
                  <a:gd name="T0" fmla="*/ 0 w 170"/>
                  <a:gd name="T1" fmla="*/ 12 h 1018"/>
                  <a:gd name="T2" fmla="*/ 0 w 170"/>
                  <a:gd name="T3" fmla="*/ 1018 h 1018"/>
                  <a:gd name="T4" fmla="*/ 146 w 170"/>
                  <a:gd name="T5" fmla="*/ 1018 h 1018"/>
                  <a:gd name="T6" fmla="*/ 137 w 170"/>
                  <a:gd name="T7" fmla="*/ 1001 h 1018"/>
                  <a:gd name="T8" fmla="*/ 137 w 170"/>
                  <a:gd name="T9" fmla="*/ 982 h 1018"/>
                  <a:gd name="T10" fmla="*/ 158 w 170"/>
                  <a:gd name="T11" fmla="*/ 974 h 1018"/>
                  <a:gd name="T12" fmla="*/ 146 w 170"/>
                  <a:gd name="T13" fmla="*/ 955 h 1018"/>
                  <a:gd name="T14" fmla="*/ 146 w 170"/>
                  <a:gd name="T15" fmla="*/ 924 h 1018"/>
                  <a:gd name="T16" fmla="*/ 125 w 170"/>
                  <a:gd name="T17" fmla="*/ 910 h 1018"/>
                  <a:gd name="T18" fmla="*/ 113 w 170"/>
                  <a:gd name="T19" fmla="*/ 893 h 1018"/>
                  <a:gd name="T20" fmla="*/ 139 w 170"/>
                  <a:gd name="T21" fmla="*/ 878 h 1018"/>
                  <a:gd name="T22" fmla="*/ 139 w 170"/>
                  <a:gd name="T23" fmla="*/ 854 h 1018"/>
                  <a:gd name="T24" fmla="*/ 113 w 170"/>
                  <a:gd name="T25" fmla="*/ 838 h 1018"/>
                  <a:gd name="T26" fmla="*/ 137 w 170"/>
                  <a:gd name="T27" fmla="*/ 826 h 1018"/>
                  <a:gd name="T28" fmla="*/ 122 w 170"/>
                  <a:gd name="T29" fmla="*/ 799 h 1018"/>
                  <a:gd name="T30" fmla="*/ 122 w 170"/>
                  <a:gd name="T31" fmla="*/ 778 h 1018"/>
                  <a:gd name="T32" fmla="*/ 142 w 170"/>
                  <a:gd name="T33" fmla="*/ 763 h 1018"/>
                  <a:gd name="T34" fmla="*/ 158 w 170"/>
                  <a:gd name="T35" fmla="*/ 734 h 1018"/>
                  <a:gd name="T36" fmla="*/ 170 w 170"/>
                  <a:gd name="T37" fmla="*/ 708 h 1018"/>
                  <a:gd name="T38" fmla="*/ 166 w 170"/>
                  <a:gd name="T39" fmla="*/ 689 h 1018"/>
                  <a:gd name="T40" fmla="*/ 146 w 170"/>
                  <a:gd name="T41" fmla="*/ 660 h 1018"/>
                  <a:gd name="T42" fmla="*/ 144 w 170"/>
                  <a:gd name="T43" fmla="*/ 631 h 1018"/>
                  <a:gd name="T44" fmla="*/ 142 w 170"/>
                  <a:gd name="T45" fmla="*/ 602 h 1018"/>
                  <a:gd name="T46" fmla="*/ 137 w 170"/>
                  <a:gd name="T47" fmla="*/ 576 h 1018"/>
                  <a:gd name="T48" fmla="*/ 146 w 170"/>
                  <a:gd name="T49" fmla="*/ 552 h 1018"/>
                  <a:gd name="T50" fmla="*/ 134 w 170"/>
                  <a:gd name="T51" fmla="*/ 530 h 1018"/>
                  <a:gd name="T52" fmla="*/ 127 w 170"/>
                  <a:gd name="T53" fmla="*/ 509 h 1018"/>
                  <a:gd name="T54" fmla="*/ 134 w 170"/>
                  <a:gd name="T55" fmla="*/ 497 h 1018"/>
                  <a:gd name="T56" fmla="*/ 144 w 170"/>
                  <a:gd name="T57" fmla="*/ 470 h 1018"/>
                  <a:gd name="T58" fmla="*/ 122 w 170"/>
                  <a:gd name="T59" fmla="*/ 425 h 1018"/>
                  <a:gd name="T60" fmla="*/ 130 w 170"/>
                  <a:gd name="T61" fmla="*/ 406 h 1018"/>
                  <a:gd name="T62" fmla="*/ 146 w 170"/>
                  <a:gd name="T63" fmla="*/ 382 h 1018"/>
                  <a:gd name="T64" fmla="*/ 122 w 170"/>
                  <a:gd name="T65" fmla="*/ 362 h 1018"/>
                  <a:gd name="T66" fmla="*/ 122 w 170"/>
                  <a:gd name="T67" fmla="*/ 346 h 1018"/>
                  <a:gd name="T68" fmla="*/ 142 w 170"/>
                  <a:gd name="T69" fmla="*/ 324 h 1018"/>
                  <a:gd name="T70" fmla="*/ 142 w 170"/>
                  <a:gd name="T71" fmla="*/ 300 h 1018"/>
                  <a:gd name="T72" fmla="*/ 127 w 170"/>
                  <a:gd name="T73" fmla="*/ 283 h 1018"/>
                  <a:gd name="T74" fmla="*/ 137 w 170"/>
                  <a:gd name="T75" fmla="*/ 269 h 1018"/>
                  <a:gd name="T76" fmla="*/ 125 w 170"/>
                  <a:gd name="T77" fmla="*/ 235 h 1018"/>
                  <a:gd name="T78" fmla="*/ 144 w 170"/>
                  <a:gd name="T79" fmla="*/ 216 h 1018"/>
                  <a:gd name="T80" fmla="*/ 137 w 170"/>
                  <a:gd name="T81" fmla="*/ 154 h 1018"/>
                  <a:gd name="T82" fmla="*/ 134 w 170"/>
                  <a:gd name="T83" fmla="*/ 89 h 1018"/>
                  <a:gd name="T84" fmla="*/ 122 w 170"/>
                  <a:gd name="T85" fmla="*/ 67 h 1018"/>
                  <a:gd name="T86" fmla="*/ 132 w 170"/>
                  <a:gd name="T87" fmla="*/ 29 h 1018"/>
                  <a:gd name="T88" fmla="*/ 134 w 170"/>
                  <a:gd name="T89"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0" h="1018">
                    <a:moveTo>
                      <a:pt x="0" y="12"/>
                    </a:moveTo>
                    <a:lnTo>
                      <a:pt x="0" y="1018"/>
                    </a:lnTo>
                    <a:lnTo>
                      <a:pt x="146" y="1018"/>
                    </a:lnTo>
                    <a:lnTo>
                      <a:pt x="137" y="1001"/>
                    </a:lnTo>
                    <a:lnTo>
                      <a:pt x="137" y="982"/>
                    </a:lnTo>
                    <a:lnTo>
                      <a:pt x="158" y="974"/>
                    </a:lnTo>
                    <a:lnTo>
                      <a:pt x="146" y="955"/>
                    </a:lnTo>
                    <a:lnTo>
                      <a:pt x="146" y="924"/>
                    </a:lnTo>
                    <a:lnTo>
                      <a:pt x="125" y="910"/>
                    </a:lnTo>
                    <a:lnTo>
                      <a:pt x="113" y="893"/>
                    </a:lnTo>
                    <a:lnTo>
                      <a:pt x="139" y="878"/>
                    </a:lnTo>
                    <a:lnTo>
                      <a:pt x="139" y="854"/>
                    </a:lnTo>
                    <a:lnTo>
                      <a:pt x="113" y="838"/>
                    </a:lnTo>
                    <a:lnTo>
                      <a:pt x="137" y="826"/>
                    </a:lnTo>
                    <a:lnTo>
                      <a:pt x="122" y="799"/>
                    </a:lnTo>
                    <a:lnTo>
                      <a:pt x="122" y="778"/>
                    </a:lnTo>
                    <a:lnTo>
                      <a:pt x="142" y="763"/>
                    </a:lnTo>
                    <a:lnTo>
                      <a:pt x="158" y="734"/>
                    </a:lnTo>
                    <a:lnTo>
                      <a:pt x="170" y="708"/>
                    </a:lnTo>
                    <a:lnTo>
                      <a:pt x="166" y="689"/>
                    </a:lnTo>
                    <a:lnTo>
                      <a:pt x="146" y="660"/>
                    </a:lnTo>
                    <a:lnTo>
                      <a:pt x="144" y="631"/>
                    </a:lnTo>
                    <a:lnTo>
                      <a:pt x="142" y="602"/>
                    </a:lnTo>
                    <a:lnTo>
                      <a:pt x="137" y="576"/>
                    </a:lnTo>
                    <a:lnTo>
                      <a:pt x="146" y="552"/>
                    </a:lnTo>
                    <a:lnTo>
                      <a:pt x="134" y="530"/>
                    </a:lnTo>
                    <a:lnTo>
                      <a:pt x="127" y="509"/>
                    </a:lnTo>
                    <a:lnTo>
                      <a:pt x="134" y="497"/>
                    </a:lnTo>
                    <a:lnTo>
                      <a:pt x="144" y="470"/>
                    </a:lnTo>
                    <a:lnTo>
                      <a:pt x="122" y="425"/>
                    </a:lnTo>
                    <a:lnTo>
                      <a:pt x="130" y="406"/>
                    </a:lnTo>
                    <a:lnTo>
                      <a:pt x="146" y="382"/>
                    </a:lnTo>
                    <a:lnTo>
                      <a:pt x="122" y="362"/>
                    </a:lnTo>
                    <a:lnTo>
                      <a:pt x="122" y="346"/>
                    </a:lnTo>
                    <a:lnTo>
                      <a:pt x="142" y="324"/>
                    </a:lnTo>
                    <a:lnTo>
                      <a:pt x="142" y="300"/>
                    </a:lnTo>
                    <a:lnTo>
                      <a:pt x="127" y="283"/>
                    </a:lnTo>
                    <a:lnTo>
                      <a:pt x="137" y="269"/>
                    </a:lnTo>
                    <a:lnTo>
                      <a:pt x="125" y="235"/>
                    </a:lnTo>
                    <a:lnTo>
                      <a:pt x="144" y="216"/>
                    </a:lnTo>
                    <a:lnTo>
                      <a:pt x="137" y="154"/>
                    </a:lnTo>
                    <a:lnTo>
                      <a:pt x="134" y="89"/>
                    </a:lnTo>
                    <a:lnTo>
                      <a:pt x="122" y="67"/>
                    </a:lnTo>
                    <a:lnTo>
                      <a:pt x="132" y="29"/>
                    </a:lnTo>
                    <a:lnTo>
                      <a:pt x="134"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2" name="Line 20"/>
              <p:cNvSpPr>
                <a:spLocks noChangeShapeType="1"/>
              </p:cNvSpPr>
              <p:nvPr/>
            </p:nvSpPr>
            <p:spPr bwMode="auto">
              <a:xfrm>
                <a:off x="1740" y="799"/>
                <a:ext cx="0" cy="114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3" name="Freeform 21" descr="Horizontal brick"/>
              <p:cNvSpPr>
                <a:spLocks/>
              </p:cNvSpPr>
              <p:nvPr/>
            </p:nvSpPr>
            <p:spPr bwMode="auto">
              <a:xfrm>
                <a:off x="1740" y="1853"/>
                <a:ext cx="243" cy="72"/>
              </a:xfrm>
              <a:custGeom>
                <a:avLst/>
                <a:gdLst>
                  <a:gd name="T0" fmla="*/ 243 w 243"/>
                  <a:gd name="T1" fmla="*/ 0 h 72"/>
                  <a:gd name="T2" fmla="*/ 0 w 243"/>
                  <a:gd name="T3" fmla="*/ 0 h 72"/>
                  <a:gd name="T4" fmla="*/ 0 w 243"/>
                  <a:gd name="T5" fmla="*/ 72 h 72"/>
                  <a:gd name="T6" fmla="*/ 197 w 243"/>
                  <a:gd name="T7" fmla="*/ 72 h 72"/>
                  <a:gd name="T8" fmla="*/ 180 w 243"/>
                  <a:gd name="T9" fmla="*/ 45 h 72"/>
                  <a:gd name="T10" fmla="*/ 195 w 243"/>
                  <a:gd name="T11" fmla="*/ 41 h 72"/>
                  <a:gd name="T12" fmla="*/ 185 w 243"/>
                  <a:gd name="T13" fmla="*/ 19 h 72"/>
                  <a:gd name="T14" fmla="*/ 226 w 243"/>
                  <a:gd name="T15" fmla="*/ 7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72">
                    <a:moveTo>
                      <a:pt x="243" y="0"/>
                    </a:moveTo>
                    <a:lnTo>
                      <a:pt x="0" y="0"/>
                    </a:lnTo>
                    <a:lnTo>
                      <a:pt x="0" y="72"/>
                    </a:lnTo>
                    <a:lnTo>
                      <a:pt x="197" y="72"/>
                    </a:lnTo>
                    <a:lnTo>
                      <a:pt x="180" y="45"/>
                    </a:lnTo>
                    <a:lnTo>
                      <a:pt x="195" y="41"/>
                    </a:lnTo>
                    <a:lnTo>
                      <a:pt x="185" y="19"/>
                    </a:lnTo>
                    <a:lnTo>
                      <a:pt x="226" y="7"/>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4" name="Freeform 22" descr="Horizontal brick"/>
              <p:cNvSpPr>
                <a:spLocks/>
              </p:cNvSpPr>
              <p:nvPr/>
            </p:nvSpPr>
            <p:spPr bwMode="auto">
              <a:xfrm>
                <a:off x="1740" y="757"/>
                <a:ext cx="248" cy="79"/>
              </a:xfrm>
              <a:custGeom>
                <a:avLst/>
                <a:gdLst>
                  <a:gd name="T0" fmla="*/ 0 w 248"/>
                  <a:gd name="T1" fmla="*/ 70 h 79"/>
                  <a:gd name="T2" fmla="*/ 0 w 248"/>
                  <a:gd name="T3" fmla="*/ 0 h 79"/>
                  <a:gd name="T4" fmla="*/ 224 w 248"/>
                  <a:gd name="T5" fmla="*/ 0 h 79"/>
                  <a:gd name="T6" fmla="*/ 197 w 248"/>
                  <a:gd name="T7" fmla="*/ 19 h 79"/>
                  <a:gd name="T8" fmla="*/ 219 w 248"/>
                  <a:gd name="T9" fmla="*/ 27 h 79"/>
                  <a:gd name="T10" fmla="*/ 200 w 248"/>
                  <a:gd name="T11" fmla="*/ 34 h 79"/>
                  <a:gd name="T12" fmla="*/ 248 w 248"/>
                  <a:gd name="T13" fmla="*/ 51 h 79"/>
                  <a:gd name="T14" fmla="*/ 221 w 248"/>
                  <a:gd name="T15" fmla="*/ 58 h 79"/>
                  <a:gd name="T16" fmla="*/ 248 w 248"/>
                  <a:gd name="T17" fmla="*/ 65 h 79"/>
                  <a:gd name="T18" fmla="*/ 207 w 248"/>
                  <a:gd name="T19" fmla="*/ 79 h 79"/>
                  <a:gd name="T20" fmla="*/ 17 w 248"/>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9">
                    <a:moveTo>
                      <a:pt x="0" y="70"/>
                    </a:moveTo>
                    <a:lnTo>
                      <a:pt x="0" y="0"/>
                    </a:lnTo>
                    <a:lnTo>
                      <a:pt x="224" y="0"/>
                    </a:lnTo>
                    <a:lnTo>
                      <a:pt x="197" y="19"/>
                    </a:lnTo>
                    <a:lnTo>
                      <a:pt x="219" y="27"/>
                    </a:lnTo>
                    <a:lnTo>
                      <a:pt x="200" y="34"/>
                    </a:lnTo>
                    <a:lnTo>
                      <a:pt x="248" y="51"/>
                    </a:lnTo>
                    <a:lnTo>
                      <a:pt x="221" y="58"/>
                    </a:lnTo>
                    <a:lnTo>
                      <a:pt x="248" y="65"/>
                    </a:lnTo>
                    <a:lnTo>
                      <a:pt x="207" y="79"/>
                    </a:lnTo>
                    <a:lnTo>
                      <a:pt x="17" y="79"/>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5" name="Freeform 23" descr="10%"/>
              <p:cNvSpPr>
                <a:spLocks/>
              </p:cNvSpPr>
              <p:nvPr/>
            </p:nvSpPr>
            <p:spPr bwMode="auto">
              <a:xfrm>
                <a:off x="1740" y="922"/>
                <a:ext cx="158" cy="64"/>
              </a:xfrm>
              <a:custGeom>
                <a:avLst/>
                <a:gdLst>
                  <a:gd name="T0" fmla="*/ 0 w 151"/>
                  <a:gd name="T1" fmla="*/ 0 h 64"/>
                  <a:gd name="T2" fmla="*/ 146 w 151"/>
                  <a:gd name="T3" fmla="*/ 2 h 64"/>
                  <a:gd name="T4" fmla="*/ 151 w 151"/>
                  <a:gd name="T5" fmla="*/ 26 h 64"/>
                  <a:gd name="T6" fmla="*/ 144 w 151"/>
                  <a:gd name="T7" fmla="*/ 48 h 64"/>
                  <a:gd name="T8" fmla="*/ 146 w 151"/>
                  <a:gd name="T9" fmla="*/ 64 h 64"/>
                  <a:gd name="T10" fmla="*/ 0 w 151"/>
                  <a:gd name="T11" fmla="*/ 64 h 64"/>
                </a:gdLst>
                <a:ahLst/>
                <a:cxnLst>
                  <a:cxn ang="0">
                    <a:pos x="T0" y="T1"/>
                  </a:cxn>
                  <a:cxn ang="0">
                    <a:pos x="T2" y="T3"/>
                  </a:cxn>
                  <a:cxn ang="0">
                    <a:pos x="T4" y="T5"/>
                  </a:cxn>
                  <a:cxn ang="0">
                    <a:pos x="T6" y="T7"/>
                  </a:cxn>
                  <a:cxn ang="0">
                    <a:pos x="T8" y="T9"/>
                  </a:cxn>
                  <a:cxn ang="0">
                    <a:pos x="T10" y="T11"/>
                  </a:cxn>
                </a:cxnLst>
                <a:rect l="0" t="0" r="r" b="b"/>
                <a:pathLst>
                  <a:path w="151" h="64">
                    <a:moveTo>
                      <a:pt x="0" y="0"/>
                    </a:moveTo>
                    <a:lnTo>
                      <a:pt x="146" y="2"/>
                    </a:lnTo>
                    <a:lnTo>
                      <a:pt x="151" y="26"/>
                    </a:lnTo>
                    <a:lnTo>
                      <a:pt x="144" y="48"/>
                    </a:lnTo>
                    <a:lnTo>
                      <a:pt x="146" y="64"/>
                    </a:lnTo>
                    <a:lnTo>
                      <a:pt x="0" y="6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6" name="Freeform 24" descr="10%"/>
              <p:cNvSpPr>
                <a:spLocks/>
              </p:cNvSpPr>
              <p:nvPr/>
            </p:nvSpPr>
            <p:spPr bwMode="auto">
              <a:xfrm>
                <a:off x="1740" y="1260"/>
                <a:ext cx="173" cy="34"/>
              </a:xfrm>
              <a:custGeom>
                <a:avLst/>
                <a:gdLst>
                  <a:gd name="T0" fmla="*/ 2 w 173"/>
                  <a:gd name="T1" fmla="*/ 0 h 34"/>
                  <a:gd name="T2" fmla="*/ 137 w 173"/>
                  <a:gd name="T3" fmla="*/ 0 h 34"/>
                  <a:gd name="T4" fmla="*/ 151 w 173"/>
                  <a:gd name="T5" fmla="*/ 12 h 34"/>
                  <a:gd name="T6" fmla="*/ 173 w 173"/>
                  <a:gd name="T7" fmla="*/ 22 h 34"/>
                  <a:gd name="T8" fmla="*/ 166 w 173"/>
                  <a:gd name="T9" fmla="*/ 34 h 34"/>
                  <a:gd name="T10" fmla="*/ 142 w 173"/>
                  <a:gd name="T11" fmla="*/ 34 h 34"/>
                  <a:gd name="T12" fmla="*/ 0 w 17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73" h="34">
                    <a:moveTo>
                      <a:pt x="2" y="0"/>
                    </a:moveTo>
                    <a:lnTo>
                      <a:pt x="137" y="0"/>
                    </a:lnTo>
                    <a:lnTo>
                      <a:pt x="151" y="12"/>
                    </a:lnTo>
                    <a:lnTo>
                      <a:pt x="173" y="22"/>
                    </a:lnTo>
                    <a:lnTo>
                      <a:pt x="166" y="34"/>
                    </a:lnTo>
                    <a:lnTo>
                      <a:pt x="142" y="34"/>
                    </a:lnTo>
                    <a:lnTo>
                      <a:pt x="0" y="3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17" name="Freeform 25" descr="10%"/>
              <p:cNvSpPr>
                <a:spLocks/>
              </p:cNvSpPr>
              <p:nvPr/>
            </p:nvSpPr>
            <p:spPr bwMode="auto">
              <a:xfrm>
                <a:off x="1740" y="846"/>
                <a:ext cx="156" cy="48"/>
              </a:xfrm>
              <a:custGeom>
                <a:avLst/>
                <a:gdLst>
                  <a:gd name="T0" fmla="*/ 0 w 156"/>
                  <a:gd name="T1" fmla="*/ 48 h 48"/>
                  <a:gd name="T2" fmla="*/ 149 w 156"/>
                  <a:gd name="T3" fmla="*/ 48 h 48"/>
                  <a:gd name="T4" fmla="*/ 156 w 156"/>
                  <a:gd name="T5" fmla="*/ 34 h 48"/>
                  <a:gd name="T6" fmla="*/ 154 w 156"/>
                  <a:gd name="T7" fmla="*/ 10 h 48"/>
                  <a:gd name="T8" fmla="*/ 0 w 156"/>
                  <a:gd name="T9" fmla="*/ 0 h 48"/>
                </a:gdLst>
                <a:ahLst/>
                <a:cxnLst>
                  <a:cxn ang="0">
                    <a:pos x="T0" y="T1"/>
                  </a:cxn>
                  <a:cxn ang="0">
                    <a:pos x="T2" y="T3"/>
                  </a:cxn>
                  <a:cxn ang="0">
                    <a:pos x="T4" y="T5"/>
                  </a:cxn>
                  <a:cxn ang="0">
                    <a:pos x="T6" y="T7"/>
                  </a:cxn>
                  <a:cxn ang="0">
                    <a:pos x="T8" y="T9"/>
                  </a:cxn>
                </a:cxnLst>
                <a:rect l="0" t="0" r="r" b="b"/>
                <a:pathLst>
                  <a:path w="156" h="48">
                    <a:moveTo>
                      <a:pt x="0" y="48"/>
                    </a:moveTo>
                    <a:lnTo>
                      <a:pt x="149" y="48"/>
                    </a:lnTo>
                    <a:lnTo>
                      <a:pt x="156" y="34"/>
                    </a:lnTo>
                    <a:lnTo>
                      <a:pt x="154" y="1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618" name="Group 26"/>
            <p:cNvGrpSpPr>
              <a:grpSpLocks/>
            </p:cNvGrpSpPr>
            <p:nvPr/>
          </p:nvGrpSpPr>
          <p:grpSpPr bwMode="auto">
            <a:xfrm>
              <a:off x="4933" y="1616"/>
              <a:ext cx="339" cy="1969"/>
              <a:chOff x="4806" y="1215"/>
              <a:chExt cx="339" cy="1941"/>
            </a:xfrm>
          </p:grpSpPr>
          <p:sp>
            <p:nvSpPr>
              <p:cNvPr id="238619" name="Freeform 27" descr="Dashed horizontal"/>
              <p:cNvSpPr>
                <a:spLocks/>
              </p:cNvSpPr>
              <p:nvPr/>
            </p:nvSpPr>
            <p:spPr bwMode="auto">
              <a:xfrm>
                <a:off x="4806" y="1281"/>
                <a:ext cx="249" cy="1806"/>
              </a:xfrm>
              <a:custGeom>
                <a:avLst/>
                <a:gdLst>
                  <a:gd name="T0" fmla="*/ 0 w 249"/>
                  <a:gd name="T1" fmla="*/ 0 h 1806"/>
                  <a:gd name="T2" fmla="*/ 0 w 249"/>
                  <a:gd name="T3" fmla="*/ 1764 h 1806"/>
                  <a:gd name="T4" fmla="*/ 0 w 249"/>
                  <a:gd name="T5" fmla="*/ 1806 h 1806"/>
                  <a:gd name="T6" fmla="*/ 195 w 249"/>
                  <a:gd name="T7" fmla="*/ 1806 h 1806"/>
                  <a:gd name="T8" fmla="*/ 195 w 249"/>
                  <a:gd name="T9" fmla="*/ 1728 h 1806"/>
                  <a:gd name="T10" fmla="*/ 180 w 249"/>
                  <a:gd name="T11" fmla="*/ 1686 h 1806"/>
                  <a:gd name="T12" fmla="*/ 162 w 249"/>
                  <a:gd name="T13" fmla="*/ 1620 h 1806"/>
                  <a:gd name="T14" fmla="*/ 192 w 249"/>
                  <a:gd name="T15" fmla="*/ 1590 h 1806"/>
                  <a:gd name="T16" fmla="*/ 192 w 249"/>
                  <a:gd name="T17" fmla="*/ 1533 h 1806"/>
                  <a:gd name="T18" fmla="*/ 162 w 249"/>
                  <a:gd name="T19" fmla="*/ 1473 h 1806"/>
                  <a:gd name="T20" fmla="*/ 204 w 249"/>
                  <a:gd name="T21" fmla="*/ 1437 h 1806"/>
                  <a:gd name="T22" fmla="*/ 183 w 249"/>
                  <a:gd name="T23" fmla="*/ 1404 h 1806"/>
                  <a:gd name="T24" fmla="*/ 171 w 249"/>
                  <a:gd name="T25" fmla="*/ 1344 h 1806"/>
                  <a:gd name="T26" fmla="*/ 213 w 249"/>
                  <a:gd name="T27" fmla="*/ 1326 h 1806"/>
                  <a:gd name="T28" fmla="*/ 213 w 249"/>
                  <a:gd name="T29" fmla="*/ 1284 h 1806"/>
                  <a:gd name="T30" fmla="*/ 174 w 249"/>
                  <a:gd name="T31" fmla="*/ 1248 h 1806"/>
                  <a:gd name="T32" fmla="*/ 207 w 249"/>
                  <a:gd name="T33" fmla="*/ 1209 h 1806"/>
                  <a:gd name="T34" fmla="*/ 195 w 249"/>
                  <a:gd name="T35" fmla="*/ 1152 h 1806"/>
                  <a:gd name="T36" fmla="*/ 213 w 249"/>
                  <a:gd name="T37" fmla="*/ 1140 h 1806"/>
                  <a:gd name="T38" fmla="*/ 207 w 249"/>
                  <a:gd name="T39" fmla="*/ 1110 h 1806"/>
                  <a:gd name="T40" fmla="*/ 207 w 249"/>
                  <a:gd name="T41" fmla="*/ 1026 h 1806"/>
                  <a:gd name="T42" fmla="*/ 210 w 249"/>
                  <a:gd name="T43" fmla="*/ 972 h 1806"/>
                  <a:gd name="T44" fmla="*/ 207 w 249"/>
                  <a:gd name="T45" fmla="*/ 924 h 1806"/>
                  <a:gd name="T46" fmla="*/ 195 w 249"/>
                  <a:gd name="T47" fmla="*/ 873 h 1806"/>
                  <a:gd name="T48" fmla="*/ 204 w 249"/>
                  <a:gd name="T49" fmla="*/ 843 h 1806"/>
                  <a:gd name="T50" fmla="*/ 249 w 249"/>
                  <a:gd name="T51" fmla="*/ 813 h 1806"/>
                  <a:gd name="T52" fmla="*/ 210 w 249"/>
                  <a:gd name="T53" fmla="*/ 762 h 1806"/>
                  <a:gd name="T54" fmla="*/ 207 w 249"/>
                  <a:gd name="T55" fmla="*/ 696 h 1806"/>
                  <a:gd name="T56" fmla="*/ 201 w 249"/>
                  <a:gd name="T57" fmla="*/ 615 h 1806"/>
                  <a:gd name="T58" fmla="*/ 216 w 249"/>
                  <a:gd name="T59" fmla="*/ 543 h 1806"/>
                  <a:gd name="T60" fmla="*/ 210 w 249"/>
                  <a:gd name="T61" fmla="*/ 471 h 1806"/>
                  <a:gd name="T62" fmla="*/ 216 w 249"/>
                  <a:gd name="T63" fmla="*/ 408 h 1806"/>
                  <a:gd name="T64" fmla="*/ 228 w 249"/>
                  <a:gd name="T65" fmla="*/ 336 h 1806"/>
                  <a:gd name="T66" fmla="*/ 207 w 249"/>
                  <a:gd name="T67" fmla="*/ 297 h 1806"/>
                  <a:gd name="T68" fmla="*/ 213 w 249"/>
                  <a:gd name="T69" fmla="*/ 243 h 1806"/>
                  <a:gd name="T70" fmla="*/ 237 w 249"/>
                  <a:gd name="T71" fmla="*/ 222 h 1806"/>
                  <a:gd name="T72" fmla="*/ 225 w 249"/>
                  <a:gd name="T73" fmla="*/ 207 h 1806"/>
                  <a:gd name="T74" fmla="*/ 249 w 249"/>
                  <a:gd name="T75" fmla="*/ 159 h 1806"/>
                  <a:gd name="T76" fmla="*/ 225 w 249"/>
                  <a:gd name="T77" fmla="*/ 123 h 1806"/>
                  <a:gd name="T78" fmla="*/ 237 w 249"/>
                  <a:gd name="T79" fmla="*/ 93 h 1806"/>
                  <a:gd name="T80" fmla="*/ 225 w 249"/>
                  <a:gd name="T81" fmla="*/ 39 h 1806"/>
                  <a:gd name="T82" fmla="*/ 222 w 249"/>
                  <a:gd name="T83" fmla="*/ 1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806">
                    <a:moveTo>
                      <a:pt x="0" y="0"/>
                    </a:moveTo>
                    <a:lnTo>
                      <a:pt x="0" y="1764"/>
                    </a:lnTo>
                    <a:lnTo>
                      <a:pt x="0" y="1806"/>
                    </a:lnTo>
                    <a:lnTo>
                      <a:pt x="195" y="1806"/>
                    </a:lnTo>
                    <a:lnTo>
                      <a:pt x="195" y="1728"/>
                    </a:lnTo>
                    <a:lnTo>
                      <a:pt x="180" y="1686"/>
                    </a:lnTo>
                    <a:lnTo>
                      <a:pt x="162" y="1620"/>
                    </a:lnTo>
                    <a:lnTo>
                      <a:pt x="192" y="1590"/>
                    </a:lnTo>
                    <a:lnTo>
                      <a:pt x="192" y="1533"/>
                    </a:lnTo>
                    <a:lnTo>
                      <a:pt x="162" y="1473"/>
                    </a:lnTo>
                    <a:lnTo>
                      <a:pt x="204" y="1437"/>
                    </a:lnTo>
                    <a:lnTo>
                      <a:pt x="183" y="1404"/>
                    </a:lnTo>
                    <a:lnTo>
                      <a:pt x="171" y="1344"/>
                    </a:lnTo>
                    <a:lnTo>
                      <a:pt x="213" y="1326"/>
                    </a:lnTo>
                    <a:lnTo>
                      <a:pt x="213" y="1284"/>
                    </a:lnTo>
                    <a:lnTo>
                      <a:pt x="174" y="1248"/>
                    </a:lnTo>
                    <a:lnTo>
                      <a:pt x="207" y="1209"/>
                    </a:lnTo>
                    <a:lnTo>
                      <a:pt x="195" y="1152"/>
                    </a:lnTo>
                    <a:lnTo>
                      <a:pt x="213" y="1140"/>
                    </a:lnTo>
                    <a:lnTo>
                      <a:pt x="207" y="1110"/>
                    </a:lnTo>
                    <a:lnTo>
                      <a:pt x="207" y="1026"/>
                    </a:lnTo>
                    <a:lnTo>
                      <a:pt x="210" y="972"/>
                    </a:lnTo>
                    <a:lnTo>
                      <a:pt x="207" y="924"/>
                    </a:lnTo>
                    <a:lnTo>
                      <a:pt x="195" y="873"/>
                    </a:lnTo>
                    <a:lnTo>
                      <a:pt x="204" y="843"/>
                    </a:lnTo>
                    <a:lnTo>
                      <a:pt x="249" y="813"/>
                    </a:lnTo>
                    <a:lnTo>
                      <a:pt x="210" y="762"/>
                    </a:lnTo>
                    <a:lnTo>
                      <a:pt x="207" y="696"/>
                    </a:lnTo>
                    <a:lnTo>
                      <a:pt x="201" y="615"/>
                    </a:lnTo>
                    <a:lnTo>
                      <a:pt x="216" y="543"/>
                    </a:lnTo>
                    <a:lnTo>
                      <a:pt x="210" y="471"/>
                    </a:lnTo>
                    <a:lnTo>
                      <a:pt x="216" y="408"/>
                    </a:lnTo>
                    <a:lnTo>
                      <a:pt x="228" y="336"/>
                    </a:lnTo>
                    <a:lnTo>
                      <a:pt x="207" y="297"/>
                    </a:lnTo>
                    <a:lnTo>
                      <a:pt x="213" y="243"/>
                    </a:lnTo>
                    <a:lnTo>
                      <a:pt x="237" y="222"/>
                    </a:lnTo>
                    <a:lnTo>
                      <a:pt x="225" y="207"/>
                    </a:lnTo>
                    <a:lnTo>
                      <a:pt x="249" y="159"/>
                    </a:lnTo>
                    <a:lnTo>
                      <a:pt x="225" y="123"/>
                    </a:lnTo>
                    <a:lnTo>
                      <a:pt x="237" y="93"/>
                    </a:lnTo>
                    <a:lnTo>
                      <a:pt x="225" y="39"/>
                    </a:lnTo>
                    <a:lnTo>
                      <a:pt x="222" y="18"/>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0" name="Freeform 28" descr="Horizontal brick"/>
              <p:cNvSpPr>
                <a:spLocks/>
              </p:cNvSpPr>
              <p:nvPr/>
            </p:nvSpPr>
            <p:spPr bwMode="auto">
              <a:xfrm>
                <a:off x="4806" y="1254"/>
                <a:ext cx="315" cy="99"/>
              </a:xfrm>
              <a:custGeom>
                <a:avLst/>
                <a:gdLst>
                  <a:gd name="T0" fmla="*/ 6 w 315"/>
                  <a:gd name="T1" fmla="*/ 99 h 99"/>
                  <a:gd name="T2" fmla="*/ 285 w 315"/>
                  <a:gd name="T3" fmla="*/ 99 h 99"/>
                  <a:gd name="T4" fmla="*/ 306 w 315"/>
                  <a:gd name="T5" fmla="*/ 96 h 99"/>
                  <a:gd name="T6" fmla="*/ 291 w 315"/>
                  <a:gd name="T7" fmla="*/ 72 h 99"/>
                  <a:gd name="T8" fmla="*/ 315 w 315"/>
                  <a:gd name="T9" fmla="*/ 57 h 99"/>
                  <a:gd name="T10" fmla="*/ 300 w 315"/>
                  <a:gd name="T11" fmla="*/ 45 h 99"/>
                  <a:gd name="T12" fmla="*/ 270 w 315"/>
                  <a:gd name="T13" fmla="*/ 33 h 99"/>
                  <a:gd name="T14" fmla="*/ 285 w 315"/>
                  <a:gd name="T15" fmla="*/ 15 h 99"/>
                  <a:gd name="T16" fmla="*/ 297 w 315"/>
                  <a:gd name="T17" fmla="*/ 0 h 99"/>
                  <a:gd name="T18" fmla="*/ 0 w 315"/>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99">
                    <a:moveTo>
                      <a:pt x="6" y="99"/>
                    </a:moveTo>
                    <a:lnTo>
                      <a:pt x="285" y="99"/>
                    </a:lnTo>
                    <a:lnTo>
                      <a:pt x="306" y="96"/>
                    </a:lnTo>
                    <a:lnTo>
                      <a:pt x="291" y="72"/>
                    </a:lnTo>
                    <a:lnTo>
                      <a:pt x="315" y="57"/>
                    </a:lnTo>
                    <a:lnTo>
                      <a:pt x="300" y="45"/>
                    </a:lnTo>
                    <a:lnTo>
                      <a:pt x="270" y="33"/>
                    </a:lnTo>
                    <a:lnTo>
                      <a:pt x="285" y="15"/>
                    </a:lnTo>
                    <a:lnTo>
                      <a:pt x="297"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1" name="Line 29"/>
              <p:cNvSpPr>
                <a:spLocks noChangeShapeType="1"/>
              </p:cNvSpPr>
              <p:nvPr/>
            </p:nvSpPr>
            <p:spPr bwMode="auto">
              <a:xfrm>
                <a:off x="4806" y="1215"/>
                <a:ext cx="0" cy="189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2" name="Freeform 30" descr="Horizontal brick"/>
              <p:cNvSpPr>
                <a:spLocks/>
              </p:cNvSpPr>
              <p:nvPr/>
            </p:nvSpPr>
            <p:spPr bwMode="auto">
              <a:xfrm>
                <a:off x="4806" y="3039"/>
                <a:ext cx="339" cy="117"/>
              </a:xfrm>
              <a:custGeom>
                <a:avLst/>
                <a:gdLst>
                  <a:gd name="T0" fmla="*/ 0 w 339"/>
                  <a:gd name="T1" fmla="*/ 0 h 117"/>
                  <a:gd name="T2" fmla="*/ 276 w 339"/>
                  <a:gd name="T3" fmla="*/ 0 h 117"/>
                  <a:gd name="T4" fmla="*/ 315 w 339"/>
                  <a:gd name="T5" fmla="*/ 24 h 117"/>
                  <a:gd name="T6" fmla="*/ 339 w 339"/>
                  <a:gd name="T7" fmla="*/ 42 h 117"/>
                  <a:gd name="T8" fmla="*/ 297 w 339"/>
                  <a:gd name="T9" fmla="*/ 63 h 117"/>
                  <a:gd name="T10" fmla="*/ 312 w 339"/>
                  <a:gd name="T11" fmla="*/ 87 h 117"/>
                  <a:gd name="T12" fmla="*/ 279 w 339"/>
                  <a:gd name="T13" fmla="*/ 117 h 117"/>
                  <a:gd name="T14" fmla="*/ 3 w 339"/>
                  <a:gd name="T15" fmla="*/ 117 h 117"/>
                  <a:gd name="T16" fmla="*/ 0 w 339"/>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17">
                    <a:moveTo>
                      <a:pt x="0" y="0"/>
                    </a:moveTo>
                    <a:lnTo>
                      <a:pt x="276" y="0"/>
                    </a:lnTo>
                    <a:lnTo>
                      <a:pt x="315" y="24"/>
                    </a:lnTo>
                    <a:lnTo>
                      <a:pt x="339" y="42"/>
                    </a:lnTo>
                    <a:lnTo>
                      <a:pt x="297" y="63"/>
                    </a:lnTo>
                    <a:lnTo>
                      <a:pt x="312" y="87"/>
                    </a:lnTo>
                    <a:lnTo>
                      <a:pt x="279" y="117"/>
                    </a:lnTo>
                    <a:lnTo>
                      <a:pt x="3" y="117"/>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3" name="Freeform 31" descr="10%"/>
              <p:cNvSpPr>
                <a:spLocks/>
              </p:cNvSpPr>
              <p:nvPr/>
            </p:nvSpPr>
            <p:spPr bwMode="auto">
              <a:xfrm>
                <a:off x="4806" y="1407"/>
                <a:ext cx="285" cy="36"/>
              </a:xfrm>
              <a:custGeom>
                <a:avLst/>
                <a:gdLst>
                  <a:gd name="T0" fmla="*/ 0 w 285"/>
                  <a:gd name="T1" fmla="*/ 36 h 36"/>
                  <a:gd name="T2" fmla="*/ 270 w 285"/>
                  <a:gd name="T3" fmla="*/ 36 h 36"/>
                  <a:gd name="T4" fmla="*/ 285 w 285"/>
                  <a:gd name="T5" fmla="*/ 21 h 36"/>
                  <a:gd name="T6" fmla="*/ 285 w 285"/>
                  <a:gd name="T7" fmla="*/ 0 h 36"/>
                  <a:gd name="T8" fmla="*/ 261 w 285"/>
                  <a:gd name="T9" fmla="*/ 0 h 36"/>
                  <a:gd name="T10" fmla="*/ 0 w 285"/>
                  <a:gd name="T11" fmla="*/ 0 h 36"/>
                </a:gdLst>
                <a:ahLst/>
                <a:cxnLst>
                  <a:cxn ang="0">
                    <a:pos x="T0" y="T1"/>
                  </a:cxn>
                  <a:cxn ang="0">
                    <a:pos x="T2" y="T3"/>
                  </a:cxn>
                  <a:cxn ang="0">
                    <a:pos x="T4" y="T5"/>
                  </a:cxn>
                  <a:cxn ang="0">
                    <a:pos x="T6" y="T7"/>
                  </a:cxn>
                  <a:cxn ang="0">
                    <a:pos x="T8" y="T9"/>
                  </a:cxn>
                  <a:cxn ang="0">
                    <a:pos x="T10" y="T11"/>
                  </a:cxn>
                </a:cxnLst>
                <a:rect l="0" t="0" r="r" b="b"/>
                <a:pathLst>
                  <a:path w="285" h="36">
                    <a:moveTo>
                      <a:pt x="0" y="36"/>
                    </a:moveTo>
                    <a:lnTo>
                      <a:pt x="270" y="36"/>
                    </a:lnTo>
                    <a:lnTo>
                      <a:pt x="285" y="21"/>
                    </a:lnTo>
                    <a:lnTo>
                      <a:pt x="285" y="0"/>
                    </a:lnTo>
                    <a:lnTo>
                      <a:pt x="261"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624" name="Group 32"/>
            <p:cNvGrpSpPr>
              <a:grpSpLocks/>
            </p:cNvGrpSpPr>
            <p:nvPr/>
          </p:nvGrpSpPr>
          <p:grpSpPr bwMode="auto">
            <a:xfrm>
              <a:off x="2783" y="1648"/>
              <a:ext cx="282" cy="1695"/>
              <a:chOff x="3903" y="1062"/>
              <a:chExt cx="282" cy="1695"/>
            </a:xfrm>
          </p:grpSpPr>
          <p:sp>
            <p:nvSpPr>
              <p:cNvPr id="238625" name="Freeform 33" descr="Dashed horizontal"/>
              <p:cNvSpPr>
                <a:spLocks/>
              </p:cNvSpPr>
              <p:nvPr/>
            </p:nvSpPr>
            <p:spPr bwMode="auto">
              <a:xfrm>
                <a:off x="3903" y="1140"/>
                <a:ext cx="222" cy="1440"/>
              </a:xfrm>
              <a:custGeom>
                <a:avLst/>
                <a:gdLst>
                  <a:gd name="T0" fmla="*/ 0 w 222"/>
                  <a:gd name="T1" fmla="*/ 9 h 1440"/>
                  <a:gd name="T2" fmla="*/ 3 w 222"/>
                  <a:gd name="T3" fmla="*/ 1437 h 1440"/>
                  <a:gd name="T4" fmla="*/ 156 w 222"/>
                  <a:gd name="T5" fmla="*/ 1440 h 1440"/>
                  <a:gd name="T6" fmla="*/ 141 w 222"/>
                  <a:gd name="T7" fmla="*/ 1407 h 1440"/>
                  <a:gd name="T8" fmla="*/ 117 w 222"/>
                  <a:gd name="T9" fmla="*/ 1386 h 1440"/>
                  <a:gd name="T10" fmla="*/ 156 w 222"/>
                  <a:gd name="T11" fmla="*/ 1344 h 1440"/>
                  <a:gd name="T12" fmla="*/ 156 w 222"/>
                  <a:gd name="T13" fmla="*/ 1311 h 1440"/>
                  <a:gd name="T14" fmla="*/ 150 w 222"/>
                  <a:gd name="T15" fmla="*/ 1278 h 1440"/>
                  <a:gd name="T16" fmla="*/ 165 w 222"/>
                  <a:gd name="T17" fmla="*/ 1236 h 1440"/>
                  <a:gd name="T18" fmla="*/ 222 w 222"/>
                  <a:gd name="T19" fmla="*/ 1191 h 1440"/>
                  <a:gd name="T20" fmla="*/ 201 w 222"/>
                  <a:gd name="T21" fmla="*/ 1176 h 1440"/>
                  <a:gd name="T22" fmla="*/ 153 w 222"/>
                  <a:gd name="T23" fmla="*/ 1167 h 1440"/>
                  <a:gd name="T24" fmla="*/ 159 w 222"/>
                  <a:gd name="T25" fmla="*/ 1038 h 1440"/>
                  <a:gd name="T26" fmla="*/ 150 w 222"/>
                  <a:gd name="T27" fmla="*/ 951 h 1440"/>
                  <a:gd name="T28" fmla="*/ 165 w 222"/>
                  <a:gd name="T29" fmla="*/ 927 h 1440"/>
                  <a:gd name="T30" fmla="*/ 162 w 222"/>
                  <a:gd name="T31" fmla="*/ 861 h 1440"/>
                  <a:gd name="T32" fmla="*/ 195 w 222"/>
                  <a:gd name="T33" fmla="*/ 834 h 1440"/>
                  <a:gd name="T34" fmla="*/ 210 w 222"/>
                  <a:gd name="T35" fmla="*/ 819 h 1440"/>
                  <a:gd name="T36" fmla="*/ 165 w 222"/>
                  <a:gd name="T37" fmla="*/ 801 h 1440"/>
                  <a:gd name="T38" fmla="*/ 162 w 222"/>
                  <a:gd name="T39" fmla="*/ 735 h 1440"/>
                  <a:gd name="T40" fmla="*/ 162 w 222"/>
                  <a:gd name="T41" fmla="*/ 699 h 1440"/>
                  <a:gd name="T42" fmla="*/ 171 w 222"/>
                  <a:gd name="T43" fmla="*/ 648 h 1440"/>
                  <a:gd name="T44" fmla="*/ 162 w 222"/>
                  <a:gd name="T45" fmla="*/ 621 h 1440"/>
                  <a:gd name="T46" fmla="*/ 171 w 222"/>
                  <a:gd name="T47" fmla="*/ 564 h 1440"/>
                  <a:gd name="T48" fmla="*/ 162 w 222"/>
                  <a:gd name="T49" fmla="*/ 540 h 1440"/>
                  <a:gd name="T50" fmla="*/ 171 w 222"/>
                  <a:gd name="T51" fmla="*/ 450 h 1440"/>
                  <a:gd name="T52" fmla="*/ 162 w 222"/>
                  <a:gd name="T53" fmla="*/ 429 h 1440"/>
                  <a:gd name="T54" fmla="*/ 162 w 222"/>
                  <a:gd name="T55" fmla="*/ 402 h 1440"/>
                  <a:gd name="T56" fmla="*/ 171 w 222"/>
                  <a:gd name="T57" fmla="*/ 381 h 1440"/>
                  <a:gd name="T58" fmla="*/ 171 w 222"/>
                  <a:gd name="T59" fmla="*/ 333 h 1440"/>
                  <a:gd name="T60" fmla="*/ 168 w 222"/>
                  <a:gd name="T61" fmla="*/ 312 h 1440"/>
                  <a:gd name="T62" fmla="*/ 162 w 222"/>
                  <a:gd name="T63" fmla="*/ 270 h 1440"/>
                  <a:gd name="T64" fmla="*/ 159 w 222"/>
                  <a:gd name="T65" fmla="*/ 189 h 1440"/>
                  <a:gd name="T66" fmla="*/ 156 w 222"/>
                  <a:gd name="T67" fmla="*/ 138 h 1440"/>
                  <a:gd name="T68" fmla="*/ 162 w 222"/>
                  <a:gd name="T69" fmla="*/ 84 h 1440"/>
                  <a:gd name="T70" fmla="*/ 165 w 222"/>
                  <a:gd name="T71" fmla="*/ 60 h 1440"/>
                  <a:gd name="T72" fmla="*/ 186 w 222"/>
                  <a:gd name="T7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440">
                    <a:moveTo>
                      <a:pt x="0" y="9"/>
                    </a:moveTo>
                    <a:lnTo>
                      <a:pt x="3" y="1437"/>
                    </a:lnTo>
                    <a:lnTo>
                      <a:pt x="156" y="1440"/>
                    </a:lnTo>
                    <a:lnTo>
                      <a:pt x="141" y="1407"/>
                    </a:lnTo>
                    <a:lnTo>
                      <a:pt x="117" y="1386"/>
                    </a:lnTo>
                    <a:lnTo>
                      <a:pt x="156" y="1344"/>
                    </a:lnTo>
                    <a:lnTo>
                      <a:pt x="156" y="1311"/>
                    </a:lnTo>
                    <a:lnTo>
                      <a:pt x="150" y="1278"/>
                    </a:lnTo>
                    <a:lnTo>
                      <a:pt x="165" y="1236"/>
                    </a:lnTo>
                    <a:lnTo>
                      <a:pt x="222" y="1191"/>
                    </a:lnTo>
                    <a:lnTo>
                      <a:pt x="201" y="1176"/>
                    </a:lnTo>
                    <a:lnTo>
                      <a:pt x="153" y="1167"/>
                    </a:lnTo>
                    <a:lnTo>
                      <a:pt x="159" y="1038"/>
                    </a:lnTo>
                    <a:lnTo>
                      <a:pt x="150" y="951"/>
                    </a:lnTo>
                    <a:lnTo>
                      <a:pt x="165" y="927"/>
                    </a:lnTo>
                    <a:lnTo>
                      <a:pt x="162" y="861"/>
                    </a:lnTo>
                    <a:lnTo>
                      <a:pt x="195" y="834"/>
                    </a:lnTo>
                    <a:lnTo>
                      <a:pt x="210" y="819"/>
                    </a:lnTo>
                    <a:lnTo>
                      <a:pt x="165" y="801"/>
                    </a:lnTo>
                    <a:lnTo>
                      <a:pt x="162" y="735"/>
                    </a:lnTo>
                    <a:lnTo>
                      <a:pt x="162" y="699"/>
                    </a:lnTo>
                    <a:lnTo>
                      <a:pt x="171" y="648"/>
                    </a:lnTo>
                    <a:lnTo>
                      <a:pt x="162" y="621"/>
                    </a:lnTo>
                    <a:lnTo>
                      <a:pt x="171" y="564"/>
                    </a:lnTo>
                    <a:lnTo>
                      <a:pt x="162" y="540"/>
                    </a:lnTo>
                    <a:lnTo>
                      <a:pt x="171" y="450"/>
                    </a:lnTo>
                    <a:lnTo>
                      <a:pt x="162" y="429"/>
                    </a:lnTo>
                    <a:lnTo>
                      <a:pt x="162" y="402"/>
                    </a:lnTo>
                    <a:lnTo>
                      <a:pt x="171" y="381"/>
                    </a:lnTo>
                    <a:lnTo>
                      <a:pt x="171" y="333"/>
                    </a:lnTo>
                    <a:lnTo>
                      <a:pt x="168" y="312"/>
                    </a:lnTo>
                    <a:lnTo>
                      <a:pt x="162" y="270"/>
                    </a:lnTo>
                    <a:lnTo>
                      <a:pt x="159" y="189"/>
                    </a:lnTo>
                    <a:lnTo>
                      <a:pt x="156" y="138"/>
                    </a:lnTo>
                    <a:lnTo>
                      <a:pt x="162" y="84"/>
                    </a:lnTo>
                    <a:lnTo>
                      <a:pt x="165" y="60"/>
                    </a:lnTo>
                    <a:lnTo>
                      <a:pt x="186"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6" name="Line 34"/>
              <p:cNvSpPr>
                <a:spLocks noChangeShapeType="1"/>
              </p:cNvSpPr>
              <p:nvPr/>
            </p:nvSpPr>
            <p:spPr bwMode="auto">
              <a:xfrm>
                <a:off x="3903" y="1065"/>
                <a:ext cx="0" cy="16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7" name="Freeform 35" descr="Horizontal brick"/>
              <p:cNvSpPr>
                <a:spLocks/>
              </p:cNvSpPr>
              <p:nvPr/>
            </p:nvSpPr>
            <p:spPr bwMode="auto">
              <a:xfrm>
                <a:off x="3903" y="2559"/>
                <a:ext cx="246" cy="198"/>
              </a:xfrm>
              <a:custGeom>
                <a:avLst/>
                <a:gdLst>
                  <a:gd name="T0" fmla="*/ 0 w 246"/>
                  <a:gd name="T1" fmla="*/ 0 h 198"/>
                  <a:gd name="T2" fmla="*/ 198 w 246"/>
                  <a:gd name="T3" fmla="*/ 0 h 198"/>
                  <a:gd name="T4" fmla="*/ 192 w 246"/>
                  <a:gd name="T5" fmla="*/ 36 h 198"/>
                  <a:gd name="T6" fmla="*/ 246 w 246"/>
                  <a:gd name="T7" fmla="*/ 45 h 198"/>
                  <a:gd name="T8" fmla="*/ 240 w 246"/>
                  <a:gd name="T9" fmla="*/ 72 h 198"/>
                  <a:gd name="T10" fmla="*/ 189 w 246"/>
                  <a:gd name="T11" fmla="*/ 81 h 198"/>
                  <a:gd name="T12" fmla="*/ 183 w 246"/>
                  <a:gd name="T13" fmla="*/ 123 h 198"/>
                  <a:gd name="T14" fmla="*/ 195 w 246"/>
                  <a:gd name="T15" fmla="*/ 153 h 198"/>
                  <a:gd name="T16" fmla="*/ 189 w 246"/>
                  <a:gd name="T17" fmla="*/ 198 h 198"/>
                  <a:gd name="T18" fmla="*/ 12 w 246"/>
                  <a:gd name="T1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98">
                    <a:moveTo>
                      <a:pt x="0" y="0"/>
                    </a:moveTo>
                    <a:lnTo>
                      <a:pt x="198" y="0"/>
                    </a:lnTo>
                    <a:lnTo>
                      <a:pt x="192" y="36"/>
                    </a:lnTo>
                    <a:lnTo>
                      <a:pt x="246" y="45"/>
                    </a:lnTo>
                    <a:lnTo>
                      <a:pt x="240" y="72"/>
                    </a:lnTo>
                    <a:lnTo>
                      <a:pt x="189" y="81"/>
                    </a:lnTo>
                    <a:lnTo>
                      <a:pt x="183" y="123"/>
                    </a:lnTo>
                    <a:lnTo>
                      <a:pt x="195" y="153"/>
                    </a:lnTo>
                    <a:lnTo>
                      <a:pt x="189" y="198"/>
                    </a:lnTo>
                    <a:lnTo>
                      <a:pt x="12" y="198"/>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8" name="Freeform 36" descr="Horizontal brick"/>
              <p:cNvSpPr>
                <a:spLocks/>
              </p:cNvSpPr>
              <p:nvPr/>
            </p:nvSpPr>
            <p:spPr bwMode="auto">
              <a:xfrm>
                <a:off x="3903" y="1062"/>
                <a:ext cx="282" cy="114"/>
              </a:xfrm>
              <a:custGeom>
                <a:avLst/>
                <a:gdLst>
                  <a:gd name="T0" fmla="*/ 3 w 282"/>
                  <a:gd name="T1" fmla="*/ 114 h 114"/>
                  <a:gd name="T2" fmla="*/ 255 w 282"/>
                  <a:gd name="T3" fmla="*/ 114 h 114"/>
                  <a:gd name="T4" fmla="*/ 282 w 282"/>
                  <a:gd name="T5" fmla="*/ 105 h 114"/>
                  <a:gd name="T6" fmla="*/ 255 w 282"/>
                  <a:gd name="T7" fmla="*/ 84 h 114"/>
                  <a:gd name="T8" fmla="*/ 264 w 282"/>
                  <a:gd name="T9" fmla="*/ 63 h 114"/>
                  <a:gd name="T10" fmla="*/ 264 w 282"/>
                  <a:gd name="T11" fmla="*/ 33 h 114"/>
                  <a:gd name="T12" fmla="*/ 258 w 282"/>
                  <a:gd name="T13" fmla="*/ 0 h 114"/>
                  <a:gd name="T14" fmla="*/ 0 w 282"/>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114">
                    <a:moveTo>
                      <a:pt x="3" y="114"/>
                    </a:moveTo>
                    <a:lnTo>
                      <a:pt x="255" y="114"/>
                    </a:lnTo>
                    <a:lnTo>
                      <a:pt x="282" y="105"/>
                    </a:lnTo>
                    <a:lnTo>
                      <a:pt x="255" y="84"/>
                    </a:lnTo>
                    <a:lnTo>
                      <a:pt x="264" y="63"/>
                    </a:lnTo>
                    <a:lnTo>
                      <a:pt x="264" y="33"/>
                    </a:lnTo>
                    <a:lnTo>
                      <a:pt x="258"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29" name="Freeform 37" descr="10%"/>
              <p:cNvSpPr>
                <a:spLocks/>
              </p:cNvSpPr>
              <p:nvPr/>
            </p:nvSpPr>
            <p:spPr bwMode="auto">
              <a:xfrm>
                <a:off x="3903" y="1455"/>
                <a:ext cx="234" cy="81"/>
              </a:xfrm>
              <a:custGeom>
                <a:avLst/>
                <a:gdLst>
                  <a:gd name="T0" fmla="*/ 0 w 234"/>
                  <a:gd name="T1" fmla="*/ 81 h 81"/>
                  <a:gd name="T2" fmla="*/ 201 w 234"/>
                  <a:gd name="T3" fmla="*/ 81 h 81"/>
                  <a:gd name="T4" fmla="*/ 234 w 234"/>
                  <a:gd name="T5" fmla="*/ 69 h 81"/>
                  <a:gd name="T6" fmla="*/ 216 w 234"/>
                  <a:gd name="T7" fmla="*/ 39 h 81"/>
                  <a:gd name="T8" fmla="*/ 198 w 234"/>
                  <a:gd name="T9" fmla="*/ 0 h 81"/>
                  <a:gd name="T10" fmla="*/ 156 w 234"/>
                  <a:gd name="T11" fmla="*/ 0 h 81"/>
                  <a:gd name="T12" fmla="*/ 0 w 234"/>
                  <a:gd name="T13" fmla="*/ 0 h 81"/>
                  <a:gd name="T14" fmla="*/ 0 w 234"/>
                  <a:gd name="T15" fmla="*/ 5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1">
                    <a:moveTo>
                      <a:pt x="0" y="81"/>
                    </a:moveTo>
                    <a:lnTo>
                      <a:pt x="201" y="81"/>
                    </a:lnTo>
                    <a:lnTo>
                      <a:pt x="234" y="69"/>
                    </a:lnTo>
                    <a:lnTo>
                      <a:pt x="216" y="39"/>
                    </a:lnTo>
                    <a:lnTo>
                      <a:pt x="198" y="0"/>
                    </a:lnTo>
                    <a:lnTo>
                      <a:pt x="156" y="0"/>
                    </a:lnTo>
                    <a:lnTo>
                      <a:pt x="0" y="0"/>
                    </a:lnTo>
                    <a:lnTo>
                      <a:pt x="0" y="51"/>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30" name="Freeform 38" descr="10%"/>
              <p:cNvSpPr>
                <a:spLocks/>
              </p:cNvSpPr>
              <p:nvPr/>
            </p:nvSpPr>
            <p:spPr bwMode="auto">
              <a:xfrm>
                <a:off x="3903" y="1317"/>
                <a:ext cx="201" cy="69"/>
              </a:xfrm>
              <a:custGeom>
                <a:avLst/>
                <a:gdLst>
                  <a:gd name="T0" fmla="*/ 0 w 201"/>
                  <a:gd name="T1" fmla="*/ 69 h 69"/>
                  <a:gd name="T2" fmla="*/ 186 w 201"/>
                  <a:gd name="T3" fmla="*/ 69 h 69"/>
                  <a:gd name="T4" fmla="*/ 201 w 201"/>
                  <a:gd name="T5" fmla="*/ 36 h 69"/>
                  <a:gd name="T6" fmla="*/ 195 w 201"/>
                  <a:gd name="T7" fmla="*/ 0 h 69"/>
                  <a:gd name="T8" fmla="*/ 0 w 201"/>
                  <a:gd name="T9" fmla="*/ 0 h 69"/>
                </a:gdLst>
                <a:ahLst/>
                <a:cxnLst>
                  <a:cxn ang="0">
                    <a:pos x="T0" y="T1"/>
                  </a:cxn>
                  <a:cxn ang="0">
                    <a:pos x="T2" y="T3"/>
                  </a:cxn>
                  <a:cxn ang="0">
                    <a:pos x="T4" y="T5"/>
                  </a:cxn>
                  <a:cxn ang="0">
                    <a:pos x="T6" y="T7"/>
                  </a:cxn>
                  <a:cxn ang="0">
                    <a:pos x="T8" y="T9"/>
                  </a:cxn>
                </a:cxnLst>
                <a:rect l="0" t="0" r="r" b="b"/>
                <a:pathLst>
                  <a:path w="201" h="69">
                    <a:moveTo>
                      <a:pt x="0" y="69"/>
                    </a:moveTo>
                    <a:lnTo>
                      <a:pt x="186" y="69"/>
                    </a:lnTo>
                    <a:lnTo>
                      <a:pt x="201" y="36"/>
                    </a:lnTo>
                    <a:lnTo>
                      <a:pt x="195"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31" name="Freeform 39" descr="10%"/>
              <p:cNvSpPr>
                <a:spLocks/>
              </p:cNvSpPr>
              <p:nvPr/>
            </p:nvSpPr>
            <p:spPr bwMode="auto">
              <a:xfrm>
                <a:off x="3903" y="1593"/>
                <a:ext cx="210" cy="81"/>
              </a:xfrm>
              <a:custGeom>
                <a:avLst/>
                <a:gdLst>
                  <a:gd name="T0" fmla="*/ 0 w 210"/>
                  <a:gd name="T1" fmla="*/ 0 h 81"/>
                  <a:gd name="T2" fmla="*/ 204 w 210"/>
                  <a:gd name="T3" fmla="*/ 0 h 81"/>
                  <a:gd name="T4" fmla="*/ 210 w 210"/>
                  <a:gd name="T5" fmla="*/ 21 h 81"/>
                  <a:gd name="T6" fmla="*/ 198 w 210"/>
                  <a:gd name="T7" fmla="*/ 39 h 81"/>
                  <a:gd name="T8" fmla="*/ 174 w 210"/>
                  <a:gd name="T9" fmla="*/ 81 h 81"/>
                  <a:gd name="T10" fmla="*/ 3 w 210"/>
                  <a:gd name="T11" fmla="*/ 81 h 81"/>
                  <a:gd name="T12" fmla="*/ 0 w 2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10" h="81">
                    <a:moveTo>
                      <a:pt x="0" y="0"/>
                    </a:moveTo>
                    <a:lnTo>
                      <a:pt x="204" y="0"/>
                    </a:lnTo>
                    <a:lnTo>
                      <a:pt x="210" y="21"/>
                    </a:lnTo>
                    <a:lnTo>
                      <a:pt x="198" y="39"/>
                    </a:lnTo>
                    <a:lnTo>
                      <a:pt x="174" y="81"/>
                    </a:lnTo>
                    <a:lnTo>
                      <a:pt x="3" y="81"/>
                    </a:lnTo>
                    <a:lnTo>
                      <a:pt x="0" y="0"/>
                    </a:lnTo>
                    <a:close/>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8632" name="Freeform 40"/>
            <p:cNvSpPr>
              <a:spLocks/>
            </p:cNvSpPr>
            <p:nvPr/>
          </p:nvSpPr>
          <p:spPr bwMode="auto">
            <a:xfrm>
              <a:off x="385" y="2719"/>
              <a:ext cx="4879" cy="774"/>
            </a:xfrm>
            <a:custGeom>
              <a:avLst/>
              <a:gdLst>
                <a:gd name="T0" fmla="*/ 0 w 4879"/>
                <a:gd name="T1" fmla="*/ 0 h 774"/>
                <a:gd name="T2" fmla="*/ 260 w 4879"/>
                <a:gd name="T3" fmla="*/ 37 h 774"/>
                <a:gd name="T4" fmla="*/ 629 w 4879"/>
                <a:gd name="T5" fmla="*/ 37 h 774"/>
                <a:gd name="T6" fmla="*/ 976 w 4879"/>
                <a:gd name="T7" fmla="*/ 66 h 774"/>
                <a:gd name="T8" fmla="*/ 1229 w 4879"/>
                <a:gd name="T9" fmla="*/ 66 h 774"/>
                <a:gd name="T10" fmla="*/ 1836 w 4879"/>
                <a:gd name="T11" fmla="*/ 253 h 774"/>
                <a:gd name="T12" fmla="*/ 2255 w 4879"/>
                <a:gd name="T13" fmla="*/ 412 h 774"/>
                <a:gd name="T14" fmla="*/ 2429 w 4879"/>
                <a:gd name="T15" fmla="*/ 434 h 774"/>
                <a:gd name="T16" fmla="*/ 2667 w 4879"/>
                <a:gd name="T17" fmla="*/ 434 h 774"/>
                <a:gd name="T18" fmla="*/ 3441 w 4879"/>
                <a:gd name="T19" fmla="*/ 600 h 774"/>
                <a:gd name="T20" fmla="*/ 4316 w 4879"/>
                <a:gd name="T21" fmla="*/ 774 h 774"/>
                <a:gd name="T22" fmla="*/ 4525 w 4879"/>
                <a:gd name="T23" fmla="*/ 745 h 774"/>
                <a:gd name="T24" fmla="*/ 4879 w 4879"/>
                <a:gd name="T25" fmla="*/ 745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79" h="774">
                  <a:moveTo>
                    <a:pt x="0" y="0"/>
                  </a:moveTo>
                  <a:lnTo>
                    <a:pt x="260" y="37"/>
                  </a:lnTo>
                  <a:lnTo>
                    <a:pt x="629" y="37"/>
                  </a:lnTo>
                  <a:lnTo>
                    <a:pt x="976" y="66"/>
                  </a:lnTo>
                  <a:lnTo>
                    <a:pt x="1229" y="66"/>
                  </a:lnTo>
                  <a:lnTo>
                    <a:pt x="1836" y="253"/>
                  </a:lnTo>
                  <a:lnTo>
                    <a:pt x="2255" y="412"/>
                  </a:lnTo>
                  <a:lnTo>
                    <a:pt x="2429" y="434"/>
                  </a:lnTo>
                  <a:lnTo>
                    <a:pt x="2667" y="434"/>
                  </a:lnTo>
                  <a:lnTo>
                    <a:pt x="3441" y="600"/>
                  </a:lnTo>
                  <a:lnTo>
                    <a:pt x="4316" y="774"/>
                  </a:lnTo>
                  <a:lnTo>
                    <a:pt x="4525" y="745"/>
                  </a:lnTo>
                  <a:lnTo>
                    <a:pt x="4879" y="745"/>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636" name="Line 44"/>
            <p:cNvSpPr>
              <a:spLocks noChangeShapeType="1"/>
            </p:cNvSpPr>
            <p:nvPr/>
          </p:nvSpPr>
          <p:spPr bwMode="auto">
            <a:xfrm>
              <a:off x="451" y="1758"/>
              <a:ext cx="5039"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8594" name="Rectangle 2"/>
          <p:cNvSpPr>
            <a:spLocks noGrp="1" noChangeArrowheads="1"/>
          </p:cNvSpPr>
          <p:nvPr>
            <p:ph type="title"/>
          </p:nvPr>
        </p:nvSpPr>
        <p:spPr/>
        <p:txBody>
          <a:bodyPr/>
          <a:lstStyle/>
          <a:p>
            <a:r>
              <a:rPr lang="en-US" altLang="en-US"/>
              <a:t>Well Log Correlation: Example 2</a:t>
            </a:r>
          </a:p>
        </p:txBody>
      </p:sp>
      <p:sp>
        <p:nvSpPr>
          <p:cNvPr id="238681" name="Text Box 89"/>
          <p:cNvSpPr txBox="1">
            <a:spLocks noChangeArrowheads="1"/>
          </p:cNvSpPr>
          <p:nvPr/>
        </p:nvSpPr>
        <p:spPr bwMode="auto">
          <a:xfrm>
            <a:off x="927100"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A</a:t>
            </a:r>
          </a:p>
        </p:txBody>
      </p:sp>
      <p:sp>
        <p:nvSpPr>
          <p:cNvPr id="238682" name="Text Box 90"/>
          <p:cNvSpPr txBox="1">
            <a:spLocks noChangeArrowheads="1"/>
          </p:cNvSpPr>
          <p:nvPr/>
        </p:nvSpPr>
        <p:spPr bwMode="auto">
          <a:xfrm>
            <a:off x="2035175"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B</a:t>
            </a:r>
          </a:p>
        </p:txBody>
      </p:sp>
      <p:sp>
        <p:nvSpPr>
          <p:cNvPr id="238683" name="Text Box 91"/>
          <p:cNvSpPr txBox="1">
            <a:spLocks noChangeArrowheads="1"/>
          </p:cNvSpPr>
          <p:nvPr/>
        </p:nvSpPr>
        <p:spPr bwMode="auto">
          <a:xfrm>
            <a:off x="4306888" y="2009775"/>
            <a:ext cx="752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C</a:t>
            </a:r>
          </a:p>
        </p:txBody>
      </p:sp>
      <p:sp>
        <p:nvSpPr>
          <p:cNvPr id="238684" name="Text Box 92"/>
          <p:cNvSpPr txBox="1">
            <a:spLocks noChangeArrowheads="1"/>
          </p:cNvSpPr>
          <p:nvPr/>
        </p:nvSpPr>
        <p:spPr bwMode="auto">
          <a:xfrm>
            <a:off x="7723188" y="2009775"/>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D</a:t>
            </a:r>
          </a:p>
        </p:txBody>
      </p:sp>
      <p:sp>
        <p:nvSpPr>
          <p:cNvPr id="238686" name="Text Box 94"/>
          <p:cNvSpPr txBox="1">
            <a:spLocks noChangeArrowheads="1"/>
          </p:cNvSpPr>
          <p:nvPr/>
        </p:nvSpPr>
        <p:spPr bwMode="auto">
          <a:xfrm>
            <a:off x="798513" y="5762625"/>
            <a:ext cx="27305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38687" name="Text Box 95"/>
          <p:cNvSpPr txBox="1">
            <a:spLocks noChangeArrowheads="1"/>
          </p:cNvSpPr>
          <p:nvPr/>
        </p:nvSpPr>
        <p:spPr bwMode="auto">
          <a:xfrm>
            <a:off x="798513" y="5480050"/>
            <a:ext cx="18923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100" b="1">
                <a:latin typeface="Arial" panose="020B0604020202020204" pitchFamily="34" charset="0"/>
              </a:rPr>
              <a:t>based on Ramsayer, 1979</a:t>
            </a:r>
          </a:p>
        </p:txBody>
      </p:sp>
      <p:sp>
        <p:nvSpPr>
          <p:cNvPr id="44" name="Text Box 83"/>
          <p:cNvSpPr txBox="1">
            <a:spLocks noChangeArrowheads="1"/>
          </p:cNvSpPr>
          <p:nvPr/>
        </p:nvSpPr>
        <p:spPr bwMode="auto">
          <a:xfrm>
            <a:off x="531813" y="1116013"/>
            <a:ext cx="7880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tabLst>
                <a:tab pos="396875" algn="l"/>
              </a:tabLst>
            </a:pPr>
            <a:r>
              <a:rPr lang="en-US" altLang="en-US" sz="2000" b="1" dirty="0">
                <a:latin typeface="Tahoma" panose="020B0604030504040204" pitchFamily="34" charset="0"/>
              </a:rPr>
              <a:t>With only a few, widely spaced wells, there are many </a:t>
            </a:r>
            <a:r>
              <a:rPr lang="en-US" altLang="en-US" sz="2000" b="1" dirty="0" smtClean="0">
                <a:latin typeface="Tahoma" panose="020B0604030504040204" pitchFamily="34" charset="0"/>
              </a:rPr>
              <a:t>	ways to </a:t>
            </a:r>
            <a:r>
              <a:rPr lang="en-US" altLang="en-US" sz="2000" b="1" dirty="0">
                <a:latin typeface="Tahoma" panose="020B0604030504040204" pitchFamily="34" charset="0"/>
              </a:rPr>
              <a:t>correlate between wells.</a:t>
            </a:r>
          </a:p>
        </p:txBody>
      </p:sp>
    </p:spTree>
    <p:extLst>
      <p:ext uri="{BB962C8B-B14F-4D97-AF65-F5344CB8AC3E}">
        <p14:creationId xmlns:p14="http://schemas.microsoft.com/office/powerpoint/2010/main" val="52963686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7" name="Rectangle 7" descr="Dashed horizontal"/>
          <p:cNvSpPr>
            <a:spLocks noChangeArrowheads="1"/>
          </p:cNvSpPr>
          <p:nvPr/>
        </p:nvSpPr>
        <p:spPr bwMode="auto">
          <a:xfrm>
            <a:off x="763588" y="2540000"/>
            <a:ext cx="7734300" cy="2876550"/>
          </a:xfrm>
          <a:prstGeom prst="rect">
            <a:avLst/>
          </a:prstGeom>
          <a:pattFill prst="dashHorz">
            <a:fgClr>
              <a:schemeClr val="bg2"/>
            </a:fgClr>
            <a:bgClr>
              <a:srgbClr val="66FF99"/>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68" name="Freeform 8" descr="Horizontal brick"/>
          <p:cNvSpPr>
            <a:spLocks/>
          </p:cNvSpPr>
          <p:nvPr/>
        </p:nvSpPr>
        <p:spPr bwMode="auto">
          <a:xfrm>
            <a:off x="763588" y="4149725"/>
            <a:ext cx="7724775" cy="1857375"/>
          </a:xfrm>
          <a:custGeom>
            <a:avLst/>
            <a:gdLst>
              <a:gd name="T0" fmla="*/ 0 w 4866"/>
              <a:gd name="T1" fmla="*/ 0 h 1170"/>
              <a:gd name="T2" fmla="*/ 210 w 4866"/>
              <a:gd name="T3" fmla="*/ 36 h 1170"/>
              <a:gd name="T4" fmla="*/ 600 w 4866"/>
              <a:gd name="T5" fmla="*/ 36 h 1170"/>
              <a:gd name="T6" fmla="*/ 900 w 4866"/>
              <a:gd name="T7" fmla="*/ 66 h 1170"/>
              <a:gd name="T8" fmla="*/ 1176 w 4866"/>
              <a:gd name="T9" fmla="*/ 54 h 1170"/>
              <a:gd name="T10" fmla="*/ 1482 w 4866"/>
              <a:gd name="T11" fmla="*/ 156 h 1170"/>
              <a:gd name="T12" fmla="*/ 2220 w 4866"/>
              <a:gd name="T13" fmla="*/ 426 h 1170"/>
              <a:gd name="T14" fmla="*/ 2514 w 4866"/>
              <a:gd name="T15" fmla="*/ 438 h 1170"/>
              <a:gd name="T16" fmla="*/ 2706 w 4866"/>
              <a:gd name="T17" fmla="*/ 444 h 1170"/>
              <a:gd name="T18" fmla="*/ 3366 w 4866"/>
              <a:gd name="T19" fmla="*/ 588 h 1170"/>
              <a:gd name="T20" fmla="*/ 3924 w 4866"/>
              <a:gd name="T21" fmla="*/ 708 h 1170"/>
              <a:gd name="T22" fmla="*/ 4266 w 4866"/>
              <a:gd name="T23" fmla="*/ 780 h 1170"/>
              <a:gd name="T24" fmla="*/ 4488 w 4866"/>
              <a:gd name="T25" fmla="*/ 732 h 1170"/>
              <a:gd name="T26" fmla="*/ 4866 w 4866"/>
              <a:gd name="T27" fmla="*/ 732 h 1170"/>
              <a:gd name="T28" fmla="*/ 4866 w 4866"/>
              <a:gd name="T29" fmla="*/ 1170 h 1170"/>
              <a:gd name="T30" fmla="*/ 0 w 4866"/>
              <a:gd name="T31" fmla="*/ 1170 h 1170"/>
              <a:gd name="T32" fmla="*/ 0 w 4866"/>
              <a:gd name="T33"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66" h="1170">
                <a:moveTo>
                  <a:pt x="0" y="0"/>
                </a:moveTo>
                <a:lnTo>
                  <a:pt x="210" y="36"/>
                </a:lnTo>
                <a:lnTo>
                  <a:pt x="600" y="36"/>
                </a:lnTo>
                <a:lnTo>
                  <a:pt x="900" y="66"/>
                </a:lnTo>
                <a:lnTo>
                  <a:pt x="1176" y="54"/>
                </a:lnTo>
                <a:lnTo>
                  <a:pt x="1482" y="156"/>
                </a:lnTo>
                <a:lnTo>
                  <a:pt x="2220" y="426"/>
                </a:lnTo>
                <a:lnTo>
                  <a:pt x="2514" y="438"/>
                </a:lnTo>
                <a:lnTo>
                  <a:pt x="2706" y="444"/>
                </a:lnTo>
                <a:lnTo>
                  <a:pt x="3366" y="588"/>
                </a:lnTo>
                <a:lnTo>
                  <a:pt x="3924" y="708"/>
                </a:lnTo>
                <a:lnTo>
                  <a:pt x="4266" y="780"/>
                </a:lnTo>
                <a:lnTo>
                  <a:pt x="4488" y="732"/>
                </a:lnTo>
                <a:lnTo>
                  <a:pt x="4866" y="732"/>
                </a:lnTo>
                <a:lnTo>
                  <a:pt x="4866" y="1170"/>
                </a:lnTo>
                <a:lnTo>
                  <a:pt x="0" y="1170"/>
                </a:lnTo>
                <a:lnTo>
                  <a:pt x="0" y="0"/>
                </a:lnTo>
                <a:close/>
              </a:path>
            </a:pathLst>
          </a:custGeom>
          <a:pattFill prst="horzBrick">
            <a:fgClr>
              <a:schemeClr val="tx1"/>
            </a:fgClr>
            <a:bgClr>
              <a:srgbClr val="CC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69" name="Freeform 9" descr="5%"/>
          <p:cNvSpPr>
            <a:spLocks/>
          </p:cNvSpPr>
          <p:nvPr/>
        </p:nvSpPr>
        <p:spPr bwMode="auto">
          <a:xfrm>
            <a:off x="839788" y="2644775"/>
            <a:ext cx="2667000" cy="133350"/>
          </a:xfrm>
          <a:custGeom>
            <a:avLst/>
            <a:gdLst>
              <a:gd name="T0" fmla="*/ 0 w 1680"/>
              <a:gd name="T1" fmla="*/ 30 h 84"/>
              <a:gd name="T2" fmla="*/ 492 w 1680"/>
              <a:gd name="T3" fmla="*/ 12 h 84"/>
              <a:gd name="T4" fmla="*/ 918 w 1680"/>
              <a:gd name="T5" fmla="*/ 0 h 84"/>
              <a:gd name="T6" fmla="*/ 1224 w 1680"/>
              <a:gd name="T7" fmla="*/ 18 h 84"/>
              <a:gd name="T8" fmla="*/ 1680 w 1680"/>
              <a:gd name="T9" fmla="*/ 18 h 84"/>
              <a:gd name="T10" fmla="*/ 1404 w 1680"/>
              <a:gd name="T11" fmla="*/ 48 h 84"/>
              <a:gd name="T12" fmla="*/ 1488 w 1680"/>
              <a:gd name="T13" fmla="*/ 84 h 84"/>
              <a:gd name="T14" fmla="*/ 1176 w 1680"/>
              <a:gd name="T15" fmla="*/ 60 h 84"/>
              <a:gd name="T16" fmla="*/ 1026 w 1680"/>
              <a:gd name="T17" fmla="*/ 42 h 84"/>
              <a:gd name="T18" fmla="*/ 780 w 1680"/>
              <a:gd name="T19" fmla="*/ 36 h 84"/>
              <a:gd name="T20" fmla="*/ 420 w 1680"/>
              <a:gd name="T21" fmla="*/ 72 h 84"/>
              <a:gd name="T22" fmla="*/ 0 w 1680"/>
              <a:gd name="T23"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0" h="84">
                <a:moveTo>
                  <a:pt x="0" y="30"/>
                </a:moveTo>
                <a:lnTo>
                  <a:pt x="492" y="12"/>
                </a:lnTo>
                <a:lnTo>
                  <a:pt x="918" y="0"/>
                </a:lnTo>
                <a:lnTo>
                  <a:pt x="1224" y="18"/>
                </a:lnTo>
                <a:lnTo>
                  <a:pt x="1680" y="18"/>
                </a:lnTo>
                <a:lnTo>
                  <a:pt x="1404" y="48"/>
                </a:lnTo>
                <a:lnTo>
                  <a:pt x="1488" y="84"/>
                </a:lnTo>
                <a:lnTo>
                  <a:pt x="1176" y="60"/>
                </a:lnTo>
                <a:lnTo>
                  <a:pt x="1026" y="42"/>
                </a:lnTo>
                <a:lnTo>
                  <a:pt x="780" y="36"/>
                </a:lnTo>
                <a:lnTo>
                  <a:pt x="420" y="72"/>
                </a:lnTo>
                <a:lnTo>
                  <a:pt x="0" y="66"/>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0" name="Freeform 10" descr="5%"/>
          <p:cNvSpPr>
            <a:spLocks/>
          </p:cNvSpPr>
          <p:nvPr/>
        </p:nvSpPr>
        <p:spPr bwMode="auto">
          <a:xfrm>
            <a:off x="1782763" y="2778125"/>
            <a:ext cx="4114800" cy="190500"/>
          </a:xfrm>
          <a:custGeom>
            <a:avLst/>
            <a:gdLst>
              <a:gd name="T0" fmla="*/ 210 w 2592"/>
              <a:gd name="T1" fmla="*/ 0 h 120"/>
              <a:gd name="T2" fmla="*/ 510 w 2592"/>
              <a:gd name="T3" fmla="*/ 0 h 120"/>
              <a:gd name="T4" fmla="*/ 762 w 2592"/>
              <a:gd name="T5" fmla="*/ 24 h 120"/>
              <a:gd name="T6" fmla="*/ 1104 w 2592"/>
              <a:gd name="T7" fmla="*/ 60 h 120"/>
              <a:gd name="T8" fmla="*/ 1392 w 2592"/>
              <a:gd name="T9" fmla="*/ 48 h 120"/>
              <a:gd name="T10" fmla="*/ 1698 w 2592"/>
              <a:gd name="T11" fmla="*/ 42 h 120"/>
              <a:gd name="T12" fmla="*/ 2034 w 2592"/>
              <a:gd name="T13" fmla="*/ 54 h 120"/>
              <a:gd name="T14" fmla="*/ 2436 w 2592"/>
              <a:gd name="T15" fmla="*/ 48 h 120"/>
              <a:gd name="T16" fmla="*/ 2592 w 2592"/>
              <a:gd name="T17" fmla="*/ 66 h 120"/>
              <a:gd name="T18" fmla="*/ 2448 w 2592"/>
              <a:gd name="T19" fmla="*/ 102 h 120"/>
              <a:gd name="T20" fmla="*/ 2232 w 2592"/>
              <a:gd name="T21" fmla="*/ 96 h 120"/>
              <a:gd name="T22" fmla="*/ 2064 w 2592"/>
              <a:gd name="T23" fmla="*/ 120 h 120"/>
              <a:gd name="T24" fmla="*/ 1896 w 2592"/>
              <a:gd name="T25" fmla="*/ 114 h 120"/>
              <a:gd name="T26" fmla="*/ 1722 w 2592"/>
              <a:gd name="T27" fmla="*/ 114 h 120"/>
              <a:gd name="T28" fmla="*/ 1476 w 2592"/>
              <a:gd name="T29" fmla="*/ 114 h 120"/>
              <a:gd name="T30" fmla="*/ 1242 w 2592"/>
              <a:gd name="T31" fmla="*/ 102 h 120"/>
              <a:gd name="T32" fmla="*/ 804 w 2592"/>
              <a:gd name="T33" fmla="*/ 96 h 120"/>
              <a:gd name="T34" fmla="*/ 606 w 2592"/>
              <a:gd name="T35" fmla="*/ 66 h 120"/>
              <a:gd name="T36" fmla="*/ 492 w 2592"/>
              <a:gd name="T37" fmla="*/ 48 h 120"/>
              <a:gd name="T38" fmla="*/ 366 w 2592"/>
              <a:gd name="T39" fmla="*/ 42 h 120"/>
              <a:gd name="T40" fmla="*/ 186 w 2592"/>
              <a:gd name="T41" fmla="*/ 42 h 120"/>
              <a:gd name="T42" fmla="*/ 0 w 2592"/>
              <a:gd name="T43" fmla="*/ 18 h 120"/>
              <a:gd name="T44" fmla="*/ 210 w 2592"/>
              <a:gd name="T4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92" h="120">
                <a:moveTo>
                  <a:pt x="210" y="0"/>
                </a:moveTo>
                <a:lnTo>
                  <a:pt x="510" y="0"/>
                </a:lnTo>
                <a:lnTo>
                  <a:pt x="762" y="24"/>
                </a:lnTo>
                <a:lnTo>
                  <a:pt x="1104" y="60"/>
                </a:lnTo>
                <a:lnTo>
                  <a:pt x="1392" y="48"/>
                </a:lnTo>
                <a:lnTo>
                  <a:pt x="1698" y="42"/>
                </a:lnTo>
                <a:lnTo>
                  <a:pt x="2034" y="54"/>
                </a:lnTo>
                <a:lnTo>
                  <a:pt x="2436" y="48"/>
                </a:lnTo>
                <a:lnTo>
                  <a:pt x="2592" y="66"/>
                </a:lnTo>
                <a:lnTo>
                  <a:pt x="2448" y="102"/>
                </a:lnTo>
                <a:lnTo>
                  <a:pt x="2232" y="96"/>
                </a:lnTo>
                <a:lnTo>
                  <a:pt x="2064" y="120"/>
                </a:lnTo>
                <a:lnTo>
                  <a:pt x="1896" y="114"/>
                </a:lnTo>
                <a:lnTo>
                  <a:pt x="1722" y="114"/>
                </a:lnTo>
                <a:lnTo>
                  <a:pt x="1476" y="114"/>
                </a:lnTo>
                <a:lnTo>
                  <a:pt x="1242" y="102"/>
                </a:lnTo>
                <a:lnTo>
                  <a:pt x="804" y="96"/>
                </a:lnTo>
                <a:lnTo>
                  <a:pt x="606" y="66"/>
                </a:lnTo>
                <a:lnTo>
                  <a:pt x="492" y="48"/>
                </a:lnTo>
                <a:lnTo>
                  <a:pt x="366" y="42"/>
                </a:lnTo>
                <a:lnTo>
                  <a:pt x="186" y="42"/>
                </a:lnTo>
                <a:lnTo>
                  <a:pt x="0" y="18"/>
                </a:lnTo>
                <a:lnTo>
                  <a:pt x="210" y="0"/>
                </a:lnTo>
                <a:close/>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1" name="Freeform 11" descr="5%"/>
          <p:cNvSpPr>
            <a:spLocks/>
          </p:cNvSpPr>
          <p:nvPr/>
        </p:nvSpPr>
        <p:spPr bwMode="auto">
          <a:xfrm>
            <a:off x="7126288" y="2711450"/>
            <a:ext cx="1666875" cy="133350"/>
          </a:xfrm>
          <a:custGeom>
            <a:avLst/>
            <a:gdLst>
              <a:gd name="T0" fmla="*/ 0 w 1050"/>
              <a:gd name="T1" fmla="*/ 6 h 84"/>
              <a:gd name="T2" fmla="*/ 408 w 1050"/>
              <a:gd name="T3" fmla="*/ 12 h 84"/>
              <a:gd name="T4" fmla="*/ 528 w 1050"/>
              <a:gd name="T5" fmla="*/ 6 h 84"/>
              <a:gd name="T6" fmla="*/ 834 w 1050"/>
              <a:gd name="T7" fmla="*/ 6 h 84"/>
              <a:gd name="T8" fmla="*/ 1026 w 1050"/>
              <a:gd name="T9" fmla="*/ 0 h 84"/>
              <a:gd name="T10" fmla="*/ 1050 w 1050"/>
              <a:gd name="T11" fmla="*/ 84 h 84"/>
              <a:gd name="T12" fmla="*/ 900 w 1050"/>
              <a:gd name="T13" fmla="*/ 72 h 84"/>
              <a:gd name="T14" fmla="*/ 780 w 1050"/>
              <a:gd name="T15" fmla="*/ 42 h 84"/>
              <a:gd name="T16" fmla="*/ 630 w 1050"/>
              <a:gd name="T17" fmla="*/ 24 h 84"/>
              <a:gd name="T18" fmla="*/ 390 w 1050"/>
              <a:gd name="T19" fmla="*/ 42 h 84"/>
              <a:gd name="T20" fmla="*/ 60 w 1050"/>
              <a:gd name="T21" fmla="*/ 18 h 84"/>
              <a:gd name="T22" fmla="*/ 0 w 1050"/>
              <a:gd name="T2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4">
                <a:moveTo>
                  <a:pt x="0" y="6"/>
                </a:moveTo>
                <a:lnTo>
                  <a:pt x="408" y="12"/>
                </a:lnTo>
                <a:lnTo>
                  <a:pt x="528" y="6"/>
                </a:lnTo>
                <a:lnTo>
                  <a:pt x="834" y="6"/>
                </a:lnTo>
                <a:lnTo>
                  <a:pt x="1026" y="0"/>
                </a:lnTo>
                <a:lnTo>
                  <a:pt x="1050" y="84"/>
                </a:lnTo>
                <a:lnTo>
                  <a:pt x="900" y="72"/>
                </a:lnTo>
                <a:lnTo>
                  <a:pt x="780" y="42"/>
                </a:lnTo>
                <a:lnTo>
                  <a:pt x="630" y="24"/>
                </a:lnTo>
                <a:lnTo>
                  <a:pt x="390" y="42"/>
                </a:lnTo>
                <a:lnTo>
                  <a:pt x="60" y="18"/>
                </a:lnTo>
                <a:lnTo>
                  <a:pt x="0" y="6"/>
                </a:lnTo>
                <a:close/>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2" name="Freeform 12" descr="5%"/>
          <p:cNvSpPr>
            <a:spLocks/>
          </p:cNvSpPr>
          <p:nvPr/>
        </p:nvSpPr>
        <p:spPr bwMode="auto">
          <a:xfrm>
            <a:off x="1773238" y="3282950"/>
            <a:ext cx="4143375" cy="190500"/>
          </a:xfrm>
          <a:custGeom>
            <a:avLst/>
            <a:gdLst>
              <a:gd name="T0" fmla="*/ 150 w 2610"/>
              <a:gd name="T1" fmla="*/ 6 h 120"/>
              <a:gd name="T2" fmla="*/ 396 w 2610"/>
              <a:gd name="T3" fmla="*/ 6 h 120"/>
              <a:gd name="T4" fmla="*/ 684 w 2610"/>
              <a:gd name="T5" fmla="*/ 30 h 120"/>
              <a:gd name="T6" fmla="*/ 1164 w 2610"/>
              <a:gd name="T7" fmla="*/ 30 h 120"/>
              <a:gd name="T8" fmla="*/ 1476 w 2610"/>
              <a:gd name="T9" fmla="*/ 24 h 120"/>
              <a:gd name="T10" fmla="*/ 1692 w 2610"/>
              <a:gd name="T11" fmla="*/ 6 h 120"/>
              <a:gd name="T12" fmla="*/ 1950 w 2610"/>
              <a:gd name="T13" fmla="*/ 0 h 120"/>
              <a:gd name="T14" fmla="*/ 2388 w 2610"/>
              <a:gd name="T15" fmla="*/ 12 h 120"/>
              <a:gd name="T16" fmla="*/ 2610 w 2610"/>
              <a:gd name="T17" fmla="*/ 30 h 120"/>
              <a:gd name="T18" fmla="*/ 2556 w 2610"/>
              <a:gd name="T19" fmla="*/ 72 h 120"/>
              <a:gd name="T20" fmla="*/ 2358 w 2610"/>
              <a:gd name="T21" fmla="*/ 54 h 120"/>
              <a:gd name="T22" fmla="*/ 2430 w 2610"/>
              <a:gd name="T23" fmla="*/ 120 h 120"/>
              <a:gd name="T24" fmla="*/ 2208 w 2610"/>
              <a:gd name="T25" fmla="*/ 84 h 120"/>
              <a:gd name="T26" fmla="*/ 2040 w 2610"/>
              <a:gd name="T27" fmla="*/ 72 h 120"/>
              <a:gd name="T28" fmla="*/ 1842 w 2610"/>
              <a:gd name="T29" fmla="*/ 78 h 120"/>
              <a:gd name="T30" fmla="*/ 1620 w 2610"/>
              <a:gd name="T31" fmla="*/ 84 h 120"/>
              <a:gd name="T32" fmla="*/ 1308 w 2610"/>
              <a:gd name="T33" fmla="*/ 102 h 120"/>
              <a:gd name="T34" fmla="*/ 1098 w 2610"/>
              <a:gd name="T35" fmla="*/ 90 h 120"/>
              <a:gd name="T36" fmla="*/ 834 w 2610"/>
              <a:gd name="T37" fmla="*/ 84 h 120"/>
              <a:gd name="T38" fmla="*/ 624 w 2610"/>
              <a:gd name="T39" fmla="*/ 72 h 120"/>
              <a:gd name="T40" fmla="*/ 444 w 2610"/>
              <a:gd name="T41" fmla="*/ 48 h 120"/>
              <a:gd name="T42" fmla="*/ 210 w 2610"/>
              <a:gd name="T43" fmla="*/ 48 h 120"/>
              <a:gd name="T44" fmla="*/ 0 w 2610"/>
              <a:gd name="T45" fmla="*/ 12 h 120"/>
              <a:gd name="T46" fmla="*/ 150 w 2610"/>
              <a:gd name="T47"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10" h="120">
                <a:moveTo>
                  <a:pt x="150" y="6"/>
                </a:moveTo>
                <a:lnTo>
                  <a:pt x="396" y="6"/>
                </a:lnTo>
                <a:lnTo>
                  <a:pt x="684" y="30"/>
                </a:lnTo>
                <a:lnTo>
                  <a:pt x="1164" y="30"/>
                </a:lnTo>
                <a:lnTo>
                  <a:pt x="1476" y="24"/>
                </a:lnTo>
                <a:lnTo>
                  <a:pt x="1692" y="6"/>
                </a:lnTo>
                <a:lnTo>
                  <a:pt x="1950" y="0"/>
                </a:lnTo>
                <a:lnTo>
                  <a:pt x="2388" y="12"/>
                </a:lnTo>
                <a:lnTo>
                  <a:pt x="2610" y="30"/>
                </a:lnTo>
                <a:lnTo>
                  <a:pt x="2556" y="72"/>
                </a:lnTo>
                <a:lnTo>
                  <a:pt x="2358" y="54"/>
                </a:lnTo>
                <a:lnTo>
                  <a:pt x="2430" y="120"/>
                </a:lnTo>
                <a:lnTo>
                  <a:pt x="2208" y="84"/>
                </a:lnTo>
                <a:lnTo>
                  <a:pt x="2040" y="72"/>
                </a:lnTo>
                <a:lnTo>
                  <a:pt x="1842" y="78"/>
                </a:lnTo>
                <a:lnTo>
                  <a:pt x="1620" y="84"/>
                </a:lnTo>
                <a:lnTo>
                  <a:pt x="1308" y="102"/>
                </a:lnTo>
                <a:lnTo>
                  <a:pt x="1098" y="90"/>
                </a:lnTo>
                <a:lnTo>
                  <a:pt x="834" y="84"/>
                </a:lnTo>
                <a:lnTo>
                  <a:pt x="624" y="72"/>
                </a:lnTo>
                <a:lnTo>
                  <a:pt x="444" y="48"/>
                </a:lnTo>
                <a:lnTo>
                  <a:pt x="210" y="48"/>
                </a:lnTo>
                <a:lnTo>
                  <a:pt x="0" y="12"/>
                </a:lnTo>
                <a:lnTo>
                  <a:pt x="150" y="6"/>
                </a:lnTo>
                <a:close/>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3" name="Freeform 13" descr="5%"/>
          <p:cNvSpPr>
            <a:spLocks/>
          </p:cNvSpPr>
          <p:nvPr/>
        </p:nvSpPr>
        <p:spPr bwMode="auto">
          <a:xfrm>
            <a:off x="3640138" y="2968625"/>
            <a:ext cx="3209925" cy="276225"/>
          </a:xfrm>
          <a:custGeom>
            <a:avLst/>
            <a:gdLst>
              <a:gd name="T0" fmla="*/ 108 w 2022"/>
              <a:gd name="T1" fmla="*/ 90 h 174"/>
              <a:gd name="T2" fmla="*/ 0 w 2022"/>
              <a:gd name="T3" fmla="*/ 102 h 174"/>
              <a:gd name="T4" fmla="*/ 78 w 2022"/>
              <a:gd name="T5" fmla="*/ 138 h 174"/>
              <a:gd name="T6" fmla="*/ 426 w 2022"/>
              <a:gd name="T7" fmla="*/ 132 h 174"/>
              <a:gd name="T8" fmla="*/ 588 w 2022"/>
              <a:gd name="T9" fmla="*/ 138 h 174"/>
              <a:gd name="T10" fmla="*/ 900 w 2022"/>
              <a:gd name="T11" fmla="*/ 150 h 174"/>
              <a:gd name="T12" fmla="*/ 1236 w 2022"/>
              <a:gd name="T13" fmla="*/ 132 h 174"/>
              <a:gd name="T14" fmla="*/ 1464 w 2022"/>
              <a:gd name="T15" fmla="*/ 174 h 174"/>
              <a:gd name="T16" fmla="*/ 1704 w 2022"/>
              <a:gd name="T17" fmla="*/ 174 h 174"/>
              <a:gd name="T18" fmla="*/ 1950 w 2022"/>
              <a:gd name="T19" fmla="*/ 162 h 174"/>
              <a:gd name="T20" fmla="*/ 2022 w 2022"/>
              <a:gd name="T21" fmla="*/ 78 h 174"/>
              <a:gd name="T22" fmla="*/ 1776 w 2022"/>
              <a:gd name="T23" fmla="*/ 78 h 174"/>
              <a:gd name="T24" fmla="*/ 1914 w 2022"/>
              <a:gd name="T25" fmla="*/ 24 h 174"/>
              <a:gd name="T26" fmla="*/ 1770 w 2022"/>
              <a:gd name="T27" fmla="*/ 0 h 174"/>
              <a:gd name="T28" fmla="*/ 1572 w 2022"/>
              <a:gd name="T29" fmla="*/ 18 h 174"/>
              <a:gd name="T30" fmla="*/ 1398 w 2022"/>
              <a:gd name="T31" fmla="*/ 30 h 174"/>
              <a:gd name="T32" fmla="*/ 1182 w 2022"/>
              <a:gd name="T33" fmla="*/ 36 h 174"/>
              <a:gd name="T34" fmla="*/ 972 w 2022"/>
              <a:gd name="T35" fmla="*/ 60 h 174"/>
              <a:gd name="T36" fmla="*/ 798 w 2022"/>
              <a:gd name="T37" fmla="*/ 48 h 174"/>
              <a:gd name="T38" fmla="*/ 720 w 2022"/>
              <a:gd name="T39" fmla="*/ 60 h 174"/>
              <a:gd name="T40" fmla="*/ 492 w 2022"/>
              <a:gd name="T41" fmla="*/ 66 h 174"/>
              <a:gd name="T42" fmla="*/ 180 w 2022"/>
              <a:gd name="T43" fmla="*/ 66 h 174"/>
              <a:gd name="T44" fmla="*/ 108 w 2022"/>
              <a:gd name="T45" fmla="*/ 9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22" h="174">
                <a:moveTo>
                  <a:pt x="108" y="90"/>
                </a:moveTo>
                <a:lnTo>
                  <a:pt x="0" y="102"/>
                </a:lnTo>
                <a:lnTo>
                  <a:pt x="78" y="138"/>
                </a:lnTo>
                <a:lnTo>
                  <a:pt x="426" y="132"/>
                </a:lnTo>
                <a:lnTo>
                  <a:pt x="588" y="138"/>
                </a:lnTo>
                <a:lnTo>
                  <a:pt x="900" y="150"/>
                </a:lnTo>
                <a:lnTo>
                  <a:pt x="1236" y="132"/>
                </a:lnTo>
                <a:lnTo>
                  <a:pt x="1464" y="174"/>
                </a:lnTo>
                <a:lnTo>
                  <a:pt x="1704" y="174"/>
                </a:lnTo>
                <a:lnTo>
                  <a:pt x="1950" y="162"/>
                </a:lnTo>
                <a:lnTo>
                  <a:pt x="2022" y="78"/>
                </a:lnTo>
                <a:lnTo>
                  <a:pt x="1776" y="78"/>
                </a:lnTo>
                <a:lnTo>
                  <a:pt x="1914" y="24"/>
                </a:lnTo>
                <a:lnTo>
                  <a:pt x="1770" y="0"/>
                </a:lnTo>
                <a:lnTo>
                  <a:pt x="1572" y="18"/>
                </a:lnTo>
                <a:lnTo>
                  <a:pt x="1398" y="30"/>
                </a:lnTo>
                <a:lnTo>
                  <a:pt x="1182" y="36"/>
                </a:lnTo>
                <a:lnTo>
                  <a:pt x="972" y="60"/>
                </a:lnTo>
                <a:lnTo>
                  <a:pt x="798" y="48"/>
                </a:lnTo>
                <a:lnTo>
                  <a:pt x="720" y="60"/>
                </a:lnTo>
                <a:lnTo>
                  <a:pt x="492" y="66"/>
                </a:lnTo>
                <a:lnTo>
                  <a:pt x="180" y="66"/>
                </a:lnTo>
                <a:lnTo>
                  <a:pt x="108" y="90"/>
                </a:lnTo>
                <a:close/>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4" name="Freeform 14" descr="Horizontal brick"/>
          <p:cNvSpPr>
            <a:spLocks/>
          </p:cNvSpPr>
          <p:nvPr/>
        </p:nvSpPr>
        <p:spPr bwMode="auto">
          <a:xfrm>
            <a:off x="1085851" y="2386013"/>
            <a:ext cx="795338" cy="242888"/>
          </a:xfrm>
          <a:custGeom>
            <a:avLst/>
            <a:gdLst>
              <a:gd name="T0" fmla="*/ 0 w 501"/>
              <a:gd name="T1" fmla="*/ 0 h 175"/>
              <a:gd name="T2" fmla="*/ 256 w 501"/>
              <a:gd name="T3" fmla="*/ 0 h 175"/>
              <a:gd name="T4" fmla="*/ 295 w 501"/>
              <a:gd name="T5" fmla="*/ 24 h 175"/>
              <a:gd name="T6" fmla="*/ 357 w 501"/>
              <a:gd name="T7" fmla="*/ 17 h 175"/>
              <a:gd name="T8" fmla="*/ 415 w 501"/>
              <a:gd name="T9" fmla="*/ 31 h 175"/>
              <a:gd name="T10" fmla="*/ 436 w 501"/>
              <a:gd name="T11" fmla="*/ 43 h 175"/>
              <a:gd name="T12" fmla="*/ 412 w 501"/>
              <a:gd name="T13" fmla="*/ 67 h 175"/>
              <a:gd name="T14" fmla="*/ 357 w 501"/>
              <a:gd name="T15" fmla="*/ 72 h 175"/>
              <a:gd name="T16" fmla="*/ 307 w 501"/>
              <a:gd name="T17" fmla="*/ 86 h 175"/>
              <a:gd name="T18" fmla="*/ 340 w 501"/>
              <a:gd name="T19" fmla="*/ 91 h 175"/>
              <a:gd name="T20" fmla="*/ 405 w 501"/>
              <a:gd name="T21" fmla="*/ 101 h 175"/>
              <a:gd name="T22" fmla="*/ 436 w 501"/>
              <a:gd name="T23" fmla="*/ 108 h 175"/>
              <a:gd name="T24" fmla="*/ 463 w 501"/>
              <a:gd name="T25" fmla="*/ 125 h 175"/>
              <a:gd name="T26" fmla="*/ 436 w 501"/>
              <a:gd name="T27" fmla="*/ 137 h 175"/>
              <a:gd name="T28" fmla="*/ 446 w 501"/>
              <a:gd name="T29" fmla="*/ 149 h 175"/>
              <a:gd name="T30" fmla="*/ 484 w 501"/>
              <a:gd name="T31" fmla="*/ 158 h 175"/>
              <a:gd name="T32" fmla="*/ 501 w 501"/>
              <a:gd name="T33" fmla="*/ 175 h 175"/>
              <a:gd name="T34" fmla="*/ 2 w 501"/>
              <a:gd name="T35" fmla="*/ 175 h 175"/>
              <a:gd name="T36" fmla="*/ 0 w 501"/>
              <a:gd name="T3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175">
                <a:moveTo>
                  <a:pt x="0" y="0"/>
                </a:moveTo>
                <a:lnTo>
                  <a:pt x="256" y="0"/>
                </a:lnTo>
                <a:lnTo>
                  <a:pt x="295" y="24"/>
                </a:lnTo>
                <a:lnTo>
                  <a:pt x="357" y="17"/>
                </a:lnTo>
                <a:lnTo>
                  <a:pt x="415" y="31"/>
                </a:lnTo>
                <a:lnTo>
                  <a:pt x="436" y="43"/>
                </a:lnTo>
                <a:lnTo>
                  <a:pt x="412" y="67"/>
                </a:lnTo>
                <a:lnTo>
                  <a:pt x="357" y="72"/>
                </a:lnTo>
                <a:lnTo>
                  <a:pt x="307" y="86"/>
                </a:lnTo>
                <a:lnTo>
                  <a:pt x="340" y="91"/>
                </a:lnTo>
                <a:lnTo>
                  <a:pt x="405" y="101"/>
                </a:lnTo>
                <a:lnTo>
                  <a:pt x="436" y="108"/>
                </a:lnTo>
                <a:lnTo>
                  <a:pt x="463" y="125"/>
                </a:lnTo>
                <a:lnTo>
                  <a:pt x="436" y="137"/>
                </a:lnTo>
                <a:lnTo>
                  <a:pt x="446" y="149"/>
                </a:lnTo>
                <a:lnTo>
                  <a:pt x="484" y="158"/>
                </a:lnTo>
                <a:lnTo>
                  <a:pt x="501" y="175"/>
                </a:lnTo>
                <a:lnTo>
                  <a:pt x="2" y="175"/>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6" name="Freeform 16" descr="Dashed horizontal"/>
          <p:cNvSpPr>
            <a:spLocks/>
          </p:cNvSpPr>
          <p:nvPr/>
        </p:nvSpPr>
        <p:spPr bwMode="auto">
          <a:xfrm>
            <a:off x="1085851" y="2624138"/>
            <a:ext cx="376238" cy="1573213"/>
          </a:xfrm>
          <a:custGeom>
            <a:avLst/>
            <a:gdLst>
              <a:gd name="T0" fmla="*/ 0 w 237"/>
              <a:gd name="T1" fmla="*/ 5 h 991"/>
              <a:gd name="T2" fmla="*/ 0 w 237"/>
              <a:gd name="T3" fmla="*/ 991 h 991"/>
              <a:gd name="T4" fmla="*/ 184 w 237"/>
              <a:gd name="T5" fmla="*/ 989 h 991"/>
              <a:gd name="T6" fmla="*/ 177 w 237"/>
              <a:gd name="T7" fmla="*/ 965 h 991"/>
              <a:gd name="T8" fmla="*/ 187 w 237"/>
              <a:gd name="T9" fmla="*/ 950 h 991"/>
              <a:gd name="T10" fmla="*/ 144 w 237"/>
              <a:gd name="T11" fmla="*/ 934 h 991"/>
              <a:gd name="T12" fmla="*/ 153 w 237"/>
              <a:gd name="T13" fmla="*/ 919 h 991"/>
              <a:gd name="T14" fmla="*/ 192 w 237"/>
              <a:gd name="T15" fmla="*/ 907 h 991"/>
              <a:gd name="T16" fmla="*/ 199 w 237"/>
              <a:gd name="T17" fmla="*/ 878 h 991"/>
              <a:gd name="T18" fmla="*/ 180 w 237"/>
              <a:gd name="T19" fmla="*/ 876 h 991"/>
              <a:gd name="T20" fmla="*/ 165 w 237"/>
              <a:gd name="T21" fmla="*/ 850 h 991"/>
              <a:gd name="T22" fmla="*/ 146 w 237"/>
              <a:gd name="T23" fmla="*/ 818 h 991"/>
              <a:gd name="T24" fmla="*/ 141 w 237"/>
              <a:gd name="T25" fmla="*/ 782 h 991"/>
              <a:gd name="T26" fmla="*/ 151 w 237"/>
              <a:gd name="T27" fmla="*/ 742 h 991"/>
              <a:gd name="T28" fmla="*/ 151 w 237"/>
              <a:gd name="T29" fmla="*/ 715 h 991"/>
              <a:gd name="T30" fmla="*/ 192 w 237"/>
              <a:gd name="T31" fmla="*/ 701 h 991"/>
              <a:gd name="T32" fmla="*/ 237 w 237"/>
              <a:gd name="T33" fmla="*/ 684 h 991"/>
              <a:gd name="T34" fmla="*/ 189 w 237"/>
              <a:gd name="T35" fmla="*/ 667 h 991"/>
              <a:gd name="T36" fmla="*/ 158 w 237"/>
              <a:gd name="T37" fmla="*/ 658 h 991"/>
              <a:gd name="T38" fmla="*/ 158 w 237"/>
              <a:gd name="T39" fmla="*/ 624 h 991"/>
              <a:gd name="T40" fmla="*/ 151 w 237"/>
              <a:gd name="T41" fmla="*/ 590 h 991"/>
              <a:gd name="T42" fmla="*/ 148 w 237"/>
              <a:gd name="T43" fmla="*/ 559 h 991"/>
              <a:gd name="T44" fmla="*/ 148 w 237"/>
              <a:gd name="T45" fmla="*/ 502 h 991"/>
              <a:gd name="T46" fmla="*/ 151 w 237"/>
              <a:gd name="T47" fmla="*/ 475 h 991"/>
              <a:gd name="T48" fmla="*/ 175 w 237"/>
              <a:gd name="T49" fmla="*/ 458 h 991"/>
              <a:gd name="T50" fmla="*/ 148 w 237"/>
              <a:gd name="T51" fmla="*/ 439 h 991"/>
              <a:gd name="T52" fmla="*/ 146 w 237"/>
              <a:gd name="T53" fmla="*/ 384 h 991"/>
              <a:gd name="T54" fmla="*/ 170 w 237"/>
              <a:gd name="T55" fmla="*/ 338 h 991"/>
              <a:gd name="T56" fmla="*/ 196 w 237"/>
              <a:gd name="T57" fmla="*/ 331 h 991"/>
              <a:gd name="T58" fmla="*/ 172 w 237"/>
              <a:gd name="T59" fmla="*/ 302 h 991"/>
              <a:gd name="T60" fmla="*/ 192 w 237"/>
              <a:gd name="T61" fmla="*/ 290 h 991"/>
              <a:gd name="T62" fmla="*/ 201 w 237"/>
              <a:gd name="T63" fmla="*/ 269 h 991"/>
              <a:gd name="T64" fmla="*/ 230 w 237"/>
              <a:gd name="T65" fmla="*/ 254 h 991"/>
              <a:gd name="T66" fmla="*/ 196 w 237"/>
              <a:gd name="T67" fmla="*/ 230 h 991"/>
              <a:gd name="T68" fmla="*/ 172 w 237"/>
              <a:gd name="T69" fmla="*/ 228 h 991"/>
              <a:gd name="T70" fmla="*/ 144 w 237"/>
              <a:gd name="T71" fmla="*/ 206 h 991"/>
              <a:gd name="T72" fmla="*/ 139 w 237"/>
              <a:gd name="T73" fmla="*/ 187 h 991"/>
              <a:gd name="T74" fmla="*/ 163 w 237"/>
              <a:gd name="T75" fmla="*/ 170 h 991"/>
              <a:gd name="T76" fmla="*/ 163 w 237"/>
              <a:gd name="T77" fmla="*/ 146 h 991"/>
              <a:gd name="T78" fmla="*/ 148 w 237"/>
              <a:gd name="T79" fmla="*/ 113 h 991"/>
              <a:gd name="T80" fmla="*/ 187 w 237"/>
              <a:gd name="T81" fmla="*/ 106 h 991"/>
              <a:gd name="T82" fmla="*/ 192 w 237"/>
              <a:gd name="T83" fmla="*/ 74 h 991"/>
              <a:gd name="T84" fmla="*/ 211 w 237"/>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7" h="991">
                <a:moveTo>
                  <a:pt x="0" y="5"/>
                </a:moveTo>
                <a:lnTo>
                  <a:pt x="0" y="991"/>
                </a:lnTo>
                <a:lnTo>
                  <a:pt x="184" y="989"/>
                </a:lnTo>
                <a:lnTo>
                  <a:pt x="177" y="965"/>
                </a:lnTo>
                <a:lnTo>
                  <a:pt x="187" y="950"/>
                </a:lnTo>
                <a:lnTo>
                  <a:pt x="144" y="934"/>
                </a:lnTo>
                <a:lnTo>
                  <a:pt x="153" y="919"/>
                </a:lnTo>
                <a:lnTo>
                  <a:pt x="192" y="907"/>
                </a:lnTo>
                <a:lnTo>
                  <a:pt x="199" y="878"/>
                </a:lnTo>
                <a:lnTo>
                  <a:pt x="180" y="876"/>
                </a:lnTo>
                <a:lnTo>
                  <a:pt x="165" y="850"/>
                </a:lnTo>
                <a:lnTo>
                  <a:pt x="146" y="818"/>
                </a:lnTo>
                <a:lnTo>
                  <a:pt x="141" y="782"/>
                </a:lnTo>
                <a:lnTo>
                  <a:pt x="151" y="742"/>
                </a:lnTo>
                <a:lnTo>
                  <a:pt x="151" y="715"/>
                </a:lnTo>
                <a:lnTo>
                  <a:pt x="192" y="701"/>
                </a:lnTo>
                <a:lnTo>
                  <a:pt x="237" y="684"/>
                </a:lnTo>
                <a:lnTo>
                  <a:pt x="189" y="667"/>
                </a:lnTo>
                <a:lnTo>
                  <a:pt x="158" y="658"/>
                </a:lnTo>
                <a:lnTo>
                  <a:pt x="158" y="624"/>
                </a:lnTo>
                <a:lnTo>
                  <a:pt x="151" y="590"/>
                </a:lnTo>
                <a:lnTo>
                  <a:pt x="148" y="559"/>
                </a:lnTo>
                <a:lnTo>
                  <a:pt x="148" y="502"/>
                </a:lnTo>
                <a:lnTo>
                  <a:pt x="151" y="475"/>
                </a:lnTo>
                <a:lnTo>
                  <a:pt x="175" y="458"/>
                </a:lnTo>
                <a:lnTo>
                  <a:pt x="148" y="439"/>
                </a:lnTo>
                <a:lnTo>
                  <a:pt x="146" y="384"/>
                </a:lnTo>
                <a:lnTo>
                  <a:pt x="170" y="338"/>
                </a:lnTo>
                <a:lnTo>
                  <a:pt x="196" y="331"/>
                </a:lnTo>
                <a:lnTo>
                  <a:pt x="172" y="302"/>
                </a:lnTo>
                <a:lnTo>
                  <a:pt x="192" y="290"/>
                </a:lnTo>
                <a:lnTo>
                  <a:pt x="201" y="269"/>
                </a:lnTo>
                <a:lnTo>
                  <a:pt x="230" y="254"/>
                </a:lnTo>
                <a:lnTo>
                  <a:pt x="196" y="230"/>
                </a:lnTo>
                <a:lnTo>
                  <a:pt x="172" y="228"/>
                </a:lnTo>
                <a:lnTo>
                  <a:pt x="144" y="206"/>
                </a:lnTo>
                <a:lnTo>
                  <a:pt x="139" y="187"/>
                </a:lnTo>
                <a:lnTo>
                  <a:pt x="163" y="170"/>
                </a:lnTo>
                <a:lnTo>
                  <a:pt x="163" y="146"/>
                </a:lnTo>
                <a:lnTo>
                  <a:pt x="148" y="113"/>
                </a:lnTo>
                <a:lnTo>
                  <a:pt x="187" y="106"/>
                </a:lnTo>
                <a:lnTo>
                  <a:pt x="192" y="74"/>
                </a:lnTo>
                <a:lnTo>
                  <a:pt x="211"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7" name="Line 17"/>
          <p:cNvSpPr>
            <a:spLocks noChangeShapeType="1"/>
          </p:cNvSpPr>
          <p:nvPr/>
        </p:nvSpPr>
        <p:spPr bwMode="auto">
          <a:xfrm>
            <a:off x="1085851" y="2365375"/>
            <a:ext cx="0" cy="21637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8" name="Freeform 18" descr="Horizontal brick"/>
          <p:cNvSpPr>
            <a:spLocks/>
          </p:cNvSpPr>
          <p:nvPr/>
        </p:nvSpPr>
        <p:spPr bwMode="auto">
          <a:xfrm>
            <a:off x="1085851" y="4197350"/>
            <a:ext cx="552450" cy="358775"/>
          </a:xfrm>
          <a:custGeom>
            <a:avLst/>
            <a:gdLst>
              <a:gd name="T0" fmla="*/ 329 w 348"/>
              <a:gd name="T1" fmla="*/ 0 h 226"/>
              <a:gd name="T2" fmla="*/ 0 w 348"/>
              <a:gd name="T3" fmla="*/ 0 h 226"/>
              <a:gd name="T4" fmla="*/ 0 w 348"/>
              <a:gd name="T5" fmla="*/ 226 h 226"/>
              <a:gd name="T6" fmla="*/ 254 w 348"/>
              <a:gd name="T7" fmla="*/ 226 h 226"/>
              <a:gd name="T8" fmla="*/ 252 w 348"/>
              <a:gd name="T9" fmla="*/ 190 h 226"/>
              <a:gd name="T10" fmla="*/ 300 w 348"/>
              <a:gd name="T11" fmla="*/ 161 h 226"/>
              <a:gd name="T12" fmla="*/ 285 w 348"/>
              <a:gd name="T13" fmla="*/ 125 h 226"/>
              <a:gd name="T14" fmla="*/ 314 w 348"/>
              <a:gd name="T15" fmla="*/ 113 h 226"/>
              <a:gd name="T16" fmla="*/ 312 w 348"/>
              <a:gd name="T17" fmla="*/ 87 h 226"/>
              <a:gd name="T18" fmla="*/ 341 w 348"/>
              <a:gd name="T19" fmla="*/ 70 h 226"/>
              <a:gd name="T20" fmla="*/ 348 w 348"/>
              <a:gd name="T21" fmla="*/ 36 h 226"/>
              <a:gd name="T22" fmla="*/ 329 w 348"/>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226">
                <a:moveTo>
                  <a:pt x="329" y="0"/>
                </a:moveTo>
                <a:lnTo>
                  <a:pt x="0" y="0"/>
                </a:lnTo>
                <a:lnTo>
                  <a:pt x="0" y="226"/>
                </a:lnTo>
                <a:lnTo>
                  <a:pt x="254" y="226"/>
                </a:lnTo>
                <a:lnTo>
                  <a:pt x="252" y="190"/>
                </a:lnTo>
                <a:lnTo>
                  <a:pt x="300" y="161"/>
                </a:lnTo>
                <a:lnTo>
                  <a:pt x="285" y="125"/>
                </a:lnTo>
                <a:lnTo>
                  <a:pt x="314" y="113"/>
                </a:lnTo>
                <a:lnTo>
                  <a:pt x="312" y="87"/>
                </a:lnTo>
                <a:lnTo>
                  <a:pt x="341" y="70"/>
                </a:lnTo>
                <a:lnTo>
                  <a:pt x="348" y="36"/>
                </a:lnTo>
                <a:lnTo>
                  <a:pt x="329"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79" name="Freeform 19" descr="10%"/>
          <p:cNvSpPr>
            <a:spLocks/>
          </p:cNvSpPr>
          <p:nvPr/>
        </p:nvSpPr>
        <p:spPr bwMode="auto">
          <a:xfrm>
            <a:off x="1085851" y="2657475"/>
            <a:ext cx="400050" cy="92075"/>
          </a:xfrm>
          <a:custGeom>
            <a:avLst/>
            <a:gdLst>
              <a:gd name="T0" fmla="*/ 0 w 321"/>
              <a:gd name="T1" fmla="*/ 55 h 55"/>
              <a:gd name="T2" fmla="*/ 312 w 321"/>
              <a:gd name="T3" fmla="*/ 55 h 55"/>
              <a:gd name="T4" fmla="*/ 319 w 321"/>
              <a:gd name="T5" fmla="*/ 36 h 55"/>
              <a:gd name="T6" fmla="*/ 314 w 321"/>
              <a:gd name="T7" fmla="*/ 22 h 55"/>
              <a:gd name="T8" fmla="*/ 321 w 321"/>
              <a:gd name="T9" fmla="*/ 0 h 55"/>
              <a:gd name="T10" fmla="*/ 7 w 321"/>
              <a:gd name="T11" fmla="*/ 0 h 55"/>
            </a:gdLst>
            <a:ahLst/>
            <a:cxnLst>
              <a:cxn ang="0">
                <a:pos x="T0" y="T1"/>
              </a:cxn>
              <a:cxn ang="0">
                <a:pos x="T2" y="T3"/>
              </a:cxn>
              <a:cxn ang="0">
                <a:pos x="T4" y="T5"/>
              </a:cxn>
              <a:cxn ang="0">
                <a:pos x="T6" y="T7"/>
              </a:cxn>
              <a:cxn ang="0">
                <a:pos x="T8" y="T9"/>
              </a:cxn>
              <a:cxn ang="0">
                <a:pos x="T10" y="T11"/>
              </a:cxn>
            </a:cxnLst>
            <a:rect l="0" t="0" r="r" b="b"/>
            <a:pathLst>
              <a:path w="321" h="55">
                <a:moveTo>
                  <a:pt x="0" y="55"/>
                </a:moveTo>
                <a:lnTo>
                  <a:pt x="312" y="55"/>
                </a:lnTo>
                <a:lnTo>
                  <a:pt x="319" y="36"/>
                </a:lnTo>
                <a:lnTo>
                  <a:pt x="314" y="22"/>
                </a:lnTo>
                <a:lnTo>
                  <a:pt x="321" y="0"/>
                </a:lnTo>
                <a:lnTo>
                  <a:pt x="7"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1" name="Freeform 21" descr="Dashed horizontal"/>
          <p:cNvSpPr>
            <a:spLocks/>
          </p:cNvSpPr>
          <p:nvPr/>
        </p:nvSpPr>
        <p:spPr bwMode="auto">
          <a:xfrm>
            <a:off x="2227263" y="2611438"/>
            <a:ext cx="300345" cy="1635125"/>
          </a:xfrm>
          <a:custGeom>
            <a:avLst/>
            <a:gdLst>
              <a:gd name="T0" fmla="*/ 0 w 170"/>
              <a:gd name="T1" fmla="*/ 12 h 1018"/>
              <a:gd name="T2" fmla="*/ 0 w 170"/>
              <a:gd name="T3" fmla="*/ 1018 h 1018"/>
              <a:gd name="T4" fmla="*/ 146 w 170"/>
              <a:gd name="T5" fmla="*/ 1018 h 1018"/>
              <a:gd name="T6" fmla="*/ 137 w 170"/>
              <a:gd name="T7" fmla="*/ 1001 h 1018"/>
              <a:gd name="T8" fmla="*/ 137 w 170"/>
              <a:gd name="T9" fmla="*/ 982 h 1018"/>
              <a:gd name="T10" fmla="*/ 158 w 170"/>
              <a:gd name="T11" fmla="*/ 974 h 1018"/>
              <a:gd name="T12" fmla="*/ 146 w 170"/>
              <a:gd name="T13" fmla="*/ 955 h 1018"/>
              <a:gd name="T14" fmla="*/ 146 w 170"/>
              <a:gd name="T15" fmla="*/ 924 h 1018"/>
              <a:gd name="T16" fmla="*/ 125 w 170"/>
              <a:gd name="T17" fmla="*/ 910 h 1018"/>
              <a:gd name="T18" fmla="*/ 113 w 170"/>
              <a:gd name="T19" fmla="*/ 893 h 1018"/>
              <a:gd name="T20" fmla="*/ 139 w 170"/>
              <a:gd name="T21" fmla="*/ 878 h 1018"/>
              <a:gd name="T22" fmla="*/ 139 w 170"/>
              <a:gd name="T23" fmla="*/ 854 h 1018"/>
              <a:gd name="T24" fmla="*/ 113 w 170"/>
              <a:gd name="T25" fmla="*/ 838 h 1018"/>
              <a:gd name="T26" fmla="*/ 137 w 170"/>
              <a:gd name="T27" fmla="*/ 826 h 1018"/>
              <a:gd name="T28" fmla="*/ 122 w 170"/>
              <a:gd name="T29" fmla="*/ 799 h 1018"/>
              <a:gd name="T30" fmla="*/ 122 w 170"/>
              <a:gd name="T31" fmla="*/ 778 h 1018"/>
              <a:gd name="T32" fmla="*/ 142 w 170"/>
              <a:gd name="T33" fmla="*/ 763 h 1018"/>
              <a:gd name="T34" fmla="*/ 158 w 170"/>
              <a:gd name="T35" fmla="*/ 734 h 1018"/>
              <a:gd name="T36" fmla="*/ 170 w 170"/>
              <a:gd name="T37" fmla="*/ 708 h 1018"/>
              <a:gd name="T38" fmla="*/ 166 w 170"/>
              <a:gd name="T39" fmla="*/ 689 h 1018"/>
              <a:gd name="T40" fmla="*/ 146 w 170"/>
              <a:gd name="T41" fmla="*/ 660 h 1018"/>
              <a:gd name="T42" fmla="*/ 144 w 170"/>
              <a:gd name="T43" fmla="*/ 631 h 1018"/>
              <a:gd name="T44" fmla="*/ 142 w 170"/>
              <a:gd name="T45" fmla="*/ 602 h 1018"/>
              <a:gd name="T46" fmla="*/ 137 w 170"/>
              <a:gd name="T47" fmla="*/ 576 h 1018"/>
              <a:gd name="T48" fmla="*/ 146 w 170"/>
              <a:gd name="T49" fmla="*/ 552 h 1018"/>
              <a:gd name="T50" fmla="*/ 134 w 170"/>
              <a:gd name="T51" fmla="*/ 530 h 1018"/>
              <a:gd name="T52" fmla="*/ 127 w 170"/>
              <a:gd name="T53" fmla="*/ 509 h 1018"/>
              <a:gd name="T54" fmla="*/ 134 w 170"/>
              <a:gd name="T55" fmla="*/ 497 h 1018"/>
              <a:gd name="T56" fmla="*/ 144 w 170"/>
              <a:gd name="T57" fmla="*/ 470 h 1018"/>
              <a:gd name="T58" fmla="*/ 122 w 170"/>
              <a:gd name="T59" fmla="*/ 425 h 1018"/>
              <a:gd name="T60" fmla="*/ 130 w 170"/>
              <a:gd name="T61" fmla="*/ 406 h 1018"/>
              <a:gd name="T62" fmla="*/ 146 w 170"/>
              <a:gd name="T63" fmla="*/ 382 h 1018"/>
              <a:gd name="T64" fmla="*/ 122 w 170"/>
              <a:gd name="T65" fmla="*/ 362 h 1018"/>
              <a:gd name="T66" fmla="*/ 122 w 170"/>
              <a:gd name="T67" fmla="*/ 346 h 1018"/>
              <a:gd name="T68" fmla="*/ 142 w 170"/>
              <a:gd name="T69" fmla="*/ 324 h 1018"/>
              <a:gd name="T70" fmla="*/ 142 w 170"/>
              <a:gd name="T71" fmla="*/ 300 h 1018"/>
              <a:gd name="T72" fmla="*/ 127 w 170"/>
              <a:gd name="T73" fmla="*/ 283 h 1018"/>
              <a:gd name="T74" fmla="*/ 137 w 170"/>
              <a:gd name="T75" fmla="*/ 269 h 1018"/>
              <a:gd name="T76" fmla="*/ 125 w 170"/>
              <a:gd name="T77" fmla="*/ 235 h 1018"/>
              <a:gd name="T78" fmla="*/ 144 w 170"/>
              <a:gd name="T79" fmla="*/ 216 h 1018"/>
              <a:gd name="T80" fmla="*/ 137 w 170"/>
              <a:gd name="T81" fmla="*/ 154 h 1018"/>
              <a:gd name="T82" fmla="*/ 134 w 170"/>
              <a:gd name="T83" fmla="*/ 89 h 1018"/>
              <a:gd name="T84" fmla="*/ 122 w 170"/>
              <a:gd name="T85" fmla="*/ 67 h 1018"/>
              <a:gd name="T86" fmla="*/ 132 w 170"/>
              <a:gd name="T87" fmla="*/ 29 h 1018"/>
              <a:gd name="T88" fmla="*/ 134 w 170"/>
              <a:gd name="T89"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0" h="1018">
                <a:moveTo>
                  <a:pt x="0" y="12"/>
                </a:moveTo>
                <a:lnTo>
                  <a:pt x="0" y="1018"/>
                </a:lnTo>
                <a:lnTo>
                  <a:pt x="146" y="1018"/>
                </a:lnTo>
                <a:lnTo>
                  <a:pt x="137" y="1001"/>
                </a:lnTo>
                <a:lnTo>
                  <a:pt x="137" y="982"/>
                </a:lnTo>
                <a:lnTo>
                  <a:pt x="158" y="974"/>
                </a:lnTo>
                <a:lnTo>
                  <a:pt x="146" y="955"/>
                </a:lnTo>
                <a:lnTo>
                  <a:pt x="146" y="924"/>
                </a:lnTo>
                <a:lnTo>
                  <a:pt x="125" y="910"/>
                </a:lnTo>
                <a:lnTo>
                  <a:pt x="113" y="893"/>
                </a:lnTo>
                <a:lnTo>
                  <a:pt x="139" y="878"/>
                </a:lnTo>
                <a:lnTo>
                  <a:pt x="139" y="854"/>
                </a:lnTo>
                <a:lnTo>
                  <a:pt x="113" y="838"/>
                </a:lnTo>
                <a:lnTo>
                  <a:pt x="137" y="826"/>
                </a:lnTo>
                <a:lnTo>
                  <a:pt x="122" y="799"/>
                </a:lnTo>
                <a:lnTo>
                  <a:pt x="122" y="778"/>
                </a:lnTo>
                <a:lnTo>
                  <a:pt x="142" y="763"/>
                </a:lnTo>
                <a:lnTo>
                  <a:pt x="158" y="734"/>
                </a:lnTo>
                <a:lnTo>
                  <a:pt x="170" y="708"/>
                </a:lnTo>
                <a:lnTo>
                  <a:pt x="166" y="689"/>
                </a:lnTo>
                <a:lnTo>
                  <a:pt x="146" y="660"/>
                </a:lnTo>
                <a:lnTo>
                  <a:pt x="144" y="631"/>
                </a:lnTo>
                <a:lnTo>
                  <a:pt x="142" y="602"/>
                </a:lnTo>
                <a:lnTo>
                  <a:pt x="137" y="576"/>
                </a:lnTo>
                <a:lnTo>
                  <a:pt x="146" y="552"/>
                </a:lnTo>
                <a:lnTo>
                  <a:pt x="134" y="530"/>
                </a:lnTo>
                <a:lnTo>
                  <a:pt x="127" y="509"/>
                </a:lnTo>
                <a:lnTo>
                  <a:pt x="134" y="497"/>
                </a:lnTo>
                <a:lnTo>
                  <a:pt x="144" y="470"/>
                </a:lnTo>
                <a:lnTo>
                  <a:pt x="122" y="425"/>
                </a:lnTo>
                <a:lnTo>
                  <a:pt x="130" y="406"/>
                </a:lnTo>
                <a:lnTo>
                  <a:pt x="146" y="382"/>
                </a:lnTo>
                <a:lnTo>
                  <a:pt x="122" y="362"/>
                </a:lnTo>
                <a:lnTo>
                  <a:pt x="122" y="346"/>
                </a:lnTo>
                <a:lnTo>
                  <a:pt x="142" y="324"/>
                </a:lnTo>
                <a:lnTo>
                  <a:pt x="142" y="300"/>
                </a:lnTo>
                <a:lnTo>
                  <a:pt x="127" y="283"/>
                </a:lnTo>
                <a:lnTo>
                  <a:pt x="137" y="269"/>
                </a:lnTo>
                <a:lnTo>
                  <a:pt x="125" y="235"/>
                </a:lnTo>
                <a:lnTo>
                  <a:pt x="144" y="216"/>
                </a:lnTo>
                <a:lnTo>
                  <a:pt x="137" y="154"/>
                </a:lnTo>
                <a:lnTo>
                  <a:pt x="134" y="89"/>
                </a:lnTo>
                <a:lnTo>
                  <a:pt x="122" y="67"/>
                </a:lnTo>
                <a:lnTo>
                  <a:pt x="132" y="29"/>
                </a:lnTo>
                <a:lnTo>
                  <a:pt x="134"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2" name="Line 22"/>
          <p:cNvSpPr>
            <a:spLocks noChangeShapeType="1"/>
          </p:cNvSpPr>
          <p:nvPr/>
        </p:nvSpPr>
        <p:spPr bwMode="auto">
          <a:xfrm>
            <a:off x="2227263" y="2565400"/>
            <a:ext cx="0" cy="18208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3" name="Freeform 23" descr="Horizontal brick"/>
          <p:cNvSpPr>
            <a:spLocks/>
          </p:cNvSpPr>
          <p:nvPr/>
        </p:nvSpPr>
        <p:spPr bwMode="auto">
          <a:xfrm>
            <a:off x="2227263" y="4238625"/>
            <a:ext cx="429316" cy="114300"/>
          </a:xfrm>
          <a:custGeom>
            <a:avLst/>
            <a:gdLst>
              <a:gd name="T0" fmla="*/ 243 w 243"/>
              <a:gd name="T1" fmla="*/ 0 h 72"/>
              <a:gd name="T2" fmla="*/ 0 w 243"/>
              <a:gd name="T3" fmla="*/ 0 h 72"/>
              <a:gd name="T4" fmla="*/ 0 w 243"/>
              <a:gd name="T5" fmla="*/ 72 h 72"/>
              <a:gd name="T6" fmla="*/ 197 w 243"/>
              <a:gd name="T7" fmla="*/ 72 h 72"/>
              <a:gd name="T8" fmla="*/ 180 w 243"/>
              <a:gd name="T9" fmla="*/ 45 h 72"/>
              <a:gd name="T10" fmla="*/ 195 w 243"/>
              <a:gd name="T11" fmla="*/ 41 h 72"/>
              <a:gd name="T12" fmla="*/ 185 w 243"/>
              <a:gd name="T13" fmla="*/ 19 h 72"/>
              <a:gd name="T14" fmla="*/ 226 w 243"/>
              <a:gd name="T15" fmla="*/ 7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72">
                <a:moveTo>
                  <a:pt x="243" y="0"/>
                </a:moveTo>
                <a:lnTo>
                  <a:pt x="0" y="0"/>
                </a:lnTo>
                <a:lnTo>
                  <a:pt x="0" y="72"/>
                </a:lnTo>
                <a:lnTo>
                  <a:pt x="197" y="72"/>
                </a:lnTo>
                <a:lnTo>
                  <a:pt x="180" y="45"/>
                </a:lnTo>
                <a:lnTo>
                  <a:pt x="195" y="41"/>
                </a:lnTo>
                <a:lnTo>
                  <a:pt x="185" y="19"/>
                </a:lnTo>
                <a:lnTo>
                  <a:pt x="226" y="7"/>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4" name="Freeform 24" descr="Horizontal brick"/>
          <p:cNvSpPr>
            <a:spLocks/>
          </p:cNvSpPr>
          <p:nvPr/>
        </p:nvSpPr>
        <p:spPr bwMode="auto">
          <a:xfrm>
            <a:off x="2227263" y="2498725"/>
            <a:ext cx="438150" cy="125413"/>
          </a:xfrm>
          <a:custGeom>
            <a:avLst/>
            <a:gdLst>
              <a:gd name="T0" fmla="*/ 0 w 248"/>
              <a:gd name="T1" fmla="*/ 70 h 79"/>
              <a:gd name="T2" fmla="*/ 0 w 248"/>
              <a:gd name="T3" fmla="*/ 0 h 79"/>
              <a:gd name="T4" fmla="*/ 224 w 248"/>
              <a:gd name="T5" fmla="*/ 0 h 79"/>
              <a:gd name="T6" fmla="*/ 197 w 248"/>
              <a:gd name="T7" fmla="*/ 19 h 79"/>
              <a:gd name="T8" fmla="*/ 219 w 248"/>
              <a:gd name="T9" fmla="*/ 27 h 79"/>
              <a:gd name="T10" fmla="*/ 200 w 248"/>
              <a:gd name="T11" fmla="*/ 34 h 79"/>
              <a:gd name="T12" fmla="*/ 248 w 248"/>
              <a:gd name="T13" fmla="*/ 51 h 79"/>
              <a:gd name="T14" fmla="*/ 221 w 248"/>
              <a:gd name="T15" fmla="*/ 58 h 79"/>
              <a:gd name="T16" fmla="*/ 248 w 248"/>
              <a:gd name="T17" fmla="*/ 65 h 79"/>
              <a:gd name="T18" fmla="*/ 207 w 248"/>
              <a:gd name="T19" fmla="*/ 79 h 79"/>
              <a:gd name="T20" fmla="*/ 17 w 248"/>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9">
                <a:moveTo>
                  <a:pt x="0" y="70"/>
                </a:moveTo>
                <a:lnTo>
                  <a:pt x="0" y="0"/>
                </a:lnTo>
                <a:lnTo>
                  <a:pt x="224" y="0"/>
                </a:lnTo>
                <a:lnTo>
                  <a:pt x="197" y="19"/>
                </a:lnTo>
                <a:lnTo>
                  <a:pt x="219" y="27"/>
                </a:lnTo>
                <a:lnTo>
                  <a:pt x="200" y="34"/>
                </a:lnTo>
                <a:lnTo>
                  <a:pt x="248" y="51"/>
                </a:lnTo>
                <a:lnTo>
                  <a:pt x="221" y="58"/>
                </a:lnTo>
                <a:lnTo>
                  <a:pt x="248" y="65"/>
                </a:lnTo>
                <a:lnTo>
                  <a:pt x="207" y="79"/>
                </a:lnTo>
                <a:lnTo>
                  <a:pt x="17" y="79"/>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5" name="Freeform 25" descr="10%"/>
          <p:cNvSpPr>
            <a:spLocks/>
          </p:cNvSpPr>
          <p:nvPr/>
        </p:nvSpPr>
        <p:spPr bwMode="auto">
          <a:xfrm>
            <a:off x="2227263" y="2760663"/>
            <a:ext cx="279144" cy="101600"/>
          </a:xfrm>
          <a:custGeom>
            <a:avLst/>
            <a:gdLst>
              <a:gd name="T0" fmla="*/ 0 w 151"/>
              <a:gd name="T1" fmla="*/ 0 h 64"/>
              <a:gd name="T2" fmla="*/ 146 w 151"/>
              <a:gd name="T3" fmla="*/ 2 h 64"/>
              <a:gd name="T4" fmla="*/ 151 w 151"/>
              <a:gd name="T5" fmla="*/ 26 h 64"/>
              <a:gd name="T6" fmla="*/ 144 w 151"/>
              <a:gd name="T7" fmla="*/ 48 h 64"/>
              <a:gd name="T8" fmla="*/ 146 w 151"/>
              <a:gd name="T9" fmla="*/ 64 h 64"/>
              <a:gd name="T10" fmla="*/ 0 w 151"/>
              <a:gd name="T11" fmla="*/ 64 h 64"/>
            </a:gdLst>
            <a:ahLst/>
            <a:cxnLst>
              <a:cxn ang="0">
                <a:pos x="T0" y="T1"/>
              </a:cxn>
              <a:cxn ang="0">
                <a:pos x="T2" y="T3"/>
              </a:cxn>
              <a:cxn ang="0">
                <a:pos x="T4" y="T5"/>
              </a:cxn>
              <a:cxn ang="0">
                <a:pos x="T6" y="T7"/>
              </a:cxn>
              <a:cxn ang="0">
                <a:pos x="T8" y="T9"/>
              </a:cxn>
              <a:cxn ang="0">
                <a:pos x="T10" y="T11"/>
              </a:cxn>
            </a:cxnLst>
            <a:rect l="0" t="0" r="r" b="b"/>
            <a:pathLst>
              <a:path w="151" h="64">
                <a:moveTo>
                  <a:pt x="0" y="0"/>
                </a:moveTo>
                <a:lnTo>
                  <a:pt x="146" y="2"/>
                </a:lnTo>
                <a:lnTo>
                  <a:pt x="151" y="26"/>
                </a:lnTo>
                <a:lnTo>
                  <a:pt x="144" y="48"/>
                </a:lnTo>
                <a:lnTo>
                  <a:pt x="146" y="64"/>
                </a:lnTo>
                <a:lnTo>
                  <a:pt x="0" y="6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6" name="Freeform 26" descr="10%"/>
          <p:cNvSpPr>
            <a:spLocks/>
          </p:cNvSpPr>
          <p:nvPr/>
        </p:nvSpPr>
        <p:spPr bwMode="auto">
          <a:xfrm>
            <a:off x="2227263" y="3297238"/>
            <a:ext cx="305645" cy="53975"/>
          </a:xfrm>
          <a:custGeom>
            <a:avLst/>
            <a:gdLst>
              <a:gd name="T0" fmla="*/ 2 w 173"/>
              <a:gd name="T1" fmla="*/ 0 h 34"/>
              <a:gd name="T2" fmla="*/ 137 w 173"/>
              <a:gd name="T3" fmla="*/ 0 h 34"/>
              <a:gd name="T4" fmla="*/ 151 w 173"/>
              <a:gd name="T5" fmla="*/ 12 h 34"/>
              <a:gd name="T6" fmla="*/ 173 w 173"/>
              <a:gd name="T7" fmla="*/ 22 h 34"/>
              <a:gd name="T8" fmla="*/ 166 w 173"/>
              <a:gd name="T9" fmla="*/ 34 h 34"/>
              <a:gd name="T10" fmla="*/ 142 w 173"/>
              <a:gd name="T11" fmla="*/ 34 h 34"/>
              <a:gd name="T12" fmla="*/ 0 w 17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73" h="34">
                <a:moveTo>
                  <a:pt x="2" y="0"/>
                </a:moveTo>
                <a:lnTo>
                  <a:pt x="137" y="0"/>
                </a:lnTo>
                <a:lnTo>
                  <a:pt x="151" y="12"/>
                </a:lnTo>
                <a:lnTo>
                  <a:pt x="173" y="22"/>
                </a:lnTo>
                <a:lnTo>
                  <a:pt x="166" y="34"/>
                </a:lnTo>
                <a:lnTo>
                  <a:pt x="142" y="34"/>
                </a:lnTo>
                <a:lnTo>
                  <a:pt x="0" y="3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7" name="Freeform 27" descr="10%"/>
          <p:cNvSpPr>
            <a:spLocks/>
          </p:cNvSpPr>
          <p:nvPr/>
        </p:nvSpPr>
        <p:spPr bwMode="auto">
          <a:xfrm>
            <a:off x="2227263" y="2640013"/>
            <a:ext cx="275610" cy="76200"/>
          </a:xfrm>
          <a:custGeom>
            <a:avLst/>
            <a:gdLst>
              <a:gd name="T0" fmla="*/ 0 w 156"/>
              <a:gd name="T1" fmla="*/ 48 h 48"/>
              <a:gd name="T2" fmla="*/ 149 w 156"/>
              <a:gd name="T3" fmla="*/ 48 h 48"/>
              <a:gd name="T4" fmla="*/ 156 w 156"/>
              <a:gd name="T5" fmla="*/ 34 h 48"/>
              <a:gd name="T6" fmla="*/ 154 w 156"/>
              <a:gd name="T7" fmla="*/ 10 h 48"/>
              <a:gd name="T8" fmla="*/ 0 w 156"/>
              <a:gd name="T9" fmla="*/ 0 h 48"/>
            </a:gdLst>
            <a:ahLst/>
            <a:cxnLst>
              <a:cxn ang="0">
                <a:pos x="T0" y="T1"/>
              </a:cxn>
              <a:cxn ang="0">
                <a:pos x="T2" y="T3"/>
              </a:cxn>
              <a:cxn ang="0">
                <a:pos x="T4" y="T5"/>
              </a:cxn>
              <a:cxn ang="0">
                <a:pos x="T6" y="T7"/>
              </a:cxn>
              <a:cxn ang="0">
                <a:pos x="T8" y="T9"/>
              </a:cxn>
            </a:cxnLst>
            <a:rect l="0" t="0" r="r" b="b"/>
            <a:pathLst>
              <a:path w="156" h="48">
                <a:moveTo>
                  <a:pt x="0" y="48"/>
                </a:moveTo>
                <a:lnTo>
                  <a:pt x="149" y="48"/>
                </a:lnTo>
                <a:lnTo>
                  <a:pt x="156" y="34"/>
                </a:lnTo>
                <a:lnTo>
                  <a:pt x="154" y="1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89" name="Freeform 29" descr="Dashed horizontal"/>
          <p:cNvSpPr>
            <a:spLocks/>
          </p:cNvSpPr>
          <p:nvPr/>
        </p:nvSpPr>
        <p:spPr bwMode="auto">
          <a:xfrm>
            <a:off x="7894638" y="2497061"/>
            <a:ext cx="395288" cy="2908384"/>
          </a:xfrm>
          <a:custGeom>
            <a:avLst/>
            <a:gdLst>
              <a:gd name="T0" fmla="*/ 0 w 249"/>
              <a:gd name="T1" fmla="*/ 0 h 1806"/>
              <a:gd name="T2" fmla="*/ 0 w 249"/>
              <a:gd name="T3" fmla="*/ 1764 h 1806"/>
              <a:gd name="T4" fmla="*/ 0 w 249"/>
              <a:gd name="T5" fmla="*/ 1806 h 1806"/>
              <a:gd name="T6" fmla="*/ 195 w 249"/>
              <a:gd name="T7" fmla="*/ 1806 h 1806"/>
              <a:gd name="T8" fmla="*/ 195 w 249"/>
              <a:gd name="T9" fmla="*/ 1728 h 1806"/>
              <a:gd name="T10" fmla="*/ 180 w 249"/>
              <a:gd name="T11" fmla="*/ 1686 h 1806"/>
              <a:gd name="T12" fmla="*/ 162 w 249"/>
              <a:gd name="T13" fmla="*/ 1620 h 1806"/>
              <a:gd name="T14" fmla="*/ 192 w 249"/>
              <a:gd name="T15" fmla="*/ 1590 h 1806"/>
              <a:gd name="T16" fmla="*/ 192 w 249"/>
              <a:gd name="T17" fmla="*/ 1533 h 1806"/>
              <a:gd name="T18" fmla="*/ 162 w 249"/>
              <a:gd name="T19" fmla="*/ 1473 h 1806"/>
              <a:gd name="T20" fmla="*/ 204 w 249"/>
              <a:gd name="T21" fmla="*/ 1437 h 1806"/>
              <a:gd name="T22" fmla="*/ 183 w 249"/>
              <a:gd name="T23" fmla="*/ 1404 h 1806"/>
              <a:gd name="T24" fmla="*/ 171 w 249"/>
              <a:gd name="T25" fmla="*/ 1344 h 1806"/>
              <a:gd name="T26" fmla="*/ 213 w 249"/>
              <a:gd name="T27" fmla="*/ 1326 h 1806"/>
              <a:gd name="T28" fmla="*/ 213 w 249"/>
              <a:gd name="T29" fmla="*/ 1284 h 1806"/>
              <a:gd name="T30" fmla="*/ 174 w 249"/>
              <a:gd name="T31" fmla="*/ 1248 h 1806"/>
              <a:gd name="T32" fmla="*/ 207 w 249"/>
              <a:gd name="T33" fmla="*/ 1209 h 1806"/>
              <a:gd name="T34" fmla="*/ 195 w 249"/>
              <a:gd name="T35" fmla="*/ 1152 h 1806"/>
              <a:gd name="T36" fmla="*/ 213 w 249"/>
              <a:gd name="T37" fmla="*/ 1140 h 1806"/>
              <a:gd name="T38" fmla="*/ 207 w 249"/>
              <a:gd name="T39" fmla="*/ 1110 h 1806"/>
              <a:gd name="T40" fmla="*/ 207 w 249"/>
              <a:gd name="T41" fmla="*/ 1026 h 1806"/>
              <a:gd name="T42" fmla="*/ 210 w 249"/>
              <a:gd name="T43" fmla="*/ 972 h 1806"/>
              <a:gd name="T44" fmla="*/ 207 w 249"/>
              <a:gd name="T45" fmla="*/ 924 h 1806"/>
              <a:gd name="T46" fmla="*/ 195 w 249"/>
              <a:gd name="T47" fmla="*/ 873 h 1806"/>
              <a:gd name="T48" fmla="*/ 204 w 249"/>
              <a:gd name="T49" fmla="*/ 843 h 1806"/>
              <a:gd name="T50" fmla="*/ 249 w 249"/>
              <a:gd name="T51" fmla="*/ 813 h 1806"/>
              <a:gd name="T52" fmla="*/ 210 w 249"/>
              <a:gd name="T53" fmla="*/ 762 h 1806"/>
              <a:gd name="T54" fmla="*/ 207 w 249"/>
              <a:gd name="T55" fmla="*/ 696 h 1806"/>
              <a:gd name="T56" fmla="*/ 201 w 249"/>
              <a:gd name="T57" fmla="*/ 615 h 1806"/>
              <a:gd name="T58" fmla="*/ 216 w 249"/>
              <a:gd name="T59" fmla="*/ 543 h 1806"/>
              <a:gd name="T60" fmla="*/ 210 w 249"/>
              <a:gd name="T61" fmla="*/ 471 h 1806"/>
              <a:gd name="T62" fmla="*/ 216 w 249"/>
              <a:gd name="T63" fmla="*/ 408 h 1806"/>
              <a:gd name="T64" fmla="*/ 228 w 249"/>
              <a:gd name="T65" fmla="*/ 336 h 1806"/>
              <a:gd name="T66" fmla="*/ 207 w 249"/>
              <a:gd name="T67" fmla="*/ 297 h 1806"/>
              <a:gd name="T68" fmla="*/ 213 w 249"/>
              <a:gd name="T69" fmla="*/ 243 h 1806"/>
              <a:gd name="T70" fmla="*/ 237 w 249"/>
              <a:gd name="T71" fmla="*/ 222 h 1806"/>
              <a:gd name="T72" fmla="*/ 225 w 249"/>
              <a:gd name="T73" fmla="*/ 207 h 1806"/>
              <a:gd name="T74" fmla="*/ 249 w 249"/>
              <a:gd name="T75" fmla="*/ 159 h 1806"/>
              <a:gd name="T76" fmla="*/ 225 w 249"/>
              <a:gd name="T77" fmla="*/ 123 h 1806"/>
              <a:gd name="T78" fmla="*/ 237 w 249"/>
              <a:gd name="T79" fmla="*/ 93 h 1806"/>
              <a:gd name="T80" fmla="*/ 225 w 249"/>
              <a:gd name="T81" fmla="*/ 39 h 1806"/>
              <a:gd name="T82" fmla="*/ 222 w 249"/>
              <a:gd name="T83" fmla="*/ 1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806">
                <a:moveTo>
                  <a:pt x="0" y="0"/>
                </a:moveTo>
                <a:lnTo>
                  <a:pt x="0" y="1764"/>
                </a:lnTo>
                <a:lnTo>
                  <a:pt x="0" y="1806"/>
                </a:lnTo>
                <a:lnTo>
                  <a:pt x="195" y="1806"/>
                </a:lnTo>
                <a:lnTo>
                  <a:pt x="195" y="1728"/>
                </a:lnTo>
                <a:lnTo>
                  <a:pt x="180" y="1686"/>
                </a:lnTo>
                <a:lnTo>
                  <a:pt x="162" y="1620"/>
                </a:lnTo>
                <a:lnTo>
                  <a:pt x="192" y="1590"/>
                </a:lnTo>
                <a:lnTo>
                  <a:pt x="192" y="1533"/>
                </a:lnTo>
                <a:lnTo>
                  <a:pt x="162" y="1473"/>
                </a:lnTo>
                <a:lnTo>
                  <a:pt x="204" y="1437"/>
                </a:lnTo>
                <a:lnTo>
                  <a:pt x="183" y="1404"/>
                </a:lnTo>
                <a:lnTo>
                  <a:pt x="171" y="1344"/>
                </a:lnTo>
                <a:lnTo>
                  <a:pt x="213" y="1326"/>
                </a:lnTo>
                <a:lnTo>
                  <a:pt x="213" y="1284"/>
                </a:lnTo>
                <a:lnTo>
                  <a:pt x="174" y="1248"/>
                </a:lnTo>
                <a:lnTo>
                  <a:pt x="207" y="1209"/>
                </a:lnTo>
                <a:lnTo>
                  <a:pt x="195" y="1152"/>
                </a:lnTo>
                <a:lnTo>
                  <a:pt x="213" y="1140"/>
                </a:lnTo>
                <a:lnTo>
                  <a:pt x="207" y="1110"/>
                </a:lnTo>
                <a:lnTo>
                  <a:pt x="207" y="1026"/>
                </a:lnTo>
                <a:lnTo>
                  <a:pt x="210" y="972"/>
                </a:lnTo>
                <a:lnTo>
                  <a:pt x="207" y="924"/>
                </a:lnTo>
                <a:lnTo>
                  <a:pt x="195" y="873"/>
                </a:lnTo>
                <a:lnTo>
                  <a:pt x="204" y="843"/>
                </a:lnTo>
                <a:lnTo>
                  <a:pt x="249" y="813"/>
                </a:lnTo>
                <a:lnTo>
                  <a:pt x="210" y="762"/>
                </a:lnTo>
                <a:lnTo>
                  <a:pt x="207" y="696"/>
                </a:lnTo>
                <a:lnTo>
                  <a:pt x="201" y="615"/>
                </a:lnTo>
                <a:lnTo>
                  <a:pt x="216" y="543"/>
                </a:lnTo>
                <a:lnTo>
                  <a:pt x="210" y="471"/>
                </a:lnTo>
                <a:lnTo>
                  <a:pt x="216" y="408"/>
                </a:lnTo>
                <a:lnTo>
                  <a:pt x="228" y="336"/>
                </a:lnTo>
                <a:lnTo>
                  <a:pt x="207" y="297"/>
                </a:lnTo>
                <a:lnTo>
                  <a:pt x="213" y="243"/>
                </a:lnTo>
                <a:lnTo>
                  <a:pt x="237" y="222"/>
                </a:lnTo>
                <a:lnTo>
                  <a:pt x="225" y="207"/>
                </a:lnTo>
                <a:lnTo>
                  <a:pt x="249" y="159"/>
                </a:lnTo>
                <a:lnTo>
                  <a:pt x="225" y="123"/>
                </a:lnTo>
                <a:lnTo>
                  <a:pt x="237" y="93"/>
                </a:lnTo>
                <a:lnTo>
                  <a:pt x="225" y="39"/>
                </a:lnTo>
                <a:lnTo>
                  <a:pt x="222" y="18"/>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0" name="Freeform 30" descr="Horizontal brick"/>
          <p:cNvSpPr>
            <a:spLocks/>
          </p:cNvSpPr>
          <p:nvPr/>
        </p:nvSpPr>
        <p:spPr bwMode="auto">
          <a:xfrm>
            <a:off x="7894638" y="2453581"/>
            <a:ext cx="500063" cy="159430"/>
          </a:xfrm>
          <a:custGeom>
            <a:avLst/>
            <a:gdLst>
              <a:gd name="T0" fmla="*/ 6 w 315"/>
              <a:gd name="T1" fmla="*/ 99 h 99"/>
              <a:gd name="T2" fmla="*/ 285 w 315"/>
              <a:gd name="T3" fmla="*/ 99 h 99"/>
              <a:gd name="T4" fmla="*/ 306 w 315"/>
              <a:gd name="T5" fmla="*/ 96 h 99"/>
              <a:gd name="T6" fmla="*/ 291 w 315"/>
              <a:gd name="T7" fmla="*/ 72 h 99"/>
              <a:gd name="T8" fmla="*/ 315 w 315"/>
              <a:gd name="T9" fmla="*/ 57 h 99"/>
              <a:gd name="T10" fmla="*/ 300 w 315"/>
              <a:gd name="T11" fmla="*/ 45 h 99"/>
              <a:gd name="T12" fmla="*/ 270 w 315"/>
              <a:gd name="T13" fmla="*/ 33 h 99"/>
              <a:gd name="T14" fmla="*/ 285 w 315"/>
              <a:gd name="T15" fmla="*/ 15 h 99"/>
              <a:gd name="T16" fmla="*/ 297 w 315"/>
              <a:gd name="T17" fmla="*/ 0 h 99"/>
              <a:gd name="T18" fmla="*/ 0 w 315"/>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99">
                <a:moveTo>
                  <a:pt x="6" y="99"/>
                </a:moveTo>
                <a:lnTo>
                  <a:pt x="285" y="99"/>
                </a:lnTo>
                <a:lnTo>
                  <a:pt x="306" y="96"/>
                </a:lnTo>
                <a:lnTo>
                  <a:pt x="291" y="72"/>
                </a:lnTo>
                <a:lnTo>
                  <a:pt x="315" y="57"/>
                </a:lnTo>
                <a:lnTo>
                  <a:pt x="300" y="45"/>
                </a:lnTo>
                <a:lnTo>
                  <a:pt x="270" y="33"/>
                </a:lnTo>
                <a:lnTo>
                  <a:pt x="285" y="15"/>
                </a:lnTo>
                <a:lnTo>
                  <a:pt x="297"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1" name="Line 31"/>
          <p:cNvSpPr>
            <a:spLocks noChangeShapeType="1"/>
          </p:cNvSpPr>
          <p:nvPr/>
        </p:nvSpPr>
        <p:spPr bwMode="auto">
          <a:xfrm>
            <a:off x="7894638" y="2390775"/>
            <a:ext cx="0" cy="305815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2" name="Freeform 32" descr="Horizontal brick"/>
          <p:cNvSpPr>
            <a:spLocks/>
          </p:cNvSpPr>
          <p:nvPr/>
        </p:nvSpPr>
        <p:spPr bwMode="auto">
          <a:xfrm>
            <a:off x="7894638" y="5328146"/>
            <a:ext cx="538163" cy="188417"/>
          </a:xfrm>
          <a:custGeom>
            <a:avLst/>
            <a:gdLst>
              <a:gd name="T0" fmla="*/ 0 w 339"/>
              <a:gd name="T1" fmla="*/ 0 h 117"/>
              <a:gd name="T2" fmla="*/ 276 w 339"/>
              <a:gd name="T3" fmla="*/ 0 h 117"/>
              <a:gd name="T4" fmla="*/ 315 w 339"/>
              <a:gd name="T5" fmla="*/ 24 h 117"/>
              <a:gd name="T6" fmla="*/ 339 w 339"/>
              <a:gd name="T7" fmla="*/ 42 h 117"/>
              <a:gd name="T8" fmla="*/ 297 w 339"/>
              <a:gd name="T9" fmla="*/ 63 h 117"/>
              <a:gd name="T10" fmla="*/ 312 w 339"/>
              <a:gd name="T11" fmla="*/ 87 h 117"/>
              <a:gd name="T12" fmla="*/ 279 w 339"/>
              <a:gd name="T13" fmla="*/ 117 h 117"/>
              <a:gd name="T14" fmla="*/ 3 w 339"/>
              <a:gd name="T15" fmla="*/ 117 h 117"/>
              <a:gd name="T16" fmla="*/ 0 w 339"/>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17">
                <a:moveTo>
                  <a:pt x="0" y="0"/>
                </a:moveTo>
                <a:lnTo>
                  <a:pt x="276" y="0"/>
                </a:lnTo>
                <a:lnTo>
                  <a:pt x="315" y="24"/>
                </a:lnTo>
                <a:lnTo>
                  <a:pt x="339" y="42"/>
                </a:lnTo>
                <a:lnTo>
                  <a:pt x="297" y="63"/>
                </a:lnTo>
                <a:lnTo>
                  <a:pt x="312" y="87"/>
                </a:lnTo>
                <a:lnTo>
                  <a:pt x="279" y="117"/>
                </a:lnTo>
                <a:lnTo>
                  <a:pt x="3" y="117"/>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3" name="Freeform 33" descr="10%"/>
          <p:cNvSpPr>
            <a:spLocks/>
          </p:cNvSpPr>
          <p:nvPr/>
        </p:nvSpPr>
        <p:spPr bwMode="auto">
          <a:xfrm>
            <a:off x="7894638" y="2699972"/>
            <a:ext cx="452438" cy="57974"/>
          </a:xfrm>
          <a:custGeom>
            <a:avLst/>
            <a:gdLst>
              <a:gd name="T0" fmla="*/ 0 w 285"/>
              <a:gd name="T1" fmla="*/ 36 h 36"/>
              <a:gd name="T2" fmla="*/ 270 w 285"/>
              <a:gd name="T3" fmla="*/ 36 h 36"/>
              <a:gd name="T4" fmla="*/ 285 w 285"/>
              <a:gd name="T5" fmla="*/ 21 h 36"/>
              <a:gd name="T6" fmla="*/ 285 w 285"/>
              <a:gd name="T7" fmla="*/ 0 h 36"/>
              <a:gd name="T8" fmla="*/ 261 w 285"/>
              <a:gd name="T9" fmla="*/ 0 h 36"/>
              <a:gd name="T10" fmla="*/ 0 w 285"/>
              <a:gd name="T11" fmla="*/ 0 h 36"/>
            </a:gdLst>
            <a:ahLst/>
            <a:cxnLst>
              <a:cxn ang="0">
                <a:pos x="T0" y="T1"/>
              </a:cxn>
              <a:cxn ang="0">
                <a:pos x="T2" y="T3"/>
              </a:cxn>
              <a:cxn ang="0">
                <a:pos x="T4" y="T5"/>
              </a:cxn>
              <a:cxn ang="0">
                <a:pos x="T6" y="T7"/>
              </a:cxn>
              <a:cxn ang="0">
                <a:pos x="T8" y="T9"/>
              </a:cxn>
              <a:cxn ang="0">
                <a:pos x="T10" y="T11"/>
              </a:cxn>
            </a:cxnLst>
            <a:rect l="0" t="0" r="r" b="b"/>
            <a:pathLst>
              <a:path w="285" h="36">
                <a:moveTo>
                  <a:pt x="0" y="36"/>
                </a:moveTo>
                <a:lnTo>
                  <a:pt x="270" y="36"/>
                </a:lnTo>
                <a:lnTo>
                  <a:pt x="285" y="21"/>
                </a:lnTo>
                <a:lnTo>
                  <a:pt x="285" y="0"/>
                </a:lnTo>
                <a:lnTo>
                  <a:pt x="261"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5" name="Freeform 35" descr="Dashed horizontal"/>
          <p:cNvSpPr>
            <a:spLocks/>
          </p:cNvSpPr>
          <p:nvPr/>
        </p:nvSpPr>
        <p:spPr bwMode="auto">
          <a:xfrm>
            <a:off x="4481513" y="2565400"/>
            <a:ext cx="352425" cy="2286000"/>
          </a:xfrm>
          <a:custGeom>
            <a:avLst/>
            <a:gdLst>
              <a:gd name="T0" fmla="*/ 0 w 222"/>
              <a:gd name="T1" fmla="*/ 9 h 1440"/>
              <a:gd name="T2" fmla="*/ 3 w 222"/>
              <a:gd name="T3" fmla="*/ 1437 h 1440"/>
              <a:gd name="T4" fmla="*/ 156 w 222"/>
              <a:gd name="T5" fmla="*/ 1440 h 1440"/>
              <a:gd name="T6" fmla="*/ 141 w 222"/>
              <a:gd name="T7" fmla="*/ 1407 h 1440"/>
              <a:gd name="T8" fmla="*/ 117 w 222"/>
              <a:gd name="T9" fmla="*/ 1386 h 1440"/>
              <a:gd name="T10" fmla="*/ 156 w 222"/>
              <a:gd name="T11" fmla="*/ 1344 h 1440"/>
              <a:gd name="T12" fmla="*/ 156 w 222"/>
              <a:gd name="T13" fmla="*/ 1311 h 1440"/>
              <a:gd name="T14" fmla="*/ 150 w 222"/>
              <a:gd name="T15" fmla="*/ 1278 h 1440"/>
              <a:gd name="T16" fmla="*/ 165 w 222"/>
              <a:gd name="T17" fmla="*/ 1236 h 1440"/>
              <a:gd name="T18" fmla="*/ 222 w 222"/>
              <a:gd name="T19" fmla="*/ 1191 h 1440"/>
              <a:gd name="T20" fmla="*/ 201 w 222"/>
              <a:gd name="T21" fmla="*/ 1176 h 1440"/>
              <a:gd name="T22" fmla="*/ 153 w 222"/>
              <a:gd name="T23" fmla="*/ 1167 h 1440"/>
              <a:gd name="T24" fmla="*/ 159 w 222"/>
              <a:gd name="T25" fmla="*/ 1038 h 1440"/>
              <a:gd name="T26" fmla="*/ 150 w 222"/>
              <a:gd name="T27" fmla="*/ 951 h 1440"/>
              <a:gd name="T28" fmla="*/ 165 w 222"/>
              <a:gd name="T29" fmla="*/ 927 h 1440"/>
              <a:gd name="T30" fmla="*/ 162 w 222"/>
              <a:gd name="T31" fmla="*/ 861 h 1440"/>
              <a:gd name="T32" fmla="*/ 195 w 222"/>
              <a:gd name="T33" fmla="*/ 834 h 1440"/>
              <a:gd name="T34" fmla="*/ 210 w 222"/>
              <a:gd name="T35" fmla="*/ 819 h 1440"/>
              <a:gd name="T36" fmla="*/ 165 w 222"/>
              <a:gd name="T37" fmla="*/ 801 h 1440"/>
              <a:gd name="T38" fmla="*/ 162 w 222"/>
              <a:gd name="T39" fmla="*/ 735 h 1440"/>
              <a:gd name="T40" fmla="*/ 162 w 222"/>
              <a:gd name="T41" fmla="*/ 699 h 1440"/>
              <a:gd name="T42" fmla="*/ 171 w 222"/>
              <a:gd name="T43" fmla="*/ 648 h 1440"/>
              <a:gd name="T44" fmla="*/ 162 w 222"/>
              <a:gd name="T45" fmla="*/ 621 h 1440"/>
              <a:gd name="T46" fmla="*/ 171 w 222"/>
              <a:gd name="T47" fmla="*/ 564 h 1440"/>
              <a:gd name="T48" fmla="*/ 162 w 222"/>
              <a:gd name="T49" fmla="*/ 540 h 1440"/>
              <a:gd name="T50" fmla="*/ 171 w 222"/>
              <a:gd name="T51" fmla="*/ 450 h 1440"/>
              <a:gd name="T52" fmla="*/ 162 w 222"/>
              <a:gd name="T53" fmla="*/ 429 h 1440"/>
              <a:gd name="T54" fmla="*/ 162 w 222"/>
              <a:gd name="T55" fmla="*/ 402 h 1440"/>
              <a:gd name="T56" fmla="*/ 171 w 222"/>
              <a:gd name="T57" fmla="*/ 381 h 1440"/>
              <a:gd name="T58" fmla="*/ 171 w 222"/>
              <a:gd name="T59" fmla="*/ 333 h 1440"/>
              <a:gd name="T60" fmla="*/ 168 w 222"/>
              <a:gd name="T61" fmla="*/ 312 h 1440"/>
              <a:gd name="T62" fmla="*/ 162 w 222"/>
              <a:gd name="T63" fmla="*/ 270 h 1440"/>
              <a:gd name="T64" fmla="*/ 159 w 222"/>
              <a:gd name="T65" fmla="*/ 189 h 1440"/>
              <a:gd name="T66" fmla="*/ 156 w 222"/>
              <a:gd name="T67" fmla="*/ 138 h 1440"/>
              <a:gd name="T68" fmla="*/ 162 w 222"/>
              <a:gd name="T69" fmla="*/ 84 h 1440"/>
              <a:gd name="T70" fmla="*/ 165 w 222"/>
              <a:gd name="T71" fmla="*/ 60 h 1440"/>
              <a:gd name="T72" fmla="*/ 186 w 222"/>
              <a:gd name="T7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440">
                <a:moveTo>
                  <a:pt x="0" y="9"/>
                </a:moveTo>
                <a:lnTo>
                  <a:pt x="3" y="1437"/>
                </a:lnTo>
                <a:lnTo>
                  <a:pt x="156" y="1440"/>
                </a:lnTo>
                <a:lnTo>
                  <a:pt x="141" y="1407"/>
                </a:lnTo>
                <a:lnTo>
                  <a:pt x="117" y="1386"/>
                </a:lnTo>
                <a:lnTo>
                  <a:pt x="156" y="1344"/>
                </a:lnTo>
                <a:lnTo>
                  <a:pt x="156" y="1311"/>
                </a:lnTo>
                <a:lnTo>
                  <a:pt x="150" y="1278"/>
                </a:lnTo>
                <a:lnTo>
                  <a:pt x="165" y="1236"/>
                </a:lnTo>
                <a:lnTo>
                  <a:pt x="222" y="1191"/>
                </a:lnTo>
                <a:lnTo>
                  <a:pt x="201" y="1176"/>
                </a:lnTo>
                <a:lnTo>
                  <a:pt x="153" y="1167"/>
                </a:lnTo>
                <a:lnTo>
                  <a:pt x="159" y="1038"/>
                </a:lnTo>
                <a:lnTo>
                  <a:pt x="150" y="951"/>
                </a:lnTo>
                <a:lnTo>
                  <a:pt x="165" y="927"/>
                </a:lnTo>
                <a:lnTo>
                  <a:pt x="162" y="861"/>
                </a:lnTo>
                <a:lnTo>
                  <a:pt x="195" y="834"/>
                </a:lnTo>
                <a:lnTo>
                  <a:pt x="210" y="819"/>
                </a:lnTo>
                <a:lnTo>
                  <a:pt x="165" y="801"/>
                </a:lnTo>
                <a:lnTo>
                  <a:pt x="162" y="735"/>
                </a:lnTo>
                <a:lnTo>
                  <a:pt x="162" y="699"/>
                </a:lnTo>
                <a:lnTo>
                  <a:pt x="171" y="648"/>
                </a:lnTo>
                <a:lnTo>
                  <a:pt x="162" y="621"/>
                </a:lnTo>
                <a:lnTo>
                  <a:pt x="171" y="564"/>
                </a:lnTo>
                <a:lnTo>
                  <a:pt x="162" y="540"/>
                </a:lnTo>
                <a:lnTo>
                  <a:pt x="171" y="450"/>
                </a:lnTo>
                <a:lnTo>
                  <a:pt x="162" y="429"/>
                </a:lnTo>
                <a:lnTo>
                  <a:pt x="162" y="402"/>
                </a:lnTo>
                <a:lnTo>
                  <a:pt x="171" y="381"/>
                </a:lnTo>
                <a:lnTo>
                  <a:pt x="171" y="333"/>
                </a:lnTo>
                <a:lnTo>
                  <a:pt x="168" y="312"/>
                </a:lnTo>
                <a:lnTo>
                  <a:pt x="162" y="270"/>
                </a:lnTo>
                <a:lnTo>
                  <a:pt x="159" y="189"/>
                </a:lnTo>
                <a:lnTo>
                  <a:pt x="156" y="138"/>
                </a:lnTo>
                <a:lnTo>
                  <a:pt x="162" y="84"/>
                </a:lnTo>
                <a:lnTo>
                  <a:pt x="165" y="60"/>
                </a:lnTo>
                <a:lnTo>
                  <a:pt x="186"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6" name="Line 36"/>
          <p:cNvSpPr>
            <a:spLocks noChangeShapeType="1"/>
          </p:cNvSpPr>
          <p:nvPr/>
        </p:nvSpPr>
        <p:spPr bwMode="auto">
          <a:xfrm>
            <a:off x="4481513" y="2446338"/>
            <a:ext cx="0" cy="26717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7" name="Freeform 37" descr="Horizontal brick"/>
          <p:cNvSpPr>
            <a:spLocks/>
          </p:cNvSpPr>
          <p:nvPr/>
        </p:nvSpPr>
        <p:spPr bwMode="auto">
          <a:xfrm>
            <a:off x="4481513" y="4818063"/>
            <a:ext cx="390525" cy="314325"/>
          </a:xfrm>
          <a:custGeom>
            <a:avLst/>
            <a:gdLst>
              <a:gd name="T0" fmla="*/ 0 w 246"/>
              <a:gd name="T1" fmla="*/ 0 h 198"/>
              <a:gd name="T2" fmla="*/ 198 w 246"/>
              <a:gd name="T3" fmla="*/ 0 h 198"/>
              <a:gd name="T4" fmla="*/ 192 w 246"/>
              <a:gd name="T5" fmla="*/ 36 h 198"/>
              <a:gd name="T6" fmla="*/ 246 w 246"/>
              <a:gd name="T7" fmla="*/ 45 h 198"/>
              <a:gd name="T8" fmla="*/ 240 w 246"/>
              <a:gd name="T9" fmla="*/ 72 h 198"/>
              <a:gd name="T10" fmla="*/ 189 w 246"/>
              <a:gd name="T11" fmla="*/ 81 h 198"/>
              <a:gd name="T12" fmla="*/ 183 w 246"/>
              <a:gd name="T13" fmla="*/ 123 h 198"/>
              <a:gd name="T14" fmla="*/ 195 w 246"/>
              <a:gd name="T15" fmla="*/ 153 h 198"/>
              <a:gd name="T16" fmla="*/ 189 w 246"/>
              <a:gd name="T17" fmla="*/ 198 h 198"/>
              <a:gd name="T18" fmla="*/ 12 w 246"/>
              <a:gd name="T1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98">
                <a:moveTo>
                  <a:pt x="0" y="0"/>
                </a:moveTo>
                <a:lnTo>
                  <a:pt x="198" y="0"/>
                </a:lnTo>
                <a:lnTo>
                  <a:pt x="192" y="36"/>
                </a:lnTo>
                <a:lnTo>
                  <a:pt x="246" y="45"/>
                </a:lnTo>
                <a:lnTo>
                  <a:pt x="240" y="72"/>
                </a:lnTo>
                <a:lnTo>
                  <a:pt x="189" y="81"/>
                </a:lnTo>
                <a:lnTo>
                  <a:pt x="183" y="123"/>
                </a:lnTo>
                <a:lnTo>
                  <a:pt x="195" y="153"/>
                </a:lnTo>
                <a:lnTo>
                  <a:pt x="189" y="198"/>
                </a:lnTo>
                <a:lnTo>
                  <a:pt x="12" y="198"/>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8" name="Freeform 38" descr="Horizontal brick"/>
          <p:cNvSpPr>
            <a:spLocks/>
          </p:cNvSpPr>
          <p:nvPr/>
        </p:nvSpPr>
        <p:spPr bwMode="auto">
          <a:xfrm>
            <a:off x="4481513" y="2441575"/>
            <a:ext cx="447675" cy="180975"/>
          </a:xfrm>
          <a:custGeom>
            <a:avLst/>
            <a:gdLst>
              <a:gd name="T0" fmla="*/ 3 w 282"/>
              <a:gd name="T1" fmla="*/ 114 h 114"/>
              <a:gd name="T2" fmla="*/ 255 w 282"/>
              <a:gd name="T3" fmla="*/ 114 h 114"/>
              <a:gd name="T4" fmla="*/ 282 w 282"/>
              <a:gd name="T5" fmla="*/ 105 h 114"/>
              <a:gd name="T6" fmla="*/ 255 w 282"/>
              <a:gd name="T7" fmla="*/ 84 h 114"/>
              <a:gd name="T8" fmla="*/ 264 w 282"/>
              <a:gd name="T9" fmla="*/ 63 h 114"/>
              <a:gd name="T10" fmla="*/ 264 w 282"/>
              <a:gd name="T11" fmla="*/ 33 h 114"/>
              <a:gd name="T12" fmla="*/ 258 w 282"/>
              <a:gd name="T13" fmla="*/ 0 h 114"/>
              <a:gd name="T14" fmla="*/ 0 w 282"/>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114">
                <a:moveTo>
                  <a:pt x="3" y="114"/>
                </a:moveTo>
                <a:lnTo>
                  <a:pt x="255" y="114"/>
                </a:lnTo>
                <a:lnTo>
                  <a:pt x="282" y="105"/>
                </a:lnTo>
                <a:lnTo>
                  <a:pt x="255" y="84"/>
                </a:lnTo>
                <a:lnTo>
                  <a:pt x="264" y="63"/>
                </a:lnTo>
                <a:lnTo>
                  <a:pt x="264" y="33"/>
                </a:lnTo>
                <a:lnTo>
                  <a:pt x="258"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99" name="Freeform 39" descr="10%"/>
          <p:cNvSpPr>
            <a:spLocks/>
          </p:cNvSpPr>
          <p:nvPr/>
        </p:nvSpPr>
        <p:spPr bwMode="auto">
          <a:xfrm>
            <a:off x="4481513" y="3065463"/>
            <a:ext cx="371475" cy="128588"/>
          </a:xfrm>
          <a:custGeom>
            <a:avLst/>
            <a:gdLst>
              <a:gd name="T0" fmla="*/ 0 w 234"/>
              <a:gd name="T1" fmla="*/ 81 h 81"/>
              <a:gd name="T2" fmla="*/ 201 w 234"/>
              <a:gd name="T3" fmla="*/ 81 h 81"/>
              <a:gd name="T4" fmla="*/ 234 w 234"/>
              <a:gd name="T5" fmla="*/ 69 h 81"/>
              <a:gd name="T6" fmla="*/ 216 w 234"/>
              <a:gd name="T7" fmla="*/ 39 h 81"/>
              <a:gd name="T8" fmla="*/ 198 w 234"/>
              <a:gd name="T9" fmla="*/ 0 h 81"/>
              <a:gd name="T10" fmla="*/ 156 w 234"/>
              <a:gd name="T11" fmla="*/ 0 h 81"/>
              <a:gd name="T12" fmla="*/ 0 w 234"/>
              <a:gd name="T13" fmla="*/ 0 h 81"/>
              <a:gd name="T14" fmla="*/ 0 w 234"/>
              <a:gd name="T15" fmla="*/ 5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1">
                <a:moveTo>
                  <a:pt x="0" y="81"/>
                </a:moveTo>
                <a:lnTo>
                  <a:pt x="201" y="81"/>
                </a:lnTo>
                <a:lnTo>
                  <a:pt x="234" y="69"/>
                </a:lnTo>
                <a:lnTo>
                  <a:pt x="216" y="39"/>
                </a:lnTo>
                <a:lnTo>
                  <a:pt x="198" y="0"/>
                </a:lnTo>
                <a:lnTo>
                  <a:pt x="156" y="0"/>
                </a:lnTo>
                <a:lnTo>
                  <a:pt x="0" y="0"/>
                </a:lnTo>
                <a:lnTo>
                  <a:pt x="0" y="51"/>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0" name="Freeform 40" descr="10%"/>
          <p:cNvSpPr>
            <a:spLocks/>
          </p:cNvSpPr>
          <p:nvPr/>
        </p:nvSpPr>
        <p:spPr bwMode="auto">
          <a:xfrm>
            <a:off x="4481513" y="2846388"/>
            <a:ext cx="319088" cy="109538"/>
          </a:xfrm>
          <a:custGeom>
            <a:avLst/>
            <a:gdLst>
              <a:gd name="T0" fmla="*/ 0 w 201"/>
              <a:gd name="T1" fmla="*/ 69 h 69"/>
              <a:gd name="T2" fmla="*/ 186 w 201"/>
              <a:gd name="T3" fmla="*/ 69 h 69"/>
              <a:gd name="T4" fmla="*/ 201 w 201"/>
              <a:gd name="T5" fmla="*/ 36 h 69"/>
              <a:gd name="T6" fmla="*/ 195 w 201"/>
              <a:gd name="T7" fmla="*/ 0 h 69"/>
              <a:gd name="T8" fmla="*/ 0 w 201"/>
              <a:gd name="T9" fmla="*/ 0 h 69"/>
            </a:gdLst>
            <a:ahLst/>
            <a:cxnLst>
              <a:cxn ang="0">
                <a:pos x="T0" y="T1"/>
              </a:cxn>
              <a:cxn ang="0">
                <a:pos x="T2" y="T3"/>
              </a:cxn>
              <a:cxn ang="0">
                <a:pos x="T4" y="T5"/>
              </a:cxn>
              <a:cxn ang="0">
                <a:pos x="T6" y="T7"/>
              </a:cxn>
              <a:cxn ang="0">
                <a:pos x="T8" y="T9"/>
              </a:cxn>
            </a:cxnLst>
            <a:rect l="0" t="0" r="r" b="b"/>
            <a:pathLst>
              <a:path w="201" h="69">
                <a:moveTo>
                  <a:pt x="0" y="69"/>
                </a:moveTo>
                <a:lnTo>
                  <a:pt x="186" y="69"/>
                </a:lnTo>
                <a:lnTo>
                  <a:pt x="201" y="36"/>
                </a:lnTo>
                <a:lnTo>
                  <a:pt x="195"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1" name="Freeform 41" descr="10%"/>
          <p:cNvSpPr>
            <a:spLocks/>
          </p:cNvSpPr>
          <p:nvPr/>
        </p:nvSpPr>
        <p:spPr bwMode="auto">
          <a:xfrm>
            <a:off x="4481513" y="3284538"/>
            <a:ext cx="333375" cy="128588"/>
          </a:xfrm>
          <a:custGeom>
            <a:avLst/>
            <a:gdLst>
              <a:gd name="T0" fmla="*/ 0 w 210"/>
              <a:gd name="T1" fmla="*/ 0 h 81"/>
              <a:gd name="T2" fmla="*/ 204 w 210"/>
              <a:gd name="T3" fmla="*/ 0 h 81"/>
              <a:gd name="T4" fmla="*/ 210 w 210"/>
              <a:gd name="T5" fmla="*/ 21 h 81"/>
              <a:gd name="T6" fmla="*/ 198 w 210"/>
              <a:gd name="T7" fmla="*/ 39 h 81"/>
              <a:gd name="T8" fmla="*/ 174 w 210"/>
              <a:gd name="T9" fmla="*/ 81 h 81"/>
              <a:gd name="T10" fmla="*/ 3 w 210"/>
              <a:gd name="T11" fmla="*/ 81 h 81"/>
              <a:gd name="T12" fmla="*/ 0 w 2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10" h="81">
                <a:moveTo>
                  <a:pt x="0" y="0"/>
                </a:moveTo>
                <a:lnTo>
                  <a:pt x="204" y="0"/>
                </a:lnTo>
                <a:lnTo>
                  <a:pt x="210" y="21"/>
                </a:lnTo>
                <a:lnTo>
                  <a:pt x="198" y="39"/>
                </a:lnTo>
                <a:lnTo>
                  <a:pt x="174" y="81"/>
                </a:lnTo>
                <a:lnTo>
                  <a:pt x="3" y="81"/>
                </a:lnTo>
                <a:lnTo>
                  <a:pt x="0" y="0"/>
                </a:lnTo>
                <a:close/>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2" name="Freeform 42"/>
          <p:cNvSpPr>
            <a:spLocks/>
          </p:cNvSpPr>
          <p:nvPr/>
        </p:nvSpPr>
        <p:spPr bwMode="auto">
          <a:xfrm>
            <a:off x="674688" y="4141788"/>
            <a:ext cx="7745413" cy="1228725"/>
          </a:xfrm>
          <a:custGeom>
            <a:avLst/>
            <a:gdLst>
              <a:gd name="T0" fmla="*/ 0 w 4879"/>
              <a:gd name="T1" fmla="*/ 0 h 774"/>
              <a:gd name="T2" fmla="*/ 260 w 4879"/>
              <a:gd name="T3" fmla="*/ 37 h 774"/>
              <a:gd name="T4" fmla="*/ 629 w 4879"/>
              <a:gd name="T5" fmla="*/ 37 h 774"/>
              <a:gd name="T6" fmla="*/ 976 w 4879"/>
              <a:gd name="T7" fmla="*/ 66 h 774"/>
              <a:gd name="T8" fmla="*/ 1229 w 4879"/>
              <a:gd name="T9" fmla="*/ 66 h 774"/>
              <a:gd name="T10" fmla="*/ 1836 w 4879"/>
              <a:gd name="T11" fmla="*/ 253 h 774"/>
              <a:gd name="T12" fmla="*/ 2255 w 4879"/>
              <a:gd name="T13" fmla="*/ 412 h 774"/>
              <a:gd name="T14" fmla="*/ 2429 w 4879"/>
              <a:gd name="T15" fmla="*/ 434 h 774"/>
              <a:gd name="T16" fmla="*/ 2667 w 4879"/>
              <a:gd name="T17" fmla="*/ 434 h 774"/>
              <a:gd name="T18" fmla="*/ 3441 w 4879"/>
              <a:gd name="T19" fmla="*/ 600 h 774"/>
              <a:gd name="T20" fmla="*/ 4316 w 4879"/>
              <a:gd name="T21" fmla="*/ 774 h 774"/>
              <a:gd name="T22" fmla="*/ 4525 w 4879"/>
              <a:gd name="T23" fmla="*/ 745 h 774"/>
              <a:gd name="T24" fmla="*/ 4879 w 4879"/>
              <a:gd name="T25" fmla="*/ 745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79" h="774">
                <a:moveTo>
                  <a:pt x="0" y="0"/>
                </a:moveTo>
                <a:lnTo>
                  <a:pt x="260" y="37"/>
                </a:lnTo>
                <a:lnTo>
                  <a:pt x="629" y="37"/>
                </a:lnTo>
                <a:lnTo>
                  <a:pt x="976" y="66"/>
                </a:lnTo>
                <a:lnTo>
                  <a:pt x="1229" y="66"/>
                </a:lnTo>
                <a:lnTo>
                  <a:pt x="1836" y="253"/>
                </a:lnTo>
                <a:lnTo>
                  <a:pt x="2255" y="412"/>
                </a:lnTo>
                <a:lnTo>
                  <a:pt x="2429" y="434"/>
                </a:lnTo>
                <a:lnTo>
                  <a:pt x="2667" y="434"/>
                </a:lnTo>
                <a:lnTo>
                  <a:pt x="3441" y="600"/>
                </a:lnTo>
                <a:lnTo>
                  <a:pt x="4316" y="774"/>
                </a:lnTo>
                <a:lnTo>
                  <a:pt x="4525" y="745"/>
                </a:lnTo>
                <a:lnTo>
                  <a:pt x="4879" y="745"/>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3" name="Freeform 43"/>
          <p:cNvSpPr>
            <a:spLocks/>
          </p:cNvSpPr>
          <p:nvPr/>
        </p:nvSpPr>
        <p:spPr bwMode="auto">
          <a:xfrm>
            <a:off x="820738" y="3702050"/>
            <a:ext cx="7800975" cy="200025"/>
          </a:xfrm>
          <a:custGeom>
            <a:avLst/>
            <a:gdLst>
              <a:gd name="T0" fmla="*/ 0 w 4914"/>
              <a:gd name="T1" fmla="*/ 0 h 126"/>
              <a:gd name="T2" fmla="*/ 240 w 4914"/>
              <a:gd name="T3" fmla="*/ 0 h 126"/>
              <a:gd name="T4" fmla="*/ 528 w 4914"/>
              <a:gd name="T5" fmla="*/ 12 h 126"/>
              <a:gd name="T6" fmla="*/ 936 w 4914"/>
              <a:gd name="T7" fmla="*/ 36 h 126"/>
              <a:gd name="T8" fmla="*/ 1212 w 4914"/>
              <a:gd name="T9" fmla="*/ 42 h 126"/>
              <a:gd name="T10" fmla="*/ 2028 w 4914"/>
              <a:gd name="T11" fmla="*/ 96 h 126"/>
              <a:gd name="T12" fmla="*/ 2574 w 4914"/>
              <a:gd name="T13" fmla="*/ 114 h 126"/>
              <a:gd name="T14" fmla="*/ 3270 w 4914"/>
              <a:gd name="T15" fmla="*/ 126 h 126"/>
              <a:gd name="T16" fmla="*/ 3912 w 4914"/>
              <a:gd name="T17" fmla="*/ 126 h 126"/>
              <a:gd name="T18" fmla="*/ 4224 w 4914"/>
              <a:gd name="T19" fmla="*/ 90 h 126"/>
              <a:gd name="T20" fmla="*/ 4764 w 4914"/>
              <a:gd name="T21" fmla="*/ 60 h 126"/>
              <a:gd name="T22" fmla="*/ 4914 w 4914"/>
              <a:gd name="T23" fmla="*/ 8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4" h="126">
                <a:moveTo>
                  <a:pt x="0" y="0"/>
                </a:moveTo>
                <a:lnTo>
                  <a:pt x="240" y="0"/>
                </a:lnTo>
                <a:lnTo>
                  <a:pt x="528" y="12"/>
                </a:lnTo>
                <a:lnTo>
                  <a:pt x="936" y="36"/>
                </a:lnTo>
                <a:lnTo>
                  <a:pt x="1212" y="42"/>
                </a:lnTo>
                <a:lnTo>
                  <a:pt x="2028" y="96"/>
                </a:lnTo>
                <a:lnTo>
                  <a:pt x="2574" y="114"/>
                </a:lnTo>
                <a:lnTo>
                  <a:pt x="3270" y="126"/>
                </a:lnTo>
                <a:lnTo>
                  <a:pt x="3912" y="126"/>
                </a:lnTo>
                <a:lnTo>
                  <a:pt x="4224" y="90"/>
                </a:lnTo>
                <a:lnTo>
                  <a:pt x="4764" y="60"/>
                </a:lnTo>
                <a:lnTo>
                  <a:pt x="4914" y="84"/>
                </a:ln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4" name="Freeform 44"/>
          <p:cNvSpPr>
            <a:spLocks/>
          </p:cNvSpPr>
          <p:nvPr/>
        </p:nvSpPr>
        <p:spPr bwMode="auto">
          <a:xfrm>
            <a:off x="858838" y="4016375"/>
            <a:ext cx="7629525" cy="809625"/>
          </a:xfrm>
          <a:custGeom>
            <a:avLst/>
            <a:gdLst>
              <a:gd name="T0" fmla="*/ 0 w 4806"/>
              <a:gd name="T1" fmla="*/ 6 h 510"/>
              <a:gd name="T2" fmla="*/ 390 w 4806"/>
              <a:gd name="T3" fmla="*/ 0 h 510"/>
              <a:gd name="T4" fmla="*/ 660 w 4806"/>
              <a:gd name="T5" fmla="*/ 12 h 510"/>
              <a:gd name="T6" fmla="*/ 1008 w 4806"/>
              <a:gd name="T7" fmla="*/ 42 h 510"/>
              <a:gd name="T8" fmla="*/ 1482 w 4806"/>
              <a:gd name="T9" fmla="*/ 108 h 510"/>
              <a:gd name="T10" fmla="*/ 1854 w 4806"/>
              <a:gd name="T11" fmla="*/ 198 h 510"/>
              <a:gd name="T12" fmla="*/ 2088 w 4806"/>
              <a:gd name="T13" fmla="*/ 270 h 510"/>
              <a:gd name="T14" fmla="*/ 2346 w 4806"/>
              <a:gd name="T15" fmla="*/ 276 h 510"/>
              <a:gd name="T16" fmla="*/ 2634 w 4806"/>
              <a:gd name="T17" fmla="*/ 300 h 510"/>
              <a:gd name="T18" fmla="*/ 3012 w 4806"/>
              <a:gd name="T19" fmla="*/ 354 h 510"/>
              <a:gd name="T20" fmla="*/ 3486 w 4806"/>
              <a:gd name="T21" fmla="*/ 402 h 510"/>
              <a:gd name="T22" fmla="*/ 3936 w 4806"/>
              <a:gd name="T23" fmla="*/ 444 h 510"/>
              <a:gd name="T24" fmla="*/ 4182 w 4806"/>
              <a:gd name="T25" fmla="*/ 480 h 510"/>
              <a:gd name="T26" fmla="*/ 4806 w 4806"/>
              <a:gd name="T27"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6" h="510">
                <a:moveTo>
                  <a:pt x="0" y="6"/>
                </a:moveTo>
                <a:lnTo>
                  <a:pt x="390" y="0"/>
                </a:lnTo>
                <a:lnTo>
                  <a:pt x="660" y="12"/>
                </a:lnTo>
                <a:lnTo>
                  <a:pt x="1008" y="42"/>
                </a:lnTo>
                <a:lnTo>
                  <a:pt x="1482" y="108"/>
                </a:lnTo>
                <a:lnTo>
                  <a:pt x="1854" y="198"/>
                </a:lnTo>
                <a:lnTo>
                  <a:pt x="2088" y="270"/>
                </a:lnTo>
                <a:lnTo>
                  <a:pt x="2346" y="276"/>
                </a:lnTo>
                <a:lnTo>
                  <a:pt x="2634" y="300"/>
                </a:lnTo>
                <a:lnTo>
                  <a:pt x="3012" y="354"/>
                </a:lnTo>
                <a:lnTo>
                  <a:pt x="3486" y="402"/>
                </a:lnTo>
                <a:lnTo>
                  <a:pt x="3936" y="444"/>
                </a:lnTo>
                <a:lnTo>
                  <a:pt x="4182" y="480"/>
                </a:lnTo>
                <a:lnTo>
                  <a:pt x="4806" y="510"/>
                </a:ln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5" name="Freeform 45" descr="Horizontal brick"/>
          <p:cNvSpPr>
            <a:spLocks/>
          </p:cNvSpPr>
          <p:nvPr/>
        </p:nvSpPr>
        <p:spPr bwMode="auto">
          <a:xfrm>
            <a:off x="763588" y="2282825"/>
            <a:ext cx="7734300" cy="342900"/>
          </a:xfrm>
          <a:custGeom>
            <a:avLst/>
            <a:gdLst>
              <a:gd name="T0" fmla="*/ 0 w 4824"/>
              <a:gd name="T1" fmla="*/ 198 h 216"/>
              <a:gd name="T2" fmla="*/ 0 w 4824"/>
              <a:gd name="T3" fmla="*/ 0 h 216"/>
              <a:gd name="T4" fmla="*/ 4824 w 4824"/>
              <a:gd name="T5" fmla="*/ 0 h 216"/>
              <a:gd name="T6" fmla="*/ 4824 w 4824"/>
              <a:gd name="T7" fmla="*/ 216 h 216"/>
            </a:gdLst>
            <a:ahLst/>
            <a:cxnLst>
              <a:cxn ang="0">
                <a:pos x="T0" y="T1"/>
              </a:cxn>
              <a:cxn ang="0">
                <a:pos x="T2" y="T3"/>
              </a:cxn>
              <a:cxn ang="0">
                <a:pos x="T4" y="T5"/>
              </a:cxn>
              <a:cxn ang="0">
                <a:pos x="T6" y="T7"/>
              </a:cxn>
            </a:cxnLst>
            <a:rect l="0" t="0" r="r" b="b"/>
            <a:pathLst>
              <a:path w="4824" h="216">
                <a:moveTo>
                  <a:pt x="0" y="198"/>
                </a:moveTo>
                <a:lnTo>
                  <a:pt x="0" y="0"/>
                </a:lnTo>
                <a:lnTo>
                  <a:pt x="4824" y="0"/>
                </a:lnTo>
                <a:lnTo>
                  <a:pt x="4824" y="216"/>
                </a:lnTo>
              </a:path>
            </a:pathLst>
          </a:custGeom>
          <a:pattFill prst="horzBrick">
            <a:fgClr>
              <a:schemeClr val="tx1"/>
            </a:fgClr>
            <a:bgClr>
              <a:srgbClr val="CC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806" name="Line 46"/>
          <p:cNvSpPr>
            <a:spLocks noChangeShapeType="1"/>
          </p:cNvSpPr>
          <p:nvPr/>
        </p:nvSpPr>
        <p:spPr bwMode="auto">
          <a:xfrm>
            <a:off x="779463" y="2616200"/>
            <a:ext cx="7999413"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764" name="Rectangle 4"/>
          <p:cNvSpPr>
            <a:spLocks noGrp="1" noChangeArrowheads="1"/>
          </p:cNvSpPr>
          <p:nvPr>
            <p:ph type="title"/>
          </p:nvPr>
        </p:nvSpPr>
        <p:spPr/>
        <p:txBody>
          <a:bodyPr/>
          <a:lstStyle/>
          <a:p>
            <a:r>
              <a:rPr lang="en-US" altLang="en-US"/>
              <a:t>Well Log Correlation: Example 2</a:t>
            </a:r>
          </a:p>
        </p:txBody>
      </p:sp>
      <p:sp>
        <p:nvSpPr>
          <p:cNvPr id="245809" name="Text Box 49"/>
          <p:cNvSpPr txBox="1">
            <a:spLocks noChangeArrowheads="1"/>
          </p:cNvSpPr>
          <p:nvPr/>
        </p:nvSpPr>
        <p:spPr bwMode="auto">
          <a:xfrm>
            <a:off x="936625" y="4791075"/>
            <a:ext cx="2844800" cy="396875"/>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a:latin typeface="Sylfaen" panose="010A0502050306030303" pitchFamily="18" charset="0"/>
              </a:rPr>
              <a:t>One Possible Correlation</a:t>
            </a:r>
          </a:p>
        </p:txBody>
      </p:sp>
      <p:sp>
        <p:nvSpPr>
          <p:cNvPr id="245810" name="Text Box 50"/>
          <p:cNvSpPr txBox="1">
            <a:spLocks noChangeArrowheads="1"/>
          </p:cNvSpPr>
          <p:nvPr/>
        </p:nvSpPr>
        <p:spPr bwMode="auto">
          <a:xfrm>
            <a:off x="927100"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A</a:t>
            </a:r>
          </a:p>
        </p:txBody>
      </p:sp>
      <p:sp>
        <p:nvSpPr>
          <p:cNvPr id="245811" name="Text Box 51"/>
          <p:cNvSpPr txBox="1">
            <a:spLocks noChangeArrowheads="1"/>
          </p:cNvSpPr>
          <p:nvPr/>
        </p:nvSpPr>
        <p:spPr bwMode="auto">
          <a:xfrm>
            <a:off x="2035175"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B</a:t>
            </a:r>
          </a:p>
        </p:txBody>
      </p:sp>
      <p:sp>
        <p:nvSpPr>
          <p:cNvPr id="245812" name="Text Box 52"/>
          <p:cNvSpPr txBox="1">
            <a:spLocks noChangeArrowheads="1"/>
          </p:cNvSpPr>
          <p:nvPr/>
        </p:nvSpPr>
        <p:spPr bwMode="auto">
          <a:xfrm>
            <a:off x="4306888" y="2009775"/>
            <a:ext cx="752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C</a:t>
            </a:r>
          </a:p>
        </p:txBody>
      </p:sp>
      <p:sp>
        <p:nvSpPr>
          <p:cNvPr id="245813" name="Text Box 53"/>
          <p:cNvSpPr txBox="1">
            <a:spLocks noChangeArrowheads="1"/>
          </p:cNvSpPr>
          <p:nvPr/>
        </p:nvSpPr>
        <p:spPr bwMode="auto">
          <a:xfrm>
            <a:off x="7723188" y="2009775"/>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D</a:t>
            </a:r>
          </a:p>
        </p:txBody>
      </p:sp>
      <p:sp>
        <p:nvSpPr>
          <p:cNvPr id="245814" name="Text Box 54"/>
          <p:cNvSpPr txBox="1">
            <a:spLocks noChangeArrowheads="1"/>
          </p:cNvSpPr>
          <p:nvPr/>
        </p:nvSpPr>
        <p:spPr bwMode="auto">
          <a:xfrm>
            <a:off x="774700" y="5681741"/>
            <a:ext cx="2730500" cy="336550"/>
          </a:xfrm>
          <a:prstGeom prst="rect">
            <a:avLst/>
          </a:prstGeom>
          <a:solidFill>
            <a:schemeClr val="bg1"/>
          </a:solidFill>
          <a:ln>
            <a:noFill/>
          </a:ln>
          <a:effec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45815" name="Text Box 55"/>
          <p:cNvSpPr txBox="1">
            <a:spLocks noChangeArrowheads="1"/>
          </p:cNvSpPr>
          <p:nvPr/>
        </p:nvSpPr>
        <p:spPr bwMode="auto">
          <a:xfrm>
            <a:off x="774700" y="5422979"/>
            <a:ext cx="1892300" cy="260350"/>
          </a:xfrm>
          <a:prstGeom prst="rect">
            <a:avLst/>
          </a:prstGeom>
          <a:solidFill>
            <a:schemeClr val="bg1"/>
          </a:solidFill>
          <a:ln>
            <a:noFill/>
          </a:ln>
          <a:effectLst/>
        </p:spPr>
        <p:txBody>
          <a:bodyPr wrap="none">
            <a:spAutoFit/>
          </a:bodyPr>
          <a:lstStyle/>
          <a:p>
            <a:r>
              <a:rPr lang="en-US" altLang="en-US" sz="1100" b="1" dirty="0">
                <a:latin typeface="Arial" panose="020B0604020202020204" pitchFamily="34" charset="0"/>
              </a:rPr>
              <a:t>based on </a:t>
            </a:r>
            <a:r>
              <a:rPr lang="en-US" altLang="en-US" sz="1100" b="1" dirty="0" err="1">
                <a:latin typeface="Arial" panose="020B0604020202020204" pitchFamily="34" charset="0"/>
              </a:rPr>
              <a:t>Ramsayer</a:t>
            </a:r>
            <a:r>
              <a:rPr lang="en-US" altLang="en-US" sz="1100" b="1" dirty="0">
                <a:latin typeface="Arial" panose="020B0604020202020204" pitchFamily="34" charset="0"/>
              </a:rPr>
              <a:t>, 1979</a:t>
            </a:r>
          </a:p>
        </p:txBody>
      </p:sp>
      <p:sp>
        <p:nvSpPr>
          <p:cNvPr id="54" name="Text Box 83"/>
          <p:cNvSpPr txBox="1">
            <a:spLocks noChangeArrowheads="1"/>
          </p:cNvSpPr>
          <p:nvPr/>
        </p:nvSpPr>
        <p:spPr bwMode="auto">
          <a:xfrm>
            <a:off x="531813" y="1116013"/>
            <a:ext cx="7880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tabLst>
                <a:tab pos="396875" algn="l"/>
              </a:tabLst>
            </a:pPr>
            <a:r>
              <a:rPr lang="en-US" altLang="en-US" sz="2000" b="1" dirty="0">
                <a:latin typeface="Tahoma" panose="020B0604030504040204" pitchFamily="34" charset="0"/>
              </a:rPr>
              <a:t>With only a few, widely spaced wells, there are many </a:t>
            </a:r>
            <a:r>
              <a:rPr lang="en-US" altLang="en-US" sz="2000" b="1" dirty="0" smtClean="0">
                <a:latin typeface="Tahoma" panose="020B0604030504040204" pitchFamily="34" charset="0"/>
              </a:rPr>
              <a:t>	ways to </a:t>
            </a:r>
            <a:r>
              <a:rPr lang="en-US" altLang="en-US" sz="2000" b="1" dirty="0">
                <a:latin typeface="Tahoma" panose="020B0604030504040204" pitchFamily="34" charset="0"/>
              </a:rPr>
              <a:t>correlate between wells.</a:t>
            </a:r>
          </a:p>
        </p:txBody>
      </p:sp>
      <p:sp>
        <p:nvSpPr>
          <p:cNvPr id="3" name="Rectangle 2"/>
          <p:cNvSpPr/>
          <p:nvPr/>
        </p:nvSpPr>
        <p:spPr bwMode="auto">
          <a:xfrm>
            <a:off x="757990" y="2322094"/>
            <a:ext cx="7820526" cy="3669632"/>
          </a:xfrm>
          <a:prstGeom prst="rect">
            <a:avLst/>
          </a:pr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55555824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44" name="Group 36"/>
          <p:cNvGrpSpPr>
            <a:grpSpLocks/>
          </p:cNvGrpSpPr>
          <p:nvPr/>
        </p:nvGrpSpPr>
        <p:grpSpPr bwMode="auto">
          <a:xfrm>
            <a:off x="704850" y="2274888"/>
            <a:ext cx="8047038" cy="3724275"/>
            <a:chOff x="412" y="744"/>
            <a:chExt cx="5069" cy="2346"/>
          </a:xfrm>
        </p:grpSpPr>
        <p:sp>
          <p:nvSpPr>
            <p:cNvPr id="247845" name="Rectangle 37" descr="Dashed horizontal"/>
            <p:cNvSpPr>
              <a:spLocks noChangeArrowheads="1"/>
            </p:cNvSpPr>
            <p:nvPr/>
          </p:nvSpPr>
          <p:spPr bwMode="auto">
            <a:xfrm>
              <a:off x="468" y="906"/>
              <a:ext cx="4872" cy="1812"/>
            </a:xfrm>
            <a:prstGeom prst="rect">
              <a:avLst/>
            </a:prstGeom>
            <a:pattFill prst="dashHorz">
              <a:fgClr>
                <a:schemeClr val="bg2"/>
              </a:fgClr>
              <a:bgClr>
                <a:srgbClr val="66FF99"/>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46" name="Freeform 38" descr="Horizontal brick"/>
            <p:cNvSpPr>
              <a:spLocks/>
            </p:cNvSpPr>
            <p:nvPr/>
          </p:nvSpPr>
          <p:spPr bwMode="auto">
            <a:xfrm>
              <a:off x="474" y="744"/>
              <a:ext cx="4872" cy="216"/>
            </a:xfrm>
            <a:custGeom>
              <a:avLst/>
              <a:gdLst>
                <a:gd name="T0" fmla="*/ 0 w 4824"/>
                <a:gd name="T1" fmla="*/ 198 h 216"/>
                <a:gd name="T2" fmla="*/ 0 w 4824"/>
                <a:gd name="T3" fmla="*/ 0 h 216"/>
                <a:gd name="T4" fmla="*/ 4824 w 4824"/>
                <a:gd name="T5" fmla="*/ 0 h 216"/>
                <a:gd name="T6" fmla="*/ 4824 w 4824"/>
                <a:gd name="T7" fmla="*/ 216 h 216"/>
              </a:gdLst>
              <a:ahLst/>
              <a:cxnLst>
                <a:cxn ang="0">
                  <a:pos x="T0" y="T1"/>
                </a:cxn>
                <a:cxn ang="0">
                  <a:pos x="T2" y="T3"/>
                </a:cxn>
                <a:cxn ang="0">
                  <a:pos x="T4" y="T5"/>
                </a:cxn>
                <a:cxn ang="0">
                  <a:pos x="T6" y="T7"/>
                </a:cxn>
              </a:cxnLst>
              <a:rect l="0" t="0" r="r" b="b"/>
              <a:pathLst>
                <a:path w="4824" h="216">
                  <a:moveTo>
                    <a:pt x="0" y="198"/>
                  </a:moveTo>
                  <a:lnTo>
                    <a:pt x="0" y="0"/>
                  </a:lnTo>
                  <a:lnTo>
                    <a:pt x="4824" y="0"/>
                  </a:lnTo>
                  <a:lnTo>
                    <a:pt x="4824" y="216"/>
                  </a:lnTo>
                </a:path>
              </a:pathLst>
            </a:custGeom>
            <a:pattFill prst="horzBrick">
              <a:fgClr>
                <a:schemeClr val="tx1"/>
              </a:fgClr>
              <a:bgClr>
                <a:srgbClr val="CC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47" name="Freeform 39" descr="Horizontal brick"/>
            <p:cNvSpPr>
              <a:spLocks/>
            </p:cNvSpPr>
            <p:nvPr/>
          </p:nvSpPr>
          <p:spPr bwMode="auto">
            <a:xfrm>
              <a:off x="468" y="1920"/>
              <a:ext cx="4866" cy="1170"/>
            </a:xfrm>
            <a:custGeom>
              <a:avLst/>
              <a:gdLst>
                <a:gd name="T0" fmla="*/ 0 w 4866"/>
                <a:gd name="T1" fmla="*/ 0 h 1170"/>
                <a:gd name="T2" fmla="*/ 210 w 4866"/>
                <a:gd name="T3" fmla="*/ 36 h 1170"/>
                <a:gd name="T4" fmla="*/ 600 w 4866"/>
                <a:gd name="T5" fmla="*/ 36 h 1170"/>
                <a:gd name="T6" fmla="*/ 900 w 4866"/>
                <a:gd name="T7" fmla="*/ 66 h 1170"/>
                <a:gd name="T8" fmla="*/ 1176 w 4866"/>
                <a:gd name="T9" fmla="*/ 54 h 1170"/>
                <a:gd name="T10" fmla="*/ 1482 w 4866"/>
                <a:gd name="T11" fmla="*/ 156 h 1170"/>
                <a:gd name="T12" fmla="*/ 2220 w 4866"/>
                <a:gd name="T13" fmla="*/ 426 h 1170"/>
                <a:gd name="T14" fmla="*/ 2514 w 4866"/>
                <a:gd name="T15" fmla="*/ 438 h 1170"/>
                <a:gd name="T16" fmla="*/ 2706 w 4866"/>
                <a:gd name="T17" fmla="*/ 444 h 1170"/>
                <a:gd name="T18" fmla="*/ 3366 w 4866"/>
                <a:gd name="T19" fmla="*/ 588 h 1170"/>
                <a:gd name="T20" fmla="*/ 3924 w 4866"/>
                <a:gd name="T21" fmla="*/ 708 h 1170"/>
                <a:gd name="T22" fmla="*/ 4266 w 4866"/>
                <a:gd name="T23" fmla="*/ 780 h 1170"/>
                <a:gd name="T24" fmla="*/ 4488 w 4866"/>
                <a:gd name="T25" fmla="*/ 732 h 1170"/>
                <a:gd name="T26" fmla="*/ 4866 w 4866"/>
                <a:gd name="T27" fmla="*/ 732 h 1170"/>
                <a:gd name="T28" fmla="*/ 4866 w 4866"/>
                <a:gd name="T29" fmla="*/ 1170 h 1170"/>
                <a:gd name="T30" fmla="*/ 0 w 4866"/>
                <a:gd name="T31" fmla="*/ 1170 h 1170"/>
                <a:gd name="T32" fmla="*/ 0 w 4866"/>
                <a:gd name="T33"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66" h="1170">
                  <a:moveTo>
                    <a:pt x="0" y="0"/>
                  </a:moveTo>
                  <a:lnTo>
                    <a:pt x="210" y="36"/>
                  </a:lnTo>
                  <a:lnTo>
                    <a:pt x="600" y="36"/>
                  </a:lnTo>
                  <a:lnTo>
                    <a:pt x="900" y="66"/>
                  </a:lnTo>
                  <a:lnTo>
                    <a:pt x="1176" y="54"/>
                  </a:lnTo>
                  <a:lnTo>
                    <a:pt x="1482" y="156"/>
                  </a:lnTo>
                  <a:lnTo>
                    <a:pt x="2220" y="426"/>
                  </a:lnTo>
                  <a:lnTo>
                    <a:pt x="2514" y="438"/>
                  </a:lnTo>
                  <a:lnTo>
                    <a:pt x="2706" y="444"/>
                  </a:lnTo>
                  <a:lnTo>
                    <a:pt x="3366" y="588"/>
                  </a:lnTo>
                  <a:lnTo>
                    <a:pt x="3924" y="708"/>
                  </a:lnTo>
                  <a:lnTo>
                    <a:pt x="4266" y="780"/>
                  </a:lnTo>
                  <a:lnTo>
                    <a:pt x="4488" y="732"/>
                  </a:lnTo>
                  <a:lnTo>
                    <a:pt x="4866" y="732"/>
                  </a:lnTo>
                  <a:lnTo>
                    <a:pt x="4866" y="1170"/>
                  </a:lnTo>
                  <a:lnTo>
                    <a:pt x="0" y="1170"/>
                  </a:lnTo>
                  <a:lnTo>
                    <a:pt x="0" y="0"/>
                  </a:lnTo>
                  <a:close/>
                </a:path>
              </a:pathLst>
            </a:custGeom>
            <a:pattFill prst="horzBrick">
              <a:fgClr>
                <a:schemeClr val="tx1"/>
              </a:fgClr>
              <a:bgClr>
                <a:srgbClr val="CC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48" name="Freeform 40" descr="5%"/>
            <p:cNvSpPr>
              <a:spLocks/>
            </p:cNvSpPr>
            <p:nvPr/>
          </p:nvSpPr>
          <p:spPr bwMode="auto">
            <a:xfrm>
              <a:off x="456" y="990"/>
              <a:ext cx="3072" cy="552"/>
            </a:xfrm>
            <a:custGeom>
              <a:avLst/>
              <a:gdLst>
                <a:gd name="T0" fmla="*/ 18 w 3072"/>
                <a:gd name="T1" fmla="*/ 12 h 552"/>
                <a:gd name="T2" fmla="*/ 222 w 3072"/>
                <a:gd name="T3" fmla="*/ 0 h 552"/>
                <a:gd name="T4" fmla="*/ 576 w 3072"/>
                <a:gd name="T5" fmla="*/ 0 h 552"/>
                <a:gd name="T6" fmla="*/ 816 w 3072"/>
                <a:gd name="T7" fmla="*/ 54 h 552"/>
                <a:gd name="T8" fmla="*/ 990 w 3072"/>
                <a:gd name="T9" fmla="*/ 72 h 552"/>
                <a:gd name="T10" fmla="*/ 1158 w 3072"/>
                <a:gd name="T11" fmla="*/ 60 h 552"/>
                <a:gd name="T12" fmla="*/ 1416 w 3072"/>
                <a:gd name="T13" fmla="*/ 186 h 552"/>
                <a:gd name="T14" fmla="*/ 1752 w 3072"/>
                <a:gd name="T15" fmla="*/ 306 h 552"/>
                <a:gd name="T16" fmla="*/ 2148 w 3072"/>
                <a:gd name="T17" fmla="*/ 372 h 552"/>
                <a:gd name="T18" fmla="*/ 2334 w 3072"/>
                <a:gd name="T19" fmla="*/ 396 h 552"/>
                <a:gd name="T20" fmla="*/ 2574 w 3072"/>
                <a:gd name="T21" fmla="*/ 390 h 552"/>
                <a:gd name="T22" fmla="*/ 2736 w 3072"/>
                <a:gd name="T23" fmla="*/ 432 h 552"/>
                <a:gd name="T24" fmla="*/ 2994 w 3072"/>
                <a:gd name="T25" fmla="*/ 468 h 552"/>
                <a:gd name="T26" fmla="*/ 3072 w 3072"/>
                <a:gd name="T27" fmla="*/ 522 h 552"/>
                <a:gd name="T28" fmla="*/ 2874 w 3072"/>
                <a:gd name="T29" fmla="*/ 516 h 552"/>
                <a:gd name="T30" fmla="*/ 2928 w 3072"/>
                <a:gd name="T31" fmla="*/ 552 h 552"/>
                <a:gd name="T32" fmla="*/ 2742 w 3072"/>
                <a:gd name="T33" fmla="*/ 498 h 552"/>
                <a:gd name="T34" fmla="*/ 2748 w 3072"/>
                <a:gd name="T35" fmla="*/ 534 h 552"/>
                <a:gd name="T36" fmla="*/ 2586 w 3072"/>
                <a:gd name="T37" fmla="*/ 480 h 552"/>
                <a:gd name="T38" fmla="*/ 2400 w 3072"/>
                <a:gd name="T39" fmla="*/ 474 h 552"/>
                <a:gd name="T40" fmla="*/ 2190 w 3072"/>
                <a:gd name="T41" fmla="*/ 468 h 552"/>
                <a:gd name="T42" fmla="*/ 1866 w 3072"/>
                <a:gd name="T43" fmla="*/ 414 h 552"/>
                <a:gd name="T44" fmla="*/ 1308 w 3072"/>
                <a:gd name="T45" fmla="*/ 228 h 552"/>
                <a:gd name="T46" fmla="*/ 1146 w 3072"/>
                <a:gd name="T47" fmla="*/ 126 h 552"/>
                <a:gd name="T48" fmla="*/ 1020 w 3072"/>
                <a:gd name="T49" fmla="*/ 126 h 552"/>
                <a:gd name="T50" fmla="*/ 852 w 3072"/>
                <a:gd name="T51" fmla="*/ 126 h 552"/>
                <a:gd name="T52" fmla="*/ 648 w 3072"/>
                <a:gd name="T53" fmla="*/ 72 h 552"/>
                <a:gd name="T54" fmla="*/ 534 w 3072"/>
                <a:gd name="T55" fmla="*/ 48 h 552"/>
                <a:gd name="T56" fmla="*/ 420 w 3072"/>
                <a:gd name="T57" fmla="*/ 48 h 552"/>
                <a:gd name="T58" fmla="*/ 186 w 3072"/>
                <a:gd name="T59" fmla="*/ 48 h 552"/>
                <a:gd name="T60" fmla="*/ 0 w 3072"/>
                <a:gd name="T61" fmla="*/ 4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2" h="552">
                  <a:moveTo>
                    <a:pt x="18" y="12"/>
                  </a:moveTo>
                  <a:lnTo>
                    <a:pt x="222" y="0"/>
                  </a:lnTo>
                  <a:lnTo>
                    <a:pt x="576" y="0"/>
                  </a:lnTo>
                  <a:lnTo>
                    <a:pt x="816" y="54"/>
                  </a:lnTo>
                  <a:lnTo>
                    <a:pt x="990" y="72"/>
                  </a:lnTo>
                  <a:lnTo>
                    <a:pt x="1158" y="60"/>
                  </a:lnTo>
                  <a:lnTo>
                    <a:pt x="1416" y="186"/>
                  </a:lnTo>
                  <a:lnTo>
                    <a:pt x="1752" y="306"/>
                  </a:lnTo>
                  <a:lnTo>
                    <a:pt x="2148" y="372"/>
                  </a:lnTo>
                  <a:lnTo>
                    <a:pt x="2334" y="396"/>
                  </a:lnTo>
                  <a:lnTo>
                    <a:pt x="2574" y="390"/>
                  </a:lnTo>
                  <a:lnTo>
                    <a:pt x="2736" y="432"/>
                  </a:lnTo>
                  <a:lnTo>
                    <a:pt x="2994" y="468"/>
                  </a:lnTo>
                  <a:lnTo>
                    <a:pt x="3072" y="522"/>
                  </a:lnTo>
                  <a:lnTo>
                    <a:pt x="2874" y="516"/>
                  </a:lnTo>
                  <a:lnTo>
                    <a:pt x="2928" y="552"/>
                  </a:lnTo>
                  <a:lnTo>
                    <a:pt x="2742" y="498"/>
                  </a:lnTo>
                  <a:lnTo>
                    <a:pt x="2748" y="534"/>
                  </a:lnTo>
                  <a:lnTo>
                    <a:pt x="2586" y="480"/>
                  </a:lnTo>
                  <a:lnTo>
                    <a:pt x="2400" y="474"/>
                  </a:lnTo>
                  <a:lnTo>
                    <a:pt x="2190" y="468"/>
                  </a:lnTo>
                  <a:lnTo>
                    <a:pt x="1866" y="414"/>
                  </a:lnTo>
                  <a:lnTo>
                    <a:pt x="1308" y="228"/>
                  </a:lnTo>
                  <a:lnTo>
                    <a:pt x="1146" y="126"/>
                  </a:lnTo>
                  <a:lnTo>
                    <a:pt x="1020" y="126"/>
                  </a:lnTo>
                  <a:lnTo>
                    <a:pt x="852" y="126"/>
                  </a:lnTo>
                  <a:lnTo>
                    <a:pt x="648" y="72"/>
                  </a:lnTo>
                  <a:lnTo>
                    <a:pt x="534" y="48"/>
                  </a:lnTo>
                  <a:lnTo>
                    <a:pt x="420" y="48"/>
                  </a:lnTo>
                  <a:lnTo>
                    <a:pt x="186" y="48"/>
                  </a:lnTo>
                  <a:lnTo>
                    <a:pt x="0" y="48"/>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49" name="Freeform 41" descr="5%"/>
            <p:cNvSpPr>
              <a:spLocks/>
            </p:cNvSpPr>
            <p:nvPr/>
          </p:nvSpPr>
          <p:spPr bwMode="auto">
            <a:xfrm>
              <a:off x="1140" y="954"/>
              <a:ext cx="3240" cy="594"/>
            </a:xfrm>
            <a:custGeom>
              <a:avLst/>
              <a:gdLst>
                <a:gd name="T0" fmla="*/ 84 w 3240"/>
                <a:gd name="T1" fmla="*/ 0 h 594"/>
                <a:gd name="T2" fmla="*/ 300 w 3240"/>
                <a:gd name="T3" fmla="*/ 24 h 594"/>
                <a:gd name="T4" fmla="*/ 504 w 3240"/>
                <a:gd name="T5" fmla="*/ 30 h 594"/>
                <a:gd name="T6" fmla="*/ 828 w 3240"/>
                <a:gd name="T7" fmla="*/ 72 h 594"/>
                <a:gd name="T8" fmla="*/ 1086 w 3240"/>
                <a:gd name="T9" fmla="*/ 180 h 594"/>
                <a:gd name="T10" fmla="*/ 1320 w 3240"/>
                <a:gd name="T11" fmla="*/ 258 h 594"/>
                <a:gd name="T12" fmla="*/ 1662 w 3240"/>
                <a:gd name="T13" fmla="*/ 288 h 594"/>
                <a:gd name="T14" fmla="*/ 1908 w 3240"/>
                <a:gd name="T15" fmla="*/ 288 h 594"/>
                <a:gd name="T16" fmla="*/ 2262 w 3240"/>
                <a:gd name="T17" fmla="*/ 336 h 594"/>
                <a:gd name="T18" fmla="*/ 2538 w 3240"/>
                <a:gd name="T19" fmla="*/ 384 h 594"/>
                <a:gd name="T20" fmla="*/ 2898 w 3240"/>
                <a:gd name="T21" fmla="*/ 468 h 594"/>
                <a:gd name="T22" fmla="*/ 3150 w 3240"/>
                <a:gd name="T23" fmla="*/ 528 h 594"/>
                <a:gd name="T24" fmla="*/ 3240 w 3240"/>
                <a:gd name="T25" fmla="*/ 576 h 594"/>
                <a:gd name="T26" fmla="*/ 3108 w 3240"/>
                <a:gd name="T27" fmla="*/ 576 h 594"/>
                <a:gd name="T28" fmla="*/ 2946 w 3240"/>
                <a:gd name="T29" fmla="*/ 540 h 594"/>
                <a:gd name="T30" fmla="*/ 3024 w 3240"/>
                <a:gd name="T31" fmla="*/ 594 h 594"/>
                <a:gd name="T32" fmla="*/ 2760 w 3240"/>
                <a:gd name="T33" fmla="*/ 528 h 594"/>
                <a:gd name="T34" fmla="*/ 2424 w 3240"/>
                <a:gd name="T35" fmla="*/ 426 h 594"/>
                <a:gd name="T36" fmla="*/ 2508 w 3240"/>
                <a:gd name="T37" fmla="*/ 486 h 594"/>
                <a:gd name="T38" fmla="*/ 2196 w 3240"/>
                <a:gd name="T39" fmla="*/ 426 h 594"/>
                <a:gd name="T40" fmla="*/ 1956 w 3240"/>
                <a:gd name="T41" fmla="*/ 348 h 594"/>
                <a:gd name="T42" fmla="*/ 1764 w 3240"/>
                <a:gd name="T43" fmla="*/ 366 h 594"/>
                <a:gd name="T44" fmla="*/ 1548 w 3240"/>
                <a:gd name="T45" fmla="*/ 342 h 594"/>
                <a:gd name="T46" fmla="*/ 1272 w 3240"/>
                <a:gd name="T47" fmla="*/ 288 h 594"/>
                <a:gd name="T48" fmla="*/ 1020 w 3240"/>
                <a:gd name="T49" fmla="*/ 228 h 594"/>
                <a:gd name="T50" fmla="*/ 804 w 3240"/>
                <a:gd name="T51" fmla="*/ 120 h 594"/>
                <a:gd name="T52" fmla="*/ 660 w 3240"/>
                <a:gd name="T53" fmla="*/ 90 h 594"/>
                <a:gd name="T54" fmla="*/ 432 w 3240"/>
                <a:gd name="T55" fmla="*/ 54 h 594"/>
                <a:gd name="T56" fmla="*/ 300 w 3240"/>
                <a:gd name="T57" fmla="*/ 54 h 594"/>
                <a:gd name="T58" fmla="*/ 162 w 3240"/>
                <a:gd name="T59" fmla="*/ 36 h 594"/>
                <a:gd name="T60" fmla="*/ 0 w 3240"/>
                <a:gd name="T61"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40" h="594">
                  <a:moveTo>
                    <a:pt x="84" y="0"/>
                  </a:moveTo>
                  <a:lnTo>
                    <a:pt x="300" y="24"/>
                  </a:lnTo>
                  <a:lnTo>
                    <a:pt x="504" y="30"/>
                  </a:lnTo>
                  <a:lnTo>
                    <a:pt x="828" y="72"/>
                  </a:lnTo>
                  <a:lnTo>
                    <a:pt x="1086" y="180"/>
                  </a:lnTo>
                  <a:lnTo>
                    <a:pt x="1320" y="258"/>
                  </a:lnTo>
                  <a:lnTo>
                    <a:pt x="1662" y="288"/>
                  </a:lnTo>
                  <a:lnTo>
                    <a:pt x="1908" y="288"/>
                  </a:lnTo>
                  <a:lnTo>
                    <a:pt x="2262" y="336"/>
                  </a:lnTo>
                  <a:lnTo>
                    <a:pt x="2538" y="384"/>
                  </a:lnTo>
                  <a:lnTo>
                    <a:pt x="2898" y="468"/>
                  </a:lnTo>
                  <a:lnTo>
                    <a:pt x="3150" y="528"/>
                  </a:lnTo>
                  <a:lnTo>
                    <a:pt x="3240" y="576"/>
                  </a:lnTo>
                  <a:lnTo>
                    <a:pt x="3108" y="576"/>
                  </a:lnTo>
                  <a:lnTo>
                    <a:pt x="2946" y="540"/>
                  </a:lnTo>
                  <a:lnTo>
                    <a:pt x="3024" y="594"/>
                  </a:lnTo>
                  <a:lnTo>
                    <a:pt x="2760" y="528"/>
                  </a:lnTo>
                  <a:lnTo>
                    <a:pt x="2424" y="426"/>
                  </a:lnTo>
                  <a:lnTo>
                    <a:pt x="2508" y="486"/>
                  </a:lnTo>
                  <a:lnTo>
                    <a:pt x="2196" y="426"/>
                  </a:lnTo>
                  <a:lnTo>
                    <a:pt x="1956" y="348"/>
                  </a:lnTo>
                  <a:lnTo>
                    <a:pt x="1764" y="366"/>
                  </a:lnTo>
                  <a:lnTo>
                    <a:pt x="1548" y="342"/>
                  </a:lnTo>
                  <a:lnTo>
                    <a:pt x="1272" y="288"/>
                  </a:lnTo>
                  <a:lnTo>
                    <a:pt x="1020" y="228"/>
                  </a:lnTo>
                  <a:lnTo>
                    <a:pt x="804" y="120"/>
                  </a:lnTo>
                  <a:lnTo>
                    <a:pt x="660" y="90"/>
                  </a:lnTo>
                  <a:lnTo>
                    <a:pt x="432" y="54"/>
                  </a:lnTo>
                  <a:lnTo>
                    <a:pt x="300" y="54"/>
                  </a:lnTo>
                  <a:lnTo>
                    <a:pt x="162" y="36"/>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0" name="Freeform 42" descr="5%"/>
            <p:cNvSpPr>
              <a:spLocks/>
            </p:cNvSpPr>
            <p:nvPr/>
          </p:nvSpPr>
          <p:spPr bwMode="auto">
            <a:xfrm>
              <a:off x="1902" y="954"/>
              <a:ext cx="2892" cy="486"/>
            </a:xfrm>
            <a:custGeom>
              <a:avLst/>
              <a:gdLst>
                <a:gd name="T0" fmla="*/ 282 w 2892"/>
                <a:gd name="T1" fmla="*/ 12 h 486"/>
                <a:gd name="T2" fmla="*/ 498 w 2892"/>
                <a:gd name="T3" fmla="*/ 72 h 486"/>
                <a:gd name="T4" fmla="*/ 738 w 2892"/>
                <a:gd name="T5" fmla="*/ 132 h 486"/>
                <a:gd name="T6" fmla="*/ 930 w 2892"/>
                <a:gd name="T7" fmla="*/ 144 h 486"/>
                <a:gd name="T8" fmla="*/ 1164 w 2892"/>
                <a:gd name="T9" fmla="*/ 150 h 486"/>
                <a:gd name="T10" fmla="*/ 1572 w 2892"/>
                <a:gd name="T11" fmla="*/ 192 h 486"/>
                <a:gd name="T12" fmla="*/ 1830 w 2892"/>
                <a:gd name="T13" fmla="*/ 240 h 486"/>
                <a:gd name="T14" fmla="*/ 2214 w 2892"/>
                <a:gd name="T15" fmla="*/ 288 h 486"/>
                <a:gd name="T16" fmla="*/ 2562 w 2892"/>
                <a:gd name="T17" fmla="*/ 318 h 486"/>
                <a:gd name="T18" fmla="*/ 2892 w 2892"/>
                <a:gd name="T19" fmla="*/ 432 h 486"/>
                <a:gd name="T20" fmla="*/ 2640 w 2892"/>
                <a:gd name="T21" fmla="*/ 426 h 486"/>
                <a:gd name="T22" fmla="*/ 2724 w 2892"/>
                <a:gd name="T23" fmla="*/ 486 h 486"/>
                <a:gd name="T24" fmla="*/ 2328 w 2892"/>
                <a:gd name="T25" fmla="*/ 384 h 486"/>
                <a:gd name="T26" fmla="*/ 2340 w 2892"/>
                <a:gd name="T27" fmla="*/ 438 h 486"/>
                <a:gd name="T28" fmla="*/ 2034 w 2892"/>
                <a:gd name="T29" fmla="*/ 354 h 486"/>
                <a:gd name="T30" fmla="*/ 1752 w 2892"/>
                <a:gd name="T31" fmla="*/ 300 h 486"/>
                <a:gd name="T32" fmla="*/ 1416 w 2892"/>
                <a:gd name="T33" fmla="*/ 240 h 486"/>
                <a:gd name="T34" fmla="*/ 1128 w 2892"/>
                <a:gd name="T35" fmla="*/ 210 h 486"/>
                <a:gd name="T36" fmla="*/ 864 w 2892"/>
                <a:gd name="T37" fmla="*/ 210 h 486"/>
                <a:gd name="T38" fmla="*/ 564 w 2892"/>
                <a:gd name="T39" fmla="*/ 156 h 486"/>
                <a:gd name="T40" fmla="*/ 300 w 2892"/>
                <a:gd name="T41" fmla="*/ 90 h 486"/>
                <a:gd name="T42" fmla="*/ 144 w 2892"/>
                <a:gd name="T43" fmla="*/ 24 h 486"/>
                <a:gd name="T44" fmla="*/ 0 w 2892"/>
                <a:gd name="T45"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2" h="486">
                  <a:moveTo>
                    <a:pt x="282" y="12"/>
                  </a:moveTo>
                  <a:lnTo>
                    <a:pt x="498" y="72"/>
                  </a:lnTo>
                  <a:lnTo>
                    <a:pt x="738" y="132"/>
                  </a:lnTo>
                  <a:lnTo>
                    <a:pt x="930" y="144"/>
                  </a:lnTo>
                  <a:lnTo>
                    <a:pt x="1164" y="150"/>
                  </a:lnTo>
                  <a:lnTo>
                    <a:pt x="1572" y="192"/>
                  </a:lnTo>
                  <a:lnTo>
                    <a:pt x="1830" y="240"/>
                  </a:lnTo>
                  <a:lnTo>
                    <a:pt x="2214" y="288"/>
                  </a:lnTo>
                  <a:lnTo>
                    <a:pt x="2562" y="318"/>
                  </a:lnTo>
                  <a:lnTo>
                    <a:pt x="2892" y="432"/>
                  </a:lnTo>
                  <a:lnTo>
                    <a:pt x="2640" y="426"/>
                  </a:lnTo>
                  <a:lnTo>
                    <a:pt x="2724" y="486"/>
                  </a:lnTo>
                  <a:lnTo>
                    <a:pt x="2328" y="384"/>
                  </a:lnTo>
                  <a:lnTo>
                    <a:pt x="2340" y="438"/>
                  </a:lnTo>
                  <a:lnTo>
                    <a:pt x="2034" y="354"/>
                  </a:lnTo>
                  <a:lnTo>
                    <a:pt x="1752" y="300"/>
                  </a:lnTo>
                  <a:lnTo>
                    <a:pt x="1416" y="240"/>
                  </a:lnTo>
                  <a:lnTo>
                    <a:pt x="1128" y="210"/>
                  </a:lnTo>
                  <a:lnTo>
                    <a:pt x="864" y="210"/>
                  </a:lnTo>
                  <a:lnTo>
                    <a:pt x="564" y="156"/>
                  </a:lnTo>
                  <a:lnTo>
                    <a:pt x="300" y="90"/>
                  </a:lnTo>
                  <a:lnTo>
                    <a:pt x="144" y="24"/>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1" name="Freeform 43" descr="5%"/>
            <p:cNvSpPr>
              <a:spLocks/>
            </p:cNvSpPr>
            <p:nvPr/>
          </p:nvSpPr>
          <p:spPr bwMode="auto">
            <a:xfrm>
              <a:off x="3846" y="966"/>
              <a:ext cx="1506" cy="114"/>
            </a:xfrm>
            <a:custGeom>
              <a:avLst/>
              <a:gdLst>
                <a:gd name="T0" fmla="*/ 336 w 1506"/>
                <a:gd name="T1" fmla="*/ 12 h 114"/>
                <a:gd name="T2" fmla="*/ 720 w 1506"/>
                <a:gd name="T3" fmla="*/ 42 h 114"/>
                <a:gd name="T4" fmla="*/ 1122 w 1506"/>
                <a:gd name="T5" fmla="*/ 42 h 114"/>
                <a:gd name="T6" fmla="*/ 1422 w 1506"/>
                <a:gd name="T7" fmla="*/ 42 h 114"/>
                <a:gd name="T8" fmla="*/ 1494 w 1506"/>
                <a:gd name="T9" fmla="*/ 60 h 114"/>
                <a:gd name="T10" fmla="*/ 1506 w 1506"/>
                <a:gd name="T11" fmla="*/ 114 h 114"/>
                <a:gd name="T12" fmla="*/ 1380 w 1506"/>
                <a:gd name="T13" fmla="*/ 90 h 114"/>
                <a:gd name="T14" fmla="*/ 1122 w 1506"/>
                <a:gd name="T15" fmla="*/ 72 h 114"/>
                <a:gd name="T16" fmla="*/ 822 w 1506"/>
                <a:gd name="T17" fmla="*/ 72 h 114"/>
                <a:gd name="T18" fmla="*/ 318 w 1506"/>
                <a:gd name="T19" fmla="*/ 48 h 114"/>
                <a:gd name="T20" fmla="*/ 0 w 1506"/>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6" h="114">
                  <a:moveTo>
                    <a:pt x="336" y="12"/>
                  </a:moveTo>
                  <a:lnTo>
                    <a:pt x="720" y="42"/>
                  </a:lnTo>
                  <a:lnTo>
                    <a:pt x="1122" y="42"/>
                  </a:lnTo>
                  <a:lnTo>
                    <a:pt x="1422" y="42"/>
                  </a:lnTo>
                  <a:lnTo>
                    <a:pt x="1494" y="60"/>
                  </a:lnTo>
                  <a:lnTo>
                    <a:pt x="1506" y="114"/>
                  </a:lnTo>
                  <a:lnTo>
                    <a:pt x="1380" y="90"/>
                  </a:lnTo>
                  <a:lnTo>
                    <a:pt x="1122" y="72"/>
                  </a:lnTo>
                  <a:lnTo>
                    <a:pt x="822" y="72"/>
                  </a:lnTo>
                  <a:lnTo>
                    <a:pt x="318" y="48"/>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2" name="Freeform 44" descr="5%"/>
            <p:cNvSpPr>
              <a:spLocks/>
            </p:cNvSpPr>
            <p:nvPr/>
          </p:nvSpPr>
          <p:spPr bwMode="auto">
            <a:xfrm>
              <a:off x="3078" y="960"/>
              <a:ext cx="1782" cy="282"/>
            </a:xfrm>
            <a:custGeom>
              <a:avLst/>
              <a:gdLst>
                <a:gd name="T0" fmla="*/ 348 w 1782"/>
                <a:gd name="T1" fmla="*/ 0 h 282"/>
                <a:gd name="T2" fmla="*/ 786 w 1782"/>
                <a:gd name="T3" fmla="*/ 78 h 282"/>
                <a:gd name="T4" fmla="*/ 1122 w 1782"/>
                <a:gd name="T5" fmla="*/ 132 h 282"/>
                <a:gd name="T6" fmla="*/ 1386 w 1782"/>
                <a:gd name="T7" fmla="*/ 174 h 282"/>
                <a:gd name="T8" fmla="*/ 1782 w 1782"/>
                <a:gd name="T9" fmla="*/ 198 h 282"/>
                <a:gd name="T10" fmla="*/ 1572 w 1782"/>
                <a:gd name="T11" fmla="*/ 228 h 282"/>
                <a:gd name="T12" fmla="*/ 1638 w 1782"/>
                <a:gd name="T13" fmla="*/ 282 h 282"/>
                <a:gd name="T14" fmla="*/ 1110 w 1782"/>
                <a:gd name="T15" fmla="*/ 192 h 282"/>
                <a:gd name="T16" fmla="*/ 1074 w 1782"/>
                <a:gd name="T17" fmla="*/ 222 h 282"/>
                <a:gd name="T18" fmla="*/ 756 w 1782"/>
                <a:gd name="T19" fmla="*/ 150 h 282"/>
                <a:gd name="T20" fmla="*/ 522 w 1782"/>
                <a:gd name="T21" fmla="*/ 90 h 282"/>
                <a:gd name="T22" fmla="*/ 282 w 1782"/>
                <a:gd name="T23" fmla="*/ 48 h 282"/>
                <a:gd name="T24" fmla="*/ 0 w 1782"/>
                <a:gd name="T25"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2" h="282">
                  <a:moveTo>
                    <a:pt x="348" y="0"/>
                  </a:moveTo>
                  <a:lnTo>
                    <a:pt x="786" y="78"/>
                  </a:lnTo>
                  <a:lnTo>
                    <a:pt x="1122" y="132"/>
                  </a:lnTo>
                  <a:lnTo>
                    <a:pt x="1386" y="174"/>
                  </a:lnTo>
                  <a:lnTo>
                    <a:pt x="1782" y="198"/>
                  </a:lnTo>
                  <a:lnTo>
                    <a:pt x="1572" y="228"/>
                  </a:lnTo>
                  <a:lnTo>
                    <a:pt x="1638" y="282"/>
                  </a:lnTo>
                  <a:lnTo>
                    <a:pt x="1110" y="192"/>
                  </a:lnTo>
                  <a:lnTo>
                    <a:pt x="1074" y="222"/>
                  </a:lnTo>
                  <a:lnTo>
                    <a:pt x="756" y="150"/>
                  </a:lnTo>
                  <a:lnTo>
                    <a:pt x="522" y="90"/>
                  </a:lnTo>
                  <a:lnTo>
                    <a:pt x="282" y="48"/>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3" name="Freeform 45" descr="5%"/>
            <p:cNvSpPr>
              <a:spLocks/>
            </p:cNvSpPr>
            <p:nvPr/>
          </p:nvSpPr>
          <p:spPr bwMode="auto">
            <a:xfrm>
              <a:off x="966" y="1332"/>
              <a:ext cx="1224" cy="258"/>
            </a:xfrm>
            <a:custGeom>
              <a:avLst/>
              <a:gdLst>
                <a:gd name="T0" fmla="*/ 0 w 1224"/>
                <a:gd name="T1" fmla="*/ 0 h 258"/>
                <a:gd name="T2" fmla="*/ 252 w 1224"/>
                <a:gd name="T3" fmla="*/ 42 h 258"/>
                <a:gd name="T4" fmla="*/ 378 w 1224"/>
                <a:gd name="T5" fmla="*/ 42 h 258"/>
                <a:gd name="T6" fmla="*/ 582 w 1224"/>
                <a:gd name="T7" fmla="*/ 54 h 258"/>
                <a:gd name="T8" fmla="*/ 792 w 1224"/>
                <a:gd name="T9" fmla="*/ 78 h 258"/>
                <a:gd name="T10" fmla="*/ 1014 w 1224"/>
                <a:gd name="T11" fmla="*/ 162 h 258"/>
                <a:gd name="T12" fmla="*/ 1140 w 1224"/>
                <a:gd name="T13" fmla="*/ 204 h 258"/>
                <a:gd name="T14" fmla="*/ 1224 w 1224"/>
                <a:gd name="T15" fmla="*/ 258 h 258"/>
                <a:gd name="T16" fmla="*/ 972 w 1224"/>
                <a:gd name="T17" fmla="*/ 192 h 258"/>
                <a:gd name="T18" fmla="*/ 996 w 1224"/>
                <a:gd name="T19" fmla="*/ 234 h 258"/>
                <a:gd name="T20" fmla="*/ 834 w 1224"/>
                <a:gd name="T21" fmla="*/ 168 h 258"/>
                <a:gd name="T22" fmla="*/ 690 w 1224"/>
                <a:gd name="T23" fmla="*/ 108 h 258"/>
                <a:gd name="T24" fmla="*/ 564 w 1224"/>
                <a:gd name="T25" fmla="*/ 78 h 258"/>
                <a:gd name="T26" fmla="*/ 360 w 1224"/>
                <a:gd name="T27" fmla="*/ 84 h 258"/>
                <a:gd name="T28" fmla="*/ 126 w 1224"/>
                <a:gd name="T29" fmla="*/ 48 h 258"/>
                <a:gd name="T30" fmla="*/ 0 w 1224"/>
                <a:gd name="T31"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4" h="258">
                  <a:moveTo>
                    <a:pt x="0" y="0"/>
                  </a:moveTo>
                  <a:lnTo>
                    <a:pt x="252" y="42"/>
                  </a:lnTo>
                  <a:lnTo>
                    <a:pt x="378" y="42"/>
                  </a:lnTo>
                  <a:lnTo>
                    <a:pt x="582" y="54"/>
                  </a:lnTo>
                  <a:lnTo>
                    <a:pt x="792" y="78"/>
                  </a:lnTo>
                  <a:lnTo>
                    <a:pt x="1014" y="162"/>
                  </a:lnTo>
                  <a:lnTo>
                    <a:pt x="1140" y="204"/>
                  </a:lnTo>
                  <a:lnTo>
                    <a:pt x="1224" y="258"/>
                  </a:lnTo>
                  <a:lnTo>
                    <a:pt x="972" y="192"/>
                  </a:lnTo>
                  <a:lnTo>
                    <a:pt x="996" y="234"/>
                  </a:lnTo>
                  <a:lnTo>
                    <a:pt x="834" y="168"/>
                  </a:lnTo>
                  <a:lnTo>
                    <a:pt x="690" y="108"/>
                  </a:lnTo>
                  <a:lnTo>
                    <a:pt x="564" y="78"/>
                  </a:lnTo>
                  <a:lnTo>
                    <a:pt x="360" y="84"/>
                  </a:lnTo>
                  <a:lnTo>
                    <a:pt x="126" y="48"/>
                  </a:lnTo>
                  <a:lnTo>
                    <a:pt x="0" y="0"/>
                  </a:lnTo>
                  <a:close/>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47854" name="Group 46"/>
            <p:cNvGrpSpPr>
              <a:grpSpLocks/>
            </p:cNvGrpSpPr>
            <p:nvPr/>
          </p:nvGrpSpPr>
          <p:grpSpPr bwMode="auto">
            <a:xfrm>
              <a:off x="671" y="796"/>
              <a:ext cx="501" cy="1380"/>
              <a:chOff x="671" y="796"/>
              <a:chExt cx="501" cy="1380"/>
            </a:xfrm>
          </p:grpSpPr>
          <p:sp>
            <p:nvSpPr>
              <p:cNvPr id="247855" name="Freeform 47" descr="Dashed horizontal"/>
              <p:cNvSpPr>
                <a:spLocks/>
              </p:cNvSpPr>
              <p:nvPr/>
            </p:nvSpPr>
            <p:spPr bwMode="auto">
              <a:xfrm>
                <a:off x="671" y="959"/>
                <a:ext cx="237" cy="991"/>
              </a:xfrm>
              <a:custGeom>
                <a:avLst/>
                <a:gdLst>
                  <a:gd name="T0" fmla="*/ 0 w 237"/>
                  <a:gd name="T1" fmla="*/ 5 h 991"/>
                  <a:gd name="T2" fmla="*/ 0 w 237"/>
                  <a:gd name="T3" fmla="*/ 991 h 991"/>
                  <a:gd name="T4" fmla="*/ 184 w 237"/>
                  <a:gd name="T5" fmla="*/ 989 h 991"/>
                  <a:gd name="T6" fmla="*/ 177 w 237"/>
                  <a:gd name="T7" fmla="*/ 965 h 991"/>
                  <a:gd name="T8" fmla="*/ 187 w 237"/>
                  <a:gd name="T9" fmla="*/ 950 h 991"/>
                  <a:gd name="T10" fmla="*/ 144 w 237"/>
                  <a:gd name="T11" fmla="*/ 934 h 991"/>
                  <a:gd name="T12" fmla="*/ 153 w 237"/>
                  <a:gd name="T13" fmla="*/ 919 h 991"/>
                  <a:gd name="T14" fmla="*/ 192 w 237"/>
                  <a:gd name="T15" fmla="*/ 907 h 991"/>
                  <a:gd name="T16" fmla="*/ 199 w 237"/>
                  <a:gd name="T17" fmla="*/ 878 h 991"/>
                  <a:gd name="T18" fmla="*/ 180 w 237"/>
                  <a:gd name="T19" fmla="*/ 876 h 991"/>
                  <a:gd name="T20" fmla="*/ 165 w 237"/>
                  <a:gd name="T21" fmla="*/ 850 h 991"/>
                  <a:gd name="T22" fmla="*/ 146 w 237"/>
                  <a:gd name="T23" fmla="*/ 818 h 991"/>
                  <a:gd name="T24" fmla="*/ 141 w 237"/>
                  <a:gd name="T25" fmla="*/ 782 h 991"/>
                  <a:gd name="T26" fmla="*/ 151 w 237"/>
                  <a:gd name="T27" fmla="*/ 742 h 991"/>
                  <a:gd name="T28" fmla="*/ 151 w 237"/>
                  <a:gd name="T29" fmla="*/ 715 h 991"/>
                  <a:gd name="T30" fmla="*/ 192 w 237"/>
                  <a:gd name="T31" fmla="*/ 701 h 991"/>
                  <a:gd name="T32" fmla="*/ 237 w 237"/>
                  <a:gd name="T33" fmla="*/ 684 h 991"/>
                  <a:gd name="T34" fmla="*/ 189 w 237"/>
                  <a:gd name="T35" fmla="*/ 667 h 991"/>
                  <a:gd name="T36" fmla="*/ 158 w 237"/>
                  <a:gd name="T37" fmla="*/ 658 h 991"/>
                  <a:gd name="T38" fmla="*/ 158 w 237"/>
                  <a:gd name="T39" fmla="*/ 624 h 991"/>
                  <a:gd name="T40" fmla="*/ 151 w 237"/>
                  <a:gd name="T41" fmla="*/ 590 h 991"/>
                  <a:gd name="T42" fmla="*/ 148 w 237"/>
                  <a:gd name="T43" fmla="*/ 559 h 991"/>
                  <a:gd name="T44" fmla="*/ 148 w 237"/>
                  <a:gd name="T45" fmla="*/ 502 h 991"/>
                  <a:gd name="T46" fmla="*/ 151 w 237"/>
                  <a:gd name="T47" fmla="*/ 475 h 991"/>
                  <a:gd name="T48" fmla="*/ 175 w 237"/>
                  <a:gd name="T49" fmla="*/ 458 h 991"/>
                  <a:gd name="T50" fmla="*/ 148 w 237"/>
                  <a:gd name="T51" fmla="*/ 439 h 991"/>
                  <a:gd name="T52" fmla="*/ 146 w 237"/>
                  <a:gd name="T53" fmla="*/ 384 h 991"/>
                  <a:gd name="T54" fmla="*/ 170 w 237"/>
                  <a:gd name="T55" fmla="*/ 338 h 991"/>
                  <a:gd name="T56" fmla="*/ 196 w 237"/>
                  <a:gd name="T57" fmla="*/ 331 h 991"/>
                  <a:gd name="T58" fmla="*/ 172 w 237"/>
                  <a:gd name="T59" fmla="*/ 302 h 991"/>
                  <a:gd name="T60" fmla="*/ 192 w 237"/>
                  <a:gd name="T61" fmla="*/ 290 h 991"/>
                  <a:gd name="T62" fmla="*/ 201 w 237"/>
                  <a:gd name="T63" fmla="*/ 269 h 991"/>
                  <a:gd name="T64" fmla="*/ 230 w 237"/>
                  <a:gd name="T65" fmla="*/ 254 h 991"/>
                  <a:gd name="T66" fmla="*/ 196 w 237"/>
                  <a:gd name="T67" fmla="*/ 230 h 991"/>
                  <a:gd name="T68" fmla="*/ 172 w 237"/>
                  <a:gd name="T69" fmla="*/ 228 h 991"/>
                  <a:gd name="T70" fmla="*/ 144 w 237"/>
                  <a:gd name="T71" fmla="*/ 206 h 991"/>
                  <a:gd name="T72" fmla="*/ 139 w 237"/>
                  <a:gd name="T73" fmla="*/ 187 h 991"/>
                  <a:gd name="T74" fmla="*/ 163 w 237"/>
                  <a:gd name="T75" fmla="*/ 170 h 991"/>
                  <a:gd name="T76" fmla="*/ 163 w 237"/>
                  <a:gd name="T77" fmla="*/ 146 h 991"/>
                  <a:gd name="T78" fmla="*/ 148 w 237"/>
                  <a:gd name="T79" fmla="*/ 113 h 991"/>
                  <a:gd name="T80" fmla="*/ 187 w 237"/>
                  <a:gd name="T81" fmla="*/ 106 h 991"/>
                  <a:gd name="T82" fmla="*/ 192 w 237"/>
                  <a:gd name="T83" fmla="*/ 74 h 991"/>
                  <a:gd name="T84" fmla="*/ 211 w 237"/>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7" h="991">
                    <a:moveTo>
                      <a:pt x="0" y="5"/>
                    </a:moveTo>
                    <a:lnTo>
                      <a:pt x="0" y="991"/>
                    </a:lnTo>
                    <a:lnTo>
                      <a:pt x="184" y="989"/>
                    </a:lnTo>
                    <a:lnTo>
                      <a:pt x="177" y="965"/>
                    </a:lnTo>
                    <a:lnTo>
                      <a:pt x="187" y="950"/>
                    </a:lnTo>
                    <a:lnTo>
                      <a:pt x="144" y="934"/>
                    </a:lnTo>
                    <a:lnTo>
                      <a:pt x="153" y="919"/>
                    </a:lnTo>
                    <a:lnTo>
                      <a:pt x="192" y="907"/>
                    </a:lnTo>
                    <a:lnTo>
                      <a:pt x="199" y="878"/>
                    </a:lnTo>
                    <a:lnTo>
                      <a:pt x="180" y="876"/>
                    </a:lnTo>
                    <a:lnTo>
                      <a:pt x="165" y="850"/>
                    </a:lnTo>
                    <a:lnTo>
                      <a:pt x="146" y="818"/>
                    </a:lnTo>
                    <a:lnTo>
                      <a:pt x="141" y="782"/>
                    </a:lnTo>
                    <a:lnTo>
                      <a:pt x="151" y="742"/>
                    </a:lnTo>
                    <a:lnTo>
                      <a:pt x="151" y="715"/>
                    </a:lnTo>
                    <a:lnTo>
                      <a:pt x="192" y="701"/>
                    </a:lnTo>
                    <a:lnTo>
                      <a:pt x="237" y="684"/>
                    </a:lnTo>
                    <a:lnTo>
                      <a:pt x="189" y="667"/>
                    </a:lnTo>
                    <a:lnTo>
                      <a:pt x="158" y="658"/>
                    </a:lnTo>
                    <a:lnTo>
                      <a:pt x="158" y="624"/>
                    </a:lnTo>
                    <a:lnTo>
                      <a:pt x="151" y="590"/>
                    </a:lnTo>
                    <a:lnTo>
                      <a:pt x="148" y="559"/>
                    </a:lnTo>
                    <a:lnTo>
                      <a:pt x="148" y="502"/>
                    </a:lnTo>
                    <a:lnTo>
                      <a:pt x="151" y="475"/>
                    </a:lnTo>
                    <a:lnTo>
                      <a:pt x="175" y="458"/>
                    </a:lnTo>
                    <a:lnTo>
                      <a:pt x="148" y="439"/>
                    </a:lnTo>
                    <a:lnTo>
                      <a:pt x="146" y="384"/>
                    </a:lnTo>
                    <a:lnTo>
                      <a:pt x="170" y="338"/>
                    </a:lnTo>
                    <a:lnTo>
                      <a:pt x="196" y="331"/>
                    </a:lnTo>
                    <a:lnTo>
                      <a:pt x="172" y="302"/>
                    </a:lnTo>
                    <a:lnTo>
                      <a:pt x="192" y="290"/>
                    </a:lnTo>
                    <a:lnTo>
                      <a:pt x="201" y="269"/>
                    </a:lnTo>
                    <a:lnTo>
                      <a:pt x="230" y="254"/>
                    </a:lnTo>
                    <a:lnTo>
                      <a:pt x="196" y="230"/>
                    </a:lnTo>
                    <a:lnTo>
                      <a:pt x="172" y="228"/>
                    </a:lnTo>
                    <a:lnTo>
                      <a:pt x="144" y="206"/>
                    </a:lnTo>
                    <a:lnTo>
                      <a:pt x="139" y="187"/>
                    </a:lnTo>
                    <a:lnTo>
                      <a:pt x="163" y="170"/>
                    </a:lnTo>
                    <a:lnTo>
                      <a:pt x="163" y="146"/>
                    </a:lnTo>
                    <a:lnTo>
                      <a:pt x="148" y="113"/>
                    </a:lnTo>
                    <a:lnTo>
                      <a:pt x="187" y="106"/>
                    </a:lnTo>
                    <a:lnTo>
                      <a:pt x="192" y="74"/>
                    </a:lnTo>
                    <a:lnTo>
                      <a:pt x="211"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6" name="Line 48"/>
              <p:cNvSpPr>
                <a:spLocks noChangeShapeType="1"/>
              </p:cNvSpPr>
              <p:nvPr/>
            </p:nvSpPr>
            <p:spPr bwMode="auto">
              <a:xfrm>
                <a:off x="671" y="796"/>
                <a:ext cx="0" cy="1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7" name="Freeform 49" descr="Horizontal brick"/>
              <p:cNvSpPr>
                <a:spLocks/>
              </p:cNvSpPr>
              <p:nvPr/>
            </p:nvSpPr>
            <p:spPr bwMode="auto">
              <a:xfrm>
                <a:off x="671" y="809"/>
                <a:ext cx="501" cy="153"/>
              </a:xfrm>
              <a:custGeom>
                <a:avLst/>
                <a:gdLst>
                  <a:gd name="T0" fmla="*/ 0 w 501"/>
                  <a:gd name="T1" fmla="*/ 0 h 175"/>
                  <a:gd name="T2" fmla="*/ 256 w 501"/>
                  <a:gd name="T3" fmla="*/ 0 h 175"/>
                  <a:gd name="T4" fmla="*/ 295 w 501"/>
                  <a:gd name="T5" fmla="*/ 24 h 175"/>
                  <a:gd name="T6" fmla="*/ 357 w 501"/>
                  <a:gd name="T7" fmla="*/ 17 h 175"/>
                  <a:gd name="T8" fmla="*/ 415 w 501"/>
                  <a:gd name="T9" fmla="*/ 31 h 175"/>
                  <a:gd name="T10" fmla="*/ 436 w 501"/>
                  <a:gd name="T11" fmla="*/ 43 h 175"/>
                  <a:gd name="T12" fmla="*/ 412 w 501"/>
                  <a:gd name="T13" fmla="*/ 67 h 175"/>
                  <a:gd name="T14" fmla="*/ 357 w 501"/>
                  <a:gd name="T15" fmla="*/ 72 h 175"/>
                  <a:gd name="T16" fmla="*/ 307 w 501"/>
                  <a:gd name="T17" fmla="*/ 86 h 175"/>
                  <a:gd name="T18" fmla="*/ 340 w 501"/>
                  <a:gd name="T19" fmla="*/ 91 h 175"/>
                  <a:gd name="T20" fmla="*/ 405 w 501"/>
                  <a:gd name="T21" fmla="*/ 101 h 175"/>
                  <a:gd name="T22" fmla="*/ 436 w 501"/>
                  <a:gd name="T23" fmla="*/ 108 h 175"/>
                  <a:gd name="T24" fmla="*/ 463 w 501"/>
                  <a:gd name="T25" fmla="*/ 125 h 175"/>
                  <a:gd name="T26" fmla="*/ 436 w 501"/>
                  <a:gd name="T27" fmla="*/ 137 h 175"/>
                  <a:gd name="T28" fmla="*/ 446 w 501"/>
                  <a:gd name="T29" fmla="*/ 149 h 175"/>
                  <a:gd name="T30" fmla="*/ 484 w 501"/>
                  <a:gd name="T31" fmla="*/ 158 h 175"/>
                  <a:gd name="T32" fmla="*/ 501 w 501"/>
                  <a:gd name="T33" fmla="*/ 175 h 175"/>
                  <a:gd name="T34" fmla="*/ 2 w 501"/>
                  <a:gd name="T35" fmla="*/ 175 h 175"/>
                  <a:gd name="T36" fmla="*/ 0 w 501"/>
                  <a:gd name="T3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175">
                    <a:moveTo>
                      <a:pt x="0" y="0"/>
                    </a:moveTo>
                    <a:lnTo>
                      <a:pt x="256" y="0"/>
                    </a:lnTo>
                    <a:lnTo>
                      <a:pt x="295" y="24"/>
                    </a:lnTo>
                    <a:lnTo>
                      <a:pt x="357" y="17"/>
                    </a:lnTo>
                    <a:lnTo>
                      <a:pt x="415" y="31"/>
                    </a:lnTo>
                    <a:lnTo>
                      <a:pt x="436" y="43"/>
                    </a:lnTo>
                    <a:lnTo>
                      <a:pt x="412" y="67"/>
                    </a:lnTo>
                    <a:lnTo>
                      <a:pt x="357" y="72"/>
                    </a:lnTo>
                    <a:lnTo>
                      <a:pt x="307" y="86"/>
                    </a:lnTo>
                    <a:lnTo>
                      <a:pt x="340" y="91"/>
                    </a:lnTo>
                    <a:lnTo>
                      <a:pt x="405" y="101"/>
                    </a:lnTo>
                    <a:lnTo>
                      <a:pt x="436" y="108"/>
                    </a:lnTo>
                    <a:lnTo>
                      <a:pt x="463" y="125"/>
                    </a:lnTo>
                    <a:lnTo>
                      <a:pt x="436" y="137"/>
                    </a:lnTo>
                    <a:lnTo>
                      <a:pt x="446" y="149"/>
                    </a:lnTo>
                    <a:lnTo>
                      <a:pt x="484" y="158"/>
                    </a:lnTo>
                    <a:lnTo>
                      <a:pt x="501" y="175"/>
                    </a:lnTo>
                    <a:lnTo>
                      <a:pt x="2" y="175"/>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8" name="Freeform 50" descr="Horizontal brick"/>
              <p:cNvSpPr>
                <a:spLocks/>
              </p:cNvSpPr>
              <p:nvPr/>
            </p:nvSpPr>
            <p:spPr bwMode="auto">
              <a:xfrm>
                <a:off x="671" y="1950"/>
                <a:ext cx="348" cy="226"/>
              </a:xfrm>
              <a:custGeom>
                <a:avLst/>
                <a:gdLst>
                  <a:gd name="T0" fmla="*/ 329 w 348"/>
                  <a:gd name="T1" fmla="*/ 0 h 226"/>
                  <a:gd name="T2" fmla="*/ 0 w 348"/>
                  <a:gd name="T3" fmla="*/ 0 h 226"/>
                  <a:gd name="T4" fmla="*/ 0 w 348"/>
                  <a:gd name="T5" fmla="*/ 226 h 226"/>
                  <a:gd name="T6" fmla="*/ 254 w 348"/>
                  <a:gd name="T7" fmla="*/ 226 h 226"/>
                  <a:gd name="T8" fmla="*/ 252 w 348"/>
                  <a:gd name="T9" fmla="*/ 190 h 226"/>
                  <a:gd name="T10" fmla="*/ 300 w 348"/>
                  <a:gd name="T11" fmla="*/ 161 h 226"/>
                  <a:gd name="T12" fmla="*/ 285 w 348"/>
                  <a:gd name="T13" fmla="*/ 125 h 226"/>
                  <a:gd name="T14" fmla="*/ 314 w 348"/>
                  <a:gd name="T15" fmla="*/ 113 h 226"/>
                  <a:gd name="T16" fmla="*/ 312 w 348"/>
                  <a:gd name="T17" fmla="*/ 87 h 226"/>
                  <a:gd name="T18" fmla="*/ 341 w 348"/>
                  <a:gd name="T19" fmla="*/ 70 h 226"/>
                  <a:gd name="T20" fmla="*/ 348 w 348"/>
                  <a:gd name="T21" fmla="*/ 36 h 226"/>
                  <a:gd name="T22" fmla="*/ 329 w 348"/>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226">
                    <a:moveTo>
                      <a:pt x="329" y="0"/>
                    </a:moveTo>
                    <a:lnTo>
                      <a:pt x="0" y="0"/>
                    </a:lnTo>
                    <a:lnTo>
                      <a:pt x="0" y="226"/>
                    </a:lnTo>
                    <a:lnTo>
                      <a:pt x="254" y="226"/>
                    </a:lnTo>
                    <a:lnTo>
                      <a:pt x="252" y="190"/>
                    </a:lnTo>
                    <a:lnTo>
                      <a:pt x="300" y="161"/>
                    </a:lnTo>
                    <a:lnTo>
                      <a:pt x="285" y="125"/>
                    </a:lnTo>
                    <a:lnTo>
                      <a:pt x="314" y="113"/>
                    </a:lnTo>
                    <a:lnTo>
                      <a:pt x="312" y="87"/>
                    </a:lnTo>
                    <a:lnTo>
                      <a:pt x="341" y="70"/>
                    </a:lnTo>
                    <a:lnTo>
                      <a:pt x="348" y="36"/>
                    </a:lnTo>
                    <a:lnTo>
                      <a:pt x="329"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59" name="Freeform 51" descr="10%"/>
              <p:cNvSpPr>
                <a:spLocks/>
              </p:cNvSpPr>
              <p:nvPr/>
            </p:nvSpPr>
            <p:spPr bwMode="auto">
              <a:xfrm>
                <a:off x="671" y="980"/>
                <a:ext cx="261" cy="58"/>
              </a:xfrm>
              <a:custGeom>
                <a:avLst/>
                <a:gdLst>
                  <a:gd name="T0" fmla="*/ 0 w 321"/>
                  <a:gd name="T1" fmla="*/ 55 h 55"/>
                  <a:gd name="T2" fmla="*/ 312 w 321"/>
                  <a:gd name="T3" fmla="*/ 55 h 55"/>
                  <a:gd name="T4" fmla="*/ 319 w 321"/>
                  <a:gd name="T5" fmla="*/ 36 h 55"/>
                  <a:gd name="T6" fmla="*/ 314 w 321"/>
                  <a:gd name="T7" fmla="*/ 22 h 55"/>
                  <a:gd name="T8" fmla="*/ 321 w 321"/>
                  <a:gd name="T9" fmla="*/ 0 h 55"/>
                  <a:gd name="T10" fmla="*/ 7 w 321"/>
                  <a:gd name="T11" fmla="*/ 0 h 55"/>
                </a:gdLst>
                <a:ahLst/>
                <a:cxnLst>
                  <a:cxn ang="0">
                    <a:pos x="T0" y="T1"/>
                  </a:cxn>
                  <a:cxn ang="0">
                    <a:pos x="T2" y="T3"/>
                  </a:cxn>
                  <a:cxn ang="0">
                    <a:pos x="T4" y="T5"/>
                  </a:cxn>
                  <a:cxn ang="0">
                    <a:pos x="T6" y="T7"/>
                  </a:cxn>
                  <a:cxn ang="0">
                    <a:pos x="T8" y="T9"/>
                  </a:cxn>
                  <a:cxn ang="0">
                    <a:pos x="T10" y="T11"/>
                  </a:cxn>
                </a:cxnLst>
                <a:rect l="0" t="0" r="r" b="b"/>
                <a:pathLst>
                  <a:path w="321" h="55">
                    <a:moveTo>
                      <a:pt x="0" y="55"/>
                    </a:moveTo>
                    <a:lnTo>
                      <a:pt x="312" y="55"/>
                    </a:lnTo>
                    <a:lnTo>
                      <a:pt x="319" y="36"/>
                    </a:lnTo>
                    <a:lnTo>
                      <a:pt x="314" y="22"/>
                    </a:lnTo>
                    <a:lnTo>
                      <a:pt x="321" y="0"/>
                    </a:lnTo>
                    <a:lnTo>
                      <a:pt x="7"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7860" name="Group 52"/>
            <p:cNvGrpSpPr>
              <a:grpSpLocks/>
            </p:cNvGrpSpPr>
            <p:nvPr/>
          </p:nvGrpSpPr>
          <p:grpSpPr bwMode="auto">
            <a:xfrm>
              <a:off x="1390" y="880"/>
              <a:ext cx="276" cy="1189"/>
              <a:chOff x="1740" y="757"/>
              <a:chExt cx="248" cy="1189"/>
            </a:xfrm>
          </p:grpSpPr>
          <p:sp>
            <p:nvSpPr>
              <p:cNvPr id="247861" name="Freeform 53" descr="Dashed horizontal"/>
              <p:cNvSpPr>
                <a:spLocks/>
              </p:cNvSpPr>
              <p:nvPr/>
            </p:nvSpPr>
            <p:spPr bwMode="auto">
              <a:xfrm>
                <a:off x="1740" y="828"/>
                <a:ext cx="170" cy="1030"/>
              </a:xfrm>
              <a:custGeom>
                <a:avLst/>
                <a:gdLst>
                  <a:gd name="T0" fmla="*/ 0 w 170"/>
                  <a:gd name="T1" fmla="*/ 12 h 1018"/>
                  <a:gd name="T2" fmla="*/ 0 w 170"/>
                  <a:gd name="T3" fmla="*/ 1018 h 1018"/>
                  <a:gd name="T4" fmla="*/ 146 w 170"/>
                  <a:gd name="T5" fmla="*/ 1018 h 1018"/>
                  <a:gd name="T6" fmla="*/ 137 w 170"/>
                  <a:gd name="T7" fmla="*/ 1001 h 1018"/>
                  <a:gd name="T8" fmla="*/ 137 w 170"/>
                  <a:gd name="T9" fmla="*/ 982 h 1018"/>
                  <a:gd name="T10" fmla="*/ 158 w 170"/>
                  <a:gd name="T11" fmla="*/ 974 h 1018"/>
                  <a:gd name="T12" fmla="*/ 146 w 170"/>
                  <a:gd name="T13" fmla="*/ 955 h 1018"/>
                  <a:gd name="T14" fmla="*/ 146 w 170"/>
                  <a:gd name="T15" fmla="*/ 924 h 1018"/>
                  <a:gd name="T16" fmla="*/ 125 w 170"/>
                  <a:gd name="T17" fmla="*/ 910 h 1018"/>
                  <a:gd name="T18" fmla="*/ 113 w 170"/>
                  <a:gd name="T19" fmla="*/ 893 h 1018"/>
                  <a:gd name="T20" fmla="*/ 139 w 170"/>
                  <a:gd name="T21" fmla="*/ 878 h 1018"/>
                  <a:gd name="T22" fmla="*/ 139 w 170"/>
                  <a:gd name="T23" fmla="*/ 854 h 1018"/>
                  <a:gd name="T24" fmla="*/ 113 w 170"/>
                  <a:gd name="T25" fmla="*/ 838 h 1018"/>
                  <a:gd name="T26" fmla="*/ 137 w 170"/>
                  <a:gd name="T27" fmla="*/ 826 h 1018"/>
                  <a:gd name="T28" fmla="*/ 122 w 170"/>
                  <a:gd name="T29" fmla="*/ 799 h 1018"/>
                  <a:gd name="T30" fmla="*/ 122 w 170"/>
                  <a:gd name="T31" fmla="*/ 778 h 1018"/>
                  <a:gd name="T32" fmla="*/ 142 w 170"/>
                  <a:gd name="T33" fmla="*/ 763 h 1018"/>
                  <a:gd name="T34" fmla="*/ 158 w 170"/>
                  <a:gd name="T35" fmla="*/ 734 h 1018"/>
                  <a:gd name="T36" fmla="*/ 170 w 170"/>
                  <a:gd name="T37" fmla="*/ 708 h 1018"/>
                  <a:gd name="T38" fmla="*/ 166 w 170"/>
                  <a:gd name="T39" fmla="*/ 689 h 1018"/>
                  <a:gd name="T40" fmla="*/ 146 w 170"/>
                  <a:gd name="T41" fmla="*/ 660 h 1018"/>
                  <a:gd name="T42" fmla="*/ 144 w 170"/>
                  <a:gd name="T43" fmla="*/ 631 h 1018"/>
                  <a:gd name="T44" fmla="*/ 142 w 170"/>
                  <a:gd name="T45" fmla="*/ 602 h 1018"/>
                  <a:gd name="T46" fmla="*/ 137 w 170"/>
                  <a:gd name="T47" fmla="*/ 576 h 1018"/>
                  <a:gd name="T48" fmla="*/ 146 w 170"/>
                  <a:gd name="T49" fmla="*/ 552 h 1018"/>
                  <a:gd name="T50" fmla="*/ 134 w 170"/>
                  <a:gd name="T51" fmla="*/ 530 h 1018"/>
                  <a:gd name="T52" fmla="*/ 127 w 170"/>
                  <a:gd name="T53" fmla="*/ 509 h 1018"/>
                  <a:gd name="T54" fmla="*/ 134 w 170"/>
                  <a:gd name="T55" fmla="*/ 497 h 1018"/>
                  <a:gd name="T56" fmla="*/ 144 w 170"/>
                  <a:gd name="T57" fmla="*/ 470 h 1018"/>
                  <a:gd name="T58" fmla="*/ 122 w 170"/>
                  <a:gd name="T59" fmla="*/ 425 h 1018"/>
                  <a:gd name="T60" fmla="*/ 130 w 170"/>
                  <a:gd name="T61" fmla="*/ 406 h 1018"/>
                  <a:gd name="T62" fmla="*/ 146 w 170"/>
                  <a:gd name="T63" fmla="*/ 382 h 1018"/>
                  <a:gd name="T64" fmla="*/ 122 w 170"/>
                  <a:gd name="T65" fmla="*/ 362 h 1018"/>
                  <a:gd name="T66" fmla="*/ 122 w 170"/>
                  <a:gd name="T67" fmla="*/ 346 h 1018"/>
                  <a:gd name="T68" fmla="*/ 142 w 170"/>
                  <a:gd name="T69" fmla="*/ 324 h 1018"/>
                  <a:gd name="T70" fmla="*/ 142 w 170"/>
                  <a:gd name="T71" fmla="*/ 300 h 1018"/>
                  <a:gd name="T72" fmla="*/ 127 w 170"/>
                  <a:gd name="T73" fmla="*/ 283 h 1018"/>
                  <a:gd name="T74" fmla="*/ 137 w 170"/>
                  <a:gd name="T75" fmla="*/ 269 h 1018"/>
                  <a:gd name="T76" fmla="*/ 125 w 170"/>
                  <a:gd name="T77" fmla="*/ 235 h 1018"/>
                  <a:gd name="T78" fmla="*/ 144 w 170"/>
                  <a:gd name="T79" fmla="*/ 216 h 1018"/>
                  <a:gd name="T80" fmla="*/ 137 w 170"/>
                  <a:gd name="T81" fmla="*/ 154 h 1018"/>
                  <a:gd name="T82" fmla="*/ 134 w 170"/>
                  <a:gd name="T83" fmla="*/ 89 h 1018"/>
                  <a:gd name="T84" fmla="*/ 122 w 170"/>
                  <a:gd name="T85" fmla="*/ 67 h 1018"/>
                  <a:gd name="T86" fmla="*/ 132 w 170"/>
                  <a:gd name="T87" fmla="*/ 29 h 1018"/>
                  <a:gd name="T88" fmla="*/ 134 w 170"/>
                  <a:gd name="T89"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0" h="1018">
                    <a:moveTo>
                      <a:pt x="0" y="12"/>
                    </a:moveTo>
                    <a:lnTo>
                      <a:pt x="0" y="1018"/>
                    </a:lnTo>
                    <a:lnTo>
                      <a:pt x="146" y="1018"/>
                    </a:lnTo>
                    <a:lnTo>
                      <a:pt x="137" y="1001"/>
                    </a:lnTo>
                    <a:lnTo>
                      <a:pt x="137" y="982"/>
                    </a:lnTo>
                    <a:lnTo>
                      <a:pt x="158" y="974"/>
                    </a:lnTo>
                    <a:lnTo>
                      <a:pt x="146" y="955"/>
                    </a:lnTo>
                    <a:lnTo>
                      <a:pt x="146" y="924"/>
                    </a:lnTo>
                    <a:lnTo>
                      <a:pt x="125" y="910"/>
                    </a:lnTo>
                    <a:lnTo>
                      <a:pt x="113" y="893"/>
                    </a:lnTo>
                    <a:lnTo>
                      <a:pt x="139" y="878"/>
                    </a:lnTo>
                    <a:lnTo>
                      <a:pt x="139" y="854"/>
                    </a:lnTo>
                    <a:lnTo>
                      <a:pt x="113" y="838"/>
                    </a:lnTo>
                    <a:lnTo>
                      <a:pt x="137" y="826"/>
                    </a:lnTo>
                    <a:lnTo>
                      <a:pt x="122" y="799"/>
                    </a:lnTo>
                    <a:lnTo>
                      <a:pt x="122" y="778"/>
                    </a:lnTo>
                    <a:lnTo>
                      <a:pt x="142" y="763"/>
                    </a:lnTo>
                    <a:lnTo>
                      <a:pt x="158" y="734"/>
                    </a:lnTo>
                    <a:lnTo>
                      <a:pt x="170" y="708"/>
                    </a:lnTo>
                    <a:lnTo>
                      <a:pt x="166" y="689"/>
                    </a:lnTo>
                    <a:lnTo>
                      <a:pt x="146" y="660"/>
                    </a:lnTo>
                    <a:lnTo>
                      <a:pt x="144" y="631"/>
                    </a:lnTo>
                    <a:lnTo>
                      <a:pt x="142" y="602"/>
                    </a:lnTo>
                    <a:lnTo>
                      <a:pt x="137" y="576"/>
                    </a:lnTo>
                    <a:lnTo>
                      <a:pt x="146" y="552"/>
                    </a:lnTo>
                    <a:lnTo>
                      <a:pt x="134" y="530"/>
                    </a:lnTo>
                    <a:lnTo>
                      <a:pt x="127" y="509"/>
                    </a:lnTo>
                    <a:lnTo>
                      <a:pt x="134" y="497"/>
                    </a:lnTo>
                    <a:lnTo>
                      <a:pt x="144" y="470"/>
                    </a:lnTo>
                    <a:lnTo>
                      <a:pt x="122" y="425"/>
                    </a:lnTo>
                    <a:lnTo>
                      <a:pt x="130" y="406"/>
                    </a:lnTo>
                    <a:lnTo>
                      <a:pt x="146" y="382"/>
                    </a:lnTo>
                    <a:lnTo>
                      <a:pt x="122" y="362"/>
                    </a:lnTo>
                    <a:lnTo>
                      <a:pt x="122" y="346"/>
                    </a:lnTo>
                    <a:lnTo>
                      <a:pt x="142" y="324"/>
                    </a:lnTo>
                    <a:lnTo>
                      <a:pt x="142" y="300"/>
                    </a:lnTo>
                    <a:lnTo>
                      <a:pt x="127" y="283"/>
                    </a:lnTo>
                    <a:lnTo>
                      <a:pt x="137" y="269"/>
                    </a:lnTo>
                    <a:lnTo>
                      <a:pt x="125" y="235"/>
                    </a:lnTo>
                    <a:lnTo>
                      <a:pt x="144" y="216"/>
                    </a:lnTo>
                    <a:lnTo>
                      <a:pt x="137" y="154"/>
                    </a:lnTo>
                    <a:lnTo>
                      <a:pt x="134" y="89"/>
                    </a:lnTo>
                    <a:lnTo>
                      <a:pt x="122" y="67"/>
                    </a:lnTo>
                    <a:lnTo>
                      <a:pt x="132" y="29"/>
                    </a:lnTo>
                    <a:lnTo>
                      <a:pt x="134"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2" name="Line 54"/>
              <p:cNvSpPr>
                <a:spLocks noChangeShapeType="1"/>
              </p:cNvSpPr>
              <p:nvPr/>
            </p:nvSpPr>
            <p:spPr bwMode="auto">
              <a:xfrm>
                <a:off x="1740" y="799"/>
                <a:ext cx="0" cy="114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3" name="Freeform 55" descr="Horizontal brick"/>
              <p:cNvSpPr>
                <a:spLocks/>
              </p:cNvSpPr>
              <p:nvPr/>
            </p:nvSpPr>
            <p:spPr bwMode="auto">
              <a:xfrm>
                <a:off x="1740" y="1853"/>
                <a:ext cx="243" cy="72"/>
              </a:xfrm>
              <a:custGeom>
                <a:avLst/>
                <a:gdLst>
                  <a:gd name="T0" fmla="*/ 243 w 243"/>
                  <a:gd name="T1" fmla="*/ 0 h 72"/>
                  <a:gd name="T2" fmla="*/ 0 w 243"/>
                  <a:gd name="T3" fmla="*/ 0 h 72"/>
                  <a:gd name="T4" fmla="*/ 0 w 243"/>
                  <a:gd name="T5" fmla="*/ 72 h 72"/>
                  <a:gd name="T6" fmla="*/ 197 w 243"/>
                  <a:gd name="T7" fmla="*/ 72 h 72"/>
                  <a:gd name="T8" fmla="*/ 180 w 243"/>
                  <a:gd name="T9" fmla="*/ 45 h 72"/>
                  <a:gd name="T10" fmla="*/ 195 w 243"/>
                  <a:gd name="T11" fmla="*/ 41 h 72"/>
                  <a:gd name="T12" fmla="*/ 185 w 243"/>
                  <a:gd name="T13" fmla="*/ 19 h 72"/>
                  <a:gd name="T14" fmla="*/ 226 w 243"/>
                  <a:gd name="T15" fmla="*/ 7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72">
                    <a:moveTo>
                      <a:pt x="243" y="0"/>
                    </a:moveTo>
                    <a:lnTo>
                      <a:pt x="0" y="0"/>
                    </a:lnTo>
                    <a:lnTo>
                      <a:pt x="0" y="72"/>
                    </a:lnTo>
                    <a:lnTo>
                      <a:pt x="197" y="72"/>
                    </a:lnTo>
                    <a:lnTo>
                      <a:pt x="180" y="45"/>
                    </a:lnTo>
                    <a:lnTo>
                      <a:pt x="195" y="41"/>
                    </a:lnTo>
                    <a:lnTo>
                      <a:pt x="185" y="19"/>
                    </a:lnTo>
                    <a:lnTo>
                      <a:pt x="226" y="7"/>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4" name="Freeform 56" descr="Horizontal brick"/>
              <p:cNvSpPr>
                <a:spLocks/>
              </p:cNvSpPr>
              <p:nvPr/>
            </p:nvSpPr>
            <p:spPr bwMode="auto">
              <a:xfrm>
                <a:off x="1740" y="757"/>
                <a:ext cx="248" cy="79"/>
              </a:xfrm>
              <a:custGeom>
                <a:avLst/>
                <a:gdLst>
                  <a:gd name="T0" fmla="*/ 0 w 248"/>
                  <a:gd name="T1" fmla="*/ 70 h 79"/>
                  <a:gd name="T2" fmla="*/ 0 w 248"/>
                  <a:gd name="T3" fmla="*/ 0 h 79"/>
                  <a:gd name="T4" fmla="*/ 224 w 248"/>
                  <a:gd name="T5" fmla="*/ 0 h 79"/>
                  <a:gd name="T6" fmla="*/ 197 w 248"/>
                  <a:gd name="T7" fmla="*/ 19 h 79"/>
                  <a:gd name="T8" fmla="*/ 219 w 248"/>
                  <a:gd name="T9" fmla="*/ 27 h 79"/>
                  <a:gd name="T10" fmla="*/ 200 w 248"/>
                  <a:gd name="T11" fmla="*/ 34 h 79"/>
                  <a:gd name="T12" fmla="*/ 248 w 248"/>
                  <a:gd name="T13" fmla="*/ 51 h 79"/>
                  <a:gd name="T14" fmla="*/ 221 w 248"/>
                  <a:gd name="T15" fmla="*/ 58 h 79"/>
                  <a:gd name="T16" fmla="*/ 248 w 248"/>
                  <a:gd name="T17" fmla="*/ 65 h 79"/>
                  <a:gd name="T18" fmla="*/ 207 w 248"/>
                  <a:gd name="T19" fmla="*/ 79 h 79"/>
                  <a:gd name="T20" fmla="*/ 17 w 248"/>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9">
                    <a:moveTo>
                      <a:pt x="0" y="70"/>
                    </a:moveTo>
                    <a:lnTo>
                      <a:pt x="0" y="0"/>
                    </a:lnTo>
                    <a:lnTo>
                      <a:pt x="224" y="0"/>
                    </a:lnTo>
                    <a:lnTo>
                      <a:pt x="197" y="19"/>
                    </a:lnTo>
                    <a:lnTo>
                      <a:pt x="219" y="27"/>
                    </a:lnTo>
                    <a:lnTo>
                      <a:pt x="200" y="34"/>
                    </a:lnTo>
                    <a:lnTo>
                      <a:pt x="248" y="51"/>
                    </a:lnTo>
                    <a:lnTo>
                      <a:pt x="221" y="58"/>
                    </a:lnTo>
                    <a:lnTo>
                      <a:pt x="248" y="65"/>
                    </a:lnTo>
                    <a:lnTo>
                      <a:pt x="207" y="79"/>
                    </a:lnTo>
                    <a:lnTo>
                      <a:pt x="17" y="79"/>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5" name="Freeform 57" descr="10%"/>
              <p:cNvSpPr>
                <a:spLocks/>
              </p:cNvSpPr>
              <p:nvPr/>
            </p:nvSpPr>
            <p:spPr bwMode="auto">
              <a:xfrm>
                <a:off x="1740" y="922"/>
                <a:ext cx="158" cy="64"/>
              </a:xfrm>
              <a:custGeom>
                <a:avLst/>
                <a:gdLst>
                  <a:gd name="T0" fmla="*/ 0 w 151"/>
                  <a:gd name="T1" fmla="*/ 0 h 64"/>
                  <a:gd name="T2" fmla="*/ 146 w 151"/>
                  <a:gd name="T3" fmla="*/ 2 h 64"/>
                  <a:gd name="T4" fmla="*/ 151 w 151"/>
                  <a:gd name="T5" fmla="*/ 26 h 64"/>
                  <a:gd name="T6" fmla="*/ 144 w 151"/>
                  <a:gd name="T7" fmla="*/ 48 h 64"/>
                  <a:gd name="T8" fmla="*/ 146 w 151"/>
                  <a:gd name="T9" fmla="*/ 64 h 64"/>
                  <a:gd name="T10" fmla="*/ 0 w 151"/>
                  <a:gd name="T11" fmla="*/ 64 h 64"/>
                </a:gdLst>
                <a:ahLst/>
                <a:cxnLst>
                  <a:cxn ang="0">
                    <a:pos x="T0" y="T1"/>
                  </a:cxn>
                  <a:cxn ang="0">
                    <a:pos x="T2" y="T3"/>
                  </a:cxn>
                  <a:cxn ang="0">
                    <a:pos x="T4" y="T5"/>
                  </a:cxn>
                  <a:cxn ang="0">
                    <a:pos x="T6" y="T7"/>
                  </a:cxn>
                  <a:cxn ang="0">
                    <a:pos x="T8" y="T9"/>
                  </a:cxn>
                  <a:cxn ang="0">
                    <a:pos x="T10" y="T11"/>
                  </a:cxn>
                </a:cxnLst>
                <a:rect l="0" t="0" r="r" b="b"/>
                <a:pathLst>
                  <a:path w="151" h="64">
                    <a:moveTo>
                      <a:pt x="0" y="0"/>
                    </a:moveTo>
                    <a:lnTo>
                      <a:pt x="146" y="2"/>
                    </a:lnTo>
                    <a:lnTo>
                      <a:pt x="151" y="26"/>
                    </a:lnTo>
                    <a:lnTo>
                      <a:pt x="144" y="48"/>
                    </a:lnTo>
                    <a:lnTo>
                      <a:pt x="146" y="64"/>
                    </a:lnTo>
                    <a:lnTo>
                      <a:pt x="0" y="6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6" name="Freeform 58" descr="10%"/>
              <p:cNvSpPr>
                <a:spLocks/>
              </p:cNvSpPr>
              <p:nvPr/>
            </p:nvSpPr>
            <p:spPr bwMode="auto">
              <a:xfrm>
                <a:off x="1740" y="1260"/>
                <a:ext cx="173" cy="34"/>
              </a:xfrm>
              <a:custGeom>
                <a:avLst/>
                <a:gdLst>
                  <a:gd name="T0" fmla="*/ 2 w 173"/>
                  <a:gd name="T1" fmla="*/ 0 h 34"/>
                  <a:gd name="T2" fmla="*/ 137 w 173"/>
                  <a:gd name="T3" fmla="*/ 0 h 34"/>
                  <a:gd name="T4" fmla="*/ 151 w 173"/>
                  <a:gd name="T5" fmla="*/ 12 h 34"/>
                  <a:gd name="T6" fmla="*/ 173 w 173"/>
                  <a:gd name="T7" fmla="*/ 22 h 34"/>
                  <a:gd name="T8" fmla="*/ 166 w 173"/>
                  <a:gd name="T9" fmla="*/ 34 h 34"/>
                  <a:gd name="T10" fmla="*/ 142 w 173"/>
                  <a:gd name="T11" fmla="*/ 34 h 34"/>
                  <a:gd name="T12" fmla="*/ 0 w 17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73" h="34">
                    <a:moveTo>
                      <a:pt x="2" y="0"/>
                    </a:moveTo>
                    <a:lnTo>
                      <a:pt x="137" y="0"/>
                    </a:lnTo>
                    <a:lnTo>
                      <a:pt x="151" y="12"/>
                    </a:lnTo>
                    <a:lnTo>
                      <a:pt x="173" y="22"/>
                    </a:lnTo>
                    <a:lnTo>
                      <a:pt x="166" y="34"/>
                    </a:lnTo>
                    <a:lnTo>
                      <a:pt x="142" y="34"/>
                    </a:lnTo>
                    <a:lnTo>
                      <a:pt x="0" y="3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67" name="Freeform 59" descr="10%"/>
              <p:cNvSpPr>
                <a:spLocks/>
              </p:cNvSpPr>
              <p:nvPr/>
            </p:nvSpPr>
            <p:spPr bwMode="auto">
              <a:xfrm>
                <a:off x="1740" y="846"/>
                <a:ext cx="156" cy="48"/>
              </a:xfrm>
              <a:custGeom>
                <a:avLst/>
                <a:gdLst>
                  <a:gd name="T0" fmla="*/ 0 w 156"/>
                  <a:gd name="T1" fmla="*/ 48 h 48"/>
                  <a:gd name="T2" fmla="*/ 149 w 156"/>
                  <a:gd name="T3" fmla="*/ 48 h 48"/>
                  <a:gd name="T4" fmla="*/ 156 w 156"/>
                  <a:gd name="T5" fmla="*/ 34 h 48"/>
                  <a:gd name="T6" fmla="*/ 154 w 156"/>
                  <a:gd name="T7" fmla="*/ 10 h 48"/>
                  <a:gd name="T8" fmla="*/ 0 w 156"/>
                  <a:gd name="T9" fmla="*/ 0 h 48"/>
                </a:gdLst>
                <a:ahLst/>
                <a:cxnLst>
                  <a:cxn ang="0">
                    <a:pos x="T0" y="T1"/>
                  </a:cxn>
                  <a:cxn ang="0">
                    <a:pos x="T2" y="T3"/>
                  </a:cxn>
                  <a:cxn ang="0">
                    <a:pos x="T4" y="T5"/>
                  </a:cxn>
                  <a:cxn ang="0">
                    <a:pos x="T6" y="T7"/>
                  </a:cxn>
                  <a:cxn ang="0">
                    <a:pos x="T8" y="T9"/>
                  </a:cxn>
                </a:cxnLst>
                <a:rect l="0" t="0" r="r" b="b"/>
                <a:pathLst>
                  <a:path w="156" h="48">
                    <a:moveTo>
                      <a:pt x="0" y="48"/>
                    </a:moveTo>
                    <a:lnTo>
                      <a:pt x="149" y="48"/>
                    </a:lnTo>
                    <a:lnTo>
                      <a:pt x="156" y="34"/>
                    </a:lnTo>
                    <a:lnTo>
                      <a:pt x="154" y="1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7868" name="Group 60"/>
            <p:cNvGrpSpPr>
              <a:grpSpLocks/>
            </p:cNvGrpSpPr>
            <p:nvPr/>
          </p:nvGrpSpPr>
          <p:grpSpPr bwMode="auto">
            <a:xfrm>
              <a:off x="4960" y="812"/>
              <a:ext cx="339" cy="1969"/>
              <a:chOff x="4806" y="1215"/>
              <a:chExt cx="339" cy="1941"/>
            </a:xfrm>
          </p:grpSpPr>
          <p:sp>
            <p:nvSpPr>
              <p:cNvPr id="247869" name="Freeform 61" descr="Dashed horizontal"/>
              <p:cNvSpPr>
                <a:spLocks/>
              </p:cNvSpPr>
              <p:nvPr/>
            </p:nvSpPr>
            <p:spPr bwMode="auto">
              <a:xfrm>
                <a:off x="4806" y="1281"/>
                <a:ext cx="249" cy="1806"/>
              </a:xfrm>
              <a:custGeom>
                <a:avLst/>
                <a:gdLst>
                  <a:gd name="T0" fmla="*/ 0 w 249"/>
                  <a:gd name="T1" fmla="*/ 0 h 1806"/>
                  <a:gd name="T2" fmla="*/ 0 w 249"/>
                  <a:gd name="T3" fmla="*/ 1764 h 1806"/>
                  <a:gd name="T4" fmla="*/ 0 w 249"/>
                  <a:gd name="T5" fmla="*/ 1806 h 1806"/>
                  <a:gd name="T6" fmla="*/ 195 w 249"/>
                  <a:gd name="T7" fmla="*/ 1806 h 1806"/>
                  <a:gd name="T8" fmla="*/ 195 w 249"/>
                  <a:gd name="T9" fmla="*/ 1728 h 1806"/>
                  <a:gd name="T10" fmla="*/ 180 w 249"/>
                  <a:gd name="T11" fmla="*/ 1686 h 1806"/>
                  <a:gd name="T12" fmla="*/ 162 w 249"/>
                  <a:gd name="T13" fmla="*/ 1620 h 1806"/>
                  <a:gd name="T14" fmla="*/ 192 w 249"/>
                  <a:gd name="T15" fmla="*/ 1590 h 1806"/>
                  <a:gd name="T16" fmla="*/ 192 w 249"/>
                  <a:gd name="T17" fmla="*/ 1533 h 1806"/>
                  <a:gd name="T18" fmla="*/ 162 w 249"/>
                  <a:gd name="T19" fmla="*/ 1473 h 1806"/>
                  <a:gd name="T20" fmla="*/ 204 w 249"/>
                  <a:gd name="T21" fmla="*/ 1437 h 1806"/>
                  <a:gd name="T22" fmla="*/ 183 w 249"/>
                  <a:gd name="T23" fmla="*/ 1404 h 1806"/>
                  <a:gd name="T24" fmla="*/ 171 w 249"/>
                  <a:gd name="T25" fmla="*/ 1344 h 1806"/>
                  <a:gd name="T26" fmla="*/ 213 w 249"/>
                  <a:gd name="T27" fmla="*/ 1326 h 1806"/>
                  <a:gd name="T28" fmla="*/ 213 w 249"/>
                  <a:gd name="T29" fmla="*/ 1284 h 1806"/>
                  <a:gd name="T30" fmla="*/ 174 w 249"/>
                  <a:gd name="T31" fmla="*/ 1248 h 1806"/>
                  <a:gd name="T32" fmla="*/ 207 w 249"/>
                  <a:gd name="T33" fmla="*/ 1209 h 1806"/>
                  <a:gd name="T34" fmla="*/ 195 w 249"/>
                  <a:gd name="T35" fmla="*/ 1152 h 1806"/>
                  <a:gd name="T36" fmla="*/ 213 w 249"/>
                  <a:gd name="T37" fmla="*/ 1140 h 1806"/>
                  <a:gd name="T38" fmla="*/ 207 w 249"/>
                  <a:gd name="T39" fmla="*/ 1110 h 1806"/>
                  <a:gd name="T40" fmla="*/ 207 w 249"/>
                  <a:gd name="T41" fmla="*/ 1026 h 1806"/>
                  <a:gd name="T42" fmla="*/ 210 w 249"/>
                  <a:gd name="T43" fmla="*/ 972 h 1806"/>
                  <a:gd name="T44" fmla="*/ 207 w 249"/>
                  <a:gd name="T45" fmla="*/ 924 h 1806"/>
                  <a:gd name="T46" fmla="*/ 195 w 249"/>
                  <a:gd name="T47" fmla="*/ 873 h 1806"/>
                  <a:gd name="T48" fmla="*/ 204 w 249"/>
                  <a:gd name="T49" fmla="*/ 843 h 1806"/>
                  <a:gd name="T50" fmla="*/ 249 w 249"/>
                  <a:gd name="T51" fmla="*/ 813 h 1806"/>
                  <a:gd name="T52" fmla="*/ 210 w 249"/>
                  <a:gd name="T53" fmla="*/ 762 h 1806"/>
                  <a:gd name="T54" fmla="*/ 207 w 249"/>
                  <a:gd name="T55" fmla="*/ 696 h 1806"/>
                  <a:gd name="T56" fmla="*/ 201 w 249"/>
                  <a:gd name="T57" fmla="*/ 615 h 1806"/>
                  <a:gd name="T58" fmla="*/ 216 w 249"/>
                  <a:gd name="T59" fmla="*/ 543 h 1806"/>
                  <a:gd name="T60" fmla="*/ 210 w 249"/>
                  <a:gd name="T61" fmla="*/ 471 h 1806"/>
                  <a:gd name="T62" fmla="*/ 216 w 249"/>
                  <a:gd name="T63" fmla="*/ 408 h 1806"/>
                  <a:gd name="T64" fmla="*/ 228 w 249"/>
                  <a:gd name="T65" fmla="*/ 336 h 1806"/>
                  <a:gd name="T66" fmla="*/ 207 w 249"/>
                  <a:gd name="T67" fmla="*/ 297 h 1806"/>
                  <a:gd name="T68" fmla="*/ 213 w 249"/>
                  <a:gd name="T69" fmla="*/ 243 h 1806"/>
                  <a:gd name="T70" fmla="*/ 237 w 249"/>
                  <a:gd name="T71" fmla="*/ 222 h 1806"/>
                  <a:gd name="T72" fmla="*/ 225 w 249"/>
                  <a:gd name="T73" fmla="*/ 207 h 1806"/>
                  <a:gd name="T74" fmla="*/ 249 w 249"/>
                  <a:gd name="T75" fmla="*/ 159 h 1806"/>
                  <a:gd name="T76" fmla="*/ 225 w 249"/>
                  <a:gd name="T77" fmla="*/ 123 h 1806"/>
                  <a:gd name="T78" fmla="*/ 237 w 249"/>
                  <a:gd name="T79" fmla="*/ 93 h 1806"/>
                  <a:gd name="T80" fmla="*/ 225 w 249"/>
                  <a:gd name="T81" fmla="*/ 39 h 1806"/>
                  <a:gd name="T82" fmla="*/ 222 w 249"/>
                  <a:gd name="T83" fmla="*/ 1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806">
                    <a:moveTo>
                      <a:pt x="0" y="0"/>
                    </a:moveTo>
                    <a:lnTo>
                      <a:pt x="0" y="1764"/>
                    </a:lnTo>
                    <a:lnTo>
                      <a:pt x="0" y="1806"/>
                    </a:lnTo>
                    <a:lnTo>
                      <a:pt x="195" y="1806"/>
                    </a:lnTo>
                    <a:lnTo>
                      <a:pt x="195" y="1728"/>
                    </a:lnTo>
                    <a:lnTo>
                      <a:pt x="180" y="1686"/>
                    </a:lnTo>
                    <a:lnTo>
                      <a:pt x="162" y="1620"/>
                    </a:lnTo>
                    <a:lnTo>
                      <a:pt x="192" y="1590"/>
                    </a:lnTo>
                    <a:lnTo>
                      <a:pt x="192" y="1533"/>
                    </a:lnTo>
                    <a:lnTo>
                      <a:pt x="162" y="1473"/>
                    </a:lnTo>
                    <a:lnTo>
                      <a:pt x="204" y="1437"/>
                    </a:lnTo>
                    <a:lnTo>
                      <a:pt x="183" y="1404"/>
                    </a:lnTo>
                    <a:lnTo>
                      <a:pt x="171" y="1344"/>
                    </a:lnTo>
                    <a:lnTo>
                      <a:pt x="213" y="1326"/>
                    </a:lnTo>
                    <a:lnTo>
                      <a:pt x="213" y="1284"/>
                    </a:lnTo>
                    <a:lnTo>
                      <a:pt x="174" y="1248"/>
                    </a:lnTo>
                    <a:lnTo>
                      <a:pt x="207" y="1209"/>
                    </a:lnTo>
                    <a:lnTo>
                      <a:pt x="195" y="1152"/>
                    </a:lnTo>
                    <a:lnTo>
                      <a:pt x="213" y="1140"/>
                    </a:lnTo>
                    <a:lnTo>
                      <a:pt x="207" y="1110"/>
                    </a:lnTo>
                    <a:lnTo>
                      <a:pt x="207" y="1026"/>
                    </a:lnTo>
                    <a:lnTo>
                      <a:pt x="210" y="972"/>
                    </a:lnTo>
                    <a:lnTo>
                      <a:pt x="207" y="924"/>
                    </a:lnTo>
                    <a:lnTo>
                      <a:pt x="195" y="873"/>
                    </a:lnTo>
                    <a:lnTo>
                      <a:pt x="204" y="843"/>
                    </a:lnTo>
                    <a:lnTo>
                      <a:pt x="249" y="813"/>
                    </a:lnTo>
                    <a:lnTo>
                      <a:pt x="210" y="762"/>
                    </a:lnTo>
                    <a:lnTo>
                      <a:pt x="207" y="696"/>
                    </a:lnTo>
                    <a:lnTo>
                      <a:pt x="201" y="615"/>
                    </a:lnTo>
                    <a:lnTo>
                      <a:pt x="216" y="543"/>
                    </a:lnTo>
                    <a:lnTo>
                      <a:pt x="210" y="471"/>
                    </a:lnTo>
                    <a:lnTo>
                      <a:pt x="216" y="408"/>
                    </a:lnTo>
                    <a:lnTo>
                      <a:pt x="228" y="336"/>
                    </a:lnTo>
                    <a:lnTo>
                      <a:pt x="207" y="297"/>
                    </a:lnTo>
                    <a:lnTo>
                      <a:pt x="213" y="243"/>
                    </a:lnTo>
                    <a:lnTo>
                      <a:pt x="237" y="222"/>
                    </a:lnTo>
                    <a:lnTo>
                      <a:pt x="225" y="207"/>
                    </a:lnTo>
                    <a:lnTo>
                      <a:pt x="249" y="159"/>
                    </a:lnTo>
                    <a:lnTo>
                      <a:pt x="225" y="123"/>
                    </a:lnTo>
                    <a:lnTo>
                      <a:pt x="237" y="93"/>
                    </a:lnTo>
                    <a:lnTo>
                      <a:pt x="225" y="39"/>
                    </a:lnTo>
                    <a:lnTo>
                      <a:pt x="222" y="18"/>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0" name="Freeform 62" descr="Horizontal brick"/>
              <p:cNvSpPr>
                <a:spLocks/>
              </p:cNvSpPr>
              <p:nvPr/>
            </p:nvSpPr>
            <p:spPr bwMode="auto">
              <a:xfrm>
                <a:off x="4806" y="1254"/>
                <a:ext cx="315" cy="99"/>
              </a:xfrm>
              <a:custGeom>
                <a:avLst/>
                <a:gdLst>
                  <a:gd name="T0" fmla="*/ 6 w 315"/>
                  <a:gd name="T1" fmla="*/ 99 h 99"/>
                  <a:gd name="T2" fmla="*/ 285 w 315"/>
                  <a:gd name="T3" fmla="*/ 99 h 99"/>
                  <a:gd name="T4" fmla="*/ 306 w 315"/>
                  <a:gd name="T5" fmla="*/ 96 h 99"/>
                  <a:gd name="T6" fmla="*/ 291 w 315"/>
                  <a:gd name="T7" fmla="*/ 72 h 99"/>
                  <a:gd name="T8" fmla="*/ 315 w 315"/>
                  <a:gd name="T9" fmla="*/ 57 h 99"/>
                  <a:gd name="T10" fmla="*/ 300 w 315"/>
                  <a:gd name="T11" fmla="*/ 45 h 99"/>
                  <a:gd name="T12" fmla="*/ 270 w 315"/>
                  <a:gd name="T13" fmla="*/ 33 h 99"/>
                  <a:gd name="T14" fmla="*/ 285 w 315"/>
                  <a:gd name="T15" fmla="*/ 15 h 99"/>
                  <a:gd name="T16" fmla="*/ 297 w 315"/>
                  <a:gd name="T17" fmla="*/ 0 h 99"/>
                  <a:gd name="T18" fmla="*/ 0 w 315"/>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99">
                    <a:moveTo>
                      <a:pt x="6" y="99"/>
                    </a:moveTo>
                    <a:lnTo>
                      <a:pt x="285" y="99"/>
                    </a:lnTo>
                    <a:lnTo>
                      <a:pt x="306" y="96"/>
                    </a:lnTo>
                    <a:lnTo>
                      <a:pt x="291" y="72"/>
                    </a:lnTo>
                    <a:lnTo>
                      <a:pt x="315" y="57"/>
                    </a:lnTo>
                    <a:lnTo>
                      <a:pt x="300" y="45"/>
                    </a:lnTo>
                    <a:lnTo>
                      <a:pt x="270" y="33"/>
                    </a:lnTo>
                    <a:lnTo>
                      <a:pt x="285" y="15"/>
                    </a:lnTo>
                    <a:lnTo>
                      <a:pt x="297"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1" name="Line 63"/>
              <p:cNvSpPr>
                <a:spLocks noChangeShapeType="1"/>
              </p:cNvSpPr>
              <p:nvPr/>
            </p:nvSpPr>
            <p:spPr bwMode="auto">
              <a:xfrm>
                <a:off x="4806" y="1215"/>
                <a:ext cx="0" cy="189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2" name="Freeform 64" descr="Horizontal brick"/>
              <p:cNvSpPr>
                <a:spLocks/>
              </p:cNvSpPr>
              <p:nvPr/>
            </p:nvSpPr>
            <p:spPr bwMode="auto">
              <a:xfrm>
                <a:off x="4806" y="3039"/>
                <a:ext cx="339" cy="117"/>
              </a:xfrm>
              <a:custGeom>
                <a:avLst/>
                <a:gdLst>
                  <a:gd name="T0" fmla="*/ 0 w 339"/>
                  <a:gd name="T1" fmla="*/ 0 h 117"/>
                  <a:gd name="T2" fmla="*/ 276 w 339"/>
                  <a:gd name="T3" fmla="*/ 0 h 117"/>
                  <a:gd name="T4" fmla="*/ 315 w 339"/>
                  <a:gd name="T5" fmla="*/ 24 h 117"/>
                  <a:gd name="T6" fmla="*/ 339 w 339"/>
                  <a:gd name="T7" fmla="*/ 42 h 117"/>
                  <a:gd name="T8" fmla="*/ 297 w 339"/>
                  <a:gd name="T9" fmla="*/ 63 h 117"/>
                  <a:gd name="T10" fmla="*/ 312 w 339"/>
                  <a:gd name="T11" fmla="*/ 87 h 117"/>
                  <a:gd name="T12" fmla="*/ 279 w 339"/>
                  <a:gd name="T13" fmla="*/ 117 h 117"/>
                  <a:gd name="T14" fmla="*/ 3 w 339"/>
                  <a:gd name="T15" fmla="*/ 117 h 117"/>
                  <a:gd name="T16" fmla="*/ 0 w 339"/>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17">
                    <a:moveTo>
                      <a:pt x="0" y="0"/>
                    </a:moveTo>
                    <a:lnTo>
                      <a:pt x="276" y="0"/>
                    </a:lnTo>
                    <a:lnTo>
                      <a:pt x="315" y="24"/>
                    </a:lnTo>
                    <a:lnTo>
                      <a:pt x="339" y="42"/>
                    </a:lnTo>
                    <a:lnTo>
                      <a:pt x="297" y="63"/>
                    </a:lnTo>
                    <a:lnTo>
                      <a:pt x="312" y="87"/>
                    </a:lnTo>
                    <a:lnTo>
                      <a:pt x="279" y="117"/>
                    </a:lnTo>
                    <a:lnTo>
                      <a:pt x="3" y="117"/>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3" name="Freeform 65" descr="10%"/>
              <p:cNvSpPr>
                <a:spLocks/>
              </p:cNvSpPr>
              <p:nvPr/>
            </p:nvSpPr>
            <p:spPr bwMode="auto">
              <a:xfrm>
                <a:off x="4806" y="1407"/>
                <a:ext cx="285" cy="36"/>
              </a:xfrm>
              <a:custGeom>
                <a:avLst/>
                <a:gdLst>
                  <a:gd name="T0" fmla="*/ 0 w 285"/>
                  <a:gd name="T1" fmla="*/ 36 h 36"/>
                  <a:gd name="T2" fmla="*/ 270 w 285"/>
                  <a:gd name="T3" fmla="*/ 36 h 36"/>
                  <a:gd name="T4" fmla="*/ 285 w 285"/>
                  <a:gd name="T5" fmla="*/ 21 h 36"/>
                  <a:gd name="T6" fmla="*/ 285 w 285"/>
                  <a:gd name="T7" fmla="*/ 0 h 36"/>
                  <a:gd name="T8" fmla="*/ 261 w 285"/>
                  <a:gd name="T9" fmla="*/ 0 h 36"/>
                  <a:gd name="T10" fmla="*/ 0 w 285"/>
                  <a:gd name="T11" fmla="*/ 0 h 36"/>
                </a:gdLst>
                <a:ahLst/>
                <a:cxnLst>
                  <a:cxn ang="0">
                    <a:pos x="T0" y="T1"/>
                  </a:cxn>
                  <a:cxn ang="0">
                    <a:pos x="T2" y="T3"/>
                  </a:cxn>
                  <a:cxn ang="0">
                    <a:pos x="T4" y="T5"/>
                  </a:cxn>
                  <a:cxn ang="0">
                    <a:pos x="T6" y="T7"/>
                  </a:cxn>
                  <a:cxn ang="0">
                    <a:pos x="T8" y="T9"/>
                  </a:cxn>
                  <a:cxn ang="0">
                    <a:pos x="T10" y="T11"/>
                  </a:cxn>
                </a:cxnLst>
                <a:rect l="0" t="0" r="r" b="b"/>
                <a:pathLst>
                  <a:path w="285" h="36">
                    <a:moveTo>
                      <a:pt x="0" y="36"/>
                    </a:moveTo>
                    <a:lnTo>
                      <a:pt x="270" y="36"/>
                    </a:lnTo>
                    <a:lnTo>
                      <a:pt x="285" y="21"/>
                    </a:lnTo>
                    <a:lnTo>
                      <a:pt x="285" y="0"/>
                    </a:lnTo>
                    <a:lnTo>
                      <a:pt x="261"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7874" name="Group 66"/>
            <p:cNvGrpSpPr>
              <a:grpSpLocks/>
            </p:cNvGrpSpPr>
            <p:nvPr/>
          </p:nvGrpSpPr>
          <p:grpSpPr bwMode="auto">
            <a:xfrm>
              <a:off x="2810" y="844"/>
              <a:ext cx="282" cy="1695"/>
              <a:chOff x="3903" y="1062"/>
              <a:chExt cx="282" cy="1695"/>
            </a:xfrm>
          </p:grpSpPr>
          <p:sp>
            <p:nvSpPr>
              <p:cNvPr id="247875" name="Freeform 67" descr="Dashed horizontal"/>
              <p:cNvSpPr>
                <a:spLocks/>
              </p:cNvSpPr>
              <p:nvPr/>
            </p:nvSpPr>
            <p:spPr bwMode="auto">
              <a:xfrm>
                <a:off x="3903" y="1140"/>
                <a:ext cx="222" cy="1440"/>
              </a:xfrm>
              <a:custGeom>
                <a:avLst/>
                <a:gdLst>
                  <a:gd name="T0" fmla="*/ 0 w 222"/>
                  <a:gd name="T1" fmla="*/ 9 h 1440"/>
                  <a:gd name="T2" fmla="*/ 3 w 222"/>
                  <a:gd name="T3" fmla="*/ 1437 h 1440"/>
                  <a:gd name="T4" fmla="*/ 156 w 222"/>
                  <a:gd name="T5" fmla="*/ 1440 h 1440"/>
                  <a:gd name="T6" fmla="*/ 141 w 222"/>
                  <a:gd name="T7" fmla="*/ 1407 h 1440"/>
                  <a:gd name="T8" fmla="*/ 117 w 222"/>
                  <a:gd name="T9" fmla="*/ 1386 h 1440"/>
                  <a:gd name="T10" fmla="*/ 156 w 222"/>
                  <a:gd name="T11" fmla="*/ 1344 h 1440"/>
                  <a:gd name="T12" fmla="*/ 156 w 222"/>
                  <a:gd name="T13" fmla="*/ 1311 h 1440"/>
                  <a:gd name="T14" fmla="*/ 150 w 222"/>
                  <a:gd name="T15" fmla="*/ 1278 h 1440"/>
                  <a:gd name="T16" fmla="*/ 165 w 222"/>
                  <a:gd name="T17" fmla="*/ 1236 h 1440"/>
                  <a:gd name="T18" fmla="*/ 222 w 222"/>
                  <a:gd name="T19" fmla="*/ 1191 h 1440"/>
                  <a:gd name="T20" fmla="*/ 201 w 222"/>
                  <a:gd name="T21" fmla="*/ 1176 h 1440"/>
                  <a:gd name="T22" fmla="*/ 153 w 222"/>
                  <a:gd name="T23" fmla="*/ 1167 h 1440"/>
                  <a:gd name="T24" fmla="*/ 159 w 222"/>
                  <a:gd name="T25" fmla="*/ 1038 h 1440"/>
                  <a:gd name="T26" fmla="*/ 150 w 222"/>
                  <a:gd name="T27" fmla="*/ 951 h 1440"/>
                  <a:gd name="T28" fmla="*/ 165 w 222"/>
                  <a:gd name="T29" fmla="*/ 927 h 1440"/>
                  <a:gd name="T30" fmla="*/ 162 w 222"/>
                  <a:gd name="T31" fmla="*/ 861 h 1440"/>
                  <a:gd name="T32" fmla="*/ 195 w 222"/>
                  <a:gd name="T33" fmla="*/ 834 h 1440"/>
                  <a:gd name="T34" fmla="*/ 210 w 222"/>
                  <a:gd name="T35" fmla="*/ 819 h 1440"/>
                  <a:gd name="T36" fmla="*/ 165 w 222"/>
                  <a:gd name="T37" fmla="*/ 801 h 1440"/>
                  <a:gd name="T38" fmla="*/ 162 w 222"/>
                  <a:gd name="T39" fmla="*/ 735 h 1440"/>
                  <a:gd name="T40" fmla="*/ 162 w 222"/>
                  <a:gd name="T41" fmla="*/ 699 h 1440"/>
                  <a:gd name="T42" fmla="*/ 171 w 222"/>
                  <a:gd name="T43" fmla="*/ 648 h 1440"/>
                  <a:gd name="T44" fmla="*/ 162 w 222"/>
                  <a:gd name="T45" fmla="*/ 621 h 1440"/>
                  <a:gd name="T46" fmla="*/ 171 w 222"/>
                  <a:gd name="T47" fmla="*/ 564 h 1440"/>
                  <a:gd name="T48" fmla="*/ 162 w 222"/>
                  <a:gd name="T49" fmla="*/ 540 h 1440"/>
                  <a:gd name="T50" fmla="*/ 171 w 222"/>
                  <a:gd name="T51" fmla="*/ 450 h 1440"/>
                  <a:gd name="T52" fmla="*/ 162 w 222"/>
                  <a:gd name="T53" fmla="*/ 429 h 1440"/>
                  <a:gd name="T54" fmla="*/ 162 w 222"/>
                  <a:gd name="T55" fmla="*/ 402 h 1440"/>
                  <a:gd name="T56" fmla="*/ 171 w 222"/>
                  <a:gd name="T57" fmla="*/ 381 h 1440"/>
                  <a:gd name="T58" fmla="*/ 171 w 222"/>
                  <a:gd name="T59" fmla="*/ 333 h 1440"/>
                  <a:gd name="T60" fmla="*/ 168 w 222"/>
                  <a:gd name="T61" fmla="*/ 312 h 1440"/>
                  <a:gd name="T62" fmla="*/ 162 w 222"/>
                  <a:gd name="T63" fmla="*/ 270 h 1440"/>
                  <a:gd name="T64" fmla="*/ 159 w 222"/>
                  <a:gd name="T65" fmla="*/ 189 h 1440"/>
                  <a:gd name="T66" fmla="*/ 156 w 222"/>
                  <a:gd name="T67" fmla="*/ 138 h 1440"/>
                  <a:gd name="T68" fmla="*/ 162 w 222"/>
                  <a:gd name="T69" fmla="*/ 84 h 1440"/>
                  <a:gd name="T70" fmla="*/ 165 w 222"/>
                  <a:gd name="T71" fmla="*/ 60 h 1440"/>
                  <a:gd name="T72" fmla="*/ 186 w 222"/>
                  <a:gd name="T7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440">
                    <a:moveTo>
                      <a:pt x="0" y="9"/>
                    </a:moveTo>
                    <a:lnTo>
                      <a:pt x="3" y="1437"/>
                    </a:lnTo>
                    <a:lnTo>
                      <a:pt x="156" y="1440"/>
                    </a:lnTo>
                    <a:lnTo>
                      <a:pt x="141" y="1407"/>
                    </a:lnTo>
                    <a:lnTo>
                      <a:pt x="117" y="1386"/>
                    </a:lnTo>
                    <a:lnTo>
                      <a:pt x="156" y="1344"/>
                    </a:lnTo>
                    <a:lnTo>
                      <a:pt x="156" y="1311"/>
                    </a:lnTo>
                    <a:lnTo>
                      <a:pt x="150" y="1278"/>
                    </a:lnTo>
                    <a:lnTo>
                      <a:pt x="165" y="1236"/>
                    </a:lnTo>
                    <a:lnTo>
                      <a:pt x="222" y="1191"/>
                    </a:lnTo>
                    <a:lnTo>
                      <a:pt x="201" y="1176"/>
                    </a:lnTo>
                    <a:lnTo>
                      <a:pt x="153" y="1167"/>
                    </a:lnTo>
                    <a:lnTo>
                      <a:pt x="159" y="1038"/>
                    </a:lnTo>
                    <a:lnTo>
                      <a:pt x="150" y="951"/>
                    </a:lnTo>
                    <a:lnTo>
                      <a:pt x="165" y="927"/>
                    </a:lnTo>
                    <a:lnTo>
                      <a:pt x="162" y="861"/>
                    </a:lnTo>
                    <a:lnTo>
                      <a:pt x="195" y="834"/>
                    </a:lnTo>
                    <a:lnTo>
                      <a:pt x="210" y="819"/>
                    </a:lnTo>
                    <a:lnTo>
                      <a:pt x="165" y="801"/>
                    </a:lnTo>
                    <a:lnTo>
                      <a:pt x="162" y="735"/>
                    </a:lnTo>
                    <a:lnTo>
                      <a:pt x="162" y="699"/>
                    </a:lnTo>
                    <a:lnTo>
                      <a:pt x="171" y="648"/>
                    </a:lnTo>
                    <a:lnTo>
                      <a:pt x="162" y="621"/>
                    </a:lnTo>
                    <a:lnTo>
                      <a:pt x="171" y="564"/>
                    </a:lnTo>
                    <a:lnTo>
                      <a:pt x="162" y="540"/>
                    </a:lnTo>
                    <a:lnTo>
                      <a:pt x="171" y="450"/>
                    </a:lnTo>
                    <a:lnTo>
                      <a:pt x="162" y="429"/>
                    </a:lnTo>
                    <a:lnTo>
                      <a:pt x="162" y="402"/>
                    </a:lnTo>
                    <a:lnTo>
                      <a:pt x="171" y="381"/>
                    </a:lnTo>
                    <a:lnTo>
                      <a:pt x="171" y="333"/>
                    </a:lnTo>
                    <a:lnTo>
                      <a:pt x="168" y="312"/>
                    </a:lnTo>
                    <a:lnTo>
                      <a:pt x="162" y="270"/>
                    </a:lnTo>
                    <a:lnTo>
                      <a:pt x="159" y="189"/>
                    </a:lnTo>
                    <a:lnTo>
                      <a:pt x="156" y="138"/>
                    </a:lnTo>
                    <a:lnTo>
                      <a:pt x="162" y="84"/>
                    </a:lnTo>
                    <a:lnTo>
                      <a:pt x="165" y="60"/>
                    </a:lnTo>
                    <a:lnTo>
                      <a:pt x="186"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6" name="Line 68"/>
              <p:cNvSpPr>
                <a:spLocks noChangeShapeType="1"/>
              </p:cNvSpPr>
              <p:nvPr/>
            </p:nvSpPr>
            <p:spPr bwMode="auto">
              <a:xfrm>
                <a:off x="3903" y="1065"/>
                <a:ext cx="0" cy="16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7" name="Freeform 69" descr="Horizontal brick"/>
              <p:cNvSpPr>
                <a:spLocks/>
              </p:cNvSpPr>
              <p:nvPr/>
            </p:nvSpPr>
            <p:spPr bwMode="auto">
              <a:xfrm>
                <a:off x="3903" y="2559"/>
                <a:ext cx="246" cy="198"/>
              </a:xfrm>
              <a:custGeom>
                <a:avLst/>
                <a:gdLst>
                  <a:gd name="T0" fmla="*/ 0 w 246"/>
                  <a:gd name="T1" fmla="*/ 0 h 198"/>
                  <a:gd name="T2" fmla="*/ 198 w 246"/>
                  <a:gd name="T3" fmla="*/ 0 h 198"/>
                  <a:gd name="T4" fmla="*/ 192 w 246"/>
                  <a:gd name="T5" fmla="*/ 36 h 198"/>
                  <a:gd name="T6" fmla="*/ 246 w 246"/>
                  <a:gd name="T7" fmla="*/ 45 h 198"/>
                  <a:gd name="T8" fmla="*/ 240 w 246"/>
                  <a:gd name="T9" fmla="*/ 72 h 198"/>
                  <a:gd name="T10" fmla="*/ 189 w 246"/>
                  <a:gd name="T11" fmla="*/ 81 h 198"/>
                  <a:gd name="T12" fmla="*/ 183 w 246"/>
                  <a:gd name="T13" fmla="*/ 123 h 198"/>
                  <a:gd name="T14" fmla="*/ 195 w 246"/>
                  <a:gd name="T15" fmla="*/ 153 h 198"/>
                  <a:gd name="T16" fmla="*/ 189 w 246"/>
                  <a:gd name="T17" fmla="*/ 198 h 198"/>
                  <a:gd name="T18" fmla="*/ 12 w 246"/>
                  <a:gd name="T1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98">
                    <a:moveTo>
                      <a:pt x="0" y="0"/>
                    </a:moveTo>
                    <a:lnTo>
                      <a:pt x="198" y="0"/>
                    </a:lnTo>
                    <a:lnTo>
                      <a:pt x="192" y="36"/>
                    </a:lnTo>
                    <a:lnTo>
                      <a:pt x="246" y="45"/>
                    </a:lnTo>
                    <a:lnTo>
                      <a:pt x="240" y="72"/>
                    </a:lnTo>
                    <a:lnTo>
                      <a:pt x="189" y="81"/>
                    </a:lnTo>
                    <a:lnTo>
                      <a:pt x="183" y="123"/>
                    </a:lnTo>
                    <a:lnTo>
                      <a:pt x="195" y="153"/>
                    </a:lnTo>
                    <a:lnTo>
                      <a:pt x="189" y="198"/>
                    </a:lnTo>
                    <a:lnTo>
                      <a:pt x="12" y="198"/>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8" name="Freeform 70" descr="Horizontal brick"/>
              <p:cNvSpPr>
                <a:spLocks/>
              </p:cNvSpPr>
              <p:nvPr/>
            </p:nvSpPr>
            <p:spPr bwMode="auto">
              <a:xfrm>
                <a:off x="3903" y="1062"/>
                <a:ext cx="282" cy="114"/>
              </a:xfrm>
              <a:custGeom>
                <a:avLst/>
                <a:gdLst>
                  <a:gd name="T0" fmla="*/ 3 w 282"/>
                  <a:gd name="T1" fmla="*/ 114 h 114"/>
                  <a:gd name="T2" fmla="*/ 255 w 282"/>
                  <a:gd name="T3" fmla="*/ 114 h 114"/>
                  <a:gd name="T4" fmla="*/ 282 w 282"/>
                  <a:gd name="T5" fmla="*/ 105 h 114"/>
                  <a:gd name="T6" fmla="*/ 255 w 282"/>
                  <a:gd name="T7" fmla="*/ 84 h 114"/>
                  <a:gd name="T8" fmla="*/ 264 w 282"/>
                  <a:gd name="T9" fmla="*/ 63 h 114"/>
                  <a:gd name="T10" fmla="*/ 264 w 282"/>
                  <a:gd name="T11" fmla="*/ 33 h 114"/>
                  <a:gd name="T12" fmla="*/ 258 w 282"/>
                  <a:gd name="T13" fmla="*/ 0 h 114"/>
                  <a:gd name="T14" fmla="*/ 0 w 282"/>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114">
                    <a:moveTo>
                      <a:pt x="3" y="114"/>
                    </a:moveTo>
                    <a:lnTo>
                      <a:pt x="255" y="114"/>
                    </a:lnTo>
                    <a:lnTo>
                      <a:pt x="282" y="105"/>
                    </a:lnTo>
                    <a:lnTo>
                      <a:pt x="255" y="84"/>
                    </a:lnTo>
                    <a:lnTo>
                      <a:pt x="264" y="63"/>
                    </a:lnTo>
                    <a:lnTo>
                      <a:pt x="264" y="33"/>
                    </a:lnTo>
                    <a:lnTo>
                      <a:pt x="258"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79" name="Freeform 71" descr="10%"/>
              <p:cNvSpPr>
                <a:spLocks/>
              </p:cNvSpPr>
              <p:nvPr/>
            </p:nvSpPr>
            <p:spPr bwMode="auto">
              <a:xfrm>
                <a:off x="3903" y="1455"/>
                <a:ext cx="234" cy="81"/>
              </a:xfrm>
              <a:custGeom>
                <a:avLst/>
                <a:gdLst>
                  <a:gd name="T0" fmla="*/ 0 w 234"/>
                  <a:gd name="T1" fmla="*/ 81 h 81"/>
                  <a:gd name="T2" fmla="*/ 201 w 234"/>
                  <a:gd name="T3" fmla="*/ 81 h 81"/>
                  <a:gd name="T4" fmla="*/ 234 w 234"/>
                  <a:gd name="T5" fmla="*/ 69 h 81"/>
                  <a:gd name="T6" fmla="*/ 216 w 234"/>
                  <a:gd name="T7" fmla="*/ 39 h 81"/>
                  <a:gd name="T8" fmla="*/ 198 w 234"/>
                  <a:gd name="T9" fmla="*/ 0 h 81"/>
                  <a:gd name="T10" fmla="*/ 156 w 234"/>
                  <a:gd name="T11" fmla="*/ 0 h 81"/>
                  <a:gd name="T12" fmla="*/ 0 w 234"/>
                  <a:gd name="T13" fmla="*/ 0 h 81"/>
                  <a:gd name="T14" fmla="*/ 0 w 234"/>
                  <a:gd name="T15" fmla="*/ 5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1">
                    <a:moveTo>
                      <a:pt x="0" y="81"/>
                    </a:moveTo>
                    <a:lnTo>
                      <a:pt x="201" y="81"/>
                    </a:lnTo>
                    <a:lnTo>
                      <a:pt x="234" y="69"/>
                    </a:lnTo>
                    <a:lnTo>
                      <a:pt x="216" y="39"/>
                    </a:lnTo>
                    <a:lnTo>
                      <a:pt x="198" y="0"/>
                    </a:lnTo>
                    <a:lnTo>
                      <a:pt x="156" y="0"/>
                    </a:lnTo>
                    <a:lnTo>
                      <a:pt x="0" y="0"/>
                    </a:lnTo>
                    <a:lnTo>
                      <a:pt x="0" y="51"/>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0" name="Freeform 72" descr="10%"/>
              <p:cNvSpPr>
                <a:spLocks/>
              </p:cNvSpPr>
              <p:nvPr/>
            </p:nvSpPr>
            <p:spPr bwMode="auto">
              <a:xfrm>
                <a:off x="3903" y="1317"/>
                <a:ext cx="201" cy="69"/>
              </a:xfrm>
              <a:custGeom>
                <a:avLst/>
                <a:gdLst>
                  <a:gd name="T0" fmla="*/ 0 w 201"/>
                  <a:gd name="T1" fmla="*/ 69 h 69"/>
                  <a:gd name="T2" fmla="*/ 186 w 201"/>
                  <a:gd name="T3" fmla="*/ 69 h 69"/>
                  <a:gd name="T4" fmla="*/ 201 w 201"/>
                  <a:gd name="T5" fmla="*/ 36 h 69"/>
                  <a:gd name="T6" fmla="*/ 195 w 201"/>
                  <a:gd name="T7" fmla="*/ 0 h 69"/>
                  <a:gd name="T8" fmla="*/ 0 w 201"/>
                  <a:gd name="T9" fmla="*/ 0 h 69"/>
                </a:gdLst>
                <a:ahLst/>
                <a:cxnLst>
                  <a:cxn ang="0">
                    <a:pos x="T0" y="T1"/>
                  </a:cxn>
                  <a:cxn ang="0">
                    <a:pos x="T2" y="T3"/>
                  </a:cxn>
                  <a:cxn ang="0">
                    <a:pos x="T4" y="T5"/>
                  </a:cxn>
                  <a:cxn ang="0">
                    <a:pos x="T6" y="T7"/>
                  </a:cxn>
                  <a:cxn ang="0">
                    <a:pos x="T8" y="T9"/>
                  </a:cxn>
                </a:cxnLst>
                <a:rect l="0" t="0" r="r" b="b"/>
                <a:pathLst>
                  <a:path w="201" h="69">
                    <a:moveTo>
                      <a:pt x="0" y="69"/>
                    </a:moveTo>
                    <a:lnTo>
                      <a:pt x="186" y="69"/>
                    </a:lnTo>
                    <a:lnTo>
                      <a:pt x="201" y="36"/>
                    </a:lnTo>
                    <a:lnTo>
                      <a:pt x="195"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1" name="Freeform 73" descr="10%"/>
              <p:cNvSpPr>
                <a:spLocks/>
              </p:cNvSpPr>
              <p:nvPr/>
            </p:nvSpPr>
            <p:spPr bwMode="auto">
              <a:xfrm>
                <a:off x="3903" y="1593"/>
                <a:ext cx="210" cy="81"/>
              </a:xfrm>
              <a:custGeom>
                <a:avLst/>
                <a:gdLst>
                  <a:gd name="T0" fmla="*/ 0 w 210"/>
                  <a:gd name="T1" fmla="*/ 0 h 81"/>
                  <a:gd name="T2" fmla="*/ 204 w 210"/>
                  <a:gd name="T3" fmla="*/ 0 h 81"/>
                  <a:gd name="T4" fmla="*/ 210 w 210"/>
                  <a:gd name="T5" fmla="*/ 21 h 81"/>
                  <a:gd name="T6" fmla="*/ 198 w 210"/>
                  <a:gd name="T7" fmla="*/ 39 h 81"/>
                  <a:gd name="T8" fmla="*/ 174 w 210"/>
                  <a:gd name="T9" fmla="*/ 81 h 81"/>
                  <a:gd name="T10" fmla="*/ 3 w 210"/>
                  <a:gd name="T11" fmla="*/ 81 h 81"/>
                  <a:gd name="T12" fmla="*/ 0 w 2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10" h="81">
                    <a:moveTo>
                      <a:pt x="0" y="0"/>
                    </a:moveTo>
                    <a:lnTo>
                      <a:pt x="204" y="0"/>
                    </a:lnTo>
                    <a:lnTo>
                      <a:pt x="210" y="21"/>
                    </a:lnTo>
                    <a:lnTo>
                      <a:pt x="198" y="39"/>
                    </a:lnTo>
                    <a:lnTo>
                      <a:pt x="174" y="81"/>
                    </a:lnTo>
                    <a:lnTo>
                      <a:pt x="3" y="81"/>
                    </a:lnTo>
                    <a:lnTo>
                      <a:pt x="0" y="0"/>
                    </a:lnTo>
                    <a:close/>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7882" name="Freeform 74"/>
            <p:cNvSpPr>
              <a:spLocks/>
            </p:cNvSpPr>
            <p:nvPr/>
          </p:nvSpPr>
          <p:spPr bwMode="auto">
            <a:xfrm>
              <a:off x="412" y="1915"/>
              <a:ext cx="4879" cy="774"/>
            </a:xfrm>
            <a:custGeom>
              <a:avLst/>
              <a:gdLst>
                <a:gd name="T0" fmla="*/ 0 w 4879"/>
                <a:gd name="T1" fmla="*/ 0 h 774"/>
                <a:gd name="T2" fmla="*/ 260 w 4879"/>
                <a:gd name="T3" fmla="*/ 37 h 774"/>
                <a:gd name="T4" fmla="*/ 629 w 4879"/>
                <a:gd name="T5" fmla="*/ 37 h 774"/>
                <a:gd name="T6" fmla="*/ 976 w 4879"/>
                <a:gd name="T7" fmla="*/ 66 h 774"/>
                <a:gd name="T8" fmla="*/ 1229 w 4879"/>
                <a:gd name="T9" fmla="*/ 66 h 774"/>
                <a:gd name="T10" fmla="*/ 1836 w 4879"/>
                <a:gd name="T11" fmla="*/ 253 h 774"/>
                <a:gd name="T12" fmla="*/ 2255 w 4879"/>
                <a:gd name="T13" fmla="*/ 412 h 774"/>
                <a:gd name="T14" fmla="*/ 2429 w 4879"/>
                <a:gd name="T15" fmla="*/ 434 h 774"/>
                <a:gd name="T16" fmla="*/ 2667 w 4879"/>
                <a:gd name="T17" fmla="*/ 434 h 774"/>
                <a:gd name="T18" fmla="*/ 3441 w 4879"/>
                <a:gd name="T19" fmla="*/ 600 h 774"/>
                <a:gd name="T20" fmla="*/ 4316 w 4879"/>
                <a:gd name="T21" fmla="*/ 774 h 774"/>
                <a:gd name="T22" fmla="*/ 4525 w 4879"/>
                <a:gd name="T23" fmla="*/ 745 h 774"/>
                <a:gd name="T24" fmla="*/ 4879 w 4879"/>
                <a:gd name="T25" fmla="*/ 745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79" h="774">
                  <a:moveTo>
                    <a:pt x="0" y="0"/>
                  </a:moveTo>
                  <a:lnTo>
                    <a:pt x="260" y="37"/>
                  </a:lnTo>
                  <a:lnTo>
                    <a:pt x="629" y="37"/>
                  </a:lnTo>
                  <a:lnTo>
                    <a:pt x="976" y="66"/>
                  </a:lnTo>
                  <a:lnTo>
                    <a:pt x="1229" y="66"/>
                  </a:lnTo>
                  <a:lnTo>
                    <a:pt x="1836" y="253"/>
                  </a:lnTo>
                  <a:lnTo>
                    <a:pt x="2255" y="412"/>
                  </a:lnTo>
                  <a:lnTo>
                    <a:pt x="2429" y="434"/>
                  </a:lnTo>
                  <a:lnTo>
                    <a:pt x="2667" y="434"/>
                  </a:lnTo>
                  <a:lnTo>
                    <a:pt x="3441" y="600"/>
                  </a:lnTo>
                  <a:lnTo>
                    <a:pt x="4316" y="774"/>
                  </a:lnTo>
                  <a:lnTo>
                    <a:pt x="4525" y="745"/>
                  </a:lnTo>
                  <a:lnTo>
                    <a:pt x="4879" y="745"/>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3" name="Line 75"/>
            <p:cNvSpPr>
              <a:spLocks noChangeShapeType="1"/>
            </p:cNvSpPr>
            <p:nvPr/>
          </p:nvSpPr>
          <p:spPr bwMode="auto">
            <a:xfrm>
              <a:off x="442" y="954"/>
              <a:ext cx="5039"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4" name="Freeform 76"/>
            <p:cNvSpPr>
              <a:spLocks/>
            </p:cNvSpPr>
            <p:nvPr/>
          </p:nvSpPr>
          <p:spPr bwMode="auto">
            <a:xfrm>
              <a:off x="480" y="1266"/>
              <a:ext cx="522" cy="66"/>
            </a:xfrm>
            <a:custGeom>
              <a:avLst/>
              <a:gdLst>
                <a:gd name="T0" fmla="*/ 0 w 522"/>
                <a:gd name="T1" fmla="*/ 0 h 66"/>
                <a:gd name="T2" fmla="*/ 312 w 522"/>
                <a:gd name="T3" fmla="*/ 18 h 66"/>
                <a:gd name="T4" fmla="*/ 462 w 522"/>
                <a:gd name="T5" fmla="*/ 48 h 66"/>
                <a:gd name="T6" fmla="*/ 522 w 522"/>
                <a:gd name="T7" fmla="*/ 66 h 66"/>
              </a:gdLst>
              <a:ahLst/>
              <a:cxnLst>
                <a:cxn ang="0">
                  <a:pos x="T0" y="T1"/>
                </a:cxn>
                <a:cxn ang="0">
                  <a:pos x="T2" y="T3"/>
                </a:cxn>
                <a:cxn ang="0">
                  <a:pos x="T4" y="T5"/>
                </a:cxn>
                <a:cxn ang="0">
                  <a:pos x="T6" y="T7"/>
                </a:cxn>
              </a:cxnLst>
              <a:rect l="0" t="0" r="r" b="b"/>
              <a:pathLst>
                <a:path w="522" h="66">
                  <a:moveTo>
                    <a:pt x="0" y="0"/>
                  </a:moveTo>
                  <a:lnTo>
                    <a:pt x="312" y="18"/>
                  </a:lnTo>
                  <a:lnTo>
                    <a:pt x="462" y="48"/>
                  </a:lnTo>
                  <a:lnTo>
                    <a:pt x="522" y="6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5" name="Freeform 77"/>
            <p:cNvSpPr>
              <a:spLocks/>
            </p:cNvSpPr>
            <p:nvPr/>
          </p:nvSpPr>
          <p:spPr bwMode="auto">
            <a:xfrm>
              <a:off x="2178" y="1572"/>
              <a:ext cx="3126" cy="756"/>
            </a:xfrm>
            <a:custGeom>
              <a:avLst/>
              <a:gdLst>
                <a:gd name="T0" fmla="*/ 0 w 3126"/>
                <a:gd name="T1" fmla="*/ 0 h 756"/>
                <a:gd name="T2" fmla="*/ 276 w 3126"/>
                <a:gd name="T3" fmla="*/ 42 h 756"/>
                <a:gd name="T4" fmla="*/ 504 w 3126"/>
                <a:gd name="T5" fmla="*/ 90 h 756"/>
                <a:gd name="T6" fmla="*/ 792 w 3126"/>
                <a:gd name="T7" fmla="*/ 162 h 756"/>
                <a:gd name="T8" fmla="*/ 972 w 3126"/>
                <a:gd name="T9" fmla="*/ 198 h 756"/>
                <a:gd name="T10" fmla="*/ 1482 w 3126"/>
                <a:gd name="T11" fmla="*/ 342 h 756"/>
                <a:gd name="T12" fmla="*/ 1764 w 3126"/>
                <a:gd name="T13" fmla="*/ 468 h 756"/>
                <a:gd name="T14" fmla="*/ 2040 w 3126"/>
                <a:gd name="T15" fmla="*/ 594 h 756"/>
                <a:gd name="T16" fmla="*/ 2424 w 3126"/>
                <a:gd name="T17" fmla="*/ 696 h 756"/>
                <a:gd name="T18" fmla="*/ 2760 w 3126"/>
                <a:gd name="T19" fmla="*/ 720 h 756"/>
                <a:gd name="T20" fmla="*/ 3126 w 3126"/>
                <a:gd name="T21" fmla="*/ 75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6" h="756">
                  <a:moveTo>
                    <a:pt x="0" y="0"/>
                  </a:moveTo>
                  <a:lnTo>
                    <a:pt x="276" y="42"/>
                  </a:lnTo>
                  <a:lnTo>
                    <a:pt x="504" y="90"/>
                  </a:lnTo>
                  <a:lnTo>
                    <a:pt x="792" y="162"/>
                  </a:lnTo>
                  <a:lnTo>
                    <a:pt x="972" y="198"/>
                  </a:lnTo>
                  <a:lnTo>
                    <a:pt x="1482" y="342"/>
                  </a:lnTo>
                  <a:lnTo>
                    <a:pt x="1764" y="468"/>
                  </a:lnTo>
                  <a:lnTo>
                    <a:pt x="2040" y="594"/>
                  </a:lnTo>
                  <a:lnTo>
                    <a:pt x="2424" y="696"/>
                  </a:lnTo>
                  <a:lnTo>
                    <a:pt x="2760" y="720"/>
                  </a:lnTo>
                  <a:lnTo>
                    <a:pt x="3126" y="75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6" name="Freeform 78"/>
            <p:cNvSpPr>
              <a:spLocks/>
            </p:cNvSpPr>
            <p:nvPr/>
          </p:nvSpPr>
          <p:spPr bwMode="auto">
            <a:xfrm>
              <a:off x="480" y="1614"/>
              <a:ext cx="4254" cy="996"/>
            </a:xfrm>
            <a:custGeom>
              <a:avLst/>
              <a:gdLst>
                <a:gd name="T0" fmla="*/ 0 w 4254"/>
                <a:gd name="T1" fmla="*/ 0 h 996"/>
                <a:gd name="T2" fmla="*/ 342 w 4254"/>
                <a:gd name="T3" fmla="*/ 24 h 996"/>
                <a:gd name="T4" fmla="*/ 582 w 4254"/>
                <a:gd name="T5" fmla="*/ 42 h 996"/>
                <a:gd name="T6" fmla="*/ 972 w 4254"/>
                <a:gd name="T7" fmla="*/ 72 h 996"/>
                <a:gd name="T8" fmla="*/ 1176 w 4254"/>
                <a:gd name="T9" fmla="*/ 66 h 996"/>
                <a:gd name="T10" fmla="*/ 1500 w 4254"/>
                <a:gd name="T11" fmla="*/ 174 h 996"/>
                <a:gd name="T12" fmla="*/ 1950 w 4254"/>
                <a:gd name="T13" fmla="*/ 354 h 996"/>
                <a:gd name="T14" fmla="*/ 2280 w 4254"/>
                <a:gd name="T15" fmla="*/ 456 h 996"/>
                <a:gd name="T16" fmla="*/ 2526 w 4254"/>
                <a:gd name="T17" fmla="*/ 516 h 996"/>
                <a:gd name="T18" fmla="*/ 2724 w 4254"/>
                <a:gd name="T19" fmla="*/ 546 h 996"/>
                <a:gd name="T20" fmla="*/ 3072 w 4254"/>
                <a:gd name="T21" fmla="*/ 666 h 996"/>
                <a:gd name="T22" fmla="*/ 3504 w 4254"/>
                <a:gd name="T23" fmla="*/ 798 h 996"/>
                <a:gd name="T24" fmla="*/ 3798 w 4254"/>
                <a:gd name="T25" fmla="*/ 894 h 996"/>
                <a:gd name="T26" fmla="*/ 4254 w 4254"/>
                <a:gd name="T27"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54" h="996">
                  <a:moveTo>
                    <a:pt x="0" y="0"/>
                  </a:moveTo>
                  <a:lnTo>
                    <a:pt x="342" y="24"/>
                  </a:lnTo>
                  <a:lnTo>
                    <a:pt x="582" y="42"/>
                  </a:lnTo>
                  <a:lnTo>
                    <a:pt x="972" y="72"/>
                  </a:lnTo>
                  <a:lnTo>
                    <a:pt x="1176" y="66"/>
                  </a:lnTo>
                  <a:lnTo>
                    <a:pt x="1500" y="174"/>
                  </a:lnTo>
                  <a:lnTo>
                    <a:pt x="1950" y="354"/>
                  </a:lnTo>
                  <a:lnTo>
                    <a:pt x="2280" y="456"/>
                  </a:lnTo>
                  <a:lnTo>
                    <a:pt x="2526" y="516"/>
                  </a:lnTo>
                  <a:lnTo>
                    <a:pt x="2724" y="546"/>
                  </a:lnTo>
                  <a:lnTo>
                    <a:pt x="3072" y="666"/>
                  </a:lnTo>
                  <a:lnTo>
                    <a:pt x="3504" y="798"/>
                  </a:lnTo>
                  <a:lnTo>
                    <a:pt x="3798" y="894"/>
                  </a:lnTo>
                  <a:lnTo>
                    <a:pt x="4254" y="99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7" name="Freeform 79"/>
            <p:cNvSpPr>
              <a:spLocks/>
            </p:cNvSpPr>
            <p:nvPr/>
          </p:nvSpPr>
          <p:spPr bwMode="auto">
            <a:xfrm>
              <a:off x="4368" y="1518"/>
              <a:ext cx="960" cy="186"/>
            </a:xfrm>
            <a:custGeom>
              <a:avLst/>
              <a:gdLst>
                <a:gd name="T0" fmla="*/ 0 w 960"/>
                <a:gd name="T1" fmla="*/ 0 h 186"/>
                <a:gd name="T2" fmla="*/ 288 w 960"/>
                <a:gd name="T3" fmla="*/ 72 h 186"/>
                <a:gd name="T4" fmla="*/ 528 w 960"/>
                <a:gd name="T5" fmla="*/ 138 h 186"/>
                <a:gd name="T6" fmla="*/ 648 w 960"/>
                <a:gd name="T7" fmla="*/ 180 h 186"/>
                <a:gd name="T8" fmla="*/ 960 w 960"/>
                <a:gd name="T9" fmla="*/ 186 h 186"/>
              </a:gdLst>
              <a:ahLst/>
              <a:cxnLst>
                <a:cxn ang="0">
                  <a:pos x="T0" y="T1"/>
                </a:cxn>
                <a:cxn ang="0">
                  <a:pos x="T2" y="T3"/>
                </a:cxn>
                <a:cxn ang="0">
                  <a:pos x="T4" y="T5"/>
                </a:cxn>
                <a:cxn ang="0">
                  <a:pos x="T6" y="T7"/>
                </a:cxn>
                <a:cxn ang="0">
                  <a:pos x="T8" y="T9"/>
                </a:cxn>
              </a:cxnLst>
              <a:rect l="0" t="0" r="r" b="b"/>
              <a:pathLst>
                <a:path w="960" h="186">
                  <a:moveTo>
                    <a:pt x="0" y="0"/>
                  </a:moveTo>
                  <a:lnTo>
                    <a:pt x="288" y="72"/>
                  </a:lnTo>
                  <a:lnTo>
                    <a:pt x="528" y="138"/>
                  </a:lnTo>
                  <a:lnTo>
                    <a:pt x="648" y="180"/>
                  </a:lnTo>
                  <a:lnTo>
                    <a:pt x="960" y="18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8" name="Freeform 80"/>
            <p:cNvSpPr>
              <a:spLocks/>
            </p:cNvSpPr>
            <p:nvPr/>
          </p:nvSpPr>
          <p:spPr bwMode="auto">
            <a:xfrm>
              <a:off x="3504" y="1506"/>
              <a:ext cx="1806" cy="522"/>
            </a:xfrm>
            <a:custGeom>
              <a:avLst/>
              <a:gdLst>
                <a:gd name="T0" fmla="*/ 0 w 1746"/>
                <a:gd name="T1" fmla="*/ 0 h 522"/>
                <a:gd name="T2" fmla="*/ 306 w 1746"/>
                <a:gd name="T3" fmla="*/ 126 h 522"/>
                <a:gd name="T4" fmla="*/ 570 w 1746"/>
                <a:gd name="T5" fmla="*/ 222 h 522"/>
                <a:gd name="T6" fmla="*/ 840 w 1746"/>
                <a:gd name="T7" fmla="*/ 318 h 522"/>
                <a:gd name="T8" fmla="*/ 1086 w 1746"/>
                <a:gd name="T9" fmla="*/ 414 h 522"/>
                <a:gd name="T10" fmla="*/ 1284 w 1746"/>
                <a:gd name="T11" fmla="*/ 444 h 522"/>
                <a:gd name="T12" fmla="*/ 1440 w 1746"/>
                <a:gd name="T13" fmla="*/ 480 h 522"/>
                <a:gd name="T14" fmla="*/ 1746 w 1746"/>
                <a:gd name="T15" fmla="*/ 522 h 5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6" h="522">
                  <a:moveTo>
                    <a:pt x="0" y="0"/>
                  </a:moveTo>
                  <a:lnTo>
                    <a:pt x="306" y="126"/>
                  </a:lnTo>
                  <a:lnTo>
                    <a:pt x="570" y="222"/>
                  </a:lnTo>
                  <a:lnTo>
                    <a:pt x="840" y="318"/>
                  </a:lnTo>
                  <a:lnTo>
                    <a:pt x="1086" y="414"/>
                  </a:lnTo>
                  <a:lnTo>
                    <a:pt x="1284" y="444"/>
                  </a:lnTo>
                  <a:lnTo>
                    <a:pt x="1440" y="480"/>
                  </a:lnTo>
                  <a:lnTo>
                    <a:pt x="1746" y="522"/>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89" name="Freeform 81"/>
            <p:cNvSpPr>
              <a:spLocks/>
            </p:cNvSpPr>
            <p:nvPr/>
          </p:nvSpPr>
          <p:spPr bwMode="auto">
            <a:xfrm>
              <a:off x="4830" y="1152"/>
              <a:ext cx="516" cy="102"/>
            </a:xfrm>
            <a:custGeom>
              <a:avLst/>
              <a:gdLst>
                <a:gd name="T0" fmla="*/ 0 w 516"/>
                <a:gd name="T1" fmla="*/ 0 h 102"/>
                <a:gd name="T2" fmla="*/ 216 w 516"/>
                <a:gd name="T3" fmla="*/ 24 h 102"/>
                <a:gd name="T4" fmla="*/ 396 w 516"/>
                <a:gd name="T5" fmla="*/ 66 h 102"/>
                <a:gd name="T6" fmla="*/ 516 w 516"/>
                <a:gd name="T7" fmla="*/ 102 h 102"/>
              </a:gdLst>
              <a:ahLst/>
              <a:cxnLst>
                <a:cxn ang="0">
                  <a:pos x="T0" y="T1"/>
                </a:cxn>
                <a:cxn ang="0">
                  <a:pos x="T2" y="T3"/>
                </a:cxn>
                <a:cxn ang="0">
                  <a:pos x="T4" y="T5"/>
                </a:cxn>
                <a:cxn ang="0">
                  <a:pos x="T6" y="T7"/>
                </a:cxn>
              </a:cxnLst>
              <a:rect l="0" t="0" r="r" b="b"/>
              <a:pathLst>
                <a:path w="516" h="102">
                  <a:moveTo>
                    <a:pt x="0" y="0"/>
                  </a:moveTo>
                  <a:lnTo>
                    <a:pt x="216" y="24"/>
                  </a:lnTo>
                  <a:lnTo>
                    <a:pt x="396" y="66"/>
                  </a:lnTo>
                  <a:lnTo>
                    <a:pt x="516" y="102"/>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90" name="Freeform 82"/>
            <p:cNvSpPr>
              <a:spLocks/>
            </p:cNvSpPr>
            <p:nvPr/>
          </p:nvSpPr>
          <p:spPr bwMode="auto">
            <a:xfrm>
              <a:off x="4734" y="1350"/>
              <a:ext cx="624" cy="126"/>
            </a:xfrm>
            <a:custGeom>
              <a:avLst/>
              <a:gdLst>
                <a:gd name="T0" fmla="*/ 0 w 624"/>
                <a:gd name="T1" fmla="*/ 0 h 126"/>
                <a:gd name="T2" fmla="*/ 180 w 624"/>
                <a:gd name="T3" fmla="*/ 54 h 126"/>
                <a:gd name="T4" fmla="*/ 462 w 624"/>
                <a:gd name="T5" fmla="*/ 84 h 126"/>
                <a:gd name="T6" fmla="*/ 624 w 624"/>
                <a:gd name="T7" fmla="*/ 126 h 126"/>
              </a:gdLst>
              <a:ahLst/>
              <a:cxnLst>
                <a:cxn ang="0">
                  <a:pos x="T0" y="T1"/>
                </a:cxn>
                <a:cxn ang="0">
                  <a:pos x="T2" y="T3"/>
                </a:cxn>
                <a:cxn ang="0">
                  <a:pos x="T4" y="T5"/>
                </a:cxn>
                <a:cxn ang="0">
                  <a:pos x="T6" y="T7"/>
                </a:cxn>
              </a:cxnLst>
              <a:rect l="0" t="0" r="r" b="b"/>
              <a:pathLst>
                <a:path w="624" h="126">
                  <a:moveTo>
                    <a:pt x="0" y="0"/>
                  </a:moveTo>
                  <a:lnTo>
                    <a:pt x="180" y="54"/>
                  </a:lnTo>
                  <a:lnTo>
                    <a:pt x="462" y="84"/>
                  </a:lnTo>
                  <a:lnTo>
                    <a:pt x="624" y="12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7810" name="Rectangle 2"/>
          <p:cNvSpPr>
            <a:spLocks noGrp="1" noChangeArrowheads="1"/>
          </p:cNvSpPr>
          <p:nvPr>
            <p:ph type="title"/>
          </p:nvPr>
        </p:nvSpPr>
        <p:spPr/>
        <p:txBody>
          <a:bodyPr/>
          <a:lstStyle/>
          <a:p>
            <a:r>
              <a:rPr lang="en-US" altLang="en-US"/>
              <a:t>Well Log Correlation: Example 2</a:t>
            </a:r>
          </a:p>
        </p:txBody>
      </p:sp>
      <p:sp>
        <p:nvSpPr>
          <p:cNvPr id="247891" name="Text Box 83"/>
          <p:cNvSpPr txBox="1">
            <a:spLocks noChangeArrowheads="1"/>
          </p:cNvSpPr>
          <p:nvPr/>
        </p:nvSpPr>
        <p:spPr bwMode="auto">
          <a:xfrm>
            <a:off x="531813" y="1116013"/>
            <a:ext cx="7880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tabLst>
                <a:tab pos="396875" algn="l"/>
              </a:tabLst>
            </a:pPr>
            <a:r>
              <a:rPr lang="en-US" altLang="en-US" sz="2000" b="1" dirty="0">
                <a:latin typeface="Tahoma" panose="020B0604030504040204" pitchFamily="34" charset="0"/>
              </a:rPr>
              <a:t>With only a few, widely spaced wells, there are many </a:t>
            </a:r>
            <a:r>
              <a:rPr lang="en-US" altLang="en-US" sz="2000" b="1" dirty="0" smtClean="0">
                <a:latin typeface="Tahoma" panose="020B0604030504040204" pitchFamily="34" charset="0"/>
              </a:rPr>
              <a:t>	ways to </a:t>
            </a:r>
            <a:r>
              <a:rPr lang="en-US" altLang="en-US" sz="2000" b="1" dirty="0">
                <a:latin typeface="Tahoma" panose="020B0604030504040204" pitchFamily="34" charset="0"/>
              </a:rPr>
              <a:t>correlate between wells.</a:t>
            </a:r>
          </a:p>
        </p:txBody>
      </p:sp>
      <p:sp>
        <p:nvSpPr>
          <p:cNvPr id="247892" name="Text Box 84"/>
          <p:cNvSpPr txBox="1">
            <a:spLocks noChangeArrowheads="1"/>
          </p:cNvSpPr>
          <p:nvPr/>
        </p:nvSpPr>
        <p:spPr bwMode="auto">
          <a:xfrm>
            <a:off x="830263" y="4903788"/>
            <a:ext cx="3287712" cy="396875"/>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a:latin typeface="Sylfaen" panose="010A0502050306030303" pitchFamily="18" charset="0"/>
              </a:rPr>
              <a:t>Another Possible Correlation</a:t>
            </a:r>
          </a:p>
        </p:txBody>
      </p:sp>
      <p:sp>
        <p:nvSpPr>
          <p:cNvPr id="247893" name="Text Box 85"/>
          <p:cNvSpPr txBox="1">
            <a:spLocks noChangeArrowheads="1"/>
          </p:cNvSpPr>
          <p:nvPr/>
        </p:nvSpPr>
        <p:spPr bwMode="auto">
          <a:xfrm>
            <a:off x="927100"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A</a:t>
            </a:r>
          </a:p>
        </p:txBody>
      </p:sp>
      <p:sp>
        <p:nvSpPr>
          <p:cNvPr id="247894" name="Text Box 86"/>
          <p:cNvSpPr txBox="1">
            <a:spLocks noChangeArrowheads="1"/>
          </p:cNvSpPr>
          <p:nvPr/>
        </p:nvSpPr>
        <p:spPr bwMode="auto">
          <a:xfrm>
            <a:off x="2035175" y="2009775"/>
            <a:ext cx="755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B</a:t>
            </a:r>
          </a:p>
        </p:txBody>
      </p:sp>
      <p:sp>
        <p:nvSpPr>
          <p:cNvPr id="247895" name="Text Box 87"/>
          <p:cNvSpPr txBox="1">
            <a:spLocks noChangeArrowheads="1"/>
          </p:cNvSpPr>
          <p:nvPr/>
        </p:nvSpPr>
        <p:spPr bwMode="auto">
          <a:xfrm>
            <a:off x="4306888" y="2009775"/>
            <a:ext cx="752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C</a:t>
            </a:r>
          </a:p>
        </p:txBody>
      </p:sp>
      <p:sp>
        <p:nvSpPr>
          <p:cNvPr id="247896" name="Text Box 88"/>
          <p:cNvSpPr txBox="1">
            <a:spLocks noChangeArrowheads="1"/>
          </p:cNvSpPr>
          <p:nvPr/>
        </p:nvSpPr>
        <p:spPr bwMode="auto">
          <a:xfrm>
            <a:off x="7723188" y="2009775"/>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D</a:t>
            </a:r>
          </a:p>
        </p:txBody>
      </p:sp>
      <p:sp>
        <p:nvSpPr>
          <p:cNvPr id="247897" name="Text Box 89"/>
          <p:cNvSpPr txBox="1">
            <a:spLocks noChangeArrowheads="1"/>
          </p:cNvSpPr>
          <p:nvPr/>
        </p:nvSpPr>
        <p:spPr bwMode="auto">
          <a:xfrm>
            <a:off x="774700" y="5681741"/>
            <a:ext cx="2730500" cy="336550"/>
          </a:xfrm>
          <a:prstGeom prst="rect">
            <a:avLst/>
          </a:prstGeom>
          <a:solidFill>
            <a:schemeClr val="bg1"/>
          </a:solidFill>
          <a:ln>
            <a:noFill/>
          </a:ln>
          <a:effec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47898" name="Text Box 90"/>
          <p:cNvSpPr txBox="1">
            <a:spLocks noChangeArrowheads="1"/>
          </p:cNvSpPr>
          <p:nvPr/>
        </p:nvSpPr>
        <p:spPr bwMode="auto">
          <a:xfrm>
            <a:off x="774700" y="5422979"/>
            <a:ext cx="1892300" cy="260350"/>
          </a:xfrm>
          <a:prstGeom prst="rect">
            <a:avLst/>
          </a:prstGeom>
          <a:solidFill>
            <a:schemeClr val="bg1"/>
          </a:solidFill>
          <a:ln>
            <a:noFill/>
          </a:ln>
          <a:effectLst/>
        </p:spPr>
        <p:txBody>
          <a:bodyPr wrap="none">
            <a:spAutoFit/>
          </a:bodyPr>
          <a:lstStyle/>
          <a:p>
            <a:r>
              <a:rPr lang="en-US" altLang="en-US" sz="1100" b="1" dirty="0">
                <a:latin typeface="Arial" panose="020B0604020202020204" pitchFamily="34" charset="0"/>
              </a:rPr>
              <a:t>based on </a:t>
            </a:r>
            <a:r>
              <a:rPr lang="en-US" altLang="en-US" sz="1100" b="1" dirty="0" err="1">
                <a:latin typeface="Arial" panose="020B0604020202020204" pitchFamily="34" charset="0"/>
              </a:rPr>
              <a:t>Ramsayer</a:t>
            </a:r>
            <a:r>
              <a:rPr lang="en-US" altLang="en-US" sz="1100" b="1" dirty="0">
                <a:latin typeface="Arial" panose="020B0604020202020204" pitchFamily="34" charset="0"/>
              </a:rPr>
              <a:t>, 1979</a:t>
            </a:r>
          </a:p>
        </p:txBody>
      </p:sp>
      <p:sp>
        <p:nvSpPr>
          <p:cNvPr id="58" name="Rectangle 57"/>
          <p:cNvSpPr/>
          <p:nvPr/>
        </p:nvSpPr>
        <p:spPr bwMode="auto">
          <a:xfrm>
            <a:off x="745958" y="2298029"/>
            <a:ext cx="7820526" cy="3741823"/>
          </a:xfrm>
          <a:prstGeom prst="rect">
            <a:avLst/>
          </a:pr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63391287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8872" name="Group 40"/>
          <p:cNvGrpSpPr>
            <a:grpSpLocks/>
          </p:cNvGrpSpPr>
          <p:nvPr/>
        </p:nvGrpSpPr>
        <p:grpSpPr bwMode="auto">
          <a:xfrm>
            <a:off x="844550" y="2254250"/>
            <a:ext cx="7340600" cy="3927475"/>
            <a:chOff x="532" y="2056"/>
            <a:chExt cx="4624" cy="1449"/>
          </a:xfrm>
        </p:grpSpPr>
        <p:pic>
          <p:nvPicPr>
            <p:cNvPr id="248857" name="Picture 25"/>
            <p:cNvPicPr>
              <a:picLocks noChangeAspect="1" noChangeArrowheads="1"/>
            </p:cNvPicPr>
            <p:nvPr/>
          </p:nvPicPr>
          <p:blipFill>
            <a:blip r:embed="rId2">
              <a:extLst>
                <a:ext uri="{28A0092B-C50C-407E-A947-70E740481C1C}">
                  <a14:useLocalDpi xmlns:a14="http://schemas.microsoft.com/office/drawing/2010/main" val="0"/>
                </a:ext>
              </a:extLst>
            </a:blip>
            <a:srcRect t="31398" b="18767"/>
            <a:stretch>
              <a:fillRect/>
            </a:stretch>
          </p:blipFill>
          <p:spPr bwMode="auto">
            <a:xfrm>
              <a:off x="532" y="2056"/>
              <a:ext cx="4624"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870" name="Freeform 38"/>
            <p:cNvSpPr>
              <a:spLocks/>
            </p:cNvSpPr>
            <p:nvPr/>
          </p:nvSpPr>
          <p:spPr bwMode="auto">
            <a:xfrm>
              <a:off x="665" y="2565"/>
              <a:ext cx="4485" cy="940"/>
            </a:xfrm>
            <a:custGeom>
              <a:avLst/>
              <a:gdLst>
                <a:gd name="T0" fmla="*/ 0 w 4485"/>
                <a:gd name="T1" fmla="*/ 0 h 940"/>
                <a:gd name="T2" fmla="*/ 445 w 4485"/>
                <a:gd name="T3" fmla="*/ 75 h 940"/>
                <a:gd name="T4" fmla="*/ 820 w 4485"/>
                <a:gd name="T5" fmla="*/ 135 h 940"/>
                <a:gd name="T6" fmla="*/ 1145 w 4485"/>
                <a:gd name="T7" fmla="*/ 165 h 940"/>
                <a:gd name="T8" fmla="*/ 1315 w 4485"/>
                <a:gd name="T9" fmla="*/ 210 h 940"/>
                <a:gd name="T10" fmla="*/ 1475 w 4485"/>
                <a:gd name="T11" fmla="*/ 240 h 940"/>
                <a:gd name="T12" fmla="*/ 1600 w 4485"/>
                <a:gd name="T13" fmla="*/ 265 h 940"/>
                <a:gd name="T14" fmla="*/ 1705 w 4485"/>
                <a:gd name="T15" fmla="*/ 270 h 940"/>
                <a:gd name="T16" fmla="*/ 2070 w 4485"/>
                <a:gd name="T17" fmla="*/ 295 h 940"/>
                <a:gd name="T18" fmla="*/ 2495 w 4485"/>
                <a:gd name="T19" fmla="*/ 390 h 940"/>
                <a:gd name="T20" fmla="*/ 2810 w 4485"/>
                <a:gd name="T21" fmla="*/ 440 h 940"/>
                <a:gd name="T22" fmla="*/ 3175 w 4485"/>
                <a:gd name="T23" fmla="*/ 495 h 940"/>
                <a:gd name="T24" fmla="*/ 3470 w 4485"/>
                <a:gd name="T25" fmla="*/ 515 h 940"/>
                <a:gd name="T26" fmla="*/ 3870 w 4485"/>
                <a:gd name="T27" fmla="*/ 575 h 940"/>
                <a:gd name="T28" fmla="*/ 4095 w 4485"/>
                <a:gd name="T29" fmla="*/ 615 h 940"/>
                <a:gd name="T30" fmla="*/ 4190 w 4485"/>
                <a:gd name="T31" fmla="*/ 625 h 940"/>
                <a:gd name="T32" fmla="*/ 4255 w 4485"/>
                <a:gd name="T33" fmla="*/ 675 h 940"/>
                <a:gd name="T34" fmla="*/ 4375 w 4485"/>
                <a:gd name="T35" fmla="*/ 725 h 940"/>
                <a:gd name="T36" fmla="*/ 4485 w 4485"/>
                <a:gd name="T37" fmla="*/ 750 h 940"/>
                <a:gd name="T38" fmla="*/ 4485 w 4485"/>
                <a:gd name="T39" fmla="*/ 940 h 940"/>
                <a:gd name="T40" fmla="*/ 0 w 4485"/>
                <a:gd name="T41" fmla="*/ 940 h 940"/>
                <a:gd name="T42" fmla="*/ 0 w 4485"/>
                <a:gd name="T43"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85" h="940">
                  <a:moveTo>
                    <a:pt x="0" y="0"/>
                  </a:moveTo>
                  <a:lnTo>
                    <a:pt x="445" y="75"/>
                  </a:lnTo>
                  <a:lnTo>
                    <a:pt x="820" y="135"/>
                  </a:lnTo>
                  <a:lnTo>
                    <a:pt x="1145" y="165"/>
                  </a:lnTo>
                  <a:lnTo>
                    <a:pt x="1315" y="210"/>
                  </a:lnTo>
                  <a:lnTo>
                    <a:pt x="1475" y="240"/>
                  </a:lnTo>
                  <a:lnTo>
                    <a:pt x="1600" y="265"/>
                  </a:lnTo>
                  <a:lnTo>
                    <a:pt x="1705" y="270"/>
                  </a:lnTo>
                  <a:lnTo>
                    <a:pt x="2070" y="295"/>
                  </a:lnTo>
                  <a:lnTo>
                    <a:pt x="2495" y="390"/>
                  </a:lnTo>
                  <a:lnTo>
                    <a:pt x="2810" y="440"/>
                  </a:lnTo>
                  <a:lnTo>
                    <a:pt x="3175" y="495"/>
                  </a:lnTo>
                  <a:lnTo>
                    <a:pt x="3470" y="515"/>
                  </a:lnTo>
                  <a:lnTo>
                    <a:pt x="3870" y="575"/>
                  </a:lnTo>
                  <a:lnTo>
                    <a:pt x="4095" y="615"/>
                  </a:lnTo>
                  <a:lnTo>
                    <a:pt x="4190" y="625"/>
                  </a:lnTo>
                  <a:lnTo>
                    <a:pt x="4255" y="675"/>
                  </a:lnTo>
                  <a:lnTo>
                    <a:pt x="4375" y="725"/>
                  </a:lnTo>
                  <a:lnTo>
                    <a:pt x="4485" y="750"/>
                  </a:lnTo>
                  <a:lnTo>
                    <a:pt x="4485" y="940"/>
                  </a:lnTo>
                  <a:lnTo>
                    <a:pt x="0" y="940"/>
                  </a:lnTo>
                  <a:lnTo>
                    <a:pt x="0" y="0"/>
                  </a:lnTo>
                  <a:close/>
                </a:path>
              </a:pathLst>
            </a:custGeom>
            <a:solidFill>
              <a:srgbClr val="292929">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871" name="Freeform 39"/>
            <p:cNvSpPr>
              <a:spLocks/>
            </p:cNvSpPr>
            <p:nvPr/>
          </p:nvSpPr>
          <p:spPr bwMode="auto">
            <a:xfrm>
              <a:off x="655" y="2060"/>
              <a:ext cx="4495" cy="1120"/>
            </a:xfrm>
            <a:custGeom>
              <a:avLst/>
              <a:gdLst>
                <a:gd name="T0" fmla="*/ 5 w 4495"/>
                <a:gd name="T1" fmla="*/ 430 h 1120"/>
                <a:gd name="T2" fmla="*/ 270 w 4495"/>
                <a:gd name="T3" fmla="*/ 455 h 1120"/>
                <a:gd name="T4" fmla="*/ 540 w 4495"/>
                <a:gd name="T5" fmla="*/ 480 h 1120"/>
                <a:gd name="T6" fmla="*/ 705 w 4495"/>
                <a:gd name="T7" fmla="*/ 520 h 1120"/>
                <a:gd name="T8" fmla="*/ 905 w 4495"/>
                <a:gd name="T9" fmla="*/ 530 h 1120"/>
                <a:gd name="T10" fmla="*/ 1185 w 4495"/>
                <a:gd name="T11" fmla="*/ 550 h 1120"/>
                <a:gd name="T12" fmla="*/ 1450 w 4495"/>
                <a:gd name="T13" fmla="*/ 590 h 1120"/>
                <a:gd name="T14" fmla="*/ 1660 w 4495"/>
                <a:gd name="T15" fmla="*/ 590 h 1120"/>
                <a:gd name="T16" fmla="*/ 1935 w 4495"/>
                <a:gd name="T17" fmla="*/ 635 h 1120"/>
                <a:gd name="T18" fmla="*/ 2235 w 4495"/>
                <a:gd name="T19" fmla="*/ 645 h 1120"/>
                <a:gd name="T20" fmla="*/ 2415 w 4495"/>
                <a:gd name="T21" fmla="*/ 675 h 1120"/>
                <a:gd name="T22" fmla="*/ 2535 w 4495"/>
                <a:gd name="T23" fmla="*/ 710 h 1120"/>
                <a:gd name="T24" fmla="*/ 2795 w 4495"/>
                <a:gd name="T25" fmla="*/ 740 h 1120"/>
                <a:gd name="T26" fmla="*/ 2995 w 4495"/>
                <a:gd name="T27" fmla="*/ 765 h 1120"/>
                <a:gd name="T28" fmla="*/ 3125 w 4495"/>
                <a:gd name="T29" fmla="*/ 765 h 1120"/>
                <a:gd name="T30" fmla="*/ 3320 w 4495"/>
                <a:gd name="T31" fmla="*/ 780 h 1120"/>
                <a:gd name="T32" fmla="*/ 3545 w 4495"/>
                <a:gd name="T33" fmla="*/ 835 h 1120"/>
                <a:gd name="T34" fmla="*/ 3710 w 4495"/>
                <a:gd name="T35" fmla="*/ 895 h 1120"/>
                <a:gd name="T36" fmla="*/ 3870 w 4495"/>
                <a:gd name="T37" fmla="*/ 910 h 1120"/>
                <a:gd name="T38" fmla="*/ 3980 w 4495"/>
                <a:gd name="T39" fmla="*/ 950 h 1120"/>
                <a:gd name="T40" fmla="*/ 4145 w 4495"/>
                <a:gd name="T41" fmla="*/ 1000 h 1120"/>
                <a:gd name="T42" fmla="*/ 4300 w 4495"/>
                <a:gd name="T43" fmla="*/ 1045 h 1120"/>
                <a:gd name="T44" fmla="*/ 4495 w 4495"/>
                <a:gd name="T45" fmla="*/ 1120 h 1120"/>
                <a:gd name="T46" fmla="*/ 4495 w 4495"/>
                <a:gd name="T47" fmla="*/ 0 h 1120"/>
                <a:gd name="T48" fmla="*/ 0 w 4495"/>
                <a:gd name="T49" fmla="*/ 0 h 1120"/>
                <a:gd name="T50" fmla="*/ 5 w 4495"/>
                <a:gd name="T51" fmla="*/ 43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95" h="1120">
                  <a:moveTo>
                    <a:pt x="5" y="430"/>
                  </a:moveTo>
                  <a:lnTo>
                    <a:pt x="270" y="455"/>
                  </a:lnTo>
                  <a:lnTo>
                    <a:pt x="540" y="480"/>
                  </a:lnTo>
                  <a:lnTo>
                    <a:pt x="705" y="520"/>
                  </a:lnTo>
                  <a:lnTo>
                    <a:pt x="905" y="530"/>
                  </a:lnTo>
                  <a:lnTo>
                    <a:pt x="1185" y="550"/>
                  </a:lnTo>
                  <a:lnTo>
                    <a:pt x="1450" y="590"/>
                  </a:lnTo>
                  <a:lnTo>
                    <a:pt x="1660" y="590"/>
                  </a:lnTo>
                  <a:lnTo>
                    <a:pt x="1935" y="635"/>
                  </a:lnTo>
                  <a:lnTo>
                    <a:pt x="2235" y="645"/>
                  </a:lnTo>
                  <a:lnTo>
                    <a:pt x="2415" y="675"/>
                  </a:lnTo>
                  <a:lnTo>
                    <a:pt x="2535" y="710"/>
                  </a:lnTo>
                  <a:lnTo>
                    <a:pt x="2795" y="740"/>
                  </a:lnTo>
                  <a:lnTo>
                    <a:pt x="2995" y="765"/>
                  </a:lnTo>
                  <a:lnTo>
                    <a:pt x="3125" y="765"/>
                  </a:lnTo>
                  <a:lnTo>
                    <a:pt x="3320" y="780"/>
                  </a:lnTo>
                  <a:lnTo>
                    <a:pt x="3545" y="835"/>
                  </a:lnTo>
                  <a:lnTo>
                    <a:pt x="3710" y="895"/>
                  </a:lnTo>
                  <a:lnTo>
                    <a:pt x="3870" y="910"/>
                  </a:lnTo>
                  <a:lnTo>
                    <a:pt x="3980" y="950"/>
                  </a:lnTo>
                  <a:lnTo>
                    <a:pt x="4145" y="1000"/>
                  </a:lnTo>
                  <a:lnTo>
                    <a:pt x="4300" y="1045"/>
                  </a:lnTo>
                  <a:lnTo>
                    <a:pt x="4495" y="1120"/>
                  </a:lnTo>
                  <a:lnTo>
                    <a:pt x="4495" y="0"/>
                  </a:lnTo>
                  <a:lnTo>
                    <a:pt x="0" y="0"/>
                  </a:lnTo>
                  <a:lnTo>
                    <a:pt x="5" y="430"/>
                  </a:lnTo>
                  <a:close/>
                </a:path>
              </a:pathLst>
            </a:custGeom>
            <a:solidFill>
              <a:srgbClr val="292929">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8834" name="Rectangle 2"/>
          <p:cNvSpPr>
            <a:spLocks noGrp="1" noChangeArrowheads="1"/>
          </p:cNvSpPr>
          <p:nvPr>
            <p:ph type="title"/>
          </p:nvPr>
        </p:nvSpPr>
        <p:spPr/>
        <p:txBody>
          <a:bodyPr/>
          <a:lstStyle/>
          <a:p>
            <a:r>
              <a:rPr lang="en-US" altLang="en-US"/>
              <a:t>Well Log Correlation: Example 2</a:t>
            </a:r>
          </a:p>
        </p:txBody>
      </p:sp>
      <p:sp>
        <p:nvSpPr>
          <p:cNvPr id="248836" name="Text Box 4"/>
          <p:cNvSpPr txBox="1">
            <a:spLocks noChangeArrowheads="1"/>
          </p:cNvSpPr>
          <p:nvPr/>
        </p:nvSpPr>
        <p:spPr bwMode="auto">
          <a:xfrm>
            <a:off x="531813" y="1116013"/>
            <a:ext cx="7880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tabLst>
                <a:tab pos="396875" algn="l"/>
              </a:tabLst>
            </a:pPr>
            <a:r>
              <a:rPr lang="en-US" altLang="en-US" sz="2000" b="1" dirty="0">
                <a:latin typeface="Tahoma" panose="020B0604030504040204" pitchFamily="34" charset="0"/>
              </a:rPr>
              <a:t>Since seismic reflection tend to parallel stratal surfaces, </a:t>
            </a:r>
            <a:r>
              <a:rPr lang="en-US" altLang="en-US" sz="2000" b="1" dirty="0" smtClean="0">
                <a:latin typeface="Tahoma" panose="020B0604030504040204" pitchFamily="34" charset="0"/>
              </a:rPr>
              <a:t>	they </a:t>
            </a:r>
            <a:r>
              <a:rPr lang="en-US" altLang="en-US" sz="2000" b="1" dirty="0">
                <a:latin typeface="Tahoma" panose="020B0604030504040204" pitchFamily="34" charset="0"/>
              </a:rPr>
              <a:t>can give us valuable insights</a:t>
            </a:r>
          </a:p>
        </p:txBody>
      </p:sp>
      <p:sp>
        <p:nvSpPr>
          <p:cNvPr id="248853" name="Text Box 21"/>
          <p:cNvSpPr txBox="1">
            <a:spLocks noChangeArrowheads="1"/>
          </p:cNvSpPr>
          <p:nvPr/>
        </p:nvSpPr>
        <p:spPr bwMode="auto">
          <a:xfrm>
            <a:off x="3016250" y="1809750"/>
            <a:ext cx="75854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C</a:t>
            </a:r>
          </a:p>
        </p:txBody>
      </p:sp>
      <p:sp>
        <p:nvSpPr>
          <p:cNvPr id="248854" name="Text Box 22"/>
          <p:cNvSpPr txBox="1">
            <a:spLocks noChangeArrowheads="1"/>
          </p:cNvSpPr>
          <p:nvPr/>
        </p:nvSpPr>
        <p:spPr bwMode="auto">
          <a:xfrm>
            <a:off x="5749925" y="1809750"/>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solidFill>
                  <a:srgbClr val="FF0000"/>
                </a:solidFill>
                <a:latin typeface="Tahoma" panose="020B0604030504040204" pitchFamily="34" charset="0"/>
              </a:rPr>
              <a:t>Well D</a:t>
            </a:r>
          </a:p>
        </p:txBody>
      </p:sp>
      <p:sp>
        <p:nvSpPr>
          <p:cNvPr id="248860" name="Line 28"/>
          <p:cNvSpPr>
            <a:spLocks noChangeShapeType="1"/>
          </p:cNvSpPr>
          <p:nvPr/>
        </p:nvSpPr>
        <p:spPr bwMode="auto">
          <a:xfrm>
            <a:off x="3400425" y="2114550"/>
            <a:ext cx="0" cy="2433638"/>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861" name="Line 29"/>
          <p:cNvSpPr>
            <a:spLocks noChangeShapeType="1"/>
          </p:cNvSpPr>
          <p:nvPr/>
        </p:nvSpPr>
        <p:spPr bwMode="auto">
          <a:xfrm>
            <a:off x="6118225" y="2114550"/>
            <a:ext cx="0" cy="2957513"/>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890" name="Text Box 58"/>
          <p:cNvSpPr txBox="1">
            <a:spLocks noChangeArrowheads="1"/>
          </p:cNvSpPr>
          <p:nvPr/>
        </p:nvSpPr>
        <p:spPr bwMode="auto">
          <a:xfrm>
            <a:off x="858170" y="5838157"/>
            <a:ext cx="27305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48891" name="Text Box 59"/>
          <p:cNvSpPr txBox="1">
            <a:spLocks noChangeArrowheads="1"/>
          </p:cNvSpPr>
          <p:nvPr/>
        </p:nvSpPr>
        <p:spPr bwMode="auto">
          <a:xfrm>
            <a:off x="858170" y="5579395"/>
            <a:ext cx="1239837" cy="260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100" b="1" dirty="0" err="1">
                <a:latin typeface="Arial" panose="020B0604020202020204" pitchFamily="34" charset="0"/>
              </a:rPr>
              <a:t>Ramsayer</a:t>
            </a:r>
            <a:r>
              <a:rPr lang="en-US" altLang="en-US" sz="1100" b="1" dirty="0">
                <a:latin typeface="Arial" panose="020B0604020202020204" pitchFamily="34" charset="0"/>
              </a:rPr>
              <a:t>, 1979</a:t>
            </a:r>
          </a:p>
        </p:txBody>
      </p:sp>
      <p:sp>
        <p:nvSpPr>
          <p:cNvPr id="14" name="Rectangle 13"/>
          <p:cNvSpPr/>
          <p:nvPr/>
        </p:nvSpPr>
        <p:spPr bwMode="auto">
          <a:xfrm>
            <a:off x="830179" y="2249905"/>
            <a:ext cx="7375358" cy="3958390"/>
          </a:xfrm>
          <a:prstGeom prst="rect">
            <a:avLst/>
          </a:pr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15049986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914" name="Rectangle 58"/>
          <p:cNvSpPr>
            <a:spLocks noChangeArrowheads="1"/>
          </p:cNvSpPr>
          <p:nvPr/>
        </p:nvSpPr>
        <p:spPr bwMode="auto">
          <a:xfrm>
            <a:off x="322263" y="1163638"/>
            <a:ext cx="8332787" cy="4976812"/>
          </a:xfrm>
          <a:prstGeom prst="rect">
            <a:avLst/>
          </a:prstGeom>
          <a:solidFill>
            <a:schemeClr val="bg1"/>
          </a:solidFill>
          <a:ln w="57150">
            <a:solidFill>
              <a:schemeClr val="tx1"/>
            </a:solidFill>
            <a:miter lim="800000"/>
            <a:headEnd/>
            <a:tailEnd/>
          </a:ln>
          <a:effectLst/>
        </p:spPr>
        <p:txBody>
          <a:bodyPr wrap="none" anchor="ctr"/>
          <a:lstStyle/>
          <a:p>
            <a:endParaRPr lang="en-US"/>
          </a:p>
        </p:txBody>
      </p:sp>
      <p:sp>
        <p:nvSpPr>
          <p:cNvPr id="249858" name="Rectangle 2"/>
          <p:cNvSpPr>
            <a:spLocks noGrp="1" noChangeArrowheads="1"/>
          </p:cNvSpPr>
          <p:nvPr>
            <p:ph type="title"/>
          </p:nvPr>
        </p:nvSpPr>
        <p:spPr/>
        <p:txBody>
          <a:bodyPr/>
          <a:lstStyle/>
          <a:p>
            <a:r>
              <a:rPr lang="en-US" altLang="en-US"/>
              <a:t>Well Log Correlation: Example 2</a:t>
            </a:r>
          </a:p>
        </p:txBody>
      </p:sp>
      <p:sp>
        <p:nvSpPr>
          <p:cNvPr id="249861" name="Freeform 5" descr="Dashed horizontal"/>
          <p:cNvSpPr>
            <a:spLocks/>
          </p:cNvSpPr>
          <p:nvPr/>
        </p:nvSpPr>
        <p:spPr bwMode="auto">
          <a:xfrm>
            <a:off x="1074738" y="1879600"/>
            <a:ext cx="7516812" cy="4014788"/>
          </a:xfrm>
          <a:custGeom>
            <a:avLst/>
            <a:gdLst>
              <a:gd name="T0" fmla="*/ 73 w 4735"/>
              <a:gd name="T1" fmla="*/ 0 h 2529"/>
              <a:gd name="T2" fmla="*/ 311 w 4735"/>
              <a:gd name="T3" fmla="*/ 7 h 2529"/>
              <a:gd name="T4" fmla="*/ 781 w 4735"/>
              <a:gd name="T5" fmla="*/ 151 h 2529"/>
              <a:gd name="T6" fmla="*/ 955 w 4735"/>
              <a:gd name="T7" fmla="*/ 180 h 2529"/>
              <a:gd name="T8" fmla="*/ 2205 w 4735"/>
              <a:gd name="T9" fmla="*/ 701 h 2529"/>
              <a:gd name="T10" fmla="*/ 2393 w 4735"/>
              <a:gd name="T11" fmla="*/ 715 h 2529"/>
              <a:gd name="T12" fmla="*/ 4186 w 4735"/>
              <a:gd name="T13" fmla="*/ 1286 h 2529"/>
              <a:gd name="T14" fmla="*/ 4403 w 4735"/>
              <a:gd name="T15" fmla="*/ 1344 h 2529"/>
              <a:gd name="T16" fmla="*/ 4735 w 4735"/>
              <a:gd name="T17" fmla="*/ 1366 h 2529"/>
              <a:gd name="T18" fmla="*/ 4735 w 4735"/>
              <a:gd name="T19" fmla="*/ 2529 h 2529"/>
              <a:gd name="T20" fmla="*/ 4388 w 4735"/>
              <a:gd name="T21" fmla="*/ 2529 h 2529"/>
              <a:gd name="T22" fmla="*/ 2371 w 4735"/>
              <a:gd name="T23" fmla="*/ 1691 h 2529"/>
              <a:gd name="T24" fmla="*/ 2227 w 4735"/>
              <a:gd name="T25" fmla="*/ 1705 h 2529"/>
              <a:gd name="T26" fmla="*/ 926 w 4735"/>
              <a:gd name="T27" fmla="*/ 910 h 2529"/>
              <a:gd name="T28" fmla="*/ 752 w 4735"/>
              <a:gd name="T29" fmla="*/ 896 h 2529"/>
              <a:gd name="T30" fmla="*/ 246 w 4735"/>
              <a:gd name="T31" fmla="*/ 730 h 2529"/>
              <a:gd name="T32" fmla="*/ 51 w 4735"/>
              <a:gd name="T33" fmla="*/ 730 h 2529"/>
              <a:gd name="T34" fmla="*/ 0 w 4735"/>
              <a:gd name="T35" fmla="*/ 730 h 2529"/>
              <a:gd name="T36" fmla="*/ 0 w 4735"/>
              <a:gd name="T37" fmla="*/ 0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35" h="2529">
                <a:moveTo>
                  <a:pt x="73" y="0"/>
                </a:moveTo>
                <a:lnTo>
                  <a:pt x="311" y="7"/>
                </a:lnTo>
                <a:lnTo>
                  <a:pt x="781" y="151"/>
                </a:lnTo>
                <a:lnTo>
                  <a:pt x="955" y="180"/>
                </a:lnTo>
                <a:lnTo>
                  <a:pt x="2205" y="701"/>
                </a:lnTo>
                <a:lnTo>
                  <a:pt x="2393" y="715"/>
                </a:lnTo>
                <a:lnTo>
                  <a:pt x="4186" y="1286"/>
                </a:lnTo>
                <a:lnTo>
                  <a:pt x="4403" y="1344"/>
                </a:lnTo>
                <a:lnTo>
                  <a:pt x="4735" y="1366"/>
                </a:lnTo>
                <a:lnTo>
                  <a:pt x="4735" y="2529"/>
                </a:lnTo>
                <a:lnTo>
                  <a:pt x="4388" y="2529"/>
                </a:lnTo>
                <a:lnTo>
                  <a:pt x="2371" y="1691"/>
                </a:lnTo>
                <a:lnTo>
                  <a:pt x="2227" y="1705"/>
                </a:lnTo>
                <a:lnTo>
                  <a:pt x="926" y="910"/>
                </a:lnTo>
                <a:lnTo>
                  <a:pt x="752" y="896"/>
                </a:lnTo>
                <a:lnTo>
                  <a:pt x="246" y="730"/>
                </a:lnTo>
                <a:lnTo>
                  <a:pt x="51" y="730"/>
                </a:lnTo>
                <a:lnTo>
                  <a:pt x="0" y="730"/>
                </a:lnTo>
                <a:lnTo>
                  <a:pt x="0" y="0"/>
                </a:lnTo>
              </a:path>
            </a:pathLst>
          </a:custGeom>
          <a:pattFill prst="dashHorz">
            <a:fgClr>
              <a:schemeClr val="bg2"/>
            </a:fgClr>
            <a:bgClr>
              <a:srgbClr val="66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2" name="Freeform 6" descr="5%"/>
          <p:cNvSpPr>
            <a:spLocks/>
          </p:cNvSpPr>
          <p:nvPr/>
        </p:nvSpPr>
        <p:spPr bwMode="auto">
          <a:xfrm>
            <a:off x="1190625" y="1920875"/>
            <a:ext cx="5416550" cy="2419350"/>
          </a:xfrm>
          <a:custGeom>
            <a:avLst/>
            <a:gdLst>
              <a:gd name="T0" fmla="*/ 128 w 3412"/>
              <a:gd name="T1" fmla="*/ 0 h 1524"/>
              <a:gd name="T2" fmla="*/ 268 w 3412"/>
              <a:gd name="T3" fmla="*/ 36 h 1524"/>
              <a:gd name="T4" fmla="*/ 712 w 3412"/>
              <a:gd name="T5" fmla="*/ 152 h 1524"/>
              <a:gd name="T6" fmla="*/ 808 w 3412"/>
              <a:gd name="T7" fmla="*/ 144 h 1524"/>
              <a:gd name="T8" fmla="*/ 956 w 3412"/>
              <a:gd name="T9" fmla="*/ 232 h 1524"/>
              <a:gd name="T10" fmla="*/ 1540 w 3412"/>
              <a:gd name="T11" fmla="*/ 552 h 1524"/>
              <a:gd name="T12" fmla="*/ 2152 w 3412"/>
              <a:gd name="T13" fmla="*/ 872 h 1524"/>
              <a:gd name="T14" fmla="*/ 2260 w 3412"/>
              <a:gd name="T15" fmla="*/ 872 h 1524"/>
              <a:gd name="T16" fmla="*/ 2464 w 3412"/>
              <a:gd name="T17" fmla="*/ 980 h 1524"/>
              <a:gd name="T18" fmla="*/ 2976 w 3412"/>
              <a:gd name="T19" fmla="*/ 1272 h 1524"/>
              <a:gd name="T20" fmla="*/ 3412 w 3412"/>
              <a:gd name="T21" fmla="*/ 1524 h 1524"/>
              <a:gd name="T22" fmla="*/ 3208 w 3412"/>
              <a:gd name="T23" fmla="*/ 1424 h 1524"/>
              <a:gd name="T24" fmla="*/ 3220 w 3412"/>
              <a:gd name="T25" fmla="*/ 1464 h 1524"/>
              <a:gd name="T26" fmla="*/ 2800 w 3412"/>
              <a:gd name="T27" fmla="*/ 1216 h 1524"/>
              <a:gd name="T28" fmla="*/ 2800 w 3412"/>
              <a:gd name="T29" fmla="*/ 1244 h 1524"/>
              <a:gd name="T30" fmla="*/ 2264 w 3412"/>
              <a:gd name="T31" fmla="*/ 916 h 1524"/>
              <a:gd name="T32" fmla="*/ 2152 w 3412"/>
              <a:gd name="T33" fmla="*/ 916 h 1524"/>
              <a:gd name="T34" fmla="*/ 2028 w 3412"/>
              <a:gd name="T35" fmla="*/ 860 h 1524"/>
              <a:gd name="T36" fmla="*/ 820 w 3412"/>
              <a:gd name="T37" fmla="*/ 172 h 1524"/>
              <a:gd name="T38" fmla="*/ 716 w 3412"/>
              <a:gd name="T39" fmla="*/ 172 h 1524"/>
              <a:gd name="T40" fmla="*/ 608 w 3412"/>
              <a:gd name="T41" fmla="*/ 156 h 1524"/>
              <a:gd name="T42" fmla="*/ 356 w 3412"/>
              <a:gd name="T43" fmla="*/ 100 h 1524"/>
              <a:gd name="T44" fmla="*/ 132 w 3412"/>
              <a:gd name="T45" fmla="*/ 40 h 1524"/>
              <a:gd name="T46" fmla="*/ 0 w 3412"/>
              <a:gd name="T47" fmla="*/ 4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12" h="1524">
                <a:moveTo>
                  <a:pt x="128" y="0"/>
                </a:moveTo>
                <a:lnTo>
                  <a:pt x="268" y="36"/>
                </a:lnTo>
                <a:lnTo>
                  <a:pt x="712" y="152"/>
                </a:lnTo>
                <a:lnTo>
                  <a:pt x="808" y="144"/>
                </a:lnTo>
                <a:lnTo>
                  <a:pt x="956" y="232"/>
                </a:lnTo>
                <a:lnTo>
                  <a:pt x="1540" y="552"/>
                </a:lnTo>
                <a:lnTo>
                  <a:pt x="2152" y="872"/>
                </a:lnTo>
                <a:lnTo>
                  <a:pt x="2260" y="872"/>
                </a:lnTo>
                <a:lnTo>
                  <a:pt x="2464" y="980"/>
                </a:lnTo>
                <a:lnTo>
                  <a:pt x="2976" y="1272"/>
                </a:lnTo>
                <a:lnTo>
                  <a:pt x="3412" y="1524"/>
                </a:lnTo>
                <a:lnTo>
                  <a:pt x="3208" y="1424"/>
                </a:lnTo>
                <a:lnTo>
                  <a:pt x="3220" y="1464"/>
                </a:lnTo>
                <a:lnTo>
                  <a:pt x="2800" y="1216"/>
                </a:lnTo>
                <a:lnTo>
                  <a:pt x="2800" y="1244"/>
                </a:lnTo>
                <a:lnTo>
                  <a:pt x="2264" y="916"/>
                </a:lnTo>
                <a:lnTo>
                  <a:pt x="2152" y="916"/>
                </a:lnTo>
                <a:lnTo>
                  <a:pt x="2028" y="860"/>
                </a:lnTo>
                <a:lnTo>
                  <a:pt x="820" y="172"/>
                </a:lnTo>
                <a:lnTo>
                  <a:pt x="716" y="172"/>
                </a:lnTo>
                <a:lnTo>
                  <a:pt x="608" y="156"/>
                </a:lnTo>
                <a:lnTo>
                  <a:pt x="356" y="100"/>
                </a:lnTo>
                <a:lnTo>
                  <a:pt x="132" y="40"/>
                </a:lnTo>
                <a:lnTo>
                  <a:pt x="0" y="4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3" name="Freeform 7" descr="5%"/>
          <p:cNvSpPr>
            <a:spLocks/>
          </p:cNvSpPr>
          <p:nvPr/>
        </p:nvSpPr>
        <p:spPr bwMode="auto">
          <a:xfrm>
            <a:off x="2828925" y="2301875"/>
            <a:ext cx="4718050" cy="2305050"/>
          </a:xfrm>
          <a:custGeom>
            <a:avLst/>
            <a:gdLst>
              <a:gd name="T0" fmla="*/ 0 w 2972"/>
              <a:gd name="T1" fmla="*/ 0 h 1452"/>
              <a:gd name="T2" fmla="*/ 528 w 2972"/>
              <a:gd name="T3" fmla="*/ 220 h 1452"/>
              <a:gd name="T4" fmla="*/ 912 w 2972"/>
              <a:gd name="T5" fmla="*/ 420 h 1452"/>
              <a:gd name="T6" fmla="*/ 1112 w 2972"/>
              <a:gd name="T7" fmla="*/ 520 h 1452"/>
              <a:gd name="T8" fmla="*/ 1228 w 2972"/>
              <a:gd name="T9" fmla="*/ 520 h 1452"/>
              <a:gd name="T10" fmla="*/ 1484 w 2972"/>
              <a:gd name="T11" fmla="*/ 660 h 1452"/>
              <a:gd name="T12" fmla="*/ 2940 w 2972"/>
              <a:gd name="T13" fmla="*/ 1392 h 1452"/>
              <a:gd name="T14" fmla="*/ 2972 w 2972"/>
              <a:gd name="T15" fmla="*/ 1452 h 1452"/>
              <a:gd name="T16" fmla="*/ 2672 w 2972"/>
              <a:gd name="T17" fmla="*/ 1292 h 1452"/>
              <a:gd name="T18" fmla="*/ 2684 w 2972"/>
              <a:gd name="T19" fmla="*/ 1332 h 1452"/>
              <a:gd name="T20" fmla="*/ 1960 w 2972"/>
              <a:gd name="T21" fmla="*/ 952 h 1452"/>
              <a:gd name="T22" fmla="*/ 1960 w 2972"/>
              <a:gd name="T23" fmla="*/ 980 h 1452"/>
              <a:gd name="T24" fmla="*/ 1220 w 2972"/>
              <a:gd name="T25" fmla="*/ 568 h 1452"/>
              <a:gd name="T26" fmla="*/ 1112 w 2972"/>
              <a:gd name="T27" fmla="*/ 568 h 1452"/>
              <a:gd name="T28" fmla="*/ 40 w 2972"/>
              <a:gd name="T29" fmla="*/ 28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2" h="1452">
                <a:moveTo>
                  <a:pt x="0" y="0"/>
                </a:moveTo>
                <a:lnTo>
                  <a:pt x="528" y="220"/>
                </a:lnTo>
                <a:lnTo>
                  <a:pt x="912" y="420"/>
                </a:lnTo>
                <a:lnTo>
                  <a:pt x="1112" y="520"/>
                </a:lnTo>
                <a:lnTo>
                  <a:pt x="1228" y="520"/>
                </a:lnTo>
                <a:lnTo>
                  <a:pt x="1484" y="660"/>
                </a:lnTo>
                <a:lnTo>
                  <a:pt x="2940" y="1392"/>
                </a:lnTo>
                <a:lnTo>
                  <a:pt x="2972" y="1452"/>
                </a:lnTo>
                <a:lnTo>
                  <a:pt x="2672" y="1292"/>
                </a:lnTo>
                <a:lnTo>
                  <a:pt x="2684" y="1332"/>
                </a:lnTo>
                <a:lnTo>
                  <a:pt x="1960" y="952"/>
                </a:lnTo>
                <a:lnTo>
                  <a:pt x="1960" y="980"/>
                </a:lnTo>
                <a:lnTo>
                  <a:pt x="1220" y="568"/>
                </a:lnTo>
                <a:lnTo>
                  <a:pt x="1112" y="568"/>
                </a:lnTo>
                <a:lnTo>
                  <a:pt x="40" y="28"/>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4" name="Freeform 8" descr="5%"/>
          <p:cNvSpPr>
            <a:spLocks/>
          </p:cNvSpPr>
          <p:nvPr/>
        </p:nvSpPr>
        <p:spPr bwMode="auto">
          <a:xfrm>
            <a:off x="1489075" y="2054225"/>
            <a:ext cx="4368800" cy="2089150"/>
          </a:xfrm>
          <a:custGeom>
            <a:avLst/>
            <a:gdLst>
              <a:gd name="T0" fmla="*/ 0 w 2752"/>
              <a:gd name="T1" fmla="*/ 0 h 1316"/>
              <a:gd name="T2" fmla="*/ 520 w 2752"/>
              <a:gd name="T3" fmla="*/ 120 h 1316"/>
              <a:gd name="T4" fmla="*/ 632 w 2752"/>
              <a:gd name="T5" fmla="*/ 120 h 1316"/>
              <a:gd name="T6" fmla="*/ 1260 w 2752"/>
              <a:gd name="T7" fmla="*/ 484 h 1316"/>
              <a:gd name="T8" fmla="*/ 1964 w 2752"/>
              <a:gd name="T9" fmla="*/ 872 h 1316"/>
              <a:gd name="T10" fmla="*/ 2068 w 2752"/>
              <a:gd name="T11" fmla="*/ 876 h 1316"/>
              <a:gd name="T12" fmla="*/ 2740 w 2752"/>
              <a:gd name="T13" fmla="*/ 1280 h 1316"/>
              <a:gd name="T14" fmla="*/ 2752 w 2752"/>
              <a:gd name="T15" fmla="*/ 1316 h 1316"/>
              <a:gd name="T16" fmla="*/ 2372 w 2752"/>
              <a:gd name="T17" fmla="*/ 1092 h 1316"/>
              <a:gd name="T18" fmla="*/ 2372 w 2752"/>
              <a:gd name="T19" fmla="*/ 1124 h 1316"/>
              <a:gd name="T20" fmla="*/ 2044 w 2752"/>
              <a:gd name="T21" fmla="*/ 936 h 1316"/>
              <a:gd name="T22" fmla="*/ 1964 w 2752"/>
              <a:gd name="T23" fmla="*/ 936 h 1316"/>
              <a:gd name="T24" fmla="*/ 1384 w 2752"/>
              <a:gd name="T25" fmla="*/ 604 h 1316"/>
              <a:gd name="T26" fmla="*/ 628 w 2752"/>
              <a:gd name="T27" fmla="*/ 160 h 1316"/>
              <a:gd name="T28" fmla="*/ 508 w 2752"/>
              <a:gd name="T29" fmla="*/ 152 h 1316"/>
              <a:gd name="T30" fmla="*/ 324 w 2752"/>
              <a:gd name="T31" fmla="*/ 116 h 1316"/>
              <a:gd name="T32" fmla="*/ 300 w 2752"/>
              <a:gd name="T33" fmla="*/ 88 h 1316"/>
              <a:gd name="T34" fmla="*/ 156 w 2752"/>
              <a:gd name="T35" fmla="*/ 64 h 1316"/>
              <a:gd name="T36" fmla="*/ 172 w 2752"/>
              <a:gd name="T37" fmla="*/ 40 h 1316"/>
              <a:gd name="T38" fmla="*/ 36 w 2752"/>
              <a:gd name="T39" fmla="*/ 4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2" h="1316">
                <a:moveTo>
                  <a:pt x="0" y="0"/>
                </a:moveTo>
                <a:lnTo>
                  <a:pt x="520" y="120"/>
                </a:lnTo>
                <a:lnTo>
                  <a:pt x="632" y="120"/>
                </a:lnTo>
                <a:lnTo>
                  <a:pt x="1260" y="484"/>
                </a:lnTo>
                <a:lnTo>
                  <a:pt x="1964" y="872"/>
                </a:lnTo>
                <a:lnTo>
                  <a:pt x="2068" y="876"/>
                </a:lnTo>
                <a:lnTo>
                  <a:pt x="2740" y="1280"/>
                </a:lnTo>
                <a:lnTo>
                  <a:pt x="2752" y="1316"/>
                </a:lnTo>
                <a:lnTo>
                  <a:pt x="2372" y="1092"/>
                </a:lnTo>
                <a:lnTo>
                  <a:pt x="2372" y="1124"/>
                </a:lnTo>
                <a:lnTo>
                  <a:pt x="2044" y="936"/>
                </a:lnTo>
                <a:lnTo>
                  <a:pt x="1964" y="936"/>
                </a:lnTo>
                <a:lnTo>
                  <a:pt x="1384" y="604"/>
                </a:lnTo>
                <a:lnTo>
                  <a:pt x="628" y="160"/>
                </a:lnTo>
                <a:lnTo>
                  <a:pt x="508" y="152"/>
                </a:lnTo>
                <a:lnTo>
                  <a:pt x="324" y="116"/>
                </a:lnTo>
                <a:lnTo>
                  <a:pt x="300" y="88"/>
                </a:lnTo>
                <a:lnTo>
                  <a:pt x="156" y="64"/>
                </a:lnTo>
                <a:lnTo>
                  <a:pt x="172" y="40"/>
                </a:lnTo>
                <a:lnTo>
                  <a:pt x="36" y="4"/>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5" name="Freeform 9" descr="5%"/>
          <p:cNvSpPr>
            <a:spLocks/>
          </p:cNvSpPr>
          <p:nvPr/>
        </p:nvSpPr>
        <p:spPr bwMode="auto">
          <a:xfrm>
            <a:off x="7375525" y="3857625"/>
            <a:ext cx="1060450" cy="241300"/>
          </a:xfrm>
          <a:custGeom>
            <a:avLst/>
            <a:gdLst>
              <a:gd name="T0" fmla="*/ 144 w 668"/>
              <a:gd name="T1" fmla="*/ 28 h 152"/>
              <a:gd name="T2" fmla="*/ 396 w 668"/>
              <a:gd name="T3" fmla="*/ 116 h 152"/>
              <a:gd name="T4" fmla="*/ 668 w 668"/>
              <a:gd name="T5" fmla="*/ 120 h 152"/>
              <a:gd name="T6" fmla="*/ 668 w 668"/>
              <a:gd name="T7" fmla="*/ 152 h 152"/>
              <a:gd name="T8" fmla="*/ 384 w 668"/>
              <a:gd name="T9" fmla="*/ 152 h 152"/>
              <a:gd name="T10" fmla="*/ 0 w 668"/>
              <a:gd name="T11" fmla="*/ 0 h 152"/>
            </a:gdLst>
            <a:ahLst/>
            <a:cxnLst>
              <a:cxn ang="0">
                <a:pos x="T0" y="T1"/>
              </a:cxn>
              <a:cxn ang="0">
                <a:pos x="T2" y="T3"/>
              </a:cxn>
              <a:cxn ang="0">
                <a:pos x="T4" y="T5"/>
              </a:cxn>
              <a:cxn ang="0">
                <a:pos x="T6" y="T7"/>
              </a:cxn>
              <a:cxn ang="0">
                <a:pos x="T8" y="T9"/>
              </a:cxn>
              <a:cxn ang="0">
                <a:pos x="T10" y="T11"/>
              </a:cxn>
            </a:cxnLst>
            <a:rect l="0" t="0" r="r" b="b"/>
            <a:pathLst>
              <a:path w="668" h="152">
                <a:moveTo>
                  <a:pt x="144" y="28"/>
                </a:moveTo>
                <a:lnTo>
                  <a:pt x="396" y="116"/>
                </a:lnTo>
                <a:lnTo>
                  <a:pt x="668" y="120"/>
                </a:lnTo>
                <a:lnTo>
                  <a:pt x="668" y="152"/>
                </a:lnTo>
                <a:lnTo>
                  <a:pt x="384" y="152"/>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6" name="Freeform 10" descr="Dashed horizontal"/>
          <p:cNvSpPr>
            <a:spLocks/>
          </p:cNvSpPr>
          <p:nvPr/>
        </p:nvSpPr>
        <p:spPr bwMode="auto">
          <a:xfrm>
            <a:off x="1182688" y="1897063"/>
            <a:ext cx="204787" cy="1144587"/>
          </a:xfrm>
          <a:custGeom>
            <a:avLst/>
            <a:gdLst>
              <a:gd name="T0" fmla="*/ 0 w 237"/>
              <a:gd name="T1" fmla="*/ 5 h 991"/>
              <a:gd name="T2" fmla="*/ 0 w 237"/>
              <a:gd name="T3" fmla="*/ 991 h 991"/>
              <a:gd name="T4" fmla="*/ 184 w 237"/>
              <a:gd name="T5" fmla="*/ 989 h 991"/>
              <a:gd name="T6" fmla="*/ 177 w 237"/>
              <a:gd name="T7" fmla="*/ 965 h 991"/>
              <a:gd name="T8" fmla="*/ 187 w 237"/>
              <a:gd name="T9" fmla="*/ 950 h 991"/>
              <a:gd name="T10" fmla="*/ 144 w 237"/>
              <a:gd name="T11" fmla="*/ 934 h 991"/>
              <a:gd name="T12" fmla="*/ 153 w 237"/>
              <a:gd name="T13" fmla="*/ 919 h 991"/>
              <a:gd name="T14" fmla="*/ 192 w 237"/>
              <a:gd name="T15" fmla="*/ 907 h 991"/>
              <a:gd name="T16" fmla="*/ 199 w 237"/>
              <a:gd name="T17" fmla="*/ 878 h 991"/>
              <a:gd name="T18" fmla="*/ 180 w 237"/>
              <a:gd name="T19" fmla="*/ 876 h 991"/>
              <a:gd name="T20" fmla="*/ 165 w 237"/>
              <a:gd name="T21" fmla="*/ 850 h 991"/>
              <a:gd name="T22" fmla="*/ 146 w 237"/>
              <a:gd name="T23" fmla="*/ 818 h 991"/>
              <a:gd name="T24" fmla="*/ 141 w 237"/>
              <a:gd name="T25" fmla="*/ 782 h 991"/>
              <a:gd name="T26" fmla="*/ 151 w 237"/>
              <a:gd name="T27" fmla="*/ 742 h 991"/>
              <a:gd name="T28" fmla="*/ 151 w 237"/>
              <a:gd name="T29" fmla="*/ 715 h 991"/>
              <a:gd name="T30" fmla="*/ 192 w 237"/>
              <a:gd name="T31" fmla="*/ 701 h 991"/>
              <a:gd name="T32" fmla="*/ 237 w 237"/>
              <a:gd name="T33" fmla="*/ 684 h 991"/>
              <a:gd name="T34" fmla="*/ 189 w 237"/>
              <a:gd name="T35" fmla="*/ 667 h 991"/>
              <a:gd name="T36" fmla="*/ 158 w 237"/>
              <a:gd name="T37" fmla="*/ 658 h 991"/>
              <a:gd name="T38" fmla="*/ 158 w 237"/>
              <a:gd name="T39" fmla="*/ 624 h 991"/>
              <a:gd name="T40" fmla="*/ 151 w 237"/>
              <a:gd name="T41" fmla="*/ 590 h 991"/>
              <a:gd name="T42" fmla="*/ 148 w 237"/>
              <a:gd name="T43" fmla="*/ 559 h 991"/>
              <a:gd name="T44" fmla="*/ 148 w 237"/>
              <a:gd name="T45" fmla="*/ 502 h 991"/>
              <a:gd name="T46" fmla="*/ 151 w 237"/>
              <a:gd name="T47" fmla="*/ 475 h 991"/>
              <a:gd name="T48" fmla="*/ 175 w 237"/>
              <a:gd name="T49" fmla="*/ 458 h 991"/>
              <a:gd name="T50" fmla="*/ 148 w 237"/>
              <a:gd name="T51" fmla="*/ 439 h 991"/>
              <a:gd name="T52" fmla="*/ 146 w 237"/>
              <a:gd name="T53" fmla="*/ 384 h 991"/>
              <a:gd name="T54" fmla="*/ 170 w 237"/>
              <a:gd name="T55" fmla="*/ 338 h 991"/>
              <a:gd name="T56" fmla="*/ 196 w 237"/>
              <a:gd name="T57" fmla="*/ 331 h 991"/>
              <a:gd name="T58" fmla="*/ 172 w 237"/>
              <a:gd name="T59" fmla="*/ 302 h 991"/>
              <a:gd name="T60" fmla="*/ 192 w 237"/>
              <a:gd name="T61" fmla="*/ 290 h 991"/>
              <a:gd name="T62" fmla="*/ 201 w 237"/>
              <a:gd name="T63" fmla="*/ 269 h 991"/>
              <a:gd name="T64" fmla="*/ 230 w 237"/>
              <a:gd name="T65" fmla="*/ 254 h 991"/>
              <a:gd name="T66" fmla="*/ 196 w 237"/>
              <a:gd name="T67" fmla="*/ 230 h 991"/>
              <a:gd name="T68" fmla="*/ 172 w 237"/>
              <a:gd name="T69" fmla="*/ 228 h 991"/>
              <a:gd name="T70" fmla="*/ 144 w 237"/>
              <a:gd name="T71" fmla="*/ 206 h 991"/>
              <a:gd name="T72" fmla="*/ 139 w 237"/>
              <a:gd name="T73" fmla="*/ 187 h 991"/>
              <a:gd name="T74" fmla="*/ 163 w 237"/>
              <a:gd name="T75" fmla="*/ 170 h 991"/>
              <a:gd name="T76" fmla="*/ 163 w 237"/>
              <a:gd name="T77" fmla="*/ 146 h 991"/>
              <a:gd name="T78" fmla="*/ 148 w 237"/>
              <a:gd name="T79" fmla="*/ 113 h 991"/>
              <a:gd name="T80" fmla="*/ 187 w 237"/>
              <a:gd name="T81" fmla="*/ 106 h 991"/>
              <a:gd name="T82" fmla="*/ 192 w 237"/>
              <a:gd name="T83" fmla="*/ 74 h 991"/>
              <a:gd name="T84" fmla="*/ 211 w 237"/>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7" h="991">
                <a:moveTo>
                  <a:pt x="0" y="5"/>
                </a:moveTo>
                <a:lnTo>
                  <a:pt x="0" y="991"/>
                </a:lnTo>
                <a:lnTo>
                  <a:pt x="184" y="989"/>
                </a:lnTo>
                <a:lnTo>
                  <a:pt x="177" y="965"/>
                </a:lnTo>
                <a:lnTo>
                  <a:pt x="187" y="950"/>
                </a:lnTo>
                <a:lnTo>
                  <a:pt x="144" y="934"/>
                </a:lnTo>
                <a:lnTo>
                  <a:pt x="153" y="919"/>
                </a:lnTo>
                <a:lnTo>
                  <a:pt x="192" y="907"/>
                </a:lnTo>
                <a:lnTo>
                  <a:pt x="199" y="878"/>
                </a:lnTo>
                <a:lnTo>
                  <a:pt x="180" y="876"/>
                </a:lnTo>
                <a:lnTo>
                  <a:pt x="165" y="850"/>
                </a:lnTo>
                <a:lnTo>
                  <a:pt x="146" y="818"/>
                </a:lnTo>
                <a:lnTo>
                  <a:pt x="141" y="782"/>
                </a:lnTo>
                <a:lnTo>
                  <a:pt x="151" y="742"/>
                </a:lnTo>
                <a:lnTo>
                  <a:pt x="151" y="715"/>
                </a:lnTo>
                <a:lnTo>
                  <a:pt x="192" y="701"/>
                </a:lnTo>
                <a:lnTo>
                  <a:pt x="237" y="684"/>
                </a:lnTo>
                <a:lnTo>
                  <a:pt x="189" y="667"/>
                </a:lnTo>
                <a:lnTo>
                  <a:pt x="158" y="658"/>
                </a:lnTo>
                <a:lnTo>
                  <a:pt x="158" y="624"/>
                </a:lnTo>
                <a:lnTo>
                  <a:pt x="151" y="590"/>
                </a:lnTo>
                <a:lnTo>
                  <a:pt x="148" y="559"/>
                </a:lnTo>
                <a:lnTo>
                  <a:pt x="148" y="502"/>
                </a:lnTo>
                <a:lnTo>
                  <a:pt x="151" y="475"/>
                </a:lnTo>
                <a:lnTo>
                  <a:pt x="175" y="458"/>
                </a:lnTo>
                <a:lnTo>
                  <a:pt x="148" y="439"/>
                </a:lnTo>
                <a:lnTo>
                  <a:pt x="146" y="384"/>
                </a:lnTo>
                <a:lnTo>
                  <a:pt x="170" y="338"/>
                </a:lnTo>
                <a:lnTo>
                  <a:pt x="196" y="331"/>
                </a:lnTo>
                <a:lnTo>
                  <a:pt x="172" y="302"/>
                </a:lnTo>
                <a:lnTo>
                  <a:pt x="192" y="290"/>
                </a:lnTo>
                <a:lnTo>
                  <a:pt x="201" y="269"/>
                </a:lnTo>
                <a:lnTo>
                  <a:pt x="230" y="254"/>
                </a:lnTo>
                <a:lnTo>
                  <a:pt x="196" y="230"/>
                </a:lnTo>
                <a:lnTo>
                  <a:pt x="172" y="228"/>
                </a:lnTo>
                <a:lnTo>
                  <a:pt x="144" y="206"/>
                </a:lnTo>
                <a:lnTo>
                  <a:pt x="139" y="187"/>
                </a:lnTo>
                <a:lnTo>
                  <a:pt x="163" y="170"/>
                </a:lnTo>
                <a:lnTo>
                  <a:pt x="163" y="146"/>
                </a:lnTo>
                <a:lnTo>
                  <a:pt x="148" y="113"/>
                </a:lnTo>
                <a:lnTo>
                  <a:pt x="187" y="106"/>
                </a:lnTo>
                <a:lnTo>
                  <a:pt x="192" y="74"/>
                </a:lnTo>
                <a:lnTo>
                  <a:pt x="211"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7" name="Line 11"/>
          <p:cNvSpPr>
            <a:spLocks noChangeShapeType="1"/>
          </p:cNvSpPr>
          <p:nvPr/>
        </p:nvSpPr>
        <p:spPr bwMode="auto">
          <a:xfrm>
            <a:off x="1182688" y="1717675"/>
            <a:ext cx="0" cy="14954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8" name="Freeform 12" descr="Horizontal brick"/>
          <p:cNvSpPr>
            <a:spLocks/>
          </p:cNvSpPr>
          <p:nvPr/>
        </p:nvSpPr>
        <p:spPr bwMode="auto">
          <a:xfrm>
            <a:off x="1182688" y="1731963"/>
            <a:ext cx="414337" cy="168275"/>
          </a:xfrm>
          <a:custGeom>
            <a:avLst/>
            <a:gdLst>
              <a:gd name="T0" fmla="*/ 0 w 501"/>
              <a:gd name="T1" fmla="*/ 0 h 175"/>
              <a:gd name="T2" fmla="*/ 256 w 501"/>
              <a:gd name="T3" fmla="*/ 0 h 175"/>
              <a:gd name="T4" fmla="*/ 295 w 501"/>
              <a:gd name="T5" fmla="*/ 24 h 175"/>
              <a:gd name="T6" fmla="*/ 357 w 501"/>
              <a:gd name="T7" fmla="*/ 17 h 175"/>
              <a:gd name="T8" fmla="*/ 415 w 501"/>
              <a:gd name="T9" fmla="*/ 31 h 175"/>
              <a:gd name="T10" fmla="*/ 436 w 501"/>
              <a:gd name="T11" fmla="*/ 43 h 175"/>
              <a:gd name="T12" fmla="*/ 412 w 501"/>
              <a:gd name="T13" fmla="*/ 67 h 175"/>
              <a:gd name="T14" fmla="*/ 357 w 501"/>
              <a:gd name="T15" fmla="*/ 72 h 175"/>
              <a:gd name="T16" fmla="*/ 307 w 501"/>
              <a:gd name="T17" fmla="*/ 86 h 175"/>
              <a:gd name="T18" fmla="*/ 340 w 501"/>
              <a:gd name="T19" fmla="*/ 91 h 175"/>
              <a:gd name="T20" fmla="*/ 405 w 501"/>
              <a:gd name="T21" fmla="*/ 101 h 175"/>
              <a:gd name="T22" fmla="*/ 436 w 501"/>
              <a:gd name="T23" fmla="*/ 108 h 175"/>
              <a:gd name="T24" fmla="*/ 463 w 501"/>
              <a:gd name="T25" fmla="*/ 125 h 175"/>
              <a:gd name="T26" fmla="*/ 436 w 501"/>
              <a:gd name="T27" fmla="*/ 137 h 175"/>
              <a:gd name="T28" fmla="*/ 446 w 501"/>
              <a:gd name="T29" fmla="*/ 149 h 175"/>
              <a:gd name="T30" fmla="*/ 484 w 501"/>
              <a:gd name="T31" fmla="*/ 158 h 175"/>
              <a:gd name="T32" fmla="*/ 501 w 501"/>
              <a:gd name="T33" fmla="*/ 175 h 175"/>
              <a:gd name="T34" fmla="*/ 2 w 501"/>
              <a:gd name="T35" fmla="*/ 175 h 175"/>
              <a:gd name="T36" fmla="*/ 0 w 501"/>
              <a:gd name="T3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175">
                <a:moveTo>
                  <a:pt x="0" y="0"/>
                </a:moveTo>
                <a:lnTo>
                  <a:pt x="256" y="0"/>
                </a:lnTo>
                <a:lnTo>
                  <a:pt x="295" y="24"/>
                </a:lnTo>
                <a:lnTo>
                  <a:pt x="357" y="17"/>
                </a:lnTo>
                <a:lnTo>
                  <a:pt x="415" y="31"/>
                </a:lnTo>
                <a:lnTo>
                  <a:pt x="436" y="43"/>
                </a:lnTo>
                <a:lnTo>
                  <a:pt x="412" y="67"/>
                </a:lnTo>
                <a:lnTo>
                  <a:pt x="357" y="72"/>
                </a:lnTo>
                <a:lnTo>
                  <a:pt x="307" y="86"/>
                </a:lnTo>
                <a:lnTo>
                  <a:pt x="340" y="91"/>
                </a:lnTo>
                <a:lnTo>
                  <a:pt x="405" y="101"/>
                </a:lnTo>
                <a:lnTo>
                  <a:pt x="436" y="108"/>
                </a:lnTo>
                <a:lnTo>
                  <a:pt x="463" y="125"/>
                </a:lnTo>
                <a:lnTo>
                  <a:pt x="436" y="137"/>
                </a:lnTo>
                <a:lnTo>
                  <a:pt x="446" y="149"/>
                </a:lnTo>
                <a:lnTo>
                  <a:pt x="484" y="158"/>
                </a:lnTo>
                <a:lnTo>
                  <a:pt x="501" y="175"/>
                </a:lnTo>
                <a:lnTo>
                  <a:pt x="2" y="175"/>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69" name="Freeform 13" descr="Horizontal brick"/>
          <p:cNvSpPr>
            <a:spLocks/>
          </p:cNvSpPr>
          <p:nvPr/>
        </p:nvSpPr>
        <p:spPr bwMode="auto">
          <a:xfrm>
            <a:off x="1182688" y="3040063"/>
            <a:ext cx="287337" cy="247650"/>
          </a:xfrm>
          <a:custGeom>
            <a:avLst/>
            <a:gdLst>
              <a:gd name="T0" fmla="*/ 329 w 348"/>
              <a:gd name="T1" fmla="*/ 0 h 226"/>
              <a:gd name="T2" fmla="*/ 0 w 348"/>
              <a:gd name="T3" fmla="*/ 0 h 226"/>
              <a:gd name="T4" fmla="*/ 0 w 348"/>
              <a:gd name="T5" fmla="*/ 226 h 226"/>
              <a:gd name="T6" fmla="*/ 254 w 348"/>
              <a:gd name="T7" fmla="*/ 226 h 226"/>
              <a:gd name="T8" fmla="*/ 252 w 348"/>
              <a:gd name="T9" fmla="*/ 190 h 226"/>
              <a:gd name="T10" fmla="*/ 300 w 348"/>
              <a:gd name="T11" fmla="*/ 161 h 226"/>
              <a:gd name="T12" fmla="*/ 285 w 348"/>
              <a:gd name="T13" fmla="*/ 125 h 226"/>
              <a:gd name="T14" fmla="*/ 314 w 348"/>
              <a:gd name="T15" fmla="*/ 113 h 226"/>
              <a:gd name="T16" fmla="*/ 312 w 348"/>
              <a:gd name="T17" fmla="*/ 87 h 226"/>
              <a:gd name="T18" fmla="*/ 341 w 348"/>
              <a:gd name="T19" fmla="*/ 70 h 226"/>
              <a:gd name="T20" fmla="*/ 348 w 348"/>
              <a:gd name="T21" fmla="*/ 36 h 226"/>
              <a:gd name="T22" fmla="*/ 329 w 348"/>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226">
                <a:moveTo>
                  <a:pt x="329" y="0"/>
                </a:moveTo>
                <a:lnTo>
                  <a:pt x="0" y="0"/>
                </a:lnTo>
                <a:lnTo>
                  <a:pt x="0" y="226"/>
                </a:lnTo>
                <a:lnTo>
                  <a:pt x="254" y="226"/>
                </a:lnTo>
                <a:lnTo>
                  <a:pt x="252" y="190"/>
                </a:lnTo>
                <a:lnTo>
                  <a:pt x="300" y="161"/>
                </a:lnTo>
                <a:lnTo>
                  <a:pt x="285" y="125"/>
                </a:lnTo>
                <a:lnTo>
                  <a:pt x="314" y="113"/>
                </a:lnTo>
                <a:lnTo>
                  <a:pt x="312" y="87"/>
                </a:lnTo>
                <a:lnTo>
                  <a:pt x="341" y="70"/>
                </a:lnTo>
                <a:lnTo>
                  <a:pt x="348" y="36"/>
                </a:lnTo>
                <a:lnTo>
                  <a:pt x="329"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0" name="Freeform 14" descr="10%"/>
          <p:cNvSpPr>
            <a:spLocks/>
          </p:cNvSpPr>
          <p:nvPr/>
        </p:nvSpPr>
        <p:spPr bwMode="auto">
          <a:xfrm>
            <a:off x="1182688" y="1919288"/>
            <a:ext cx="219075" cy="74612"/>
          </a:xfrm>
          <a:custGeom>
            <a:avLst/>
            <a:gdLst>
              <a:gd name="T0" fmla="*/ 0 w 321"/>
              <a:gd name="T1" fmla="*/ 55 h 55"/>
              <a:gd name="T2" fmla="*/ 312 w 321"/>
              <a:gd name="T3" fmla="*/ 55 h 55"/>
              <a:gd name="T4" fmla="*/ 319 w 321"/>
              <a:gd name="T5" fmla="*/ 36 h 55"/>
              <a:gd name="T6" fmla="*/ 314 w 321"/>
              <a:gd name="T7" fmla="*/ 22 h 55"/>
              <a:gd name="T8" fmla="*/ 321 w 321"/>
              <a:gd name="T9" fmla="*/ 0 h 55"/>
              <a:gd name="T10" fmla="*/ 7 w 321"/>
              <a:gd name="T11" fmla="*/ 0 h 55"/>
            </a:gdLst>
            <a:ahLst/>
            <a:cxnLst>
              <a:cxn ang="0">
                <a:pos x="T0" y="T1"/>
              </a:cxn>
              <a:cxn ang="0">
                <a:pos x="T2" y="T3"/>
              </a:cxn>
              <a:cxn ang="0">
                <a:pos x="T4" y="T5"/>
              </a:cxn>
              <a:cxn ang="0">
                <a:pos x="T6" y="T7"/>
              </a:cxn>
              <a:cxn ang="0">
                <a:pos x="T8" y="T9"/>
              </a:cxn>
              <a:cxn ang="0">
                <a:pos x="T10" y="T11"/>
              </a:cxn>
            </a:cxnLst>
            <a:rect l="0" t="0" r="r" b="b"/>
            <a:pathLst>
              <a:path w="321" h="55">
                <a:moveTo>
                  <a:pt x="0" y="55"/>
                </a:moveTo>
                <a:lnTo>
                  <a:pt x="312" y="55"/>
                </a:lnTo>
                <a:lnTo>
                  <a:pt x="319" y="36"/>
                </a:lnTo>
                <a:lnTo>
                  <a:pt x="314" y="22"/>
                </a:lnTo>
                <a:lnTo>
                  <a:pt x="321" y="0"/>
                </a:lnTo>
                <a:lnTo>
                  <a:pt x="7"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1" name="Freeform 15" descr="Dashed horizontal"/>
          <p:cNvSpPr>
            <a:spLocks/>
          </p:cNvSpPr>
          <p:nvPr/>
        </p:nvSpPr>
        <p:spPr bwMode="auto">
          <a:xfrm>
            <a:off x="2330450" y="2116138"/>
            <a:ext cx="187325" cy="1214437"/>
          </a:xfrm>
          <a:custGeom>
            <a:avLst/>
            <a:gdLst>
              <a:gd name="T0" fmla="*/ 0 w 170"/>
              <a:gd name="T1" fmla="*/ 12 h 1018"/>
              <a:gd name="T2" fmla="*/ 0 w 170"/>
              <a:gd name="T3" fmla="*/ 1018 h 1018"/>
              <a:gd name="T4" fmla="*/ 146 w 170"/>
              <a:gd name="T5" fmla="*/ 1018 h 1018"/>
              <a:gd name="T6" fmla="*/ 137 w 170"/>
              <a:gd name="T7" fmla="*/ 1001 h 1018"/>
              <a:gd name="T8" fmla="*/ 137 w 170"/>
              <a:gd name="T9" fmla="*/ 982 h 1018"/>
              <a:gd name="T10" fmla="*/ 158 w 170"/>
              <a:gd name="T11" fmla="*/ 974 h 1018"/>
              <a:gd name="T12" fmla="*/ 146 w 170"/>
              <a:gd name="T13" fmla="*/ 955 h 1018"/>
              <a:gd name="T14" fmla="*/ 146 w 170"/>
              <a:gd name="T15" fmla="*/ 924 h 1018"/>
              <a:gd name="T16" fmla="*/ 125 w 170"/>
              <a:gd name="T17" fmla="*/ 910 h 1018"/>
              <a:gd name="T18" fmla="*/ 113 w 170"/>
              <a:gd name="T19" fmla="*/ 893 h 1018"/>
              <a:gd name="T20" fmla="*/ 139 w 170"/>
              <a:gd name="T21" fmla="*/ 878 h 1018"/>
              <a:gd name="T22" fmla="*/ 139 w 170"/>
              <a:gd name="T23" fmla="*/ 854 h 1018"/>
              <a:gd name="T24" fmla="*/ 113 w 170"/>
              <a:gd name="T25" fmla="*/ 838 h 1018"/>
              <a:gd name="T26" fmla="*/ 137 w 170"/>
              <a:gd name="T27" fmla="*/ 826 h 1018"/>
              <a:gd name="T28" fmla="*/ 122 w 170"/>
              <a:gd name="T29" fmla="*/ 799 h 1018"/>
              <a:gd name="T30" fmla="*/ 122 w 170"/>
              <a:gd name="T31" fmla="*/ 778 h 1018"/>
              <a:gd name="T32" fmla="*/ 142 w 170"/>
              <a:gd name="T33" fmla="*/ 763 h 1018"/>
              <a:gd name="T34" fmla="*/ 158 w 170"/>
              <a:gd name="T35" fmla="*/ 734 h 1018"/>
              <a:gd name="T36" fmla="*/ 170 w 170"/>
              <a:gd name="T37" fmla="*/ 708 h 1018"/>
              <a:gd name="T38" fmla="*/ 166 w 170"/>
              <a:gd name="T39" fmla="*/ 689 h 1018"/>
              <a:gd name="T40" fmla="*/ 146 w 170"/>
              <a:gd name="T41" fmla="*/ 660 h 1018"/>
              <a:gd name="T42" fmla="*/ 144 w 170"/>
              <a:gd name="T43" fmla="*/ 631 h 1018"/>
              <a:gd name="T44" fmla="*/ 142 w 170"/>
              <a:gd name="T45" fmla="*/ 602 h 1018"/>
              <a:gd name="T46" fmla="*/ 137 w 170"/>
              <a:gd name="T47" fmla="*/ 576 h 1018"/>
              <a:gd name="T48" fmla="*/ 146 w 170"/>
              <a:gd name="T49" fmla="*/ 552 h 1018"/>
              <a:gd name="T50" fmla="*/ 134 w 170"/>
              <a:gd name="T51" fmla="*/ 530 h 1018"/>
              <a:gd name="T52" fmla="*/ 127 w 170"/>
              <a:gd name="T53" fmla="*/ 509 h 1018"/>
              <a:gd name="T54" fmla="*/ 134 w 170"/>
              <a:gd name="T55" fmla="*/ 497 h 1018"/>
              <a:gd name="T56" fmla="*/ 144 w 170"/>
              <a:gd name="T57" fmla="*/ 470 h 1018"/>
              <a:gd name="T58" fmla="*/ 122 w 170"/>
              <a:gd name="T59" fmla="*/ 425 h 1018"/>
              <a:gd name="T60" fmla="*/ 130 w 170"/>
              <a:gd name="T61" fmla="*/ 406 h 1018"/>
              <a:gd name="T62" fmla="*/ 146 w 170"/>
              <a:gd name="T63" fmla="*/ 382 h 1018"/>
              <a:gd name="T64" fmla="*/ 122 w 170"/>
              <a:gd name="T65" fmla="*/ 362 h 1018"/>
              <a:gd name="T66" fmla="*/ 122 w 170"/>
              <a:gd name="T67" fmla="*/ 346 h 1018"/>
              <a:gd name="T68" fmla="*/ 142 w 170"/>
              <a:gd name="T69" fmla="*/ 324 h 1018"/>
              <a:gd name="T70" fmla="*/ 142 w 170"/>
              <a:gd name="T71" fmla="*/ 300 h 1018"/>
              <a:gd name="T72" fmla="*/ 127 w 170"/>
              <a:gd name="T73" fmla="*/ 283 h 1018"/>
              <a:gd name="T74" fmla="*/ 137 w 170"/>
              <a:gd name="T75" fmla="*/ 269 h 1018"/>
              <a:gd name="T76" fmla="*/ 125 w 170"/>
              <a:gd name="T77" fmla="*/ 235 h 1018"/>
              <a:gd name="T78" fmla="*/ 144 w 170"/>
              <a:gd name="T79" fmla="*/ 216 h 1018"/>
              <a:gd name="T80" fmla="*/ 137 w 170"/>
              <a:gd name="T81" fmla="*/ 154 h 1018"/>
              <a:gd name="T82" fmla="*/ 134 w 170"/>
              <a:gd name="T83" fmla="*/ 89 h 1018"/>
              <a:gd name="T84" fmla="*/ 122 w 170"/>
              <a:gd name="T85" fmla="*/ 67 h 1018"/>
              <a:gd name="T86" fmla="*/ 132 w 170"/>
              <a:gd name="T87" fmla="*/ 29 h 1018"/>
              <a:gd name="T88" fmla="*/ 134 w 170"/>
              <a:gd name="T89"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0" h="1018">
                <a:moveTo>
                  <a:pt x="0" y="12"/>
                </a:moveTo>
                <a:lnTo>
                  <a:pt x="0" y="1018"/>
                </a:lnTo>
                <a:lnTo>
                  <a:pt x="146" y="1018"/>
                </a:lnTo>
                <a:lnTo>
                  <a:pt x="137" y="1001"/>
                </a:lnTo>
                <a:lnTo>
                  <a:pt x="137" y="982"/>
                </a:lnTo>
                <a:lnTo>
                  <a:pt x="158" y="974"/>
                </a:lnTo>
                <a:lnTo>
                  <a:pt x="146" y="955"/>
                </a:lnTo>
                <a:lnTo>
                  <a:pt x="146" y="924"/>
                </a:lnTo>
                <a:lnTo>
                  <a:pt x="125" y="910"/>
                </a:lnTo>
                <a:lnTo>
                  <a:pt x="113" y="893"/>
                </a:lnTo>
                <a:lnTo>
                  <a:pt x="139" y="878"/>
                </a:lnTo>
                <a:lnTo>
                  <a:pt x="139" y="854"/>
                </a:lnTo>
                <a:lnTo>
                  <a:pt x="113" y="838"/>
                </a:lnTo>
                <a:lnTo>
                  <a:pt x="137" y="826"/>
                </a:lnTo>
                <a:lnTo>
                  <a:pt x="122" y="799"/>
                </a:lnTo>
                <a:lnTo>
                  <a:pt x="122" y="778"/>
                </a:lnTo>
                <a:lnTo>
                  <a:pt x="142" y="763"/>
                </a:lnTo>
                <a:lnTo>
                  <a:pt x="158" y="734"/>
                </a:lnTo>
                <a:lnTo>
                  <a:pt x="170" y="708"/>
                </a:lnTo>
                <a:lnTo>
                  <a:pt x="166" y="689"/>
                </a:lnTo>
                <a:lnTo>
                  <a:pt x="146" y="660"/>
                </a:lnTo>
                <a:lnTo>
                  <a:pt x="144" y="631"/>
                </a:lnTo>
                <a:lnTo>
                  <a:pt x="142" y="602"/>
                </a:lnTo>
                <a:lnTo>
                  <a:pt x="137" y="576"/>
                </a:lnTo>
                <a:lnTo>
                  <a:pt x="146" y="552"/>
                </a:lnTo>
                <a:lnTo>
                  <a:pt x="134" y="530"/>
                </a:lnTo>
                <a:lnTo>
                  <a:pt x="127" y="509"/>
                </a:lnTo>
                <a:lnTo>
                  <a:pt x="134" y="497"/>
                </a:lnTo>
                <a:lnTo>
                  <a:pt x="144" y="470"/>
                </a:lnTo>
                <a:lnTo>
                  <a:pt x="122" y="425"/>
                </a:lnTo>
                <a:lnTo>
                  <a:pt x="130" y="406"/>
                </a:lnTo>
                <a:lnTo>
                  <a:pt x="146" y="382"/>
                </a:lnTo>
                <a:lnTo>
                  <a:pt x="122" y="362"/>
                </a:lnTo>
                <a:lnTo>
                  <a:pt x="122" y="346"/>
                </a:lnTo>
                <a:lnTo>
                  <a:pt x="142" y="324"/>
                </a:lnTo>
                <a:lnTo>
                  <a:pt x="142" y="300"/>
                </a:lnTo>
                <a:lnTo>
                  <a:pt x="127" y="283"/>
                </a:lnTo>
                <a:lnTo>
                  <a:pt x="137" y="269"/>
                </a:lnTo>
                <a:lnTo>
                  <a:pt x="125" y="235"/>
                </a:lnTo>
                <a:lnTo>
                  <a:pt x="144" y="216"/>
                </a:lnTo>
                <a:lnTo>
                  <a:pt x="137" y="154"/>
                </a:lnTo>
                <a:lnTo>
                  <a:pt x="134" y="89"/>
                </a:lnTo>
                <a:lnTo>
                  <a:pt x="122" y="67"/>
                </a:lnTo>
                <a:lnTo>
                  <a:pt x="132" y="29"/>
                </a:lnTo>
                <a:lnTo>
                  <a:pt x="134"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2" name="Line 16"/>
          <p:cNvSpPr>
            <a:spLocks noChangeShapeType="1"/>
          </p:cNvSpPr>
          <p:nvPr/>
        </p:nvSpPr>
        <p:spPr bwMode="auto">
          <a:xfrm>
            <a:off x="2330450" y="2081213"/>
            <a:ext cx="0" cy="13525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3" name="Freeform 17" descr="Horizontal brick"/>
          <p:cNvSpPr>
            <a:spLocks/>
          </p:cNvSpPr>
          <p:nvPr/>
        </p:nvSpPr>
        <p:spPr bwMode="auto">
          <a:xfrm>
            <a:off x="2330450" y="3324225"/>
            <a:ext cx="268288" cy="84138"/>
          </a:xfrm>
          <a:custGeom>
            <a:avLst/>
            <a:gdLst>
              <a:gd name="T0" fmla="*/ 243 w 243"/>
              <a:gd name="T1" fmla="*/ 0 h 72"/>
              <a:gd name="T2" fmla="*/ 0 w 243"/>
              <a:gd name="T3" fmla="*/ 0 h 72"/>
              <a:gd name="T4" fmla="*/ 0 w 243"/>
              <a:gd name="T5" fmla="*/ 72 h 72"/>
              <a:gd name="T6" fmla="*/ 197 w 243"/>
              <a:gd name="T7" fmla="*/ 72 h 72"/>
              <a:gd name="T8" fmla="*/ 180 w 243"/>
              <a:gd name="T9" fmla="*/ 45 h 72"/>
              <a:gd name="T10" fmla="*/ 195 w 243"/>
              <a:gd name="T11" fmla="*/ 41 h 72"/>
              <a:gd name="T12" fmla="*/ 185 w 243"/>
              <a:gd name="T13" fmla="*/ 19 h 72"/>
              <a:gd name="T14" fmla="*/ 226 w 243"/>
              <a:gd name="T15" fmla="*/ 7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72">
                <a:moveTo>
                  <a:pt x="243" y="0"/>
                </a:moveTo>
                <a:lnTo>
                  <a:pt x="0" y="0"/>
                </a:lnTo>
                <a:lnTo>
                  <a:pt x="0" y="72"/>
                </a:lnTo>
                <a:lnTo>
                  <a:pt x="197" y="72"/>
                </a:lnTo>
                <a:lnTo>
                  <a:pt x="180" y="45"/>
                </a:lnTo>
                <a:lnTo>
                  <a:pt x="195" y="41"/>
                </a:lnTo>
                <a:lnTo>
                  <a:pt x="185" y="19"/>
                </a:lnTo>
                <a:lnTo>
                  <a:pt x="226" y="7"/>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4" name="Freeform 18" descr="Horizontal brick"/>
          <p:cNvSpPr>
            <a:spLocks/>
          </p:cNvSpPr>
          <p:nvPr/>
        </p:nvSpPr>
        <p:spPr bwMode="auto">
          <a:xfrm>
            <a:off x="2330450" y="2032000"/>
            <a:ext cx="273050" cy="93663"/>
          </a:xfrm>
          <a:custGeom>
            <a:avLst/>
            <a:gdLst>
              <a:gd name="T0" fmla="*/ 0 w 248"/>
              <a:gd name="T1" fmla="*/ 70 h 79"/>
              <a:gd name="T2" fmla="*/ 0 w 248"/>
              <a:gd name="T3" fmla="*/ 0 h 79"/>
              <a:gd name="T4" fmla="*/ 224 w 248"/>
              <a:gd name="T5" fmla="*/ 0 h 79"/>
              <a:gd name="T6" fmla="*/ 197 w 248"/>
              <a:gd name="T7" fmla="*/ 19 h 79"/>
              <a:gd name="T8" fmla="*/ 219 w 248"/>
              <a:gd name="T9" fmla="*/ 27 h 79"/>
              <a:gd name="T10" fmla="*/ 200 w 248"/>
              <a:gd name="T11" fmla="*/ 34 h 79"/>
              <a:gd name="T12" fmla="*/ 248 w 248"/>
              <a:gd name="T13" fmla="*/ 51 h 79"/>
              <a:gd name="T14" fmla="*/ 221 w 248"/>
              <a:gd name="T15" fmla="*/ 58 h 79"/>
              <a:gd name="T16" fmla="*/ 248 w 248"/>
              <a:gd name="T17" fmla="*/ 65 h 79"/>
              <a:gd name="T18" fmla="*/ 207 w 248"/>
              <a:gd name="T19" fmla="*/ 79 h 79"/>
              <a:gd name="T20" fmla="*/ 17 w 248"/>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9">
                <a:moveTo>
                  <a:pt x="0" y="70"/>
                </a:moveTo>
                <a:lnTo>
                  <a:pt x="0" y="0"/>
                </a:lnTo>
                <a:lnTo>
                  <a:pt x="224" y="0"/>
                </a:lnTo>
                <a:lnTo>
                  <a:pt x="197" y="19"/>
                </a:lnTo>
                <a:lnTo>
                  <a:pt x="219" y="27"/>
                </a:lnTo>
                <a:lnTo>
                  <a:pt x="200" y="34"/>
                </a:lnTo>
                <a:lnTo>
                  <a:pt x="248" y="51"/>
                </a:lnTo>
                <a:lnTo>
                  <a:pt x="221" y="58"/>
                </a:lnTo>
                <a:lnTo>
                  <a:pt x="248" y="65"/>
                </a:lnTo>
                <a:lnTo>
                  <a:pt x="207" y="79"/>
                </a:lnTo>
                <a:lnTo>
                  <a:pt x="17" y="79"/>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5" name="Freeform 19" descr="10%"/>
          <p:cNvSpPr>
            <a:spLocks/>
          </p:cNvSpPr>
          <p:nvPr/>
        </p:nvSpPr>
        <p:spPr bwMode="auto">
          <a:xfrm>
            <a:off x="2330450" y="2227263"/>
            <a:ext cx="174625" cy="74612"/>
          </a:xfrm>
          <a:custGeom>
            <a:avLst/>
            <a:gdLst>
              <a:gd name="T0" fmla="*/ 0 w 151"/>
              <a:gd name="T1" fmla="*/ 0 h 64"/>
              <a:gd name="T2" fmla="*/ 146 w 151"/>
              <a:gd name="T3" fmla="*/ 2 h 64"/>
              <a:gd name="T4" fmla="*/ 151 w 151"/>
              <a:gd name="T5" fmla="*/ 26 h 64"/>
              <a:gd name="T6" fmla="*/ 144 w 151"/>
              <a:gd name="T7" fmla="*/ 48 h 64"/>
              <a:gd name="T8" fmla="*/ 146 w 151"/>
              <a:gd name="T9" fmla="*/ 64 h 64"/>
              <a:gd name="T10" fmla="*/ 0 w 151"/>
              <a:gd name="T11" fmla="*/ 64 h 64"/>
            </a:gdLst>
            <a:ahLst/>
            <a:cxnLst>
              <a:cxn ang="0">
                <a:pos x="T0" y="T1"/>
              </a:cxn>
              <a:cxn ang="0">
                <a:pos x="T2" y="T3"/>
              </a:cxn>
              <a:cxn ang="0">
                <a:pos x="T4" y="T5"/>
              </a:cxn>
              <a:cxn ang="0">
                <a:pos x="T6" y="T7"/>
              </a:cxn>
              <a:cxn ang="0">
                <a:pos x="T8" y="T9"/>
              </a:cxn>
              <a:cxn ang="0">
                <a:pos x="T10" y="T11"/>
              </a:cxn>
            </a:cxnLst>
            <a:rect l="0" t="0" r="r" b="b"/>
            <a:pathLst>
              <a:path w="151" h="64">
                <a:moveTo>
                  <a:pt x="0" y="0"/>
                </a:moveTo>
                <a:lnTo>
                  <a:pt x="146" y="2"/>
                </a:lnTo>
                <a:lnTo>
                  <a:pt x="151" y="26"/>
                </a:lnTo>
                <a:lnTo>
                  <a:pt x="144" y="48"/>
                </a:lnTo>
                <a:lnTo>
                  <a:pt x="146" y="64"/>
                </a:lnTo>
                <a:lnTo>
                  <a:pt x="0" y="6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6" name="Freeform 20" descr="10%"/>
          <p:cNvSpPr>
            <a:spLocks/>
          </p:cNvSpPr>
          <p:nvPr/>
        </p:nvSpPr>
        <p:spPr bwMode="auto">
          <a:xfrm>
            <a:off x="2330450" y="2625725"/>
            <a:ext cx="190500" cy="39688"/>
          </a:xfrm>
          <a:custGeom>
            <a:avLst/>
            <a:gdLst>
              <a:gd name="T0" fmla="*/ 2 w 173"/>
              <a:gd name="T1" fmla="*/ 0 h 34"/>
              <a:gd name="T2" fmla="*/ 137 w 173"/>
              <a:gd name="T3" fmla="*/ 0 h 34"/>
              <a:gd name="T4" fmla="*/ 151 w 173"/>
              <a:gd name="T5" fmla="*/ 12 h 34"/>
              <a:gd name="T6" fmla="*/ 173 w 173"/>
              <a:gd name="T7" fmla="*/ 22 h 34"/>
              <a:gd name="T8" fmla="*/ 166 w 173"/>
              <a:gd name="T9" fmla="*/ 34 h 34"/>
              <a:gd name="T10" fmla="*/ 142 w 173"/>
              <a:gd name="T11" fmla="*/ 34 h 34"/>
              <a:gd name="T12" fmla="*/ 0 w 17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73" h="34">
                <a:moveTo>
                  <a:pt x="2" y="0"/>
                </a:moveTo>
                <a:lnTo>
                  <a:pt x="137" y="0"/>
                </a:lnTo>
                <a:lnTo>
                  <a:pt x="151" y="12"/>
                </a:lnTo>
                <a:lnTo>
                  <a:pt x="173" y="22"/>
                </a:lnTo>
                <a:lnTo>
                  <a:pt x="166" y="34"/>
                </a:lnTo>
                <a:lnTo>
                  <a:pt x="142" y="34"/>
                </a:lnTo>
                <a:lnTo>
                  <a:pt x="0" y="3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7" name="Freeform 21" descr="10%"/>
          <p:cNvSpPr>
            <a:spLocks/>
          </p:cNvSpPr>
          <p:nvPr/>
        </p:nvSpPr>
        <p:spPr bwMode="auto">
          <a:xfrm>
            <a:off x="2330450" y="2136775"/>
            <a:ext cx="171450" cy="57150"/>
          </a:xfrm>
          <a:custGeom>
            <a:avLst/>
            <a:gdLst>
              <a:gd name="T0" fmla="*/ 0 w 156"/>
              <a:gd name="T1" fmla="*/ 48 h 48"/>
              <a:gd name="T2" fmla="*/ 149 w 156"/>
              <a:gd name="T3" fmla="*/ 48 h 48"/>
              <a:gd name="T4" fmla="*/ 156 w 156"/>
              <a:gd name="T5" fmla="*/ 34 h 48"/>
              <a:gd name="T6" fmla="*/ 154 w 156"/>
              <a:gd name="T7" fmla="*/ 10 h 48"/>
              <a:gd name="T8" fmla="*/ 0 w 156"/>
              <a:gd name="T9" fmla="*/ 0 h 48"/>
            </a:gdLst>
            <a:ahLst/>
            <a:cxnLst>
              <a:cxn ang="0">
                <a:pos x="T0" y="T1"/>
              </a:cxn>
              <a:cxn ang="0">
                <a:pos x="T2" y="T3"/>
              </a:cxn>
              <a:cxn ang="0">
                <a:pos x="T4" y="T5"/>
              </a:cxn>
              <a:cxn ang="0">
                <a:pos x="T6" y="T7"/>
              </a:cxn>
              <a:cxn ang="0">
                <a:pos x="T8" y="T9"/>
              </a:cxn>
            </a:cxnLst>
            <a:rect l="0" t="0" r="r" b="b"/>
            <a:pathLst>
              <a:path w="156" h="48">
                <a:moveTo>
                  <a:pt x="0" y="48"/>
                </a:moveTo>
                <a:lnTo>
                  <a:pt x="149" y="48"/>
                </a:lnTo>
                <a:lnTo>
                  <a:pt x="156" y="34"/>
                </a:lnTo>
                <a:lnTo>
                  <a:pt x="154" y="1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8" name="Freeform 22" descr="Dashed horizontal"/>
          <p:cNvSpPr>
            <a:spLocks/>
          </p:cNvSpPr>
          <p:nvPr/>
        </p:nvSpPr>
        <p:spPr bwMode="auto">
          <a:xfrm>
            <a:off x="8010525" y="3903663"/>
            <a:ext cx="274638" cy="2057400"/>
          </a:xfrm>
          <a:custGeom>
            <a:avLst/>
            <a:gdLst>
              <a:gd name="T0" fmla="*/ 0 w 249"/>
              <a:gd name="T1" fmla="*/ 0 h 1806"/>
              <a:gd name="T2" fmla="*/ 0 w 249"/>
              <a:gd name="T3" fmla="*/ 1764 h 1806"/>
              <a:gd name="T4" fmla="*/ 0 w 249"/>
              <a:gd name="T5" fmla="*/ 1806 h 1806"/>
              <a:gd name="T6" fmla="*/ 195 w 249"/>
              <a:gd name="T7" fmla="*/ 1806 h 1806"/>
              <a:gd name="T8" fmla="*/ 195 w 249"/>
              <a:gd name="T9" fmla="*/ 1728 h 1806"/>
              <a:gd name="T10" fmla="*/ 180 w 249"/>
              <a:gd name="T11" fmla="*/ 1686 h 1806"/>
              <a:gd name="T12" fmla="*/ 162 w 249"/>
              <a:gd name="T13" fmla="*/ 1620 h 1806"/>
              <a:gd name="T14" fmla="*/ 192 w 249"/>
              <a:gd name="T15" fmla="*/ 1590 h 1806"/>
              <a:gd name="T16" fmla="*/ 192 w 249"/>
              <a:gd name="T17" fmla="*/ 1533 h 1806"/>
              <a:gd name="T18" fmla="*/ 162 w 249"/>
              <a:gd name="T19" fmla="*/ 1473 h 1806"/>
              <a:gd name="T20" fmla="*/ 204 w 249"/>
              <a:gd name="T21" fmla="*/ 1437 h 1806"/>
              <a:gd name="T22" fmla="*/ 183 w 249"/>
              <a:gd name="T23" fmla="*/ 1404 h 1806"/>
              <a:gd name="T24" fmla="*/ 171 w 249"/>
              <a:gd name="T25" fmla="*/ 1344 h 1806"/>
              <a:gd name="T26" fmla="*/ 213 w 249"/>
              <a:gd name="T27" fmla="*/ 1326 h 1806"/>
              <a:gd name="T28" fmla="*/ 213 w 249"/>
              <a:gd name="T29" fmla="*/ 1284 h 1806"/>
              <a:gd name="T30" fmla="*/ 174 w 249"/>
              <a:gd name="T31" fmla="*/ 1248 h 1806"/>
              <a:gd name="T32" fmla="*/ 207 w 249"/>
              <a:gd name="T33" fmla="*/ 1209 h 1806"/>
              <a:gd name="T34" fmla="*/ 195 w 249"/>
              <a:gd name="T35" fmla="*/ 1152 h 1806"/>
              <a:gd name="T36" fmla="*/ 213 w 249"/>
              <a:gd name="T37" fmla="*/ 1140 h 1806"/>
              <a:gd name="T38" fmla="*/ 207 w 249"/>
              <a:gd name="T39" fmla="*/ 1110 h 1806"/>
              <a:gd name="T40" fmla="*/ 207 w 249"/>
              <a:gd name="T41" fmla="*/ 1026 h 1806"/>
              <a:gd name="T42" fmla="*/ 210 w 249"/>
              <a:gd name="T43" fmla="*/ 972 h 1806"/>
              <a:gd name="T44" fmla="*/ 207 w 249"/>
              <a:gd name="T45" fmla="*/ 924 h 1806"/>
              <a:gd name="T46" fmla="*/ 195 w 249"/>
              <a:gd name="T47" fmla="*/ 873 h 1806"/>
              <a:gd name="T48" fmla="*/ 204 w 249"/>
              <a:gd name="T49" fmla="*/ 843 h 1806"/>
              <a:gd name="T50" fmla="*/ 249 w 249"/>
              <a:gd name="T51" fmla="*/ 813 h 1806"/>
              <a:gd name="T52" fmla="*/ 210 w 249"/>
              <a:gd name="T53" fmla="*/ 762 h 1806"/>
              <a:gd name="T54" fmla="*/ 207 w 249"/>
              <a:gd name="T55" fmla="*/ 696 h 1806"/>
              <a:gd name="T56" fmla="*/ 201 w 249"/>
              <a:gd name="T57" fmla="*/ 615 h 1806"/>
              <a:gd name="T58" fmla="*/ 216 w 249"/>
              <a:gd name="T59" fmla="*/ 543 h 1806"/>
              <a:gd name="T60" fmla="*/ 210 w 249"/>
              <a:gd name="T61" fmla="*/ 471 h 1806"/>
              <a:gd name="T62" fmla="*/ 216 w 249"/>
              <a:gd name="T63" fmla="*/ 408 h 1806"/>
              <a:gd name="T64" fmla="*/ 228 w 249"/>
              <a:gd name="T65" fmla="*/ 336 h 1806"/>
              <a:gd name="T66" fmla="*/ 207 w 249"/>
              <a:gd name="T67" fmla="*/ 297 h 1806"/>
              <a:gd name="T68" fmla="*/ 213 w 249"/>
              <a:gd name="T69" fmla="*/ 243 h 1806"/>
              <a:gd name="T70" fmla="*/ 237 w 249"/>
              <a:gd name="T71" fmla="*/ 222 h 1806"/>
              <a:gd name="T72" fmla="*/ 225 w 249"/>
              <a:gd name="T73" fmla="*/ 207 h 1806"/>
              <a:gd name="T74" fmla="*/ 249 w 249"/>
              <a:gd name="T75" fmla="*/ 159 h 1806"/>
              <a:gd name="T76" fmla="*/ 225 w 249"/>
              <a:gd name="T77" fmla="*/ 123 h 1806"/>
              <a:gd name="T78" fmla="*/ 237 w 249"/>
              <a:gd name="T79" fmla="*/ 93 h 1806"/>
              <a:gd name="T80" fmla="*/ 225 w 249"/>
              <a:gd name="T81" fmla="*/ 39 h 1806"/>
              <a:gd name="T82" fmla="*/ 222 w 249"/>
              <a:gd name="T83" fmla="*/ 1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806">
                <a:moveTo>
                  <a:pt x="0" y="0"/>
                </a:moveTo>
                <a:lnTo>
                  <a:pt x="0" y="1764"/>
                </a:lnTo>
                <a:lnTo>
                  <a:pt x="0" y="1806"/>
                </a:lnTo>
                <a:lnTo>
                  <a:pt x="195" y="1806"/>
                </a:lnTo>
                <a:lnTo>
                  <a:pt x="195" y="1728"/>
                </a:lnTo>
                <a:lnTo>
                  <a:pt x="180" y="1686"/>
                </a:lnTo>
                <a:lnTo>
                  <a:pt x="162" y="1620"/>
                </a:lnTo>
                <a:lnTo>
                  <a:pt x="192" y="1590"/>
                </a:lnTo>
                <a:lnTo>
                  <a:pt x="192" y="1533"/>
                </a:lnTo>
                <a:lnTo>
                  <a:pt x="162" y="1473"/>
                </a:lnTo>
                <a:lnTo>
                  <a:pt x="204" y="1437"/>
                </a:lnTo>
                <a:lnTo>
                  <a:pt x="183" y="1404"/>
                </a:lnTo>
                <a:lnTo>
                  <a:pt x="171" y="1344"/>
                </a:lnTo>
                <a:lnTo>
                  <a:pt x="213" y="1326"/>
                </a:lnTo>
                <a:lnTo>
                  <a:pt x="213" y="1284"/>
                </a:lnTo>
                <a:lnTo>
                  <a:pt x="174" y="1248"/>
                </a:lnTo>
                <a:lnTo>
                  <a:pt x="207" y="1209"/>
                </a:lnTo>
                <a:lnTo>
                  <a:pt x="195" y="1152"/>
                </a:lnTo>
                <a:lnTo>
                  <a:pt x="213" y="1140"/>
                </a:lnTo>
                <a:lnTo>
                  <a:pt x="207" y="1110"/>
                </a:lnTo>
                <a:lnTo>
                  <a:pt x="207" y="1026"/>
                </a:lnTo>
                <a:lnTo>
                  <a:pt x="210" y="972"/>
                </a:lnTo>
                <a:lnTo>
                  <a:pt x="207" y="924"/>
                </a:lnTo>
                <a:lnTo>
                  <a:pt x="195" y="873"/>
                </a:lnTo>
                <a:lnTo>
                  <a:pt x="204" y="843"/>
                </a:lnTo>
                <a:lnTo>
                  <a:pt x="249" y="813"/>
                </a:lnTo>
                <a:lnTo>
                  <a:pt x="210" y="762"/>
                </a:lnTo>
                <a:lnTo>
                  <a:pt x="207" y="696"/>
                </a:lnTo>
                <a:lnTo>
                  <a:pt x="201" y="615"/>
                </a:lnTo>
                <a:lnTo>
                  <a:pt x="216" y="543"/>
                </a:lnTo>
                <a:lnTo>
                  <a:pt x="210" y="471"/>
                </a:lnTo>
                <a:lnTo>
                  <a:pt x="216" y="408"/>
                </a:lnTo>
                <a:lnTo>
                  <a:pt x="228" y="336"/>
                </a:lnTo>
                <a:lnTo>
                  <a:pt x="207" y="297"/>
                </a:lnTo>
                <a:lnTo>
                  <a:pt x="213" y="243"/>
                </a:lnTo>
                <a:lnTo>
                  <a:pt x="237" y="222"/>
                </a:lnTo>
                <a:lnTo>
                  <a:pt x="225" y="207"/>
                </a:lnTo>
                <a:lnTo>
                  <a:pt x="249" y="159"/>
                </a:lnTo>
                <a:lnTo>
                  <a:pt x="225" y="123"/>
                </a:lnTo>
                <a:lnTo>
                  <a:pt x="237" y="93"/>
                </a:lnTo>
                <a:lnTo>
                  <a:pt x="225" y="39"/>
                </a:lnTo>
                <a:lnTo>
                  <a:pt x="222" y="18"/>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79" name="Freeform 23" descr="Horizontal brick"/>
          <p:cNvSpPr>
            <a:spLocks/>
          </p:cNvSpPr>
          <p:nvPr/>
        </p:nvSpPr>
        <p:spPr bwMode="auto">
          <a:xfrm>
            <a:off x="8010525" y="3873500"/>
            <a:ext cx="346075" cy="112713"/>
          </a:xfrm>
          <a:custGeom>
            <a:avLst/>
            <a:gdLst>
              <a:gd name="T0" fmla="*/ 6 w 315"/>
              <a:gd name="T1" fmla="*/ 99 h 99"/>
              <a:gd name="T2" fmla="*/ 285 w 315"/>
              <a:gd name="T3" fmla="*/ 99 h 99"/>
              <a:gd name="T4" fmla="*/ 306 w 315"/>
              <a:gd name="T5" fmla="*/ 96 h 99"/>
              <a:gd name="T6" fmla="*/ 291 w 315"/>
              <a:gd name="T7" fmla="*/ 72 h 99"/>
              <a:gd name="T8" fmla="*/ 315 w 315"/>
              <a:gd name="T9" fmla="*/ 57 h 99"/>
              <a:gd name="T10" fmla="*/ 300 w 315"/>
              <a:gd name="T11" fmla="*/ 45 h 99"/>
              <a:gd name="T12" fmla="*/ 270 w 315"/>
              <a:gd name="T13" fmla="*/ 33 h 99"/>
              <a:gd name="T14" fmla="*/ 285 w 315"/>
              <a:gd name="T15" fmla="*/ 15 h 99"/>
              <a:gd name="T16" fmla="*/ 297 w 315"/>
              <a:gd name="T17" fmla="*/ 0 h 99"/>
              <a:gd name="T18" fmla="*/ 0 w 315"/>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99">
                <a:moveTo>
                  <a:pt x="6" y="99"/>
                </a:moveTo>
                <a:lnTo>
                  <a:pt x="285" y="99"/>
                </a:lnTo>
                <a:lnTo>
                  <a:pt x="306" y="96"/>
                </a:lnTo>
                <a:lnTo>
                  <a:pt x="291" y="72"/>
                </a:lnTo>
                <a:lnTo>
                  <a:pt x="315" y="57"/>
                </a:lnTo>
                <a:lnTo>
                  <a:pt x="300" y="45"/>
                </a:lnTo>
                <a:lnTo>
                  <a:pt x="270" y="33"/>
                </a:lnTo>
                <a:lnTo>
                  <a:pt x="285" y="15"/>
                </a:lnTo>
                <a:lnTo>
                  <a:pt x="297"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0" name="Line 24"/>
          <p:cNvSpPr>
            <a:spLocks noChangeShapeType="1"/>
          </p:cNvSpPr>
          <p:nvPr/>
        </p:nvSpPr>
        <p:spPr bwMode="auto">
          <a:xfrm>
            <a:off x="8010525" y="3829050"/>
            <a:ext cx="0" cy="21637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1" name="Freeform 25" descr="Horizontal brick"/>
          <p:cNvSpPr>
            <a:spLocks/>
          </p:cNvSpPr>
          <p:nvPr/>
        </p:nvSpPr>
        <p:spPr bwMode="auto">
          <a:xfrm>
            <a:off x="8010525" y="5884863"/>
            <a:ext cx="373063" cy="133350"/>
          </a:xfrm>
          <a:custGeom>
            <a:avLst/>
            <a:gdLst>
              <a:gd name="T0" fmla="*/ 0 w 339"/>
              <a:gd name="T1" fmla="*/ 0 h 117"/>
              <a:gd name="T2" fmla="*/ 276 w 339"/>
              <a:gd name="T3" fmla="*/ 0 h 117"/>
              <a:gd name="T4" fmla="*/ 315 w 339"/>
              <a:gd name="T5" fmla="*/ 24 h 117"/>
              <a:gd name="T6" fmla="*/ 339 w 339"/>
              <a:gd name="T7" fmla="*/ 42 h 117"/>
              <a:gd name="T8" fmla="*/ 297 w 339"/>
              <a:gd name="T9" fmla="*/ 63 h 117"/>
              <a:gd name="T10" fmla="*/ 312 w 339"/>
              <a:gd name="T11" fmla="*/ 87 h 117"/>
              <a:gd name="T12" fmla="*/ 279 w 339"/>
              <a:gd name="T13" fmla="*/ 117 h 117"/>
              <a:gd name="T14" fmla="*/ 3 w 339"/>
              <a:gd name="T15" fmla="*/ 117 h 117"/>
              <a:gd name="T16" fmla="*/ 0 w 339"/>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17">
                <a:moveTo>
                  <a:pt x="0" y="0"/>
                </a:moveTo>
                <a:lnTo>
                  <a:pt x="276" y="0"/>
                </a:lnTo>
                <a:lnTo>
                  <a:pt x="315" y="24"/>
                </a:lnTo>
                <a:lnTo>
                  <a:pt x="339" y="42"/>
                </a:lnTo>
                <a:lnTo>
                  <a:pt x="297" y="63"/>
                </a:lnTo>
                <a:lnTo>
                  <a:pt x="312" y="87"/>
                </a:lnTo>
                <a:lnTo>
                  <a:pt x="279" y="117"/>
                </a:lnTo>
                <a:lnTo>
                  <a:pt x="3" y="117"/>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2" name="Freeform 26" descr="10%"/>
          <p:cNvSpPr>
            <a:spLocks/>
          </p:cNvSpPr>
          <p:nvPr/>
        </p:nvSpPr>
        <p:spPr bwMode="auto">
          <a:xfrm>
            <a:off x="8010525" y="4048125"/>
            <a:ext cx="314325" cy="41275"/>
          </a:xfrm>
          <a:custGeom>
            <a:avLst/>
            <a:gdLst>
              <a:gd name="T0" fmla="*/ 0 w 285"/>
              <a:gd name="T1" fmla="*/ 36 h 36"/>
              <a:gd name="T2" fmla="*/ 270 w 285"/>
              <a:gd name="T3" fmla="*/ 36 h 36"/>
              <a:gd name="T4" fmla="*/ 285 w 285"/>
              <a:gd name="T5" fmla="*/ 21 h 36"/>
              <a:gd name="T6" fmla="*/ 285 w 285"/>
              <a:gd name="T7" fmla="*/ 0 h 36"/>
              <a:gd name="T8" fmla="*/ 261 w 285"/>
              <a:gd name="T9" fmla="*/ 0 h 36"/>
              <a:gd name="T10" fmla="*/ 0 w 285"/>
              <a:gd name="T11" fmla="*/ 0 h 36"/>
            </a:gdLst>
            <a:ahLst/>
            <a:cxnLst>
              <a:cxn ang="0">
                <a:pos x="T0" y="T1"/>
              </a:cxn>
              <a:cxn ang="0">
                <a:pos x="T2" y="T3"/>
              </a:cxn>
              <a:cxn ang="0">
                <a:pos x="T4" y="T5"/>
              </a:cxn>
              <a:cxn ang="0">
                <a:pos x="T6" y="T7"/>
              </a:cxn>
              <a:cxn ang="0">
                <a:pos x="T8" y="T9"/>
              </a:cxn>
              <a:cxn ang="0">
                <a:pos x="T10" y="T11"/>
              </a:cxn>
            </a:cxnLst>
            <a:rect l="0" t="0" r="r" b="b"/>
            <a:pathLst>
              <a:path w="285" h="36">
                <a:moveTo>
                  <a:pt x="0" y="36"/>
                </a:moveTo>
                <a:lnTo>
                  <a:pt x="270" y="36"/>
                </a:lnTo>
                <a:lnTo>
                  <a:pt x="285" y="21"/>
                </a:lnTo>
                <a:lnTo>
                  <a:pt x="285" y="0"/>
                </a:lnTo>
                <a:lnTo>
                  <a:pt x="261"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3" name="Freeform 27" descr="Dashed horizontal"/>
          <p:cNvSpPr>
            <a:spLocks/>
          </p:cNvSpPr>
          <p:nvPr/>
        </p:nvSpPr>
        <p:spPr bwMode="auto">
          <a:xfrm>
            <a:off x="4597400" y="2913063"/>
            <a:ext cx="192088" cy="1671637"/>
          </a:xfrm>
          <a:custGeom>
            <a:avLst/>
            <a:gdLst>
              <a:gd name="T0" fmla="*/ 0 w 222"/>
              <a:gd name="T1" fmla="*/ 9 h 1440"/>
              <a:gd name="T2" fmla="*/ 3 w 222"/>
              <a:gd name="T3" fmla="*/ 1437 h 1440"/>
              <a:gd name="T4" fmla="*/ 156 w 222"/>
              <a:gd name="T5" fmla="*/ 1440 h 1440"/>
              <a:gd name="T6" fmla="*/ 141 w 222"/>
              <a:gd name="T7" fmla="*/ 1407 h 1440"/>
              <a:gd name="T8" fmla="*/ 117 w 222"/>
              <a:gd name="T9" fmla="*/ 1386 h 1440"/>
              <a:gd name="T10" fmla="*/ 156 w 222"/>
              <a:gd name="T11" fmla="*/ 1344 h 1440"/>
              <a:gd name="T12" fmla="*/ 156 w 222"/>
              <a:gd name="T13" fmla="*/ 1311 h 1440"/>
              <a:gd name="T14" fmla="*/ 150 w 222"/>
              <a:gd name="T15" fmla="*/ 1278 h 1440"/>
              <a:gd name="T16" fmla="*/ 165 w 222"/>
              <a:gd name="T17" fmla="*/ 1236 h 1440"/>
              <a:gd name="T18" fmla="*/ 222 w 222"/>
              <a:gd name="T19" fmla="*/ 1191 h 1440"/>
              <a:gd name="T20" fmla="*/ 201 w 222"/>
              <a:gd name="T21" fmla="*/ 1176 h 1440"/>
              <a:gd name="T22" fmla="*/ 153 w 222"/>
              <a:gd name="T23" fmla="*/ 1167 h 1440"/>
              <a:gd name="T24" fmla="*/ 159 w 222"/>
              <a:gd name="T25" fmla="*/ 1038 h 1440"/>
              <a:gd name="T26" fmla="*/ 150 w 222"/>
              <a:gd name="T27" fmla="*/ 951 h 1440"/>
              <a:gd name="T28" fmla="*/ 165 w 222"/>
              <a:gd name="T29" fmla="*/ 927 h 1440"/>
              <a:gd name="T30" fmla="*/ 162 w 222"/>
              <a:gd name="T31" fmla="*/ 861 h 1440"/>
              <a:gd name="T32" fmla="*/ 195 w 222"/>
              <a:gd name="T33" fmla="*/ 834 h 1440"/>
              <a:gd name="T34" fmla="*/ 210 w 222"/>
              <a:gd name="T35" fmla="*/ 819 h 1440"/>
              <a:gd name="T36" fmla="*/ 165 w 222"/>
              <a:gd name="T37" fmla="*/ 801 h 1440"/>
              <a:gd name="T38" fmla="*/ 162 w 222"/>
              <a:gd name="T39" fmla="*/ 735 h 1440"/>
              <a:gd name="T40" fmla="*/ 162 w 222"/>
              <a:gd name="T41" fmla="*/ 699 h 1440"/>
              <a:gd name="T42" fmla="*/ 171 w 222"/>
              <a:gd name="T43" fmla="*/ 648 h 1440"/>
              <a:gd name="T44" fmla="*/ 162 w 222"/>
              <a:gd name="T45" fmla="*/ 621 h 1440"/>
              <a:gd name="T46" fmla="*/ 171 w 222"/>
              <a:gd name="T47" fmla="*/ 564 h 1440"/>
              <a:gd name="T48" fmla="*/ 162 w 222"/>
              <a:gd name="T49" fmla="*/ 540 h 1440"/>
              <a:gd name="T50" fmla="*/ 171 w 222"/>
              <a:gd name="T51" fmla="*/ 450 h 1440"/>
              <a:gd name="T52" fmla="*/ 162 w 222"/>
              <a:gd name="T53" fmla="*/ 429 h 1440"/>
              <a:gd name="T54" fmla="*/ 162 w 222"/>
              <a:gd name="T55" fmla="*/ 402 h 1440"/>
              <a:gd name="T56" fmla="*/ 171 w 222"/>
              <a:gd name="T57" fmla="*/ 381 h 1440"/>
              <a:gd name="T58" fmla="*/ 171 w 222"/>
              <a:gd name="T59" fmla="*/ 333 h 1440"/>
              <a:gd name="T60" fmla="*/ 168 w 222"/>
              <a:gd name="T61" fmla="*/ 312 h 1440"/>
              <a:gd name="T62" fmla="*/ 162 w 222"/>
              <a:gd name="T63" fmla="*/ 270 h 1440"/>
              <a:gd name="T64" fmla="*/ 159 w 222"/>
              <a:gd name="T65" fmla="*/ 189 h 1440"/>
              <a:gd name="T66" fmla="*/ 156 w 222"/>
              <a:gd name="T67" fmla="*/ 138 h 1440"/>
              <a:gd name="T68" fmla="*/ 162 w 222"/>
              <a:gd name="T69" fmla="*/ 84 h 1440"/>
              <a:gd name="T70" fmla="*/ 165 w 222"/>
              <a:gd name="T71" fmla="*/ 60 h 1440"/>
              <a:gd name="T72" fmla="*/ 186 w 222"/>
              <a:gd name="T7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440">
                <a:moveTo>
                  <a:pt x="0" y="9"/>
                </a:moveTo>
                <a:lnTo>
                  <a:pt x="3" y="1437"/>
                </a:lnTo>
                <a:lnTo>
                  <a:pt x="156" y="1440"/>
                </a:lnTo>
                <a:lnTo>
                  <a:pt x="141" y="1407"/>
                </a:lnTo>
                <a:lnTo>
                  <a:pt x="117" y="1386"/>
                </a:lnTo>
                <a:lnTo>
                  <a:pt x="156" y="1344"/>
                </a:lnTo>
                <a:lnTo>
                  <a:pt x="156" y="1311"/>
                </a:lnTo>
                <a:lnTo>
                  <a:pt x="150" y="1278"/>
                </a:lnTo>
                <a:lnTo>
                  <a:pt x="165" y="1236"/>
                </a:lnTo>
                <a:lnTo>
                  <a:pt x="222" y="1191"/>
                </a:lnTo>
                <a:lnTo>
                  <a:pt x="201" y="1176"/>
                </a:lnTo>
                <a:lnTo>
                  <a:pt x="153" y="1167"/>
                </a:lnTo>
                <a:lnTo>
                  <a:pt x="159" y="1038"/>
                </a:lnTo>
                <a:lnTo>
                  <a:pt x="150" y="951"/>
                </a:lnTo>
                <a:lnTo>
                  <a:pt x="165" y="927"/>
                </a:lnTo>
                <a:lnTo>
                  <a:pt x="162" y="861"/>
                </a:lnTo>
                <a:lnTo>
                  <a:pt x="195" y="834"/>
                </a:lnTo>
                <a:lnTo>
                  <a:pt x="210" y="819"/>
                </a:lnTo>
                <a:lnTo>
                  <a:pt x="165" y="801"/>
                </a:lnTo>
                <a:lnTo>
                  <a:pt x="162" y="735"/>
                </a:lnTo>
                <a:lnTo>
                  <a:pt x="162" y="699"/>
                </a:lnTo>
                <a:lnTo>
                  <a:pt x="171" y="648"/>
                </a:lnTo>
                <a:lnTo>
                  <a:pt x="162" y="621"/>
                </a:lnTo>
                <a:lnTo>
                  <a:pt x="171" y="564"/>
                </a:lnTo>
                <a:lnTo>
                  <a:pt x="162" y="540"/>
                </a:lnTo>
                <a:lnTo>
                  <a:pt x="171" y="450"/>
                </a:lnTo>
                <a:lnTo>
                  <a:pt x="162" y="429"/>
                </a:lnTo>
                <a:lnTo>
                  <a:pt x="162" y="402"/>
                </a:lnTo>
                <a:lnTo>
                  <a:pt x="171" y="381"/>
                </a:lnTo>
                <a:lnTo>
                  <a:pt x="171" y="333"/>
                </a:lnTo>
                <a:lnTo>
                  <a:pt x="168" y="312"/>
                </a:lnTo>
                <a:lnTo>
                  <a:pt x="162" y="270"/>
                </a:lnTo>
                <a:lnTo>
                  <a:pt x="159" y="189"/>
                </a:lnTo>
                <a:lnTo>
                  <a:pt x="156" y="138"/>
                </a:lnTo>
                <a:lnTo>
                  <a:pt x="162" y="84"/>
                </a:lnTo>
                <a:lnTo>
                  <a:pt x="165" y="60"/>
                </a:lnTo>
                <a:lnTo>
                  <a:pt x="186"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4" name="Line 28"/>
          <p:cNvSpPr>
            <a:spLocks noChangeShapeType="1"/>
          </p:cNvSpPr>
          <p:nvPr/>
        </p:nvSpPr>
        <p:spPr bwMode="auto">
          <a:xfrm>
            <a:off x="4597400" y="2825750"/>
            <a:ext cx="0" cy="1952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5" name="Freeform 29" descr="Horizontal brick"/>
          <p:cNvSpPr>
            <a:spLocks/>
          </p:cNvSpPr>
          <p:nvPr/>
        </p:nvSpPr>
        <p:spPr bwMode="auto">
          <a:xfrm>
            <a:off x="4597400" y="4559300"/>
            <a:ext cx="212725" cy="230188"/>
          </a:xfrm>
          <a:custGeom>
            <a:avLst/>
            <a:gdLst>
              <a:gd name="T0" fmla="*/ 0 w 246"/>
              <a:gd name="T1" fmla="*/ 0 h 198"/>
              <a:gd name="T2" fmla="*/ 198 w 246"/>
              <a:gd name="T3" fmla="*/ 0 h 198"/>
              <a:gd name="T4" fmla="*/ 192 w 246"/>
              <a:gd name="T5" fmla="*/ 36 h 198"/>
              <a:gd name="T6" fmla="*/ 246 w 246"/>
              <a:gd name="T7" fmla="*/ 45 h 198"/>
              <a:gd name="T8" fmla="*/ 240 w 246"/>
              <a:gd name="T9" fmla="*/ 72 h 198"/>
              <a:gd name="T10" fmla="*/ 189 w 246"/>
              <a:gd name="T11" fmla="*/ 81 h 198"/>
              <a:gd name="T12" fmla="*/ 183 w 246"/>
              <a:gd name="T13" fmla="*/ 123 h 198"/>
              <a:gd name="T14" fmla="*/ 195 w 246"/>
              <a:gd name="T15" fmla="*/ 153 h 198"/>
              <a:gd name="T16" fmla="*/ 189 w 246"/>
              <a:gd name="T17" fmla="*/ 198 h 198"/>
              <a:gd name="T18" fmla="*/ 12 w 246"/>
              <a:gd name="T1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98">
                <a:moveTo>
                  <a:pt x="0" y="0"/>
                </a:moveTo>
                <a:lnTo>
                  <a:pt x="198" y="0"/>
                </a:lnTo>
                <a:lnTo>
                  <a:pt x="192" y="36"/>
                </a:lnTo>
                <a:lnTo>
                  <a:pt x="246" y="45"/>
                </a:lnTo>
                <a:lnTo>
                  <a:pt x="240" y="72"/>
                </a:lnTo>
                <a:lnTo>
                  <a:pt x="189" y="81"/>
                </a:lnTo>
                <a:lnTo>
                  <a:pt x="183" y="123"/>
                </a:lnTo>
                <a:lnTo>
                  <a:pt x="195" y="153"/>
                </a:lnTo>
                <a:lnTo>
                  <a:pt x="189" y="198"/>
                </a:lnTo>
                <a:lnTo>
                  <a:pt x="12" y="198"/>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6" name="Freeform 30" descr="Horizontal brick"/>
          <p:cNvSpPr>
            <a:spLocks/>
          </p:cNvSpPr>
          <p:nvPr/>
        </p:nvSpPr>
        <p:spPr bwMode="auto">
          <a:xfrm>
            <a:off x="4597400" y="2822575"/>
            <a:ext cx="244475" cy="131763"/>
          </a:xfrm>
          <a:custGeom>
            <a:avLst/>
            <a:gdLst>
              <a:gd name="T0" fmla="*/ 3 w 282"/>
              <a:gd name="T1" fmla="*/ 114 h 114"/>
              <a:gd name="T2" fmla="*/ 255 w 282"/>
              <a:gd name="T3" fmla="*/ 114 h 114"/>
              <a:gd name="T4" fmla="*/ 282 w 282"/>
              <a:gd name="T5" fmla="*/ 105 h 114"/>
              <a:gd name="T6" fmla="*/ 255 w 282"/>
              <a:gd name="T7" fmla="*/ 84 h 114"/>
              <a:gd name="T8" fmla="*/ 264 w 282"/>
              <a:gd name="T9" fmla="*/ 63 h 114"/>
              <a:gd name="T10" fmla="*/ 264 w 282"/>
              <a:gd name="T11" fmla="*/ 33 h 114"/>
              <a:gd name="T12" fmla="*/ 258 w 282"/>
              <a:gd name="T13" fmla="*/ 0 h 114"/>
              <a:gd name="T14" fmla="*/ 0 w 282"/>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114">
                <a:moveTo>
                  <a:pt x="3" y="114"/>
                </a:moveTo>
                <a:lnTo>
                  <a:pt x="255" y="114"/>
                </a:lnTo>
                <a:lnTo>
                  <a:pt x="282" y="105"/>
                </a:lnTo>
                <a:lnTo>
                  <a:pt x="255" y="84"/>
                </a:lnTo>
                <a:lnTo>
                  <a:pt x="264" y="63"/>
                </a:lnTo>
                <a:lnTo>
                  <a:pt x="264" y="33"/>
                </a:lnTo>
                <a:lnTo>
                  <a:pt x="258"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7" name="Freeform 31" descr="10%"/>
          <p:cNvSpPr>
            <a:spLocks/>
          </p:cNvSpPr>
          <p:nvPr/>
        </p:nvSpPr>
        <p:spPr bwMode="auto">
          <a:xfrm>
            <a:off x="4597400" y="3278188"/>
            <a:ext cx="203200" cy="93662"/>
          </a:xfrm>
          <a:custGeom>
            <a:avLst/>
            <a:gdLst>
              <a:gd name="T0" fmla="*/ 0 w 234"/>
              <a:gd name="T1" fmla="*/ 81 h 81"/>
              <a:gd name="T2" fmla="*/ 201 w 234"/>
              <a:gd name="T3" fmla="*/ 81 h 81"/>
              <a:gd name="T4" fmla="*/ 234 w 234"/>
              <a:gd name="T5" fmla="*/ 69 h 81"/>
              <a:gd name="T6" fmla="*/ 216 w 234"/>
              <a:gd name="T7" fmla="*/ 39 h 81"/>
              <a:gd name="T8" fmla="*/ 198 w 234"/>
              <a:gd name="T9" fmla="*/ 0 h 81"/>
              <a:gd name="T10" fmla="*/ 156 w 234"/>
              <a:gd name="T11" fmla="*/ 0 h 81"/>
              <a:gd name="T12" fmla="*/ 0 w 234"/>
              <a:gd name="T13" fmla="*/ 0 h 81"/>
              <a:gd name="T14" fmla="*/ 0 w 234"/>
              <a:gd name="T15" fmla="*/ 5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1">
                <a:moveTo>
                  <a:pt x="0" y="81"/>
                </a:moveTo>
                <a:lnTo>
                  <a:pt x="201" y="81"/>
                </a:lnTo>
                <a:lnTo>
                  <a:pt x="234" y="69"/>
                </a:lnTo>
                <a:lnTo>
                  <a:pt x="216" y="39"/>
                </a:lnTo>
                <a:lnTo>
                  <a:pt x="198" y="0"/>
                </a:lnTo>
                <a:lnTo>
                  <a:pt x="156" y="0"/>
                </a:lnTo>
                <a:lnTo>
                  <a:pt x="0" y="0"/>
                </a:lnTo>
                <a:lnTo>
                  <a:pt x="0" y="51"/>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8" name="Freeform 32" descr="10%"/>
          <p:cNvSpPr>
            <a:spLocks/>
          </p:cNvSpPr>
          <p:nvPr/>
        </p:nvSpPr>
        <p:spPr bwMode="auto">
          <a:xfrm>
            <a:off x="4597400" y="3117850"/>
            <a:ext cx="174625" cy="80963"/>
          </a:xfrm>
          <a:custGeom>
            <a:avLst/>
            <a:gdLst>
              <a:gd name="T0" fmla="*/ 0 w 201"/>
              <a:gd name="T1" fmla="*/ 69 h 69"/>
              <a:gd name="T2" fmla="*/ 186 w 201"/>
              <a:gd name="T3" fmla="*/ 69 h 69"/>
              <a:gd name="T4" fmla="*/ 201 w 201"/>
              <a:gd name="T5" fmla="*/ 36 h 69"/>
              <a:gd name="T6" fmla="*/ 195 w 201"/>
              <a:gd name="T7" fmla="*/ 0 h 69"/>
              <a:gd name="T8" fmla="*/ 0 w 201"/>
              <a:gd name="T9" fmla="*/ 0 h 69"/>
            </a:gdLst>
            <a:ahLst/>
            <a:cxnLst>
              <a:cxn ang="0">
                <a:pos x="T0" y="T1"/>
              </a:cxn>
              <a:cxn ang="0">
                <a:pos x="T2" y="T3"/>
              </a:cxn>
              <a:cxn ang="0">
                <a:pos x="T4" y="T5"/>
              </a:cxn>
              <a:cxn ang="0">
                <a:pos x="T6" y="T7"/>
              </a:cxn>
              <a:cxn ang="0">
                <a:pos x="T8" y="T9"/>
              </a:cxn>
            </a:cxnLst>
            <a:rect l="0" t="0" r="r" b="b"/>
            <a:pathLst>
              <a:path w="201" h="69">
                <a:moveTo>
                  <a:pt x="0" y="69"/>
                </a:moveTo>
                <a:lnTo>
                  <a:pt x="186" y="69"/>
                </a:lnTo>
                <a:lnTo>
                  <a:pt x="201" y="36"/>
                </a:lnTo>
                <a:lnTo>
                  <a:pt x="195"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89" name="Freeform 33" descr="10%"/>
          <p:cNvSpPr>
            <a:spLocks/>
          </p:cNvSpPr>
          <p:nvPr/>
        </p:nvSpPr>
        <p:spPr bwMode="auto">
          <a:xfrm>
            <a:off x="4597400" y="3438525"/>
            <a:ext cx="182563" cy="93663"/>
          </a:xfrm>
          <a:custGeom>
            <a:avLst/>
            <a:gdLst>
              <a:gd name="T0" fmla="*/ 0 w 210"/>
              <a:gd name="T1" fmla="*/ 0 h 81"/>
              <a:gd name="T2" fmla="*/ 204 w 210"/>
              <a:gd name="T3" fmla="*/ 0 h 81"/>
              <a:gd name="T4" fmla="*/ 210 w 210"/>
              <a:gd name="T5" fmla="*/ 21 h 81"/>
              <a:gd name="T6" fmla="*/ 198 w 210"/>
              <a:gd name="T7" fmla="*/ 39 h 81"/>
              <a:gd name="T8" fmla="*/ 174 w 210"/>
              <a:gd name="T9" fmla="*/ 81 h 81"/>
              <a:gd name="T10" fmla="*/ 3 w 210"/>
              <a:gd name="T11" fmla="*/ 81 h 81"/>
              <a:gd name="T12" fmla="*/ 0 w 2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10" h="81">
                <a:moveTo>
                  <a:pt x="0" y="0"/>
                </a:moveTo>
                <a:lnTo>
                  <a:pt x="204" y="0"/>
                </a:lnTo>
                <a:lnTo>
                  <a:pt x="210" y="21"/>
                </a:lnTo>
                <a:lnTo>
                  <a:pt x="198" y="39"/>
                </a:lnTo>
                <a:lnTo>
                  <a:pt x="174" y="81"/>
                </a:lnTo>
                <a:lnTo>
                  <a:pt x="3" y="81"/>
                </a:lnTo>
                <a:lnTo>
                  <a:pt x="0" y="0"/>
                </a:lnTo>
                <a:close/>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0" name="Freeform 34"/>
          <p:cNvSpPr>
            <a:spLocks/>
          </p:cNvSpPr>
          <p:nvPr/>
        </p:nvSpPr>
        <p:spPr bwMode="auto">
          <a:xfrm>
            <a:off x="1184275" y="3044825"/>
            <a:ext cx="7305675" cy="2828925"/>
          </a:xfrm>
          <a:custGeom>
            <a:avLst/>
            <a:gdLst>
              <a:gd name="T0" fmla="*/ 0 w 4602"/>
              <a:gd name="T1" fmla="*/ 0 h 1782"/>
              <a:gd name="T2" fmla="*/ 186 w 4602"/>
              <a:gd name="T3" fmla="*/ 0 h 1782"/>
              <a:gd name="T4" fmla="*/ 720 w 4602"/>
              <a:gd name="T5" fmla="*/ 168 h 1782"/>
              <a:gd name="T6" fmla="*/ 852 w 4602"/>
              <a:gd name="T7" fmla="*/ 168 h 1782"/>
              <a:gd name="T8" fmla="*/ 2154 w 4602"/>
              <a:gd name="T9" fmla="*/ 954 h 1782"/>
              <a:gd name="T10" fmla="*/ 2310 w 4602"/>
              <a:gd name="T11" fmla="*/ 954 h 1782"/>
              <a:gd name="T12" fmla="*/ 4290 w 4602"/>
              <a:gd name="T13" fmla="*/ 1782 h 1782"/>
              <a:gd name="T14" fmla="*/ 4602 w 4602"/>
              <a:gd name="T15" fmla="*/ 1782 h 17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02" h="1782">
                <a:moveTo>
                  <a:pt x="0" y="0"/>
                </a:moveTo>
                <a:lnTo>
                  <a:pt x="186" y="0"/>
                </a:lnTo>
                <a:lnTo>
                  <a:pt x="720" y="168"/>
                </a:lnTo>
                <a:lnTo>
                  <a:pt x="852" y="168"/>
                </a:lnTo>
                <a:lnTo>
                  <a:pt x="2154" y="954"/>
                </a:lnTo>
                <a:lnTo>
                  <a:pt x="2310" y="954"/>
                </a:lnTo>
                <a:lnTo>
                  <a:pt x="4290" y="1782"/>
                </a:lnTo>
                <a:lnTo>
                  <a:pt x="4602" y="1782"/>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1" name="Freeform 35"/>
          <p:cNvSpPr>
            <a:spLocks/>
          </p:cNvSpPr>
          <p:nvPr/>
        </p:nvSpPr>
        <p:spPr bwMode="auto">
          <a:xfrm>
            <a:off x="1127125" y="1892300"/>
            <a:ext cx="7448550" cy="2095500"/>
          </a:xfrm>
          <a:custGeom>
            <a:avLst/>
            <a:gdLst>
              <a:gd name="T0" fmla="*/ 0 w 4692"/>
              <a:gd name="T1" fmla="*/ 0 h 1320"/>
              <a:gd name="T2" fmla="*/ 282 w 4692"/>
              <a:gd name="T3" fmla="*/ 0 h 1320"/>
              <a:gd name="T4" fmla="*/ 738 w 4692"/>
              <a:gd name="T5" fmla="*/ 144 h 1320"/>
              <a:gd name="T6" fmla="*/ 864 w 4692"/>
              <a:gd name="T7" fmla="*/ 144 h 1320"/>
              <a:gd name="T8" fmla="*/ 2196 w 4692"/>
              <a:gd name="T9" fmla="*/ 696 h 1320"/>
              <a:gd name="T10" fmla="*/ 2364 w 4692"/>
              <a:gd name="T11" fmla="*/ 696 h 1320"/>
              <a:gd name="T12" fmla="*/ 4344 w 4692"/>
              <a:gd name="T13" fmla="*/ 1320 h 1320"/>
              <a:gd name="T14" fmla="*/ 4692 w 4692"/>
              <a:gd name="T15" fmla="*/ 1320 h 1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92" h="1320">
                <a:moveTo>
                  <a:pt x="0" y="0"/>
                </a:moveTo>
                <a:lnTo>
                  <a:pt x="282" y="0"/>
                </a:lnTo>
                <a:lnTo>
                  <a:pt x="738" y="144"/>
                </a:lnTo>
                <a:lnTo>
                  <a:pt x="864" y="144"/>
                </a:lnTo>
                <a:lnTo>
                  <a:pt x="2196" y="696"/>
                </a:lnTo>
                <a:lnTo>
                  <a:pt x="2364" y="696"/>
                </a:lnTo>
                <a:lnTo>
                  <a:pt x="4344" y="1320"/>
                </a:lnTo>
                <a:lnTo>
                  <a:pt x="4692" y="1320"/>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2" name="Freeform 36"/>
          <p:cNvSpPr>
            <a:spLocks/>
          </p:cNvSpPr>
          <p:nvPr/>
        </p:nvSpPr>
        <p:spPr bwMode="auto">
          <a:xfrm>
            <a:off x="1111250" y="1887538"/>
            <a:ext cx="7466013" cy="2162175"/>
          </a:xfrm>
          <a:custGeom>
            <a:avLst/>
            <a:gdLst>
              <a:gd name="T0" fmla="*/ 0 w 4703"/>
              <a:gd name="T1" fmla="*/ 0 h 1362"/>
              <a:gd name="T2" fmla="*/ 300 w 4703"/>
              <a:gd name="T3" fmla="*/ 0 h 1362"/>
              <a:gd name="T4" fmla="*/ 752 w 4703"/>
              <a:gd name="T5" fmla="*/ 143 h 1362"/>
              <a:gd name="T6" fmla="*/ 886 w 4703"/>
              <a:gd name="T7" fmla="*/ 157 h 1362"/>
              <a:gd name="T8" fmla="*/ 1283 w 4703"/>
              <a:gd name="T9" fmla="*/ 314 h 1362"/>
              <a:gd name="T10" fmla="*/ 2220 w 4703"/>
              <a:gd name="T11" fmla="*/ 697 h 1362"/>
              <a:gd name="T12" fmla="*/ 2358 w 4703"/>
              <a:gd name="T13" fmla="*/ 697 h 1362"/>
              <a:gd name="T14" fmla="*/ 3724 w 4703"/>
              <a:gd name="T15" fmla="*/ 1117 h 1362"/>
              <a:gd name="T16" fmla="*/ 4348 w 4703"/>
              <a:gd name="T17" fmla="*/ 1315 h 1362"/>
              <a:gd name="T18" fmla="*/ 4694 w 4703"/>
              <a:gd name="T19" fmla="*/ 1329 h 1362"/>
              <a:gd name="T20" fmla="*/ 4703 w 4703"/>
              <a:gd name="T21" fmla="*/ 1362 h 1362"/>
              <a:gd name="T22" fmla="*/ 4541 w 4703"/>
              <a:gd name="T23" fmla="*/ 1361 h 1362"/>
              <a:gd name="T24" fmla="*/ 4329 w 4703"/>
              <a:gd name="T25" fmla="*/ 1352 h 1362"/>
              <a:gd name="T26" fmla="*/ 4043 w 4703"/>
              <a:gd name="T27" fmla="*/ 1264 h 1362"/>
              <a:gd name="T28" fmla="*/ 3720 w 4703"/>
              <a:gd name="T29" fmla="*/ 1163 h 1362"/>
              <a:gd name="T30" fmla="*/ 2778 w 4703"/>
              <a:gd name="T31" fmla="*/ 877 h 1362"/>
              <a:gd name="T32" fmla="*/ 2298 w 4703"/>
              <a:gd name="T33" fmla="*/ 724 h 1362"/>
              <a:gd name="T34" fmla="*/ 2201 w 4703"/>
              <a:gd name="T35" fmla="*/ 720 h 1362"/>
              <a:gd name="T36" fmla="*/ 2044 w 4703"/>
              <a:gd name="T37" fmla="*/ 660 h 1362"/>
              <a:gd name="T38" fmla="*/ 1066 w 4703"/>
              <a:gd name="T39" fmla="*/ 263 h 1362"/>
              <a:gd name="T40" fmla="*/ 863 w 4703"/>
              <a:gd name="T41" fmla="*/ 171 h 1362"/>
              <a:gd name="T42" fmla="*/ 724 w 4703"/>
              <a:gd name="T43" fmla="*/ 161 h 1362"/>
              <a:gd name="T44" fmla="*/ 212 w 4703"/>
              <a:gd name="T45" fmla="*/ 32 h 1362"/>
              <a:gd name="T46" fmla="*/ 129 w 4703"/>
              <a:gd name="T47" fmla="*/ 18 h 1362"/>
              <a:gd name="T48" fmla="*/ 0 w 4703"/>
              <a:gd name="T49"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3" h="1362">
                <a:moveTo>
                  <a:pt x="0" y="0"/>
                </a:moveTo>
                <a:lnTo>
                  <a:pt x="300" y="0"/>
                </a:lnTo>
                <a:lnTo>
                  <a:pt x="752" y="143"/>
                </a:lnTo>
                <a:lnTo>
                  <a:pt x="886" y="157"/>
                </a:lnTo>
                <a:lnTo>
                  <a:pt x="1283" y="314"/>
                </a:lnTo>
                <a:lnTo>
                  <a:pt x="2220" y="697"/>
                </a:lnTo>
                <a:lnTo>
                  <a:pt x="2358" y="697"/>
                </a:lnTo>
                <a:lnTo>
                  <a:pt x="3724" y="1117"/>
                </a:lnTo>
                <a:lnTo>
                  <a:pt x="4348" y="1315"/>
                </a:lnTo>
                <a:lnTo>
                  <a:pt x="4694" y="1329"/>
                </a:lnTo>
                <a:lnTo>
                  <a:pt x="4703" y="1362"/>
                </a:lnTo>
                <a:lnTo>
                  <a:pt x="4541" y="1361"/>
                </a:lnTo>
                <a:lnTo>
                  <a:pt x="4329" y="1352"/>
                </a:lnTo>
                <a:lnTo>
                  <a:pt x="4043" y="1264"/>
                </a:lnTo>
                <a:lnTo>
                  <a:pt x="3720" y="1163"/>
                </a:lnTo>
                <a:lnTo>
                  <a:pt x="2778" y="877"/>
                </a:lnTo>
                <a:lnTo>
                  <a:pt x="2298" y="724"/>
                </a:lnTo>
                <a:lnTo>
                  <a:pt x="2201" y="720"/>
                </a:lnTo>
                <a:lnTo>
                  <a:pt x="2044" y="660"/>
                </a:lnTo>
                <a:lnTo>
                  <a:pt x="1066" y="263"/>
                </a:lnTo>
                <a:lnTo>
                  <a:pt x="863" y="171"/>
                </a:lnTo>
                <a:lnTo>
                  <a:pt x="724" y="161"/>
                </a:lnTo>
                <a:lnTo>
                  <a:pt x="212" y="32"/>
                </a:lnTo>
                <a:lnTo>
                  <a:pt x="129" y="18"/>
                </a:lnTo>
                <a:lnTo>
                  <a:pt x="0" y="0"/>
                </a:ln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5" name="Freeform 39"/>
          <p:cNvSpPr>
            <a:spLocks/>
          </p:cNvSpPr>
          <p:nvPr/>
        </p:nvSpPr>
        <p:spPr bwMode="auto">
          <a:xfrm>
            <a:off x="1330325" y="2868613"/>
            <a:ext cx="3605213" cy="1714500"/>
          </a:xfrm>
          <a:custGeom>
            <a:avLst/>
            <a:gdLst>
              <a:gd name="T0" fmla="*/ 0 w 2271"/>
              <a:gd name="T1" fmla="*/ 0 h 1080"/>
              <a:gd name="T2" fmla="*/ 291 w 2271"/>
              <a:gd name="T3" fmla="*/ 56 h 1080"/>
              <a:gd name="T4" fmla="*/ 614 w 2271"/>
              <a:gd name="T5" fmla="*/ 143 h 1080"/>
              <a:gd name="T6" fmla="*/ 771 w 2271"/>
              <a:gd name="T7" fmla="*/ 185 h 1080"/>
              <a:gd name="T8" fmla="*/ 1330 w 2271"/>
              <a:gd name="T9" fmla="*/ 549 h 1080"/>
              <a:gd name="T10" fmla="*/ 2045 w 2271"/>
              <a:gd name="T11" fmla="*/ 1016 h 1080"/>
              <a:gd name="T12" fmla="*/ 2165 w 2271"/>
              <a:gd name="T13" fmla="*/ 1025 h 1080"/>
              <a:gd name="T14" fmla="*/ 2271 w 2271"/>
              <a:gd name="T15" fmla="*/ 1080 h 10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1" h="1080">
                <a:moveTo>
                  <a:pt x="0" y="0"/>
                </a:moveTo>
                <a:lnTo>
                  <a:pt x="291" y="56"/>
                </a:lnTo>
                <a:lnTo>
                  <a:pt x="614" y="143"/>
                </a:lnTo>
                <a:lnTo>
                  <a:pt x="771" y="185"/>
                </a:lnTo>
                <a:lnTo>
                  <a:pt x="1330" y="549"/>
                </a:lnTo>
                <a:lnTo>
                  <a:pt x="2045" y="1016"/>
                </a:lnTo>
                <a:lnTo>
                  <a:pt x="2165" y="1025"/>
                </a:lnTo>
                <a:lnTo>
                  <a:pt x="2271" y="108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6" name="Freeform 40"/>
          <p:cNvSpPr>
            <a:spLocks/>
          </p:cNvSpPr>
          <p:nvPr/>
        </p:nvSpPr>
        <p:spPr bwMode="auto">
          <a:xfrm>
            <a:off x="1360488" y="2671763"/>
            <a:ext cx="5157787" cy="2555875"/>
          </a:xfrm>
          <a:custGeom>
            <a:avLst/>
            <a:gdLst>
              <a:gd name="T0" fmla="*/ 0 w 3249"/>
              <a:gd name="T1" fmla="*/ 0 h 1610"/>
              <a:gd name="T2" fmla="*/ 595 w 3249"/>
              <a:gd name="T3" fmla="*/ 161 h 1610"/>
              <a:gd name="T4" fmla="*/ 743 w 3249"/>
              <a:gd name="T5" fmla="*/ 175 h 1610"/>
              <a:gd name="T6" fmla="*/ 2049 w 3249"/>
              <a:gd name="T7" fmla="*/ 992 h 1610"/>
              <a:gd name="T8" fmla="*/ 2183 w 3249"/>
              <a:gd name="T9" fmla="*/ 1015 h 1610"/>
              <a:gd name="T10" fmla="*/ 3249 w 3249"/>
              <a:gd name="T11" fmla="*/ 1610 h 1610"/>
            </a:gdLst>
            <a:ahLst/>
            <a:cxnLst>
              <a:cxn ang="0">
                <a:pos x="T0" y="T1"/>
              </a:cxn>
              <a:cxn ang="0">
                <a:pos x="T2" y="T3"/>
              </a:cxn>
              <a:cxn ang="0">
                <a:pos x="T4" y="T5"/>
              </a:cxn>
              <a:cxn ang="0">
                <a:pos x="T6" y="T7"/>
              </a:cxn>
              <a:cxn ang="0">
                <a:pos x="T8" y="T9"/>
              </a:cxn>
              <a:cxn ang="0">
                <a:pos x="T10" y="T11"/>
              </a:cxn>
            </a:cxnLst>
            <a:rect l="0" t="0" r="r" b="b"/>
            <a:pathLst>
              <a:path w="3249" h="1610">
                <a:moveTo>
                  <a:pt x="0" y="0"/>
                </a:moveTo>
                <a:lnTo>
                  <a:pt x="595" y="161"/>
                </a:lnTo>
                <a:lnTo>
                  <a:pt x="743" y="175"/>
                </a:lnTo>
                <a:lnTo>
                  <a:pt x="2049" y="992"/>
                </a:lnTo>
                <a:lnTo>
                  <a:pt x="2183" y="1015"/>
                </a:lnTo>
                <a:lnTo>
                  <a:pt x="3249" y="161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7" name="Freeform 41"/>
          <p:cNvSpPr>
            <a:spLocks/>
          </p:cNvSpPr>
          <p:nvPr/>
        </p:nvSpPr>
        <p:spPr bwMode="auto">
          <a:xfrm>
            <a:off x="1293813" y="2414588"/>
            <a:ext cx="6154737" cy="3025775"/>
          </a:xfrm>
          <a:custGeom>
            <a:avLst/>
            <a:gdLst>
              <a:gd name="T0" fmla="*/ 0 w 3877"/>
              <a:gd name="T1" fmla="*/ 0 h 1906"/>
              <a:gd name="T2" fmla="*/ 609 w 3877"/>
              <a:gd name="T3" fmla="*/ 134 h 1906"/>
              <a:gd name="T4" fmla="*/ 766 w 3877"/>
              <a:gd name="T5" fmla="*/ 143 h 1906"/>
              <a:gd name="T6" fmla="*/ 2082 w 3877"/>
              <a:gd name="T7" fmla="*/ 877 h 1906"/>
              <a:gd name="T8" fmla="*/ 2216 w 3877"/>
              <a:gd name="T9" fmla="*/ 909 h 1906"/>
              <a:gd name="T10" fmla="*/ 2400 w 3877"/>
              <a:gd name="T11" fmla="*/ 1006 h 1906"/>
              <a:gd name="T12" fmla="*/ 3877 w 3877"/>
              <a:gd name="T13" fmla="*/ 1906 h 1906"/>
            </a:gdLst>
            <a:ahLst/>
            <a:cxnLst>
              <a:cxn ang="0">
                <a:pos x="T0" y="T1"/>
              </a:cxn>
              <a:cxn ang="0">
                <a:pos x="T2" y="T3"/>
              </a:cxn>
              <a:cxn ang="0">
                <a:pos x="T4" y="T5"/>
              </a:cxn>
              <a:cxn ang="0">
                <a:pos x="T6" y="T7"/>
              </a:cxn>
              <a:cxn ang="0">
                <a:pos x="T8" y="T9"/>
              </a:cxn>
              <a:cxn ang="0">
                <a:pos x="T10" y="T11"/>
              </a:cxn>
              <a:cxn ang="0">
                <a:pos x="T12" y="T13"/>
              </a:cxn>
            </a:cxnLst>
            <a:rect l="0" t="0" r="r" b="b"/>
            <a:pathLst>
              <a:path w="3877" h="1906">
                <a:moveTo>
                  <a:pt x="0" y="0"/>
                </a:moveTo>
                <a:lnTo>
                  <a:pt x="609" y="134"/>
                </a:lnTo>
                <a:lnTo>
                  <a:pt x="766" y="143"/>
                </a:lnTo>
                <a:lnTo>
                  <a:pt x="2082" y="877"/>
                </a:lnTo>
                <a:lnTo>
                  <a:pt x="2216" y="909"/>
                </a:lnTo>
                <a:lnTo>
                  <a:pt x="2400" y="1006"/>
                </a:lnTo>
                <a:lnTo>
                  <a:pt x="3877" y="190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8" name="Freeform 42"/>
          <p:cNvSpPr>
            <a:spLocks/>
          </p:cNvSpPr>
          <p:nvPr/>
        </p:nvSpPr>
        <p:spPr bwMode="auto">
          <a:xfrm>
            <a:off x="5837238" y="4064000"/>
            <a:ext cx="2563812" cy="1333500"/>
          </a:xfrm>
          <a:custGeom>
            <a:avLst/>
            <a:gdLst>
              <a:gd name="T0" fmla="*/ 0 w 1615"/>
              <a:gd name="T1" fmla="*/ 0 h 840"/>
              <a:gd name="T2" fmla="*/ 609 w 1615"/>
              <a:gd name="T3" fmla="*/ 350 h 840"/>
              <a:gd name="T4" fmla="*/ 1361 w 1615"/>
              <a:gd name="T5" fmla="*/ 784 h 840"/>
              <a:gd name="T6" fmla="*/ 1615 w 1615"/>
              <a:gd name="T7" fmla="*/ 840 h 840"/>
            </a:gdLst>
            <a:ahLst/>
            <a:cxnLst>
              <a:cxn ang="0">
                <a:pos x="T0" y="T1"/>
              </a:cxn>
              <a:cxn ang="0">
                <a:pos x="T2" y="T3"/>
              </a:cxn>
              <a:cxn ang="0">
                <a:pos x="T4" y="T5"/>
              </a:cxn>
              <a:cxn ang="0">
                <a:pos x="T6" y="T7"/>
              </a:cxn>
            </a:cxnLst>
            <a:rect l="0" t="0" r="r" b="b"/>
            <a:pathLst>
              <a:path w="1615" h="840">
                <a:moveTo>
                  <a:pt x="0" y="0"/>
                </a:moveTo>
                <a:lnTo>
                  <a:pt x="609" y="350"/>
                </a:lnTo>
                <a:lnTo>
                  <a:pt x="1361" y="784"/>
                </a:lnTo>
                <a:lnTo>
                  <a:pt x="1615" y="84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899" name="Freeform 43"/>
          <p:cNvSpPr>
            <a:spLocks/>
          </p:cNvSpPr>
          <p:nvPr/>
        </p:nvSpPr>
        <p:spPr bwMode="auto">
          <a:xfrm>
            <a:off x="6554788" y="4291013"/>
            <a:ext cx="1824037" cy="871537"/>
          </a:xfrm>
          <a:custGeom>
            <a:avLst/>
            <a:gdLst>
              <a:gd name="T0" fmla="*/ 0 w 1149"/>
              <a:gd name="T1" fmla="*/ 0 h 549"/>
              <a:gd name="T2" fmla="*/ 928 w 1149"/>
              <a:gd name="T3" fmla="*/ 535 h 549"/>
              <a:gd name="T4" fmla="*/ 1149 w 1149"/>
              <a:gd name="T5" fmla="*/ 549 h 549"/>
            </a:gdLst>
            <a:ahLst/>
            <a:cxnLst>
              <a:cxn ang="0">
                <a:pos x="T0" y="T1"/>
              </a:cxn>
              <a:cxn ang="0">
                <a:pos x="T2" y="T3"/>
              </a:cxn>
              <a:cxn ang="0">
                <a:pos x="T4" y="T5"/>
              </a:cxn>
            </a:cxnLst>
            <a:rect l="0" t="0" r="r" b="b"/>
            <a:pathLst>
              <a:path w="1149" h="549">
                <a:moveTo>
                  <a:pt x="0" y="0"/>
                </a:moveTo>
                <a:lnTo>
                  <a:pt x="928" y="535"/>
                </a:lnTo>
                <a:lnTo>
                  <a:pt x="1149" y="549"/>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0" name="Freeform 44"/>
          <p:cNvSpPr>
            <a:spLocks/>
          </p:cNvSpPr>
          <p:nvPr/>
        </p:nvSpPr>
        <p:spPr bwMode="auto">
          <a:xfrm>
            <a:off x="7521575" y="4524375"/>
            <a:ext cx="835025" cy="307975"/>
          </a:xfrm>
          <a:custGeom>
            <a:avLst/>
            <a:gdLst>
              <a:gd name="T0" fmla="*/ 0 w 526"/>
              <a:gd name="T1" fmla="*/ 0 h 194"/>
              <a:gd name="T2" fmla="*/ 305 w 526"/>
              <a:gd name="T3" fmla="*/ 166 h 194"/>
              <a:gd name="T4" fmla="*/ 526 w 526"/>
              <a:gd name="T5" fmla="*/ 194 h 194"/>
            </a:gdLst>
            <a:ahLst/>
            <a:cxnLst>
              <a:cxn ang="0">
                <a:pos x="T0" y="T1"/>
              </a:cxn>
              <a:cxn ang="0">
                <a:pos x="T2" y="T3"/>
              </a:cxn>
              <a:cxn ang="0">
                <a:pos x="T4" y="T5"/>
              </a:cxn>
            </a:cxnLst>
            <a:rect l="0" t="0" r="r" b="b"/>
            <a:pathLst>
              <a:path w="526" h="194">
                <a:moveTo>
                  <a:pt x="0" y="0"/>
                </a:moveTo>
                <a:lnTo>
                  <a:pt x="305" y="166"/>
                </a:lnTo>
                <a:lnTo>
                  <a:pt x="526" y="194"/>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1" name="Rectangle 45"/>
          <p:cNvSpPr>
            <a:spLocks noChangeArrowheads="1"/>
          </p:cNvSpPr>
          <p:nvPr/>
        </p:nvSpPr>
        <p:spPr bwMode="auto">
          <a:xfrm>
            <a:off x="1814513" y="3914775"/>
            <a:ext cx="74612" cy="61595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2" name="Text Box 46"/>
          <p:cNvSpPr txBox="1">
            <a:spLocks noChangeArrowheads="1"/>
          </p:cNvSpPr>
          <p:nvPr/>
        </p:nvSpPr>
        <p:spPr bwMode="auto">
          <a:xfrm>
            <a:off x="1279525" y="4084638"/>
            <a:ext cx="5810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latin typeface="Arial" panose="020B0604020202020204" pitchFamily="34" charset="0"/>
              </a:rPr>
              <a:t>400 ft</a:t>
            </a:r>
          </a:p>
        </p:txBody>
      </p:sp>
      <p:sp>
        <p:nvSpPr>
          <p:cNvPr id="249903" name="Rectangle 47"/>
          <p:cNvSpPr>
            <a:spLocks noChangeArrowheads="1"/>
          </p:cNvSpPr>
          <p:nvPr/>
        </p:nvSpPr>
        <p:spPr bwMode="auto">
          <a:xfrm rot="-5400000">
            <a:off x="3057525" y="4583113"/>
            <a:ext cx="74613" cy="5349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4" name="Text Box 48"/>
          <p:cNvSpPr txBox="1">
            <a:spLocks noChangeArrowheads="1"/>
          </p:cNvSpPr>
          <p:nvPr/>
        </p:nvSpPr>
        <p:spPr bwMode="auto">
          <a:xfrm>
            <a:off x="2762250" y="4856163"/>
            <a:ext cx="6651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latin typeface="Arial" panose="020B0604020202020204" pitchFamily="34" charset="0"/>
              </a:rPr>
              <a:t>4000 ft</a:t>
            </a:r>
          </a:p>
        </p:txBody>
      </p:sp>
      <p:sp>
        <p:nvSpPr>
          <p:cNvPr id="249905" name="Text Box 49"/>
          <p:cNvSpPr txBox="1">
            <a:spLocks noChangeArrowheads="1"/>
          </p:cNvSpPr>
          <p:nvPr/>
        </p:nvSpPr>
        <p:spPr bwMode="auto">
          <a:xfrm>
            <a:off x="342900" y="1779588"/>
            <a:ext cx="603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12,000’</a:t>
            </a:r>
          </a:p>
        </p:txBody>
      </p:sp>
      <p:sp>
        <p:nvSpPr>
          <p:cNvPr id="249906" name="Line 50"/>
          <p:cNvSpPr>
            <a:spLocks noChangeShapeType="1"/>
          </p:cNvSpPr>
          <p:nvPr/>
        </p:nvSpPr>
        <p:spPr bwMode="auto">
          <a:xfrm>
            <a:off x="898525" y="1901825"/>
            <a:ext cx="1238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7" name="Line 51"/>
          <p:cNvSpPr>
            <a:spLocks noChangeShapeType="1"/>
          </p:cNvSpPr>
          <p:nvPr/>
        </p:nvSpPr>
        <p:spPr bwMode="auto">
          <a:xfrm>
            <a:off x="898525" y="5138738"/>
            <a:ext cx="1238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8" name="Line 52"/>
          <p:cNvSpPr>
            <a:spLocks noChangeShapeType="1"/>
          </p:cNvSpPr>
          <p:nvPr/>
        </p:nvSpPr>
        <p:spPr bwMode="auto">
          <a:xfrm>
            <a:off x="898525" y="3548063"/>
            <a:ext cx="1238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09" name="Text Box 53"/>
          <p:cNvSpPr txBox="1">
            <a:spLocks noChangeArrowheads="1"/>
          </p:cNvSpPr>
          <p:nvPr/>
        </p:nvSpPr>
        <p:spPr bwMode="auto">
          <a:xfrm>
            <a:off x="406400" y="5016500"/>
            <a:ext cx="603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14,000’</a:t>
            </a:r>
          </a:p>
        </p:txBody>
      </p:sp>
      <p:sp>
        <p:nvSpPr>
          <p:cNvPr id="249910" name="Text Box 54"/>
          <p:cNvSpPr txBox="1">
            <a:spLocks noChangeArrowheads="1"/>
          </p:cNvSpPr>
          <p:nvPr/>
        </p:nvSpPr>
        <p:spPr bwMode="auto">
          <a:xfrm>
            <a:off x="412750" y="3432175"/>
            <a:ext cx="603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13,000’</a:t>
            </a:r>
          </a:p>
        </p:txBody>
      </p:sp>
      <p:sp>
        <p:nvSpPr>
          <p:cNvPr id="249911" name="Line 55"/>
          <p:cNvSpPr>
            <a:spLocks noChangeShapeType="1"/>
          </p:cNvSpPr>
          <p:nvPr/>
        </p:nvSpPr>
        <p:spPr bwMode="auto">
          <a:xfrm>
            <a:off x="1020763" y="1890713"/>
            <a:ext cx="0" cy="3259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915" name="Text Box 59"/>
          <p:cNvSpPr txBox="1">
            <a:spLocks noChangeArrowheads="1"/>
          </p:cNvSpPr>
          <p:nvPr/>
        </p:nvSpPr>
        <p:spPr bwMode="auto">
          <a:xfrm>
            <a:off x="2120900" y="1677988"/>
            <a:ext cx="14668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a:latin typeface="Tahoma" panose="020B0604030504040204" pitchFamily="34" charset="0"/>
              </a:rPr>
              <a:t>Austin Chalk</a:t>
            </a:r>
          </a:p>
        </p:txBody>
      </p:sp>
      <p:sp>
        <p:nvSpPr>
          <p:cNvPr id="249916" name="Text Box 60"/>
          <p:cNvSpPr txBox="1">
            <a:spLocks noChangeArrowheads="1"/>
          </p:cNvSpPr>
          <p:nvPr/>
        </p:nvSpPr>
        <p:spPr bwMode="auto">
          <a:xfrm>
            <a:off x="6210300" y="2968625"/>
            <a:ext cx="1787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a:latin typeface="Tahoma" panose="020B0604030504040204" pitchFamily="34" charset="0"/>
              </a:rPr>
              <a:t>Eagleford Shale</a:t>
            </a:r>
          </a:p>
        </p:txBody>
      </p:sp>
      <p:sp>
        <p:nvSpPr>
          <p:cNvPr id="249917" name="Text Box 61"/>
          <p:cNvSpPr txBox="1">
            <a:spLocks noChangeArrowheads="1"/>
          </p:cNvSpPr>
          <p:nvPr/>
        </p:nvSpPr>
        <p:spPr bwMode="auto">
          <a:xfrm>
            <a:off x="1173163" y="3246438"/>
            <a:ext cx="12414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latin typeface="Tahoma" panose="020B0604030504040204" pitchFamily="34" charset="0"/>
              </a:rPr>
              <a:t>Buda </a:t>
            </a:r>
          </a:p>
          <a:p>
            <a:r>
              <a:rPr lang="en-US" altLang="en-US" sz="1600" b="1">
                <a:latin typeface="Tahoma" panose="020B0604030504040204" pitchFamily="34" charset="0"/>
              </a:rPr>
              <a:t>Limestone</a:t>
            </a:r>
          </a:p>
        </p:txBody>
      </p:sp>
      <p:sp>
        <p:nvSpPr>
          <p:cNvPr id="249918" name="Text Box 62"/>
          <p:cNvSpPr txBox="1">
            <a:spLocks noChangeArrowheads="1"/>
          </p:cNvSpPr>
          <p:nvPr/>
        </p:nvSpPr>
        <p:spPr bwMode="auto">
          <a:xfrm>
            <a:off x="5408613" y="3995738"/>
            <a:ext cx="1585912" cy="33655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a:latin typeface="Tahoma" panose="020B0604030504040204" pitchFamily="34" charset="0"/>
              </a:rPr>
              <a:t>Woodbine Fm</a:t>
            </a:r>
          </a:p>
        </p:txBody>
      </p:sp>
      <p:sp>
        <p:nvSpPr>
          <p:cNvPr id="249919" name="Freeform 63"/>
          <p:cNvSpPr>
            <a:spLocks/>
          </p:cNvSpPr>
          <p:nvPr/>
        </p:nvSpPr>
        <p:spPr bwMode="auto">
          <a:xfrm>
            <a:off x="6677025" y="3232150"/>
            <a:ext cx="901700" cy="319088"/>
          </a:xfrm>
          <a:custGeom>
            <a:avLst/>
            <a:gdLst>
              <a:gd name="T0" fmla="*/ 0 w 568"/>
              <a:gd name="T1" fmla="*/ 201 h 201"/>
              <a:gd name="T2" fmla="*/ 523 w 568"/>
              <a:gd name="T3" fmla="*/ 161 h 201"/>
              <a:gd name="T4" fmla="*/ 268 w 568"/>
              <a:gd name="T5" fmla="*/ 80 h 201"/>
              <a:gd name="T6" fmla="*/ 281 w 568"/>
              <a:gd name="T7" fmla="*/ 0 h 201"/>
            </a:gdLst>
            <a:ahLst/>
            <a:cxnLst>
              <a:cxn ang="0">
                <a:pos x="T0" y="T1"/>
              </a:cxn>
              <a:cxn ang="0">
                <a:pos x="T2" y="T3"/>
              </a:cxn>
              <a:cxn ang="0">
                <a:pos x="T4" y="T5"/>
              </a:cxn>
              <a:cxn ang="0">
                <a:pos x="T6" y="T7"/>
              </a:cxn>
            </a:cxnLst>
            <a:rect l="0" t="0" r="r" b="b"/>
            <a:pathLst>
              <a:path w="568" h="201">
                <a:moveTo>
                  <a:pt x="0" y="201"/>
                </a:moveTo>
                <a:cubicBezTo>
                  <a:pt x="239" y="191"/>
                  <a:pt x="478" y="181"/>
                  <a:pt x="523" y="161"/>
                </a:cubicBezTo>
                <a:cubicBezTo>
                  <a:pt x="568" y="141"/>
                  <a:pt x="308" y="107"/>
                  <a:pt x="268" y="80"/>
                </a:cubicBezTo>
                <a:cubicBezTo>
                  <a:pt x="228" y="53"/>
                  <a:pt x="254" y="26"/>
                  <a:pt x="281" y="0"/>
                </a:cubicBezTo>
              </a:path>
            </a:pathLst>
          </a:custGeom>
          <a:noFill/>
          <a:ln w="38100" cmpd="sng">
            <a:solidFill>
              <a:schemeClr val="tx1"/>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9921" name="Text Box 65"/>
          <p:cNvSpPr txBox="1">
            <a:spLocks noChangeArrowheads="1"/>
          </p:cNvSpPr>
          <p:nvPr/>
        </p:nvSpPr>
        <p:spPr bwMode="auto">
          <a:xfrm>
            <a:off x="372977" y="5758279"/>
            <a:ext cx="2730500" cy="336550"/>
          </a:xfrm>
          <a:prstGeom prst="rect">
            <a:avLst/>
          </a:prstGeom>
          <a:solidFill>
            <a:schemeClr val="bg1"/>
          </a:solidFill>
          <a:ln>
            <a:noFill/>
          </a:ln>
          <a:effec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49922" name="Text Box 66"/>
          <p:cNvSpPr txBox="1">
            <a:spLocks noChangeArrowheads="1"/>
          </p:cNvSpPr>
          <p:nvPr/>
        </p:nvSpPr>
        <p:spPr bwMode="auto">
          <a:xfrm>
            <a:off x="372977" y="5499517"/>
            <a:ext cx="1239838" cy="260350"/>
          </a:xfrm>
          <a:prstGeom prst="rect">
            <a:avLst/>
          </a:prstGeom>
          <a:solidFill>
            <a:schemeClr val="bg1"/>
          </a:solidFill>
          <a:ln>
            <a:noFill/>
          </a:ln>
          <a:effectLst/>
        </p:spPr>
        <p:txBody>
          <a:bodyPr wrap="none">
            <a:spAutoFit/>
          </a:bodyPr>
          <a:lstStyle/>
          <a:p>
            <a:r>
              <a:rPr lang="en-US" altLang="en-US" sz="1100" b="1" dirty="0" err="1">
                <a:latin typeface="Arial" panose="020B0604020202020204" pitchFamily="34" charset="0"/>
              </a:rPr>
              <a:t>Ramsayer</a:t>
            </a:r>
            <a:r>
              <a:rPr lang="en-US" altLang="en-US" sz="1100" b="1" dirty="0">
                <a:latin typeface="Arial" panose="020B0604020202020204" pitchFamily="34" charset="0"/>
              </a:rPr>
              <a:t>, 1979</a:t>
            </a:r>
          </a:p>
        </p:txBody>
      </p:sp>
    </p:spTree>
    <p:extLst>
      <p:ext uri="{BB962C8B-B14F-4D97-AF65-F5344CB8AC3E}">
        <p14:creationId xmlns:p14="http://schemas.microsoft.com/office/powerpoint/2010/main" val="218533667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dirty="0"/>
              <a:t>Well Samples: Conventional Cores</a:t>
            </a:r>
          </a:p>
        </p:txBody>
      </p:sp>
      <p:sp>
        <p:nvSpPr>
          <p:cNvPr id="206851" name="Rectangle 3"/>
          <p:cNvSpPr>
            <a:spLocks noGrp="1" noChangeArrowheads="1"/>
          </p:cNvSpPr>
          <p:nvPr>
            <p:ph type="body" idx="1"/>
          </p:nvPr>
        </p:nvSpPr>
        <p:spPr>
          <a:xfrm>
            <a:off x="384175" y="4177763"/>
            <a:ext cx="5486400" cy="1626703"/>
          </a:xfrm>
        </p:spPr>
        <p:txBody>
          <a:bodyPr/>
          <a:lstStyle/>
          <a:p>
            <a:pPr marL="285750" indent="-285750">
              <a:lnSpc>
                <a:spcPct val="90000"/>
              </a:lnSpc>
              <a:spcBef>
                <a:spcPts val="1200"/>
              </a:spcBef>
              <a:buNone/>
              <a:tabLst>
                <a:tab pos="511175" algn="l"/>
              </a:tabLst>
            </a:pPr>
            <a:r>
              <a:rPr lang="en-US" sz="2200" b="1" dirty="0" smtClean="0"/>
              <a:t>Source</a:t>
            </a:r>
          </a:p>
          <a:p>
            <a:pPr marL="285750" indent="-285750">
              <a:lnSpc>
                <a:spcPct val="90000"/>
              </a:lnSpc>
              <a:spcBef>
                <a:spcPts val="1200"/>
              </a:spcBef>
              <a:tabLst>
                <a:tab pos="511175" algn="l"/>
              </a:tabLst>
            </a:pPr>
            <a:r>
              <a:rPr lang="en-US" sz="2200" dirty="0" smtClean="0"/>
              <a:t>Organic richness (TOC)</a:t>
            </a:r>
          </a:p>
          <a:p>
            <a:pPr marL="285750" indent="-285750">
              <a:lnSpc>
                <a:spcPct val="90000"/>
              </a:lnSpc>
              <a:spcBef>
                <a:spcPts val="1200"/>
              </a:spcBef>
              <a:tabLst>
                <a:tab pos="511175" algn="l"/>
              </a:tabLst>
            </a:pPr>
            <a:r>
              <a:rPr lang="en-US" sz="2200" dirty="0" smtClean="0"/>
              <a:t>Organic quality (type, HI)</a:t>
            </a:r>
          </a:p>
          <a:p>
            <a:pPr marL="285750" indent="-285750">
              <a:lnSpc>
                <a:spcPct val="90000"/>
              </a:lnSpc>
              <a:spcBef>
                <a:spcPts val="1200"/>
              </a:spcBef>
              <a:tabLst>
                <a:tab pos="511175" algn="l"/>
              </a:tabLst>
            </a:pPr>
            <a:r>
              <a:rPr lang="en-US" sz="2200" dirty="0" smtClean="0"/>
              <a:t>Thermal maturity</a:t>
            </a:r>
          </a:p>
          <a:p>
            <a:pPr marL="285750" lvl="0" indent="-285750">
              <a:lnSpc>
                <a:spcPct val="90000"/>
              </a:lnSpc>
              <a:spcBef>
                <a:spcPts val="1200"/>
              </a:spcBef>
              <a:tabLst>
                <a:tab pos="511175" algn="l"/>
              </a:tabLst>
            </a:pPr>
            <a:r>
              <a:rPr lang="en-US" sz="2200" dirty="0" smtClean="0"/>
              <a:t>Age from microfossils</a:t>
            </a:r>
          </a:p>
          <a:p>
            <a:pPr marL="285750" indent="-285750">
              <a:lnSpc>
                <a:spcPct val="90000"/>
              </a:lnSpc>
              <a:spcBef>
                <a:spcPts val="1200"/>
              </a:spcBef>
              <a:tabLst>
                <a:tab pos="511175" algn="l"/>
              </a:tabLst>
            </a:pPr>
            <a:endParaRPr lang="en-US" sz="2200" dirty="0"/>
          </a:p>
        </p:txBody>
      </p:sp>
      <p:sp>
        <p:nvSpPr>
          <p:cNvPr id="5" name="Rectangle 3"/>
          <p:cNvSpPr txBox="1">
            <a:spLocks noChangeArrowheads="1"/>
          </p:cNvSpPr>
          <p:nvPr/>
        </p:nvSpPr>
        <p:spPr bwMode="auto">
          <a:xfrm>
            <a:off x="4765675" y="4187536"/>
            <a:ext cx="4180897" cy="23171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l" defTabSz="914400" rtl="0" eaLnBrk="0" fontAlgn="base" latinLnBrk="0" hangingPunct="0">
              <a:lnSpc>
                <a:spcPct val="90000"/>
              </a:lnSpc>
              <a:spcBef>
                <a:spcPts val="1200"/>
              </a:spcBef>
              <a:spcAft>
                <a:spcPct val="0"/>
              </a:spcAft>
              <a:buClrTx/>
              <a:buSzTx/>
              <a:buFontTx/>
              <a:buNone/>
              <a:tabLst>
                <a:tab pos="511175" algn="l"/>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Seal</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Lithology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Layering</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lang="en-US" sz="2200" kern="0" dirty="0" smtClean="0">
                <a:latin typeface="+mn-lt"/>
              </a:rPr>
              <a:t>Vert. </a:t>
            </a:r>
            <a:r>
              <a:rPr kumimoji="0" lang="en-US" sz="2200" b="0" i="0" u="none" strike="noStrike" kern="0" cap="none" spc="0" normalizeH="0" baseline="0" noProof="0" dirty="0" smtClean="0">
                <a:ln>
                  <a:noFill/>
                </a:ln>
                <a:solidFill>
                  <a:schemeClr val="tx1"/>
                </a:solidFill>
                <a:effectLst/>
                <a:uLnTx/>
                <a:uFillTx/>
                <a:latin typeface="+mn-lt"/>
                <a:ea typeface="+mn-ea"/>
                <a:cs typeface="+mn-cs"/>
              </a:rPr>
              <a:t>Permeability (quality)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Age from microfossils</a:t>
            </a:r>
          </a:p>
        </p:txBody>
      </p:sp>
      <p:sp>
        <p:nvSpPr>
          <p:cNvPr id="8" name="TextBox 7"/>
          <p:cNvSpPr txBox="1"/>
          <p:nvPr/>
        </p:nvSpPr>
        <p:spPr>
          <a:xfrm>
            <a:off x="4296520" y="3906505"/>
            <a:ext cx="4721164" cy="261610"/>
          </a:xfrm>
          <a:prstGeom prst="rect">
            <a:avLst/>
          </a:prstGeom>
          <a:noFill/>
        </p:spPr>
        <p:txBody>
          <a:bodyPr wrap="none" rtlCol="0">
            <a:spAutoFit/>
          </a:bodyPr>
          <a:lstStyle/>
          <a:p>
            <a:r>
              <a:rPr lang="en-US" sz="1100" dirty="0" smtClean="0">
                <a:solidFill>
                  <a:srgbClr val="000066"/>
                </a:solidFill>
                <a:latin typeface="Arial" pitchFamily="34" charset="0"/>
                <a:cs typeface="Arial" pitchFamily="34" charset="0"/>
              </a:rPr>
              <a:t>http://www.mbari.org/news/homepage/2005/sand-channelcores2-350.jpg</a:t>
            </a:r>
            <a:endParaRPr lang="en-US" sz="1100" dirty="0">
              <a:solidFill>
                <a:srgbClr val="000066"/>
              </a:solidFill>
              <a:latin typeface="Arial" pitchFamily="34" charset="0"/>
              <a:cs typeface="Arial" pitchFamily="34" charset="0"/>
            </a:endParaRPr>
          </a:p>
        </p:txBody>
      </p:sp>
      <p:grpSp>
        <p:nvGrpSpPr>
          <p:cNvPr id="12" name="Group 11"/>
          <p:cNvGrpSpPr/>
          <p:nvPr/>
        </p:nvGrpSpPr>
        <p:grpSpPr>
          <a:xfrm>
            <a:off x="4666672" y="1099992"/>
            <a:ext cx="3754314" cy="2812789"/>
            <a:chOff x="4666672" y="1099992"/>
            <a:chExt cx="2973638" cy="2599171"/>
          </a:xfrm>
        </p:grpSpPr>
        <p:pic>
          <p:nvPicPr>
            <p:cNvPr id="3074" name="Picture 2" descr="http://www.mbari.org/news/homepage/2005/sand-channelcores2-350.jpg"/>
            <p:cNvPicPr>
              <a:picLocks noChangeAspect="1" noChangeArrowheads="1"/>
            </p:cNvPicPr>
            <p:nvPr/>
          </p:nvPicPr>
          <p:blipFill>
            <a:blip r:embed="rId3" cstate="print"/>
            <a:srcRect r="24395"/>
            <a:stretch>
              <a:fillRect/>
            </a:stretch>
          </p:blipFill>
          <p:spPr bwMode="auto">
            <a:xfrm>
              <a:off x="4666672" y="1099992"/>
              <a:ext cx="2914342" cy="2599171"/>
            </a:xfrm>
            <a:prstGeom prst="rect">
              <a:avLst/>
            </a:prstGeom>
            <a:noFill/>
          </p:spPr>
        </p:pic>
        <p:sp>
          <p:nvSpPr>
            <p:cNvPr id="9" name="TextBox 8"/>
            <p:cNvSpPr txBox="1"/>
            <p:nvPr/>
          </p:nvSpPr>
          <p:spPr>
            <a:xfrm>
              <a:off x="4704907" y="3346060"/>
              <a:ext cx="930349" cy="338554"/>
            </a:xfrm>
            <a:prstGeom prst="rect">
              <a:avLst/>
            </a:prstGeom>
            <a:solidFill>
              <a:schemeClr val="bg1"/>
            </a:solidFill>
          </p:spPr>
          <p:txBody>
            <a:bodyPr wrap="square" rtlCol="0">
              <a:spAutoFit/>
            </a:bodyPr>
            <a:lstStyle/>
            <a:p>
              <a:pPr algn="ctr"/>
              <a:r>
                <a:rPr lang="en-US" sz="800" b="1" dirty="0" smtClean="0">
                  <a:latin typeface="Arial" pitchFamily="34" charset="0"/>
                  <a:cs typeface="Arial" pitchFamily="34" charset="0"/>
                </a:rPr>
                <a:t>Alternating fine sand &amp; silt</a:t>
              </a:r>
              <a:endParaRPr lang="en-US" sz="800" b="1" dirty="0">
                <a:latin typeface="Arial" pitchFamily="34" charset="0"/>
                <a:cs typeface="Arial" pitchFamily="34" charset="0"/>
              </a:endParaRPr>
            </a:p>
          </p:txBody>
        </p:sp>
        <p:sp>
          <p:nvSpPr>
            <p:cNvPr id="10" name="TextBox 9"/>
            <p:cNvSpPr txBox="1"/>
            <p:nvPr/>
          </p:nvSpPr>
          <p:spPr>
            <a:xfrm>
              <a:off x="5684243" y="3346060"/>
              <a:ext cx="930349" cy="338554"/>
            </a:xfrm>
            <a:prstGeom prst="rect">
              <a:avLst/>
            </a:prstGeom>
            <a:solidFill>
              <a:schemeClr val="bg1"/>
            </a:solidFill>
          </p:spPr>
          <p:txBody>
            <a:bodyPr wrap="square" rtlCol="0">
              <a:spAutoFit/>
            </a:bodyPr>
            <a:lstStyle/>
            <a:p>
              <a:pPr algn="ctr"/>
              <a:r>
                <a:rPr lang="en-US" sz="800" b="1" dirty="0" smtClean="0">
                  <a:latin typeface="Arial" pitchFamily="34" charset="0"/>
                  <a:cs typeface="Arial" pitchFamily="34" charset="0"/>
                </a:rPr>
                <a:t>Well sorted sand</a:t>
              </a:r>
              <a:endParaRPr lang="en-US" sz="800" b="1" dirty="0">
                <a:latin typeface="Arial" pitchFamily="34" charset="0"/>
                <a:cs typeface="Arial" pitchFamily="34" charset="0"/>
              </a:endParaRPr>
            </a:p>
          </p:txBody>
        </p:sp>
        <p:sp>
          <p:nvSpPr>
            <p:cNvPr id="11" name="TextBox 10"/>
            <p:cNvSpPr txBox="1"/>
            <p:nvPr/>
          </p:nvSpPr>
          <p:spPr>
            <a:xfrm>
              <a:off x="6709961" y="3346060"/>
              <a:ext cx="930349" cy="338554"/>
            </a:xfrm>
            <a:prstGeom prst="rect">
              <a:avLst/>
            </a:prstGeom>
            <a:solidFill>
              <a:schemeClr val="bg1"/>
            </a:solidFill>
          </p:spPr>
          <p:txBody>
            <a:bodyPr wrap="square" rtlCol="0">
              <a:spAutoFit/>
            </a:bodyPr>
            <a:lstStyle/>
            <a:p>
              <a:pPr algn="ctr"/>
              <a:r>
                <a:rPr lang="en-US" sz="800" b="1" dirty="0" smtClean="0">
                  <a:latin typeface="Arial" pitchFamily="34" charset="0"/>
                  <a:cs typeface="Arial" pitchFamily="34" charset="0"/>
                </a:rPr>
                <a:t>Clean pebbles &amp; gravel</a:t>
              </a:r>
              <a:endParaRPr lang="en-US" sz="800" b="1" dirty="0">
                <a:latin typeface="Arial" pitchFamily="34" charset="0"/>
                <a:cs typeface="Arial" pitchFamily="34" charset="0"/>
              </a:endParaRPr>
            </a:p>
          </p:txBody>
        </p:sp>
      </p:grpSp>
      <p:sp>
        <p:nvSpPr>
          <p:cNvPr id="13" name="Rectangle 3"/>
          <p:cNvSpPr txBox="1">
            <a:spLocks noChangeArrowheads="1"/>
          </p:cNvSpPr>
          <p:nvPr/>
        </p:nvSpPr>
        <p:spPr bwMode="auto">
          <a:xfrm>
            <a:off x="384175" y="990599"/>
            <a:ext cx="5486400" cy="31639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l" defTabSz="914400" rtl="0" eaLnBrk="0" fontAlgn="base" latinLnBrk="0" hangingPunct="0">
              <a:lnSpc>
                <a:spcPct val="90000"/>
              </a:lnSpc>
              <a:spcBef>
                <a:spcPts val="1200"/>
              </a:spcBef>
              <a:spcAft>
                <a:spcPct val="0"/>
              </a:spcAft>
              <a:buClrTx/>
              <a:buSzTx/>
              <a:buFontTx/>
              <a:buNone/>
              <a:tabLst>
                <a:tab pos="511175" algn="l"/>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Reservoir</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Lithology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Grain size &amp; sorting</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Sedimentary structures</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Porosity &amp; permeability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Age from microfossils</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Environment of deposition</a:t>
            </a:r>
            <a:endParaRPr kumimoji="0" lang="en-US" sz="2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6851"/>
                                        </p:tgtEl>
                                        <p:attrNameLst>
                                          <p:attrName>style.visibility</p:attrName>
                                        </p:attrNameLst>
                                      </p:cBhvr>
                                      <p:to>
                                        <p:strVal val="visible"/>
                                      </p:to>
                                    </p:set>
                                    <p:animEffect transition="in" filter="dissolve">
                                      <p:cBhvr>
                                        <p:cTn id="7" dur="500"/>
                                        <p:tgtEl>
                                          <p:spTgt spid="2068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altLang="en-US"/>
              <a:t>Two East Texas Gas Fields</a:t>
            </a:r>
          </a:p>
        </p:txBody>
      </p:sp>
      <p:sp>
        <p:nvSpPr>
          <p:cNvPr id="250884" name="Rectangle 4"/>
          <p:cNvSpPr>
            <a:spLocks noChangeArrowheads="1"/>
          </p:cNvSpPr>
          <p:nvPr/>
        </p:nvSpPr>
        <p:spPr bwMode="auto">
          <a:xfrm>
            <a:off x="322263" y="1163638"/>
            <a:ext cx="8332787" cy="4976812"/>
          </a:xfrm>
          <a:prstGeom prst="rect">
            <a:avLst/>
          </a:prstGeom>
          <a:solidFill>
            <a:srgbClr val="EAEAEA"/>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50885" name="Group 5"/>
          <p:cNvGrpSpPr>
            <a:grpSpLocks/>
          </p:cNvGrpSpPr>
          <p:nvPr/>
        </p:nvGrpSpPr>
        <p:grpSpPr bwMode="auto">
          <a:xfrm>
            <a:off x="342900" y="1103313"/>
            <a:ext cx="8248650" cy="4914900"/>
            <a:chOff x="153" y="545"/>
            <a:chExt cx="5196" cy="3096"/>
          </a:xfrm>
        </p:grpSpPr>
        <p:sp>
          <p:nvSpPr>
            <p:cNvPr id="250886" name="Freeform 6" descr="Dashed horizontal"/>
            <p:cNvSpPr>
              <a:spLocks/>
            </p:cNvSpPr>
            <p:nvPr/>
          </p:nvSpPr>
          <p:spPr bwMode="auto">
            <a:xfrm>
              <a:off x="614" y="1034"/>
              <a:ext cx="4735" cy="2529"/>
            </a:xfrm>
            <a:custGeom>
              <a:avLst/>
              <a:gdLst>
                <a:gd name="T0" fmla="*/ 73 w 4735"/>
                <a:gd name="T1" fmla="*/ 0 h 2529"/>
                <a:gd name="T2" fmla="*/ 311 w 4735"/>
                <a:gd name="T3" fmla="*/ 7 h 2529"/>
                <a:gd name="T4" fmla="*/ 781 w 4735"/>
                <a:gd name="T5" fmla="*/ 151 h 2529"/>
                <a:gd name="T6" fmla="*/ 955 w 4735"/>
                <a:gd name="T7" fmla="*/ 180 h 2529"/>
                <a:gd name="T8" fmla="*/ 2205 w 4735"/>
                <a:gd name="T9" fmla="*/ 701 h 2529"/>
                <a:gd name="T10" fmla="*/ 2393 w 4735"/>
                <a:gd name="T11" fmla="*/ 715 h 2529"/>
                <a:gd name="T12" fmla="*/ 4186 w 4735"/>
                <a:gd name="T13" fmla="*/ 1286 h 2529"/>
                <a:gd name="T14" fmla="*/ 4403 w 4735"/>
                <a:gd name="T15" fmla="*/ 1344 h 2529"/>
                <a:gd name="T16" fmla="*/ 4735 w 4735"/>
                <a:gd name="T17" fmla="*/ 1366 h 2529"/>
                <a:gd name="T18" fmla="*/ 4735 w 4735"/>
                <a:gd name="T19" fmla="*/ 2529 h 2529"/>
                <a:gd name="T20" fmla="*/ 4388 w 4735"/>
                <a:gd name="T21" fmla="*/ 2529 h 2529"/>
                <a:gd name="T22" fmla="*/ 2371 w 4735"/>
                <a:gd name="T23" fmla="*/ 1691 h 2529"/>
                <a:gd name="T24" fmla="*/ 2227 w 4735"/>
                <a:gd name="T25" fmla="*/ 1705 h 2529"/>
                <a:gd name="T26" fmla="*/ 926 w 4735"/>
                <a:gd name="T27" fmla="*/ 910 h 2529"/>
                <a:gd name="T28" fmla="*/ 752 w 4735"/>
                <a:gd name="T29" fmla="*/ 896 h 2529"/>
                <a:gd name="T30" fmla="*/ 246 w 4735"/>
                <a:gd name="T31" fmla="*/ 730 h 2529"/>
                <a:gd name="T32" fmla="*/ 51 w 4735"/>
                <a:gd name="T33" fmla="*/ 730 h 2529"/>
                <a:gd name="T34" fmla="*/ 0 w 4735"/>
                <a:gd name="T35" fmla="*/ 730 h 2529"/>
                <a:gd name="T36" fmla="*/ 0 w 4735"/>
                <a:gd name="T37" fmla="*/ 0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35" h="2529">
                  <a:moveTo>
                    <a:pt x="73" y="0"/>
                  </a:moveTo>
                  <a:lnTo>
                    <a:pt x="311" y="7"/>
                  </a:lnTo>
                  <a:lnTo>
                    <a:pt x="781" y="151"/>
                  </a:lnTo>
                  <a:lnTo>
                    <a:pt x="955" y="180"/>
                  </a:lnTo>
                  <a:lnTo>
                    <a:pt x="2205" y="701"/>
                  </a:lnTo>
                  <a:lnTo>
                    <a:pt x="2393" y="715"/>
                  </a:lnTo>
                  <a:lnTo>
                    <a:pt x="4186" y="1286"/>
                  </a:lnTo>
                  <a:lnTo>
                    <a:pt x="4403" y="1344"/>
                  </a:lnTo>
                  <a:lnTo>
                    <a:pt x="4735" y="1366"/>
                  </a:lnTo>
                  <a:lnTo>
                    <a:pt x="4735" y="2529"/>
                  </a:lnTo>
                  <a:lnTo>
                    <a:pt x="4388" y="2529"/>
                  </a:lnTo>
                  <a:lnTo>
                    <a:pt x="2371" y="1691"/>
                  </a:lnTo>
                  <a:lnTo>
                    <a:pt x="2227" y="1705"/>
                  </a:lnTo>
                  <a:lnTo>
                    <a:pt x="926" y="910"/>
                  </a:lnTo>
                  <a:lnTo>
                    <a:pt x="752" y="896"/>
                  </a:lnTo>
                  <a:lnTo>
                    <a:pt x="246" y="730"/>
                  </a:lnTo>
                  <a:lnTo>
                    <a:pt x="51" y="730"/>
                  </a:lnTo>
                  <a:lnTo>
                    <a:pt x="0" y="730"/>
                  </a:lnTo>
                  <a:lnTo>
                    <a:pt x="0" y="0"/>
                  </a:lnTo>
                </a:path>
              </a:pathLst>
            </a:custGeom>
            <a:pattFill prst="dashHorz">
              <a:fgClr>
                <a:schemeClr val="bg2"/>
              </a:fgClr>
              <a:bgClr>
                <a:srgbClr val="66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7" name="Freeform 7" descr="5%"/>
            <p:cNvSpPr>
              <a:spLocks/>
            </p:cNvSpPr>
            <p:nvPr/>
          </p:nvSpPr>
          <p:spPr bwMode="auto">
            <a:xfrm>
              <a:off x="687" y="1060"/>
              <a:ext cx="3412" cy="1524"/>
            </a:xfrm>
            <a:custGeom>
              <a:avLst/>
              <a:gdLst>
                <a:gd name="T0" fmla="*/ 128 w 3412"/>
                <a:gd name="T1" fmla="*/ 0 h 1524"/>
                <a:gd name="T2" fmla="*/ 268 w 3412"/>
                <a:gd name="T3" fmla="*/ 36 h 1524"/>
                <a:gd name="T4" fmla="*/ 712 w 3412"/>
                <a:gd name="T5" fmla="*/ 152 h 1524"/>
                <a:gd name="T6" fmla="*/ 808 w 3412"/>
                <a:gd name="T7" fmla="*/ 144 h 1524"/>
                <a:gd name="T8" fmla="*/ 956 w 3412"/>
                <a:gd name="T9" fmla="*/ 232 h 1524"/>
                <a:gd name="T10" fmla="*/ 1540 w 3412"/>
                <a:gd name="T11" fmla="*/ 552 h 1524"/>
                <a:gd name="T12" fmla="*/ 2152 w 3412"/>
                <a:gd name="T13" fmla="*/ 872 h 1524"/>
                <a:gd name="T14" fmla="*/ 2260 w 3412"/>
                <a:gd name="T15" fmla="*/ 872 h 1524"/>
                <a:gd name="T16" fmla="*/ 2464 w 3412"/>
                <a:gd name="T17" fmla="*/ 980 h 1524"/>
                <a:gd name="T18" fmla="*/ 2976 w 3412"/>
                <a:gd name="T19" fmla="*/ 1272 h 1524"/>
                <a:gd name="T20" fmla="*/ 3412 w 3412"/>
                <a:gd name="T21" fmla="*/ 1524 h 1524"/>
                <a:gd name="T22" fmla="*/ 3208 w 3412"/>
                <a:gd name="T23" fmla="*/ 1424 h 1524"/>
                <a:gd name="T24" fmla="*/ 3220 w 3412"/>
                <a:gd name="T25" fmla="*/ 1464 h 1524"/>
                <a:gd name="T26" fmla="*/ 2800 w 3412"/>
                <a:gd name="T27" fmla="*/ 1216 h 1524"/>
                <a:gd name="T28" fmla="*/ 2800 w 3412"/>
                <a:gd name="T29" fmla="*/ 1244 h 1524"/>
                <a:gd name="T30" fmla="*/ 2264 w 3412"/>
                <a:gd name="T31" fmla="*/ 916 h 1524"/>
                <a:gd name="T32" fmla="*/ 2152 w 3412"/>
                <a:gd name="T33" fmla="*/ 916 h 1524"/>
                <a:gd name="T34" fmla="*/ 2028 w 3412"/>
                <a:gd name="T35" fmla="*/ 860 h 1524"/>
                <a:gd name="T36" fmla="*/ 820 w 3412"/>
                <a:gd name="T37" fmla="*/ 172 h 1524"/>
                <a:gd name="T38" fmla="*/ 716 w 3412"/>
                <a:gd name="T39" fmla="*/ 172 h 1524"/>
                <a:gd name="T40" fmla="*/ 608 w 3412"/>
                <a:gd name="T41" fmla="*/ 156 h 1524"/>
                <a:gd name="T42" fmla="*/ 356 w 3412"/>
                <a:gd name="T43" fmla="*/ 100 h 1524"/>
                <a:gd name="T44" fmla="*/ 132 w 3412"/>
                <a:gd name="T45" fmla="*/ 40 h 1524"/>
                <a:gd name="T46" fmla="*/ 0 w 3412"/>
                <a:gd name="T47" fmla="*/ 4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12" h="1524">
                  <a:moveTo>
                    <a:pt x="128" y="0"/>
                  </a:moveTo>
                  <a:lnTo>
                    <a:pt x="268" y="36"/>
                  </a:lnTo>
                  <a:lnTo>
                    <a:pt x="712" y="152"/>
                  </a:lnTo>
                  <a:lnTo>
                    <a:pt x="808" y="144"/>
                  </a:lnTo>
                  <a:lnTo>
                    <a:pt x="956" y="232"/>
                  </a:lnTo>
                  <a:lnTo>
                    <a:pt x="1540" y="552"/>
                  </a:lnTo>
                  <a:lnTo>
                    <a:pt x="2152" y="872"/>
                  </a:lnTo>
                  <a:lnTo>
                    <a:pt x="2260" y="872"/>
                  </a:lnTo>
                  <a:lnTo>
                    <a:pt x="2464" y="980"/>
                  </a:lnTo>
                  <a:lnTo>
                    <a:pt x="2976" y="1272"/>
                  </a:lnTo>
                  <a:lnTo>
                    <a:pt x="3412" y="1524"/>
                  </a:lnTo>
                  <a:lnTo>
                    <a:pt x="3208" y="1424"/>
                  </a:lnTo>
                  <a:lnTo>
                    <a:pt x="3220" y="1464"/>
                  </a:lnTo>
                  <a:lnTo>
                    <a:pt x="2800" y="1216"/>
                  </a:lnTo>
                  <a:lnTo>
                    <a:pt x="2800" y="1244"/>
                  </a:lnTo>
                  <a:lnTo>
                    <a:pt x="2264" y="916"/>
                  </a:lnTo>
                  <a:lnTo>
                    <a:pt x="2152" y="916"/>
                  </a:lnTo>
                  <a:lnTo>
                    <a:pt x="2028" y="860"/>
                  </a:lnTo>
                  <a:lnTo>
                    <a:pt x="820" y="172"/>
                  </a:lnTo>
                  <a:lnTo>
                    <a:pt x="716" y="172"/>
                  </a:lnTo>
                  <a:lnTo>
                    <a:pt x="608" y="156"/>
                  </a:lnTo>
                  <a:lnTo>
                    <a:pt x="356" y="100"/>
                  </a:lnTo>
                  <a:lnTo>
                    <a:pt x="132" y="40"/>
                  </a:lnTo>
                  <a:lnTo>
                    <a:pt x="0" y="4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8" name="Freeform 8" descr="5%"/>
            <p:cNvSpPr>
              <a:spLocks/>
            </p:cNvSpPr>
            <p:nvPr/>
          </p:nvSpPr>
          <p:spPr bwMode="auto">
            <a:xfrm>
              <a:off x="1719" y="1300"/>
              <a:ext cx="2972" cy="1452"/>
            </a:xfrm>
            <a:custGeom>
              <a:avLst/>
              <a:gdLst>
                <a:gd name="T0" fmla="*/ 0 w 2972"/>
                <a:gd name="T1" fmla="*/ 0 h 1452"/>
                <a:gd name="T2" fmla="*/ 528 w 2972"/>
                <a:gd name="T3" fmla="*/ 220 h 1452"/>
                <a:gd name="T4" fmla="*/ 912 w 2972"/>
                <a:gd name="T5" fmla="*/ 420 h 1452"/>
                <a:gd name="T6" fmla="*/ 1112 w 2972"/>
                <a:gd name="T7" fmla="*/ 520 h 1452"/>
                <a:gd name="T8" fmla="*/ 1228 w 2972"/>
                <a:gd name="T9" fmla="*/ 520 h 1452"/>
                <a:gd name="T10" fmla="*/ 1484 w 2972"/>
                <a:gd name="T11" fmla="*/ 660 h 1452"/>
                <a:gd name="T12" fmla="*/ 2940 w 2972"/>
                <a:gd name="T13" fmla="*/ 1392 h 1452"/>
                <a:gd name="T14" fmla="*/ 2972 w 2972"/>
                <a:gd name="T15" fmla="*/ 1452 h 1452"/>
                <a:gd name="T16" fmla="*/ 2672 w 2972"/>
                <a:gd name="T17" fmla="*/ 1292 h 1452"/>
                <a:gd name="T18" fmla="*/ 2684 w 2972"/>
                <a:gd name="T19" fmla="*/ 1332 h 1452"/>
                <a:gd name="T20" fmla="*/ 1960 w 2972"/>
                <a:gd name="T21" fmla="*/ 952 h 1452"/>
                <a:gd name="T22" fmla="*/ 1960 w 2972"/>
                <a:gd name="T23" fmla="*/ 980 h 1452"/>
                <a:gd name="T24" fmla="*/ 1220 w 2972"/>
                <a:gd name="T25" fmla="*/ 568 h 1452"/>
                <a:gd name="T26" fmla="*/ 1112 w 2972"/>
                <a:gd name="T27" fmla="*/ 568 h 1452"/>
                <a:gd name="T28" fmla="*/ 40 w 2972"/>
                <a:gd name="T29" fmla="*/ 28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2" h="1452">
                  <a:moveTo>
                    <a:pt x="0" y="0"/>
                  </a:moveTo>
                  <a:lnTo>
                    <a:pt x="528" y="220"/>
                  </a:lnTo>
                  <a:lnTo>
                    <a:pt x="912" y="420"/>
                  </a:lnTo>
                  <a:lnTo>
                    <a:pt x="1112" y="520"/>
                  </a:lnTo>
                  <a:lnTo>
                    <a:pt x="1228" y="520"/>
                  </a:lnTo>
                  <a:lnTo>
                    <a:pt x="1484" y="660"/>
                  </a:lnTo>
                  <a:lnTo>
                    <a:pt x="2940" y="1392"/>
                  </a:lnTo>
                  <a:lnTo>
                    <a:pt x="2972" y="1452"/>
                  </a:lnTo>
                  <a:lnTo>
                    <a:pt x="2672" y="1292"/>
                  </a:lnTo>
                  <a:lnTo>
                    <a:pt x="2684" y="1332"/>
                  </a:lnTo>
                  <a:lnTo>
                    <a:pt x="1960" y="952"/>
                  </a:lnTo>
                  <a:lnTo>
                    <a:pt x="1960" y="980"/>
                  </a:lnTo>
                  <a:lnTo>
                    <a:pt x="1220" y="568"/>
                  </a:lnTo>
                  <a:lnTo>
                    <a:pt x="1112" y="568"/>
                  </a:lnTo>
                  <a:lnTo>
                    <a:pt x="40" y="28"/>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9" name="Freeform 9" descr="5%"/>
            <p:cNvSpPr>
              <a:spLocks/>
            </p:cNvSpPr>
            <p:nvPr/>
          </p:nvSpPr>
          <p:spPr bwMode="auto">
            <a:xfrm>
              <a:off x="875" y="1144"/>
              <a:ext cx="2752" cy="1316"/>
            </a:xfrm>
            <a:custGeom>
              <a:avLst/>
              <a:gdLst>
                <a:gd name="T0" fmla="*/ 0 w 2752"/>
                <a:gd name="T1" fmla="*/ 0 h 1316"/>
                <a:gd name="T2" fmla="*/ 520 w 2752"/>
                <a:gd name="T3" fmla="*/ 120 h 1316"/>
                <a:gd name="T4" fmla="*/ 632 w 2752"/>
                <a:gd name="T5" fmla="*/ 120 h 1316"/>
                <a:gd name="T6" fmla="*/ 1260 w 2752"/>
                <a:gd name="T7" fmla="*/ 484 h 1316"/>
                <a:gd name="T8" fmla="*/ 1964 w 2752"/>
                <a:gd name="T9" fmla="*/ 872 h 1316"/>
                <a:gd name="T10" fmla="*/ 2068 w 2752"/>
                <a:gd name="T11" fmla="*/ 876 h 1316"/>
                <a:gd name="T12" fmla="*/ 2740 w 2752"/>
                <a:gd name="T13" fmla="*/ 1280 h 1316"/>
                <a:gd name="T14" fmla="*/ 2752 w 2752"/>
                <a:gd name="T15" fmla="*/ 1316 h 1316"/>
                <a:gd name="T16" fmla="*/ 2372 w 2752"/>
                <a:gd name="T17" fmla="*/ 1092 h 1316"/>
                <a:gd name="T18" fmla="*/ 2372 w 2752"/>
                <a:gd name="T19" fmla="*/ 1124 h 1316"/>
                <a:gd name="T20" fmla="*/ 2044 w 2752"/>
                <a:gd name="T21" fmla="*/ 936 h 1316"/>
                <a:gd name="T22" fmla="*/ 1964 w 2752"/>
                <a:gd name="T23" fmla="*/ 936 h 1316"/>
                <a:gd name="T24" fmla="*/ 1384 w 2752"/>
                <a:gd name="T25" fmla="*/ 604 h 1316"/>
                <a:gd name="T26" fmla="*/ 628 w 2752"/>
                <a:gd name="T27" fmla="*/ 160 h 1316"/>
                <a:gd name="T28" fmla="*/ 508 w 2752"/>
                <a:gd name="T29" fmla="*/ 152 h 1316"/>
                <a:gd name="T30" fmla="*/ 324 w 2752"/>
                <a:gd name="T31" fmla="*/ 116 h 1316"/>
                <a:gd name="T32" fmla="*/ 300 w 2752"/>
                <a:gd name="T33" fmla="*/ 88 h 1316"/>
                <a:gd name="T34" fmla="*/ 156 w 2752"/>
                <a:gd name="T35" fmla="*/ 64 h 1316"/>
                <a:gd name="T36" fmla="*/ 172 w 2752"/>
                <a:gd name="T37" fmla="*/ 40 h 1316"/>
                <a:gd name="T38" fmla="*/ 36 w 2752"/>
                <a:gd name="T39" fmla="*/ 4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2" h="1316">
                  <a:moveTo>
                    <a:pt x="0" y="0"/>
                  </a:moveTo>
                  <a:lnTo>
                    <a:pt x="520" y="120"/>
                  </a:lnTo>
                  <a:lnTo>
                    <a:pt x="632" y="120"/>
                  </a:lnTo>
                  <a:lnTo>
                    <a:pt x="1260" y="484"/>
                  </a:lnTo>
                  <a:lnTo>
                    <a:pt x="1964" y="872"/>
                  </a:lnTo>
                  <a:lnTo>
                    <a:pt x="2068" y="876"/>
                  </a:lnTo>
                  <a:lnTo>
                    <a:pt x="2740" y="1280"/>
                  </a:lnTo>
                  <a:lnTo>
                    <a:pt x="2752" y="1316"/>
                  </a:lnTo>
                  <a:lnTo>
                    <a:pt x="2372" y="1092"/>
                  </a:lnTo>
                  <a:lnTo>
                    <a:pt x="2372" y="1124"/>
                  </a:lnTo>
                  <a:lnTo>
                    <a:pt x="2044" y="936"/>
                  </a:lnTo>
                  <a:lnTo>
                    <a:pt x="1964" y="936"/>
                  </a:lnTo>
                  <a:lnTo>
                    <a:pt x="1384" y="604"/>
                  </a:lnTo>
                  <a:lnTo>
                    <a:pt x="628" y="160"/>
                  </a:lnTo>
                  <a:lnTo>
                    <a:pt x="508" y="152"/>
                  </a:lnTo>
                  <a:lnTo>
                    <a:pt x="324" y="116"/>
                  </a:lnTo>
                  <a:lnTo>
                    <a:pt x="300" y="88"/>
                  </a:lnTo>
                  <a:lnTo>
                    <a:pt x="156" y="64"/>
                  </a:lnTo>
                  <a:lnTo>
                    <a:pt x="172" y="40"/>
                  </a:lnTo>
                  <a:lnTo>
                    <a:pt x="36" y="4"/>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0" name="Freeform 10" descr="5%"/>
            <p:cNvSpPr>
              <a:spLocks/>
            </p:cNvSpPr>
            <p:nvPr/>
          </p:nvSpPr>
          <p:spPr bwMode="auto">
            <a:xfrm>
              <a:off x="4583" y="2280"/>
              <a:ext cx="668" cy="152"/>
            </a:xfrm>
            <a:custGeom>
              <a:avLst/>
              <a:gdLst>
                <a:gd name="T0" fmla="*/ 144 w 668"/>
                <a:gd name="T1" fmla="*/ 28 h 152"/>
                <a:gd name="T2" fmla="*/ 396 w 668"/>
                <a:gd name="T3" fmla="*/ 116 h 152"/>
                <a:gd name="T4" fmla="*/ 668 w 668"/>
                <a:gd name="T5" fmla="*/ 120 h 152"/>
                <a:gd name="T6" fmla="*/ 668 w 668"/>
                <a:gd name="T7" fmla="*/ 152 h 152"/>
                <a:gd name="T8" fmla="*/ 384 w 668"/>
                <a:gd name="T9" fmla="*/ 152 h 152"/>
                <a:gd name="T10" fmla="*/ 0 w 668"/>
                <a:gd name="T11" fmla="*/ 0 h 152"/>
              </a:gdLst>
              <a:ahLst/>
              <a:cxnLst>
                <a:cxn ang="0">
                  <a:pos x="T0" y="T1"/>
                </a:cxn>
                <a:cxn ang="0">
                  <a:pos x="T2" y="T3"/>
                </a:cxn>
                <a:cxn ang="0">
                  <a:pos x="T4" y="T5"/>
                </a:cxn>
                <a:cxn ang="0">
                  <a:pos x="T6" y="T7"/>
                </a:cxn>
                <a:cxn ang="0">
                  <a:pos x="T8" y="T9"/>
                </a:cxn>
                <a:cxn ang="0">
                  <a:pos x="T10" y="T11"/>
                </a:cxn>
              </a:cxnLst>
              <a:rect l="0" t="0" r="r" b="b"/>
              <a:pathLst>
                <a:path w="668" h="152">
                  <a:moveTo>
                    <a:pt x="144" y="28"/>
                  </a:moveTo>
                  <a:lnTo>
                    <a:pt x="396" y="116"/>
                  </a:lnTo>
                  <a:lnTo>
                    <a:pt x="668" y="120"/>
                  </a:lnTo>
                  <a:lnTo>
                    <a:pt x="668" y="152"/>
                  </a:lnTo>
                  <a:lnTo>
                    <a:pt x="384" y="152"/>
                  </a:lnTo>
                  <a:lnTo>
                    <a:pt x="0" y="0"/>
                  </a:lnTo>
                </a:path>
              </a:pathLst>
            </a:custGeom>
            <a:pattFill prst="pct5">
              <a:fgClr>
                <a:schemeClr val="tx1"/>
              </a:fgClr>
              <a:bgClr>
                <a:srgbClr val="FFFF99"/>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1" name="Freeform 11" descr="Dashed horizontal"/>
            <p:cNvSpPr>
              <a:spLocks/>
            </p:cNvSpPr>
            <p:nvPr/>
          </p:nvSpPr>
          <p:spPr bwMode="auto">
            <a:xfrm>
              <a:off x="682" y="1045"/>
              <a:ext cx="129" cy="721"/>
            </a:xfrm>
            <a:custGeom>
              <a:avLst/>
              <a:gdLst>
                <a:gd name="T0" fmla="*/ 0 w 237"/>
                <a:gd name="T1" fmla="*/ 5 h 991"/>
                <a:gd name="T2" fmla="*/ 0 w 237"/>
                <a:gd name="T3" fmla="*/ 991 h 991"/>
                <a:gd name="T4" fmla="*/ 184 w 237"/>
                <a:gd name="T5" fmla="*/ 989 h 991"/>
                <a:gd name="T6" fmla="*/ 177 w 237"/>
                <a:gd name="T7" fmla="*/ 965 h 991"/>
                <a:gd name="T8" fmla="*/ 187 w 237"/>
                <a:gd name="T9" fmla="*/ 950 h 991"/>
                <a:gd name="T10" fmla="*/ 144 w 237"/>
                <a:gd name="T11" fmla="*/ 934 h 991"/>
                <a:gd name="T12" fmla="*/ 153 w 237"/>
                <a:gd name="T13" fmla="*/ 919 h 991"/>
                <a:gd name="T14" fmla="*/ 192 w 237"/>
                <a:gd name="T15" fmla="*/ 907 h 991"/>
                <a:gd name="T16" fmla="*/ 199 w 237"/>
                <a:gd name="T17" fmla="*/ 878 h 991"/>
                <a:gd name="T18" fmla="*/ 180 w 237"/>
                <a:gd name="T19" fmla="*/ 876 h 991"/>
                <a:gd name="T20" fmla="*/ 165 w 237"/>
                <a:gd name="T21" fmla="*/ 850 h 991"/>
                <a:gd name="T22" fmla="*/ 146 w 237"/>
                <a:gd name="T23" fmla="*/ 818 h 991"/>
                <a:gd name="T24" fmla="*/ 141 w 237"/>
                <a:gd name="T25" fmla="*/ 782 h 991"/>
                <a:gd name="T26" fmla="*/ 151 w 237"/>
                <a:gd name="T27" fmla="*/ 742 h 991"/>
                <a:gd name="T28" fmla="*/ 151 w 237"/>
                <a:gd name="T29" fmla="*/ 715 h 991"/>
                <a:gd name="T30" fmla="*/ 192 w 237"/>
                <a:gd name="T31" fmla="*/ 701 h 991"/>
                <a:gd name="T32" fmla="*/ 237 w 237"/>
                <a:gd name="T33" fmla="*/ 684 h 991"/>
                <a:gd name="T34" fmla="*/ 189 w 237"/>
                <a:gd name="T35" fmla="*/ 667 h 991"/>
                <a:gd name="T36" fmla="*/ 158 w 237"/>
                <a:gd name="T37" fmla="*/ 658 h 991"/>
                <a:gd name="T38" fmla="*/ 158 w 237"/>
                <a:gd name="T39" fmla="*/ 624 h 991"/>
                <a:gd name="T40" fmla="*/ 151 w 237"/>
                <a:gd name="T41" fmla="*/ 590 h 991"/>
                <a:gd name="T42" fmla="*/ 148 w 237"/>
                <a:gd name="T43" fmla="*/ 559 h 991"/>
                <a:gd name="T44" fmla="*/ 148 w 237"/>
                <a:gd name="T45" fmla="*/ 502 h 991"/>
                <a:gd name="T46" fmla="*/ 151 w 237"/>
                <a:gd name="T47" fmla="*/ 475 h 991"/>
                <a:gd name="T48" fmla="*/ 175 w 237"/>
                <a:gd name="T49" fmla="*/ 458 h 991"/>
                <a:gd name="T50" fmla="*/ 148 w 237"/>
                <a:gd name="T51" fmla="*/ 439 h 991"/>
                <a:gd name="T52" fmla="*/ 146 w 237"/>
                <a:gd name="T53" fmla="*/ 384 h 991"/>
                <a:gd name="T54" fmla="*/ 170 w 237"/>
                <a:gd name="T55" fmla="*/ 338 h 991"/>
                <a:gd name="T56" fmla="*/ 196 w 237"/>
                <a:gd name="T57" fmla="*/ 331 h 991"/>
                <a:gd name="T58" fmla="*/ 172 w 237"/>
                <a:gd name="T59" fmla="*/ 302 h 991"/>
                <a:gd name="T60" fmla="*/ 192 w 237"/>
                <a:gd name="T61" fmla="*/ 290 h 991"/>
                <a:gd name="T62" fmla="*/ 201 w 237"/>
                <a:gd name="T63" fmla="*/ 269 h 991"/>
                <a:gd name="T64" fmla="*/ 230 w 237"/>
                <a:gd name="T65" fmla="*/ 254 h 991"/>
                <a:gd name="T66" fmla="*/ 196 w 237"/>
                <a:gd name="T67" fmla="*/ 230 h 991"/>
                <a:gd name="T68" fmla="*/ 172 w 237"/>
                <a:gd name="T69" fmla="*/ 228 h 991"/>
                <a:gd name="T70" fmla="*/ 144 w 237"/>
                <a:gd name="T71" fmla="*/ 206 h 991"/>
                <a:gd name="T72" fmla="*/ 139 w 237"/>
                <a:gd name="T73" fmla="*/ 187 h 991"/>
                <a:gd name="T74" fmla="*/ 163 w 237"/>
                <a:gd name="T75" fmla="*/ 170 h 991"/>
                <a:gd name="T76" fmla="*/ 163 w 237"/>
                <a:gd name="T77" fmla="*/ 146 h 991"/>
                <a:gd name="T78" fmla="*/ 148 w 237"/>
                <a:gd name="T79" fmla="*/ 113 h 991"/>
                <a:gd name="T80" fmla="*/ 187 w 237"/>
                <a:gd name="T81" fmla="*/ 106 h 991"/>
                <a:gd name="T82" fmla="*/ 192 w 237"/>
                <a:gd name="T83" fmla="*/ 74 h 991"/>
                <a:gd name="T84" fmla="*/ 211 w 237"/>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7" h="991">
                  <a:moveTo>
                    <a:pt x="0" y="5"/>
                  </a:moveTo>
                  <a:lnTo>
                    <a:pt x="0" y="991"/>
                  </a:lnTo>
                  <a:lnTo>
                    <a:pt x="184" y="989"/>
                  </a:lnTo>
                  <a:lnTo>
                    <a:pt x="177" y="965"/>
                  </a:lnTo>
                  <a:lnTo>
                    <a:pt x="187" y="950"/>
                  </a:lnTo>
                  <a:lnTo>
                    <a:pt x="144" y="934"/>
                  </a:lnTo>
                  <a:lnTo>
                    <a:pt x="153" y="919"/>
                  </a:lnTo>
                  <a:lnTo>
                    <a:pt x="192" y="907"/>
                  </a:lnTo>
                  <a:lnTo>
                    <a:pt x="199" y="878"/>
                  </a:lnTo>
                  <a:lnTo>
                    <a:pt x="180" y="876"/>
                  </a:lnTo>
                  <a:lnTo>
                    <a:pt x="165" y="850"/>
                  </a:lnTo>
                  <a:lnTo>
                    <a:pt x="146" y="818"/>
                  </a:lnTo>
                  <a:lnTo>
                    <a:pt x="141" y="782"/>
                  </a:lnTo>
                  <a:lnTo>
                    <a:pt x="151" y="742"/>
                  </a:lnTo>
                  <a:lnTo>
                    <a:pt x="151" y="715"/>
                  </a:lnTo>
                  <a:lnTo>
                    <a:pt x="192" y="701"/>
                  </a:lnTo>
                  <a:lnTo>
                    <a:pt x="237" y="684"/>
                  </a:lnTo>
                  <a:lnTo>
                    <a:pt x="189" y="667"/>
                  </a:lnTo>
                  <a:lnTo>
                    <a:pt x="158" y="658"/>
                  </a:lnTo>
                  <a:lnTo>
                    <a:pt x="158" y="624"/>
                  </a:lnTo>
                  <a:lnTo>
                    <a:pt x="151" y="590"/>
                  </a:lnTo>
                  <a:lnTo>
                    <a:pt x="148" y="559"/>
                  </a:lnTo>
                  <a:lnTo>
                    <a:pt x="148" y="502"/>
                  </a:lnTo>
                  <a:lnTo>
                    <a:pt x="151" y="475"/>
                  </a:lnTo>
                  <a:lnTo>
                    <a:pt x="175" y="458"/>
                  </a:lnTo>
                  <a:lnTo>
                    <a:pt x="148" y="439"/>
                  </a:lnTo>
                  <a:lnTo>
                    <a:pt x="146" y="384"/>
                  </a:lnTo>
                  <a:lnTo>
                    <a:pt x="170" y="338"/>
                  </a:lnTo>
                  <a:lnTo>
                    <a:pt x="196" y="331"/>
                  </a:lnTo>
                  <a:lnTo>
                    <a:pt x="172" y="302"/>
                  </a:lnTo>
                  <a:lnTo>
                    <a:pt x="192" y="290"/>
                  </a:lnTo>
                  <a:lnTo>
                    <a:pt x="201" y="269"/>
                  </a:lnTo>
                  <a:lnTo>
                    <a:pt x="230" y="254"/>
                  </a:lnTo>
                  <a:lnTo>
                    <a:pt x="196" y="230"/>
                  </a:lnTo>
                  <a:lnTo>
                    <a:pt x="172" y="228"/>
                  </a:lnTo>
                  <a:lnTo>
                    <a:pt x="144" y="206"/>
                  </a:lnTo>
                  <a:lnTo>
                    <a:pt x="139" y="187"/>
                  </a:lnTo>
                  <a:lnTo>
                    <a:pt x="163" y="170"/>
                  </a:lnTo>
                  <a:lnTo>
                    <a:pt x="163" y="146"/>
                  </a:lnTo>
                  <a:lnTo>
                    <a:pt x="148" y="113"/>
                  </a:lnTo>
                  <a:lnTo>
                    <a:pt x="187" y="106"/>
                  </a:lnTo>
                  <a:lnTo>
                    <a:pt x="192" y="74"/>
                  </a:lnTo>
                  <a:lnTo>
                    <a:pt x="211"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2" name="Line 12"/>
            <p:cNvSpPr>
              <a:spLocks noChangeShapeType="1"/>
            </p:cNvSpPr>
            <p:nvPr/>
          </p:nvSpPr>
          <p:spPr bwMode="auto">
            <a:xfrm>
              <a:off x="682" y="932"/>
              <a:ext cx="0" cy="9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3" name="Freeform 13" descr="Horizontal brick"/>
            <p:cNvSpPr>
              <a:spLocks/>
            </p:cNvSpPr>
            <p:nvPr/>
          </p:nvSpPr>
          <p:spPr bwMode="auto">
            <a:xfrm>
              <a:off x="682" y="941"/>
              <a:ext cx="261" cy="106"/>
            </a:xfrm>
            <a:custGeom>
              <a:avLst/>
              <a:gdLst>
                <a:gd name="T0" fmla="*/ 0 w 501"/>
                <a:gd name="T1" fmla="*/ 0 h 175"/>
                <a:gd name="T2" fmla="*/ 256 w 501"/>
                <a:gd name="T3" fmla="*/ 0 h 175"/>
                <a:gd name="T4" fmla="*/ 295 w 501"/>
                <a:gd name="T5" fmla="*/ 24 h 175"/>
                <a:gd name="T6" fmla="*/ 357 w 501"/>
                <a:gd name="T7" fmla="*/ 17 h 175"/>
                <a:gd name="T8" fmla="*/ 415 w 501"/>
                <a:gd name="T9" fmla="*/ 31 h 175"/>
                <a:gd name="T10" fmla="*/ 436 w 501"/>
                <a:gd name="T11" fmla="*/ 43 h 175"/>
                <a:gd name="T12" fmla="*/ 412 w 501"/>
                <a:gd name="T13" fmla="*/ 67 h 175"/>
                <a:gd name="T14" fmla="*/ 357 w 501"/>
                <a:gd name="T15" fmla="*/ 72 h 175"/>
                <a:gd name="T16" fmla="*/ 307 w 501"/>
                <a:gd name="T17" fmla="*/ 86 h 175"/>
                <a:gd name="T18" fmla="*/ 340 w 501"/>
                <a:gd name="T19" fmla="*/ 91 h 175"/>
                <a:gd name="T20" fmla="*/ 405 w 501"/>
                <a:gd name="T21" fmla="*/ 101 h 175"/>
                <a:gd name="T22" fmla="*/ 436 w 501"/>
                <a:gd name="T23" fmla="*/ 108 h 175"/>
                <a:gd name="T24" fmla="*/ 463 w 501"/>
                <a:gd name="T25" fmla="*/ 125 h 175"/>
                <a:gd name="T26" fmla="*/ 436 w 501"/>
                <a:gd name="T27" fmla="*/ 137 h 175"/>
                <a:gd name="T28" fmla="*/ 446 w 501"/>
                <a:gd name="T29" fmla="*/ 149 h 175"/>
                <a:gd name="T30" fmla="*/ 484 w 501"/>
                <a:gd name="T31" fmla="*/ 158 h 175"/>
                <a:gd name="T32" fmla="*/ 501 w 501"/>
                <a:gd name="T33" fmla="*/ 175 h 175"/>
                <a:gd name="T34" fmla="*/ 2 w 501"/>
                <a:gd name="T35" fmla="*/ 175 h 175"/>
                <a:gd name="T36" fmla="*/ 0 w 501"/>
                <a:gd name="T3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175">
                  <a:moveTo>
                    <a:pt x="0" y="0"/>
                  </a:moveTo>
                  <a:lnTo>
                    <a:pt x="256" y="0"/>
                  </a:lnTo>
                  <a:lnTo>
                    <a:pt x="295" y="24"/>
                  </a:lnTo>
                  <a:lnTo>
                    <a:pt x="357" y="17"/>
                  </a:lnTo>
                  <a:lnTo>
                    <a:pt x="415" y="31"/>
                  </a:lnTo>
                  <a:lnTo>
                    <a:pt x="436" y="43"/>
                  </a:lnTo>
                  <a:lnTo>
                    <a:pt x="412" y="67"/>
                  </a:lnTo>
                  <a:lnTo>
                    <a:pt x="357" y="72"/>
                  </a:lnTo>
                  <a:lnTo>
                    <a:pt x="307" y="86"/>
                  </a:lnTo>
                  <a:lnTo>
                    <a:pt x="340" y="91"/>
                  </a:lnTo>
                  <a:lnTo>
                    <a:pt x="405" y="101"/>
                  </a:lnTo>
                  <a:lnTo>
                    <a:pt x="436" y="108"/>
                  </a:lnTo>
                  <a:lnTo>
                    <a:pt x="463" y="125"/>
                  </a:lnTo>
                  <a:lnTo>
                    <a:pt x="436" y="137"/>
                  </a:lnTo>
                  <a:lnTo>
                    <a:pt x="446" y="149"/>
                  </a:lnTo>
                  <a:lnTo>
                    <a:pt x="484" y="158"/>
                  </a:lnTo>
                  <a:lnTo>
                    <a:pt x="501" y="175"/>
                  </a:lnTo>
                  <a:lnTo>
                    <a:pt x="2" y="175"/>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4" name="Freeform 14" descr="Horizontal brick"/>
            <p:cNvSpPr>
              <a:spLocks/>
            </p:cNvSpPr>
            <p:nvPr/>
          </p:nvSpPr>
          <p:spPr bwMode="auto">
            <a:xfrm>
              <a:off x="682" y="1765"/>
              <a:ext cx="181" cy="156"/>
            </a:xfrm>
            <a:custGeom>
              <a:avLst/>
              <a:gdLst>
                <a:gd name="T0" fmla="*/ 329 w 348"/>
                <a:gd name="T1" fmla="*/ 0 h 226"/>
                <a:gd name="T2" fmla="*/ 0 w 348"/>
                <a:gd name="T3" fmla="*/ 0 h 226"/>
                <a:gd name="T4" fmla="*/ 0 w 348"/>
                <a:gd name="T5" fmla="*/ 226 h 226"/>
                <a:gd name="T6" fmla="*/ 254 w 348"/>
                <a:gd name="T7" fmla="*/ 226 h 226"/>
                <a:gd name="T8" fmla="*/ 252 w 348"/>
                <a:gd name="T9" fmla="*/ 190 h 226"/>
                <a:gd name="T10" fmla="*/ 300 w 348"/>
                <a:gd name="T11" fmla="*/ 161 h 226"/>
                <a:gd name="T12" fmla="*/ 285 w 348"/>
                <a:gd name="T13" fmla="*/ 125 h 226"/>
                <a:gd name="T14" fmla="*/ 314 w 348"/>
                <a:gd name="T15" fmla="*/ 113 h 226"/>
                <a:gd name="T16" fmla="*/ 312 w 348"/>
                <a:gd name="T17" fmla="*/ 87 h 226"/>
                <a:gd name="T18" fmla="*/ 341 w 348"/>
                <a:gd name="T19" fmla="*/ 70 h 226"/>
                <a:gd name="T20" fmla="*/ 348 w 348"/>
                <a:gd name="T21" fmla="*/ 36 h 226"/>
                <a:gd name="T22" fmla="*/ 329 w 348"/>
                <a:gd name="T2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226">
                  <a:moveTo>
                    <a:pt x="329" y="0"/>
                  </a:moveTo>
                  <a:lnTo>
                    <a:pt x="0" y="0"/>
                  </a:lnTo>
                  <a:lnTo>
                    <a:pt x="0" y="226"/>
                  </a:lnTo>
                  <a:lnTo>
                    <a:pt x="254" y="226"/>
                  </a:lnTo>
                  <a:lnTo>
                    <a:pt x="252" y="190"/>
                  </a:lnTo>
                  <a:lnTo>
                    <a:pt x="300" y="161"/>
                  </a:lnTo>
                  <a:lnTo>
                    <a:pt x="285" y="125"/>
                  </a:lnTo>
                  <a:lnTo>
                    <a:pt x="314" y="113"/>
                  </a:lnTo>
                  <a:lnTo>
                    <a:pt x="312" y="87"/>
                  </a:lnTo>
                  <a:lnTo>
                    <a:pt x="341" y="70"/>
                  </a:lnTo>
                  <a:lnTo>
                    <a:pt x="348" y="36"/>
                  </a:lnTo>
                  <a:lnTo>
                    <a:pt x="329"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5" name="Freeform 15" descr="10%"/>
            <p:cNvSpPr>
              <a:spLocks/>
            </p:cNvSpPr>
            <p:nvPr/>
          </p:nvSpPr>
          <p:spPr bwMode="auto">
            <a:xfrm>
              <a:off x="682" y="1059"/>
              <a:ext cx="138" cy="47"/>
            </a:xfrm>
            <a:custGeom>
              <a:avLst/>
              <a:gdLst>
                <a:gd name="T0" fmla="*/ 0 w 321"/>
                <a:gd name="T1" fmla="*/ 55 h 55"/>
                <a:gd name="T2" fmla="*/ 312 w 321"/>
                <a:gd name="T3" fmla="*/ 55 h 55"/>
                <a:gd name="T4" fmla="*/ 319 w 321"/>
                <a:gd name="T5" fmla="*/ 36 h 55"/>
                <a:gd name="T6" fmla="*/ 314 w 321"/>
                <a:gd name="T7" fmla="*/ 22 h 55"/>
                <a:gd name="T8" fmla="*/ 321 w 321"/>
                <a:gd name="T9" fmla="*/ 0 h 55"/>
                <a:gd name="T10" fmla="*/ 7 w 321"/>
                <a:gd name="T11" fmla="*/ 0 h 55"/>
              </a:gdLst>
              <a:ahLst/>
              <a:cxnLst>
                <a:cxn ang="0">
                  <a:pos x="T0" y="T1"/>
                </a:cxn>
                <a:cxn ang="0">
                  <a:pos x="T2" y="T3"/>
                </a:cxn>
                <a:cxn ang="0">
                  <a:pos x="T4" y="T5"/>
                </a:cxn>
                <a:cxn ang="0">
                  <a:pos x="T6" y="T7"/>
                </a:cxn>
                <a:cxn ang="0">
                  <a:pos x="T8" y="T9"/>
                </a:cxn>
                <a:cxn ang="0">
                  <a:pos x="T10" y="T11"/>
                </a:cxn>
              </a:cxnLst>
              <a:rect l="0" t="0" r="r" b="b"/>
              <a:pathLst>
                <a:path w="321" h="55">
                  <a:moveTo>
                    <a:pt x="0" y="55"/>
                  </a:moveTo>
                  <a:lnTo>
                    <a:pt x="312" y="55"/>
                  </a:lnTo>
                  <a:lnTo>
                    <a:pt x="319" y="36"/>
                  </a:lnTo>
                  <a:lnTo>
                    <a:pt x="314" y="22"/>
                  </a:lnTo>
                  <a:lnTo>
                    <a:pt x="321" y="0"/>
                  </a:lnTo>
                  <a:lnTo>
                    <a:pt x="7"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6" name="Freeform 16" descr="Dashed horizontal"/>
            <p:cNvSpPr>
              <a:spLocks/>
            </p:cNvSpPr>
            <p:nvPr/>
          </p:nvSpPr>
          <p:spPr bwMode="auto">
            <a:xfrm>
              <a:off x="1405" y="1183"/>
              <a:ext cx="118" cy="765"/>
            </a:xfrm>
            <a:custGeom>
              <a:avLst/>
              <a:gdLst>
                <a:gd name="T0" fmla="*/ 0 w 170"/>
                <a:gd name="T1" fmla="*/ 12 h 1018"/>
                <a:gd name="T2" fmla="*/ 0 w 170"/>
                <a:gd name="T3" fmla="*/ 1018 h 1018"/>
                <a:gd name="T4" fmla="*/ 146 w 170"/>
                <a:gd name="T5" fmla="*/ 1018 h 1018"/>
                <a:gd name="T6" fmla="*/ 137 w 170"/>
                <a:gd name="T7" fmla="*/ 1001 h 1018"/>
                <a:gd name="T8" fmla="*/ 137 w 170"/>
                <a:gd name="T9" fmla="*/ 982 h 1018"/>
                <a:gd name="T10" fmla="*/ 158 w 170"/>
                <a:gd name="T11" fmla="*/ 974 h 1018"/>
                <a:gd name="T12" fmla="*/ 146 w 170"/>
                <a:gd name="T13" fmla="*/ 955 h 1018"/>
                <a:gd name="T14" fmla="*/ 146 w 170"/>
                <a:gd name="T15" fmla="*/ 924 h 1018"/>
                <a:gd name="T16" fmla="*/ 125 w 170"/>
                <a:gd name="T17" fmla="*/ 910 h 1018"/>
                <a:gd name="T18" fmla="*/ 113 w 170"/>
                <a:gd name="T19" fmla="*/ 893 h 1018"/>
                <a:gd name="T20" fmla="*/ 139 w 170"/>
                <a:gd name="T21" fmla="*/ 878 h 1018"/>
                <a:gd name="T22" fmla="*/ 139 w 170"/>
                <a:gd name="T23" fmla="*/ 854 h 1018"/>
                <a:gd name="T24" fmla="*/ 113 w 170"/>
                <a:gd name="T25" fmla="*/ 838 h 1018"/>
                <a:gd name="T26" fmla="*/ 137 w 170"/>
                <a:gd name="T27" fmla="*/ 826 h 1018"/>
                <a:gd name="T28" fmla="*/ 122 w 170"/>
                <a:gd name="T29" fmla="*/ 799 h 1018"/>
                <a:gd name="T30" fmla="*/ 122 w 170"/>
                <a:gd name="T31" fmla="*/ 778 h 1018"/>
                <a:gd name="T32" fmla="*/ 142 w 170"/>
                <a:gd name="T33" fmla="*/ 763 h 1018"/>
                <a:gd name="T34" fmla="*/ 158 w 170"/>
                <a:gd name="T35" fmla="*/ 734 h 1018"/>
                <a:gd name="T36" fmla="*/ 170 w 170"/>
                <a:gd name="T37" fmla="*/ 708 h 1018"/>
                <a:gd name="T38" fmla="*/ 166 w 170"/>
                <a:gd name="T39" fmla="*/ 689 h 1018"/>
                <a:gd name="T40" fmla="*/ 146 w 170"/>
                <a:gd name="T41" fmla="*/ 660 h 1018"/>
                <a:gd name="T42" fmla="*/ 144 w 170"/>
                <a:gd name="T43" fmla="*/ 631 h 1018"/>
                <a:gd name="T44" fmla="*/ 142 w 170"/>
                <a:gd name="T45" fmla="*/ 602 h 1018"/>
                <a:gd name="T46" fmla="*/ 137 w 170"/>
                <a:gd name="T47" fmla="*/ 576 h 1018"/>
                <a:gd name="T48" fmla="*/ 146 w 170"/>
                <a:gd name="T49" fmla="*/ 552 h 1018"/>
                <a:gd name="T50" fmla="*/ 134 w 170"/>
                <a:gd name="T51" fmla="*/ 530 h 1018"/>
                <a:gd name="T52" fmla="*/ 127 w 170"/>
                <a:gd name="T53" fmla="*/ 509 h 1018"/>
                <a:gd name="T54" fmla="*/ 134 w 170"/>
                <a:gd name="T55" fmla="*/ 497 h 1018"/>
                <a:gd name="T56" fmla="*/ 144 w 170"/>
                <a:gd name="T57" fmla="*/ 470 h 1018"/>
                <a:gd name="T58" fmla="*/ 122 w 170"/>
                <a:gd name="T59" fmla="*/ 425 h 1018"/>
                <a:gd name="T60" fmla="*/ 130 w 170"/>
                <a:gd name="T61" fmla="*/ 406 h 1018"/>
                <a:gd name="T62" fmla="*/ 146 w 170"/>
                <a:gd name="T63" fmla="*/ 382 h 1018"/>
                <a:gd name="T64" fmla="*/ 122 w 170"/>
                <a:gd name="T65" fmla="*/ 362 h 1018"/>
                <a:gd name="T66" fmla="*/ 122 w 170"/>
                <a:gd name="T67" fmla="*/ 346 h 1018"/>
                <a:gd name="T68" fmla="*/ 142 w 170"/>
                <a:gd name="T69" fmla="*/ 324 h 1018"/>
                <a:gd name="T70" fmla="*/ 142 w 170"/>
                <a:gd name="T71" fmla="*/ 300 h 1018"/>
                <a:gd name="T72" fmla="*/ 127 w 170"/>
                <a:gd name="T73" fmla="*/ 283 h 1018"/>
                <a:gd name="T74" fmla="*/ 137 w 170"/>
                <a:gd name="T75" fmla="*/ 269 h 1018"/>
                <a:gd name="T76" fmla="*/ 125 w 170"/>
                <a:gd name="T77" fmla="*/ 235 h 1018"/>
                <a:gd name="T78" fmla="*/ 144 w 170"/>
                <a:gd name="T79" fmla="*/ 216 h 1018"/>
                <a:gd name="T80" fmla="*/ 137 w 170"/>
                <a:gd name="T81" fmla="*/ 154 h 1018"/>
                <a:gd name="T82" fmla="*/ 134 w 170"/>
                <a:gd name="T83" fmla="*/ 89 h 1018"/>
                <a:gd name="T84" fmla="*/ 122 w 170"/>
                <a:gd name="T85" fmla="*/ 67 h 1018"/>
                <a:gd name="T86" fmla="*/ 132 w 170"/>
                <a:gd name="T87" fmla="*/ 29 h 1018"/>
                <a:gd name="T88" fmla="*/ 134 w 170"/>
                <a:gd name="T89"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0" h="1018">
                  <a:moveTo>
                    <a:pt x="0" y="12"/>
                  </a:moveTo>
                  <a:lnTo>
                    <a:pt x="0" y="1018"/>
                  </a:lnTo>
                  <a:lnTo>
                    <a:pt x="146" y="1018"/>
                  </a:lnTo>
                  <a:lnTo>
                    <a:pt x="137" y="1001"/>
                  </a:lnTo>
                  <a:lnTo>
                    <a:pt x="137" y="982"/>
                  </a:lnTo>
                  <a:lnTo>
                    <a:pt x="158" y="974"/>
                  </a:lnTo>
                  <a:lnTo>
                    <a:pt x="146" y="955"/>
                  </a:lnTo>
                  <a:lnTo>
                    <a:pt x="146" y="924"/>
                  </a:lnTo>
                  <a:lnTo>
                    <a:pt x="125" y="910"/>
                  </a:lnTo>
                  <a:lnTo>
                    <a:pt x="113" y="893"/>
                  </a:lnTo>
                  <a:lnTo>
                    <a:pt x="139" y="878"/>
                  </a:lnTo>
                  <a:lnTo>
                    <a:pt x="139" y="854"/>
                  </a:lnTo>
                  <a:lnTo>
                    <a:pt x="113" y="838"/>
                  </a:lnTo>
                  <a:lnTo>
                    <a:pt x="137" y="826"/>
                  </a:lnTo>
                  <a:lnTo>
                    <a:pt x="122" y="799"/>
                  </a:lnTo>
                  <a:lnTo>
                    <a:pt x="122" y="778"/>
                  </a:lnTo>
                  <a:lnTo>
                    <a:pt x="142" y="763"/>
                  </a:lnTo>
                  <a:lnTo>
                    <a:pt x="158" y="734"/>
                  </a:lnTo>
                  <a:lnTo>
                    <a:pt x="170" y="708"/>
                  </a:lnTo>
                  <a:lnTo>
                    <a:pt x="166" y="689"/>
                  </a:lnTo>
                  <a:lnTo>
                    <a:pt x="146" y="660"/>
                  </a:lnTo>
                  <a:lnTo>
                    <a:pt x="144" y="631"/>
                  </a:lnTo>
                  <a:lnTo>
                    <a:pt x="142" y="602"/>
                  </a:lnTo>
                  <a:lnTo>
                    <a:pt x="137" y="576"/>
                  </a:lnTo>
                  <a:lnTo>
                    <a:pt x="146" y="552"/>
                  </a:lnTo>
                  <a:lnTo>
                    <a:pt x="134" y="530"/>
                  </a:lnTo>
                  <a:lnTo>
                    <a:pt x="127" y="509"/>
                  </a:lnTo>
                  <a:lnTo>
                    <a:pt x="134" y="497"/>
                  </a:lnTo>
                  <a:lnTo>
                    <a:pt x="144" y="470"/>
                  </a:lnTo>
                  <a:lnTo>
                    <a:pt x="122" y="425"/>
                  </a:lnTo>
                  <a:lnTo>
                    <a:pt x="130" y="406"/>
                  </a:lnTo>
                  <a:lnTo>
                    <a:pt x="146" y="382"/>
                  </a:lnTo>
                  <a:lnTo>
                    <a:pt x="122" y="362"/>
                  </a:lnTo>
                  <a:lnTo>
                    <a:pt x="122" y="346"/>
                  </a:lnTo>
                  <a:lnTo>
                    <a:pt x="142" y="324"/>
                  </a:lnTo>
                  <a:lnTo>
                    <a:pt x="142" y="300"/>
                  </a:lnTo>
                  <a:lnTo>
                    <a:pt x="127" y="283"/>
                  </a:lnTo>
                  <a:lnTo>
                    <a:pt x="137" y="269"/>
                  </a:lnTo>
                  <a:lnTo>
                    <a:pt x="125" y="235"/>
                  </a:lnTo>
                  <a:lnTo>
                    <a:pt x="144" y="216"/>
                  </a:lnTo>
                  <a:lnTo>
                    <a:pt x="137" y="154"/>
                  </a:lnTo>
                  <a:lnTo>
                    <a:pt x="134" y="89"/>
                  </a:lnTo>
                  <a:lnTo>
                    <a:pt x="122" y="67"/>
                  </a:lnTo>
                  <a:lnTo>
                    <a:pt x="132" y="29"/>
                  </a:lnTo>
                  <a:lnTo>
                    <a:pt x="134"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7" name="Line 17"/>
            <p:cNvSpPr>
              <a:spLocks noChangeShapeType="1"/>
            </p:cNvSpPr>
            <p:nvPr/>
          </p:nvSpPr>
          <p:spPr bwMode="auto">
            <a:xfrm>
              <a:off x="1405" y="1161"/>
              <a:ext cx="0" cy="8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8" name="Freeform 18" descr="Horizontal brick"/>
            <p:cNvSpPr>
              <a:spLocks/>
            </p:cNvSpPr>
            <p:nvPr/>
          </p:nvSpPr>
          <p:spPr bwMode="auto">
            <a:xfrm>
              <a:off x="1405" y="1944"/>
              <a:ext cx="169" cy="53"/>
            </a:xfrm>
            <a:custGeom>
              <a:avLst/>
              <a:gdLst>
                <a:gd name="T0" fmla="*/ 243 w 243"/>
                <a:gd name="T1" fmla="*/ 0 h 72"/>
                <a:gd name="T2" fmla="*/ 0 w 243"/>
                <a:gd name="T3" fmla="*/ 0 h 72"/>
                <a:gd name="T4" fmla="*/ 0 w 243"/>
                <a:gd name="T5" fmla="*/ 72 h 72"/>
                <a:gd name="T6" fmla="*/ 197 w 243"/>
                <a:gd name="T7" fmla="*/ 72 h 72"/>
                <a:gd name="T8" fmla="*/ 180 w 243"/>
                <a:gd name="T9" fmla="*/ 45 h 72"/>
                <a:gd name="T10" fmla="*/ 195 w 243"/>
                <a:gd name="T11" fmla="*/ 41 h 72"/>
                <a:gd name="T12" fmla="*/ 185 w 243"/>
                <a:gd name="T13" fmla="*/ 19 h 72"/>
                <a:gd name="T14" fmla="*/ 226 w 243"/>
                <a:gd name="T15" fmla="*/ 7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72">
                  <a:moveTo>
                    <a:pt x="243" y="0"/>
                  </a:moveTo>
                  <a:lnTo>
                    <a:pt x="0" y="0"/>
                  </a:lnTo>
                  <a:lnTo>
                    <a:pt x="0" y="72"/>
                  </a:lnTo>
                  <a:lnTo>
                    <a:pt x="197" y="72"/>
                  </a:lnTo>
                  <a:lnTo>
                    <a:pt x="180" y="45"/>
                  </a:lnTo>
                  <a:lnTo>
                    <a:pt x="195" y="41"/>
                  </a:lnTo>
                  <a:lnTo>
                    <a:pt x="185" y="19"/>
                  </a:lnTo>
                  <a:lnTo>
                    <a:pt x="226" y="7"/>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9" name="Freeform 19" descr="Horizontal brick"/>
            <p:cNvSpPr>
              <a:spLocks/>
            </p:cNvSpPr>
            <p:nvPr/>
          </p:nvSpPr>
          <p:spPr bwMode="auto">
            <a:xfrm>
              <a:off x="1405" y="1130"/>
              <a:ext cx="172" cy="59"/>
            </a:xfrm>
            <a:custGeom>
              <a:avLst/>
              <a:gdLst>
                <a:gd name="T0" fmla="*/ 0 w 248"/>
                <a:gd name="T1" fmla="*/ 70 h 79"/>
                <a:gd name="T2" fmla="*/ 0 w 248"/>
                <a:gd name="T3" fmla="*/ 0 h 79"/>
                <a:gd name="T4" fmla="*/ 224 w 248"/>
                <a:gd name="T5" fmla="*/ 0 h 79"/>
                <a:gd name="T6" fmla="*/ 197 w 248"/>
                <a:gd name="T7" fmla="*/ 19 h 79"/>
                <a:gd name="T8" fmla="*/ 219 w 248"/>
                <a:gd name="T9" fmla="*/ 27 h 79"/>
                <a:gd name="T10" fmla="*/ 200 w 248"/>
                <a:gd name="T11" fmla="*/ 34 h 79"/>
                <a:gd name="T12" fmla="*/ 248 w 248"/>
                <a:gd name="T13" fmla="*/ 51 h 79"/>
                <a:gd name="T14" fmla="*/ 221 w 248"/>
                <a:gd name="T15" fmla="*/ 58 h 79"/>
                <a:gd name="T16" fmla="*/ 248 w 248"/>
                <a:gd name="T17" fmla="*/ 65 h 79"/>
                <a:gd name="T18" fmla="*/ 207 w 248"/>
                <a:gd name="T19" fmla="*/ 79 h 79"/>
                <a:gd name="T20" fmla="*/ 17 w 248"/>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9">
                  <a:moveTo>
                    <a:pt x="0" y="70"/>
                  </a:moveTo>
                  <a:lnTo>
                    <a:pt x="0" y="0"/>
                  </a:lnTo>
                  <a:lnTo>
                    <a:pt x="224" y="0"/>
                  </a:lnTo>
                  <a:lnTo>
                    <a:pt x="197" y="19"/>
                  </a:lnTo>
                  <a:lnTo>
                    <a:pt x="219" y="27"/>
                  </a:lnTo>
                  <a:lnTo>
                    <a:pt x="200" y="34"/>
                  </a:lnTo>
                  <a:lnTo>
                    <a:pt x="248" y="51"/>
                  </a:lnTo>
                  <a:lnTo>
                    <a:pt x="221" y="58"/>
                  </a:lnTo>
                  <a:lnTo>
                    <a:pt x="248" y="65"/>
                  </a:lnTo>
                  <a:lnTo>
                    <a:pt x="207" y="79"/>
                  </a:lnTo>
                  <a:lnTo>
                    <a:pt x="17" y="79"/>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0" name="Freeform 20" descr="10%"/>
            <p:cNvSpPr>
              <a:spLocks/>
            </p:cNvSpPr>
            <p:nvPr/>
          </p:nvSpPr>
          <p:spPr bwMode="auto">
            <a:xfrm>
              <a:off x="1405" y="1253"/>
              <a:ext cx="110" cy="47"/>
            </a:xfrm>
            <a:custGeom>
              <a:avLst/>
              <a:gdLst>
                <a:gd name="T0" fmla="*/ 0 w 151"/>
                <a:gd name="T1" fmla="*/ 0 h 64"/>
                <a:gd name="T2" fmla="*/ 146 w 151"/>
                <a:gd name="T3" fmla="*/ 2 h 64"/>
                <a:gd name="T4" fmla="*/ 151 w 151"/>
                <a:gd name="T5" fmla="*/ 26 h 64"/>
                <a:gd name="T6" fmla="*/ 144 w 151"/>
                <a:gd name="T7" fmla="*/ 48 h 64"/>
                <a:gd name="T8" fmla="*/ 146 w 151"/>
                <a:gd name="T9" fmla="*/ 64 h 64"/>
                <a:gd name="T10" fmla="*/ 0 w 151"/>
                <a:gd name="T11" fmla="*/ 64 h 64"/>
              </a:gdLst>
              <a:ahLst/>
              <a:cxnLst>
                <a:cxn ang="0">
                  <a:pos x="T0" y="T1"/>
                </a:cxn>
                <a:cxn ang="0">
                  <a:pos x="T2" y="T3"/>
                </a:cxn>
                <a:cxn ang="0">
                  <a:pos x="T4" y="T5"/>
                </a:cxn>
                <a:cxn ang="0">
                  <a:pos x="T6" y="T7"/>
                </a:cxn>
                <a:cxn ang="0">
                  <a:pos x="T8" y="T9"/>
                </a:cxn>
                <a:cxn ang="0">
                  <a:pos x="T10" y="T11"/>
                </a:cxn>
              </a:cxnLst>
              <a:rect l="0" t="0" r="r" b="b"/>
              <a:pathLst>
                <a:path w="151" h="64">
                  <a:moveTo>
                    <a:pt x="0" y="0"/>
                  </a:moveTo>
                  <a:lnTo>
                    <a:pt x="146" y="2"/>
                  </a:lnTo>
                  <a:lnTo>
                    <a:pt x="151" y="26"/>
                  </a:lnTo>
                  <a:lnTo>
                    <a:pt x="144" y="48"/>
                  </a:lnTo>
                  <a:lnTo>
                    <a:pt x="146" y="64"/>
                  </a:lnTo>
                  <a:lnTo>
                    <a:pt x="0" y="6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1" name="Freeform 21" descr="10%"/>
            <p:cNvSpPr>
              <a:spLocks/>
            </p:cNvSpPr>
            <p:nvPr/>
          </p:nvSpPr>
          <p:spPr bwMode="auto">
            <a:xfrm>
              <a:off x="1405" y="1504"/>
              <a:ext cx="120" cy="25"/>
            </a:xfrm>
            <a:custGeom>
              <a:avLst/>
              <a:gdLst>
                <a:gd name="T0" fmla="*/ 2 w 173"/>
                <a:gd name="T1" fmla="*/ 0 h 34"/>
                <a:gd name="T2" fmla="*/ 137 w 173"/>
                <a:gd name="T3" fmla="*/ 0 h 34"/>
                <a:gd name="T4" fmla="*/ 151 w 173"/>
                <a:gd name="T5" fmla="*/ 12 h 34"/>
                <a:gd name="T6" fmla="*/ 173 w 173"/>
                <a:gd name="T7" fmla="*/ 22 h 34"/>
                <a:gd name="T8" fmla="*/ 166 w 173"/>
                <a:gd name="T9" fmla="*/ 34 h 34"/>
                <a:gd name="T10" fmla="*/ 142 w 173"/>
                <a:gd name="T11" fmla="*/ 34 h 34"/>
                <a:gd name="T12" fmla="*/ 0 w 17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73" h="34">
                  <a:moveTo>
                    <a:pt x="2" y="0"/>
                  </a:moveTo>
                  <a:lnTo>
                    <a:pt x="137" y="0"/>
                  </a:lnTo>
                  <a:lnTo>
                    <a:pt x="151" y="12"/>
                  </a:lnTo>
                  <a:lnTo>
                    <a:pt x="173" y="22"/>
                  </a:lnTo>
                  <a:lnTo>
                    <a:pt x="166" y="34"/>
                  </a:lnTo>
                  <a:lnTo>
                    <a:pt x="142" y="34"/>
                  </a:lnTo>
                  <a:lnTo>
                    <a:pt x="0" y="34"/>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2" name="Freeform 22" descr="10%"/>
            <p:cNvSpPr>
              <a:spLocks/>
            </p:cNvSpPr>
            <p:nvPr/>
          </p:nvSpPr>
          <p:spPr bwMode="auto">
            <a:xfrm>
              <a:off x="1405" y="1196"/>
              <a:ext cx="108" cy="36"/>
            </a:xfrm>
            <a:custGeom>
              <a:avLst/>
              <a:gdLst>
                <a:gd name="T0" fmla="*/ 0 w 156"/>
                <a:gd name="T1" fmla="*/ 48 h 48"/>
                <a:gd name="T2" fmla="*/ 149 w 156"/>
                <a:gd name="T3" fmla="*/ 48 h 48"/>
                <a:gd name="T4" fmla="*/ 156 w 156"/>
                <a:gd name="T5" fmla="*/ 34 h 48"/>
                <a:gd name="T6" fmla="*/ 154 w 156"/>
                <a:gd name="T7" fmla="*/ 10 h 48"/>
                <a:gd name="T8" fmla="*/ 0 w 156"/>
                <a:gd name="T9" fmla="*/ 0 h 48"/>
              </a:gdLst>
              <a:ahLst/>
              <a:cxnLst>
                <a:cxn ang="0">
                  <a:pos x="T0" y="T1"/>
                </a:cxn>
                <a:cxn ang="0">
                  <a:pos x="T2" y="T3"/>
                </a:cxn>
                <a:cxn ang="0">
                  <a:pos x="T4" y="T5"/>
                </a:cxn>
                <a:cxn ang="0">
                  <a:pos x="T6" y="T7"/>
                </a:cxn>
                <a:cxn ang="0">
                  <a:pos x="T8" y="T9"/>
                </a:cxn>
              </a:cxnLst>
              <a:rect l="0" t="0" r="r" b="b"/>
              <a:pathLst>
                <a:path w="156" h="48">
                  <a:moveTo>
                    <a:pt x="0" y="48"/>
                  </a:moveTo>
                  <a:lnTo>
                    <a:pt x="149" y="48"/>
                  </a:lnTo>
                  <a:lnTo>
                    <a:pt x="156" y="34"/>
                  </a:lnTo>
                  <a:lnTo>
                    <a:pt x="154" y="1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3" name="Freeform 23" descr="Dashed horizontal"/>
            <p:cNvSpPr>
              <a:spLocks/>
            </p:cNvSpPr>
            <p:nvPr/>
          </p:nvSpPr>
          <p:spPr bwMode="auto">
            <a:xfrm>
              <a:off x="4983" y="2309"/>
              <a:ext cx="173" cy="1296"/>
            </a:xfrm>
            <a:custGeom>
              <a:avLst/>
              <a:gdLst>
                <a:gd name="T0" fmla="*/ 0 w 249"/>
                <a:gd name="T1" fmla="*/ 0 h 1806"/>
                <a:gd name="T2" fmla="*/ 0 w 249"/>
                <a:gd name="T3" fmla="*/ 1764 h 1806"/>
                <a:gd name="T4" fmla="*/ 0 w 249"/>
                <a:gd name="T5" fmla="*/ 1806 h 1806"/>
                <a:gd name="T6" fmla="*/ 195 w 249"/>
                <a:gd name="T7" fmla="*/ 1806 h 1806"/>
                <a:gd name="T8" fmla="*/ 195 w 249"/>
                <a:gd name="T9" fmla="*/ 1728 h 1806"/>
                <a:gd name="T10" fmla="*/ 180 w 249"/>
                <a:gd name="T11" fmla="*/ 1686 h 1806"/>
                <a:gd name="T12" fmla="*/ 162 w 249"/>
                <a:gd name="T13" fmla="*/ 1620 h 1806"/>
                <a:gd name="T14" fmla="*/ 192 w 249"/>
                <a:gd name="T15" fmla="*/ 1590 h 1806"/>
                <a:gd name="T16" fmla="*/ 192 w 249"/>
                <a:gd name="T17" fmla="*/ 1533 h 1806"/>
                <a:gd name="T18" fmla="*/ 162 w 249"/>
                <a:gd name="T19" fmla="*/ 1473 h 1806"/>
                <a:gd name="T20" fmla="*/ 204 w 249"/>
                <a:gd name="T21" fmla="*/ 1437 h 1806"/>
                <a:gd name="T22" fmla="*/ 183 w 249"/>
                <a:gd name="T23" fmla="*/ 1404 h 1806"/>
                <a:gd name="T24" fmla="*/ 171 w 249"/>
                <a:gd name="T25" fmla="*/ 1344 h 1806"/>
                <a:gd name="T26" fmla="*/ 213 w 249"/>
                <a:gd name="T27" fmla="*/ 1326 h 1806"/>
                <a:gd name="T28" fmla="*/ 213 w 249"/>
                <a:gd name="T29" fmla="*/ 1284 h 1806"/>
                <a:gd name="T30" fmla="*/ 174 w 249"/>
                <a:gd name="T31" fmla="*/ 1248 h 1806"/>
                <a:gd name="T32" fmla="*/ 207 w 249"/>
                <a:gd name="T33" fmla="*/ 1209 h 1806"/>
                <a:gd name="T34" fmla="*/ 195 w 249"/>
                <a:gd name="T35" fmla="*/ 1152 h 1806"/>
                <a:gd name="T36" fmla="*/ 213 w 249"/>
                <a:gd name="T37" fmla="*/ 1140 h 1806"/>
                <a:gd name="T38" fmla="*/ 207 w 249"/>
                <a:gd name="T39" fmla="*/ 1110 h 1806"/>
                <a:gd name="T40" fmla="*/ 207 w 249"/>
                <a:gd name="T41" fmla="*/ 1026 h 1806"/>
                <a:gd name="T42" fmla="*/ 210 w 249"/>
                <a:gd name="T43" fmla="*/ 972 h 1806"/>
                <a:gd name="T44" fmla="*/ 207 w 249"/>
                <a:gd name="T45" fmla="*/ 924 h 1806"/>
                <a:gd name="T46" fmla="*/ 195 w 249"/>
                <a:gd name="T47" fmla="*/ 873 h 1806"/>
                <a:gd name="T48" fmla="*/ 204 w 249"/>
                <a:gd name="T49" fmla="*/ 843 h 1806"/>
                <a:gd name="T50" fmla="*/ 249 w 249"/>
                <a:gd name="T51" fmla="*/ 813 h 1806"/>
                <a:gd name="T52" fmla="*/ 210 w 249"/>
                <a:gd name="T53" fmla="*/ 762 h 1806"/>
                <a:gd name="T54" fmla="*/ 207 w 249"/>
                <a:gd name="T55" fmla="*/ 696 h 1806"/>
                <a:gd name="T56" fmla="*/ 201 w 249"/>
                <a:gd name="T57" fmla="*/ 615 h 1806"/>
                <a:gd name="T58" fmla="*/ 216 w 249"/>
                <a:gd name="T59" fmla="*/ 543 h 1806"/>
                <a:gd name="T60" fmla="*/ 210 w 249"/>
                <a:gd name="T61" fmla="*/ 471 h 1806"/>
                <a:gd name="T62" fmla="*/ 216 w 249"/>
                <a:gd name="T63" fmla="*/ 408 h 1806"/>
                <a:gd name="T64" fmla="*/ 228 w 249"/>
                <a:gd name="T65" fmla="*/ 336 h 1806"/>
                <a:gd name="T66" fmla="*/ 207 w 249"/>
                <a:gd name="T67" fmla="*/ 297 h 1806"/>
                <a:gd name="T68" fmla="*/ 213 w 249"/>
                <a:gd name="T69" fmla="*/ 243 h 1806"/>
                <a:gd name="T70" fmla="*/ 237 w 249"/>
                <a:gd name="T71" fmla="*/ 222 h 1806"/>
                <a:gd name="T72" fmla="*/ 225 w 249"/>
                <a:gd name="T73" fmla="*/ 207 h 1806"/>
                <a:gd name="T74" fmla="*/ 249 w 249"/>
                <a:gd name="T75" fmla="*/ 159 h 1806"/>
                <a:gd name="T76" fmla="*/ 225 w 249"/>
                <a:gd name="T77" fmla="*/ 123 h 1806"/>
                <a:gd name="T78" fmla="*/ 237 w 249"/>
                <a:gd name="T79" fmla="*/ 93 h 1806"/>
                <a:gd name="T80" fmla="*/ 225 w 249"/>
                <a:gd name="T81" fmla="*/ 39 h 1806"/>
                <a:gd name="T82" fmla="*/ 222 w 249"/>
                <a:gd name="T83" fmla="*/ 18 h 1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806">
                  <a:moveTo>
                    <a:pt x="0" y="0"/>
                  </a:moveTo>
                  <a:lnTo>
                    <a:pt x="0" y="1764"/>
                  </a:lnTo>
                  <a:lnTo>
                    <a:pt x="0" y="1806"/>
                  </a:lnTo>
                  <a:lnTo>
                    <a:pt x="195" y="1806"/>
                  </a:lnTo>
                  <a:lnTo>
                    <a:pt x="195" y="1728"/>
                  </a:lnTo>
                  <a:lnTo>
                    <a:pt x="180" y="1686"/>
                  </a:lnTo>
                  <a:lnTo>
                    <a:pt x="162" y="1620"/>
                  </a:lnTo>
                  <a:lnTo>
                    <a:pt x="192" y="1590"/>
                  </a:lnTo>
                  <a:lnTo>
                    <a:pt x="192" y="1533"/>
                  </a:lnTo>
                  <a:lnTo>
                    <a:pt x="162" y="1473"/>
                  </a:lnTo>
                  <a:lnTo>
                    <a:pt x="204" y="1437"/>
                  </a:lnTo>
                  <a:lnTo>
                    <a:pt x="183" y="1404"/>
                  </a:lnTo>
                  <a:lnTo>
                    <a:pt x="171" y="1344"/>
                  </a:lnTo>
                  <a:lnTo>
                    <a:pt x="213" y="1326"/>
                  </a:lnTo>
                  <a:lnTo>
                    <a:pt x="213" y="1284"/>
                  </a:lnTo>
                  <a:lnTo>
                    <a:pt x="174" y="1248"/>
                  </a:lnTo>
                  <a:lnTo>
                    <a:pt x="207" y="1209"/>
                  </a:lnTo>
                  <a:lnTo>
                    <a:pt x="195" y="1152"/>
                  </a:lnTo>
                  <a:lnTo>
                    <a:pt x="213" y="1140"/>
                  </a:lnTo>
                  <a:lnTo>
                    <a:pt x="207" y="1110"/>
                  </a:lnTo>
                  <a:lnTo>
                    <a:pt x="207" y="1026"/>
                  </a:lnTo>
                  <a:lnTo>
                    <a:pt x="210" y="972"/>
                  </a:lnTo>
                  <a:lnTo>
                    <a:pt x="207" y="924"/>
                  </a:lnTo>
                  <a:lnTo>
                    <a:pt x="195" y="873"/>
                  </a:lnTo>
                  <a:lnTo>
                    <a:pt x="204" y="843"/>
                  </a:lnTo>
                  <a:lnTo>
                    <a:pt x="249" y="813"/>
                  </a:lnTo>
                  <a:lnTo>
                    <a:pt x="210" y="762"/>
                  </a:lnTo>
                  <a:lnTo>
                    <a:pt x="207" y="696"/>
                  </a:lnTo>
                  <a:lnTo>
                    <a:pt x="201" y="615"/>
                  </a:lnTo>
                  <a:lnTo>
                    <a:pt x="216" y="543"/>
                  </a:lnTo>
                  <a:lnTo>
                    <a:pt x="210" y="471"/>
                  </a:lnTo>
                  <a:lnTo>
                    <a:pt x="216" y="408"/>
                  </a:lnTo>
                  <a:lnTo>
                    <a:pt x="228" y="336"/>
                  </a:lnTo>
                  <a:lnTo>
                    <a:pt x="207" y="297"/>
                  </a:lnTo>
                  <a:lnTo>
                    <a:pt x="213" y="243"/>
                  </a:lnTo>
                  <a:lnTo>
                    <a:pt x="237" y="222"/>
                  </a:lnTo>
                  <a:lnTo>
                    <a:pt x="225" y="207"/>
                  </a:lnTo>
                  <a:lnTo>
                    <a:pt x="249" y="159"/>
                  </a:lnTo>
                  <a:lnTo>
                    <a:pt x="225" y="123"/>
                  </a:lnTo>
                  <a:lnTo>
                    <a:pt x="237" y="93"/>
                  </a:lnTo>
                  <a:lnTo>
                    <a:pt x="225" y="39"/>
                  </a:lnTo>
                  <a:lnTo>
                    <a:pt x="222" y="18"/>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4" name="Freeform 24" descr="Horizontal brick"/>
            <p:cNvSpPr>
              <a:spLocks/>
            </p:cNvSpPr>
            <p:nvPr/>
          </p:nvSpPr>
          <p:spPr bwMode="auto">
            <a:xfrm>
              <a:off x="4983" y="2290"/>
              <a:ext cx="218" cy="71"/>
            </a:xfrm>
            <a:custGeom>
              <a:avLst/>
              <a:gdLst>
                <a:gd name="T0" fmla="*/ 6 w 315"/>
                <a:gd name="T1" fmla="*/ 99 h 99"/>
                <a:gd name="T2" fmla="*/ 285 w 315"/>
                <a:gd name="T3" fmla="*/ 99 h 99"/>
                <a:gd name="T4" fmla="*/ 306 w 315"/>
                <a:gd name="T5" fmla="*/ 96 h 99"/>
                <a:gd name="T6" fmla="*/ 291 w 315"/>
                <a:gd name="T7" fmla="*/ 72 h 99"/>
                <a:gd name="T8" fmla="*/ 315 w 315"/>
                <a:gd name="T9" fmla="*/ 57 h 99"/>
                <a:gd name="T10" fmla="*/ 300 w 315"/>
                <a:gd name="T11" fmla="*/ 45 h 99"/>
                <a:gd name="T12" fmla="*/ 270 w 315"/>
                <a:gd name="T13" fmla="*/ 33 h 99"/>
                <a:gd name="T14" fmla="*/ 285 w 315"/>
                <a:gd name="T15" fmla="*/ 15 h 99"/>
                <a:gd name="T16" fmla="*/ 297 w 315"/>
                <a:gd name="T17" fmla="*/ 0 h 99"/>
                <a:gd name="T18" fmla="*/ 0 w 315"/>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99">
                  <a:moveTo>
                    <a:pt x="6" y="99"/>
                  </a:moveTo>
                  <a:lnTo>
                    <a:pt x="285" y="99"/>
                  </a:lnTo>
                  <a:lnTo>
                    <a:pt x="306" y="96"/>
                  </a:lnTo>
                  <a:lnTo>
                    <a:pt x="291" y="72"/>
                  </a:lnTo>
                  <a:lnTo>
                    <a:pt x="315" y="57"/>
                  </a:lnTo>
                  <a:lnTo>
                    <a:pt x="300" y="45"/>
                  </a:lnTo>
                  <a:lnTo>
                    <a:pt x="270" y="33"/>
                  </a:lnTo>
                  <a:lnTo>
                    <a:pt x="285" y="15"/>
                  </a:lnTo>
                  <a:lnTo>
                    <a:pt x="297"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5" name="Line 25"/>
            <p:cNvSpPr>
              <a:spLocks noChangeShapeType="1"/>
            </p:cNvSpPr>
            <p:nvPr/>
          </p:nvSpPr>
          <p:spPr bwMode="auto">
            <a:xfrm>
              <a:off x="4983" y="2262"/>
              <a:ext cx="0" cy="1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6" name="Freeform 26" descr="Horizontal brick"/>
            <p:cNvSpPr>
              <a:spLocks/>
            </p:cNvSpPr>
            <p:nvPr/>
          </p:nvSpPr>
          <p:spPr bwMode="auto">
            <a:xfrm>
              <a:off x="4983" y="3557"/>
              <a:ext cx="235" cy="84"/>
            </a:xfrm>
            <a:custGeom>
              <a:avLst/>
              <a:gdLst>
                <a:gd name="T0" fmla="*/ 0 w 339"/>
                <a:gd name="T1" fmla="*/ 0 h 117"/>
                <a:gd name="T2" fmla="*/ 276 w 339"/>
                <a:gd name="T3" fmla="*/ 0 h 117"/>
                <a:gd name="T4" fmla="*/ 315 w 339"/>
                <a:gd name="T5" fmla="*/ 24 h 117"/>
                <a:gd name="T6" fmla="*/ 339 w 339"/>
                <a:gd name="T7" fmla="*/ 42 h 117"/>
                <a:gd name="T8" fmla="*/ 297 w 339"/>
                <a:gd name="T9" fmla="*/ 63 h 117"/>
                <a:gd name="T10" fmla="*/ 312 w 339"/>
                <a:gd name="T11" fmla="*/ 87 h 117"/>
                <a:gd name="T12" fmla="*/ 279 w 339"/>
                <a:gd name="T13" fmla="*/ 117 h 117"/>
                <a:gd name="T14" fmla="*/ 3 w 339"/>
                <a:gd name="T15" fmla="*/ 117 h 117"/>
                <a:gd name="T16" fmla="*/ 0 w 339"/>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17">
                  <a:moveTo>
                    <a:pt x="0" y="0"/>
                  </a:moveTo>
                  <a:lnTo>
                    <a:pt x="276" y="0"/>
                  </a:lnTo>
                  <a:lnTo>
                    <a:pt x="315" y="24"/>
                  </a:lnTo>
                  <a:lnTo>
                    <a:pt x="339" y="42"/>
                  </a:lnTo>
                  <a:lnTo>
                    <a:pt x="297" y="63"/>
                  </a:lnTo>
                  <a:lnTo>
                    <a:pt x="312" y="87"/>
                  </a:lnTo>
                  <a:lnTo>
                    <a:pt x="279" y="117"/>
                  </a:lnTo>
                  <a:lnTo>
                    <a:pt x="3" y="117"/>
                  </a:lnTo>
                  <a:lnTo>
                    <a:pt x="0" y="0"/>
                  </a:lnTo>
                  <a:close/>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7" name="Freeform 27" descr="10%"/>
            <p:cNvSpPr>
              <a:spLocks/>
            </p:cNvSpPr>
            <p:nvPr/>
          </p:nvSpPr>
          <p:spPr bwMode="auto">
            <a:xfrm>
              <a:off x="4983" y="2400"/>
              <a:ext cx="198" cy="26"/>
            </a:xfrm>
            <a:custGeom>
              <a:avLst/>
              <a:gdLst>
                <a:gd name="T0" fmla="*/ 0 w 285"/>
                <a:gd name="T1" fmla="*/ 36 h 36"/>
                <a:gd name="T2" fmla="*/ 270 w 285"/>
                <a:gd name="T3" fmla="*/ 36 h 36"/>
                <a:gd name="T4" fmla="*/ 285 w 285"/>
                <a:gd name="T5" fmla="*/ 21 h 36"/>
                <a:gd name="T6" fmla="*/ 285 w 285"/>
                <a:gd name="T7" fmla="*/ 0 h 36"/>
                <a:gd name="T8" fmla="*/ 261 w 285"/>
                <a:gd name="T9" fmla="*/ 0 h 36"/>
                <a:gd name="T10" fmla="*/ 0 w 285"/>
                <a:gd name="T11" fmla="*/ 0 h 36"/>
              </a:gdLst>
              <a:ahLst/>
              <a:cxnLst>
                <a:cxn ang="0">
                  <a:pos x="T0" y="T1"/>
                </a:cxn>
                <a:cxn ang="0">
                  <a:pos x="T2" y="T3"/>
                </a:cxn>
                <a:cxn ang="0">
                  <a:pos x="T4" y="T5"/>
                </a:cxn>
                <a:cxn ang="0">
                  <a:pos x="T6" y="T7"/>
                </a:cxn>
                <a:cxn ang="0">
                  <a:pos x="T8" y="T9"/>
                </a:cxn>
                <a:cxn ang="0">
                  <a:pos x="T10" y="T11"/>
                </a:cxn>
              </a:cxnLst>
              <a:rect l="0" t="0" r="r" b="b"/>
              <a:pathLst>
                <a:path w="285" h="36">
                  <a:moveTo>
                    <a:pt x="0" y="36"/>
                  </a:moveTo>
                  <a:lnTo>
                    <a:pt x="270" y="36"/>
                  </a:lnTo>
                  <a:lnTo>
                    <a:pt x="285" y="21"/>
                  </a:lnTo>
                  <a:lnTo>
                    <a:pt x="285" y="0"/>
                  </a:lnTo>
                  <a:lnTo>
                    <a:pt x="261"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8" name="Freeform 28" descr="Dashed horizontal"/>
            <p:cNvSpPr>
              <a:spLocks/>
            </p:cNvSpPr>
            <p:nvPr/>
          </p:nvSpPr>
          <p:spPr bwMode="auto">
            <a:xfrm>
              <a:off x="2833" y="1685"/>
              <a:ext cx="121" cy="1053"/>
            </a:xfrm>
            <a:custGeom>
              <a:avLst/>
              <a:gdLst>
                <a:gd name="T0" fmla="*/ 0 w 222"/>
                <a:gd name="T1" fmla="*/ 9 h 1440"/>
                <a:gd name="T2" fmla="*/ 3 w 222"/>
                <a:gd name="T3" fmla="*/ 1437 h 1440"/>
                <a:gd name="T4" fmla="*/ 156 w 222"/>
                <a:gd name="T5" fmla="*/ 1440 h 1440"/>
                <a:gd name="T6" fmla="*/ 141 w 222"/>
                <a:gd name="T7" fmla="*/ 1407 h 1440"/>
                <a:gd name="T8" fmla="*/ 117 w 222"/>
                <a:gd name="T9" fmla="*/ 1386 h 1440"/>
                <a:gd name="T10" fmla="*/ 156 w 222"/>
                <a:gd name="T11" fmla="*/ 1344 h 1440"/>
                <a:gd name="T12" fmla="*/ 156 w 222"/>
                <a:gd name="T13" fmla="*/ 1311 h 1440"/>
                <a:gd name="T14" fmla="*/ 150 w 222"/>
                <a:gd name="T15" fmla="*/ 1278 h 1440"/>
                <a:gd name="T16" fmla="*/ 165 w 222"/>
                <a:gd name="T17" fmla="*/ 1236 h 1440"/>
                <a:gd name="T18" fmla="*/ 222 w 222"/>
                <a:gd name="T19" fmla="*/ 1191 h 1440"/>
                <a:gd name="T20" fmla="*/ 201 w 222"/>
                <a:gd name="T21" fmla="*/ 1176 h 1440"/>
                <a:gd name="T22" fmla="*/ 153 w 222"/>
                <a:gd name="T23" fmla="*/ 1167 h 1440"/>
                <a:gd name="T24" fmla="*/ 159 w 222"/>
                <a:gd name="T25" fmla="*/ 1038 h 1440"/>
                <a:gd name="T26" fmla="*/ 150 w 222"/>
                <a:gd name="T27" fmla="*/ 951 h 1440"/>
                <a:gd name="T28" fmla="*/ 165 w 222"/>
                <a:gd name="T29" fmla="*/ 927 h 1440"/>
                <a:gd name="T30" fmla="*/ 162 w 222"/>
                <a:gd name="T31" fmla="*/ 861 h 1440"/>
                <a:gd name="T32" fmla="*/ 195 w 222"/>
                <a:gd name="T33" fmla="*/ 834 h 1440"/>
                <a:gd name="T34" fmla="*/ 210 w 222"/>
                <a:gd name="T35" fmla="*/ 819 h 1440"/>
                <a:gd name="T36" fmla="*/ 165 w 222"/>
                <a:gd name="T37" fmla="*/ 801 h 1440"/>
                <a:gd name="T38" fmla="*/ 162 w 222"/>
                <a:gd name="T39" fmla="*/ 735 h 1440"/>
                <a:gd name="T40" fmla="*/ 162 w 222"/>
                <a:gd name="T41" fmla="*/ 699 h 1440"/>
                <a:gd name="T42" fmla="*/ 171 w 222"/>
                <a:gd name="T43" fmla="*/ 648 h 1440"/>
                <a:gd name="T44" fmla="*/ 162 w 222"/>
                <a:gd name="T45" fmla="*/ 621 h 1440"/>
                <a:gd name="T46" fmla="*/ 171 w 222"/>
                <a:gd name="T47" fmla="*/ 564 h 1440"/>
                <a:gd name="T48" fmla="*/ 162 w 222"/>
                <a:gd name="T49" fmla="*/ 540 h 1440"/>
                <a:gd name="T50" fmla="*/ 171 w 222"/>
                <a:gd name="T51" fmla="*/ 450 h 1440"/>
                <a:gd name="T52" fmla="*/ 162 w 222"/>
                <a:gd name="T53" fmla="*/ 429 h 1440"/>
                <a:gd name="T54" fmla="*/ 162 w 222"/>
                <a:gd name="T55" fmla="*/ 402 h 1440"/>
                <a:gd name="T56" fmla="*/ 171 w 222"/>
                <a:gd name="T57" fmla="*/ 381 h 1440"/>
                <a:gd name="T58" fmla="*/ 171 w 222"/>
                <a:gd name="T59" fmla="*/ 333 h 1440"/>
                <a:gd name="T60" fmla="*/ 168 w 222"/>
                <a:gd name="T61" fmla="*/ 312 h 1440"/>
                <a:gd name="T62" fmla="*/ 162 w 222"/>
                <a:gd name="T63" fmla="*/ 270 h 1440"/>
                <a:gd name="T64" fmla="*/ 159 w 222"/>
                <a:gd name="T65" fmla="*/ 189 h 1440"/>
                <a:gd name="T66" fmla="*/ 156 w 222"/>
                <a:gd name="T67" fmla="*/ 138 h 1440"/>
                <a:gd name="T68" fmla="*/ 162 w 222"/>
                <a:gd name="T69" fmla="*/ 84 h 1440"/>
                <a:gd name="T70" fmla="*/ 165 w 222"/>
                <a:gd name="T71" fmla="*/ 60 h 1440"/>
                <a:gd name="T72" fmla="*/ 186 w 222"/>
                <a:gd name="T7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440">
                  <a:moveTo>
                    <a:pt x="0" y="9"/>
                  </a:moveTo>
                  <a:lnTo>
                    <a:pt x="3" y="1437"/>
                  </a:lnTo>
                  <a:lnTo>
                    <a:pt x="156" y="1440"/>
                  </a:lnTo>
                  <a:lnTo>
                    <a:pt x="141" y="1407"/>
                  </a:lnTo>
                  <a:lnTo>
                    <a:pt x="117" y="1386"/>
                  </a:lnTo>
                  <a:lnTo>
                    <a:pt x="156" y="1344"/>
                  </a:lnTo>
                  <a:lnTo>
                    <a:pt x="156" y="1311"/>
                  </a:lnTo>
                  <a:lnTo>
                    <a:pt x="150" y="1278"/>
                  </a:lnTo>
                  <a:lnTo>
                    <a:pt x="165" y="1236"/>
                  </a:lnTo>
                  <a:lnTo>
                    <a:pt x="222" y="1191"/>
                  </a:lnTo>
                  <a:lnTo>
                    <a:pt x="201" y="1176"/>
                  </a:lnTo>
                  <a:lnTo>
                    <a:pt x="153" y="1167"/>
                  </a:lnTo>
                  <a:lnTo>
                    <a:pt x="159" y="1038"/>
                  </a:lnTo>
                  <a:lnTo>
                    <a:pt x="150" y="951"/>
                  </a:lnTo>
                  <a:lnTo>
                    <a:pt x="165" y="927"/>
                  </a:lnTo>
                  <a:lnTo>
                    <a:pt x="162" y="861"/>
                  </a:lnTo>
                  <a:lnTo>
                    <a:pt x="195" y="834"/>
                  </a:lnTo>
                  <a:lnTo>
                    <a:pt x="210" y="819"/>
                  </a:lnTo>
                  <a:lnTo>
                    <a:pt x="165" y="801"/>
                  </a:lnTo>
                  <a:lnTo>
                    <a:pt x="162" y="735"/>
                  </a:lnTo>
                  <a:lnTo>
                    <a:pt x="162" y="699"/>
                  </a:lnTo>
                  <a:lnTo>
                    <a:pt x="171" y="648"/>
                  </a:lnTo>
                  <a:lnTo>
                    <a:pt x="162" y="621"/>
                  </a:lnTo>
                  <a:lnTo>
                    <a:pt x="171" y="564"/>
                  </a:lnTo>
                  <a:lnTo>
                    <a:pt x="162" y="540"/>
                  </a:lnTo>
                  <a:lnTo>
                    <a:pt x="171" y="450"/>
                  </a:lnTo>
                  <a:lnTo>
                    <a:pt x="162" y="429"/>
                  </a:lnTo>
                  <a:lnTo>
                    <a:pt x="162" y="402"/>
                  </a:lnTo>
                  <a:lnTo>
                    <a:pt x="171" y="381"/>
                  </a:lnTo>
                  <a:lnTo>
                    <a:pt x="171" y="333"/>
                  </a:lnTo>
                  <a:lnTo>
                    <a:pt x="168" y="312"/>
                  </a:lnTo>
                  <a:lnTo>
                    <a:pt x="162" y="270"/>
                  </a:lnTo>
                  <a:lnTo>
                    <a:pt x="159" y="189"/>
                  </a:lnTo>
                  <a:lnTo>
                    <a:pt x="156" y="138"/>
                  </a:lnTo>
                  <a:lnTo>
                    <a:pt x="162" y="84"/>
                  </a:lnTo>
                  <a:lnTo>
                    <a:pt x="165" y="60"/>
                  </a:lnTo>
                  <a:lnTo>
                    <a:pt x="186" y="0"/>
                  </a:lnTo>
                </a:path>
              </a:pathLst>
            </a:custGeom>
            <a:pattFill prst="dashHorz">
              <a:fgClr>
                <a:schemeClr val="tx1"/>
              </a:fgClr>
              <a:bgClr>
                <a:srgbClr val="00CC66"/>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9" name="Line 29"/>
            <p:cNvSpPr>
              <a:spLocks noChangeShapeType="1"/>
            </p:cNvSpPr>
            <p:nvPr/>
          </p:nvSpPr>
          <p:spPr bwMode="auto">
            <a:xfrm>
              <a:off x="2833" y="1630"/>
              <a:ext cx="0" cy="12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0" name="Freeform 30" descr="Horizontal brick"/>
            <p:cNvSpPr>
              <a:spLocks/>
            </p:cNvSpPr>
            <p:nvPr/>
          </p:nvSpPr>
          <p:spPr bwMode="auto">
            <a:xfrm>
              <a:off x="2833" y="2722"/>
              <a:ext cx="134" cy="145"/>
            </a:xfrm>
            <a:custGeom>
              <a:avLst/>
              <a:gdLst>
                <a:gd name="T0" fmla="*/ 0 w 246"/>
                <a:gd name="T1" fmla="*/ 0 h 198"/>
                <a:gd name="T2" fmla="*/ 198 w 246"/>
                <a:gd name="T3" fmla="*/ 0 h 198"/>
                <a:gd name="T4" fmla="*/ 192 w 246"/>
                <a:gd name="T5" fmla="*/ 36 h 198"/>
                <a:gd name="T6" fmla="*/ 246 w 246"/>
                <a:gd name="T7" fmla="*/ 45 h 198"/>
                <a:gd name="T8" fmla="*/ 240 w 246"/>
                <a:gd name="T9" fmla="*/ 72 h 198"/>
                <a:gd name="T10" fmla="*/ 189 w 246"/>
                <a:gd name="T11" fmla="*/ 81 h 198"/>
                <a:gd name="T12" fmla="*/ 183 w 246"/>
                <a:gd name="T13" fmla="*/ 123 h 198"/>
                <a:gd name="T14" fmla="*/ 195 w 246"/>
                <a:gd name="T15" fmla="*/ 153 h 198"/>
                <a:gd name="T16" fmla="*/ 189 w 246"/>
                <a:gd name="T17" fmla="*/ 198 h 198"/>
                <a:gd name="T18" fmla="*/ 12 w 246"/>
                <a:gd name="T1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98">
                  <a:moveTo>
                    <a:pt x="0" y="0"/>
                  </a:moveTo>
                  <a:lnTo>
                    <a:pt x="198" y="0"/>
                  </a:lnTo>
                  <a:lnTo>
                    <a:pt x="192" y="36"/>
                  </a:lnTo>
                  <a:lnTo>
                    <a:pt x="246" y="45"/>
                  </a:lnTo>
                  <a:lnTo>
                    <a:pt x="240" y="72"/>
                  </a:lnTo>
                  <a:lnTo>
                    <a:pt x="189" y="81"/>
                  </a:lnTo>
                  <a:lnTo>
                    <a:pt x="183" y="123"/>
                  </a:lnTo>
                  <a:lnTo>
                    <a:pt x="195" y="153"/>
                  </a:lnTo>
                  <a:lnTo>
                    <a:pt x="189" y="198"/>
                  </a:lnTo>
                  <a:lnTo>
                    <a:pt x="12" y="198"/>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1" name="Freeform 31" descr="Horizontal brick"/>
            <p:cNvSpPr>
              <a:spLocks/>
            </p:cNvSpPr>
            <p:nvPr/>
          </p:nvSpPr>
          <p:spPr bwMode="auto">
            <a:xfrm>
              <a:off x="2833" y="1628"/>
              <a:ext cx="154" cy="83"/>
            </a:xfrm>
            <a:custGeom>
              <a:avLst/>
              <a:gdLst>
                <a:gd name="T0" fmla="*/ 3 w 282"/>
                <a:gd name="T1" fmla="*/ 114 h 114"/>
                <a:gd name="T2" fmla="*/ 255 w 282"/>
                <a:gd name="T3" fmla="*/ 114 h 114"/>
                <a:gd name="T4" fmla="*/ 282 w 282"/>
                <a:gd name="T5" fmla="*/ 105 h 114"/>
                <a:gd name="T6" fmla="*/ 255 w 282"/>
                <a:gd name="T7" fmla="*/ 84 h 114"/>
                <a:gd name="T8" fmla="*/ 264 w 282"/>
                <a:gd name="T9" fmla="*/ 63 h 114"/>
                <a:gd name="T10" fmla="*/ 264 w 282"/>
                <a:gd name="T11" fmla="*/ 33 h 114"/>
                <a:gd name="T12" fmla="*/ 258 w 282"/>
                <a:gd name="T13" fmla="*/ 0 h 114"/>
                <a:gd name="T14" fmla="*/ 0 w 282"/>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114">
                  <a:moveTo>
                    <a:pt x="3" y="114"/>
                  </a:moveTo>
                  <a:lnTo>
                    <a:pt x="255" y="114"/>
                  </a:lnTo>
                  <a:lnTo>
                    <a:pt x="282" y="105"/>
                  </a:lnTo>
                  <a:lnTo>
                    <a:pt x="255" y="84"/>
                  </a:lnTo>
                  <a:lnTo>
                    <a:pt x="264" y="63"/>
                  </a:lnTo>
                  <a:lnTo>
                    <a:pt x="264" y="33"/>
                  </a:lnTo>
                  <a:lnTo>
                    <a:pt x="258" y="0"/>
                  </a:lnTo>
                  <a:lnTo>
                    <a:pt x="0" y="0"/>
                  </a:lnTo>
                </a:path>
              </a:pathLst>
            </a:custGeom>
            <a:pattFill prst="horzBrick">
              <a:fgClr>
                <a:schemeClr val="tx1"/>
              </a:fgClr>
              <a:bgClr>
                <a:srgbClr val="66CC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2" name="Freeform 32" descr="10%"/>
            <p:cNvSpPr>
              <a:spLocks/>
            </p:cNvSpPr>
            <p:nvPr/>
          </p:nvSpPr>
          <p:spPr bwMode="auto">
            <a:xfrm>
              <a:off x="2833" y="1915"/>
              <a:ext cx="128" cy="59"/>
            </a:xfrm>
            <a:custGeom>
              <a:avLst/>
              <a:gdLst>
                <a:gd name="T0" fmla="*/ 0 w 234"/>
                <a:gd name="T1" fmla="*/ 81 h 81"/>
                <a:gd name="T2" fmla="*/ 201 w 234"/>
                <a:gd name="T3" fmla="*/ 81 h 81"/>
                <a:gd name="T4" fmla="*/ 234 w 234"/>
                <a:gd name="T5" fmla="*/ 69 h 81"/>
                <a:gd name="T6" fmla="*/ 216 w 234"/>
                <a:gd name="T7" fmla="*/ 39 h 81"/>
                <a:gd name="T8" fmla="*/ 198 w 234"/>
                <a:gd name="T9" fmla="*/ 0 h 81"/>
                <a:gd name="T10" fmla="*/ 156 w 234"/>
                <a:gd name="T11" fmla="*/ 0 h 81"/>
                <a:gd name="T12" fmla="*/ 0 w 234"/>
                <a:gd name="T13" fmla="*/ 0 h 81"/>
                <a:gd name="T14" fmla="*/ 0 w 234"/>
                <a:gd name="T15" fmla="*/ 5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1">
                  <a:moveTo>
                    <a:pt x="0" y="81"/>
                  </a:moveTo>
                  <a:lnTo>
                    <a:pt x="201" y="81"/>
                  </a:lnTo>
                  <a:lnTo>
                    <a:pt x="234" y="69"/>
                  </a:lnTo>
                  <a:lnTo>
                    <a:pt x="216" y="39"/>
                  </a:lnTo>
                  <a:lnTo>
                    <a:pt x="198" y="0"/>
                  </a:lnTo>
                  <a:lnTo>
                    <a:pt x="156" y="0"/>
                  </a:lnTo>
                  <a:lnTo>
                    <a:pt x="0" y="0"/>
                  </a:lnTo>
                  <a:lnTo>
                    <a:pt x="0" y="51"/>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3" name="Freeform 33" descr="10%"/>
            <p:cNvSpPr>
              <a:spLocks/>
            </p:cNvSpPr>
            <p:nvPr/>
          </p:nvSpPr>
          <p:spPr bwMode="auto">
            <a:xfrm>
              <a:off x="2833" y="1814"/>
              <a:ext cx="110" cy="51"/>
            </a:xfrm>
            <a:custGeom>
              <a:avLst/>
              <a:gdLst>
                <a:gd name="T0" fmla="*/ 0 w 201"/>
                <a:gd name="T1" fmla="*/ 69 h 69"/>
                <a:gd name="T2" fmla="*/ 186 w 201"/>
                <a:gd name="T3" fmla="*/ 69 h 69"/>
                <a:gd name="T4" fmla="*/ 201 w 201"/>
                <a:gd name="T5" fmla="*/ 36 h 69"/>
                <a:gd name="T6" fmla="*/ 195 w 201"/>
                <a:gd name="T7" fmla="*/ 0 h 69"/>
                <a:gd name="T8" fmla="*/ 0 w 201"/>
                <a:gd name="T9" fmla="*/ 0 h 69"/>
              </a:gdLst>
              <a:ahLst/>
              <a:cxnLst>
                <a:cxn ang="0">
                  <a:pos x="T0" y="T1"/>
                </a:cxn>
                <a:cxn ang="0">
                  <a:pos x="T2" y="T3"/>
                </a:cxn>
                <a:cxn ang="0">
                  <a:pos x="T4" y="T5"/>
                </a:cxn>
                <a:cxn ang="0">
                  <a:pos x="T6" y="T7"/>
                </a:cxn>
                <a:cxn ang="0">
                  <a:pos x="T8" y="T9"/>
                </a:cxn>
              </a:cxnLst>
              <a:rect l="0" t="0" r="r" b="b"/>
              <a:pathLst>
                <a:path w="201" h="69">
                  <a:moveTo>
                    <a:pt x="0" y="69"/>
                  </a:moveTo>
                  <a:lnTo>
                    <a:pt x="186" y="69"/>
                  </a:lnTo>
                  <a:lnTo>
                    <a:pt x="201" y="36"/>
                  </a:lnTo>
                  <a:lnTo>
                    <a:pt x="195" y="0"/>
                  </a:lnTo>
                  <a:lnTo>
                    <a:pt x="0" y="0"/>
                  </a:lnTo>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4" name="Freeform 34" descr="10%"/>
            <p:cNvSpPr>
              <a:spLocks/>
            </p:cNvSpPr>
            <p:nvPr/>
          </p:nvSpPr>
          <p:spPr bwMode="auto">
            <a:xfrm>
              <a:off x="2833" y="2016"/>
              <a:ext cx="115" cy="59"/>
            </a:xfrm>
            <a:custGeom>
              <a:avLst/>
              <a:gdLst>
                <a:gd name="T0" fmla="*/ 0 w 210"/>
                <a:gd name="T1" fmla="*/ 0 h 81"/>
                <a:gd name="T2" fmla="*/ 204 w 210"/>
                <a:gd name="T3" fmla="*/ 0 h 81"/>
                <a:gd name="T4" fmla="*/ 210 w 210"/>
                <a:gd name="T5" fmla="*/ 21 h 81"/>
                <a:gd name="T6" fmla="*/ 198 w 210"/>
                <a:gd name="T7" fmla="*/ 39 h 81"/>
                <a:gd name="T8" fmla="*/ 174 w 210"/>
                <a:gd name="T9" fmla="*/ 81 h 81"/>
                <a:gd name="T10" fmla="*/ 3 w 210"/>
                <a:gd name="T11" fmla="*/ 81 h 81"/>
                <a:gd name="T12" fmla="*/ 0 w 2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10" h="81">
                  <a:moveTo>
                    <a:pt x="0" y="0"/>
                  </a:moveTo>
                  <a:lnTo>
                    <a:pt x="204" y="0"/>
                  </a:lnTo>
                  <a:lnTo>
                    <a:pt x="210" y="21"/>
                  </a:lnTo>
                  <a:lnTo>
                    <a:pt x="198" y="39"/>
                  </a:lnTo>
                  <a:lnTo>
                    <a:pt x="174" y="81"/>
                  </a:lnTo>
                  <a:lnTo>
                    <a:pt x="3" y="81"/>
                  </a:lnTo>
                  <a:lnTo>
                    <a:pt x="0" y="0"/>
                  </a:lnTo>
                  <a:close/>
                </a:path>
              </a:pathLst>
            </a:custGeom>
            <a:pattFill prst="pct10">
              <a:fgClr>
                <a:schemeClr val="tx1"/>
              </a:fgClr>
              <a:bgClr>
                <a:srgbClr val="FFFF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5" name="Freeform 35"/>
            <p:cNvSpPr>
              <a:spLocks/>
            </p:cNvSpPr>
            <p:nvPr/>
          </p:nvSpPr>
          <p:spPr bwMode="auto">
            <a:xfrm>
              <a:off x="683" y="1768"/>
              <a:ext cx="4602" cy="1782"/>
            </a:xfrm>
            <a:custGeom>
              <a:avLst/>
              <a:gdLst>
                <a:gd name="T0" fmla="*/ 0 w 4602"/>
                <a:gd name="T1" fmla="*/ 0 h 1782"/>
                <a:gd name="T2" fmla="*/ 186 w 4602"/>
                <a:gd name="T3" fmla="*/ 0 h 1782"/>
                <a:gd name="T4" fmla="*/ 720 w 4602"/>
                <a:gd name="T5" fmla="*/ 168 h 1782"/>
                <a:gd name="T6" fmla="*/ 852 w 4602"/>
                <a:gd name="T7" fmla="*/ 168 h 1782"/>
                <a:gd name="T8" fmla="*/ 2154 w 4602"/>
                <a:gd name="T9" fmla="*/ 954 h 1782"/>
                <a:gd name="T10" fmla="*/ 2310 w 4602"/>
                <a:gd name="T11" fmla="*/ 954 h 1782"/>
                <a:gd name="T12" fmla="*/ 4290 w 4602"/>
                <a:gd name="T13" fmla="*/ 1782 h 1782"/>
                <a:gd name="T14" fmla="*/ 4602 w 4602"/>
                <a:gd name="T15" fmla="*/ 1782 h 17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02" h="1782">
                  <a:moveTo>
                    <a:pt x="0" y="0"/>
                  </a:moveTo>
                  <a:lnTo>
                    <a:pt x="186" y="0"/>
                  </a:lnTo>
                  <a:lnTo>
                    <a:pt x="720" y="168"/>
                  </a:lnTo>
                  <a:lnTo>
                    <a:pt x="852" y="168"/>
                  </a:lnTo>
                  <a:lnTo>
                    <a:pt x="2154" y="954"/>
                  </a:lnTo>
                  <a:lnTo>
                    <a:pt x="2310" y="954"/>
                  </a:lnTo>
                  <a:lnTo>
                    <a:pt x="4290" y="1782"/>
                  </a:lnTo>
                  <a:lnTo>
                    <a:pt x="4602" y="1782"/>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6" name="Freeform 36"/>
            <p:cNvSpPr>
              <a:spLocks/>
            </p:cNvSpPr>
            <p:nvPr/>
          </p:nvSpPr>
          <p:spPr bwMode="auto">
            <a:xfrm>
              <a:off x="647" y="1042"/>
              <a:ext cx="4692" cy="1320"/>
            </a:xfrm>
            <a:custGeom>
              <a:avLst/>
              <a:gdLst>
                <a:gd name="T0" fmla="*/ 0 w 4692"/>
                <a:gd name="T1" fmla="*/ 0 h 1320"/>
                <a:gd name="T2" fmla="*/ 282 w 4692"/>
                <a:gd name="T3" fmla="*/ 0 h 1320"/>
                <a:gd name="T4" fmla="*/ 738 w 4692"/>
                <a:gd name="T5" fmla="*/ 144 h 1320"/>
                <a:gd name="T6" fmla="*/ 864 w 4692"/>
                <a:gd name="T7" fmla="*/ 144 h 1320"/>
                <a:gd name="T8" fmla="*/ 2196 w 4692"/>
                <a:gd name="T9" fmla="*/ 696 h 1320"/>
                <a:gd name="T10" fmla="*/ 2364 w 4692"/>
                <a:gd name="T11" fmla="*/ 696 h 1320"/>
                <a:gd name="T12" fmla="*/ 4344 w 4692"/>
                <a:gd name="T13" fmla="*/ 1320 h 1320"/>
                <a:gd name="T14" fmla="*/ 4692 w 4692"/>
                <a:gd name="T15" fmla="*/ 1320 h 1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92" h="1320">
                  <a:moveTo>
                    <a:pt x="0" y="0"/>
                  </a:moveTo>
                  <a:lnTo>
                    <a:pt x="282" y="0"/>
                  </a:lnTo>
                  <a:lnTo>
                    <a:pt x="738" y="144"/>
                  </a:lnTo>
                  <a:lnTo>
                    <a:pt x="864" y="144"/>
                  </a:lnTo>
                  <a:lnTo>
                    <a:pt x="2196" y="696"/>
                  </a:lnTo>
                  <a:lnTo>
                    <a:pt x="2364" y="696"/>
                  </a:lnTo>
                  <a:lnTo>
                    <a:pt x="4344" y="1320"/>
                  </a:lnTo>
                  <a:lnTo>
                    <a:pt x="4692" y="1320"/>
                  </a:ln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7" name="Freeform 37"/>
            <p:cNvSpPr>
              <a:spLocks/>
            </p:cNvSpPr>
            <p:nvPr/>
          </p:nvSpPr>
          <p:spPr bwMode="auto">
            <a:xfrm>
              <a:off x="637" y="1039"/>
              <a:ext cx="4703" cy="1362"/>
            </a:xfrm>
            <a:custGeom>
              <a:avLst/>
              <a:gdLst>
                <a:gd name="T0" fmla="*/ 0 w 4703"/>
                <a:gd name="T1" fmla="*/ 0 h 1362"/>
                <a:gd name="T2" fmla="*/ 300 w 4703"/>
                <a:gd name="T3" fmla="*/ 0 h 1362"/>
                <a:gd name="T4" fmla="*/ 752 w 4703"/>
                <a:gd name="T5" fmla="*/ 143 h 1362"/>
                <a:gd name="T6" fmla="*/ 886 w 4703"/>
                <a:gd name="T7" fmla="*/ 157 h 1362"/>
                <a:gd name="T8" fmla="*/ 1283 w 4703"/>
                <a:gd name="T9" fmla="*/ 314 h 1362"/>
                <a:gd name="T10" fmla="*/ 2220 w 4703"/>
                <a:gd name="T11" fmla="*/ 697 h 1362"/>
                <a:gd name="T12" fmla="*/ 2358 w 4703"/>
                <a:gd name="T13" fmla="*/ 697 h 1362"/>
                <a:gd name="T14" fmla="*/ 3724 w 4703"/>
                <a:gd name="T15" fmla="*/ 1117 h 1362"/>
                <a:gd name="T16" fmla="*/ 4348 w 4703"/>
                <a:gd name="T17" fmla="*/ 1315 h 1362"/>
                <a:gd name="T18" fmla="*/ 4694 w 4703"/>
                <a:gd name="T19" fmla="*/ 1329 h 1362"/>
                <a:gd name="T20" fmla="*/ 4703 w 4703"/>
                <a:gd name="T21" fmla="*/ 1362 h 1362"/>
                <a:gd name="T22" fmla="*/ 4541 w 4703"/>
                <a:gd name="T23" fmla="*/ 1361 h 1362"/>
                <a:gd name="T24" fmla="*/ 4329 w 4703"/>
                <a:gd name="T25" fmla="*/ 1352 h 1362"/>
                <a:gd name="T26" fmla="*/ 4043 w 4703"/>
                <a:gd name="T27" fmla="*/ 1264 h 1362"/>
                <a:gd name="T28" fmla="*/ 3720 w 4703"/>
                <a:gd name="T29" fmla="*/ 1163 h 1362"/>
                <a:gd name="T30" fmla="*/ 2778 w 4703"/>
                <a:gd name="T31" fmla="*/ 877 h 1362"/>
                <a:gd name="T32" fmla="*/ 2298 w 4703"/>
                <a:gd name="T33" fmla="*/ 724 h 1362"/>
                <a:gd name="T34" fmla="*/ 2201 w 4703"/>
                <a:gd name="T35" fmla="*/ 720 h 1362"/>
                <a:gd name="T36" fmla="*/ 2044 w 4703"/>
                <a:gd name="T37" fmla="*/ 660 h 1362"/>
                <a:gd name="T38" fmla="*/ 1066 w 4703"/>
                <a:gd name="T39" fmla="*/ 263 h 1362"/>
                <a:gd name="T40" fmla="*/ 863 w 4703"/>
                <a:gd name="T41" fmla="*/ 171 h 1362"/>
                <a:gd name="T42" fmla="*/ 724 w 4703"/>
                <a:gd name="T43" fmla="*/ 161 h 1362"/>
                <a:gd name="T44" fmla="*/ 212 w 4703"/>
                <a:gd name="T45" fmla="*/ 32 h 1362"/>
                <a:gd name="T46" fmla="*/ 129 w 4703"/>
                <a:gd name="T47" fmla="*/ 18 h 1362"/>
                <a:gd name="T48" fmla="*/ 0 w 4703"/>
                <a:gd name="T49"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3" h="1362">
                  <a:moveTo>
                    <a:pt x="0" y="0"/>
                  </a:moveTo>
                  <a:lnTo>
                    <a:pt x="300" y="0"/>
                  </a:lnTo>
                  <a:lnTo>
                    <a:pt x="752" y="143"/>
                  </a:lnTo>
                  <a:lnTo>
                    <a:pt x="886" y="157"/>
                  </a:lnTo>
                  <a:lnTo>
                    <a:pt x="1283" y="314"/>
                  </a:lnTo>
                  <a:lnTo>
                    <a:pt x="2220" y="697"/>
                  </a:lnTo>
                  <a:lnTo>
                    <a:pt x="2358" y="697"/>
                  </a:lnTo>
                  <a:lnTo>
                    <a:pt x="3724" y="1117"/>
                  </a:lnTo>
                  <a:lnTo>
                    <a:pt x="4348" y="1315"/>
                  </a:lnTo>
                  <a:lnTo>
                    <a:pt x="4694" y="1329"/>
                  </a:lnTo>
                  <a:lnTo>
                    <a:pt x="4703" y="1362"/>
                  </a:lnTo>
                  <a:lnTo>
                    <a:pt x="4541" y="1361"/>
                  </a:lnTo>
                  <a:lnTo>
                    <a:pt x="4329" y="1352"/>
                  </a:lnTo>
                  <a:lnTo>
                    <a:pt x="4043" y="1264"/>
                  </a:lnTo>
                  <a:lnTo>
                    <a:pt x="3720" y="1163"/>
                  </a:lnTo>
                  <a:lnTo>
                    <a:pt x="2778" y="877"/>
                  </a:lnTo>
                  <a:lnTo>
                    <a:pt x="2298" y="724"/>
                  </a:lnTo>
                  <a:lnTo>
                    <a:pt x="2201" y="720"/>
                  </a:lnTo>
                  <a:lnTo>
                    <a:pt x="2044" y="660"/>
                  </a:lnTo>
                  <a:lnTo>
                    <a:pt x="1066" y="263"/>
                  </a:lnTo>
                  <a:lnTo>
                    <a:pt x="863" y="171"/>
                  </a:lnTo>
                  <a:lnTo>
                    <a:pt x="724" y="161"/>
                  </a:lnTo>
                  <a:lnTo>
                    <a:pt x="212" y="32"/>
                  </a:lnTo>
                  <a:lnTo>
                    <a:pt x="129" y="18"/>
                  </a:lnTo>
                  <a:lnTo>
                    <a:pt x="0" y="0"/>
                  </a:ln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8" name="Freeform 38" descr="10%"/>
            <p:cNvSpPr>
              <a:spLocks/>
            </p:cNvSpPr>
            <p:nvPr/>
          </p:nvSpPr>
          <p:spPr bwMode="auto">
            <a:xfrm>
              <a:off x="815" y="1060"/>
              <a:ext cx="495" cy="141"/>
            </a:xfrm>
            <a:custGeom>
              <a:avLst/>
              <a:gdLst>
                <a:gd name="T0" fmla="*/ 495 w 495"/>
                <a:gd name="T1" fmla="*/ 129 h 141"/>
                <a:gd name="T2" fmla="*/ 363 w 495"/>
                <a:gd name="T3" fmla="*/ 141 h 141"/>
                <a:gd name="T4" fmla="*/ 219 w 495"/>
                <a:gd name="T5" fmla="*/ 99 h 141"/>
                <a:gd name="T6" fmla="*/ 48 w 495"/>
                <a:gd name="T7" fmla="*/ 48 h 141"/>
                <a:gd name="T8" fmla="*/ 0 w 495"/>
                <a:gd name="T9" fmla="*/ 36 h 141"/>
                <a:gd name="T10" fmla="*/ 3 w 495"/>
                <a:gd name="T11" fmla="*/ 0 h 141"/>
                <a:gd name="T12" fmla="*/ 126 w 495"/>
                <a:gd name="T13" fmla="*/ 3 h 141"/>
                <a:gd name="T14" fmla="*/ 495 w 495"/>
                <a:gd name="T15" fmla="*/ 129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141">
                  <a:moveTo>
                    <a:pt x="495" y="129"/>
                  </a:moveTo>
                  <a:lnTo>
                    <a:pt x="363" y="141"/>
                  </a:lnTo>
                  <a:lnTo>
                    <a:pt x="219" y="99"/>
                  </a:lnTo>
                  <a:lnTo>
                    <a:pt x="48" y="48"/>
                  </a:lnTo>
                  <a:lnTo>
                    <a:pt x="0" y="36"/>
                  </a:lnTo>
                  <a:lnTo>
                    <a:pt x="3" y="0"/>
                  </a:lnTo>
                  <a:lnTo>
                    <a:pt x="126" y="3"/>
                  </a:lnTo>
                  <a:lnTo>
                    <a:pt x="495" y="129"/>
                  </a:lnTo>
                  <a:close/>
                </a:path>
              </a:pathLst>
            </a:custGeom>
            <a:pattFill prst="pct10">
              <a:fgClr>
                <a:srgbClr val="FFFF99"/>
              </a:fgClr>
              <a:bgClr>
                <a:srgbClr val="FF00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9" name="Freeform 39" descr="10%"/>
            <p:cNvSpPr>
              <a:spLocks/>
            </p:cNvSpPr>
            <p:nvPr/>
          </p:nvSpPr>
          <p:spPr bwMode="auto">
            <a:xfrm>
              <a:off x="1760" y="1321"/>
              <a:ext cx="873" cy="414"/>
            </a:xfrm>
            <a:custGeom>
              <a:avLst/>
              <a:gdLst>
                <a:gd name="T0" fmla="*/ 0 w 873"/>
                <a:gd name="T1" fmla="*/ 0 h 414"/>
                <a:gd name="T2" fmla="*/ 525 w 873"/>
                <a:gd name="T3" fmla="*/ 216 h 414"/>
                <a:gd name="T4" fmla="*/ 873 w 873"/>
                <a:gd name="T5" fmla="*/ 405 h 414"/>
                <a:gd name="T6" fmla="*/ 780 w 873"/>
                <a:gd name="T7" fmla="*/ 414 h 414"/>
                <a:gd name="T8" fmla="*/ 411 w 873"/>
                <a:gd name="T9" fmla="*/ 225 h 414"/>
                <a:gd name="T10" fmla="*/ 78 w 873"/>
                <a:gd name="T11" fmla="*/ 51 h 414"/>
              </a:gdLst>
              <a:ahLst/>
              <a:cxnLst>
                <a:cxn ang="0">
                  <a:pos x="T0" y="T1"/>
                </a:cxn>
                <a:cxn ang="0">
                  <a:pos x="T2" y="T3"/>
                </a:cxn>
                <a:cxn ang="0">
                  <a:pos x="T4" y="T5"/>
                </a:cxn>
                <a:cxn ang="0">
                  <a:pos x="T6" y="T7"/>
                </a:cxn>
                <a:cxn ang="0">
                  <a:pos x="T8" y="T9"/>
                </a:cxn>
                <a:cxn ang="0">
                  <a:pos x="T10" y="T11"/>
                </a:cxn>
              </a:cxnLst>
              <a:rect l="0" t="0" r="r" b="b"/>
              <a:pathLst>
                <a:path w="873" h="414">
                  <a:moveTo>
                    <a:pt x="0" y="0"/>
                  </a:moveTo>
                  <a:lnTo>
                    <a:pt x="525" y="216"/>
                  </a:lnTo>
                  <a:lnTo>
                    <a:pt x="873" y="405"/>
                  </a:lnTo>
                  <a:lnTo>
                    <a:pt x="780" y="414"/>
                  </a:lnTo>
                  <a:lnTo>
                    <a:pt x="411" y="225"/>
                  </a:lnTo>
                  <a:lnTo>
                    <a:pt x="78" y="51"/>
                  </a:lnTo>
                </a:path>
              </a:pathLst>
            </a:custGeom>
            <a:pattFill prst="pct10">
              <a:fgClr>
                <a:srgbClr val="FFFF99"/>
              </a:fgClr>
              <a:bgClr>
                <a:srgbClr val="FF0000"/>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0" name="Freeform 40"/>
            <p:cNvSpPr>
              <a:spLocks/>
            </p:cNvSpPr>
            <p:nvPr/>
          </p:nvSpPr>
          <p:spPr bwMode="auto">
            <a:xfrm>
              <a:off x="775" y="1657"/>
              <a:ext cx="2271" cy="1080"/>
            </a:xfrm>
            <a:custGeom>
              <a:avLst/>
              <a:gdLst>
                <a:gd name="T0" fmla="*/ 0 w 2271"/>
                <a:gd name="T1" fmla="*/ 0 h 1080"/>
                <a:gd name="T2" fmla="*/ 291 w 2271"/>
                <a:gd name="T3" fmla="*/ 56 h 1080"/>
                <a:gd name="T4" fmla="*/ 614 w 2271"/>
                <a:gd name="T5" fmla="*/ 143 h 1080"/>
                <a:gd name="T6" fmla="*/ 771 w 2271"/>
                <a:gd name="T7" fmla="*/ 185 h 1080"/>
                <a:gd name="T8" fmla="*/ 1330 w 2271"/>
                <a:gd name="T9" fmla="*/ 549 h 1080"/>
                <a:gd name="T10" fmla="*/ 2045 w 2271"/>
                <a:gd name="T11" fmla="*/ 1016 h 1080"/>
                <a:gd name="T12" fmla="*/ 2165 w 2271"/>
                <a:gd name="T13" fmla="*/ 1025 h 1080"/>
                <a:gd name="T14" fmla="*/ 2271 w 2271"/>
                <a:gd name="T15" fmla="*/ 1080 h 10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1" h="1080">
                  <a:moveTo>
                    <a:pt x="0" y="0"/>
                  </a:moveTo>
                  <a:lnTo>
                    <a:pt x="291" y="56"/>
                  </a:lnTo>
                  <a:lnTo>
                    <a:pt x="614" y="143"/>
                  </a:lnTo>
                  <a:lnTo>
                    <a:pt x="771" y="185"/>
                  </a:lnTo>
                  <a:lnTo>
                    <a:pt x="1330" y="549"/>
                  </a:lnTo>
                  <a:lnTo>
                    <a:pt x="2045" y="1016"/>
                  </a:lnTo>
                  <a:lnTo>
                    <a:pt x="2165" y="1025"/>
                  </a:lnTo>
                  <a:lnTo>
                    <a:pt x="2271" y="108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1" name="Freeform 41"/>
            <p:cNvSpPr>
              <a:spLocks/>
            </p:cNvSpPr>
            <p:nvPr/>
          </p:nvSpPr>
          <p:spPr bwMode="auto">
            <a:xfrm>
              <a:off x="794" y="1533"/>
              <a:ext cx="3249" cy="1610"/>
            </a:xfrm>
            <a:custGeom>
              <a:avLst/>
              <a:gdLst>
                <a:gd name="T0" fmla="*/ 0 w 3249"/>
                <a:gd name="T1" fmla="*/ 0 h 1610"/>
                <a:gd name="T2" fmla="*/ 595 w 3249"/>
                <a:gd name="T3" fmla="*/ 161 h 1610"/>
                <a:gd name="T4" fmla="*/ 743 w 3249"/>
                <a:gd name="T5" fmla="*/ 175 h 1610"/>
                <a:gd name="T6" fmla="*/ 2049 w 3249"/>
                <a:gd name="T7" fmla="*/ 992 h 1610"/>
                <a:gd name="T8" fmla="*/ 2183 w 3249"/>
                <a:gd name="T9" fmla="*/ 1015 h 1610"/>
                <a:gd name="T10" fmla="*/ 3249 w 3249"/>
                <a:gd name="T11" fmla="*/ 1610 h 1610"/>
              </a:gdLst>
              <a:ahLst/>
              <a:cxnLst>
                <a:cxn ang="0">
                  <a:pos x="T0" y="T1"/>
                </a:cxn>
                <a:cxn ang="0">
                  <a:pos x="T2" y="T3"/>
                </a:cxn>
                <a:cxn ang="0">
                  <a:pos x="T4" y="T5"/>
                </a:cxn>
                <a:cxn ang="0">
                  <a:pos x="T6" y="T7"/>
                </a:cxn>
                <a:cxn ang="0">
                  <a:pos x="T8" y="T9"/>
                </a:cxn>
                <a:cxn ang="0">
                  <a:pos x="T10" y="T11"/>
                </a:cxn>
              </a:cxnLst>
              <a:rect l="0" t="0" r="r" b="b"/>
              <a:pathLst>
                <a:path w="3249" h="1610">
                  <a:moveTo>
                    <a:pt x="0" y="0"/>
                  </a:moveTo>
                  <a:lnTo>
                    <a:pt x="595" y="161"/>
                  </a:lnTo>
                  <a:lnTo>
                    <a:pt x="743" y="175"/>
                  </a:lnTo>
                  <a:lnTo>
                    <a:pt x="2049" y="992"/>
                  </a:lnTo>
                  <a:lnTo>
                    <a:pt x="2183" y="1015"/>
                  </a:lnTo>
                  <a:lnTo>
                    <a:pt x="3249" y="161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2" name="Freeform 42"/>
            <p:cNvSpPr>
              <a:spLocks/>
            </p:cNvSpPr>
            <p:nvPr/>
          </p:nvSpPr>
          <p:spPr bwMode="auto">
            <a:xfrm>
              <a:off x="752" y="1371"/>
              <a:ext cx="3877" cy="1906"/>
            </a:xfrm>
            <a:custGeom>
              <a:avLst/>
              <a:gdLst>
                <a:gd name="T0" fmla="*/ 0 w 3877"/>
                <a:gd name="T1" fmla="*/ 0 h 1906"/>
                <a:gd name="T2" fmla="*/ 609 w 3877"/>
                <a:gd name="T3" fmla="*/ 134 h 1906"/>
                <a:gd name="T4" fmla="*/ 766 w 3877"/>
                <a:gd name="T5" fmla="*/ 143 h 1906"/>
                <a:gd name="T6" fmla="*/ 2082 w 3877"/>
                <a:gd name="T7" fmla="*/ 877 h 1906"/>
                <a:gd name="T8" fmla="*/ 2216 w 3877"/>
                <a:gd name="T9" fmla="*/ 909 h 1906"/>
                <a:gd name="T10" fmla="*/ 2400 w 3877"/>
                <a:gd name="T11" fmla="*/ 1006 h 1906"/>
                <a:gd name="T12" fmla="*/ 3877 w 3877"/>
                <a:gd name="T13" fmla="*/ 1906 h 1906"/>
              </a:gdLst>
              <a:ahLst/>
              <a:cxnLst>
                <a:cxn ang="0">
                  <a:pos x="T0" y="T1"/>
                </a:cxn>
                <a:cxn ang="0">
                  <a:pos x="T2" y="T3"/>
                </a:cxn>
                <a:cxn ang="0">
                  <a:pos x="T4" y="T5"/>
                </a:cxn>
                <a:cxn ang="0">
                  <a:pos x="T6" y="T7"/>
                </a:cxn>
                <a:cxn ang="0">
                  <a:pos x="T8" y="T9"/>
                </a:cxn>
                <a:cxn ang="0">
                  <a:pos x="T10" y="T11"/>
                </a:cxn>
                <a:cxn ang="0">
                  <a:pos x="T12" y="T13"/>
                </a:cxn>
              </a:cxnLst>
              <a:rect l="0" t="0" r="r" b="b"/>
              <a:pathLst>
                <a:path w="3877" h="1906">
                  <a:moveTo>
                    <a:pt x="0" y="0"/>
                  </a:moveTo>
                  <a:lnTo>
                    <a:pt x="609" y="134"/>
                  </a:lnTo>
                  <a:lnTo>
                    <a:pt x="766" y="143"/>
                  </a:lnTo>
                  <a:lnTo>
                    <a:pt x="2082" y="877"/>
                  </a:lnTo>
                  <a:lnTo>
                    <a:pt x="2216" y="909"/>
                  </a:lnTo>
                  <a:lnTo>
                    <a:pt x="2400" y="1006"/>
                  </a:lnTo>
                  <a:lnTo>
                    <a:pt x="3877" y="1906"/>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3" name="Freeform 43"/>
            <p:cNvSpPr>
              <a:spLocks/>
            </p:cNvSpPr>
            <p:nvPr/>
          </p:nvSpPr>
          <p:spPr bwMode="auto">
            <a:xfrm>
              <a:off x="3614" y="2410"/>
              <a:ext cx="1615" cy="840"/>
            </a:xfrm>
            <a:custGeom>
              <a:avLst/>
              <a:gdLst>
                <a:gd name="T0" fmla="*/ 0 w 1615"/>
                <a:gd name="T1" fmla="*/ 0 h 840"/>
                <a:gd name="T2" fmla="*/ 609 w 1615"/>
                <a:gd name="T3" fmla="*/ 350 h 840"/>
                <a:gd name="T4" fmla="*/ 1361 w 1615"/>
                <a:gd name="T5" fmla="*/ 784 h 840"/>
                <a:gd name="T6" fmla="*/ 1615 w 1615"/>
                <a:gd name="T7" fmla="*/ 840 h 840"/>
              </a:gdLst>
              <a:ahLst/>
              <a:cxnLst>
                <a:cxn ang="0">
                  <a:pos x="T0" y="T1"/>
                </a:cxn>
                <a:cxn ang="0">
                  <a:pos x="T2" y="T3"/>
                </a:cxn>
                <a:cxn ang="0">
                  <a:pos x="T4" y="T5"/>
                </a:cxn>
                <a:cxn ang="0">
                  <a:pos x="T6" y="T7"/>
                </a:cxn>
              </a:cxnLst>
              <a:rect l="0" t="0" r="r" b="b"/>
              <a:pathLst>
                <a:path w="1615" h="840">
                  <a:moveTo>
                    <a:pt x="0" y="0"/>
                  </a:moveTo>
                  <a:lnTo>
                    <a:pt x="609" y="350"/>
                  </a:lnTo>
                  <a:lnTo>
                    <a:pt x="1361" y="784"/>
                  </a:lnTo>
                  <a:lnTo>
                    <a:pt x="1615" y="84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4" name="Freeform 44"/>
            <p:cNvSpPr>
              <a:spLocks/>
            </p:cNvSpPr>
            <p:nvPr/>
          </p:nvSpPr>
          <p:spPr bwMode="auto">
            <a:xfrm>
              <a:off x="4066" y="2553"/>
              <a:ext cx="1149" cy="549"/>
            </a:xfrm>
            <a:custGeom>
              <a:avLst/>
              <a:gdLst>
                <a:gd name="T0" fmla="*/ 0 w 1149"/>
                <a:gd name="T1" fmla="*/ 0 h 549"/>
                <a:gd name="T2" fmla="*/ 928 w 1149"/>
                <a:gd name="T3" fmla="*/ 535 h 549"/>
                <a:gd name="T4" fmla="*/ 1149 w 1149"/>
                <a:gd name="T5" fmla="*/ 549 h 549"/>
              </a:gdLst>
              <a:ahLst/>
              <a:cxnLst>
                <a:cxn ang="0">
                  <a:pos x="T0" y="T1"/>
                </a:cxn>
                <a:cxn ang="0">
                  <a:pos x="T2" y="T3"/>
                </a:cxn>
                <a:cxn ang="0">
                  <a:pos x="T4" y="T5"/>
                </a:cxn>
              </a:cxnLst>
              <a:rect l="0" t="0" r="r" b="b"/>
              <a:pathLst>
                <a:path w="1149" h="549">
                  <a:moveTo>
                    <a:pt x="0" y="0"/>
                  </a:moveTo>
                  <a:lnTo>
                    <a:pt x="928" y="535"/>
                  </a:lnTo>
                  <a:lnTo>
                    <a:pt x="1149" y="549"/>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5" name="Freeform 45"/>
            <p:cNvSpPr>
              <a:spLocks/>
            </p:cNvSpPr>
            <p:nvPr/>
          </p:nvSpPr>
          <p:spPr bwMode="auto">
            <a:xfrm>
              <a:off x="4675" y="2700"/>
              <a:ext cx="526" cy="194"/>
            </a:xfrm>
            <a:custGeom>
              <a:avLst/>
              <a:gdLst>
                <a:gd name="T0" fmla="*/ 0 w 526"/>
                <a:gd name="T1" fmla="*/ 0 h 194"/>
                <a:gd name="T2" fmla="*/ 305 w 526"/>
                <a:gd name="T3" fmla="*/ 166 h 194"/>
                <a:gd name="T4" fmla="*/ 526 w 526"/>
                <a:gd name="T5" fmla="*/ 194 h 194"/>
              </a:gdLst>
              <a:ahLst/>
              <a:cxnLst>
                <a:cxn ang="0">
                  <a:pos x="T0" y="T1"/>
                </a:cxn>
                <a:cxn ang="0">
                  <a:pos x="T2" y="T3"/>
                </a:cxn>
                <a:cxn ang="0">
                  <a:pos x="T4" y="T5"/>
                </a:cxn>
              </a:cxnLst>
              <a:rect l="0" t="0" r="r" b="b"/>
              <a:pathLst>
                <a:path w="526" h="194">
                  <a:moveTo>
                    <a:pt x="0" y="0"/>
                  </a:moveTo>
                  <a:lnTo>
                    <a:pt x="305" y="166"/>
                  </a:lnTo>
                  <a:lnTo>
                    <a:pt x="526" y="194"/>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6" name="Rectangle 46"/>
            <p:cNvSpPr>
              <a:spLocks noChangeArrowheads="1"/>
            </p:cNvSpPr>
            <p:nvPr/>
          </p:nvSpPr>
          <p:spPr bwMode="auto">
            <a:xfrm>
              <a:off x="1080" y="2316"/>
              <a:ext cx="47" cy="38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7" name="Text Box 47"/>
            <p:cNvSpPr txBox="1">
              <a:spLocks noChangeArrowheads="1"/>
            </p:cNvSpPr>
            <p:nvPr/>
          </p:nvSpPr>
          <p:spPr bwMode="auto">
            <a:xfrm>
              <a:off x="743" y="2423"/>
              <a:ext cx="36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latin typeface="Arial" panose="020B0604020202020204" pitchFamily="34" charset="0"/>
                </a:rPr>
                <a:t>400 ft</a:t>
              </a:r>
            </a:p>
          </p:txBody>
        </p:sp>
        <p:sp>
          <p:nvSpPr>
            <p:cNvPr id="250928" name="Rectangle 48"/>
            <p:cNvSpPr>
              <a:spLocks noChangeArrowheads="1"/>
            </p:cNvSpPr>
            <p:nvPr/>
          </p:nvSpPr>
          <p:spPr bwMode="auto">
            <a:xfrm rot="-5400000">
              <a:off x="1863" y="2737"/>
              <a:ext cx="47" cy="33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9" name="Text Box 49"/>
            <p:cNvSpPr txBox="1">
              <a:spLocks noChangeArrowheads="1"/>
            </p:cNvSpPr>
            <p:nvPr/>
          </p:nvSpPr>
          <p:spPr bwMode="auto">
            <a:xfrm>
              <a:off x="1677" y="2909"/>
              <a:ext cx="41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latin typeface="Arial" panose="020B0604020202020204" pitchFamily="34" charset="0"/>
                </a:rPr>
                <a:t>4000 ft</a:t>
              </a:r>
            </a:p>
          </p:txBody>
        </p:sp>
        <p:sp>
          <p:nvSpPr>
            <p:cNvPr id="250930" name="Text Box 50"/>
            <p:cNvSpPr txBox="1">
              <a:spLocks noChangeArrowheads="1"/>
            </p:cNvSpPr>
            <p:nvPr/>
          </p:nvSpPr>
          <p:spPr bwMode="auto">
            <a:xfrm>
              <a:off x="153" y="971"/>
              <a:ext cx="38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12,000’</a:t>
              </a:r>
            </a:p>
          </p:txBody>
        </p:sp>
        <p:sp>
          <p:nvSpPr>
            <p:cNvPr id="250931" name="Line 51"/>
            <p:cNvSpPr>
              <a:spLocks noChangeShapeType="1"/>
            </p:cNvSpPr>
            <p:nvPr/>
          </p:nvSpPr>
          <p:spPr bwMode="auto">
            <a:xfrm>
              <a:off x="503" y="1048"/>
              <a:ext cx="7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2" name="Line 52"/>
            <p:cNvSpPr>
              <a:spLocks noChangeShapeType="1"/>
            </p:cNvSpPr>
            <p:nvPr/>
          </p:nvSpPr>
          <p:spPr bwMode="auto">
            <a:xfrm>
              <a:off x="503" y="3087"/>
              <a:ext cx="7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3" name="Line 53"/>
            <p:cNvSpPr>
              <a:spLocks noChangeShapeType="1"/>
            </p:cNvSpPr>
            <p:nvPr/>
          </p:nvSpPr>
          <p:spPr bwMode="auto">
            <a:xfrm>
              <a:off x="503" y="2085"/>
              <a:ext cx="7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4" name="Text Box 54"/>
            <p:cNvSpPr txBox="1">
              <a:spLocks noChangeArrowheads="1"/>
            </p:cNvSpPr>
            <p:nvPr/>
          </p:nvSpPr>
          <p:spPr bwMode="auto">
            <a:xfrm>
              <a:off x="193" y="3010"/>
              <a:ext cx="38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14,000’</a:t>
              </a:r>
            </a:p>
          </p:txBody>
        </p:sp>
        <p:sp>
          <p:nvSpPr>
            <p:cNvPr id="250935" name="Text Box 55"/>
            <p:cNvSpPr txBox="1">
              <a:spLocks noChangeArrowheads="1"/>
            </p:cNvSpPr>
            <p:nvPr/>
          </p:nvSpPr>
          <p:spPr bwMode="auto">
            <a:xfrm>
              <a:off x="197" y="2012"/>
              <a:ext cx="38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13,000’</a:t>
              </a:r>
            </a:p>
          </p:txBody>
        </p:sp>
        <p:sp>
          <p:nvSpPr>
            <p:cNvPr id="250936" name="Line 56"/>
            <p:cNvSpPr>
              <a:spLocks noChangeShapeType="1"/>
            </p:cNvSpPr>
            <p:nvPr/>
          </p:nvSpPr>
          <p:spPr bwMode="auto">
            <a:xfrm>
              <a:off x="580" y="1041"/>
              <a:ext cx="0" cy="2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7" name="Text Box 57"/>
            <p:cNvSpPr txBox="1">
              <a:spLocks noChangeArrowheads="1"/>
            </p:cNvSpPr>
            <p:nvPr/>
          </p:nvSpPr>
          <p:spPr bwMode="auto">
            <a:xfrm>
              <a:off x="579" y="545"/>
              <a:ext cx="78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a:latin typeface="Tahoma" panose="020B0604030504040204" pitchFamily="34" charset="0"/>
                </a:rPr>
                <a:t>N. Seven </a:t>
              </a:r>
            </a:p>
            <a:p>
              <a:pPr algn="ctr"/>
              <a:r>
                <a:rPr lang="en-US" altLang="en-US" sz="1600" b="1">
                  <a:latin typeface="Tahoma" panose="020B0604030504040204" pitchFamily="34" charset="0"/>
                </a:rPr>
                <a:t>Oaks Field</a:t>
              </a:r>
            </a:p>
          </p:txBody>
        </p:sp>
        <p:sp>
          <p:nvSpPr>
            <p:cNvPr id="250938" name="Text Box 58"/>
            <p:cNvSpPr txBox="1">
              <a:spLocks noChangeArrowheads="1"/>
            </p:cNvSpPr>
            <p:nvPr/>
          </p:nvSpPr>
          <p:spPr bwMode="auto">
            <a:xfrm>
              <a:off x="1942" y="1077"/>
              <a:ext cx="70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600" b="1">
                  <a:latin typeface="Tahoma" panose="020B0604030504040204" pitchFamily="34" charset="0"/>
                </a:rPr>
                <a:t>Hortense</a:t>
              </a:r>
            </a:p>
            <a:p>
              <a:pPr algn="ctr"/>
              <a:r>
                <a:rPr lang="en-US" altLang="en-US" sz="1600" b="1">
                  <a:latin typeface="Tahoma" panose="020B0604030504040204" pitchFamily="34" charset="0"/>
                </a:rPr>
                <a:t> Field</a:t>
              </a:r>
            </a:p>
          </p:txBody>
        </p:sp>
      </p:grpSp>
      <p:sp>
        <p:nvSpPr>
          <p:cNvPr id="250941" name="Text Box 61"/>
          <p:cNvSpPr txBox="1">
            <a:spLocks noChangeArrowheads="1"/>
          </p:cNvSpPr>
          <p:nvPr/>
        </p:nvSpPr>
        <p:spPr bwMode="auto">
          <a:xfrm>
            <a:off x="441325" y="5762625"/>
            <a:ext cx="2730500" cy="33655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b="1">
                <a:latin typeface="Arial" panose="020B0604020202020204" pitchFamily="34" charset="0"/>
                <a:cs typeface="Arial" panose="020B0604020202020204" pitchFamily="34" charset="0"/>
              </a:rPr>
              <a:t>OTC©</a:t>
            </a:r>
            <a:r>
              <a:rPr lang="en-US" altLang="en-US" sz="800" b="1">
                <a:latin typeface="Arial" panose="020B0604020202020204" pitchFamily="34" charset="0"/>
              </a:rPr>
              <a:t>1979 reprinted with permission of the OTC whose permission is required for further use.</a:t>
            </a:r>
          </a:p>
        </p:txBody>
      </p:sp>
      <p:sp>
        <p:nvSpPr>
          <p:cNvPr id="250942" name="Text Box 62"/>
          <p:cNvSpPr txBox="1">
            <a:spLocks noChangeArrowheads="1"/>
          </p:cNvSpPr>
          <p:nvPr/>
        </p:nvSpPr>
        <p:spPr bwMode="auto">
          <a:xfrm>
            <a:off x="441325" y="5503863"/>
            <a:ext cx="1239838" cy="26035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100" b="1">
                <a:latin typeface="Arial" panose="020B0604020202020204" pitchFamily="34" charset="0"/>
              </a:rPr>
              <a:t>Ramsayer, 1979</a:t>
            </a:r>
          </a:p>
        </p:txBody>
      </p:sp>
    </p:spTree>
    <p:extLst>
      <p:ext uri="{BB962C8B-B14F-4D97-AF65-F5344CB8AC3E}">
        <p14:creationId xmlns:p14="http://schemas.microsoft.com/office/powerpoint/2010/main" val="36058540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dirty="0"/>
              <a:t>Well Samples: Sidewall Cores</a:t>
            </a:r>
          </a:p>
        </p:txBody>
      </p:sp>
      <p:sp>
        <p:nvSpPr>
          <p:cNvPr id="2050" name="AutoShape 2" descr="data:image/jpeg;base64,/9j/4AAQSkZJRgABAQAAAQABAAD/2wCEAAkGBxQTEhUTEhQUFBUVFBQWGBYUFRUUFxQUFRUWFxcVFRQYHCggGBolHBUVITEhJSkrLi4uFx8zODMsNygtLisBCgoKDg0OGhAPFCwcHBwsLCwsLCwsLCwsLCwsLCwsLCwsLCwsLCwsLCwsLCwsLCwsLCwsLCwsLCwsLCwsKywsLP/AABEIAOEA4QMBIgACEQEDEQH/xAAcAAABBQEBAQAAAAAAAAAAAAAEAAIDBQYBCAf/xABEEAABAwIDBAUJBQYGAgMAAAABAAIRAyEEEjEFQVFxBhMiYYEyM1KRoaKzwdEVI4Ox8AckQnOy4RRjcoKS8TRiQ1PC/8QAFwEBAQEBAAAAAAAAAAAAAAAAAAECA//EAB0RAQEAAgMBAQEAAAAAAAAAAAABAhESITFRQYH/2gAMAwEAAhEDEQA/AMxsnBMewueC5xq1rlzt1VwG/gEb9l0vQ95/1UWwfNH+bX+K9WK1EB/ZdL0Pef8AVL7Lpeh7z/qjE4K6AP2VS9D3n/VIbKpeh7z/AKo5IIAvsql6HvP+q79k0vQ95/1Rwau5UAH2TS9D3n/Vc+yqXoe8/wCqsMq5lTQAGyqXoe8/6rv2VR9D3n/VGwlCaAX2VR9D3n/Vd+yqPoe8/wCqMhIoA/smj6HvP+qX2TS9D3n/AFVrS2fVc3O2m8tG+LKEtI1BHMQp0Afsil6HvP8AquHY9L0Pef8AVWFIg/xCwkwZgbyeCusB0iwToZRwxqPAuXAAc5cVi54tcayR2XS9H3n/AFS+y6Xo+8/6rUVemLWtdUbg2htM5XHsTwtGoVHjOntCrYs6sTcNYCT/ALk5z4caC+y6Xo+8/wCqX2XS9H3n/VdxG3ML/A5/i1do7QpP8l/rBCvKHGmfZlL0fef9U77Lpeh7z/qrrCbMFRoLKtMuP8IMlOr7Gqs3Zrx2ZM+Csyl8qasUR2XS9H3n/VL7Mpej7z/qjy2LHUbk0hVAJ2bS9H3n/VAbYwTGUnOaCHAsghzrdtverstVb0gH3D+bPiNQejF1JJZV502F5o/za/xXqzaq/YHmj/Nr/FerKFpChdCS7Co5CQC6U0FA+F2UgV1QdlcK4UlQoSIXEkHFoujFDDznxE3MMzNOQEcTpKzysdjU31HdW10Re8xf52Kxlbrpcdb7Wn7Qek/UMFOgQS65IuGt5cV8pr4utXfBqOy7sxgBfQ9v9CK1R76lGox+YAlh7JkC7QSSPGyw+1aFfDv6upQ6kkA3AcSDwfofBcLufm3aSX9NxWPFNvUUZI/jeATnPCeCiwePNN4eGOJ4GAPzTWOMSSojRcZI0FzyUlrWoKfiH1GGn5Ac6T2rRwTGbCaf/kaoMp4qfDgysZZX66Y4T9idvRsAZi8GNwIQ5xTGDLBE925HiY1VbXpmS7hvTDO32pnhjPCoPAILSW75aSDZXnR3pz1Dy3EGpUZFiyMzT46rNm47+O9HdHti/wCJqtZIHaAcSNBz48At7Ysb3H7UoYqm2pQdJFnNLQ1wne4qsyLcYLZeFw1MUm0qcFsEuaMz7SS551tJ4LLbWotZUcGiG2IEzAI48Jld8Pm3DJWOCrOkB/d382f1tVu5VPSLzD+bPiNW2XopJKUllXnfYHmvxa/xnq0AVZ0f81+LX+M9Wi0jiRK4UpQclJdSVCBSzLuVdyKBkroKcKacGIOBPaF0UwkUQ7IEEdq5HZSYY0mY1c4NBG7TRFCoqPbDSxwcL3JA0gxBnuus5eNYtLT6YNa3UtjTTKBwcAJPHxVgzpfRxTAyj/hzNnNxIeXRwLBAPOT4L5S/CPIJO/d6KfQwMDS646n11/j6czodSJzljXTfLRdlYJ3AEkoDb+xyynGHwj82YTlDnEidCAsZRxNen5uq9v8AuP1Vps3pPjxI67sjVzwHR/pOs8lNLttdl1GFzabsLQpkiZqUwNOAIudbdyvmbOoDy6WGkmw6sDMO7ieS+XP6TVC4uc7M6Iktglt94uL/AJqLAdI6raZY12Vp4gEjWMrtW6+xOy19TxWycDBz0Kbbgb6ck6RdUO2+hOHsKL3tzgkw4Pa0bpm9+HcsfX6W1uqyl0xAAIGus6SPX4KldUc89ZVrVQ91+wSI3Bo4W/NVNr/GdDeqMvrsYzi4ZSeTSVY7E2hh6DTTwxfWcXZnOBsCAQCNwsTa6xGJwzXuAaHumG5nkuJ7yStTUAwmGFNvnajdN7WnVx4cB61NRd06p0qeOy17uyXHM4h3lSMuWP1Kmw1QloLjJMmeZJ+azOBwOdwa4xcH1LTtZAAGgsuuEc8q64qp6RD7h/NnxGq2LVVdIh+7v5s+I1dGHopdTV1ZV532B5r8Wv8AFerMKs6Pj7r8Wv8AFerJaQ+FzKuArjqoGpjmgfC6AoKW1KTHTUlzN2S5PqQWJ6RszHJSdl/9rGNyzcovFbALsrN4vpc85WCkG9qbGQU49IzMdUeYKcocWizJsqsp7ZZoZaYm4J8Fa4UB7czSDMQARc6RrZXlDVNzFNJUjhBIOoJB0NxyTIVQggdsVoYW5WnNvIkiDPZO5HAKt235I8UpGcNdwNjY7jcIugJiR6j8iqrrL33KywRbUOQkw4EGDBjuXCyOsq0ZgREukjdEe1POEpubHWVGmPQEA79dfWjMJghTblbdo0nXxKJpYadyki31n27LDQfvA4uBEkRGm6TKHfgsvZa4PmO1GUDuAOq0xwt7rj8MJ0QZv7L3kiNZ+Se2mBpfwI/NXTqT4qBzcseQbEWOvqQhCTtb0jwmIDHZjTzkCwccrQ7cSN/JNh1WpL3DM83Ogk2uSuvamEK8U2JweHyVi0kEguuCCN+8WKtSqnZXnPAq6IC7Y+OWXqIlVPSP/wAd/NnxGq2Kq+kh/d382fEaqj0Mkkksq89dH/M/i1/jPVkq3o95n8Wv8Z6sntkEdy0g7ZdIPtlJN7jtQBvLdx7llOkZnFZJOUAGIjXiEJs3a1bDVnh8xNzLgSOYKOxVNmKcXU3CXQCN4hcrtuaAYvaVMCMwEDQKsq7YadAStTh+iGHls1WNlkk1GuME6WFizdm9ijZ0YdMNdh92UhxAeCSJBLbab4Kmmtse2lUcS66sMPmaJcxxPcfkrLH4SrRcWVA5pHqI3EcQh2l5Fsx5AlEQHaDZ0LeObiisDisQ1x/w1PrpjM0NzD17iicBsye1iZa28S03gSZK02DxNFlMUsMGS/gAxxHpAO17lRnsRi3CvTc0FmaA5hMgE6wDotE4LJ7SxLX12ObUDyDlI6vqy3JETftE7z3LYln5LeDGQdV22h2RzKuBTCrNvN7I5rVR8/xToe7mrbo03NU5Ksxze2Vpug2Hl55LllW5F++nlH0R2zAS1xuu7Tw+VoKM2bTAw87ySsfjauqm/wDZR7wpixR5LoCa9OWeCzdV1zzWnptWax7Ie4d6Qodx/QTC5dcUxzltkZsgds8lbFVmxhcnuVo4hdJ451wqq6SN/d382fEarTMqvpI793fzZ8Rqo9Crq4urKvP3R6n+7z/m1/jPVhkVb0eceo/Fr/GerRq1EUfSXDtNPMYEHVZ/Z+1uqcerY3yXC7c2o71sNsYMPpOB5rFV9nQZYb96zksWFbpATSBLGuc0wHGeyIkADSEMduPb1b2E5tTBMOINpG/RV9LBVCCwRczcxcKd2xqrd08iCstDHdMcV1hqPLajjr1jQ8dwg7huUw6eY53Zpup0/wCXRptPrhVD9n1Ldk6oqnNBvZZNR09oxDeW5TUN0/H7aq5XCrUdUqO8ouMwPRA3IevtSrXdQaXkuY0taSQIEyAXdyq6tFxJza6zM68kZRpgAASSdSQAAOACqLPo7s19SvJ/hcSb751nevpBZIWP6EP7b54LYl8LUZoWqwhVe2BLORV+aoOqqNu0h1ZIWkfPdoDtla39njZc7ksxtAdpbv8AZx0UxTwK8ClRNw6pYvHFjdSO8wFyym46SrnbYin4hVuF20ymMlSQNQdVucVsSiRFVzngHQHKCeYHzQ7cHhacjqaRO/OM5jm6VmY9drao6L6b2y1wdJ3Il+zxuIMxpulXDW0BGWhSEXBDQ3v3IuptVwAhoa21mwBB4q8TbG7RxjaXZyvcf/VjoHOyyeJrZnF0alfX6O0nONnAAXgm8cpQeP2dh8QZq06biZ7bew//AJMInxVmKWvkrimL6FtDoTRcD1Jew7szszCdYMiQsltXYNfDialMhp0e3tN/5DTxhXRs3ZIsUcQhtltgFGFbjBrQq3pMP3Z/NnxGqyIVZ0k/8d/NnxGqj0KkkurKvP3RrzP4tf4z1aqp6OO+5/Fr/GerM1FpDcYJYR3LL74WmqiQeSzVdl1nJYNw7RoQCuYDB4o4gS2m6iSdABlbz1nRNwbitps2j2GneQudum4rMTskibgiLDePFZrFYMZja/evoT6ErL7cwga6eKzjWrGPxtEDQICmO0FbY8qqb5QXRzX3Q50PdyWyY+ViuinnSFsHVIW54zROVVu2/NlF08Ug9s1pplVEn7MejdLFYmpVrgPZQDYpkSHPfOUuG8DKbcSOC+q4vF7gBawi0DTlC+Q/s/2u7D1qz2jMCGBzZjM3tyOEjUcu9fVcBtajXaTScZIux1niLdpvzneubanxVYuMGYv6+/16KOlSEmbgxwtHfvlXR2bOrSNwj853LrtnMsDJiwmTzMoKs1swmJg20sOJI/VyoHUbX3cZEjnyV9TwW/TXcDbmut2doJAA53Mb0GdqN0JIkWEaRHt/ujNmNzeS4AXtq7/jzhE1ME4eUWkA2toZ8YUtF+QWB1ueBtofkijqNJpEAg8x/dTPwMtibHdMjxBQjcSI3zofqiRjmNaSXQG3JdYW333IjI9KdgsY0VaTQy8PAEDucBp/2swacK36RdJm4p+ShIptuXaZ3aWHAKl6wrcZpOVT0k/8d/NnxGq3JVT0lH7u/mz4jVR6EXVxdWVee+j1P7mf82v8Z6swVW9HXfc/i1/jPVgJJWojpKoMSIcea02CwjqrwxgufUBvJ7lrdm9CsLTM1ZrPJ3yGjuDR+ZWclj5ng23sD4XWz2RiOyAQ4RxabreU8PSFmMa0aQABHqRDqYJiNIXO9tzpi6lRoF4VBt+o0sNxYr6hiMBTeDnY13cYKy22ugVGoc1MvpOO4XaTyPyWOOq1yfH9okSqabjddanpXsarhXRUb2dzx5J8ePcspmn1rpGFz0bdFZaxz5WO6PmKo71r3CF0xYpAofaR7BRLSoNomWFVFXsB0Oq/7P8A9K7602c2Q5psQYcLRuVFsXyqp/0/NWbtRJmDMyfbH5rm0s9mbdxFEk06jnCSYecw75DvkrZvTyrHboMc6RcPc2Y4tAJ3rKPpnUGN3GQdyjc0g9qx3R67orZH9pBDSDhmF+4mo6Ivp2Z0So/tHpgXoEPjc8ZTJvciR6lhn1R2ogE6yL27ym1XHLA04wJPIm6DdH9ojY82ZtaQQPVBPshQO/aK3fh3TIgZoE+rRZEU+Ytut81ARBgnXfrrPig0mM6b13H7tjGC9yC47tDNlUY/albEE9ZUJBuRdrdbCNCgGuGbWRO/5WUjquotc66e06ILDAEAGO4cN5ROZDYHye6URErePiU5tVAdJHzhn82fEajcqrukX/jv/wBnxGqo9EJJJLKvPXR4/c/i1/jPR8qu2B5n8Wv8V6slpGg6H1WiqQ7V4gfn4LcU6W6HW7yOa+YYN0HvtG7Q7irfZ/SmqyWucCMxMu1A5+pc8vWo3lOjaS068dylc68AOMRPdKyeC6bAtOZukD1H0eHirKn0mokNJJAJgS0ybezgsqvg+R2mx7YPA96TmgelyVXS6R0I8udYsZMaf9oSt0xoAwC5w4tix8fkptRe3dmU8RRdSqCWuG/d3jvXnHF4YU6r6ebNke5tu4xqvsu0ulj3dhoAG43mOJlfGcc77+oT/wDY781cUo3Y7oqjcthKyOEaBUaeJC1ZdZdMWa69yFxruwVOoMQyWlaQBsE+e72t/qlF1ABHfz/IqDo82HVmneG/NEObBdr2RfhB0Pq3rmptQXmIHfAuJ03rtRztD69wHiuVHCwsdYM/mDqoqZg3J+soIHPNiYjvi88lIXGQOAmCDpEpxDSJJMcIn2JjmBxF4MbxuHtQMFU6+oQR+a7UIJM6xJNgf+kyq6HZZF+aTW8dbWjd3oG0qQ3kzPEe0blM6CSA2OH64oZx1nceRKnyHjqOMxy3Iq1wnkR3n2qZhUFFsNhSsW54lPlVvSMfu7+bPiNViNVXdIz+7v5s+I1EeiEl1JRXnno+37k/za/xno8lAdH6sUSP82v8V6PlaiJsNMqBlU6OGhPq1TqT79wCGfUDjxAnuMFYy9WCWGGuBcNIk2Hf4yuCiDaS4d/D9SlQc2o3Lls3f3KEtBLdZ0sSPE94+ayqWk4tJixLnaAWae72IxtM5RkHGZ48SEFSpulxYTr3xAjQKSlWMSLWk5hw4QinYphMEgNI+dl862gfvn/6z+a+imvMiOBuF872n56p/rP5pEo7Dv7TfBacVFmNlU7gu3K7bVWolGl64X2QvWpvWKoIwThmcRrb5qXMNDcxqJJI/W5AYU9o71YUyDHZIdfQ6ggi3BZaMrUw5oAjQgHyfaoBRDjAmwiIsQN0nmd29crUgDBkwbgQBBgjxSZYjdYXOljIgojpodnVoI428OaY2TqRpexHIjvSNUZjvPKY59yZWqi4mDrfQ8RCBkESALEa6Tztb+6gptIJAbHsg/SUU7E3uDJ36nd7NNeCifr2Tfhc6DWNEU5rTvAmbwZjRTNaCbDx3ARPgFCyoZEnXT/rWEQaZzNb3i3fPDjdRRNOwCmD0NXeA9zRoCRPGLLoqLpGRQEqu6Qn93fzZ8RqMY4oHpAfuH82fEaiPRqSS6orznsPzR/m1/ivRweq7Yp+6P8ANrfFejZWkT4SoC+DvBHsTCAHF1jFkzCjtjmpqlMXAAkn8jOixksMpMM5fJkySL67lFjM5iHx5N9BfffeicgDoDNbu4eB3KLFMBMCA3lo7xWVMqVHNAaDJtcTcoqnS1kyTJgWA52VbSkOgxHyHJWD6liIA/Wqmlckicvk7ra/2WMxoArPJ9Iwta+sd8gxbcFidpVvvXbzJ/UqyA9uOGXSO/eUTh68qhptJufUrHDlakZq3NRR1HoZpTgVQ/CPuZ8OferEYm1jDo0/Xeq2lv8A1CnbUsLHn9e5QFgZwQdYnU3soibZd9rm88Bddw2IIHCBYnfxXDVvIBkgCdQf+lA17hGUeO+Ta/cdEnPBBJidRbvO79a9yjqMBvMTMRp7P1ootBc8idQgmpuGa1yd9xw3LletLrct2nch6cDeTfUTHPipmtMbonjw43uinMMT7Bw4XROHAkHUkCYvB/RQdRw4kW4Rx3FKjiw0ZW8QS6+7dCCd7rnmpaT0OxpMqam1bQXSqQg9uvmg/mz4jUQ1vNB7aH3D+bP62oj0muriSivN+xz92f5tb4r0ZPehNjUyaZP+bW+K9GrSGUDDxzCucRRa4xAG+VTsb2gQbyFY1KxDpsbaarOSw99DcAYvfvK4zCCHEu01BgiVJQxwLSSHchoPFQOrtLo7UG8O0AWFDPdl0/5EA+CH68fxEOOs/kEU9l3GJYZygXsdBBQdQNBFr6IIqzyRLpk6Djy7lmMcyajjxKv8Q/j4KjrOBcT3rUKjphE02qOmxT5VpErDClaZUEKRncEBGH3+3ku1TA9V+K7hd/GFPk/JZoHZUA1G636IXGQQIIJNr+tNe2CT7OKjbUAkxAvu/RQFVad4sfbfuUYmbgEyBFgB4a3hNFWItHfeDPd6kqxzA/K5sga6o4WAtOtvYeChOYGARe0i9uXrTs5iN0X7/D1KATEyI15optV2gmbc4T6RuG8pUXVHSL85uiaDe1xNh3AD/pBY0m8FI1QtPgntctII0Qm2j9y7mz+tqJP6uh9seYffez+tqI9JpJLqivOexB90f5tf4r0W5B7DP3RH+bW+K9HABaRx1IgTYoQ4g58tSGiLPv7eCLzAW1Q+JaDbTmpoSPeGmzw48ZBlQtdAu4k7iJ14Kur7NY43A56H1oc7ODTZzxyc76qcV2valU2zGBEax+aGxeLpEA9YweIJnkFVV9kNPacS7/US4+0prME1ugA8NU4myr4ovkUwY9I2Mf8AqFHTogC8otjI1smOYSZ1V0GiiN1l0iE833Jwp8UDWskJwU3V2701BFTqw6CeSLZW3cbcUHicMCI9W5MbjIytcMsCC4GQ48TwKlgOdoSNBx/vooSTcESd0jXv5KSi6RYiE00XGRMnjO7goBm1Rp7O9ObU5jx3KVlEi4MT6ieFu5Suo3sRpJAnhfvQC5JJgGw14cLrmXcOd9/PciQy0X9sBRNZe58CAJA70VAxp0+SKptyidToAoKuPYDlp/eO4C4Hdm0CVFrvKfrwGg7gkgMaZ1UpZHFRU4PNT8lpHWslB7XH3LubP62o5qF2x5h3Nn9bUR6TldSSUV5z2G77o/za3xXo1zfWgthtPV/i1/ivVi8mImIWoiDLOu7RS0cK6o8NptLnEewa66DvK6x1tAZ7tE7DsbmGckDWWtDz6i4D2qhM2FWfUfTDO1Te1jgSBD3OygTv0J5NJ3KsqU7kTvIsZFuEble7drtqV6tSmX5aj3P7QDSC6bdlxBsYnvNkzZGLbRFUOdUpmqxrW1KUF9PK8OIALm2dEGCDYKCgqRHeNUxzRvERqf7LY4Lb7W9XNXEjqqr6jgA397DnBw677yxgZTOcQVFhekAa7C2d1dHMX0ZhhcatSoHNbMOLc7ImLt3aoMkaQPG3EJopHmtB0h2n13VgPL8me7mOYYcQYLnVqhdpxAEniqhoj+yCI0ibR/ZNcyI+SIa0z3H9XSIP90ELp71zKd6JNPiZ8d3enMpiEArmd1k19GRpbT9BHmiOHtTXt4IBT0eqtpdeGubTkDMCACSTENOo7JvEWKgwWyq9QPNMsIZGYveykG5yQ2XPcBctPqWjwtaiMJVpE1esqupvsxpaHUs8Au6ySDmF4tBsU3Z2IZSL8tWsxrhTk/4elVzloJIcx9SBDiYN5m8KCsw+ycU9pc3q8rTUBPWAeaAL3NixaMzRmBiXNG9BMqVGnKGA+VfMZjibKx2m5tWtUfSb1bHOJbTBsxuaQ0AW1vGis8BtJtOkaeetRcKwql9EAmoAzL1b/vGwAZIuR2jZNLtjK7qrjd8X3SY7psm/ZubynuffeSATyH5L6DX26zqzetlOFND/AA8N6jOWFpqZs97nP5GbNv3ro6Tg131CauQ0G0qYdJNFwp02ue1gqNFyx0w5ph2u5NIxVDCtaBEAjgiGt048CrXbeMNar1hJIyMbmNPITlBEuBe8k7pLiTCr2nxVDVIAusZv3nvTS4zuE9yB58UHtnzTubP62o5juFvYhdtO+4eDMyz+tqD0pKSSSyrzlsXzf4tf4r0Y/ekktxHKWqlp6nl80kkDP4iod/iUkkENbT1p1PTxCSSgYz6qX6JJIIn7v1wThp4BJJBEP160QzyT/p+aSSg5T1H63Lp0byXUlRxvzTKuh5n5pJIFR8oclG/fzPySSQEnyG83fmFBU38kklByj8wnfxH9bkklQ3euU0kkEjfohdveaP8As/rakkivSySSSyr/2Q=="/>
          <p:cNvSpPr>
            <a:spLocks noChangeAspect="1" noChangeArrowheads="1"/>
          </p:cNvSpPr>
          <p:nvPr/>
        </p:nvSpPr>
        <p:spPr bwMode="auto">
          <a:xfrm>
            <a:off x="10160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052" name="Picture 4" descr="http://www.offshore-mag.com/content/os/en/articles/2012/04/otc-2012--baker-hughes-rotary-sidewall-coring-service/_jcr_content/leftcolumn/article/footerimage.img.jpg/1335534247106.jpg"/>
          <p:cNvPicPr>
            <a:picLocks noChangeAspect="1" noChangeArrowheads="1"/>
          </p:cNvPicPr>
          <p:nvPr/>
        </p:nvPicPr>
        <p:blipFill>
          <a:blip r:embed="rId3" cstate="print"/>
          <a:srcRect/>
          <a:stretch>
            <a:fillRect/>
          </a:stretch>
        </p:blipFill>
        <p:spPr bwMode="auto">
          <a:xfrm>
            <a:off x="4115954" y="1024947"/>
            <a:ext cx="2264064" cy="2264064"/>
          </a:xfrm>
          <a:prstGeom prst="rect">
            <a:avLst/>
          </a:prstGeom>
          <a:noFill/>
        </p:spPr>
      </p:pic>
      <p:sp>
        <p:nvSpPr>
          <p:cNvPr id="50" name="TextBox 49"/>
          <p:cNvSpPr txBox="1"/>
          <p:nvPr/>
        </p:nvSpPr>
        <p:spPr>
          <a:xfrm>
            <a:off x="6403459" y="1649980"/>
            <a:ext cx="2740541" cy="1107996"/>
          </a:xfrm>
          <a:prstGeom prst="rect">
            <a:avLst/>
          </a:prstGeom>
          <a:noFill/>
        </p:spPr>
        <p:txBody>
          <a:bodyPr wrap="square" rtlCol="0">
            <a:spAutoFit/>
          </a:bodyPr>
          <a:lstStyle/>
          <a:p>
            <a:r>
              <a:rPr lang="en-US" sz="1100" dirty="0" smtClean="0">
                <a:solidFill>
                  <a:srgbClr val="000066"/>
                </a:solidFill>
                <a:latin typeface="Arial" pitchFamily="34" charset="0"/>
                <a:cs typeface="Arial" pitchFamily="34" charset="0"/>
              </a:rPr>
              <a:t>http://www.offshore-mag.com/content/os/en/articles/2012/04/otc-2012--baker-hughes-rotary-sidewall-coring-service/_jcr_content/leftcolumn/article/footerimage.img.jpg/1335534247106.jpg</a:t>
            </a:r>
            <a:endParaRPr lang="en-US" sz="1100" dirty="0">
              <a:solidFill>
                <a:srgbClr val="000066"/>
              </a:solidFill>
              <a:latin typeface="Arial" pitchFamily="34" charset="0"/>
              <a:cs typeface="Arial" pitchFamily="34" charset="0"/>
            </a:endParaRPr>
          </a:p>
        </p:txBody>
      </p:sp>
      <p:sp>
        <p:nvSpPr>
          <p:cNvPr id="51" name="Rectangle 3"/>
          <p:cNvSpPr txBox="1">
            <a:spLocks noChangeArrowheads="1"/>
          </p:cNvSpPr>
          <p:nvPr/>
        </p:nvSpPr>
        <p:spPr bwMode="auto">
          <a:xfrm>
            <a:off x="384175" y="4187536"/>
            <a:ext cx="5486400" cy="14113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l" defTabSz="914400" rtl="0" eaLnBrk="0" fontAlgn="base" latinLnBrk="0" hangingPunct="0">
              <a:lnSpc>
                <a:spcPct val="90000"/>
              </a:lnSpc>
              <a:spcBef>
                <a:spcPts val="1200"/>
              </a:spcBef>
              <a:spcAft>
                <a:spcPct val="0"/>
              </a:spcAft>
              <a:buClrTx/>
              <a:buSzTx/>
              <a:buFontTx/>
              <a:buNone/>
              <a:tabLst>
                <a:tab pos="511175" algn="l"/>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Source</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Organic richness (TOC)</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Organic quality (type, HI)</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Thermal maturity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Age from microfossils</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endParaRPr kumimoji="0" lang="en-US" sz="2200" b="0" i="0" u="none" strike="noStrike" kern="0" cap="none" spc="0" normalizeH="0" baseline="0" noProof="0" dirty="0">
              <a:ln>
                <a:noFill/>
              </a:ln>
              <a:solidFill>
                <a:schemeClr val="tx1"/>
              </a:solidFill>
              <a:effectLst/>
              <a:uLnTx/>
              <a:uFillTx/>
              <a:latin typeface="+mn-lt"/>
              <a:ea typeface="+mn-ea"/>
              <a:cs typeface="+mn-cs"/>
            </a:endParaRPr>
          </a:p>
        </p:txBody>
      </p:sp>
      <p:sp>
        <p:nvSpPr>
          <p:cNvPr id="52" name="Rectangle 3"/>
          <p:cNvSpPr txBox="1">
            <a:spLocks noChangeArrowheads="1"/>
          </p:cNvSpPr>
          <p:nvPr/>
        </p:nvSpPr>
        <p:spPr bwMode="auto">
          <a:xfrm>
            <a:off x="4765675" y="4187536"/>
            <a:ext cx="4180897" cy="23171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l" defTabSz="914400" rtl="0" eaLnBrk="0" fontAlgn="base" latinLnBrk="0" hangingPunct="0">
              <a:lnSpc>
                <a:spcPct val="90000"/>
              </a:lnSpc>
              <a:spcBef>
                <a:spcPts val="1200"/>
              </a:spcBef>
              <a:spcAft>
                <a:spcPct val="0"/>
              </a:spcAft>
              <a:buClrTx/>
              <a:buSzTx/>
              <a:buFontTx/>
              <a:buNone/>
              <a:tabLst>
                <a:tab pos="511175" algn="l"/>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Seal</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Lithology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accent2">
                    <a:lumMod val="60000"/>
                    <a:lumOff val="40000"/>
                  </a:schemeClr>
                </a:solidFill>
                <a:effectLst/>
                <a:uLnTx/>
                <a:uFillTx/>
                <a:latin typeface="+mn-lt"/>
                <a:ea typeface="+mn-ea"/>
                <a:cs typeface="+mn-cs"/>
              </a:rPr>
              <a:t>Layering</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lang="en-US" sz="2200" kern="0" dirty="0" smtClean="0">
                <a:solidFill>
                  <a:schemeClr val="accent2">
                    <a:lumMod val="60000"/>
                    <a:lumOff val="40000"/>
                  </a:schemeClr>
                </a:solidFill>
                <a:latin typeface="+mn-lt"/>
              </a:rPr>
              <a:t>Vert. </a:t>
            </a:r>
            <a:r>
              <a:rPr kumimoji="0" lang="en-US" sz="2200" b="0" i="0" u="none" strike="noStrike" kern="0" cap="none" spc="0" normalizeH="0" baseline="0" noProof="0" dirty="0" smtClean="0">
                <a:ln>
                  <a:noFill/>
                </a:ln>
                <a:solidFill>
                  <a:schemeClr val="accent2">
                    <a:lumMod val="60000"/>
                    <a:lumOff val="40000"/>
                  </a:schemeClr>
                </a:solidFill>
                <a:effectLst/>
                <a:uLnTx/>
                <a:uFillTx/>
                <a:latin typeface="+mn-lt"/>
                <a:ea typeface="+mn-ea"/>
                <a:cs typeface="+mn-cs"/>
              </a:rPr>
              <a:t>Permeability (quality)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Age from microfossils</a:t>
            </a:r>
          </a:p>
        </p:txBody>
      </p:sp>
      <p:sp>
        <p:nvSpPr>
          <p:cNvPr id="8" name="Rectangle 3"/>
          <p:cNvSpPr txBox="1">
            <a:spLocks noChangeArrowheads="1"/>
          </p:cNvSpPr>
          <p:nvPr/>
        </p:nvSpPr>
        <p:spPr bwMode="auto">
          <a:xfrm>
            <a:off x="384175" y="990599"/>
            <a:ext cx="5486400" cy="31043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l" defTabSz="914400" rtl="0" eaLnBrk="0" fontAlgn="base" latinLnBrk="0" hangingPunct="0">
              <a:lnSpc>
                <a:spcPct val="90000"/>
              </a:lnSpc>
              <a:spcBef>
                <a:spcPts val="1200"/>
              </a:spcBef>
              <a:spcAft>
                <a:spcPct val="0"/>
              </a:spcAft>
              <a:buClrTx/>
              <a:buSzTx/>
              <a:buFontTx/>
              <a:buNone/>
              <a:tabLst>
                <a:tab pos="511175" algn="l"/>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Reservoir</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Lithology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Grain size &amp; sorting</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accent2">
                    <a:lumMod val="60000"/>
                    <a:lumOff val="40000"/>
                  </a:schemeClr>
                </a:solidFill>
                <a:effectLst/>
                <a:uLnTx/>
                <a:uFillTx/>
                <a:latin typeface="+mn-lt"/>
                <a:ea typeface="+mn-ea"/>
                <a:cs typeface="+mn-cs"/>
              </a:rPr>
              <a:t>Sedimentary structures</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Porosity &amp; permeability</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Age from microfossils</a:t>
            </a:r>
          </a:p>
          <a:p>
            <a:pPr marL="285750" marR="0" lvl="0" indent="-285750" algn="l" defTabSz="914400" rtl="0" eaLnBrk="0" fontAlgn="base" latinLnBrk="0" hangingPunct="0">
              <a:lnSpc>
                <a:spcPct val="90000"/>
              </a:lnSpc>
              <a:spcBef>
                <a:spcPts val="1200"/>
              </a:spcBef>
              <a:spcAft>
                <a:spcPct val="0"/>
              </a:spcAft>
              <a:buClrTx/>
              <a:buSzTx/>
              <a:buFontTx/>
              <a:buChar char="•"/>
              <a:tabLst>
                <a:tab pos="511175" algn="l"/>
              </a:tabLst>
              <a:defRPr/>
            </a:pPr>
            <a:r>
              <a:rPr kumimoji="0" lang="en-US" sz="2200" b="0" i="0" u="none" strike="noStrike" kern="0" cap="none" spc="0" normalizeH="0" baseline="0" noProof="0" dirty="0" smtClean="0">
                <a:ln>
                  <a:noFill/>
                </a:ln>
                <a:solidFill>
                  <a:schemeClr val="tx1"/>
                </a:solidFill>
                <a:effectLst/>
                <a:uLnTx/>
                <a:uFillTx/>
                <a:latin typeface="+mn-lt"/>
                <a:ea typeface="+mn-ea"/>
                <a:cs typeface="+mn-cs"/>
              </a:rPr>
              <a:t>Environment of deposition</a:t>
            </a:r>
            <a:endParaRPr kumimoji="0" lang="en-US" sz="2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dissolv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dissolve">
                                      <p:cBhvr>
                                        <p:cTn id="1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dirty="0"/>
              <a:t>Well Samples: Cuttings</a:t>
            </a:r>
          </a:p>
        </p:txBody>
      </p:sp>
      <p:sp>
        <p:nvSpPr>
          <p:cNvPr id="208899" name="Rectangle 3"/>
          <p:cNvSpPr>
            <a:spLocks noGrp="1" noChangeArrowheads="1"/>
          </p:cNvSpPr>
          <p:nvPr>
            <p:ph type="body" idx="1"/>
          </p:nvPr>
        </p:nvSpPr>
        <p:spPr>
          <a:xfrm>
            <a:off x="445222" y="1283534"/>
            <a:ext cx="4201206" cy="4114800"/>
          </a:xfrm>
        </p:spPr>
        <p:txBody>
          <a:bodyPr/>
          <a:lstStyle/>
          <a:p>
            <a:pPr>
              <a:lnSpc>
                <a:spcPct val="90000"/>
              </a:lnSpc>
              <a:spcBef>
                <a:spcPts val="1600"/>
              </a:spcBef>
              <a:tabLst>
                <a:tab pos="569913" algn="l"/>
              </a:tabLst>
            </a:pPr>
            <a:r>
              <a:rPr lang="en-US" sz="2400" dirty="0" smtClean="0"/>
              <a:t>The rock fragments that 	come to the surface as a 	well is drilled</a:t>
            </a:r>
          </a:p>
          <a:p>
            <a:pPr>
              <a:lnSpc>
                <a:spcPct val="90000"/>
              </a:lnSpc>
              <a:spcBef>
                <a:spcPts val="1600"/>
              </a:spcBef>
              <a:tabLst>
                <a:tab pos="569913" algn="l"/>
              </a:tabLst>
            </a:pPr>
            <a:r>
              <a:rPr lang="en-US" sz="2400" dirty="0" smtClean="0"/>
              <a:t>Similar to wood shavings 	produced by drilling into 	a piece of wood</a:t>
            </a:r>
          </a:p>
        </p:txBody>
      </p:sp>
      <p:pic>
        <p:nvPicPr>
          <p:cNvPr id="1026" name="Picture 2" descr="http://www.geomore.com/wp-content/uploads/2012/04/drill-bit-circulation2.jpg"/>
          <p:cNvPicPr>
            <a:picLocks noChangeAspect="1" noChangeArrowheads="1"/>
          </p:cNvPicPr>
          <p:nvPr/>
        </p:nvPicPr>
        <p:blipFill>
          <a:blip r:embed="rId3" cstate="print"/>
          <a:srcRect/>
          <a:stretch>
            <a:fillRect/>
          </a:stretch>
        </p:blipFill>
        <p:spPr bwMode="auto">
          <a:xfrm>
            <a:off x="6765637" y="1224684"/>
            <a:ext cx="1809750" cy="2724150"/>
          </a:xfrm>
          <a:prstGeom prst="rect">
            <a:avLst/>
          </a:prstGeom>
          <a:noFill/>
        </p:spPr>
      </p:pic>
      <p:pic>
        <p:nvPicPr>
          <p:cNvPr id="1028" name="Picture 4" descr="Fresh Well Samples from a Drilled Hole"/>
          <p:cNvPicPr>
            <a:picLocks noChangeAspect="1" noChangeArrowheads="1"/>
          </p:cNvPicPr>
          <p:nvPr/>
        </p:nvPicPr>
        <p:blipFill>
          <a:blip r:embed="rId4" cstate="print"/>
          <a:srcRect/>
          <a:stretch>
            <a:fillRect/>
          </a:stretch>
        </p:blipFill>
        <p:spPr bwMode="auto">
          <a:xfrm>
            <a:off x="6779925" y="4033694"/>
            <a:ext cx="1781175" cy="1800225"/>
          </a:xfrm>
          <a:prstGeom prst="rect">
            <a:avLst/>
          </a:prstGeom>
          <a:noFill/>
        </p:spPr>
      </p:pic>
      <p:sp>
        <p:nvSpPr>
          <p:cNvPr id="6" name="Rectangle 5"/>
          <p:cNvSpPr/>
          <p:nvPr/>
        </p:nvSpPr>
        <p:spPr>
          <a:xfrm>
            <a:off x="6328064" y="5954128"/>
            <a:ext cx="2712027" cy="261610"/>
          </a:xfrm>
          <a:prstGeom prst="rect">
            <a:avLst/>
          </a:prstGeom>
        </p:spPr>
        <p:txBody>
          <a:bodyPr wrap="square">
            <a:spAutoFit/>
          </a:bodyPr>
          <a:lstStyle/>
          <a:p>
            <a:r>
              <a:rPr lang="en-US" sz="1100" dirty="0" smtClean="0">
                <a:solidFill>
                  <a:srgbClr val="000066"/>
                </a:solidFill>
                <a:latin typeface="Arial" pitchFamily="34" charset="0"/>
                <a:cs typeface="Arial" pitchFamily="34" charset="0"/>
              </a:rPr>
              <a:t>http://www.geomore.com/well-samples/</a:t>
            </a:r>
            <a:endParaRPr lang="en-US" sz="1100" dirty="0">
              <a:solidFill>
                <a:srgbClr val="000066"/>
              </a:solidFill>
              <a:latin typeface="Arial" pitchFamily="34" charset="0"/>
              <a:cs typeface="Arial" pitchFamily="34" charset="0"/>
            </a:endParaRPr>
          </a:p>
        </p:txBody>
      </p:sp>
      <p:pic>
        <p:nvPicPr>
          <p:cNvPr id="1030" name="Picture 6" descr="http://phigblog.files.wordpress.com/2010/02/drilling-blocks.jpg?w=660">
            <a:hlinkClick r:id="rId5"/>
          </p:cNvPr>
          <p:cNvPicPr>
            <a:picLocks noChangeAspect="1" noChangeArrowheads="1"/>
          </p:cNvPicPr>
          <p:nvPr/>
        </p:nvPicPr>
        <p:blipFill>
          <a:blip r:embed="rId6" cstate="print"/>
          <a:srcRect l="26777" t="18373" r="29587" b="13876"/>
          <a:stretch>
            <a:fillRect/>
          </a:stretch>
        </p:blipFill>
        <p:spPr bwMode="auto">
          <a:xfrm>
            <a:off x="4675261" y="1219362"/>
            <a:ext cx="1906292" cy="2130137"/>
          </a:xfrm>
          <a:prstGeom prst="rect">
            <a:avLst/>
          </a:prstGeom>
          <a:noFill/>
        </p:spPr>
      </p:pic>
      <p:sp>
        <p:nvSpPr>
          <p:cNvPr id="8" name="TextBox 7"/>
          <p:cNvSpPr txBox="1"/>
          <p:nvPr/>
        </p:nvSpPr>
        <p:spPr>
          <a:xfrm>
            <a:off x="4922124" y="3413052"/>
            <a:ext cx="1412566" cy="261610"/>
          </a:xfrm>
          <a:prstGeom prst="rect">
            <a:avLst/>
          </a:prstGeom>
          <a:noFill/>
        </p:spPr>
        <p:txBody>
          <a:bodyPr wrap="none" rtlCol="0">
            <a:spAutoFit/>
          </a:bodyPr>
          <a:lstStyle/>
          <a:p>
            <a:r>
              <a:rPr lang="en-US" sz="1100" dirty="0" smtClean="0">
                <a:solidFill>
                  <a:srgbClr val="000066"/>
                </a:solidFill>
                <a:latin typeface="Arial" pitchFamily="34" charset="0"/>
                <a:cs typeface="Arial" pitchFamily="34" charset="0"/>
              </a:rPr>
              <a:t>http://phigblog.com/</a:t>
            </a:r>
            <a:endParaRPr lang="en-US" sz="1100" dirty="0">
              <a:solidFill>
                <a:srgbClr val="000066"/>
              </a:solidFill>
              <a:latin typeface="Arial" pitchFamily="34" charset="0"/>
              <a:cs typeface="Arial" pitchFamily="34" charset="0"/>
            </a:endParaRPr>
          </a:p>
        </p:txBody>
      </p:sp>
      <p:sp>
        <p:nvSpPr>
          <p:cNvPr id="9" name="Rectangle 3"/>
          <p:cNvSpPr txBox="1">
            <a:spLocks noChangeArrowheads="1"/>
          </p:cNvSpPr>
          <p:nvPr/>
        </p:nvSpPr>
        <p:spPr bwMode="auto">
          <a:xfrm>
            <a:off x="445222" y="4333472"/>
            <a:ext cx="6030006" cy="108498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90000"/>
              </a:lnSpc>
              <a:spcBef>
                <a:spcPts val="1600"/>
              </a:spcBef>
              <a:spcAft>
                <a:spcPct val="0"/>
              </a:spcAft>
              <a:buClrTx/>
              <a:buSzTx/>
              <a:buFontTx/>
              <a:buChar char="•"/>
              <a:tabLst>
                <a:tab pos="569913" algn="l"/>
              </a:tabLst>
              <a:defRPr/>
            </a:pPr>
            <a:r>
              <a:rPr kumimoji="0" lang="en-US" sz="2400" b="0" i="0" u="none" strike="noStrike" kern="0" cap="none" spc="0" normalizeH="0" baseline="0" noProof="0" dirty="0" smtClean="0">
                <a:ln>
                  <a:noFill/>
                </a:ln>
                <a:solidFill>
                  <a:srgbClr val="FF0000"/>
                </a:solidFill>
                <a:effectLst/>
                <a:uLnTx/>
                <a:uFillTx/>
                <a:latin typeface="+mn-lt"/>
                <a:ea typeface="+mn-ea"/>
                <a:cs typeface="+mn-cs"/>
              </a:rPr>
              <a:t>PROBLEMS</a:t>
            </a:r>
          </a:p>
          <a:p>
            <a:pPr marL="800100" lvl="1" indent="-342900">
              <a:lnSpc>
                <a:spcPct val="90000"/>
              </a:lnSpc>
              <a:spcBef>
                <a:spcPts val="1600"/>
              </a:spcBef>
              <a:buFontTx/>
              <a:buChar char="•"/>
              <a:tabLst>
                <a:tab pos="569913" algn="l"/>
              </a:tabLst>
            </a:pPr>
            <a:r>
              <a:rPr kumimoji="0" lang="en-US" b="0" i="0" u="none" strike="noStrike" kern="0" cap="none" spc="0" normalizeH="0" baseline="0" noProof="0" dirty="0" smtClean="0">
                <a:ln>
                  <a:noFill/>
                </a:ln>
                <a:solidFill>
                  <a:schemeClr val="tx1"/>
                </a:solidFill>
                <a:effectLst/>
                <a:uLnTx/>
                <a:uFillTx/>
                <a:latin typeface="+mn-lt"/>
                <a:ea typeface="+mn-ea"/>
                <a:cs typeface="+mn-cs"/>
              </a:rPr>
              <a:t>Rock is pulverized</a:t>
            </a:r>
          </a:p>
          <a:p>
            <a:pPr marL="800100" lvl="1" indent="-342900">
              <a:lnSpc>
                <a:spcPct val="90000"/>
              </a:lnSpc>
              <a:spcBef>
                <a:spcPts val="1600"/>
              </a:spcBef>
              <a:buFontTx/>
              <a:buChar char="•"/>
              <a:tabLst>
                <a:tab pos="569913" algn="l"/>
              </a:tabLst>
            </a:pPr>
            <a:r>
              <a:rPr lang="en-US" kern="0" dirty="0" smtClean="0">
                <a:latin typeface="+mn-lt"/>
              </a:rPr>
              <a:t>Very little</a:t>
            </a:r>
            <a:r>
              <a:rPr kumimoji="0" lang="en-US" b="0" i="0" u="none" strike="noStrike" kern="0" cap="none" spc="0" normalizeH="0" baseline="0" noProof="0" dirty="0" smtClean="0">
                <a:ln>
                  <a:noFill/>
                </a:ln>
                <a:solidFill>
                  <a:schemeClr val="tx1"/>
                </a:solidFill>
                <a:effectLst/>
                <a:uLnTx/>
                <a:uFillTx/>
                <a:latin typeface="+mn-lt"/>
                <a:ea typeface="+mn-ea"/>
                <a:cs typeface="+mn-cs"/>
              </a:rPr>
              <a:t> control on the depth from 	which the samples came from</a:t>
            </a:r>
            <a:endParaRPr kumimoji="0" lang="en-US" b="0" i="0" u="none" strike="noStrike" kern="0" cap="none" spc="0" normalizeH="0" baseline="0" noProof="0" dirty="0">
              <a:ln>
                <a:noFill/>
              </a:ln>
              <a:solidFill>
                <a:schemeClr val="tx1"/>
              </a:solidFill>
              <a:effectLst/>
              <a:uLnTx/>
              <a:uFillTx/>
              <a:latin typeface="+mn-lt"/>
              <a:ea typeface="+mn-ea"/>
              <a:cs typeface="+mn-cs"/>
            </a:endParaRPr>
          </a:p>
        </p:txBody>
      </p:sp>
      <p:sp>
        <p:nvSpPr>
          <p:cNvPr id="10" name="Rectangle 3"/>
          <p:cNvSpPr txBox="1">
            <a:spLocks noChangeArrowheads="1"/>
          </p:cNvSpPr>
          <p:nvPr/>
        </p:nvSpPr>
        <p:spPr bwMode="auto">
          <a:xfrm>
            <a:off x="445222" y="3668770"/>
            <a:ext cx="6030006" cy="26044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90000"/>
              </a:lnSpc>
              <a:spcBef>
                <a:spcPts val="1600"/>
              </a:spcBef>
              <a:spcAft>
                <a:spcPct val="0"/>
              </a:spcAft>
              <a:buClrTx/>
              <a:buSzTx/>
              <a:buFontTx/>
              <a:buChar char="•"/>
              <a:tabLst>
                <a:tab pos="569913" algn="l"/>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Gives indications of lithology and age</a:t>
            </a:r>
            <a:endParaRPr kumimoji="0" lang="en-US"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r>
              <a:rPr lang="en-US" dirty="0"/>
              <a:t>Common Logs and What They Measure</a:t>
            </a:r>
          </a:p>
        </p:txBody>
      </p:sp>
      <p:sp>
        <p:nvSpPr>
          <p:cNvPr id="218116" name="Text Box 4"/>
          <p:cNvSpPr txBox="1">
            <a:spLocks noChangeArrowheads="1"/>
          </p:cNvSpPr>
          <p:nvPr/>
        </p:nvSpPr>
        <p:spPr bwMode="auto">
          <a:xfrm rot="16200000">
            <a:off x="4557712" y="-611187"/>
            <a:ext cx="2651125" cy="5168900"/>
          </a:xfrm>
          <a:prstGeom prst="rect">
            <a:avLst/>
          </a:prstGeom>
          <a:noFill/>
          <a:ln w="12700">
            <a:noFill/>
            <a:miter lim="800000"/>
            <a:headEnd/>
            <a:tailEnd/>
          </a:ln>
          <a:effectLst/>
        </p:spPr>
        <p:txBody>
          <a:bodyPr>
            <a:spAutoFit/>
          </a:bodyPr>
          <a:lstStyle/>
          <a:p>
            <a:pPr>
              <a:lnSpc>
                <a:spcPct val="160000"/>
              </a:lnSpc>
            </a:pPr>
            <a:r>
              <a:rPr lang="en-US" sz="1600" b="1" dirty="0">
                <a:latin typeface="Arial" charset="0"/>
              </a:rPr>
              <a:t>Gamma Ray</a:t>
            </a:r>
          </a:p>
          <a:p>
            <a:pPr>
              <a:lnSpc>
                <a:spcPct val="160000"/>
              </a:lnSpc>
            </a:pPr>
            <a:r>
              <a:rPr lang="en-US" sz="1600" b="1" dirty="0">
                <a:latin typeface="Arial" charset="0"/>
              </a:rPr>
              <a:t>Spontaneous Potential</a:t>
            </a:r>
          </a:p>
          <a:p>
            <a:pPr>
              <a:lnSpc>
                <a:spcPct val="160000"/>
              </a:lnSpc>
            </a:pPr>
            <a:r>
              <a:rPr lang="en-US" sz="1600" b="1" dirty="0">
                <a:latin typeface="Arial" charset="0"/>
              </a:rPr>
              <a:t>Sonic</a:t>
            </a:r>
          </a:p>
          <a:p>
            <a:pPr>
              <a:lnSpc>
                <a:spcPct val="160000"/>
              </a:lnSpc>
            </a:pPr>
            <a:r>
              <a:rPr lang="en-US" sz="1600" b="1" dirty="0">
                <a:latin typeface="Arial" charset="0"/>
              </a:rPr>
              <a:t>Density</a:t>
            </a:r>
          </a:p>
          <a:p>
            <a:pPr>
              <a:lnSpc>
                <a:spcPct val="160000"/>
              </a:lnSpc>
            </a:pPr>
            <a:r>
              <a:rPr lang="en-US" sz="1600" b="1" dirty="0">
                <a:latin typeface="Arial" charset="0"/>
              </a:rPr>
              <a:t>Neutron</a:t>
            </a:r>
          </a:p>
          <a:p>
            <a:pPr>
              <a:lnSpc>
                <a:spcPct val="160000"/>
              </a:lnSpc>
            </a:pPr>
            <a:r>
              <a:rPr lang="en-US" sz="1600" b="1" dirty="0">
                <a:latin typeface="Arial" charset="0"/>
              </a:rPr>
              <a:t>Resistivity</a:t>
            </a:r>
          </a:p>
          <a:p>
            <a:pPr>
              <a:lnSpc>
                <a:spcPct val="160000"/>
              </a:lnSpc>
            </a:pPr>
            <a:r>
              <a:rPr lang="en-US" sz="1600" b="1" dirty="0">
                <a:latin typeface="Arial" charset="0"/>
              </a:rPr>
              <a:t>Nuclear Mag. Reson.</a:t>
            </a:r>
          </a:p>
          <a:p>
            <a:pPr>
              <a:lnSpc>
                <a:spcPct val="160000"/>
              </a:lnSpc>
            </a:pPr>
            <a:r>
              <a:rPr lang="en-US" sz="1600" b="1" dirty="0">
                <a:latin typeface="Arial" charset="0"/>
              </a:rPr>
              <a:t>Photoelectric Effect</a:t>
            </a:r>
          </a:p>
          <a:p>
            <a:pPr>
              <a:lnSpc>
                <a:spcPct val="160000"/>
              </a:lnSpc>
            </a:pPr>
            <a:r>
              <a:rPr lang="en-US" sz="1600" b="1" dirty="0">
                <a:latin typeface="Arial" charset="0"/>
              </a:rPr>
              <a:t>Wireline Testing</a:t>
            </a:r>
          </a:p>
          <a:p>
            <a:pPr>
              <a:lnSpc>
                <a:spcPct val="160000"/>
              </a:lnSpc>
            </a:pPr>
            <a:r>
              <a:rPr lang="en-US" sz="1600" b="1" dirty="0">
                <a:latin typeface="Arial" charset="0"/>
              </a:rPr>
              <a:t>Well Test</a:t>
            </a:r>
          </a:p>
          <a:p>
            <a:pPr>
              <a:lnSpc>
                <a:spcPct val="160000"/>
              </a:lnSpc>
            </a:pPr>
            <a:r>
              <a:rPr lang="en-US" sz="1600" b="1" dirty="0">
                <a:latin typeface="Arial" charset="0"/>
              </a:rPr>
              <a:t>Dipmeter</a:t>
            </a:r>
          </a:p>
          <a:p>
            <a:pPr>
              <a:lnSpc>
                <a:spcPct val="160000"/>
              </a:lnSpc>
            </a:pPr>
            <a:r>
              <a:rPr lang="en-US" sz="1600" b="1" dirty="0">
                <a:latin typeface="Arial" charset="0"/>
              </a:rPr>
              <a:t>Borehole Image</a:t>
            </a:r>
          </a:p>
          <a:p>
            <a:pPr>
              <a:lnSpc>
                <a:spcPct val="160000"/>
              </a:lnSpc>
            </a:pPr>
            <a:r>
              <a:rPr lang="en-US" sz="1600" b="1" dirty="0">
                <a:latin typeface="Arial" charset="0"/>
              </a:rPr>
              <a:t>Core</a:t>
            </a:r>
          </a:p>
        </p:txBody>
      </p:sp>
      <p:sp>
        <p:nvSpPr>
          <p:cNvPr id="218117" name="Text Box 5"/>
          <p:cNvSpPr txBox="1">
            <a:spLocks noChangeArrowheads="1"/>
          </p:cNvSpPr>
          <p:nvPr/>
        </p:nvSpPr>
        <p:spPr bwMode="auto">
          <a:xfrm>
            <a:off x="842000" y="3251200"/>
            <a:ext cx="2476960" cy="3046988"/>
          </a:xfrm>
          <a:prstGeom prst="rect">
            <a:avLst/>
          </a:prstGeom>
          <a:noFill/>
          <a:ln w="12700">
            <a:noFill/>
            <a:miter lim="800000"/>
            <a:headEnd/>
            <a:tailEnd/>
          </a:ln>
          <a:effectLst/>
        </p:spPr>
        <p:txBody>
          <a:bodyPr wrap="none">
            <a:spAutoFit/>
          </a:bodyPr>
          <a:lstStyle/>
          <a:p>
            <a:pPr algn="r">
              <a:lnSpc>
                <a:spcPct val="150000"/>
              </a:lnSpc>
            </a:pPr>
            <a:r>
              <a:rPr lang="en-US" sz="1600" b="1" dirty="0">
                <a:latin typeface="Arial" charset="0"/>
              </a:rPr>
              <a:t>Lithology/Mineralogy</a:t>
            </a:r>
          </a:p>
          <a:p>
            <a:pPr algn="r">
              <a:lnSpc>
                <a:spcPct val="150000"/>
              </a:lnSpc>
            </a:pPr>
            <a:r>
              <a:rPr lang="en-US" sz="1600" b="1" dirty="0">
                <a:latin typeface="Arial" charset="0"/>
              </a:rPr>
              <a:t>Porosity</a:t>
            </a:r>
          </a:p>
          <a:p>
            <a:pPr algn="r">
              <a:lnSpc>
                <a:spcPct val="150000"/>
              </a:lnSpc>
            </a:pPr>
            <a:r>
              <a:rPr lang="en-US" sz="1600" b="1" dirty="0">
                <a:latin typeface="Arial" charset="0"/>
              </a:rPr>
              <a:t>Fluid Type</a:t>
            </a:r>
          </a:p>
          <a:p>
            <a:pPr algn="r">
              <a:lnSpc>
                <a:spcPct val="150000"/>
              </a:lnSpc>
            </a:pPr>
            <a:r>
              <a:rPr lang="en-US" sz="1600" b="1" dirty="0">
                <a:latin typeface="Arial" charset="0"/>
              </a:rPr>
              <a:t>Fluid Saturation</a:t>
            </a:r>
          </a:p>
          <a:p>
            <a:pPr algn="r">
              <a:lnSpc>
                <a:spcPct val="150000"/>
              </a:lnSpc>
            </a:pPr>
            <a:r>
              <a:rPr lang="en-US" sz="1600" b="1" dirty="0">
                <a:latin typeface="Arial" charset="0"/>
              </a:rPr>
              <a:t>Permeability</a:t>
            </a:r>
          </a:p>
          <a:p>
            <a:pPr algn="r">
              <a:lnSpc>
                <a:spcPct val="150000"/>
              </a:lnSpc>
            </a:pPr>
            <a:r>
              <a:rPr lang="en-US" sz="1600" b="1" dirty="0">
                <a:latin typeface="Arial" charset="0"/>
              </a:rPr>
              <a:t>Stratigraphy</a:t>
            </a:r>
          </a:p>
          <a:p>
            <a:pPr algn="r">
              <a:lnSpc>
                <a:spcPct val="150000"/>
              </a:lnSpc>
            </a:pPr>
            <a:r>
              <a:rPr lang="en-US" sz="1600" b="1" dirty="0">
                <a:latin typeface="Arial" charset="0"/>
              </a:rPr>
              <a:t>Downhole Pressure</a:t>
            </a:r>
          </a:p>
          <a:p>
            <a:pPr algn="r">
              <a:lnSpc>
                <a:spcPct val="150000"/>
              </a:lnSpc>
            </a:pPr>
            <a:r>
              <a:rPr lang="en-US" sz="1600" b="1" dirty="0" smtClean="0">
                <a:latin typeface="Arial" charset="0"/>
              </a:rPr>
              <a:t>Geophysical Properties</a:t>
            </a:r>
            <a:endParaRPr lang="en-US" sz="1600" b="1" dirty="0">
              <a:latin typeface="Arial" charset="0"/>
            </a:endParaRPr>
          </a:p>
        </p:txBody>
      </p:sp>
      <p:grpSp>
        <p:nvGrpSpPr>
          <p:cNvPr id="2" name="Group 6"/>
          <p:cNvGrpSpPr>
            <a:grpSpLocks noChangeAspect="1"/>
          </p:cNvGrpSpPr>
          <p:nvPr/>
        </p:nvGrpSpPr>
        <p:grpSpPr bwMode="auto">
          <a:xfrm>
            <a:off x="3341688" y="3338513"/>
            <a:ext cx="5208587" cy="2987675"/>
            <a:chOff x="1735" y="1919"/>
            <a:chExt cx="3836" cy="2200"/>
          </a:xfrm>
        </p:grpSpPr>
        <p:grpSp>
          <p:nvGrpSpPr>
            <p:cNvPr id="3" name="Group 7"/>
            <p:cNvGrpSpPr>
              <a:grpSpLocks noChangeAspect="1"/>
            </p:cNvGrpSpPr>
            <p:nvPr/>
          </p:nvGrpSpPr>
          <p:grpSpPr bwMode="auto">
            <a:xfrm>
              <a:off x="1740" y="1919"/>
              <a:ext cx="3817" cy="2200"/>
              <a:chOff x="1740" y="1919"/>
              <a:chExt cx="3817" cy="1824"/>
            </a:xfrm>
          </p:grpSpPr>
          <p:sp>
            <p:nvSpPr>
              <p:cNvPr id="218120" name="Rectangle 8"/>
              <p:cNvSpPr>
                <a:spLocks noChangeAspect="1" noChangeArrowheads="1"/>
              </p:cNvSpPr>
              <p:nvPr/>
            </p:nvSpPr>
            <p:spPr bwMode="auto">
              <a:xfrm>
                <a:off x="1740"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1" name="Rectangle 9"/>
              <p:cNvSpPr>
                <a:spLocks noChangeAspect="1" noChangeArrowheads="1"/>
              </p:cNvSpPr>
              <p:nvPr/>
            </p:nvSpPr>
            <p:spPr bwMode="auto">
              <a:xfrm>
                <a:off x="2034"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2" name="Rectangle 10"/>
              <p:cNvSpPr>
                <a:spLocks noChangeAspect="1" noChangeArrowheads="1"/>
              </p:cNvSpPr>
              <p:nvPr/>
            </p:nvSpPr>
            <p:spPr bwMode="auto">
              <a:xfrm>
                <a:off x="2328"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3" name="Rectangle 11"/>
              <p:cNvSpPr>
                <a:spLocks noChangeAspect="1" noChangeArrowheads="1"/>
              </p:cNvSpPr>
              <p:nvPr/>
            </p:nvSpPr>
            <p:spPr bwMode="auto">
              <a:xfrm>
                <a:off x="2622"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4" name="Rectangle 12"/>
              <p:cNvSpPr>
                <a:spLocks noChangeAspect="1" noChangeArrowheads="1"/>
              </p:cNvSpPr>
              <p:nvPr/>
            </p:nvSpPr>
            <p:spPr bwMode="auto">
              <a:xfrm>
                <a:off x="2916"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5" name="Rectangle 13"/>
              <p:cNvSpPr>
                <a:spLocks noChangeAspect="1" noChangeArrowheads="1"/>
              </p:cNvSpPr>
              <p:nvPr/>
            </p:nvSpPr>
            <p:spPr bwMode="auto">
              <a:xfrm>
                <a:off x="3210"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6" name="Rectangle 14"/>
              <p:cNvSpPr>
                <a:spLocks noChangeAspect="1" noChangeArrowheads="1"/>
              </p:cNvSpPr>
              <p:nvPr/>
            </p:nvSpPr>
            <p:spPr bwMode="auto">
              <a:xfrm>
                <a:off x="3504"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7" name="Rectangle 15"/>
              <p:cNvSpPr>
                <a:spLocks noChangeAspect="1" noChangeArrowheads="1"/>
              </p:cNvSpPr>
              <p:nvPr/>
            </p:nvSpPr>
            <p:spPr bwMode="auto">
              <a:xfrm>
                <a:off x="3799"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8" name="Rectangle 16"/>
              <p:cNvSpPr>
                <a:spLocks noChangeAspect="1" noChangeArrowheads="1"/>
              </p:cNvSpPr>
              <p:nvPr/>
            </p:nvSpPr>
            <p:spPr bwMode="auto">
              <a:xfrm>
                <a:off x="4093"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29" name="Rectangle 17"/>
              <p:cNvSpPr>
                <a:spLocks noChangeAspect="1" noChangeArrowheads="1"/>
              </p:cNvSpPr>
              <p:nvPr/>
            </p:nvSpPr>
            <p:spPr bwMode="auto">
              <a:xfrm>
                <a:off x="4387"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30" name="Rectangle 18"/>
              <p:cNvSpPr>
                <a:spLocks noChangeAspect="1" noChangeArrowheads="1"/>
              </p:cNvSpPr>
              <p:nvPr/>
            </p:nvSpPr>
            <p:spPr bwMode="auto">
              <a:xfrm>
                <a:off x="4681"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31" name="Rectangle 19"/>
              <p:cNvSpPr>
                <a:spLocks noChangeAspect="1" noChangeArrowheads="1"/>
              </p:cNvSpPr>
              <p:nvPr/>
            </p:nvSpPr>
            <p:spPr bwMode="auto">
              <a:xfrm>
                <a:off x="4975"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sp>
            <p:nvSpPr>
              <p:cNvPr id="218132" name="Rectangle 20"/>
              <p:cNvSpPr>
                <a:spLocks noChangeAspect="1" noChangeArrowheads="1"/>
              </p:cNvSpPr>
              <p:nvPr/>
            </p:nvSpPr>
            <p:spPr bwMode="auto">
              <a:xfrm>
                <a:off x="5269" y="1919"/>
                <a:ext cx="288" cy="1824"/>
              </a:xfrm>
              <a:prstGeom prst="rect">
                <a:avLst/>
              </a:prstGeom>
              <a:solidFill>
                <a:schemeClr val="bg1"/>
              </a:solidFill>
              <a:ln w="12700">
                <a:solidFill>
                  <a:schemeClr val="tx1"/>
                </a:solidFill>
                <a:miter lim="800000"/>
                <a:headEnd/>
                <a:tailEnd/>
              </a:ln>
              <a:effectLst/>
            </p:spPr>
            <p:txBody>
              <a:bodyPr wrap="none" anchor="ctr"/>
              <a:lstStyle/>
              <a:p>
                <a:endParaRPr lang="en-US" dirty="0"/>
              </a:p>
            </p:txBody>
          </p:sp>
        </p:grpSp>
        <p:grpSp>
          <p:nvGrpSpPr>
            <p:cNvPr id="4" name="Group 21"/>
            <p:cNvGrpSpPr>
              <a:grpSpLocks noChangeAspect="1"/>
            </p:cNvGrpSpPr>
            <p:nvPr/>
          </p:nvGrpSpPr>
          <p:grpSpPr bwMode="auto">
            <a:xfrm>
              <a:off x="1740" y="2158"/>
              <a:ext cx="3831" cy="1066"/>
              <a:chOff x="1584" y="2400"/>
              <a:chExt cx="4112" cy="1066"/>
            </a:xfrm>
          </p:grpSpPr>
          <p:sp>
            <p:nvSpPr>
              <p:cNvPr id="218134" name="Line 22"/>
              <p:cNvSpPr>
                <a:spLocks noChangeAspect="1" noChangeShapeType="1"/>
              </p:cNvSpPr>
              <p:nvPr/>
            </p:nvSpPr>
            <p:spPr bwMode="auto">
              <a:xfrm>
                <a:off x="1584" y="2400"/>
                <a:ext cx="4112" cy="0"/>
              </a:xfrm>
              <a:prstGeom prst="line">
                <a:avLst/>
              </a:prstGeom>
              <a:noFill/>
              <a:ln w="12700">
                <a:solidFill>
                  <a:schemeClr val="tx1"/>
                </a:solidFill>
                <a:round/>
                <a:headEnd/>
                <a:tailEnd/>
              </a:ln>
              <a:effectLst/>
            </p:spPr>
            <p:txBody>
              <a:bodyPr wrap="none" anchor="ctr"/>
              <a:lstStyle/>
              <a:p>
                <a:endParaRPr lang="en-US" dirty="0"/>
              </a:p>
            </p:txBody>
          </p:sp>
          <p:sp>
            <p:nvSpPr>
              <p:cNvPr id="218135" name="Line 23"/>
              <p:cNvSpPr>
                <a:spLocks noChangeAspect="1" noChangeShapeType="1"/>
              </p:cNvSpPr>
              <p:nvPr/>
            </p:nvSpPr>
            <p:spPr bwMode="auto">
              <a:xfrm>
                <a:off x="1584" y="2668"/>
                <a:ext cx="4112" cy="0"/>
              </a:xfrm>
              <a:prstGeom prst="line">
                <a:avLst/>
              </a:prstGeom>
              <a:noFill/>
              <a:ln w="12700">
                <a:solidFill>
                  <a:schemeClr val="tx1"/>
                </a:solidFill>
                <a:round/>
                <a:headEnd/>
                <a:tailEnd/>
              </a:ln>
              <a:effectLst/>
            </p:spPr>
            <p:txBody>
              <a:bodyPr wrap="none" anchor="ctr"/>
              <a:lstStyle/>
              <a:p>
                <a:endParaRPr lang="en-US" dirty="0"/>
              </a:p>
            </p:txBody>
          </p:sp>
          <p:sp>
            <p:nvSpPr>
              <p:cNvPr id="218136" name="Line 24"/>
              <p:cNvSpPr>
                <a:spLocks noChangeAspect="1" noChangeShapeType="1"/>
              </p:cNvSpPr>
              <p:nvPr/>
            </p:nvSpPr>
            <p:spPr bwMode="auto">
              <a:xfrm>
                <a:off x="1584" y="2928"/>
                <a:ext cx="4112" cy="0"/>
              </a:xfrm>
              <a:prstGeom prst="line">
                <a:avLst/>
              </a:prstGeom>
              <a:noFill/>
              <a:ln w="12700">
                <a:solidFill>
                  <a:schemeClr val="tx1"/>
                </a:solidFill>
                <a:round/>
                <a:headEnd/>
                <a:tailEnd/>
              </a:ln>
              <a:effectLst/>
            </p:spPr>
            <p:txBody>
              <a:bodyPr wrap="none" anchor="ctr"/>
              <a:lstStyle/>
              <a:p>
                <a:endParaRPr lang="en-US" dirty="0"/>
              </a:p>
            </p:txBody>
          </p:sp>
          <p:sp>
            <p:nvSpPr>
              <p:cNvPr id="218137" name="Line 25"/>
              <p:cNvSpPr>
                <a:spLocks noChangeAspect="1" noChangeShapeType="1"/>
              </p:cNvSpPr>
              <p:nvPr/>
            </p:nvSpPr>
            <p:spPr bwMode="auto">
              <a:xfrm>
                <a:off x="1584" y="3197"/>
                <a:ext cx="4112" cy="0"/>
              </a:xfrm>
              <a:prstGeom prst="line">
                <a:avLst/>
              </a:prstGeom>
              <a:noFill/>
              <a:ln w="12700">
                <a:solidFill>
                  <a:schemeClr val="tx1"/>
                </a:solidFill>
                <a:round/>
                <a:headEnd/>
                <a:tailEnd/>
              </a:ln>
              <a:effectLst/>
            </p:spPr>
            <p:txBody>
              <a:bodyPr wrap="none" anchor="ctr"/>
              <a:lstStyle/>
              <a:p>
                <a:endParaRPr lang="en-US" dirty="0"/>
              </a:p>
            </p:txBody>
          </p:sp>
          <p:sp>
            <p:nvSpPr>
              <p:cNvPr id="218138" name="Line 26"/>
              <p:cNvSpPr>
                <a:spLocks noChangeAspect="1" noChangeShapeType="1"/>
              </p:cNvSpPr>
              <p:nvPr/>
            </p:nvSpPr>
            <p:spPr bwMode="auto">
              <a:xfrm>
                <a:off x="1584" y="3466"/>
                <a:ext cx="4112" cy="0"/>
              </a:xfrm>
              <a:prstGeom prst="line">
                <a:avLst/>
              </a:prstGeom>
              <a:noFill/>
              <a:ln w="12700">
                <a:solidFill>
                  <a:schemeClr val="tx1"/>
                </a:solidFill>
                <a:round/>
                <a:headEnd/>
                <a:tailEnd/>
              </a:ln>
              <a:effectLst/>
            </p:spPr>
            <p:txBody>
              <a:bodyPr wrap="none" anchor="ctr"/>
              <a:lstStyle/>
              <a:p>
                <a:endParaRPr lang="en-US" dirty="0"/>
              </a:p>
            </p:txBody>
          </p:sp>
        </p:grpSp>
        <p:sp>
          <p:nvSpPr>
            <p:cNvPr id="218139" name="Oval 27"/>
            <p:cNvSpPr>
              <a:spLocks noChangeAspect="1" noChangeArrowheads="1"/>
            </p:cNvSpPr>
            <p:nvPr/>
          </p:nvSpPr>
          <p:spPr bwMode="auto">
            <a:xfrm>
              <a:off x="1772" y="1932"/>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0" name="Oval 28"/>
            <p:cNvSpPr>
              <a:spLocks noChangeAspect="1" noChangeArrowheads="1"/>
            </p:cNvSpPr>
            <p:nvPr/>
          </p:nvSpPr>
          <p:spPr bwMode="auto">
            <a:xfrm>
              <a:off x="5314" y="1932"/>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1" name="Oval 29"/>
            <p:cNvSpPr>
              <a:spLocks noChangeAspect="1" noChangeArrowheads="1"/>
            </p:cNvSpPr>
            <p:nvPr/>
          </p:nvSpPr>
          <p:spPr bwMode="auto">
            <a:xfrm>
              <a:off x="3550" y="21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2" name="Oval 30"/>
            <p:cNvSpPr>
              <a:spLocks noChangeAspect="1" noChangeArrowheads="1"/>
            </p:cNvSpPr>
            <p:nvPr/>
          </p:nvSpPr>
          <p:spPr bwMode="auto">
            <a:xfrm>
              <a:off x="5314" y="21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3" name="Oval 31"/>
            <p:cNvSpPr>
              <a:spLocks noChangeAspect="1" noChangeArrowheads="1"/>
            </p:cNvSpPr>
            <p:nvPr/>
          </p:nvSpPr>
          <p:spPr bwMode="auto">
            <a:xfrm>
              <a:off x="4140" y="245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4" name="Oval 32"/>
            <p:cNvSpPr>
              <a:spLocks noChangeAspect="1" noChangeArrowheads="1"/>
            </p:cNvSpPr>
            <p:nvPr/>
          </p:nvSpPr>
          <p:spPr bwMode="auto">
            <a:xfrm>
              <a:off x="5314" y="3241"/>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5" name="Oval 33"/>
            <p:cNvSpPr>
              <a:spLocks noChangeAspect="1" noChangeArrowheads="1"/>
            </p:cNvSpPr>
            <p:nvPr/>
          </p:nvSpPr>
          <p:spPr bwMode="auto">
            <a:xfrm>
              <a:off x="3549" y="2983"/>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6" name="Oval 34"/>
            <p:cNvSpPr>
              <a:spLocks noChangeAspect="1" noChangeArrowheads="1"/>
            </p:cNvSpPr>
            <p:nvPr/>
          </p:nvSpPr>
          <p:spPr bwMode="auto">
            <a:xfrm>
              <a:off x="5314" y="2982"/>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7" name="Oval 35"/>
            <p:cNvSpPr>
              <a:spLocks noChangeAspect="1" noChangeArrowheads="1"/>
            </p:cNvSpPr>
            <p:nvPr/>
          </p:nvSpPr>
          <p:spPr bwMode="auto">
            <a:xfrm>
              <a:off x="4142" y="2982"/>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48" name="Oval 36"/>
            <p:cNvSpPr>
              <a:spLocks noChangeAspect="1" noChangeArrowheads="1"/>
            </p:cNvSpPr>
            <p:nvPr/>
          </p:nvSpPr>
          <p:spPr bwMode="auto">
            <a:xfrm>
              <a:off x="1825" y="3293"/>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49" name="Oval 37"/>
            <p:cNvSpPr>
              <a:spLocks noChangeAspect="1" noChangeArrowheads="1"/>
            </p:cNvSpPr>
            <p:nvPr/>
          </p:nvSpPr>
          <p:spPr bwMode="auto">
            <a:xfrm>
              <a:off x="2077" y="1931"/>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50" name="Oval 38"/>
            <p:cNvSpPr>
              <a:spLocks noChangeAspect="1" noChangeArrowheads="1"/>
            </p:cNvSpPr>
            <p:nvPr/>
          </p:nvSpPr>
          <p:spPr bwMode="auto">
            <a:xfrm>
              <a:off x="2129" y="3293"/>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51" name="Oval 39"/>
            <p:cNvSpPr>
              <a:spLocks noChangeAspect="1" noChangeArrowheads="1"/>
            </p:cNvSpPr>
            <p:nvPr/>
          </p:nvSpPr>
          <p:spPr bwMode="auto">
            <a:xfrm>
              <a:off x="2129" y="3035"/>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52" name="Oval 40"/>
            <p:cNvSpPr>
              <a:spLocks noChangeAspect="1" noChangeArrowheads="1"/>
            </p:cNvSpPr>
            <p:nvPr/>
          </p:nvSpPr>
          <p:spPr bwMode="auto">
            <a:xfrm>
              <a:off x="2964" y="21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53" name="Oval 41"/>
            <p:cNvSpPr>
              <a:spLocks noChangeAspect="1" noChangeArrowheads="1"/>
            </p:cNvSpPr>
            <p:nvPr/>
          </p:nvSpPr>
          <p:spPr bwMode="auto">
            <a:xfrm>
              <a:off x="2964" y="245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54" name="Oval 42"/>
            <p:cNvSpPr>
              <a:spLocks noChangeAspect="1" noChangeArrowheads="1"/>
            </p:cNvSpPr>
            <p:nvPr/>
          </p:nvSpPr>
          <p:spPr bwMode="auto">
            <a:xfrm>
              <a:off x="2964" y="272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55" name="Oval 43"/>
            <p:cNvSpPr>
              <a:spLocks noChangeAspect="1" noChangeArrowheads="1"/>
            </p:cNvSpPr>
            <p:nvPr/>
          </p:nvSpPr>
          <p:spPr bwMode="auto">
            <a:xfrm>
              <a:off x="3017" y="3035"/>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56" name="Oval 44"/>
            <p:cNvSpPr>
              <a:spLocks noChangeAspect="1" noChangeArrowheads="1"/>
            </p:cNvSpPr>
            <p:nvPr/>
          </p:nvSpPr>
          <p:spPr bwMode="auto">
            <a:xfrm>
              <a:off x="3017"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57" name="Oval 45"/>
            <p:cNvSpPr>
              <a:spLocks noChangeAspect="1" noChangeArrowheads="1"/>
            </p:cNvSpPr>
            <p:nvPr/>
          </p:nvSpPr>
          <p:spPr bwMode="auto">
            <a:xfrm>
              <a:off x="3253" y="272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58" name="Oval 46"/>
            <p:cNvSpPr>
              <a:spLocks noChangeAspect="1" noChangeArrowheads="1"/>
            </p:cNvSpPr>
            <p:nvPr/>
          </p:nvSpPr>
          <p:spPr bwMode="auto">
            <a:xfrm>
              <a:off x="3305"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59" name="Oval 47"/>
            <p:cNvSpPr>
              <a:spLocks noChangeAspect="1" noChangeArrowheads="1"/>
            </p:cNvSpPr>
            <p:nvPr/>
          </p:nvSpPr>
          <p:spPr bwMode="auto">
            <a:xfrm>
              <a:off x="3602"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0" name="Oval 48"/>
            <p:cNvSpPr>
              <a:spLocks noChangeAspect="1" noChangeArrowheads="1"/>
            </p:cNvSpPr>
            <p:nvPr/>
          </p:nvSpPr>
          <p:spPr bwMode="auto">
            <a:xfrm>
              <a:off x="3892"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1" name="Oval 49"/>
            <p:cNvSpPr>
              <a:spLocks noChangeAspect="1" noChangeArrowheads="1"/>
            </p:cNvSpPr>
            <p:nvPr/>
          </p:nvSpPr>
          <p:spPr bwMode="auto">
            <a:xfrm>
              <a:off x="5020" y="3231"/>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62" name="Oval 50"/>
            <p:cNvSpPr>
              <a:spLocks noChangeAspect="1" noChangeArrowheads="1"/>
            </p:cNvSpPr>
            <p:nvPr/>
          </p:nvSpPr>
          <p:spPr bwMode="auto">
            <a:xfrm>
              <a:off x="5072"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3" name="Oval 51"/>
            <p:cNvSpPr>
              <a:spLocks noChangeAspect="1" noChangeArrowheads="1"/>
            </p:cNvSpPr>
            <p:nvPr/>
          </p:nvSpPr>
          <p:spPr bwMode="auto">
            <a:xfrm>
              <a:off x="2372" y="21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64" name="Oval 52"/>
            <p:cNvSpPr>
              <a:spLocks noChangeAspect="1" noChangeArrowheads="1"/>
            </p:cNvSpPr>
            <p:nvPr/>
          </p:nvSpPr>
          <p:spPr bwMode="auto">
            <a:xfrm>
              <a:off x="2424"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5" name="Oval 53"/>
            <p:cNvSpPr>
              <a:spLocks noChangeAspect="1" noChangeArrowheads="1"/>
            </p:cNvSpPr>
            <p:nvPr/>
          </p:nvSpPr>
          <p:spPr bwMode="auto">
            <a:xfrm>
              <a:off x="2424" y="3035"/>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6" name="Oval 54"/>
            <p:cNvSpPr>
              <a:spLocks noChangeAspect="1" noChangeArrowheads="1"/>
            </p:cNvSpPr>
            <p:nvPr/>
          </p:nvSpPr>
          <p:spPr bwMode="auto">
            <a:xfrm>
              <a:off x="3602" y="2773"/>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67" name="Oval 55"/>
            <p:cNvSpPr>
              <a:spLocks noChangeAspect="1" noChangeArrowheads="1"/>
            </p:cNvSpPr>
            <p:nvPr/>
          </p:nvSpPr>
          <p:spPr bwMode="auto">
            <a:xfrm>
              <a:off x="2661" y="21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68" name="Oval 56"/>
            <p:cNvSpPr>
              <a:spLocks noChangeAspect="1" noChangeArrowheads="1"/>
            </p:cNvSpPr>
            <p:nvPr/>
          </p:nvSpPr>
          <p:spPr bwMode="auto">
            <a:xfrm>
              <a:off x="2660" y="245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69" name="Oval 57"/>
            <p:cNvSpPr>
              <a:spLocks noChangeAspect="1" noChangeArrowheads="1"/>
            </p:cNvSpPr>
            <p:nvPr/>
          </p:nvSpPr>
          <p:spPr bwMode="auto">
            <a:xfrm>
              <a:off x="2660" y="2720"/>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70" name="Oval 58"/>
            <p:cNvSpPr>
              <a:spLocks noChangeAspect="1" noChangeArrowheads="1"/>
            </p:cNvSpPr>
            <p:nvPr/>
          </p:nvSpPr>
          <p:spPr bwMode="auto">
            <a:xfrm>
              <a:off x="2713" y="3035"/>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71" name="Oval 59"/>
            <p:cNvSpPr>
              <a:spLocks noChangeAspect="1" noChangeArrowheads="1"/>
            </p:cNvSpPr>
            <p:nvPr/>
          </p:nvSpPr>
          <p:spPr bwMode="auto">
            <a:xfrm>
              <a:off x="2713" y="1984"/>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72" name="Oval 60"/>
            <p:cNvSpPr>
              <a:spLocks noChangeAspect="1" noChangeArrowheads="1"/>
            </p:cNvSpPr>
            <p:nvPr/>
          </p:nvSpPr>
          <p:spPr bwMode="auto">
            <a:xfrm>
              <a:off x="4764" y="3286"/>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73" name="Oval 61"/>
            <p:cNvSpPr>
              <a:spLocks noChangeAspect="1" noChangeArrowheads="1"/>
            </p:cNvSpPr>
            <p:nvPr/>
          </p:nvSpPr>
          <p:spPr bwMode="auto">
            <a:xfrm>
              <a:off x="4428" y="245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74" name="Oval 62"/>
            <p:cNvSpPr>
              <a:spLocks noChangeAspect="1" noChangeArrowheads="1"/>
            </p:cNvSpPr>
            <p:nvPr/>
          </p:nvSpPr>
          <p:spPr bwMode="auto">
            <a:xfrm>
              <a:off x="4428" y="2984"/>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75" name="Oval 63"/>
            <p:cNvSpPr>
              <a:spLocks noChangeAspect="1" noChangeArrowheads="1"/>
            </p:cNvSpPr>
            <p:nvPr/>
          </p:nvSpPr>
          <p:spPr bwMode="auto">
            <a:xfrm>
              <a:off x="3604" y="2502"/>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76" name="Oval 64"/>
            <p:cNvSpPr>
              <a:spLocks noChangeAspect="1" noChangeArrowheads="1"/>
            </p:cNvSpPr>
            <p:nvPr/>
          </p:nvSpPr>
          <p:spPr bwMode="auto">
            <a:xfrm>
              <a:off x="3259" y="2446"/>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77" name="Oval 65"/>
            <p:cNvSpPr>
              <a:spLocks noChangeAspect="1" noChangeArrowheads="1"/>
            </p:cNvSpPr>
            <p:nvPr/>
          </p:nvSpPr>
          <p:spPr bwMode="auto">
            <a:xfrm>
              <a:off x="3312" y="3032"/>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78" name="Oval 66"/>
            <p:cNvSpPr>
              <a:spLocks noChangeAspect="1" noChangeArrowheads="1"/>
            </p:cNvSpPr>
            <p:nvPr/>
          </p:nvSpPr>
          <p:spPr bwMode="auto">
            <a:xfrm>
              <a:off x="5312" y="2447"/>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79" name="Oval 67"/>
            <p:cNvSpPr>
              <a:spLocks noChangeAspect="1" noChangeArrowheads="1"/>
            </p:cNvSpPr>
            <p:nvPr/>
          </p:nvSpPr>
          <p:spPr bwMode="auto">
            <a:xfrm>
              <a:off x="5311" y="2712"/>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80" name="Line 68"/>
            <p:cNvSpPr>
              <a:spLocks noChangeAspect="1" noChangeShapeType="1"/>
            </p:cNvSpPr>
            <p:nvPr/>
          </p:nvSpPr>
          <p:spPr bwMode="auto">
            <a:xfrm>
              <a:off x="1736" y="1920"/>
              <a:ext cx="3831" cy="0"/>
            </a:xfrm>
            <a:prstGeom prst="line">
              <a:avLst/>
            </a:prstGeom>
            <a:noFill/>
            <a:ln w="12700">
              <a:solidFill>
                <a:schemeClr val="tx1"/>
              </a:solidFill>
              <a:round/>
              <a:headEnd/>
              <a:tailEnd/>
            </a:ln>
            <a:effectLst/>
          </p:spPr>
          <p:txBody>
            <a:bodyPr wrap="none" anchor="ctr"/>
            <a:lstStyle/>
            <a:p>
              <a:endParaRPr lang="en-US" dirty="0"/>
            </a:p>
          </p:txBody>
        </p:sp>
        <p:sp>
          <p:nvSpPr>
            <p:cNvPr id="218181" name="Line 69"/>
            <p:cNvSpPr>
              <a:spLocks noChangeAspect="1" noChangeShapeType="1"/>
            </p:cNvSpPr>
            <p:nvPr/>
          </p:nvSpPr>
          <p:spPr bwMode="auto">
            <a:xfrm>
              <a:off x="1736" y="3482"/>
              <a:ext cx="3831" cy="0"/>
            </a:xfrm>
            <a:prstGeom prst="line">
              <a:avLst/>
            </a:prstGeom>
            <a:noFill/>
            <a:ln w="12700">
              <a:solidFill>
                <a:schemeClr val="tx1"/>
              </a:solidFill>
              <a:round/>
              <a:headEnd/>
              <a:tailEnd/>
            </a:ln>
            <a:effectLst/>
          </p:spPr>
          <p:txBody>
            <a:bodyPr wrap="none" anchor="ctr"/>
            <a:lstStyle/>
            <a:p>
              <a:endParaRPr lang="en-US" dirty="0"/>
            </a:p>
          </p:txBody>
        </p:sp>
        <p:sp>
          <p:nvSpPr>
            <p:cNvPr id="218182" name="Oval 70"/>
            <p:cNvSpPr>
              <a:spLocks noChangeAspect="1" noChangeArrowheads="1"/>
            </p:cNvSpPr>
            <p:nvPr/>
          </p:nvSpPr>
          <p:spPr bwMode="auto">
            <a:xfrm>
              <a:off x="4137" y="3511"/>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83" name="Oval 71"/>
            <p:cNvSpPr>
              <a:spLocks noChangeAspect="1" noChangeArrowheads="1"/>
            </p:cNvSpPr>
            <p:nvPr/>
          </p:nvSpPr>
          <p:spPr bwMode="auto">
            <a:xfrm>
              <a:off x="4423" y="3513"/>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84" name="Line 72"/>
            <p:cNvSpPr>
              <a:spLocks noChangeAspect="1" noChangeShapeType="1"/>
            </p:cNvSpPr>
            <p:nvPr/>
          </p:nvSpPr>
          <p:spPr bwMode="auto">
            <a:xfrm>
              <a:off x="1735" y="3738"/>
              <a:ext cx="3831" cy="0"/>
            </a:xfrm>
            <a:prstGeom prst="line">
              <a:avLst/>
            </a:prstGeom>
            <a:noFill/>
            <a:ln w="12700">
              <a:solidFill>
                <a:schemeClr val="tx1"/>
              </a:solidFill>
              <a:round/>
              <a:headEnd/>
              <a:tailEnd/>
            </a:ln>
            <a:effectLst/>
          </p:spPr>
          <p:txBody>
            <a:bodyPr wrap="none" anchor="ctr"/>
            <a:lstStyle/>
            <a:p>
              <a:endParaRPr lang="en-US" dirty="0"/>
            </a:p>
          </p:txBody>
        </p:sp>
        <p:sp>
          <p:nvSpPr>
            <p:cNvPr id="218185" name="Oval 73"/>
            <p:cNvSpPr>
              <a:spLocks noChangeAspect="1" noChangeArrowheads="1"/>
            </p:cNvSpPr>
            <p:nvPr/>
          </p:nvSpPr>
          <p:spPr bwMode="auto">
            <a:xfrm>
              <a:off x="2368" y="3845"/>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86" name="Oval 74"/>
            <p:cNvSpPr>
              <a:spLocks noChangeAspect="1" noChangeArrowheads="1"/>
            </p:cNvSpPr>
            <p:nvPr/>
          </p:nvSpPr>
          <p:spPr bwMode="auto">
            <a:xfrm>
              <a:off x="2661" y="3845"/>
              <a:ext cx="209" cy="209"/>
            </a:xfrm>
            <a:prstGeom prst="ellipse">
              <a:avLst/>
            </a:prstGeom>
            <a:solidFill>
              <a:srgbClr val="FF0000"/>
            </a:solidFill>
            <a:ln w="12700">
              <a:solidFill>
                <a:schemeClr val="tx1"/>
              </a:solidFill>
              <a:round/>
              <a:headEnd/>
              <a:tailEnd/>
            </a:ln>
            <a:effectLst/>
          </p:spPr>
          <p:txBody>
            <a:bodyPr wrap="none" anchor="ctr"/>
            <a:lstStyle/>
            <a:p>
              <a:endParaRPr lang="en-US" dirty="0"/>
            </a:p>
          </p:txBody>
        </p:sp>
        <p:sp>
          <p:nvSpPr>
            <p:cNvPr id="218187" name="Oval 75"/>
            <p:cNvSpPr>
              <a:spLocks noChangeAspect="1" noChangeArrowheads="1"/>
            </p:cNvSpPr>
            <p:nvPr/>
          </p:nvSpPr>
          <p:spPr bwMode="auto">
            <a:xfrm>
              <a:off x="1832" y="3898"/>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sp>
          <p:nvSpPr>
            <p:cNvPr id="218188" name="Oval 76"/>
            <p:cNvSpPr>
              <a:spLocks noChangeAspect="1" noChangeArrowheads="1"/>
            </p:cNvSpPr>
            <p:nvPr/>
          </p:nvSpPr>
          <p:spPr bwMode="auto">
            <a:xfrm>
              <a:off x="3312" y="3898"/>
              <a:ext cx="104" cy="104"/>
            </a:xfrm>
            <a:prstGeom prst="ellipse">
              <a:avLst/>
            </a:prstGeom>
            <a:solidFill>
              <a:srgbClr val="00FF00"/>
            </a:solidFill>
            <a:ln w="12700">
              <a:solidFill>
                <a:schemeClr val="tx1"/>
              </a:solidFill>
              <a:round/>
              <a:headEnd/>
              <a:tailEnd/>
            </a:ln>
            <a:effectLst/>
          </p:spPr>
          <p:txBody>
            <a:bodyPr wrap="none" anchor="ctr"/>
            <a:lstStyle/>
            <a:p>
              <a:endParaRPr lang="en-US" dirty="0"/>
            </a:p>
          </p:txBody>
        </p:sp>
      </p:grpSp>
      <p:sp>
        <p:nvSpPr>
          <p:cNvPr id="218189" name="Line 77"/>
          <p:cNvSpPr>
            <a:spLocks noChangeShapeType="1"/>
          </p:cNvSpPr>
          <p:nvPr/>
        </p:nvSpPr>
        <p:spPr bwMode="auto">
          <a:xfrm>
            <a:off x="1081088" y="1538288"/>
            <a:ext cx="2265362" cy="1765300"/>
          </a:xfrm>
          <a:prstGeom prst="line">
            <a:avLst/>
          </a:prstGeom>
          <a:noFill/>
          <a:ln w="38100">
            <a:solidFill>
              <a:schemeClr val="tx1"/>
            </a:solidFill>
            <a:round/>
            <a:headEnd/>
            <a:tailEnd/>
          </a:ln>
          <a:effectLst/>
        </p:spPr>
        <p:txBody>
          <a:bodyPr/>
          <a:lstStyle/>
          <a:p>
            <a:endParaRPr lang="en-US" dirty="0"/>
          </a:p>
        </p:txBody>
      </p:sp>
      <p:sp>
        <p:nvSpPr>
          <p:cNvPr id="218190" name="Text Box 78"/>
          <p:cNvSpPr txBox="1">
            <a:spLocks noChangeArrowheads="1"/>
          </p:cNvSpPr>
          <p:nvPr/>
        </p:nvSpPr>
        <p:spPr bwMode="auto">
          <a:xfrm>
            <a:off x="2173288" y="1604963"/>
            <a:ext cx="931665" cy="584775"/>
          </a:xfrm>
          <a:prstGeom prst="rect">
            <a:avLst/>
          </a:prstGeom>
          <a:noFill/>
          <a:ln w="9525">
            <a:noFill/>
            <a:miter lim="800000"/>
            <a:headEnd/>
            <a:tailEnd/>
          </a:ln>
          <a:effectLst/>
        </p:spPr>
        <p:txBody>
          <a:bodyPr wrap="none">
            <a:spAutoFit/>
          </a:bodyPr>
          <a:lstStyle/>
          <a:p>
            <a:r>
              <a:rPr lang="en-US" sz="3200" b="1" i="1" dirty="0">
                <a:solidFill>
                  <a:srgbClr val="0033CC"/>
                </a:solidFill>
                <a:latin typeface="Tahoma" pitchFamily="34" charset="0"/>
              </a:rPr>
              <a:t>Log</a:t>
            </a:r>
          </a:p>
        </p:txBody>
      </p:sp>
      <p:sp>
        <p:nvSpPr>
          <p:cNvPr id="218191" name="Text Box 79"/>
          <p:cNvSpPr txBox="1">
            <a:spLocks noChangeArrowheads="1"/>
          </p:cNvSpPr>
          <p:nvPr/>
        </p:nvSpPr>
        <p:spPr bwMode="auto">
          <a:xfrm>
            <a:off x="452788" y="2568575"/>
            <a:ext cx="1970411" cy="584775"/>
          </a:xfrm>
          <a:prstGeom prst="rect">
            <a:avLst/>
          </a:prstGeom>
          <a:noFill/>
          <a:ln w="9525">
            <a:noFill/>
            <a:miter lim="800000"/>
            <a:headEnd/>
            <a:tailEnd/>
          </a:ln>
          <a:effectLst/>
        </p:spPr>
        <p:txBody>
          <a:bodyPr wrap="none">
            <a:spAutoFit/>
          </a:bodyPr>
          <a:lstStyle/>
          <a:p>
            <a:r>
              <a:rPr lang="en-US" sz="3200" b="1" i="1" dirty="0">
                <a:solidFill>
                  <a:srgbClr val="0033CC"/>
                </a:solidFill>
                <a:latin typeface="Tahoma" pitchFamily="34" charset="0"/>
              </a:rPr>
              <a:t>Property</a:t>
            </a:r>
          </a:p>
        </p:txBody>
      </p:sp>
      <p:sp>
        <p:nvSpPr>
          <p:cNvPr id="79"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smtClean="0">
                <a:ln>
                  <a:noFill/>
                </a:ln>
                <a:solidFill>
                  <a:schemeClr val="tx1"/>
                </a:solidFill>
                <a:effectLst/>
                <a:uLnTx/>
                <a:uFillTx/>
                <a:latin typeface="Tahoma" pitchFamily="34" charset="0"/>
                <a:ea typeface="+mn-ea"/>
                <a:cs typeface="Tahoma" pitchFamily="34" charset="0"/>
              </a:rPr>
              <a:t>Courtesy of ExxonMobil</a:t>
            </a:r>
            <a:endParaRPr kumimoji="0" lang="en-US" altLang="en-US" sz="1100" b="1" i="0" u="none" strike="noStrike" kern="1200" cap="none" spc="0" normalizeH="0" baseline="0" noProof="0">
              <a:ln>
                <a:noFill/>
              </a:ln>
              <a:solidFill>
                <a:schemeClr val="tx1"/>
              </a:solidFill>
              <a:effectLst/>
              <a:uLnTx/>
              <a:uFillTx/>
              <a:latin typeface="Tahoma" pitchFamily="34" charset="0"/>
              <a:ea typeface="+mn-ea"/>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en-US" dirty="0"/>
              <a:t>Overview of </a:t>
            </a:r>
            <a:r>
              <a:rPr lang="en-US" dirty="0" smtClean="0"/>
              <a:t>Five Key </a:t>
            </a:r>
            <a:r>
              <a:rPr lang="en-US" dirty="0"/>
              <a:t>Logs</a:t>
            </a:r>
          </a:p>
        </p:txBody>
      </p:sp>
      <p:sp>
        <p:nvSpPr>
          <p:cNvPr id="215044" name="Rectangle 4"/>
          <p:cNvSpPr>
            <a:spLocks noGrp="1" noChangeArrowheads="1"/>
          </p:cNvSpPr>
          <p:nvPr>
            <p:ph type="body" idx="4294967295"/>
          </p:nvPr>
        </p:nvSpPr>
        <p:spPr>
          <a:xfrm>
            <a:off x="783770" y="1543050"/>
            <a:ext cx="7718962" cy="3721100"/>
          </a:xfrm>
          <a:noFill/>
          <a:ln/>
        </p:spPr>
        <p:txBody>
          <a:bodyPr/>
          <a:lstStyle/>
          <a:p>
            <a:pPr marL="609600" indent="-609600">
              <a:spcBef>
                <a:spcPct val="40000"/>
              </a:spcBef>
              <a:buFontTx/>
              <a:buAutoNum type="arabicPeriod"/>
            </a:pPr>
            <a:r>
              <a:rPr lang="en-US" sz="3000" b="1" dirty="0"/>
              <a:t>Caliper</a:t>
            </a:r>
            <a:r>
              <a:rPr lang="en-US" sz="2800" dirty="0"/>
              <a:t> – </a:t>
            </a:r>
            <a:r>
              <a:rPr lang="en-US" sz="2400" dirty="0"/>
              <a:t>measures borehole size</a:t>
            </a:r>
          </a:p>
          <a:p>
            <a:pPr marL="609600" indent="-609600">
              <a:spcBef>
                <a:spcPct val="40000"/>
              </a:spcBef>
              <a:buFontTx/>
              <a:buAutoNum type="arabicPeriod"/>
            </a:pPr>
            <a:r>
              <a:rPr lang="en-US" sz="3000" b="1" dirty="0"/>
              <a:t>Lithology Logs</a:t>
            </a:r>
            <a:r>
              <a:rPr lang="en-US" sz="2800" b="1" dirty="0"/>
              <a:t> </a:t>
            </a:r>
            <a:r>
              <a:rPr lang="en-US" sz="2800" dirty="0"/>
              <a:t>– </a:t>
            </a:r>
            <a:r>
              <a:rPr lang="en-US" sz="2400" dirty="0"/>
              <a:t>differentiate sands</a:t>
            </a:r>
          </a:p>
          <a:p>
            <a:pPr marL="609600" indent="-609600">
              <a:spcBef>
                <a:spcPct val="40000"/>
              </a:spcBef>
              <a:buFontTx/>
              <a:buAutoNum type="arabicPeriod"/>
            </a:pPr>
            <a:r>
              <a:rPr lang="en-US" sz="3000" b="1" dirty="0"/>
              <a:t>Porosity Logs</a:t>
            </a:r>
            <a:r>
              <a:rPr lang="en-US" sz="2800" b="1" dirty="0"/>
              <a:t> </a:t>
            </a:r>
            <a:r>
              <a:rPr lang="en-US" sz="2800" dirty="0"/>
              <a:t>– </a:t>
            </a:r>
            <a:r>
              <a:rPr lang="en-US" sz="2400" dirty="0"/>
              <a:t>porosity &amp; fluid types</a:t>
            </a:r>
          </a:p>
          <a:p>
            <a:pPr marL="609600" indent="-609600">
              <a:spcBef>
                <a:spcPct val="40000"/>
              </a:spcBef>
              <a:buFontTx/>
              <a:buAutoNum type="arabicPeriod"/>
            </a:pPr>
            <a:r>
              <a:rPr lang="en-US" sz="3000" b="1" dirty="0" smtClean="0"/>
              <a:t>Velocity Logs</a:t>
            </a:r>
            <a:r>
              <a:rPr lang="en-US" sz="2800" dirty="0" smtClean="0"/>
              <a:t> </a:t>
            </a:r>
            <a:r>
              <a:rPr lang="en-US" sz="2800" dirty="0"/>
              <a:t>– </a:t>
            </a:r>
            <a:r>
              <a:rPr lang="en-US" sz="2400" dirty="0"/>
              <a:t>relate well to </a:t>
            </a:r>
            <a:r>
              <a:rPr lang="en-US" sz="2400" dirty="0" smtClean="0"/>
              <a:t>seismic data</a:t>
            </a:r>
            <a:endParaRPr lang="en-US" sz="2400" dirty="0"/>
          </a:p>
          <a:p>
            <a:pPr marL="609600" indent="-609600">
              <a:spcBef>
                <a:spcPct val="40000"/>
              </a:spcBef>
              <a:buFontTx/>
              <a:buAutoNum type="arabicPeriod"/>
            </a:pPr>
            <a:r>
              <a:rPr lang="en-US" sz="3000" b="1" dirty="0"/>
              <a:t>Resistivity Logs</a:t>
            </a:r>
            <a:r>
              <a:rPr lang="en-US" sz="2800" b="1" dirty="0"/>
              <a:t> </a:t>
            </a:r>
            <a:r>
              <a:rPr lang="en-US" sz="2800" dirty="0"/>
              <a:t>– </a:t>
            </a:r>
            <a:r>
              <a:rPr lang="en-US" sz="2400" dirty="0"/>
              <a:t>Identify HC zones</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en-US" dirty="0"/>
              <a:t>Borehole Size</a:t>
            </a:r>
          </a:p>
        </p:txBody>
      </p:sp>
      <p:sp>
        <p:nvSpPr>
          <p:cNvPr id="216068" name="Rectangle 4"/>
          <p:cNvSpPr>
            <a:spLocks noChangeArrowheads="1"/>
          </p:cNvSpPr>
          <p:nvPr/>
        </p:nvSpPr>
        <p:spPr bwMode="auto">
          <a:xfrm>
            <a:off x="650875" y="1063625"/>
            <a:ext cx="4752975" cy="4114800"/>
          </a:xfrm>
          <a:prstGeom prst="rect">
            <a:avLst/>
          </a:prstGeom>
          <a:noFill/>
          <a:ln w="12700">
            <a:noFill/>
            <a:miter lim="800000"/>
            <a:headEnd/>
            <a:tailEnd/>
          </a:ln>
          <a:effectLst/>
        </p:spPr>
        <p:txBody>
          <a:bodyPr lIns="90488" tIns="44450" rIns="90488" bIns="44450"/>
          <a:lstStyle/>
          <a:p>
            <a:pPr>
              <a:spcBef>
                <a:spcPct val="20000"/>
              </a:spcBef>
            </a:pPr>
            <a:r>
              <a:rPr lang="en-US" sz="2000" b="1" dirty="0">
                <a:latin typeface="Tahoma" pitchFamily="34" charset="0"/>
              </a:rPr>
              <a:t>Borehole size is set by the drill bit, but it is influenced by:</a:t>
            </a:r>
          </a:p>
          <a:p>
            <a:pPr>
              <a:spcBef>
                <a:spcPct val="20000"/>
              </a:spcBef>
            </a:pPr>
            <a:endParaRPr lang="en-US" sz="900" b="1" dirty="0">
              <a:latin typeface="Tahoma" pitchFamily="34" charset="0"/>
            </a:endParaRPr>
          </a:p>
          <a:p>
            <a:pPr>
              <a:spcBef>
                <a:spcPct val="20000"/>
              </a:spcBef>
              <a:buFontTx/>
              <a:buChar char="•"/>
            </a:pPr>
            <a:r>
              <a:rPr lang="en-US" sz="2000" b="1" dirty="0">
                <a:latin typeface="Tahoma" pitchFamily="34" charset="0"/>
              </a:rPr>
              <a:t> Changes in stress state</a:t>
            </a:r>
          </a:p>
          <a:p>
            <a:pPr marL="742950" lvl="1" indent="-285750">
              <a:spcBef>
                <a:spcPct val="20000"/>
              </a:spcBef>
              <a:buFontTx/>
              <a:buChar char="–"/>
            </a:pPr>
            <a:r>
              <a:rPr lang="en-US" sz="2000" dirty="0">
                <a:latin typeface="Tahoma" pitchFamily="34" charset="0"/>
              </a:rPr>
              <a:t>borehole breakout</a:t>
            </a:r>
          </a:p>
          <a:p>
            <a:pPr marL="742950" lvl="1" indent="-285750">
              <a:spcBef>
                <a:spcPct val="20000"/>
              </a:spcBef>
              <a:buFontTx/>
              <a:buChar char="–"/>
            </a:pPr>
            <a:r>
              <a:rPr lang="en-US" sz="2000" dirty="0">
                <a:latin typeface="Tahoma" pitchFamily="34" charset="0"/>
              </a:rPr>
              <a:t>induced fracturing</a:t>
            </a:r>
          </a:p>
          <a:p>
            <a:pPr marL="742950" lvl="1" indent="-285750">
              <a:spcBef>
                <a:spcPct val="20000"/>
              </a:spcBef>
              <a:buFontTx/>
              <a:buChar char="–"/>
            </a:pPr>
            <a:r>
              <a:rPr lang="en-US" sz="2000" dirty="0">
                <a:latin typeface="Tahoma" pitchFamily="34" charset="0"/>
              </a:rPr>
              <a:t>creep of salt</a:t>
            </a:r>
          </a:p>
          <a:p>
            <a:pPr>
              <a:spcBef>
                <a:spcPct val="20000"/>
              </a:spcBef>
              <a:buFontTx/>
              <a:buChar char="•"/>
            </a:pPr>
            <a:endParaRPr lang="en-US" sz="900" b="1" dirty="0">
              <a:latin typeface="Tahoma" pitchFamily="34" charset="0"/>
            </a:endParaRPr>
          </a:p>
          <a:p>
            <a:pPr>
              <a:spcBef>
                <a:spcPct val="20000"/>
              </a:spcBef>
              <a:buFontTx/>
              <a:buChar char="•"/>
            </a:pPr>
            <a:r>
              <a:rPr lang="en-US" sz="2000" b="1" dirty="0">
                <a:latin typeface="Tahoma" pitchFamily="34" charset="0"/>
              </a:rPr>
              <a:t> Chemical Reactions</a:t>
            </a:r>
          </a:p>
          <a:p>
            <a:pPr marL="742950" lvl="1" indent="-285750">
              <a:spcBef>
                <a:spcPct val="20000"/>
              </a:spcBef>
              <a:buFontTx/>
              <a:buChar char="–"/>
            </a:pPr>
            <a:r>
              <a:rPr lang="en-US" sz="2000" dirty="0">
                <a:latin typeface="Tahoma" pitchFamily="34" charset="0"/>
              </a:rPr>
              <a:t>swelling clays in shales</a:t>
            </a:r>
          </a:p>
          <a:p>
            <a:pPr marL="742950" lvl="1" indent="-285750">
              <a:spcBef>
                <a:spcPct val="20000"/>
              </a:spcBef>
              <a:buFontTx/>
              <a:buChar char="–"/>
            </a:pPr>
            <a:r>
              <a:rPr lang="en-US" sz="2000" dirty="0">
                <a:latin typeface="Tahoma" pitchFamily="34" charset="0"/>
              </a:rPr>
              <a:t>dissolution of salt</a:t>
            </a:r>
          </a:p>
          <a:p>
            <a:pPr marL="742950" lvl="1" indent="-285750">
              <a:spcBef>
                <a:spcPct val="20000"/>
              </a:spcBef>
              <a:buFontTx/>
              <a:buChar char="–"/>
            </a:pPr>
            <a:endParaRPr lang="en-US" sz="900" b="1" dirty="0">
              <a:latin typeface="Tahoma" pitchFamily="34" charset="0"/>
            </a:endParaRPr>
          </a:p>
          <a:p>
            <a:pPr>
              <a:spcBef>
                <a:spcPct val="20000"/>
              </a:spcBef>
              <a:buFontTx/>
              <a:buChar char="•"/>
            </a:pPr>
            <a:r>
              <a:rPr lang="en-US" sz="2000" b="1" dirty="0">
                <a:latin typeface="Tahoma" pitchFamily="34" charset="0"/>
              </a:rPr>
              <a:t> Drilling Process</a:t>
            </a:r>
          </a:p>
          <a:p>
            <a:pPr marL="742950" lvl="1" indent="-285750">
              <a:spcBef>
                <a:spcPct val="20000"/>
              </a:spcBef>
              <a:buFontTx/>
              <a:buChar char="–"/>
            </a:pPr>
            <a:r>
              <a:rPr lang="en-US" sz="2000" dirty="0">
                <a:latin typeface="Tahoma" pitchFamily="34" charset="0"/>
              </a:rPr>
              <a:t>spiral borehole</a:t>
            </a:r>
          </a:p>
          <a:p>
            <a:pPr marL="742950" lvl="1" indent="-285750">
              <a:spcBef>
                <a:spcPct val="20000"/>
              </a:spcBef>
              <a:buFontTx/>
              <a:buChar char="–"/>
            </a:pPr>
            <a:r>
              <a:rPr lang="en-US" sz="2000" dirty="0">
                <a:latin typeface="Tahoma" pitchFamily="34" charset="0"/>
              </a:rPr>
              <a:t>bit marks</a:t>
            </a:r>
          </a:p>
        </p:txBody>
      </p:sp>
      <p:pic>
        <p:nvPicPr>
          <p:cNvPr id="216069" name="Picture 5"/>
          <p:cNvPicPr>
            <a:picLocks noChangeAspect="1" noChangeArrowheads="1"/>
          </p:cNvPicPr>
          <p:nvPr/>
        </p:nvPicPr>
        <p:blipFill>
          <a:blip r:embed="rId3" cstate="print"/>
          <a:srcRect l="30939" r="32361"/>
          <a:stretch>
            <a:fillRect/>
          </a:stretch>
        </p:blipFill>
        <p:spPr bwMode="auto">
          <a:xfrm>
            <a:off x="5568950" y="1001713"/>
            <a:ext cx="2979738" cy="5395912"/>
          </a:xfrm>
          <a:prstGeom prst="rect">
            <a:avLst/>
          </a:prstGeom>
          <a:noFill/>
          <a:ln w="12700">
            <a:noFill/>
            <a:miter lim="800000"/>
            <a:headEnd/>
            <a:tailEnd/>
          </a:ln>
          <a:effectLst/>
        </p:spPr>
      </p:pic>
      <p:sp>
        <p:nvSpPr>
          <p:cNvPr id="216070" name="Freeform 6"/>
          <p:cNvSpPr>
            <a:spLocks/>
          </p:cNvSpPr>
          <p:nvPr/>
        </p:nvSpPr>
        <p:spPr bwMode="auto">
          <a:xfrm>
            <a:off x="6654800" y="1219200"/>
            <a:ext cx="996950" cy="1765300"/>
          </a:xfrm>
          <a:custGeom>
            <a:avLst/>
            <a:gdLst/>
            <a:ahLst/>
            <a:cxnLst>
              <a:cxn ang="0">
                <a:pos x="156" y="1100"/>
              </a:cxn>
              <a:cxn ang="0">
                <a:pos x="88" y="1108"/>
              </a:cxn>
              <a:cxn ang="0">
                <a:pos x="48" y="1100"/>
              </a:cxn>
              <a:cxn ang="0">
                <a:pos x="28" y="1060"/>
              </a:cxn>
              <a:cxn ang="0">
                <a:pos x="24" y="1024"/>
              </a:cxn>
              <a:cxn ang="0">
                <a:pos x="12" y="980"/>
              </a:cxn>
              <a:cxn ang="0">
                <a:pos x="0" y="940"/>
              </a:cxn>
              <a:cxn ang="0">
                <a:pos x="8" y="892"/>
              </a:cxn>
              <a:cxn ang="0">
                <a:pos x="32" y="836"/>
              </a:cxn>
              <a:cxn ang="0">
                <a:pos x="48" y="780"/>
              </a:cxn>
              <a:cxn ang="0">
                <a:pos x="52" y="696"/>
              </a:cxn>
              <a:cxn ang="0">
                <a:pos x="32" y="664"/>
              </a:cxn>
              <a:cxn ang="0">
                <a:pos x="48" y="624"/>
              </a:cxn>
              <a:cxn ang="0">
                <a:pos x="56" y="580"/>
              </a:cxn>
              <a:cxn ang="0">
                <a:pos x="44" y="508"/>
              </a:cxn>
              <a:cxn ang="0">
                <a:pos x="40" y="456"/>
              </a:cxn>
              <a:cxn ang="0">
                <a:pos x="56" y="424"/>
              </a:cxn>
              <a:cxn ang="0">
                <a:pos x="44" y="392"/>
              </a:cxn>
              <a:cxn ang="0">
                <a:pos x="48" y="348"/>
              </a:cxn>
              <a:cxn ang="0">
                <a:pos x="76" y="296"/>
              </a:cxn>
              <a:cxn ang="0">
                <a:pos x="96" y="260"/>
              </a:cxn>
              <a:cxn ang="0">
                <a:pos x="92" y="216"/>
              </a:cxn>
              <a:cxn ang="0">
                <a:pos x="88" y="176"/>
              </a:cxn>
              <a:cxn ang="0">
                <a:pos x="80" y="136"/>
              </a:cxn>
              <a:cxn ang="0">
                <a:pos x="80" y="112"/>
              </a:cxn>
              <a:cxn ang="0">
                <a:pos x="56" y="108"/>
              </a:cxn>
              <a:cxn ang="0">
                <a:pos x="48" y="80"/>
              </a:cxn>
              <a:cxn ang="0">
                <a:pos x="56" y="48"/>
              </a:cxn>
              <a:cxn ang="0">
                <a:pos x="108" y="20"/>
              </a:cxn>
              <a:cxn ang="0">
                <a:pos x="240" y="8"/>
              </a:cxn>
              <a:cxn ang="0">
                <a:pos x="320" y="0"/>
              </a:cxn>
              <a:cxn ang="0">
                <a:pos x="492" y="4"/>
              </a:cxn>
              <a:cxn ang="0">
                <a:pos x="556" y="16"/>
              </a:cxn>
              <a:cxn ang="0">
                <a:pos x="608" y="36"/>
              </a:cxn>
              <a:cxn ang="0">
                <a:pos x="628" y="76"/>
              </a:cxn>
              <a:cxn ang="0">
                <a:pos x="528" y="96"/>
              </a:cxn>
              <a:cxn ang="0">
                <a:pos x="500" y="116"/>
              </a:cxn>
              <a:cxn ang="0">
                <a:pos x="492" y="196"/>
              </a:cxn>
              <a:cxn ang="0">
                <a:pos x="492" y="256"/>
              </a:cxn>
              <a:cxn ang="0">
                <a:pos x="528" y="328"/>
              </a:cxn>
              <a:cxn ang="0">
                <a:pos x="524" y="372"/>
              </a:cxn>
              <a:cxn ang="0">
                <a:pos x="512" y="408"/>
              </a:cxn>
              <a:cxn ang="0">
                <a:pos x="508" y="456"/>
              </a:cxn>
              <a:cxn ang="0">
                <a:pos x="504" y="492"/>
              </a:cxn>
              <a:cxn ang="0">
                <a:pos x="516" y="540"/>
              </a:cxn>
              <a:cxn ang="0">
                <a:pos x="504" y="584"/>
              </a:cxn>
              <a:cxn ang="0">
                <a:pos x="516" y="636"/>
              </a:cxn>
              <a:cxn ang="0">
                <a:pos x="492" y="688"/>
              </a:cxn>
              <a:cxn ang="0">
                <a:pos x="480" y="760"/>
              </a:cxn>
              <a:cxn ang="0">
                <a:pos x="504" y="844"/>
              </a:cxn>
              <a:cxn ang="0">
                <a:pos x="520" y="932"/>
              </a:cxn>
              <a:cxn ang="0">
                <a:pos x="504" y="1000"/>
              </a:cxn>
              <a:cxn ang="0">
                <a:pos x="496" y="1056"/>
              </a:cxn>
              <a:cxn ang="0">
                <a:pos x="456" y="1088"/>
              </a:cxn>
              <a:cxn ang="0">
                <a:pos x="432" y="1112"/>
              </a:cxn>
            </a:cxnLst>
            <a:rect l="0" t="0" r="r" b="b"/>
            <a:pathLst>
              <a:path w="628" h="1112">
                <a:moveTo>
                  <a:pt x="156" y="1100"/>
                </a:moveTo>
                <a:lnTo>
                  <a:pt x="88" y="1108"/>
                </a:lnTo>
                <a:lnTo>
                  <a:pt x="48" y="1100"/>
                </a:lnTo>
                <a:lnTo>
                  <a:pt x="28" y="1060"/>
                </a:lnTo>
                <a:lnTo>
                  <a:pt x="24" y="1024"/>
                </a:lnTo>
                <a:lnTo>
                  <a:pt x="12" y="980"/>
                </a:lnTo>
                <a:lnTo>
                  <a:pt x="0" y="940"/>
                </a:lnTo>
                <a:lnTo>
                  <a:pt x="8" y="892"/>
                </a:lnTo>
                <a:lnTo>
                  <a:pt x="32" y="836"/>
                </a:lnTo>
                <a:lnTo>
                  <a:pt x="48" y="780"/>
                </a:lnTo>
                <a:lnTo>
                  <a:pt x="52" y="696"/>
                </a:lnTo>
                <a:lnTo>
                  <a:pt x="32" y="664"/>
                </a:lnTo>
                <a:lnTo>
                  <a:pt x="48" y="624"/>
                </a:lnTo>
                <a:lnTo>
                  <a:pt x="56" y="580"/>
                </a:lnTo>
                <a:lnTo>
                  <a:pt x="44" y="508"/>
                </a:lnTo>
                <a:lnTo>
                  <a:pt x="40" y="456"/>
                </a:lnTo>
                <a:lnTo>
                  <a:pt x="56" y="424"/>
                </a:lnTo>
                <a:lnTo>
                  <a:pt x="44" y="392"/>
                </a:lnTo>
                <a:lnTo>
                  <a:pt x="48" y="348"/>
                </a:lnTo>
                <a:lnTo>
                  <a:pt x="76" y="296"/>
                </a:lnTo>
                <a:lnTo>
                  <a:pt x="96" y="260"/>
                </a:lnTo>
                <a:lnTo>
                  <a:pt x="92" y="216"/>
                </a:lnTo>
                <a:lnTo>
                  <a:pt x="88" y="176"/>
                </a:lnTo>
                <a:lnTo>
                  <a:pt x="80" y="136"/>
                </a:lnTo>
                <a:lnTo>
                  <a:pt x="80" y="112"/>
                </a:lnTo>
                <a:lnTo>
                  <a:pt x="56" y="108"/>
                </a:lnTo>
                <a:lnTo>
                  <a:pt x="48" y="80"/>
                </a:lnTo>
                <a:lnTo>
                  <a:pt x="56" y="48"/>
                </a:lnTo>
                <a:lnTo>
                  <a:pt x="108" y="20"/>
                </a:lnTo>
                <a:lnTo>
                  <a:pt x="240" y="8"/>
                </a:lnTo>
                <a:lnTo>
                  <a:pt x="320" y="0"/>
                </a:lnTo>
                <a:lnTo>
                  <a:pt x="492" y="4"/>
                </a:lnTo>
                <a:lnTo>
                  <a:pt x="556" y="16"/>
                </a:lnTo>
                <a:lnTo>
                  <a:pt x="608" y="36"/>
                </a:lnTo>
                <a:lnTo>
                  <a:pt x="628" y="76"/>
                </a:lnTo>
                <a:lnTo>
                  <a:pt x="528" y="96"/>
                </a:lnTo>
                <a:lnTo>
                  <a:pt x="500" y="116"/>
                </a:lnTo>
                <a:lnTo>
                  <a:pt x="492" y="196"/>
                </a:lnTo>
                <a:lnTo>
                  <a:pt x="492" y="256"/>
                </a:lnTo>
                <a:lnTo>
                  <a:pt x="528" y="328"/>
                </a:lnTo>
                <a:lnTo>
                  <a:pt x="524" y="372"/>
                </a:lnTo>
                <a:lnTo>
                  <a:pt x="512" y="408"/>
                </a:lnTo>
                <a:lnTo>
                  <a:pt x="508" y="456"/>
                </a:lnTo>
                <a:lnTo>
                  <a:pt x="504" y="492"/>
                </a:lnTo>
                <a:lnTo>
                  <a:pt x="516" y="540"/>
                </a:lnTo>
                <a:lnTo>
                  <a:pt x="504" y="584"/>
                </a:lnTo>
                <a:lnTo>
                  <a:pt x="516" y="636"/>
                </a:lnTo>
                <a:lnTo>
                  <a:pt x="492" y="688"/>
                </a:lnTo>
                <a:lnTo>
                  <a:pt x="480" y="760"/>
                </a:lnTo>
                <a:lnTo>
                  <a:pt x="504" y="844"/>
                </a:lnTo>
                <a:lnTo>
                  <a:pt x="520" y="932"/>
                </a:lnTo>
                <a:lnTo>
                  <a:pt x="504" y="1000"/>
                </a:lnTo>
                <a:lnTo>
                  <a:pt x="496" y="1056"/>
                </a:lnTo>
                <a:lnTo>
                  <a:pt x="456" y="1088"/>
                </a:lnTo>
                <a:lnTo>
                  <a:pt x="432" y="1112"/>
                </a:lnTo>
              </a:path>
            </a:pathLst>
          </a:custGeom>
          <a:noFill/>
          <a:ln w="12700" cmpd="sng">
            <a:solidFill>
              <a:schemeClr val="tx1"/>
            </a:solidFill>
            <a:round/>
            <a:headEnd/>
            <a:tailEnd/>
          </a:ln>
          <a:effectLst/>
        </p:spPr>
        <p:txBody>
          <a:bodyPr/>
          <a:lstStyle/>
          <a:p>
            <a:endParaRPr lang="en-US" dirty="0"/>
          </a:p>
        </p:txBody>
      </p:sp>
      <p:sp>
        <p:nvSpPr>
          <p:cNvPr id="216071" name="Freeform 7"/>
          <p:cNvSpPr>
            <a:spLocks/>
          </p:cNvSpPr>
          <p:nvPr/>
        </p:nvSpPr>
        <p:spPr bwMode="auto">
          <a:xfrm>
            <a:off x="6711950" y="2965450"/>
            <a:ext cx="304800" cy="1822450"/>
          </a:xfrm>
          <a:custGeom>
            <a:avLst/>
            <a:gdLst/>
            <a:ahLst/>
            <a:cxnLst>
              <a:cxn ang="0">
                <a:pos x="128" y="0"/>
              </a:cxn>
              <a:cxn ang="0">
                <a:pos x="172" y="8"/>
              </a:cxn>
              <a:cxn ang="0">
                <a:pos x="180" y="48"/>
              </a:cxn>
              <a:cxn ang="0">
                <a:pos x="160" y="80"/>
              </a:cxn>
              <a:cxn ang="0">
                <a:pos x="168" y="116"/>
              </a:cxn>
              <a:cxn ang="0">
                <a:pos x="168" y="196"/>
              </a:cxn>
              <a:cxn ang="0">
                <a:pos x="184" y="240"/>
              </a:cxn>
              <a:cxn ang="0">
                <a:pos x="164" y="276"/>
              </a:cxn>
              <a:cxn ang="0">
                <a:pos x="180" y="328"/>
              </a:cxn>
              <a:cxn ang="0">
                <a:pos x="192" y="368"/>
              </a:cxn>
              <a:cxn ang="0">
                <a:pos x="184" y="444"/>
              </a:cxn>
              <a:cxn ang="0">
                <a:pos x="172" y="544"/>
              </a:cxn>
              <a:cxn ang="0">
                <a:pos x="168" y="600"/>
              </a:cxn>
              <a:cxn ang="0">
                <a:pos x="156" y="668"/>
              </a:cxn>
              <a:cxn ang="0">
                <a:pos x="156" y="736"/>
              </a:cxn>
              <a:cxn ang="0">
                <a:pos x="148" y="828"/>
              </a:cxn>
              <a:cxn ang="0">
                <a:pos x="152" y="892"/>
              </a:cxn>
              <a:cxn ang="0">
                <a:pos x="160" y="952"/>
              </a:cxn>
              <a:cxn ang="0">
                <a:pos x="112" y="960"/>
              </a:cxn>
              <a:cxn ang="0">
                <a:pos x="56" y="996"/>
              </a:cxn>
              <a:cxn ang="0">
                <a:pos x="16" y="1024"/>
              </a:cxn>
              <a:cxn ang="0">
                <a:pos x="0" y="1064"/>
              </a:cxn>
              <a:cxn ang="0">
                <a:pos x="24" y="1120"/>
              </a:cxn>
              <a:cxn ang="0">
                <a:pos x="36" y="1148"/>
              </a:cxn>
            </a:cxnLst>
            <a:rect l="0" t="0" r="r" b="b"/>
            <a:pathLst>
              <a:path w="192" h="1148">
                <a:moveTo>
                  <a:pt x="128" y="0"/>
                </a:moveTo>
                <a:lnTo>
                  <a:pt x="172" y="8"/>
                </a:lnTo>
                <a:lnTo>
                  <a:pt x="180" y="48"/>
                </a:lnTo>
                <a:lnTo>
                  <a:pt x="160" y="80"/>
                </a:lnTo>
                <a:lnTo>
                  <a:pt x="168" y="116"/>
                </a:lnTo>
                <a:lnTo>
                  <a:pt x="168" y="196"/>
                </a:lnTo>
                <a:lnTo>
                  <a:pt x="184" y="240"/>
                </a:lnTo>
                <a:lnTo>
                  <a:pt x="164" y="276"/>
                </a:lnTo>
                <a:lnTo>
                  <a:pt x="180" y="328"/>
                </a:lnTo>
                <a:lnTo>
                  <a:pt x="192" y="368"/>
                </a:lnTo>
                <a:lnTo>
                  <a:pt x="184" y="444"/>
                </a:lnTo>
                <a:lnTo>
                  <a:pt x="172" y="544"/>
                </a:lnTo>
                <a:lnTo>
                  <a:pt x="168" y="600"/>
                </a:lnTo>
                <a:lnTo>
                  <a:pt x="156" y="668"/>
                </a:lnTo>
                <a:lnTo>
                  <a:pt x="156" y="736"/>
                </a:lnTo>
                <a:lnTo>
                  <a:pt x="148" y="828"/>
                </a:lnTo>
                <a:lnTo>
                  <a:pt x="152" y="892"/>
                </a:lnTo>
                <a:lnTo>
                  <a:pt x="160" y="952"/>
                </a:lnTo>
                <a:lnTo>
                  <a:pt x="112" y="960"/>
                </a:lnTo>
                <a:lnTo>
                  <a:pt x="56" y="996"/>
                </a:lnTo>
                <a:lnTo>
                  <a:pt x="16" y="1024"/>
                </a:lnTo>
                <a:lnTo>
                  <a:pt x="0" y="1064"/>
                </a:lnTo>
                <a:lnTo>
                  <a:pt x="24" y="1120"/>
                </a:lnTo>
                <a:lnTo>
                  <a:pt x="36" y="1148"/>
                </a:lnTo>
              </a:path>
            </a:pathLst>
          </a:custGeom>
          <a:noFill/>
          <a:ln w="12700" cmpd="sng">
            <a:solidFill>
              <a:schemeClr val="tx1"/>
            </a:solidFill>
            <a:round/>
            <a:headEnd/>
            <a:tailEnd/>
          </a:ln>
          <a:effectLst/>
        </p:spPr>
        <p:txBody>
          <a:bodyPr/>
          <a:lstStyle/>
          <a:p>
            <a:endParaRPr lang="en-US" dirty="0"/>
          </a:p>
        </p:txBody>
      </p:sp>
      <p:sp>
        <p:nvSpPr>
          <p:cNvPr id="216072" name="Freeform 8"/>
          <p:cNvSpPr>
            <a:spLocks/>
          </p:cNvSpPr>
          <p:nvPr/>
        </p:nvSpPr>
        <p:spPr bwMode="auto">
          <a:xfrm>
            <a:off x="7200900" y="2984500"/>
            <a:ext cx="158750" cy="1714500"/>
          </a:xfrm>
          <a:custGeom>
            <a:avLst/>
            <a:gdLst/>
            <a:ahLst/>
            <a:cxnLst>
              <a:cxn ang="0">
                <a:pos x="100" y="0"/>
              </a:cxn>
              <a:cxn ang="0">
                <a:pos x="40" y="8"/>
              </a:cxn>
              <a:cxn ang="0">
                <a:pos x="48" y="56"/>
              </a:cxn>
              <a:cxn ang="0">
                <a:pos x="44" y="108"/>
              </a:cxn>
              <a:cxn ang="0">
                <a:pos x="32" y="148"/>
              </a:cxn>
              <a:cxn ang="0">
                <a:pos x="16" y="204"/>
              </a:cxn>
              <a:cxn ang="0">
                <a:pos x="24" y="248"/>
              </a:cxn>
              <a:cxn ang="0">
                <a:pos x="16" y="296"/>
              </a:cxn>
              <a:cxn ang="0">
                <a:pos x="12" y="340"/>
              </a:cxn>
              <a:cxn ang="0">
                <a:pos x="4" y="400"/>
              </a:cxn>
              <a:cxn ang="0">
                <a:pos x="8" y="468"/>
              </a:cxn>
              <a:cxn ang="0">
                <a:pos x="16" y="536"/>
              </a:cxn>
              <a:cxn ang="0">
                <a:pos x="28" y="592"/>
              </a:cxn>
              <a:cxn ang="0">
                <a:pos x="12" y="636"/>
              </a:cxn>
              <a:cxn ang="0">
                <a:pos x="0" y="716"/>
              </a:cxn>
              <a:cxn ang="0">
                <a:pos x="24" y="780"/>
              </a:cxn>
              <a:cxn ang="0">
                <a:pos x="32" y="804"/>
              </a:cxn>
              <a:cxn ang="0">
                <a:pos x="12" y="896"/>
              </a:cxn>
              <a:cxn ang="0">
                <a:pos x="12" y="928"/>
              </a:cxn>
              <a:cxn ang="0">
                <a:pos x="12" y="960"/>
              </a:cxn>
              <a:cxn ang="0">
                <a:pos x="80" y="992"/>
              </a:cxn>
              <a:cxn ang="0">
                <a:pos x="92" y="1040"/>
              </a:cxn>
              <a:cxn ang="0">
                <a:pos x="84" y="1080"/>
              </a:cxn>
            </a:cxnLst>
            <a:rect l="0" t="0" r="r" b="b"/>
            <a:pathLst>
              <a:path w="100" h="1080">
                <a:moveTo>
                  <a:pt x="100" y="0"/>
                </a:moveTo>
                <a:lnTo>
                  <a:pt x="40" y="8"/>
                </a:lnTo>
                <a:lnTo>
                  <a:pt x="48" y="56"/>
                </a:lnTo>
                <a:lnTo>
                  <a:pt x="44" y="108"/>
                </a:lnTo>
                <a:lnTo>
                  <a:pt x="32" y="148"/>
                </a:lnTo>
                <a:lnTo>
                  <a:pt x="16" y="204"/>
                </a:lnTo>
                <a:lnTo>
                  <a:pt x="24" y="248"/>
                </a:lnTo>
                <a:lnTo>
                  <a:pt x="16" y="296"/>
                </a:lnTo>
                <a:lnTo>
                  <a:pt x="12" y="340"/>
                </a:lnTo>
                <a:lnTo>
                  <a:pt x="4" y="400"/>
                </a:lnTo>
                <a:lnTo>
                  <a:pt x="8" y="468"/>
                </a:lnTo>
                <a:lnTo>
                  <a:pt x="16" y="536"/>
                </a:lnTo>
                <a:lnTo>
                  <a:pt x="28" y="592"/>
                </a:lnTo>
                <a:lnTo>
                  <a:pt x="12" y="636"/>
                </a:lnTo>
                <a:lnTo>
                  <a:pt x="0" y="716"/>
                </a:lnTo>
                <a:lnTo>
                  <a:pt x="24" y="780"/>
                </a:lnTo>
                <a:lnTo>
                  <a:pt x="32" y="804"/>
                </a:lnTo>
                <a:lnTo>
                  <a:pt x="12" y="896"/>
                </a:lnTo>
                <a:lnTo>
                  <a:pt x="12" y="928"/>
                </a:lnTo>
                <a:lnTo>
                  <a:pt x="12" y="960"/>
                </a:lnTo>
                <a:lnTo>
                  <a:pt x="80" y="992"/>
                </a:lnTo>
                <a:lnTo>
                  <a:pt x="92" y="1040"/>
                </a:lnTo>
                <a:lnTo>
                  <a:pt x="84" y="1080"/>
                </a:lnTo>
              </a:path>
            </a:pathLst>
          </a:custGeom>
          <a:noFill/>
          <a:ln w="12700" cmpd="sng">
            <a:solidFill>
              <a:schemeClr val="tx1"/>
            </a:solidFill>
            <a:round/>
            <a:headEnd/>
            <a:tailEnd/>
          </a:ln>
          <a:effectLst/>
        </p:spPr>
        <p:txBody>
          <a:bodyPr/>
          <a:lstStyle/>
          <a:p>
            <a:endParaRPr lang="en-US" dirty="0"/>
          </a:p>
        </p:txBody>
      </p:sp>
      <p:sp>
        <p:nvSpPr>
          <p:cNvPr id="216073" name="Freeform 9"/>
          <p:cNvSpPr>
            <a:spLocks/>
          </p:cNvSpPr>
          <p:nvPr/>
        </p:nvSpPr>
        <p:spPr bwMode="auto">
          <a:xfrm>
            <a:off x="6769100" y="4787900"/>
            <a:ext cx="114300" cy="1327150"/>
          </a:xfrm>
          <a:custGeom>
            <a:avLst/>
            <a:gdLst/>
            <a:ahLst/>
            <a:cxnLst>
              <a:cxn ang="0">
                <a:pos x="0" y="0"/>
              </a:cxn>
              <a:cxn ang="0">
                <a:pos x="12" y="64"/>
              </a:cxn>
              <a:cxn ang="0">
                <a:pos x="20" y="132"/>
              </a:cxn>
              <a:cxn ang="0">
                <a:pos x="4" y="188"/>
              </a:cxn>
              <a:cxn ang="0">
                <a:pos x="8" y="232"/>
              </a:cxn>
              <a:cxn ang="0">
                <a:pos x="32" y="276"/>
              </a:cxn>
              <a:cxn ang="0">
                <a:pos x="48" y="308"/>
              </a:cxn>
              <a:cxn ang="0">
                <a:pos x="44" y="344"/>
              </a:cxn>
              <a:cxn ang="0">
                <a:pos x="72" y="404"/>
              </a:cxn>
              <a:cxn ang="0">
                <a:pos x="60" y="460"/>
              </a:cxn>
              <a:cxn ang="0">
                <a:pos x="36" y="548"/>
              </a:cxn>
              <a:cxn ang="0">
                <a:pos x="48" y="584"/>
              </a:cxn>
              <a:cxn ang="0">
                <a:pos x="64" y="612"/>
              </a:cxn>
              <a:cxn ang="0">
                <a:pos x="40" y="648"/>
              </a:cxn>
              <a:cxn ang="0">
                <a:pos x="4" y="716"/>
              </a:cxn>
              <a:cxn ang="0">
                <a:pos x="4" y="784"/>
              </a:cxn>
              <a:cxn ang="0">
                <a:pos x="20" y="836"/>
              </a:cxn>
            </a:cxnLst>
            <a:rect l="0" t="0" r="r" b="b"/>
            <a:pathLst>
              <a:path w="72" h="836">
                <a:moveTo>
                  <a:pt x="0" y="0"/>
                </a:moveTo>
                <a:lnTo>
                  <a:pt x="12" y="64"/>
                </a:lnTo>
                <a:lnTo>
                  <a:pt x="20" y="132"/>
                </a:lnTo>
                <a:lnTo>
                  <a:pt x="4" y="188"/>
                </a:lnTo>
                <a:lnTo>
                  <a:pt x="8" y="232"/>
                </a:lnTo>
                <a:lnTo>
                  <a:pt x="32" y="276"/>
                </a:lnTo>
                <a:lnTo>
                  <a:pt x="48" y="308"/>
                </a:lnTo>
                <a:lnTo>
                  <a:pt x="44" y="344"/>
                </a:lnTo>
                <a:lnTo>
                  <a:pt x="72" y="404"/>
                </a:lnTo>
                <a:lnTo>
                  <a:pt x="60" y="460"/>
                </a:lnTo>
                <a:lnTo>
                  <a:pt x="36" y="548"/>
                </a:lnTo>
                <a:lnTo>
                  <a:pt x="48" y="584"/>
                </a:lnTo>
                <a:lnTo>
                  <a:pt x="64" y="612"/>
                </a:lnTo>
                <a:lnTo>
                  <a:pt x="40" y="648"/>
                </a:lnTo>
                <a:lnTo>
                  <a:pt x="4" y="716"/>
                </a:lnTo>
                <a:lnTo>
                  <a:pt x="4" y="784"/>
                </a:lnTo>
                <a:lnTo>
                  <a:pt x="20" y="836"/>
                </a:lnTo>
              </a:path>
            </a:pathLst>
          </a:custGeom>
          <a:noFill/>
          <a:ln w="12700" cmpd="sng">
            <a:solidFill>
              <a:schemeClr val="tx1"/>
            </a:solidFill>
            <a:round/>
            <a:headEnd/>
            <a:tailEnd/>
          </a:ln>
          <a:effectLst/>
        </p:spPr>
        <p:txBody>
          <a:bodyPr/>
          <a:lstStyle/>
          <a:p>
            <a:endParaRPr lang="en-US" dirty="0"/>
          </a:p>
        </p:txBody>
      </p:sp>
      <p:sp>
        <p:nvSpPr>
          <p:cNvPr id="216074" name="Freeform 10"/>
          <p:cNvSpPr>
            <a:spLocks/>
          </p:cNvSpPr>
          <p:nvPr/>
        </p:nvSpPr>
        <p:spPr bwMode="auto">
          <a:xfrm>
            <a:off x="7181850" y="4699000"/>
            <a:ext cx="158750" cy="1409700"/>
          </a:xfrm>
          <a:custGeom>
            <a:avLst/>
            <a:gdLst/>
            <a:ahLst/>
            <a:cxnLst>
              <a:cxn ang="0">
                <a:pos x="100" y="0"/>
              </a:cxn>
              <a:cxn ang="0">
                <a:pos x="92" y="44"/>
              </a:cxn>
              <a:cxn ang="0">
                <a:pos x="68" y="100"/>
              </a:cxn>
              <a:cxn ang="0">
                <a:pos x="52" y="132"/>
              </a:cxn>
              <a:cxn ang="0">
                <a:pos x="56" y="184"/>
              </a:cxn>
              <a:cxn ang="0">
                <a:pos x="68" y="260"/>
              </a:cxn>
              <a:cxn ang="0">
                <a:pos x="44" y="304"/>
              </a:cxn>
              <a:cxn ang="0">
                <a:pos x="20" y="348"/>
              </a:cxn>
              <a:cxn ang="0">
                <a:pos x="24" y="404"/>
              </a:cxn>
              <a:cxn ang="0">
                <a:pos x="12" y="448"/>
              </a:cxn>
              <a:cxn ang="0">
                <a:pos x="20" y="532"/>
              </a:cxn>
              <a:cxn ang="0">
                <a:pos x="24" y="580"/>
              </a:cxn>
              <a:cxn ang="0">
                <a:pos x="20" y="608"/>
              </a:cxn>
              <a:cxn ang="0">
                <a:pos x="0" y="648"/>
              </a:cxn>
              <a:cxn ang="0">
                <a:pos x="20" y="684"/>
              </a:cxn>
              <a:cxn ang="0">
                <a:pos x="40" y="764"/>
              </a:cxn>
              <a:cxn ang="0">
                <a:pos x="48" y="816"/>
              </a:cxn>
              <a:cxn ang="0">
                <a:pos x="36" y="888"/>
              </a:cxn>
            </a:cxnLst>
            <a:rect l="0" t="0" r="r" b="b"/>
            <a:pathLst>
              <a:path w="100" h="888">
                <a:moveTo>
                  <a:pt x="100" y="0"/>
                </a:moveTo>
                <a:lnTo>
                  <a:pt x="92" y="44"/>
                </a:lnTo>
                <a:lnTo>
                  <a:pt x="68" y="100"/>
                </a:lnTo>
                <a:lnTo>
                  <a:pt x="52" y="132"/>
                </a:lnTo>
                <a:lnTo>
                  <a:pt x="56" y="184"/>
                </a:lnTo>
                <a:lnTo>
                  <a:pt x="68" y="260"/>
                </a:lnTo>
                <a:lnTo>
                  <a:pt x="44" y="304"/>
                </a:lnTo>
                <a:lnTo>
                  <a:pt x="20" y="348"/>
                </a:lnTo>
                <a:lnTo>
                  <a:pt x="24" y="404"/>
                </a:lnTo>
                <a:lnTo>
                  <a:pt x="12" y="448"/>
                </a:lnTo>
                <a:lnTo>
                  <a:pt x="20" y="532"/>
                </a:lnTo>
                <a:lnTo>
                  <a:pt x="24" y="580"/>
                </a:lnTo>
                <a:lnTo>
                  <a:pt x="20" y="608"/>
                </a:lnTo>
                <a:lnTo>
                  <a:pt x="0" y="648"/>
                </a:lnTo>
                <a:lnTo>
                  <a:pt x="20" y="684"/>
                </a:lnTo>
                <a:lnTo>
                  <a:pt x="40" y="764"/>
                </a:lnTo>
                <a:lnTo>
                  <a:pt x="48" y="816"/>
                </a:lnTo>
                <a:lnTo>
                  <a:pt x="36" y="888"/>
                </a:lnTo>
              </a:path>
            </a:pathLst>
          </a:custGeom>
          <a:noFill/>
          <a:ln w="12700" cmpd="sng">
            <a:solidFill>
              <a:schemeClr val="tx1"/>
            </a:solidFill>
            <a:round/>
            <a:headEnd/>
            <a:tailEnd/>
          </a:ln>
          <a:effectLst/>
        </p:spPr>
        <p:txBody>
          <a:bodyPr/>
          <a:lstStyle/>
          <a:p>
            <a:endParaRPr lang="en-US" dirty="0"/>
          </a:p>
        </p:txBody>
      </p:sp>
      <p:sp>
        <p:nvSpPr>
          <p:cNvPr id="10" name="Footer Placeholder 3"/>
          <p:cNvSpPr txBox="1">
            <a:spLocks/>
          </p:cNvSpPr>
          <p:nvPr/>
        </p:nvSpPr>
        <p:spPr bwMode="auto">
          <a:xfrm>
            <a:off x="284163" y="6230938"/>
            <a:ext cx="2895600" cy="152400"/>
          </a:xfrm>
          <a:prstGeom prst="rect">
            <a:avLst/>
          </a:prstGeom>
          <a:noFill/>
          <a:ln>
            <a:miter lim="800000"/>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1" i="0" u="none" strike="noStrike" kern="1200" cap="none" spc="0" normalizeH="0" baseline="0" noProof="0" smtClean="0">
                <a:ln>
                  <a:noFill/>
                </a:ln>
                <a:solidFill>
                  <a:schemeClr val="tx1"/>
                </a:solidFill>
                <a:effectLst/>
                <a:uLnTx/>
                <a:uFillTx/>
                <a:latin typeface="Tahoma" pitchFamily="34" charset="0"/>
                <a:ea typeface="+mn-ea"/>
                <a:cs typeface="Tahoma" pitchFamily="34" charset="0"/>
              </a:rPr>
              <a:t>Courtesy of ExxonMobil</a:t>
            </a:r>
            <a:endParaRPr kumimoji="0" lang="en-US" altLang="en-US" sz="1100" b="1" i="0" u="none" strike="noStrike" kern="1200" cap="none" spc="0" normalizeH="0" baseline="0" noProof="0">
              <a:ln>
                <a:noFill/>
              </a:ln>
              <a:solidFill>
                <a:schemeClr val="tx1"/>
              </a:solidFill>
              <a:effectLst/>
              <a:uLnTx/>
              <a:uFillTx/>
              <a:latin typeface="Tahoma" pitchFamily="34" charset="0"/>
              <a:ea typeface="+mn-ea"/>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en-US" dirty="0"/>
              <a:t>Caliper Logs</a:t>
            </a:r>
          </a:p>
        </p:txBody>
      </p:sp>
      <p:pic>
        <p:nvPicPr>
          <p:cNvPr id="217101" name="Picture 13"/>
          <p:cNvPicPr>
            <a:picLocks noChangeAspect="1" noChangeArrowheads="1"/>
          </p:cNvPicPr>
          <p:nvPr/>
        </p:nvPicPr>
        <p:blipFill>
          <a:blip r:embed="rId3" cstate="print">
            <a:lum bright="-15000" contrast="8000"/>
          </a:blip>
          <a:srcRect/>
          <a:stretch>
            <a:fillRect/>
          </a:stretch>
        </p:blipFill>
        <p:spPr bwMode="auto">
          <a:xfrm>
            <a:off x="6154738" y="1031875"/>
            <a:ext cx="2122487" cy="5302250"/>
          </a:xfrm>
          <a:prstGeom prst="rect">
            <a:avLst/>
          </a:prstGeom>
          <a:noFill/>
          <a:ln w="12700">
            <a:noFill/>
            <a:miter lim="800000"/>
            <a:headEnd/>
            <a:tailEnd/>
          </a:ln>
          <a:effectLst/>
        </p:spPr>
      </p:pic>
      <p:sp>
        <p:nvSpPr>
          <p:cNvPr id="217103" name="Rectangle 15"/>
          <p:cNvSpPr>
            <a:spLocks noChangeArrowheads="1"/>
          </p:cNvSpPr>
          <p:nvPr/>
        </p:nvSpPr>
        <p:spPr bwMode="auto">
          <a:xfrm>
            <a:off x="369888" y="1030288"/>
            <a:ext cx="3755837" cy="459100"/>
          </a:xfrm>
          <a:prstGeom prst="rect">
            <a:avLst/>
          </a:prstGeom>
          <a:noFill/>
          <a:ln w="12700">
            <a:noFill/>
            <a:miter lim="800000"/>
            <a:headEnd/>
            <a:tailEnd/>
          </a:ln>
          <a:effectLst/>
        </p:spPr>
        <p:txBody>
          <a:bodyPr wrap="none" lIns="90488" tIns="44450" rIns="90488" bIns="44450">
            <a:spAutoFit/>
          </a:bodyPr>
          <a:lstStyle/>
          <a:p>
            <a:r>
              <a:rPr lang="en-US" b="1" dirty="0">
                <a:solidFill>
                  <a:srgbClr val="0033CC"/>
                </a:solidFill>
                <a:latin typeface="Arial" charset="0"/>
              </a:rPr>
              <a:t>What Do They Measure?</a:t>
            </a:r>
          </a:p>
        </p:txBody>
      </p:sp>
      <p:sp>
        <p:nvSpPr>
          <p:cNvPr id="217104" name="Rectangle 16"/>
          <p:cNvSpPr>
            <a:spLocks noChangeArrowheads="1"/>
          </p:cNvSpPr>
          <p:nvPr/>
        </p:nvSpPr>
        <p:spPr bwMode="auto">
          <a:xfrm>
            <a:off x="735013" y="1416050"/>
            <a:ext cx="7088187" cy="363538"/>
          </a:xfrm>
          <a:prstGeom prst="rect">
            <a:avLst/>
          </a:prstGeom>
          <a:noFill/>
          <a:ln w="12700">
            <a:noFill/>
            <a:miter lim="800000"/>
            <a:headEnd/>
            <a:tailEnd/>
          </a:ln>
          <a:effectLst/>
        </p:spPr>
        <p:txBody>
          <a:bodyPr lIns="90488" tIns="44450" rIns="90488" bIns="44450">
            <a:spAutoFit/>
          </a:bodyPr>
          <a:lstStyle/>
          <a:p>
            <a:r>
              <a:rPr lang="en-US" sz="1800" b="1" dirty="0">
                <a:latin typeface="Arial" charset="0"/>
              </a:rPr>
              <a:t>Size and shape of a recently drilled </a:t>
            </a:r>
            <a:r>
              <a:rPr lang="en-US" sz="1800" b="1" dirty="0" smtClean="0">
                <a:latin typeface="Arial" charset="0"/>
              </a:rPr>
              <a:t>hole</a:t>
            </a:r>
            <a:endParaRPr lang="en-US" sz="1800" b="1" dirty="0">
              <a:latin typeface="Arial" charset="0"/>
            </a:endParaRPr>
          </a:p>
        </p:txBody>
      </p:sp>
      <p:sp>
        <p:nvSpPr>
          <p:cNvPr id="217105" name="Rectangle 17"/>
          <p:cNvSpPr>
            <a:spLocks noChangeArrowheads="1"/>
          </p:cNvSpPr>
          <p:nvPr/>
        </p:nvSpPr>
        <p:spPr bwMode="auto">
          <a:xfrm>
            <a:off x="369888" y="1944688"/>
            <a:ext cx="3166765" cy="459100"/>
          </a:xfrm>
          <a:prstGeom prst="rect">
            <a:avLst/>
          </a:prstGeom>
          <a:noFill/>
          <a:ln w="12700">
            <a:noFill/>
            <a:miter lim="800000"/>
            <a:headEnd/>
            <a:tailEnd/>
          </a:ln>
          <a:effectLst/>
        </p:spPr>
        <p:txBody>
          <a:bodyPr wrap="none" lIns="90488" tIns="44450" rIns="90488" bIns="44450">
            <a:spAutoFit/>
          </a:bodyPr>
          <a:lstStyle/>
          <a:p>
            <a:r>
              <a:rPr lang="en-US" b="1" dirty="0">
                <a:solidFill>
                  <a:srgbClr val="0033CC"/>
                </a:solidFill>
                <a:latin typeface="Arial" charset="0"/>
              </a:rPr>
              <a:t>How Do They Work?</a:t>
            </a:r>
          </a:p>
        </p:txBody>
      </p:sp>
      <p:sp>
        <p:nvSpPr>
          <p:cNvPr id="217106" name="Rectangle 18"/>
          <p:cNvSpPr>
            <a:spLocks noChangeArrowheads="1"/>
          </p:cNvSpPr>
          <p:nvPr/>
        </p:nvSpPr>
        <p:spPr bwMode="auto">
          <a:xfrm>
            <a:off x="735013" y="2325563"/>
            <a:ext cx="4910137" cy="1351652"/>
          </a:xfrm>
          <a:prstGeom prst="rect">
            <a:avLst/>
          </a:prstGeom>
          <a:noFill/>
          <a:ln w="12700">
            <a:noFill/>
            <a:miter lim="800000"/>
            <a:headEnd/>
            <a:tailEnd/>
          </a:ln>
          <a:effectLst/>
        </p:spPr>
        <p:txBody>
          <a:bodyPr lIns="90488" tIns="44450" rIns="90488" bIns="44450">
            <a:spAutoFit/>
          </a:bodyPr>
          <a:lstStyle/>
          <a:p>
            <a:pPr marL="166688" indent="-166688">
              <a:spcBef>
                <a:spcPts val="600"/>
              </a:spcBef>
              <a:buFontTx/>
              <a:buChar char="•"/>
            </a:pPr>
            <a:r>
              <a:rPr lang="en-US" sz="1800" b="1" dirty="0">
                <a:latin typeface="Arial" charset="0"/>
              </a:rPr>
              <a:t>Mechanical arms record hole size</a:t>
            </a:r>
          </a:p>
          <a:p>
            <a:pPr marL="166688" indent="-166688">
              <a:spcBef>
                <a:spcPts val="600"/>
              </a:spcBef>
              <a:buFontTx/>
              <a:buChar char="•"/>
              <a:tabLst>
                <a:tab pos="403225" algn="l"/>
              </a:tabLst>
            </a:pPr>
            <a:r>
              <a:rPr lang="en-US" sz="1800" b="1" dirty="0">
                <a:latin typeface="Arial" charset="0"/>
              </a:rPr>
              <a:t>Hydraulic systems with calibrated </a:t>
            </a:r>
            <a:r>
              <a:rPr lang="en-US" sz="1800" b="1" dirty="0" smtClean="0">
                <a:latin typeface="Arial" charset="0"/>
              </a:rPr>
              <a:t>	potentiometers</a:t>
            </a:r>
            <a:endParaRPr lang="en-US" sz="1800" b="1" dirty="0">
              <a:latin typeface="Arial" charset="0"/>
            </a:endParaRPr>
          </a:p>
          <a:p>
            <a:pPr marL="166688" indent="-166688">
              <a:spcBef>
                <a:spcPts val="600"/>
              </a:spcBef>
            </a:pPr>
            <a:endParaRPr lang="en-US" sz="1800" b="1" dirty="0">
              <a:latin typeface="Arial" charset="0"/>
            </a:endParaRPr>
          </a:p>
        </p:txBody>
      </p:sp>
      <p:sp>
        <p:nvSpPr>
          <p:cNvPr id="217107" name="Rectangle 19"/>
          <p:cNvSpPr>
            <a:spLocks noChangeArrowheads="1"/>
          </p:cNvSpPr>
          <p:nvPr/>
        </p:nvSpPr>
        <p:spPr bwMode="auto">
          <a:xfrm>
            <a:off x="369888" y="3760788"/>
            <a:ext cx="3249096" cy="459100"/>
          </a:xfrm>
          <a:prstGeom prst="rect">
            <a:avLst/>
          </a:prstGeom>
          <a:noFill/>
          <a:ln w="12700">
            <a:noFill/>
            <a:miter lim="800000"/>
            <a:headEnd/>
            <a:tailEnd/>
          </a:ln>
          <a:effectLst/>
        </p:spPr>
        <p:txBody>
          <a:bodyPr wrap="none" lIns="90488" tIns="44450" rIns="90488" bIns="44450">
            <a:spAutoFit/>
          </a:bodyPr>
          <a:lstStyle/>
          <a:p>
            <a:r>
              <a:rPr lang="en-US" b="1" dirty="0">
                <a:solidFill>
                  <a:srgbClr val="0033CC"/>
                </a:solidFill>
                <a:latin typeface="Arial" charset="0"/>
              </a:rPr>
              <a:t>How Are They Used?</a:t>
            </a:r>
          </a:p>
        </p:txBody>
      </p:sp>
      <p:sp>
        <p:nvSpPr>
          <p:cNvPr id="217108" name="Rectangle 20"/>
          <p:cNvSpPr>
            <a:spLocks noChangeArrowheads="1"/>
          </p:cNvSpPr>
          <p:nvPr/>
        </p:nvSpPr>
        <p:spPr bwMode="auto">
          <a:xfrm>
            <a:off x="735013" y="4142425"/>
            <a:ext cx="4751387" cy="2062103"/>
          </a:xfrm>
          <a:prstGeom prst="rect">
            <a:avLst/>
          </a:prstGeom>
          <a:noFill/>
          <a:ln w="12700">
            <a:noFill/>
            <a:miter lim="800000"/>
            <a:headEnd/>
            <a:tailEnd/>
          </a:ln>
          <a:effectLst/>
        </p:spPr>
        <p:txBody>
          <a:bodyPr>
            <a:spAutoFit/>
          </a:bodyPr>
          <a:lstStyle/>
          <a:p>
            <a:pPr marL="166688" indent="-166688">
              <a:spcBef>
                <a:spcPts val="600"/>
              </a:spcBef>
              <a:buFontTx/>
              <a:buChar char="•"/>
            </a:pPr>
            <a:r>
              <a:rPr lang="en-US" sz="1800" b="1" dirty="0">
                <a:latin typeface="Arial" charset="0"/>
              </a:rPr>
              <a:t>Hole size used to </a:t>
            </a:r>
            <a:r>
              <a:rPr lang="en-US" sz="1800" b="1" dirty="0" smtClean="0">
                <a:latin typeface="Arial" charset="0"/>
              </a:rPr>
              <a:t>correct </a:t>
            </a:r>
            <a:r>
              <a:rPr lang="en-US" sz="1800" b="1" dirty="0">
                <a:latin typeface="Arial" charset="0"/>
              </a:rPr>
              <a:t>other logs </a:t>
            </a:r>
          </a:p>
          <a:p>
            <a:pPr marL="166688" indent="-166688">
              <a:spcBef>
                <a:spcPts val="600"/>
              </a:spcBef>
              <a:buFontTx/>
              <a:buChar char="•"/>
            </a:pPr>
            <a:r>
              <a:rPr lang="en-US" sz="1800" b="1" dirty="0">
                <a:latin typeface="Arial" charset="0"/>
              </a:rPr>
              <a:t>Hole volume for </a:t>
            </a:r>
            <a:r>
              <a:rPr lang="en-US" sz="1800" b="1" dirty="0" smtClean="0">
                <a:latin typeface="Arial" charset="0"/>
              </a:rPr>
              <a:t>amount of cement</a:t>
            </a:r>
            <a:endParaRPr lang="en-US" sz="1800" b="1" dirty="0">
              <a:latin typeface="Arial" charset="0"/>
            </a:endParaRPr>
          </a:p>
          <a:p>
            <a:pPr marL="166688" indent="-166688">
              <a:spcBef>
                <a:spcPts val="600"/>
              </a:spcBef>
              <a:buFontTx/>
              <a:buChar char="•"/>
            </a:pPr>
            <a:r>
              <a:rPr lang="en-US" sz="1800" b="1" dirty="0">
                <a:latin typeface="Arial" charset="0"/>
              </a:rPr>
              <a:t>Lithologic information</a:t>
            </a:r>
          </a:p>
          <a:p>
            <a:pPr marL="742950" lvl="1" indent="-285750">
              <a:spcBef>
                <a:spcPts val="600"/>
              </a:spcBef>
              <a:buFont typeface="Calibri" panose="020F0502020204030204" pitchFamily="34" charset="0"/>
              <a:buChar char="̶"/>
              <a:tabLst>
                <a:tab pos="795338" algn="l"/>
              </a:tabLst>
            </a:pPr>
            <a:r>
              <a:rPr lang="en-US" sz="1800" b="1" dirty="0" smtClean="0">
                <a:latin typeface="Arial" charset="0"/>
              </a:rPr>
              <a:t>washouts </a:t>
            </a:r>
            <a:r>
              <a:rPr lang="en-US" sz="1800" b="1" dirty="0">
                <a:latin typeface="Arial" charset="0"/>
              </a:rPr>
              <a:t>indicative of formation </a:t>
            </a:r>
            <a:r>
              <a:rPr lang="en-US" sz="1800" b="1" dirty="0" smtClean="0">
                <a:latin typeface="Arial" charset="0"/>
              </a:rPr>
              <a:t> 	properties</a:t>
            </a:r>
            <a:endParaRPr lang="en-US" sz="1800" b="1" dirty="0">
              <a:latin typeface="Arial" charset="0"/>
            </a:endParaRPr>
          </a:p>
          <a:p>
            <a:pPr marL="166688" indent="-166688">
              <a:spcBef>
                <a:spcPts val="600"/>
              </a:spcBef>
              <a:buFontTx/>
              <a:buChar char="•"/>
            </a:pPr>
            <a:r>
              <a:rPr lang="en-US" sz="1800" b="1" dirty="0">
                <a:latin typeface="Arial" charset="0"/>
              </a:rPr>
              <a:t>Stress field from </a:t>
            </a:r>
            <a:r>
              <a:rPr lang="en-US" sz="1800" b="1" dirty="0" smtClean="0">
                <a:latin typeface="Arial" charset="0"/>
              </a:rPr>
              <a:t>borehole </a:t>
            </a:r>
            <a:r>
              <a:rPr lang="en-US" sz="1800" b="1" dirty="0">
                <a:latin typeface="Arial" charset="0"/>
              </a:rPr>
              <a:t>break-out</a:t>
            </a:r>
            <a:endParaRPr lang="en-US" sz="2000" b="1" dirty="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30487</TotalTime>
  <Words>4270</Words>
  <Application>Microsoft Macintosh PowerPoint</Application>
  <PresentationFormat>On-screen Show (4:3)</PresentationFormat>
  <Paragraphs>522</Paragraphs>
  <Slides>31</Slides>
  <Notes>24</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Petroleum Geology &amp; Geophysics</vt:lpstr>
      <vt:lpstr>Types of Well Data</vt:lpstr>
      <vt:lpstr>Well Samples: Conventional Cores</vt:lpstr>
      <vt:lpstr>Well Samples: Sidewall Cores</vt:lpstr>
      <vt:lpstr>Well Samples: Cuttings</vt:lpstr>
      <vt:lpstr>Common Logs and What They Measure</vt:lpstr>
      <vt:lpstr>Overview of Five Key Logs</vt:lpstr>
      <vt:lpstr>Borehole Size</vt:lpstr>
      <vt:lpstr>Caliper Logs</vt:lpstr>
      <vt:lpstr>Lithology Logs</vt:lpstr>
      <vt:lpstr>Porosity Logs</vt:lpstr>
      <vt:lpstr>Sonic (Velocity) Log</vt:lpstr>
      <vt:lpstr>Resistivity Logs</vt:lpstr>
      <vt:lpstr>Putting It All Together</vt:lpstr>
      <vt:lpstr>Step 1: Lithology</vt:lpstr>
      <vt:lpstr>Step 2: Porosity Log Crossovers  </vt:lpstr>
      <vt:lpstr>Step 3: Resistivity Logs</vt:lpstr>
      <vt:lpstr>Well Log Correlation</vt:lpstr>
      <vt:lpstr>How to Correlate these Logs?</vt:lpstr>
      <vt:lpstr>Lithostratigraphy</vt:lpstr>
      <vt:lpstr>Chronostratigraphy</vt:lpstr>
      <vt:lpstr>Does It Matter?</vt:lpstr>
      <vt:lpstr>Well Log Correlation: Example 1</vt:lpstr>
      <vt:lpstr>Well Log Correlation: Example 1</vt:lpstr>
      <vt:lpstr>Well Log Correlation: Example 2</vt:lpstr>
      <vt:lpstr>Well Log Correlation: Example 2</vt:lpstr>
      <vt:lpstr>Well Log Correlation: Example 2</vt:lpstr>
      <vt:lpstr>Well Log Correlation: Example 2</vt:lpstr>
      <vt:lpstr>Well Log Correlation: Example 2</vt:lpstr>
      <vt:lpstr>Two East Texas Gas Fields</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190</cp:revision>
  <cp:lastPrinted>2001-11-26T19:56:19Z</cp:lastPrinted>
  <dcterms:created xsi:type="dcterms:W3CDTF">2001-11-20T13:29:42Z</dcterms:created>
  <dcterms:modified xsi:type="dcterms:W3CDTF">2017-06-27T13:07:40Z</dcterms:modified>
</cp:coreProperties>
</file>