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9" r:id="rId2"/>
    <p:sldId id="350" r:id="rId3"/>
    <p:sldId id="351" r:id="rId4"/>
    <p:sldId id="352" r:id="rId5"/>
    <p:sldId id="353" r:id="rId6"/>
    <p:sldId id="354" r:id="rId7"/>
    <p:sldId id="349" r:id="rId8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3333FF"/>
    <a:srgbClr val="FF6600"/>
    <a:srgbClr val="FFB66D"/>
    <a:srgbClr val="003399"/>
    <a:srgbClr val="666699"/>
    <a:srgbClr val="9900FF"/>
    <a:srgbClr val="CC00CC"/>
    <a:srgbClr val="CC00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251" autoAdjust="0"/>
  </p:normalViewPr>
  <p:slideViewPr>
    <p:cSldViewPr snapToGrid="0">
      <p:cViewPr varScale="1">
        <p:scale>
          <a:sx n="36" d="100"/>
          <a:sy n="36" d="100"/>
        </p:scale>
        <p:origin x="-2056" y="-104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Description of main</a:t>
            </a:r>
            <a:r>
              <a:rPr lang="en-US" baseline="0" dirty="0" smtClean="0"/>
              <a:t> class objectives</a:t>
            </a:r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We have five</a:t>
            </a:r>
            <a:r>
              <a:rPr lang="en-US" altLang="en-US" baseline="0" dirty="0" smtClean="0"/>
              <a:t> (</a:t>
            </a:r>
            <a:r>
              <a:rPr lang="en-US" altLang="en-US" dirty="0" smtClean="0"/>
              <a:t>5) wells that define a SW-NE transect.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Each well has an </a:t>
            </a:r>
            <a:r>
              <a:rPr lang="en-US" altLang="en-US" dirty="0" smtClean="0"/>
              <a:t>spontaneous potential (SP) </a:t>
            </a:r>
            <a:r>
              <a:rPr lang="en-US" altLang="en-US" dirty="0" smtClean="0"/>
              <a:t>log (left track) that we can use to differentiate shale, silt and </a:t>
            </a:r>
            <a:r>
              <a:rPr lang="en-US" altLang="en-US" smtClean="0"/>
              <a:t>sand.</a:t>
            </a:r>
            <a:r>
              <a:rPr lang="en-US" altLang="en-US" baseline="0" smtClean="0"/>
              <a:t> </a:t>
            </a:r>
            <a:r>
              <a:rPr lang="en-US" altLang="en-US" smtClean="0"/>
              <a:t>The </a:t>
            </a:r>
            <a:r>
              <a:rPr lang="en-US" altLang="en-US" dirty="0" smtClean="0"/>
              <a:t>right track has a resistivity curve shown with two gain settings.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In the shale zones, the resistivity curve has a lot of ‘character’ – somewhat unique highs</a:t>
            </a:r>
            <a:r>
              <a:rPr lang="en-US" altLang="en-US" baseline="0" dirty="0" smtClean="0"/>
              <a:t> and</a:t>
            </a:r>
            <a:r>
              <a:rPr lang="en-US" altLang="en-US" dirty="0" smtClean="0"/>
              <a:t> lows, and transitions from highs to lows.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Several unique ‘patterns’ (fingerprints) are given in well 5 9shown here) – labeled A to H.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There is also a regional unconformity marked on each well log.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You are given two (2) copies of the logs laid out as a transect</a:t>
            </a:r>
            <a:r>
              <a:rPr lang="en-US" altLang="en-US" baseline="0" dirty="0" smtClean="0"/>
              <a:t> - o</a:t>
            </a:r>
            <a:r>
              <a:rPr lang="en-US" altLang="en-US" dirty="0" smtClean="0"/>
              <a:t>ne is for a lithostratigraphic correlation, the other is for a </a:t>
            </a:r>
            <a:r>
              <a:rPr lang="en-US" altLang="en-US" dirty="0" err="1" smtClean="0"/>
              <a:t>chronostratigraphic</a:t>
            </a:r>
            <a:r>
              <a:rPr lang="en-US" altLang="en-US" dirty="0" smtClean="0"/>
              <a:t> correlation.</a:t>
            </a:r>
            <a:r>
              <a:rPr lang="en-US" altLang="en-US" baseline="0" dirty="0" smtClean="0"/>
              <a:t> Note that t</a:t>
            </a:r>
            <a:r>
              <a:rPr lang="en-US" altLang="en-US" dirty="0" smtClean="0"/>
              <a:t>he</a:t>
            </a:r>
            <a:r>
              <a:rPr lang="en-US" altLang="en-US" baseline="0" dirty="0" smtClean="0"/>
              <a:t> animations on Slides 5 and 6 will help the students get started.</a:t>
            </a:r>
            <a:endParaRPr lang="en-US" alt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shows t</a:t>
            </a:r>
            <a:r>
              <a:rPr lang="en-US" dirty="0" smtClean="0"/>
              <a:t>he uninterrupted log cross section.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To get started, we’ll start the correlations from well 5 to well 4.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First, mark the unconformity in each well and connect (correlate) them.</a:t>
            </a: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Use</a:t>
            </a:r>
            <a:r>
              <a:rPr lang="en-US" altLang="en-US" baseline="0" dirty="0" smtClean="0"/>
              <a:t> the SP curve to identify sandy zones (curve to the right), and then correlate the tops of the sands. </a:t>
            </a:r>
            <a:r>
              <a:rPr lang="en-US" altLang="en-US" dirty="0" smtClean="0"/>
              <a:t>I have marked 3 sands in each well and correlated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Start</a:t>
            </a:r>
            <a:r>
              <a:rPr lang="en-US" altLang="en-US" baseline="0" dirty="0" smtClean="0"/>
              <a:t> with the chronostratigraphic correlations – Marker A, B, and C. </a:t>
            </a:r>
            <a:r>
              <a:rPr lang="en-US" altLang="en-US" dirty="0" smtClean="0"/>
              <a:t>I</a:t>
            </a:r>
            <a:r>
              <a:rPr lang="en-US" altLang="en-US" baseline="0" dirty="0" smtClean="0"/>
              <a:t> marked part of the resistivity curve near Marker B in Well 5 with magenta. I copied the magenta shape onto Well 4 at where I think it matches. Then I correlate Marker B from Well 5 to Well 4. Repeat for Markers A and 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D2F37C43-D3AB-49E4-8396-610B8BE29668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4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491916" y="1385032"/>
              <a:ext cx="6192252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Well Log Correlations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09704" y="2372579"/>
            <a:ext cx="49862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"/>
                <a:cs typeface="Helvetica"/>
              </a:rPr>
              <a:t>You have five (5) </a:t>
            </a:r>
            <a:r>
              <a:rPr lang="en-US" sz="4000" dirty="0">
                <a:latin typeface="Helvetica"/>
                <a:cs typeface="Helvetica"/>
              </a:rPr>
              <a:t>w</a:t>
            </a:r>
            <a:r>
              <a:rPr lang="en-US" sz="4000" dirty="0" smtClean="0">
                <a:latin typeface="Helvetica"/>
                <a:cs typeface="Helvetica"/>
              </a:rPr>
              <a:t>ells to correlate</a:t>
            </a:r>
            <a:endParaRPr lang="en-US" sz="4800" dirty="0">
              <a:latin typeface="Helvetica"/>
              <a:cs typeface="Helvetica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368300" y="4277678"/>
            <a:ext cx="7727950" cy="13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Lithostratigraphic correlation</a:t>
            </a: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Chronostratigraphic correlation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29" name="Group 39"/>
          <p:cNvGrpSpPr/>
          <p:nvPr/>
        </p:nvGrpSpPr>
        <p:grpSpPr>
          <a:xfrm>
            <a:off x="5587833" y="2342689"/>
            <a:ext cx="2930525" cy="3035300"/>
            <a:chOff x="727075" y="2971800"/>
            <a:chExt cx="2930525" cy="3035300"/>
          </a:xfrm>
        </p:grpSpPr>
        <p:sp>
          <p:nvSpPr>
            <p:cNvPr id="30" name="Rectangle 2"/>
            <p:cNvSpPr>
              <a:spLocks noChangeArrowheads="1"/>
            </p:cNvSpPr>
            <p:nvPr/>
          </p:nvSpPr>
          <p:spPr bwMode="auto">
            <a:xfrm>
              <a:off x="727075" y="2971800"/>
              <a:ext cx="2930525" cy="30353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" name="Freeform 3"/>
            <p:cNvSpPr>
              <a:spLocks/>
            </p:cNvSpPr>
            <p:nvPr/>
          </p:nvSpPr>
          <p:spPr bwMode="auto">
            <a:xfrm>
              <a:off x="1017588" y="3408363"/>
              <a:ext cx="2224087" cy="2306637"/>
            </a:xfrm>
            <a:custGeom>
              <a:avLst/>
              <a:gdLst/>
              <a:ahLst/>
              <a:cxnLst>
                <a:cxn ang="0">
                  <a:pos x="0" y="1453"/>
                </a:cxn>
                <a:cxn ang="0">
                  <a:pos x="459" y="1270"/>
                </a:cxn>
                <a:cxn ang="0">
                  <a:pos x="734" y="772"/>
                </a:cxn>
                <a:cxn ang="0">
                  <a:pos x="1022" y="340"/>
                </a:cxn>
                <a:cxn ang="0">
                  <a:pos x="1401" y="0"/>
                </a:cxn>
              </a:cxnLst>
              <a:rect l="0" t="0" r="r" b="b"/>
              <a:pathLst>
                <a:path w="1401" h="1453">
                  <a:moveTo>
                    <a:pt x="0" y="1453"/>
                  </a:moveTo>
                  <a:lnTo>
                    <a:pt x="459" y="1270"/>
                  </a:lnTo>
                  <a:lnTo>
                    <a:pt x="734" y="772"/>
                  </a:lnTo>
                  <a:lnTo>
                    <a:pt x="1022" y="340"/>
                  </a:lnTo>
                  <a:lnTo>
                    <a:pt x="1401" y="0"/>
                  </a:lnTo>
                </a:path>
              </a:pathLst>
            </a:custGeom>
            <a:noFill/>
            <a:ln w="19050" cmpd="sng">
              <a:solidFill>
                <a:srgbClr val="FF00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Oval 11"/>
            <p:cNvSpPr>
              <a:spLocks noChangeArrowheads="1"/>
            </p:cNvSpPr>
            <p:nvPr/>
          </p:nvSpPr>
          <p:spPr bwMode="auto">
            <a:xfrm>
              <a:off x="1060450" y="5570538"/>
              <a:ext cx="125413" cy="125412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3" name="Oval 12"/>
            <p:cNvSpPr>
              <a:spLocks noChangeArrowheads="1"/>
            </p:cNvSpPr>
            <p:nvPr/>
          </p:nvSpPr>
          <p:spPr bwMode="auto">
            <a:xfrm>
              <a:off x="1647825" y="5349875"/>
              <a:ext cx="125413" cy="12541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" name="Oval 13"/>
            <p:cNvSpPr>
              <a:spLocks noChangeArrowheads="1"/>
            </p:cNvSpPr>
            <p:nvPr/>
          </p:nvSpPr>
          <p:spPr bwMode="auto">
            <a:xfrm>
              <a:off x="2592388" y="3859213"/>
              <a:ext cx="125412" cy="125412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5" name="Oval 14"/>
            <p:cNvSpPr>
              <a:spLocks noChangeArrowheads="1"/>
            </p:cNvSpPr>
            <p:nvPr/>
          </p:nvSpPr>
          <p:spPr bwMode="auto">
            <a:xfrm>
              <a:off x="3035300" y="3492500"/>
              <a:ext cx="125413" cy="12541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6" name="Oval 15"/>
            <p:cNvSpPr>
              <a:spLocks noChangeArrowheads="1"/>
            </p:cNvSpPr>
            <p:nvPr/>
          </p:nvSpPr>
          <p:spPr bwMode="auto">
            <a:xfrm>
              <a:off x="2106613" y="4559300"/>
              <a:ext cx="125412" cy="12541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" name="Text Box 16"/>
            <p:cNvSpPr txBox="1">
              <a:spLocks noChangeArrowheads="1"/>
            </p:cNvSpPr>
            <p:nvPr/>
          </p:nvSpPr>
          <p:spPr bwMode="auto">
            <a:xfrm>
              <a:off x="1068388" y="5640388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5</a:t>
              </a:r>
            </a:p>
          </p:txBody>
        </p:sp>
        <p:sp>
          <p:nvSpPr>
            <p:cNvPr id="38" name="Text Box 17"/>
            <p:cNvSpPr txBox="1">
              <a:spLocks noChangeArrowheads="1"/>
            </p:cNvSpPr>
            <p:nvPr/>
          </p:nvSpPr>
          <p:spPr bwMode="auto">
            <a:xfrm>
              <a:off x="1727200" y="5330825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4</a:t>
              </a:r>
            </a:p>
          </p:txBody>
        </p:sp>
        <p:sp>
          <p:nvSpPr>
            <p:cNvPr id="39" name="Text Box 18"/>
            <p:cNvSpPr txBox="1">
              <a:spLocks noChangeArrowheads="1"/>
            </p:cNvSpPr>
            <p:nvPr/>
          </p:nvSpPr>
          <p:spPr bwMode="auto">
            <a:xfrm>
              <a:off x="2185988" y="4579938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3</a:t>
              </a:r>
            </a:p>
          </p:txBody>
        </p:sp>
        <p:sp>
          <p:nvSpPr>
            <p:cNvPr id="40" name="Text Box 19"/>
            <p:cNvSpPr txBox="1">
              <a:spLocks noChangeArrowheads="1"/>
            </p:cNvSpPr>
            <p:nvPr/>
          </p:nvSpPr>
          <p:spPr bwMode="auto">
            <a:xfrm>
              <a:off x="2646363" y="3895725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2</a:t>
              </a:r>
            </a:p>
          </p:txBody>
        </p:sp>
        <p:sp>
          <p:nvSpPr>
            <p:cNvPr id="41" name="Text Box 20"/>
            <p:cNvSpPr txBox="1">
              <a:spLocks noChangeArrowheads="1"/>
            </p:cNvSpPr>
            <p:nvPr/>
          </p:nvSpPr>
          <p:spPr bwMode="auto">
            <a:xfrm>
              <a:off x="2351088" y="3262313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1</a:t>
              </a:r>
            </a:p>
          </p:txBody>
        </p:sp>
        <p:sp>
          <p:nvSpPr>
            <p:cNvPr id="42" name="Text Box 34"/>
            <p:cNvSpPr txBox="1">
              <a:spLocks noChangeArrowheads="1"/>
            </p:cNvSpPr>
            <p:nvPr/>
          </p:nvSpPr>
          <p:spPr bwMode="auto">
            <a:xfrm>
              <a:off x="790575" y="3121025"/>
              <a:ext cx="1039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Base Map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Well Correlation Exercise</a:t>
            </a:r>
          </a:p>
        </p:txBody>
      </p:sp>
      <p:pic>
        <p:nvPicPr>
          <p:cNvPr id="257029" name="Picture 5" descr="005"/>
          <p:cNvPicPr>
            <a:picLocks noChangeAspect="1" noChangeArrowheads="1"/>
          </p:cNvPicPr>
          <p:nvPr/>
        </p:nvPicPr>
        <p:blipFill>
          <a:blip r:embed="rId3" cstate="print"/>
          <a:srcRect l="29520" t="23729" r="9360"/>
          <a:stretch>
            <a:fillRect/>
          </a:stretch>
        </p:blipFill>
        <p:spPr bwMode="auto">
          <a:xfrm>
            <a:off x="6103938" y="938213"/>
            <a:ext cx="1366837" cy="5499100"/>
          </a:xfrm>
          <a:prstGeom prst="rect">
            <a:avLst/>
          </a:prstGeom>
          <a:noFill/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097588" y="1433513"/>
            <a:ext cx="631825" cy="4448175"/>
            <a:chOff x="3933" y="864"/>
            <a:chExt cx="843" cy="2802"/>
          </a:xfrm>
        </p:grpSpPr>
        <p:sp>
          <p:nvSpPr>
            <p:cNvPr id="257032" name="Freeform 8"/>
            <p:cNvSpPr>
              <a:spLocks/>
            </p:cNvSpPr>
            <p:nvPr/>
          </p:nvSpPr>
          <p:spPr bwMode="auto">
            <a:xfrm>
              <a:off x="3933" y="3048"/>
              <a:ext cx="843" cy="618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843" y="0"/>
                </a:cxn>
                <a:cxn ang="0">
                  <a:pos x="843" y="618"/>
                </a:cxn>
                <a:cxn ang="0">
                  <a:pos x="0" y="618"/>
                </a:cxn>
                <a:cxn ang="0">
                  <a:pos x="0" y="0"/>
                </a:cxn>
              </a:cxnLst>
              <a:rect l="0" t="0" r="r" b="b"/>
              <a:pathLst>
                <a:path w="843" h="618">
                  <a:moveTo>
                    <a:pt x="165" y="0"/>
                  </a:moveTo>
                  <a:lnTo>
                    <a:pt x="843" y="0"/>
                  </a:lnTo>
                  <a:lnTo>
                    <a:pt x="843" y="618"/>
                  </a:lnTo>
                  <a:lnTo>
                    <a:pt x="0" y="618"/>
                  </a:lnTo>
                  <a:lnTo>
                    <a:pt x="0" y="0"/>
                  </a:lnTo>
                </a:path>
              </a:pathLst>
            </a:custGeom>
            <a:solidFill>
              <a:srgbClr val="FFFF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033" name="Freeform 9"/>
            <p:cNvSpPr>
              <a:spLocks/>
            </p:cNvSpPr>
            <p:nvPr/>
          </p:nvSpPr>
          <p:spPr bwMode="auto">
            <a:xfrm>
              <a:off x="3933" y="2826"/>
              <a:ext cx="843" cy="222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843" y="0"/>
                </a:cxn>
                <a:cxn ang="0">
                  <a:pos x="843" y="618"/>
                </a:cxn>
                <a:cxn ang="0">
                  <a:pos x="0" y="618"/>
                </a:cxn>
                <a:cxn ang="0">
                  <a:pos x="0" y="0"/>
                </a:cxn>
              </a:cxnLst>
              <a:rect l="0" t="0" r="r" b="b"/>
              <a:pathLst>
                <a:path w="843" h="618">
                  <a:moveTo>
                    <a:pt x="165" y="0"/>
                  </a:moveTo>
                  <a:lnTo>
                    <a:pt x="843" y="0"/>
                  </a:lnTo>
                  <a:lnTo>
                    <a:pt x="843" y="618"/>
                  </a:lnTo>
                  <a:lnTo>
                    <a:pt x="0" y="618"/>
                  </a:lnTo>
                  <a:lnTo>
                    <a:pt x="0" y="0"/>
                  </a:lnTo>
                </a:path>
              </a:pathLst>
            </a:custGeom>
            <a:solidFill>
              <a:srgbClr val="9966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034" name="Freeform 10"/>
            <p:cNvSpPr>
              <a:spLocks/>
            </p:cNvSpPr>
            <p:nvPr/>
          </p:nvSpPr>
          <p:spPr bwMode="auto">
            <a:xfrm>
              <a:off x="3933" y="864"/>
              <a:ext cx="843" cy="1962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843" y="0"/>
                </a:cxn>
                <a:cxn ang="0">
                  <a:pos x="843" y="618"/>
                </a:cxn>
                <a:cxn ang="0">
                  <a:pos x="0" y="618"/>
                </a:cxn>
                <a:cxn ang="0">
                  <a:pos x="0" y="0"/>
                </a:cxn>
              </a:cxnLst>
              <a:rect l="0" t="0" r="r" b="b"/>
              <a:pathLst>
                <a:path w="843" h="618">
                  <a:moveTo>
                    <a:pt x="165" y="0"/>
                  </a:moveTo>
                  <a:lnTo>
                    <a:pt x="843" y="0"/>
                  </a:lnTo>
                  <a:lnTo>
                    <a:pt x="843" y="618"/>
                  </a:lnTo>
                  <a:lnTo>
                    <a:pt x="0" y="618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57045" name="Text Box 21"/>
          <p:cNvSpPr txBox="1">
            <a:spLocks noChangeArrowheads="1"/>
          </p:cNvSpPr>
          <p:nvPr/>
        </p:nvSpPr>
        <p:spPr bwMode="auto">
          <a:xfrm>
            <a:off x="346075" y="1001713"/>
            <a:ext cx="45792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Verdana" pitchFamily="34" charset="0"/>
              </a:rPr>
              <a:t>We will look at the sediments deposited above a regional unconformity</a:t>
            </a:r>
          </a:p>
        </p:txBody>
      </p:sp>
      <p:sp>
        <p:nvSpPr>
          <p:cNvPr id="257046" name="Text Box 22"/>
          <p:cNvSpPr txBox="1">
            <a:spLocks noChangeArrowheads="1"/>
          </p:cNvSpPr>
          <p:nvPr/>
        </p:nvSpPr>
        <p:spPr bwMode="auto">
          <a:xfrm>
            <a:off x="4343400" y="5476875"/>
            <a:ext cx="16065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400" b="1" dirty="0">
              <a:latin typeface="Verdana" pitchFamily="34" charset="0"/>
            </a:endParaRPr>
          </a:p>
          <a:p>
            <a:pPr algn="r"/>
            <a:r>
              <a:rPr lang="en-US" sz="1400" b="1" dirty="0">
                <a:latin typeface="Verdana" pitchFamily="34" charset="0"/>
              </a:rPr>
              <a:t> </a:t>
            </a:r>
            <a:r>
              <a:rPr lang="en-US" sz="1400" b="1" dirty="0" smtClean="0">
                <a:latin typeface="Verdana" pitchFamily="34" charset="0"/>
              </a:rPr>
              <a:t>Regional Unconformity</a:t>
            </a:r>
            <a:endParaRPr lang="en-US" sz="1400" b="1" dirty="0">
              <a:latin typeface="Verdana" pitchFamily="34" charset="0"/>
            </a:endParaRPr>
          </a:p>
        </p:txBody>
      </p:sp>
      <p:sp>
        <p:nvSpPr>
          <p:cNvPr id="257047" name="Text Box 23"/>
          <p:cNvSpPr txBox="1">
            <a:spLocks noChangeArrowheads="1"/>
          </p:cNvSpPr>
          <p:nvPr/>
        </p:nvSpPr>
        <p:spPr bwMode="auto">
          <a:xfrm>
            <a:off x="6323013" y="973138"/>
            <a:ext cx="904875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Well 5</a:t>
            </a:r>
          </a:p>
        </p:txBody>
      </p:sp>
      <p:sp>
        <p:nvSpPr>
          <p:cNvPr id="257048" name="Text Box 24"/>
          <p:cNvSpPr txBox="1">
            <a:spLocks noChangeArrowheads="1"/>
          </p:cNvSpPr>
          <p:nvPr/>
        </p:nvSpPr>
        <p:spPr bwMode="auto">
          <a:xfrm>
            <a:off x="4454525" y="2552700"/>
            <a:ext cx="16065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400" b="1" dirty="0">
                <a:latin typeface="Verdana" pitchFamily="34" charset="0"/>
              </a:rPr>
              <a:t> SP</a:t>
            </a:r>
          </a:p>
          <a:p>
            <a:pPr algn="ctr"/>
            <a:r>
              <a:rPr lang="en-US" sz="1400" b="1" dirty="0">
                <a:latin typeface="Verdana" pitchFamily="34" charset="0"/>
              </a:rPr>
              <a:t> for</a:t>
            </a:r>
          </a:p>
          <a:p>
            <a:pPr algn="ctr"/>
            <a:r>
              <a:rPr lang="en-US" sz="1400" b="1" dirty="0">
                <a:latin typeface="Verdana" pitchFamily="34" charset="0"/>
              </a:rPr>
              <a:t> lithology</a:t>
            </a:r>
          </a:p>
        </p:txBody>
      </p:sp>
      <p:sp>
        <p:nvSpPr>
          <p:cNvPr id="257049" name="Text Box 25"/>
          <p:cNvSpPr txBox="1">
            <a:spLocks noChangeArrowheads="1"/>
          </p:cNvSpPr>
          <p:nvPr/>
        </p:nvSpPr>
        <p:spPr bwMode="auto">
          <a:xfrm>
            <a:off x="7559675" y="3429000"/>
            <a:ext cx="14398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400" b="1" dirty="0">
                <a:latin typeface="Verdana" pitchFamily="34" charset="0"/>
              </a:rPr>
              <a:t> Resistivity</a:t>
            </a:r>
          </a:p>
          <a:p>
            <a:pPr algn="ctr"/>
            <a:r>
              <a:rPr lang="en-US" sz="1400" b="1" dirty="0">
                <a:latin typeface="Verdana" pitchFamily="34" charset="0"/>
              </a:rPr>
              <a:t> for</a:t>
            </a:r>
          </a:p>
          <a:p>
            <a:pPr algn="ctr"/>
            <a:r>
              <a:rPr lang="en-US" sz="1400" b="1" dirty="0">
                <a:latin typeface="Verdana" pitchFamily="34" charset="0"/>
              </a:rPr>
              <a:t> time-correlation</a:t>
            </a:r>
          </a:p>
        </p:txBody>
      </p:sp>
      <p:sp>
        <p:nvSpPr>
          <p:cNvPr id="257050" name="Freeform 26"/>
          <p:cNvSpPr>
            <a:spLocks/>
          </p:cNvSpPr>
          <p:nvPr/>
        </p:nvSpPr>
        <p:spPr bwMode="auto">
          <a:xfrm>
            <a:off x="4786313" y="3346450"/>
            <a:ext cx="1635125" cy="827088"/>
          </a:xfrm>
          <a:custGeom>
            <a:avLst/>
            <a:gdLst/>
            <a:ahLst/>
            <a:cxnLst>
              <a:cxn ang="0">
                <a:pos x="481" y="0"/>
              </a:cxn>
              <a:cxn ang="0">
                <a:pos x="35" y="392"/>
              </a:cxn>
              <a:cxn ang="0">
                <a:pos x="690" y="497"/>
              </a:cxn>
              <a:cxn ang="0">
                <a:pos x="1214" y="248"/>
              </a:cxn>
            </a:cxnLst>
            <a:rect l="0" t="0" r="r" b="b"/>
            <a:pathLst>
              <a:path w="1214" h="521">
                <a:moveTo>
                  <a:pt x="481" y="0"/>
                </a:moveTo>
                <a:cubicBezTo>
                  <a:pt x="240" y="154"/>
                  <a:pt x="0" y="309"/>
                  <a:pt x="35" y="392"/>
                </a:cubicBezTo>
                <a:cubicBezTo>
                  <a:pt x="70" y="475"/>
                  <a:pt x="494" y="521"/>
                  <a:pt x="690" y="497"/>
                </a:cubicBezTo>
                <a:cubicBezTo>
                  <a:pt x="886" y="473"/>
                  <a:pt x="1050" y="360"/>
                  <a:pt x="1214" y="248"/>
                </a:cubicBezTo>
              </a:path>
            </a:pathLst>
          </a:custGeom>
          <a:noFill/>
          <a:ln w="57150" cmpd="sng">
            <a:solidFill>
              <a:srgbClr val="FF0066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57051" name="Freeform 27"/>
          <p:cNvSpPr>
            <a:spLocks/>
          </p:cNvSpPr>
          <p:nvPr/>
        </p:nvSpPr>
        <p:spPr bwMode="auto">
          <a:xfrm flipH="1">
            <a:off x="7308850" y="4371975"/>
            <a:ext cx="1635125" cy="827088"/>
          </a:xfrm>
          <a:custGeom>
            <a:avLst/>
            <a:gdLst/>
            <a:ahLst/>
            <a:cxnLst>
              <a:cxn ang="0">
                <a:pos x="481" y="0"/>
              </a:cxn>
              <a:cxn ang="0">
                <a:pos x="35" y="392"/>
              </a:cxn>
              <a:cxn ang="0">
                <a:pos x="690" y="497"/>
              </a:cxn>
              <a:cxn ang="0">
                <a:pos x="1214" y="248"/>
              </a:cxn>
            </a:cxnLst>
            <a:rect l="0" t="0" r="r" b="b"/>
            <a:pathLst>
              <a:path w="1214" h="521">
                <a:moveTo>
                  <a:pt x="481" y="0"/>
                </a:moveTo>
                <a:cubicBezTo>
                  <a:pt x="240" y="154"/>
                  <a:pt x="0" y="309"/>
                  <a:pt x="35" y="392"/>
                </a:cubicBezTo>
                <a:cubicBezTo>
                  <a:pt x="70" y="475"/>
                  <a:pt x="494" y="521"/>
                  <a:pt x="690" y="497"/>
                </a:cubicBezTo>
                <a:cubicBezTo>
                  <a:pt x="886" y="473"/>
                  <a:pt x="1050" y="360"/>
                  <a:pt x="1214" y="248"/>
                </a:cubicBezTo>
              </a:path>
            </a:pathLst>
          </a:custGeom>
          <a:noFill/>
          <a:ln w="57150" cmpd="sng">
            <a:solidFill>
              <a:srgbClr val="FF0066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57052" name="Text Box 28"/>
          <p:cNvSpPr txBox="1">
            <a:spLocks noChangeArrowheads="1"/>
          </p:cNvSpPr>
          <p:nvPr/>
        </p:nvSpPr>
        <p:spPr bwMode="auto">
          <a:xfrm>
            <a:off x="7566025" y="2376488"/>
            <a:ext cx="14398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400" b="1" dirty="0">
                <a:latin typeface="Verdana" pitchFamily="34" charset="0"/>
              </a:rPr>
              <a:t> Resistivity</a:t>
            </a:r>
          </a:p>
          <a:p>
            <a:pPr algn="ctr"/>
            <a:r>
              <a:rPr lang="en-US" sz="1400" b="1" dirty="0">
                <a:latin typeface="Verdana" pitchFamily="34" charset="0"/>
              </a:rPr>
              <a:t> Markers</a:t>
            </a:r>
          </a:p>
        </p:txBody>
      </p:sp>
      <p:sp>
        <p:nvSpPr>
          <p:cNvPr id="257053" name="Line 29"/>
          <p:cNvSpPr>
            <a:spLocks noChangeShapeType="1"/>
          </p:cNvSpPr>
          <p:nvPr/>
        </p:nvSpPr>
        <p:spPr bwMode="auto">
          <a:xfrm>
            <a:off x="7253288" y="1870075"/>
            <a:ext cx="498475" cy="37465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57054" name="Line 30"/>
          <p:cNvSpPr>
            <a:spLocks noChangeShapeType="1"/>
          </p:cNvSpPr>
          <p:nvPr/>
        </p:nvSpPr>
        <p:spPr bwMode="auto">
          <a:xfrm>
            <a:off x="7196138" y="2085975"/>
            <a:ext cx="530225" cy="33655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57055" name="Line 31"/>
          <p:cNvSpPr>
            <a:spLocks noChangeShapeType="1"/>
          </p:cNvSpPr>
          <p:nvPr/>
        </p:nvSpPr>
        <p:spPr bwMode="auto">
          <a:xfrm flipV="1">
            <a:off x="7291388" y="2727325"/>
            <a:ext cx="409575" cy="17145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57056" name="Line 32"/>
          <p:cNvSpPr>
            <a:spLocks noChangeShapeType="1"/>
          </p:cNvSpPr>
          <p:nvPr/>
        </p:nvSpPr>
        <p:spPr bwMode="auto">
          <a:xfrm>
            <a:off x="7259638" y="2486025"/>
            <a:ext cx="415925" cy="508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57057" name="Line 33"/>
          <p:cNvSpPr>
            <a:spLocks noChangeShapeType="1"/>
          </p:cNvSpPr>
          <p:nvPr/>
        </p:nvSpPr>
        <p:spPr bwMode="auto">
          <a:xfrm flipV="1">
            <a:off x="7285038" y="2854325"/>
            <a:ext cx="479425" cy="27305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grpSp>
        <p:nvGrpSpPr>
          <p:cNvPr id="3" name="Group 39"/>
          <p:cNvGrpSpPr/>
          <p:nvPr/>
        </p:nvGrpSpPr>
        <p:grpSpPr>
          <a:xfrm>
            <a:off x="727075" y="2358731"/>
            <a:ext cx="2930525" cy="3035300"/>
            <a:chOff x="727075" y="2971800"/>
            <a:chExt cx="2930525" cy="3035300"/>
          </a:xfrm>
        </p:grpSpPr>
        <p:sp>
          <p:nvSpPr>
            <p:cNvPr id="257026" name="Rectangle 2"/>
            <p:cNvSpPr>
              <a:spLocks noChangeArrowheads="1"/>
            </p:cNvSpPr>
            <p:nvPr/>
          </p:nvSpPr>
          <p:spPr bwMode="auto">
            <a:xfrm>
              <a:off x="727075" y="2971800"/>
              <a:ext cx="2930525" cy="30353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027" name="Freeform 3"/>
            <p:cNvSpPr>
              <a:spLocks/>
            </p:cNvSpPr>
            <p:nvPr/>
          </p:nvSpPr>
          <p:spPr bwMode="auto">
            <a:xfrm>
              <a:off x="1017588" y="3408363"/>
              <a:ext cx="2224087" cy="2306637"/>
            </a:xfrm>
            <a:custGeom>
              <a:avLst/>
              <a:gdLst/>
              <a:ahLst/>
              <a:cxnLst>
                <a:cxn ang="0">
                  <a:pos x="0" y="1453"/>
                </a:cxn>
                <a:cxn ang="0">
                  <a:pos x="459" y="1270"/>
                </a:cxn>
                <a:cxn ang="0">
                  <a:pos x="734" y="772"/>
                </a:cxn>
                <a:cxn ang="0">
                  <a:pos x="1022" y="340"/>
                </a:cxn>
                <a:cxn ang="0">
                  <a:pos x="1401" y="0"/>
                </a:cxn>
              </a:cxnLst>
              <a:rect l="0" t="0" r="r" b="b"/>
              <a:pathLst>
                <a:path w="1401" h="1453">
                  <a:moveTo>
                    <a:pt x="0" y="1453"/>
                  </a:moveTo>
                  <a:lnTo>
                    <a:pt x="459" y="1270"/>
                  </a:lnTo>
                  <a:lnTo>
                    <a:pt x="734" y="772"/>
                  </a:lnTo>
                  <a:lnTo>
                    <a:pt x="1022" y="340"/>
                  </a:lnTo>
                  <a:lnTo>
                    <a:pt x="1401" y="0"/>
                  </a:lnTo>
                </a:path>
              </a:pathLst>
            </a:custGeom>
            <a:noFill/>
            <a:ln w="19050" cmpd="sng">
              <a:solidFill>
                <a:srgbClr val="FF00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035" name="Oval 11"/>
            <p:cNvSpPr>
              <a:spLocks noChangeArrowheads="1"/>
            </p:cNvSpPr>
            <p:nvPr/>
          </p:nvSpPr>
          <p:spPr bwMode="auto">
            <a:xfrm>
              <a:off x="1060450" y="5570538"/>
              <a:ext cx="125413" cy="125412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036" name="Oval 12"/>
            <p:cNvSpPr>
              <a:spLocks noChangeArrowheads="1"/>
            </p:cNvSpPr>
            <p:nvPr/>
          </p:nvSpPr>
          <p:spPr bwMode="auto">
            <a:xfrm>
              <a:off x="1647825" y="5349875"/>
              <a:ext cx="125413" cy="12541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037" name="Oval 13"/>
            <p:cNvSpPr>
              <a:spLocks noChangeArrowheads="1"/>
            </p:cNvSpPr>
            <p:nvPr/>
          </p:nvSpPr>
          <p:spPr bwMode="auto">
            <a:xfrm>
              <a:off x="2592388" y="3859213"/>
              <a:ext cx="125412" cy="125412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038" name="Oval 14"/>
            <p:cNvSpPr>
              <a:spLocks noChangeArrowheads="1"/>
            </p:cNvSpPr>
            <p:nvPr/>
          </p:nvSpPr>
          <p:spPr bwMode="auto">
            <a:xfrm>
              <a:off x="3035300" y="3492500"/>
              <a:ext cx="125413" cy="12541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039" name="Oval 15"/>
            <p:cNvSpPr>
              <a:spLocks noChangeArrowheads="1"/>
            </p:cNvSpPr>
            <p:nvPr/>
          </p:nvSpPr>
          <p:spPr bwMode="auto">
            <a:xfrm>
              <a:off x="2106613" y="4559300"/>
              <a:ext cx="125412" cy="12541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040" name="Text Box 16"/>
            <p:cNvSpPr txBox="1">
              <a:spLocks noChangeArrowheads="1"/>
            </p:cNvSpPr>
            <p:nvPr/>
          </p:nvSpPr>
          <p:spPr bwMode="auto">
            <a:xfrm>
              <a:off x="1068388" y="5640388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5</a:t>
              </a:r>
            </a:p>
          </p:txBody>
        </p:sp>
        <p:sp>
          <p:nvSpPr>
            <p:cNvPr id="257041" name="Text Box 17"/>
            <p:cNvSpPr txBox="1">
              <a:spLocks noChangeArrowheads="1"/>
            </p:cNvSpPr>
            <p:nvPr/>
          </p:nvSpPr>
          <p:spPr bwMode="auto">
            <a:xfrm>
              <a:off x="1727200" y="5330825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4</a:t>
              </a:r>
            </a:p>
          </p:txBody>
        </p:sp>
        <p:sp>
          <p:nvSpPr>
            <p:cNvPr id="257042" name="Text Box 18"/>
            <p:cNvSpPr txBox="1">
              <a:spLocks noChangeArrowheads="1"/>
            </p:cNvSpPr>
            <p:nvPr/>
          </p:nvSpPr>
          <p:spPr bwMode="auto">
            <a:xfrm>
              <a:off x="2185988" y="4579938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3</a:t>
              </a:r>
            </a:p>
          </p:txBody>
        </p:sp>
        <p:sp>
          <p:nvSpPr>
            <p:cNvPr id="257043" name="Text Box 19"/>
            <p:cNvSpPr txBox="1">
              <a:spLocks noChangeArrowheads="1"/>
            </p:cNvSpPr>
            <p:nvPr/>
          </p:nvSpPr>
          <p:spPr bwMode="auto">
            <a:xfrm>
              <a:off x="2646363" y="3895725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2</a:t>
              </a:r>
            </a:p>
          </p:txBody>
        </p:sp>
        <p:sp>
          <p:nvSpPr>
            <p:cNvPr id="257044" name="Text Box 20"/>
            <p:cNvSpPr txBox="1">
              <a:spLocks noChangeArrowheads="1"/>
            </p:cNvSpPr>
            <p:nvPr/>
          </p:nvSpPr>
          <p:spPr bwMode="auto">
            <a:xfrm>
              <a:off x="2351088" y="3262313"/>
              <a:ext cx="7461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Well 1</a:t>
              </a:r>
            </a:p>
          </p:txBody>
        </p:sp>
        <p:sp>
          <p:nvSpPr>
            <p:cNvPr id="257058" name="Text Box 34"/>
            <p:cNvSpPr txBox="1">
              <a:spLocks noChangeArrowheads="1"/>
            </p:cNvSpPr>
            <p:nvPr/>
          </p:nvSpPr>
          <p:spPr bwMode="auto">
            <a:xfrm>
              <a:off x="790575" y="3121025"/>
              <a:ext cx="1039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Tahoma" pitchFamily="34" charset="0"/>
                </a:rPr>
                <a:t>Base Map</a:t>
              </a:r>
            </a:p>
          </p:txBody>
        </p:sp>
      </p:grpSp>
      <p:sp>
        <p:nvSpPr>
          <p:cNvPr id="257059" name="Line 35"/>
          <p:cNvSpPr>
            <a:spLocks noChangeShapeType="1"/>
          </p:cNvSpPr>
          <p:nvPr/>
        </p:nvSpPr>
        <p:spPr bwMode="auto">
          <a:xfrm>
            <a:off x="6511925" y="1330325"/>
            <a:ext cx="96838" cy="49450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57060" name="Text Box 36"/>
          <p:cNvSpPr txBox="1">
            <a:spLocks noChangeArrowheads="1"/>
          </p:cNvSpPr>
          <p:nvPr/>
        </p:nvSpPr>
        <p:spPr bwMode="auto">
          <a:xfrm rot="5400000">
            <a:off x="5771356" y="2262982"/>
            <a:ext cx="1292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Shale Baseline</a:t>
            </a:r>
          </a:p>
        </p:txBody>
      </p:sp>
      <p:sp>
        <p:nvSpPr>
          <p:cNvPr id="257030" name="Freeform 6"/>
          <p:cNvSpPr>
            <a:spLocks/>
          </p:cNvSpPr>
          <p:nvPr/>
        </p:nvSpPr>
        <p:spPr bwMode="auto">
          <a:xfrm>
            <a:off x="6120533" y="5789324"/>
            <a:ext cx="2233757" cy="211240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30" y="0"/>
              </a:cxn>
              <a:cxn ang="0">
                <a:pos x="52" y="10"/>
              </a:cxn>
              <a:cxn ang="0">
                <a:pos x="84" y="6"/>
              </a:cxn>
              <a:cxn ang="0">
                <a:pos x="102" y="18"/>
              </a:cxn>
              <a:cxn ang="0">
                <a:pos x="128" y="2"/>
              </a:cxn>
              <a:cxn ang="0">
                <a:pos x="158" y="20"/>
              </a:cxn>
              <a:cxn ang="0">
                <a:pos x="184" y="6"/>
              </a:cxn>
              <a:cxn ang="0">
                <a:pos x="228" y="28"/>
              </a:cxn>
              <a:cxn ang="0">
                <a:pos x="250" y="8"/>
              </a:cxn>
              <a:cxn ang="0">
                <a:pos x="282" y="28"/>
              </a:cxn>
              <a:cxn ang="0">
                <a:pos x="308" y="4"/>
              </a:cxn>
              <a:cxn ang="0">
                <a:pos x="336" y="28"/>
              </a:cxn>
              <a:cxn ang="0">
                <a:pos x="364" y="10"/>
              </a:cxn>
              <a:cxn ang="0">
                <a:pos x="394" y="26"/>
              </a:cxn>
              <a:cxn ang="0">
                <a:pos x="426" y="6"/>
              </a:cxn>
              <a:cxn ang="0">
                <a:pos x="460" y="28"/>
              </a:cxn>
              <a:cxn ang="0">
                <a:pos x="484" y="10"/>
              </a:cxn>
              <a:cxn ang="0">
                <a:pos x="520" y="26"/>
              </a:cxn>
              <a:cxn ang="0">
                <a:pos x="542" y="8"/>
              </a:cxn>
              <a:cxn ang="0">
                <a:pos x="584" y="34"/>
              </a:cxn>
              <a:cxn ang="0">
                <a:pos x="610" y="16"/>
              </a:cxn>
              <a:cxn ang="0">
                <a:pos x="634" y="34"/>
              </a:cxn>
              <a:cxn ang="0">
                <a:pos x="666" y="16"/>
              </a:cxn>
              <a:cxn ang="0">
                <a:pos x="706" y="38"/>
              </a:cxn>
              <a:cxn ang="0">
                <a:pos x="720" y="14"/>
              </a:cxn>
              <a:cxn ang="0">
                <a:pos x="758" y="38"/>
              </a:cxn>
              <a:cxn ang="0">
                <a:pos x="778" y="20"/>
              </a:cxn>
              <a:cxn ang="0">
                <a:pos x="806" y="40"/>
              </a:cxn>
              <a:cxn ang="0">
                <a:pos x="820" y="24"/>
              </a:cxn>
            </a:cxnLst>
            <a:rect l="0" t="0" r="r" b="b"/>
            <a:pathLst>
              <a:path w="820" h="41">
                <a:moveTo>
                  <a:pt x="0" y="10"/>
                </a:moveTo>
                <a:cubicBezTo>
                  <a:pt x="10" y="5"/>
                  <a:pt x="21" y="0"/>
                  <a:pt x="30" y="0"/>
                </a:cubicBezTo>
                <a:cubicBezTo>
                  <a:pt x="39" y="0"/>
                  <a:pt x="43" y="9"/>
                  <a:pt x="52" y="10"/>
                </a:cubicBezTo>
                <a:cubicBezTo>
                  <a:pt x="61" y="11"/>
                  <a:pt x="76" y="5"/>
                  <a:pt x="84" y="6"/>
                </a:cubicBezTo>
                <a:cubicBezTo>
                  <a:pt x="92" y="7"/>
                  <a:pt x="95" y="19"/>
                  <a:pt x="102" y="18"/>
                </a:cubicBezTo>
                <a:cubicBezTo>
                  <a:pt x="109" y="17"/>
                  <a:pt x="119" y="2"/>
                  <a:pt x="128" y="2"/>
                </a:cubicBezTo>
                <a:cubicBezTo>
                  <a:pt x="137" y="2"/>
                  <a:pt x="149" y="19"/>
                  <a:pt x="158" y="20"/>
                </a:cubicBezTo>
                <a:cubicBezTo>
                  <a:pt x="167" y="21"/>
                  <a:pt x="172" y="5"/>
                  <a:pt x="184" y="6"/>
                </a:cubicBezTo>
                <a:cubicBezTo>
                  <a:pt x="196" y="7"/>
                  <a:pt x="217" y="28"/>
                  <a:pt x="228" y="28"/>
                </a:cubicBezTo>
                <a:cubicBezTo>
                  <a:pt x="239" y="28"/>
                  <a:pt x="241" y="8"/>
                  <a:pt x="250" y="8"/>
                </a:cubicBezTo>
                <a:cubicBezTo>
                  <a:pt x="259" y="8"/>
                  <a:pt x="272" y="29"/>
                  <a:pt x="282" y="28"/>
                </a:cubicBezTo>
                <a:cubicBezTo>
                  <a:pt x="292" y="27"/>
                  <a:pt x="299" y="4"/>
                  <a:pt x="308" y="4"/>
                </a:cubicBezTo>
                <a:cubicBezTo>
                  <a:pt x="317" y="4"/>
                  <a:pt x="327" y="27"/>
                  <a:pt x="336" y="28"/>
                </a:cubicBezTo>
                <a:cubicBezTo>
                  <a:pt x="345" y="29"/>
                  <a:pt x="354" y="10"/>
                  <a:pt x="364" y="10"/>
                </a:cubicBezTo>
                <a:cubicBezTo>
                  <a:pt x="374" y="10"/>
                  <a:pt x="384" y="27"/>
                  <a:pt x="394" y="26"/>
                </a:cubicBezTo>
                <a:cubicBezTo>
                  <a:pt x="404" y="25"/>
                  <a:pt x="415" y="6"/>
                  <a:pt x="426" y="6"/>
                </a:cubicBezTo>
                <a:cubicBezTo>
                  <a:pt x="437" y="6"/>
                  <a:pt x="450" y="27"/>
                  <a:pt x="460" y="28"/>
                </a:cubicBezTo>
                <a:cubicBezTo>
                  <a:pt x="470" y="29"/>
                  <a:pt x="474" y="10"/>
                  <a:pt x="484" y="10"/>
                </a:cubicBezTo>
                <a:cubicBezTo>
                  <a:pt x="494" y="10"/>
                  <a:pt x="510" y="26"/>
                  <a:pt x="520" y="26"/>
                </a:cubicBezTo>
                <a:cubicBezTo>
                  <a:pt x="530" y="26"/>
                  <a:pt x="531" y="7"/>
                  <a:pt x="542" y="8"/>
                </a:cubicBezTo>
                <a:cubicBezTo>
                  <a:pt x="553" y="9"/>
                  <a:pt x="573" y="33"/>
                  <a:pt x="584" y="34"/>
                </a:cubicBezTo>
                <a:cubicBezTo>
                  <a:pt x="595" y="35"/>
                  <a:pt x="602" y="16"/>
                  <a:pt x="610" y="16"/>
                </a:cubicBezTo>
                <a:cubicBezTo>
                  <a:pt x="618" y="16"/>
                  <a:pt x="625" y="34"/>
                  <a:pt x="634" y="34"/>
                </a:cubicBezTo>
                <a:cubicBezTo>
                  <a:pt x="643" y="34"/>
                  <a:pt x="654" y="15"/>
                  <a:pt x="666" y="16"/>
                </a:cubicBezTo>
                <a:cubicBezTo>
                  <a:pt x="678" y="17"/>
                  <a:pt x="697" y="38"/>
                  <a:pt x="706" y="38"/>
                </a:cubicBezTo>
                <a:cubicBezTo>
                  <a:pt x="715" y="38"/>
                  <a:pt x="711" y="14"/>
                  <a:pt x="720" y="14"/>
                </a:cubicBezTo>
                <a:cubicBezTo>
                  <a:pt x="729" y="14"/>
                  <a:pt x="748" y="37"/>
                  <a:pt x="758" y="38"/>
                </a:cubicBezTo>
                <a:cubicBezTo>
                  <a:pt x="768" y="39"/>
                  <a:pt x="770" y="20"/>
                  <a:pt x="778" y="20"/>
                </a:cubicBezTo>
                <a:cubicBezTo>
                  <a:pt x="786" y="20"/>
                  <a:pt x="799" y="39"/>
                  <a:pt x="806" y="40"/>
                </a:cubicBezTo>
                <a:cubicBezTo>
                  <a:pt x="813" y="41"/>
                  <a:pt x="816" y="32"/>
                  <a:pt x="820" y="24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7450281" y="5538355"/>
            <a:ext cx="1018309" cy="581890"/>
          </a:xfrm>
          <a:prstGeom prst="rect">
            <a:avLst/>
          </a:prstGeom>
          <a:solidFill>
            <a:srgbClr val="CCE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685079" y="5763059"/>
            <a:ext cx="12588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Vail et al., 1977b</a:t>
            </a:r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685079" y="6058334"/>
            <a:ext cx="2730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800" b="1" dirty="0">
                <a:latin typeface="Arial" charset="0"/>
                <a:cs typeface="Arial" charset="0"/>
              </a:rPr>
              <a:t>AAPG©</a:t>
            </a:r>
            <a:r>
              <a:rPr lang="en-US" sz="800" b="1" dirty="0">
                <a:latin typeface="Arial" charset="0"/>
              </a:rPr>
              <a:t>1977 reprinted with permission of the AAPG whose permission is required for further use.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Well Correlation Exercise</a:t>
            </a:r>
          </a:p>
        </p:txBody>
      </p:sp>
      <p:sp>
        <p:nvSpPr>
          <p:cNvPr id="2375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44236" y="1149061"/>
            <a:ext cx="7471064" cy="4114800"/>
          </a:xfrm>
        </p:spPr>
        <p:txBody>
          <a:bodyPr/>
          <a:lstStyle/>
          <a:p>
            <a:r>
              <a:rPr lang="en-US" sz="2400" dirty="0"/>
              <a:t>On one copy of the well log cross-section, identify the sand sitting above the regional unconformity </a:t>
            </a:r>
            <a:r>
              <a:rPr lang="en-US" sz="2400" dirty="0" smtClean="0"/>
              <a:t>(use the SP </a:t>
            </a:r>
            <a:r>
              <a:rPr lang="en-US" sz="2400" dirty="0"/>
              <a:t>deflection to the </a:t>
            </a:r>
            <a:r>
              <a:rPr lang="en-US" sz="2400" dirty="0" smtClean="0"/>
              <a:t>left to ID sands)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Correlate the logs based on </a:t>
            </a:r>
            <a:r>
              <a:rPr lang="en-US" sz="2400" dirty="0" smtClean="0"/>
              <a:t>lithology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Use the resistivity markers (A, B, C, …) to correlate time-equivalent horizons (hint: markers G and H do not extend all the way to Well 1)</a:t>
            </a:r>
          </a:p>
          <a:p>
            <a:endParaRPr lang="en-US" sz="2400" b="1" dirty="0"/>
          </a:p>
          <a:p>
            <a:pPr algn="ctr">
              <a:buFontTx/>
              <a:buNone/>
            </a:pPr>
            <a:r>
              <a:rPr lang="en-US" sz="2200" b="1" dirty="0">
                <a:solidFill>
                  <a:srgbClr val="0033CC"/>
                </a:solidFill>
              </a:rPr>
              <a:t>QUESTION:  Is the lithostratigraphic correlation and the chronostratigraphic correlation different?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Well Correlation Exercise</a:t>
            </a:r>
          </a:p>
        </p:txBody>
      </p:sp>
      <p:sp>
        <p:nvSpPr>
          <p:cNvPr id="239633" name="Freeform 17"/>
          <p:cNvSpPr>
            <a:spLocks/>
          </p:cNvSpPr>
          <p:nvPr/>
        </p:nvSpPr>
        <p:spPr bwMode="auto">
          <a:xfrm>
            <a:off x="331788" y="1289050"/>
            <a:ext cx="8645525" cy="4883150"/>
          </a:xfrm>
          <a:custGeom>
            <a:avLst/>
            <a:gdLst/>
            <a:ahLst/>
            <a:cxnLst>
              <a:cxn ang="0">
                <a:pos x="0" y="3063"/>
              </a:cxn>
              <a:cxn ang="0">
                <a:pos x="956" y="3076"/>
              </a:cxn>
              <a:cxn ang="0">
                <a:pos x="1349" y="2801"/>
              </a:cxn>
              <a:cxn ang="0">
                <a:pos x="1964" y="2775"/>
              </a:cxn>
              <a:cxn ang="0">
                <a:pos x="2566" y="2264"/>
              </a:cxn>
              <a:cxn ang="0">
                <a:pos x="3312" y="2199"/>
              </a:cxn>
              <a:cxn ang="0">
                <a:pos x="4373" y="2120"/>
              </a:cxn>
              <a:cxn ang="0">
                <a:pos x="5446" y="2081"/>
              </a:cxn>
              <a:cxn ang="0">
                <a:pos x="5446" y="0"/>
              </a:cxn>
              <a:cxn ang="0">
                <a:pos x="0" y="0"/>
              </a:cxn>
            </a:cxnLst>
            <a:rect l="0" t="0" r="r" b="b"/>
            <a:pathLst>
              <a:path w="5446" h="3076">
                <a:moveTo>
                  <a:pt x="0" y="3063"/>
                </a:moveTo>
                <a:lnTo>
                  <a:pt x="956" y="3076"/>
                </a:lnTo>
                <a:lnTo>
                  <a:pt x="1349" y="2801"/>
                </a:lnTo>
                <a:lnTo>
                  <a:pt x="1964" y="2775"/>
                </a:lnTo>
                <a:lnTo>
                  <a:pt x="2566" y="2264"/>
                </a:lnTo>
                <a:lnTo>
                  <a:pt x="3312" y="2199"/>
                </a:lnTo>
                <a:lnTo>
                  <a:pt x="4373" y="2120"/>
                </a:lnTo>
                <a:lnTo>
                  <a:pt x="5446" y="2081"/>
                </a:lnTo>
                <a:lnTo>
                  <a:pt x="5446" y="0"/>
                </a:lnTo>
                <a:lnTo>
                  <a:pt x="0" y="0"/>
                </a:lnTo>
              </a:path>
            </a:pathLst>
          </a:cu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9621" name="Text Box 5"/>
          <p:cNvSpPr txBox="1">
            <a:spLocks noChangeAspect="1" noChangeArrowheads="1"/>
          </p:cNvSpPr>
          <p:nvPr/>
        </p:nvSpPr>
        <p:spPr bwMode="auto">
          <a:xfrm>
            <a:off x="672089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5</a:t>
            </a:r>
          </a:p>
        </p:txBody>
      </p:sp>
      <p:sp>
        <p:nvSpPr>
          <p:cNvPr id="239622" name="Text Box 6"/>
          <p:cNvSpPr txBox="1">
            <a:spLocks noChangeAspect="1" noChangeArrowheads="1"/>
          </p:cNvSpPr>
          <p:nvPr/>
        </p:nvSpPr>
        <p:spPr bwMode="auto">
          <a:xfrm>
            <a:off x="6050539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2</a:t>
            </a:r>
          </a:p>
        </p:txBody>
      </p:sp>
      <p:sp>
        <p:nvSpPr>
          <p:cNvPr id="239623" name="Text Box 7"/>
          <p:cNvSpPr txBox="1">
            <a:spLocks noChangeAspect="1" noChangeArrowheads="1"/>
          </p:cNvSpPr>
          <p:nvPr/>
        </p:nvSpPr>
        <p:spPr bwMode="auto">
          <a:xfrm>
            <a:off x="4342389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3</a:t>
            </a:r>
          </a:p>
        </p:txBody>
      </p:sp>
      <p:sp>
        <p:nvSpPr>
          <p:cNvPr id="239624" name="Text Box 8"/>
          <p:cNvSpPr txBox="1">
            <a:spLocks noChangeAspect="1" noChangeArrowheads="1"/>
          </p:cNvSpPr>
          <p:nvPr/>
        </p:nvSpPr>
        <p:spPr bwMode="auto">
          <a:xfrm>
            <a:off x="2388176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4</a:t>
            </a:r>
          </a:p>
        </p:txBody>
      </p:sp>
      <p:sp>
        <p:nvSpPr>
          <p:cNvPr id="239625" name="Text Box 9"/>
          <p:cNvSpPr txBox="1">
            <a:spLocks noChangeAspect="1" noChangeArrowheads="1"/>
          </p:cNvSpPr>
          <p:nvPr/>
        </p:nvSpPr>
        <p:spPr bwMode="auto">
          <a:xfrm>
            <a:off x="7896801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1</a:t>
            </a:r>
          </a:p>
        </p:txBody>
      </p:sp>
      <p:pic>
        <p:nvPicPr>
          <p:cNvPr id="239626" name="Picture 10" descr="005"/>
          <p:cNvPicPr>
            <a:picLocks noChangeAspect="1" noChangeArrowheads="1"/>
          </p:cNvPicPr>
          <p:nvPr/>
        </p:nvPicPr>
        <p:blipFill>
          <a:blip r:embed="rId3" cstate="print"/>
          <a:srcRect l="29520" t="24565" r="9360"/>
          <a:stretch>
            <a:fillRect/>
          </a:stretch>
        </p:blipFill>
        <p:spPr bwMode="auto">
          <a:xfrm>
            <a:off x="638175" y="1354138"/>
            <a:ext cx="889000" cy="5156200"/>
          </a:xfrm>
          <a:prstGeom prst="rect">
            <a:avLst/>
          </a:prstGeom>
          <a:noFill/>
        </p:spPr>
      </p:pic>
      <p:pic>
        <p:nvPicPr>
          <p:cNvPr id="239627" name="Picture 11" descr="002"/>
          <p:cNvPicPr>
            <a:picLocks noChangeAspect="1" noChangeArrowheads="1"/>
          </p:cNvPicPr>
          <p:nvPr/>
        </p:nvPicPr>
        <p:blipFill>
          <a:blip r:embed="rId4" cstate="print"/>
          <a:srcRect l="16457" t="38531" r="13316" b="4553"/>
          <a:stretch>
            <a:fillRect/>
          </a:stretch>
        </p:blipFill>
        <p:spPr bwMode="auto">
          <a:xfrm>
            <a:off x="6043613" y="1336675"/>
            <a:ext cx="887412" cy="3889375"/>
          </a:xfrm>
          <a:prstGeom prst="rect">
            <a:avLst/>
          </a:prstGeom>
          <a:noFill/>
        </p:spPr>
      </p:pic>
      <p:pic>
        <p:nvPicPr>
          <p:cNvPr id="239628" name="Picture 12" descr="003"/>
          <p:cNvPicPr>
            <a:picLocks noChangeAspect="1" noChangeArrowheads="1"/>
          </p:cNvPicPr>
          <p:nvPr/>
        </p:nvPicPr>
        <p:blipFill>
          <a:blip r:embed="rId5" cstate="print"/>
          <a:srcRect l="26132" t="45847" r="11237"/>
          <a:stretch>
            <a:fillRect/>
          </a:stretch>
        </p:blipFill>
        <p:spPr bwMode="auto">
          <a:xfrm>
            <a:off x="4383088" y="1325563"/>
            <a:ext cx="835025" cy="3702050"/>
          </a:xfrm>
          <a:prstGeom prst="rect">
            <a:avLst/>
          </a:prstGeom>
          <a:noFill/>
        </p:spPr>
      </p:pic>
      <p:pic>
        <p:nvPicPr>
          <p:cNvPr id="239629" name="Picture 13" descr="004"/>
          <p:cNvPicPr>
            <a:picLocks noChangeAspect="1" noChangeArrowheads="1"/>
          </p:cNvPicPr>
          <p:nvPr/>
        </p:nvPicPr>
        <p:blipFill>
          <a:blip r:embed="rId6" cstate="print"/>
          <a:srcRect l="28471" t="30647" r="15817"/>
          <a:stretch>
            <a:fillRect/>
          </a:stretch>
        </p:blipFill>
        <p:spPr bwMode="auto">
          <a:xfrm>
            <a:off x="2555875" y="1335088"/>
            <a:ext cx="738188" cy="4740275"/>
          </a:xfrm>
          <a:prstGeom prst="rect">
            <a:avLst/>
          </a:prstGeom>
          <a:noFill/>
        </p:spPr>
      </p:pic>
      <p:pic>
        <p:nvPicPr>
          <p:cNvPr id="239630" name="Picture 14" descr="001"/>
          <p:cNvPicPr>
            <a:picLocks noChangeAspect="1" noChangeArrowheads="1"/>
          </p:cNvPicPr>
          <p:nvPr/>
        </p:nvPicPr>
        <p:blipFill>
          <a:blip r:embed="rId7" cstate="print"/>
          <a:srcRect l="26936" t="46442" r="9242"/>
          <a:stretch>
            <a:fillRect/>
          </a:stretch>
        </p:blipFill>
        <p:spPr bwMode="auto">
          <a:xfrm>
            <a:off x="7910513" y="1336675"/>
            <a:ext cx="844550" cy="3659188"/>
          </a:xfrm>
          <a:prstGeom prst="rect">
            <a:avLst/>
          </a:prstGeom>
          <a:noFill/>
        </p:spPr>
      </p:pic>
      <p:sp>
        <p:nvSpPr>
          <p:cNvPr id="239631" name="Line 15"/>
          <p:cNvSpPr>
            <a:spLocks noChangeAspect="1" noChangeShapeType="1"/>
          </p:cNvSpPr>
          <p:nvPr/>
        </p:nvSpPr>
        <p:spPr bwMode="auto">
          <a:xfrm>
            <a:off x="193675" y="1346200"/>
            <a:ext cx="8931275" cy="0"/>
          </a:xfrm>
          <a:prstGeom prst="line">
            <a:avLst/>
          </a:prstGeom>
          <a:noFill/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39632" name="Picture 16" descr="005"/>
          <p:cNvPicPr>
            <a:picLocks noChangeAspect="1" noChangeArrowheads="1"/>
          </p:cNvPicPr>
          <p:nvPr/>
        </p:nvPicPr>
        <p:blipFill>
          <a:blip r:embed="rId8" cstate="print"/>
          <a:srcRect l="29520" t="5257" r="9360" b="91768"/>
          <a:stretch>
            <a:fillRect/>
          </a:stretch>
        </p:blipFill>
        <p:spPr bwMode="auto">
          <a:xfrm>
            <a:off x="639763" y="1285875"/>
            <a:ext cx="890587" cy="203200"/>
          </a:xfrm>
          <a:prstGeom prst="rect">
            <a:avLst/>
          </a:prstGeom>
          <a:noFill/>
        </p:spPr>
      </p:pic>
      <p:sp>
        <p:nvSpPr>
          <p:cNvPr id="239634" name="Text Box 18"/>
          <p:cNvSpPr txBox="1">
            <a:spLocks noChangeArrowheads="1"/>
          </p:cNvSpPr>
          <p:nvPr/>
        </p:nvSpPr>
        <p:spPr bwMode="auto">
          <a:xfrm>
            <a:off x="7518400" y="5700713"/>
            <a:ext cx="12588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Vail et al., 1977b</a:t>
            </a:r>
          </a:p>
        </p:txBody>
      </p:sp>
      <p:sp>
        <p:nvSpPr>
          <p:cNvPr id="239635" name="Text Box 19"/>
          <p:cNvSpPr txBox="1">
            <a:spLocks noChangeArrowheads="1"/>
          </p:cNvSpPr>
          <p:nvPr/>
        </p:nvSpPr>
        <p:spPr bwMode="auto">
          <a:xfrm>
            <a:off x="6046788" y="5995988"/>
            <a:ext cx="2730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800" b="1" dirty="0">
                <a:latin typeface="Arial" charset="0"/>
                <a:cs typeface="Arial" charset="0"/>
              </a:rPr>
              <a:t>AAPG©</a:t>
            </a:r>
            <a:r>
              <a:rPr lang="en-US" sz="800" b="1" dirty="0">
                <a:latin typeface="Arial" charset="0"/>
              </a:rPr>
              <a:t>1977 reprinted with permission of the AAPG whose permission is required for further use.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Lithostratigraphic Correlation </a:t>
            </a:r>
          </a:p>
        </p:txBody>
      </p:sp>
      <p:sp>
        <p:nvSpPr>
          <p:cNvPr id="240682" name="Text Box 42"/>
          <p:cNvSpPr txBox="1">
            <a:spLocks noChangeArrowheads="1"/>
          </p:cNvSpPr>
          <p:nvPr/>
        </p:nvSpPr>
        <p:spPr bwMode="auto">
          <a:xfrm>
            <a:off x="7518400" y="5700713"/>
            <a:ext cx="12588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Vail et al., 1977b</a:t>
            </a:r>
          </a:p>
        </p:txBody>
      </p:sp>
      <p:sp>
        <p:nvSpPr>
          <p:cNvPr id="240684" name="Text Box 44"/>
          <p:cNvSpPr txBox="1">
            <a:spLocks noChangeArrowheads="1"/>
          </p:cNvSpPr>
          <p:nvPr/>
        </p:nvSpPr>
        <p:spPr bwMode="auto">
          <a:xfrm>
            <a:off x="6046788" y="5995988"/>
            <a:ext cx="2730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800" b="1" dirty="0">
                <a:latin typeface="Arial" charset="0"/>
                <a:cs typeface="Arial" charset="0"/>
              </a:rPr>
              <a:t>AAPG©</a:t>
            </a:r>
            <a:r>
              <a:rPr lang="en-US" sz="800" b="1" dirty="0">
                <a:latin typeface="Arial" charset="0"/>
              </a:rPr>
              <a:t>1977 reprinted with permission of the AAPG whose permission is required for further use.</a:t>
            </a:r>
          </a:p>
        </p:txBody>
      </p:sp>
      <p:sp>
        <p:nvSpPr>
          <p:cNvPr id="42" name="Text Box 5"/>
          <p:cNvSpPr txBox="1">
            <a:spLocks noChangeAspect="1" noChangeArrowheads="1"/>
          </p:cNvSpPr>
          <p:nvPr/>
        </p:nvSpPr>
        <p:spPr bwMode="auto">
          <a:xfrm>
            <a:off x="2391161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5</a:t>
            </a:r>
          </a:p>
        </p:txBody>
      </p:sp>
      <p:sp>
        <p:nvSpPr>
          <p:cNvPr id="45" name="Text Box 8"/>
          <p:cNvSpPr txBox="1">
            <a:spLocks noChangeAspect="1" noChangeArrowheads="1"/>
          </p:cNvSpPr>
          <p:nvPr/>
        </p:nvSpPr>
        <p:spPr bwMode="auto">
          <a:xfrm>
            <a:off x="5570288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4</a:t>
            </a:r>
          </a:p>
        </p:txBody>
      </p:sp>
      <p:pic>
        <p:nvPicPr>
          <p:cNvPr id="240651" name="Picture 11" descr="005"/>
          <p:cNvPicPr>
            <a:picLocks noChangeAspect="1" noChangeArrowheads="1"/>
          </p:cNvPicPr>
          <p:nvPr/>
        </p:nvPicPr>
        <p:blipFill>
          <a:blip r:embed="rId3" cstate="print"/>
          <a:srcRect l="29520" t="55274" r="9360"/>
          <a:stretch>
            <a:fillRect/>
          </a:stretch>
        </p:blipFill>
        <p:spPr bwMode="auto">
          <a:xfrm>
            <a:off x="2040114" y="1298448"/>
            <a:ext cx="1551992" cy="5178552"/>
          </a:xfrm>
          <a:prstGeom prst="rect">
            <a:avLst/>
          </a:prstGeom>
          <a:noFill/>
        </p:spPr>
      </p:pic>
      <p:pic>
        <p:nvPicPr>
          <p:cNvPr id="240654" name="Picture 14" descr="004"/>
          <p:cNvPicPr>
            <a:picLocks noChangeAspect="1" noChangeArrowheads="1"/>
          </p:cNvPicPr>
          <p:nvPr/>
        </p:nvPicPr>
        <p:blipFill>
          <a:blip r:embed="rId4" cstate="print"/>
          <a:srcRect l="28471" t="61636" r="15817"/>
          <a:stretch>
            <a:fillRect/>
          </a:stretch>
        </p:blipFill>
        <p:spPr bwMode="auto">
          <a:xfrm>
            <a:off x="5390755" y="1298448"/>
            <a:ext cx="1288707" cy="4441740"/>
          </a:xfrm>
          <a:prstGeom prst="rect">
            <a:avLst/>
          </a:prstGeom>
          <a:noFill/>
        </p:spPr>
      </p:pic>
      <p:sp>
        <p:nvSpPr>
          <p:cNvPr id="240657" name="Rectangle 17"/>
          <p:cNvSpPr>
            <a:spLocks noChangeAspect="1" noChangeArrowheads="1"/>
          </p:cNvSpPr>
          <p:nvPr/>
        </p:nvSpPr>
        <p:spPr bwMode="auto">
          <a:xfrm>
            <a:off x="2087229" y="4379506"/>
            <a:ext cx="1460534" cy="1183202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58" name="Rectangle 18"/>
          <p:cNvSpPr>
            <a:spLocks noChangeAspect="1" noChangeArrowheads="1"/>
          </p:cNvSpPr>
          <p:nvPr/>
        </p:nvSpPr>
        <p:spPr bwMode="auto">
          <a:xfrm>
            <a:off x="5379669" y="3591602"/>
            <a:ext cx="1313650" cy="957318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69" name="Rectangle 29"/>
          <p:cNvSpPr>
            <a:spLocks noChangeAspect="1" noChangeArrowheads="1"/>
          </p:cNvSpPr>
          <p:nvPr/>
        </p:nvSpPr>
        <p:spPr bwMode="auto">
          <a:xfrm>
            <a:off x="5379669" y="3293111"/>
            <a:ext cx="1313650" cy="112942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70" name="Rectangle 30"/>
          <p:cNvSpPr>
            <a:spLocks noChangeAspect="1" noChangeArrowheads="1"/>
          </p:cNvSpPr>
          <p:nvPr/>
        </p:nvSpPr>
        <p:spPr bwMode="auto">
          <a:xfrm>
            <a:off x="5379669" y="2916638"/>
            <a:ext cx="1313650" cy="80673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71" name="Rectangle 31"/>
          <p:cNvSpPr>
            <a:spLocks noChangeAspect="1" noChangeArrowheads="1"/>
          </p:cNvSpPr>
          <p:nvPr/>
        </p:nvSpPr>
        <p:spPr bwMode="auto">
          <a:xfrm>
            <a:off x="2087229" y="3454457"/>
            <a:ext cx="1460534" cy="80673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676" name="Rectangle 36"/>
          <p:cNvSpPr>
            <a:spLocks noChangeAspect="1" noChangeArrowheads="1"/>
          </p:cNvSpPr>
          <p:nvPr/>
        </p:nvSpPr>
        <p:spPr bwMode="auto">
          <a:xfrm>
            <a:off x="2078914" y="3957319"/>
            <a:ext cx="1460536" cy="255463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0" name="Freeform 39"/>
          <p:cNvSpPr/>
          <p:nvPr/>
        </p:nvSpPr>
        <p:spPr bwMode="auto">
          <a:xfrm>
            <a:off x="1949716" y="4536158"/>
            <a:ext cx="4963148" cy="1042000"/>
          </a:xfrm>
          <a:custGeom>
            <a:avLst/>
            <a:gdLst>
              <a:gd name="connsiteX0" fmla="*/ 0 w 2842952"/>
              <a:gd name="connsiteY0" fmla="*/ 592975 h 615142"/>
              <a:gd name="connsiteX1" fmla="*/ 964276 w 2842952"/>
              <a:gd name="connsiteY1" fmla="*/ 615142 h 615142"/>
              <a:gd name="connsiteX2" fmla="*/ 1906385 w 2842952"/>
              <a:gd name="connsiteY2" fmla="*/ 11084 h 615142"/>
              <a:gd name="connsiteX3" fmla="*/ 2842952 w 2842952"/>
              <a:gd name="connsiteY3" fmla="*/ 0 h 61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2952" h="615142">
                <a:moveTo>
                  <a:pt x="0" y="592975"/>
                </a:moveTo>
                <a:lnTo>
                  <a:pt x="964276" y="615142"/>
                </a:lnTo>
                <a:lnTo>
                  <a:pt x="1906385" y="11084"/>
                </a:lnTo>
                <a:lnTo>
                  <a:pt x="2842952" y="0"/>
                </a:lnTo>
              </a:path>
            </a:pathLst>
          </a:custGeom>
          <a:noFill/>
          <a:ln w="571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Freeform 40"/>
          <p:cNvSpPr/>
          <p:nvPr/>
        </p:nvSpPr>
        <p:spPr bwMode="auto">
          <a:xfrm>
            <a:off x="1969065" y="3588031"/>
            <a:ext cx="4885751" cy="863641"/>
          </a:xfrm>
          <a:custGeom>
            <a:avLst/>
            <a:gdLst>
              <a:gd name="connsiteX0" fmla="*/ 0 w 2798618"/>
              <a:gd name="connsiteY0" fmla="*/ 476597 h 509848"/>
              <a:gd name="connsiteX1" fmla="*/ 1019695 w 2798618"/>
              <a:gd name="connsiteY1" fmla="*/ 509848 h 509848"/>
              <a:gd name="connsiteX2" fmla="*/ 1923011 w 2798618"/>
              <a:gd name="connsiteY2" fmla="*/ 0 h 509848"/>
              <a:gd name="connsiteX3" fmla="*/ 2798618 w 2798618"/>
              <a:gd name="connsiteY3" fmla="*/ 5542 h 509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8618" h="509848">
                <a:moveTo>
                  <a:pt x="0" y="476597"/>
                </a:moveTo>
                <a:lnTo>
                  <a:pt x="1019695" y="509848"/>
                </a:lnTo>
                <a:lnTo>
                  <a:pt x="1923011" y="0"/>
                </a:lnTo>
                <a:lnTo>
                  <a:pt x="2798618" y="5542"/>
                </a:lnTo>
              </a:path>
            </a:pathLst>
          </a:custGeom>
          <a:noFill/>
          <a:ln w="38100" cap="flat" cmpd="sng" algn="ctr">
            <a:solidFill>
              <a:srgbClr val="FF66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Freeform 46"/>
          <p:cNvSpPr/>
          <p:nvPr/>
        </p:nvSpPr>
        <p:spPr bwMode="auto">
          <a:xfrm>
            <a:off x="1935202" y="3278245"/>
            <a:ext cx="4885751" cy="718135"/>
          </a:xfrm>
          <a:custGeom>
            <a:avLst/>
            <a:gdLst>
              <a:gd name="connsiteX0" fmla="*/ 0 w 2798618"/>
              <a:gd name="connsiteY0" fmla="*/ 476597 h 509848"/>
              <a:gd name="connsiteX1" fmla="*/ 1019695 w 2798618"/>
              <a:gd name="connsiteY1" fmla="*/ 509848 h 509848"/>
              <a:gd name="connsiteX2" fmla="*/ 1923011 w 2798618"/>
              <a:gd name="connsiteY2" fmla="*/ 0 h 509848"/>
              <a:gd name="connsiteX3" fmla="*/ 2798618 w 2798618"/>
              <a:gd name="connsiteY3" fmla="*/ 5542 h 509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8618" h="509848">
                <a:moveTo>
                  <a:pt x="0" y="476597"/>
                </a:moveTo>
                <a:lnTo>
                  <a:pt x="1019695" y="509848"/>
                </a:lnTo>
                <a:lnTo>
                  <a:pt x="1923011" y="0"/>
                </a:lnTo>
                <a:lnTo>
                  <a:pt x="2798618" y="5542"/>
                </a:lnTo>
              </a:path>
            </a:pathLst>
          </a:custGeom>
          <a:noFill/>
          <a:ln w="38100" cap="flat" cmpd="sng" algn="ctr">
            <a:solidFill>
              <a:srgbClr val="FF66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Freeform 47"/>
          <p:cNvSpPr/>
          <p:nvPr/>
        </p:nvSpPr>
        <p:spPr bwMode="auto">
          <a:xfrm>
            <a:off x="2022276" y="2874590"/>
            <a:ext cx="4885751" cy="596100"/>
          </a:xfrm>
          <a:custGeom>
            <a:avLst/>
            <a:gdLst>
              <a:gd name="connsiteX0" fmla="*/ 0 w 2798618"/>
              <a:gd name="connsiteY0" fmla="*/ 476597 h 509848"/>
              <a:gd name="connsiteX1" fmla="*/ 1019695 w 2798618"/>
              <a:gd name="connsiteY1" fmla="*/ 509848 h 509848"/>
              <a:gd name="connsiteX2" fmla="*/ 1923011 w 2798618"/>
              <a:gd name="connsiteY2" fmla="*/ 0 h 509848"/>
              <a:gd name="connsiteX3" fmla="*/ 2798618 w 2798618"/>
              <a:gd name="connsiteY3" fmla="*/ 5542 h 509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8618" h="509848">
                <a:moveTo>
                  <a:pt x="0" y="476597"/>
                </a:moveTo>
                <a:lnTo>
                  <a:pt x="1019695" y="509848"/>
                </a:lnTo>
                <a:lnTo>
                  <a:pt x="1923011" y="0"/>
                </a:lnTo>
                <a:lnTo>
                  <a:pt x="2798618" y="5542"/>
                </a:lnTo>
              </a:path>
            </a:pathLst>
          </a:custGeom>
          <a:noFill/>
          <a:ln w="38100" cap="flat" cmpd="sng" algn="ctr">
            <a:solidFill>
              <a:srgbClr val="FF66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57" grpId="0" animBg="1"/>
      <p:bldP spid="240658" grpId="0" animBg="1"/>
      <p:bldP spid="240669" grpId="0" animBg="1"/>
      <p:bldP spid="240670" grpId="0" animBg="1"/>
      <p:bldP spid="240671" grpId="0" animBg="1"/>
      <p:bldP spid="240676" grpId="0" animBg="1"/>
      <p:bldP spid="40" grpId="0" animBg="1"/>
      <p:bldP spid="41" grpId="0" animBg="1"/>
      <p:bldP spid="47" grpId="0" animBg="1"/>
      <p:bldP spid="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Chronostratigraphic Correlation</a:t>
            </a:r>
          </a:p>
        </p:txBody>
      </p:sp>
      <p:sp>
        <p:nvSpPr>
          <p:cNvPr id="242773" name="Line 85"/>
          <p:cNvSpPr>
            <a:spLocks noChangeAspect="1" noChangeShapeType="1"/>
          </p:cNvSpPr>
          <p:nvPr/>
        </p:nvSpPr>
        <p:spPr bwMode="auto">
          <a:xfrm>
            <a:off x="206375" y="1293813"/>
            <a:ext cx="8931275" cy="0"/>
          </a:xfrm>
          <a:prstGeom prst="line">
            <a:avLst/>
          </a:prstGeom>
          <a:noFill/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242697" name="Picture 9" descr="004"/>
          <p:cNvPicPr>
            <a:picLocks noChangeAspect="1" noChangeArrowheads="1"/>
          </p:cNvPicPr>
          <p:nvPr/>
        </p:nvPicPr>
        <p:blipFill>
          <a:blip r:embed="rId3" cstate="print"/>
          <a:srcRect l="26468" t="30647" r="15817" b="37550"/>
          <a:stretch>
            <a:fillRect/>
          </a:stretch>
        </p:blipFill>
        <p:spPr bwMode="auto">
          <a:xfrm>
            <a:off x="4919851" y="1282700"/>
            <a:ext cx="1138961" cy="4862068"/>
          </a:xfrm>
          <a:prstGeom prst="rect">
            <a:avLst/>
          </a:prstGeom>
          <a:noFill/>
        </p:spPr>
      </p:pic>
      <p:pic>
        <p:nvPicPr>
          <p:cNvPr id="242698" name="Picture 10" descr="005"/>
          <p:cNvPicPr>
            <a:picLocks noChangeAspect="1" noChangeArrowheads="1"/>
          </p:cNvPicPr>
          <p:nvPr/>
        </p:nvPicPr>
        <p:blipFill>
          <a:blip r:embed="rId4" cstate="print"/>
          <a:srcRect l="29520" t="24379" r="9360" b="44447"/>
          <a:stretch>
            <a:fillRect/>
          </a:stretch>
        </p:blipFill>
        <p:spPr bwMode="auto">
          <a:xfrm>
            <a:off x="2103234" y="1296903"/>
            <a:ext cx="1324042" cy="4766054"/>
          </a:xfrm>
          <a:prstGeom prst="rect">
            <a:avLst/>
          </a:prstGeom>
          <a:noFill/>
        </p:spPr>
      </p:pic>
      <p:sp>
        <p:nvSpPr>
          <p:cNvPr id="242735" name="Text Box 47"/>
          <p:cNvSpPr txBox="1">
            <a:spLocks noChangeAspect="1" noChangeArrowheads="1"/>
          </p:cNvSpPr>
          <p:nvPr/>
        </p:nvSpPr>
        <p:spPr bwMode="auto">
          <a:xfrm>
            <a:off x="5993825" y="2998213"/>
            <a:ext cx="413763" cy="582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dirty="0">
                <a:latin typeface="Arial" charset="0"/>
              </a:rPr>
              <a:t>A</a:t>
            </a:r>
          </a:p>
        </p:txBody>
      </p:sp>
      <p:sp>
        <p:nvSpPr>
          <p:cNvPr id="242736" name="Text Box 48"/>
          <p:cNvSpPr txBox="1">
            <a:spLocks noChangeAspect="1" noChangeArrowheads="1"/>
          </p:cNvSpPr>
          <p:nvPr/>
        </p:nvSpPr>
        <p:spPr bwMode="auto">
          <a:xfrm>
            <a:off x="5993825" y="3444658"/>
            <a:ext cx="413763" cy="582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dirty="0">
                <a:latin typeface="Arial" charset="0"/>
              </a:rPr>
              <a:t>B</a:t>
            </a:r>
          </a:p>
        </p:txBody>
      </p:sp>
      <p:sp>
        <p:nvSpPr>
          <p:cNvPr id="242737" name="Text Box 49"/>
          <p:cNvSpPr txBox="1">
            <a:spLocks noChangeAspect="1" noChangeArrowheads="1"/>
          </p:cNvSpPr>
          <p:nvPr/>
        </p:nvSpPr>
        <p:spPr bwMode="auto">
          <a:xfrm>
            <a:off x="5993825" y="4263394"/>
            <a:ext cx="425585" cy="582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dirty="0">
                <a:latin typeface="Arial" charset="0"/>
              </a:rPr>
              <a:t>C</a:t>
            </a:r>
          </a:p>
        </p:txBody>
      </p:sp>
      <p:sp>
        <p:nvSpPr>
          <p:cNvPr id="242795" name="Text Box 107"/>
          <p:cNvSpPr txBox="1">
            <a:spLocks noChangeArrowheads="1"/>
          </p:cNvSpPr>
          <p:nvPr/>
        </p:nvSpPr>
        <p:spPr bwMode="auto">
          <a:xfrm>
            <a:off x="7518400" y="5700713"/>
            <a:ext cx="12588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Vail et al., 1977b</a:t>
            </a:r>
          </a:p>
        </p:txBody>
      </p:sp>
      <p:sp>
        <p:nvSpPr>
          <p:cNvPr id="242797" name="Text Box 109"/>
          <p:cNvSpPr txBox="1">
            <a:spLocks noChangeArrowheads="1"/>
          </p:cNvSpPr>
          <p:nvPr/>
        </p:nvSpPr>
        <p:spPr bwMode="auto">
          <a:xfrm>
            <a:off x="6046788" y="5995988"/>
            <a:ext cx="2730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800" b="1" dirty="0">
                <a:latin typeface="Arial" charset="0"/>
                <a:cs typeface="Arial" charset="0"/>
              </a:rPr>
              <a:t>AAPG©</a:t>
            </a:r>
            <a:r>
              <a:rPr lang="en-US" sz="800" b="1" dirty="0">
                <a:latin typeface="Arial" charset="0"/>
              </a:rPr>
              <a:t>1977 reprinted with permission of the AAPG whose permission is required for further use.</a:t>
            </a:r>
          </a:p>
        </p:txBody>
      </p:sp>
      <p:sp>
        <p:nvSpPr>
          <p:cNvPr id="106" name="Text Box 5"/>
          <p:cNvSpPr txBox="1">
            <a:spLocks noChangeAspect="1" noChangeArrowheads="1"/>
          </p:cNvSpPr>
          <p:nvPr/>
        </p:nvSpPr>
        <p:spPr bwMode="auto">
          <a:xfrm>
            <a:off x="2279909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5</a:t>
            </a:r>
          </a:p>
        </p:txBody>
      </p:sp>
      <p:sp>
        <p:nvSpPr>
          <p:cNvPr id="109" name="Text Box 8"/>
          <p:cNvSpPr txBox="1">
            <a:spLocks noChangeAspect="1" noChangeArrowheads="1"/>
          </p:cNvSpPr>
          <p:nvPr/>
        </p:nvSpPr>
        <p:spPr bwMode="auto">
          <a:xfrm>
            <a:off x="5001836" y="908050"/>
            <a:ext cx="9124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Well 4</a:t>
            </a:r>
          </a:p>
        </p:txBody>
      </p:sp>
      <p:sp>
        <p:nvSpPr>
          <p:cNvPr id="111" name="Freeform 110"/>
          <p:cNvSpPr/>
          <p:nvPr/>
        </p:nvSpPr>
        <p:spPr bwMode="auto">
          <a:xfrm>
            <a:off x="2933700" y="3549650"/>
            <a:ext cx="361950" cy="285750"/>
          </a:xfrm>
          <a:custGeom>
            <a:avLst/>
            <a:gdLst>
              <a:gd name="connsiteX0" fmla="*/ 50800 w 361950"/>
              <a:gd name="connsiteY0" fmla="*/ 0 h 285750"/>
              <a:gd name="connsiteX1" fmla="*/ 0 w 361950"/>
              <a:gd name="connsiteY1" fmla="*/ 50800 h 285750"/>
              <a:gd name="connsiteX2" fmla="*/ 114300 w 361950"/>
              <a:gd name="connsiteY2" fmla="*/ 114300 h 285750"/>
              <a:gd name="connsiteX3" fmla="*/ 82550 w 361950"/>
              <a:gd name="connsiteY3" fmla="*/ 146050 h 285750"/>
              <a:gd name="connsiteX4" fmla="*/ 266700 w 361950"/>
              <a:gd name="connsiteY4" fmla="*/ 177800 h 285750"/>
              <a:gd name="connsiteX5" fmla="*/ 355600 w 361950"/>
              <a:gd name="connsiteY5" fmla="*/ 203200 h 285750"/>
              <a:gd name="connsiteX6" fmla="*/ 361950 w 361950"/>
              <a:gd name="connsiteY6" fmla="*/ 254000 h 285750"/>
              <a:gd name="connsiteX7" fmla="*/ 298450 w 361950"/>
              <a:gd name="connsiteY7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1950" h="285750">
                <a:moveTo>
                  <a:pt x="50800" y="0"/>
                </a:moveTo>
                <a:lnTo>
                  <a:pt x="0" y="50800"/>
                </a:lnTo>
                <a:lnTo>
                  <a:pt x="114300" y="114300"/>
                </a:lnTo>
                <a:lnTo>
                  <a:pt x="82550" y="146050"/>
                </a:lnTo>
                <a:lnTo>
                  <a:pt x="266700" y="177800"/>
                </a:lnTo>
                <a:lnTo>
                  <a:pt x="355600" y="203200"/>
                </a:lnTo>
                <a:lnTo>
                  <a:pt x="361950" y="254000"/>
                </a:lnTo>
                <a:lnTo>
                  <a:pt x="298450" y="285750"/>
                </a:lnTo>
              </a:path>
            </a:pathLst>
          </a:custGeom>
          <a:noFill/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2" name="Freeform 111"/>
          <p:cNvSpPr/>
          <p:nvPr/>
        </p:nvSpPr>
        <p:spPr bwMode="auto">
          <a:xfrm>
            <a:off x="5568950" y="3479800"/>
            <a:ext cx="361950" cy="285750"/>
          </a:xfrm>
          <a:custGeom>
            <a:avLst/>
            <a:gdLst>
              <a:gd name="connsiteX0" fmla="*/ 50800 w 361950"/>
              <a:gd name="connsiteY0" fmla="*/ 0 h 285750"/>
              <a:gd name="connsiteX1" fmla="*/ 0 w 361950"/>
              <a:gd name="connsiteY1" fmla="*/ 50800 h 285750"/>
              <a:gd name="connsiteX2" fmla="*/ 114300 w 361950"/>
              <a:gd name="connsiteY2" fmla="*/ 114300 h 285750"/>
              <a:gd name="connsiteX3" fmla="*/ 82550 w 361950"/>
              <a:gd name="connsiteY3" fmla="*/ 146050 h 285750"/>
              <a:gd name="connsiteX4" fmla="*/ 266700 w 361950"/>
              <a:gd name="connsiteY4" fmla="*/ 177800 h 285750"/>
              <a:gd name="connsiteX5" fmla="*/ 355600 w 361950"/>
              <a:gd name="connsiteY5" fmla="*/ 203200 h 285750"/>
              <a:gd name="connsiteX6" fmla="*/ 361950 w 361950"/>
              <a:gd name="connsiteY6" fmla="*/ 254000 h 285750"/>
              <a:gd name="connsiteX7" fmla="*/ 298450 w 361950"/>
              <a:gd name="connsiteY7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1950" h="285750">
                <a:moveTo>
                  <a:pt x="50800" y="0"/>
                </a:moveTo>
                <a:lnTo>
                  <a:pt x="0" y="50800"/>
                </a:lnTo>
                <a:lnTo>
                  <a:pt x="114300" y="114300"/>
                </a:lnTo>
                <a:lnTo>
                  <a:pt x="82550" y="146050"/>
                </a:lnTo>
                <a:lnTo>
                  <a:pt x="266700" y="177800"/>
                </a:lnTo>
                <a:lnTo>
                  <a:pt x="355600" y="203200"/>
                </a:lnTo>
                <a:lnTo>
                  <a:pt x="361950" y="254000"/>
                </a:lnTo>
                <a:lnTo>
                  <a:pt x="298450" y="285750"/>
                </a:lnTo>
              </a:path>
            </a:pathLst>
          </a:custGeom>
          <a:noFill/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3" name="Freeform 112"/>
          <p:cNvSpPr/>
          <p:nvPr/>
        </p:nvSpPr>
        <p:spPr bwMode="auto">
          <a:xfrm>
            <a:off x="2622550" y="3581400"/>
            <a:ext cx="3409950" cy="31750"/>
          </a:xfrm>
          <a:custGeom>
            <a:avLst/>
            <a:gdLst>
              <a:gd name="connsiteX0" fmla="*/ 0 w 3409950"/>
              <a:gd name="connsiteY0" fmla="*/ 25400 h 31750"/>
              <a:gd name="connsiteX1" fmla="*/ 876300 w 3409950"/>
              <a:gd name="connsiteY1" fmla="*/ 31750 h 31750"/>
              <a:gd name="connsiteX2" fmla="*/ 2235200 w 3409950"/>
              <a:gd name="connsiteY2" fmla="*/ 0 h 31750"/>
              <a:gd name="connsiteX3" fmla="*/ 3409950 w 3409950"/>
              <a:gd name="connsiteY3" fmla="*/ 635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9950" h="31750">
                <a:moveTo>
                  <a:pt x="0" y="25400"/>
                </a:moveTo>
                <a:lnTo>
                  <a:pt x="876300" y="31750"/>
                </a:lnTo>
                <a:lnTo>
                  <a:pt x="2235200" y="0"/>
                </a:lnTo>
                <a:lnTo>
                  <a:pt x="3409950" y="6350"/>
                </a:lnTo>
              </a:path>
            </a:pathLst>
          </a:custGeom>
          <a:noFill/>
          <a:ln w="38100" cap="flat" cmpd="sng" algn="ctr">
            <a:solidFill>
              <a:srgbClr val="FF66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4" name="Freeform 113"/>
          <p:cNvSpPr/>
          <p:nvPr/>
        </p:nvSpPr>
        <p:spPr bwMode="auto">
          <a:xfrm>
            <a:off x="2984500" y="3086100"/>
            <a:ext cx="215900" cy="190500"/>
          </a:xfrm>
          <a:custGeom>
            <a:avLst/>
            <a:gdLst>
              <a:gd name="connsiteX0" fmla="*/ 215900 w 215900"/>
              <a:gd name="connsiteY0" fmla="*/ 0 h 190500"/>
              <a:gd name="connsiteX1" fmla="*/ 215900 w 215900"/>
              <a:gd name="connsiteY1" fmla="*/ 0 h 190500"/>
              <a:gd name="connsiteX2" fmla="*/ 203200 w 215900"/>
              <a:gd name="connsiteY2" fmla="*/ 63500 h 190500"/>
              <a:gd name="connsiteX3" fmla="*/ 57150 w 215900"/>
              <a:gd name="connsiteY3" fmla="*/ 107950 h 190500"/>
              <a:gd name="connsiteX4" fmla="*/ 88900 w 215900"/>
              <a:gd name="connsiteY4" fmla="*/ 146050 h 190500"/>
              <a:gd name="connsiteX5" fmla="*/ 0 w 215900"/>
              <a:gd name="connsiteY5" fmla="*/ 190500 h 190500"/>
              <a:gd name="connsiteX6" fmla="*/ 0 w 215900"/>
              <a:gd name="connsiteY6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00" h="190500">
                <a:moveTo>
                  <a:pt x="215900" y="0"/>
                </a:moveTo>
                <a:lnTo>
                  <a:pt x="215900" y="0"/>
                </a:lnTo>
                <a:lnTo>
                  <a:pt x="203200" y="63500"/>
                </a:lnTo>
                <a:lnTo>
                  <a:pt x="57150" y="107950"/>
                </a:lnTo>
                <a:lnTo>
                  <a:pt x="88900" y="146050"/>
                </a:lnTo>
                <a:lnTo>
                  <a:pt x="0" y="190500"/>
                </a:lnTo>
                <a:lnTo>
                  <a:pt x="0" y="190500"/>
                </a:lnTo>
              </a:path>
            </a:pathLst>
          </a:custGeom>
          <a:noFill/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5" name="Freeform 114"/>
          <p:cNvSpPr/>
          <p:nvPr/>
        </p:nvSpPr>
        <p:spPr bwMode="auto">
          <a:xfrm>
            <a:off x="5543550" y="3041650"/>
            <a:ext cx="215900" cy="190500"/>
          </a:xfrm>
          <a:custGeom>
            <a:avLst/>
            <a:gdLst>
              <a:gd name="connsiteX0" fmla="*/ 215900 w 215900"/>
              <a:gd name="connsiteY0" fmla="*/ 0 h 190500"/>
              <a:gd name="connsiteX1" fmla="*/ 215900 w 215900"/>
              <a:gd name="connsiteY1" fmla="*/ 0 h 190500"/>
              <a:gd name="connsiteX2" fmla="*/ 203200 w 215900"/>
              <a:gd name="connsiteY2" fmla="*/ 63500 h 190500"/>
              <a:gd name="connsiteX3" fmla="*/ 57150 w 215900"/>
              <a:gd name="connsiteY3" fmla="*/ 107950 h 190500"/>
              <a:gd name="connsiteX4" fmla="*/ 88900 w 215900"/>
              <a:gd name="connsiteY4" fmla="*/ 146050 h 190500"/>
              <a:gd name="connsiteX5" fmla="*/ 0 w 215900"/>
              <a:gd name="connsiteY5" fmla="*/ 190500 h 190500"/>
              <a:gd name="connsiteX6" fmla="*/ 0 w 215900"/>
              <a:gd name="connsiteY6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00" h="190500">
                <a:moveTo>
                  <a:pt x="215900" y="0"/>
                </a:moveTo>
                <a:lnTo>
                  <a:pt x="215900" y="0"/>
                </a:lnTo>
                <a:lnTo>
                  <a:pt x="203200" y="63500"/>
                </a:lnTo>
                <a:lnTo>
                  <a:pt x="57150" y="107950"/>
                </a:lnTo>
                <a:lnTo>
                  <a:pt x="88900" y="146050"/>
                </a:lnTo>
                <a:lnTo>
                  <a:pt x="0" y="190500"/>
                </a:lnTo>
                <a:lnTo>
                  <a:pt x="0" y="190500"/>
                </a:lnTo>
              </a:path>
            </a:pathLst>
          </a:custGeom>
          <a:noFill/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6" name="Freeform 115"/>
          <p:cNvSpPr/>
          <p:nvPr/>
        </p:nvSpPr>
        <p:spPr bwMode="auto">
          <a:xfrm>
            <a:off x="2578100" y="3098800"/>
            <a:ext cx="3409950" cy="88900"/>
          </a:xfrm>
          <a:custGeom>
            <a:avLst/>
            <a:gdLst>
              <a:gd name="connsiteX0" fmla="*/ 0 w 3409950"/>
              <a:gd name="connsiteY0" fmla="*/ 25400 h 31750"/>
              <a:gd name="connsiteX1" fmla="*/ 876300 w 3409950"/>
              <a:gd name="connsiteY1" fmla="*/ 31750 h 31750"/>
              <a:gd name="connsiteX2" fmla="*/ 2235200 w 3409950"/>
              <a:gd name="connsiteY2" fmla="*/ 0 h 31750"/>
              <a:gd name="connsiteX3" fmla="*/ 3409950 w 3409950"/>
              <a:gd name="connsiteY3" fmla="*/ 635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9950" h="31750">
                <a:moveTo>
                  <a:pt x="0" y="25400"/>
                </a:moveTo>
                <a:lnTo>
                  <a:pt x="876300" y="31750"/>
                </a:lnTo>
                <a:lnTo>
                  <a:pt x="2235200" y="0"/>
                </a:lnTo>
                <a:lnTo>
                  <a:pt x="3409950" y="6350"/>
                </a:lnTo>
              </a:path>
            </a:pathLst>
          </a:custGeom>
          <a:noFill/>
          <a:ln w="38100" cap="flat" cmpd="sng" algn="ctr">
            <a:solidFill>
              <a:srgbClr val="FF66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7" name="Freeform 116"/>
          <p:cNvSpPr/>
          <p:nvPr/>
        </p:nvSpPr>
        <p:spPr bwMode="auto">
          <a:xfrm>
            <a:off x="2597150" y="4362450"/>
            <a:ext cx="3409950" cy="63500"/>
          </a:xfrm>
          <a:custGeom>
            <a:avLst/>
            <a:gdLst>
              <a:gd name="connsiteX0" fmla="*/ 0 w 3409950"/>
              <a:gd name="connsiteY0" fmla="*/ 25400 h 31750"/>
              <a:gd name="connsiteX1" fmla="*/ 876300 w 3409950"/>
              <a:gd name="connsiteY1" fmla="*/ 31750 h 31750"/>
              <a:gd name="connsiteX2" fmla="*/ 2235200 w 3409950"/>
              <a:gd name="connsiteY2" fmla="*/ 0 h 31750"/>
              <a:gd name="connsiteX3" fmla="*/ 3409950 w 3409950"/>
              <a:gd name="connsiteY3" fmla="*/ 635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9950" h="31750">
                <a:moveTo>
                  <a:pt x="0" y="25400"/>
                </a:moveTo>
                <a:lnTo>
                  <a:pt x="876300" y="31750"/>
                </a:lnTo>
                <a:lnTo>
                  <a:pt x="2235200" y="0"/>
                </a:lnTo>
                <a:lnTo>
                  <a:pt x="3409950" y="6350"/>
                </a:lnTo>
              </a:path>
            </a:pathLst>
          </a:custGeom>
          <a:noFill/>
          <a:ln w="38100" cap="flat" cmpd="sng" algn="ctr">
            <a:solidFill>
              <a:srgbClr val="FF66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8" name="Freeform 117"/>
          <p:cNvSpPr/>
          <p:nvPr/>
        </p:nvSpPr>
        <p:spPr bwMode="auto">
          <a:xfrm>
            <a:off x="2946400" y="4241800"/>
            <a:ext cx="120650" cy="266700"/>
          </a:xfrm>
          <a:custGeom>
            <a:avLst/>
            <a:gdLst>
              <a:gd name="connsiteX0" fmla="*/ 82550 w 120650"/>
              <a:gd name="connsiteY0" fmla="*/ 0 h 266700"/>
              <a:gd name="connsiteX1" fmla="*/ 0 w 120650"/>
              <a:gd name="connsiteY1" fmla="*/ 76200 h 266700"/>
              <a:gd name="connsiteX2" fmla="*/ 120650 w 120650"/>
              <a:gd name="connsiteY2" fmla="*/ 114300 h 266700"/>
              <a:gd name="connsiteX3" fmla="*/ 101600 w 120650"/>
              <a:gd name="connsiteY3" fmla="*/ 158750 h 266700"/>
              <a:gd name="connsiteX4" fmla="*/ 25400 w 120650"/>
              <a:gd name="connsiteY4" fmla="*/ 177800 h 266700"/>
              <a:gd name="connsiteX5" fmla="*/ 25400 w 120650"/>
              <a:gd name="connsiteY5" fmla="*/ 2667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650" h="266700">
                <a:moveTo>
                  <a:pt x="82550" y="0"/>
                </a:moveTo>
                <a:lnTo>
                  <a:pt x="0" y="76200"/>
                </a:lnTo>
                <a:lnTo>
                  <a:pt x="120650" y="114300"/>
                </a:lnTo>
                <a:lnTo>
                  <a:pt x="101600" y="158750"/>
                </a:lnTo>
                <a:lnTo>
                  <a:pt x="25400" y="177800"/>
                </a:lnTo>
                <a:lnTo>
                  <a:pt x="25400" y="266700"/>
                </a:lnTo>
              </a:path>
            </a:pathLst>
          </a:custGeom>
          <a:noFill/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0" name="Freeform 119"/>
          <p:cNvSpPr/>
          <p:nvPr/>
        </p:nvSpPr>
        <p:spPr bwMode="auto">
          <a:xfrm>
            <a:off x="5568950" y="4184650"/>
            <a:ext cx="120650" cy="266700"/>
          </a:xfrm>
          <a:custGeom>
            <a:avLst/>
            <a:gdLst>
              <a:gd name="connsiteX0" fmla="*/ 82550 w 120650"/>
              <a:gd name="connsiteY0" fmla="*/ 0 h 266700"/>
              <a:gd name="connsiteX1" fmla="*/ 0 w 120650"/>
              <a:gd name="connsiteY1" fmla="*/ 76200 h 266700"/>
              <a:gd name="connsiteX2" fmla="*/ 120650 w 120650"/>
              <a:gd name="connsiteY2" fmla="*/ 114300 h 266700"/>
              <a:gd name="connsiteX3" fmla="*/ 101600 w 120650"/>
              <a:gd name="connsiteY3" fmla="*/ 158750 h 266700"/>
              <a:gd name="connsiteX4" fmla="*/ 25400 w 120650"/>
              <a:gd name="connsiteY4" fmla="*/ 177800 h 266700"/>
              <a:gd name="connsiteX5" fmla="*/ 25400 w 120650"/>
              <a:gd name="connsiteY5" fmla="*/ 2667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650" h="266700">
                <a:moveTo>
                  <a:pt x="82550" y="0"/>
                </a:moveTo>
                <a:lnTo>
                  <a:pt x="0" y="76200"/>
                </a:lnTo>
                <a:lnTo>
                  <a:pt x="120650" y="114300"/>
                </a:lnTo>
                <a:lnTo>
                  <a:pt x="101600" y="158750"/>
                </a:lnTo>
                <a:lnTo>
                  <a:pt x="25400" y="177800"/>
                </a:lnTo>
                <a:lnTo>
                  <a:pt x="25400" y="266700"/>
                </a:lnTo>
              </a:path>
            </a:pathLst>
          </a:custGeom>
          <a:noFill/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2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4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21489</TotalTime>
  <Words>612</Words>
  <Application>Microsoft Macintosh PowerPoint</Application>
  <PresentationFormat>On-screen Show (4:3)</PresentationFormat>
  <Paragraphs>80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Exercise 4</vt:lpstr>
      <vt:lpstr>Well Correlation Exercise</vt:lpstr>
      <vt:lpstr>Well Correlation Exercise</vt:lpstr>
      <vt:lpstr>Well Correlation Exercise</vt:lpstr>
      <vt:lpstr>Lithostratigraphic Correlation </vt:lpstr>
      <vt:lpstr>Chronostratigraphic Correlation</vt:lpstr>
      <vt:lpstr>Exercise 4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174</cp:revision>
  <cp:lastPrinted>2001-11-26T19:56:19Z</cp:lastPrinted>
  <dcterms:created xsi:type="dcterms:W3CDTF">2001-11-20T13:29:42Z</dcterms:created>
  <dcterms:modified xsi:type="dcterms:W3CDTF">2015-03-25T17:11:37Z</dcterms:modified>
</cp:coreProperties>
</file>