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4"/>
  </p:notesMasterIdLst>
  <p:handoutMasterIdLst>
    <p:handoutMasterId r:id="rId15"/>
  </p:handoutMasterIdLst>
  <p:sldIdLst>
    <p:sldId id="309" r:id="rId2"/>
    <p:sldId id="356" r:id="rId3"/>
    <p:sldId id="357" r:id="rId4"/>
    <p:sldId id="358" r:id="rId5"/>
    <p:sldId id="359" r:id="rId6"/>
    <p:sldId id="360" r:id="rId7"/>
    <p:sldId id="361" r:id="rId8"/>
    <p:sldId id="362" r:id="rId9"/>
    <p:sldId id="365" r:id="rId10"/>
    <p:sldId id="363" r:id="rId11"/>
    <p:sldId id="364" r:id="rId12"/>
    <p:sldId id="349" r:id="rId13"/>
  </p:sldIdLst>
  <p:sldSz cx="9144000" cy="6858000" type="screen4x3"/>
  <p:notesSz cx="9271000" cy="6985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xmlns="">
        <p15:guide id="1" orient="horz" pos="725">
          <p15:clr>
            <a:srgbClr val="A4A3A4"/>
          </p15:clr>
        </p15:guide>
        <p15:guide id="2" pos="2880">
          <p15:clr>
            <a:srgbClr val="A4A3A4"/>
          </p15:clr>
        </p15:guide>
      </p15:sldGuideLst>
    </p:ext>
    <p:ext uri="{2D200454-40CA-4A62-9FC3-DE9A4176ACB9}">
      <p15:notesGuideLst xmlns:p15="http://schemas.microsoft.com/office/powerpoint/2012/main" xmlns="">
        <p15:guide id="1" orient="horz" pos="2200">
          <p15:clr>
            <a:srgbClr val="A4A3A4"/>
          </p15:clr>
        </p15:guide>
        <p15:guide id="2" pos="292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B66D"/>
    <a:srgbClr val="003399"/>
    <a:srgbClr val="3333FF"/>
    <a:srgbClr val="666699"/>
    <a:srgbClr val="9900FF"/>
    <a:srgbClr val="CC00CC"/>
    <a:srgbClr val="CC0099"/>
    <a:srgbClr val="FF3399"/>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218" autoAdjust="0"/>
  </p:normalViewPr>
  <p:slideViewPr>
    <p:cSldViewPr snapToGrid="0">
      <p:cViewPr varScale="1">
        <p:scale>
          <a:sx n="70" d="100"/>
          <a:sy n="70" d="100"/>
        </p:scale>
        <p:origin x="-1176" y="-96"/>
      </p:cViewPr>
      <p:guideLst>
        <p:guide orient="horz" pos="725"/>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702" y="1926"/>
      </p:cViewPr>
      <p:guideLst>
        <p:guide orient="horz" pos="2200"/>
        <p:guide pos="292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handoutMaster" Target="handoutMasters/handout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pPr>
              <a:defRPr/>
            </a:pPr>
            <a:fld id="{208EFB8F-9263-405B-A0FF-1642ADE1118C}" type="slidenum">
              <a:rPr lang="en-US" altLang="en-US"/>
              <a:pPr>
                <a:defRPr/>
              </a:pPr>
              <a:t>‹#›</a:t>
            </a:fld>
            <a:endParaRPr lang="en-US" altLang="en-US" dirty="0"/>
          </a:p>
        </p:txBody>
      </p:sp>
    </p:spTree>
    <p:extLst>
      <p:ext uri="{BB962C8B-B14F-4D97-AF65-F5344CB8AC3E}">
        <p14:creationId xmlns:p14="http://schemas.microsoft.com/office/powerpoint/2010/main" val="36503816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22532" name="Rectangle 4"/>
          <p:cNvSpPr>
            <a:spLocks noGrp="1" noRot="1" noChangeAspect="1" noChangeArrowheads="1" noTextEdit="1"/>
          </p:cNvSpPr>
          <p:nvPr>
            <p:ph type="sldImg" idx="2"/>
          </p:nvPr>
        </p:nvSpPr>
        <p:spPr bwMode="auto">
          <a:xfrm>
            <a:off x="2889250" y="523875"/>
            <a:ext cx="3492500" cy="2619375"/>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27100" y="3317875"/>
            <a:ext cx="7416800" cy="314325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pPr>
              <a:defRPr/>
            </a:pPr>
            <a:fld id="{EC546FEB-ECF4-4B47-8222-7BD374DE7D96}" type="slidenum">
              <a:rPr lang="en-US" altLang="en-US"/>
              <a:pPr>
                <a:defRPr/>
              </a:pPr>
              <a:t>‹#›</a:t>
            </a:fld>
            <a:endParaRPr lang="en-US" altLang="en-US" dirty="0"/>
          </a:p>
        </p:txBody>
      </p:sp>
    </p:spTree>
    <p:extLst>
      <p:ext uri="{BB962C8B-B14F-4D97-AF65-F5344CB8AC3E}">
        <p14:creationId xmlns:p14="http://schemas.microsoft.com/office/powerpoint/2010/main" val="11594934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p:spPr>
        <p:txBody>
          <a:bodyPr/>
          <a:lstStyle/>
          <a:p>
            <a:r>
              <a:rPr lang="en-US" dirty="0" smtClean="0"/>
              <a:t>Learning</a:t>
            </a:r>
            <a:r>
              <a:rPr lang="en-US" baseline="0" dirty="0" smtClean="0"/>
              <a:t> Objectives for Today’s Lecture</a:t>
            </a:r>
            <a:endParaRPr lang="en-US" dirty="0" smtClean="0"/>
          </a:p>
        </p:txBody>
      </p:sp>
      <p:sp>
        <p:nvSpPr>
          <p:cNvPr id="23556" name="Slide Number Placeholder 3"/>
          <p:cNvSpPr>
            <a:spLocks noGrp="1"/>
          </p:cNvSpPr>
          <p:nvPr>
            <p:ph type="sldNum" sz="quarter" idx="5"/>
          </p:nvPr>
        </p:nvSpPr>
        <p:spPr>
          <a:noFill/>
          <a:ln>
            <a:miter lim="800000"/>
            <a:headEnd/>
            <a:tailEnd/>
          </a:ln>
        </p:spPr>
        <p:txBody>
          <a:bodyPr/>
          <a:lstStyle/>
          <a:p>
            <a:fld id="{DA616F0A-285F-4723-B904-AC684BDD0CF0}" type="slidenum">
              <a:rPr lang="en-US" altLang="en-US" smtClean="0"/>
              <a:pPr/>
              <a:t>1</a:t>
            </a:fld>
            <a:endParaRPr lang="en-US" altLang="en-US" dirty="0" smtClean="0"/>
          </a:p>
        </p:txBody>
      </p:sp>
    </p:spTree>
    <p:extLst>
      <p:ext uri="{BB962C8B-B14F-4D97-AF65-F5344CB8AC3E}">
        <p14:creationId xmlns:p14="http://schemas.microsoft.com/office/powerpoint/2010/main" val="2016435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can use tracing paper to capture components of the play elements on one sheet of (tracing) paper.</a:t>
            </a:r>
            <a:r>
              <a:rPr lang="en-US" baseline="0" dirty="0" smtClean="0"/>
              <a:t> </a:t>
            </a:r>
            <a:r>
              <a:rPr lang="en-US" dirty="0" smtClean="0"/>
              <a:t>Then, they can think about where the four</a:t>
            </a:r>
            <a:r>
              <a:rPr lang="en-US" baseline="0" dirty="0" smtClean="0"/>
              <a:t> (</a:t>
            </a:r>
            <a:r>
              <a:rPr lang="en-US" dirty="0" smtClean="0"/>
              <a:t>4) play elements (plus an</a:t>
            </a:r>
            <a:r>
              <a:rPr lang="en-US" baseline="0" dirty="0" smtClean="0"/>
              <a:t> area-wide seal) all look favorable to possible. If only one play element is missing, we won’t have success.</a:t>
            </a:r>
          </a:p>
          <a:p>
            <a:r>
              <a:rPr lang="en-US" baseline="0" dirty="0" smtClean="0"/>
              <a:t>For example, if we have a great trap with an excellent reservoir and seal, and fluids migrate towards the structure, but there are no source rocks, we won’t find HCs in the trap.</a:t>
            </a:r>
          </a:p>
          <a:p>
            <a:endParaRPr lang="en-US" baseline="0" dirty="0" smtClean="0"/>
          </a:p>
          <a:p>
            <a:r>
              <a:rPr lang="en-US" baseline="0" dirty="0" smtClean="0"/>
              <a:t>Once the 5 play elements are considered, then the students can decide which blocks are good, which are bad, and which are possible.</a:t>
            </a:r>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10</a:t>
            </a:fld>
            <a:endParaRPr lang="en-US" altLang="en-US" dirty="0"/>
          </a:p>
        </p:txBody>
      </p:sp>
    </p:spTree>
    <p:extLst>
      <p:ext uri="{BB962C8B-B14F-4D97-AF65-F5344CB8AC3E}">
        <p14:creationId xmlns:p14="http://schemas.microsoft.com/office/powerpoint/2010/main" val="26710133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important suggestion.</a:t>
            </a:r>
            <a:r>
              <a:rPr lang="en-US" baseline="0" dirty="0" smtClean="0"/>
              <a:t> You students should</a:t>
            </a:r>
            <a:r>
              <a:rPr lang="en-US" dirty="0" smtClean="0"/>
              <a:t> combine the four (4) play elements on one piece of tracing paper.</a:t>
            </a:r>
            <a:r>
              <a:rPr lang="en-US" baseline="0" dirty="0" smtClean="0"/>
              <a:t> </a:t>
            </a:r>
            <a:r>
              <a:rPr lang="en-US" dirty="0" smtClean="0"/>
              <a:t>The tracing paper can get very complicated if they don’t simplify the information for each play element.</a:t>
            </a:r>
            <a:r>
              <a:rPr lang="en-US" baseline="0" dirty="0" smtClean="0"/>
              <a:t> </a:t>
            </a:r>
            <a:r>
              <a:rPr lang="en-US" dirty="0" smtClean="0"/>
              <a:t>For example, here is the HC generating map.</a:t>
            </a:r>
            <a:r>
              <a:rPr lang="en-US" baseline="0" dirty="0" smtClean="0"/>
              <a:t> </a:t>
            </a:r>
            <a:r>
              <a:rPr lang="en-US" dirty="0" smtClean="0"/>
              <a:t>One could color in a green, red and grey polygon, but then adding trap and reservoir</a:t>
            </a:r>
            <a:r>
              <a:rPr lang="en-US" baseline="0" dirty="0" smtClean="0"/>
              <a:t> info will get out of hand.</a:t>
            </a:r>
          </a:p>
          <a:p>
            <a:r>
              <a:rPr lang="en-US" baseline="0" dirty="0" smtClean="0"/>
              <a:t>I suggest they use ONE color for this map – I like green for source.</a:t>
            </a:r>
          </a:p>
          <a:p>
            <a:r>
              <a:rPr lang="en-US" baseline="0" dirty="0" smtClean="0"/>
              <a:t>I would draw one green line at the white-green boundary (top of oil window) and one green line at the green-red boundary (top of gas window).</a:t>
            </a:r>
          </a:p>
          <a:p>
            <a:r>
              <a:rPr lang="en-US" baseline="0" dirty="0" smtClean="0"/>
              <a:t>My tracing paper now has 2 green lines.</a:t>
            </a:r>
          </a:p>
          <a:p>
            <a:r>
              <a:rPr lang="en-US" baseline="0" dirty="0" smtClean="0"/>
              <a:t>I know south of the 2 lines the source is immature – no generation.</a:t>
            </a:r>
          </a:p>
          <a:p>
            <a:r>
              <a:rPr lang="en-US" baseline="0" dirty="0" smtClean="0"/>
              <a:t>Between the 2 green lines is where oil is being generated.</a:t>
            </a:r>
          </a:p>
          <a:p>
            <a:r>
              <a:rPr lang="en-US" baseline="0" dirty="0" smtClean="0"/>
              <a:t>North of the 2 green lines, only gas is being generated.</a:t>
            </a:r>
          </a:p>
          <a:p>
            <a:r>
              <a:rPr lang="en-US" baseline="0" dirty="0" smtClean="0"/>
              <a:t>All I have to remember is that to the far NW the source has stopped generating anything.</a:t>
            </a:r>
          </a:p>
          <a:p>
            <a:r>
              <a:rPr lang="en-US" baseline="0" dirty="0" smtClean="0"/>
              <a:t>Now I can lay the tracing paper on the reservoir map, use yellow or orange, and draw some polygons with different line patterns to capture where nearshore sands and deepwater fan sands might be.</a:t>
            </a:r>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11</a:t>
            </a:fld>
            <a:endParaRPr lang="en-US" altLang="en-US" dirty="0"/>
          </a:p>
        </p:txBody>
      </p:sp>
    </p:spTree>
    <p:extLst>
      <p:ext uri="{BB962C8B-B14F-4D97-AF65-F5344CB8AC3E}">
        <p14:creationId xmlns:p14="http://schemas.microsoft.com/office/powerpoint/2010/main" val="7033669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12</a:t>
            </a:fld>
            <a:endParaRPr lang="en-US" altLang="en-US" dirty="0"/>
          </a:p>
        </p:txBody>
      </p:sp>
    </p:spTree>
    <p:extLst>
      <p:ext uri="{BB962C8B-B14F-4D97-AF65-F5344CB8AC3E}">
        <p14:creationId xmlns:p14="http://schemas.microsoft.com/office/powerpoint/2010/main" val="384182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Similar to Exercise 2, </a:t>
            </a:r>
            <a:r>
              <a:rPr lang="en-US" baseline="0" dirty="0" smtClean="0"/>
              <a:t>now a team of five (5) has been assigned to do more evaluation of the eight (8) blocks up for bids.</a:t>
            </a:r>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2</a:t>
            </a:fld>
            <a:endParaRPr lang="en-US" altLang="en-US" dirty="0"/>
          </a:p>
        </p:txBody>
      </p:sp>
    </p:spTree>
    <p:extLst>
      <p:ext uri="{BB962C8B-B14F-4D97-AF65-F5344CB8AC3E}">
        <p14:creationId xmlns:p14="http://schemas.microsoft.com/office/powerpoint/2010/main" val="1152856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team has generated a series of four (4) maps, which are shown in the next slides.</a:t>
            </a:r>
            <a:r>
              <a:rPr lang="en-US" baseline="0" dirty="0" smtClean="0"/>
              <a:t> </a:t>
            </a:r>
            <a:r>
              <a:rPr lang="en-US" dirty="0" smtClean="0"/>
              <a:t>Students will use these</a:t>
            </a:r>
            <a:r>
              <a:rPr lang="en-US" baseline="0" dirty="0" smtClean="0"/>
              <a:t> maps to make decisions about which blocks to investigate.</a:t>
            </a:r>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3</a:t>
            </a:fld>
            <a:endParaRPr lang="en-US" altLang="en-US" dirty="0"/>
          </a:p>
        </p:txBody>
      </p:sp>
    </p:spTree>
    <p:extLst>
      <p:ext uri="{BB962C8B-B14F-4D97-AF65-F5344CB8AC3E}">
        <p14:creationId xmlns:p14="http://schemas.microsoft.com/office/powerpoint/2010/main" val="11166267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base map shows the eight (8) blocks, the A-1 well, and the grid of 2D seismic lines (red dotted lines).</a:t>
            </a:r>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4</a:t>
            </a:fld>
            <a:endParaRPr lang="en-US" altLang="en-US" dirty="0"/>
          </a:p>
        </p:txBody>
      </p:sp>
    </p:spTree>
    <p:extLst>
      <p:ext uri="{BB962C8B-B14F-4D97-AF65-F5344CB8AC3E}">
        <p14:creationId xmlns:p14="http://schemas.microsoft.com/office/powerpoint/2010/main" val="1253928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seismic interpreter generated this map for the potential</a:t>
            </a:r>
            <a:r>
              <a:rPr lang="en-US" baseline="0" dirty="0" smtClean="0"/>
              <a:t> reservoir, which had good nearshore sands in the well. S/He predicted gross depositional environments from fluvial (brown) to deep basin (green). DO NOT point out that the interpreted fans (gold) are listed to have sands and </a:t>
            </a:r>
            <a:r>
              <a:rPr lang="en-US" u="sng" baseline="0" dirty="0" smtClean="0"/>
              <a:t>silts</a:t>
            </a:r>
            <a:r>
              <a:rPr lang="en-US" baseline="0" dirty="0" smtClean="0"/>
              <a:t>. (Note: EODs stand for Environments of Deposition.)</a:t>
            </a:r>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5</a:t>
            </a:fld>
            <a:endParaRPr lang="en-US" altLang="en-US" dirty="0"/>
          </a:p>
        </p:txBody>
      </p:sp>
    </p:spTree>
    <p:extLst>
      <p:ext uri="{BB962C8B-B14F-4D97-AF65-F5344CB8AC3E}">
        <p14:creationId xmlns:p14="http://schemas.microsoft.com/office/powerpoint/2010/main" val="27377943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structural geologist has mapped potential structural traps (blue-green polygons).</a:t>
            </a:r>
            <a:r>
              <a:rPr lang="en-US" baseline="0" dirty="0" smtClean="0"/>
              <a:t> </a:t>
            </a:r>
            <a:r>
              <a:rPr lang="en-US" dirty="0" smtClean="0"/>
              <a:t>S/He mapped a deep salt ridge (pink dashed pattern) and three (3) salt diapirs (red cross-hatched) that pass through the potential reservoir sequence.</a:t>
            </a:r>
            <a:r>
              <a:rPr lang="en-US" baseline="0" dirty="0" smtClean="0"/>
              <a:t> </a:t>
            </a:r>
            <a:r>
              <a:rPr lang="en-US" dirty="0" smtClean="0"/>
              <a:t>DO NOT emphasize</a:t>
            </a:r>
            <a:r>
              <a:rPr lang="en-US" baseline="0" dirty="0" smtClean="0"/>
              <a:t> that these are ONLY structural traps.</a:t>
            </a:r>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6</a:t>
            </a:fld>
            <a:endParaRPr lang="en-US" altLang="en-US" dirty="0"/>
          </a:p>
        </p:txBody>
      </p:sp>
    </p:spTree>
    <p:extLst>
      <p:ext uri="{BB962C8B-B14F-4D97-AF65-F5344CB8AC3E}">
        <p14:creationId xmlns:p14="http://schemas.microsoft.com/office/powerpoint/2010/main" val="344020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geochemist worked the HC generation/migration model for this basin in more detail.</a:t>
            </a:r>
            <a:r>
              <a:rPr lang="en-US" baseline="0" dirty="0" smtClean="0"/>
              <a:t> </a:t>
            </a:r>
            <a:r>
              <a:rPr lang="en-US" dirty="0" smtClean="0"/>
              <a:t>S/He used information from</a:t>
            </a:r>
            <a:r>
              <a:rPr lang="en-US" baseline="0" dirty="0" smtClean="0"/>
              <a:t> the A-1 well in the model and calibrated the model to the temperatures in the well. Here s/he shows the predicted HC generation results. Immature source (no generation) is in white.  The oil window in green, gas window in red. To the far NW, there is some over-mature source, where all that can be generated has been generated (grey color in Figure 4).</a:t>
            </a:r>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7</a:t>
            </a:fld>
            <a:endParaRPr lang="en-US" altLang="en-US" dirty="0"/>
          </a:p>
        </p:txBody>
      </p:sp>
    </p:spTree>
    <p:extLst>
      <p:ext uri="{BB962C8B-B14F-4D97-AF65-F5344CB8AC3E}">
        <p14:creationId xmlns:p14="http://schemas.microsoft.com/office/powerpoint/2010/main" val="26323225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About all we</a:t>
            </a:r>
            <a:r>
              <a:rPr lang="en-US" baseline="0" dirty="0" smtClean="0"/>
              <a:t> can do for HC migration is to apply the physics of buoyancy. We’ll assume oil and gas molecules generated in the deeper source rocks percolate up to the top of the reservoir interval. We take as a given that there is a good seal everywhere above the reservoir zone.</a:t>
            </a:r>
          </a:p>
          <a:p>
            <a:r>
              <a:rPr lang="en-US" baseline="0" dirty="0" smtClean="0"/>
              <a:t>Thus, the oil/gas molecules will rise along the top of the reservoir to the locally highest point.</a:t>
            </a:r>
          </a:p>
          <a:p>
            <a:r>
              <a:rPr lang="en-US" baseline="0" dirty="0" smtClean="0"/>
              <a:t>The blue diamonds mark local highs (top of horst blocks.</a:t>
            </a:r>
          </a:p>
          <a:p>
            <a:r>
              <a:rPr lang="en-US" baseline="0" dirty="0" smtClean="0"/>
              <a:t>The blue dotted lines are low points, which act as drainage divides.</a:t>
            </a:r>
          </a:p>
          <a:p>
            <a:r>
              <a:rPr lang="en-US" baseline="0" dirty="0" smtClean="0"/>
              <a:t>This is similar to water runoff or drainage, except the forces are up (buoyancy) rather than down (gravity for rainfall).</a:t>
            </a:r>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8</a:t>
            </a:fld>
            <a:endParaRPr lang="en-US" altLang="en-US" dirty="0"/>
          </a:p>
        </p:txBody>
      </p:sp>
    </p:spTree>
    <p:extLst>
      <p:ext uri="{BB962C8B-B14F-4D97-AF65-F5344CB8AC3E}">
        <p14:creationId xmlns:p14="http://schemas.microsoft.com/office/powerpoint/2010/main" val="1132173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diagram explains the HC migration map on</a:t>
            </a:r>
            <a:r>
              <a:rPr lang="en-US" baseline="0" dirty="0" smtClean="0"/>
              <a:t> the previous slide</a:t>
            </a:r>
            <a:r>
              <a:rPr lang="en-US" dirty="0" smtClean="0"/>
              <a:t>.</a:t>
            </a:r>
            <a:r>
              <a:rPr lang="en-US" baseline="0" dirty="0" smtClean="0"/>
              <a:t> </a:t>
            </a:r>
            <a:r>
              <a:rPr lang="en-US" dirty="0" smtClean="0"/>
              <a:t>Explain the components before starting the animations.</a:t>
            </a:r>
            <a:r>
              <a:rPr lang="en-US" baseline="0" dirty="0" smtClean="0"/>
              <a:t> </a:t>
            </a:r>
            <a:r>
              <a:rPr lang="en-US" dirty="0" smtClean="0"/>
              <a:t>The source is in the oil window, except where it is in the lighter shade of green.</a:t>
            </a:r>
            <a:r>
              <a:rPr lang="en-US" baseline="0" dirty="0" smtClean="0"/>
              <a:t> </a:t>
            </a:r>
            <a:r>
              <a:rPr lang="en-US" dirty="0" smtClean="0"/>
              <a:t>Yellow denotes where we have more porous rocks – our reservoir and migration pathway.</a:t>
            </a:r>
          </a:p>
          <a:p>
            <a:r>
              <a:rPr lang="en-US" dirty="0" smtClean="0"/>
              <a:t>Grey is our seal</a:t>
            </a:r>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9</a:t>
            </a:fld>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pic>
        <p:nvPicPr>
          <p:cNvPr id="1026" name="Picture 1"/>
          <p:cNvPicPr>
            <a:picLocks noChangeAspect="1"/>
          </p:cNvPicPr>
          <p:nvPr userDrawn="1"/>
        </p:nvPicPr>
        <p:blipFill>
          <a:blip r:embed="rId5"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pPr>
              <a:defRPr/>
            </a:pPr>
            <a:endParaRPr lang="en-US" dirty="0"/>
          </a:p>
        </p:txBody>
      </p:sp>
      <p:sp>
        <p:nvSpPr>
          <p:cNvPr id="6" name="Slide Number Placeholder 4"/>
          <p:cNvSpPr txBox="1">
            <a:spLocks noGrp="1"/>
          </p:cNvSpPr>
          <p:nvPr userDrawn="1"/>
        </p:nvSpPr>
        <p:spPr bwMode="auto">
          <a:xfrm>
            <a:off x="7953375" y="6429375"/>
            <a:ext cx="792163" cy="341313"/>
          </a:xfrm>
          <a:prstGeom prst="rect">
            <a:avLst/>
          </a:prstGeom>
          <a:noFill/>
          <a:ln>
            <a:noFill/>
          </a:ln>
          <a:extLst/>
        </p:spPr>
        <p:txBody>
          <a:bodyPr/>
          <a:lstStyle/>
          <a:p>
            <a:pPr algn="r" eaLnBrk="1" hangingPunct="1">
              <a:defRPr/>
            </a:pPr>
            <a:fld id="{D2F37C43-D3AB-49E4-8396-610B8BE29668}" type="slidenum">
              <a:rPr lang="en-US" altLang="en-US" sz="1100">
                <a:solidFill>
                  <a:srgbClr val="F2F2F2"/>
                </a:solidFill>
                <a:latin typeface="Verdana" pitchFamily="34" charset="0"/>
              </a:rPr>
              <a:pPr algn="r" eaLnBrk="1" hangingPunct="1">
                <a:defRPr/>
              </a:pPr>
              <a:t>‹#›</a:t>
            </a:fld>
            <a:endParaRPr lang="en-US" altLang="en-US" sz="1100" dirty="0">
              <a:solidFill>
                <a:srgbClr val="F2F2F2"/>
              </a:solidFill>
              <a:latin typeface="Verdana" pitchFamily="34" charset="0"/>
            </a:endParaRPr>
          </a:p>
        </p:txBody>
      </p:sp>
      <p:pic>
        <p:nvPicPr>
          <p:cNvPr id="1031" name="Picture 2"/>
          <p:cNvPicPr>
            <a:picLocks noChangeAspect="1" noChangeArrowheads="1"/>
          </p:cNvPicPr>
          <p:nvPr userDrawn="1"/>
        </p:nvPicPr>
        <p:blipFill>
          <a:blip r:embed="rId6" cstate="print"/>
          <a:srcRect/>
          <a:stretch>
            <a:fillRect/>
          </a:stretch>
        </p:blipFill>
        <p:spPr bwMode="auto">
          <a:xfrm>
            <a:off x="8001000" y="219075"/>
            <a:ext cx="1104900" cy="414338"/>
          </a:xfrm>
          <a:prstGeom prst="rect">
            <a:avLst/>
          </a:prstGeom>
          <a:noFill/>
          <a:ln w="9525">
            <a:noFill/>
            <a:miter lim="800000"/>
            <a:headEnd/>
            <a:tailEnd/>
          </a:ln>
        </p:spPr>
      </p:pic>
      <p:pic>
        <p:nvPicPr>
          <p:cNvPr id="1032" name="Picture 7"/>
          <p:cNvPicPr>
            <a:picLocks noChangeAspect="1" noChangeArrowheads="1"/>
          </p:cNvPicPr>
          <p:nvPr userDrawn="1"/>
        </p:nvPicPr>
        <p:blipFill>
          <a:blip r:embed="rId7"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 name="Slide Number Placeholder 4"/>
          <p:cNvSpPr txBox="1">
            <a:spLocks noGrp="1"/>
          </p:cNvSpPr>
          <p:nvPr userDrawn="1"/>
        </p:nvSpPr>
        <p:spPr bwMode="auto">
          <a:xfrm>
            <a:off x="8313738" y="6513513"/>
            <a:ext cx="792162" cy="341312"/>
          </a:xfrm>
          <a:prstGeom prst="rect">
            <a:avLst/>
          </a:prstGeom>
          <a:noFill/>
          <a:ln>
            <a:noFill/>
          </a:ln>
          <a:extLst/>
        </p:spPr>
        <p:txBody>
          <a:bodyPr/>
          <a:lstStyle/>
          <a:p>
            <a:pPr eaLnBrk="1" hangingPunct="1">
              <a:defRPr/>
            </a:pPr>
            <a:fld id="{4E516FF7-73EC-4CEF-ADC0-8325B11964C7}" type="slidenum">
              <a:rPr lang="en-US" altLang="en-US" sz="1100">
                <a:latin typeface="Verdana" pitchFamily="34" charset="0"/>
              </a:rPr>
              <a:pPr eaLnBrk="1" hangingPunct="1">
                <a:defRPr/>
              </a:pPr>
              <a:t>‹#›</a:t>
            </a:fld>
            <a:endParaRPr lang="en-US" altLang="en-US" sz="1100" dirty="0">
              <a:latin typeface="Verdana" pitchFamily="34" charset="0"/>
            </a:endParaRPr>
          </a:p>
        </p:txBody>
      </p:sp>
      <p:sp>
        <p:nvSpPr>
          <p:cNvPr id="1034" name="TextBox 2"/>
          <p:cNvSpPr txBox="1">
            <a:spLocks noChangeArrowheads="1"/>
          </p:cNvSpPr>
          <p:nvPr userDrawn="1"/>
        </p:nvSpPr>
        <p:spPr bwMode="auto">
          <a:xfrm>
            <a:off x="52388" y="6513513"/>
            <a:ext cx="1127125" cy="260350"/>
          </a:xfrm>
          <a:prstGeom prst="rect">
            <a:avLst/>
          </a:prstGeom>
          <a:noFill/>
          <a:ln w="9525">
            <a:noFill/>
            <a:miter lim="800000"/>
            <a:headEnd/>
            <a:tailEnd/>
          </a:ln>
        </p:spPr>
        <p:txBody>
          <a:bodyPr wrap="none">
            <a:spAutoFit/>
          </a:bodyPr>
          <a:lstStyle/>
          <a:p>
            <a:pPr>
              <a:defRPr/>
            </a:pPr>
            <a:r>
              <a:rPr lang="en-US" sz="1100" dirty="0">
                <a:latin typeface="Verdana" pitchFamily="34" charset="0"/>
                <a:ea typeface="Verdana" pitchFamily="34" charset="0"/>
                <a:cs typeface="Verdana"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p:txBody>
          <a:bodyPr/>
          <a:lstStyle/>
          <a:p>
            <a:r>
              <a:rPr lang="en-US" altLang="en-US" dirty="0" smtClean="0"/>
              <a:t>Exercise </a:t>
            </a:r>
            <a:r>
              <a:rPr lang="en-US" altLang="en-US" dirty="0" smtClean="0"/>
              <a:t>3</a:t>
            </a:r>
          </a:p>
        </p:txBody>
      </p:sp>
      <p:grpSp>
        <p:nvGrpSpPr>
          <p:cNvPr id="2058" name="Group 14"/>
          <p:cNvGrpSpPr>
            <a:grpSpLocks/>
          </p:cNvGrpSpPr>
          <p:nvPr/>
        </p:nvGrpSpPr>
        <p:grpSpPr bwMode="auto">
          <a:xfrm>
            <a:off x="1104900" y="1222375"/>
            <a:ext cx="6924675" cy="765175"/>
            <a:chOff x="1104900" y="1266092"/>
            <a:chExt cx="6924675" cy="764931"/>
          </a:xfrm>
        </p:grpSpPr>
        <p:sp>
          <p:nvSpPr>
            <p:cNvPr id="16" name="Rectangle 15"/>
            <p:cNvSpPr/>
            <p:nvPr/>
          </p:nvSpPr>
          <p:spPr>
            <a:xfrm>
              <a:off x="1104900" y="1266092"/>
              <a:ext cx="6924675" cy="764931"/>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2060" name="WordArt 7"/>
            <p:cNvSpPr>
              <a:spLocks noChangeArrowheads="1" noChangeShapeType="1" noTextEdit="1"/>
            </p:cNvSpPr>
            <p:nvPr/>
          </p:nvSpPr>
          <p:spPr bwMode="auto">
            <a:xfrm>
              <a:off x="1779587" y="1385032"/>
              <a:ext cx="5575300" cy="527050"/>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Play Elements</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grpSp>
      <p:sp>
        <p:nvSpPr>
          <p:cNvPr id="27" name="TextBox 26"/>
          <p:cNvSpPr txBox="1"/>
          <p:nvPr/>
        </p:nvSpPr>
        <p:spPr>
          <a:xfrm>
            <a:off x="1207294" y="2372579"/>
            <a:ext cx="3756660" cy="1323439"/>
          </a:xfrm>
          <a:prstGeom prst="rect">
            <a:avLst/>
          </a:prstGeom>
          <a:noFill/>
        </p:spPr>
        <p:txBody>
          <a:bodyPr wrap="square" rtlCol="0">
            <a:spAutoFit/>
          </a:bodyPr>
          <a:lstStyle/>
          <a:p>
            <a:pPr algn="ctr"/>
            <a:r>
              <a:rPr lang="en-US" sz="4000" dirty="0" smtClean="0">
                <a:latin typeface="Comic Sans MS" pitchFamily="66" charset="0"/>
              </a:rPr>
              <a:t>Which Blocks to Bid For</a:t>
            </a:r>
            <a:endParaRPr lang="en-US" sz="4800" dirty="0">
              <a:latin typeface="Comic Sans MS" pitchFamily="66" charset="0"/>
            </a:endParaRPr>
          </a:p>
        </p:txBody>
      </p:sp>
      <p:grpSp>
        <p:nvGrpSpPr>
          <p:cNvPr id="47" name="Group 46"/>
          <p:cNvGrpSpPr/>
          <p:nvPr/>
        </p:nvGrpSpPr>
        <p:grpSpPr>
          <a:xfrm>
            <a:off x="5492115" y="2189798"/>
            <a:ext cx="3365500" cy="2493962"/>
            <a:chOff x="5492115" y="2235518"/>
            <a:chExt cx="3365500" cy="2493962"/>
          </a:xfrm>
        </p:grpSpPr>
        <p:sp>
          <p:nvSpPr>
            <p:cNvPr id="48" name="Rectangle 7"/>
            <p:cNvSpPr>
              <a:spLocks noChangeArrowheads="1"/>
            </p:cNvSpPr>
            <p:nvPr/>
          </p:nvSpPr>
          <p:spPr bwMode="auto">
            <a:xfrm>
              <a:off x="5492115" y="2245043"/>
              <a:ext cx="3365500" cy="2460625"/>
            </a:xfrm>
            <a:prstGeom prst="rect">
              <a:avLst/>
            </a:prstGeom>
            <a:solidFill>
              <a:srgbClr val="7DCAFF"/>
            </a:solidFill>
            <a:ln w="9525">
              <a:solidFill>
                <a:schemeClr val="tx1"/>
              </a:solidFill>
              <a:miter lim="800000"/>
              <a:headEnd/>
              <a:tailEnd/>
            </a:ln>
            <a:effectLst/>
          </p:spPr>
          <p:txBody>
            <a:bodyPr wrap="none" anchor="ctr"/>
            <a:lstStyle/>
            <a:p>
              <a:endParaRPr lang="en-US" dirty="0"/>
            </a:p>
          </p:txBody>
        </p:sp>
        <p:sp>
          <p:nvSpPr>
            <p:cNvPr id="49" name="Freeform 8"/>
            <p:cNvSpPr>
              <a:spLocks/>
            </p:cNvSpPr>
            <p:nvPr/>
          </p:nvSpPr>
          <p:spPr bwMode="auto">
            <a:xfrm>
              <a:off x="5498465" y="4056380"/>
              <a:ext cx="3354388" cy="673100"/>
            </a:xfrm>
            <a:custGeom>
              <a:avLst/>
              <a:gdLst/>
              <a:ahLst/>
              <a:cxnLst>
                <a:cxn ang="0">
                  <a:pos x="1771" y="311"/>
                </a:cxn>
                <a:cxn ang="0">
                  <a:pos x="1771" y="391"/>
                </a:cxn>
                <a:cxn ang="0">
                  <a:pos x="0" y="391"/>
                </a:cxn>
                <a:cxn ang="0">
                  <a:pos x="0" y="0"/>
                </a:cxn>
                <a:cxn ang="0">
                  <a:pos x="116" y="29"/>
                </a:cxn>
                <a:cxn ang="0">
                  <a:pos x="159" y="102"/>
                </a:cxn>
                <a:cxn ang="0">
                  <a:pos x="376" y="152"/>
                </a:cxn>
                <a:cxn ang="0">
                  <a:pos x="564" y="131"/>
                </a:cxn>
                <a:cxn ang="0">
                  <a:pos x="702" y="66"/>
                </a:cxn>
                <a:cxn ang="0">
                  <a:pos x="824" y="37"/>
                </a:cxn>
                <a:cxn ang="0">
                  <a:pos x="940" y="29"/>
                </a:cxn>
                <a:cxn ang="0">
                  <a:pos x="1070" y="29"/>
                </a:cxn>
                <a:cxn ang="0">
                  <a:pos x="1186" y="51"/>
                </a:cxn>
                <a:cxn ang="0">
                  <a:pos x="1359" y="109"/>
                </a:cxn>
                <a:cxn ang="0">
                  <a:pos x="1526" y="174"/>
                </a:cxn>
                <a:cxn ang="0">
                  <a:pos x="1692" y="253"/>
                </a:cxn>
              </a:cxnLst>
              <a:rect l="0" t="0" r="r" b="b"/>
              <a:pathLst>
                <a:path w="1771" h="391">
                  <a:moveTo>
                    <a:pt x="1771" y="311"/>
                  </a:moveTo>
                  <a:lnTo>
                    <a:pt x="1771" y="391"/>
                  </a:lnTo>
                  <a:lnTo>
                    <a:pt x="0" y="391"/>
                  </a:lnTo>
                  <a:lnTo>
                    <a:pt x="0" y="0"/>
                  </a:lnTo>
                  <a:lnTo>
                    <a:pt x="116" y="29"/>
                  </a:lnTo>
                  <a:lnTo>
                    <a:pt x="159" y="102"/>
                  </a:lnTo>
                  <a:lnTo>
                    <a:pt x="376" y="152"/>
                  </a:lnTo>
                  <a:lnTo>
                    <a:pt x="564" y="131"/>
                  </a:lnTo>
                  <a:lnTo>
                    <a:pt x="702" y="66"/>
                  </a:lnTo>
                  <a:lnTo>
                    <a:pt x="824" y="37"/>
                  </a:lnTo>
                  <a:lnTo>
                    <a:pt x="940" y="29"/>
                  </a:lnTo>
                  <a:lnTo>
                    <a:pt x="1070" y="29"/>
                  </a:lnTo>
                  <a:lnTo>
                    <a:pt x="1186" y="51"/>
                  </a:lnTo>
                  <a:lnTo>
                    <a:pt x="1359" y="109"/>
                  </a:lnTo>
                  <a:lnTo>
                    <a:pt x="1526" y="174"/>
                  </a:lnTo>
                  <a:lnTo>
                    <a:pt x="1692" y="253"/>
                  </a:lnTo>
                </a:path>
              </a:pathLst>
            </a:custGeom>
            <a:solidFill>
              <a:srgbClr val="CC9900"/>
            </a:solidFill>
            <a:ln w="9525">
              <a:solidFill>
                <a:schemeClr val="tx1"/>
              </a:solidFill>
              <a:round/>
              <a:headEnd/>
              <a:tailEnd/>
            </a:ln>
            <a:effectLst/>
          </p:spPr>
          <p:txBody>
            <a:bodyPr wrap="none" anchor="ctr"/>
            <a:lstStyle/>
            <a:p>
              <a:endParaRPr lang="en-US" dirty="0"/>
            </a:p>
          </p:txBody>
        </p:sp>
        <p:sp>
          <p:nvSpPr>
            <p:cNvPr id="50" name="Freeform 9"/>
            <p:cNvSpPr>
              <a:spLocks/>
            </p:cNvSpPr>
            <p:nvPr/>
          </p:nvSpPr>
          <p:spPr bwMode="auto">
            <a:xfrm>
              <a:off x="5636578" y="2446655"/>
              <a:ext cx="3095625" cy="1758950"/>
            </a:xfrm>
            <a:custGeom>
              <a:avLst/>
              <a:gdLst/>
              <a:ahLst/>
              <a:cxnLst>
                <a:cxn ang="0">
                  <a:pos x="29" y="0"/>
                </a:cxn>
                <a:cxn ang="0">
                  <a:pos x="405" y="79"/>
                </a:cxn>
                <a:cxn ang="0">
                  <a:pos x="809" y="94"/>
                </a:cxn>
                <a:cxn ang="0">
                  <a:pos x="1207" y="50"/>
                </a:cxn>
                <a:cxn ang="0">
                  <a:pos x="1518" y="58"/>
                </a:cxn>
                <a:cxn ang="0">
                  <a:pos x="1670" y="79"/>
                </a:cxn>
                <a:cxn ang="0">
                  <a:pos x="1670" y="571"/>
                </a:cxn>
                <a:cxn ang="0">
                  <a:pos x="1214" y="477"/>
                </a:cxn>
                <a:cxn ang="0">
                  <a:pos x="780" y="441"/>
                </a:cxn>
                <a:cxn ang="0">
                  <a:pos x="383" y="542"/>
                </a:cxn>
                <a:cxn ang="0">
                  <a:pos x="0" y="470"/>
                </a:cxn>
                <a:cxn ang="0">
                  <a:pos x="0" y="65"/>
                </a:cxn>
              </a:cxnLst>
              <a:rect l="0" t="0" r="r" b="b"/>
              <a:pathLst>
                <a:path w="1670" h="571">
                  <a:moveTo>
                    <a:pt x="29" y="0"/>
                  </a:moveTo>
                  <a:lnTo>
                    <a:pt x="405" y="79"/>
                  </a:lnTo>
                  <a:lnTo>
                    <a:pt x="809" y="94"/>
                  </a:lnTo>
                  <a:lnTo>
                    <a:pt x="1207" y="50"/>
                  </a:lnTo>
                  <a:lnTo>
                    <a:pt x="1518" y="58"/>
                  </a:lnTo>
                  <a:lnTo>
                    <a:pt x="1670" y="79"/>
                  </a:lnTo>
                  <a:lnTo>
                    <a:pt x="1670" y="571"/>
                  </a:lnTo>
                  <a:lnTo>
                    <a:pt x="1214" y="477"/>
                  </a:lnTo>
                  <a:lnTo>
                    <a:pt x="780" y="441"/>
                  </a:lnTo>
                  <a:lnTo>
                    <a:pt x="383" y="542"/>
                  </a:lnTo>
                  <a:lnTo>
                    <a:pt x="0" y="470"/>
                  </a:lnTo>
                  <a:lnTo>
                    <a:pt x="0" y="65"/>
                  </a:lnTo>
                </a:path>
              </a:pathLst>
            </a:custGeom>
            <a:noFill/>
            <a:ln w="9525">
              <a:solidFill>
                <a:schemeClr val="tx1"/>
              </a:solidFill>
              <a:round/>
              <a:headEnd/>
              <a:tailEnd/>
            </a:ln>
            <a:effectLst/>
          </p:spPr>
          <p:txBody>
            <a:bodyPr wrap="none" anchor="ctr"/>
            <a:lstStyle/>
            <a:p>
              <a:endParaRPr lang="en-US" dirty="0"/>
            </a:p>
          </p:txBody>
        </p:sp>
        <p:sp>
          <p:nvSpPr>
            <p:cNvPr id="51" name="Line 10"/>
            <p:cNvSpPr>
              <a:spLocks noChangeShapeType="1"/>
            </p:cNvSpPr>
            <p:nvPr/>
          </p:nvSpPr>
          <p:spPr bwMode="auto">
            <a:xfrm>
              <a:off x="6330315" y="2676843"/>
              <a:ext cx="0" cy="1430337"/>
            </a:xfrm>
            <a:prstGeom prst="line">
              <a:avLst/>
            </a:prstGeom>
            <a:noFill/>
            <a:ln w="9525">
              <a:solidFill>
                <a:schemeClr val="tx1"/>
              </a:solidFill>
              <a:round/>
              <a:headEnd/>
              <a:tailEnd/>
            </a:ln>
            <a:effectLst/>
          </p:spPr>
          <p:txBody>
            <a:bodyPr wrap="none" anchor="ctr"/>
            <a:lstStyle/>
            <a:p>
              <a:endParaRPr lang="en-US" dirty="0"/>
            </a:p>
          </p:txBody>
        </p:sp>
        <p:sp>
          <p:nvSpPr>
            <p:cNvPr id="52" name="Line 11"/>
            <p:cNvSpPr>
              <a:spLocks noChangeShapeType="1"/>
            </p:cNvSpPr>
            <p:nvPr/>
          </p:nvSpPr>
          <p:spPr bwMode="auto">
            <a:xfrm>
              <a:off x="7092315" y="2749868"/>
              <a:ext cx="0" cy="1066800"/>
            </a:xfrm>
            <a:prstGeom prst="line">
              <a:avLst/>
            </a:prstGeom>
            <a:noFill/>
            <a:ln w="9525">
              <a:solidFill>
                <a:schemeClr val="tx1"/>
              </a:solidFill>
              <a:round/>
              <a:headEnd/>
              <a:tailEnd/>
            </a:ln>
            <a:effectLst/>
          </p:spPr>
          <p:txBody>
            <a:bodyPr wrap="none" anchor="ctr"/>
            <a:lstStyle/>
            <a:p>
              <a:endParaRPr lang="en-US" dirty="0"/>
            </a:p>
          </p:txBody>
        </p:sp>
        <p:sp>
          <p:nvSpPr>
            <p:cNvPr id="53" name="Line 12"/>
            <p:cNvSpPr>
              <a:spLocks noChangeShapeType="1"/>
            </p:cNvSpPr>
            <p:nvPr/>
          </p:nvSpPr>
          <p:spPr bwMode="auto">
            <a:xfrm>
              <a:off x="7871778" y="2611755"/>
              <a:ext cx="0" cy="1328738"/>
            </a:xfrm>
            <a:prstGeom prst="line">
              <a:avLst/>
            </a:prstGeom>
            <a:noFill/>
            <a:ln w="9525">
              <a:solidFill>
                <a:schemeClr val="tx1"/>
              </a:solidFill>
              <a:round/>
              <a:headEnd/>
              <a:tailEnd/>
            </a:ln>
            <a:effectLst/>
          </p:spPr>
          <p:txBody>
            <a:bodyPr wrap="none" anchor="ctr"/>
            <a:lstStyle/>
            <a:p>
              <a:endParaRPr lang="en-US" dirty="0"/>
            </a:p>
          </p:txBody>
        </p:sp>
        <p:sp>
          <p:nvSpPr>
            <p:cNvPr id="54" name="Line 13"/>
            <p:cNvSpPr>
              <a:spLocks noChangeShapeType="1"/>
            </p:cNvSpPr>
            <p:nvPr/>
          </p:nvSpPr>
          <p:spPr bwMode="auto">
            <a:xfrm flipH="1">
              <a:off x="5638165" y="2432368"/>
              <a:ext cx="3175" cy="214312"/>
            </a:xfrm>
            <a:prstGeom prst="line">
              <a:avLst/>
            </a:prstGeom>
            <a:noFill/>
            <a:ln w="9525">
              <a:solidFill>
                <a:schemeClr val="tx1"/>
              </a:solidFill>
              <a:round/>
              <a:headEnd/>
              <a:tailEnd/>
            </a:ln>
            <a:effectLst/>
          </p:spPr>
          <p:txBody>
            <a:bodyPr wrap="none" anchor="ctr"/>
            <a:lstStyle/>
            <a:p>
              <a:endParaRPr lang="en-US" dirty="0"/>
            </a:p>
          </p:txBody>
        </p:sp>
        <p:sp>
          <p:nvSpPr>
            <p:cNvPr id="55" name="Freeform 14"/>
            <p:cNvSpPr>
              <a:spLocks/>
            </p:cNvSpPr>
            <p:nvPr/>
          </p:nvSpPr>
          <p:spPr bwMode="auto">
            <a:xfrm>
              <a:off x="5622290" y="3221355"/>
              <a:ext cx="3108325" cy="474663"/>
            </a:xfrm>
            <a:custGeom>
              <a:avLst/>
              <a:gdLst/>
              <a:ahLst/>
              <a:cxnLst>
                <a:cxn ang="0">
                  <a:pos x="0" y="0"/>
                </a:cxn>
                <a:cxn ang="0">
                  <a:pos x="369" y="130"/>
                </a:cxn>
                <a:cxn ang="0">
                  <a:pos x="781" y="44"/>
                </a:cxn>
                <a:cxn ang="0">
                  <a:pos x="1186" y="203"/>
                </a:cxn>
                <a:cxn ang="0">
                  <a:pos x="1453" y="51"/>
                </a:cxn>
                <a:cxn ang="0">
                  <a:pos x="1641" y="58"/>
                </a:cxn>
              </a:cxnLst>
              <a:rect l="0" t="0" r="r" b="b"/>
              <a:pathLst>
                <a:path w="1641" h="203">
                  <a:moveTo>
                    <a:pt x="0" y="0"/>
                  </a:moveTo>
                  <a:lnTo>
                    <a:pt x="369" y="130"/>
                  </a:lnTo>
                  <a:lnTo>
                    <a:pt x="781" y="44"/>
                  </a:lnTo>
                  <a:lnTo>
                    <a:pt x="1186" y="203"/>
                  </a:lnTo>
                  <a:lnTo>
                    <a:pt x="1453" y="51"/>
                  </a:lnTo>
                  <a:lnTo>
                    <a:pt x="1641" y="58"/>
                  </a:lnTo>
                </a:path>
              </a:pathLst>
            </a:custGeom>
            <a:noFill/>
            <a:ln w="9525">
              <a:solidFill>
                <a:schemeClr val="tx1"/>
              </a:solidFill>
              <a:round/>
              <a:headEnd/>
              <a:tailEnd/>
            </a:ln>
            <a:effectLst/>
          </p:spPr>
          <p:txBody>
            <a:bodyPr wrap="none" anchor="ctr"/>
            <a:lstStyle/>
            <a:p>
              <a:endParaRPr lang="en-US" dirty="0"/>
            </a:p>
          </p:txBody>
        </p:sp>
        <p:sp>
          <p:nvSpPr>
            <p:cNvPr id="56" name="Text Box 15"/>
            <p:cNvSpPr txBox="1">
              <a:spLocks noChangeArrowheads="1"/>
            </p:cNvSpPr>
            <p:nvPr/>
          </p:nvSpPr>
          <p:spPr bwMode="auto">
            <a:xfrm>
              <a:off x="5749290" y="3553143"/>
              <a:ext cx="461963" cy="336550"/>
            </a:xfrm>
            <a:prstGeom prst="rect">
              <a:avLst/>
            </a:prstGeom>
            <a:noFill/>
            <a:ln w="9525">
              <a:noFill/>
              <a:miter lim="800000"/>
              <a:headEnd/>
              <a:tailEnd/>
            </a:ln>
            <a:effectLst/>
          </p:spPr>
          <p:txBody>
            <a:bodyPr wrap="none">
              <a:spAutoFit/>
            </a:bodyPr>
            <a:lstStyle/>
            <a:p>
              <a:pPr algn="ctr"/>
              <a:r>
                <a:rPr lang="en-US" sz="800" b="1" dirty="0">
                  <a:latin typeface="Arial" pitchFamily="34" charset="0"/>
                </a:rPr>
                <a:t>Block</a:t>
              </a:r>
            </a:p>
            <a:p>
              <a:pPr algn="ctr"/>
              <a:r>
                <a:rPr lang="en-US" sz="800" b="1" dirty="0">
                  <a:latin typeface="Arial" pitchFamily="34" charset="0"/>
                </a:rPr>
                <a:t>1</a:t>
              </a:r>
            </a:p>
          </p:txBody>
        </p:sp>
        <p:sp>
          <p:nvSpPr>
            <p:cNvPr id="57" name="Text Box 16"/>
            <p:cNvSpPr txBox="1">
              <a:spLocks noChangeArrowheads="1"/>
            </p:cNvSpPr>
            <p:nvPr/>
          </p:nvSpPr>
          <p:spPr bwMode="auto">
            <a:xfrm>
              <a:off x="5752465" y="2789555"/>
              <a:ext cx="461963" cy="336550"/>
            </a:xfrm>
            <a:prstGeom prst="rect">
              <a:avLst/>
            </a:prstGeom>
            <a:noFill/>
            <a:ln w="9525">
              <a:noFill/>
              <a:miter lim="800000"/>
              <a:headEnd/>
              <a:tailEnd/>
            </a:ln>
            <a:effectLst/>
          </p:spPr>
          <p:txBody>
            <a:bodyPr wrap="none">
              <a:spAutoFit/>
            </a:bodyPr>
            <a:lstStyle/>
            <a:p>
              <a:pPr algn="ctr"/>
              <a:r>
                <a:rPr lang="en-US" sz="800" b="1" dirty="0">
                  <a:latin typeface="Arial" pitchFamily="34" charset="0"/>
                </a:rPr>
                <a:t>Block</a:t>
              </a:r>
            </a:p>
            <a:p>
              <a:pPr algn="ctr"/>
              <a:r>
                <a:rPr lang="en-US" sz="800" b="1" dirty="0">
                  <a:latin typeface="Arial" pitchFamily="34" charset="0"/>
                </a:rPr>
                <a:t>5</a:t>
              </a:r>
            </a:p>
          </p:txBody>
        </p:sp>
        <p:sp>
          <p:nvSpPr>
            <p:cNvPr id="58" name="Text Box 17"/>
            <p:cNvSpPr txBox="1">
              <a:spLocks noChangeArrowheads="1"/>
            </p:cNvSpPr>
            <p:nvPr/>
          </p:nvSpPr>
          <p:spPr bwMode="auto">
            <a:xfrm>
              <a:off x="8152765" y="3557905"/>
              <a:ext cx="461963" cy="336550"/>
            </a:xfrm>
            <a:prstGeom prst="rect">
              <a:avLst/>
            </a:prstGeom>
            <a:noFill/>
            <a:ln w="9525">
              <a:noFill/>
              <a:miter lim="800000"/>
              <a:headEnd/>
              <a:tailEnd/>
            </a:ln>
            <a:effectLst/>
          </p:spPr>
          <p:txBody>
            <a:bodyPr wrap="none">
              <a:spAutoFit/>
            </a:bodyPr>
            <a:lstStyle/>
            <a:p>
              <a:pPr algn="ctr"/>
              <a:r>
                <a:rPr lang="en-US" sz="800" b="1" dirty="0">
                  <a:latin typeface="Arial" pitchFamily="34" charset="0"/>
                </a:rPr>
                <a:t>Block</a:t>
              </a:r>
            </a:p>
            <a:p>
              <a:pPr algn="ctr"/>
              <a:r>
                <a:rPr lang="en-US" sz="800" b="1" dirty="0">
                  <a:latin typeface="Arial" pitchFamily="34" charset="0"/>
                </a:rPr>
                <a:t>4</a:t>
              </a:r>
            </a:p>
          </p:txBody>
        </p:sp>
        <p:sp>
          <p:nvSpPr>
            <p:cNvPr id="59" name="Text Box 18"/>
            <p:cNvSpPr txBox="1">
              <a:spLocks noChangeArrowheads="1"/>
            </p:cNvSpPr>
            <p:nvPr/>
          </p:nvSpPr>
          <p:spPr bwMode="auto">
            <a:xfrm>
              <a:off x="7162165" y="3529330"/>
              <a:ext cx="461963" cy="336550"/>
            </a:xfrm>
            <a:prstGeom prst="rect">
              <a:avLst/>
            </a:prstGeom>
            <a:noFill/>
            <a:ln w="9525">
              <a:noFill/>
              <a:miter lim="800000"/>
              <a:headEnd/>
              <a:tailEnd/>
            </a:ln>
            <a:effectLst/>
          </p:spPr>
          <p:txBody>
            <a:bodyPr wrap="none">
              <a:spAutoFit/>
            </a:bodyPr>
            <a:lstStyle/>
            <a:p>
              <a:pPr algn="ctr"/>
              <a:r>
                <a:rPr lang="en-US" sz="800" b="1" dirty="0">
                  <a:latin typeface="Arial" pitchFamily="34" charset="0"/>
                </a:rPr>
                <a:t>Block</a:t>
              </a:r>
            </a:p>
            <a:p>
              <a:pPr algn="ctr"/>
              <a:r>
                <a:rPr lang="en-US" sz="800" b="1" dirty="0">
                  <a:latin typeface="Arial" pitchFamily="34" charset="0"/>
                </a:rPr>
                <a:t>3</a:t>
              </a:r>
            </a:p>
          </p:txBody>
        </p:sp>
        <p:sp>
          <p:nvSpPr>
            <p:cNvPr id="60" name="Text Box 19"/>
            <p:cNvSpPr txBox="1">
              <a:spLocks noChangeArrowheads="1"/>
            </p:cNvSpPr>
            <p:nvPr/>
          </p:nvSpPr>
          <p:spPr bwMode="auto">
            <a:xfrm>
              <a:off x="6489065" y="3542030"/>
              <a:ext cx="461963" cy="336550"/>
            </a:xfrm>
            <a:prstGeom prst="rect">
              <a:avLst/>
            </a:prstGeom>
            <a:noFill/>
            <a:ln w="9525">
              <a:noFill/>
              <a:miter lim="800000"/>
              <a:headEnd/>
              <a:tailEnd/>
            </a:ln>
            <a:effectLst/>
          </p:spPr>
          <p:txBody>
            <a:bodyPr wrap="none">
              <a:spAutoFit/>
            </a:bodyPr>
            <a:lstStyle/>
            <a:p>
              <a:pPr algn="ctr"/>
              <a:r>
                <a:rPr lang="en-US" sz="800" b="1" dirty="0">
                  <a:latin typeface="Arial" pitchFamily="34" charset="0"/>
                </a:rPr>
                <a:t>Block</a:t>
              </a:r>
            </a:p>
            <a:p>
              <a:pPr algn="ctr"/>
              <a:r>
                <a:rPr lang="en-US" sz="800" b="1" dirty="0">
                  <a:latin typeface="Arial" pitchFamily="34" charset="0"/>
                </a:rPr>
                <a:t>2</a:t>
              </a:r>
            </a:p>
          </p:txBody>
        </p:sp>
        <p:sp>
          <p:nvSpPr>
            <p:cNvPr id="61" name="Text Box 20"/>
            <p:cNvSpPr txBox="1">
              <a:spLocks noChangeArrowheads="1"/>
            </p:cNvSpPr>
            <p:nvPr/>
          </p:nvSpPr>
          <p:spPr bwMode="auto">
            <a:xfrm>
              <a:off x="8028940" y="2913380"/>
              <a:ext cx="461963" cy="336550"/>
            </a:xfrm>
            <a:prstGeom prst="rect">
              <a:avLst/>
            </a:prstGeom>
            <a:noFill/>
            <a:ln w="9525">
              <a:noFill/>
              <a:miter lim="800000"/>
              <a:headEnd/>
              <a:tailEnd/>
            </a:ln>
            <a:effectLst/>
          </p:spPr>
          <p:txBody>
            <a:bodyPr wrap="none">
              <a:spAutoFit/>
            </a:bodyPr>
            <a:lstStyle/>
            <a:p>
              <a:pPr algn="ctr"/>
              <a:r>
                <a:rPr lang="en-US" sz="800" b="1" dirty="0">
                  <a:latin typeface="Arial" pitchFamily="34" charset="0"/>
                </a:rPr>
                <a:t>Block</a:t>
              </a:r>
            </a:p>
            <a:p>
              <a:pPr algn="ctr"/>
              <a:r>
                <a:rPr lang="en-US" sz="800" b="1" dirty="0">
                  <a:latin typeface="Arial" pitchFamily="34" charset="0"/>
                </a:rPr>
                <a:t>8</a:t>
              </a:r>
            </a:p>
          </p:txBody>
        </p:sp>
        <p:sp>
          <p:nvSpPr>
            <p:cNvPr id="62" name="Text Box 21"/>
            <p:cNvSpPr txBox="1">
              <a:spLocks noChangeArrowheads="1"/>
            </p:cNvSpPr>
            <p:nvPr/>
          </p:nvSpPr>
          <p:spPr bwMode="auto">
            <a:xfrm>
              <a:off x="7292340" y="2886393"/>
              <a:ext cx="461963" cy="336550"/>
            </a:xfrm>
            <a:prstGeom prst="rect">
              <a:avLst/>
            </a:prstGeom>
            <a:noFill/>
            <a:ln w="9525">
              <a:noFill/>
              <a:miter lim="800000"/>
              <a:headEnd/>
              <a:tailEnd/>
            </a:ln>
            <a:effectLst/>
          </p:spPr>
          <p:txBody>
            <a:bodyPr wrap="none">
              <a:spAutoFit/>
            </a:bodyPr>
            <a:lstStyle/>
            <a:p>
              <a:pPr algn="ctr"/>
              <a:r>
                <a:rPr lang="en-US" sz="800" b="1" dirty="0">
                  <a:latin typeface="Arial" pitchFamily="34" charset="0"/>
                </a:rPr>
                <a:t>Block</a:t>
              </a:r>
            </a:p>
            <a:p>
              <a:pPr algn="ctr"/>
              <a:r>
                <a:rPr lang="en-US" sz="800" b="1" dirty="0">
                  <a:latin typeface="Arial" pitchFamily="34" charset="0"/>
                </a:rPr>
                <a:t>7</a:t>
              </a:r>
            </a:p>
          </p:txBody>
        </p:sp>
        <p:sp>
          <p:nvSpPr>
            <p:cNvPr id="63" name="Text Box 22"/>
            <p:cNvSpPr txBox="1">
              <a:spLocks noChangeArrowheads="1"/>
            </p:cNvSpPr>
            <p:nvPr/>
          </p:nvSpPr>
          <p:spPr bwMode="auto">
            <a:xfrm>
              <a:off x="6489065" y="2897505"/>
              <a:ext cx="461963" cy="336550"/>
            </a:xfrm>
            <a:prstGeom prst="rect">
              <a:avLst/>
            </a:prstGeom>
            <a:noFill/>
            <a:ln w="9525">
              <a:noFill/>
              <a:miter lim="800000"/>
              <a:headEnd/>
              <a:tailEnd/>
            </a:ln>
            <a:effectLst/>
          </p:spPr>
          <p:txBody>
            <a:bodyPr wrap="none">
              <a:spAutoFit/>
            </a:bodyPr>
            <a:lstStyle/>
            <a:p>
              <a:pPr algn="ctr"/>
              <a:r>
                <a:rPr lang="en-US" sz="800" b="1" dirty="0">
                  <a:latin typeface="Arial" pitchFamily="34" charset="0"/>
                </a:rPr>
                <a:t>Block</a:t>
              </a:r>
            </a:p>
            <a:p>
              <a:pPr algn="ctr"/>
              <a:r>
                <a:rPr lang="en-US" sz="800" b="1" dirty="0">
                  <a:latin typeface="Arial" pitchFamily="34" charset="0"/>
                </a:rPr>
                <a:t>6</a:t>
              </a:r>
            </a:p>
          </p:txBody>
        </p:sp>
        <p:sp>
          <p:nvSpPr>
            <p:cNvPr id="64" name="Text Box 23"/>
            <p:cNvSpPr txBox="1">
              <a:spLocks noChangeArrowheads="1"/>
            </p:cNvSpPr>
            <p:nvPr/>
          </p:nvSpPr>
          <p:spPr bwMode="auto">
            <a:xfrm>
              <a:off x="6208078" y="4323080"/>
              <a:ext cx="1749425" cy="365125"/>
            </a:xfrm>
            <a:prstGeom prst="rect">
              <a:avLst/>
            </a:prstGeom>
            <a:noFill/>
            <a:ln w="9525">
              <a:noFill/>
              <a:miter lim="800000"/>
              <a:headEnd/>
              <a:tailEnd/>
            </a:ln>
            <a:effectLst/>
          </p:spPr>
          <p:txBody>
            <a:bodyPr wrap="none">
              <a:spAutoFit/>
            </a:bodyPr>
            <a:lstStyle/>
            <a:p>
              <a:r>
                <a:rPr lang="en-US" sz="1800" b="1" i="1" dirty="0">
                  <a:solidFill>
                    <a:srgbClr val="000000"/>
                  </a:solidFill>
                  <a:latin typeface="Tahoma" pitchFamily="34" charset="0"/>
                </a:rPr>
                <a:t>Somewhereia</a:t>
              </a:r>
            </a:p>
          </p:txBody>
        </p:sp>
        <p:sp>
          <p:nvSpPr>
            <p:cNvPr id="65" name="Text Box 24"/>
            <p:cNvSpPr txBox="1">
              <a:spLocks noChangeArrowheads="1"/>
            </p:cNvSpPr>
            <p:nvPr/>
          </p:nvSpPr>
          <p:spPr bwMode="auto">
            <a:xfrm>
              <a:off x="6262053" y="2276793"/>
              <a:ext cx="1825625" cy="366712"/>
            </a:xfrm>
            <a:prstGeom prst="rect">
              <a:avLst/>
            </a:prstGeom>
            <a:noFill/>
            <a:ln w="9525">
              <a:noFill/>
              <a:miter lim="800000"/>
              <a:headEnd/>
              <a:tailEnd/>
            </a:ln>
            <a:effectLst/>
          </p:spPr>
          <p:txBody>
            <a:bodyPr wrap="none">
              <a:spAutoFit/>
            </a:bodyPr>
            <a:lstStyle/>
            <a:p>
              <a:r>
                <a:rPr lang="en-US" sz="1800" b="1" dirty="0">
                  <a:solidFill>
                    <a:srgbClr val="FF0000"/>
                  </a:solidFill>
                  <a:latin typeface="Comic Sans MS" pitchFamily="66" charset="0"/>
                </a:rPr>
                <a:t>Bonanza Basin </a:t>
              </a:r>
            </a:p>
          </p:txBody>
        </p:sp>
        <p:sp>
          <p:nvSpPr>
            <p:cNvPr id="66" name="Line 25"/>
            <p:cNvSpPr>
              <a:spLocks noChangeShapeType="1"/>
            </p:cNvSpPr>
            <p:nvPr/>
          </p:nvSpPr>
          <p:spPr bwMode="auto">
            <a:xfrm rot="16200000" flipH="1">
              <a:off x="5664359" y="2409349"/>
              <a:ext cx="15875" cy="68263"/>
            </a:xfrm>
            <a:prstGeom prst="line">
              <a:avLst/>
            </a:prstGeom>
            <a:noFill/>
            <a:ln w="9525">
              <a:solidFill>
                <a:schemeClr val="tx1"/>
              </a:solidFill>
              <a:round/>
              <a:headEnd/>
              <a:tailEnd/>
            </a:ln>
            <a:effectLst/>
          </p:spPr>
          <p:txBody>
            <a:bodyPr wrap="none" anchor="ctr"/>
            <a:lstStyle/>
            <a:p>
              <a:endParaRPr lang="en-US" dirty="0"/>
            </a:p>
          </p:txBody>
        </p:sp>
        <p:sp>
          <p:nvSpPr>
            <p:cNvPr id="67" name="Rectangle 26"/>
            <p:cNvSpPr>
              <a:spLocks noChangeArrowheads="1"/>
            </p:cNvSpPr>
            <p:nvPr/>
          </p:nvSpPr>
          <p:spPr bwMode="auto">
            <a:xfrm>
              <a:off x="5503228" y="2235518"/>
              <a:ext cx="3351212" cy="2487612"/>
            </a:xfrm>
            <a:prstGeom prst="rect">
              <a:avLst/>
            </a:prstGeom>
            <a:noFill/>
            <a:ln w="28575">
              <a:solidFill>
                <a:schemeClr val="tx1"/>
              </a:solidFill>
              <a:miter lim="800000"/>
              <a:headEnd/>
              <a:tailEnd/>
            </a:ln>
            <a:effectLst/>
          </p:spPr>
          <p:txBody>
            <a:bodyPr wrap="none" anchor="ctr"/>
            <a:lstStyle/>
            <a:p>
              <a:endParaRPr lang="en-US" dirty="0"/>
            </a:p>
          </p:txBody>
        </p:sp>
      </p:grpSp>
      <p:sp>
        <p:nvSpPr>
          <p:cNvPr id="68" name="Text Box 5"/>
          <p:cNvSpPr txBox="1">
            <a:spLocks noChangeArrowheads="1"/>
          </p:cNvSpPr>
          <p:nvPr/>
        </p:nvSpPr>
        <p:spPr bwMode="auto">
          <a:xfrm>
            <a:off x="368300" y="4277678"/>
            <a:ext cx="7727950" cy="1985159"/>
          </a:xfrm>
          <a:prstGeom prst="rect">
            <a:avLst/>
          </a:prstGeom>
          <a:noFill/>
          <a:ln w="9525">
            <a:noFill/>
            <a:miter lim="800000"/>
            <a:headEnd/>
            <a:tailEnd/>
          </a:ln>
          <a:effectLst/>
        </p:spPr>
        <p:txBody>
          <a:bodyPr>
            <a:spAutoFit/>
          </a:bodyPr>
          <a:lstStyle/>
          <a:p>
            <a:pPr>
              <a:lnSpc>
                <a:spcPct val="95000"/>
              </a:lnSpc>
              <a:spcBef>
                <a:spcPct val="30000"/>
              </a:spcBef>
            </a:pPr>
            <a:r>
              <a:rPr lang="en-US" sz="2000" b="1" dirty="0">
                <a:solidFill>
                  <a:srgbClr val="0033CC"/>
                </a:solidFill>
                <a:latin typeface="Verdana" pitchFamily="34" charset="0"/>
              </a:rPr>
              <a:t>Your Task:</a:t>
            </a:r>
          </a:p>
          <a:p>
            <a:pPr>
              <a:lnSpc>
                <a:spcPct val="95000"/>
              </a:lnSpc>
              <a:spcBef>
                <a:spcPct val="30000"/>
              </a:spcBef>
            </a:pPr>
            <a:endParaRPr lang="en-US" sz="800" b="1" dirty="0">
              <a:latin typeface="Verdana" pitchFamily="34" charset="0"/>
            </a:endParaRPr>
          </a:p>
          <a:p>
            <a:pPr marL="690563" lvl="1" indent="-233363">
              <a:lnSpc>
                <a:spcPct val="95000"/>
              </a:lnSpc>
              <a:spcBef>
                <a:spcPct val="30000"/>
              </a:spcBef>
              <a:buFontTx/>
              <a:buChar char="•"/>
            </a:pPr>
            <a:r>
              <a:rPr lang="en-US" sz="2000" dirty="0">
                <a:latin typeface="Verdana" pitchFamily="34" charset="0"/>
              </a:rPr>
              <a:t>Determine </a:t>
            </a:r>
            <a:r>
              <a:rPr lang="en-US" sz="2000" dirty="0" smtClean="0">
                <a:latin typeface="Verdana" pitchFamily="34" charset="0"/>
              </a:rPr>
              <a:t>which, if any, </a:t>
            </a:r>
            <a:r>
              <a:rPr lang="en-US" sz="2000" dirty="0">
                <a:latin typeface="Verdana" pitchFamily="34" charset="0"/>
              </a:rPr>
              <a:t>blocks look promising</a:t>
            </a:r>
          </a:p>
          <a:p>
            <a:pPr marL="690563" lvl="1" indent="-233363">
              <a:lnSpc>
                <a:spcPct val="95000"/>
              </a:lnSpc>
              <a:spcBef>
                <a:spcPct val="30000"/>
              </a:spcBef>
              <a:buFontTx/>
              <a:buChar char="•"/>
            </a:pPr>
            <a:r>
              <a:rPr lang="en-US" sz="2000" dirty="0">
                <a:latin typeface="Verdana" pitchFamily="34" charset="0"/>
              </a:rPr>
              <a:t>Decide if any blocks are of no interest</a:t>
            </a:r>
          </a:p>
          <a:p>
            <a:pPr marL="690563" lvl="1" indent="-233363">
              <a:lnSpc>
                <a:spcPct val="95000"/>
              </a:lnSpc>
              <a:spcBef>
                <a:spcPct val="30000"/>
              </a:spcBef>
              <a:buFontTx/>
              <a:buChar char="•"/>
            </a:pPr>
            <a:r>
              <a:rPr lang="en-US" sz="2000" dirty="0">
                <a:latin typeface="Verdana" pitchFamily="34" charset="0"/>
              </a:rPr>
              <a:t>Give a Yes or No recommendation on taking a serious look at the pending lease sale</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2"/>
          <p:cNvSpPr>
            <a:spLocks noGrp="1" noChangeArrowheads="1"/>
          </p:cNvSpPr>
          <p:nvPr>
            <p:ph type="title"/>
          </p:nvPr>
        </p:nvSpPr>
        <p:spPr/>
        <p:txBody>
          <a:bodyPr/>
          <a:lstStyle/>
          <a:p>
            <a:r>
              <a:rPr lang="en-US" sz="3200" dirty="0" smtClean="0"/>
              <a:t>Your Task</a:t>
            </a:r>
          </a:p>
        </p:txBody>
      </p:sp>
      <p:sp>
        <p:nvSpPr>
          <p:cNvPr id="8197" name="Text Box 5"/>
          <p:cNvSpPr txBox="1">
            <a:spLocks noChangeArrowheads="1"/>
          </p:cNvSpPr>
          <p:nvPr/>
        </p:nvSpPr>
        <p:spPr bwMode="auto">
          <a:xfrm>
            <a:off x="579438" y="1431925"/>
            <a:ext cx="8213725" cy="4628960"/>
          </a:xfrm>
          <a:prstGeom prst="rect">
            <a:avLst/>
          </a:prstGeom>
          <a:noFill/>
          <a:ln w="9525">
            <a:noFill/>
            <a:miter lim="800000"/>
            <a:headEnd/>
            <a:tailEnd/>
          </a:ln>
        </p:spPr>
        <p:txBody>
          <a:bodyPr>
            <a:spAutoFit/>
          </a:bodyPr>
          <a:lstStyle/>
          <a:p>
            <a:pPr marL="228600" indent="-228600">
              <a:lnSpc>
                <a:spcPct val="95000"/>
              </a:lnSpc>
              <a:spcBef>
                <a:spcPct val="50000"/>
              </a:spcBef>
            </a:pPr>
            <a:r>
              <a:rPr lang="en-US" sz="2000" dirty="0" smtClean="0">
                <a:latin typeface="Verdana" pitchFamily="34" charset="0"/>
              </a:rPr>
              <a:t>Based on your analysis, categorize each block into “Good,” “Bad,” or “Possible.”  You can circle the appropriate word on your instruction sheets.</a:t>
            </a:r>
          </a:p>
          <a:p>
            <a:pPr marL="973138" indent="-973138">
              <a:lnSpc>
                <a:spcPct val="95000"/>
              </a:lnSpc>
              <a:spcBef>
                <a:spcPct val="50000"/>
              </a:spcBef>
              <a:tabLst>
                <a:tab pos="2395538" algn="l"/>
                <a:tab pos="3657600" algn="l"/>
                <a:tab pos="4862513" algn="l"/>
                <a:tab pos="4919663" algn="l"/>
              </a:tabLst>
            </a:pPr>
            <a:r>
              <a:rPr lang="en-US" sz="1800" dirty="0" smtClean="0">
                <a:latin typeface="Verdana" pitchFamily="34" charset="0"/>
              </a:rPr>
              <a:t>	Block 1	Good	Bad	Possible</a:t>
            </a:r>
          </a:p>
          <a:p>
            <a:pPr marL="973138" indent="-973138">
              <a:lnSpc>
                <a:spcPct val="95000"/>
              </a:lnSpc>
              <a:spcBef>
                <a:spcPct val="50000"/>
              </a:spcBef>
              <a:tabLst>
                <a:tab pos="2395538" algn="l"/>
                <a:tab pos="3657600" algn="l"/>
                <a:tab pos="4862513" algn="l"/>
                <a:tab pos="4919663" algn="l"/>
              </a:tabLst>
            </a:pPr>
            <a:r>
              <a:rPr lang="en-US" sz="1800" dirty="0" smtClean="0">
                <a:latin typeface="Verdana" pitchFamily="34" charset="0"/>
              </a:rPr>
              <a:t>	Block 2	Good	Bad	Possible</a:t>
            </a:r>
          </a:p>
          <a:p>
            <a:pPr marL="973138" indent="-973138">
              <a:lnSpc>
                <a:spcPct val="95000"/>
              </a:lnSpc>
              <a:spcBef>
                <a:spcPct val="50000"/>
              </a:spcBef>
              <a:tabLst>
                <a:tab pos="2395538" algn="l"/>
                <a:tab pos="3657600" algn="l"/>
                <a:tab pos="4862513" algn="l"/>
                <a:tab pos="4919663" algn="l"/>
              </a:tabLst>
            </a:pPr>
            <a:r>
              <a:rPr lang="en-US" sz="1800" dirty="0" smtClean="0">
                <a:latin typeface="Verdana" pitchFamily="34" charset="0"/>
              </a:rPr>
              <a:t>	Block 3	Good	Bad	Possible</a:t>
            </a:r>
          </a:p>
          <a:p>
            <a:pPr marL="973138" indent="-973138">
              <a:lnSpc>
                <a:spcPct val="95000"/>
              </a:lnSpc>
              <a:spcBef>
                <a:spcPct val="50000"/>
              </a:spcBef>
              <a:tabLst>
                <a:tab pos="2395538" algn="l"/>
                <a:tab pos="3657600" algn="l"/>
                <a:tab pos="4862513" algn="l"/>
                <a:tab pos="4919663" algn="l"/>
              </a:tabLst>
            </a:pPr>
            <a:r>
              <a:rPr lang="en-US" sz="1800" dirty="0" smtClean="0">
                <a:latin typeface="Verdana" pitchFamily="34" charset="0"/>
              </a:rPr>
              <a:t>	Block 4	Good	Bad	Possible</a:t>
            </a:r>
          </a:p>
          <a:p>
            <a:pPr marL="973138" indent="-973138">
              <a:lnSpc>
                <a:spcPct val="95000"/>
              </a:lnSpc>
              <a:spcBef>
                <a:spcPct val="50000"/>
              </a:spcBef>
              <a:tabLst>
                <a:tab pos="2395538" algn="l"/>
                <a:tab pos="3657600" algn="l"/>
                <a:tab pos="4862513" algn="l"/>
                <a:tab pos="4919663" algn="l"/>
              </a:tabLst>
            </a:pPr>
            <a:r>
              <a:rPr lang="en-US" sz="1800" dirty="0" smtClean="0">
                <a:latin typeface="Verdana" pitchFamily="34" charset="0"/>
              </a:rPr>
              <a:t>	Block 5	Good	Bad	Possible</a:t>
            </a:r>
          </a:p>
          <a:p>
            <a:pPr marL="973138" indent="-973138">
              <a:lnSpc>
                <a:spcPct val="95000"/>
              </a:lnSpc>
              <a:spcBef>
                <a:spcPct val="50000"/>
              </a:spcBef>
              <a:tabLst>
                <a:tab pos="2395538" algn="l"/>
                <a:tab pos="3657600" algn="l"/>
                <a:tab pos="4862513" algn="l"/>
                <a:tab pos="4919663" algn="l"/>
              </a:tabLst>
            </a:pPr>
            <a:r>
              <a:rPr lang="en-US" sz="1800" dirty="0" smtClean="0">
                <a:latin typeface="Verdana" pitchFamily="34" charset="0"/>
              </a:rPr>
              <a:t>	Block 6	Good	Bad	Possible</a:t>
            </a:r>
          </a:p>
          <a:p>
            <a:pPr marL="973138" indent="-973138">
              <a:lnSpc>
                <a:spcPct val="95000"/>
              </a:lnSpc>
              <a:spcBef>
                <a:spcPct val="50000"/>
              </a:spcBef>
              <a:tabLst>
                <a:tab pos="2395538" algn="l"/>
                <a:tab pos="3657600" algn="l"/>
                <a:tab pos="4862513" algn="l"/>
                <a:tab pos="4919663" algn="l"/>
              </a:tabLst>
            </a:pPr>
            <a:r>
              <a:rPr lang="en-US" sz="1800" dirty="0" smtClean="0">
                <a:latin typeface="Verdana" pitchFamily="34" charset="0"/>
              </a:rPr>
              <a:t>	Block 7	Good	Bad	Possible</a:t>
            </a:r>
          </a:p>
          <a:p>
            <a:pPr marL="973138" indent="-973138">
              <a:lnSpc>
                <a:spcPct val="95000"/>
              </a:lnSpc>
              <a:spcBef>
                <a:spcPct val="50000"/>
              </a:spcBef>
              <a:tabLst>
                <a:tab pos="2395538" algn="l"/>
                <a:tab pos="3657600" algn="l"/>
                <a:tab pos="4862513" algn="l"/>
                <a:tab pos="4919663" algn="l"/>
              </a:tabLst>
            </a:pPr>
            <a:r>
              <a:rPr lang="en-US" sz="1800" dirty="0" smtClean="0">
                <a:latin typeface="Verdana" pitchFamily="34" charset="0"/>
              </a:rPr>
              <a:t>	Block 8	Good	Bad</a:t>
            </a:r>
            <a:r>
              <a:rPr lang="en-US" sz="1800" dirty="0">
                <a:latin typeface="Verdana" pitchFamily="34" charset="0"/>
              </a:rPr>
              <a:t>	</a:t>
            </a:r>
            <a:r>
              <a:rPr lang="en-US" sz="1800" dirty="0" smtClean="0">
                <a:latin typeface="Verdana" pitchFamily="34" charset="0"/>
              </a:rPr>
              <a:t>Possible</a:t>
            </a:r>
          </a:p>
          <a:p>
            <a:pPr marL="228600" indent="-228600">
              <a:lnSpc>
                <a:spcPct val="95000"/>
              </a:lnSpc>
              <a:spcBef>
                <a:spcPct val="50000"/>
              </a:spcBef>
            </a:pPr>
            <a:endParaRPr lang="en-US" sz="2000" dirty="0">
              <a:latin typeface="Verdana" pitchFamily="34" charset="0"/>
            </a:endParaRPr>
          </a:p>
        </p:txBody>
      </p:sp>
    </p:spTree>
    <p:extLst>
      <p:ext uri="{BB962C8B-B14F-4D97-AF65-F5344CB8AC3E}">
        <p14:creationId xmlns:p14="http://schemas.microsoft.com/office/powerpoint/2010/main" val="136319148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2"/>
          <p:cNvSpPr>
            <a:spLocks noGrp="1" noChangeArrowheads="1"/>
          </p:cNvSpPr>
          <p:nvPr>
            <p:ph type="title"/>
          </p:nvPr>
        </p:nvSpPr>
        <p:spPr/>
        <p:txBody>
          <a:bodyPr/>
          <a:lstStyle/>
          <a:p>
            <a:r>
              <a:rPr lang="en-US" sz="3200" dirty="0" smtClean="0"/>
              <a:t>Suggestion</a:t>
            </a:r>
          </a:p>
        </p:txBody>
      </p:sp>
      <p:pic>
        <p:nvPicPr>
          <p:cNvPr id="6" name="Picture 1"/>
          <p:cNvPicPr>
            <a:picLocks noChangeAspect="1" noChangeArrowheads="1"/>
          </p:cNvPicPr>
          <p:nvPr/>
        </p:nvPicPr>
        <p:blipFill>
          <a:blip r:embed="rId3" cstate="print"/>
          <a:srcRect/>
          <a:stretch>
            <a:fillRect/>
          </a:stretch>
        </p:blipFill>
        <p:spPr bwMode="auto">
          <a:xfrm>
            <a:off x="1695635" y="1584670"/>
            <a:ext cx="5751334" cy="4221332"/>
          </a:xfrm>
          <a:prstGeom prst="rect">
            <a:avLst/>
          </a:prstGeom>
          <a:noFill/>
        </p:spPr>
      </p:pic>
    </p:spTree>
    <p:extLst>
      <p:ext uri="{BB962C8B-B14F-4D97-AF65-F5344CB8AC3E}">
        <p14:creationId xmlns:p14="http://schemas.microsoft.com/office/powerpoint/2010/main" val="73177581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5663"/>
            <a:ext cx="9144000" cy="5603875"/>
          </a:xfrm>
          <a:prstGeom prst="rect">
            <a:avLst/>
          </a:prstGeom>
          <a:solidFill>
            <a:schemeClr val="accent2"/>
          </a:solidFill>
          <a:ln w="9525" cap="flat" cmpd="sng" algn="ctr">
            <a:solidFill>
              <a:schemeClr val="tx1"/>
            </a:solidFill>
            <a:prstDash val="solid"/>
            <a:round/>
            <a:headEnd type="none" w="med" len="med"/>
            <a:tailEnd type="none" w="med" len="med"/>
          </a:ln>
          <a:effectLst/>
          <a:extLst/>
        </p:spPr>
        <p:txBody>
          <a:bodyPr/>
          <a:lstStyle/>
          <a:p>
            <a:pPr>
              <a:defRPr/>
            </a:pPr>
            <a:endParaRPr lang="en-US" dirty="0"/>
          </a:p>
        </p:txBody>
      </p:sp>
      <p:sp>
        <p:nvSpPr>
          <p:cNvPr id="21507" name="Title 1"/>
          <p:cNvSpPr>
            <a:spLocks noGrp="1"/>
          </p:cNvSpPr>
          <p:nvPr>
            <p:ph type="title"/>
          </p:nvPr>
        </p:nvSpPr>
        <p:spPr/>
        <p:txBody>
          <a:bodyPr/>
          <a:lstStyle/>
          <a:p>
            <a:r>
              <a:rPr lang="en-US" altLang="en-US" dirty="0" smtClean="0"/>
              <a:t>Exercise 3</a:t>
            </a:r>
          </a:p>
        </p:txBody>
      </p:sp>
      <p:sp>
        <p:nvSpPr>
          <p:cNvPr id="21508"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p:txBody>
          <a:bodyPr/>
          <a:lstStyle/>
          <a:p>
            <a:r>
              <a:rPr lang="en-US" sz="3200" dirty="0" smtClean="0"/>
              <a:t>Introduction</a:t>
            </a:r>
          </a:p>
        </p:txBody>
      </p:sp>
      <p:sp>
        <p:nvSpPr>
          <p:cNvPr id="6149" name="Text Box 5"/>
          <p:cNvSpPr txBox="1">
            <a:spLocks noChangeArrowheads="1"/>
          </p:cNvSpPr>
          <p:nvPr/>
        </p:nvSpPr>
        <p:spPr bwMode="auto">
          <a:xfrm>
            <a:off x="585927" y="1651000"/>
            <a:ext cx="7856738" cy="2585323"/>
          </a:xfrm>
          <a:prstGeom prst="rect">
            <a:avLst/>
          </a:prstGeom>
          <a:noFill/>
          <a:ln w="9525">
            <a:noFill/>
            <a:miter lim="800000"/>
            <a:headEnd/>
            <a:tailEnd/>
          </a:ln>
        </p:spPr>
        <p:txBody>
          <a:bodyPr wrap="square">
            <a:spAutoFit/>
          </a:bodyPr>
          <a:lstStyle/>
          <a:p>
            <a:pPr marL="228600" indent="-228600">
              <a:lnSpc>
                <a:spcPct val="95000"/>
              </a:lnSpc>
              <a:spcBef>
                <a:spcPct val="50000"/>
              </a:spcBef>
            </a:pPr>
            <a:r>
              <a:rPr lang="en-US" sz="2000" dirty="0" smtClean="0">
                <a:latin typeface="Verdana" pitchFamily="34" charset="0"/>
              </a:rPr>
              <a:t>Our regional geology team has developed a list of high-potential basins and the Bonanza Basin is high on that list. Now eight blocks are up for bid in this basin.</a:t>
            </a:r>
          </a:p>
          <a:p>
            <a:pPr marL="228600" indent="-228600">
              <a:lnSpc>
                <a:spcPct val="95000"/>
              </a:lnSpc>
              <a:spcBef>
                <a:spcPct val="50000"/>
              </a:spcBef>
            </a:pPr>
            <a:r>
              <a:rPr lang="en-US" sz="2000" dirty="0" smtClean="0">
                <a:latin typeface="Verdana" pitchFamily="34" charset="0"/>
              </a:rPr>
              <a:t>A team of 5 people are tasked with evaluating these eight blocks. There is a well just outside the open blocks that encountered a good reservoir and a good source rock.  Unfortunately, the well was dry. At the well location the source interval is immature (no HC generation).</a:t>
            </a:r>
          </a:p>
        </p:txBody>
      </p:sp>
    </p:spTree>
    <p:extLst>
      <p:ext uri="{BB962C8B-B14F-4D97-AF65-F5344CB8AC3E}">
        <p14:creationId xmlns:p14="http://schemas.microsoft.com/office/powerpoint/2010/main" val="378122037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Introduction</a:t>
            </a:r>
            <a:endParaRPr lang="en-US" sz="3200" dirty="0"/>
          </a:p>
        </p:txBody>
      </p:sp>
      <p:sp>
        <p:nvSpPr>
          <p:cNvPr id="6" name="Text Box 5"/>
          <p:cNvSpPr txBox="1">
            <a:spLocks noChangeArrowheads="1"/>
          </p:cNvSpPr>
          <p:nvPr/>
        </p:nvSpPr>
        <p:spPr bwMode="auto">
          <a:xfrm>
            <a:off x="585926" y="1651000"/>
            <a:ext cx="8238477" cy="2913105"/>
          </a:xfrm>
          <a:prstGeom prst="rect">
            <a:avLst/>
          </a:prstGeom>
          <a:noFill/>
          <a:ln w="9525">
            <a:noFill/>
            <a:miter lim="800000"/>
            <a:headEnd/>
            <a:tailEnd/>
          </a:ln>
        </p:spPr>
        <p:txBody>
          <a:bodyPr wrap="square">
            <a:spAutoFit/>
          </a:bodyPr>
          <a:lstStyle/>
          <a:p>
            <a:pPr marL="228600" indent="-228600">
              <a:lnSpc>
                <a:spcPct val="95000"/>
              </a:lnSpc>
              <a:spcBef>
                <a:spcPct val="50000"/>
              </a:spcBef>
            </a:pPr>
            <a:r>
              <a:rPr lang="en-US" sz="2000" dirty="0" smtClean="0">
                <a:latin typeface="Verdana" pitchFamily="34" charset="0"/>
              </a:rPr>
              <a:t>A series of maps are generated based on the well data and a grid of 2D seismic data. Some modeling of source maturation and reservoir porosity as a function of burial depth has also been done.</a:t>
            </a:r>
          </a:p>
          <a:p>
            <a:pPr marL="228600" indent="-228600">
              <a:lnSpc>
                <a:spcPct val="95000"/>
              </a:lnSpc>
              <a:spcBef>
                <a:spcPct val="50000"/>
              </a:spcBef>
            </a:pPr>
            <a:r>
              <a:rPr lang="en-US" sz="2000" dirty="0" smtClean="0">
                <a:latin typeface="Verdana" pitchFamily="34" charset="0"/>
              </a:rPr>
              <a:t>You will use these maps to decide:</a:t>
            </a:r>
          </a:p>
          <a:p>
            <a:pPr marL="625475" lvl="1" indent="-168275">
              <a:lnSpc>
                <a:spcPct val="95000"/>
              </a:lnSpc>
              <a:spcBef>
                <a:spcPct val="50000"/>
              </a:spcBef>
              <a:buFont typeface="Arial" pitchFamily="34" charset="0"/>
              <a:buChar char="•"/>
            </a:pPr>
            <a:r>
              <a:rPr lang="en-US" sz="1800" dirty="0" smtClean="0">
                <a:latin typeface="Verdana" pitchFamily="34" charset="0"/>
              </a:rPr>
              <a:t>Which blocks merit further work leading to a bid  -  Good</a:t>
            </a:r>
          </a:p>
          <a:p>
            <a:pPr marL="625475" lvl="1" indent="-168275">
              <a:lnSpc>
                <a:spcPct val="95000"/>
              </a:lnSpc>
              <a:spcBef>
                <a:spcPct val="50000"/>
              </a:spcBef>
              <a:buFont typeface="Arial" pitchFamily="34" charset="0"/>
              <a:buChar char="•"/>
            </a:pPr>
            <a:r>
              <a:rPr lang="en-US" sz="1800" dirty="0" smtClean="0">
                <a:latin typeface="Verdana" pitchFamily="34" charset="0"/>
              </a:rPr>
              <a:t>Which blocks show little HC potential  -  Bad</a:t>
            </a:r>
          </a:p>
          <a:p>
            <a:pPr marL="625475" lvl="1" indent="-168275">
              <a:lnSpc>
                <a:spcPct val="95000"/>
              </a:lnSpc>
              <a:spcBef>
                <a:spcPct val="50000"/>
              </a:spcBef>
              <a:buFont typeface="Arial" pitchFamily="34" charset="0"/>
              <a:buChar char="•"/>
            </a:pPr>
            <a:r>
              <a:rPr lang="en-US" sz="1800" dirty="0" smtClean="0">
                <a:latin typeface="Verdana" pitchFamily="34" charset="0"/>
              </a:rPr>
              <a:t>Which blocks are in between  -  Possible</a:t>
            </a:r>
          </a:p>
        </p:txBody>
      </p:sp>
    </p:spTree>
    <p:extLst>
      <p:ext uri="{BB962C8B-B14F-4D97-AF65-F5344CB8AC3E}">
        <p14:creationId xmlns:p14="http://schemas.microsoft.com/office/powerpoint/2010/main" val="42440095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up)">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up)">
                                      <p:cBhvr>
                                        <p:cTn id="12" dur="500"/>
                                        <p:tgtEl>
                                          <p:spTgt spid="6">
                                            <p:txEl>
                                              <p:pRg st="1" end="1"/>
                                            </p:txEl>
                                          </p:spTgt>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up)">
                                      <p:cBhvr>
                                        <p:cTn id="15" dur="500"/>
                                        <p:tgtEl>
                                          <p:spTgt spid="6">
                                            <p:txEl>
                                              <p:pRg st="2" end="2"/>
                                            </p:tx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wipe(up)">
                                      <p:cBhvr>
                                        <p:cTn id="18" dur="500"/>
                                        <p:tgtEl>
                                          <p:spTgt spid="6">
                                            <p:txEl>
                                              <p:pRg st="3" end="3"/>
                                            </p:txEl>
                                          </p:spTgt>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wipe(up)">
                                      <p:cBhvr>
                                        <p:cTn id="21"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91"/>
          <p:cNvSpPr>
            <a:spLocks noGrp="1" noChangeArrowheads="1"/>
          </p:cNvSpPr>
          <p:nvPr>
            <p:ph type="title"/>
          </p:nvPr>
        </p:nvSpPr>
        <p:spPr/>
        <p:txBody>
          <a:bodyPr/>
          <a:lstStyle/>
          <a:p>
            <a:r>
              <a:rPr lang="en-US" sz="3200" dirty="0" smtClean="0"/>
              <a:t>Index Map</a:t>
            </a:r>
          </a:p>
        </p:txBody>
      </p:sp>
      <p:sp>
        <p:nvSpPr>
          <p:cNvPr id="7259" name="Text Box 5"/>
          <p:cNvSpPr txBox="1">
            <a:spLocks noChangeArrowheads="1"/>
          </p:cNvSpPr>
          <p:nvPr/>
        </p:nvSpPr>
        <p:spPr bwMode="auto">
          <a:xfrm>
            <a:off x="428517" y="5706547"/>
            <a:ext cx="8213725" cy="560153"/>
          </a:xfrm>
          <a:prstGeom prst="rect">
            <a:avLst/>
          </a:prstGeom>
          <a:noFill/>
          <a:ln w="9525">
            <a:noFill/>
            <a:miter lim="800000"/>
            <a:headEnd/>
            <a:tailEnd/>
          </a:ln>
        </p:spPr>
        <p:txBody>
          <a:bodyPr>
            <a:spAutoFit/>
          </a:bodyPr>
          <a:lstStyle/>
          <a:p>
            <a:pPr marL="228600" indent="-228600">
              <a:lnSpc>
                <a:spcPct val="95000"/>
              </a:lnSpc>
              <a:spcBef>
                <a:spcPct val="50000"/>
              </a:spcBef>
            </a:pPr>
            <a:r>
              <a:rPr lang="en-US" sz="1600" dirty="0" smtClean="0">
                <a:latin typeface="Verdana" pitchFamily="34" charset="0"/>
              </a:rPr>
              <a:t>Figure 1:  Index map showing the location of the A-1 well, the 2D seismic grid, and the eight (8) open blocks.</a:t>
            </a:r>
          </a:p>
        </p:txBody>
      </p:sp>
      <p:sp>
        <p:nvSpPr>
          <p:cNvPr id="7261" name="Rectangle 9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pic>
        <p:nvPicPr>
          <p:cNvPr id="7260" name="Picture 1"/>
          <p:cNvPicPr>
            <a:picLocks noChangeAspect="1" noChangeArrowheads="1"/>
          </p:cNvPicPr>
          <p:nvPr/>
        </p:nvPicPr>
        <p:blipFill>
          <a:blip r:embed="rId3" cstate="print"/>
          <a:srcRect/>
          <a:stretch>
            <a:fillRect/>
          </a:stretch>
        </p:blipFill>
        <p:spPr bwMode="auto">
          <a:xfrm>
            <a:off x="1713402" y="1433726"/>
            <a:ext cx="5698372" cy="4176962"/>
          </a:xfrm>
          <a:prstGeom prst="rect">
            <a:avLst/>
          </a:prstGeom>
          <a:noFill/>
        </p:spPr>
      </p:pic>
      <p:sp>
        <p:nvSpPr>
          <p:cNvPr id="7262" name="Rectangle 94"/>
          <p:cNvSpPr>
            <a:spLocks noChangeArrowheads="1"/>
          </p:cNvSpPr>
          <p:nvPr/>
        </p:nvSpPr>
        <p:spPr bwMode="auto">
          <a:xfrm>
            <a:off x="0" y="477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59574744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91"/>
          <p:cNvSpPr>
            <a:spLocks noGrp="1" noChangeArrowheads="1"/>
          </p:cNvSpPr>
          <p:nvPr>
            <p:ph type="title"/>
          </p:nvPr>
        </p:nvSpPr>
        <p:spPr/>
        <p:txBody>
          <a:bodyPr/>
          <a:lstStyle/>
          <a:p>
            <a:r>
              <a:rPr lang="en-US" sz="3200" dirty="0" smtClean="0"/>
              <a:t>Interpreted EODs</a:t>
            </a:r>
          </a:p>
        </p:txBody>
      </p:sp>
      <p:sp>
        <p:nvSpPr>
          <p:cNvPr id="7259" name="Text Box 5"/>
          <p:cNvSpPr txBox="1">
            <a:spLocks noChangeArrowheads="1"/>
          </p:cNvSpPr>
          <p:nvPr/>
        </p:nvSpPr>
        <p:spPr bwMode="auto">
          <a:xfrm>
            <a:off x="428517" y="5657693"/>
            <a:ext cx="8213725" cy="560153"/>
          </a:xfrm>
          <a:prstGeom prst="rect">
            <a:avLst/>
          </a:prstGeom>
          <a:noFill/>
          <a:ln w="9525">
            <a:noFill/>
            <a:miter lim="800000"/>
            <a:headEnd/>
            <a:tailEnd/>
          </a:ln>
        </p:spPr>
        <p:txBody>
          <a:bodyPr>
            <a:spAutoFit/>
          </a:bodyPr>
          <a:lstStyle/>
          <a:p>
            <a:pPr marL="228600" indent="-228600" algn="ctr">
              <a:lnSpc>
                <a:spcPct val="95000"/>
              </a:lnSpc>
              <a:spcBef>
                <a:spcPct val="50000"/>
              </a:spcBef>
            </a:pPr>
            <a:r>
              <a:rPr lang="en-US" sz="1600" dirty="0" smtClean="0">
                <a:latin typeface="Verdana" pitchFamily="34" charset="0"/>
              </a:rPr>
              <a:t>Figure 2: Interpreted depositional environments and inferred lithologies for the primary reservoir interval.</a:t>
            </a:r>
          </a:p>
        </p:txBody>
      </p:sp>
      <p:sp>
        <p:nvSpPr>
          <p:cNvPr id="7261" name="Rectangle 9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7262" name="Rectangle 94"/>
          <p:cNvSpPr>
            <a:spLocks noChangeArrowheads="1"/>
          </p:cNvSpPr>
          <p:nvPr/>
        </p:nvSpPr>
        <p:spPr bwMode="auto">
          <a:xfrm>
            <a:off x="0" y="477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4301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pic>
        <p:nvPicPr>
          <p:cNvPr id="43009" name="Picture 1"/>
          <p:cNvPicPr>
            <a:picLocks noChangeAspect="1" noChangeArrowheads="1"/>
          </p:cNvPicPr>
          <p:nvPr/>
        </p:nvPicPr>
        <p:blipFill>
          <a:blip r:embed="rId3" cstate="print"/>
          <a:srcRect/>
          <a:stretch>
            <a:fillRect/>
          </a:stretch>
        </p:blipFill>
        <p:spPr bwMode="auto">
          <a:xfrm>
            <a:off x="1722270" y="1398234"/>
            <a:ext cx="5689548" cy="4212454"/>
          </a:xfrm>
          <a:prstGeom prst="rect">
            <a:avLst/>
          </a:prstGeom>
          <a:noFill/>
        </p:spPr>
      </p:pic>
      <p:sp>
        <p:nvSpPr>
          <p:cNvPr id="43011" name="Rectangle 3"/>
          <p:cNvSpPr>
            <a:spLocks noChangeArrowheads="1"/>
          </p:cNvSpPr>
          <p:nvPr/>
        </p:nvSpPr>
        <p:spPr bwMode="auto">
          <a:xfrm>
            <a:off x="0" y="48577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135652121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91"/>
          <p:cNvSpPr>
            <a:spLocks noGrp="1" noChangeArrowheads="1"/>
          </p:cNvSpPr>
          <p:nvPr>
            <p:ph type="title"/>
          </p:nvPr>
        </p:nvSpPr>
        <p:spPr/>
        <p:txBody>
          <a:bodyPr/>
          <a:lstStyle/>
          <a:p>
            <a:r>
              <a:rPr lang="en-US" sz="3200" dirty="0" smtClean="0"/>
              <a:t>Structural Traps</a:t>
            </a:r>
          </a:p>
        </p:txBody>
      </p:sp>
      <p:sp>
        <p:nvSpPr>
          <p:cNvPr id="7259" name="Text Box 5"/>
          <p:cNvSpPr txBox="1">
            <a:spLocks noChangeArrowheads="1"/>
          </p:cNvSpPr>
          <p:nvPr/>
        </p:nvSpPr>
        <p:spPr bwMode="auto">
          <a:xfrm>
            <a:off x="428517" y="5730974"/>
            <a:ext cx="8213725" cy="685316"/>
          </a:xfrm>
          <a:prstGeom prst="rect">
            <a:avLst/>
          </a:prstGeom>
          <a:noFill/>
          <a:ln w="9525">
            <a:noFill/>
            <a:miter lim="800000"/>
            <a:headEnd/>
            <a:tailEnd/>
          </a:ln>
        </p:spPr>
        <p:txBody>
          <a:bodyPr>
            <a:spAutoFit/>
          </a:bodyPr>
          <a:lstStyle/>
          <a:p>
            <a:pPr marL="228600" indent="-228600" algn="ctr">
              <a:lnSpc>
                <a:spcPct val="95000"/>
              </a:lnSpc>
              <a:spcBef>
                <a:spcPct val="50000"/>
              </a:spcBef>
            </a:pPr>
            <a:r>
              <a:rPr lang="en-US" sz="1600" dirty="0" smtClean="0">
                <a:latin typeface="Verdana" pitchFamily="34" charset="0"/>
              </a:rPr>
              <a:t>Figure 3: Map of potential structural traps in the Bonanza Basin. </a:t>
            </a:r>
          </a:p>
          <a:p>
            <a:pPr marL="228600" indent="-228600" algn="ctr">
              <a:lnSpc>
                <a:spcPct val="95000"/>
              </a:lnSpc>
              <a:spcBef>
                <a:spcPct val="50000"/>
              </a:spcBef>
            </a:pPr>
            <a:r>
              <a:rPr lang="en-US" sz="1600" dirty="0" smtClean="0">
                <a:latin typeface="Verdana" pitchFamily="34" charset="0"/>
              </a:rPr>
              <a:t>Note the salt ridge and anticlines in the northern tier of blocks.</a:t>
            </a:r>
          </a:p>
        </p:txBody>
      </p:sp>
      <p:sp>
        <p:nvSpPr>
          <p:cNvPr id="7261" name="Rectangle 9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7262" name="Rectangle 94"/>
          <p:cNvSpPr>
            <a:spLocks noChangeArrowheads="1"/>
          </p:cNvSpPr>
          <p:nvPr/>
        </p:nvSpPr>
        <p:spPr bwMode="auto">
          <a:xfrm>
            <a:off x="0" y="477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4198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pic>
        <p:nvPicPr>
          <p:cNvPr id="41985" name="Picture 1"/>
          <p:cNvPicPr>
            <a:picLocks noChangeAspect="1" noChangeArrowheads="1"/>
          </p:cNvPicPr>
          <p:nvPr/>
        </p:nvPicPr>
        <p:blipFill>
          <a:blip r:embed="rId3" cstate="print"/>
          <a:srcRect/>
          <a:stretch>
            <a:fillRect/>
          </a:stretch>
        </p:blipFill>
        <p:spPr bwMode="auto">
          <a:xfrm>
            <a:off x="1731147" y="1442624"/>
            <a:ext cx="5678762" cy="4168066"/>
          </a:xfrm>
          <a:prstGeom prst="rect">
            <a:avLst/>
          </a:prstGeom>
          <a:noFill/>
        </p:spPr>
      </p:pic>
      <p:sp>
        <p:nvSpPr>
          <p:cNvPr id="41987" name="Rectangle 3"/>
          <p:cNvSpPr>
            <a:spLocks noChangeArrowheads="1"/>
          </p:cNvSpPr>
          <p:nvPr/>
        </p:nvSpPr>
        <p:spPr bwMode="auto">
          <a:xfrm>
            <a:off x="0" y="4819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137510996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91"/>
          <p:cNvSpPr>
            <a:spLocks noGrp="1" noChangeArrowheads="1"/>
          </p:cNvSpPr>
          <p:nvPr>
            <p:ph type="title"/>
          </p:nvPr>
        </p:nvSpPr>
        <p:spPr/>
        <p:txBody>
          <a:bodyPr/>
          <a:lstStyle/>
          <a:p>
            <a:r>
              <a:rPr lang="en-US" sz="3200" dirty="0" smtClean="0"/>
              <a:t>HC Generation Map</a:t>
            </a:r>
          </a:p>
        </p:txBody>
      </p:sp>
      <p:sp>
        <p:nvSpPr>
          <p:cNvPr id="7259" name="Text Box 5"/>
          <p:cNvSpPr txBox="1">
            <a:spLocks noChangeArrowheads="1"/>
          </p:cNvSpPr>
          <p:nvPr/>
        </p:nvSpPr>
        <p:spPr bwMode="auto">
          <a:xfrm>
            <a:off x="428517" y="5657693"/>
            <a:ext cx="8213725" cy="560153"/>
          </a:xfrm>
          <a:prstGeom prst="rect">
            <a:avLst/>
          </a:prstGeom>
          <a:noFill/>
          <a:ln w="9525">
            <a:noFill/>
            <a:miter lim="800000"/>
            <a:headEnd/>
            <a:tailEnd/>
          </a:ln>
        </p:spPr>
        <p:txBody>
          <a:bodyPr>
            <a:spAutoFit/>
          </a:bodyPr>
          <a:lstStyle/>
          <a:p>
            <a:pPr marL="228600" indent="-228600">
              <a:lnSpc>
                <a:spcPct val="95000"/>
              </a:lnSpc>
              <a:spcBef>
                <a:spcPct val="50000"/>
              </a:spcBef>
            </a:pPr>
            <a:r>
              <a:rPr lang="en-US" sz="1600" dirty="0" smtClean="0">
                <a:latin typeface="Verdana" pitchFamily="34" charset="0"/>
              </a:rPr>
              <a:t>Figure 4:  A map showing where oil and gas are currently being generated, 	based on burial, heat flow, and HC kinetics</a:t>
            </a:r>
          </a:p>
        </p:txBody>
      </p:sp>
      <p:sp>
        <p:nvSpPr>
          <p:cNvPr id="7261" name="Rectangle 9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7262" name="Rectangle 94"/>
          <p:cNvSpPr>
            <a:spLocks noChangeArrowheads="1"/>
          </p:cNvSpPr>
          <p:nvPr/>
        </p:nvSpPr>
        <p:spPr bwMode="auto">
          <a:xfrm>
            <a:off x="0" y="477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4096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pic>
        <p:nvPicPr>
          <p:cNvPr id="40961" name="Picture 1"/>
          <p:cNvPicPr>
            <a:picLocks noChangeAspect="1" noChangeArrowheads="1"/>
          </p:cNvPicPr>
          <p:nvPr/>
        </p:nvPicPr>
        <p:blipFill>
          <a:blip r:embed="rId3" cstate="print"/>
          <a:srcRect/>
          <a:stretch>
            <a:fillRect/>
          </a:stretch>
        </p:blipFill>
        <p:spPr bwMode="auto">
          <a:xfrm>
            <a:off x="1695635" y="1424866"/>
            <a:ext cx="5751334" cy="4221332"/>
          </a:xfrm>
          <a:prstGeom prst="rect">
            <a:avLst/>
          </a:prstGeom>
          <a:noFill/>
        </p:spPr>
      </p:pic>
    </p:spTree>
    <p:extLst>
      <p:ext uri="{BB962C8B-B14F-4D97-AF65-F5344CB8AC3E}">
        <p14:creationId xmlns:p14="http://schemas.microsoft.com/office/powerpoint/2010/main" val="133665073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91"/>
          <p:cNvSpPr>
            <a:spLocks noGrp="1" noChangeArrowheads="1"/>
          </p:cNvSpPr>
          <p:nvPr>
            <p:ph type="title"/>
          </p:nvPr>
        </p:nvSpPr>
        <p:spPr/>
        <p:txBody>
          <a:bodyPr/>
          <a:lstStyle/>
          <a:p>
            <a:r>
              <a:rPr lang="en-US" sz="3200" dirty="0" smtClean="0"/>
              <a:t>HC Migration Map</a:t>
            </a:r>
          </a:p>
        </p:txBody>
      </p:sp>
      <p:sp>
        <p:nvSpPr>
          <p:cNvPr id="7259" name="Text Box 5"/>
          <p:cNvSpPr txBox="1">
            <a:spLocks noChangeArrowheads="1"/>
          </p:cNvSpPr>
          <p:nvPr/>
        </p:nvSpPr>
        <p:spPr bwMode="auto">
          <a:xfrm>
            <a:off x="428517" y="5657693"/>
            <a:ext cx="8213725" cy="560153"/>
          </a:xfrm>
          <a:prstGeom prst="rect">
            <a:avLst/>
          </a:prstGeom>
          <a:noFill/>
          <a:ln w="9525">
            <a:noFill/>
            <a:miter lim="800000"/>
            <a:headEnd/>
            <a:tailEnd/>
          </a:ln>
        </p:spPr>
        <p:txBody>
          <a:bodyPr>
            <a:spAutoFit/>
          </a:bodyPr>
          <a:lstStyle/>
          <a:p>
            <a:pPr marL="228600" indent="-228600">
              <a:lnSpc>
                <a:spcPct val="95000"/>
              </a:lnSpc>
              <a:spcBef>
                <a:spcPct val="50000"/>
              </a:spcBef>
            </a:pPr>
            <a:r>
              <a:rPr lang="en-US" sz="1600" dirty="0" smtClean="0">
                <a:latin typeface="Verdana" pitchFamily="34" charset="0"/>
              </a:rPr>
              <a:t>Fig. 5:  A map showing possible buoyancy-driven flow paths based on the 	structure (shape) of the top reservoir horizon</a:t>
            </a:r>
          </a:p>
        </p:txBody>
      </p:sp>
      <p:sp>
        <p:nvSpPr>
          <p:cNvPr id="7261" name="Rectangle 9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7262" name="Rectangle 94"/>
          <p:cNvSpPr>
            <a:spLocks noChangeArrowheads="1"/>
          </p:cNvSpPr>
          <p:nvPr/>
        </p:nvSpPr>
        <p:spPr bwMode="auto">
          <a:xfrm>
            <a:off x="0" y="477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3993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pic>
        <p:nvPicPr>
          <p:cNvPr id="39937" name="Picture 1"/>
          <p:cNvPicPr>
            <a:picLocks noChangeAspect="1" noChangeArrowheads="1"/>
          </p:cNvPicPr>
          <p:nvPr/>
        </p:nvPicPr>
        <p:blipFill>
          <a:blip r:embed="rId3" cstate="print"/>
          <a:srcRect/>
          <a:stretch>
            <a:fillRect/>
          </a:stretch>
        </p:blipFill>
        <p:spPr bwMode="auto">
          <a:xfrm>
            <a:off x="1704513" y="1433744"/>
            <a:ext cx="5689548" cy="4212454"/>
          </a:xfrm>
          <a:prstGeom prst="rect">
            <a:avLst/>
          </a:prstGeom>
          <a:noFill/>
        </p:spPr>
      </p:pic>
      <p:sp>
        <p:nvSpPr>
          <p:cNvPr id="39939" name="Rectangle 3"/>
          <p:cNvSpPr>
            <a:spLocks noChangeArrowheads="1"/>
          </p:cNvSpPr>
          <p:nvPr/>
        </p:nvSpPr>
        <p:spPr bwMode="auto">
          <a:xfrm>
            <a:off x="685800" y="48577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271781487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HC Migration from Seismic Data</a:t>
            </a:r>
            <a:endParaRPr lang="en-US" dirty="0"/>
          </a:p>
        </p:txBody>
      </p:sp>
      <p:grpSp>
        <p:nvGrpSpPr>
          <p:cNvPr id="15" name="Group 14"/>
          <p:cNvGrpSpPr/>
          <p:nvPr/>
        </p:nvGrpSpPr>
        <p:grpSpPr>
          <a:xfrm>
            <a:off x="697832" y="1507958"/>
            <a:ext cx="7595936" cy="4764505"/>
            <a:chOff x="697832" y="1171072"/>
            <a:chExt cx="7595936" cy="5101391"/>
          </a:xfrm>
        </p:grpSpPr>
        <p:sp>
          <p:nvSpPr>
            <p:cNvPr id="10" name="Rectangle 9"/>
            <p:cNvSpPr/>
            <p:nvPr/>
          </p:nvSpPr>
          <p:spPr bwMode="auto">
            <a:xfrm>
              <a:off x="697832" y="1283367"/>
              <a:ext cx="7571873" cy="2727158"/>
            </a:xfrm>
            <a:prstGeom prst="rect">
              <a:avLst/>
            </a:prstGeom>
            <a:solidFill>
              <a:srgbClr val="FFFF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 name="Rectangle 4"/>
            <p:cNvSpPr/>
            <p:nvPr/>
          </p:nvSpPr>
          <p:spPr bwMode="auto">
            <a:xfrm>
              <a:off x="721895" y="4010525"/>
              <a:ext cx="7571873" cy="2261938"/>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7" name="Freeform 6"/>
            <p:cNvSpPr/>
            <p:nvPr/>
          </p:nvSpPr>
          <p:spPr bwMode="auto">
            <a:xfrm>
              <a:off x="705853" y="1171072"/>
              <a:ext cx="7587915" cy="2486527"/>
            </a:xfrm>
            <a:custGeom>
              <a:avLst/>
              <a:gdLst>
                <a:gd name="connsiteX0" fmla="*/ 7587915 w 7587915"/>
                <a:gd name="connsiteY0" fmla="*/ 978569 h 3433011"/>
                <a:gd name="connsiteX1" fmla="*/ 7587915 w 7587915"/>
                <a:gd name="connsiteY1" fmla="*/ 0 h 3433011"/>
                <a:gd name="connsiteX2" fmla="*/ 32084 w 7587915"/>
                <a:gd name="connsiteY2" fmla="*/ 16043 h 3433011"/>
                <a:gd name="connsiteX3" fmla="*/ 0 w 7587915"/>
                <a:gd name="connsiteY3" fmla="*/ 2614864 h 3433011"/>
                <a:gd name="connsiteX4" fmla="*/ 160421 w 7587915"/>
                <a:gd name="connsiteY4" fmla="*/ 2406316 h 3433011"/>
                <a:gd name="connsiteX5" fmla="*/ 609600 w 7587915"/>
                <a:gd name="connsiteY5" fmla="*/ 1812758 h 3433011"/>
                <a:gd name="connsiteX6" fmla="*/ 786063 w 7587915"/>
                <a:gd name="connsiteY6" fmla="*/ 1540043 h 3433011"/>
                <a:gd name="connsiteX7" fmla="*/ 1122947 w 7587915"/>
                <a:gd name="connsiteY7" fmla="*/ 1363579 h 3433011"/>
                <a:gd name="connsiteX8" fmla="*/ 1556084 w 7587915"/>
                <a:gd name="connsiteY8" fmla="*/ 1363579 h 3433011"/>
                <a:gd name="connsiteX9" fmla="*/ 1892968 w 7587915"/>
                <a:gd name="connsiteY9" fmla="*/ 1443790 h 3433011"/>
                <a:gd name="connsiteX10" fmla="*/ 2149642 w 7587915"/>
                <a:gd name="connsiteY10" fmla="*/ 1684421 h 3433011"/>
                <a:gd name="connsiteX11" fmla="*/ 2534652 w 7587915"/>
                <a:gd name="connsiteY11" fmla="*/ 2117558 h 3433011"/>
                <a:gd name="connsiteX12" fmla="*/ 2855494 w 7587915"/>
                <a:gd name="connsiteY12" fmla="*/ 2502569 h 3433011"/>
                <a:gd name="connsiteX13" fmla="*/ 3240505 w 7587915"/>
                <a:gd name="connsiteY13" fmla="*/ 2935706 h 3433011"/>
                <a:gd name="connsiteX14" fmla="*/ 3529263 w 7587915"/>
                <a:gd name="connsiteY14" fmla="*/ 3176337 h 3433011"/>
                <a:gd name="connsiteX15" fmla="*/ 4058652 w 7587915"/>
                <a:gd name="connsiteY15" fmla="*/ 3433011 h 3433011"/>
                <a:gd name="connsiteX16" fmla="*/ 4555958 w 7587915"/>
                <a:gd name="connsiteY16" fmla="*/ 3433011 h 3433011"/>
                <a:gd name="connsiteX17" fmla="*/ 4892842 w 7587915"/>
                <a:gd name="connsiteY17" fmla="*/ 3224464 h 3433011"/>
                <a:gd name="connsiteX18" fmla="*/ 5149515 w 7587915"/>
                <a:gd name="connsiteY18" fmla="*/ 2839453 h 3433011"/>
                <a:gd name="connsiteX19" fmla="*/ 5358063 w 7587915"/>
                <a:gd name="connsiteY19" fmla="*/ 2438400 h 3433011"/>
                <a:gd name="connsiteX20" fmla="*/ 5598694 w 7587915"/>
                <a:gd name="connsiteY20" fmla="*/ 1860885 h 3433011"/>
                <a:gd name="connsiteX21" fmla="*/ 5791200 w 7587915"/>
                <a:gd name="connsiteY21" fmla="*/ 1138990 h 3433011"/>
                <a:gd name="connsiteX22" fmla="*/ 5951621 w 7587915"/>
                <a:gd name="connsiteY22" fmla="*/ 673769 h 3433011"/>
                <a:gd name="connsiteX23" fmla="*/ 6096000 w 7587915"/>
                <a:gd name="connsiteY23" fmla="*/ 385011 h 3433011"/>
                <a:gd name="connsiteX24" fmla="*/ 6400800 w 7587915"/>
                <a:gd name="connsiteY24" fmla="*/ 240632 h 3433011"/>
                <a:gd name="connsiteX25" fmla="*/ 6801852 w 7587915"/>
                <a:gd name="connsiteY25" fmla="*/ 368969 h 3433011"/>
                <a:gd name="connsiteX26" fmla="*/ 7074568 w 7587915"/>
                <a:gd name="connsiteY26" fmla="*/ 545432 h 3433011"/>
                <a:gd name="connsiteX27" fmla="*/ 7587915 w 7587915"/>
                <a:gd name="connsiteY27" fmla="*/ 978569 h 343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587915" h="3433011">
                  <a:moveTo>
                    <a:pt x="7587915" y="978569"/>
                  </a:moveTo>
                  <a:lnTo>
                    <a:pt x="7587915" y="0"/>
                  </a:lnTo>
                  <a:lnTo>
                    <a:pt x="32084" y="16043"/>
                  </a:lnTo>
                  <a:lnTo>
                    <a:pt x="0" y="2614864"/>
                  </a:lnTo>
                  <a:lnTo>
                    <a:pt x="160421" y="2406316"/>
                  </a:lnTo>
                  <a:lnTo>
                    <a:pt x="609600" y="1812758"/>
                  </a:lnTo>
                  <a:lnTo>
                    <a:pt x="786063" y="1540043"/>
                  </a:lnTo>
                  <a:lnTo>
                    <a:pt x="1122947" y="1363579"/>
                  </a:lnTo>
                  <a:lnTo>
                    <a:pt x="1556084" y="1363579"/>
                  </a:lnTo>
                  <a:lnTo>
                    <a:pt x="1892968" y="1443790"/>
                  </a:lnTo>
                  <a:lnTo>
                    <a:pt x="2149642" y="1684421"/>
                  </a:lnTo>
                  <a:lnTo>
                    <a:pt x="2534652" y="2117558"/>
                  </a:lnTo>
                  <a:lnTo>
                    <a:pt x="2855494" y="2502569"/>
                  </a:lnTo>
                  <a:lnTo>
                    <a:pt x="3240505" y="2935706"/>
                  </a:lnTo>
                  <a:lnTo>
                    <a:pt x="3529263" y="3176337"/>
                  </a:lnTo>
                  <a:lnTo>
                    <a:pt x="4058652" y="3433011"/>
                  </a:lnTo>
                  <a:lnTo>
                    <a:pt x="4555958" y="3433011"/>
                  </a:lnTo>
                  <a:lnTo>
                    <a:pt x="4892842" y="3224464"/>
                  </a:lnTo>
                  <a:lnTo>
                    <a:pt x="5149515" y="2839453"/>
                  </a:lnTo>
                  <a:lnTo>
                    <a:pt x="5358063" y="2438400"/>
                  </a:lnTo>
                  <a:lnTo>
                    <a:pt x="5598694" y="1860885"/>
                  </a:lnTo>
                  <a:lnTo>
                    <a:pt x="5791200" y="1138990"/>
                  </a:lnTo>
                  <a:lnTo>
                    <a:pt x="5951621" y="673769"/>
                  </a:lnTo>
                  <a:lnTo>
                    <a:pt x="6096000" y="385011"/>
                  </a:lnTo>
                  <a:lnTo>
                    <a:pt x="6400800" y="240632"/>
                  </a:lnTo>
                  <a:lnTo>
                    <a:pt x="6801852" y="368969"/>
                  </a:lnTo>
                  <a:lnTo>
                    <a:pt x="7074568" y="545432"/>
                  </a:lnTo>
                  <a:lnTo>
                    <a:pt x="7587915" y="978569"/>
                  </a:lnTo>
                  <a:close/>
                </a:path>
              </a:pathLst>
            </a:custGeom>
            <a:solidFill>
              <a:schemeClr val="bg2">
                <a:lumMod val="75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9" name="Freeform 8"/>
            <p:cNvSpPr/>
            <p:nvPr/>
          </p:nvSpPr>
          <p:spPr bwMode="auto">
            <a:xfrm>
              <a:off x="737937" y="1909009"/>
              <a:ext cx="7555831" cy="4138864"/>
            </a:xfrm>
            <a:custGeom>
              <a:avLst/>
              <a:gdLst>
                <a:gd name="connsiteX0" fmla="*/ 7555831 w 7555831"/>
                <a:gd name="connsiteY0" fmla="*/ 481264 h 4138864"/>
                <a:gd name="connsiteX1" fmla="*/ 7555831 w 7555831"/>
                <a:gd name="connsiteY1" fmla="*/ 2550695 h 4138864"/>
                <a:gd name="connsiteX2" fmla="*/ 7331242 w 7555831"/>
                <a:gd name="connsiteY2" fmla="*/ 2390274 h 4138864"/>
                <a:gd name="connsiteX3" fmla="*/ 6817895 w 7555831"/>
                <a:gd name="connsiteY3" fmla="*/ 2149642 h 4138864"/>
                <a:gd name="connsiteX4" fmla="*/ 6336631 w 7555831"/>
                <a:gd name="connsiteY4" fmla="*/ 2085474 h 4138864"/>
                <a:gd name="connsiteX5" fmla="*/ 6079958 w 7555831"/>
                <a:gd name="connsiteY5" fmla="*/ 2101516 h 4138864"/>
                <a:gd name="connsiteX6" fmla="*/ 5887452 w 7555831"/>
                <a:gd name="connsiteY6" fmla="*/ 2406316 h 4138864"/>
                <a:gd name="connsiteX7" fmla="*/ 5678905 w 7555831"/>
                <a:gd name="connsiteY7" fmla="*/ 2855495 h 4138864"/>
                <a:gd name="connsiteX8" fmla="*/ 5454316 w 7555831"/>
                <a:gd name="connsiteY8" fmla="*/ 3384885 h 4138864"/>
                <a:gd name="connsiteX9" fmla="*/ 5181600 w 7555831"/>
                <a:gd name="connsiteY9" fmla="*/ 3769895 h 4138864"/>
                <a:gd name="connsiteX10" fmla="*/ 4828674 w 7555831"/>
                <a:gd name="connsiteY10" fmla="*/ 4026569 h 4138864"/>
                <a:gd name="connsiteX11" fmla="*/ 4443663 w 7555831"/>
                <a:gd name="connsiteY11" fmla="*/ 4138864 h 4138864"/>
                <a:gd name="connsiteX12" fmla="*/ 3978442 w 7555831"/>
                <a:gd name="connsiteY12" fmla="*/ 4122821 h 4138864"/>
                <a:gd name="connsiteX13" fmla="*/ 3433010 w 7555831"/>
                <a:gd name="connsiteY13" fmla="*/ 3930316 h 4138864"/>
                <a:gd name="connsiteX14" fmla="*/ 2935705 w 7555831"/>
                <a:gd name="connsiteY14" fmla="*/ 3625516 h 4138864"/>
                <a:gd name="connsiteX15" fmla="*/ 2502568 w 7555831"/>
                <a:gd name="connsiteY15" fmla="*/ 3256548 h 4138864"/>
                <a:gd name="connsiteX16" fmla="*/ 2165684 w 7555831"/>
                <a:gd name="connsiteY16" fmla="*/ 2999874 h 4138864"/>
                <a:gd name="connsiteX17" fmla="*/ 1876926 w 7555831"/>
                <a:gd name="connsiteY17" fmla="*/ 2839453 h 4138864"/>
                <a:gd name="connsiteX18" fmla="*/ 1652337 w 7555831"/>
                <a:gd name="connsiteY18" fmla="*/ 2775285 h 4138864"/>
                <a:gd name="connsiteX19" fmla="*/ 1219200 w 7555831"/>
                <a:gd name="connsiteY19" fmla="*/ 2743200 h 4138864"/>
                <a:gd name="connsiteX20" fmla="*/ 898358 w 7555831"/>
                <a:gd name="connsiteY20" fmla="*/ 2871537 h 4138864"/>
                <a:gd name="connsiteX21" fmla="*/ 577516 w 7555831"/>
                <a:gd name="connsiteY21" fmla="*/ 3048000 h 4138864"/>
                <a:gd name="connsiteX22" fmla="*/ 208547 w 7555831"/>
                <a:gd name="connsiteY22" fmla="*/ 3368842 h 4138864"/>
                <a:gd name="connsiteX23" fmla="*/ 0 w 7555831"/>
                <a:gd name="connsiteY23" fmla="*/ 3641558 h 4138864"/>
                <a:gd name="connsiteX24" fmla="*/ 0 w 7555831"/>
                <a:gd name="connsiteY24" fmla="*/ 1524000 h 4138864"/>
                <a:gd name="connsiteX25" fmla="*/ 240631 w 7555831"/>
                <a:gd name="connsiteY25" fmla="*/ 1267327 h 4138864"/>
                <a:gd name="connsiteX26" fmla="*/ 449179 w 7555831"/>
                <a:gd name="connsiteY26" fmla="*/ 1026695 h 4138864"/>
                <a:gd name="connsiteX27" fmla="*/ 914400 w 7555831"/>
                <a:gd name="connsiteY27" fmla="*/ 802106 h 4138864"/>
                <a:gd name="connsiteX28" fmla="*/ 1155031 w 7555831"/>
                <a:gd name="connsiteY28" fmla="*/ 721895 h 4138864"/>
                <a:gd name="connsiteX29" fmla="*/ 1411705 w 7555831"/>
                <a:gd name="connsiteY29" fmla="*/ 721895 h 4138864"/>
                <a:gd name="connsiteX30" fmla="*/ 1796716 w 7555831"/>
                <a:gd name="connsiteY30" fmla="*/ 753979 h 4138864"/>
                <a:gd name="connsiteX31" fmla="*/ 2149642 w 7555831"/>
                <a:gd name="connsiteY31" fmla="*/ 930442 h 4138864"/>
                <a:gd name="connsiteX32" fmla="*/ 2614863 w 7555831"/>
                <a:gd name="connsiteY32" fmla="*/ 1315453 h 4138864"/>
                <a:gd name="connsiteX33" fmla="*/ 2983831 w 7555831"/>
                <a:gd name="connsiteY33" fmla="*/ 1572127 h 4138864"/>
                <a:gd name="connsiteX34" fmla="*/ 3320716 w 7555831"/>
                <a:gd name="connsiteY34" fmla="*/ 1796716 h 4138864"/>
                <a:gd name="connsiteX35" fmla="*/ 3785937 w 7555831"/>
                <a:gd name="connsiteY35" fmla="*/ 2005264 h 4138864"/>
                <a:gd name="connsiteX36" fmla="*/ 4170947 w 7555831"/>
                <a:gd name="connsiteY36" fmla="*/ 2069432 h 4138864"/>
                <a:gd name="connsiteX37" fmla="*/ 4700337 w 7555831"/>
                <a:gd name="connsiteY37" fmla="*/ 2021306 h 4138864"/>
                <a:gd name="connsiteX38" fmla="*/ 5005137 w 7555831"/>
                <a:gd name="connsiteY38" fmla="*/ 1828800 h 4138864"/>
                <a:gd name="connsiteX39" fmla="*/ 5309937 w 7555831"/>
                <a:gd name="connsiteY39" fmla="*/ 1524000 h 4138864"/>
                <a:gd name="connsiteX40" fmla="*/ 5422231 w 7555831"/>
                <a:gd name="connsiteY40" fmla="*/ 1267327 h 4138864"/>
                <a:gd name="connsiteX41" fmla="*/ 5646821 w 7555831"/>
                <a:gd name="connsiteY41" fmla="*/ 898358 h 4138864"/>
                <a:gd name="connsiteX42" fmla="*/ 5903495 w 7555831"/>
                <a:gd name="connsiteY42" fmla="*/ 352927 h 4138864"/>
                <a:gd name="connsiteX43" fmla="*/ 6031831 w 7555831"/>
                <a:gd name="connsiteY43" fmla="*/ 64169 h 4138864"/>
                <a:gd name="connsiteX44" fmla="*/ 6368716 w 7555831"/>
                <a:gd name="connsiteY44" fmla="*/ 0 h 4138864"/>
                <a:gd name="connsiteX45" fmla="*/ 6689558 w 7555831"/>
                <a:gd name="connsiteY45" fmla="*/ 48127 h 4138864"/>
                <a:gd name="connsiteX46" fmla="*/ 7042484 w 7555831"/>
                <a:gd name="connsiteY46" fmla="*/ 224590 h 4138864"/>
                <a:gd name="connsiteX47" fmla="*/ 7555831 w 7555831"/>
                <a:gd name="connsiteY47" fmla="*/ 481264 h 413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555831" h="4138864">
                  <a:moveTo>
                    <a:pt x="7555831" y="481264"/>
                  </a:moveTo>
                  <a:lnTo>
                    <a:pt x="7555831" y="2550695"/>
                  </a:lnTo>
                  <a:lnTo>
                    <a:pt x="7331242" y="2390274"/>
                  </a:lnTo>
                  <a:lnTo>
                    <a:pt x="6817895" y="2149642"/>
                  </a:lnTo>
                  <a:lnTo>
                    <a:pt x="6336631" y="2085474"/>
                  </a:lnTo>
                  <a:lnTo>
                    <a:pt x="6079958" y="2101516"/>
                  </a:lnTo>
                  <a:lnTo>
                    <a:pt x="5887452" y="2406316"/>
                  </a:lnTo>
                  <a:lnTo>
                    <a:pt x="5678905" y="2855495"/>
                  </a:lnTo>
                  <a:lnTo>
                    <a:pt x="5454316" y="3384885"/>
                  </a:lnTo>
                  <a:lnTo>
                    <a:pt x="5181600" y="3769895"/>
                  </a:lnTo>
                  <a:lnTo>
                    <a:pt x="4828674" y="4026569"/>
                  </a:lnTo>
                  <a:lnTo>
                    <a:pt x="4443663" y="4138864"/>
                  </a:lnTo>
                  <a:lnTo>
                    <a:pt x="3978442" y="4122821"/>
                  </a:lnTo>
                  <a:lnTo>
                    <a:pt x="3433010" y="3930316"/>
                  </a:lnTo>
                  <a:lnTo>
                    <a:pt x="2935705" y="3625516"/>
                  </a:lnTo>
                  <a:lnTo>
                    <a:pt x="2502568" y="3256548"/>
                  </a:lnTo>
                  <a:lnTo>
                    <a:pt x="2165684" y="2999874"/>
                  </a:lnTo>
                  <a:lnTo>
                    <a:pt x="1876926" y="2839453"/>
                  </a:lnTo>
                  <a:lnTo>
                    <a:pt x="1652337" y="2775285"/>
                  </a:lnTo>
                  <a:lnTo>
                    <a:pt x="1219200" y="2743200"/>
                  </a:lnTo>
                  <a:lnTo>
                    <a:pt x="898358" y="2871537"/>
                  </a:lnTo>
                  <a:lnTo>
                    <a:pt x="577516" y="3048000"/>
                  </a:lnTo>
                  <a:lnTo>
                    <a:pt x="208547" y="3368842"/>
                  </a:lnTo>
                  <a:lnTo>
                    <a:pt x="0" y="3641558"/>
                  </a:lnTo>
                  <a:lnTo>
                    <a:pt x="0" y="1524000"/>
                  </a:lnTo>
                  <a:lnTo>
                    <a:pt x="240631" y="1267327"/>
                  </a:lnTo>
                  <a:lnTo>
                    <a:pt x="449179" y="1026695"/>
                  </a:lnTo>
                  <a:lnTo>
                    <a:pt x="914400" y="802106"/>
                  </a:lnTo>
                  <a:lnTo>
                    <a:pt x="1155031" y="721895"/>
                  </a:lnTo>
                  <a:lnTo>
                    <a:pt x="1411705" y="721895"/>
                  </a:lnTo>
                  <a:lnTo>
                    <a:pt x="1796716" y="753979"/>
                  </a:lnTo>
                  <a:lnTo>
                    <a:pt x="2149642" y="930442"/>
                  </a:lnTo>
                  <a:lnTo>
                    <a:pt x="2614863" y="1315453"/>
                  </a:lnTo>
                  <a:lnTo>
                    <a:pt x="2983831" y="1572127"/>
                  </a:lnTo>
                  <a:lnTo>
                    <a:pt x="3320716" y="1796716"/>
                  </a:lnTo>
                  <a:lnTo>
                    <a:pt x="3785937" y="2005264"/>
                  </a:lnTo>
                  <a:lnTo>
                    <a:pt x="4170947" y="2069432"/>
                  </a:lnTo>
                  <a:lnTo>
                    <a:pt x="4700337" y="2021306"/>
                  </a:lnTo>
                  <a:lnTo>
                    <a:pt x="5005137" y="1828800"/>
                  </a:lnTo>
                  <a:lnTo>
                    <a:pt x="5309937" y="1524000"/>
                  </a:lnTo>
                  <a:lnTo>
                    <a:pt x="5422231" y="1267327"/>
                  </a:lnTo>
                  <a:lnTo>
                    <a:pt x="5646821" y="898358"/>
                  </a:lnTo>
                  <a:lnTo>
                    <a:pt x="5903495" y="352927"/>
                  </a:lnTo>
                  <a:lnTo>
                    <a:pt x="6031831" y="64169"/>
                  </a:lnTo>
                  <a:lnTo>
                    <a:pt x="6368716" y="0"/>
                  </a:lnTo>
                  <a:lnTo>
                    <a:pt x="6689558" y="48127"/>
                  </a:lnTo>
                  <a:lnTo>
                    <a:pt x="7042484" y="224590"/>
                  </a:lnTo>
                  <a:lnTo>
                    <a:pt x="7555831" y="481264"/>
                  </a:lnTo>
                  <a:close/>
                </a:path>
              </a:pathLst>
            </a:custGeom>
            <a:solidFill>
              <a:srgbClr val="FFB66D"/>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 name="Freeform 2"/>
            <p:cNvSpPr/>
            <p:nvPr/>
          </p:nvSpPr>
          <p:spPr bwMode="auto">
            <a:xfrm>
              <a:off x="745959" y="1355558"/>
              <a:ext cx="7507705" cy="2269957"/>
            </a:xfrm>
            <a:custGeom>
              <a:avLst/>
              <a:gdLst>
                <a:gd name="connsiteX0" fmla="*/ 0 w 7507705"/>
                <a:gd name="connsiteY0" fmla="*/ 2398295 h 3264568"/>
                <a:gd name="connsiteX1" fmla="*/ 898358 w 7507705"/>
                <a:gd name="connsiteY1" fmla="*/ 1259305 h 3264568"/>
                <a:gd name="connsiteX2" fmla="*/ 1828800 w 7507705"/>
                <a:gd name="connsiteY2" fmla="*/ 1259305 h 3264568"/>
                <a:gd name="connsiteX3" fmla="*/ 2486526 w 7507705"/>
                <a:gd name="connsiteY3" fmla="*/ 1933074 h 3264568"/>
                <a:gd name="connsiteX4" fmla="*/ 3384884 w 7507705"/>
                <a:gd name="connsiteY4" fmla="*/ 2895600 h 3264568"/>
                <a:gd name="connsiteX5" fmla="*/ 4347410 w 7507705"/>
                <a:gd name="connsiteY5" fmla="*/ 3248526 h 3264568"/>
                <a:gd name="connsiteX6" fmla="*/ 4828674 w 7507705"/>
                <a:gd name="connsiteY6" fmla="*/ 2991853 h 3264568"/>
                <a:gd name="connsiteX7" fmla="*/ 5325979 w 7507705"/>
                <a:gd name="connsiteY7" fmla="*/ 2269958 h 3264568"/>
                <a:gd name="connsiteX8" fmla="*/ 5710989 w 7507705"/>
                <a:gd name="connsiteY8" fmla="*/ 1066800 h 3264568"/>
                <a:gd name="connsiteX9" fmla="*/ 6063916 w 7507705"/>
                <a:gd name="connsiteY9" fmla="*/ 152400 h 3264568"/>
                <a:gd name="connsiteX10" fmla="*/ 6689558 w 7507705"/>
                <a:gd name="connsiteY10" fmla="*/ 152400 h 3264568"/>
                <a:gd name="connsiteX11" fmla="*/ 7507705 w 7507705"/>
                <a:gd name="connsiteY11" fmla="*/ 778042 h 326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07705" h="3264568">
                  <a:moveTo>
                    <a:pt x="0" y="2398295"/>
                  </a:moveTo>
                  <a:cubicBezTo>
                    <a:pt x="296779" y="1923716"/>
                    <a:pt x="593558" y="1449137"/>
                    <a:pt x="898358" y="1259305"/>
                  </a:cubicBezTo>
                  <a:cubicBezTo>
                    <a:pt x="1203158" y="1069473"/>
                    <a:pt x="1564105" y="1147010"/>
                    <a:pt x="1828800" y="1259305"/>
                  </a:cubicBezTo>
                  <a:cubicBezTo>
                    <a:pt x="2093495" y="1371600"/>
                    <a:pt x="2227179" y="1660358"/>
                    <a:pt x="2486526" y="1933074"/>
                  </a:cubicBezTo>
                  <a:cubicBezTo>
                    <a:pt x="2745873" y="2205790"/>
                    <a:pt x="3074737" y="2676358"/>
                    <a:pt x="3384884" y="2895600"/>
                  </a:cubicBezTo>
                  <a:cubicBezTo>
                    <a:pt x="3695031" y="3114842"/>
                    <a:pt x="4106778" y="3232484"/>
                    <a:pt x="4347410" y="3248526"/>
                  </a:cubicBezTo>
                  <a:cubicBezTo>
                    <a:pt x="4588042" y="3264568"/>
                    <a:pt x="4665579" y="3154948"/>
                    <a:pt x="4828674" y="2991853"/>
                  </a:cubicBezTo>
                  <a:cubicBezTo>
                    <a:pt x="4991769" y="2828758"/>
                    <a:pt x="5178927" y="2590800"/>
                    <a:pt x="5325979" y="2269958"/>
                  </a:cubicBezTo>
                  <a:cubicBezTo>
                    <a:pt x="5473031" y="1949116"/>
                    <a:pt x="5588000" y="1419726"/>
                    <a:pt x="5710989" y="1066800"/>
                  </a:cubicBezTo>
                  <a:cubicBezTo>
                    <a:pt x="5833978" y="713874"/>
                    <a:pt x="5900821" y="304800"/>
                    <a:pt x="6063916" y="152400"/>
                  </a:cubicBezTo>
                  <a:cubicBezTo>
                    <a:pt x="6227011" y="0"/>
                    <a:pt x="6448927" y="48126"/>
                    <a:pt x="6689558" y="152400"/>
                  </a:cubicBezTo>
                  <a:cubicBezTo>
                    <a:pt x="6930190" y="256674"/>
                    <a:pt x="7218947" y="517358"/>
                    <a:pt x="7507705" y="778042"/>
                  </a:cubicBezTo>
                </a:path>
              </a:pathLst>
            </a:custGeom>
            <a:no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 name="Freeform 3"/>
            <p:cNvSpPr/>
            <p:nvPr/>
          </p:nvSpPr>
          <p:spPr bwMode="auto">
            <a:xfrm>
              <a:off x="745959" y="1876924"/>
              <a:ext cx="7507705" cy="2101517"/>
            </a:xfrm>
            <a:custGeom>
              <a:avLst/>
              <a:gdLst>
                <a:gd name="connsiteX0" fmla="*/ 0 w 7507705"/>
                <a:gd name="connsiteY0" fmla="*/ 2398295 h 3264568"/>
                <a:gd name="connsiteX1" fmla="*/ 898358 w 7507705"/>
                <a:gd name="connsiteY1" fmla="*/ 1259305 h 3264568"/>
                <a:gd name="connsiteX2" fmla="*/ 1828800 w 7507705"/>
                <a:gd name="connsiteY2" fmla="*/ 1259305 h 3264568"/>
                <a:gd name="connsiteX3" fmla="*/ 2486526 w 7507705"/>
                <a:gd name="connsiteY3" fmla="*/ 1933074 h 3264568"/>
                <a:gd name="connsiteX4" fmla="*/ 3384884 w 7507705"/>
                <a:gd name="connsiteY4" fmla="*/ 2895600 h 3264568"/>
                <a:gd name="connsiteX5" fmla="*/ 4347410 w 7507705"/>
                <a:gd name="connsiteY5" fmla="*/ 3248526 h 3264568"/>
                <a:gd name="connsiteX6" fmla="*/ 4828674 w 7507705"/>
                <a:gd name="connsiteY6" fmla="*/ 2991853 h 3264568"/>
                <a:gd name="connsiteX7" fmla="*/ 5325979 w 7507705"/>
                <a:gd name="connsiteY7" fmla="*/ 2269958 h 3264568"/>
                <a:gd name="connsiteX8" fmla="*/ 5710989 w 7507705"/>
                <a:gd name="connsiteY8" fmla="*/ 1066800 h 3264568"/>
                <a:gd name="connsiteX9" fmla="*/ 6063916 w 7507705"/>
                <a:gd name="connsiteY9" fmla="*/ 152400 h 3264568"/>
                <a:gd name="connsiteX10" fmla="*/ 6689558 w 7507705"/>
                <a:gd name="connsiteY10" fmla="*/ 152400 h 3264568"/>
                <a:gd name="connsiteX11" fmla="*/ 7507705 w 7507705"/>
                <a:gd name="connsiteY11" fmla="*/ 778042 h 326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07705" h="3264568">
                  <a:moveTo>
                    <a:pt x="0" y="2398295"/>
                  </a:moveTo>
                  <a:cubicBezTo>
                    <a:pt x="296779" y="1923716"/>
                    <a:pt x="593558" y="1449137"/>
                    <a:pt x="898358" y="1259305"/>
                  </a:cubicBezTo>
                  <a:cubicBezTo>
                    <a:pt x="1203158" y="1069473"/>
                    <a:pt x="1564105" y="1147010"/>
                    <a:pt x="1828800" y="1259305"/>
                  </a:cubicBezTo>
                  <a:cubicBezTo>
                    <a:pt x="2093495" y="1371600"/>
                    <a:pt x="2227179" y="1660358"/>
                    <a:pt x="2486526" y="1933074"/>
                  </a:cubicBezTo>
                  <a:cubicBezTo>
                    <a:pt x="2745873" y="2205790"/>
                    <a:pt x="3074737" y="2676358"/>
                    <a:pt x="3384884" y="2895600"/>
                  </a:cubicBezTo>
                  <a:cubicBezTo>
                    <a:pt x="3695031" y="3114842"/>
                    <a:pt x="4106778" y="3232484"/>
                    <a:pt x="4347410" y="3248526"/>
                  </a:cubicBezTo>
                  <a:cubicBezTo>
                    <a:pt x="4588042" y="3264568"/>
                    <a:pt x="4665579" y="3154948"/>
                    <a:pt x="4828674" y="2991853"/>
                  </a:cubicBezTo>
                  <a:cubicBezTo>
                    <a:pt x="4991769" y="2828758"/>
                    <a:pt x="5178927" y="2590800"/>
                    <a:pt x="5325979" y="2269958"/>
                  </a:cubicBezTo>
                  <a:cubicBezTo>
                    <a:pt x="5473031" y="1949116"/>
                    <a:pt x="5588000" y="1419726"/>
                    <a:pt x="5710989" y="1066800"/>
                  </a:cubicBezTo>
                  <a:cubicBezTo>
                    <a:pt x="5833978" y="713874"/>
                    <a:pt x="5900821" y="304800"/>
                    <a:pt x="6063916" y="152400"/>
                  </a:cubicBezTo>
                  <a:cubicBezTo>
                    <a:pt x="6227011" y="0"/>
                    <a:pt x="6448927" y="48126"/>
                    <a:pt x="6689558" y="152400"/>
                  </a:cubicBezTo>
                  <a:cubicBezTo>
                    <a:pt x="6930190" y="256674"/>
                    <a:pt x="7218947" y="517358"/>
                    <a:pt x="7507705" y="778042"/>
                  </a:cubicBezTo>
                </a:path>
              </a:pathLst>
            </a:custGeom>
            <a:no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8" name="Freeform 7"/>
            <p:cNvSpPr/>
            <p:nvPr/>
          </p:nvSpPr>
          <p:spPr bwMode="auto">
            <a:xfrm>
              <a:off x="770023" y="3930315"/>
              <a:ext cx="7507705" cy="2117556"/>
            </a:xfrm>
            <a:custGeom>
              <a:avLst/>
              <a:gdLst>
                <a:gd name="connsiteX0" fmla="*/ 0 w 7507705"/>
                <a:gd name="connsiteY0" fmla="*/ 2398295 h 3264568"/>
                <a:gd name="connsiteX1" fmla="*/ 898358 w 7507705"/>
                <a:gd name="connsiteY1" fmla="*/ 1259305 h 3264568"/>
                <a:gd name="connsiteX2" fmla="*/ 1828800 w 7507705"/>
                <a:gd name="connsiteY2" fmla="*/ 1259305 h 3264568"/>
                <a:gd name="connsiteX3" fmla="*/ 2486526 w 7507705"/>
                <a:gd name="connsiteY3" fmla="*/ 1933074 h 3264568"/>
                <a:gd name="connsiteX4" fmla="*/ 3384884 w 7507705"/>
                <a:gd name="connsiteY4" fmla="*/ 2895600 h 3264568"/>
                <a:gd name="connsiteX5" fmla="*/ 4347410 w 7507705"/>
                <a:gd name="connsiteY5" fmla="*/ 3248526 h 3264568"/>
                <a:gd name="connsiteX6" fmla="*/ 4828674 w 7507705"/>
                <a:gd name="connsiteY6" fmla="*/ 2991853 h 3264568"/>
                <a:gd name="connsiteX7" fmla="*/ 5325979 w 7507705"/>
                <a:gd name="connsiteY7" fmla="*/ 2269958 h 3264568"/>
                <a:gd name="connsiteX8" fmla="*/ 5710989 w 7507705"/>
                <a:gd name="connsiteY8" fmla="*/ 1066800 h 3264568"/>
                <a:gd name="connsiteX9" fmla="*/ 6063916 w 7507705"/>
                <a:gd name="connsiteY9" fmla="*/ 152400 h 3264568"/>
                <a:gd name="connsiteX10" fmla="*/ 6689558 w 7507705"/>
                <a:gd name="connsiteY10" fmla="*/ 152400 h 3264568"/>
                <a:gd name="connsiteX11" fmla="*/ 7507705 w 7507705"/>
                <a:gd name="connsiteY11" fmla="*/ 778042 h 326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07705" h="3264568">
                  <a:moveTo>
                    <a:pt x="0" y="2398295"/>
                  </a:moveTo>
                  <a:cubicBezTo>
                    <a:pt x="296779" y="1923716"/>
                    <a:pt x="593558" y="1449137"/>
                    <a:pt x="898358" y="1259305"/>
                  </a:cubicBezTo>
                  <a:cubicBezTo>
                    <a:pt x="1203158" y="1069473"/>
                    <a:pt x="1564105" y="1147010"/>
                    <a:pt x="1828800" y="1259305"/>
                  </a:cubicBezTo>
                  <a:cubicBezTo>
                    <a:pt x="2093495" y="1371600"/>
                    <a:pt x="2227179" y="1660358"/>
                    <a:pt x="2486526" y="1933074"/>
                  </a:cubicBezTo>
                  <a:cubicBezTo>
                    <a:pt x="2745873" y="2205790"/>
                    <a:pt x="3074737" y="2676358"/>
                    <a:pt x="3384884" y="2895600"/>
                  </a:cubicBezTo>
                  <a:cubicBezTo>
                    <a:pt x="3695031" y="3114842"/>
                    <a:pt x="4106778" y="3232484"/>
                    <a:pt x="4347410" y="3248526"/>
                  </a:cubicBezTo>
                  <a:cubicBezTo>
                    <a:pt x="4588042" y="3264568"/>
                    <a:pt x="4665579" y="3154948"/>
                    <a:pt x="4828674" y="2991853"/>
                  </a:cubicBezTo>
                  <a:cubicBezTo>
                    <a:pt x="4991769" y="2828758"/>
                    <a:pt x="5178927" y="2590800"/>
                    <a:pt x="5325979" y="2269958"/>
                  </a:cubicBezTo>
                  <a:cubicBezTo>
                    <a:pt x="5473031" y="1949116"/>
                    <a:pt x="5588000" y="1419726"/>
                    <a:pt x="5710989" y="1066800"/>
                  </a:cubicBezTo>
                  <a:cubicBezTo>
                    <a:pt x="5833978" y="713874"/>
                    <a:pt x="5900821" y="304800"/>
                    <a:pt x="6063916" y="152400"/>
                  </a:cubicBezTo>
                  <a:cubicBezTo>
                    <a:pt x="6227011" y="0"/>
                    <a:pt x="6448927" y="48126"/>
                    <a:pt x="6689558" y="152400"/>
                  </a:cubicBezTo>
                  <a:cubicBezTo>
                    <a:pt x="6930190" y="256674"/>
                    <a:pt x="7218947" y="517358"/>
                    <a:pt x="7507705" y="778042"/>
                  </a:cubicBezTo>
                </a:path>
              </a:pathLst>
            </a:custGeom>
            <a:no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1" name="Rectangle 10"/>
            <p:cNvSpPr/>
            <p:nvPr/>
          </p:nvSpPr>
          <p:spPr bwMode="auto">
            <a:xfrm>
              <a:off x="705852" y="1187114"/>
              <a:ext cx="7587916" cy="5085347"/>
            </a:xfrm>
            <a:prstGeom prst="rect">
              <a:avLst/>
            </a:prstGeom>
            <a:no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2" name="TextBox 11"/>
            <p:cNvSpPr txBox="1"/>
            <p:nvPr/>
          </p:nvSpPr>
          <p:spPr>
            <a:xfrm>
              <a:off x="4411579" y="1636293"/>
              <a:ext cx="949299" cy="523220"/>
            </a:xfrm>
            <a:prstGeom prst="rect">
              <a:avLst/>
            </a:prstGeom>
            <a:noFill/>
          </p:spPr>
          <p:txBody>
            <a:bodyPr wrap="none" rtlCol="0">
              <a:spAutoFit/>
            </a:bodyPr>
            <a:lstStyle/>
            <a:p>
              <a:r>
                <a:rPr lang="en-US" sz="2800" b="1" dirty="0" smtClean="0">
                  <a:solidFill>
                    <a:schemeClr val="bg1"/>
                  </a:solidFill>
                  <a:latin typeface="+mn-lt"/>
                </a:rPr>
                <a:t>Seal</a:t>
              </a:r>
              <a:endParaRPr lang="en-US" sz="2800" b="1" dirty="0">
                <a:solidFill>
                  <a:schemeClr val="bg1"/>
                </a:solidFill>
                <a:latin typeface="+mn-lt"/>
              </a:endParaRPr>
            </a:p>
          </p:txBody>
        </p:sp>
        <p:sp>
          <p:nvSpPr>
            <p:cNvPr id="13" name="TextBox 12"/>
            <p:cNvSpPr txBox="1"/>
            <p:nvPr/>
          </p:nvSpPr>
          <p:spPr>
            <a:xfrm>
              <a:off x="6657473" y="5582651"/>
              <a:ext cx="1420582" cy="523220"/>
            </a:xfrm>
            <a:prstGeom prst="rect">
              <a:avLst/>
            </a:prstGeom>
            <a:noFill/>
          </p:spPr>
          <p:txBody>
            <a:bodyPr wrap="none" rtlCol="0">
              <a:spAutoFit/>
            </a:bodyPr>
            <a:lstStyle/>
            <a:p>
              <a:r>
                <a:rPr lang="en-US" sz="2800" b="1" dirty="0" smtClean="0">
                  <a:latin typeface="+mn-lt"/>
                </a:rPr>
                <a:t>Source</a:t>
              </a:r>
              <a:endParaRPr lang="en-US" sz="2800" b="1" dirty="0">
                <a:latin typeface="+mn-lt"/>
              </a:endParaRPr>
            </a:p>
          </p:txBody>
        </p:sp>
      </p:grpSp>
      <p:sp>
        <p:nvSpPr>
          <p:cNvPr id="14" name="TextBox 13"/>
          <p:cNvSpPr txBox="1"/>
          <p:nvPr/>
        </p:nvSpPr>
        <p:spPr>
          <a:xfrm>
            <a:off x="336884" y="925506"/>
            <a:ext cx="5067413" cy="523220"/>
          </a:xfrm>
          <a:prstGeom prst="rect">
            <a:avLst/>
          </a:prstGeom>
          <a:noFill/>
        </p:spPr>
        <p:txBody>
          <a:bodyPr wrap="none" rtlCol="0">
            <a:spAutoFit/>
          </a:bodyPr>
          <a:lstStyle/>
          <a:p>
            <a:r>
              <a:rPr lang="en-US" sz="2800" b="1" dirty="0" smtClean="0">
                <a:latin typeface="+mn-lt"/>
              </a:rPr>
              <a:t>Reservoir &amp; Migration Path</a:t>
            </a:r>
            <a:endParaRPr lang="en-US" sz="2800" b="1" dirty="0">
              <a:latin typeface="+mn-lt"/>
            </a:endParaRPr>
          </a:p>
        </p:txBody>
      </p:sp>
      <p:sp>
        <p:nvSpPr>
          <p:cNvPr id="16" name="Freeform 15"/>
          <p:cNvSpPr/>
          <p:nvPr/>
        </p:nvSpPr>
        <p:spPr bwMode="auto">
          <a:xfrm>
            <a:off x="278063" y="1379620"/>
            <a:ext cx="909053" cy="1636295"/>
          </a:xfrm>
          <a:custGeom>
            <a:avLst/>
            <a:gdLst>
              <a:gd name="connsiteX0" fmla="*/ 395705 w 1037390"/>
              <a:gd name="connsiteY0" fmla="*/ 0 h 1507958"/>
              <a:gd name="connsiteX1" fmla="*/ 26737 w 1037390"/>
              <a:gd name="connsiteY1" fmla="*/ 834190 h 1507958"/>
              <a:gd name="connsiteX2" fmla="*/ 235284 w 1037390"/>
              <a:gd name="connsiteY2" fmla="*/ 1331495 h 1507958"/>
              <a:gd name="connsiteX3" fmla="*/ 1037390 w 1037390"/>
              <a:gd name="connsiteY3" fmla="*/ 1507958 h 1507958"/>
            </a:gdLst>
            <a:ahLst/>
            <a:cxnLst>
              <a:cxn ang="0">
                <a:pos x="connsiteX0" y="connsiteY0"/>
              </a:cxn>
              <a:cxn ang="0">
                <a:pos x="connsiteX1" y="connsiteY1"/>
              </a:cxn>
              <a:cxn ang="0">
                <a:pos x="connsiteX2" y="connsiteY2"/>
              </a:cxn>
              <a:cxn ang="0">
                <a:pos x="connsiteX3" y="connsiteY3"/>
              </a:cxn>
            </a:cxnLst>
            <a:rect l="l" t="t" r="r" b="b"/>
            <a:pathLst>
              <a:path w="1037390" h="1507958">
                <a:moveTo>
                  <a:pt x="395705" y="0"/>
                </a:moveTo>
                <a:cubicBezTo>
                  <a:pt x="224589" y="306137"/>
                  <a:pt x="53474" y="612274"/>
                  <a:pt x="26737" y="834190"/>
                </a:cubicBezTo>
                <a:cubicBezTo>
                  <a:pt x="0" y="1056106"/>
                  <a:pt x="66842" y="1219200"/>
                  <a:pt x="235284" y="1331495"/>
                </a:cubicBezTo>
                <a:cubicBezTo>
                  <a:pt x="403726" y="1443790"/>
                  <a:pt x="720558" y="1475874"/>
                  <a:pt x="1037390" y="1507958"/>
                </a:cubicBezTo>
              </a:path>
            </a:pathLst>
          </a:custGeom>
          <a:noFill/>
          <a:ln w="76200" cap="flat" cmpd="sng" algn="ctr">
            <a:solidFill>
              <a:srgbClr val="FF0000"/>
            </a:solidFill>
            <a:prstDash val="solid"/>
            <a:round/>
            <a:headEnd type="none" w="med" len="me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4" name="Freeform 23"/>
          <p:cNvSpPr/>
          <p:nvPr/>
        </p:nvSpPr>
        <p:spPr bwMode="auto">
          <a:xfrm>
            <a:off x="4065705" y="3491903"/>
            <a:ext cx="1755157" cy="484816"/>
          </a:xfrm>
          <a:custGeom>
            <a:avLst/>
            <a:gdLst>
              <a:gd name="connsiteX0" fmla="*/ 85916 w 1755157"/>
              <a:gd name="connsiteY0" fmla="*/ 113533 h 484816"/>
              <a:gd name="connsiteX1" fmla="*/ 355941 w 1755157"/>
              <a:gd name="connsiteY1" fmla="*/ 205587 h 484816"/>
              <a:gd name="connsiteX2" fmla="*/ 650512 w 1755157"/>
              <a:gd name="connsiteY2" fmla="*/ 279230 h 484816"/>
              <a:gd name="connsiteX3" fmla="*/ 862236 w 1755157"/>
              <a:gd name="connsiteY3" fmla="*/ 306846 h 484816"/>
              <a:gd name="connsiteX4" fmla="*/ 1172150 w 1755157"/>
              <a:gd name="connsiteY4" fmla="*/ 331394 h 484816"/>
              <a:gd name="connsiteX5" fmla="*/ 1313299 w 1755157"/>
              <a:gd name="connsiteY5" fmla="*/ 273093 h 484816"/>
              <a:gd name="connsiteX6" fmla="*/ 1445243 w 1755157"/>
              <a:gd name="connsiteY6" fmla="*/ 214792 h 484816"/>
              <a:gd name="connsiteX7" fmla="*/ 1552639 w 1755157"/>
              <a:gd name="connsiteY7" fmla="*/ 119670 h 484816"/>
              <a:gd name="connsiteX8" fmla="*/ 1690719 w 1755157"/>
              <a:gd name="connsiteY8" fmla="*/ 30685 h 484816"/>
              <a:gd name="connsiteX9" fmla="*/ 1752088 w 1755157"/>
              <a:gd name="connsiteY9" fmla="*/ 0 h 484816"/>
              <a:gd name="connsiteX10" fmla="*/ 1755157 w 1755157"/>
              <a:gd name="connsiteY10" fmla="*/ 125807 h 484816"/>
              <a:gd name="connsiteX11" fmla="*/ 1212040 w 1755157"/>
              <a:gd name="connsiteY11" fmla="*/ 463337 h 484816"/>
              <a:gd name="connsiteX12" fmla="*/ 945084 w 1755157"/>
              <a:gd name="connsiteY12" fmla="*/ 484816 h 484816"/>
              <a:gd name="connsiteX13" fmla="*/ 665855 w 1755157"/>
              <a:gd name="connsiteY13" fmla="*/ 441858 h 484816"/>
              <a:gd name="connsiteX14" fmla="*/ 0 w 1755157"/>
              <a:gd name="connsiteY14" fmla="*/ 233203 h 48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55157" h="484816">
                <a:moveTo>
                  <a:pt x="85916" y="113533"/>
                </a:moveTo>
                <a:lnTo>
                  <a:pt x="355941" y="205587"/>
                </a:lnTo>
                <a:lnTo>
                  <a:pt x="650512" y="279230"/>
                </a:lnTo>
                <a:lnTo>
                  <a:pt x="862236" y="306846"/>
                </a:lnTo>
                <a:lnTo>
                  <a:pt x="1172150" y="331394"/>
                </a:lnTo>
                <a:lnTo>
                  <a:pt x="1313299" y="273093"/>
                </a:lnTo>
                <a:lnTo>
                  <a:pt x="1445243" y="214792"/>
                </a:lnTo>
                <a:lnTo>
                  <a:pt x="1552639" y="119670"/>
                </a:lnTo>
                <a:lnTo>
                  <a:pt x="1690719" y="30685"/>
                </a:lnTo>
                <a:lnTo>
                  <a:pt x="1752088" y="0"/>
                </a:lnTo>
                <a:lnTo>
                  <a:pt x="1755157" y="125807"/>
                </a:lnTo>
                <a:lnTo>
                  <a:pt x="1212040" y="463337"/>
                </a:lnTo>
                <a:lnTo>
                  <a:pt x="945084" y="484816"/>
                </a:lnTo>
                <a:lnTo>
                  <a:pt x="665855" y="441858"/>
                </a:lnTo>
                <a:lnTo>
                  <a:pt x="0" y="233203"/>
                </a:lnTo>
              </a:path>
            </a:pathLst>
          </a:custGeom>
          <a:solidFill>
            <a:srgbClr val="FFFF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36" name="Group 35"/>
          <p:cNvGrpSpPr/>
          <p:nvPr/>
        </p:nvGrpSpPr>
        <p:grpSpPr>
          <a:xfrm>
            <a:off x="4789860" y="3749654"/>
            <a:ext cx="760978" cy="124677"/>
            <a:chOff x="4789860" y="3749654"/>
            <a:chExt cx="760978" cy="124677"/>
          </a:xfrm>
        </p:grpSpPr>
        <p:cxnSp>
          <p:nvCxnSpPr>
            <p:cNvPr id="19" name="Straight Arrow Connector 18"/>
            <p:cNvCxnSpPr/>
            <p:nvPr/>
          </p:nvCxnSpPr>
          <p:spPr bwMode="auto">
            <a:xfrm flipH="1" flipV="1">
              <a:off x="4789860" y="3768064"/>
              <a:ext cx="327573" cy="98084"/>
            </a:xfrm>
            <a:prstGeom prst="straightConnector1">
              <a:avLst/>
            </a:prstGeom>
            <a:solidFill>
              <a:schemeClr val="accent1"/>
            </a:solidFill>
            <a:ln w="38100" cap="flat" cmpd="sng" algn="ctr">
              <a:solidFill>
                <a:srgbClr val="FF00FF"/>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Arrow Connector 20"/>
            <p:cNvCxnSpPr/>
            <p:nvPr/>
          </p:nvCxnSpPr>
          <p:spPr bwMode="auto">
            <a:xfrm flipV="1">
              <a:off x="5211478" y="3749654"/>
              <a:ext cx="339360" cy="124677"/>
            </a:xfrm>
            <a:prstGeom prst="straightConnector1">
              <a:avLst/>
            </a:prstGeom>
            <a:solidFill>
              <a:schemeClr val="accent1"/>
            </a:solidFill>
            <a:ln w="38100" cap="flat" cmpd="sng" algn="ctr">
              <a:solidFill>
                <a:srgbClr val="FF00FF"/>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27" name="Straight Arrow Connector 26"/>
          <p:cNvCxnSpPr/>
          <p:nvPr/>
        </p:nvCxnSpPr>
        <p:spPr bwMode="auto">
          <a:xfrm flipH="1" flipV="1">
            <a:off x="3104707" y="2977116"/>
            <a:ext cx="336327" cy="190828"/>
          </a:xfrm>
          <a:prstGeom prst="straightConnector1">
            <a:avLst/>
          </a:prstGeom>
          <a:solidFill>
            <a:schemeClr val="accent1"/>
          </a:solidFill>
          <a:ln w="38100" cap="flat" cmpd="sng" algn="ctr">
            <a:solidFill>
              <a:srgbClr val="FF00FF"/>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Arrow Connector 29"/>
          <p:cNvCxnSpPr/>
          <p:nvPr/>
        </p:nvCxnSpPr>
        <p:spPr bwMode="auto">
          <a:xfrm flipV="1">
            <a:off x="6287386" y="2604977"/>
            <a:ext cx="145312" cy="279432"/>
          </a:xfrm>
          <a:prstGeom prst="straightConnector1">
            <a:avLst/>
          </a:prstGeom>
          <a:solidFill>
            <a:schemeClr val="accent1"/>
          </a:solidFill>
          <a:ln w="38100" cap="flat" cmpd="sng" algn="ctr">
            <a:solidFill>
              <a:srgbClr val="FF00FF"/>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Connector 32"/>
          <p:cNvCxnSpPr/>
          <p:nvPr/>
        </p:nvCxnSpPr>
        <p:spPr bwMode="auto">
          <a:xfrm flipH="1">
            <a:off x="721895" y="4700334"/>
            <a:ext cx="7555831"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Freeform 33"/>
          <p:cNvSpPr/>
          <p:nvPr/>
        </p:nvSpPr>
        <p:spPr bwMode="auto">
          <a:xfrm>
            <a:off x="6535143" y="4138635"/>
            <a:ext cx="1737793" cy="572042"/>
          </a:xfrm>
          <a:custGeom>
            <a:avLst/>
            <a:gdLst>
              <a:gd name="connsiteX0" fmla="*/ 0 w 1737793"/>
              <a:gd name="connsiteY0" fmla="*/ 572042 h 572042"/>
              <a:gd name="connsiteX1" fmla="*/ 1737793 w 1737793"/>
              <a:gd name="connsiteY1" fmla="*/ 563374 h 572042"/>
              <a:gd name="connsiteX2" fmla="*/ 1724793 w 1737793"/>
              <a:gd name="connsiteY2" fmla="*/ 433365 h 572042"/>
              <a:gd name="connsiteX3" fmla="*/ 1547113 w 1737793"/>
              <a:gd name="connsiteY3" fmla="*/ 338025 h 572042"/>
              <a:gd name="connsiteX4" fmla="*/ 1287094 w 1737793"/>
              <a:gd name="connsiteY4" fmla="*/ 195014 h 572042"/>
              <a:gd name="connsiteX5" fmla="*/ 1079079 w 1737793"/>
              <a:gd name="connsiteY5" fmla="*/ 108341 h 572042"/>
              <a:gd name="connsiteX6" fmla="*/ 866730 w 1737793"/>
              <a:gd name="connsiteY6" fmla="*/ 56338 h 572042"/>
              <a:gd name="connsiteX7" fmla="*/ 697718 w 1737793"/>
              <a:gd name="connsiteY7" fmla="*/ 21668 h 572042"/>
              <a:gd name="connsiteX8" fmla="*/ 611045 w 1737793"/>
              <a:gd name="connsiteY8" fmla="*/ 8667 h 572042"/>
              <a:gd name="connsiteX9" fmla="*/ 550374 w 1737793"/>
              <a:gd name="connsiteY9" fmla="*/ 0 h 572042"/>
              <a:gd name="connsiteX10" fmla="*/ 476702 w 1737793"/>
              <a:gd name="connsiteY10" fmla="*/ 17335 h 572042"/>
              <a:gd name="connsiteX11" fmla="*/ 411697 w 1737793"/>
              <a:gd name="connsiteY11" fmla="*/ 26002 h 572042"/>
              <a:gd name="connsiteX12" fmla="*/ 294688 w 1737793"/>
              <a:gd name="connsiteY12" fmla="*/ 82339 h 572042"/>
              <a:gd name="connsiteX13" fmla="*/ 229684 w 1737793"/>
              <a:gd name="connsiteY13" fmla="*/ 130010 h 572042"/>
              <a:gd name="connsiteX14" fmla="*/ 164679 w 1737793"/>
              <a:gd name="connsiteY14" fmla="*/ 242684 h 572042"/>
              <a:gd name="connsiteX15" fmla="*/ 86673 w 1737793"/>
              <a:gd name="connsiteY15" fmla="*/ 385695 h 572042"/>
              <a:gd name="connsiteX16" fmla="*/ 17335 w 1737793"/>
              <a:gd name="connsiteY16" fmla="*/ 524372 h 572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37793" h="572042">
                <a:moveTo>
                  <a:pt x="0" y="572042"/>
                </a:moveTo>
                <a:lnTo>
                  <a:pt x="1737793" y="563374"/>
                </a:lnTo>
                <a:lnTo>
                  <a:pt x="1724793" y="433365"/>
                </a:lnTo>
                <a:lnTo>
                  <a:pt x="1547113" y="338025"/>
                </a:lnTo>
                <a:lnTo>
                  <a:pt x="1287094" y="195014"/>
                </a:lnTo>
                <a:lnTo>
                  <a:pt x="1079079" y="108341"/>
                </a:lnTo>
                <a:lnTo>
                  <a:pt x="866730" y="56338"/>
                </a:lnTo>
                <a:lnTo>
                  <a:pt x="697718" y="21668"/>
                </a:lnTo>
                <a:lnTo>
                  <a:pt x="611045" y="8667"/>
                </a:lnTo>
                <a:lnTo>
                  <a:pt x="550374" y="0"/>
                </a:lnTo>
                <a:lnTo>
                  <a:pt x="476702" y="17335"/>
                </a:lnTo>
                <a:lnTo>
                  <a:pt x="411697" y="26002"/>
                </a:lnTo>
                <a:lnTo>
                  <a:pt x="294688" y="82339"/>
                </a:lnTo>
                <a:lnTo>
                  <a:pt x="229684" y="130010"/>
                </a:lnTo>
                <a:lnTo>
                  <a:pt x="164679" y="242684"/>
                </a:lnTo>
                <a:lnTo>
                  <a:pt x="86673" y="385695"/>
                </a:lnTo>
                <a:lnTo>
                  <a:pt x="17335" y="524372"/>
                </a:lnTo>
              </a:path>
            </a:pathLst>
          </a:custGeom>
          <a:solidFill>
            <a:schemeClr val="accent1">
              <a:lumMod val="60000"/>
              <a:lumOff val="40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5" name="TextBox 34"/>
          <p:cNvSpPr txBox="1"/>
          <p:nvPr/>
        </p:nvSpPr>
        <p:spPr>
          <a:xfrm>
            <a:off x="6577264" y="4443664"/>
            <a:ext cx="1608133" cy="307777"/>
          </a:xfrm>
          <a:prstGeom prst="rect">
            <a:avLst/>
          </a:prstGeom>
          <a:noFill/>
        </p:spPr>
        <p:txBody>
          <a:bodyPr wrap="none" rtlCol="0">
            <a:spAutoFit/>
          </a:bodyPr>
          <a:lstStyle/>
          <a:p>
            <a:r>
              <a:rPr lang="en-US" sz="1400" b="1" dirty="0" smtClean="0">
                <a:latin typeface="Tahoma" pitchFamily="34" charset="0"/>
                <a:ea typeface="Tahoma" pitchFamily="34" charset="0"/>
                <a:cs typeface="Tahoma" pitchFamily="34" charset="0"/>
              </a:rPr>
              <a:t>Top Oil Window</a:t>
            </a:r>
            <a:endParaRPr lang="en-US" sz="1400" b="1" dirty="0">
              <a:latin typeface="Tahoma" pitchFamily="34" charset="0"/>
              <a:ea typeface="Tahoma" pitchFamily="34" charset="0"/>
              <a:cs typeface="Tahoma" pitchFamily="34" charset="0"/>
            </a:endParaRPr>
          </a:p>
        </p:txBody>
      </p:sp>
      <p:sp>
        <p:nvSpPr>
          <p:cNvPr id="26" name="Freeform 25"/>
          <p:cNvSpPr/>
          <p:nvPr/>
        </p:nvSpPr>
        <p:spPr bwMode="auto">
          <a:xfrm>
            <a:off x="3326219" y="3189767"/>
            <a:ext cx="366823" cy="2339163"/>
          </a:xfrm>
          <a:custGeom>
            <a:avLst/>
            <a:gdLst>
              <a:gd name="connsiteX0" fmla="*/ 139995 w 366823"/>
              <a:gd name="connsiteY0" fmla="*/ 0 h 2339163"/>
              <a:gd name="connsiteX1" fmla="*/ 139995 w 366823"/>
              <a:gd name="connsiteY1" fmla="*/ 95693 h 2339163"/>
              <a:gd name="connsiteX2" fmla="*/ 171893 w 366823"/>
              <a:gd name="connsiteY2" fmla="*/ 180754 h 2339163"/>
              <a:gd name="connsiteX3" fmla="*/ 150628 w 366823"/>
              <a:gd name="connsiteY3" fmla="*/ 223284 h 2339163"/>
              <a:gd name="connsiteX4" fmla="*/ 129362 w 366823"/>
              <a:gd name="connsiteY4" fmla="*/ 265814 h 2339163"/>
              <a:gd name="connsiteX5" fmla="*/ 118730 w 366823"/>
              <a:gd name="connsiteY5" fmla="*/ 340242 h 2339163"/>
              <a:gd name="connsiteX6" fmla="*/ 65567 w 366823"/>
              <a:gd name="connsiteY6" fmla="*/ 393405 h 2339163"/>
              <a:gd name="connsiteX7" fmla="*/ 139995 w 366823"/>
              <a:gd name="connsiteY7" fmla="*/ 425303 h 2339163"/>
              <a:gd name="connsiteX8" fmla="*/ 139995 w 366823"/>
              <a:gd name="connsiteY8" fmla="*/ 510363 h 2339163"/>
              <a:gd name="connsiteX9" fmla="*/ 1772 w 366823"/>
              <a:gd name="connsiteY9" fmla="*/ 574159 h 2339163"/>
              <a:gd name="connsiteX10" fmla="*/ 129362 w 366823"/>
              <a:gd name="connsiteY10" fmla="*/ 627321 h 2339163"/>
              <a:gd name="connsiteX11" fmla="*/ 246321 w 366823"/>
              <a:gd name="connsiteY11" fmla="*/ 680484 h 2339163"/>
              <a:gd name="connsiteX12" fmla="*/ 171893 w 366823"/>
              <a:gd name="connsiteY12" fmla="*/ 765545 h 2339163"/>
              <a:gd name="connsiteX13" fmla="*/ 267586 w 366823"/>
              <a:gd name="connsiteY13" fmla="*/ 818707 h 2339163"/>
              <a:gd name="connsiteX14" fmla="*/ 203790 w 366823"/>
              <a:gd name="connsiteY14" fmla="*/ 871870 h 2339163"/>
              <a:gd name="connsiteX15" fmla="*/ 86832 w 366823"/>
              <a:gd name="connsiteY15" fmla="*/ 1031359 h 2339163"/>
              <a:gd name="connsiteX16" fmla="*/ 246321 w 366823"/>
              <a:gd name="connsiteY16" fmla="*/ 1137684 h 2339163"/>
              <a:gd name="connsiteX17" fmla="*/ 235688 w 366823"/>
              <a:gd name="connsiteY17" fmla="*/ 1169582 h 2339163"/>
              <a:gd name="connsiteX18" fmla="*/ 108097 w 366823"/>
              <a:gd name="connsiteY18" fmla="*/ 1201480 h 2339163"/>
              <a:gd name="connsiteX19" fmla="*/ 161260 w 366823"/>
              <a:gd name="connsiteY19" fmla="*/ 1244010 h 2339163"/>
              <a:gd name="connsiteX20" fmla="*/ 76200 w 366823"/>
              <a:gd name="connsiteY20" fmla="*/ 1371600 h 2339163"/>
              <a:gd name="connsiteX21" fmla="*/ 193158 w 366823"/>
              <a:gd name="connsiteY21" fmla="*/ 1424763 h 2339163"/>
              <a:gd name="connsiteX22" fmla="*/ 310116 w 366823"/>
              <a:gd name="connsiteY22" fmla="*/ 1456661 h 2339163"/>
              <a:gd name="connsiteX23" fmla="*/ 278218 w 366823"/>
              <a:gd name="connsiteY23" fmla="*/ 1552354 h 2339163"/>
              <a:gd name="connsiteX24" fmla="*/ 235688 w 366823"/>
              <a:gd name="connsiteY24" fmla="*/ 1573619 h 2339163"/>
              <a:gd name="connsiteX25" fmla="*/ 352646 w 366823"/>
              <a:gd name="connsiteY25" fmla="*/ 1648047 h 2339163"/>
              <a:gd name="connsiteX26" fmla="*/ 256953 w 366823"/>
              <a:gd name="connsiteY26" fmla="*/ 1711842 h 2339163"/>
              <a:gd name="connsiteX27" fmla="*/ 118730 w 366823"/>
              <a:gd name="connsiteY27" fmla="*/ 1743740 h 2339163"/>
              <a:gd name="connsiteX28" fmla="*/ 161260 w 366823"/>
              <a:gd name="connsiteY28" fmla="*/ 1775638 h 2339163"/>
              <a:gd name="connsiteX29" fmla="*/ 97465 w 366823"/>
              <a:gd name="connsiteY29" fmla="*/ 1850066 h 2339163"/>
              <a:gd name="connsiteX30" fmla="*/ 161260 w 366823"/>
              <a:gd name="connsiteY30" fmla="*/ 1871331 h 2339163"/>
              <a:gd name="connsiteX31" fmla="*/ 342014 w 366823"/>
              <a:gd name="connsiteY31" fmla="*/ 1945759 h 2339163"/>
              <a:gd name="connsiteX32" fmla="*/ 310116 w 366823"/>
              <a:gd name="connsiteY32" fmla="*/ 2041452 h 2339163"/>
              <a:gd name="connsiteX33" fmla="*/ 214423 w 366823"/>
              <a:gd name="connsiteY33" fmla="*/ 2094614 h 2339163"/>
              <a:gd name="connsiteX34" fmla="*/ 288851 w 366823"/>
              <a:gd name="connsiteY34" fmla="*/ 2179675 h 2339163"/>
              <a:gd name="connsiteX35" fmla="*/ 235688 w 366823"/>
              <a:gd name="connsiteY35" fmla="*/ 2339163 h 2339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66823" h="2339163">
                <a:moveTo>
                  <a:pt x="139995" y="0"/>
                </a:moveTo>
                <a:cubicBezTo>
                  <a:pt x="137337" y="32783"/>
                  <a:pt x="134679" y="65567"/>
                  <a:pt x="139995" y="95693"/>
                </a:cubicBezTo>
                <a:cubicBezTo>
                  <a:pt x="145311" y="125819"/>
                  <a:pt x="170121" y="159489"/>
                  <a:pt x="171893" y="180754"/>
                </a:cubicBezTo>
                <a:cubicBezTo>
                  <a:pt x="173665" y="202019"/>
                  <a:pt x="150628" y="223284"/>
                  <a:pt x="150628" y="223284"/>
                </a:cubicBezTo>
                <a:cubicBezTo>
                  <a:pt x="143540" y="237461"/>
                  <a:pt x="134678" y="246321"/>
                  <a:pt x="129362" y="265814"/>
                </a:cubicBezTo>
                <a:cubicBezTo>
                  <a:pt x="124046" y="285307"/>
                  <a:pt x="129363" y="318977"/>
                  <a:pt x="118730" y="340242"/>
                </a:cubicBezTo>
                <a:cubicBezTo>
                  <a:pt x="108098" y="361507"/>
                  <a:pt x="62023" y="379228"/>
                  <a:pt x="65567" y="393405"/>
                </a:cubicBezTo>
                <a:cubicBezTo>
                  <a:pt x="69111" y="407582"/>
                  <a:pt x="127590" y="405810"/>
                  <a:pt x="139995" y="425303"/>
                </a:cubicBezTo>
                <a:cubicBezTo>
                  <a:pt x="152400" y="444796"/>
                  <a:pt x="163032" y="485554"/>
                  <a:pt x="139995" y="510363"/>
                </a:cubicBezTo>
                <a:cubicBezTo>
                  <a:pt x="116958" y="535172"/>
                  <a:pt x="3544" y="554666"/>
                  <a:pt x="1772" y="574159"/>
                </a:cubicBezTo>
                <a:cubicBezTo>
                  <a:pt x="0" y="593652"/>
                  <a:pt x="88604" y="609600"/>
                  <a:pt x="129362" y="627321"/>
                </a:cubicBezTo>
                <a:cubicBezTo>
                  <a:pt x="170120" y="645042"/>
                  <a:pt x="239233" y="657447"/>
                  <a:pt x="246321" y="680484"/>
                </a:cubicBezTo>
                <a:cubicBezTo>
                  <a:pt x="253409" y="703521"/>
                  <a:pt x="168349" y="742508"/>
                  <a:pt x="171893" y="765545"/>
                </a:cubicBezTo>
                <a:cubicBezTo>
                  <a:pt x="175437" y="788582"/>
                  <a:pt x="262270" y="800986"/>
                  <a:pt x="267586" y="818707"/>
                </a:cubicBezTo>
                <a:cubicBezTo>
                  <a:pt x="272902" y="836428"/>
                  <a:pt x="233916" y="836428"/>
                  <a:pt x="203790" y="871870"/>
                </a:cubicBezTo>
                <a:cubicBezTo>
                  <a:pt x="173664" y="907312"/>
                  <a:pt x="79744" y="987057"/>
                  <a:pt x="86832" y="1031359"/>
                </a:cubicBezTo>
                <a:cubicBezTo>
                  <a:pt x="93920" y="1075661"/>
                  <a:pt x="221512" y="1114647"/>
                  <a:pt x="246321" y="1137684"/>
                </a:cubicBezTo>
                <a:cubicBezTo>
                  <a:pt x="271130" y="1160721"/>
                  <a:pt x="258725" y="1158949"/>
                  <a:pt x="235688" y="1169582"/>
                </a:cubicBezTo>
                <a:cubicBezTo>
                  <a:pt x="212651" y="1180215"/>
                  <a:pt x="120502" y="1189075"/>
                  <a:pt x="108097" y="1201480"/>
                </a:cubicBezTo>
                <a:cubicBezTo>
                  <a:pt x="95692" y="1213885"/>
                  <a:pt x="166576" y="1215657"/>
                  <a:pt x="161260" y="1244010"/>
                </a:cubicBezTo>
                <a:cubicBezTo>
                  <a:pt x="155944" y="1272363"/>
                  <a:pt x="70884" y="1341475"/>
                  <a:pt x="76200" y="1371600"/>
                </a:cubicBezTo>
                <a:cubicBezTo>
                  <a:pt x="81516" y="1401725"/>
                  <a:pt x="154172" y="1410586"/>
                  <a:pt x="193158" y="1424763"/>
                </a:cubicBezTo>
                <a:cubicBezTo>
                  <a:pt x="232144" y="1438940"/>
                  <a:pt x="295939" y="1435396"/>
                  <a:pt x="310116" y="1456661"/>
                </a:cubicBezTo>
                <a:cubicBezTo>
                  <a:pt x="324293" y="1477926"/>
                  <a:pt x="290623" y="1532861"/>
                  <a:pt x="278218" y="1552354"/>
                </a:cubicBezTo>
                <a:cubicBezTo>
                  <a:pt x="265813" y="1571847"/>
                  <a:pt x="223283" y="1557670"/>
                  <a:pt x="235688" y="1573619"/>
                </a:cubicBezTo>
                <a:cubicBezTo>
                  <a:pt x="248093" y="1589568"/>
                  <a:pt x="349102" y="1625010"/>
                  <a:pt x="352646" y="1648047"/>
                </a:cubicBezTo>
                <a:cubicBezTo>
                  <a:pt x="356190" y="1671084"/>
                  <a:pt x="295939" y="1695893"/>
                  <a:pt x="256953" y="1711842"/>
                </a:cubicBezTo>
                <a:cubicBezTo>
                  <a:pt x="217967" y="1727791"/>
                  <a:pt x="134679" y="1733107"/>
                  <a:pt x="118730" y="1743740"/>
                </a:cubicBezTo>
                <a:cubicBezTo>
                  <a:pt x="102781" y="1754373"/>
                  <a:pt x="164804" y="1757917"/>
                  <a:pt x="161260" y="1775638"/>
                </a:cubicBezTo>
                <a:cubicBezTo>
                  <a:pt x="157716" y="1793359"/>
                  <a:pt x="97465" y="1834117"/>
                  <a:pt x="97465" y="1850066"/>
                </a:cubicBezTo>
                <a:cubicBezTo>
                  <a:pt x="97465" y="1866015"/>
                  <a:pt x="120502" y="1855382"/>
                  <a:pt x="161260" y="1871331"/>
                </a:cubicBezTo>
                <a:cubicBezTo>
                  <a:pt x="202018" y="1887280"/>
                  <a:pt x="317205" y="1917405"/>
                  <a:pt x="342014" y="1945759"/>
                </a:cubicBezTo>
                <a:cubicBezTo>
                  <a:pt x="366823" y="1974113"/>
                  <a:pt x="331381" y="2016643"/>
                  <a:pt x="310116" y="2041452"/>
                </a:cubicBezTo>
                <a:cubicBezTo>
                  <a:pt x="288851" y="2066261"/>
                  <a:pt x="217967" y="2071577"/>
                  <a:pt x="214423" y="2094614"/>
                </a:cubicBezTo>
                <a:cubicBezTo>
                  <a:pt x="210879" y="2117651"/>
                  <a:pt x="285307" y="2138917"/>
                  <a:pt x="288851" y="2179675"/>
                </a:cubicBezTo>
                <a:cubicBezTo>
                  <a:pt x="292395" y="2220433"/>
                  <a:pt x="264041" y="2279798"/>
                  <a:pt x="235688" y="2339163"/>
                </a:cubicBezTo>
              </a:path>
            </a:pathLst>
          </a:custGeom>
          <a:noFill/>
          <a:ln w="38100" cap="flat" cmpd="sng" algn="ctr">
            <a:solidFill>
              <a:srgbClr val="FF00FF"/>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9" name="Freeform 28"/>
          <p:cNvSpPr/>
          <p:nvPr/>
        </p:nvSpPr>
        <p:spPr bwMode="auto">
          <a:xfrm>
            <a:off x="6260805" y="2923953"/>
            <a:ext cx="412897" cy="1775638"/>
          </a:xfrm>
          <a:custGeom>
            <a:avLst/>
            <a:gdLst>
              <a:gd name="connsiteX0" fmla="*/ 193158 w 412897"/>
              <a:gd name="connsiteY0" fmla="*/ 1775638 h 1775638"/>
              <a:gd name="connsiteX1" fmla="*/ 150628 w 412897"/>
              <a:gd name="connsiteY1" fmla="*/ 1701210 h 1775638"/>
              <a:gd name="connsiteX2" fmla="*/ 161260 w 412897"/>
              <a:gd name="connsiteY2" fmla="*/ 1626782 h 1775638"/>
              <a:gd name="connsiteX3" fmla="*/ 256953 w 412897"/>
              <a:gd name="connsiteY3" fmla="*/ 1562987 h 1775638"/>
              <a:gd name="connsiteX4" fmla="*/ 97465 w 412897"/>
              <a:gd name="connsiteY4" fmla="*/ 1467294 h 1775638"/>
              <a:gd name="connsiteX5" fmla="*/ 139995 w 412897"/>
              <a:gd name="connsiteY5" fmla="*/ 1403498 h 1775638"/>
              <a:gd name="connsiteX6" fmla="*/ 225055 w 412897"/>
              <a:gd name="connsiteY6" fmla="*/ 1350335 h 1775638"/>
              <a:gd name="connsiteX7" fmla="*/ 310116 w 412897"/>
              <a:gd name="connsiteY7" fmla="*/ 1180214 h 1775638"/>
              <a:gd name="connsiteX8" fmla="*/ 182525 w 412897"/>
              <a:gd name="connsiteY8" fmla="*/ 1190847 h 1775638"/>
              <a:gd name="connsiteX9" fmla="*/ 150628 w 412897"/>
              <a:gd name="connsiteY9" fmla="*/ 1127052 h 1775638"/>
              <a:gd name="connsiteX10" fmla="*/ 278218 w 412897"/>
              <a:gd name="connsiteY10" fmla="*/ 1063256 h 1775638"/>
              <a:gd name="connsiteX11" fmla="*/ 278218 w 412897"/>
              <a:gd name="connsiteY11" fmla="*/ 1010094 h 1775638"/>
              <a:gd name="connsiteX12" fmla="*/ 193158 w 412897"/>
              <a:gd name="connsiteY12" fmla="*/ 967563 h 1775638"/>
              <a:gd name="connsiteX13" fmla="*/ 246321 w 412897"/>
              <a:gd name="connsiteY13" fmla="*/ 871870 h 1775638"/>
              <a:gd name="connsiteX14" fmla="*/ 395176 w 412897"/>
              <a:gd name="connsiteY14" fmla="*/ 786810 h 1775638"/>
              <a:gd name="connsiteX15" fmla="*/ 352646 w 412897"/>
              <a:gd name="connsiteY15" fmla="*/ 765545 h 1775638"/>
              <a:gd name="connsiteX16" fmla="*/ 214423 w 412897"/>
              <a:gd name="connsiteY16" fmla="*/ 733647 h 1775638"/>
              <a:gd name="connsiteX17" fmla="*/ 86832 w 412897"/>
              <a:gd name="connsiteY17" fmla="*/ 754912 h 1775638"/>
              <a:gd name="connsiteX18" fmla="*/ 65567 w 412897"/>
              <a:gd name="connsiteY18" fmla="*/ 669852 h 1775638"/>
              <a:gd name="connsiteX19" fmla="*/ 161260 w 412897"/>
              <a:gd name="connsiteY19" fmla="*/ 552894 h 1775638"/>
              <a:gd name="connsiteX20" fmla="*/ 33669 w 412897"/>
              <a:gd name="connsiteY20" fmla="*/ 552894 h 1775638"/>
              <a:gd name="connsiteX21" fmla="*/ 54935 w 412897"/>
              <a:gd name="connsiteY21" fmla="*/ 457200 h 1775638"/>
              <a:gd name="connsiteX22" fmla="*/ 12404 w 412897"/>
              <a:gd name="connsiteY22" fmla="*/ 425303 h 1775638"/>
              <a:gd name="connsiteX23" fmla="*/ 12404 w 412897"/>
              <a:gd name="connsiteY23" fmla="*/ 255182 h 1775638"/>
              <a:gd name="connsiteX24" fmla="*/ 1772 w 412897"/>
              <a:gd name="connsiteY24" fmla="*/ 170121 h 1775638"/>
              <a:gd name="connsiteX25" fmla="*/ 1772 w 412897"/>
              <a:gd name="connsiteY25" fmla="*/ 0 h 1775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12897" h="1775638">
                <a:moveTo>
                  <a:pt x="193158" y="1775638"/>
                </a:moveTo>
                <a:cubicBezTo>
                  <a:pt x="174551" y="1750828"/>
                  <a:pt x="155944" y="1726019"/>
                  <a:pt x="150628" y="1701210"/>
                </a:cubicBezTo>
                <a:cubicBezTo>
                  <a:pt x="145312" y="1676401"/>
                  <a:pt x="143539" y="1649819"/>
                  <a:pt x="161260" y="1626782"/>
                </a:cubicBezTo>
                <a:cubicBezTo>
                  <a:pt x="178981" y="1603745"/>
                  <a:pt x="267586" y="1589568"/>
                  <a:pt x="256953" y="1562987"/>
                </a:cubicBezTo>
                <a:cubicBezTo>
                  <a:pt x="246321" y="1536406"/>
                  <a:pt x="116958" y="1493876"/>
                  <a:pt x="97465" y="1467294"/>
                </a:cubicBezTo>
                <a:cubicBezTo>
                  <a:pt x="77972" y="1440713"/>
                  <a:pt x="118730" y="1422991"/>
                  <a:pt x="139995" y="1403498"/>
                </a:cubicBezTo>
                <a:cubicBezTo>
                  <a:pt x="161260" y="1384005"/>
                  <a:pt x="196702" y="1387549"/>
                  <a:pt x="225055" y="1350335"/>
                </a:cubicBezTo>
                <a:cubicBezTo>
                  <a:pt x="253408" y="1313121"/>
                  <a:pt x="317204" y="1206795"/>
                  <a:pt x="310116" y="1180214"/>
                </a:cubicBezTo>
                <a:cubicBezTo>
                  <a:pt x="303028" y="1153633"/>
                  <a:pt x="209106" y="1199707"/>
                  <a:pt x="182525" y="1190847"/>
                </a:cubicBezTo>
                <a:cubicBezTo>
                  <a:pt x="155944" y="1181987"/>
                  <a:pt x="134679" y="1148317"/>
                  <a:pt x="150628" y="1127052"/>
                </a:cubicBezTo>
                <a:cubicBezTo>
                  <a:pt x="166577" y="1105787"/>
                  <a:pt x="256953" y="1082749"/>
                  <a:pt x="278218" y="1063256"/>
                </a:cubicBezTo>
                <a:cubicBezTo>
                  <a:pt x="299483" y="1043763"/>
                  <a:pt x="292395" y="1026043"/>
                  <a:pt x="278218" y="1010094"/>
                </a:cubicBezTo>
                <a:cubicBezTo>
                  <a:pt x="264041" y="994145"/>
                  <a:pt x="198474" y="990600"/>
                  <a:pt x="193158" y="967563"/>
                </a:cubicBezTo>
                <a:cubicBezTo>
                  <a:pt x="187842" y="944526"/>
                  <a:pt x="212651" y="901995"/>
                  <a:pt x="246321" y="871870"/>
                </a:cubicBezTo>
                <a:cubicBezTo>
                  <a:pt x="279991" y="841745"/>
                  <a:pt x="377455" y="804531"/>
                  <a:pt x="395176" y="786810"/>
                </a:cubicBezTo>
                <a:cubicBezTo>
                  <a:pt x="412897" y="769089"/>
                  <a:pt x="382772" y="774406"/>
                  <a:pt x="352646" y="765545"/>
                </a:cubicBezTo>
                <a:cubicBezTo>
                  <a:pt x="322521" y="756685"/>
                  <a:pt x="258725" y="735419"/>
                  <a:pt x="214423" y="733647"/>
                </a:cubicBezTo>
                <a:cubicBezTo>
                  <a:pt x="170121" y="731875"/>
                  <a:pt x="111641" y="765544"/>
                  <a:pt x="86832" y="754912"/>
                </a:cubicBezTo>
                <a:cubicBezTo>
                  <a:pt x="62023" y="744280"/>
                  <a:pt x="53162" y="703522"/>
                  <a:pt x="65567" y="669852"/>
                </a:cubicBezTo>
                <a:cubicBezTo>
                  <a:pt x="77972" y="636182"/>
                  <a:pt x="166576" y="572387"/>
                  <a:pt x="161260" y="552894"/>
                </a:cubicBezTo>
                <a:cubicBezTo>
                  <a:pt x="155944" y="533401"/>
                  <a:pt x="51390" y="568843"/>
                  <a:pt x="33669" y="552894"/>
                </a:cubicBezTo>
                <a:cubicBezTo>
                  <a:pt x="15948" y="536945"/>
                  <a:pt x="58479" y="478465"/>
                  <a:pt x="54935" y="457200"/>
                </a:cubicBezTo>
                <a:cubicBezTo>
                  <a:pt x="51391" y="435935"/>
                  <a:pt x="19492" y="458973"/>
                  <a:pt x="12404" y="425303"/>
                </a:cubicBezTo>
                <a:cubicBezTo>
                  <a:pt x="5316" y="391633"/>
                  <a:pt x="14176" y="297712"/>
                  <a:pt x="12404" y="255182"/>
                </a:cubicBezTo>
                <a:cubicBezTo>
                  <a:pt x="10632" y="212652"/>
                  <a:pt x="3544" y="212651"/>
                  <a:pt x="1772" y="170121"/>
                </a:cubicBezTo>
                <a:cubicBezTo>
                  <a:pt x="0" y="127591"/>
                  <a:pt x="886" y="63795"/>
                  <a:pt x="1772" y="0"/>
                </a:cubicBezTo>
              </a:path>
            </a:pathLst>
          </a:custGeom>
          <a:noFill/>
          <a:ln w="38100" cap="flat" cmpd="sng" algn="ctr">
            <a:solidFill>
              <a:srgbClr val="FF00FF"/>
            </a:solidFill>
            <a:prstDash val="solid"/>
            <a:round/>
            <a:headEnd type="none" w="med" len="me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7" name="Freeform 16"/>
          <p:cNvSpPr/>
          <p:nvPr/>
        </p:nvSpPr>
        <p:spPr bwMode="auto">
          <a:xfrm>
            <a:off x="5114758" y="3834063"/>
            <a:ext cx="417094" cy="2197769"/>
          </a:xfrm>
          <a:custGeom>
            <a:avLst/>
            <a:gdLst>
              <a:gd name="connsiteX0" fmla="*/ 66842 w 417094"/>
              <a:gd name="connsiteY0" fmla="*/ 0 h 2197769"/>
              <a:gd name="connsiteX1" fmla="*/ 34758 w 417094"/>
              <a:gd name="connsiteY1" fmla="*/ 128337 h 2197769"/>
              <a:gd name="connsiteX2" fmla="*/ 98926 w 417094"/>
              <a:gd name="connsiteY2" fmla="*/ 144379 h 2197769"/>
              <a:gd name="connsiteX3" fmla="*/ 98926 w 417094"/>
              <a:gd name="connsiteY3" fmla="*/ 192505 h 2197769"/>
              <a:gd name="connsiteX4" fmla="*/ 82884 w 417094"/>
              <a:gd name="connsiteY4" fmla="*/ 256674 h 2197769"/>
              <a:gd name="connsiteX5" fmla="*/ 131010 w 417094"/>
              <a:gd name="connsiteY5" fmla="*/ 352926 h 2197769"/>
              <a:gd name="connsiteX6" fmla="*/ 275389 w 417094"/>
              <a:gd name="connsiteY6" fmla="*/ 561474 h 2197769"/>
              <a:gd name="connsiteX7" fmla="*/ 227263 w 417094"/>
              <a:gd name="connsiteY7" fmla="*/ 641684 h 2197769"/>
              <a:gd name="connsiteX8" fmla="*/ 114968 w 417094"/>
              <a:gd name="connsiteY8" fmla="*/ 705853 h 2197769"/>
              <a:gd name="connsiteX9" fmla="*/ 66842 w 417094"/>
              <a:gd name="connsiteY9" fmla="*/ 802105 h 2197769"/>
              <a:gd name="connsiteX10" fmla="*/ 82884 w 417094"/>
              <a:gd name="connsiteY10" fmla="*/ 914400 h 2197769"/>
              <a:gd name="connsiteX11" fmla="*/ 355600 w 417094"/>
              <a:gd name="connsiteY11" fmla="*/ 978569 h 2197769"/>
              <a:gd name="connsiteX12" fmla="*/ 163095 w 417094"/>
              <a:gd name="connsiteY12" fmla="*/ 1058779 h 2197769"/>
              <a:gd name="connsiteX13" fmla="*/ 2674 w 417094"/>
              <a:gd name="connsiteY13" fmla="*/ 1155032 h 2197769"/>
              <a:gd name="connsiteX14" fmla="*/ 147053 w 417094"/>
              <a:gd name="connsiteY14" fmla="*/ 1155032 h 2197769"/>
              <a:gd name="connsiteX15" fmla="*/ 211221 w 417094"/>
              <a:gd name="connsiteY15" fmla="*/ 1251284 h 2197769"/>
              <a:gd name="connsiteX16" fmla="*/ 114968 w 417094"/>
              <a:gd name="connsiteY16" fmla="*/ 1299411 h 2197769"/>
              <a:gd name="connsiteX17" fmla="*/ 131010 w 417094"/>
              <a:gd name="connsiteY17" fmla="*/ 1379621 h 2197769"/>
              <a:gd name="connsiteX18" fmla="*/ 403726 w 417094"/>
              <a:gd name="connsiteY18" fmla="*/ 1459832 h 2197769"/>
              <a:gd name="connsiteX19" fmla="*/ 211221 w 417094"/>
              <a:gd name="connsiteY19" fmla="*/ 1524000 h 2197769"/>
              <a:gd name="connsiteX20" fmla="*/ 227263 w 417094"/>
              <a:gd name="connsiteY20" fmla="*/ 1620253 h 2197769"/>
              <a:gd name="connsiteX21" fmla="*/ 323516 w 417094"/>
              <a:gd name="connsiteY21" fmla="*/ 1620253 h 2197769"/>
              <a:gd name="connsiteX22" fmla="*/ 259347 w 417094"/>
              <a:gd name="connsiteY22" fmla="*/ 1812758 h 2197769"/>
              <a:gd name="connsiteX23" fmla="*/ 195179 w 417094"/>
              <a:gd name="connsiteY23" fmla="*/ 1844842 h 2197769"/>
              <a:gd name="connsiteX24" fmla="*/ 323516 w 417094"/>
              <a:gd name="connsiteY24" fmla="*/ 1957137 h 2197769"/>
              <a:gd name="connsiteX25" fmla="*/ 323516 w 417094"/>
              <a:gd name="connsiteY25" fmla="*/ 1941095 h 2197769"/>
              <a:gd name="connsiteX26" fmla="*/ 195179 w 417094"/>
              <a:gd name="connsiteY26" fmla="*/ 2069432 h 2197769"/>
              <a:gd name="connsiteX27" fmla="*/ 211221 w 417094"/>
              <a:gd name="connsiteY27" fmla="*/ 2101516 h 2197769"/>
              <a:gd name="connsiteX28" fmla="*/ 339558 w 417094"/>
              <a:gd name="connsiteY28" fmla="*/ 2197769 h 219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17094" h="2197769">
                <a:moveTo>
                  <a:pt x="66842" y="0"/>
                </a:moveTo>
                <a:cubicBezTo>
                  <a:pt x="48126" y="52137"/>
                  <a:pt x="29411" y="104274"/>
                  <a:pt x="34758" y="128337"/>
                </a:cubicBezTo>
                <a:cubicBezTo>
                  <a:pt x="40105" y="152400"/>
                  <a:pt x="88231" y="133684"/>
                  <a:pt x="98926" y="144379"/>
                </a:cubicBezTo>
                <a:cubicBezTo>
                  <a:pt x="109621" y="155074"/>
                  <a:pt x="101600" y="173789"/>
                  <a:pt x="98926" y="192505"/>
                </a:cubicBezTo>
                <a:cubicBezTo>
                  <a:pt x="96252" y="211221"/>
                  <a:pt x="77537" y="229937"/>
                  <a:pt x="82884" y="256674"/>
                </a:cubicBezTo>
                <a:cubicBezTo>
                  <a:pt x="88231" y="283411"/>
                  <a:pt x="98926" y="302126"/>
                  <a:pt x="131010" y="352926"/>
                </a:cubicBezTo>
                <a:cubicBezTo>
                  <a:pt x="163094" y="403726"/>
                  <a:pt x="259347" y="513348"/>
                  <a:pt x="275389" y="561474"/>
                </a:cubicBezTo>
                <a:cubicBezTo>
                  <a:pt x="291431" y="609600"/>
                  <a:pt x="254000" y="617621"/>
                  <a:pt x="227263" y="641684"/>
                </a:cubicBezTo>
                <a:cubicBezTo>
                  <a:pt x="200526" y="665747"/>
                  <a:pt x="141705" y="679116"/>
                  <a:pt x="114968" y="705853"/>
                </a:cubicBezTo>
                <a:cubicBezTo>
                  <a:pt x="88231" y="732590"/>
                  <a:pt x="72189" y="767347"/>
                  <a:pt x="66842" y="802105"/>
                </a:cubicBezTo>
                <a:cubicBezTo>
                  <a:pt x="61495" y="836863"/>
                  <a:pt x="34758" y="884989"/>
                  <a:pt x="82884" y="914400"/>
                </a:cubicBezTo>
                <a:cubicBezTo>
                  <a:pt x="131010" y="943811"/>
                  <a:pt x="342232" y="954506"/>
                  <a:pt x="355600" y="978569"/>
                </a:cubicBezTo>
                <a:cubicBezTo>
                  <a:pt x="368968" y="1002632"/>
                  <a:pt x="221916" y="1029368"/>
                  <a:pt x="163095" y="1058779"/>
                </a:cubicBezTo>
                <a:cubicBezTo>
                  <a:pt x="104274" y="1088190"/>
                  <a:pt x="5348" y="1138990"/>
                  <a:pt x="2674" y="1155032"/>
                </a:cubicBezTo>
                <a:cubicBezTo>
                  <a:pt x="0" y="1171074"/>
                  <a:pt x="112295" y="1138990"/>
                  <a:pt x="147053" y="1155032"/>
                </a:cubicBezTo>
                <a:cubicBezTo>
                  <a:pt x="181811" y="1171074"/>
                  <a:pt x="216568" y="1227221"/>
                  <a:pt x="211221" y="1251284"/>
                </a:cubicBezTo>
                <a:cubicBezTo>
                  <a:pt x="205874" y="1275347"/>
                  <a:pt x="128336" y="1278022"/>
                  <a:pt x="114968" y="1299411"/>
                </a:cubicBezTo>
                <a:cubicBezTo>
                  <a:pt x="101600" y="1320800"/>
                  <a:pt x="82884" y="1352884"/>
                  <a:pt x="131010" y="1379621"/>
                </a:cubicBezTo>
                <a:cubicBezTo>
                  <a:pt x="179136" y="1406358"/>
                  <a:pt x="390358" y="1435769"/>
                  <a:pt x="403726" y="1459832"/>
                </a:cubicBezTo>
                <a:cubicBezTo>
                  <a:pt x="417094" y="1483895"/>
                  <a:pt x="240632" y="1497263"/>
                  <a:pt x="211221" y="1524000"/>
                </a:cubicBezTo>
                <a:cubicBezTo>
                  <a:pt x="181810" y="1550737"/>
                  <a:pt x="208547" y="1604211"/>
                  <a:pt x="227263" y="1620253"/>
                </a:cubicBezTo>
                <a:cubicBezTo>
                  <a:pt x="245979" y="1636295"/>
                  <a:pt x="318169" y="1588169"/>
                  <a:pt x="323516" y="1620253"/>
                </a:cubicBezTo>
                <a:cubicBezTo>
                  <a:pt x="328863" y="1652337"/>
                  <a:pt x="280736" y="1775327"/>
                  <a:pt x="259347" y="1812758"/>
                </a:cubicBezTo>
                <a:cubicBezTo>
                  <a:pt x="237958" y="1850189"/>
                  <a:pt x="184484" y="1820779"/>
                  <a:pt x="195179" y="1844842"/>
                </a:cubicBezTo>
                <a:cubicBezTo>
                  <a:pt x="205874" y="1868905"/>
                  <a:pt x="302127" y="1941095"/>
                  <a:pt x="323516" y="1957137"/>
                </a:cubicBezTo>
                <a:cubicBezTo>
                  <a:pt x="344906" y="1973179"/>
                  <a:pt x="344905" y="1922379"/>
                  <a:pt x="323516" y="1941095"/>
                </a:cubicBezTo>
                <a:cubicBezTo>
                  <a:pt x="302127" y="1959811"/>
                  <a:pt x="213895" y="2042695"/>
                  <a:pt x="195179" y="2069432"/>
                </a:cubicBezTo>
                <a:cubicBezTo>
                  <a:pt x="176463" y="2096169"/>
                  <a:pt x="187158" y="2080127"/>
                  <a:pt x="211221" y="2101516"/>
                </a:cubicBezTo>
                <a:cubicBezTo>
                  <a:pt x="235284" y="2122906"/>
                  <a:pt x="287421" y="2160337"/>
                  <a:pt x="339558" y="2197769"/>
                </a:cubicBezTo>
              </a:path>
            </a:pathLst>
          </a:custGeom>
          <a:noFill/>
          <a:ln w="38100" cap="flat" cmpd="sng" algn="ctr">
            <a:solidFill>
              <a:srgbClr val="FF00FF"/>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8" name="TextBox 27"/>
          <p:cNvSpPr txBox="1"/>
          <p:nvPr/>
        </p:nvSpPr>
        <p:spPr>
          <a:xfrm>
            <a:off x="4558966" y="3400425"/>
            <a:ext cx="604653" cy="307777"/>
          </a:xfrm>
          <a:prstGeom prst="rect">
            <a:avLst/>
          </a:prstGeom>
          <a:noFill/>
        </p:spPr>
        <p:txBody>
          <a:bodyPr wrap="none" rtlCol="0">
            <a:spAutoFit/>
          </a:bodyPr>
          <a:lstStyle/>
          <a:p>
            <a:r>
              <a:rPr lang="en-US" sz="1400" dirty="0" smtClean="0">
                <a:solidFill>
                  <a:schemeClr val="bg1"/>
                </a:solidFill>
                <a:latin typeface="Arial Black" pitchFamily="34" charset="0"/>
              </a:rPr>
              <a:t>50%</a:t>
            </a:r>
            <a:endParaRPr lang="en-US" sz="1400" dirty="0">
              <a:solidFill>
                <a:schemeClr val="bg1"/>
              </a:solidFill>
              <a:latin typeface="Arial Black" pitchFamily="34" charset="0"/>
            </a:endParaRPr>
          </a:p>
        </p:txBody>
      </p:sp>
      <p:sp>
        <p:nvSpPr>
          <p:cNvPr id="31" name="TextBox 30"/>
          <p:cNvSpPr txBox="1"/>
          <p:nvPr/>
        </p:nvSpPr>
        <p:spPr>
          <a:xfrm>
            <a:off x="5168566" y="3400425"/>
            <a:ext cx="604653" cy="307777"/>
          </a:xfrm>
          <a:prstGeom prst="rect">
            <a:avLst/>
          </a:prstGeom>
          <a:noFill/>
        </p:spPr>
        <p:txBody>
          <a:bodyPr wrap="none" rtlCol="0">
            <a:spAutoFit/>
          </a:bodyPr>
          <a:lstStyle/>
          <a:p>
            <a:r>
              <a:rPr lang="en-US" sz="1400" dirty="0" smtClean="0">
                <a:solidFill>
                  <a:schemeClr val="bg1"/>
                </a:solidFill>
                <a:latin typeface="Arial Black" pitchFamily="34" charset="0"/>
              </a:rPr>
              <a:t>50%</a:t>
            </a:r>
            <a:endParaRPr lang="en-US" sz="1400" dirty="0">
              <a:solidFill>
                <a:schemeClr val="bg1"/>
              </a:solidFill>
              <a:latin typeface="Arial Black"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3000"/>
                                        <p:tgtEl>
                                          <p:spTgt spid="26"/>
                                        </p:tgtEl>
                                      </p:cBhvr>
                                    </p:animEffect>
                                  </p:childTnLst>
                                </p:cTn>
                              </p:par>
                            </p:childTnLst>
                          </p:cTn>
                        </p:par>
                        <p:par>
                          <p:cTn id="8" fill="hold">
                            <p:stCondLst>
                              <p:cond delay="3000"/>
                            </p:stCondLst>
                            <p:childTnLst>
                              <p:par>
                                <p:cTn id="9" presetID="22" presetClass="entr" presetSubtype="4"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down)">
                                      <p:cBhvr>
                                        <p:cTn id="16" dur="3000"/>
                                        <p:tgtEl>
                                          <p:spTgt spid="29"/>
                                        </p:tgtEl>
                                      </p:cBhvr>
                                    </p:animEffect>
                                  </p:childTnLst>
                                </p:cTn>
                              </p:par>
                            </p:childTnLst>
                          </p:cTn>
                        </p:par>
                        <p:par>
                          <p:cTn id="17" fill="hold">
                            <p:stCondLst>
                              <p:cond delay="3000"/>
                            </p:stCondLst>
                            <p:childTnLst>
                              <p:par>
                                <p:cTn id="18" presetID="22" presetClass="entr" presetSubtype="4"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down)">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30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down)">
                                      <p:cBhvr>
                                        <p:cTn id="30" dur="500"/>
                                        <p:tgtEl>
                                          <p:spTgt spid="36"/>
                                        </p:tgtEl>
                                      </p:cBhvr>
                                    </p:animEffect>
                                  </p:childTnLst>
                                </p:cTn>
                              </p:par>
                            </p:childTnLst>
                          </p:cTn>
                        </p:par>
                        <p:par>
                          <p:cTn id="31" fill="hold">
                            <p:stCondLst>
                              <p:cond delay="500"/>
                            </p:stCondLst>
                            <p:childTnLst>
                              <p:par>
                                <p:cTn id="32" presetID="9" presetClass="entr" presetSubtype="0"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dissolve">
                                      <p:cBhvr>
                                        <p:cTn id="34" dur="500"/>
                                        <p:tgtEl>
                                          <p:spTgt spid="28"/>
                                        </p:tgtEl>
                                      </p:cBhvr>
                                    </p:animEffect>
                                  </p:childTnLst>
                                </p:cTn>
                              </p:par>
                            </p:childTnLst>
                          </p:cTn>
                        </p:par>
                        <p:par>
                          <p:cTn id="35" fill="hold">
                            <p:stCondLst>
                              <p:cond delay="1000"/>
                            </p:stCondLst>
                            <p:childTnLst>
                              <p:par>
                                <p:cTn id="36" presetID="9" presetClass="entr" presetSubtype="0"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dissolve">
                                      <p:cBhvr>
                                        <p:cTn id="3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17" grpId="0" animBg="1"/>
      <p:bldP spid="28" grpId="0"/>
      <p:bldP spid="31" grpId="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24971</TotalTime>
  <Words>1287</Words>
  <Application>Microsoft Macintosh PowerPoint</Application>
  <PresentationFormat>On-screen Show (4:3)</PresentationFormat>
  <Paragraphs>105</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Default Design</vt:lpstr>
      <vt:lpstr>Exercise 3</vt:lpstr>
      <vt:lpstr>Introduction</vt:lpstr>
      <vt:lpstr>Introduction</vt:lpstr>
      <vt:lpstr>Index Map</vt:lpstr>
      <vt:lpstr>Interpreted EODs</vt:lpstr>
      <vt:lpstr>Structural Traps</vt:lpstr>
      <vt:lpstr>HC Generation Map</vt:lpstr>
      <vt:lpstr>HC Migration Map</vt:lpstr>
      <vt:lpstr>HC Migration from Seismic Data</vt:lpstr>
      <vt:lpstr>Your Task</vt:lpstr>
      <vt:lpstr>Suggestion</vt:lpstr>
      <vt:lpstr>Exercise 3</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172</cp:revision>
  <cp:lastPrinted>2001-11-26T19:56:19Z</cp:lastPrinted>
  <dcterms:created xsi:type="dcterms:W3CDTF">2001-11-20T13:29:42Z</dcterms:created>
  <dcterms:modified xsi:type="dcterms:W3CDTF">2015-03-24T21:21:09Z</dcterms:modified>
</cp:coreProperties>
</file>