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oleObject1.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2"/>
  </p:notesMasterIdLst>
  <p:handoutMasterIdLst>
    <p:handoutMasterId r:id="rId23"/>
  </p:handoutMasterIdLst>
  <p:sldIdLst>
    <p:sldId id="309" r:id="rId2"/>
    <p:sldId id="351" r:id="rId3"/>
    <p:sldId id="352" r:id="rId4"/>
    <p:sldId id="353" r:id="rId5"/>
    <p:sldId id="354" r:id="rId6"/>
    <p:sldId id="355" r:id="rId7"/>
    <p:sldId id="356" r:id="rId8"/>
    <p:sldId id="357" r:id="rId9"/>
    <p:sldId id="358" r:id="rId10"/>
    <p:sldId id="359" r:id="rId11"/>
    <p:sldId id="360" r:id="rId12"/>
    <p:sldId id="361" r:id="rId13"/>
    <p:sldId id="362" r:id="rId14"/>
    <p:sldId id="363" r:id="rId15"/>
    <p:sldId id="364" r:id="rId16"/>
    <p:sldId id="365" r:id="rId17"/>
    <p:sldId id="366" r:id="rId18"/>
    <p:sldId id="367" r:id="rId19"/>
    <p:sldId id="392" r:id="rId20"/>
    <p:sldId id="349" r:id="rId21"/>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725">
          <p15:clr>
            <a:srgbClr val="A4A3A4"/>
          </p15:clr>
        </p15:guide>
        <p15:guide id="2" pos="2880">
          <p15:clr>
            <a:srgbClr val="A4A3A4"/>
          </p15:clr>
        </p15:guide>
      </p15:sldGuideLst>
    </p:ext>
    <p:ext uri="{2D200454-40CA-4A62-9FC3-DE9A4176ACB9}">
      <p15:notesGuideLst xmlns="" xmlns:p15="http://schemas.microsoft.com/office/powerpoint/2012/main">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FFFF"/>
    <a:srgbClr val="008000"/>
    <a:srgbClr val="FF00FF"/>
    <a:srgbClr val="FF0066"/>
    <a:srgbClr val="CC00FF"/>
    <a:srgbClr val="FF6600"/>
    <a:srgbClr val="CFEFFD"/>
    <a:srgbClr val="9900CC"/>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336" autoAdjust="0"/>
  </p:normalViewPr>
  <p:slideViewPr>
    <p:cSldViewPr snapToGrid="0">
      <p:cViewPr>
        <p:scale>
          <a:sx n="59" d="100"/>
          <a:sy n="59" d="100"/>
        </p:scale>
        <p:origin x="-1392" y="208"/>
      </p:cViewPr>
      <p:guideLst>
        <p:guide orient="horz" pos="72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5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6F88FD35-63DA-472B-B904-E7065C5FDC1A}" type="slidenum">
              <a:rPr lang="en-US" altLang="en-US"/>
              <a:pPr>
                <a:defRPr/>
              </a:pPr>
              <a:t>‹#›</a:t>
            </a:fld>
            <a:endParaRPr lang="en-US" altLang="en-US" dirty="0"/>
          </a:p>
        </p:txBody>
      </p:sp>
    </p:spTree>
    <p:extLst>
      <p:ext uri="{BB962C8B-B14F-4D97-AF65-F5344CB8AC3E}">
        <p14:creationId xmlns:p14="http://schemas.microsoft.com/office/powerpoint/2010/main" val="13571124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1508"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333E23A1-C474-4187-8394-A9B78FAB95E5}" type="slidenum">
              <a:rPr lang="en-US" altLang="en-US"/>
              <a:pPr>
                <a:defRPr/>
              </a:pPr>
              <a:t>‹#›</a:t>
            </a:fld>
            <a:endParaRPr lang="en-US" altLang="en-US" dirty="0"/>
          </a:p>
        </p:txBody>
      </p:sp>
    </p:spTree>
    <p:extLst>
      <p:ext uri="{BB962C8B-B14F-4D97-AF65-F5344CB8AC3E}">
        <p14:creationId xmlns:p14="http://schemas.microsoft.com/office/powerpoint/2010/main" val="12428993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a:t>
            </a:fld>
            <a:endParaRPr lang="en-US" altLang="en-US" dirty="0"/>
          </a:p>
        </p:txBody>
      </p:sp>
    </p:spTree>
    <p:extLst>
      <p:ext uri="{BB962C8B-B14F-4D97-AF65-F5344CB8AC3E}">
        <p14:creationId xmlns:p14="http://schemas.microsoft.com/office/powerpoint/2010/main" val="1033172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Well </a:t>
            </a:r>
            <a:r>
              <a:rPr lang="en-US" dirty="0" smtClean="0"/>
              <a:t>cuttings can give us some types of information, but not other types.</a:t>
            </a:r>
            <a:r>
              <a:rPr lang="en-US" baseline="0" dirty="0" smtClean="0"/>
              <a:t> This process is relatively inexpensive, however, the major problem is that there is no control on the depth from which the samples came from, and the samples could be from any zone not cased. </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10</a:t>
            </a:fld>
            <a:endParaRPr lang="en-US" altLang="en-US" dirty="0"/>
          </a:p>
        </p:txBody>
      </p:sp>
    </p:spTree>
    <p:extLst>
      <p:ext uri="{BB962C8B-B14F-4D97-AF65-F5344CB8AC3E}">
        <p14:creationId xmlns:p14="http://schemas.microsoft.com/office/powerpoint/2010/main" val="2506273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explains the definition a well log. </a:t>
            </a:r>
            <a:r>
              <a:rPr lang="en-US" dirty="0" smtClean="0"/>
              <a:t>On </a:t>
            </a:r>
            <a:r>
              <a:rPr lang="en-US" dirty="0" smtClean="0"/>
              <a:t>the left, the drum with wire to lower/raise logging tools is shown. Note</a:t>
            </a:r>
            <a:r>
              <a:rPr lang="en-US" baseline="0" dirty="0" smtClean="0"/>
              <a:t> that t</a:t>
            </a:r>
            <a:r>
              <a:rPr lang="en-US" dirty="0" smtClean="0"/>
              <a:t>here is also an instrument hut for the operator.</a:t>
            </a:r>
            <a:r>
              <a:rPr lang="en-US" baseline="0" dirty="0" smtClean="0"/>
              <a:t> </a:t>
            </a:r>
            <a:r>
              <a:rPr lang="en-US" dirty="0" smtClean="0"/>
              <a:t>On the right is an example of the output – a well log.</a:t>
            </a:r>
            <a:r>
              <a:rPr lang="en-US" baseline="0" dirty="0" smtClean="0"/>
              <a:t> </a:t>
            </a:r>
            <a:r>
              <a:rPr lang="en-US" dirty="0" smtClean="0"/>
              <a:t>Three measurements are shown in the well log: 1)</a:t>
            </a:r>
            <a:r>
              <a:rPr lang="en-US" baseline="0" dirty="0" smtClean="0"/>
              <a:t> </a:t>
            </a:r>
            <a:r>
              <a:rPr lang="en-US" dirty="0" smtClean="0"/>
              <a:t>Gamma ray which detects natural radiation. </a:t>
            </a:r>
            <a:r>
              <a:rPr lang="en-US" dirty="0" smtClean="0"/>
              <a:t>For</a:t>
            </a:r>
            <a:r>
              <a:rPr lang="en-US" baseline="0" dirty="0" smtClean="0"/>
              <a:t> example, </a:t>
            </a:r>
            <a:r>
              <a:rPr lang="en-US" baseline="0" dirty="0" err="1" smtClean="0"/>
              <a:t>s</a:t>
            </a:r>
            <a:r>
              <a:rPr lang="en-US" dirty="0" err="1" smtClean="0"/>
              <a:t>hales</a:t>
            </a:r>
            <a:r>
              <a:rPr lang="en-US" dirty="0" smtClean="0"/>
              <a:t> </a:t>
            </a:r>
            <a:r>
              <a:rPr lang="en-US" dirty="0" smtClean="0"/>
              <a:t>give higher values than silts or sands;</a:t>
            </a:r>
            <a:r>
              <a:rPr lang="en-US" baseline="0" dirty="0" smtClean="0"/>
              <a:t> </a:t>
            </a:r>
            <a:r>
              <a:rPr lang="en-US" dirty="0" smtClean="0"/>
              <a:t>2) </a:t>
            </a:r>
            <a:r>
              <a:rPr lang="en-US" dirty="0" smtClean="0"/>
              <a:t>Resistivity</a:t>
            </a:r>
            <a:r>
              <a:rPr lang="en-US" dirty="0" smtClean="0"/>
              <a:t>, which is high for HC-bearing zones;</a:t>
            </a:r>
            <a:r>
              <a:rPr lang="en-US" baseline="0" dirty="0" smtClean="0"/>
              <a:t> </a:t>
            </a:r>
            <a:r>
              <a:rPr lang="en-US" baseline="0" dirty="0" smtClean="0"/>
              <a:t>and 3</a:t>
            </a:r>
            <a:r>
              <a:rPr lang="en-US" baseline="0" dirty="0" smtClean="0"/>
              <a:t>)</a:t>
            </a:r>
            <a:r>
              <a:rPr lang="en-US" dirty="0" smtClean="0"/>
              <a:t> Density of the rock formation (e.g., gm/cc)</a:t>
            </a:r>
            <a:r>
              <a:rPr lang="en-US" dirty="0"/>
              <a:t>.</a:t>
            </a:r>
            <a:endParaRPr lang="en-US" dirty="0" smtClean="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11</a:t>
            </a:fld>
            <a:endParaRPr lang="en-US" altLang="en-US" dirty="0"/>
          </a:p>
        </p:txBody>
      </p:sp>
    </p:spTree>
    <p:extLst>
      <p:ext uri="{BB962C8B-B14F-4D97-AF65-F5344CB8AC3E}">
        <p14:creationId xmlns:p14="http://schemas.microsoft.com/office/powerpoint/2010/main" val="3250392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photo showing a variety of </a:t>
            </a:r>
            <a:r>
              <a:rPr lang="en-US" dirty="0" smtClean="0"/>
              <a:t>logging</a:t>
            </a:r>
            <a:r>
              <a:rPr lang="en-US" baseline="0" dirty="0" smtClean="0"/>
              <a:t> </a:t>
            </a:r>
            <a:r>
              <a:rPr lang="en-US" dirty="0" smtClean="0"/>
              <a:t>tools </a:t>
            </a:r>
            <a:r>
              <a:rPr lang="en-US" dirty="0" smtClean="0"/>
              <a:t>that are available.</a:t>
            </a:r>
            <a:r>
              <a:rPr lang="en-US" baseline="0" dirty="0" smtClean="0"/>
              <a:t> </a:t>
            </a:r>
            <a:r>
              <a:rPr lang="en-US" dirty="0" smtClean="0"/>
              <a:t>Each tool can be lowered into a borehole and take different measurements.</a:t>
            </a:r>
            <a:r>
              <a:rPr lang="en-US" baseline="0" dirty="0" smtClean="0"/>
              <a:t> </a:t>
            </a:r>
            <a:r>
              <a:rPr lang="en-US" dirty="0" smtClean="0"/>
              <a:t>Several tools will be hocked together to comprise one run – or</a:t>
            </a:r>
            <a:r>
              <a:rPr lang="en-US" baseline="0" dirty="0" smtClean="0"/>
              <a:t> trip. </a:t>
            </a:r>
            <a:r>
              <a:rPr lang="en-US" baseline="0" dirty="0" smtClean="0"/>
              <a:t>A drill rig is very expensive, </a:t>
            </a:r>
            <a:r>
              <a:rPr lang="en-US" baseline="0" dirty="0" smtClean="0"/>
              <a:t>about $1 million per day, so we want to minimize the time the </a:t>
            </a:r>
            <a:r>
              <a:rPr lang="en-US" baseline="0" dirty="0" smtClean="0"/>
              <a:t>drill rig </a:t>
            </a:r>
            <a:r>
              <a:rPr lang="en-US" baseline="0" dirty="0" smtClean="0"/>
              <a:t>is “down” during logging.</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12</a:t>
            </a:fld>
            <a:endParaRPr lang="en-US" altLang="en-US" dirty="0"/>
          </a:p>
        </p:txBody>
      </p:sp>
    </p:spTree>
    <p:extLst>
      <p:ext uri="{BB962C8B-B14F-4D97-AF65-F5344CB8AC3E}">
        <p14:creationId xmlns:p14="http://schemas.microsoft.com/office/powerpoint/2010/main" val="1397483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some of the things a well log can measure, with respect to the</a:t>
            </a:r>
            <a:r>
              <a:rPr lang="en-US" baseline="0" dirty="0" smtClean="0"/>
              <a:t> properties of the formation(s)</a:t>
            </a:r>
            <a:r>
              <a:rPr lang="en-US" dirty="0" smtClean="0"/>
              <a:t>.</a:t>
            </a:r>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13</a:t>
            </a:fld>
            <a:endParaRPr lang="en-US" altLang="en-US" dirty="0"/>
          </a:p>
        </p:txBody>
      </p:sp>
    </p:spTree>
    <p:extLst>
      <p:ext uri="{BB962C8B-B14F-4D97-AF65-F5344CB8AC3E}">
        <p14:creationId xmlns:p14="http://schemas.microsoft.com/office/powerpoint/2010/main" val="1085058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also use geophysical methods to provide images</a:t>
            </a:r>
            <a:r>
              <a:rPr lang="en-US" baseline="0" dirty="0" smtClean="0"/>
              <a:t> of the subsurface without drilling a well. All of the equipment is operated at the surface. An analogy is a sonogram, which doctors use to get images inside the body. Sound energy is used to get the picture, like seeing a baby in the womb or your heart without being cut open.</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14</a:t>
            </a:fld>
            <a:endParaRPr lang="en-US" altLang="en-US" dirty="0"/>
          </a:p>
        </p:txBody>
      </p:sp>
    </p:spTree>
    <p:extLst>
      <p:ext uri="{BB962C8B-B14F-4D97-AF65-F5344CB8AC3E}">
        <p14:creationId xmlns:p14="http://schemas.microsoft.com/office/powerpoint/2010/main" val="1131507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main geophysical tool that</a:t>
            </a:r>
            <a:r>
              <a:rPr lang="en-US" baseline="0" dirty="0" smtClean="0"/>
              <a:t> petroleum geologists, geophysicists, and engineers use is se</a:t>
            </a:r>
            <a:r>
              <a:rPr lang="en-US" dirty="0" smtClean="0"/>
              <a:t>ismic data and/or seismic profiles</a:t>
            </a:r>
            <a:r>
              <a:rPr lang="en-US" baseline="0" dirty="0" smtClean="0"/>
              <a:t>. Sound energy is generated at the surface </a:t>
            </a:r>
            <a:r>
              <a:rPr lang="en-US" baseline="0" dirty="0" smtClean="0"/>
              <a:t>by a </a:t>
            </a:r>
            <a:r>
              <a:rPr lang="en-US" baseline="0" dirty="0" err="1" smtClean="0"/>
              <a:t>Vibroseis</a:t>
            </a:r>
            <a:r>
              <a:rPr lang="en-US" baseline="0" dirty="0" smtClean="0"/>
              <a:t> truck for instance, and </a:t>
            </a:r>
            <a:r>
              <a:rPr lang="en-US" baseline="0" dirty="0" smtClean="0"/>
              <a:t>sound waves move down through the earth. Some energy is reflected off the rock layer boundaries and returns to the surface. We have listening devices to capture the reflected energy </a:t>
            </a:r>
            <a:r>
              <a:rPr lang="en-US" baseline="0" dirty="0" smtClean="0"/>
              <a:t>waves. The </a:t>
            </a:r>
            <a:r>
              <a:rPr lang="en-US" baseline="0" dirty="0" smtClean="0"/>
              <a:t>slide animation shows energy propagating down, being partly reflected at the two sediment boundaries.</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15</a:t>
            </a:fld>
            <a:endParaRPr lang="en-US" altLang="en-US" dirty="0"/>
          </a:p>
        </p:txBody>
      </p:sp>
    </p:spTree>
    <p:extLst>
      <p:ext uri="{BB962C8B-B14F-4D97-AF65-F5344CB8AC3E}">
        <p14:creationId xmlns:p14="http://schemas.microsoft.com/office/powerpoint/2010/main" val="3737458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shows what the two listening devices would “hear” for the reflections illustrated on the previous slide. </a:t>
            </a:r>
            <a:r>
              <a:rPr lang="en-US" dirty="0" smtClean="0"/>
              <a:t>The </a:t>
            </a:r>
            <a:r>
              <a:rPr lang="en-US" dirty="0" smtClean="0"/>
              <a:t>two rock boundaries were detected at different times after the </a:t>
            </a:r>
            <a:r>
              <a:rPr lang="en-US" dirty="0" smtClean="0"/>
              <a:t>shot.</a:t>
            </a:r>
            <a:r>
              <a:rPr lang="en-US" baseline="0" dirty="0" smtClean="0"/>
              <a:t> </a:t>
            </a:r>
            <a:r>
              <a:rPr lang="en-US" dirty="0" smtClean="0"/>
              <a:t>This </a:t>
            </a:r>
            <a:r>
              <a:rPr lang="en-US" dirty="0" smtClean="0"/>
              <a:t>is highly simplified, but shows the basic science.</a:t>
            </a:r>
            <a:r>
              <a:rPr lang="en-US" baseline="0" dirty="0" smtClean="0"/>
              <a:t> </a:t>
            </a:r>
            <a:r>
              <a:rPr lang="en-US" dirty="0" smtClean="0"/>
              <a:t>We can build images of the subsurface by</a:t>
            </a:r>
            <a:r>
              <a:rPr lang="en-US" baseline="0" dirty="0" smtClean="0"/>
              <a:t> using many shots (explosions) and many receivers (listening devices) arranged in lines either on land or offshore.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16</a:t>
            </a:fld>
            <a:endParaRPr lang="en-US" altLang="en-US" dirty="0"/>
          </a:p>
        </p:txBody>
      </p:sp>
    </p:spTree>
    <p:extLst>
      <p:ext uri="{BB962C8B-B14F-4D97-AF65-F5344CB8AC3E}">
        <p14:creationId xmlns:p14="http://schemas.microsoft.com/office/powerpoint/2010/main" val="3487493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a:t>
            </a:r>
            <a:r>
              <a:rPr lang="en-US" baseline="0" dirty="0" smtClean="0"/>
              <a:t> some raw data as obtained in the field (upper left). We process the data using super-computers, and obtain subsurface images that can be interpreted in terms of geology and HC possibilities. (Note that slides </a:t>
            </a:r>
            <a:r>
              <a:rPr lang="en-US" baseline="0" dirty="0" smtClean="0"/>
              <a:t>14–17 </a:t>
            </a:r>
            <a:r>
              <a:rPr lang="en-US" baseline="0" dirty="0" smtClean="0"/>
              <a:t>are a preview of Unit 5.)</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17</a:t>
            </a:fld>
            <a:endParaRPr lang="en-US" altLang="en-US" dirty="0"/>
          </a:p>
        </p:txBody>
      </p:sp>
    </p:spTree>
    <p:extLst>
      <p:ext uri="{BB962C8B-B14F-4D97-AF65-F5344CB8AC3E}">
        <p14:creationId xmlns:p14="http://schemas.microsoft.com/office/powerpoint/2010/main" val="2103471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Geophysical data can also include gravity and magnetic data.</a:t>
            </a:r>
            <a:r>
              <a:rPr lang="en-US" baseline="0" dirty="0" smtClean="0"/>
              <a:t> </a:t>
            </a:r>
            <a:r>
              <a:rPr lang="en-US" dirty="0" smtClean="0"/>
              <a:t>We measure the local gravity and magnetic fields either when we collect the seismic data or </a:t>
            </a:r>
            <a:r>
              <a:rPr lang="en-US" dirty="0" smtClean="0"/>
              <a:t>independently.</a:t>
            </a:r>
            <a:r>
              <a:rPr lang="en-US" baseline="0" dirty="0" smtClean="0"/>
              <a:t> </a:t>
            </a:r>
            <a:r>
              <a:rPr lang="en-US" dirty="0" smtClean="0"/>
              <a:t>These</a:t>
            </a:r>
            <a:r>
              <a:rPr lang="en-US" baseline="0" dirty="0" smtClean="0"/>
              <a:t> </a:t>
            </a:r>
            <a:r>
              <a:rPr lang="en-US" baseline="0" dirty="0" smtClean="0"/>
              <a:t>days, we can use gravity data obtained by satellites. The gravity and magnetic data can be processed such that we can get information about the subsurface.</a:t>
            </a:r>
          </a:p>
          <a:p>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18</a:t>
            </a:fld>
            <a:endParaRPr lang="en-US" altLang="en-US" dirty="0"/>
          </a:p>
        </p:txBody>
      </p:sp>
    </p:spTree>
    <p:extLst>
      <p:ext uri="{BB962C8B-B14F-4D97-AF65-F5344CB8AC3E}">
        <p14:creationId xmlns:p14="http://schemas.microsoft.com/office/powerpoint/2010/main" val="2315213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going to extend our work on the Bonanza Basin lease sale in Exercise 3.</a:t>
            </a:r>
            <a:r>
              <a:rPr lang="en-US" baseline="0" dirty="0" smtClean="0"/>
              <a:t> </a:t>
            </a:r>
            <a:r>
              <a:rPr lang="en-US" dirty="0" smtClean="0"/>
              <a:t>For exercise 3, we return to the fictitious Bonanza Basin.</a:t>
            </a:r>
            <a:r>
              <a:rPr lang="en-US" baseline="0" dirty="0" smtClean="0"/>
              <a:t> </a:t>
            </a:r>
            <a:r>
              <a:rPr lang="en-US" dirty="0" smtClean="0"/>
              <a:t>You (the student)</a:t>
            </a:r>
            <a:r>
              <a:rPr lang="en-US" baseline="0" dirty="0" smtClean="0"/>
              <a:t> </a:t>
            </a:r>
            <a:r>
              <a:rPr lang="en-US" dirty="0" smtClean="0"/>
              <a:t>will be working on play elements for the eight </a:t>
            </a:r>
            <a:r>
              <a:rPr lang="en-US" dirty="0" smtClean="0"/>
              <a:t>(8) blocks </a:t>
            </a:r>
            <a:r>
              <a:rPr lang="en-US" dirty="0" smtClean="0"/>
              <a:t>that are up for bid (an</a:t>
            </a:r>
            <a:r>
              <a:rPr lang="en-US" baseline="0" dirty="0" smtClean="0"/>
              <a:t> extension of Exercise 2). You will have a series of maps related to </a:t>
            </a:r>
            <a:r>
              <a:rPr lang="en-US" baseline="0" dirty="0" smtClean="0"/>
              <a:t>four </a:t>
            </a:r>
            <a:r>
              <a:rPr lang="en-US" baseline="0" dirty="0" smtClean="0"/>
              <a:t>of the </a:t>
            </a:r>
            <a:r>
              <a:rPr lang="en-US" baseline="0" dirty="0" smtClean="0"/>
              <a:t>five </a:t>
            </a:r>
            <a:r>
              <a:rPr lang="en-US" baseline="0" dirty="0" smtClean="0"/>
              <a:t>play elements. For simplicity, we will say that we have a great seal everywhere. Your task is to consider which, if any, blocks we should focus our evaluation on and if any blocks can be dropped from further consideration. The Exercise 3 introduction will get you started, but before we look at Exercise 3, any questions?</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19</a:t>
            </a:fld>
            <a:endParaRPr lang="en-US" altLang="en-US" dirty="0"/>
          </a:p>
        </p:txBody>
      </p:sp>
    </p:spTree>
    <p:extLst>
      <p:ext uri="{BB962C8B-B14F-4D97-AF65-F5344CB8AC3E}">
        <p14:creationId xmlns:p14="http://schemas.microsoft.com/office/powerpoint/2010/main" val="708551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Analysis</a:t>
            </a:r>
            <a:r>
              <a:rPr lang="en-US" baseline="0" dirty="0" smtClean="0"/>
              <a:t> in the petroleum industry </a:t>
            </a:r>
            <a:r>
              <a:rPr lang="en-US" dirty="0" smtClean="0"/>
              <a:t>goes from very broad scale (mega-regional) to very focused scales,</a:t>
            </a:r>
            <a:r>
              <a:rPr lang="en-US" baseline="0" dirty="0" smtClean="0"/>
              <a:t> like a compartment of a producing </a:t>
            </a:r>
            <a:r>
              <a:rPr lang="en-US" baseline="0" dirty="0" smtClean="0"/>
              <a:t>reservoir.</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2</a:t>
            </a:fld>
            <a:endParaRPr lang="en-US" altLang="en-US" dirty="0"/>
          </a:p>
        </p:txBody>
      </p:sp>
    </p:spTree>
    <p:extLst>
      <p:ext uri="{BB962C8B-B14F-4D97-AF65-F5344CB8AC3E}">
        <p14:creationId xmlns:p14="http://schemas.microsoft.com/office/powerpoint/2010/main" val="4103629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20</a:t>
            </a:fld>
            <a:endParaRPr lang="en-US" altLang="en-US" dirty="0"/>
          </a:p>
        </p:txBody>
      </p:sp>
    </p:spTree>
    <p:extLst>
      <p:ext uri="{BB962C8B-B14F-4D97-AF65-F5344CB8AC3E}">
        <p14:creationId xmlns:p14="http://schemas.microsoft.com/office/powerpoint/2010/main" val="2165712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examples of mega-regional </a:t>
            </a:r>
            <a:r>
              <a:rPr lang="en-US" dirty="0" smtClean="0"/>
              <a:t>data types.</a:t>
            </a:r>
            <a:endParaRPr lang="en-US" dirty="0" smtClean="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3</a:t>
            </a:fld>
            <a:endParaRPr lang="en-US" altLang="en-US" dirty="0"/>
          </a:p>
        </p:txBody>
      </p:sp>
    </p:spTree>
    <p:extLst>
      <p:ext uri="{BB962C8B-B14F-4D97-AF65-F5344CB8AC3E}">
        <p14:creationId xmlns:p14="http://schemas.microsoft.com/office/powerpoint/2010/main" val="3230598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does the petroleum industry use mega-regional data?</a:t>
            </a:r>
            <a:r>
              <a:rPr lang="en-US" baseline="0" dirty="0" smtClean="0"/>
              <a:t> </a:t>
            </a:r>
            <a:r>
              <a:rPr lang="en-US" dirty="0" smtClean="0"/>
              <a:t>(Note that HC stands for hydrocarbon.)</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4</a:t>
            </a:fld>
            <a:endParaRPr lang="en-US" altLang="en-US" dirty="0"/>
          </a:p>
        </p:txBody>
      </p:sp>
    </p:spTree>
    <p:extLst>
      <p:ext uri="{BB962C8B-B14F-4D97-AF65-F5344CB8AC3E}">
        <p14:creationId xmlns:p14="http://schemas.microsoft.com/office/powerpoint/2010/main" val="929419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to m</a:t>
            </a:r>
            <a:r>
              <a:rPr lang="en-US" dirty="0" smtClean="0"/>
              <a:t>ore local data.</a:t>
            </a:r>
            <a:r>
              <a:rPr lang="en-US" baseline="0" dirty="0" smtClean="0"/>
              <a:t> What types of data and measurements can the petroleum industry get </a:t>
            </a:r>
            <a:r>
              <a:rPr lang="en-US" dirty="0" smtClean="0"/>
              <a:t>at the surface?</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5</a:t>
            </a:fld>
            <a:endParaRPr lang="en-US" altLang="en-US" dirty="0"/>
          </a:p>
        </p:txBody>
      </p:sp>
    </p:spTree>
    <p:extLst>
      <p:ext uri="{BB962C8B-B14F-4D97-AF65-F5344CB8AC3E}">
        <p14:creationId xmlns:p14="http://schemas.microsoft.com/office/powerpoint/2010/main" val="4125394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a:t>
            </a:r>
            <a:r>
              <a:rPr lang="en-US" baseline="0" dirty="0" smtClean="0"/>
              <a:t> more localized data, </a:t>
            </a:r>
            <a:r>
              <a:rPr lang="en-US" dirty="0" smtClean="0"/>
              <a:t>what can the petroleum industry get from the subsurface?</a:t>
            </a:r>
            <a:r>
              <a:rPr lang="en-US" baseline="0" dirty="0" smtClean="0"/>
              <a:t> </a:t>
            </a:r>
            <a:r>
              <a:rPr lang="en-US" dirty="0" smtClean="0"/>
              <a:t>For</a:t>
            </a:r>
            <a:r>
              <a:rPr lang="en-US" baseline="0" dirty="0" smtClean="0"/>
              <a:t> instance, </a:t>
            </a:r>
            <a:r>
              <a:rPr lang="en-US" dirty="0" smtClean="0"/>
              <a:t>geological information when we drill wells and get </a:t>
            </a:r>
            <a:r>
              <a:rPr lang="en-US" dirty="0" smtClean="0"/>
              <a:t>data.</a:t>
            </a:r>
            <a:r>
              <a:rPr lang="en-US" baseline="0" dirty="0" smtClean="0"/>
              <a:t> </a:t>
            </a:r>
            <a:r>
              <a:rPr lang="en-US" dirty="0" smtClean="0"/>
              <a:t>Well </a:t>
            </a:r>
            <a:r>
              <a:rPr lang="en-US" dirty="0" smtClean="0"/>
              <a:t>data can provide subsurface</a:t>
            </a:r>
            <a:r>
              <a:rPr lang="en-US" baseline="0" dirty="0" smtClean="0"/>
              <a:t> rock data. We can also take measurements inside the well borehole (run a variety of logs</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6</a:t>
            </a:fld>
            <a:endParaRPr lang="en-US" altLang="en-US" dirty="0"/>
          </a:p>
        </p:txBody>
      </p:sp>
    </p:spTree>
    <p:extLst>
      <p:ext uri="{BB962C8B-B14F-4D97-AF65-F5344CB8AC3E}">
        <p14:creationId xmlns:p14="http://schemas.microsoft.com/office/powerpoint/2010/main" val="3772504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Three types of rock samples, with details to follow.</a:t>
            </a:r>
            <a:r>
              <a:rPr lang="en-US" baseline="0" dirty="0" smtClean="0"/>
              <a:t> </a:t>
            </a:r>
            <a:r>
              <a:rPr lang="en-US" dirty="0" smtClean="0"/>
              <a:t>Six types of measurements we can make in a well bore.</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7</a:t>
            </a:fld>
            <a:endParaRPr lang="en-US" altLang="en-US" dirty="0"/>
          </a:p>
        </p:txBody>
      </p:sp>
    </p:spTree>
    <p:extLst>
      <p:ext uri="{BB962C8B-B14F-4D97-AF65-F5344CB8AC3E}">
        <p14:creationId xmlns:p14="http://schemas.microsoft.com/office/powerpoint/2010/main" val="1282964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details and a photo of a conventional core</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8</a:t>
            </a:fld>
            <a:endParaRPr lang="en-US" altLang="en-US" dirty="0"/>
          </a:p>
        </p:txBody>
      </p:sp>
    </p:spTree>
    <p:extLst>
      <p:ext uri="{BB962C8B-B14F-4D97-AF65-F5344CB8AC3E}">
        <p14:creationId xmlns:p14="http://schemas.microsoft.com/office/powerpoint/2010/main" val="2245631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illustrates a</a:t>
            </a:r>
            <a:r>
              <a:rPr lang="en-US" baseline="0" dirty="0" smtClean="0"/>
              <a:t> </a:t>
            </a:r>
            <a:r>
              <a:rPr lang="en-US" dirty="0" smtClean="0"/>
              <a:t>sidewall core.</a:t>
            </a:r>
            <a:r>
              <a:rPr lang="en-US" baseline="0" dirty="0" smtClean="0"/>
              <a:t> </a:t>
            </a:r>
            <a:r>
              <a:rPr lang="en-US" dirty="0" smtClean="0"/>
              <a:t>On the left is the tool we lower in the hole, which shows a series of bullet-like core barrels.</a:t>
            </a:r>
            <a:r>
              <a:rPr lang="en-US" baseline="0" dirty="0" smtClean="0"/>
              <a:t> </a:t>
            </a:r>
            <a:r>
              <a:rPr lang="en-US" dirty="0" smtClean="0"/>
              <a:t>On the right, the steps to get a sidewall core sample are</a:t>
            </a:r>
            <a:r>
              <a:rPr lang="en-US" baseline="0" dirty="0" smtClean="0"/>
              <a:t> shown.</a:t>
            </a:r>
            <a:endParaRPr lang="en-US" dirty="0"/>
          </a:p>
        </p:txBody>
      </p:sp>
      <p:sp>
        <p:nvSpPr>
          <p:cNvPr id="4" name="Slide Number Placeholder 3"/>
          <p:cNvSpPr>
            <a:spLocks noGrp="1"/>
          </p:cNvSpPr>
          <p:nvPr>
            <p:ph type="sldNum" sz="quarter" idx="10"/>
          </p:nvPr>
        </p:nvSpPr>
        <p:spPr/>
        <p:txBody>
          <a:bodyPr/>
          <a:lstStyle/>
          <a:p>
            <a:pPr>
              <a:defRPr/>
            </a:pPr>
            <a:fld id="{333E23A1-C474-4187-8394-A9B78FAB95E5}" type="slidenum">
              <a:rPr lang="en-US" altLang="en-US" smtClean="0"/>
              <a:pPr>
                <a:defRPr/>
              </a:pPr>
              <a:t>9</a:t>
            </a:fld>
            <a:endParaRPr lang="en-US" altLang="en-US" dirty="0"/>
          </a:p>
        </p:txBody>
      </p:sp>
    </p:spTree>
    <p:extLst>
      <p:ext uri="{BB962C8B-B14F-4D97-AF65-F5344CB8AC3E}">
        <p14:creationId xmlns:p14="http://schemas.microsoft.com/office/powerpoint/2010/main" val="4023040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a:effectLst/>
        </p:spPr>
        <p:txBody>
          <a:bodyPr wrap="none" anchor="ctr"/>
          <a:lstStyle/>
          <a:p>
            <a:pPr>
              <a:defRPr/>
            </a:pPr>
            <a:endParaRPr lang="en-US" dirty="0"/>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441054" y="6544153"/>
            <a:ext cx="664845" cy="341312"/>
          </a:xfrm>
          <a:prstGeom prst="rect">
            <a:avLst/>
          </a:prstGeom>
          <a:noFill/>
          <a:ln>
            <a:noFill/>
          </a:ln>
          <a:extLst/>
        </p:spPr>
        <p:txBody>
          <a:bodyPr/>
          <a:lstStyle/>
          <a:p>
            <a:pPr eaLnBrk="1" hangingPunct="1">
              <a:defRPr/>
            </a:pPr>
            <a:fld id="{247EF826-92EE-47DD-AD11-D1C77C664ED6}" type="slidenum">
              <a:rPr lang="en-US" altLang="en-US" sz="1100">
                <a:latin typeface="Verdana" pitchFamily="34" charset="0"/>
              </a:rPr>
              <a:pPr eaLnBrk="1" hangingPunct="1">
                <a:defRPr/>
              </a:pPr>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pPr>
              <a:defRPr/>
            </a:pPr>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a:effectLst/>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jpe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1.bin"/><Relationship Id="rId5" Type="http://schemas.openxmlformats.org/officeDocument/2006/relationships/image" Target="../media/image14.emf"/><Relationship Id="rId6" Type="http://schemas.openxmlformats.org/officeDocument/2006/relationships/image" Target="../media/image15.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wmf"/><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dirty="0" smtClean="0"/>
              <a:t>Petroleum Geology &amp; Geophysics</a:t>
            </a:r>
          </a:p>
        </p:txBody>
      </p:sp>
      <p:grpSp>
        <p:nvGrpSpPr>
          <p:cNvPr id="2058" name="Group 14"/>
          <p:cNvGrpSpPr>
            <a:grpSpLocks/>
          </p:cNvGrpSpPr>
          <p:nvPr/>
        </p:nvGrpSpPr>
        <p:grpSpPr bwMode="auto">
          <a:xfrm>
            <a:off x="1104900" y="1222375"/>
            <a:ext cx="6924675"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060" name="WordArt 7"/>
            <p:cNvSpPr>
              <a:spLocks noChangeArrowheads="1" noChangeShapeType="1" noTextEdit="1"/>
            </p:cNvSpPr>
            <p:nvPr/>
          </p:nvSpPr>
          <p:spPr bwMode="auto">
            <a:xfrm>
              <a:off x="1779587" y="1385032"/>
              <a:ext cx="5575300"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3.  Tools of </a:t>
              </a:r>
              <a:r>
                <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the </a:t>
              </a: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Trade  </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13" name="Text Box 372"/>
          <p:cNvSpPr txBox="1">
            <a:spLocks noChangeArrowheads="1"/>
          </p:cNvSpPr>
          <p:nvPr/>
        </p:nvSpPr>
        <p:spPr bwMode="auto">
          <a:xfrm>
            <a:off x="342900" y="1993840"/>
            <a:ext cx="2103437" cy="396875"/>
          </a:xfrm>
          <a:prstGeom prst="rect">
            <a:avLst/>
          </a:prstGeom>
          <a:noFill/>
          <a:ln w="9525">
            <a:noFill/>
            <a:miter lim="800000"/>
            <a:headEnd/>
            <a:tailEnd/>
          </a:ln>
          <a:effectLst/>
        </p:spPr>
        <p:txBody>
          <a:bodyPr wrap="none">
            <a:spAutoFit/>
          </a:bodyPr>
          <a:lstStyle/>
          <a:p>
            <a:r>
              <a:rPr lang="en-US" sz="2000" b="1" dirty="0">
                <a:solidFill>
                  <a:srgbClr val="C00000"/>
                </a:solidFill>
                <a:latin typeface="Tahoma" pitchFamily="34" charset="0"/>
              </a:rPr>
              <a:t>Mega-Regional</a:t>
            </a:r>
          </a:p>
        </p:txBody>
      </p:sp>
      <p:pic>
        <p:nvPicPr>
          <p:cNvPr id="14" name="Picture 44" descr="globalUpwellingtypes"/>
          <p:cNvPicPr>
            <a:picLocks noChangeAspect="1" noChangeArrowheads="1"/>
          </p:cNvPicPr>
          <p:nvPr/>
        </p:nvPicPr>
        <p:blipFill>
          <a:blip r:embed="rId3" cstate="print"/>
          <a:srcRect l="41225" t="27690" r="25319" b="15999"/>
          <a:stretch>
            <a:fillRect/>
          </a:stretch>
        </p:blipFill>
        <p:spPr bwMode="auto">
          <a:xfrm>
            <a:off x="878496" y="2415393"/>
            <a:ext cx="1972654" cy="1722694"/>
          </a:xfrm>
          <a:prstGeom prst="rect">
            <a:avLst/>
          </a:prstGeom>
          <a:noFill/>
          <a:ln w="28575">
            <a:solidFill>
              <a:srgbClr val="FF0000"/>
            </a:solidFill>
            <a:miter lim="800000"/>
            <a:headEnd/>
            <a:tailEnd/>
          </a:ln>
        </p:spPr>
      </p:pic>
      <p:sp>
        <p:nvSpPr>
          <p:cNvPr id="15" name="Text Box 373"/>
          <p:cNvSpPr txBox="1">
            <a:spLocks noChangeArrowheads="1"/>
          </p:cNvSpPr>
          <p:nvPr/>
        </p:nvSpPr>
        <p:spPr bwMode="auto">
          <a:xfrm>
            <a:off x="771727" y="4135361"/>
            <a:ext cx="1914307" cy="307777"/>
          </a:xfrm>
          <a:prstGeom prst="rect">
            <a:avLst/>
          </a:prstGeom>
          <a:noFill/>
          <a:ln w="9525">
            <a:noFill/>
            <a:miter lim="800000"/>
            <a:headEnd/>
            <a:tailEnd/>
          </a:ln>
          <a:effectLst/>
        </p:spPr>
        <p:txBody>
          <a:bodyPr wrap="none">
            <a:spAutoFit/>
          </a:bodyPr>
          <a:lstStyle/>
          <a:p>
            <a:r>
              <a:rPr lang="en-US" sz="1400" b="1" dirty="0">
                <a:latin typeface="Tahoma" pitchFamily="34" charset="0"/>
              </a:rPr>
              <a:t>Present Circulation</a:t>
            </a:r>
          </a:p>
        </p:txBody>
      </p:sp>
      <p:sp>
        <p:nvSpPr>
          <p:cNvPr id="17" name="Text Box 374"/>
          <p:cNvSpPr txBox="1">
            <a:spLocks noChangeArrowheads="1"/>
          </p:cNvSpPr>
          <p:nvPr/>
        </p:nvSpPr>
        <p:spPr bwMode="auto">
          <a:xfrm>
            <a:off x="3335540" y="4135361"/>
            <a:ext cx="2164375" cy="307777"/>
          </a:xfrm>
          <a:prstGeom prst="rect">
            <a:avLst/>
          </a:prstGeom>
          <a:noFill/>
          <a:ln w="9525">
            <a:noFill/>
            <a:miter lim="800000"/>
            <a:headEnd/>
            <a:tailEnd/>
          </a:ln>
          <a:effectLst/>
        </p:spPr>
        <p:txBody>
          <a:bodyPr wrap="none">
            <a:spAutoFit/>
          </a:bodyPr>
          <a:lstStyle/>
          <a:p>
            <a:r>
              <a:rPr lang="en-US" sz="1400" b="1" dirty="0">
                <a:latin typeface="Tahoma" pitchFamily="34" charset="0"/>
              </a:rPr>
              <a:t>Plate Reconstructions</a:t>
            </a:r>
          </a:p>
        </p:txBody>
      </p:sp>
      <p:sp>
        <p:nvSpPr>
          <p:cNvPr id="283" name="Text Box 375"/>
          <p:cNvSpPr txBox="1">
            <a:spLocks noChangeArrowheads="1"/>
          </p:cNvSpPr>
          <p:nvPr/>
        </p:nvSpPr>
        <p:spPr bwMode="auto">
          <a:xfrm>
            <a:off x="6145415" y="4135361"/>
            <a:ext cx="2313454" cy="307777"/>
          </a:xfrm>
          <a:prstGeom prst="rect">
            <a:avLst/>
          </a:prstGeom>
          <a:noFill/>
          <a:ln w="9525">
            <a:noFill/>
            <a:miter lim="800000"/>
            <a:headEnd/>
            <a:tailEnd/>
          </a:ln>
          <a:effectLst/>
        </p:spPr>
        <p:txBody>
          <a:bodyPr wrap="none">
            <a:spAutoFit/>
          </a:bodyPr>
          <a:lstStyle/>
          <a:p>
            <a:r>
              <a:rPr lang="en-US" sz="1400" b="1" dirty="0">
                <a:latin typeface="Tahoma" pitchFamily="34" charset="0"/>
              </a:rPr>
              <a:t>Maps showing Features</a:t>
            </a:r>
          </a:p>
        </p:txBody>
      </p:sp>
      <p:sp>
        <p:nvSpPr>
          <p:cNvPr id="284" name="Text Box 381"/>
          <p:cNvSpPr txBox="1">
            <a:spLocks noChangeArrowheads="1"/>
          </p:cNvSpPr>
          <p:nvPr/>
        </p:nvSpPr>
        <p:spPr bwMode="auto">
          <a:xfrm>
            <a:off x="342900" y="5011369"/>
            <a:ext cx="849313" cy="396875"/>
          </a:xfrm>
          <a:prstGeom prst="rect">
            <a:avLst/>
          </a:prstGeom>
          <a:noFill/>
          <a:ln w="9525">
            <a:noFill/>
            <a:miter lim="800000"/>
            <a:headEnd/>
            <a:tailEnd/>
          </a:ln>
          <a:effectLst/>
        </p:spPr>
        <p:txBody>
          <a:bodyPr wrap="none">
            <a:spAutoFit/>
          </a:bodyPr>
          <a:lstStyle/>
          <a:p>
            <a:r>
              <a:rPr lang="en-US" sz="2000" b="1" dirty="0">
                <a:solidFill>
                  <a:srgbClr val="C00000"/>
                </a:solidFill>
                <a:latin typeface="Tahoma" pitchFamily="34" charset="0"/>
              </a:rPr>
              <a:t>Local</a:t>
            </a:r>
          </a:p>
        </p:txBody>
      </p:sp>
      <p:sp>
        <p:nvSpPr>
          <p:cNvPr id="285" name="Text Box 427"/>
          <p:cNvSpPr txBox="1">
            <a:spLocks noChangeArrowheads="1"/>
          </p:cNvSpPr>
          <p:nvPr/>
        </p:nvSpPr>
        <p:spPr bwMode="auto">
          <a:xfrm>
            <a:off x="3134909" y="6059592"/>
            <a:ext cx="694421" cy="307777"/>
          </a:xfrm>
          <a:prstGeom prst="rect">
            <a:avLst/>
          </a:prstGeom>
          <a:noFill/>
          <a:ln w="9525">
            <a:noFill/>
            <a:miter lim="800000"/>
            <a:headEnd/>
            <a:tailEnd/>
          </a:ln>
          <a:effectLst/>
        </p:spPr>
        <p:txBody>
          <a:bodyPr wrap="none">
            <a:spAutoFit/>
          </a:bodyPr>
          <a:lstStyle/>
          <a:p>
            <a:r>
              <a:rPr lang="en-US" sz="1400" b="1" dirty="0">
                <a:latin typeface="Tahoma" pitchFamily="34" charset="0"/>
              </a:rPr>
              <a:t>Cores</a:t>
            </a:r>
          </a:p>
        </p:txBody>
      </p:sp>
      <p:pic>
        <p:nvPicPr>
          <p:cNvPr id="286" name="Picture 426" descr="5530"/>
          <p:cNvPicPr>
            <a:picLocks noChangeAspect="1" noChangeArrowheads="1"/>
          </p:cNvPicPr>
          <p:nvPr/>
        </p:nvPicPr>
        <p:blipFill>
          <a:blip r:embed="rId4" cstate="print"/>
          <a:srcRect l="17957"/>
          <a:stretch>
            <a:fillRect/>
          </a:stretch>
        </p:blipFill>
        <p:spPr bwMode="auto">
          <a:xfrm>
            <a:off x="3273426" y="4599871"/>
            <a:ext cx="813048" cy="1441377"/>
          </a:xfrm>
          <a:prstGeom prst="rect">
            <a:avLst/>
          </a:prstGeom>
          <a:noFill/>
          <a:ln w="28575">
            <a:solidFill>
              <a:srgbClr val="FF0000"/>
            </a:solidFill>
            <a:miter lim="800000"/>
            <a:headEnd/>
            <a:tailEnd/>
          </a:ln>
        </p:spPr>
      </p:pic>
      <p:sp>
        <p:nvSpPr>
          <p:cNvPr id="287" name="Text Box 430"/>
          <p:cNvSpPr txBox="1">
            <a:spLocks noChangeArrowheads="1"/>
          </p:cNvSpPr>
          <p:nvPr/>
        </p:nvSpPr>
        <p:spPr bwMode="auto">
          <a:xfrm>
            <a:off x="4402970" y="6059592"/>
            <a:ext cx="603050" cy="307777"/>
          </a:xfrm>
          <a:prstGeom prst="rect">
            <a:avLst/>
          </a:prstGeom>
          <a:noFill/>
          <a:ln w="9525">
            <a:noFill/>
            <a:miter lim="800000"/>
            <a:headEnd/>
            <a:tailEnd/>
          </a:ln>
          <a:effectLst/>
        </p:spPr>
        <p:txBody>
          <a:bodyPr wrap="none">
            <a:spAutoFit/>
          </a:bodyPr>
          <a:lstStyle/>
          <a:p>
            <a:r>
              <a:rPr lang="en-US" sz="1400" b="1" dirty="0">
                <a:latin typeface="Tahoma" pitchFamily="34" charset="0"/>
              </a:rPr>
              <a:t>Logs</a:t>
            </a:r>
          </a:p>
        </p:txBody>
      </p:sp>
      <p:pic>
        <p:nvPicPr>
          <p:cNvPr id="288" name="Picture 429" descr="6_10z1bot"/>
          <p:cNvPicPr>
            <a:picLocks noChangeAspect="1" noChangeArrowheads="1"/>
          </p:cNvPicPr>
          <p:nvPr/>
        </p:nvPicPr>
        <p:blipFill>
          <a:blip r:embed="rId5" cstate="print"/>
          <a:srcRect l="6697" t="9711" r="39320" b="44247"/>
          <a:stretch>
            <a:fillRect/>
          </a:stretch>
        </p:blipFill>
        <p:spPr bwMode="auto">
          <a:xfrm>
            <a:off x="4486275" y="4599871"/>
            <a:ext cx="1311931" cy="1458832"/>
          </a:xfrm>
          <a:prstGeom prst="rect">
            <a:avLst/>
          </a:prstGeom>
          <a:noFill/>
          <a:ln w="28575">
            <a:solidFill>
              <a:srgbClr val="FF0000"/>
            </a:solidFill>
            <a:miter lim="800000"/>
            <a:headEnd/>
            <a:tailEnd/>
          </a:ln>
        </p:spPr>
      </p:pic>
      <p:pic>
        <p:nvPicPr>
          <p:cNvPr id="290" name="Picture 437" descr="brushy3"/>
          <p:cNvPicPr>
            <a:picLocks noChangeAspect="1" noChangeArrowheads="1"/>
          </p:cNvPicPr>
          <p:nvPr/>
        </p:nvPicPr>
        <p:blipFill rotWithShape="1">
          <a:blip r:embed="rId6" cstate="print">
            <a:lum bright="-10000" contrast="10000"/>
          </a:blip>
          <a:srcRect l="14731" t="19924" r="34320"/>
          <a:stretch/>
        </p:blipFill>
        <p:spPr bwMode="auto">
          <a:xfrm>
            <a:off x="1225550" y="4605457"/>
            <a:ext cx="1576644" cy="1255107"/>
          </a:xfrm>
          <a:prstGeom prst="rect">
            <a:avLst/>
          </a:prstGeom>
          <a:solidFill>
            <a:schemeClr val="tx1"/>
          </a:solidFill>
          <a:ln w="28575">
            <a:solidFill>
              <a:srgbClr val="FF0000"/>
            </a:solidFill>
            <a:miter lim="800000"/>
            <a:headEnd/>
            <a:tailEnd/>
          </a:ln>
        </p:spPr>
      </p:pic>
      <p:sp>
        <p:nvSpPr>
          <p:cNvPr id="291" name="Text Box 440"/>
          <p:cNvSpPr txBox="1">
            <a:spLocks noChangeArrowheads="1"/>
          </p:cNvSpPr>
          <p:nvPr/>
        </p:nvSpPr>
        <p:spPr bwMode="auto">
          <a:xfrm>
            <a:off x="1136597" y="5881176"/>
            <a:ext cx="1002197" cy="307777"/>
          </a:xfrm>
          <a:prstGeom prst="rect">
            <a:avLst/>
          </a:prstGeom>
          <a:noFill/>
          <a:ln w="9525">
            <a:noFill/>
            <a:miter lim="800000"/>
            <a:headEnd/>
            <a:tailEnd/>
          </a:ln>
          <a:effectLst/>
        </p:spPr>
        <p:txBody>
          <a:bodyPr wrap="none">
            <a:spAutoFit/>
          </a:bodyPr>
          <a:lstStyle/>
          <a:p>
            <a:r>
              <a:rPr lang="en-US" sz="1400" b="1" dirty="0">
                <a:latin typeface="Tahoma" pitchFamily="34" charset="0"/>
              </a:rPr>
              <a:t>Outcrops</a:t>
            </a:r>
          </a:p>
        </p:txBody>
      </p:sp>
      <p:pic>
        <p:nvPicPr>
          <p:cNvPr id="292" name="Picture 447"/>
          <p:cNvPicPr>
            <a:picLocks noChangeAspect="1" noChangeArrowheads="1"/>
          </p:cNvPicPr>
          <p:nvPr/>
        </p:nvPicPr>
        <p:blipFill>
          <a:blip r:embed="rId7" cstate="print"/>
          <a:srcRect l="14870" t="3510"/>
          <a:stretch>
            <a:fillRect/>
          </a:stretch>
        </p:blipFill>
        <p:spPr bwMode="auto">
          <a:xfrm>
            <a:off x="3460955" y="2415394"/>
            <a:ext cx="2104594" cy="1743652"/>
          </a:xfrm>
          <a:prstGeom prst="rect">
            <a:avLst/>
          </a:prstGeom>
          <a:noFill/>
          <a:ln w="28575">
            <a:solidFill>
              <a:srgbClr val="FF0000"/>
            </a:solidFill>
            <a:miter lim="800000"/>
            <a:headEnd/>
            <a:tailEnd/>
          </a:ln>
          <a:effectLst/>
        </p:spPr>
      </p:pic>
      <p:pic>
        <p:nvPicPr>
          <p:cNvPr id="293" name="Picture 450" descr="m14"/>
          <p:cNvPicPr>
            <a:picLocks noChangeAspect="1" noChangeArrowheads="1"/>
          </p:cNvPicPr>
          <p:nvPr/>
        </p:nvPicPr>
        <p:blipFill>
          <a:blip r:embed="rId8" cstate="print"/>
          <a:srcRect l="26981" t="45209" r="31586" b="27817"/>
          <a:stretch>
            <a:fillRect/>
          </a:stretch>
        </p:blipFill>
        <p:spPr bwMode="auto">
          <a:xfrm>
            <a:off x="6464300" y="4599871"/>
            <a:ext cx="1615915" cy="1438469"/>
          </a:xfrm>
          <a:prstGeom prst="rect">
            <a:avLst/>
          </a:prstGeom>
          <a:noFill/>
          <a:ln w="28575">
            <a:solidFill>
              <a:srgbClr val="FF0000"/>
            </a:solidFill>
            <a:miter lim="800000"/>
            <a:headEnd/>
            <a:tailEnd/>
          </a:ln>
        </p:spPr>
      </p:pic>
      <p:sp>
        <p:nvSpPr>
          <p:cNvPr id="294" name="Text Box 451"/>
          <p:cNvSpPr txBox="1">
            <a:spLocks noChangeArrowheads="1"/>
          </p:cNvSpPr>
          <p:nvPr/>
        </p:nvSpPr>
        <p:spPr bwMode="auto">
          <a:xfrm>
            <a:off x="6349851" y="6059592"/>
            <a:ext cx="1770036" cy="307777"/>
          </a:xfrm>
          <a:prstGeom prst="rect">
            <a:avLst/>
          </a:prstGeom>
          <a:noFill/>
          <a:ln w="9525">
            <a:noFill/>
            <a:miter lim="800000"/>
            <a:headEnd/>
            <a:tailEnd/>
          </a:ln>
          <a:effectLst/>
        </p:spPr>
        <p:txBody>
          <a:bodyPr wrap="none">
            <a:spAutoFit/>
          </a:bodyPr>
          <a:lstStyle/>
          <a:p>
            <a:r>
              <a:rPr lang="en-US" sz="1400" b="1" dirty="0">
                <a:latin typeface="Tahoma" pitchFamily="34" charset="0"/>
              </a:rPr>
              <a:t>Well-Seismic Ties</a:t>
            </a:r>
          </a:p>
        </p:txBody>
      </p:sp>
      <p:grpSp>
        <p:nvGrpSpPr>
          <p:cNvPr id="297" name="Group 296"/>
          <p:cNvGrpSpPr/>
          <p:nvPr/>
        </p:nvGrpSpPr>
        <p:grpSpPr>
          <a:xfrm>
            <a:off x="6272982" y="2395728"/>
            <a:ext cx="2231256" cy="1792813"/>
            <a:chOff x="6059488" y="2065338"/>
            <a:chExt cx="2444750" cy="2020887"/>
          </a:xfrm>
        </p:grpSpPr>
        <p:sp>
          <p:nvSpPr>
            <p:cNvPr id="18" name="Rectangle 76"/>
            <p:cNvSpPr>
              <a:spLocks noChangeArrowheads="1"/>
            </p:cNvSpPr>
            <p:nvPr/>
          </p:nvSpPr>
          <p:spPr bwMode="auto">
            <a:xfrm>
              <a:off x="6070600" y="2084388"/>
              <a:ext cx="2432050" cy="2001837"/>
            </a:xfrm>
            <a:prstGeom prst="rect">
              <a:avLst/>
            </a:prstGeom>
            <a:solidFill>
              <a:srgbClr val="DDFFFF"/>
            </a:solidFill>
            <a:ln w="22225">
              <a:noFill/>
              <a:miter lim="800000"/>
              <a:headEnd/>
              <a:tailEnd/>
            </a:ln>
          </p:spPr>
          <p:txBody>
            <a:bodyPr/>
            <a:lstStyle/>
            <a:p>
              <a:endParaRPr lang="en-US" dirty="0"/>
            </a:p>
          </p:txBody>
        </p:sp>
        <p:sp>
          <p:nvSpPr>
            <p:cNvPr id="19" name="Line 77"/>
            <p:cNvSpPr>
              <a:spLocks noChangeShapeType="1"/>
            </p:cNvSpPr>
            <p:nvPr/>
          </p:nvSpPr>
          <p:spPr bwMode="auto">
            <a:xfrm flipV="1">
              <a:off x="6754813" y="2798763"/>
              <a:ext cx="544512" cy="809625"/>
            </a:xfrm>
            <a:prstGeom prst="line">
              <a:avLst/>
            </a:prstGeom>
            <a:noFill/>
            <a:ln w="6350">
              <a:solidFill>
                <a:srgbClr val="AAAAAA"/>
              </a:solidFill>
              <a:round/>
              <a:headEnd/>
              <a:tailEnd/>
            </a:ln>
          </p:spPr>
          <p:txBody>
            <a:bodyPr/>
            <a:lstStyle/>
            <a:p>
              <a:endParaRPr lang="en-US" dirty="0"/>
            </a:p>
          </p:txBody>
        </p:sp>
        <p:sp>
          <p:nvSpPr>
            <p:cNvPr id="20" name="Line 78"/>
            <p:cNvSpPr>
              <a:spLocks noChangeShapeType="1"/>
            </p:cNvSpPr>
            <p:nvPr/>
          </p:nvSpPr>
          <p:spPr bwMode="auto">
            <a:xfrm flipV="1">
              <a:off x="6837363" y="2919413"/>
              <a:ext cx="544512" cy="812800"/>
            </a:xfrm>
            <a:prstGeom prst="line">
              <a:avLst/>
            </a:prstGeom>
            <a:noFill/>
            <a:ln w="6350">
              <a:solidFill>
                <a:srgbClr val="AAAAAA"/>
              </a:solidFill>
              <a:round/>
              <a:headEnd/>
              <a:tailEnd/>
            </a:ln>
          </p:spPr>
          <p:txBody>
            <a:bodyPr/>
            <a:lstStyle/>
            <a:p>
              <a:endParaRPr lang="en-US" dirty="0"/>
            </a:p>
          </p:txBody>
        </p:sp>
        <p:sp>
          <p:nvSpPr>
            <p:cNvPr id="21" name="Line 79"/>
            <p:cNvSpPr>
              <a:spLocks noChangeShapeType="1"/>
            </p:cNvSpPr>
            <p:nvPr/>
          </p:nvSpPr>
          <p:spPr bwMode="auto">
            <a:xfrm flipV="1">
              <a:off x="6937375" y="3006725"/>
              <a:ext cx="542925" cy="809625"/>
            </a:xfrm>
            <a:prstGeom prst="line">
              <a:avLst/>
            </a:prstGeom>
            <a:noFill/>
            <a:ln w="6350">
              <a:solidFill>
                <a:srgbClr val="AAAAAA"/>
              </a:solidFill>
              <a:round/>
              <a:headEnd/>
              <a:tailEnd/>
            </a:ln>
          </p:spPr>
          <p:txBody>
            <a:bodyPr/>
            <a:lstStyle/>
            <a:p>
              <a:endParaRPr lang="en-US" dirty="0"/>
            </a:p>
          </p:txBody>
        </p:sp>
        <p:sp>
          <p:nvSpPr>
            <p:cNvPr id="22" name="Line 80"/>
            <p:cNvSpPr>
              <a:spLocks noChangeShapeType="1"/>
            </p:cNvSpPr>
            <p:nvPr/>
          </p:nvSpPr>
          <p:spPr bwMode="auto">
            <a:xfrm flipV="1">
              <a:off x="7026275" y="3117850"/>
              <a:ext cx="542925" cy="809625"/>
            </a:xfrm>
            <a:prstGeom prst="line">
              <a:avLst/>
            </a:prstGeom>
            <a:noFill/>
            <a:ln w="6350">
              <a:solidFill>
                <a:srgbClr val="AAAAAA"/>
              </a:solidFill>
              <a:round/>
              <a:headEnd/>
              <a:tailEnd/>
            </a:ln>
          </p:spPr>
          <p:txBody>
            <a:bodyPr/>
            <a:lstStyle/>
            <a:p>
              <a:endParaRPr lang="en-US" dirty="0"/>
            </a:p>
          </p:txBody>
        </p:sp>
        <p:sp>
          <p:nvSpPr>
            <p:cNvPr id="23" name="Line 81"/>
            <p:cNvSpPr>
              <a:spLocks noChangeShapeType="1"/>
            </p:cNvSpPr>
            <p:nvPr/>
          </p:nvSpPr>
          <p:spPr bwMode="auto">
            <a:xfrm flipV="1">
              <a:off x="7137400" y="3216275"/>
              <a:ext cx="542925" cy="811213"/>
            </a:xfrm>
            <a:prstGeom prst="line">
              <a:avLst/>
            </a:prstGeom>
            <a:noFill/>
            <a:ln w="6350">
              <a:solidFill>
                <a:srgbClr val="AAAAAA"/>
              </a:solidFill>
              <a:round/>
              <a:headEnd/>
              <a:tailEnd/>
            </a:ln>
          </p:spPr>
          <p:txBody>
            <a:bodyPr/>
            <a:lstStyle/>
            <a:p>
              <a:endParaRPr lang="en-US" dirty="0"/>
            </a:p>
          </p:txBody>
        </p:sp>
        <p:sp>
          <p:nvSpPr>
            <p:cNvPr id="24" name="Line 82"/>
            <p:cNvSpPr>
              <a:spLocks noChangeShapeType="1"/>
            </p:cNvSpPr>
            <p:nvPr/>
          </p:nvSpPr>
          <p:spPr bwMode="auto">
            <a:xfrm>
              <a:off x="6645275" y="3648075"/>
              <a:ext cx="1701800" cy="71438"/>
            </a:xfrm>
            <a:prstGeom prst="line">
              <a:avLst/>
            </a:prstGeom>
            <a:noFill/>
            <a:ln w="6350">
              <a:solidFill>
                <a:srgbClr val="AAAAAA"/>
              </a:solidFill>
              <a:round/>
              <a:headEnd/>
              <a:tailEnd/>
            </a:ln>
          </p:spPr>
          <p:txBody>
            <a:bodyPr/>
            <a:lstStyle/>
            <a:p>
              <a:endParaRPr lang="en-US" dirty="0"/>
            </a:p>
          </p:txBody>
        </p:sp>
        <p:sp>
          <p:nvSpPr>
            <p:cNvPr id="25" name="Line 83"/>
            <p:cNvSpPr>
              <a:spLocks noChangeShapeType="1"/>
            </p:cNvSpPr>
            <p:nvPr/>
          </p:nvSpPr>
          <p:spPr bwMode="auto">
            <a:xfrm>
              <a:off x="6721475" y="3452813"/>
              <a:ext cx="1651000" cy="68262"/>
            </a:xfrm>
            <a:prstGeom prst="line">
              <a:avLst/>
            </a:prstGeom>
            <a:noFill/>
            <a:ln w="6350">
              <a:solidFill>
                <a:srgbClr val="AAAAAA"/>
              </a:solidFill>
              <a:round/>
              <a:headEnd/>
              <a:tailEnd/>
            </a:ln>
          </p:spPr>
          <p:txBody>
            <a:bodyPr/>
            <a:lstStyle/>
            <a:p>
              <a:endParaRPr lang="en-US" dirty="0"/>
            </a:p>
          </p:txBody>
        </p:sp>
        <p:sp>
          <p:nvSpPr>
            <p:cNvPr id="26" name="Line 84"/>
            <p:cNvSpPr>
              <a:spLocks noChangeShapeType="1"/>
            </p:cNvSpPr>
            <p:nvPr/>
          </p:nvSpPr>
          <p:spPr bwMode="auto">
            <a:xfrm>
              <a:off x="6737350" y="3246438"/>
              <a:ext cx="1652588" cy="66675"/>
            </a:xfrm>
            <a:prstGeom prst="line">
              <a:avLst/>
            </a:prstGeom>
            <a:noFill/>
            <a:ln w="6350">
              <a:solidFill>
                <a:srgbClr val="AAAAAA"/>
              </a:solidFill>
              <a:round/>
              <a:headEnd/>
              <a:tailEnd/>
            </a:ln>
          </p:spPr>
          <p:txBody>
            <a:bodyPr/>
            <a:lstStyle/>
            <a:p>
              <a:endParaRPr lang="en-US" dirty="0"/>
            </a:p>
          </p:txBody>
        </p:sp>
        <p:sp>
          <p:nvSpPr>
            <p:cNvPr id="27" name="Line 85"/>
            <p:cNvSpPr>
              <a:spLocks noChangeShapeType="1"/>
            </p:cNvSpPr>
            <p:nvPr/>
          </p:nvSpPr>
          <p:spPr bwMode="auto">
            <a:xfrm>
              <a:off x="6829425" y="3043238"/>
              <a:ext cx="1627188" cy="61912"/>
            </a:xfrm>
            <a:prstGeom prst="line">
              <a:avLst/>
            </a:prstGeom>
            <a:noFill/>
            <a:ln w="6350">
              <a:solidFill>
                <a:srgbClr val="AAAAAA"/>
              </a:solidFill>
              <a:round/>
              <a:headEnd/>
              <a:tailEnd/>
            </a:ln>
          </p:spPr>
          <p:txBody>
            <a:bodyPr/>
            <a:lstStyle/>
            <a:p>
              <a:endParaRPr lang="en-US" dirty="0"/>
            </a:p>
          </p:txBody>
        </p:sp>
        <p:sp>
          <p:nvSpPr>
            <p:cNvPr id="28" name="Line 86"/>
            <p:cNvSpPr>
              <a:spLocks noChangeShapeType="1"/>
            </p:cNvSpPr>
            <p:nvPr/>
          </p:nvSpPr>
          <p:spPr bwMode="auto">
            <a:xfrm>
              <a:off x="6962775" y="2838450"/>
              <a:ext cx="1490663" cy="53975"/>
            </a:xfrm>
            <a:prstGeom prst="line">
              <a:avLst/>
            </a:prstGeom>
            <a:noFill/>
            <a:ln w="6350">
              <a:solidFill>
                <a:srgbClr val="AAAAAA"/>
              </a:solidFill>
              <a:round/>
              <a:headEnd/>
              <a:tailEnd/>
            </a:ln>
          </p:spPr>
          <p:txBody>
            <a:bodyPr/>
            <a:lstStyle/>
            <a:p>
              <a:endParaRPr lang="en-US" dirty="0"/>
            </a:p>
          </p:txBody>
        </p:sp>
        <p:sp>
          <p:nvSpPr>
            <p:cNvPr id="29" name="Line 87"/>
            <p:cNvSpPr>
              <a:spLocks noChangeShapeType="1"/>
            </p:cNvSpPr>
            <p:nvPr/>
          </p:nvSpPr>
          <p:spPr bwMode="auto">
            <a:xfrm>
              <a:off x="6950075" y="2627313"/>
              <a:ext cx="1481138" cy="61912"/>
            </a:xfrm>
            <a:prstGeom prst="line">
              <a:avLst/>
            </a:prstGeom>
            <a:noFill/>
            <a:ln w="6350">
              <a:solidFill>
                <a:srgbClr val="AAAAAA"/>
              </a:solidFill>
              <a:round/>
              <a:headEnd/>
              <a:tailEnd/>
            </a:ln>
          </p:spPr>
          <p:txBody>
            <a:bodyPr/>
            <a:lstStyle/>
            <a:p>
              <a:endParaRPr lang="en-US" dirty="0"/>
            </a:p>
          </p:txBody>
        </p:sp>
        <p:sp>
          <p:nvSpPr>
            <p:cNvPr id="30" name="Line 88"/>
            <p:cNvSpPr>
              <a:spLocks noChangeShapeType="1"/>
            </p:cNvSpPr>
            <p:nvPr/>
          </p:nvSpPr>
          <p:spPr bwMode="auto">
            <a:xfrm flipH="1">
              <a:off x="8199438" y="2228850"/>
              <a:ext cx="69850" cy="1812925"/>
            </a:xfrm>
            <a:prstGeom prst="line">
              <a:avLst/>
            </a:prstGeom>
            <a:noFill/>
            <a:ln w="6350">
              <a:solidFill>
                <a:srgbClr val="AAAAAA"/>
              </a:solidFill>
              <a:round/>
              <a:headEnd/>
              <a:tailEnd/>
            </a:ln>
          </p:spPr>
          <p:txBody>
            <a:bodyPr/>
            <a:lstStyle/>
            <a:p>
              <a:endParaRPr lang="en-US" dirty="0"/>
            </a:p>
          </p:txBody>
        </p:sp>
        <p:sp>
          <p:nvSpPr>
            <p:cNvPr id="31" name="Line 89"/>
            <p:cNvSpPr>
              <a:spLocks noChangeShapeType="1"/>
            </p:cNvSpPr>
            <p:nvPr/>
          </p:nvSpPr>
          <p:spPr bwMode="auto">
            <a:xfrm flipH="1">
              <a:off x="7905750" y="2220913"/>
              <a:ext cx="76200" cy="1797050"/>
            </a:xfrm>
            <a:prstGeom prst="line">
              <a:avLst/>
            </a:prstGeom>
            <a:noFill/>
            <a:ln w="6350">
              <a:solidFill>
                <a:srgbClr val="AAAAAA"/>
              </a:solidFill>
              <a:round/>
              <a:headEnd/>
              <a:tailEnd/>
            </a:ln>
          </p:spPr>
          <p:txBody>
            <a:bodyPr/>
            <a:lstStyle/>
            <a:p>
              <a:endParaRPr lang="en-US" dirty="0"/>
            </a:p>
          </p:txBody>
        </p:sp>
        <p:sp>
          <p:nvSpPr>
            <p:cNvPr id="32" name="Line 90"/>
            <p:cNvSpPr>
              <a:spLocks noChangeShapeType="1"/>
            </p:cNvSpPr>
            <p:nvPr/>
          </p:nvSpPr>
          <p:spPr bwMode="auto">
            <a:xfrm flipH="1">
              <a:off x="7635875" y="2211388"/>
              <a:ext cx="74613" cy="1803400"/>
            </a:xfrm>
            <a:prstGeom prst="line">
              <a:avLst/>
            </a:prstGeom>
            <a:noFill/>
            <a:ln w="6350">
              <a:solidFill>
                <a:srgbClr val="AAAAAA"/>
              </a:solidFill>
              <a:round/>
              <a:headEnd/>
              <a:tailEnd/>
            </a:ln>
          </p:spPr>
          <p:txBody>
            <a:bodyPr/>
            <a:lstStyle/>
            <a:p>
              <a:endParaRPr lang="en-US" dirty="0"/>
            </a:p>
          </p:txBody>
        </p:sp>
        <p:sp>
          <p:nvSpPr>
            <p:cNvPr id="33" name="Line 91"/>
            <p:cNvSpPr>
              <a:spLocks noChangeShapeType="1"/>
            </p:cNvSpPr>
            <p:nvPr/>
          </p:nvSpPr>
          <p:spPr bwMode="auto">
            <a:xfrm flipH="1">
              <a:off x="7439025" y="2260600"/>
              <a:ext cx="71438" cy="1801813"/>
            </a:xfrm>
            <a:prstGeom prst="line">
              <a:avLst/>
            </a:prstGeom>
            <a:noFill/>
            <a:ln w="6350">
              <a:solidFill>
                <a:srgbClr val="AAAAAA"/>
              </a:solidFill>
              <a:round/>
              <a:headEnd/>
              <a:tailEnd/>
            </a:ln>
          </p:spPr>
          <p:txBody>
            <a:bodyPr/>
            <a:lstStyle/>
            <a:p>
              <a:endParaRPr lang="en-US" dirty="0"/>
            </a:p>
          </p:txBody>
        </p:sp>
        <p:sp>
          <p:nvSpPr>
            <p:cNvPr id="34" name="Line 92"/>
            <p:cNvSpPr>
              <a:spLocks noChangeShapeType="1"/>
            </p:cNvSpPr>
            <p:nvPr/>
          </p:nvSpPr>
          <p:spPr bwMode="auto">
            <a:xfrm flipH="1">
              <a:off x="7231063" y="2208213"/>
              <a:ext cx="79375" cy="1806575"/>
            </a:xfrm>
            <a:prstGeom prst="line">
              <a:avLst/>
            </a:prstGeom>
            <a:noFill/>
            <a:ln w="6350">
              <a:solidFill>
                <a:srgbClr val="AAAAAA"/>
              </a:solidFill>
              <a:round/>
              <a:headEnd/>
              <a:tailEnd/>
            </a:ln>
          </p:spPr>
          <p:txBody>
            <a:bodyPr/>
            <a:lstStyle/>
            <a:p>
              <a:endParaRPr lang="en-US" dirty="0"/>
            </a:p>
          </p:txBody>
        </p:sp>
        <p:sp>
          <p:nvSpPr>
            <p:cNvPr id="35" name="Line 93"/>
            <p:cNvSpPr>
              <a:spLocks noChangeShapeType="1"/>
            </p:cNvSpPr>
            <p:nvPr/>
          </p:nvSpPr>
          <p:spPr bwMode="auto">
            <a:xfrm>
              <a:off x="6975475" y="2919413"/>
              <a:ext cx="712788" cy="511175"/>
            </a:xfrm>
            <a:prstGeom prst="line">
              <a:avLst/>
            </a:prstGeom>
            <a:noFill/>
            <a:ln w="6350">
              <a:solidFill>
                <a:srgbClr val="AAAAAA"/>
              </a:solidFill>
              <a:round/>
              <a:headEnd/>
              <a:tailEnd/>
            </a:ln>
          </p:spPr>
          <p:txBody>
            <a:bodyPr/>
            <a:lstStyle/>
            <a:p>
              <a:endParaRPr lang="en-US" dirty="0"/>
            </a:p>
          </p:txBody>
        </p:sp>
        <p:sp>
          <p:nvSpPr>
            <p:cNvPr id="36" name="Line 94"/>
            <p:cNvSpPr>
              <a:spLocks noChangeShapeType="1"/>
            </p:cNvSpPr>
            <p:nvPr/>
          </p:nvSpPr>
          <p:spPr bwMode="auto">
            <a:xfrm>
              <a:off x="6907213" y="3043238"/>
              <a:ext cx="714375" cy="511175"/>
            </a:xfrm>
            <a:prstGeom prst="line">
              <a:avLst/>
            </a:prstGeom>
            <a:noFill/>
            <a:ln w="6350">
              <a:solidFill>
                <a:srgbClr val="AAAAAA"/>
              </a:solidFill>
              <a:round/>
              <a:headEnd/>
              <a:tailEnd/>
            </a:ln>
          </p:spPr>
          <p:txBody>
            <a:bodyPr/>
            <a:lstStyle/>
            <a:p>
              <a:endParaRPr lang="en-US" dirty="0"/>
            </a:p>
          </p:txBody>
        </p:sp>
        <p:sp>
          <p:nvSpPr>
            <p:cNvPr id="37" name="Line 95"/>
            <p:cNvSpPr>
              <a:spLocks noChangeShapeType="1"/>
            </p:cNvSpPr>
            <p:nvPr/>
          </p:nvSpPr>
          <p:spPr bwMode="auto">
            <a:xfrm>
              <a:off x="6862763" y="3170238"/>
              <a:ext cx="711200" cy="511175"/>
            </a:xfrm>
            <a:prstGeom prst="line">
              <a:avLst/>
            </a:prstGeom>
            <a:noFill/>
            <a:ln w="6350">
              <a:solidFill>
                <a:srgbClr val="AAAAAA"/>
              </a:solidFill>
              <a:round/>
              <a:headEnd/>
              <a:tailEnd/>
            </a:ln>
          </p:spPr>
          <p:txBody>
            <a:bodyPr/>
            <a:lstStyle/>
            <a:p>
              <a:endParaRPr lang="en-US" dirty="0"/>
            </a:p>
          </p:txBody>
        </p:sp>
        <p:sp>
          <p:nvSpPr>
            <p:cNvPr id="38" name="Line 96"/>
            <p:cNvSpPr>
              <a:spLocks noChangeShapeType="1"/>
            </p:cNvSpPr>
            <p:nvPr/>
          </p:nvSpPr>
          <p:spPr bwMode="auto">
            <a:xfrm>
              <a:off x="6799263" y="3279775"/>
              <a:ext cx="712787" cy="511175"/>
            </a:xfrm>
            <a:prstGeom prst="line">
              <a:avLst/>
            </a:prstGeom>
            <a:noFill/>
            <a:ln w="6350">
              <a:solidFill>
                <a:srgbClr val="AAAAAA"/>
              </a:solidFill>
              <a:round/>
              <a:headEnd/>
              <a:tailEnd/>
            </a:ln>
          </p:spPr>
          <p:txBody>
            <a:bodyPr/>
            <a:lstStyle/>
            <a:p>
              <a:endParaRPr lang="en-US" dirty="0"/>
            </a:p>
          </p:txBody>
        </p:sp>
        <p:sp>
          <p:nvSpPr>
            <p:cNvPr id="39" name="Line 97"/>
            <p:cNvSpPr>
              <a:spLocks noChangeShapeType="1"/>
            </p:cNvSpPr>
            <p:nvPr/>
          </p:nvSpPr>
          <p:spPr bwMode="auto">
            <a:xfrm>
              <a:off x="6761163" y="3416300"/>
              <a:ext cx="712787" cy="509588"/>
            </a:xfrm>
            <a:prstGeom prst="line">
              <a:avLst/>
            </a:prstGeom>
            <a:noFill/>
            <a:ln w="6350">
              <a:solidFill>
                <a:srgbClr val="AAAAAA"/>
              </a:solidFill>
              <a:round/>
              <a:headEnd/>
              <a:tailEnd/>
            </a:ln>
          </p:spPr>
          <p:txBody>
            <a:bodyPr/>
            <a:lstStyle/>
            <a:p>
              <a:endParaRPr lang="en-US" dirty="0"/>
            </a:p>
          </p:txBody>
        </p:sp>
        <p:sp>
          <p:nvSpPr>
            <p:cNvPr id="40" name="Line 98"/>
            <p:cNvSpPr>
              <a:spLocks noChangeShapeType="1"/>
            </p:cNvSpPr>
            <p:nvPr/>
          </p:nvSpPr>
          <p:spPr bwMode="auto">
            <a:xfrm>
              <a:off x="7348538" y="2713038"/>
              <a:ext cx="320675" cy="106362"/>
            </a:xfrm>
            <a:prstGeom prst="line">
              <a:avLst/>
            </a:prstGeom>
            <a:noFill/>
            <a:ln w="6350">
              <a:solidFill>
                <a:srgbClr val="AAAAAA"/>
              </a:solidFill>
              <a:round/>
              <a:headEnd/>
              <a:tailEnd/>
            </a:ln>
          </p:spPr>
          <p:txBody>
            <a:bodyPr/>
            <a:lstStyle/>
            <a:p>
              <a:endParaRPr lang="en-US" dirty="0"/>
            </a:p>
          </p:txBody>
        </p:sp>
        <p:sp>
          <p:nvSpPr>
            <p:cNvPr id="41" name="Line 99"/>
            <p:cNvSpPr>
              <a:spLocks noChangeShapeType="1"/>
            </p:cNvSpPr>
            <p:nvPr/>
          </p:nvSpPr>
          <p:spPr bwMode="auto">
            <a:xfrm>
              <a:off x="7345363" y="2652713"/>
              <a:ext cx="320675" cy="107950"/>
            </a:xfrm>
            <a:prstGeom prst="line">
              <a:avLst/>
            </a:prstGeom>
            <a:noFill/>
            <a:ln w="6350">
              <a:solidFill>
                <a:srgbClr val="AAAAAA"/>
              </a:solidFill>
              <a:round/>
              <a:headEnd/>
              <a:tailEnd/>
            </a:ln>
          </p:spPr>
          <p:txBody>
            <a:bodyPr/>
            <a:lstStyle/>
            <a:p>
              <a:endParaRPr lang="en-US" dirty="0"/>
            </a:p>
          </p:txBody>
        </p:sp>
        <p:sp>
          <p:nvSpPr>
            <p:cNvPr id="42" name="Line 100"/>
            <p:cNvSpPr>
              <a:spLocks noChangeShapeType="1"/>
            </p:cNvSpPr>
            <p:nvPr/>
          </p:nvSpPr>
          <p:spPr bwMode="auto">
            <a:xfrm>
              <a:off x="7354888" y="2603500"/>
              <a:ext cx="322262" cy="107950"/>
            </a:xfrm>
            <a:prstGeom prst="line">
              <a:avLst/>
            </a:prstGeom>
            <a:noFill/>
            <a:ln w="6350">
              <a:solidFill>
                <a:srgbClr val="AAAAAA"/>
              </a:solidFill>
              <a:round/>
              <a:headEnd/>
              <a:tailEnd/>
            </a:ln>
          </p:spPr>
          <p:txBody>
            <a:bodyPr/>
            <a:lstStyle/>
            <a:p>
              <a:endParaRPr lang="en-US" dirty="0"/>
            </a:p>
          </p:txBody>
        </p:sp>
        <p:sp>
          <p:nvSpPr>
            <p:cNvPr id="43" name="Line 101"/>
            <p:cNvSpPr>
              <a:spLocks noChangeShapeType="1"/>
            </p:cNvSpPr>
            <p:nvPr/>
          </p:nvSpPr>
          <p:spPr bwMode="auto">
            <a:xfrm>
              <a:off x="7356475" y="2551113"/>
              <a:ext cx="320675" cy="104775"/>
            </a:xfrm>
            <a:prstGeom prst="line">
              <a:avLst/>
            </a:prstGeom>
            <a:noFill/>
            <a:ln w="6350">
              <a:solidFill>
                <a:srgbClr val="AAAAAA"/>
              </a:solidFill>
              <a:round/>
              <a:headEnd/>
              <a:tailEnd/>
            </a:ln>
          </p:spPr>
          <p:txBody>
            <a:bodyPr/>
            <a:lstStyle/>
            <a:p>
              <a:endParaRPr lang="en-US" dirty="0"/>
            </a:p>
          </p:txBody>
        </p:sp>
        <p:sp>
          <p:nvSpPr>
            <p:cNvPr id="44" name="Line 102"/>
            <p:cNvSpPr>
              <a:spLocks noChangeShapeType="1"/>
            </p:cNvSpPr>
            <p:nvPr/>
          </p:nvSpPr>
          <p:spPr bwMode="auto">
            <a:xfrm>
              <a:off x="7367588" y="2492375"/>
              <a:ext cx="320675" cy="107950"/>
            </a:xfrm>
            <a:prstGeom prst="line">
              <a:avLst/>
            </a:prstGeom>
            <a:noFill/>
            <a:ln w="6350">
              <a:solidFill>
                <a:srgbClr val="AAAAAA"/>
              </a:solidFill>
              <a:round/>
              <a:headEnd/>
              <a:tailEnd/>
            </a:ln>
          </p:spPr>
          <p:txBody>
            <a:bodyPr/>
            <a:lstStyle/>
            <a:p>
              <a:endParaRPr lang="en-US" dirty="0"/>
            </a:p>
          </p:txBody>
        </p:sp>
        <p:sp>
          <p:nvSpPr>
            <p:cNvPr id="45" name="Line 103"/>
            <p:cNvSpPr>
              <a:spLocks noChangeShapeType="1"/>
            </p:cNvSpPr>
            <p:nvPr/>
          </p:nvSpPr>
          <p:spPr bwMode="auto">
            <a:xfrm flipV="1">
              <a:off x="7367588" y="2401888"/>
              <a:ext cx="106362" cy="385762"/>
            </a:xfrm>
            <a:prstGeom prst="line">
              <a:avLst/>
            </a:prstGeom>
            <a:noFill/>
            <a:ln w="6350">
              <a:solidFill>
                <a:srgbClr val="AAAAAA"/>
              </a:solidFill>
              <a:round/>
              <a:headEnd/>
              <a:tailEnd/>
            </a:ln>
          </p:spPr>
          <p:txBody>
            <a:bodyPr/>
            <a:lstStyle/>
            <a:p>
              <a:endParaRPr lang="en-US" dirty="0"/>
            </a:p>
          </p:txBody>
        </p:sp>
        <p:sp>
          <p:nvSpPr>
            <p:cNvPr id="46" name="Line 104"/>
            <p:cNvSpPr>
              <a:spLocks noChangeShapeType="1"/>
            </p:cNvSpPr>
            <p:nvPr/>
          </p:nvSpPr>
          <p:spPr bwMode="auto">
            <a:xfrm flipV="1">
              <a:off x="7410450" y="2438400"/>
              <a:ext cx="104775" cy="385763"/>
            </a:xfrm>
            <a:prstGeom prst="line">
              <a:avLst/>
            </a:prstGeom>
            <a:noFill/>
            <a:ln w="6350">
              <a:solidFill>
                <a:srgbClr val="AAAAAA"/>
              </a:solidFill>
              <a:round/>
              <a:headEnd/>
              <a:tailEnd/>
            </a:ln>
          </p:spPr>
          <p:txBody>
            <a:bodyPr/>
            <a:lstStyle/>
            <a:p>
              <a:endParaRPr lang="en-US" dirty="0"/>
            </a:p>
          </p:txBody>
        </p:sp>
        <p:sp>
          <p:nvSpPr>
            <p:cNvPr id="47" name="Line 105"/>
            <p:cNvSpPr>
              <a:spLocks noChangeShapeType="1"/>
            </p:cNvSpPr>
            <p:nvPr/>
          </p:nvSpPr>
          <p:spPr bwMode="auto">
            <a:xfrm flipV="1">
              <a:off x="7459663" y="2462213"/>
              <a:ext cx="104775" cy="384175"/>
            </a:xfrm>
            <a:prstGeom prst="line">
              <a:avLst/>
            </a:prstGeom>
            <a:noFill/>
            <a:ln w="6350">
              <a:solidFill>
                <a:srgbClr val="AAAAAA"/>
              </a:solidFill>
              <a:round/>
              <a:headEnd/>
              <a:tailEnd/>
            </a:ln>
          </p:spPr>
          <p:txBody>
            <a:bodyPr/>
            <a:lstStyle/>
            <a:p>
              <a:endParaRPr lang="en-US" dirty="0"/>
            </a:p>
          </p:txBody>
        </p:sp>
        <p:sp>
          <p:nvSpPr>
            <p:cNvPr id="48" name="Line 106"/>
            <p:cNvSpPr>
              <a:spLocks noChangeShapeType="1"/>
            </p:cNvSpPr>
            <p:nvPr/>
          </p:nvSpPr>
          <p:spPr bwMode="auto">
            <a:xfrm flipV="1">
              <a:off x="7504113" y="2493963"/>
              <a:ext cx="103187" cy="384175"/>
            </a:xfrm>
            <a:prstGeom prst="line">
              <a:avLst/>
            </a:prstGeom>
            <a:noFill/>
            <a:ln w="6350">
              <a:solidFill>
                <a:srgbClr val="AAAAAA"/>
              </a:solidFill>
              <a:round/>
              <a:headEnd/>
              <a:tailEnd/>
            </a:ln>
          </p:spPr>
          <p:txBody>
            <a:bodyPr/>
            <a:lstStyle/>
            <a:p>
              <a:endParaRPr lang="en-US" dirty="0"/>
            </a:p>
          </p:txBody>
        </p:sp>
        <p:sp>
          <p:nvSpPr>
            <p:cNvPr id="49" name="Line 107"/>
            <p:cNvSpPr>
              <a:spLocks noChangeShapeType="1"/>
            </p:cNvSpPr>
            <p:nvPr/>
          </p:nvSpPr>
          <p:spPr bwMode="auto">
            <a:xfrm flipV="1">
              <a:off x="7558088" y="2516188"/>
              <a:ext cx="101600" cy="385762"/>
            </a:xfrm>
            <a:prstGeom prst="line">
              <a:avLst/>
            </a:prstGeom>
            <a:noFill/>
            <a:ln w="6350">
              <a:solidFill>
                <a:srgbClr val="AAAAAA"/>
              </a:solidFill>
              <a:round/>
              <a:headEnd/>
              <a:tailEnd/>
            </a:ln>
          </p:spPr>
          <p:txBody>
            <a:bodyPr/>
            <a:lstStyle/>
            <a:p>
              <a:endParaRPr lang="en-US" dirty="0"/>
            </a:p>
          </p:txBody>
        </p:sp>
        <p:sp>
          <p:nvSpPr>
            <p:cNvPr id="50" name="Rectangle 109"/>
            <p:cNvSpPr>
              <a:spLocks noChangeArrowheads="1"/>
            </p:cNvSpPr>
            <p:nvPr/>
          </p:nvSpPr>
          <p:spPr bwMode="auto">
            <a:xfrm>
              <a:off x="6065838" y="2082800"/>
              <a:ext cx="2432050" cy="2000250"/>
            </a:xfrm>
            <a:prstGeom prst="rect">
              <a:avLst/>
            </a:prstGeom>
            <a:noFill/>
            <a:ln w="28575">
              <a:solidFill>
                <a:srgbClr val="FF0000"/>
              </a:solidFill>
              <a:miter lim="800000"/>
              <a:headEnd/>
              <a:tailEnd/>
            </a:ln>
          </p:spPr>
          <p:txBody>
            <a:bodyPr/>
            <a:lstStyle/>
            <a:p>
              <a:endParaRPr lang="en-US" dirty="0"/>
            </a:p>
          </p:txBody>
        </p:sp>
        <p:sp>
          <p:nvSpPr>
            <p:cNvPr id="51" name="Freeform 110"/>
            <p:cNvSpPr>
              <a:spLocks/>
            </p:cNvSpPr>
            <p:nvPr/>
          </p:nvSpPr>
          <p:spPr bwMode="auto">
            <a:xfrm>
              <a:off x="6881813" y="2751138"/>
              <a:ext cx="273050" cy="622300"/>
            </a:xfrm>
            <a:custGeom>
              <a:avLst/>
              <a:gdLst/>
              <a:ahLst/>
              <a:cxnLst>
                <a:cxn ang="0">
                  <a:pos x="236" y="0"/>
                </a:cxn>
                <a:cxn ang="0">
                  <a:pos x="225" y="16"/>
                </a:cxn>
                <a:cxn ang="0">
                  <a:pos x="218" y="34"/>
                </a:cxn>
                <a:cxn ang="0">
                  <a:pos x="211" y="56"/>
                </a:cxn>
                <a:cxn ang="0">
                  <a:pos x="203" y="81"/>
                </a:cxn>
                <a:cxn ang="0">
                  <a:pos x="196" y="108"/>
                </a:cxn>
                <a:cxn ang="0">
                  <a:pos x="189" y="139"/>
                </a:cxn>
                <a:cxn ang="0">
                  <a:pos x="182" y="169"/>
                </a:cxn>
                <a:cxn ang="0">
                  <a:pos x="173" y="204"/>
                </a:cxn>
                <a:cxn ang="0">
                  <a:pos x="162" y="238"/>
                </a:cxn>
                <a:cxn ang="0">
                  <a:pos x="149" y="274"/>
                </a:cxn>
                <a:cxn ang="0">
                  <a:pos x="135" y="312"/>
                </a:cxn>
                <a:cxn ang="0">
                  <a:pos x="115" y="348"/>
                </a:cxn>
                <a:cxn ang="0">
                  <a:pos x="93" y="386"/>
                </a:cxn>
                <a:cxn ang="0">
                  <a:pos x="66" y="423"/>
                </a:cxn>
                <a:cxn ang="0">
                  <a:pos x="52" y="441"/>
                </a:cxn>
                <a:cxn ang="0">
                  <a:pos x="36" y="461"/>
                </a:cxn>
                <a:cxn ang="0">
                  <a:pos x="18" y="479"/>
                </a:cxn>
                <a:cxn ang="0">
                  <a:pos x="0" y="497"/>
                </a:cxn>
              </a:cxnLst>
              <a:rect l="0" t="0" r="r" b="b"/>
              <a:pathLst>
                <a:path w="236" h="497">
                  <a:moveTo>
                    <a:pt x="236" y="0"/>
                  </a:moveTo>
                  <a:lnTo>
                    <a:pt x="225" y="16"/>
                  </a:lnTo>
                  <a:lnTo>
                    <a:pt x="218" y="34"/>
                  </a:lnTo>
                  <a:lnTo>
                    <a:pt x="211" y="56"/>
                  </a:lnTo>
                  <a:lnTo>
                    <a:pt x="203" y="81"/>
                  </a:lnTo>
                  <a:lnTo>
                    <a:pt x="196" y="108"/>
                  </a:lnTo>
                  <a:lnTo>
                    <a:pt x="189" y="139"/>
                  </a:lnTo>
                  <a:lnTo>
                    <a:pt x="182" y="169"/>
                  </a:lnTo>
                  <a:lnTo>
                    <a:pt x="173" y="204"/>
                  </a:lnTo>
                  <a:lnTo>
                    <a:pt x="162" y="238"/>
                  </a:lnTo>
                  <a:lnTo>
                    <a:pt x="149" y="274"/>
                  </a:lnTo>
                  <a:lnTo>
                    <a:pt x="135" y="312"/>
                  </a:lnTo>
                  <a:lnTo>
                    <a:pt x="115" y="348"/>
                  </a:lnTo>
                  <a:lnTo>
                    <a:pt x="93" y="386"/>
                  </a:lnTo>
                  <a:lnTo>
                    <a:pt x="66" y="423"/>
                  </a:lnTo>
                  <a:lnTo>
                    <a:pt x="52" y="441"/>
                  </a:lnTo>
                  <a:lnTo>
                    <a:pt x="36" y="461"/>
                  </a:lnTo>
                  <a:lnTo>
                    <a:pt x="18" y="479"/>
                  </a:lnTo>
                  <a:lnTo>
                    <a:pt x="0" y="497"/>
                  </a:lnTo>
                </a:path>
              </a:pathLst>
            </a:custGeom>
            <a:noFill/>
            <a:ln w="22225">
              <a:solidFill>
                <a:srgbClr val="FF0000"/>
              </a:solidFill>
              <a:prstDash val="solid"/>
              <a:round/>
              <a:headEnd/>
              <a:tailEnd/>
            </a:ln>
          </p:spPr>
          <p:txBody>
            <a:bodyPr/>
            <a:lstStyle/>
            <a:p>
              <a:endParaRPr lang="en-US" dirty="0"/>
            </a:p>
          </p:txBody>
        </p:sp>
        <p:sp>
          <p:nvSpPr>
            <p:cNvPr id="52" name="Freeform 111"/>
            <p:cNvSpPr>
              <a:spLocks/>
            </p:cNvSpPr>
            <p:nvPr/>
          </p:nvSpPr>
          <p:spPr bwMode="auto">
            <a:xfrm>
              <a:off x="7218363" y="2232025"/>
              <a:ext cx="114300" cy="627063"/>
            </a:xfrm>
            <a:custGeom>
              <a:avLst/>
              <a:gdLst/>
              <a:ahLst/>
              <a:cxnLst>
                <a:cxn ang="0">
                  <a:pos x="99" y="0"/>
                </a:cxn>
                <a:cxn ang="0">
                  <a:pos x="75" y="41"/>
                </a:cxn>
                <a:cxn ang="0">
                  <a:pos x="57" y="88"/>
                </a:cxn>
                <a:cxn ang="0">
                  <a:pos x="50" y="113"/>
                </a:cxn>
                <a:cxn ang="0">
                  <a:pos x="43" y="140"/>
                </a:cxn>
                <a:cxn ang="0">
                  <a:pos x="36" y="167"/>
                </a:cxn>
                <a:cxn ang="0">
                  <a:pos x="30" y="198"/>
                </a:cxn>
                <a:cxn ang="0">
                  <a:pos x="25" y="228"/>
                </a:cxn>
                <a:cxn ang="0">
                  <a:pos x="21" y="261"/>
                </a:cxn>
                <a:cxn ang="0">
                  <a:pos x="16" y="297"/>
                </a:cxn>
                <a:cxn ang="0">
                  <a:pos x="12" y="333"/>
                </a:cxn>
                <a:cxn ang="0">
                  <a:pos x="9" y="373"/>
                </a:cxn>
                <a:cxn ang="0">
                  <a:pos x="5" y="412"/>
                </a:cxn>
                <a:cxn ang="0">
                  <a:pos x="3" y="455"/>
                </a:cxn>
                <a:cxn ang="0">
                  <a:pos x="0" y="500"/>
                </a:cxn>
              </a:cxnLst>
              <a:rect l="0" t="0" r="r" b="b"/>
              <a:pathLst>
                <a:path w="99" h="500">
                  <a:moveTo>
                    <a:pt x="99" y="0"/>
                  </a:moveTo>
                  <a:lnTo>
                    <a:pt x="75" y="41"/>
                  </a:lnTo>
                  <a:lnTo>
                    <a:pt x="57" y="88"/>
                  </a:lnTo>
                  <a:lnTo>
                    <a:pt x="50" y="113"/>
                  </a:lnTo>
                  <a:lnTo>
                    <a:pt x="43" y="140"/>
                  </a:lnTo>
                  <a:lnTo>
                    <a:pt x="36" y="167"/>
                  </a:lnTo>
                  <a:lnTo>
                    <a:pt x="30" y="198"/>
                  </a:lnTo>
                  <a:lnTo>
                    <a:pt x="25" y="228"/>
                  </a:lnTo>
                  <a:lnTo>
                    <a:pt x="21" y="261"/>
                  </a:lnTo>
                  <a:lnTo>
                    <a:pt x="16" y="297"/>
                  </a:lnTo>
                  <a:lnTo>
                    <a:pt x="12" y="333"/>
                  </a:lnTo>
                  <a:lnTo>
                    <a:pt x="9" y="373"/>
                  </a:lnTo>
                  <a:lnTo>
                    <a:pt x="5" y="412"/>
                  </a:lnTo>
                  <a:lnTo>
                    <a:pt x="3" y="455"/>
                  </a:lnTo>
                  <a:lnTo>
                    <a:pt x="0" y="500"/>
                  </a:lnTo>
                </a:path>
              </a:pathLst>
            </a:custGeom>
            <a:noFill/>
            <a:ln w="22225">
              <a:solidFill>
                <a:srgbClr val="FF0000"/>
              </a:solidFill>
              <a:prstDash val="solid"/>
              <a:round/>
              <a:headEnd/>
              <a:tailEnd/>
            </a:ln>
          </p:spPr>
          <p:txBody>
            <a:bodyPr/>
            <a:lstStyle/>
            <a:p>
              <a:endParaRPr lang="en-US" dirty="0"/>
            </a:p>
          </p:txBody>
        </p:sp>
        <p:sp>
          <p:nvSpPr>
            <p:cNvPr id="53" name="Freeform 112"/>
            <p:cNvSpPr>
              <a:spLocks/>
            </p:cNvSpPr>
            <p:nvPr/>
          </p:nvSpPr>
          <p:spPr bwMode="auto">
            <a:xfrm>
              <a:off x="6786563" y="3190875"/>
              <a:ext cx="322262" cy="579438"/>
            </a:xfrm>
            <a:custGeom>
              <a:avLst/>
              <a:gdLst/>
              <a:ahLst/>
              <a:cxnLst>
                <a:cxn ang="0">
                  <a:pos x="279" y="0"/>
                </a:cxn>
                <a:cxn ang="0">
                  <a:pos x="270" y="42"/>
                </a:cxn>
                <a:cxn ang="0">
                  <a:pos x="261" y="78"/>
                </a:cxn>
                <a:cxn ang="0">
                  <a:pos x="247" y="110"/>
                </a:cxn>
                <a:cxn ang="0">
                  <a:pos x="232" y="139"/>
                </a:cxn>
                <a:cxn ang="0">
                  <a:pos x="216" y="166"/>
                </a:cxn>
                <a:cxn ang="0">
                  <a:pos x="198" y="191"/>
                </a:cxn>
                <a:cxn ang="0">
                  <a:pos x="178" y="217"/>
                </a:cxn>
                <a:cxn ang="0">
                  <a:pos x="158" y="240"/>
                </a:cxn>
                <a:cxn ang="0">
                  <a:pos x="139" y="262"/>
                </a:cxn>
                <a:cxn ang="0">
                  <a:pos x="117" y="285"/>
                </a:cxn>
                <a:cxn ang="0">
                  <a:pos x="95" y="308"/>
                </a:cxn>
                <a:cxn ang="0">
                  <a:pos x="76" y="334"/>
                </a:cxn>
                <a:cxn ang="0">
                  <a:pos x="54" y="363"/>
                </a:cxn>
                <a:cxn ang="0">
                  <a:pos x="36" y="391"/>
                </a:cxn>
                <a:cxn ang="0">
                  <a:pos x="16" y="426"/>
                </a:cxn>
                <a:cxn ang="0">
                  <a:pos x="0" y="462"/>
                </a:cxn>
              </a:cxnLst>
              <a:rect l="0" t="0" r="r" b="b"/>
              <a:pathLst>
                <a:path w="279" h="462">
                  <a:moveTo>
                    <a:pt x="279" y="0"/>
                  </a:moveTo>
                  <a:lnTo>
                    <a:pt x="270" y="42"/>
                  </a:lnTo>
                  <a:lnTo>
                    <a:pt x="261" y="78"/>
                  </a:lnTo>
                  <a:lnTo>
                    <a:pt x="247" y="110"/>
                  </a:lnTo>
                  <a:lnTo>
                    <a:pt x="232" y="139"/>
                  </a:lnTo>
                  <a:lnTo>
                    <a:pt x="216" y="166"/>
                  </a:lnTo>
                  <a:lnTo>
                    <a:pt x="198" y="191"/>
                  </a:lnTo>
                  <a:lnTo>
                    <a:pt x="178" y="217"/>
                  </a:lnTo>
                  <a:lnTo>
                    <a:pt x="158" y="240"/>
                  </a:lnTo>
                  <a:lnTo>
                    <a:pt x="139" y="262"/>
                  </a:lnTo>
                  <a:lnTo>
                    <a:pt x="117" y="285"/>
                  </a:lnTo>
                  <a:lnTo>
                    <a:pt x="95" y="308"/>
                  </a:lnTo>
                  <a:lnTo>
                    <a:pt x="76" y="334"/>
                  </a:lnTo>
                  <a:lnTo>
                    <a:pt x="54" y="363"/>
                  </a:lnTo>
                  <a:lnTo>
                    <a:pt x="36" y="391"/>
                  </a:lnTo>
                  <a:lnTo>
                    <a:pt x="16" y="426"/>
                  </a:lnTo>
                  <a:lnTo>
                    <a:pt x="0" y="462"/>
                  </a:lnTo>
                </a:path>
              </a:pathLst>
            </a:custGeom>
            <a:noFill/>
            <a:ln w="22225">
              <a:solidFill>
                <a:srgbClr val="FF0000"/>
              </a:solidFill>
              <a:prstDash val="solid"/>
              <a:round/>
              <a:headEnd/>
              <a:tailEnd/>
            </a:ln>
          </p:spPr>
          <p:txBody>
            <a:bodyPr/>
            <a:lstStyle/>
            <a:p>
              <a:endParaRPr lang="en-US" dirty="0"/>
            </a:p>
          </p:txBody>
        </p:sp>
        <p:sp>
          <p:nvSpPr>
            <p:cNvPr id="54" name="Freeform 113"/>
            <p:cNvSpPr>
              <a:spLocks/>
            </p:cNvSpPr>
            <p:nvPr/>
          </p:nvSpPr>
          <p:spPr bwMode="auto">
            <a:xfrm>
              <a:off x="7400925" y="2312988"/>
              <a:ext cx="188913" cy="533400"/>
            </a:xfrm>
            <a:custGeom>
              <a:avLst/>
              <a:gdLst/>
              <a:ahLst/>
              <a:cxnLst>
                <a:cxn ang="0">
                  <a:pos x="163" y="0"/>
                </a:cxn>
                <a:cxn ang="0">
                  <a:pos x="161" y="24"/>
                </a:cxn>
                <a:cxn ang="0">
                  <a:pos x="159" y="53"/>
                </a:cxn>
                <a:cxn ang="0">
                  <a:pos x="159" y="81"/>
                </a:cxn>
                <a:cxn ang="0">
                  <a:pos x="157" y="110"/>
                </a:cxn>
                <a:cxn ang="0">
                  <a:pos x="155" y="139"/>
                </a:cxn>
                <a:cxn ang="0">
                  <a:pos x="152" y="166"/>
                </a:cxn>
                <a:cxn ang="0">
                  <a:pos x="148" y="191"/>
                </a:cxn>
                <a:cxn ang="0">
                  <a:pos x="141" y="211"/>
                </a:cxn>
                <a:cxn ang="0">
                  <a:pos x="134" y="229"/>
                </a:cxn>
                <a:cxn ang="0">
                  <a:pos x="127" y="247"/>
                </a:cxn>
                <a:cxn ang="0">
                  <a:pos x="119" y="265"/>
                </a:cxn>
                <a:cxn ang="0">
                  <a:pos x="110" y="281"/>
                </a:cxn>
                <a:cxn ang="0">
                  <a:pos x="101" y="298"/>
                </a:cxn>
                <a:cxn ang="0">
                  <a:pos x="89" y="312"/>
                </a:cxn>
                <a:cxn ang="0">
                  <a:pos x="74" y="327"/>
                </a:cxn>
                <a:cxn ang="0">
                  <a:pos x="56" y="339"/>
                </a:cxn>
                <a:cxn ang="0">
                  <a:pos x="47" y="345"/>
                </a:cxn>
                <a:cxn ang="0">
                  <a:pos x="40" y="352"/>
                </a:cxn>
                <a:cxn ang="0">
                  <a:pos x="33" y="357"/>
                </a:cxn>
                <a:cxn ang="0">
                  <a:pos x="27" y="363"/>
                </a:cxn>
                <a:cxn ang="0">
                  <a:pos x="20" y="375"/>
                </a:cxn>
                <a:cxn ang="0">
                  <a:pos x="15" y="386"/>
                </a:cxn>
                <a:cxn ang="0">
                  <a:pos x="11" y="397"/>
                </a:cxn>
                <a:cxn ang="0">
                  <a:pos x="8" y="408"/>
                </a:cxn>
                <a:cxn ang="0">
                  <a:pos x="4" y="417"/>
                </a:cxn>
                <a:cxn ang="0">
                  <a:pos x="0" y="426"/>
                </a:cxn>
              </a:cxnLst>
              <a:rect l="0" t="0" r="r" b="b"/>
              <a:pathLst>
                <a:path w="163" h="426">
                  <a:moveTo>
                    <a:pt x="163" y="0"/>
                  </a:moveTo>
                  <a:lnTo>
                    <a:pt x="161" y="24"/>
                  </a:lnTo>
                  <a:lnTo>
                    <a:pt x="159" y="53"/>
                  </a:lnTo>
                  <a:lnTo>
                    <a:pt x="159" y="81"/>
                  </a:lnTo>
                  <a:lnTo>
                    <a:pt x="157" y="110"/>
                  </a:lnTo>
                  <a:lnTo>
                    <a:pt x="155" y="139"/>
                  </a:lnTo>
                  <a:lnTo>
                    <a:pt x="152" y="166"/>
                  </a:lnTo>
                  <a:lnTo>
                    <a:pt x="148" y="191"/>
                  </a:lnTo>
                  <a:lnTo>
                    <a:pt x="141" y="211"/>
                  </a:lnTo>
                  <a:lnTo>
                    <a:pt x="134" y="229"/>
                  </a:lnTo>
                  <a:lnTo>
                    <a:pt x="127" y="247"/>
                  </a:lnTo>
                  <a:lnTo>
                    <a:pt x="119" y="265"/>
                  </a:lnTo>
                  <a:lnTo>
                    <a:pt x="110" y="281"/>
                  </a:lnTo>
                  <a:lnTo>
                    <a:pt x="101" y="298"/>
                  </a:lnTo>
                  <a:lnTo>
                    <a:pt x="89" y="312"/>
                  </a:lnTo>
                  <a:lnTo>
                    <a:pt x="74" y="327"/>
                  </a:lnTo>
                  <a:lnTo>
                    <a:pt x="56" y="339"/>
                  </a:lnTo>
                  <a:lnTo>
                    <a:pt x="47" y="345"/>
                  </a:lnTo>
                  <a:lnTo>
                    <a:pt x="40" y="352"/>
                  </a:lnTo>
                  <a:lnTo>
                    <a:pt x="33" y="357"/>
                  </a:lnTo>
                  <a:lnTo>
                    <a:pt x="27" y="363"/>
                  </a:lnTo>
                  <a:lnTo>
                    <a:pt x="20" y="375"/>
                  </a:lnTo>
                  <a:lnTo>
                    <a:pt x="15" y="386"/>
                  </a:lnTo>
                  <a:lnTo>
                    <a:pt x="11" y="397"/>
                  </a:lnTo>
                  <a:lnTo>
                    <a:pt x="8" y="408"/>
                  </a:lnTo>
                  <a:lnTo>
                    <a:pt x="4" y="417"/>
                  </a:lnTo>
                  <a:lnTo>
                    <a:pt x="0" y="426"/>
                  </a:lnTo>
                </a:path>
              </a:pathLst>
            </a:custGeom>
            <a:noFill/>
            <a:ln w="22225">
              <a:solidFill>
                <a:srgbClr val="FF0000"/>
              </a:solidFill>
              <a:prstDash val="solid"/>
              <a:round/>
              <a:headEnd/>
              <a:tailEnd/>
            </a:ln>
          </p:spPr>
          <p:txBody>
            <a:bodyPr/>
            <a:lstStyle/>
            <a:p>
              <a:endParaRPr lang="en-US" dirty="0"/>
            </a:p>
          </p:txBody>
        </p:sp>
        <p:sp>
          <p:nvSpPr>
            <p:cNvPr id="55" name="Freeform 114"/>
            <p:cNvSpPr>
              <a:spLocks/>
            </p:cNvSpPr>
            <p:nvPr/>
          </p:nvSpPr>
          <p:spPr bwMode="auto">
            <a:xfrm>
              <a:off x="7464425" y="2563813"/>
              <a:ext cx="314325" cy="365125"/>
            </a:xfrm>
            <a:custGeom>
              <a:avLst/>
              <a:gdLst/>
              <a:ahLst/>
              <a:cxnLst>
                <a:cxn ang="0">
                  <a:pos x="273" y="0"/>
                </a:cxn>
                <a:cxn ang="0">
                  <a:pos x="247" y="24"/>
                </a:cxn>
                <a:cxn ang="0">
                  <a:pos x="220" y="49"/>
                </a:cxn>
                <a:cxn ang="0">
                  <a:pos x="204" y="60"/>
                </a:cxn>
                <a:cxn ang="0">
                  <a:pos x="188" y="71"/>
                </a:cxn>
                <a:cxn ang="0">
                  <a:pos x="172" y="81"/>
                </a:cxn>
                <a:cxn ang="0">
                  <a:pos x="152" y="89"/>
                </a:cxn>
                <a:cxn ang="0">
                  <a:pos x="132" y="98"/>
                </a:cxn>
                <a:cxn ang="0">
                  <a:pos x="116" y="109"/>
                </a:cxn>
                <a:cxn ang="0">
                  <a:pos x="100" y="123"/>
                </a:cxn>
                <a:cxn ang="0">
                  <a:pos x="85" y="137"/>
                </a:cxn>
                <a:cxn ang="0">
                  <a:pos x="73" y="154"/>
                </a:cxn>
                <a:cxn ang="0">
                  <a:pos x="62" y="170"/>
                </a:cxn>
                <a:cxn ang="0">
                  <a:pos x="53" y="186"/>
                </a:cxn>
                <a:cxn ang="0">
                  <a:pos x="45" y="200"/>
                </a:cxn>
                <a:cxn ang="0">
                  <a:pos x="36" y="227"/>
                </a:cxn>
                <a:cxn ang="0">
                  <a:pos x="26" y="251"/>
                </a:cxn>
                <a:cxn ang="0">
                  <a:pos x="15" y="272"/>
                </a:cxn>
                <a:cxn ang="0">
                  <a:pos x="0" y="292"/>
                </a:cxn>
              </a:cxnLst>
              <a:rect l="0" t="0" r="r" b="b"/>
              <a:pathLst>
                <a:path w="273" h="292">
                  <a:moveTo>
                    <a:pt x="273" y="0"/>
                  </a:moveTo>
                  <a:lnTo>
                    <a:pt x="247" y="24"/>
                  </a:lnTo>
                  <a:lnTo>
                    <a:pt x="220" y="49"/>
                  </a:lnTo>
                  <a:lnTo>
                    <a:pt x="204" y="60"/>
                  </a:lnTo>
                  <a:lnTo>
                    <a:pt x="188" y="71"/>
                  </a:lnTo>
                  <a:lnTo>
                    <a:pt x="172" y="81"/>
                  </a:lnTo>
                  <a:lnTo>
                    <a:pt x="152" y="89"/>
                  </a:lnTo>
                  <a:lnTo>
                    <a:pt x="132" y="98"/>
                  </a:lnTo>
                  <a:lnTo>
                    <a:pt x="116" y="109"/>
                  </a:lnTo>
                  <a:lnTo>
                    <a:pt x="100" y="123"/>
                  </a:lnTo>
                  <a:lnTo>
                    <a:pt x="85" y="137"/>
                  </a:lnTo>
                  <a:lnTo>
                    <a:pt x="73" y="154"/>
                  </a:lnTo>
                  <a:lnTo>
                    <a:pt x="62" y="170"/>
                  </a:lnTo>
                  <a:lnTo>
                    <a:pt x="53" y="186"/>
                  </a:lnTo>
                  <a:lnTo>
                    <a:pt x="45" y="200"/>
                  </a:lnTo>
                  <a:lnTo>
                    <a:pt x="36" y="227"/>
                  </a:lnTo>
                  <a:lnTo>
                    <a:pt x="26" y="251"/>
                  </a:lnTo>
                  <a:lnTo>
                    <a:pt x="15" y="272"/>
                  </a:lnTo>
                  <a:lnTo>
                    <a:pt x="0" y="292"/>
                  </a:lnTo>
                </a:path>
              </a:pathLst>
            </a:custGeom>
            <a:noFill/>
            <a:ln w="22225">
              <a:solidFill>
                <a:srgbClr val="FF0000"/>
              </a:solidFill>
              <a:prstDash val="solid"/>
              <a:round/>
              <a:headEnd/>
              <a:tailEnd/>
            </a:ln>
          </p:spPr>
          <p:txBody>
            <a:bodyPr/>
            <a:lstStyle/>
            <a:p>
              <a:endParaRPr lang="en-US" dirty="0"/>
            </a:p>
          </p:txBody>
        </p:sp>
        <p:sp>
          <p:nvSpPr>
            <p:cNvPr id="56" name="Freeform 115"/>
            <p:cNvSpPr>
              <a:spLocks/>
            </p:cNvSpPr>
            <p:nvPr/>
          </p:nvSpPr>
          <p:spPr bwMode="auto">
            <a:xfrm>
              <a:off x="7939088" y="2217738"/>
              <a:ext cx="112712" cy="511175"/>
            </a:xfrm>
            <a:custGeom>
              <a:avLst/>
              <a:gdLst/>
              <a:ahLst/>
              <a:cxnLst>
                <a:cxn ang="0">
                  <a:pos x="0" y="0"/>
                </a:cxn>
                <a:cxn ang="0">
                  <a:pos x="4" y="23"/>
                </a:cxn>
                <a:cxn ang="0">
                  <a:pos x="4" y="48"/>
                </a:cxn>
                <a:cxn ang="0">
                  <a:pos x="4" y="74"/>
                </a:cxn>
                <a:cxn ang="0">
                  <a:pos x="4" y="99"/>
                </a:cxn>
                <a:cxn ang="0">
                  <a:pos x="4" y="124"/>
                </a:cxn>
                <a:cxn ang="0">
                  <a:pos x="4" y="147"/>
                </a:cxn>
                <a:cxn ang="0">
                  <a:pos x="4" y="167"/>
                </a:cxn>
                <a:cxn ang="0">
                  <a:pos x="7" y="185"/>
                </a:cxn>
                <a:cxn ang="0">
                  <a:pos x="9" y="194"/>
                </a:cxn>
                <a:cxn ang="0">
                  <a:pos x="13" y="205"/>
                </a:cxn>
                <a:cxn ang="0">
                  <a:pos x="18" y="220"/>
                </a:cxn>
                <a:cxn ang="0">
                  <a:pos x="24" y="234"/>
                </a:cxn>
                <a:cxn ang="0">
                  <a:pos x="36" y="265"/>
                </a:cxn>
                <a:cxn ang="0">
                  <a:pos x="51" y="299"/>
                </a:cxn>
                <a:cxn ang="0">
                  <a:pos x="65" y="333"/>
                </a:cxn>
                <a:cxn ang="0">
                  <a:pos x="80" y="364"/>
                </a:cxn>
                <a:cxn ang="0">
                  <a:pos x="85" y="376"/>
                </a:cxn>
                <a:cxn ang="0">
                  <a:pos x="90" y="389"/>
                </a:cxn>
                <a:cxn ang="0">
                  <a:pos x="94" y="400"/>
                </a:cxn>
                <a:cxn ang="0">
                  <a:pos x="98" y="407"/>
                </a:cxn>
              </a:cxnLst>
              <a:rect l="0" t="0" r="r" b="b"/>
              <a:pathLst>
                <a:path w="98" h="407">
                  <a:moveTo>
                    <a:pt x="0" y="0"/>
                  </a:moveTo>
                  <a:lnTo>
                    <a:pt x="4" y="23"/>
                  </a:lnTo>
                  <a:lnTo>
                    <a:pt x="4" y="48"/>
                  </a:lnTo>
                  <a:lnTo>
                    <a:pt x="4" y="74"/>
                  </a:lnTo>
                  <a:lnTo>
                    <a:pt x="4" y="99"/>
                  </a:lnTo>
                  <a:lnTo>
                    <a:pt x="4" y="124"/>
                  </a:lnTo>
                  <a:lnTo>
                    <a:pt x="4" y="147"/>
                  </a:lnTo>
                  <a:lnTo>
                    <a:pt x="4" y="167"/>
                  </a:lnTo>
                  <a:lnTo>
                    <a:pt x="7" y="185"/>
                  </a:lnTo>
                  <a:lnTo>
                    <a:pt x="9" y="194"/>
                  </a:lnTo>
                  <a:lnTo>
                    <a:pt x="13" y="205"/>
                  </a:lnTo>
                  <a:lnTo>
                    <a:pt x="18" y="220"/>
                  </a:lnTo>
                  <a:lnTo>
                    <a:pt x="24" y="234"/>
                  </a:lnTo>
                  <a:lnTo>
                    <a:pt x="36" y="265"/>
                  </a:lnTo>
                  <a:lnTo>
                    <a:pt x="51" y="299"/>
                  </a:lnTo>
                  <a:lnTo>
                    <a:pt x="65" y="333"/>
                  </a:lnTo>
                  <a:lnTo>
                    <a:pt x="80" y="364"/>
                  </a:lnTo>
                  <a:lnTo>
                    <a:pt x="85" y="376"/>
                  </a:lnTo>
                  <a:lnTo>
                    <a:pt x="90" y="389"/>
                  </a:lnTo>
                  <a:lnTo>
                    <a:pt x="94" y="400"/>
                  </a:lnTo>
                  <a:lnTo>
                    <a:pt x="98" y="407"/>
                  </a:lnTo>
                </a:path>
              </a:pathLst>
            </a:custGeom>
            <a:noFill/>
            <a:ln w="22225">
              <a:solidFill>
                <a:srgbClr val="FF0000"/>
              </a:solidFill>
              <a:prstDash val="solid"/>
              <a:round/>
              <a:headEnd/>
              <a:tailEnd/>
            </a:ln>
          </p:spPr>
          <p:txBody>
            <a:bodyPr/>
            <a:lstStyle/>
            <a:p>
              <a:endParaRPr lang="en-US" dirty="0"/>
            </a:p>
          </p:txBody>
        </p:sp>
        <p:sp>
          <p:nvSpPr>
            <p:cNvPr id="57" name="Freeform 116"/>
            <p:cNvSpPr>
              <a:spLocks/>
            </p:cNvSpPr>
            <p:nvPr/>
          </p:nvSpPr>
          <p:spPr bwMode="auto">
            <a:xfrm>
              <a:off x="7694613" y="2774950"/>
              <a:ext cx="152400" cy="531813"/>
            </a:xfrm>
            <a:custGeom>
              <a:avLst/>
              <a:gdLst/>
              <a:ahLst/>
              <a:cxnLst>
                <a:cxn ang="0">
                  <a:pos x="133" y="0"/>
                </a:cxn>
                <a:cxn ang="0">
                  <a:pos x="133" y="2"/>
                </a:cxn>
                <a:cxn ang="0">
                  <a:pos x="133" y="5"/>
                </a:cxn>
                <a:cxn ang="0">
                  <a:pos x="131" y="13"/>
                </a:cxn>
                <a:cxn ang="0">
                  <a:pos x="131" y="22"/>
                </a:cxn>
                <a:cxn ang="0">
                  <a:pos x="129" y="34"/>
                </a:cxn>
                <a:cxn ang="0">
                  <a:pos x="128" y="47"/>
                </a:cxn>
                <a:cxn ang="0">
                  <a:pos x="126" y="61"/>
                </a:cxn>
                <a:cxn ang="0">
                  <a:pos x="124" y="76"/>
                </a:cxn>
                <a:cxn ang="0">
                  <a:pos x="120" y="106"/>
                </a:cxn>
                <a:cxn ang="0">
                  <a:pos x="115" y="139"/>
                </a:cxn>
                <a:cxn ang="0">
                  <a:pos x="111" y="153"/>
                </a:cxn>
                <a:cxn ang="0">
                  <a:pos x="110" y="166"/>
                </a:cxn>
                <a:cxn ang="0">
                  <a:pos x="106" y="178"/>
                </a:cxn>
                <a:cxn ang="0">
                  <a:pos x="102" y="189"/>
                </a:cxn>
                <a:cxn ang="0">
                  <a:pos x="88" y="225"/>
                </a:cxn>
                <a:cxn ang="0">
                  <a:pos x="72" y="256"/>
                </a:cxn>
                <a:cxn ang="0">
                  <a:pos x="65" y="270"/>
                </a:cxn>
                <a:cxn ang="0">
                  <a:pos x="57" y="283"/>
                </a:cxn>
                <a:cxn ang="0">
                  <a:pos x="52" y="295"/>
                </a:cxn>
                <a:cxn ang="0">
                  <a:pos x="46" y="308"/>
                </a:cxn>
                <a:cxn ang="0">
                  <a:pos x="43" y="321"/>
                </a:cxn>
                <a:cxn ang="0">
                  <a:pos x="41" y="333"/>
                </a:cxn>
                <a:cxn ang="0">
                  <a:pos x="37" y="348"/>
                </a:cxn>
                <a:cxn ang="0">
                  <a:pos x="36" y="362"/>
                </a:cxn>
                <a:cxn ang="0">
                  <a:pos x="30" y="378"/>
                </a:cxn>
                <a:cxn ang="0">
                  <a:pos x="23" y="393"/>
                </a:cxn>
                <a:cxn ang="0">
                  <a:pos x="14" y="409"/>
                </a:cxn>
                <a:cxn ang="0">
                  <a:pos x="0" y="425"/>
                </a:cxn>
              </a:cxnLst>
              <a:rect l="0" t="0" r="r" b="b"/>
              <a:pathLst>
                <a:path w="133" h="425">
                  <a:moveTo>
                    <a:pt x="133" y="0"/>
                  </a:moveTo>
                  <a:lnTo>
                    <a:pt x="133" y="2"/>
                  </a:lnTo>
                  <a:lnTo>
                    <a:pt x="133" y="5"/>
                  </a:lnTo>
                  <a:lnTo>
                    <a:pt x="131" y="13"/>
                  </a:lnTo>
                  <a:lnTo>
                    <a:pt x="131" y="22"/>
                  </a:lnTo>
                  <a:lnTo>
                    <a:pt x="129" y="34"/>
                  </a:lnTo>
                  <a:lnTo>
                    <a:pt x="128" y="47"/>
                  </a:lnTo>
                  <a:lnTo>
                    <a:pt x="126" y="61"/>
                  </a:lnTo>
                  <a:lnTo>
                    <a:pt x="124" y="76"/>
                  </a:lnTo>
                  <a:lnTo>
                    <a:pt x="120" y="106"/>
                  </a:lnTo>
                  <a:lnTo>
                    <a:pt x="115" y="139"/>
                  </a:lnTo>
                  <a:lnTo>
                    <a:pt x="111" y="153"/>
                  </a:lnTo>
                  <a:lnTo>
                    <a:pt x="110" y="166"/>
                  </a:lnTo>
                  <a:lnTo>
                    <a:pt x="106" y="178"/>
                  </a:lnTo>
                  <a:lnTo>
                    <a:pt x="102" y="189"/>
                  </a:lnTo>
                  <a:lnTo>
                    <a:pt x="88" y="225"/>
                  </a:lnTo>
                  <a:lnTo>
                    <a:pt x="72" y="256"/>
                  </a:lnTo>
                  <a:lnTo>
                    <a:pt x="65" y="270"/>
                  </a:lnTo>
                  <a:lnTo>
                    <a:pt x="57" y="283"/>
                  </a:lnTo>
                  <a:lnTo>
                    <a:pt x="52" y="295"/>
                  </a:lnTo>
                  <a:lnTo>
                    <a:pt x="46" y="308"/>
                  </a:lnTo>
                  <a:lnTo>
                    <a:pt x="43" y="321"/>
                  </a:lnTo>
                  <a:lnTo>
                    <a:pt x="41" y="333"/>
                  </a:lnTo>
                  <a:lnTo>
                    <a:pt x="37" y="348"/>
                  </a:lnTo>
                  <a:lnTo>
                    <a:pt x="36" y="362"/>
                  </a:lnTo>
                  <a:lnTo>
                    <a:pt x="30" y="378"/>
                  </a:lnTo>
                  <a:lnTo>
                    <a:pt x="23" y="393"/>
                  </a:lnTo>
                  <a:lnTo>
                    <a:pt x="14" y="409"/>
                  </a:lnTo>
                  <a:lnTo>
                    <a:pt x="0" y="425"/>
                  </a:lnTo>
                </a:path>
              </a:pathLst>
            </a:custGeom>
            <a:noFill/>
            <a:ln w="22225">
              <a:solidFill>
                <a:srgbClr val="FF0000"/>
              </a:solidFill>
              <a:prstDash val="solid"/>
              <a:round/>
              <a:headEnd/>
              <a:tailEnd/>
            </a:ln>
          </p:spPr>
          <p:txBody>
            <a:bodyPr/>
            <a:lstStyle/>
            <a:p>
              <a:endParaRPr lang="en-US" dirty="0"/>
            </a:p>
          </p:txBody>
        </p:sp>
        <p:sp>
          <p:nvSpPr>
            <p:cNvPr id="58" name="Freeform 117"/>
            <p:cNvSpPr>
              <a:spLocks/>
            </p:cNvSpPr>
            <p:nvPr/>
          </p:nvSpPr>
          <p:spPr bwMode="auto">
            <a:xfrm>
              <a:off x="7272338" y="2994025"/>
              <a:ext cx="160337" cy="366713"/>
            </a:xfrm>
            <a:custGeom>
              <a:avLst/>
              <a:gdLst/>
              <a:ahLst/>
              <a:cxnLst>
                <a:cxn ang="0">
                  <a:pos x="138" y="0"/>
                </a:cxn>
                <a:cxn ang="0">
                  <a:pos x="129" y="12"/>
                </a:cxn>
                <a:cxn ang="0">
                  <a:pos x="122" y="25"/>
                </a:cxn>
                <a:cxn ang="0">
                  <a:pos x="113" y="38"/>
                </a:cxn>
                <a:cxn ang="0">
                  <a:pos x="106" y="52"/>
                </a:cxn>
                <a:cxn ang="0">
                  <a:pos x="99" y="68"/>
                </a:cxn>
                <a:cxn ang="0">
                  <a:pos x="93" y="86"/>
                </a:cxn>
                <a:cxn ang="0">
                  <a:pos x="88" y="108"/>
                </a:cxn>
                <a:cxn ang="0">
                  <a:pos x="83" y="133"/>
                </a:cxn>
                <a:cxn ang="0">
                  <a:pos x="75" y="160"/>
                </a:cxn>
                <a:cxn ang="0">
                  <a:pos x="68" y="185"/>
                </a:cxn>
                <a:cxn ang="0">
                  <a:pos x="57" y="207"/>
                </a:cxn>
                <a:cxn ang="0">
                  <a:pos x="47" y="229"/>
                </a:cxn>
                <a:cxn ang="0">
                  <a:pos x="34" y="248"/>
                </a:cxn>
                <a:cxn ang="0">
                  <a:pos x="23" y="265"/>
                </a:cxn>
                <a:cxn ang="0">
                  <a:pos x="10" y="281"/>
                </a:cxn>
                <a:cxn ang="0">
                  <a:pos x="0" y="293"/>
                </a:cxn>
              </a:cxnLst>
              <a:rect l="0" t="0" r="r" b="b"/>
              <a:pathLst>
                <a:path w="138" h="293">
                  <a:moveTo>
                    <a:pt x="138" y="0"/>
                  </a:moveTo>
                  <a:lnTo>
                    <a:pt x="129" y="12"/>
                  </a:lnTo>
                  <a:lnTo>
                    <a:pt x="122" y="25"/>
                  </a:lnTo>
                  <a:lnTo>
                    <a:pt x="113" y="38"/>
                  </a:lnTo>
                  <a:lnTo>
                    <a:pt x="106" y="52"/>
                  </a:lnTo>
                  <a:lnTo>
                    <a:pt x="99" y="68"/>
                  </a:lnTo>
                  <a:lnTo>
                    <a:pt x="93" y="86"/>
                  </a:lnTo>
                  <a:lnTo>
                    <a:pt x="88" y="108"/>
                  </a:lnTo>
                  <a:lnTo>
                    <a:pt x="83" y="133"/>
                  </a:lnTo>
                  <a:lnTo>
                    <a:pt x="75" y="160"/>
                  </a:lnTo>
                  <a:lnTo>
                    <a:pt x="68" y="185"/>
                  </a:lnTo>
                  <a:lnTo>
                    <a:pt x="57" y="207"/>
                  </a:lnTo>
                  <a:lnTo>
                    <a:pt x="47" y="229"/>
                  </a:lnTo>
                  <a:lnTo>
                    <a:pt x="34" y="248"/>
                  </a:lnTo>
                  <a:lnTo>
                    <a:pt x="23" y="265"/>
                  </a:lnTo>
                  <a:lnTo>
                    <a:pt x="10" y="281"/>
                  </a:lnTo>
                  <a:lnTo>
                    <a:pt x="0" y="293"/>
                  </a:lnTo>
                </a:path>
              </a:pathLst>
            </a:custGeom>
            <a:noFill/>
            <a:ln w="22225">
              <a:solidFill>
                <a:srgbClr val="FF0000"/>
              </a:solidFill>
              <a:prstDash val="solid"/>
              <a:round/>
              <a:headEnd/>
              <a:tailEnd/>
            </a:ln>
          </p:spPr>
          <p:txBody>
            <a:bodyPr/>
            <a:lstStyle/>
            <a:p>
              <a:endParaRPr lang="en-US" dirty="0"/>
            </a:p>
          </p:txBody>
        </p:sp>
        <p:sp>
          <p:nvSpPr>
            <p:cNvPr id="59" name="Freeform 118"/>
            <p:cNvSpPr>
              <a:spLocks/>
            </p:cNvSpPr>
            <p:nvPr/>
          </p:nvSpPr>
          <p:spPr bwMode="auto">
            <a:xfrm>
              <a:off x="7348538" y="3105150"/>
              <a:ext cx="161925" cy="460375"/>
            </a:xfrm>
            <a:custGeom>
              <a:avLst/>
              <a:gdLst/>
              <a:ahLst/>
              <a:cxnLst>
                <a:cxn ang="0">
                  <a:pos x="0" y="367"/>
                </a:cxn>
                <a:cxn ang="0">
                  <a:pos x="3" y="349"/>
                </a:cxn>
                <a:cxn ang="0">
                  <a:pos x="5" y="335"/>
                </a:cxn>
                <a:cxn ang="0">
                  <a:pos x="7" y="321"/>
                </a:cxn>
                <a:cxn ang="0">
                  <a:pos x="7" y="306"/>
                </a:cxn>
                <a:cxn ang="0">
                  <a:pos x="9" y="294"/>
                </a:cxn>
                <a:cxn ang="0">
                  <a:pos x="10" y="281"/>
                </a:cxn>
                <a:cxn ang="0">
                  <a:pos x="14" y="270"/>
                </a:cxn>
                <a:cxn ang="0">
                  <a:pos x="18" y="258"/>
                </a:cxn>
                <a:cxn ang="0">
                  <a:pos x="27" y="236"/>
                </a:cxn>
                <a:cxn ang="0">
                  <a:pos x="32" y="216"/>
                </a:cxn>
                <a:cxn ang="0">
                  <a:pos x="36" y="200"/>
                </a:cxn>
                <a:cxn ang="0">
                  <a:pos x="37" y="185"/>
                </a:cxn>
                <a:cxn ang="0">
                  <a:pos x="39" y="178"/>
                </a:cxn>
                <a:cxn ang="0">
                  <a:pos x="41" y="167"/>
                </a:cxn>
                <a:cxn ang="0">
                  <a:pos x="45" y="157"/>
                </a:cxn>
                <a:cxn ang="0">
                  <a:pos x="50" y="144"/>
                </a:cxn>
                <a:cxn ang="0">
                  <a:pos x="55" y="131"/>
                </a:cxn>
                <a:cxn ang="0">
                  <a:pos x="59" y="119"/>
                </a:cxn>
                <a:cxn ang="0">
                  <a:pos x="63" y="108"/>
                </a:cxn>
                <a:cxn ang="0">
                  <a:pos x="66" y="99"/>
                </a:cxn>
                <a:cxn ang="0">
                  <a:pos x="70" y="88"/>
                </a:cxn>
                <a:cxn ang="0">
                  <a:pos x="79" y="76"/>
                </a:cxn>
                <a:cxn ang="0">
                  <a:pos x="88" y="59"/>
                </a:cxn>
                <a:cxn ang="0">
                  <a:pos x="99" y="45"/>
                </a:cxn>
                <a:cxn ang="0">
                  <a:pos x="109" y="30"/>
                </a:cxn>
                <a:cxn ang="0">
                  <a:pos x="122" y="16"/>
                </a:cxn>
                <a:cxn ang="0">
                  <a:pos x="131" y="7"/>
                </a:cxn>
                <a:cxn ang="0">
                  <a:pos x="140" y="0"/>
                </a:cxn>
              </a:cxnLst>
              <a:rect l="0" t="0" r="r" b="b"/>
              <a:pathLst>
                <a:path w="140" h="367">
                  <a:moveTo>
                    <a:pt x="0" y="367"/>
                  </a:moveTo>
                  <a:lnTo>
                    <a:pt x="3" y="349"/>
                  </a:lnTo>
                  <a:lnTo>
                    <a:pt x="5" y="335"/>
                  </a:lnTo>
                  <a:lnTo>
                    <a:pt x="7" y="321"/>
                  </a:lnTo>
                  <a:lnTo>
                    <a:pt x="7" y="306"/>
                  </a:lnTo>
                  <a:lnTo>
                    <a:pt x="9" y="294"/>
                  </a:lnTo>
                  <a:lnTo>
                    <a:pt x="10" y="281"/>
                  </a:lnTo>
                  <a:lnTo>
                    <a:pt x="14" y="270"/>
                  </a:lnTo>
                  <a:lnTo>
                    <a:pt x="18" y="258"/>
                  </a:lnTo>
                  <a:lnTo>
                    <a:pt x="27" y="236"/>
                  </a:lnTo>
                  <a:lnTo>
                    <a:pt x="32" y="216"/>
                  </a:lnTo>
                  <a:lnTo>
                    <a:pt x="36" y="200"/>
                  </a:lnTo>
                  <a:lnTo>
                    <a:pt x="37" y="185"/>
                  </a:lnTo>
                  <a:lnTo>
                    <a:pt x="39" y="178"/>
                  </a:lnTo>
                  <a:lnTo>
                    <a:pt x="41" y="167"/>
                  </a:lnTo>
                  <a:lnTo>
                    <a:pt x="45" y="157"/>
                  </a:lnTo>
                  <a:lnTo>
                    <a:pt x="50" y="144"/>
                  </a:lnTo>
                  <a:lnTo>
                    <a:pt x="55" y="131"/>
                  </a:lnTo>
                  <a:lnTo>
                    <a:pt x="59" y="119"/>
                  </a:lnTo>
                  <a:lnTo>
                    <a:pt x="63" y="108"/>
                  </a:lnTo>
                  <a:lnTo>
                    <a:pt x="66" y="99"/>
                  </a:lnTo>
                  <a:lnTo>
                    <a:pt x="70" y="88"/>
                  </a:lnTo>
                  <a:lnTo>
                    <a:pt x="79" y="76"/>
                  </a:lnTo>
                  <a:lnTo>
                    <a:pt x="88" y="59"/>
                  </a:lnTo>
                  <a:lnTo>
                    <a:pt x="99" y="45"/>
                  </a:lnTo>
                  <a:lnTo>
                    <a:pt x="109" y="30"/>
                  </a:lnTo>
                  <a:lnTo>
                    <a:pt x="122" y="16"/>
                  </a:lnTo>
                  <a:lnTo>
                    <a:pt x="131" y="7"/>
                  </a:lnTo>
                  <a:lnTo>
                    <a:pt x="140" y="0"/>
                  </a:lnTo>
                </a:path>
              </a:pathLst>
            </a:custGeom>
            <a:noFill/>
            <a:ln w="22225">
              <a:solidFill>
                <a:srgbClr val="FF0000"/>
              </a:solidFill>
              <a:prstDash val="solid"/>
              <a:round/>
              <a:headEnd/>
              <a:tailEnd/>
            </a:ln>
          </p:spPr>
          <p:txBody>
            <a:bodyPr/>
            <a:lstStyle/>
            <a:p>
              <a:endParaRPr lang="en-US" dirty="0"/>
            </a:p>
          </p:txBody>
        </p:sp>
        <p:sp>
          <p:nvSpPr>
            <p:cNvPr id="60" name="Freeform 119"/>
            <p:cNvSpPr>
              <a:spLocks/>
            </p:cNvSpPr>
            <p:nvPr/>
          </p:nvSpPr>
          <p:spPr bwMode="auto">
            <a:xfrm>
              <a:off x="7629525" y="3033713"/>
              <a:ext cx="234950" cy="487362"/>
            </a:xfrm>
            <a:custGeom>
              <a:avLst/>
              <a:gdLst/>
              <a:ahLst/>
              <a:cxnLst>
                <a:cxn ang="0">
                  <a:pos x="0" y="389"/>
                </a:cxn>
                <a:cxn ang="0">
                  <a:pos x="9" y="379"/>
                </a:cxn>
                <a:cxn ang="0">
                  <a:pos x="20" y="371"/>
                </a:cxn>
                <a:cxn ang="0">
                  <a:pos x="29" y="364"/>
                </a:cxn>
                <a:cxn ang="0">
                  <a:pos x="39" y="359"/>
                </a:cxn>
                <a:cxn ang="0">
                  <a:pos x="59" y="350"/>
                </a:cxn>
                <a:cxn ang="0">
                  <a:pos x="75" y="341"/>
                </a:cxn>
                <a:cxn ang="0">
                  <a:pos x="84" y="334"/>
                </a:cxn>
                <a:cxn ang="0">
                  <a:pos x="93" y="326"/>
                </a:cxn>
                <a:cxn ang="0">
                  <a:pos x="106" y="316"/>
                </a:cxn>
                <a:cxn ang="0">
                  <a:pos x="117" y="307"/>
                </a:cxn>
                <a:cxn ang="0">
                  <a:pos x="128" y="294"/>
                </a:cxn>
                <a:cxn ang="0">
                  <a:pos x="137" y="285"/>
                </a:cxn>
                <a:cxn ang="0">
                  <a:pos x="142" y="274"/>
                </a:cxn>
                <a:cxn ang="0">
                  <a:pos x="146" y="265"/>
                </a:cxn>
                <a:cxn ang="0">
                  <a:pos x="148" y="260"/>
                </a:cxn>
                <a:cxn ang="0">
                  <a:pos x="148" y="251"/>
                </a:cxn>
                <a:cxn ang="0">
                  <a:pos x="151" y="240"/>
                </a:cxn>
                <a:cxn ang="0">
                  <a:pos x="153" y="227"/>
                </a:cxn>
                <a:cxn ang="0">
                  <a:pos x="157" y="213"/>
                </a:cxn>
                <a:cxn ang="0">
                  <a:pos x="160" y="197"/>
                </a:cxn>
                <a:cxn ang="0">
                  <a:pos x="162" y="180"/>
                </a:cxn>
                <a:cxn ang="0">
                  <a:pos x="167" y="164"/>
                </a:cxn>
                <a:cxn ang="0">
                  <a:pos x="171" y="146"/>
                </a:cxn>
                <a:cxn ang="0">
                  <a:pos x="175" y="130"/>
                </a:cxn>
                <a:cxn ang="0">
                  <a:pos x="178" y="116"/>
                </a:cxn>
                <a:cxn ang="0">
                  <a:pos x="182" y="101"/>
                </a:cxn>
                <a:cxn ang="0">
                  <a:pos x="185" y="88"/>
                </a:cxn>
                <a:cxn ang="0">
                  <a:pos x="187" y="78"/>
                </a:cxn>
                <a:cxn ang="0">
                  <a:pos x="191" y="70"/>
                </a:cxn>
                <a:cxn ang="0">
                  <a:pos x="193" y="65"/>
                </a:cxn>
                <a:cxn ang="0">
                  <a:pos x="198" y="51"/>
                </a:cxn>
                <a:cxn ang="0">
                  <a:pos x="202" y="34"/>
                </a:cxn>
                <a:cxn ang="0">
                  <a:pos x="203" y="16"/>
                </a:cxn>
                <a:cxn ang="0">
                  <a:pos x="202" y="0"/>
                </a:cxn>
              </a:cxnLst>
              <a:rect l="0" t="0" r="r" b="b"/>
              <a:pathLst>
                <a:path w="203" h="389">
                  <a:moveTo>
                    <a:pt x="0" y="389"/>
                  </a:moveTo>
                  <a:lnTo>
                    <a:pt x="9" y="379"/>
                  </a:lnTo>
                  <a:lnTo>
                    <a:pt x="20" y="371"/>
                  </a:lnTo>
                  <a:lnTo>
                    <a:pt x="29" y="364"/>
                  </a:lnTo>
                  <a:lnTo>
                    <a:pt x="39" y="359"/>
                  </a:lnTo>
                  <a:lnTo>
                    <a:pt x="59" y="350"/>
                  </a:lnTo>
                  <a:lnTo>
                    <a:pt x="75" y="341"/>
                  </a:lnTo>
                  <a:lnTo>
                    <a:pt x="84" y="334"/>
                  </a:lnTo>
                  <a:lnTo>
                    <a:pt x="93" y="326"/>
                  </a:lnTo>
                  <a:lnTo>
                    <a:pt x="106" y="316"/>
                  </a:lnTo>
                  <a:lnTo>
                    <a:pt x="117" y="307"/>
                  </a:lnTo>
                  <a:lnTo>
                    <a:pt x="128" y="294"/>
                  </a:lnTo>
                  <a:lnTo>
                    <a:pt x="137" y="285"/>
                  </a:lnTo>
                  <a:lnTo>
                    <a:pt x="142" y="274"/>
                  </a:lnTo>
                  <a:lnTo>
                    <a:pt x="146" y="265"/>
                  </a:lnTo>
                  <a:lnTo>
                    <a:pt x="148" y="260"/>
                  </a:lnTo>
                  <a:lnTo>
                    <a:pt x="148" y="251"/>
                  </a:lnTo>
                  <a:lnTo>
                    <a:pt x="151" y="240"/>
                  </a:lnTo>
                  <a:lnTo>
                    <a:pt x="153" y="227"/>
                  </a:lnTo>
                  <a:lnTo>
                    <a:pt x="157" y="213"/>
                  </a:lnTo>
                  <a:lnTo>
                    <a:pt x="160" y="197"/>
                  </a:lnTo>
                  <a:lnTo>
                    <a:pt x="162" y="180"/>
                  </a:lnTo>
                  <a:lnTo>
                    <a:pt x="167" y="164"/>
                  </a:lnTo>
                  <a:lnTo>
                    <a:pt x="171" y="146"/>
                  </a:lnTo>
                  <a:lnTo>
                    <a:pt x="175" y="130"/>
                  </a:lnTo>
                  <a:lnTo>
                    <a:pt x="178" y="116"/>
                  </a:lnTo>
                  <a:lnTo>
                    <a:pt x="182" y="101"/>
                  </a:lnTo>
                  <a:lnTo>
                    <a:pt x="185" y="88"/>
                  </a:lnTo>
                  <a:lnTo>
                    <a:pt x="187" y="78"/>
                  </a:lnTo>
                  <a:lnTo>
                    <a:pt x="191" y="70"/>
                  </a:lnTo>
                  <a:lnTo>
                    <a:pt x="193" y="65"/>
                  </a:lnTo>
                  <a:lnTo>
                    <a:pt x="198" y="51"/>
                  </a:lnTo>
                  <a:lnTo>
                    <a:pt x="202" y="34"/>
                  </a:lnTo>
                  <a:lnTo>
                    <a:pt x="203" y="16"/>
                  </a:lnTo>
                  <a:lnTo>
                    <a:pt x="202" y="0"/>
                  </a:lnTo>
                </a:path>
              </a:pathLst>
            </a:custGeom>
            <a:noFill/>
            <a:ln w="22225">
              <a:solidFill>
                <a:srgbClr val="FF0000"/>
              </a:solidFill>
              <a:prstDash val="solid"/>
              <a:round/>
              <a:headEnd/>
              <a:tailEnd/>
            </a:ln>
          </p:spPr>
          <p:txBody>
            <a:bodyPr/>
            <a:lstStyle/>
            <a:p>
              <a:endParaRPr lang="en-US" dirty="0"/>
            </a:p>
          </p:txBody>
        </p:sp>
        <p:sp>
          <p:nvSpPr>
            <p:cNvPr id="61" name="Freeform 120"/>
            <p:cNvSpPr>
              <a:spLocks/>
            </p:cNvSpPr>
            <p:nvPr/>
          </p:nvSpPr>
          <p:spPr bwMode="auto">
            <a:xfrm>
              <a:off x="7866063" y="2760663"/>
              <a:ext cx="265112" cy="782637"/>
            </a:xfrm>
            <a:custGeom>
              <a:avLst/>
              <a:gdLst/>
              <a:ahLst/>
              <a:cxnLst>
                <a:cxn ang="0">
                  <a:pos x="229" y="0"/>
                </a:cxn>
                <a:cxn ang="0">
                  <a:pos x="220" y="18"/>
                </a:cxn>
                <a:cxn ang="0">
                  <a:pos x="211" y="42"/>
                </a:cxn>
                <a:cxn ang="0">
                  <a:pos x="202" y="67"/>
                </a:cxn>
                <a:cxn ang="0">
                  <a:pos x="191" y="92"/>
                </a:cxn>
                <a:cxn ang="0">
                  <a:pos x="182" y="117"/>
                </a:cxn>
                <a:cxn ang="0">
                  <a:pos x="173" y="141"/>
                </a:cxn>
                <a:cxn ang="0">
                  <a:pos x="170" y="152"/>
                </a:cxn>
                <a:cxn ang="0">
                  <a:pos x="166" y="162"/>
                </a:cxn>
                <a:cxn ang="0">
                  <a:pos x="164" y="171"/>
                </a:cxn>
                <a:cxn ang="0">
                  <a:pos x="162" y="179"/>
                </a:cxn>
                <a:cxn ang="0">
                  <a:pos x="157" y="207"/>
                </a:cxn>
                <a:cxn ang="0">
                  <a:pos x="148" y="240"/>
                </a:cxn>
                <a:cxn ang="0">
                  <a:pos x="141" y="272"/>
                </a:cxn>
                <a:cxn ang="0">
                  <a:pos x="134" y="305"/>
                </a:cxn>
                <a:cxn ang="0">
                  <a:pos x="125" y="346"/>
                </a:cxn>
                <a:cxn ang="0">
                  <a:pos x="116" y="384"/>
                </a:cxn>
                <a:cxn ang="0">
                  <a:pos x="110" y="402"/>
                </a:cxn>
                <a:cxn ang="0">
                  <a:pos x="105" y="420"/>
                </a:cxn>
                <a:cxn ang="0">
                  <a:pos x="97" y="436"/>
                </a:cxn>
                <a:cxn ang="0">
                  <a:pos x="90" y="451"/>
                </a:cxn>
                <a:cxn ang="0">
                  <a:pos x="83" y="463"/>
                </a:cxn>
                <a:cxn ang="0">
                  <a:pos x="76" y="472"/>
                </a:cxn>
                <a:cxn ang="0">
                  <a:pos x="69" y="481"/>
                </a:cxn>
                <a:cxn ang="0">
                  <a:pos x="63" y="488"/>
                </a:cxn>
                <a:cxn ang="0">
                  <a:pos x="56" y="496"/>
                </a:cxn>
                <a:cxn ang="0">
                  <a:pos x="51" y="503"/>
                </a:cxn>
                <a:cxn ang="0">
                  <a:pos x="45" y="512"/>
                </a:cxn>
                <a:cxn ang="0">
                  <a:pos x="40" y="523"/>
                </a:cxn>
                <a:cxn ang="0">
                  <a:pos x="36" y="535"/>
                </a:cxn>
                <a:cxn ang="0">
                  <a:pos x="33" y="546"/>
                </a:cxn>
                <a:cxn ang="0">
                  <a:pos x="31" y="559"/>
                </a:cxn>
                <a:cxn ang="0">
                  <a:pos x="29" y="571"/>
                </a:cxn>
                <a:cxn ang="0">
                  <a:pos x="24" y="584"/>
                </a:cxn>
                <a:cxn ang="0">
                  <a:pos x="18" y="597"/>
                </a:cxn>
                <a:cxn ang="0">
                  <a:pos x="11" y="611"/>
                </a:cxn>
                <a:cxn ang="0">
                  <a:pos x="0" y="625"/>
                </a:cxn>
              </a:cxnLst>
              <a:rect l="0" t="0" r="r" b="b"/>
              <a:pathLst>
                <a:path w="229" h="625">
                  <a:moveTo>
                    <a:pt x="229" y="0"/>
                  </a:moveTo>
                  <a:lnTo>
                    <a:pt x="220" y="18"/>
                  </a:lnTo>
                  <a:lnTo>
                    <a:pt x="211" y="42"/>
                  </a:lnTo>
                  <a:lnTo>
                    <a:pt x="202" y="67"/>
                  </a:lnTo>
                  <a:lnTo>
                    <a:pt x="191" y="92"/>
                  </a:lnTo>
                  <a:lnTo>
                    <a:pt x="182" y="117"/>
                  </a:lnTo>
                  <a:lnTo>
                    <a:pt x="173" y="141"/>
                  </a:lnTo>
                  <a:lnTo>
                    <a:pt x="170" y="152"/>
                  </a:lnTo>
                  <a:lnTo>
                    <a:pt x="166" y="162"/>
                  </a:lnTo>
                  <a:lnTo>
                    <a:pt x="164" y="171"/>
                  </a:lnTo>
                  <a:lnTo>
                    <a:pt x="162" y="179"/>
                  </a:lnTo>
                  <a:lnTo>
                    <a:pt x="157" y="207"/>
                  </a:lnTo>
                  <a:lnTo>
                    <a:pt x="148" y="240"/>
                  </a:lnTo>
                  <a:lnTo>
                    <a:pt x="141" y="272"/>
                  </a:lnTo>
                  <a:lnTo>
                    <a:pt x="134" y="305"/>
                  </a:lnTo>
                  <a:lnTo>
                    <a:pt x="125" y="346"/>
                  </a:lnTo>
                  <a:lnTo>
                    <a:pt x="116" y="384"/>
                  </a:lnTo>
                  <a:lnTo>
                    <a:pt x="110" y="402"/>
                  </a:lnTo>
                  <a:lnTo>
                    <a:pt x="105" y="420"/>
                  </a:lnTo>
                  <a:lnTo>
                    <a:pt x="97" y="436"/>
                  </a:lnTo>
                  <a:lnTo>
                    <a:pt x="90" y="451"/>
                  </a:lnTo>
                  <a:lnTo>
                    <a:pt x="83" y="463"/>
                  </a:lnTo>
                  <a:lnTo>
                    <a:pt x="76" y="472"/>
                  </a:lnTo>
                  <a:lnTo>
                    <a:pt x="69" y="481"/>
                  </a:lnTo>
                  <a:lnTo>
                    <a:pt x="63" y="488"/>
                  </a:lnTo>
                  <a:lnTo>
                    <a:pt x="56" y="496"/>
                  </a:lnTo>
                  <a:lnTo>
                    <a:pt x="51" y="503"/>
                  </a:lnTo>
                  <a:lnTo>
                    <a:pt x="45" y="512"/>
                  </a:lnTo>
                  <a:lnTo>
                    <a:pt x="40" y="523"/>
                  </a:lnTo>
                  <a:lnTo>
                    <a:pt x="36" y="535"/>
                  </a:lnTo>
                  <a:lnTo>
                    <a:pt x="33" y="546"/>
                  </a:lnTo>
                  <a:lnTo>
                    <a:pt x="31" y="559"/>
                  </a:lnTo>
                  <a:lnTo>
                    <a:pt x="29" y="571"/>
                  </a:lnTo>
                  <a:lnTo>
                    <a:pt x="24" y="584"/>
                  </a:lnTo>
                  <a:lnTo>
                    <a:pt x="18" y="597"/>
                  </a:lnTo>
                  <a:lnTo>
                    <a:pt x="11" y="611"/>
                  </a:lnTo>
                  <a:lnTo>
                    <a:pt x="0" y="625"/>
                  </a:lnTo>
                </a:path>
              </a:pathLst>
            </a:custGeom>
            <a:noFill/>
            <a:ln w="22225">
              <a:solidFill>
                <a:srgbClr val="FF0000"/>
              </a:solidFill>
              <a:prstDash val="solid"/>
              <a:round/>
              <a:headEnd/>
              <a:tailEnd/>
            </a:ln>
          </p:spPr>
          <p:txBody>
            <a:bodyPr/>
            <a:lstStyle/>
            <a:p>
              <a:endParaRPr lang="en-US" dirty="0"/>
            </a:p>
          </p:txBody>
        </p:sp>
        <p:sp>
          <p:nvSpPr>
            <p:cNvPr id="62" name="Line 121"/>
            <p:cNvSpPr>
              <a:spLocks noChangeShapeType="1"/>
            </p:cNvSpPr>
            <p:nvPr/>
          </p:nvSpPr>
          <p:spPr bwMode="auto">
            <a:xfrm>
              <a:off x="7059613" y="3097213"/>
              <a:ext cx="36512" cy="17462"/>
            </a:xfrm>
            <a:prstGeom prst="line">
              <a:avLst/>
            </a:prstGeom>
            <a:noFill/>
            <a:ln w="11113">
              <a:solidFill>
                <a:srgbClr val="FF0000"/>
              </a:solidFill>
              <a:round/>
              <a:headEnd/>
              <a:tailEnd/>
            </a:ln>
          </p:spPr>
          <p:txBody>
            <a:bodyPr/>
            <a:lstStyle/>
            <a:p>
              <a:endParaRPr lang="en-US" dirty="0"/>
            </a:p>
          </p:txBody>
        </p:sp>
        <p:sp>
          <p:nvSpPr>
            <p:cNvPr id="63" name="Line 122"/>
            <p:cNvSpPr>
              <a:spLocks noChangeShapeType="1"/>
            </p:cNvSpPr>
            <p:nvPr/>
          </p:nvSpPr>
          <p:spPr bwMode="auto">
            <a:xfrm>
              <a:off x="6921500" y="3565525"/>
              <a:ext cx="23813" cy="33338"/>
            </a:xfrm>
            <a:prstGeom prst="line">
              <a:avLst/>
            </a:prstGeom>
            <a:noFill/>
            <a:ln w="11113">
              <a:solidFill>
                <a:srgbClr val="FF0000"/>
              </a:solidFill>
              <a:round/>
              <a:headEnd/>
              <a:tailEnd/>
            </a:ln>
          </p:spPr>
          <p:txBody>
            <a:bodyPr/>
            <a:lstStyle/>
            <a:p>
              <a:endParaRPr lang="en-US" dirty="0"/>
            </a:p>
          </p:txBody>
        </p:sp>
        <p:sp>
          <p:nvSpPr>
            <p:cNvPr id="64" name="Line 123"/>
            <p:cNvSpPr>
              <a:spLocks noChangeShapeType="1"/>
            </p:cNvSpPr>
            <p:nvPr/>
          </p:nvSpPr>
          <p:spPr bwMode="auto">
            <a:xfrm flipH="1" flipV="1">
              <a:off x="7327900" y="3146425"/>
              <a:ext cx="34925" cy="9525"/>
            </a:xfrm>
            <a:prstGeom prst="line">
              <a:avLst/>
            </a:prstGeom>
            <a:noFill/>
            <a:ln w="11113">
              <a:solidFill>
                <a:srgbClr val="FF0000"/>
              </a:solidFill>
              <a:round/>
              <a:headEnd/>
              <a:tailEnd/>
            </a:ln>
          </p:spPr>
          <p:txBody>
            <a:bodyPr/>
            <a:lstStyle/>
            <a:p>
              <a:endParaRPr lang="en-US" dirty="0"/>
            </a:p>
          </p:txBody>
        </p:sp>
        <p:sp>
          <p:nvSpPr>
            <p:cNvPr id="65" name="Line 124"/>
            <p:cNvSpPr>
              <a:spLocks noChangeShapeType="1"/>
            </p:cNvSpPr>
            <p:nvPr/>
          </p:nvSpPr>
          <p:spPr bwMode="auto">
            <a:xfrm>
              <a:off x="7397750" y="3328988"/>
              <a:ext cx="22225" cy="9525"/>
            </a:xfrm>
            <a:prstGeom prst="line">
              <a:avLst/>
            </a:prstGeom>
            <a:noFill/>
            <a:ln w="11113">
              <a:solidFill>
                <a:srgbClr val="FF0000"/>
              </a:solidFill>
              <a:round/>
              <a:headEnd/>
              <a:tailEnd/>
            </a:ln>
          </p:spPr>
          <p:txBody>
            <a:bodyPr/>
            <a:lstStyle/>
            <a:p>
              <a:endParaRPr lang="en-US" dirty="0"/>
            </a:p>
          </p:txBody>
        </p:sp>
        <p:sp>
          <p:nvSpPr>
            <p:cNvPr id="66" name="Line 125"/>
            <p:cNvSpPr>
              <a:spLocks noChangeShapeType="1"/>
            </p:cNvSpPr>
            <p:nvPr/>
          </p:nvSpPr>
          <p:spPr bwMode="auto">
            <a:xfrm flipH="1" flipV="1">
              <a:off x="7519988" y="2571750"/>
              <a:ext cx="23812" cy="23813"/>
            </a:xfrm>
            <a:prstGeom prst="line">
              <a:avLst/>
            </a:prstGeom>
            <a:noFill/>
            <a:ln w="11113">
              <a:solidFill>
                <a:srgbClr val="FF0000"/>
              </a:solidFill>
              <a:round/>
              <a:headEnd/>
              <a:tailEnd/>
            </a:ln>
          </p:spPr>
          <p:txBody>
            <a:bodyPr/>
            <a:lstStyle/>
            <a:p>
              <a:endParaRPr lang="en-US" dirty="0"/>
            </a:p>
          </p:txBody>
        </p:sp>
        <p:sp>
          <p:nvSpPr>
            <p:cNvPr id="67" name="Line 126"/>
            <p:cNvSpPr>
              <a:spLocks noChangeShapeType="1"/>
            </p:cNvSpPr>
            <p:nvPr/>
          </p:nvSpPr>
          <p:spPr bwMode="auto">
            <a:xfrm>
              <a:off x="7543800" y="2760663"/>
              <a:ext cx="20638" cy="26987"/>
            </a:xfrm>
            <a:prstGeom prst="line">
              <a:avLst/>
            </a:prstGeom>
            <a:noFill/>
            <a:ln w="11113">
              <a:solidFill>
                <a:srgbClr val="FF0000"/>
              </a:solidFill>
              <a:round/>
              <a:headEnd/>
              <a:tailEnd/>
            </a:ln>
          </p:spPr>
          <p:txBody>
            <a:bodyPr/>
            <a:lstStyle/>
            <a:p>
              <a:endParaRPr lang="en-US" dirty="0"/>
            </a:p>
          </p:txBody>
        </p:sp>
        <p:sp>
          <p:nvSpPr>
            <p:cNvPr id="68" name="Line 127"/>
            <p:cNvSpPr>
              <a:spLocks noChangeShapeType="1"/>
            </p:cNvSpPr>
            <p:nvPr/>
          </p:nvSpPr>
          <p:spPr bwMode="auto">
            <a:xfrm>
              <a:off x="7243763" y="2576513"/>
              <a:ext cx="28575" cy="9525"/>
            </a:xfrm>
            <a:prstGeom prst="line">
              <a:avLst/>
            </a:prstGeom>
            <a:noFill/>
            <a:ln w="11113">
              <a:solidFill>
                <a:srgbClr val="FF0000"/>
              </a:solidFill>
              <a:round/>
              <a:headEnd/>
              <a:tailEnd/>
            </a:ln>
          </p:spPr>
          <p:txBody>
            <a:bodyPr/>
            <a:lstStyle/>
            <a:p>
              <a:endParaRPr lang="en-US" dirty="0"/>
            </a:p>
          </p:txBody>
        </p:sp>
        <p:sp>
          <p:nvSpPr>
            <p:cNvPr id="69" name="Line 128"/>
            <p:cNvSpPr>
              <a:spLocks noChangeShapeType="1"/>
            </p:cNvSpPr>
            <p:nvPr/>
          </p:nvSpPr>
          <p:spPr bwMode="auto">
            <a:xfrm flipV="1">
              <a:off x="7988300" y="2541588"/>
              <a:ext cx="39688" cy="26987"/>
            </a:xfrm>
            <a:prstGeom prst="line">
              <a:avLst/>
            </a:prstGeom>
            <a:noFill/>
            <a:ln w="11113">
              <a:solidFill>
                <a:srgbClr val="FF0000"/>
              </a:solidFill>
              <a:round/>
              <a:headEnd/>
              <a:tailEnd/>
            </a:ln>
          </p:spPr>
          <p:txBody>
            <a:bodyPr/>
            <a:lstStyle/>
            <a:p>
              <a:endParaRPr lang="en-US" dirty="0"/>
            </a:p>
          </p:txBody>
        </p:sp>
        <p:sp>
          <p:nvSpPr>
            <p:cNvPr id="70" name="Line 129"/>
            <p:cNvSpPr>
              <a:spLocks noChangeShapeType="1"/>
            </p:cNvSpPr>
            <p:nvPr/>
          </p:nvSpPr>
          <p:spPr bwMode="auto">
            <a:xfrm flipH="1" flipV="1">
              <a:off x="7759700" y="3014663"/>
              <a:ext cx="41275" cy="23812"/>
            </a:xfrm>
            <a:prstGeom prst="line">
              <a:avLst/>
            </a:prstGeom>
            <a:noFill/>
            <a:ln w="11113">
              <a:solidFill>
                <a:srgbClr val="FF0000"/>
              </a:solidFill>
              <a:round/>
              <a:headEnd/>
              <a:tailEnd/>
            </a:ln>
          </p:spPr>
          <p:txBody>
            <a:bodyPr/>
            <a:lstStyle/>
            <a:p>
              <a:endParaRPr lang="en-US" dirty="0"/>
            </a:p>
          </p:txBody>
        </p:sp>
        <p:sp>
          <p:nvSpPr>
            <p:cNvPr id="71" name="Line 130"/>
            <p:cNvSpPr>
              <a:spLocks noChangeShapeType="1"/>
            </p:cNvSpPr>
            <p:nvPr/>
          </p:nvSpPr>
          <p:spPr bwMode="auto">
            <a:xfrm flipH="1" flipV="1">
              <a:off x="7783513" y="3230563"/>
              <a:ext cx="23812" cy="15875"/>
            </a:xfrm>
            <a:prstGeom prst="line">
              <a:avLst/>
            </a:prstGeom>
            <a:noFill/>
            <a:ln w="11113">
              <a:solidFill>
                <a:srgbClr val="FF0000"/>
              </a:solidFill>
              <a:round/>
              <a:headEnd/>
              <a:tailEnd/>
            </a:ln>
          </p:spPr>
          <p:txBody>
            <a:bodyPr/>
            <a:lstStyle/>
            <a:p>
              <a:endParaRPr lang="en-US" dirty="0"/>
            </a:p>
          </p:txBody>
        </p:sp>
        <p:sp>
          <p:nvSpPr>
            <p:cNvPr id="72" name="Line 131"/>
            <p:cNvSpPr>
              <a:spLocks noChangeShapeType="1"/>
            </p:cNvSpPr>
            <p:nvPr/>
          </p:nvSpPr>
          <p:spPr bwMode="auto">
            <a:xfrm>
              <a:off x="8012113" y="3190875"/>
              <a:ext cx="34925" cy="19050"/>
            </a:xfrm>
            <a:prstGeom prst="line">
              <a:avLst/>
            </a:prstGeom>
            <a:noFill/>
            <a:ln w="11113">
              <a:solidFill>
                <a:srgbClr val="FF0000"/>
              </a:solidFill>
              <a:round/>
              <a:headEnd/>
              <a:tailEnd/>
            </a:ln>
          </p:spPr>
          <p:txBody>
            <a:bodyPr/>
            <a:lstStyle/>
            <a:p>
              <a:endParaRPr lang="en-US" dirty="0"/>
            </a:p>
          </p:txBody>
        </p:sp>
        <p:sp>
          <p:nvSpPr>
            <p:cNvPr id="73" name="Freeform 132"/>
            <p:cNvSpPr>
              <a:spLocks/>
            </p:cNvSpPr>
            <p:nvPr/>
          </p:nvSpPr>
          <p:spPr bwMode="auto">
            <a:xfrm>
              <a:off x="7621588" y="2190750"/>
              <a:ext cx="36512" cy="65088"/>
            </a:xfrm>
            <a:custGeom>
              <a:avLst/>
              <a:gdLst/>
              <a:ahLst/>
              <a:cxnLst>
                <a:cxn ang="0">
                  <a:pos x="15" y="0"/>
                </a:cxn>
                <a:cxn ang="0">
                  <a:pos x="31" y="47"/>
                </a:cxn>
                <a:cxn ang="0">
                  <a:pos x="17" y="51"/>
                </a:cxn>
                <a:cxn ang="0">
                  <a:pos x="0" y="4"/>
                </a:cxn>
                <a:cxn ang="0">
                  <a:pos x="15" y="0"/>
                </a:cxn>
              </a:cxnLst>
              <a:rect l="0" t="0" r="r" b="b"/>
              <a:pathLst>
                <a:path w="31" h="51">
                  <a:moveTo>
                    <a:pt x="15" y="0"/>
                  </a:moveTo>
                  <a:lnTo>
                    <a:pt x="31" y="47"/>
                  </a:lnTo>
                  <a:lnTo>
                    <a:pt x="17" y="51"/>
                  </a:lnTo>
                  <a:lnTo>
                    <a:pt x="0" y="4"/>
                  </a:lnTo>
                  <a:lnTo>
                    <a:pt x="15" y="0"/>
                  </a:lnTo>
                  <a:close/>
                </a:path>
              </a:pathLst>
            </a:custGeom>
            <a:solidFill>
              <a:srgbClr val="339933"/>
            </a:solidFill>
            <a:ln w="9525">
              <a:noFill/>
              <a:round/>
              <a:headEnd/>
              <a:tailEnd/>
            </a:ln>
          </p:spPr>
          <p:txBody>
            <a:bodyPr/>
            <a:lstStyle/>
            <a:p>
              <a:endParaRPr lang="en-US" dirty="0"/>
            </a:p>
          </p:txBody>
        </p:sp>
        <p:sp>
          <p:nvSpPr>
            <p:cNvPr id="74" name="Freeform 133"/>
            <p:cNvSpPr>
              <a:spLocks/>
            </p:cNvSpPr>
            <p:nvPr/>
          </p:nvSpPr>
          <p:spPr bwMode="auto">
            <a:xfrm>
              <a:off x="7640638" y="2249488"/>
              <a:ext cx="22225" cy="31750"/>
            </a:xfrm>
            <a:custGeom>
              <a:avLst/>
              <a:gdLst/>
              <a:ahLst/>
              <a:cxnLst>
                <a:cxn ang="0">
                  <a:pos x="14" y="0"/>
                </a:cxn>
                <a:cxn ang="0">
                  <a:pos x="19" y="22"/>
                </a:cxn>
                <a:cxn ang="0">
                  <a:pos x="5" y="25"/>
                </a:cxn>
                <a:cxn ang="0">
                  <a:pos x="0" y="4"/>
                </a:cxn>
                <a:cxn ang="0">
                  <a:pos x="14" y="0"/>
                </a:cxn>
              </a:cxnLst>
              <a:rect l="0" t="0" r="r" b="b"/>
              <a:pathLst>
                <a:path w="19" h="25">
                  <a:moveTo>
                    <a:pt x="14" y="0"/>
                  </a:moveTo>
                  <a:lnTo>
                    <a:pt x="19" y="22"/>
                  </a:lnTo>
                  <a:lnTo>
                    <a:pt x="5" y="25"/>
                  </a:lnTo>
                  <a:lnTo>
                    <a:pt x="0" y="4"/>
                  </a:lnTo>
                  <a:lnTo>
                    <a:pt x="14" y="0"/>
                  </a:lnTo>
                  <a:close/>
                </a:path>
              </a:pathLst>
            </a:custGeom>
            <a:solidFill>
              <a:srgbClr val="339933"/>
            </a:solidFill>
            <a:ln w="9525">
              <a:noFill/>
              <a:round/>
              <a:headEnd/>
              <a:tailEnd/>
            </a:ln>
          </p:spPr>
          <p:txBody>
            <a:bodyPr/>
            <a:lstStyle/>
            <a:p>
              <a:endParaRPr lang="en-US" dirty="0"/>
            </a:p>
          </p:txBody>
        </p:sp>
        <p:sp>
          <p:nvSpPr>
            <p:cNvPr id="75" name="Freeform 134"/>
            <p:cNvSpPr>
              <a:spLocks/>
            </p:cNvSpPr>
            <p:nvPr/>
          </p:nvSpPr>
          <p:spPr bwMode="auto">
            <a:xfrm>
              <a:off x="7640638" y="2249488"/>
              <a:ext cx="17462" cy="6350"/>
            </a:xfrm>
            <a:custGeom>
              <a:avLst/>
              <a:gdLst/>
              <a:ahLst/>
              <a:cxnLst>
                <a:cxn ang="0">
                  <a:pos x="14" y="0"/>
                </a:cxn>
                <a:cxn ang="0">
                  <a:pos x="14" y="0"/>
                </a:cxn>
                <a:cxn ang="0">
                  <a:pos x="0" y="4"/>
                </a:cxn>
                <a:cxn ang="0">
                  <a:pos x="0" y="4"/>
                </a:cxn>
                <a:cxn ang="0">
                  <a:pos x="14" y="0"/>
                </a:cxn>
              </a:cxnLst>
              <a:rect l="0" t="0" r="r" b="b"/>
              <a:pathLst>
                <a:path w="14" h="4">
                  <a:moveTo>
                    <a:pt x="14" y="0"/>
                  </a:moveTo>
                  <a:lnTo>
                    <a:pt x="14" y="0"/>
                  </a:lnTo>
                  <a:lnTo>
                    <a:pt x="0" y="4"/>
                  </a:lnTo>
                  <a:lnTo>
                    <a:pt x="0" y="4"/>
                  </a:lnTo>
                  <a:lnTo>
                    <a:pt x="14" y="0"/>
                  </a:lnTo>
                  <a:close/>
                </a:path>
              </a:pathLst>
            </a:custGeom>
            <a:solidFill>
              <a:srgbClr val="339933"/>
            </a:solidFill>
            <a:ln w="9525">
              <a:noFill/>
              <a:round/>
              <a:headEnd/>
              <a:tailEnd/>
            </a:ln>
          </p:spPr>
          <p:txBody>
            <a:bodyPr/>
            <a:lstStyle/>
            <a:p>
              <a:endParaRPr lang="en-US" dirty="0"/>
            </a:p>
          </p:txBody>
        </p:sp>
        <p:sp>
          <p:nvSpPr>
            <p:cNvPr id="76" name="Freeform 135"/>
            <p:cNvSpPr>
              <a:spLocks/>
            </p:cNvSpPr>
            <p:nvPr/>
          </p:nvSpPr>
          <p:spPr bwMode="auto">
            <a:xfrm>
              <a:off x="7654925" y="2312988"/>
              <a:ext cx="31750" cy="63500"/>
            </a:xfrm>
            <a:custGeom>
              <a:avLst/>
              <a:gdLst/>
              <a:ahLst/>
              <a:cxnLst>
                <a:cxn ang="0">
                  <a:pos x="15" y="0"/>
                </a:cxn>
                <a:cxn ang="0">
                  <a:pos x="27" y="47"/>
                </a:cxn>
                <a:cxn ang="0">
                  <a:pos x="13" y="51"/>
                </a:cxn>
                <a:cxn ang="0">
                  <a:pos x="0" y="4"/>
                </a:cxn>
                <a:cxn ang="0">
                  <a:pos x="15" y="0"/>
                </a:cxn>
              </a:cxnLst>
              <a:rect l="0" t="0" r="r" b="b"/>
              <a:pathLst>
                <a:path w="27" h="51">
                  <a:moveTo>
                    <a:pt x="15" y="0"/>
                  </a:moveTo>
                  <a:lnTo>
                    <a:pt x="27" y="47"/>
                  </a:lnTo>
                  <a:lnTo>
                    <a:pt x="13" y="51"/>
                  </a:lnTo>
                  <a:lnTo>
                    <a:pt x="0" y="4"/>
                  </a:lnTo>
                  <a:lnTo>
                    <a:pt x="15" y="0"/>
                  </a:lnTo>
                  <a:close/>
                </a:path>
              </a:pathLst>
            </a:custGeom>
            <a:solidFill>
              <a:srgbClr val="339933"/>
            </a:solidFill>
            <a:ln w="9525">
              <a:noFill/>
              <a:round/>
              <a:headEnd/>
              <a:tailEnd/>
            </a:ln>
          </p:spPr>
          <p:txBody>
            <a:bodyPr/>
            <a:lstStyle/>
            <a:p>
              <a:endParaRPr lang="en-US" dirty="0"/>
            </a:p>
          </p:txBody>
        </p:sp>
        <p:sp>
          <p:nvSpPr>
            <p:cNvPr id="77" name="Freeform 136"/>
            <p:cNvSpPr>
              <a:spLocks/>
            </p:cNvSpPr>
            <p:nvPr/>
          </p:nvSpPr>
          <p:spPr bwMode="auto">
            <a:xfrm>
              <a:off x="7670800" y="2370138"/>
              <a:ext cx="23813" cy="34925"/>
            </a:xfrm>
            <a:custGeom>
              <a:avLst/>
              <a:gdLst/>
              <a:ahLst/>
              <a:cxnLst>
                <a:cxn ang="0">
                  <a:pos x="14" y="0"/>
                </a:cxn>
                <a:cxn ang="0">
                  <a:pos x="20" y="24"/>
                </a:cxn>
                <a:cxn ang="0">
                  <a:pos x="5" y="27"/>
                </a:cxn>
                <a:cxn ang="0">
                  <a:pos x="0" y="4"/>
                </a:cxn>
                <a:cxn ang="0">
                  <a:pos x="14" y="0"/>
                </a:cxn>
              </a:cxnLst>
              <a:rect l="0" t="0" r="r" b="b"/>
              <a:pathLst>
                <a:path w="20" h="27">
                  <a:moveTo>
                    <a:pt x="14" y="0"/>
                  </a:moveTo>
                  <a:lnTo>
                    <a:pt x="20" y="24"/>
                  </a:lnTo>
                  <a:lnTo>
                    <a:pt x="5" y="27"/>
                  </a:lnTo>
                  <a:lnTo>
                    <a:pt x="0" y="4"/>
                  </a:lnTo>
                  <a:lnTo>
                    <a:pt x="14" y="0"/>
                  </a:lnTo>
                  <a:close/>
                </a:path>
              </a:pathLst>
            </a:custGeom>
            <a:solidFill>
              <a:srgbClr val="339933"/>
            </a:solidFill>
            <a:ln w="9525">
              <a:noFill/>
              <a:round/>
              <a:headEnd/>
              <a:tailEnd/>
            </a:ln>
          </p:spPr>
          <p:txBody>
            <a:bodyPr/>
            <a:lstStyle/>
            <a:p>
              <a:endParaRPr lang="en-US" dirty="0"/>
            </a:p>
          </p:txBody>
        </p:sp>
        <p:sp>
          <p:nvSpPr>
            <p:cNvPr id="78" name="Freeform 137"/>
            <p:cNvSpPr>
              <a:spLocks/>
            </p:cNvSpPr>
            <p:nvPr/>
          </p:nvSpPr>
          <p:spPr bwMode="auto">
            <a:xfrm>
              <a:off x="7670800" y="2370138"/>
              <a:ext cx="15875" cy="6350"/>
            </a:xfrm>
            <a:custGeom>
              <a:avLst/>
              <a:gdLst/>
              <a:ahLst/>
              <a:cxnLst>
                <a:cxn ang="0">
                  <a:pos x="14" y="0"/>
                </a:cxn>
                <a:cxn ang="0">
                  <a:pos x="14" y="0"/>
                </a:cxn>
                <a:cxn ang="0">
                  <a:pos x="0" y="4"/>
                </a:cxn>
                <a:cxn ang="0">
                  <a:pos x="0" y="4"/>
                </a:cxn>
                <a:cxn ang="0">
                  <a:pos x="14" y="0"/>
                </a:cxn>
              </a:cxnLst>
              <a:rect l="0" t="0" r="r" b="b"/>
              <a:pathLst>
                <a:path w="14" h="4">
                  <a:moveTo>
                    <a:pt x="14" y="0"/>
                  </a:moveTo>
                  <a:lnTo>
                    <a:pt x="14" y="0"/>
                  </a:lnTo>
                  <a:lnTo>
                    <a:pt x="0" y="4"/>
                  </a:lnTo>
                  <a:lnTo>
                    <a:pt x="0" y="4"/>
                  </a:lnTo>
                  <a:lnTo>
                    <a:pt x="14" y="0"/>
                  </a:lnTo>
                  <a:close/>
                </a:path>
              </a:pathLst>
            </a:custGeom>
            <a:solidFill>
              <a:srgbClr val="339933"/>
            </a:solidFill>
            <a:ln w="9525">
              <a:noFill/>
              <a:round/>
              <a:headEnd/>
              <a:tailEnd/>
            </a:ln>
          </p:spPr>
          <p:txBody>
            <a:bodyPr/>
            <a:lstStyle/>
            <a:p>
              <a:endParaRPr lang="en-US" dirty="0"/>
            </a:p>
          </p:txBody>
        </p:sp>
        <p:sp>
          <p:nvSpPr>
            <p:cNvPr id="79" name="Freeform 138"/>
            <p:cNvSpPr>
              <a:spLocks/>
            </p:cNvSpPr>
            <p:nvPr/>
          </p:nvSpPr>
          <p:spPr bwMode="auto">
            <a:xfrm>
              <a:off x="7685088" y="2438400"/>
              <a:ext cx="33337" cy="88900"/>
            </a:xfrm>
            <a:custGeom>
              <a:avLst/>
              <a:gdLst/>
              <a:ahLst/>
              <a:cxnLst>
                <a:cxn ang="0">
                  <a:pos x="15" y="0"/>
                </a:cxn>
                <a:cxn ang="0">
                  <a:pos x="29" y="70"/>
                </a:cxn>
                <a:cxn ang="0">
                  <a:pos x="17" y="72"/>
                </a:cxn>
                <a:cxn ang="0">
                  <a:pos x="0" y="1"/>
                </a:cxn>
                <a:cxn ang="0">
                  <a:pos x="15" y="0"/>
                </a:cxn>
              </a:cxnLst>
              <a:rect l="0" t="0" r="r" b="b"/>
              <a:pathLst>
                <a:path w="29" h="72">
                  <a:moveTo>
                    <a:pt x="15" y="0"/>
                  </a:moveTo>
                  <a:lnTo>
                    <a:pt x="29" y="70"/>
                  </a:lnTo>
                  <a:lnTo>
                    <a:pt x="17" y="72"/>
                  </a:lnTo>
                  <a:lnTo>
                    <a:pt x="0" y="1"/>
                  </a:lnTo>
                  <a:lnTo>
                    <a:pt x="15" y="0"/>
                  </a:lnTo>
                  <a:close/>
                </a:path>
              </a:pathLst>
            </a:custGeom>
            <a:solidFill>
              <a:srgbClr val="339933"/>
            </a:solidFill>
            <a:ln w="9525">
              <a:noFill/>
              <a:round/>
              <a:headEnd/>
              <a:tailEnd/>
            </a:ln>
          </p:spPr>
          <p:txBody>
            <a:bodyPr/>
            <a:lstStyle/>
            <a:p>
              <a:endParaRPr lang="en-US" dirty="0"/>
            </a:p>
          </p:txBody>
        </p:sp>
        <p:sp>
          <p:nvSpPr>
            <p:cNvPr id="80" name="Freeform 139"/>
            <p:cNvSpPr>
              <a:spLocks/>
            </p:cNvSpPr>
            <p:nvPr/>
          </p:nvSpPr>
          <p:spPr bwMode="auto">
            <a:xfrm>
              <a:off x="7710488" y="2562225"/>
              <a:ext cx="33337" cy="88900"/>
            </a:xfrm>
            <a:custGeom>
              <a:avLst/>
              <a:gdLst/>
              <a:ahLst/>
              <a:cxnLst>
                <a:cxn ang="0">
                  <a:pos x="14" y="0"/>
                </a:cxn>
                <a:cxn ang="0">
                  <a:pos x="29" y="70"/>
                </a:cxn>
                <a:cxn ang="0">
                  <a:pos x="14" y="72"/>
                </a:cxn>
                <a:cxn ang="0">
                  <a:pos x="0" y="1"/>
                </a:cxn>
                <a:cxn ang="0">
                  <a:pos x="14" y="0"/>
                </a:cxn>
              </a:cxnLst>
              <a:rect l="0" t="0" r="r" b="b"/>
              <a:pathLst>
                <a:path w="29" h="72">
                  <a:moveTo>
                    <a:pt x="14" y="0"/>
                  </a:moveTo>
                  <a:lnTo>
                    <a:pt x="29" y="70"/>
                  </a:lnTo>
                  <a:lnTo>
                    <a:pt x="14" y="72"/>
                  </a:lnTo>
                  <a:lnTo>
                    <a:pt x="0" y="1"/>
                  </a:lnTo>
                  <a:lnTo>
                    <a:pt x="14" y="0"/>
                  </a:lnTo>
                  <a:close/>
                </a:path>
              </a:pathLst>
            </a:custGeom>
            <a:solidFill>
              <a:srgbClr val="339933"/>
            </a:solidFill>
            <a:ln w="9525">
              <a:noFill/>
              <a:round/>
              <a:headEnd/>
              <a:tailEnd/>
            </a:ln>
          </p:spPr>
          <p:txBody>
            <a:bodyPr/>
            <a:lstStyle/>
            <a:p>
              <a:endParaRPr lang="en-US" dirty="0"/>
            </a:p>
          </p:txBody>
        </p:sp>
        <p:sp>
          <p:nvSpPr>
            <p:cNvPr id="81" name="Freeform 140"/>
            <p:cNvSpPr>
              <a:spLocks/>
            </p:cNvSpPr>
            <p:nvPr/>
          </p:nvSpPr>
          <p:spPr bwMode="auto">
            <a:xfrm>
              <a:off x="7732713" y="2682875"/>
              <a:ext cx="28575" cy="53975"/>
            </a:xfrm>
            <a:custGeom>
              <a:avLst/>
              <a:gdLst/>
              <a:ahLst/>
              <a:cxnLst>
                <a:cxn ang="0">
                  <a:pos x="14" y="0"/>
                </a:cxn>
                <a:cxn ang="0">
                  <a:pos x="25" y="40"/>
                </a:cxn>
                <a:cxn ang="0">
                  <a:pos x="11" y="43"/>
                </a:cxn>
                <a:cxn ang="0">
                  <a:pos x="0" y="4"/>
                </a:cxn>
                <a:cxn ang="0">
                  <a:pos x="14" y="0"/>
                </a:cxn>
              </a:cxnLst>
              <a:rect l="0" t="0" r="r" b="b"/>
              <a:pathLst>
                <a:path w="25" h="43">
                  <a:moveTo>
                    <a:pt x="14" y="0"/>
                  </a:moveTo>
                  <a:lnTo>
                    <a:pt x="25" y="40"/>
                  </a:lnTo>
                  <a:lnTo>
                    <a:pt x="11" y="43"/>
                  </a:lnTo>
                  <a:lnTo>
                    <a:pt x="0" y="4"/>
                  </a:lnTo>
                  <a:lnTo>
                    <a:pt x="14" y="0"/>
                  </a:lnTo>
                  <a:close/>
                </a:path>
              </a:pathLst>
            </a:custGeom>
            <a:solidFill>
              <a:srgbClr val="339933"/>
            </a:solidFill>
            <a:ln w="9525">
              <a:noFill/>
              <a:round/>
              <a:headEnd/>
              <a:tailEnd/>
            </a:ln>
          </p:spPr>
          <p:txBody>
            <a:bodyPr/>
            <a:lstStyle/>
            <a:p>
              <a:endParaRPr lang="en-US" dirty="0"/>
            </a:p>
          </p:txBody>
        </p:sp>
        <p:sp>
          <p:nvSpPr>
            <p:cNvPr id="82" name="Freeform 141"/>
            <p:cNvSpPr>
              <a:spLocks/>
            </p:cNvSpPr>
            <p:nvPr/>
          </p:nvSpPr>
          <p:spPr bwMode="auto">
            <a:xfrm>
              <a:off x="7745413" y="2733675"/>
              <a:ext cx="23812" cy="42863"/>
            </a:xfrm>
            <a:custGeom>
              <a:avLst/>
              <a:gdLst/>
              <a:ahLst/>
              <a:cxnLst>
                <a:cxn ang="0">
                  <a:pos x="14" y="0"/>
                </a:cxn>
                <a:cxn ang="0">
                  <a:pos x="21" y="30"/>
                </a:cxn>
                <a:cxn ang="0">
                  <a:pos x="7" y="34"/>
                </a:cxn>
                <a:cxn ang="0">
                  <a:pos x="0" y="3"/>
                </a:cxn>
                <a:cxn ang="0">
                  <a:pos x="14" y="0"/>
                </a:cxn>
              </a:cxnLst>
              <a:rect l="0" t="0" r="r" b="b"/>
              <a:pathLst>
                <a:path w="21" h="34">
                  <a:moveTo>
                    <a:pt x="14" y="0"/>
                  </a:moveTo>
                  <a:lnTo>
                    <a:pt x="21" y="30"/>
                  </a:lnTo>
                  <a:lnTo>
                    <a:pt x="7" y="34"/>
                  </a:lnTo>
                  <a:lnTo>
                    <a:pt x="0" y="3"/>
                  </a:lnTo>
                  <a:lnTo>
                    <a:pt x="14" y="0"/>
                  </a:lnTo>
                  <a:close/>
                </a:path>
              </a:pathLst>
            </a:custGeom>
            <a:solidFill>
              <a:srgbClr val="339933"/>
            </a:solidFill>
            <a:ln w="9525">
              <a:noFill/>
              <a:round/>
              <a:headEnd/>
              <a:tailEnd/>
            </a:ln>
          </p:spPr>
          <p:txBody>
            <a:bodyPr/>
            <a:lstStyle/>
            <a:p>
              <a:endParaRPr lang="en-US" dirty="0"/>
            </a:p>
          </p:txBody>
        </p:sp>
        <p:sp>
          <p:nvSpPr>
            <p:cNvPr id="83" name="Freeform 142"/>
            <p:cNvSpPr>
              <a:spLocks/>
            </p:cNvSpPr>
            <p:nvPr/>
          </p:nvSpPr>
          <p:spPr bwMode="auto">
            <a:xfrm>
              <a:off x="7745413" y="2733675"/>
              <a:ext cx="15875" cy="3175"/>
            </a:xfrm>
            <a:custGeom>
              <a:avLst/>
              <a:gdLst/>
              <a:ahLst/>
              <a:cxnLst>
                <a:cxn ang="0">
                  <a:pos x="14" y="0"/>
                </a:cxn>
                <a:cxn ang="0">
                  <a:pos x="14" y="0"/>
                </a:cxn>
                <a:cxn ang="0">
                  <a:pos x="0" y="3"/>
                </a:cxn>
                <a:cxn ang="0">
                  <a:pos x="0" y="3"/>
                </a:cxn>
                <a:cxn ang="0">
                  <a:pos x="14" y="0"/>
                </a:cxn>
              </a:cxnLst>
              <a:rect l="0" t="0" r="r" b="b"/>
              <a:pathLst>
                <a:path w="14" h="3">
                  <a:moveTo>
                    <a:pt x="14" y="0"/>
                  </a:moveTo>
                  <a:lnTo>
                    <a:pt x="14" y="0"/>
                  </a:lnTo>
                  <a:lnTo>
                    <a:pt x="0" y="3"/>
                  </a:lnTo>
                  <a:lnTo>
                    <a:pt x="0" y="3"/>
                  </a:lnTo>
                  <a:lnTo>
                    <a:pt x="14" y="0"/>
                  </a:lnTo>
                  <a:close/>
                </a:path>
              </a:pathLst>
            </a:custGeom>
            <a:solidFill>
              <a:srgbClr val="339933"/>
            </a:solidFill>
            <a:ln w="9525">
              <a:noFill/>
              <a:round/>
              <a:headEnd/>
              <a:tailEnd/>
            </a:ln>
          </p:spPr>
          <p:txBody>
            <a:bodyPr/>
            <a:lstStyle/>
            <a:p>
              <a:endParaRPr lang="en-US" dirty="0"/>
            </a:p>
          </p:txBody>
        </p:sp>
        <p:sp>
          <p:nvSpPr>
            <p:cNvPr id="84" name="Freeform 143"/>
            <p:cNvSpPr>
              <a:spLocks/>
            </p:cNvSpPr>
            <p:nvPr/>
          </p:nvSpPr>
          <p:spPr bwMode="auto">
            <a:xfrm>
              <a:off x="7761288" y="2808288"/>
              <a:ext cx="30162" cy="44450"/>
            </a:xfrm>
            <a:custGeom>
              <a:avLst/>
              <a:gdLst/>
              <a:ahLst/>
              <a:cxnLst>
                <a:cxn ang="0">
                  <a:pos x="15" y="0"/>
                </a:cxn>
                <a:cxn ang="0">
                  <a:pos x="25" y="32"/>
                </a:cxn>
                <a:cxn ang="0">
                  <a:pos x="11" y="36"/>
                </a:cxn>
                <a:cxn ang="0">
                  <a:pos x="0" y="4"/>
                </a:cxn>
                <a:cxn ang="0">
                  <a:pos x="15" y="0"/>
                </a:cxn>
              </a:cxnLst>
              <a:rect l="0" t="0" r="r" b="b"/>
              <a:pathLst>
                <a:path w="25" h="36">
                  <a:moveTo>
                    <a:pt x="15" y="0"/>
                  </a:moveTo>
                  <a:lnTo>
                    <a:pt x="25" y="32"/>
                  </a:lnTo>
                  <a:lnTo>
                    <a:pt x="11" y="36"/>
                  </a:lnTo>
                  <a:lnTo>
                    <a:pt x="0" y="4"/>
                  </a:lnTo>
                  <a:lnTo>
                    <a:pt x="15" y="0"/>
                  </a:lnTo>
                  <a:close/>
                </a:path>
              </a:pathLst>
            </a:custGeom>
            <a:solidFill>
              <a:srgbClr val="339933"/>
            </a:solidFill>
            <a:ln w="9525">
              <a:noFill/>
              <a:round/>
              <a:headEnd/>
              <a:tailEnd/>
            </a:ln>
          </p:spPr>
          <p:txBody>
            <a:bodyPr/>
            <a:lstStyle/>
            <a:p>
              <a:endParaRPr lang="en-US" dirty="0"/>
            </a:p>
          </p:txBody>
        </p:sp>
        <p:sp>
          <p:nvSpPr>
            <p:cNvPr id="85" name="Freeform 144"/>
            <p:cNvSpPr>
              <a:spLocks/>
            </p:cNvSpPr>
            <p:nvPr/>
          </p:nvSpPr>
          <p:spPr bwMode="auto">
            <a:xfrm>
              <a:off x="7773988" y="2847975"/>
              <a:ext cx="31750" cy="50800"/>
            </a:xfrm>
            <a:custGeom>
              <a:avLst/>
              <a:gdLst/>
              <a:ahLst/>
              <a:cxnLst>
                <a:cxn ang="0">
                  <a:pos x="14" y="0"/>
                </a:cxn>
                <a:cxn ang="0">
                  <a:pos x="27" y="35"/>
                </a:cxn>
                <a:cxn ang="0">
                  <a:pos x="13" y="40"/>
                </a:cxn>
                <a:cxn ang="0">
                  <a:pos x="0" y="4"/>
                </a:cxn>
                <a:cxn ang="0">
                  <a:pos x="14" y="0"/>
                </a:cxn>
              </a:cxnLst>
              <a:rect l="0" t="0" r="r" b="b"/>
              <a:pathLst>
                <a:path w="27" h="40">
                  <a:moveTo>
                    <a:pt x="14" y="0"/>
                  </a:moveTo>
                  <a:lnTo>
                    <a:pt x="27" y="35"/>
                  </a:lnTo>
                  <a:lnTo>
                    <a:pt x="13" y="40"/>
                  </a:lnTo>
                  <a:lnTo>
                    <a:pt x="0" y="4"/>
                  </a:lnTo>
                  <a:lnTo>
                    <a:pt x="14" y="0"/>
                  </a:lnTo>
                  <a:close/>
                </a:path>
              </a:pathLst>
            </a:custGeom>
            <a:solidFill>
              <a:srgbClr val="339933"/>
            </a:solidFill>
            <a:ln w="9525">
              <a:noFill/>
              <a:round/>
              <a:headEnd/>
              <a:tailEnd/>
            </a:ln>
          </p:spPr>
          <p:txBody>
            <a:bodyPr/>
            <a:lstStyle/>
            <a:p>
              <a:endParaRPr lang="en-US" dirty="0"/>
            </a:p>
          </p:txBody>
        </p:sp>
        <p:sp>
          <p:nvSpPr>
            <p:cNvPr id="86" name="Freeform 145"/>
            <p:cNvSpPr>
              <a:spLocks/>
            </p:cNvSpPr>
            <p:nvPr/>
          </p:nvSpPr>
          <p:spPr bwMode="auto">
            <a:xfrm>
              <a:off x="7773988" y="2847975"/>
              <a:ext cx="17462" cy="4763"/>
            </a:xfrm>
            <a:custGeom>
              <a:avLst/>
              <a:gdLst/>
              <a:ahLst/>
              <a:cxnLst>
                <a:cxn ang="0">
                  <a:pos x="14" y="0"/>
                </a:cxn>
                <a:cxn ang="0">
                  <a:pos x="14" y="0"/>
                </a:cxn>
                <a:cxn ang="0">
                  <a:pos x="0" y="4"/>
                </a:cxn>
                <a:cxn ang="0">
                  <a:pos x="0" y="4"/>
                </a:cxn>
                <a:cxn ang="0">
                  <a:pos x="14" y="0"/>
                </a:cxn>
              </a:cxnLst>
              <a:rect l="0" t="0" r="r" b="b"/>
              <a:pathLst>
                <a:path w="14" h="4">
                  <a:moveTo>
                    <a:pt x="14" y="0"/>
                  </a:moveTo>
                  <a:lnTo>
                    <a:pt x="14" y="0"/>
                  </a:lnTo>
                  <a:lnTo>
                    <a:pt x="0" y="4"/>
                  </a:lnTo>
                  <a:lnTo>
                    <a:pt x="0" y="4"/>
                  </a:lnTo>
                  <a:lnTo>
                    <a:pt x="14" y="0"/>
                  </a:lnTo>
                  <a:close/>
                </a:path>
              </a:pathLst>
            </a:custGeom>
            <a:solidFill>
              <a:srgbClr val="339933"/>
            </a:solidFill>
            <a:ln w="9525">
              <a:noFill/>
              <a:round/>
              <a:headEnd/>
              <a:tailEnd/>
            </a:ln>
          </p:spPr>
          <p:txBody>
            <a:bodyPr/>
            <a:lstStyle/>
            <a:p>
              <a:endParaRPr lang="en-US" dirty="0"/>
            </a:p>
          </p:txBody>
        </p:sp>
        <p:sp>
          <p:nvSpPr>
            <p:cNvPr id="87" name="Freeform 146"/>
            <p:cNvSpPr>
              <a:spLocks/>
            </p:cNvSpPr>
            <p:nvPr/>
          </p:nvSpPr>
          <p:spPr bwMode="auto">
            <a:xfrm>
              <a:off x="7800975" y="2925763"/>
              <a:ext cx="30163" cy="38100"/>
            </a:xfrm>
            <a:custGeom>
              <a:avLst/>
              <a:gdLst/>
              <a:ahLst/>
              <a:cxnLst>
                <a:cxn ang="0">
                  <a:pos x="15" y="0"/>
                </a:cxn>
                <a:cxn ang="0">
                  <a:pos x="26" y="25"/>
                </a:cxn>
                <a:cxn ang="0">
                  <a:pos x="11" y="30"/>
                </a:cxn>
                <a:cxn ang="0">
                  <a:pos x="0" y="5"/>
                </a:cxn>
                <a:cxn ang="0">
                  <a:pos x="15" y="0"/>
                </a:cxn>
              </a:cxnLst>
              <a:rect l="0" t="0" r="r" b="b"/>
              <a:pathLst>
                <a:path w="26" h="30">
                  <a:moveTo>
                    <a:pt x="15" y="0"/>
                  </a:moveTo>
                  <a:lnTo>
                    <a:pt x="26" y="25"/>
                  </a:lnTo>
                  <a:lnTo>
                    <a:pt x="11" y="30"/>
                  </a:lnTo>
                  <a:lnTo>
                    <a:pt x="0" y="5"/>
                  </a:lnTo>
                  <a:lnTo>
                    <a:pt x="15" y="0"/>
                  </a:lnTo>
                  <a:close/>
                </a:path>
              </a:pathLst>
            </a:custGeom>
            <a:solidFill>
              <a:srgbClr val="339933"/>
            </a:solidFill>
            <a:ln w="9525">
              <a:noFill/>
              <a:round/>
              <a:headEnd/>
              <a:tailEnd/>
            </a:ln>
          </p:spPr>
          <p:txBody>
            <a:bodyPr/>
            <a:lstStyle/>
            <a:p>
              <a:endParaRPr lang="en-US" dirty="0"/>
            </a:p>
          </p:txBody>
        </p:sp>
        <p:sp>
          <p:nvSpPr>
            <p:cNvPr id="88" name="Freeform 147"/>
            <p:cNvSpPr>
              <a:spLocks/>
            </p:cNvSpPr>
            <p:nvPr/>
          </p:nvSpPr>
          <p:spPr bwMode="auto">
            <a:xfrm>
              <a:off x="7813675" y="2957513"/>
              <a:ext cx="39688" cy="57150"/>
            </a:xfrm>
            <a:custGeom>
              <a:avLst/>
              <a:gdLst/>
              <a:ahLst/>
              <a:cxnLst>
                <a:cxn ang="0">
                  <a:pos x="15" y="0"/>
                </a:cxn>
                <a:cxn ang="0">
                  <a:pos x="34" y="40"/>
                </a:cxn>
                <a:cxn ang="0">
                  <a:pos x="20" y="47"/>
                </a:cxn>
                <a:cxn ang="0">
                  <a:pos x="0" y="7"/>
                </a:cxn>
                <a:cxn ang="0">
                  <a:pos x="15" y="0"/>
                </a:cxn>
              </a:cxnLst>
              <a:rect l="0" t="0" r="r" b="b"/>
              <a:pathLst>
                <a:path w="34" h="47">
                  <a:moveTo>
                    <a:pt x="15" y="0"/>
                  </a:moveTo>
                  <a:lnTo>
                    <a:pt x="34" y="40"/>
                  </a:lnTo>
                  <a:lnTo>
                    <a:pt x="20" y="47"/>
                  </a:lnTo>
                  <a:lnTo>
                    <a:pt x="0" y="7"/>
                  </a:lnTo>
                  <a:lnTo>
                    <a:pt x="15" y="0"/>
                  </a:lnTo>
                  <a:close/>
                </a:path>
              </a:pathLst>
            </a:custGeom>
            <a:solidFill>
              <a:srgbClr val="339933"/>
            </a:solidFill>
            <a:ln w="9525">
              <a:noFill/>
              <a:round/>
              <a:headEnd/>
              <a:tailEnd/>
            </a:ln>
          </p:spPr>
          <p:txBody>
            <a:bodyPr/>
            <a:lstStyle/>
            <a:p>
              <a:endParaRPr lang="en-US" dirty="0"/>
            </a:p>
          </p:txBody>
        </p:sp>
        <p:sp>
          <p:nvSpPr>
            <p:cNvPr id="89" name="Freeform 148"/>
            <p:cNvSpPr>
              <a:spLocks/>
            </p:cNvSpPr>
            <p:nvPr/>
          </p:nvSpPr>
          <p:spPr bwMode="auto">
            <a:xfrm>
              <a:off x="7813675" y="2957513"/>
              <a:ext cx="17463" cy="7937"/>
            </a:xfrm>
            <a:custGeom>
              <a:avLst/>
              <a:gdLst/>
              <a:ahLst/>
              <a:cxnLst>
                <a:cxn ang="0">
                  <a:pos x="15" y="0"/>
                </a:cxn>
                <a:cxn ang="0">
                  <a:pos x="15" y="0"/>
                </a:cxn>
                <a:cxn ang="0">
                  <a:pos x="0" y="5"/>
                </a:cxn>
                <a:cxn ang="0">
                  <a:pos x="0" y="7"/>
                </a:cxn>
                <a:cxn ang="0">
                  <a:pos x="15" y="0"/>
                </a:cxn>
              </a:cxnLst>
              <a:rect l="0" t="0" r="r" b="b"/>
              <a:pathLst>
                <a:path w="15" h="7">
                  <a:moveTo>
                    <a:pt x="15" y="0"/>
                  </a:moveTo>
                  <a:lnTo>
                    <a:pt x="15" y="0"/>
                  </a:lnTo>
                  <a:lnTo>
                    <a:pt x="0" y="5"/>
                  </a:lnTo>
                  <a:lnTo>
                    <a:pt x="0" y="7"/>
                  </a:lnTo>
                  <a:lnTo>
                    <a:pt x="15" y="0"/>
                  </a:lnTo>
                  <a:close/>
                </a:path>
              </a:pathLst>
            </a:custGeom>
            <a:solidFill>
              <a:srgbClr val="339933"/>
            </a:solidFill>
            <a:ln w="9525">
              <a:noFill/>
              <a:round/>
              <a:headEnd/>
              <a:tailEnd/>
            </a:ln>
          </p:spPr>
          <p:txBody>
            <a:bodyPr/>
            <a:lstStyle/>
            <a:p>
              <a:endParaRPr lang="en-US" dirty="0"/>
            </a:p>
          </p:txBody>
        </p:sp>
        <p:sp>
          <p:nvSpPr>
            <p:cNvPr id="90" name="Freeform 149"/>
            <p:cNvSpPr>
              <a:spLocks/>
            </p:cNvSpPr>
            <p:nvPr/>
          </p:nvSpPr>
          <p:spPr bwMode="auto">
            <a:xfrm>
              <a:off x="7854950" y="3035300"/>
              <a:ext cx="28575" cy="34925"/>
            </a:xfrm>
            <a:custGeom>
              <a:avLst/>
              <a:gdLst/>
              <a:ahLst/>
              <a:cxnLst>
                <a:cxn ang="0">
                  <a:pos x="13" y="0"/>
                </a:cxn>
                <a:cxn ang="0">
                  <a:pos x="24" y="20"/>
                </a:cxn>
                <a:cxn ang="0">
                  <a:pos x="13" y="27"/>
                </a:cxn>
                <a:cxn ang="0">
                  <a:pos x="0" y="9"/>
                </a:cxn>
                <a:cxn ang="0">
                  <a:pos x="13" y="0"/>
                </a:cxn>
              </a:cxnLst>
              <a:rect l="0" t="0" r="r" b="b"/>
              <a:pathLst>
                <a:path w="24" h="27">
                  <a:moveTo>
                    <a:pt x="13" y="0"/>
                  </a:moveTo>
                  <a:lnTo>
                    <a:pt x="24" y="20"/>
                  </a:lnTo>
                  <a:lnTo>
                    <a:pt x="13" y="27"/>
                  </a:lnTo>
                  <a:lnTo>
                    <a:pt x="0" y="9"/>
                  </a:lnTo>
                  <a:lnTo>
                    <a:pt x="13" y="0"/>
                  </a:lnTo>
                  <a:close/>
                </a:path>
              </a:pathLst>
            </a:custGeom>
            <a:solidFill>
              <a:srgbClr val="339933"/>
            </a:solidFill>
            <a:ln w="9525">
              <a:noFill/>
              <a:round/>
              <a:headEnd/>
              <a:tailEnd/>
            </a:ln>
          </p:spPr>
          <p:txBody>
            <a:bodyPr/>
            <a:lstStyle/>
            <a:p>
              <a:endParaRPr lang="en-US" dirty="0"/>
            </a:p>
          </p:txBody>
        </p:sp>
        <p:sp>
          <p:nvSpPr>
            <p:cNvPr id="91" name="Freeform 150"/>
            <p:cNvSpPr>
              <a:spLocks/>
            </p:cNvSpPr>
            <p:nvPr/>
          </p:nvSpPr>
          <p:spPr bwMode="auto">
            <a:xfrm>
              <a:off x="7870825" y="3060700"/>
              <a:ext cx="44450" cy="60325"/>
            </a:xfrm>
            <a:custGeom>
              <a:avLst/>
              <a:gdLst/>
              <a:ahLst/>
              <a:cxnLst>
                <a:cxn ang="0">
                  <a:pos x="11" y="0"/>
                </a:cxn>
                <a:cxn ang="0">
                  <a:pos x="38" y="39"/>
                </a:cxn>
                <a:cxn ang="0">
                  <a:pos x="27" y="47"/>
                </a:cxn>
                <a:cxn ang="0">
                  <a:pos x="0" y="7"/>
                </a:cxn>
                <a:cxn ang="0">
                  <a:pos x="11" y="0"/>
                </a:cxn>
              </a:cxnLst>
              <a:rect l="0" t="0" r="r" b="b"/>
              <a:pathLst>
                <a:path w="38" h="47">
                  <a:moveTo>
                    <a:pt x="11" y="0"/>
                  </a:moveTo>
                  <a:lnTo>
                    <a:pt x="38" y="39"/>
                  </a:lnTo>
                  <a:lnTo>
                    <a:pt x="27" y="47"/>
                  </a:lnTo>
                  <a:lnTo>
                    <a:pt x="0" y="7"/>
                  </a:lnTo>
                  <a:lnTo>
                    <a:pt x="11" y="0"/>
                  </a:lnTo>
                  <a:close/>
                </a:path>
              </a:pathLst>
            </a:custGeom>
            <a:solidFill>
              <a:srgbClr val="339933"/>
            </a:solidFill>
            <a:ln w="9525">
              <a:noFill/>
              <a:round/>
              <a:headEnd/>
              <a:tailEnd/>
            </a:ln>
          </p:spPr>
          <p:txBody>
            <a:bodyPr/>
            <a:lstStyle/>
            <a:p>
              <a:endParaRPr lang="en-US" dirty="0"/>
            </a:p>
          </p:txBody>
        </p:sp>
        <p:sp>
          <p:nvSpPr>
            <p:cNvPr id="92" name="Freeform 151"/>
            <p:cNvSpPr>
              <a:spLocks/>
            </p:cNvSpPr>
            <p:nvPr/>
          </p:nvSpPr>
          <p:spPr bwMode="auto">
            <a:xfrm>
              <a:off x="7870825" y="3060700"/>
              <a:ext cx="12700" cy="9525"/>
            </a:xfrm>
            <a:custGeom>
              <a:avLst/>
              <a:gdLst/>
              <a:ahLst/>
              <a:cxnLst>
                <a:cxn ang="0">
                  <a:pos x="11" y="0"/>
                </a:cxn>
                <a:cxn ang="0">
                  <a:pos x="11" y="0"/>
                </a:cxn>
                <a:cxn ang="0">
                  <a:pos x="0" y="7"/>
                </a:cxn>
                <a:cxn ang="0">
                  <a:pos x="0" y="7"/>
                </a:cxn>
                <a:cxn ang="0">
                  <a:pos x="11" y="0"/>
                </a:cxn>
              </a:cxnLst>
              <a:rect l="0" t="0" r="r" b="b"/>
              <a:pathLst>
                <a:path w="11" h="7">
                  <a:moveTo>
                    <a:pt x="11" y="0"/>
                  </a:moveTo>
                  <a:lnTo>
                    <a:pt x="11" y="0"/>
                  </a:lnTo>
                  <a:lnTo>
                    <a:pt x="0" y="7"/>
                  </a:lnTo>
                  <a:lnTo>
                    <a:pt x="0" y="7"/>
                  </a:lnTo>
                  <a:lnTo>
                    <a:pt x="11" y="0"/>
                  </a:lnTo>
                  <a:close/>
                </a:path>
              </a:pathLst>
            </a:custGeom>
            <a:solidFill>
              <a:srgbClr val="339933"/>
            </a:solidFill>
            <a:ln w="9525">
              <a:noFill/>
              <a:round/>
              <a:headEnd/>
              <a:tailEnd/>
            </a:ln>
          </p:spPr>
          <p:txBody>
            <a:bodyPr/>
            <a:lstStyle/>
            <a:p>
              <a:endParaRPr lang="en-US" dirty="0"/>
            </a:p>
          </p:txBody>
        </p:sp>
        <p:sp>
          <p:nvSpPr>
            <p:cNvPr id="93" name="Freeform 152"/>
            <p:cNvSpPr>
              <a:spLocks/>
            </p:cNvSpPr>
            <p:nvPr/>
          </p:nvSpPr>
          <p:spPr bwMode="auto">
            <a:xfrm>
              <a:off x="7462838" y="3054350"/>
              <a:ext cx="31750" cy="23813"/>
            </a:xfrm>
            <a:custGeom>
              <a:avLst/>
              <a:gdLst/>
              <a:ahLst/>
              <a:cxnLst>
                <a:cxn ang="0">
                  <a:pos x="28" y="15"/>
                </a:cxn>
                <a:cxn ang="0">
                  <a:pos x="1" y="20"/>
                </a:cxn>
                <a:cxn ang="0">
                  <a:pos x="0" y="6"/>
                </a:cxn>
                <a:cxn ang="0">
                  <a:pos x="25" y="0"/>
                </a:cxn>
                <a:cxn ang="0">
                  <a:pos x="28" y="15"/>
                </a:cxn>
              </a:cxnLst>
              <a:rect l="0" t="0" r="r" b="b"/>
              <a:pathLst>
                <a:path w="28" h="20">
                  <a:moveTo>
                    <a:pt x="28" y="15"/>
                  </a:moveTo>
                  <a:lnTo>
                    <a:pt x="1" y="20"/>
                  </a:lnTo>
                  <a:lnTo>
                    <a:pt x="0" y="6"/>
                  </a:lnTo>
                  <a:lnTo>
                    <a:pt x="25" y="0"/>
                  </a:lnTo>
                  <a:lnTo>
                    <a:pt x="28" y="15"/>
                  </a:lnTo>
                  <a:close/>
                </a:path>
              </a:pathLst>
            </a:custGeom>
            <a:solidFill>
              <a:srgbClr val="339933"/>
            </a:solidFill>
            <a:ln w="9525">
              <a:noFill/>
              <a:round/>
              <a:headEnd/>
              <a:tailEnd/>
            </a:ln>
          </p:spPr>
          <p:txBody>
            <a:bodyPr/>
            <a:lstStyle/>
            <a:p>
              <a:endParaRPr lang="en-US" dirty="0"/>
            </a:p>
          </p:txBody>
        </p:sp>
        <p:sp>
          <p:nvSpPr>
            <p:cNvPr id="94" name="Freeform 153"/>
            <p:cNvSpPr>
              <a:spLocks/>
            </p:cNvSpPr>
            <p:nvPr/>
          </p:nvSpPr>
          <p:spPr bwMode="auto">
            <a:xfrm>
              <a:off x="7431088" y="3060700"/>
              <a:ext cx="33337" cy="25400"/>
            </a:xfrm>
            <a:custGeom>
              <a:avLst/>
              <a:gdLst/>
              <a:ahLst/>
              <a:cxnLst>
                <a:cxn ang="0">
                  <a:pos x="28" y="14"/>
                </a:cxn>
                <a:cxn ang="0">
                  <a:pos x="1" y="20"/>
                </a:cxn>
                <a:cxn ang="0">
                  <a:pos x="0" y="5"/>
                </a:cxn>
                <a:cxn ang="0">
                  <a:pos x="25" y="0"/>
                </a:cxn>
                <a:cxn ang="0">
                  <a:pos x="28" y="14"/>
                </a:cxn>
              </a:cxnLst>
              <a:rect l="0" t="0" r="r" b="b"/>
              <a:pathLst>
                <a:path w="28" h="20">
                  <a:moveTo>
                    <a:pt x="28" y="14"/>
                  </a:moveTo>
                  <a:lnTo>
                    <a:pt x="1" y="20"/>
                  </a:lnTo>
                  <a:lnTo>
                    <a:pt x="0" y="5"/>
                  </a:lnTo>
                  <a:lnTo>
                    <a:pt x="25" y="0"/>
                  </a:lnTo>
                  <a:lnTo>
                    <a:pt x="28" y="14"/>
                  </a:lnTo>
                  <a:close/>
                </a:path>
              </a:pathLst>
            </a:custGeom>
            <a:solidFill>
              <a:srgbClr val="339933"/>
            </a:solidFill>
            <a:ln w="9525">
              <a:noFill/>
              <a:round/>
              <a:headEnd/>
              <a:tailEnd/>
            </a:ln>
          </p:spPr>
          <p:txBody>
            <a:bodyPr/>
            <a:lstStyle/>
            <a:p>
              <a:endParaRPr lang="en-US" dirty="0"/>
            </a:p>
          </p:txBody>
        </p:sp>
        <p:sp>
          <p:nvSpPr>
            <p:cNvPr id="95" name="Freeform 154"/>
            <p:cNvSpPr>
              <a:spLocks/>
            </p:cNvSpPr>
            <p:nvPr/>
          </p:nvSpPr>
          <p:spPr bwMode="auto">
            <a:xfrm>
              <a:off x="7459663" y="3060700"/>
              <a:ext cx="4762" cy="17463"/>
            </a:xfrm>
            <a:custGeom>
              <a:avLst/>
              <a:gdLst/>
              <a:ahLst/>
              <a:cxnLst>
                <a:cxn ang="0">
                  <a:pos x="3" y="14"/>
                </a:cxn>
                <a:cxn ang="0">
                  <a:pos x="3" y="14"/>
                </a:cxn>
                <a:cxn ang="0">
                  <a:pos x="2" y="0"/>
                </a:cxn>
                <a:cxn ang="0">
                  <a:pos x="0" y="0"/>
                </a:cxn>
                <a:cxn ang="0">
                  <a:pos x="3" y="14"/>
                </a:cxn>
              </a:cxnLst>
              <a:rect l="0" t="0" r="r" b="b"/>
              <a:pathLst>
                <a:path w="3" h="14">
                  <a:moveTo>
                    <a:pt x="3" y="14"/>
                  </a:moveTo>
                  <a:lnTo>
                    <a:pt x="3" y="14"/>
                  </a:lnTo>
                  <a:lnTo>
                    <a:pt x="2" y="0"/>
                  </a:lnTo>
                  <a:lnTo>
                    <a:pt x="0" y="0"/>
                  </a:lnTo>
                  <a:lnTo>
                    <a:pt x="3" y="14"/>
                  </a:lnTo>
                  <a:close/>
                </a:path>
              </a:pathLst>
            </a:custGeom>
            <a:solidFill>
              <a:srgbClr val="339933"/>
            </a:solidFill>
            <a:ln w="9525">
              <a:noFill/>
              <a:round/>
              <a:headEnd/>
              <a:tailEnd/>
            </a:ln>
          </p:spPr>
          <p:txBody>
            <a:bodyPr/>
            <a:lstStyle/>
            <a:p>
              <a:endParaRPr lang="en-US" dirty="0"/>
            </a:p>
          </p:txBody>
        </p:sp>
        <p:sp>
          <p:nvSpPr>
            <p:cNvPr id="96" name="Freeform 155"/>
            <p:cNvSpPr>
              <a:spLocks/>
            </p:cNvSpPr>
            <p:nvPr/>
          </p:nvSpPr>
          <p:spPr bwMode="auto">
            <a:xfrm>
              <a:off x="7407275" y="3067050"/>
              <a:ext cx="25400" cy="23813"/>
            </a:xfrm>
            <a:custGeom>
              <a:avLst/>
              <a:gdLst/>
              <a:ahLst/>
              <a:cxnLst>
                <a:cxn ang="0">
                  <a:pos x="21" y="15"/>
                </a:cxn>
                <a:cxn ang="0">
                  <a:pos x="5" y="20"/>
                </a:cxn>
                <a:cxn ang="0">
                  <a:pos x="0" y="7"/>
                </a:cxn>
                <a:cxn ang="0">
                  <a:pos x="18" y="0"/>
                </a:cxn>
                <a:cxn ang="0">
                  <a:pos x="21" y="15"/>
                </a:cxn>
              </a:cxnLst>
              <a:rect l="0" t="0" r="r" b="b"/>
              <a:pathLst>
                <a:path w="21" h="20">
                  <a:moveTo>
                    <a:pt x="21" y="15"/>
                  </a:moveTo>
                  <a:lnTo>
                    <a:pt x="5" y="20"/>
                  </a:lnTo>
                  <a:lnTo>
                    <a:pt x="0" y="7"/>
                  </a:lnTo>
                  <a:lnTo>
                    <a:pt x="18" y="0"/>
                  </a:lnTo>
                  <a:lnTo>
                    <a:pt x="21" y="15"/>
                  </a:lnTo>
                  <a:close/>
                </a:path>
              </a:pathLst>
            </a:custGeom>
            <a:solidFill>
              <a:srgbClr val="339933"/>
            </a:solidFill>
            <a:ln w="9525">
              <a:noFill/>
              <a:round/>
              <a:headEnd/>
              <a:tailEnd/>
            </a:ln>
          </p:spPr>
          <p:txBody>
            <a:bodyPr/>
            <a:lstStyle/>
            <a:p>
              <a:endParaRPr lang="en-US" dirty="0"/>
            </a:p>
          </p:txBody>
        </p:sp>
        <p:sp>
          <p:nvSpPr>
            <p:cNvPr id="97" name="Freeform 156"/>
            <p:cNvSpPr>
              <a:spLocks/>
            </p:cNvSpPr>
            <p:nvPr/>
          </p:nvSpPr>
          <p:spPr bwMode="auto">
            <a:xfrm>
              <a:off x="7429500" y="3067050"/>
              <a:ext cx="3175" cy="19050"/>
            </a:xfrm>
            <a:custGeom>
              <a:avLst/>
              <a:gdLst/>
              <a:ahLst/>
              <a:cxnLst>
                <a:cxn ang="0">
                  <a:pos x="3" y="15"/>
                </a:cxn>
                <a:cxn ang="0">
                  <a:pos x="3" y="15"/>
                </a:cxn>
                <a:cxn ang="0">
                  <a:pos x="2" y="0"/>
                </a:cxn>
                <a:cxn ang="0">
                  <a:pos x="0" y="0"/>
                </a:cxn>
                <a:cxn ang="0">
                  <a:pos x="3" y="15"/>
                </a:cxn>
              </a:cxnLst>
              <a:rect l="0" t="0" r="r" b="b"/>
              <a:pathLst>
                <a:path w="3" h="15">
                  <a:moveTo>
                    <a:pt x="3" y="15"/>
                  </a:moveTo>
                  <a:lnTo>
                    <a:pt x="3" y="15"/>
                  </a:lnTo>
                  <a:lnTo>
                    <a:pt x="2" y="0"/>
                  </a:lnTo>
                  <a:lnTo>
                    <a:pt x="0" y="0"/>
                  </a:lnTo>
                  <a:lnTo>
                    <a:pt x="3" y="15"/>
                  </a:lnTo>
                  <a:close/>
                </a:path>
              </a:pathLst>
            </a:custGeom>
            <a:solidFill>
              <a:srgbClr val="339933"/>
            </a:solidFill>
            <a:ln w="9525">
              <a:noFill/>
              <a:round/>
              <a:headEnd/>
              <a:tailEnd/>
            </a:ln>
          </p:spPr>
          <p:txBody>
            <a:bodyPr/>
            <a:lstStyle/>
            <a:p>
              <a:endParaRPr lang="en-US" dirty="0"/>
            </a:p>
          </p:txBody>
        </p:sp>
        <p:sp>
          <p:nvSpPr>
            <p:cNvPr id="98" name="Freeform 157"/>
            <p:cNvSpPr>
              <a:spLocks/>
            </p:cNvSpPr>
            <p:nvPr/>
          </p:nvSpPr>
          <p:spPr bwMode="auto">
            <a:xfrm>
              <a:off x="7372350" y="3089275"/>
              <a:ext cx="9525" cy="19050"/>
            </a:xfrm>
            <a:custGeom>
              <a:avLst/>
              <a:gdLst/>
              <a:ahLst/>
              <a:cxnLst>
                <a:cxn ang="0">
                  <a:pos x="9" y="15"/>
                </a:cxn>
                <a:cxn ang="0">
                  <a:pos x="6" y="15"/>
                </a:cxn>
                <a:cxn ang="0">
                  <a:pos x="0" y="2"/>
                </a:cxn>
                <a:cxn ang="0">
                  <a:pos x="4" y="0"/>
                </a:cxn>
                <a:cxn ang="0">
                  <a:pos x="9" y="15"/>
                </a:cxn>
              </a:cxnLst>
              <a:rect l="0" t="0" r="r" b="b"/>
              <a:pathLst>
                <a:path w="9" h="15">
                  <a:moveTo>
                    <a:pt x="9" y="15"/>
                  </a:moveTo>
                  <a:lnTo>
                    <a:pt x="6" y="15"/>
                  </a:lnTo>
                  <a:lnTo>
                    <a:pt x="0" y="2"/>
                  </a:lnTo>
                  <a:lnTo>
                    <a:pt x="4" y="0"/>
                  </a:lnTo>
                  <a:lnTo>
                    <a:pt x="9" y="15"/>
                  </a:lnTo>
                  <a:close/>
                </a:path>
              </a:pathLst>
            </a:custGeom>
            <a:solidFill>
              <a:srgbClr val="339933"/>
            </a:solidFill>
            <a:ln w="9525">
              <a:noFill/>
              <a:round/>
              <a:headEnd/>
              <a:tailEnd/>
            </a:ln>
          </p:spPr>
          <p:txBody>
            <a:bodyPr/>
            <a:lstStyle/>
            <a:p>
              <a:endParaRPr lang="en-US" dirty="0"/>
            </a:p>
          </p:txBody>
        </p:sp>
        <p:sp>
          <p:nvSpPr>
            <p:cNvPr id="99" name="Freeform 158"/>
            <p:cNvSpPr>
              <a:spLocks/>
            </p:cNvSpPr>
            <p:nvPr/>
          </p:nvSpPr>
          <p:spPr bwMode="auto">
            <a:xfrm>
              <a:off x="7345363" y="3094038"/>
              <a:ext cx="33337" cy="28575"/>
            </a:xfrm>
            <a:custGeom>
              <a:avLst/>
              <a:gdLst/>
              <a:ahLst/>
              <a:cxnLst>
                <a:cxn ang="0">
                  <a:pos x="29" y="11"/>
                </a:cxn>
                <a:cxn ang="0">
                  <a:pos x="7" y="23"/>
                </a:cxn>
                <a:cxn ang="0">
                  <a:pos x="0" y="12"/>
                </a:cxn>
                <a:cxn ang="0">
                  <a:pos x="21" y="0"/>
                </a:cxn>
                <a:cxn ang="0">
                  <a:pos x="29" y="11"/>
                </a:cxn>
              </a:cxnLst>
              <a:rect l="0" t="0" r="r" b="b"/>
              <a:pathLst>
                <a:path w="29" h="23">
                  <a:moveTo>
                    <a:pt x="29" y="11"/>
                  </a:moveTo>
                  <a:lnTo>
                    <a:pt x="7" y="23"/>
                  </a:lnTo>
                  <a:lnTo>
                    <a:pt x="0" y="12"/>
                  </a:lnTo>
                  <a:lnTo>
                    <a:pt x="21" y="0"/>
                  </a:lnTo>
                  <a:lnTo>
                    <a:pt x="29" y="11"/>
                  </a:lnTo>
                  <a:close/>
                </a:path>
              </a:pathLst>
            </a:custGeom>
            <a:solidFill>
              <a:srgbClr val="339933"/>
            </a:solidFill>
            <a:ln w="9525">
              <a:noFill/>
              <a:round/>
              <a:headEnd/>
              <a:tailEnd/>
            </a:ln>
          </p:spPr>
          <p:txBody>
            <a:bodyPr/>
            <a:lstStyle/>
            <a:p>
              <a:endParaRPr lang="en-US" dirty="0"/>
            </a:p>
          </p:txBody>
        </p:sp>
        <p:sp>
          <p:nvSpPr>
            <p:cNvPr id="100" name="Freeform 159"/>
            <p:cNvSpPr>
              <a:spLocks/>
            </p:cNvSpPr>
            <p:nvPr/>
          </p:nvSpPr>
          <p:spPr bwMode="auto">
            <a:xfrm>
              <a:off x="7369175" y="3090863"/>
              <a:ext cx="9525" cy="17462"/>
            </a:xfrm>
            <a:custGeom>
              <a:avLst/>
              <a:gdLst/>
              <a:ahLst/>
              <a:cxnLst>
                <a:cxn ang="0">
                  <a:pos x="8" y="13"/>
                </a:cxn>
                <a:cxn ang="0">
                  <a:pos x="8" y="13"/>
                </a:cxn>
                <a:cxn ang="0">
                  <a:pos x="2" y="0"/>
                </a:cxn>
                <a:cxn ang="0">
                  <a:pos x="0" y="2"/>
                </a:cxn>
                <a:cxn ang="0">
                  <a:pos x="8" y="13"/>
                </a:cxn>
              </a:cxnLst>
              <a:rect l="0" t="0" r="r" b="b"/>
              <a:pathLst>
                <a:path w="8" h="13">
                  <a:moveTo>
                    <a:pt x="8" y="13"/>
                  </a:moveTo>
                  <a:lnTo>
                    <a:pt x="8" y="13"/>
                  </a:lnTo>
                  <a:lnTo>
                    <a:pt x="2" y="0"/>
                  </a:lnTo>
                  <a:lnTo>
                    <a:pt x="0" y="2"/>
                  </a:lnTo>
                  <a:lnTo>
                    <a:pt x="8" y="13"/>
                  </a:lnTo>
                  <a:close/>
                </a:path>
              </a:pathLst>
            </a:custGeom>
            <a:solidFill>
              <a:srgbClr val="339933"/>
            </a:solidFill>
            <a:ln w="9525">
              <a:noFill/>
              <a:round/>
              <a:headEnd/>
              <a:tailEnd/>
            </a:ln>
          </p:spPr>
          <p:txBody>
            <a:bodyPr/>
            <a:lstStyle/>
            <a:p>
              <a:endParaRPr lang="en-US" dirty="0"/>
            </a:p>
          </p:txBody>
        </p:sp>
        <p:sp>
          <p:nvSpPr>
            <p:cNvPr id="101" name="Freeform 160"/>
            <p:cNvSpPr>
              <a:spLocks/>
            </p:cNvSpPr>
            <p:nvPr/>
          </p:nvSpPr>
          <p:spPr bwMode="auto">
            <a:xfrm>
              <a:off x="7318375" y="3109913"/>
              <a:ext cx="34925" cy="31750"/>
            </a:xfrm>
            <a:custGeom>
              <a:avLst/>
              <a:gdLst/>
              <a:ahLst/>
              <a:cxnLst>
                <a:cxn ang="0">
                  <a:pos x="29" y="11"/>
                </a:cxn>
                <a:cxn ang="0">
                  <a:pos x="7" y="26"/>
                </a:cxn>
                <a:cxn ang="0">
                  <a:pos x="0" y="15"/>
                </a:cxn>
                <a:cxn ang="0">
                  <a:pos x="22" y="0"/>
                </a:cxn>
                <a:cxn ang="0">
                  <a:pos x="29" y="11"/>
                </a:cxn>
              </a:cxnLst>
              <a:rect l="0" t="0" r="r" b="b"/>
              <a:pathLst>
                <a:path w="29" h="26">
                  <a:moveTo>
                    <a:pt x="29" y="11"/>
                  </a:moveTo>
                  <a:lnTo>
                    <a:pt x="7" y="26"/>
                  </a:lnTo>
                  <a:lnTo>
                    <a:pt x="0" y="15"/>
                  </a:lnTo>
                  <a:lnTo>
                    <a:pt x="22" y="0"/>
                  </a:lnTo>
                  <a:lnTo>
                    <a:pt x="29" y="11"/>
                  </a:lnTo>
                  <a:close/>
                </a:path>
              </a:pathLst>
            </a:custGeom>
            <a:solidFill>
              <a:srgbClr val="339933"/>
            </a:solidFill>
            <a:ln w="9525">
              <a:noFill/>
              <a:round/>
              <a:headEnd/>
              <a:tailEnd/>
            </a:ln>
          </p:spPr>
          <p:txBody>
            <a:bodyPr/>
            <a:lstStyle/>
            <a:p>
              <a:endParaRPr lang="en-US" dirty="0"/>
            </a:p>
          </p:txBody>
        </p:sp>
        <p:sp>
          <p:nvSpPr>
            <p:cNvPr id="102" name="Freeform 161"/>
            <p:cNvSpPr>
              <a:spLocks/>
            </p:cNvSpPr>
            <p:nvPr/>
          </p:nvSpPr>
          <p:spPr bwMode="auto">
            <a:xfrm>
              <a:off x="7345363" y="3109913"/>
              <a:ext cx="7937" cy="12700"/>
            </a:xfrm>
            <a:custGeom>
              <a:avLst/>
              <a:gdLst/>
              <a:ahLst/>
              <a:cxnLst>
                <a:cxn ang="0">
                  <a:pos x="7" y="11"/>
                </a:cxn>
                <a:cxn ang="0">
                  <a:pos x="7" y="11"/>
                </a:cxn>
                <a:cxn ang="0">
                  <a:pos x="0" y="0"/>
                </a:cxn>
                <a:cxn ang="0">
                  <a:pos x="0" y="0"/>
                </a:cxn>
                <a:cxn ang="0">
                  <a:pos x="7" y="11"/>
                </a:cxn>
              </a:cxnLst>
              <a:rect l="0" t="0" r="r" b="b"/>
              <a:pathLst>
                <a:path w="7" h="11">
                  <a:moveTo>
                    <a:pt x="7" y="11"/>
                  </a:moveTo>
                  <a:lnTo>
                    <a:pt x="7" y="11"/>
                  </a:lnTo>
                  <a:lnTo>
                    <a:pt x="0" y="0"/>
                  </a:lnTo>
                  <a:lnTo>
                    <a:pt x="0" y="0"/>
                  </a:lnTo>
                  <a:lnTo>
                    <a:pt x="7" y="11"/>
                  </a:lnTo>
                  <a:close/>
                </a:path>
              </a:pathLst>
            </a:custGeom>
            <a:solidFill>
              <a:srgbClr val="339933"/>
            </a:solidFill>
            <a:ln w="9525">
              <a:noFill/>
              <a:round/>
              <a:headEnd/>
              <a:tailEnd/>
            </a:ln>
          </p:spPr>
          <p:txBody>
            <a:bodyPr/>
            <a:lstStyle/>
            <a:p>
              <a:endParaRPr lang="en-US" dirty="0"/>
            </a:p>
          </p:txBody>
        </p:sp>
        <p:sp>
          <p:nvSpPr>
            <p:cNvPr id="103" name="Freeform 162"/>
            <p:cNvSpPr>
              <a:spLocks/>
            </p:cNvSpPr>
            <p:nvPr/>
          </p:nvSpPr>
          <p:spPr bwMode="auto">
            <a:xfrm>
              <a:off x="7304088" y="3128963"/>
              <a:ext cx="23812" cy="26987"/>
            </a:xfrm>
            <a:custGeom>
              <a:avLst/>
              <a:gdLst/>
              <a:ahLst/>
              <a:cxnLst>
                <a:cxn ang="0">
                  <a:pos x="21" y="11"/>
                </a:cxn>
                <a:cxn ang="0">
                  <a:pos x="9" y="22"/>
                </a:cxn>
                <a:cxn ang="0">
                  <a:pos x="0" y="9"/>
                </a:cxn>
                <a:cxn ang="0">
                  <a:pos x="14" y="0"/>
                </a:cxn>
                <a:cxn ang="0">
                  <a:pos x="21" y="11"/>
                </a:cxn>
              </a:cxnLst>
              <a:rect l="0" t="0" r="r" b="b"/>
              <a:pathLst>
                <a:path w="21" h="22">
                  <a:moveTo>
                    <a:pt x="21" y="11"/>
                  </a:moveTo>
                  <a:lnTo>
                    <a:pt x="9" y="22"/>
                  </a:lnTo>
                  <a:lnTo>
                    <a:pt x="0" y="9"/>
                  </a:lnTo>
                  <a:lnTo>
                    <a:pt x="14" y="0"/>
                  </a:lnTo>
                  <a:lnTo>
                    <a:pt x="21" y="11"/>
                  </a:lnTo>
                  <a:close/>
                </a:path>
              </a:pathLst>
            </a:custGeom>
            <a:solidFill>
              <a:srgbClr val="339933"/>
            </a:solidFill>
            <a:ln w="9525">
              <a:noFill/>
              <a:round/>
              <a:headEnd/>
              <a:tailEnd/>
            </a:ln>
          </p:spPr>
          <p:txBody>
            <a:bodyPr/>
            <a:lstStyle/>
            <a:p>
              <a:endParaRPr lang="en-US" dirty="0"/>
            </a:p>
          </p:txBody>
        </p:sp>
        <p:sp>
          <p:nvSpPr>
            <p:cNvPr id="104" name="Freeform 163"/>
            <p:cNvSpPr>
              <a:spLocks/>
            </p:cNvSpPr>
            <p:nvPr/>
          </p:nvSpPr>
          <p:spPr bwMode="auto">
            <a:xfrm>
              <a:off x="7318375" y="3128963"/>
              <a:ext cx="9525" cy="12700"/>
            </a:xfrm>
            <a:custGeom>
              <a:avLst/>
              <a:gdLst/>
              <a:ahLst/>
              <a:cxnLst>
                <a:cxn ang="0">
                  <a:pos x="7" y="11"/>
                </a:cxn>
                <a:cxn ang="0">
                  <a:pos x="7" y="11"/>
                </a:cxn>
                <a:cxn ang="0">
                  <a:pos x="0" y="0"/>
                </a:cxn>
                <a:cxn ang="0">
                  <a:pos x="0" y="0"/>
                </a:cxn>
                <a:cxn ang="0">
                  <a:pos x="7" y="11"/>
                </a:cxn>
              </a:cxnLst>
              <a:rect l="0" t="0" r="r" b="b"/>
              <a:pathLst>
                <a:path w="7" h="11">
                  <a:moveTo>
                    <a:pt x="7" y="11"/>
                  </a:moveTo>
                  <a:lnTo>
                    <a:pt x="7" y="11"/>
                  </a:lnTo>
                  <a:lnTo>
                    <a:pt x="0" y="0"/>
                  </a:lnTo>
                  <a:lnTo>
                    <a:pt x="0" y="0"/>
                  </a:lnTo>
                  <a:lnTo>
                    <a:pt x="7" y="11"/>
                  </a:lnTo>
                  <a:close/>
                </a:path>
              </a:pathLst>
            </a:custGeom>
            <a:solidFill>
              <a:srgbClr val="339933"/>
            </a:solidFill>
            <a:ln w="9525">
              <a:noFill/>
              <a:round/>
              <a:headEnd/>
              <a:tailEnd/>
            </a:ln>
          </p:spPr>
          <p:txBody>
            <a:bodyPr/>
            <a:lstStyle/>
            <a:p>
              <a:endParaRPr lang="en-US" dirty="0"/>
            </a:p>
          </p:txBody>
        </p:sp>
        <p:sp>
          <p:nvSpPr>
            <p:cNvPr id="105" name="Freeform 164"/>
            <p:cNvSpPr>
              <a:spLocks/>
            </p:cNvSpPr>
            <p:nvPr/>
          </p:nvSpPr>
          <p:spPr bwMode="auto">
            <a:xfrm>
              <a:off x="7272338" y="3168650"/>
              <a:ext cx="15875" cy="14288"/>
            </a:xfrm>
            <a:custGeom>
              <a:avLst/>
              <a:gdLst/>
              <a:ahLst/>
              <a:cxnLst>
                <a:cxn ang="0">
                  <a:pos x="13" y="10"/>
                </a:cxn>
                <a:cxn ang="0">
                  <a:pos x="11" y="12"/>
                </a:cxn>
                <a:cxn ang="0">
                  <a:pos x="0" y="1"/>
                </a:cxn>
                <a:cxn ang="0">
                  <a:pos x="2" y="0"/>
                </a:cxn>
                <a:cxn ang="0">
                  <a:pos x="13" y="10"/>
                </a:cxn>
              </a:cxnLst>
              <a:rect l="0" t="0" r="r" b="b"/>
              <a:pathLst>
                <a:path w="13" h="12">
                  <a:moveTo>
                    <a:pt x="13" y="10"/>
                  </a:moveTo>
                  <a:lnTo>
                    <a:pt x="11" y="12"/>
                  </a:lnTo>
                  <a:lnTo>
                    <a:pt x="0" y="1"/>
                  </a:lnTo>
                  <a:lnTo>
                    <a:pt x="2" y="0"/>
                  </a:lnTo>
                  <a:lnTo>
                    <a:pt x="13" y="10"/>
                  </a:lnTo>
                  <a:close/>
                </a:path>
              </a:pathLst>
            </a:custGeom>
            <a:solidFill>
              <a:srgbClr val="339933"/>
            </a:solidFill>
            <a:ln w="9525">
              <a:noFill/>
              <a:round/>
              <a:headEnd/>
              <a:tailEnd/>
            </a:ln>
          </p:spPr>
          <p:txBody>
            <a:bodyPr/>
            <a:lstStyle/>
            <a:p>
              <a:endParaRPr lang="en-US" dirty="0"/>
            </a:p>
          </p:txBody>
        </p:sp>
        <p:sp>
          <p:nvSpPr>
            <p:cNvPr id="106" name="Freeform 165"/>
            <p:cNvSpPr>
              <a:spLocks/>
            </p:cNvSpPr>
            <p:nvPr/>
          </p:nvSpPr>
          <p:spPr bwMode="auto">
            <a:xfrm>
              <a:off x="7253288" y="3168650"/>
              <a:ext cx="33337" cy="36513"/>
            </a:xfrm>
            <a:custGeom>
              <a:avLst/>
              <a:gdLst/>
              <a:ahLst/>
              <a:cxnLst>
                <a:cxn ang="0">
                  <a:pos x="29" y="11"/>
                </a:cxn>
                <a:cxn ang="0">
                  <a:pos x="11" y="29"/>
                </a:cxn>
                <a:cxn ang="0">
                  <a:pos x="0" y="18"/>
                </a:cxn>
                <a:cxn ang="0">
                  <a:pos x="18" y="0"/>
                </a:cxn>
                <a:cxn ang="0">
                  <a:pos x="29" y="11"/>
                </a:cxn>
              </a:cxnLst>
              <a:rect l="0" t="0" r="r" b="b"/>
              <a:pathLst>
                <a:path w="29" h="29">
                  <a:moveTo>
                    <a:pt x="29" y="11"/>
                  </a:moveTo>
                  <a:lnTo>
                    <a:pt x="11" y="29"/>
                  </a:lnTo>
                  <a:lnTo>
                    <a:pt x="0" y="18"/>
                  </a:lnTo>
                  <a:lnTo>
                    <a:pt x="18" y="0"/>
                  </a:lnTo>
                  <a:lnTo>
                    <a:pt x="29" y="11"/>
                  </a:lnTo>
                  <a:close/>
                </a:path>
              </a:pathLst>
            </a:custGeom>
            <a:solidFill>
              <a:srgbClr val="339933"/>
            </a:solidFill>
            <a:ln w="9525">
              <a:noFill/>
              <a:round/>
              <a:headEnd/>
              <a:tailEnd/>
            </a:ln>
          </p:spPr>
          <p:txBody>
            <a:bodyPr/>
            <a:lstStyle/>
            <a:p>
              <a:endParaRPr lang="en-US" dirty="0"/>
            </a:p>
          </p:txBody>
        </p:sp>
        <p:sp>
          <p:nvSpPr>
            <p:cNvPr id="107" name="Freeform 166"/>
            <p:cNvSpPr>
              <a:spLocks/>
            </p:cNvSpPr>
            <p:nvPr/>
          </p:nvSpPr>
          <p:spPr bwMode="auto">
            <a:xfrm>
              <a:off x="7272338" y="3168650"/>
              <a:ext cx="14287" cy="14288"/>
            </a:xfrm>
            <a:custGeom>
              <a:avLst/>
              <a:gdLst/>
              <a:ahLst/>
              <a:cxnLst>
                <a:cxn ang="0">
                  <a:pos x="11" y="11"/>
                </a:cxn>
                <a:cxn ang="0">
                  <a:pos x="11" y="11"/>
                </a:cxn>
                <a:cxn ang="0">
                  <a:pos x="0" y="0"/>
                </a:cxn>
                <a:cxn ang="0">
                  <a:pos x="0" y="0"/>
                </a:cxn>
                <a:cxn ang="0">
                  <a:pos x="11" y="11"/>
                </a:cxn>
              </a:cxnLst>
              <a:rect l="0" t="0" r="r" b="b"/>
              <a:pathLst>
                <a:path w="11" h="11">
                  <a:moveTo>
                    <a:pt x="11" y="11"/>
                  </a:moveTo>
                  <a:lnTo>
                    <a:pt x="11" y="11"/>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108" name="Freeform 167"/>
            <p:cNvSpPr>
              <a:spLocks/>
            </p:cNvSpPr>
            <p:nvPr/>
          </p:nvSpPr>
          <p:spPr bwMode="auto">
            <a:xfrm>
              <a:off x="7232650" y="3190875"/>
              <a:ext cx="33338" cy="36513"/>
            </a:xfrm>
            <a:custGeom>
              <a:avLst/>
              <a:gdLst/>
              <a:ahLst/>
              <a:cxnLst>
                <a:cxn ang="0">
                  <a:pos x="27" y="11"/>
                </a:cxn>
                <a:cxn ang="0">
                  <a:pos x="11" y="29"/>
                </a:cxn>
                <a:cxn ang="0">
                  <a:pos x="0" y="20"/>
                </a:cxn>
                <a:cxn ang="0">
                  <a:pos x="16" y="0"/>
                </a:cxn>
                <a:cxn ang="0">
                  <a:pos x="27" y="11"/>
                </a:cxn>
              </a:cxnLst>
              <a:rect l="0" t="0" r="r" b="b"/>
              <a:pathLst>
                <a:path w="27" h="29">
                  <a:moveTo>
                    <a:pt x="27" y="11"/>
                  </a:moveTo>
                  <a:lnTo>
                    <a:pt x="11" y="29"/>
                  </a:lnTo>
                  <a:lnTo>
                    <a:pt x="0" y="20"/>
                  </a:lnTo>
                  <a:lnTo>
                    <a:pt x="16" y="0"/>
                  </a:lnTo>
                  <a:lnTo>
                    <a:pt x="27" y="11"/>
                  </a:lnTo>
                  <a:close/>
                </a:path>
              </a:pathLst>
            </a:custGeom>
            <a:solidFill>
              <a:srgbClr val="339933"/>
            </a:solidFill>
            <a:ln w="9525">
              <a:noFill/>
              <a:round/>
              <a:headEnd/>
              <a:tailEnd/>
            </a:ln>
          </p:spPr>
          <p:txBody>
            <a:bodyPr/>
            <a:lstStyle/>
            <a:p>
              <a:endParaRPr lang="en-US" dirty="0"/>
            </a:p>
          </p:txBody>
        </p:sp>
        <p:sp>
          <p:nvSpPr>
            <p:cNvPr id="109" name="Freeform 168"/>
            <p:cNvSpPr>
              <a:spLocks/>
            </p:cNvSpPr>
            <p:nvPr/>
          </p:nvSpPr>
          <p:spPr bwMode="auto">
            <a:xfrm>
              <a:off x="7253288" y="3190875"/>
              <a:ext cx="12700" cy="14288"/>
            </a:xfrm>
            <a:custGeom>
              <a:avLst/>
              <a:gdLst/>
              <a:ahLst/>
              <a:cxnLst>
                <a:cxn ang="0">
                  <a:pos x="11" y="11"/>
                </a:cxn>
                <a:cxn ang="0">
                  <a:pos x="11" y="11"/>
                </a:cxn>
                <a:cxn ang="0">
                  <a:pos x="0" y="0"/>
                </a:cxn>
                <a:cxn ang="0">
                  <a:pos x="0" y="0"/>
                </a:cxn>
                <a:cxn ang="0">
                  <a:pos x="11" y="11"/>
                </a:cxn>
              </a:cxnLst>
              <a:rect l="0" t="0" r="r" b="b"/>
              <a:pathLst>
                <a:path w="11" h="11">
                  <a:moveTo>
                    <a:pt x="11" y="11"/>
                  </a:moveTo>
                  <a:lnTo>
                    <a:pt x="11" y="11"/>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110" name="Freeform 169"/>
            <p:cNvSpPr>
              <a:spLocks/>
            </p:cNvSpPr>
            <p:nvPr/>
          </p:nvSpPr>
          <p:spPr bwMode="auto">
            <a:xfrm>
              <a:off x="7219950" y="3216275"/>
              <a:ext cx="26988" cy="30163"/>
            </a:xfrm>
            <a:custGeom>
              <a:avLst/>
              <a:gdLst/>
              <a:ahLst/>
              <a:cxnLst>
                <a:cxn ang="0">
                  <a:pos x="23" y="11"/>
                </a:cxn>
                <a:cxn ang="0">
                  <a:pos x="10" y="25"/>
                </a:cxn>
                <a:cxn ang="0">
                  <a:pos x="0" y="16"/>
                </a:cxn>
                <a:cxn ang="0">
                  <a:pos x="12" y="0"/>
                </a:cxn>
                <a:cxn ang="0">
                  <a:pos x="23" y="11"/>
                </a:cxn>
              </a:cxnLst>
              <a:rect l="0" t="0" r="r" b="b"/>
              <a:pathLst>
                <a:path w="23" h="25">
                  <a:moveTo>
                    <a:pt x="23" y="11"/>
                  </a:moveTo>
                  <a:lnTo>
                    <a:pt x="10" y="25"/>
                  </a:lnTo>
                  <a:lnTo>
                    <a:pt x="0" y="16"/>
                  </a:lnTo>
                  <a:lnTo>
                    <a:pt x="12" y="0"/>
                  </a:lnTo>
                  <a:lnTo>
                    <a:pt x="23" y="11"/>
                  </a:lnTo>
                  <a:close/>
                </a:path>
              </a:pathLst>
            </a:custGeom>
            <a:solidFill>
              <a:srgbClr val="339933"/>
            </a:solidFill>
            <a:ln w="9525">
              <a:noFill/>
              <a:round/>
              <a:headEnd/>
              <a:tailEnd/>
            </a:ln>
          </p:spPr>
          <p:txBody>
            <a:bodyPr/>
            <a:lstStyle/>
            <a:p>
              <a:endParaRPr lang="en-US" dirty="0"/>
            </a:p>
          </p:txBody>
        </p:sp>
        <p:sp>
          <p:nvSpPr>
            <p:cNvPr id="111" name="Freeform 170"/>
            <p:cNvSpPr>
              <a:spLocks/>
            </p:cNvSpPr>
            <p:nvPr/>
          </p:nvSpPr>
          <p:spPr bwMode="auto">
            <a:xfrm>
              <a:off x="7232650" y="3216275"/>
              <a:ext cx="14288" cy="14288"/>
            </a:xfrm>
            <a:custGeom>
              <a:avLst/>
              <a:gdLst/>
              <a:ahLst/>
              <a:cxnLst>
                <a:cxn ang="0">
                  <a:pos x="11" y="11"/>
                </a:cxn>
                <a:cxn ang="0">
                  <a:pos x="11" y="9"/>
                </a:cxn>
                <a:cxn ang="0">
                  <a:pos x="0" y="0"/>
                </a:cxn>
                <a:cxn ang="0">
                  <a:pos x="0" y="0"/>
                </a:cxn>
                <a:cxn ang="0">
                  <a:pos x="11" y="11"/>
                </a:cxn>
              </a:cxnLst>
              <a:rect l="0" t="0" r="r" b="b"/>
              <a:pathLst>
                <a:path w="11" h="11">
                  <a:moveTo>
                    <a:pt x="11" y="11"/>
                  </a:moveTo>
                  <a:lnTo>
                    <a:pt x="11" y="9"/>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112" name="Freeform 171"/>
            <p:cNvSpPr>
              <a:spLocks/>
            </p:cNvSpPr>
            <p:nvPr/>
          </p:nvSpPr>
          <p:spPr bwMode="auto">
            <a:xfrm>
              <a:off x="7199313" y="3268663"/>
              <a:ext cx="14287" cy="11112"/>
            </a:xfrm>
            <a:custGeom>
              <a:avLst/>
              <a:gdLst/>
              <a:ahLst/>
              <a:cxnLst>
                <a:cxn ang="0">
                  <a:pos x="12" y="7"/>
                </a:cxn>
                <a:cxn ang="0">
                  <a:pos x="10" y="9"/>
                </a:cxn>
                <a:cxn ang="0">
                  <a:pos x="0" y="1"/>
                </a:cxn>
                <a:cxn ang="0">
                  <a:pos x="1" y="0"/>
                </a:cxn>
                <a:cxn ang="0">
                  <a:pos x="12" y="7"/>
                </a:cxn>
              </a:cxnLst>
              <a:rect l="0" t="0" r="r" b="b"/>
              <a:pathLst>
                <a:path w="12" h="9">
                  <a:moveTo>
                    <a:pt x="12" y="7"/>
                  </a:moveTo>
                  <a:lnTo>
                    <a:pt x="10" y="9"/>
                  </a:lnTo>
                  <a:lnTo>
                    <a:pt x="0" y="1"/>
                  </a:lnTo>
                  <a:lnTo>
                    <a:pt x="1" y="0"/>
                  </a:lnTo>
                  <a:lnTo>
                    <a:pt x="12" y="7"/>
                  </a:lnTo>
                  <a:close/>
                </a:path>
              </a:pathLst>
            </a:custGeom>
            <a:solidFill>
              <a:srgbClr val="339933"/>
            </a:solidFill>
            <a:ln w="9525">
              <a:noFill/>
              <a:round/>
              <a:headEnd/>
              <a:tailEnd/>
            </a:ln>
          </p:spPr>
          <p:txBody>
            <a:bodyPr/>
            <a:lstStyle/>
            <a:p>
              <a:endParaRPr lang="en-US" dirty="0"/>
            </a:p>
          </p:txBody>
        </p:sp>
        <p:sp>
          <p:nvSpPr>
            <p:cNvPr id="113" name="Freeform 172"/>
            <p:cNvSpPr>
              <a:spLocks/>
            </p:cNvSpPr>
            <p:nvPr/>
          </p:nvSpPr>
          <p:spPr bwMode="auto">
            <a:xfrm>
              <a:off x="7167563" y="3270250"/>
              <a:ext cx="42862" cy="68263"/>
            </a:xfrm>
            <a:custGeom>
              <a:avLst/>
              <a:gdLst/>
              <a:ahLst/>
              <a:cxnLst>
                <a:cxn ang="0">
                  <a:pos x="37" y="8"/>
                </a:cxn>
                <a:cxn ang="0">
                  <a:pos x="12" y="54"/>
                </a:cxn>
                <a:cxn ang="0">
                  <a:pos x="0" y="47"/>
                </a:cxn>
                <a:cxn ang="0">
                  <a:pos x="27" y="0"/>
                </a:cxn>
                <a:cxn ang="0">
                  <a:pos x="37" y="8"/>
                </a:cxn>
              </a:cxnLst>
              <a:rect l="0" t="0" r="r" b="b"/>
              <a:pathLst>
                <a:path w="37" h="54">
                  <a:moveTo>
                    <a:pt x="37" y="8"/>
                  </a:moveTo>
                  <a:lnTo>
                    <a:pt x="12" y="54"/>
                  </a:lnTo>
                  <a:lnTo>
                    <a:pt x="0" y="47"/>
                  </a:lnTo>
                  <a:lnTo>
                    <a:pt x="27" y="0"/>
                  </a:lnTo>
                  <a:lnTo>
                    <a:pt x="37" y="8"/>
                  </a:lnTo>
                  <a:close/>
                </a:path>
              </a:pathLst>
            </a:custGeom>
            <a:solidFill>
              <a:srgbClr val="339933"/>
            </a:solidFill>
            <a:ln w="9525">
              <a:noFill/>
              <a:round/>
              <a:headEnd/>
              <a:tailEnd/>
            </a:ln>
          </p:spPr>
          <p:txBody>
            <a:bodyPr/>
            <a:lstStyle/>
            <a:p>
              <a:endParaRPr lang="en-US" dirty="0"/>
            </a:p>
          </p:txBody>
        </p:sp>
        <p:sp>
          <p:nvSpPr>
            <p:cNvPr id="114" name="Freeform 173"/>
            <p:cNvSpPr>
              <a:spLocks/>
            </p:cNvSpPr>
            <p:nvPr/>
          </p:nvSpPr>
          <p:spPr bwMode="auto">
            <a:xfrm>
              <a:off x="7199313" y="3270250"/>
              <a:ext cx="11112" cy="9525"/>
            </a:xfrm>
            <a:custGeom>
              <a:avLst/>
              <a:gdLst/>
              <a:ahLst/>
              <a:cxnLst>
                <a:cxn ang="0">
                  <a:pos x="10" y="8"/>
                </a:cxn>
                <a:cxn ang="0">
                  <a:pos x="10" y="8"/>
                </a:cxn>
                <a:cxn ang="0">
                  <a:pos x="0" y="0"/>
                </a:cxn>
                <a:cxn ang="0">
                  <a:pos x="0" y="0"/>
                </a:cxn>
                <a:cxn ang="0">
                  <a:pos x="10" y="8"/>
                </a:cxn>
              </a:cxnLst>
              <a:rect l="0" t="0" r="r" b="b"/>
              <a:pathLst>
                <a:path w="10" h="8">
                  <a:moveTo>
                    <a:pt x="10" y="8"/>
                  </a:moveTo>
                  <a:lnTo>
                    <a:pt x="10" y="8"/>
                  </a:lnTo>
                  <a:lnTo>
                    <a:pt x="0" y="0"/>
                  </a:lnTo>
                  <a:lnTo>
                    <a:pt x="0" y="0"/>
                  </a:lnTo>
                  <a:lnTo>
                    <a:pt x="10" y="8"/>
                  </a:lnTo>
                  <a:close/>
                </a:path>
              </a:pathLst>
            </a:custGeom>
            <a:solidFill>
              <a:srgbClr val="339933"/>
            </a:solidFill>
            <a:ln w="9525">
              <a:noFill/>
              <a:round/>
              <a:headEnd/>
              <a:tailEnd/>
            </a:ln>
          </p:spPr>
          <p:txBody>
            <a:bodyPr/>
            <a:lstStyle/>
            <a:p>
              <a:endParaRPr lang="en-US" dirty="0"/>
            </a:p>
          </p:txBody>
        </p:sp>
        <p:sp>
          <p:nvSpPr>
            <p:cNvPr id="115" name="Freeform 174"/>
            <p:cNvSpPr>
              <a:spLocks/>
            </p:cNvSpPr>
            <p:nvPr/>
          </p:nvSpPr>
          <p:spPr bwMode="auto">
            <a:xfrm>
              <a:off x="7158038" y="3328988"/>
              <a:ext cx="23812" cy="25400"/>
            </a:xfrm>
            <a:custGeom>
              <a:avLst/>
              <a:gdLst/>
              <a:ahLst/>
              <a:cxnLst>
                <a:cxn ang="0">
                  <a:pos x="20" y="7"/>
                </a:cxn>
                <a:cxn ang="0">
                  <a:pos x="13" y="20"/>
                </a:cxn>
                <a:cxn ang="0">
                  <a:pos x="0" y="15"/>
                </a:cxn>
                <a:cxn ang="0">
                  <a:pos x="6" y="0"/>
                </a:cxn>
                <a:cxn ang="0">
                  <a:pos x="20" y="7"/>
                </a:cxn>
              </a:cxnLst>
              <a:rect l="0" t="0" r="r" b="b"/>
              <a:pathLst>
                <a:path w="20" h="20">
                  <a:moveTo>
                    <a:pt x="20" y="7"/>
                  </a:moveTo>
                  <a:lnTo>
                    <a:pt x="13" y="20"/>
                  </a:lnTo>
                  <a:lnTo>
                    <a:pt x="0" y="15"/>
                  </a:lnTo>
                  <a:lnTo>
                    <a:pt x="6" y="0"/>
                  </a:lnTo>
                  <a:lnTo>
                    <a:pt x="20" y="7"/>
                  </a:lnTo>
                  <a:close/>
                </a:path>
              </a:pathLst>
            </a:custGeom>
            <a:solidFill>
              <a:srgbClr val="339933"/>
            </a:solidFill>
            <a:ln w="9525">
              <a:noFill/>
              <a:round/>
              <a:headEnd/>
              <a:tailEnd/>
            </a:ln>
          </p:spPr>
          <p:txBody>
            <a:bodyPr/>
            <a:lstStyle/>
            <a:p>
              <a:endParaRPr lang="en-US" dirty="0"/>
            </a:p>
          </p:txBody>
        </p:sp>
        <p:sp>
          <p:nvSpPr>
            <p:cNvPr id="116" name="Freeform 175"/>
            <p:cNvSpPr>
              <a:spLocks/>
            </p:cNvSpPr>
            <p:nvPr/>
          </p:nvSpPr>
          <p:spPr bwMode="auto">
            <a:xfrm>
              <a:off x="7165975" y="3328988"/>
              <a:ext cx="15875" cy="9525"/>
            </a:xfrm>
            <a:custGeom>
              <a:avLst/>
              <a:gdLst/>
              <a:ahLst/>
              <a:cxnLst>
                <a:cxn ang="0">
                  <a:pos x="14" y="7"/>
                </a:cxn>
                <a:cxn ang="0">
                  <a:pos x="14" y="7"/>
                </a:cxn>
                <a:cxn ang="0">
                  <a:pos x="2" y="0"/>
                </a:cxn>
                <a:cxn ang="0">
                  <a:pos x="0" y="0"/>
                </a:cxn>
                <a:cxn ang="0">
                  <a:pos x="14" y="7"/>
                </a:cxn>
              </a:cxnLst>
              <a:rect l="0" t="0" r="r" b="b"/>
              <a:pathLst>
                <a:path w="14" h="7">
                  <a:moveTo>
                    <a:pt x="14" y="7"/>
                  </a:moveTo>
                  <a:lnTo>
                    <a:pt x="14" y="7"/>
                  </a:lnTo>
                  <a:lnTo>
                    <a:pt x="2" y="0"/>
                  </a:lnTo>
                  <a:lnTo>
                    <a:pt x="0" y="0"/>
                  </a:lnTo>
                  <a:lnTo>
                    <a:pt x="14" y="7"/>
                  </a:lnTo>
                  <a:close/>
                </a:path>
              </a:pathLst>
            </a:custGeom>
            <a:solidFill>
              <a:srgbClr val="339933"/>
            </a:solidFill>
            <a:ln w="9525">
              <a:noFill/>
              <a:round/>
              <a:headEnd/>
              <a:tailEnd/>
            </a:ln>
          </p:spPr>
          <p:txBody>
            <a:bodyPr/>
            <a:lstStyle/>
            <a:p>
              <a:endParaRPr lang="en-US" dirty="0"/>
            </a:p>
          </p:txBody>
        </p:sp>
        <p:sp>
          <p:nvSpPr>
            <p:cNvPr id="117" name="Freeform 176"/>
            <p:cNvSpPr>
              <a:spLocks/>
            </p:cNvSpPr>
            <p:nvPr/>
          </p:nvSpPr>
          <p:spPr bwMode="auto">
            <a:xfrm>
              <a:off x="7138988" y="3379788"/>
              <a:ext cx="19050" cy="19050"/>
            </a:xfrm>
            <a:custGeom>
              <a:avLst/>
              <a:gdLst/>
              <a:ahLst/>
              <a:cxnLst>
                <a:cxn ang="0">
                  <a:pos x="17" y="7"/>
                </a:cxn>
                <a:cxn ang="0">
                  <a:pos x="13" y="16"/>
                </a:cxn>
                <a:cxn ang="0">
                  <a:pos x="0" y="9"/>
                </a:cxn>
                <a:cxn ang="0">
                  <a:pos x="4" y="0"/>
                </a:cxn>
                <a:cxn ang="0">
                  <a:pos x="17" y="7"/>
                </a:cxn>
              </a:cxnLst>
              <a:rect l="0" t="0" r="r" b="b"/>
              <a:pathLst>
                <a:path w="17" h="16">
                  <a:moveTo>
                    <a:pt x="17" y="7"/>
                  </a:moveTo>
                  <a:lnTo>
                    <a:pt x="13" y="16"/>
                  </a:lnTo>
                  <a:lnTo>
                    <a:pt x="0" y="9"/>
                  </a:lnTo>
                  <a:lnTo>
                    <a:pt x="4" y="0"/>
                  </a:lnTo>
                  <a:lnTo>
                    <a:pt x="17" y="7"/>
                  </a:lnTo>
                  <a:close/>
                </a:path>
              </a:pathLst>
            </a:custGeom>
            <a:solidFill>
              <a:srgbClr val="339933"/>
            </a:solidFill>
            <a:ln w="9525">
              <a:noFill/>
              <a:round/>
              <a:headEnd/>
              <a:tailEnd/>
            </a:ln>
          </p:spPr>
          <p:txBody>
            <a:bodyPr/>
            <a:lstStyle/>
            <a:p>
              <a:endParaRPr lang="en-US" dirty="0"/>
            </a:p>
          </p:txBody>
        </p:sp>
        <p:sp>
          <p:nvSpPr>
            <p:cNvPr id="118" name="Freeform 177"/>
            <p:cNvSpPr>
              <a:spLocks/>
            </p:cNvSpPr>
            <p:nvPr/>
          </p:nvSpPr>
          <p:spPr bwMode="auto">
            <a:xfrm>
              <a:off x="7110413" y="3389313"/>
              <a:ext cx="41275" cy="74612"/>
            </a:xfrm>
            <a:custGeom>
              <a:avLst/>
              <a:gdLst/>
              <a:ahLst/>
              <a:cxnLst>
                <a:cxn ang="0">
                  <a:pos x="36" y="7"/>
                </a:cxn>
                <a:cxn ang="0">
                  <a:pos x="14" y="58"/>
                </a:cxn>
                <a:cxn ang="0">
                  <a:pos x="0" y="52"/>
                </a:cxn>
                <a:cxn ang="0">
                  <a:pos x="22" y="0"/>
                </a:cxn>
                <a:cxn ang="0">
                  <a:pos x="36" y="7"/>
                </a:cxn>
              </a:cxnLst>
              <a:rect l="0" t="0" r="r" b="b"/>
              <a:pathLst>
                <a:path w="36" h="58">
                  <a:moveTo>
                    <a:pt x="36" y="7"/>
                  </a:moveTo>
                  <a:lnTo>
                    <a:pt x="14" y="58"/>
                  </a:lnTo>
                  <a:lnTo>
                    <a:pt x="0" y="52"/>
                  </a:lnTo>
                  <a:lnTo>
                    <a:pt x="22" y="0"/>
                  </a:lnTo>
                  <a:lnTo>
                    <a:pt x="36" y="7"/>
                  </a:lnTo>
                  <a:close/>
                </a:path>
              </a:pathLst>
            </a:custGeom>
            <a:solidFill>
              <a:srgbClr val="339933"/>
            </a:solidFill>
            <a:ln w="9525">
              <a:noFill/>
              <a:round/>
              <a:headEnd/>
              <a:tailEnd/>
            </a:ln>
          </p:spPr>
          <p:txBody>
            <a:bodyPr/>
            <a:lstStyle/>
            <a:p>
              <a:endParaRPr lang="en-US" dirty="0"/>
            </a:p>
          </p:txBody>
        </p:sp>
        <p:sp>
          <p:nvSpPr>
            <p:cNvPr id="119" name="Freeform 178"/>
            <p:cNvSpPr>
              <a:spLocks/>
            </p:cNvSpPr>
            <p:nvPr/>
          </p:nvSpPr>
          <p:spPr bwMode="auto">
            <a:xfrm>
              <a:off x="7137400" y="3389313"/>
              <a:ext cx="14288" cy="9525"/>
            </a:xfrm>
            <a:custGeom>
              <a:avLst/>
              <a:gdLst/>
              <a:ahLst/>
              <a:cxnLst>
                <a:cxn ang="0">
                  <a:pos x="14" y="7"/>
                </a:cxn>
                <a:cxn ang="0">
                  <a:pos x="14" y="7"/>
                </a:cxn>
                <a:cxn ang="0">
                  <a:pos x="1" y="0"/>
                </a:cxn>
                <a:cxn ang="0">
                  <a:pos x="0" y="0"/>
                </a:cxn>
                <a:cxn ang="0">
                  <a:pos x="14" y="7"/>
                </a:cxn>
              </a:cxnLst>
              <a:rect l="0" t="0" r="r" b="b"/>
              <a:pathLst>
                <a:path w="14" h="7">
                  <a:moveTo>
                    <a:pt x="14" y="7"/>
                  </a:moveTo>
                  <a:lnTo>
                    <a:pt x="14" y="7"/>
                  </a:lnTo>
                  <a:lnTo>
                    <a:pt x="1" y="0"/>
                  </a:lnTo>
                  <a:lnTo>
                    <a:pt x="0" y="0"/>
                  </a:lnTo>
                  <a:lnTo>
                    <a:pt x="14" y="7"/>
                  </a:lnTo>
                  <a:close/>
                </a:path>
              </a:pathLst>
            </a:custGeom>
            <a:solidFill>
              <a:srgbClr val="339933"/>
            </a:solidFill>
            <a:ln w="9525">
              <a:noFill/>
              <a:round/>
              <a:headEnd/>
              <a:tailEnd/>
            </a:ln>
          </p:spPr>
          <p:txBody>
            <a:bodyPr/>
            <a:lstStyle/>
            <a:p>
              <a:endParaRPr lang="en-US" dirty="0"/>
            </a:p>
          </p:txBody>
        </p:sp>
        <p:sp>
          <p:nvSpPr>
            <p:cNvPr id="120" name="Freeform 179"/>
            <p:cNvSpPr>
              <a:spLocks/>
            </p:cNvSpPr>
            <p:nvPr/>
          </p:nvSpPr>
          <p:spPr bwMode="auto">
            <a:xfrm>
              <a:off x="7108825" y="3457575"/>
              <a:ext cx="17463" cy="11113"/>
            </a:xfrm>
            <a:custGeom>
              <a:avLst/>
              <a:gdLst/>
              <a:ahLst/>
              <a:cxnLst>
                <a:cxn ang="0">
                  <a:pos x="16" y="4"/>
                </a:cxn>
                <a:cxn ang="0">
                  <a:pos x="15" y="9"/>
                </a:cxn>
                <a:cxn ang="0">
                  <a:pos x="0" y="5"/>
                </a:cxn>
                <a:cxn ang="0">
                  <a:pos x="2" y="0"/>
                </a:cxn>
                <a:cxn ang="0">
                  <a:pos x="16" y="4"/>
                </a:cxn>
              </a:cxnLst>
              <a:rect l="0" t="0" r="r" b="b"/>
              <a:pathLst>
                <a:path w="16" h="9">
                  <a:moveTo>
                    <a:pt x="16" y="4"/>
                  </a:moveTo>
                  <a:lnTo>
                    <a:pt x="15" y="9"/>
                  </a:lnTo>
                  <a:lnTo>
                    <a:pt x="0" y="5"/>
                  </a:lnTo>
                  <a:lnTo>
                    <a:pt x="2" y="0"/>
                  </a:lnTo>
                  <a:lnTo>
                    <a:pt x="16" y="4"/>
                  </a:lnTo>
                  <a:close/>
                </a:path>
              </a:pathLst>
            </a:custGeom>
            <a:solidFill>
              <a:srgbClr val="339933"/>
            </a:solidFill>
            <a:ln w="9525">
              <a:noFill/>
              <a:round/>
              <a:headEnd/>
              <a:tailEnd/>
            </a:ln>
          </p:spPr>
          <p:txBody>
            <a:bodyPr/>
            <a:lstStyle/>
            <a:p>
              <a:endParaRPr lang="en-US" dirty="0"/>
            </a:p>
          </p:txBody>
        </p:sp>
        <p:sp>
          <p:nvSpPr>
            <p:cNvPr id="121" name="Freeform 180"/>
            <p:cNvSpPr>
              <a:spLocks/>
            </p:cNvSpPr>
            <p:nvPr/>
          </p:nvSpPr>
          <p:spPr bwMode="auto">
            <a:xfrm>
              <a:off x="7110413" y="3455988"/>
              <a:ext cx="15875" cy="7937"/>
            </a:xfrm>
            <a:custGeom>
              <a:avLst/>
              <a:gdLst/>
              <a:ahLst/>
              <a:cxnLst>
                <a:cxn ang="0">
                  <a:pos x="14" y="6"/>
                </a:cxn>
                <a:cxn ang="0">
                  <a:pos x="14" y="6"/>
                </a:cxn>
                <a:cxn ang="0">
                  <a:pos x="0" y="0"/>
                </a:cxn>
                <a:cxn ang="0">
                  <a:pos x="0" y="2"/>
                </a:cxn>
                <a:cxn ang="0">
                  <a:pos x="14" y="6"/>
                </a:cxn>
              </a:cxnLst>
              <a:rect l="0" t="0" r="r" b="b"/>
              <a:pathLst>
                <a:path w="14" h="6">
                  <a:moveTo>
                    <a:pt x="14" y="6"/>
                  </a:moveTo>
                  <a:lnTo>
                    <a:pt x="14" y="6"/>
                  </a:lnTo>
                  <a:lnTo>
                    <a:pt x="0" y="0"/>
                  </a:lnTo>
                  <a:lnTo>
                    <a:pt x="0" y="2"/>
                  </a:lnTo>
                  <a:lnTo>
                    <a:pt x="14" y="6"/>
                  </a:lnTo>
                  <a:close/>
                </a:path>
              </a:pathLst>
            </a:custGeom>
            <a:solidFill>
              <a:srgbClr val="339933"/>
            </a:solidFill>
            <a:ln w="9525">
              <a:noFill/>
              <a:round/>
              <a:headEnd/>
              <a:tailEnd/>
            </a:ln>
          </p:spPr>
          <p:txBody>
            <a:bodyPr/>
            <a:lstStyle/>
            <a:p>
              <a:endParaRPr lang="en-US" dirty="0"/>
            </a:p>
          </p:txBody>
        </p:sp>
        <p:sp>
          <p:nvSpPr>
            <p:cNvPr id="122" name="Freeform 181"/>
            <p:cNvSpPr>
              <a:spLocks/>
            </p:cNvSpPr>
            <p:nvPr/>
          </p:nvSpPr>
          <p:spPr bwMode="auto">
            <a:xfrm>
              <a:off x="7089775" y="3497263"/>
              <a:ext cx="25400" cy="31750"/>
            </a:xfrm>
            <a:custGeom>
              <a:avLst/>
              <a:gdLst/>
              <a:ahLst/>
              <a:cxnLst>
                <a:cxn ang="0">
                  <a:pos x="22" y="4"/>
                </a:cxn>
                <a:cxn ang="0">
                  <a:pos x="14" y="24"/>
                </a:cxn>
                <a:cxn ang="0">
                  <a:pos x="0" y="18"/>
                </a:cxn>
                <a:cxn ang="0">
                  <a:pos x="7" y="0"/>
                </a:cxn>
                <a:cxn ang="0">
                  <a:pos x="22" y="4"/>
                </a:cxn>
              </a:cxnLst>
              <a:rect l="0" t="0" r="r" b="b"/>
              <a:pathLst>
                <a:path w="22" h="24">
                  <a:moveTo>
                    <a:pt x="22" y="4"/>
                  </a:moveTo>
                  <a:lnTo>
                    <a:pt x="14" y="24"/>
                  </a:lnTo>
                  <a:lnTo>
                    <a:pt x="0" y="18"/>
                  </a:lnTo>
                  <a:lnTo>
                    <a:pt x="7" y="0"/>
                  </a:lnTo>
                  <a:lnTo>
                    <a:pt x="22" y="4"/>
                  </a:lnTo>
                  <a:close/>
                </a:path>
              </a:pathLst>
            </a:custGeom>
            <a:solidFill>
              <a:srgbClr val="339933"/>
            </a:solidFill>
            <a:ln w="9525">
              <a:noFill/>
              <a:round/>
              <a:headEnd/>
              <a:tailEnd/>
            </a:ln>
          </p:spPr>
          <p:txBody>
            <a:bodyPr/>
            <a:lstStyle/>
            <a:p>
              <a:endParaRPr lang="en-US" dirty="0"/>
            </a:p>
          </p:txBody>
        </p:sp>
        <p:sp>
          <p:nvSpPr>
            <p:cNvPr id="123" name="Freeform 182"/>
            <p:cNvSpPr>
              <a:spLocks/>
            </p:cNvSpPr>
            <p:nvPr/>
          </p:nvSpPr>
          <p:spPr bwMode="auto">
            <a:xfrm>
              <a:off x="7070725" y="3524250"/>
              <a:ext cx="36513" cy="65088"/>
            </a:xfrm>
            <a:custGeom>
              <a:avLst/>
              <a:gdLst/>
              <a:ahLst/>
              <a:cxnLst>
                <a:cxn ang="0">
                  <a:pos x="30" y="4"/>
                </a:cxn>
                <a:cxn ang="0">
                  <a:pos x="14" y="52"/>
                </a:cxn>
                <a:cxn ang="0">
                  <a:pos x="0" y="49"/>
                </a:cxn>
                <a:cxn ang="0">
                  <a:pos x="16" y="0"/>
                </a:cxn>
                <a:cxn ang="0">
                  <a:pos x="30" y="4"/>
                </a:cxn>
              </a:cxnLst>
              <a:rect l="0" t="0" r="r" b="b"/>
              <a:pathLst>
                <a:path w="30" h="52">
                  <a:moveTo>
                    <a:pt x="30" y="4"/>
                  </a:moveTo>
                  <a:lnTo>
                    <a:pt x="14" y="52"/>
                  </a:lnTo>
                  <a:lnTo>
                    <a:pt x="0" y="49"/>
                  </a:lnTo>
                  <a:lnTo>
                    <a:pt x="16" y="0"/>
                  </a:lnTo>
                  <a:lnTo>
                    <a:pt x="30" y="4"/>
                  </a:lnTo>
                  <a:close/>
                </a:path>
              </a:pathLst>
            </a:custGeom>
            <a:solidFill>
              <a:srgbClr val="339933"/>
            </a:solidFill>
            <a:ln w="9525">
              <a:noFill/>
              <a:round/>
              <a:headEnd/>
              <a:tailEnd/>
            </a:ln>
          </p:spPr>
          <p:txBody>
            <a:bodyPr/>
            <a:lstStyle/>
            <a:p>
              <a:endParaRPr lang="en-US" dirty="0"/>
            </a:p>
          </p:txBody>
        </p:sp>
        <p:sp>
          <p:nvSpPr>
            <p:cNvPr id="124" name="Freeform 183"/>
            <p:cNvSpPr>
              <a:spLocks/>
            </p:cNvSpPr>
            <p:nvPr/>
          </p:nvSpPr>
          <p:spPr bwMode="auto">
            <a:xfrm>
              <a:off x="7089775" y="3521075"/>
              <a:ext cx="17463" cy="7938"/>
            </a:xfrm>
            <a:custGeom>
              <a:avLst/>
              <a:gdLst/>
              <a:ahLst/>
              <a:cxnLst>
                <a:cxn ang="0">
                  <a:pos x="14" y="6"/>
                </a:cxn>
                <a:cxn ang="0">
                  <a:pos x="14" y="6"/>
                </a:cxn>
                <a:cxn ang="0">
                  <a:pos x="0" y="0"/>
                </a:cxn>
                <a:cxn ang="0">
                  <a:pos x="0" y="2"/>
                </a:cxn>
                <a:cxn ang="0">
                  <a:pos x="14" y="6"/>
                </a:cxn>
              </a:cxnLst>
              <a:rect l="0" t="0" r="r" b="b"/>
              <a:pathLst>
                <a:path w="14" h="6">
                  <a:moveTo>
                    <a:pt x="14" y="6"/>
                  </a:moveTo>
                  <a:lnTo>
                    <a:pt x="14" y="6"/>
                  </a:lnTo>
                  <a:lnTo>
                    <a:pt x="0" y="0"/>
                  </a:lnTo>
                  <a:lnTo>
                    <a:pt x="0" y="2"/>
                  </a:lnTo>
                  <a:lnTo>
                    <a:pt x="14" y="6"/>
                  </a:lnTo>
                  <a:close/>
                </a:path>
              </a:pathLst>
            </a:custGeom>
            <a:solidFill>
              <a:srgbClr val="339933"/>
            </a:solidFill>
            <a:ln w="9525">
              <a:noFill/>
              <a:round/>
              <a:headEnd/>
              <a:tailEnd/>
            </a:ln>
          </p:spPr>
          <p:txBody>
            <a:bodyPr/>
            <a:lstStyle/>
            <a:p>
              <a:endParaRPr lang="en-US" dirty="0"/>
            </a:p>
          </p:txBody>
        </p:sp>
        <p:sp>
          <p:nvSpPr>
            <p:cNvPr id="125" name="Freeform 184"/>
            <p:cNvSpPr>
              <a:spLocks/>
            </p:cNvSpPr>
            <p:nvPr/>
          </p:nvSpPr>
          <p:spPr bwMode="auto">
            <a:xfrm>
              <a:off x="7048500" y="3619500"/>
              <a:ext cx="28575" cy="44450"/>
            </a:xfrm>
            <a:custGeom>
              <a:avLst/>
              <a:gdLst/>
              <a:ahLst/>
              <a:cxnLst>
                <a:cxn ang="0">
                  <a:pos x="25" y="5"/>
                </a:cxn>
                <a:cxn ang="0">
                  <a:pos x="14" y="36"/>
                </a:cxn>
                <a:cxn ang="0">
                  <a:pos x="0" y="32"/>
                </a:cxn>
                <a:cxn ang="0">
                  <a:pos x="11" y="0"/>
                </a:cxn>
                <a:cxn ang="0">
                  <a:pos x="25" y="5"/>
                </a:cxn>
              </a:cxnLst>
              <a:rect l="0" t="0" r="r" b="b"/>
              <a:pathLst>
                <a:path w="25" h="36">
                  <a:moveTo>
                    <a:pt x="25" y="5"/>
                  </a:moveTo>
                  <a:lnTo>
                    <a:pt x="14" y="36"/>
                  </a:lnTo>
                  <a:lnTo>
                    <a:pt x="0" y="32"/>
                  </a:lnTo>
                  <a:lnTo>
                    <a:pt x="11" y="0"/>
                  </a:lnTo>
                  <a:lnTo>
                    <a:pt x="25" y="5"/>
                  </a:lnTo>
                  <a:close/>
                </a:path>
              </a:pathLst>
            </a:custGeom>
            <a:solidFill>
              <a:srgbClr val="339933"/>
            </a:solidFill>
            <a:ln w="9525">
              <a:noFill/>
              <a:round/>
              <a:headEnd/>
              <a:tailEnd/>
            </a:ln>
          </p:spPr>
          <p:txBody>
            <a:bodyPr/>
            <a:lstStyle/>
            <a:p>
              <a:endParaRPr lang="en-US" dirty="0"/>
            </a:p>
          </p:txBody>
        </p:sp>
        <p:sp>
          <p:nvSpPr>
            <p:cNvPr id="126" name="Freeform 185"/>
            <p:cNvSpPr>
              <a:spLocks/>
            </p:cNvSpPr>
            <p:nvPr/>
          </p:nvSpPr>
          <p:spPr bwMode="auto">
            <a:xfrm>
              <a:off x="7035800" y="3657600"/>
              <a:ext cx="30163" cy="53975"/>
            </a:xfrm>
            <a:custGeom>
              <a:avLst/>
              <a:gdLst/>
              <a:ahLst/>
              <a:cxnLst>
                <a:cxn ang="0">
                  <a:pos x="25" y="4"/>
                </a:cxn>
                <a:cxn ang="0">
                  <a:pos x="14" y="42"/>
                </a:cxn>
                <a:cxn ang="0">
                  <a:pos x="0" y="38"/>
                </a:cxn>
                <a:cxn ang="0">
                  <a:pos x="11" y="0"/>
                </a:cxn>
                <a:cxn ang="0">
                  <a:pos x="25" y="4"/>
                </a:cxn>
              </a:cxnLst>
              <a:rect l="0" t="0" r="r" b="b"/>
              <a:pathLst>
                <a:path w="25" h="42">
                  <a:moveTo>
                    <a:pt x="25" y="4"/>
                  </a:moveTo>
                  <a:lnTo>
                    <a:pt x="14" y="42"/>
                  </a:lnTo>
                  <a:lnTo>
                    <a:pt x="0" y="38"/>
                  </a:lnTo>
                  <a:lnTo>
                    <a:pt x="11" y="0"/>
                  </a:lnTo>
                  <a:lnTo>
                    <a:pt x="25" y="4"/>
                  </a:lnTo>
                  <a:close/>
                </a:path>
              </a:pathLst>
            </a:custGeom>
            <a:solidFill>
              <a:srgbClr val="339933"/>
            </a:solidFill>
            <a:ln w="9525">
              <a:noFill/>
              <a:round/>
              <a:headEnd/>
              <a:tailEnd/>
            </a:ln>
          </p:spPr>
          <p:txBody>
            <a:bodyPr/>
            <a:lstStyle/>
            <a:p>
              <a:endParaRPr lang="en-US" dirty="0"/>
            </a:p>
          </p:txBody>
        </p:sp>
        <p:sp>
          <p:nvSpPr>
            <p:cNvPr id="127" name="Freeform 186"/>
            <p:cNvSpPr>
              <a:spLocks/>
            </p:cNvSpPr>
            <p:nvPr/>
          </p:nvSpPr>
          <p:spPr bwMode="auto">
            <a:xfrm>
              <a:off x="7048500" y="3657600"/>
              <a:ext cx="17463" cy="6350"/>
            </a:xfrm>
            <a:custGeom>
              <a:avLst/>
              <a:gdLst/>
              <a:ahLst/>
              <a:cxnLst>
                <a:cxn ang="0">
                  <a:pos x="14" y="4"/>
                </a:cxn>
                <a:cxn ang="0">
                  <a:pos x="14" y="4"/>
                </a:cxn>
                <a:cxn ang="0">
                  <a:pos x="0" y="0"/>
                </a:cxn>
                <a:cxn ang="0">
                  <a:pos x="0" y="0"/>
                </a:cxn>
                <a:cxn ang="0">
                  <a:pos x="14" y="4"/>
                </a:cxn>
              </a:cxnLst>
              <a:rect l="0" t="0" r="r" b="b"/>
              <a:pathLst>
                <a:path w="14" h="4">
                  <a:moveTo>
                    <a:pt x="14" y="4"/>
                  </a:moveTo>
                  <a:lnTo>
                    <a:pt x="14" y="4"/>
                  </a:lnTo>
                  <a:lnTo>
                    <a:pt x="0" y="0"/>
                  </a:lnTo>
                  <a:lnTo>
                    <a:pt x="0" y="0"/>
                  </a:lnTo>
                  <a:lnTo>
                    <a:pt x="14" y="4"/>
                  </a:lnTo>
                  <a:close/>
                </a:path>
              </a:pathLst>
            </a:custGeom>
            <a:solidFill>
              <a:srgbClr val="339933"/>
            </a:solidFill>
            <a:ln w="9525">
              <a:noFill/>
              <a:round/>
              <a:headEnd/>
              <a:tailEnd/>
            </a:ln>
          </p:spPr>
          <p:txBody>
            <a:bodyPr/>
            <a:lstStyle/>
            <a:p>
              <a:endParaRPr lang="en-US" dirty="0"/>
            </a:p>
          </p:txBody>
        </p:sp>
        <p:sp>
          <p:nvSpPr>
            <p:cNvPr id="128" name="Freeform 187"/>
            <p:cNvSpPr>
              <a:spLocks/>
            </p:cNvSpPr>
            <p:nvPr/>
          </p:nvSpPr>
          <p:spPr bwMode="auto">
            <a:xfrm>
              <a:off x="7013575" y="3740150"/>
              <a:ext cx="28575" cy="50800"/>
            </a:xfrm>
            <a:custGeom>
              <a:avLst/>
              <a:gdLst/>
              <a:ahLst/>
              <a:cxnLst>
                <a:cxn ang="0">
                  <a:pos x="25" y="4"/>
                </a:cxn>
                <a:cxn ang="0">
                  <a:pos x="15" y="40"/>
                </a:cxn>
                <a:cxn ang="0">
                  <a:pos x="0" y="36"/>
                </a:cxn>
                <a:cxn ang="0">
                  <a:pos x="13" y="0"/>
                </a:cxn>
                <a:cxn ang="0">
                  <a:pos x="25" y="4"/>
                </a:cxn>
              </a:cxnLst>
              <a:rect l="0" t="0" r="r" b="b"/>
              <a:pathLst>
                <a:path w="25" h="40">
                  <a:moveTo>
                    <a:pt x="25" y="4"/>
                  </a:moveTo>
                  <a:lnTo>
                    <a:pt x="15" y="40"/>
                  </a:lnTo>
                  <a:lnTo>
                    <a:pt x="0" y="36"/>
                  </a:lnTo>
                  <a:lnTo>
                    <a:pt x="13" y="0"/>
                  </a:lnTo>
                  <a:lnTo>
                    <a:pt x="25" y="4"/>
                  </a:lnTo>
                  <a:close/>
                </a:path>
              </a:pathLst>
            </a:custGeom>
            <a:solidFill>
              <a:srgbClr val="339933"/>
            </a:solidFill>
            <a:ln w="9525">
              <a:noFill/>
              <a:round/>
              <a:headEnd/>
              <a:tailEnd/>
            </a:ln>
          </p:spPr>
          <p:txBody>
            <a:bodyPr/>
            <a:lstStyle/>
            <a:p>
              <a:endParaRPr lang="en-US" dirty="0"/>
            </a:p>
          </p:txBody>
        </p:sp>
        <p:sp>
          <p:nvSpPr>
            <p:cNvPr id="129" name="Freeform 188"/>
            <p:cNvSpPr>
              <a:spLocks/>
            </p:cNvSpPr>
            <p:nvPr/>
          </p:nvSpPr>
          <p:spPr bwMode="auto">
            <a:xfrm>
              <a:off x="7000875" y="3784600"/>
              <a:ext cx="28575" cy="47625"/>
            </a:xfrm>
            <a:custGeom>
              <a:avLst/>
              <a:gdLst/>
              <a:ahLst/>
              <a:cxnLst>
                <a:cxn ang="0">
                  <a:pos x="26" y="4"/>
                </a:cxn>
                <a:cxn ang="0">
                  <a:pos x="15" y="38"/>
                </a:cxn>
                <a:cxn ang="0">
                  <a:pos x="0" y="33"/>
                </a:cxn>
                <a:cxn ang="0">
                  <a:pos x="11" y="0"/>
                </a:cxn>
                <a:cxn ang="0">
                  <a:pos x="26" y="4"/>
                </a:cxn>
              </a:cxnLst>
              <a:rect l="0" t="0" r="r" b="b"/>
              <a:pathLst>
                <a:path w="26" h="38">
                  <a:moveTo>
                    <a:pt x="26" y="4"/>
                  </a:moveTo>
                  <a:lnTo>
                    <a:pt x="15" y="38"/>
                  </a:lnTo>
                  <a:lnTo>
                    <a:pt x="0" y="33"/>
                  </a:lnTo>
                  <a:lnTo>
                    <a:pt x="11" y="0"/>
                  </a:lnTo>
                  <a:lnTo>
                    <a:pt x="26" y="4"/>
                  </a:lnTo>
                  <a:close/>
                </a:path>
              </a:pathLst>
            </a:custGeom>
            <a:solidFill>
              <a:srgbClr val="339933"/>
            </a:solidFill>
            <a:ln w="9525">
              <a:noFill/>
              <a:round/>
              <a:headEnd/>
              <a:tailEnd/>
            </a:ln>
          </p:spPr>
          <p:txBody>
            <a:bodyPr/>
            <a:lstStyle/>
            <a:p>
              <a:endParaRPr lang="en-US" dirty="0"/>
            </a:p>
          </p:txBody>
        </p:sp>
        <p:sp>
          <p:nvSpPr>
            <p:cNvPr id="130" name="Freeform 189"/>
            <p:cNvSpPr>
              <a:spLocks/>
            </p:cNvSpPr>
            <p:nvPr/>
          </p:nvSpPr>
          <p:spPr bwMode="auto">
            <a:xfrm>
              <a:off x="7013575" y="3784600"/>
              <a:ext cx="15875" cy="6350"/>
            </a:xfrm>
            <a:custGeom>
              <a:avLst/>
              <a:gdLst/>
              <a:ahLst/>
              <a:cxnLst>
                <a:cxn ang="0">
                  <a:pos x="15" y="4"/>
                </a:cxn>
                <a:cxn ang="0">
                  <a:pos x="15" y="4"/>
                </a:cxn>
                <a:cxn ang="0">
                  <a:pos x="0" y="0"/>
                </a:cxn>
                <a:cxn ang="0">
                  <a:pos x="0" y="0"/>
                </a:cxn>
                <a:cxn ang="0">
                  <a:pos x="15" y="4"/>
                </a:cxn>
              </a:cxnLst>
              <a:rect l="0" t="0" r="r" b="b"/>
              <a:pathLst>
                <a:path w="15" h="4">
                  <a:moveTo>
                    <a:pt x="15" y="4"/>
                  </a:moveTo>
                  <a:lnTo>
                    <a:pt x="15" y="4"/>
                  </a:lnTo>
                  <a:lnTo>
                    <a:pt x="0" y="0"/>
                  </a:lnTo>
                  <a:lnTo>
                    <a:pt x="0" y="0"/>
                  </a:lnTo>
                  <a:lnTo>
                    <a:pt x="15" y="4"/>
                  </a:lnTo>
                  <a:close/>
                </a:path>
              </a:pathLst>
            </a:custGeom>
            <a:solidFill>
              <a:srgbClr val="339933"/>
            </a:solidFill>
            <a:ln w="9525">
              <a:noFill/>
              <a:round/>
              <a:headEnd/>
              <a:tailEnd/>
            </a:ln>
          </p:spPr>
          <p:txBody>
            <a:bodyPr/>
            <a:lstStyle/>
            <a:p>
              <a:endParaRPr lang="en-US" dirty="0"/>
            </a:p>
          </p:txBody>
        </p:sp>
        <p:sp>
          <p:nvSpPr>
            <p:cNvPr id="131" name="Freeform 190"/>
            <p:cNvSpPr>
              <a:spLocks/>
            </p:cNvSpPr>
            <p:nvPr/>
          </p:nvSpPr>
          <p:spPr bwMode="auto">
            <a:xfrm>
              <a:off x="6975475" y="3859213"/>
              <a:ext cx="28575" cy="46037"/>
            </a:xfrm>
            <a:custGeom>
              <a:avLst/>
              <a:gdLst/>
              <a:ahLst/>
              <a:cxnLst>
                <a:cxn ang="0">
                  <a:pos x="25" y="5"/>
                </a:cxn>
                <a:cxn ang="0">
                  <a:pos x="14" y="36"/>
                </a:cxn>
                <a:cxn ang="0">
                  <a:pos x="0" y="32"/>
                </a:cxn>
                <a:cxn ang="0">
                  <a:pos x="12" y="0"/>
                </a:cxn>
                <a:cxn ang="0">
                  <a:pos x="25" y="5"/>
                </a:cxn>
              </a:cxnLst>
              <a:rect l="0" t="0" r="r" b="b"/>
              <a:pathLst>
                <a:path w="25" h="36">
                  <a:moveTo>
                    <a:pt x="25" y="5"/>
                  </a:moveTo>
                  <a:lnTo>
                    <a:pt x="14" y="36"/>
                  </a:lnTo>
                  <a:lnTo>
                    <a:pt x="0" y="32"/>
                  </a:lnTo>
                  <a:lnTo>
                    <a:pt x="12" y="0"/>
                  </a:lnTo>
                  <a:lnTo>
                    <a:pt x="25" y="5"/>
                  </a:lnTo>
                  <a:close/>
                </a:path>
              </a:pathLst>
            </a:custGeom>
            <a:solidFill>
              <a:srgbClr val="339933"/>
            </a:solidFill>
            <a:ln w="9525">
              <a:noFill/>
              <a:round/>
              <a:headEnd/>
              <a:tailEnd/>
            </a:ln>
          </p:spPr>
          <p:txBody>
            <a:bodyPr/>
            <a:lstStyle/>
            <a:p>
              <a:endParaRPr lang="en-US" dirty="0"/>
            </a:p>
          </p:txBody>
        </p:sp>
        <p:sp>
          <p:nvSpPr>
            <p:cNvPr id="132" name="Freeform 191"/>
            <p:cNvSpPr>
              <a:spLocks/>
            </p:cNvSpPr>
            <p:nvPr/>
          </p:nvSpPr>
          <p:spPr bwMode="auto">
            <a:xfrm>
              <a:off x="7458075" y="2163763"/>
              <a:ext cx="19050" cy="46037"/>
            </a:xfrm>
            <a:custGeom>
              <a:avLst/>
              <a:gdLst/>
              <a:ahLst/>
              <a:cxnLst>
                <a:cxn ang="0">
                  <a:pos x="14" y="0"/>
                </a:cxn>
                <a:cxn ang="0">
                  <a:pos x="18" y="37"/>
                </a:cxn>
                <a:cxn ang="0">
                  <a:pos x="4" y="37"/>
                </a:cxn>
                <a:cxn ang="0">
                  <a:pos x="0" y="0"/>
                </a:cxn>
                <a:cxn ang="0">
                  <a:pos x="14" y="0"/>
                </a:cxn>
              </a:cxnLst>
              <a:rect l="0" t="0" r="r" b="b"/>
              <a:pathLst>
                <a:path w="18" h="37">
                  <a:moveTo>
                    <a:pt x="14" y="0"/>
                  </a:moveTo>
                  <a:lnTo>
                    <a:pt x="18" y="37"/>
                  </a:lnTo>
                  <a:lnTo>
                    <a:pt x="4" y="37"/>
                  </a:lnTo>
                  <a:lnTo>
                    <a:pt x="0" y="0"/>
                  </a:lnTo>
                  <a:lnTo>
                    <a:pt x="14" y="0"/>
                  </a:lnTo>
                  <a:close/>
                </a:path>
              </a:pathLst>
            </a:custGeom>
            <a:solidFill>
              <a:srgbClr val="339933"/>
            </a:solidFill>
            <a:ln w="9525">
              <a:noFill/>
              <a:round/>
              <a:headEnd/>
              <a:tailEnd/>
            </a:ln>
          </p:spPr>
          <p:txBody>
            <a:bodyPr/>
            <a:lstStyle/>
            <a:p>
              <a:endParaRPr lang="en-US" dirty="0"/>
            </a:p>
          </p:txBody>
        </p:sp>
        <p:sp>
          <p:nvSpPr>
            <p:cNvPr id="133" name="Rectangle 192"/>
            <p:cNvSpPr>
              <a:spLocks noChangeArrowheads="1"/>
            </p:cNvSpPr>
            <p:nvPr/>
          </p:nvSpPr>
          <p:spPr bwMode="auto">
            <a:xfrm>
              <a:off x="7462838" y="2209800"/>
              <a:ext cx="14287" cy="46038"/>
            </a:xfrm>
            <a:prstGeom prst="rect">
              <a:avLst/>
            </a:prstGeom>
            <a:solidFill>
              <a:srgbClr val="339933"/>
            </a:solidFill>
            <a:ln w="9525">
              <a:noFill/>
              <a:miter lim="800000"/>
              <a:headEnd/>
              <a:tailEnd/>
            </a:ln>
          </p:spPr>
          <p:txBody>
            <a:bodyPr/>
            <a:lstStyle/>
            <a:p>
              <a:endParaRPr lang="en-US" dirty="0"/>
            </a:p>
          </p:txBody>
        </p:sp>
        <p:sp>
          <p:nvSpPr>
            <p:cNvPr id="134" name="Rectangle 193"/>
            <p:cNvSpPr>
              <a:spLocks noChangeArrowheads="1"/>
            </p:cNvSpPr>
            <p:nvPr/>
          </p:nvSpPr>
          <p:spPr bwMode="auto">
            <a:xfrm>
              <a:off x="7459663" y="2387600"/>
              <a:ext cx="15875" cy="11113"/>
            </a:xfrm>
            <a:prstGeom prst="rect">
              <a:avLst/>
            </a:prstGeom>
            <a:solidFill>
              <a:srgbClr val="339933"/>
            </a:solidFill>
            <a:ln w="9525">
              <a:noFill/>
              <a:miter lim="800000"/>
              <a:headEnd/>
              <a:tailEnd/>
            </a:ln>
          </p:spPr>
          <p:txBody>
            <a:bodyPr/>
            <a:lstStyle/>
            <a:p>
              <a:endParaRPr lang="en-US" dirty="0"/>
            </a:p>
          </p:txBody>
        </p:sp>
        <p:sp>
          <p:nvSpPr>
            <p:cNvPr id="135" name="Freeform 194"/>
            <p:cNvSpPr>
              <a:spLocks/>
            </p:cNvSpPr>
            <p:nvPr/>
          </p:nvSpPr>
          <p:spPr bwMode="auto">
            <a:xfrm>
              <a:off x="7454900" y="2300288"/>
              <a:ext cx="20638" cy="46037"/>
            </a:xfrm>
            <a:custGeom>
              <a:avLst/>
              <a:gdLst/>
              <a:ahLst/>
              <a:cxnLst>
                <a:cxn ang="0">
                  <a:pos x="18" y="0"/>
                </a:cxn>
                <a:cxn ang="0">
                  <a:pos x="15" y="37"/>
                </a:cxn>
                <a:cxn ang="0">
                  <a:pos x="0" y="36"/>
                </a:cxn>
                <a:cxn ang="0">
                  <a:pos x="4" y="0"/>
                </a:cxn>
                <a:cxn ang="0">
                  <a:pos x="18" y="0"/>
                </a:cxn>
              </a:cxnLst>
              <a:rect l="0" t="0" r="r" b="b"/>
              <a:pathLst>
                <a:path w="18" h="37">
                  <a:moveTo>
                    <a:pt x="18" y="0"/>
                  </a:moveTo>
                  <a:lnTo>
                    <a:pt x="15" y="37"/>
                  </a:lnTo>
                  <a:lnTo>
                    <a:pt x="0" y="36"/>
                  </a:lnTo>
                  <a:lnTo>
                    <a:pt x="4" y="0"/>
                  </a:lnTo>
                  <a:lnTo>
                    <a:pt x="18" y="0"/>
                  </a:lnTo>
                  <a:close/>
                </a:path>
              </a:pathLst>
            </a:custGeom>
            <a:solidFill>
              <a:srgbClr val="339933"/>
            </a:solidFill>
            <a:ln w="9525">
              <a:noFill/>
              <a:round/>
              <a:headEnd/>
              <a:tailEnd/>
            </a:ln>
          </p:spPr>
          <p:txBody>
            <a:bodyPr/>
            <a:lstStyle/>
            <a:p>
              <a:endParaRPr lang="en-US" dirty="0"/>
            </a:p>
          </p:txBody>
        </p:sp>
        <p:sp>
          <p:nvSpPr>
            <p:cNvPr id="136" name="Freeform 195"/>
            <p:cNvSpPr>
              <a:spLocks/>
            </p:cNvSpPr>
            <p:nvPr/>
          </p:nvSpPr>
          <p:spPr bwMode="auto">
            <a:xfrm>
              <a:off x="7451725" y="2344738"/>
              <a:ext cx="22225" cy="38100"/>
            </a:xfrm>
            <a:custGeom>
              <a:avLst/>
              <a:gdLst/>
              <a:ahLst/>
              <a:cxnLst>
                <a:cxn ang="0">
                  <a:pos x="18" y="3"/>
                </a:cxn>
                <a:cxn ang="0">
                  <a:pos x="14" y="30"/>
                </a:cxn>
                <a:cxn ang="0">
                  <a:pos x="0" y="28"/>
                </a:cxn>
                <a:cxn ang="0">
                  <a:pos x="3" y="0"/>
                </a:cxn>
                <a:cxn ang="0">
                  <a:pos x="18" y="3"/>
                </a:cxn>
              </a:cxnLst>
              <a:rect l="0" t="0" r="r" b="b"/>
              <a:pathLst>
                <a:path w="18" h="30">
                  <a:moveTo>
                    <a:pt x="18" y="3"/>
                  </a:moveTo>
                  <a:lnTo>
                    <a:pt x="14" y="30"/>
                  </a:lnTo>
                  <a:lnTo>
                    <a:pt x="0" y="28"/>
                  </a:lnTo>
                  <a:lnTo>
                    <a:pt x="3" y="0"/>
                  </a:lnTo>
                  <a:lnTo>
                    <a:pt x="18" y="3"/>
                  </a:lnTo>
                  <a:close/>
                </a:path>
              </a:pathLst>
            </a:custGeom>
            <a:solidFill>
              <a:srgbClr val="339933"/>
            </a:solidFill>
            <a:ln w="9525">
              <a:noFill/>
              <a:round/>
              <a:headEnd/>
              <a:tailEnd/>
            </a:ln>
          </p:spPr>
          <p:txBody>
            <a:bodyPr/>
            <a:lstStyle/>
            <a:p>
              <a:endParaRPr lang="en-US" dirty="0"/>
            </a:p>
          </p:txBody>
        </p:sp>
        <p:sp>
          <p:nvSpPr>
            <p:cNvPr id="137" name="Freeform 196"/>
            <p:cNvSpPr>
              <a:spLocks/>
            </p:cNvSpPr>
            <p:nvPr/>
          </p:nvSpPr>
          <p:spPr bwMode="auto">
            <a:xfrm>
              <a:off x="7454900" y="2344738"/>
              <a:ext cx="19050" cy="4762"/>
            </a:xfrm>
            <a:custGeom>
              <a:avLst/>
              <a:gdLst/>
              <a:ahLst/>
              <a:cxnLst>
                <a:cxn ang="0">
                  <a:pos x="15" y="3"/>
                </a:cxn>
                <a:cxn ang="0">
                  <a:pos x="15" y="1"/>
                </a:cxn>
                <a:cxn ang="0">
                  <a:pos x="0" y="0"/>
                </a:cxn>
                <a:cxn ang="0">
                  <a:pos x="0" y="0"/>
                </a:cxn>
                <a:cxn ang="0">
                  <a:pos x="15" y="3"/>
                </a:cxn>
              </a:cxnLst>
              <a:rect l="0" t="0" r="r" b="b"/>
              <a:pathLst>
                <a:path w="15" h="3">
                  <a:moveTo>
                    <a:pt x="15" y="3"/>
                  </a:moveTo>
                  <a:lnTo>
                    <a:pt x="15" y="1"/>
                  </a:lnTo>
                  <a:lnTo>
                    <a:pt x="0" y="0"/>
                  </a:lnTo>
                  <a:lnTo>
                    <a:pt x="0" y="0"/>
                  </a:lnTo>
                  <a:lnTo>
                    <a:pt x="15" y="3"/>
                  </a:lnTo>
                  <a:close/>
                </a:path>
              </a:pathLst>
            </a:custGeom>
            <a:solidFill>
              <a:srgbClr val="339933"/>
            </a:solidFill>
            <a:ln w="9525">
              <a:noFill/>
              <a:round/>
              <a:headEnd/>
              <a:tailEnd/>
            </a:ln>
          </p:spPr>
          <p:txBody>
            <a:bodyPr/>
            <a:lstStyle/>
            <a:p>
              <a:endParaRPr lang="en-US" dirty="0"/>
            </a:p>
          </p:txBody>
        </p:sp>
        <p:sp>
          <p:nvSpPr>
            <p:cNvPr id="138" name="Freeform 197"/>
            <p:cNvSpPr>
              <a:spLocks/>
            </p:cNvSpPr>
            <p:nvPr/>
          </p:nvSpPr>
          <p:spPr bwMode="auto">
            <a:xfrm>
              <a:off x="7445375" y="2416175"/>
              <a:ext cx="19050" cy="30163"/>
            </a:xfrm>
            <a:custGeom>
              <a:avLst/>
              <a:gdLst/>
              <a:ahLst/>
              <a:cxnLst>
                <a:cxn ang="0">
                  <a:pos x="16" y="2"/>
                </a:cxn>
                <a:cxn ang="0">
                  <a:pos x="15" y="24"/>
                </a:cxn>
                <a:cxn ang="0">
                  <a:pos x="0" y="22"/>
                </a:cxn>
                <a:cxn ang="0">
                  <a:pos x="2" y="0"/>
                </a:cxn>
                <a:cxn ang="0">
                  <a:pos x="16" y="2"/>
                </a:cxn>
              </a:cxnLst>
              <a:rect l="0" t="0" r="r" b="b"/>
              <a:pathLst>
                <a:path w="16" h="24">
                  <a:moveTo>
                    <a:pt x="16" y="2"/>
                  </a:moveTo>
                  <a:lnTo>
                    <a:pt x="15" y="24"/>
                  </a:lnTo>
                  <a:lnTo>
                    <a:pt x="0" y="22"/>
                  </a:lnTo>
                  <a:lnTo>
                    <a:pt x="2" y="0"/>
                  </a:lnTo>
                  <a:lnTo>
                    <a:pt x="16" y="2"/>
                  </a:lnTo>
                  <a:close/>
                </a:path>
              </a:pathLst>
            </a:custGeom>
            <a:solidFill>
              <a:srgbClr val="339933"/>
            </a:solidFill>
            <a:ln w="9525">
              <a:noFill/>
              <a:round/>
              <a:headEnd/>
              <a:tailEnd/>
            </a:ln>
          </p:spPr>
          <p:txBody>
            <a:bodyPr/>
            <a:lstStyle/>
            <a:p>
              <a:endParaRPr lang="en-US" dirty="0"/>
            </a:p>
          </p:txBody>
        </p:sp>
        <p:sp>
          <p:nvSpPr>
            <p:cNvPr id="139" name="Freeform 198"/>
            <p:cNvSpPr>
              <a:spLocks/>
            </p:cNvSpPr>
            <p:nvPr/>
          </p:nvSpPr>
          <p:spPr bwMode="auto">
            <a:xfrm>
              <a:off x="7440613" y="2446338"/>
              <a:ext cx="22225" cy="50800"/>
            </a:xfrm>
            <a:custGeom>
              <a:avLst/>
              <a:gdLst/>
              <a:ahLst/>
              <a:cxnLst>
                <a:cxn ang="0">
                  <a:pos x="18" y="0"/>
                </a:cxn>
                <a:cxn ang="0">
                  <a:pos x="14" y="41"/>
                </a:cxn>
                <a:cxn ang="0">
                  <a:pos x="0" y="41"/>
                </a:cxn>
                <a:cxn ang="0">
                  <a:pos x="3" y="0"/>
                </a:cxn>
                <a:cxn ang="0">
                  <a:pos x="18" y="0"/>
                </a:cxn>
              </a:cxnLst>
              <a:rect l="0" t="0" r="r" b="b"/>
              <a:pathLst>
                <a:path w="18" h="41">
                  <a:moveTo>
                    <a:pt x="18" y="0"/>
                  </a:moveTo>
                  <a:lnTo>
                    <a:pt x="14" y="41"/>
                  </a:lnTo>
                  <a:lnTo>
                    <a:pt x="0" y="41"/>
                  </a:lnTo>
                  <a:lnTo>
                    <a:pt x="3" y="0"/>
                  </a:lnTo>
                  <a:lnTo>
                    <a:pt x="18" y="0"/>
                  </a:lnTo>
                  <a:close/>
                </a:path>
              </a:pathLst>
            </a:custGeom>
            <a:solidFill>
              <a:srgbClr val="339933"/>
            </a:solidFill>
            <a:ln w="9525">
              <a:noFill/>
              <a:round/>
              <a:headEnd/>
              <a:tailEnd/>
            </a:ln>
          </p:spPr>
          <p:txBody>
            <a:bodyPr/>
            <a:lstStyle/>
            <a:p>
              <a:endParaRPr lang="en-US" dirty="0"/>
            </a:p>
          </p:txBody>
        </p:sp>
        <p:sp>
          <p:nvSpPr>
            <p:cNvPr id="140" name="Freeform 199"/>
            <p:cNvSpPr>
              <a:spLocks/>
            </p:cNvSpPr>
            <p:nvPr/>
          </p:nvSpPr>
          <p:spPr bwMode="auto">
            <a:xfrm>
              <a:off x="7445375" y="2444750"/>
              <a:ext cx="17463" cy="1588"/>
            </a:xfrm>
            <a:custGeom>
              <a:avLst/>
              <a:gdLst/>
              <a:ahLst/>
              <a:cxnLst>
                <a:cxn ang="0">
                  <a:pos x="15" y="2"/>
                </a:cxn>
                <a:cxn ang="0">
                  <a:pos x="15" y="2"/>
                </a:cxn>
                <a:cxn ang="0">
                  <a:pos x="0" y="0"/>
                </a:cxn>
                <a:cxn ang="0">
                  <a:pos x="0" y="2"/>
                </a:cxn>
                <a:cxn ang="0">
                  <a:pos x="15" y="2"/>
                </a:cxn>
              </a:cxnLst>
              <a:rect l="0" t="0" r="r" b="b"/>
              <a:pathLst>
                <a:path w="15" h="2">
                  <a:moveTo>
                    <a:pt x="15" y="2"/>
                  </a:moveTo>
                  <a:lnTo>
                    <a:pt x="15" y="2"/>
                  </a:lnTo>
                  <a:lnTo>
                    <a:pt x="0" y="0"/>
                  </a:lnTo>
                  <a:lnTo>
                    <a:pt x="0" y="2"/>
                  </a:lnTo>
                  <a:lnTo>
                    <a:pt x="15" y="2"/>
                  </a:lnTo>
                  <a:close/>
                </a:path>
              </a:pathLst>
            </a:custGeom>
            <a:solidFill>
              <a:srgbClr val="339933"/>
            </a:solidFill>
            <a:ln w="9525">
              <a:noFill/>
              <a:round/>
              <a:headEnd/>
              <a:tailEnd/>
            </a:ln>
          </p:spPr>
          <p:txBody>
            <a:bodyPr/>
            <a:lstStyle/>
            <a:p>
              <a:endParaRPr lang="en-US" dirty="0"/>
            </a:p>
          </p:txBody>
        </p:sp>
        <p:sp>
          <p:nvSpPr>
            <p:cNvPr id="141" name="Freeform 200"/>
            <p:cNvSpPr>
              <a:spLocks/>
            </p:cNvSpPr>
            <p:nvPr/>
          </p:nvSpPr>
          <p:spPr bwMode="auto">
            <a:xfrm>
              <a:off x="7440613" y="2497138"/>
              <a:ext cx="17462" cy="12700"/>
            </a:xfrm>
            <a:custGeom>
              <a:avLst/>
              <a:gdLst/>
              <a:ahLst/>
              <a:cxnLst>
                <a:cxn ang="0">
                  <a:pos x="14" y="0"/>
                </a:cxn>
                <a:cxn ang="0">
                  <a:pos x="14" y="9"/>
                </a:cxn>
                <a:cxn ang="0">
                  <a:pos x="0" y="7"/>
                </a:cxn>
                <a:cxn ang="0">
                  <a:pos x="0" y="0"/>
                </a:cxn>
                <a:cxn ang="0">
                  <a:pos x="14" y="0"/>
                </a:cxn>
              </a:cxnLst>
              <a:rect l="0" t="0" r="r" b="b"/>
              <a:pathLst>
                <a:path w="14" h="9">
                  <a:moveTo>
                    <a:pt x="14" y="0"/>
                  </a:moveTo>
                  <a:lnTo>
                    <a:pt x="14" y="9"/>
                  </a:lnTo>
                  <a:lnTo>
                    <a:pt x="0" y="7"/>
                  </a:lnTo>
                  <a:lnTo>
                    <a:pt x="0" y="0"/>
                  </a:lnTo>
                  <a:lnTo>
                    <a:pt x="14" y="0"/>
                  </a:lnTo>
                  <a:close/>
                </a:path>
              </a:pathLst>
            </a:custGeom>
            <a:solidFill>
              <a:srgbClr val="339933"/>
            </a:solidFill>
            <a:ln w="9525">
              <a:noFill/>
              <a:round/>
              <a:headEnd/>
              <a:tailEnd/>
            </a:ln>
          </p:spPr>
          <p:txBody>
            <a:bodyPr/>
            <a:lstStyle/>
            <a:p>
              <a:endParaRPr lang="en-US" dirty="0"/>
            </a:p>
          </p:txBody>
        </p:sp>
        <p:sp>
          <p:nvSpPr>
            <p:cNvPr id="142" name="Freeform 201"/>
            <p:cNvSpPr>
              <a:spLocks/>
            </p:cNvSpPr>
            <p:nvPr/>
          </p:nvSpPr>
          <p:spPr bwMode="auto">
            <a:xfrm>
              <a:off x="7439025" y="2543175"/>
              <a:ext cx="15875" cy="7938"/>
            </a:xfrm>
            <a:custGeom>
              <a:avLst/>
              <a:gdLst/>
              <a:ahLst/>
              <a:cxnLst>
                <a:cxn ang="0">
                  <a:pos x="14" y="2"/>
                </a:cxn>
                <a:cxn ang="0">
                  <a:pos x="14" y="6"/>
                </a:cxn>
                <a:cxn ang="0">
                  <a:pos x="0" y="6"/>
                </a:cxn>
                <a:cxn ang="0">
                  <a:pos x="0" y="0"/>
                </a:cxn>
                <a:cxn ang="0">
                  <a:pos x="14" y="2"/>
                </a:cxn>
              </a:cxnLst>
              <a:rect l="0" t="0" r="r" b="b"/>
              <a:pathLst>
                <a:path w="14" h="6">
                  <a:moveTo>
                    <a:pt x="14" y="2"/>
                  </a:moveTo>
                  <a:lnTo>
                    <a:pt x="14" y="6"/>
                  </a:lnTo>
                  <a:lnTo>
                    <a:pt x="0" y="6"/>
                  </a:lnTo>
                  <a:lnTo>
                    <a:pt x="0" y="0"/>
                  </a:lnTo>
                  <a:lnTo>
                    <a:pt x="14" y="2"/>
                  </a:lnTo>
                  <a:close/>
                </a:path>
              </a:pathLst>
            </a:custGeom>
            <a:solidFill>
              <a:srgbClr val="339933"/>
            </a:solidFill>
            <a:ln w="9525">
              <a:noFill/>
              <a:round/>
              <a:headEnd/>
              <a:tailEnd/>
            </a:ln>
          </p:spPr>
          <p:txBody>
            <a:bodyPr/>
            <a:lstStyle/>
            <a:p>
              <a:endParaRPr lang="en-US" dirty="0"/>
            </a:p>
          </p:txBody>
        </p:sp>
        <p:sp>
          <p:nvSpPr>
            <p:cNvPr id="143" name="Rectangle 202"/>
            <p:cNvSpPr>
              <a:spLocks noChangeArrowheads="1"/>
            </p:cNvSpPr>
            <p:nvPr/>
          </p:nvSpPr>
          <p:spPr bwMode="auto">
            <a:xfrm>
              <a:off x="7439025" y="2551113"/>
              <a:ext cx="15875" cy="52387"/>
            </a:xfrm>
            <a:prstGeom prst="rect">
              <a:avLst/>
            </a:prstGeom>
            <a:solidFill>
              <a:srgbClr val="339933"/>
            </a:solidFill>
            <a:ln w="9525">
              <a:noFill/>
              <a:miter lim="800000"/>
              <a:headEnd/>
              <a:tailEnd/>
            </a:ln>
          </p:spPr>
          <p:txBody>
            <a:bodyPr/>
            <a:lstStyle/>
            <a:p>
              <a:endParaRPr lang="en-US" dirty="0"/>
            </a:p>
          </p:txBody>
        </p:sp>
        <p:sp>
          <p:nvSpPr>
            <p:cNvPr id="144" name="Freeform 203"/>
            <p:cNvSpPr>
              <a:spLocks/>
            </p:cNvSpPr>
            <p:nvPr/>
          </p:nvSpPr>
          <p:spPr bwMode="auto">
            <a:xfrm>
              <a:off x="7439025" y="2603500"/>
              <a:ext cx="19050" cy="31750"/>
            </a:xfrm>
            <a:custGeom>
              <a:avLst/>
              <a:gdLst/>
              <a:ahLst/>
              <a:cxnLst>
                <a:cxn ang="0">
                  <a:pos x="14" y="0"/>
                </a:cxn>
                <a:cxn ang="0">
                  <a:pos x="16" y="23"/>
                </a:cxn>
                <a:cxn ang="0">
                  <a:pos x="2" y="25"/>
                </a:cxn>
                <a:cxn ang="0">
                  <a:pos x="0" y="0"/>
                </a:cxn>
                <a:cxn ang="0">
                  <a:pos x="14" y="0"/>
                </a:cxn>
              </a:cxnLst>
              <a:rect l="0" t="0" r="r" b="b"/>
              <a:pathLst>
                <a:path w="16" h="25">
                  <a:moveTo>
                    <a:pt x="14" y="0"/>
                  </a:moveTo>
                  <a:lnTo>
                    <a:pt x="16" y="23"/>
                  </a:lnTo>
                  <a:lnTo>
                    <a:pt x="2" y="25"/>
                  </a:lnTo>
                  <a:lnTo>
                    <a:pt x="0" y="0"/>
                  </a:lnTo>
                  <a:lnTo>
                    <a:pt x="14" y="0"/>
                  </a:lnTo>
                  <a:close/>
                </a:path>
              </a:pathLst>
            </a:custGeom>
            <a:solidFill>
              <a:srgbClr val="339933"/>
            </a:solidFill>
            <a:ln w="9525">
              <a:noFill/>
              <a:round/>
              <a:headEnd/>
              <a:tailEnd/>
            </a:ln>
          </p:spPr>
          <p:txBody>
            <a:bodyPr/>
            <a:lstStyle/>
            <a:p>
              <a:endParaRPr lang="en-US" dirty="0"/>
            </a:p>
          </p:txBody>
        </p:sp>
        <p:sp>
          <p:nvSpPr>
            <p:cNvPr id="145" name="Freeform 204"/>
            <p:cNvSpPr>
              <a:spLocks/>
            </p:cNvSpPr>
            <p:nvPr/>
          </p:nvSpPr>
          <p:spPr bwMode="auto">
            <a:xfrm>
              <a:off x="7445375" y="2668588"/>
              <a:ext cx="19050" cy="20637"/>
            </a:xfrm>
            <a:custGeom>
              <a:avLst/>
              <a:gdLst/>
              <a:ahLst/>
              <a:cxnLst>
                <a:cxn ang="0">
                  <a:pos x="15" y="0"/>
                </a:cxn>
                <a:cxn ang="0">
                  <a:pos x="16" y="15"/>
                </a:cxn>
                <a:cxn ang="0">
                  <a:pos x="2" y="16"/>
                </a:cxn>
                <a:cxn ang="0">
                  <a:pos x="0" y="2"/>
                </a:cxn>
                <a:cxn ang="0">
                  <a:pos x="15" y="0"/>
                </a:cxn>
              </a:cxnLst>
              <a:rect l="0" t="0" r="r" b="b"/>
              <a:pathLst>
                <a:path w="16" h="16">
                  <a:moveTo>
                    <a:pt x="15" y="0"/>
                  </a:moveTo>
                  <a:lnTo>
                    <a:pt x="16" y="15"/>
                  </a:lnTo>
                  <a:lnTo>
                    <a:pt x="2" y="16"/>
                  </a:lnTo>
                  <a:lnTo>
                    <a:pt x="0" y="2"/>
                  </a:lnTo>
                  <a:lnTo>
                    <a:pt x="15" y="0"/>
                  </a:lnTo>
                  <a:close/>
                </a:path>
              </a:pathLst>
            </a:custGeom>
            <a:solidFill>
              <a:srgbClr val="339933"/>
            </a:solidFill>
            <a:ln w="9525">
              <a:noFill/>
              <a:round/>
              <a:headEnd/>
              <a:tailEnd/>
            </a:ln>
          </p:spPr>
          <p:txBody>
            <a:bodyPr/>
            <a:lstStyle/>
            <a:p>
              <a:endParaRPr lang="en-US" dirty="0"/>
            </a:p>
          </p:txBody>
        </p:sp>
        <p:sp>
          <p:nvSpPr>
            <p:cNvPr id="146" name="Freeform 205"/>
            <p:cNvSpPr>
              <a:spLocks/>
            </p:cNvSpPr>
            <p:nvPr/>
          </p:nvSpPr>
          <p:spPr bwMode="auto">
            <a:xfrm>
              <a:off x="7446963" y="2687638"/>
              <a:ext cx="20637" cy="31750"/>
            </a:xfrm>
            <a:custGeom>
              <a:avLst/>
              <a:gdLst/>
              <a:ahLst/>
              <a:cxnLst>
                <a:cxn ang="0">
                  <a:pos x="14" y="0"/>
                </a:cxn>
                <a:cxn ang="0">
                  <a:pos x="18" y="23"/>
                </a:cxn>
                <a:cxn ang="0">
                  <a:pos x="4" y="25"/>
                </a:cxn>
                <a:cxn ang="0">
                  <a:pos x="0" y="3"/>
                </a:cxn>
                <a:cxn ang="0">
                  <a:pos x="14" y="0"/>
                </a:cxn>
              </a:cxnLst>
              <a:rect l="0" t="0" r="r" b="b"/>
              <a:pathLst>
                <a:path w="18" h="25">
                  <a:moveTo>
                    <a:pt x="14" y="0"/>
                  </a:moveTo>
                  <a:lnTo>
                    <a:pt x="18" y="23"/>
                  </a:lnTo>
                  <a:lnTo>
                    <a:pt x="4" y="25"/>
                  </a:lnTo>
                  <a:lnTo>
                    <a:pt x="0" y="3"/>
                  </a:lnTo>
                  <a:lnTo>
                    <a:pt x="14" y="0"/>
                  </a:lnTo>
                  <a:close/>
                </a:path>
              </a:pathLst>
            </a:custGeom>
            <a:solidFill>
              <a:srgbClr val="339933"/>
            </a:solidFill>
            <a:ln w="9525">
              <a:noFill/>
              <a:round/>
              <a:headEnd/>
              <a:tailEnd/>
            </a:ln>
          </p:spPr>
          <p:txBody>
            <a:bodyPr/>
            <a:lstStyle/>
            <a:p>
              <a:endParaRPr lang="en-US" dirty="0"/>
            </a:p>
          </p:txBody>
        </p:sp>
        <p:sp>
          <p:nvSpPr>
            <p:cNvPr id="147" name="Freeform 206"/>
            <p:cNvSpPr>
              <a:spLocks/>
            </p:cNvSpPr>
            <p:nvPr/>
          </p:nvSpPr>
          <p:spPr bwMode="auto">
            <a:xfrm>
              <a:off x="7446963" y="2687638"/>
              <a:ext cx="17462" cy="4762"/>
            </a:xfrm>
            <a:custGeom>
              <a:avLst/>
              <a:gdLst/>
              <a:ahLst/>
              <a:cxnLst>
                <a:cxn ang="0">
                  <a:pos x="14" y="0"/>
                </a:cxn>
                <a:cxn ang="0">
                  <a:pos x="14" y="0"/>
                </a:cxn>
                <a:cxn ang="0">
                  <a:pos x="0" y="1"/>
                </a:cxn>
                <a:cxn ang="0">
                  <a:pos x="0" y="3"/>
                </a:cxn>
                <a:cxn ang="0">
                  <a:pos x="14" y="0"/>
                </a:cxn>
              </a:cxnLst>
              <a:rect l="0" t="0" r="r" b="b"/>
              <a:pathLst>
                <a:path w="14" h="3">
                  <a:moveTo>
                    <a:pt x="14" y="0"/>
                  </a:moveTo>
                  <a:lnTo>
                    <a:pt x="14" y="0"/>
                  </a:lnTo>
                  <a:lnTo>
                    <a:pt x="0" y="1"/>
                  </a:lnTo>
                  <a:lnTo>
                    <a:pt x="0" y="3"/>
                  </a:lnTo>
                  <a:lnTo>
                    <a:pt x="14" y="0"/>
                  </a:lnTo>
                  <a:close/>
                </a:path>
              </a:pathLst>
            </a:custGeom>
            <a:solidFill>
              <a:srgbClr val="339933"/>
            </a:solidFill>
            <a:ln w="9525">
              <a:noFill/>
              <a:round/>
              <a:headEnd/>
              <a:tailEnd/>
            </a:ln>
          </p:spPr>
          <p:txBody>
            <a:bodyPr/>
            <a:lstStyle/>
            <a:p>
              <a:endParaRPr lang="en-US" dirty="0"/>
            </a:p>
          </p:txBody>
        </p:sp>
        <p:sp>
          <p:nvSpPr>
            <p:cNvPr id="148" name="Freeform 207"/>
            <p:cNvSpPr>
              <a:spLocks/>
            </p:cNvSpPr>
            <p:nvPr/>
          </p:nvSpPr>
          <p:spPr bwMode="auto">
            <a:xfrm>
              <a:off x="7451725" y="2716213"/>
              <a:ext cx="22225" cy="31750"/>
            </a:xfrm>
            <a:custGeom>
              <a:avLst/>
              <a:gdLst/>
              <a:ahLst/>
              <a:cxnLst>
                <a:cxn ang="0">
                  <a:pos x="14" y="0"/>
                </a:cxn>
                <a:cxn ang="0">
                  <a:pos x="19" y="22"/>
                </a:cxn>
                <a:cxn ang="0">
                  <a:pos x="5" y="25"/>
                </a:cxn>
                <a:cxn ang="0">
                  <a:pos x="0" y="4"/>
                </a:cxn>
                <a:cxn ang="0">
                  <a:pos x="14" y="0"/>
                </a:cxn>
              </a:cxnLst>
              <a:rect l="0" t="0" r="r" b="b"/>
              <a:pathLst>
                <a:path w="19" h="25">
                  <a:moveTo>
                    <a:pt x="14" y="0"/>
                  </a:moveTo>
                  <a:lnTo>
                    <a:pt x="19" y="22"/>
                  </a:lnTo>
                  <a:lnTo>
                    <a:pt x="5" y="25"/>
                  </a:lnTo>
                  <a:lnTo>
                    <a:pt x="0" y="4"/>
                  </a:lnTo>
                  <a:lnTo>
                    <a:pt x="14" y="0"/>
                  </a:lnTo>
                  <a:close/>
                </a:path>
              </a:pathLst>
            </a:custGeom>
            <a:solidFill>
              <a:srgbClr val="339933"/>
            </a:solidFill>
            <a:ln w="9525">
              <a:noFill/>
              <a:round/>
              <a:headEnd/>
              <a:tailEnd/>
            </a:ln>
          </p:spPr>
          <p:txBody>
            <a:bodyPr/>
            <a:lstStyle/>
            <a:p>
              <a:endParaRPr lang="en-US" dirty="0"/>
            </a:p>
          </p:txBody>
        </p:sp>
        <p:sp>
          <p:nvSpPr>
            <p:cNvPr id="149" name="Freeform 208"/>
            <p:cNvSpPr>
              <a:spLocks/>
            </p:cNvSpPr>
            <p:nvPr/>
          </p:nvSpPr>
          <p:spPr bwMode="auto">
            <a:xfrm>
              <a:off x="7451725" y="2716213"/>
              <a:ext cx="15875" cy="6350"/>
            </a:xfrm>
            <a:custGeom>
              <a:avLst/>
              <a:gdLst/>
              <a:ahLst/>
              <a:cxnLst>
                <a:cxn ang="0">
                  <a:pos x="14" y="0"/>
                </a:cxn>
                <a:cxn ang="0">
                  <a:pos x="14" y="0"/>
                </a:cxn>
                <a:cxn ang="0">
                  <a:pos x="0" y="2"/>
                </a:cxn>
                <a:cxn ang="0">
                  <a:pos x="0" y="4"/>
                </a:cxn>
                <a:cxn ang="0">
                  <a:pos x="14" y="0"/>
                </a:cxn>
              </a:cxnLst>
              <a:rect l="0" t="0" r="r" b="b"/>
              <a:pathLst>
                <a:path w="14" h="4">
                  <a:moveTo>
                    <a:pt x="14" y="0"/>
                  </a:moveTo>
                  <a:lnTo>
                    <a:pt x="14" y="0"/>
                  </a:lnTo>
                  <a:lnTo>
                    <a:pt x="0" y="2"/>
                  </a:lnTo>
                  <a:lnTo>
                    <a:pt x="0" y="4"/>
                  </a:lnTo>
                  <a:lnTo>
                    <a:pt x="14" y="0"/>
                  </a:lnTo>
                  <a:close/>
                </a:path>
              </a:pathLst>
            </a:custGeom>
            <a:solidFill>
              <a:srgbClr val="339933"/>
            </a:solidFill>
            <a:ln w="9525">
              <a:noFill/>
              <a:round/>
              <a:headEnd/>
              <a:tailEnd/>
            </a:ln>
          </p:spPr>
          <p:txBody>
            <a:bodyPr/>
            <a:lstStyle/>
            <a:p>
              <a:endParaRPr lang="en-US" dirty="0"/>
            </a:p>
          </p:txBody>
        </p:sp>
        <p:sp>
          <p:nvSpPr>
            <p:cNvPr id="150" name="Freeform 209"/>
            <p:cNvSpPr>
              <a:spLocks/>
            </p:cNvSpPr>
            <p:nvPr/>
          </p:nvSpPr>
          <p:spPr bwMode="auto">
            <a:xfrm>
              <a:off x="7458075" y="2744788"/>
              <a:ext cx="19050" cy="20637"/>
            </a:xfrm>
            <a:custGeom>
              <a:avLst/>
              <a:gdLst/>
              <a:ahLst/>
              <a:cxnLst>
                <a:cxn ang="0">
                  <a:pos x="14" y="0"/>
                </a:cxn>
                <a:cxn ang="0">
                  <a:pos x="18" y="11"/>
                </a:cxn>
                <a:cxn ang="0">
                  <a:pos x="4" y="15"/>
                </a:cxn>
                <a:cxn ang="0">
                  <a:pos x="0" y="4"/>
                </a:cxn>
                <a:cxn ang="0">
                  <a:pos x="14" y="0"/>
                </a:cxn>
              </a:cxnLst>
              <a:rect l="0" t="0" r="r" b="b"/>
              <a:pathLst>
                <a:path w="18" h="15">
                  <a:moveTo>
                    <a:pt x="14" y="0"/>
                  </a:moveTo>
                  <a:lnTo>
                    <a:pt x="18" y="11"/>
                  </a:lnTo>
                  <a:lnTo>
                    <a:pt x="4" y="15"/>
                  </a:lnTo>
                  <a:lnTo>
                    <a:pt x="0" y="4"/>
                  </a:lnTo>
                  <a:lnTo>
                    <a:pt x="14" y="0"/>
                  </a:lnTo>
                  <a:close/>
                </a:path>
              </a:pathLst>
            </a:custGeom>
            <a:solidFill>
              <a:srgbClr val="339933"/>
            </a:solidFill>
            <a:ln w="9525">
              <a:noFill/>
              <a:round/>
              <a:headEnd/>
              <a:tailEnd/>
            </a:ln>
          </p:spPr>
          <p:txBody>
            <a:bodyPr/>
            <a:lstStyle/>
            <a:p>
              <a:endParaRPr lang="en-US" dirty="0"/>
            </a:p>
          </p:txBody>
        </p:sp>
        <p:sp>
          <p:nvSpPr>
            <p:cNvPr id="151" name="Freeform 210"/>
            <p:cNvSpPr>
              <a:spLocks/>
            </p:cNvSpPr>
            <p:nvPr/>
          </p:nvSpPr>
          <p:spPr bwMode="auto">
            <a:xfrm>
              <a:off x="7458075" y="2744788"/>
              <a:ext cx="15875" cy="6350"/>
            </a:xfrm>
            <a:custGeom>
              <a:avLst/>
              <a:gdLst/>
              <a:ahLst/>
              <a:cxnLst>
                <a:cxn ang="0">
                  <a:pos x="14" y="1"/>
                </a:cxn>
                <a:cxn ang="0">
                  <a:pos x="14" y="0"/>
                </a:cxn>
                <a:cxn ang="0">
                  <a:pos x="0" y="3"/>
                </a:cxn>
                <a:cxn ang="0">
                  <a:pos x="0" y="5"/>
                </a:cxn>
                <a:cxn ang="0">
                  <a:pos x="14" y="1"/>
                </a:cxn>
              </a:cxnLst>
              <a:rect l="0" t="0" r="r" b="b"/>
              <a:pathLst>
                <a:path w="14" h="5">
                  <a:moveTo>
                    <a:pt x="14" y="1"/>
                  </a:moveTo>
                  <a:lnTo>
                    <a:pt x="14" y="0"/>
                  </a:lnTo>
                  <a:lnTo>
                    <a:pt x="0" y="3"/>
                  </a:lnTo>
                  <a:lnTo>
                    <a:pt x="0" y="5"/>
                  </a:lnTo>
                  <a:lnTo>
                    <a:pt x="14" y="1"/>
                  </a:lnTo>
                  <a:close/>
                </a:path>
              </a:pathLst>
            </a:custGeom>
            <a:solidFill>
              <a:srgbClr val="339933"/>
            </a:solidFill>
            <a:ln w="9525">
              <a:noFill/>
              <a:round/>
              <a:headEnd/>
              <a:tailEnd/>
            </a:ln>
          </p:spPr>
          <p:txBody>
            <a:bodyPr/>
            <a:lstStyle/>
            <a:p>
              <a:endParaRPr lang="en-US" dirty="0"/>
            </a:p>
          </p:txBody>
        </p:sp>
        <p:sp>
          <p:nvSpPr>
            <p:cNvPr id="152" name="Freeform 211"/>
            <p:cNvSpPr>
              <a:spLocks/>
            </p:cNvSpPr>
            <p:nvPr/>
          </p:nvSpPr>
          <p:spPr bwMode="auto">
            <a:xfrm>
              <a:off x="7473950" y="2794000"/>
              <a:ext cx="19050" cy="19050"/>
            </a:xfrm>
            <a:custGeom>
              <a:avLst/>
              <a:gdLst/>
              <a:ahLst/>
              <a:cxnLst>
                <a:cxn ang="0">
                  <a:pos x="14" y="0"/>
                </a:cxn>
                <a:cxn ang="0">
                  <a:pos x="18" y="9"/>
                </a:cxn>
                <a:cxn ang="0">
                  <a:pos x="3" y="15"/>
                </a:cxn>
                <a:cxn ang="0">
                  <a:pos x="0" y="6"/>
                </a:cxn>
                <a:cxn ang="0">
                  <a:pos x="14" y="0"/>
                </a:cxn>
              </a:cxnLst>
              <a:rect l="0" t="0" r="r" b="b"/>
              <a:pathLst>
                <a:path w="18" h="15">
                  <a:moveTo>
                    <a:pt x="14" y="0"/>
                  </a:moveTo>
                  <a:lnTo>
                    <a:pt x="18" y="9"/>
                  </a:lnTo>
                  <a:lnTo>
                    <a:pt x="3" y="15"/>
                  </a:lnTo>
                  <a:lnTo>
                    <a:pt x="0" y="6"/>
                  </a:lnTo>
                  <a:lnTo>
                    <a:pt x="14" y="0"/>
                  </a:lnTo>
                  <a:close/>
                </a:path>
              </a:pathLst>
            </a:custGeom>
            <a:solidFill>
              <a:srgbClr val="339933"/>
            </a:solidFill>
            <a:ln w="9525">
              <a:noFill/>
              <a:round/>
              <a:headEnd/>
              <a:tailEnd/>
            </a:ln>
          </p:spPr>
          <p:txBody>
            <a:bodyPr/>
            <a:lstStyle/>
            <a:p>
              <a:endParaRPr lang="en-US" dirty="0"/>
            </a:p>
          </p:txBody>
        </p:sp>
        <p:sp>
          <p:nvSpPr>
            <p:cNvPr id="153" name="Freeform 212"/>
            <p:cNvSpPr>
              <a:spLocks/>
            </p:cNvSpPr>
            <p:nvPr/>
          </p:nvSpPr>
          <p:spPr bwMode="auto">
            <a:xfrm>
              <a:off x="7475538" y="2808288"/>
              <a:ext cx="28575" cy="34925"/>
            </a:xfrm>
            <a:custGeom>
              <a:avLst/>
              <a:gdLst/>
              <a:ahLst/>
              <a:cxnLst>
                <a:cxn ang="0">
                  <a:pos x="15" y="0"/>
                </a:cxn>
                <a:cxn ang="0">
                  <a:pos x="24" y="23"/>
                </a:cxn>
                <a:cxn ang="0">
                  <a:pos x="9" y="29"/>
                </a:cxn>
                <a:cxn ang="0">
                  <a:pos x="0" y="4"/>
                </a:cxn>
                <a:cxn ang="0">
                  <a:pos x="15" y="0"/>
                </a:cxn>
              </a:cxnLst>
              <a:rect l="0" t="0" r="r" b="b"/>
              <a:pathLst>
                <a:path w="24" h="29">
                  <a:moveTo>
                    <a:pt x="15" y="0"/>
                  </a:moveTo>
                  <a:lnTo>
                    <a:pt x="24" y="23"/>
                  </a:lnTo>
                  <a:lnTo>
                    <a:pt x="9" y="29"/>
                  </a:lnTo>
                  <a:lnTo>
                    <a:pt x="0" y="4"/>
                  </a:lnTo>
                  <a:lnTo>
                    <a:pt x="15" y="0"/>
                  </a:lnTo>
                  <a:close/>
                </a:path>
              </a:pathLst>
            </a:custGeom>
            <a:solidFill>
              <a:srgbClr val="339933"/>
            </a:solidFill>
            <a:ln w="9525">
              <a:noFill/>
              <a:round/>
              <a:headEnd/>
              <a:tailEnd/>
            </a:ln>
          </p:spPr>
          <p:txBody>
            <a:bodyPr/>
            <a:lstStyle/>
            <a:p>
              <a:endParaRPr lang="en-US" dirty="0"/>
            </a:p>
          </p:txBody>
        </p:sp>
        <p:sp>
          <p:nvSpPr>
            <p:cNvPr id="154" name="Freeform 213"/>
            <p:cNvSpPr>
              <a:spLocks/>
            </p:cNvSpPr>
            <p:nvPr/>
          </p:nvSpPr>
          <p:spPr bwMode="auto">
            <a:xfrm>
              <a:off x="7475538" y="2805113"/>
              <a:ext cx="17462" cy="7937"/>
            </a:xfrm>
            <a:custGeom>
              <a:avLst/>
              <a:gdLst/>
              <a:ahLst/>
              <a:cxnLst>
                <a:cxn ang="0">
                  <a:pos x="15" y="2"/>
                </a:cxn>
                <a:cxn ang="0">
                  <a:pos x="15" y="0"/>
                </a:cxn>
                <a:cxn ang="0">
                  <a:pos x="0" y="6"/>
                </a:cxn>
                <a:cxn ang="0">
                  <a:pos x="0" y="6"/>
                </a:cxn>
                <a:cxn ang="0">
                  <a:pos x="15" y="2"/>
                </a:cxn>
              </a:cxnLst>
              <a:rect l="0" t="0" r="r" b="b"/>
              <a:pathLst>
                <a:path w="15" h="6">
                  <a:moveTo>
                    <a:pt x="15" y="2"/>
                  </a:moveTo>
                  <a:lnTo>
                    <a:pt x="15" y="0"/>
                  </a:lnTo>
                  <a:lnTo>
                    <a:pt x="0" y="6"/>
                  </a:lnTo>
                  <a:lnTo>
                    <a:pt x="0" y="6"/>
                  </a:lnTo>
                  <a:lnTo>
                    <a:pt x="15" y="2"/>
                  </a:lnTo>
                  <a:close/>
                </a:path>
              </a:pathLst>
            </a:custGeom>
            <a:solidFill>
              <a:srgbClr val="339933"/>
            </a:solidFill>
            <a:ln w="9525">
              <a:noFill/>
              <a:round/>
              <a:headEnd/>
              <a:tailEnd/>
            </a:ln>
          </p:spPr>
          <p:txBody>
            <a:bodyPr/>
            <a:lstStyle/>
            <a:p>
              <a:endParaRPr lang="en-US" dirty="0"/>
            </a:p>
          </p:txBody>
        </p:sp>
        <p:sp>
          <p:nvSpPr>
            <p:cNvPr id="155" name="Freeform 214"/>
            <p:cNvSpPr>
              <a:spLocks/>
            </p:cNvSpPr>
            <p:nvPr/>
          </p:nvSpPr>
          <p:spPr bwMode="auto">
            <a:xfrm>
              <a:off x="7486650" y="2836863"/>
              <a:ext cx="28575" cy="38100"/>
            </a:xfrm>
            <a:custGeom>
              <a:avLst/>
              <a:gdLst/>
              <a:ahLst/>
              <a:cxnLst>
                <a:cxn ang="0">
                  <a:pos x="15" y="0"/>
                </a:cxn>
                <a:cxn ang="0">
                  <a:pos x="25" y="26"/>
                </a:cxn>
                <a:cxn ang="0">
                  <a:pos x="11" y="31"/>
                </a:cxn>
                <a:cxn ang="0">
                  <a:pos x="0" y="8"/>
                </a:cxn>
                <a:cxn ang="0">
                  <a:pos x="15" y="0"/>
                </a:cxn>
              </a:cxnLst>
              <a:rect l="0" t="0" r="r" b="b"/>
              <a:pathLst>
                <a:path w="25" h="31">
                  <a:moveTo>
                    <a:pt x="15" y="0"/>
                  </a:moveTo>
                  <a:lnTo>
                    <a:pt x="25" y="26"/>
                  </a:lnTo>
                  <a:lnTo>
                    <a:pt x="11" y="31"/>
                  </a:lnTo>
                  <a:lnTo>
                    <a:pt x="0" y="8"/>
                  </a:lnTo>
                  <a:lnTo>
                    <a:pt x="15" y="0"/>
                  </a:lnTo>
                  <a:close/>
                </a:path>
              </a:pathLst>
            </a:custGeom>
            <a:solidFill>
              <a:srgbClr val="339933"/>
            </a:solidFill>
            <a:ln w="9525">
              <a:noFill/>
              <a:round/>
              <a:headEnd/>
              <a:tailEnd/>
            </a:ln>
          </p:spPr>
          <p:txBody>
            <a:bodyPr/>
            <a:lstStyle/>
            <a:p>
              <a:endParaRPr lang="en-US" dirty="0"/>
            </a:p>
          </p:txBody>
        </p:sp>
        <p:sp>
          <p:nvSpPr>
            <p:cNvPr id="156" name="Freeform 215"/>
            <p:cNvSpPr>
              <a:spLocks/>
            </p:cNvSpPr>
            <p:nvPr/>
          </p:nvSpPr>
          <p:spPr bwMode="auto">
            <a:xfrm>
              <a:off x="7486650" y="2836863"/>
              <a:ext cx="17463" cy="9525"/>
            </a:xfrm>
            <a:custGeom>
              <a:avLst/>
              <a:gdLst/>
              <a:ahLst/>
              <a:cxnLst>
                <a:cxn ang="0">
                  <a:pos x="15" y="0"/>
                </a:cxn>
                <a:cxn ang="0">
                  <a:pos x="15" y="0"/>
                </a:cxn>
                <a:cxn ang="0">
                  <a:pos x="0" y="6"/>
                </a:cxn>
                <a:cxn ang="0">
                  <a:pos x="0" y="8"/>
                </a:cxn>
                <a:cxn ang="0">
                  <a:pos x="15" y="0"/>
                </a:cxn>
              </a:cxnLst>
              <a:rect l="0" t="0" r="r" b="b"/>
              <a:pathLst>
                <a:path w="15" h="8">
                  <a:moveTo>
                    <a:pt x="15" y="0"/>
                  </a:moveTo>
                  <a:lnTo>
                    <a:pt x="15" y="0"/>
                  </a:lnTo>
                  <a:lnTo>
                    <a:pt x="0" y="6"/>
                  </a:lnTo>
                  <a:lnTo>
                    <a:pt x="0" y="8"/>
                  </a:lnTo>
                  <a:lnTo>
                    <a:pt x="15" y="0"/>
                  </a:lnTo>
                  <a:close/>
                </a:path>
              </a:pathLst>
            </a:custGeom>
            <a:solidFill>
              <a:srgbClr val="339933"/>
            </a:solidFill>
            <a:ln w="9525">
              <a:noFill/>
              <a:round/>
              <a:headEnd/>
              <a:tailEnd/>
            </a:ln>
          </p:spPr>
          <p:txBody>
            <a:bodyPr/>
            <a:lstStyle/>
            <a:p>
              <a:endParaRPr lang="en-US" dirty="0"/>
            </a:p>
          </p:txBody>
        </p:sp>
        <p:sp>
          <p:nvSpPr>
            <p:cNvPr id="157" name="Freeform 216"/>
            <p:cNvSpPr>
              <a:spLocks/>
            </p:cNvSpPr>
            <p:nvPr/>
          </p:nvSpPr>
          <p:spPr bwMode="auto">
            <a:xfrm>
              <a:off x="7502525" y="2870200"/>
              <a:ext cx="17463" cy="19050"/>
            </a:xfrm>
            <a:custGeom>
              <a:avLst/>
              <a:gdLst/>
              <a:ahLst/>
              <a:cxnLst>
                <a:cxn ang="0">
                  <a:pos x="11" y="0"/>
                </a:cxn>
                <a:cxn ang="0">
                  <a:pos x="16" y="9"/>
                </a:cxn>
                <a:cxn ang="0">
                  <a:pos x="3" y="16"/>
                </a:cxn>
                <a:cxn ang="0">
                  <a:pos x="0" y="7"/>
                </a:cxn>
                <a:cxn ang="0">
                  <a:pos x="11" y="0"/>
                </a:cxn>
              </a:cxnLst>
              <a:rect l="0" t="0" r="r" b="b"/>
              <a:pathLst>
                <a:path w="16" h="16">
                  <a:moveTo>
                    <a:pt x="11" y="0"/>
                  </a:moveTo>
                  <a:lnTo>
                    <a:pt x="16" y="9"/>
                  </a:lnTo>
                  <a:lnTo>
                    <a:pt x="3" y="16"/>
                  </a:lnTo>
                  <a:lnTo>
                    <a:pt x="0" y="7"/>
                  </a:lnTo>
                  <a:lnTo>
                    <a:pt x="11" y="0"/>
                  </a:lnTo>
                  <a:close/>
                </a:path>
              </a:pathLst>
            </a:custGeom>
            <a:solidFill>
              <a:srgbClr val="339933"/>
            </a:solidFill>
            <a:ln w="9525">
              <a:noFill/>
              <a:round/>
              <a:headEnd/>
              <a:tailEnd/>
            </a:ln>
          </p:spPr>
          <p:txBody>
            <a:bodyPr/>
            <a:lstStyle/>
            <a:p>
              <a:endParaRPr lang="en-US" dirty="0"/>
            </a:p>
          </p:txBody>
        </p:sp>
        <p:sp>
          <p:nvSpPr>
            <p:cNvPr id="158" name="Freeform 217"/>
            <p:cNvSpPr>
              <a:spLocks/>
            </p:cNvSpPr>
            <p:nvPr/>
          </p:nvSpPr>
          <p:spPr bwMode="auto">
            <a:xfrm>
              <a:off x="7499350" y="2870200"/>
              <a:ext cx="15875" cy="7938"/>
            </a:xfrm>
            <a:custGeom>
              <a:avLst/>
              <a:gdLst/>
              <a:ahLst/>
              <a:cxnLst>
                <a:cxn ang="0">
                  <a:pos x="13" y="0"/>
                </a:cxn>
                <a:cxn ang="0">
                  <a:pos x="14" y="0"/>
                </a:cxn>
                <a:cxn ang="0">
                  <a:pos x="0" y="5"/>
                </a:cxn>
                <a:cxn ang="0">
                  <a:pos x="2" y="7"/>
                </a:cxn>
                <a:cxn ang="0">
                  <a:pos x="13" y="0"/>
                </a:cxn>
              </a:cxnLst>
              <a:rect l="0" t="0" r="r" b="b"/>
              <a:pathLst>
                <a:path w="14" h="7">
                  <a:moveTo>
                    <a:pt x="13" y="0"/>
                  </a:moveTo>
                  <a:lnTo>
                    <a:pt x="14" y="0"/>
                  </a:lnTo>
                  <a:lnTo>
                    <a:pt x="0" y="5"/>
                  </a:lnTo>
                  <a:lnTo>
                    <a:pt x="2" y="7"/>
                  </a:lnTo>
                  <a:lnTo>
                    <a:pt x="13" y="0"/>
                  </a:lnTo>
                  <a:close/>
                </a:path>
              </a:pathLst>
            </a:custGeom>
            <a:solidFill>
              <a:srgbClr val="339933"/>
            </a:solidFill>
            <a:ln w="9525">
              <a:noFill/>
              <a:round/>
              <a:headEnd/>
              <a:tailEnd/>
            </a:ln>
          </p:spPr>
          <p:txBody>
            <a:bodyPr/>
            <a:lstStyle/>
            <a:p>
              <a:endParaRPr lang="en-US" dirty="0"/>
            </a:p>
          </p:txBody>
        </p:sp>
        <p:sp>
          <p:nvSpPr>
            <p:cNvPr id="159" name="Freeform 218"/>
            <p:cNvSpPr>
              <a:spLocks/>
            </p:cNvSpPr>
            <p:nvPr/>
          </p:nvSpPr>
          <p:spPr bwMode="auto">
            <a:xfrm>
              <a:off x="7521575" y="2911475"/>
              <a:ext cx="26988" cy="28575"/>
            </a:xfrm>
            <a:custGeom>
              <a:avLst/>
              <a:gdLst/>
              <a:ahLst/>
              <a:cxnLst>
                <a:cxn ang="0">
                  <a:pos x="13" y="0"/>
                </a:cxn>
                <a:cxn ang="0">
                  <a:pos x="22" y="16"/>
                </a:cxn>
                <a:cxn ang="0">
                  <a:pos x="9" y="23"/>
                </a:cxn>
                <a:cxn ang="0">
                  <a:pos x="0" y="7"/>
                </a:cxn>
                <a:cxn ang="0">
                  <a:pos x="13" y="0"/>
                </a:cxn>
              </a:cxnLst>
              <a:rect l="0" t="0" r="r" b="b"/>
              <a:pathLst>
                <a:path w="22" h="23">
                  <a:moveTo>
                    <a:pt x="13" y="0"/>
                  </a:moveTo>
                  <a:lnTo>
                    <a:pt x="22" y="16"/>
                  </a:lnTo>
                  <a:lnTo>
                    <a:pt x="9" y="23"/>
                  </a:lnTo>
                  <a:lnTo>
                    <a:pt x="0" y="7"/>
                  </a:lnTo>
                  <a:lnTo>
                    <a:pt x="13" y="0"/>
                  </a:lnTo>
                  <a:close/>
                </a:path>
              </a:pathLst>
            </a:custGeom>
            <a:solidFill>
              <a:srgbClr val="339933"/>
            </a:solidFill>
            <a:ln w="9525">
              <a:noFill/>
              <a:round/>
              <a:headEnd/>
              <a:tailEnd/>
            </a:ln>
          </p:spPr>
          <p:txBody>
            <a:bodyPr/>
            <a:lstStyle/>
            <a:p>
              <a:endParaRPr lang="en-US" dirty="0"/>
            </a:p>
          </p:txBody>
        </p:sp>
        <p:sp>
          <p:nvSpPr>
            <p:cNvPr id="160" name="Freeform 219"/>
            <p:cNvSpPr>
              <a:spLocks/>
            </p:cNvSpPr>
            <p:nvPr/>
          </p:nvSpPr>
          <p:spPr bwMode="auto">
            <a:xfrm>
              <a:off x="7534275" y="2932113"/>
              <a:ext cx="31750" cy="42862"/>
            </a:xfrm>
            <a:custGeom>
              <a:avLst/>
              <a:gdLst/>
              <a:ahLst/>
              <a:cxnLst>
                <a:cxn ang="0">
                  <a:pos x="11" y="0"/>
                </a:cxn>
                <a:cxn ang="0">
                  <a:pos x="27" y="27"/>
                </a:cxn>
                <a:cxn ang="0">
                  <a:pos x="16" y="34"/>
                </a:cxn>
                <a:cxn ang="0">
                  <a:pos x="0" y="7"/>
                </a:cxn>
                <a:cxn ang="0">
                  <a:pos x="11" y="0"/>
                </a:cxn>
              </a:cxnLst>
              <a:rect l="0" t="0" r="r" b="b"/>
              <a:pathLst>
                <a:path w="27" h="34">
                  <a:moveTo>
                    <a:pt x="11" y="0"/>
                  </a:moveTo>
                  <a:lnTo>
                    <a:pt x="27" y="27"/>
                  </a:lnTo>
                  <a:lnTo>
                    <a:pt x="16" y="34"/>
                  </a:lnTo>
                  <a:lnTo>
                    <a:pt x="0" y="7"/>
                  </a:lnTo>
                  <a:lnTo>
                    <a:pt x="11" y="0"/>
                  </a:lnTo>
                  <a:close/>
                </a:path>
              </a:pathLst>
            </a:custGeom>
            <a:solidFill>
              <a:srgbClr val="339933"/>
            </a:solidFill>
            <a:ln w="9525">
              <a:noFill/>
              <a:round/>
              <a:headEnd/>
              <a:tailEnd/>
            </a:ln>
          </p:spPr>
          <p:txBody>
            <a:bodyPr/>
            <a:lstStyle/>
            <a:p>
              <a:endParaRPr lang="en-US" dirty="0"/>
            </a:p>
          </p:txBody>
        </p:sp>
        <p:sp>
          <p:nvSpPr>
            <p:cNvPr id="161" name="Freeform 220"/>
            <p:cNvSpPr>
              <a:spLocks/>
            </p:cNvSpPr>
            <p:nvPr/>
          </p:nvSpPr>
          <p:spPr bwMode="auto">
            <a:xfrm>
              <a:off x="7532688" y="2932113"/>
              <a:ext cx="15875" cy="7937"/>
            </a:xfrm>
            <a:custGeom>
              <a:avLst/>
              <a:gdLst/>
              <a:ahLst/>
              <a:cxnLst>
                <a:cxn ang="0">
                  <a:pos x="13" y="0"/>
                </a:cxn>
                <a:cxn ang="0">
                  <a:pos x="13" y="0"/>
                </a:cxn>
                <a:cxn ang="0">
                  <a:pos x="0" y="7"/>
                </a:cxn>
                <a:cxn ang="0">
                  <a:pos x="2" y="7"/>
                </a:cxn>
                <a:cxn ang="0">
                  <a:pos x="13" y="0"/>
                </a:cxn>
              </a:cxnLst>
              <a:rect l="0" t="0" r="r" b="b"/>
              <a:pathLst>
                <a:path w="13" h="7">
                  <a:moveTo>
                    <a:pt x="13" y="0"/>
                  </a:moveTo>
                  <a:lnTo>
                    <a:pt x="13" y="0"/>
                  </a:lnTo>
                  <a:lnTo>
                    <a:pt x="0" y="7"/>
                  </a:lnTo>
                  <a:lnTo>
                    <a:pt x="2" y="7"/>
                  </a:lnTo>
                  <a:lnTo>
                    <a:pt x="13" y="0"/>
                  </a:lnTo>
                  <a:close/>
                </a:path>
              </a:pathLst>
            </a:custGeom>
            <a:solidFill>
              <a:srgbClr val="339933"/>
            </a:solidFill>
            <a:ln w="9525">
              <a:noFill/>
              <a:round/>
              <a:headEnd/>
              <a:tailEnd/>
            </a:ln>
          </p:spPr>
          <p:txBody>
            <a:bodyPr/>
            <a:lstStyle/>
            <a:p>
              <a:endParaRPr lang="en-US" dirty="0"/>
            </a:p>
          </p:txBody>
        </p:sp>
        <p:sp>
          <p:nvSpPr>
            <p:cNvPr id="162" name="Freeform 221"/>
            <p:cNvSpPr>
              <a:spLocks/>
            </p:cNvSpPr>
            <p:nvPr/>
          </p:nvSpPr>
          <p:spPr bwMode="auto">
            <a:xfrm>
              <a:off x="7553325" y="2965450"/>
              <a:ext cx="26988" cy="30163"/>
            </a:xfrm>
            <a:custGeom>
              <a:avLst/>
              <a:gdLst/>
              <a:ahLst/>
              <a:cxnLst>
                <a:cxn ang="0">
                  <a:pos x="11" y="0"/>
                </a:cxn>
                <a:cxn ang="0">
                  <a:pos x="23" y="16"/>
                </a:cxn>
                <a:cxn ang="0">
                  <a:pos x="13" y="25"/>
                </a:cxn>
                <a:cxn ang="0">
                  <a:pos x="0" y="7"/>
                </a:cxn>
                <a:cxn ang="0">
                  <a:pos x="11" y="0"/>
                </a:cxn>
              </a:cxnLst>
              <a:rect l="0" t="0" r="r" b="b"/>
              <a:pathLst>
                <a:path w="23" h="25">
                  <a:moveTo>
                    <a:pt x="11" y="0"/>
                  </a:moveTo>
                  <a:lnTo>
                    <a:pt x="23" y="16"/>
                  </a:lnTo>
                  <a:lnTo>
                    <a:pt x="13" y="25"/>
                  </a:lnTo>
                  <a:lnTo>
                    <a:pt x="0" y="7"/>
                  </a:lnTo>
                  <a:lnTo>
                    <a:pt x="11" y="0"/>
                  </a:lnTo>
                  <a:close/>
                </a:path>
              </a:pathLst>
            </a:custGeom>
            <a:solidFill>
              <a:srgbClr val="339933"/>
            </a:solidFill>
            <a:ln w="9525">
              <a:noFill/>
              <a:round/>
              <a:headEnd/>
              <a:tailEnd/>
            </a:ln>
          </p:spPr>
          <p:txBody>
            <a:bodyPr/>
            <a:lstStyle/>
            <a:p>
              <a:endParaRPr lang="en-US" dirty="0"/>
            </a:p>
          </p:txBody>
        </p:sp>
        <p:sp>
          <p:nvSpPr>
            <p:cNvPr id="163" name="Freeform 222"/>
            <p:cNvSpPr>
              <a:spLocks/>
            </p:cNvSpPr>
            <p:nvPr/>
          </p:nvSpPr>
          <p:spPr bwMode="auto">
            <a:xfrm>
              <a:off x="7553325" y="2965450"/>
              <a:ext cx="12700" cy="9525"/>
            </a:xfrm>
            <a:custGeom>
              <a:avLst/>
              <a:gdLst/>
              <a:ahLst/>
              <a:cxnLst>
                <a:cxn ang="0">
                  <a:pos x="11" y="0"/>
                </a:cxn>
                <a:cxn ang="0">
                  <a:pos x="11" y="0"/>
                </a:cxn>
                <a:cxn ang="0">
                  <a:pos x="0" y="7"/>
                </a:cxn>
                <a:cxn ang="0">
                  <a:pos x="0" y="7"/>
                </a:cxn>
                <a:cxn ang="0">
                  <a:pos x="11" y="0"/>
                </a:cxn>
              </a:cxnLst>
              <a:rect l="0" t="0" r="r" b="b"/>
              <a:pathLst>
                <a:path w="11" h="7">
                  <a:moveTo>
                    <a:pt x="11" y="0"/>
                  </a:moveTo>
                  <a:lnTo>
                    <a:pt x="11" y="0"/>
                  </a:lnTo>
                  <a:lnTo>
                    <a:pt x="0" y="7"/>
                  </a:lnTo>
                  <a:lnTo>
                    <a:pt x="0" y="7"/>
                  </a:lnTo>
                  <a:lnTo>
                    <a:pt x="11" y="0"/>
                  </a:lnTo>
                  <a:close/>
                </a:path>
              </a:pathLst>
            </a:custGeom>
            <a:solidFill>
              <a:srgbClr val="339933"/>
            </a:solidFill>
            <a:ln w="9525">
              <a:noFill/>
              <a:round/>
              <a:headEnd/>
              <a:tailEnd/>
            </a:ln>
          </p:spPr>
          <p:txBody>
            <a:bodyPr/>
            <a:lstStyle/>
            <a:p>
              <a:endParaRPr lang="en-US" dirty="0"/>
            </a:p>
          </p:txBody>
        </p:sp>
        <p:sp>
          <p:nvSpPr>
            <p:cNvPr id="164" name="Freeform 223"/>
            <p:cNvSpPr>
              <a:spLocks/>
            </p:cNvSpPr>
            <p:nvPr/>
          </p:nvSpPr>
          <p:spPr bwMode="auto">
            <a:xfrm>
              <a:off x="7589838" y="3017838"/>
              <a:ext cx="22225" cy="25400"/>
            </a:xfrm>
            <a:custGeom>
              <a:avLst/>
              <a:gdLst/>
              <a:ahLst/>
              <a:cxnLst>
                <a:cxn ang="0">
                  <a:pos x="10" y="0"/>
                </a:cxn>
                <a:cxn ang="0">
                  <a:pos x="19" y="10"/>
                </a:cxn>
                <a:cxn ang="0">
                  <a:pos x="9" y="19"/>
                </a:cxn>
                <a:cxn ang="0">
                  <a:pos x="0" y="7"/>
                </a:cxn>
                <a:cxn ang="0">
                  <a:pos x="10" y="0"/>
                </a:cxn>
              </a:cxnLst>
              <a:rect l="0" t="0" r="r" b="b"/>
              <a:pathLst>
                <a:path w="19" h="19">
                  <a:moveTo>
                    <a:pt x="10" y="0"/>
                  </a:moveTo>
                  <a:lnTo>
                    <a:pt x="19" y="10"/>
                  </a:lnTo>
                  <a:lnTo>
                    <a:pt x="9" y="19"/>
                  </a:lnTo>
                  <a:lnTo>
                    <a:pt x="0" y="7"/>
                  </a:lnTo>
                  <a:lnTo>
                    <a:pt x="10" y="0"/>
                  </a:lnTo>
                  <a:close/>
                </a:path>
              </a:pathLst>
            </a:custGeom>
            <a:solidFill>
              <a:srgbClr val="339933"/>
            </a:solidFill>
            <a:ln w="9525">
              <a:noFill/>
              <a:round/>
              <a:headEnd/>
              <a:tailEnd/>
            </a:ln>
          </p:spPr>
          <p:txBody>
            <a:bodyPr/>
            <a:lstStyle/>
            <a:p>
              <a:endParaRPr lang="en-US" dirty="0"/>
            </a:p>
          </p:txBody>
        </p:sp>
        <p:sp>
          <p:nvSpPr>
            <p:cNvPr id="165" name="Freeform 224"/>
            <p:cNvSpPr>
              <a:spLocks/>
            </p:cNvSpPr>
            <p:nvPr/>
          </p:nvSpPr>
          <p:spPr bwMode="auto">
            <a:xfrm>
              <a:off x="7251700" y="2886075"/>
              <a:ext cx="25400" cy="28575"/>
            </a:xfrm>
            <a:custGeom>
              <a:avLst/>
              <a:gdLst/>
              <a:ahLst/>
              <a:cxnLst>
                <a:cxn ang="0">
                  <a:pos x="23" y="14"/>
                </a:cxn>
                <a:cxn ang="0">
                  <a:pos x="7" y="22"/>
                </a:cxn>
                <a:cxn ang="0">
                  <a:pos x="0" y="7"/>
                </a:cxn>
                <a:cxn ang="0">
                  <a:pos x="16" y="0"/>
                </a:cxn>
                <a:cxn ang="0">
                  <a:pos x="23" y="14"/>
                </a:cxn>
              </a:cxnLst>
              <a:rect l="0" t="0" r="r" b="b"/>
              <a:pathLst>
                <a:path w="23" h="22">
                  <a:moveTo>
                    <a:pt x="23" y="14"/>
                  </a:moveTo>
                  <a:lnTo>
                    <a:pt x="7" y="22"/>
                  </a:lnTo>
                  <a:lnTo>
                    <a:pt x="0" y="7"/>
                  </a:lnTo>
                  <a:lnTo>
                    <a:pt x="16" y="0"/>
                  </a:lnTo>
                  <a:lnTo>
                    <a:pt x="23" y="14"/>
                  </a:lnTo>
                  <a:close/>
                </a:path>
              </a:pathLst>
            </a:custGeom>
            <a:solidFill>
              <a:srgbClr val="339933"/>
            </a:solidFill>
            <a:ln w="9525">
              <a:noFill/>
              <a:round/>
              <a:headEnd/>
              <a:tailEnd/>
            </a:ln>
          </p:spPr>
          <p:txBody>
            <a:bodyPr/>
            <a:lstStyle/>
            <a:p>
              <a:endParaRPr lang="en-US" dirty="0"/>
            </a:p>
          </p:txBody>
        </p:sp>
        <p:sp>
          <p:nvSpPr>
            <p:cNvPr id="166" name="Freeform 225"/>
            <p:cNvSpPr>
              <a:spLocks/>
            </p:cNvSpPr>
            <p:nvPr/>
          </p:nvSpPr>
          <p:spPr bwMode="auto">
            <a:xfrm>
              <a:off x="7232650" y="2898775"/>
              <a:ext cx="26988" cy="23813"/>
            </a:xfrm>
            <a:custGeom>
              <a:avLst/>
              <a:gdLst/>
              <a:ahLst/>
              <a:cxnLst>
                <a:cxn ang="0">
                  <a:pos x="24" y="11"/>
                </a:cxn>
                <a:cxn ang="0">
                  <a:pos x="8" y="20"/>
                </a:cxn>
                <a:cxn ang="0">
                  <a:pos x="0" y="7"/>
                </a:cxn>
                <a:cxn ang="0">
                  <a:pos x="17" y="0"/>
                </a:cxn>
                <a:cxn ang="0">
                  <a:pos x="24" y="11"/>
                </a:cxn>
              </a:cxnLst>
              <a:rect l="0" t="0" r="r" b="b"/>
              <a:pathLst>
                <a:path w="24" h="20">
                  <a:moveTo>
                    <a:pt x="24" y="11"/>
                  </a:moveTo>
                  <a:lnTo>
                    <a:pt x="8" y="20"/>
                  </a:lnTo>
                  <a:lnTo>
                    <a:pt x="0" y="7"/>
                  </a:lnTo>
                  <a:lnTo>
                    <a:pt x="17" y="0"/>
                  </a:lnTo>
                  <a:lnTo>
                    <a:pt x="24" y="11"/>
                  </a:lnTo>
                  <a:close/>
                </a:path>
              </a:pathLst>
            </a:custGeom>
            <a:solidFill>
              <a:srgbClr val="339933"/>
            </a:solidFill>
            <a:ln w="9525">
              <a:noFill/>
              <a:round/>
              <a:headEnd/>
              <a:tailEnd/>
            </a:ln>
          </p:spPr>
          <p:txBody>
            <a:bodyPr/>
            <a:lstStyle/>
            <a:p>
              <a:endParaRPr lang="en-US" dirty="0"/>
            </a:p>
          </p:txBody>
        </p:sp>
        <p:sp>
          <p:nvSpPr>
            <p:cNvPr id="167" name="Freeform 226"/>
            <p:cNvSpPr>
              <a:spLocks/>
            </p:cNvSpPr>
            <p:nvPr/>
          </p:nvSpPr>
          <p:spPr bwMode="auto">
            <a:xfrm>
              <a:off x="7251700" y="2895600"/>
              <a:ext cx="7938" cy="19050"/>
            </a:xfrm>
            <a:custGeom>
              <a:avLst/>
              <a:gdLst/>
              <a:ahLst/>
              <a:cxnLst>
                <a:cxn ang="0">
                  <a:pos x="7" y="13"/>
                </a:cxn>
                <a:cxn ang="0">
                  <a:pos x="7" y="15"/>
                </a:cxn>
                <a:cxn ang="0">
                  <a:pos x="0" y="0"/>
                </a:cxn>
                <a:cxn ang="0">
                  <a:pos x="0" y="2"/>
                </a:cxn>
                <a:cxn ang="0">
                  <a:pos x="7" y="13"/>
                </a:cxn>
              </a:cxnLst>
              <a:rect l="0" t="0" r="r" b="b"/>
              <a:pathLst>
                <a:path w="7" h="15">
                  <a:moveTo>
                    <a:pt x="7" y="13"/>
                  </a:moveTo>
                  <a:lnTo>
                    <a:pt x="7" y="15"/>
                  </a:lnTo>
                  <a:lnTo>
                    <a:pt x="0" y="0"/>
                  </a:lnTo>
                  <a:lnTo>
                    <a:pt x="0" y="2"/>
                  </a:lnTo>
                  <a:lnTo>
                    <a:pt x="7" y="13"/>
                  </a:lnTo>
                  <a:close/>
                </a:path>
              </a:pathLst>
            </a:custGeom>
            <a:solidFill>
              <a:srgbClr val="339933"/>
            </a:solidFill>
            <a:ln w="9525">
              <a:noFill/>
              <a:round/>
              <a:headEnd/>
              <a:tailEnd/>
            </a:ln>
          </p:spPr>
          <p:txBody>
            <a:bodyPr/>
            <a:lstStyle/>
            <a:p>
              <a:endParaRPr lang="en-US" dirty="0"/>
            </a:p>
          </p:txBody>
        </p:sp>
        <p:sp>
          <p:nvSpPr>
            <p:cNvPr id="168" name="Freeform 227"/>
            <p:cNvSpPr>
              <a:spLocks/>
            </p:cNvSpPr>
            <p:nvPr/>
          </p:nvSpPr>
          <p:spPr bwMode="auto">
            <a:xfrm>
              <a:off x="7213600" y="2909888"/>
              <a:ext cx="26988" cy="26987"/>
            </a:xfrm>
            <a:custGeom>
              <a:avLst/>
              <a:gdLst/>
              <a:ahLst/>
              <a:cxnLst>
                <a:cxn ang="0">
                  <a:pos x="24" y="11"/>
                </a:cxn>
                <a:cxn ang="0">
                  <a:pos x="7" y="22"/>
                </a:cxn>
                <a:cxn ang="0">
                  <a:pos x="0" y="11"/>
                </a:cxn>
                <a:cxn ang="0">
                  <a:pos x="16" y="0"/>
                </a:cxn>
                <a:cxn ang="0">
                  <a:pos x="24" y="11"/>
                </a:cxn>
              </a:cxnLst>
              <a:rect l="0" t="0" r="r" b="b"/>
              <a:pathLst>
                <a:path w="24" h="22">
                  <a:moveTo>
                    <a:pt x="24" y="11"/>
                  </a:moveTo>
                  <a:lnTo>
                    <a:pt x="7" y="22"/>
                  </a:lnTo>
                  <a:lnTo>
                    <a:pt x="0" y="11"/>
                  </a:lnTo>
                  <a:lnTo>
                    <a:pt x="16" y="0"/>
                  </a:lnTo>
                  <a:lnTo>
                    <a:pt x="24" y="11"/>
                  </a:lnTo>
                  <a:close/>
                </a:path>
              </a:pathLst>
            </a:custGeom>
            <a:solidFill>
              <a:srgbClr val="339933"/>
            </a:solidFill>
            <a:ln w="9525">
              <a:noFill/>
              <a:round/>
              <a:headEnd/>
              <a:tailEnd/>
            </a:ln>
          </p:spPr>
          <p:txBody>
            <a:bodyPr/>
            <a:lstStyle/>
            <a:p>
              <a:endParaRPr lang="en-US" dirty="0"/>
            </a:p>
          </p:txBody>
        </p:sp>
        <p:sp>
          <p:nvSpPr>
            <p:cNvPr id="169" name="Freeform 228"/>
            <p:cNvSpPr>
              <a:spLocks/>
            </p:cNvSpPr>
            <p:nvPr/>
          </p:nvSpPr>
          <p:spPr bwMode="auto">
            <a:xfrm>
              <a:off x="7232650" y="2906713"/>
              <a:ext cx="7938" cy="15875"/>
            </a:xfrm>
            <a:custGeom>
              <a:avLst/>
              <a:gdLst/>
              <a:ahLst/>
              <a:cxnLst>
                <a:cxn ang="0">
                  <a:pos x="8" y="13"/>
                </a:cxn>
                <a:cxn ang="0">
                  <a:pos x="8" y="13"/>
                </a:cxn>
                <a:cxn ang="0">
                  <a:pos x="0" y="0"/>
                </a:cxn>
                <a:cxn ang="0">
                  <a:pos x="0" y="2"/>
                </a:cxn>
                <a:cxn ang="0">
                  <a:pos x="8" y="13"/>
                </a:cxn>
              </a:cxnLst>
              <a:rect l="0" t="0" r="r" b="b"/>
              <a:pathLst>
                <a:path w="8" h="13">
                  <a:moveTo>
                    <a:pt x="8" y="13"/>
                  </a:moveTo>
                  <a:lnTo>
                    <a:pt x="8" y="13"/>
                  </a:lnTo>
                  <a:lnTo>
                    <a:pt x="0" y="0"/>
                  </a:lnTo>
                  <a:lnTo>
                    <a:pt x="0" y="2"/>
                  </a:lnTo>
                  <a:lnTo>
                    <a:pt x="8" y="13"/>
                  </a:lnTo>
                  <a:close/>
                </a:path>
              </a:pathLst>
            </a:custGeom>
            <a:solidFill>
              <a:srgbClr val="339933"/>
            </a:solidFill>
            <a:ln w="9525">
              <a:noFill/>
              <a:round/>
              <a:headEnd/>
              <a:tailEnd/>
            </a:ln>
          </p:spPr>
          <p:txBody>
            <a:bodyPr/>
            <a:lstStyle/>
            <a:p>
              <a:endParaRPr lang="en-US" dirty="0"/>
            </a:p>
          </p:txBody>
        </p:sp>
        <p:sp>
          <p:nvSpPr>
            <p:cNvPr id="170" name="Freeform 229"/>
            <p:cNvSpPr>
              <a:spLocks/>
            </p:cNvSpPr>
            <p:nvPr/>
          </p:nvSpPr>
          <p:spPr bwMode="auto">
            <a:xfrm>
              <a:off x="7196138" y="2922588"/>
              <a:ext cx="28575" cy="26987"/>
            </a:xfrm>
            <a:custGeom>
              <a:avLst/>
              <a:gdLst/>
              <a:ahLst/>
              <a:cxnLst>
                <a:cxn ang="0">
                  <a:pos x="23" y="11"/>
                </a:cxn>
                <a:cxn ang="0">
                  <a:pos x="9" y="22"/>
                </a:cxn>
                <a:cxn ang="0">
                  <a:pos x="0" y="11"/>
                </a:cxn>
                <a:cxn ang="0">
                  <a:pos x="12" y="0"/>
                </a:cxn>
                <a:cxn ang="0">
                  <a:pos x="23" y="11"/>
                </a:cxn>
              </a:cxnLst>
              <a:rect l="0" t="0" r="r" b="b"/>
              <a:pathLst>
                <a:path w="23" h="22">
                  <a:moveTo>
                    <a:pt x="23" y="11"/>
                  </a:moveTo>
                  <a:lnTo>
                    <a:pt x="9" y="22"/>
                  </a:lnTo>
                  <a:lnTo>
                    <a:pt x="0" y="11"/>
                  </a:lnTo>
                  <a:lnTo>
                    <a:pt x="12" y="0"/>
                  </a:lnTo>
                  <a:lnTo>
                    <a:pt x="23" y="11"/>
                  </a:lnTo>
                  <a:close/>
                </a:path>
              </a:pathLst>
            </a:custGeom>
            <a:solidFill>
              <a:srgbClr val="339933"/>
            </a:solidFill>
            <a:ln w="9525">
              <a:noFill/>
              <a:round/>
              <a:headEnd/>
              <a:tailEnd/>
            </a:ln>
          </p:spPr>
          <p:txBody>
            <a:bodyPr/>
            <a:lstStyle/>
            <a:p>
              <a:endParaRPr lang="en-US" dirty="0"/>
            </a:p>
          </p:txBody>
        </p:sp>
        <p:sp>
          <p:nvSpPr>
            <p:cNvPr id="171" name="Freeform 230"/>
            <p:cNvSpPr>
              <a:spLocks/>
            </p:cNvSpPr>
            <p:nvPr/>
          </p:nvSpPr>
          <p:spPr bwMode="auto">
            <a:xfrm>
              <a:off x="7210425" y="2922588"/>
              <a:ext cx="14288" cy="14287"/>
            </a:xfrm>
            <a:custGeom>
              <a:avLst/>
              <a:gdLst/>
              <a:ahLst/>
              <a:cxnLst>
                <a:cxn ang="0">
                  <a:pos x="11" y="11"/>
                </a:cxn>
                <a:cxn ang="0">
                  <a:pos x="9" y="11"/>
                </a:cxn>
                <a:cxn ang="0">
                  <a:pos x="2" y="0"/>
                </a:cxn>
                <a:cxn ang="0">
                  <a:pos x="0" y="0"/>
                </a:cxn>
                <a:cxn ang="0">
                  <a:pos x="11" y="11"/>
                </a:cxn>
              </a:cxnLst>
              <a:rect l="0" t="0" r="r" b="b"/>
              <a:pathLst>
                <a:path w="11" h="11">
                  <a:moveTo>
                    <a:pt x="11" y="11"/>
                  </a:moveTo>
                  <a:lnTo>
                    <a:pt x="9" y="11"/>
                  </a:lnTo>
                  <a:lnTo>
                    <a:pt x="2" y="0"/>
                  </a:lnTo>
                  <a:lnTo>
                    <a:pt x="0" y="0"/>
                  </a:lnTo>
                  <a:lnTo>
                    <a:pt x="11" y="11"/>
                  </a:lnTo>
                  <a:close/>
                </a:path>
              </a:pathLst>
            </a:custGeom>
            <a:solidFill>
              <a:srgbClr val="339933"/>
            </a:solidFill>
            <a:ln w="9525">
              <a:noFill/>
              <a:round/>
              <a:headEnd/>
              <a:tailEnd/>
            </a:ln>
          </p:spPr>
          <p:txBody>
            <a:bodyPr/>
            <a:lstStyle/>
            <a:p>
              <a:endParaRPr lang="en-US" dirty="0"/>
            </a:p>
          </p:txBody>
        </p:sp>
        <p:sp>
          <p:nvSpPr>
            <p:cNvPr id="172" name="Freeform 231"/>
            <p:cNvSpPr>
              <a:spLocks/>
            </p:cNvSpPr>
            <p:nvPr/>
          </p:nvSpPr>
          <p:spPr bwMode="auto">
            <a:xfrm>
              <a:off x="7165975" y="2965450"/>
              <a:ext cx="22225" cy="20638"/>
            </a:xfrm>
            <a:custGeom>
              <a:avLst/>
              <a:gdLst/>
              <a:ahLst/>
              <a:cxnLst>
                <a:cxn ang="0">
                  <a:pos x="18" y="9"/>
                </a:cxn>
                <a:cxn ang="0">
                  <a:pos x="11" y="16"/>
                </a:cxn>
                <a:cxn ang="0">
                  <a:pos x="0" y="7"/>
                </a:cxn>
                <a:cxn ang="0">
                  <a:pos x="5" y="0"/>
                </a:cxn>
                <a:cxn ang="0">
                  <a:pos x="18" y="9"/>
                </a:cxn>
              </a:cxnLst>
              <a:rect l="0" t="0" r="r" b="b"/>
              <a:pathLst>
                <a:path w="18" h="16">
                  <a:moveTo>
                    <a:pt x="18" y="9"/>
                  </a:moveTo>
                  <a:lnTo>
                    <a:pt x="11" y="16"/>
                  </a:lnTo>
                  <a:lnTo>
                    <a:pt x="0" y="7"/>
                  </a:lnTo>
                  <a:lnTo>
                    <a:pt x="5" y="0"/>
                  </a:lnTo>
                  <a:lnTo>
                    <a:pt x="18" y="9"/>
                  </a:lnTo>
                  <a:close/>
                </a:path>
              </a:pathLst>
            </a:custGeom>
            <a:solidFill>
              <a:srgbClr val="339933"/>
            </a:solidFill>
            <a:ln w="9525">
              <a:noFill/>
              <a:round/>
              <a:headEnd/>
              <a:tailEnd/>
            </a:ln>
          </p:spPr>
          <p:txBody>
            <a:bodyPr/>
            <a:lstStyle/>
            <a:p>
              <a:endParaRPr lang="en-US" dirty="0"/>
            </a:p>
          </p:txBody>
        </p:sp>
        <p:sp>
          <p:nvSpPr>
            <p:cNvPr id="173" name="Freeform 232"/>
            <p:cNvSpPr>
              <a:spLocks/>
            </p:cNvSpPr>
            <p:nvPr/>
          </p:nvSpPr>
          <p:spPr bwMode="auto">
            <a:xfrm>
              <a:off x="7151688" y="2974975"/>
              <a:ext cx="26987" cy="31750"/>
            </a:xfrm>
            <a:custGeom>
              <a:avLst/>
              <a:gdLst/>
              <a:ahLst/>
              <a:cxnLst>
                <a:cxn ang="0">
                  <a:pos x="24" y="11"/>
                </a:cxn>
                <a:cxn ang="0">
                  <a:pos x="11" y="26"/>
                </a:cxn>
                <a:cxn ang="0">
                  <a:pos x="0" y="15"/>
                </a:cxn>
                <a:cxn ang="0">
                  <a:pos x="13" y="0"/>
                </a:cxn>
                <a:cxn ang="0">
                  <a:pos x="24" y="11"/>
                </a:cxn>
              </a:cxnLst>
              <a:rect l="0" t="0" r="r" b="b"/>
              <a:pathLst>
                <a:path w="24" h="26">
                  <a:moveTo>
                    <a:pt x="24" y="11"/>
                  </a:moveTo>
                  <a:lnTo>
                    <a:pt x="11" y="26"/>
                  </a:lnTo>
                  <a:lnTo>
                    <a:pt x="0" y="15"/>
                  </a:lnTo>
                  <a:lnTo>
                    <a:pt x="13" y="0"/>
                  </a:lnTo>
                  <a:lnTo>
                    <a:pt x="24" y="11"/>
                  </a:lnTo>
                  <a:close/>
                </a:path>
              </a:pathLst>
            </a:custGeom>
            <a:solidFill>
              <a:srgbClr val="339933"/>
            </a:solidFill>
            <a:ln w="9525">
              <a:noFill/>
              <a:round/>
              <a:headEnd/>
              <a:tailEnd/>
            </a:ln>
          </p:spPr>
          <p:txBody>
            <a:bodyPr/>
            <a:lstStyle/>
            <a:p>
              <a:endParaRPr lang="en-US" dirty="0"/>
            </a:p>
          </p:txBody>
        </p:sp>
        <p:sp>
          <p:nvSpPr>
            <p:cNvPr id="174" name="Freeform 233"/>
            <p:cNvSpPr>
              <a:spLocks/>
            </p:cNvSpPr>
            <p:nvPr/>
          </p:nvSpPr>
          <p:spPr bwMode="auto">
            <a:xfrm>
              <a:off x="7165975" y="2974975"/>
              <a:ext cx="12700" cy="12700"/>
            </a:xfrm>
            <a:custGeom>
              <a:avLst/>
              <a:gdLst/>
              <a:ahLst/>
              <a:cxnLst>
                <a:cxn ang="0">
                  <a:pos x="11" y="11"/>
                </a:cxn>
                <a:cxn ang="0">
                  <a:pos x="11" y="9"/>
                </a:cxn>
                <a:cxn ang="0">
                  <a:pos x="0" y="0"/>
                </a:cxn>
                <a:cxn ang="0">
                  <a:pos x="0" y="0"/>
                </a:cxn>
                <a:cxn ang="0">
                  <a:pos x="11" y="11"/>
                </a:cxn>
              </a:cxnLst>
              <a:rect l="0" t="0" r="r" b="b"/>
              <a:pathLst>
                <a:path w="11" h="11">
                  <a:moveTo>
                    <a:pt x="11" y="11"/>
                  </a:moveTo>
                  <a:lnTo>
                    <a:pt x="11" y="9"/>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175" name="Freeform 234"/>
            <p:cNvSpPr>
              <a:spLocks/>
            </p:cNvSpPr>
            <p:nvPr/>
          </p:nvSpPr>
          <p:spPr bwMode="auto">
            <a:xfrm>
              <a:off x="7140575" y="2995613"/>
              <a:ext cx="25400" cy="30162"/>
            </a:xfrm>
            <a:custGeom>
              <a:avLst/>
              <a:gdLst/>
              <a:ahLst/>
              <a:cxnLst>
                <a:cxn ang="0">
                  <a:pos x="22" y="7"/>
                </a:cxn>
                <a:cxn ang="0">
                  <a:pos x="13" y="23"/>
                </a:cxn>
                <a:cxn ang="0">
                  <a:pos x="0" y="18"/>
                </a:cxn>
                <a:cxn ang="0">
                  <a:pos x="7" y="0"/>
                </a:cxn>
                <a:cxn ang="0">
                  <a:pos x="22" y="7"/>
                </a:cxn>
              </a:cxnLst>
              <a:rect l="0" t="0" r="r" b="b"/>
              <a:pathLst>
                <a:path w="22" h="23">
                  <a:moveTo>
                    <a:pt x="22" y="7"/>
                  </a:moveTo>
                  <a:lnTo>
                    <a:pt x="13" y="23"/>
                  </a:lnTo>
                  <a:lnTo>
                    <a:pt x="0" y="18"/>
                  </a:lnTo>
                  <a:lnTo>
                    <a:pt x="7" y="0"/>
                  </a:lnTo>
                  <a:lnTo>
                    <a:pt x="22" y="7"/>
                  </a:lnTo>
                  <a:close/>
                </a:path>
              </a:pathLst>
            </a:custGeom>
            <a:solidFill>
              <a:srgbClr val="339933"/>
            </a:solidFill>
            <a:ln w="9525">
              <a:noFill/>
              <a:round/>
              <a:headEnd/>
              <a:tailEnd/>
            </a:ln>
          </p:spPr>
          <p:txBody>
            <a:bodyPr/>
            <a:lstStyle/>
            <a:p>
              <a:endParaRPr lang="en-US" dirty="0"/>
            </a:p>
          </p:txBody>
        </p:sp>
        <p:sp>
          <p:nvSpPr>
            <p:cNvPr id="176" name="Freeform 235"/>
            <p:cNvSpPr>
              <a:spLocks/>
            </p:cNvSpPr>
            <p:nvPr/>
          </p:nvSpPr>
          <p:spPr bwMode="auto">
            <a:xfrm>
              <a:off x="7150100" y="2994025"/>
              <a:ext cx="15875" cy="12700"/>
            </a:xfrm>
            <a:custGeom>
              <a:avLst/>
              <a:gdLst/>
              <a:ahLst/>
              <a:cxnLst>
                <a:cxn ang="0">
                  <a:pos x="15" y="9"/>
                </a:cxn>
                <a:cxn ang="0">
                  <a:pos x="13" y="11"/>
                </a:cxn>
                <a:cxn ang="0">
                  <a:pos x="2" y="0"/>
                </a:cxn>
                <a:cxn ang="0">
                  <a:pos x="0" y="2"/>
                </a:cxn>
                <a:cxn ang="0">
                  <a:pos x="15" y="9"/>
                </a:cxn>
              </a:cxnLst>
              <a:rect l="0" t="0" r="r" b="b"/>
              <a:pathLst>
                <a:path w="15" h="11">
                  <a:moveTo>
                    <a:pt x="15" y="9"/>
                  </a:moveTo>
                  <a:lnTo>
                    <a:pt x="13" y="11"/>
                  </a:lnTo>
                  <a:lnTo>
                    <a:pt x="2" y="0"/>
                  </a:lnTo>
                  <a:lnTo>
                    <a:pt x="0" y="2"/>
                  </a:lnTo>
                  <a:lnTo>
                    <a:pt x="15" y="9"/>
                  </a:lnTo>
                  <a:close/>
                </a:path>
              </a:pathLst>
            </a:custGeom>
            <a:solidFill>
              <a:srgbClr val="339933"/>
            </a:solidFill>
            <a:ln w="9525">
              <a:noFill/>
              <a:round/>
              <a:headEnd/>
              <a:tailEnd/>
            </a:ln>
          </p:spPr>
          <p:txBody>
            <a:bodyPr/>
            <a:lstStyle/>
            <a:p>
              <a:endParaRPr lang="en-US" dirty="0"/>
            </a:p>
          </p:txBody>
        </p:sp>
        <p:sp>
          <p:nvSpPr>
            <p:cNvPr id="177" name="Freeform 236"/>
            <p:cNvSpPr>
              <a:spLocks/>
            </p:cNvSpPr>
            <p:nvPr/>
          </p:nvSpPr>
          <p:spPr bwMode="auto">
            <a:xfrm>
              <a:off x="7126288" y="3017838"/>
              <a:ext cx="25400" cy="31750"/>
            </a:xfrm>
            <a:custGeom>
              <a:avLst/>
              <a:gdLst/>
              <a:ahLst/>
              <a:cxnLst>
                <a:cxn ang="0">
                  <a:pos x="22" y="7"/>
                </a:cxn>
                <a:cxn ang="0">
                  <a:pos x="13" y="25"/>
                </a:cxn>
                <a:cxn ang="0">
                  <a:pos x="0" y="18"/>
                </a:cxn>
                <a:cxn ang="0">
                  <a:pos x="11" y="0"/>
                </a:cxn>
                <a:cxn ang="0">
                  <a:pos x="22" y="7"/>
                </a:cxn>
              </a:cxnLst>
              <a:rect l="0" t="0" r="r" b="b"/>
              <a:pathLst>
                <a:path w="22" h="25">
                  <a:moveTo>
                    <a:pt x="22" y="7"/>
                  </a:moveTo>
                  <a:lnTo>
                    <a:pt x="13" y="25"/>
                  </a:lnTo>
                  <a:lnTo>
                    <a:pt x="0" y="18"/>
                  </a:lnTo>
                  <a:lnTo>
                    <a:pt x="11" y="0"/>
                  </a:lnTo>
                  <a:lnTo>
                    <a:pt x="22" y="7"/>
                  </a:lnTo>
                  <a:close/>
                </a:path>
              </a:pathLst>
            </a:custGeom>
            <a:solidFill>
              <a:srgbClr val="339933"/>
            </a:solidFill>
            <a:ln w="9525">
              <a:noFill/>
              <a:round/>
              <a:headEnd/>
              <a:tailEnd/>
            </a:ln>
          </p:spPr>
          <p:txBody>
            <a:bodyPr/>
            <a:lstStyle/>
            <a:p>
              <a:endParaRPr lang="en-US" dirty="0"/>
            </a:p>
          </p:txBody>
        </p:sp>
        <p:sp>
          <p:nvSpPr>
            <p:cNvPr id="178" name="Freeform 237"/>
            <p:cNvSpPr>
              <a:spLocks/>
            </p:cNvSpPr>
            <p:nvPr/>
          </p:nvSpPr>
          <p:spPr bwMode="auto">
            <a:xfrm>
              <a:off x="7140575" y="3017838"/>
              <a:ext cx="14288" cy="9525"/>
            </a:xfrm>
            <a:custGeom>
              <a:avLst/>
              <a:gdLst/>
              <a:ahLst/>
              <a:cxnLst>
                <a:cxn ang="0">
                  <a:pos x="11" y="7"/>
                </a:cxn>
                <a:cxn ang="0">
                  <a:pos x="13" y="5"/>
                </a:cxn>
                <a:cxn ang="0">
                  <a:pos x="0" y="0"/>
                </a:cxn>
                <a:cxn ang="0">
                  <a:pos x="0" y="0"/>
                </a:cxn>
                <a:cxn ang="0">
                  <a:pos x="11" y="7"/>
                </a:cxn>
              </a:cxnLst>
              <a:rect l="0" t="0" r="r" b="b"/>
              <a:pathLst>
                <a:path w="13" h="7">
                  <a:moveTo>
                    <a:pt x="11" y="7"/>
                  </a:moveTo>
                  <a:lnTo>
                    <a:pt x="13" y="5"/>
                  </a:lnTo>
                  <a:lnTo>
                    <a:pt x="0" y="0"/>
                  </a:lnTo>
                  <a:lnTo>
                    <a:pt x="0" y="0"/>
                  </a:lnTo>
                  <a:lnTo>
                    <a:pt x="11" y="7"/>
                  </a:lnTo>
                  <a:close/>
                </a:path>
              </a:pathLst>
            </a:custGeom>
            <a:solidFill>
              <a:srgbClr val="339933"/>
            </a:solidFill>
            <a:ln w="9525">
              <a:noFill/>
              <a:round/>
              <a:headEnd/>
              <a:tailEnd/>
            </a:ln>
          </p:spPr>
          <p:txBody>
            <a:bodyPr/>
            <a:lstStyle/>
            <a:p>
              <a:endParaRPr lang="en-US" dirty="0"/>
            </a:p>
          </p:txBody>
        </p:sp>
        <p:sp>
          <p:nvSpPr>
            <p:cNvPr id="179" name="Freeform 238"/>
            <p:cNvSpPr>
              <a:spLocks/>
            </p:cNvSpPr>
            <p:nvPr/>
          </p:nvSpPr>
          <p:spPr bwMode="auto">
            <a:xfrm>
              <a:off x="7126288" y="3043238"/>
              <a:ext cx="17462" cy="9525"/>
            </a:xfrm>
            <a:custGeom>
              <a:avLst/>
              <a:gdLst/>
              <a:ahLst/>
              <a:cxnLst>
                <a:cxn ang="0">
                  <a:pos x="14" y="4"/>
                </a:cxn>
                <a:cxn ang="0">
                  <a:pos x="12" y="8"/>
                </a:cxn>
                <a:cxn ang="0">
                  <a:pos x="0" y="2"/>
                </a:cxn>
                <a:cxn ang="0">
                  <a:pos x="0" y="0"/>
                </a:cxn>
                <a:cxn ang="0">
                  <a:pos x="14" y="4"/>
                </a:cxn>
              </a:cxnLst>
              <a:rect l="0" t="0" r="r" b="b"/>
              <a:pathLst>
                <a:path w="14" h="8">
                  <a:moveTo>
                    <a:pt x="14" y="4"/>
                  </a:moveTo>
                  <a:lnTo>
                    <a:pt x="12" y="8"/>
                  </a:lnTo>
                  <a:lnTo>
                    <a:pt x="0" y="2"/>
                  </a:lnTo>
                  <a:lnTo>
                    <a:pt x="0" y="0"/>
                  </a:lnTo>
                  <a:lnTo>
                    <a:pt x="14" y="4"/>
                  </a:lnTo>
                  <a:close/>
                </a:path>
              </a:pathLst>
            </a:custGeom>
            <a:solidFill>
              <a:srgbClr val="339933"/>
            </a:solidFill>
            <a:ln w="9525">
              <a:noFill/>
              <a:round/>
              <a:headEnd/>
              <a:tailEnd/>
            </a:ln>
          </p:spPr>
          <p:txBody>
            <a:bodyPr/>
            <a:lstStyle/>
            <a:p>
              <a:endParaRPr lang="en-US" dirty="0"/>
            </a:p>
          </p:txBody>
        </p:sp>
        <p:sp>
          <p:nvSpPr>
            <p:cNvPr id="180" name="Freeform 239"/>
            <p:cNvSpPr>
              <a:spLocks/>
            </p:cNvSpPr>
            <p:nvPr/>
          </p:nvSpPr>
          <p:spPr bwMode="auto">
            <a:xfrm>
              <a:off x="7126288" y="3041650"/>
              <a:ext cx="17462" cy="7938"/>
            </a:xfrm>
            <a:custGeom>
              <a:avLst/>
              <a:gdLst/>
              <a:ahLst/>
              <a:cxnLst>
                <a:cxn ang="0">
                  <a:pos x="14" y="5"/>
                </a:cxn>
                <a:cxn ang="0">
                  <a:pos x="14" y="7"/>
                </a:cxn>
                <a:cxn ang="0">
                  <a:pos x="1" y="0"/>
                </a:cxn>
                <a:cxn ang="0">
                  <a:pos x="0" y="1"/>
                </a:cxn>
                <a:cxn ang="0">
                  <a:pos x="14" y="5"/>
                </a:cxn>
              </a:cxnLst>
              <a:rect l="0" t="0" r="r" b="b"/>
              <a:pathLst>
                <a:path w="14" h="7">
                  <a:moveTo>
                    <a:pt x="14" y="5"/>
                  </a:moveTo>
                  <a:lnTo>
                    <a:pt x="14" y="7"/>
                  </a:lnTo>
                  <a:lnTo>
                    <a:pt x="1" y="0"/>
                  </a:lnTo>
                  <a:lnTo>
                    <a:pt x="0" y="1"/>
                  </a:lnTo>
                  <a:lnTo>
                    <a:pt x="14" y="5"/>
                  </a:lnTo>
                  <a:close/>
                </a:path>
              </a:pathLst>
            </a:custGeom>
            <a:solidFill>
              <a:srgbClr val="339933"/>
            </a:solidFill>
            <a:ln w="9525">
              <a:noFill/>
              <a:round/>
              <a:headEnd/>
              <a:tailEnd/>
            </a:ln>
          </p:spPr>
          <p:txBody>
            <a:bodyPr/>
            <a:lstStyle/>
            <a:p>
              <a:endParaRPr lang="en-US" dirty="0"/>
            </a:p>
          </p:txBody>
        </p:sp>
        <p:sp>
          <p:nvSpPr>
            <p:cNvPr id="181" name="Freeform 240"/>
            <p:cNvSpPr>
              <a:spLocks/>
            </p:cNvSpPr>
            <p:nvPr/>
          </p:nvSpPr>
          <p:spPr bwMode="auto">
            <a:xfrm>
              <a:off x="7110413" y="3081338"/>
              <a:ext cx="19050" cy="9525"/>
            </a:xfrm>
            <a:custGeom>
              <a:avLst/>
              <a:gdLst/>
              <a:ahLst/>
              <a:cxnLst>
                <a:cxn ang="0">
                  <a:pos x="16" y="4"/>
                </a:cxn>
                <a:cxn ang="0">
                  <a:pos x="14" y="9"/>
                </a:cxn>
                <a:cxn ang="0">
                  <a:pos x="0" y="5"/>
                </a:cxn>
                <a:cxn ang="0">
                  <a:pos x="2" y="0"/>
                </a:cxn>
                <a:cxn ang="0">
                  <a:pos x="16" y="4"/>
                </a:cxn>
              </a:cxnLst>
              <a:rect l="0" t="0" r="r" b="b"/>
              <a:pathLst>
                <a:path w="16" h="9">
                  <a:moveTo>
                    <a:pt x="16" y="4"/>
                  </a:moveTo>
                  <a:lnTo>
                    <a:pt x="14" y="9"/>
                  </a:lnTo>
                  <a:lnTo>
                    <a:pt x="0" y="5"/>
                  </a:lnTo>
                  <a:lnTo>
                    <a:pt x="2" y="0"/>
                  </a:lnTo>
                  <a:lnTo>
                    <a:pt x="16" y="4"/>
                  </a:lnTo>
                  <a:close/>
                </a:path>
              </a:pathLst>
            </a:custGeom>
            <a:solidFill>
              <a:srgbClr val="339933"/>
            </a:solidFill>
            <a:ln w="9525">
              <a:noFill/>
              <a:round/>
              <a:headEnd/>
              <a:tailEnd/>
            </a:ln>
          </p:spPr>
          <p:txBody>
            <a:bodyPr/>
            <a:lstStyle/>
            <a:p>
              <a:endParaRPr lang="en-US" dirty="0"/>
            </a:p>
          </p:txBody>
        </p:sp>
        <p:sp>
          <p:nvSpPr>
            <p:cNvPr id="182" name="Freeform 241"/>
            <p:cNvSpPr>
              <a:spLocks/>
            </p:cNvSpPr>
            <p:nvPr/>
          </p:nvSpPr>
          <p:spPr bwMode="auto">
            <a:xfrm>
              <a:off x="7105650" y="3089275"/>
              <a:ext cx="20638" cy="28575"/>
            </a:xfrm>
            <a:custGeom>
              <a:avLst/>
              <a:gdLst/>
              <a:ahLst/>
              <a:cxnLst>
                <a:cxn ang="0">
                  <a:pos x="19" y="4"/>
                </a:cxn>
                <a:cxn ang="0">
                  <a:pos x="14" y="22"/>
                </a:cxn>
                <a:cxn ang="0">
                  <a:pos x="0" y="18"/>
                </a:cxn>
                <a:cxn ang="0">
                  <a:pos x="5" y="0"/>
                </a:cxn>
                <a:cxn ang="0">
                  <a:pos x="19" y="4"/>
                </a:cxn>
              </a:cxnLst>
              <a:rect l="0" t="0" r="r" b="b"/>
              <a:pathLst>
                <a:path w="19" h="22">
                  <a:moveTo>
                    <a:pt x="19" y="4"/>
                  </a:moveTo>
                  <a:lnTo>
                    <a:pt x="14" y="22"/>
                  </a:lnTo>
                  <a:lnTo>
                    <a:pt x="0" y="18"/>
                  </a:lnTo>
                  <a:lnTo>
                    <a:pt x="5" y="0"/>
                  </a:lnTo>
                  <a:lnTo>
                    <a:pt x="19" y="4"/>
                  </a:lnTo>
                  <a:close/>
                </a:path>
              </a:pathLst>
            </a:custGeom>
            <a:solidFill>
              <a:srgbClr val="339933"/>
            </a:solidFill>
            <a:ln w="9525">
              <a:noFill/>
              <a:round/>
              <a:headEnd/>
              <a:tailEnd/>
            </a:ln>
          </p:spPr>
          <p:txBody>
            <a:bodyPr/>
            <a:lstStyle/>
            <a:p>
              <a:endParaRPr lang="en-US" dirty="0"/>
            </a:p>
          </p:txBody>
        </p:sp>
        <p:sp>
          <p:nvSpPr>
            <p:cNvPr id="183" name="Freeform 242"/>
            <p:cNvSpPr>
              <a:spLocks/>
            </p:cNvSpPr>
            <p:nvPr/>
          </p:nvSpPr>
          <p:spPr bwMode="auto">
            <a:xfrm>
              <a:off x="7110413" y="3087688"/>
              <a:ext cx="15875" cy="6350"/>
            </a:xfrm>
            <a:custGeom>
              <a:avLst/>
              <a:gdLst/>
              <a:ahLst/>
              <a:cxnLst>
                <a:cxn ang="0">
                  <a:pos x="14" y="6"/>
                </a:cxn>
                <a:cxn ang="0">
                  <a:pos x="14" y="4"/>
                </a:cxn>
                <a:cxn ang="0">
                  <a:pos x="0" y="0"/>
                </a:cxn>
                <a:cxn ang="0">
                  <a:pos x="0" y="2"/>
                </a:cxn>
                <a:cxn ang="0">
                  <a:pos x="14" y="6"/>
                </a:cxn>
              </a:cxnLst>
              <a:rect l="0" t="0" r="r" b="b"/>
              <a:pathLst>
                <a:path w="14" h="6">
                  <a:moveTo>
                    <a:pt x="14" y="6"/>
                  </a:moveTo>
                  <a:lnTo>
                    <a:pt x="14" y="4"/>
                  </a:lnTo>
                  <a:lnTo>
                    <a:pt x="0" y="0"/>
                  </a:lnTo>
                  <a:lnTo>
                    <a:pt x="0" y="2"/>
                  </a:lnTo>
                  <a:lnTo>
                    <a:pt x="14" y="6"/>
                  </a:lnTo>
                  <a:close/>
                </a:path>
              </a:pathLst>
            </a:custGeom>
            <a:solidFill>
              <a:srgbClr val="339933"/>
            </a:solidFill>
            <a:ln w="9525">
              <a:noFill/>
              <a:round/>
              <a:headEnd/>
              <a:tailEnd/>
            </a:ln>
          </p:spPr>
          <p:txBody>
            <a:bodyPr/>
            <a:lstStyle/>
            <a:p>
              <a:endParaRPr lang="en-US" dirty="0"/>
            </a:p>
          </p:txBody>
        </p:sp>
        <p:sp>
          <p:nvSpPr>
            <p:cNvPr id="184" name="Freeform 243"/>
            <p:cNvSpPr>
              <a:spLocks/>
            </p:cNvSpPr>
            <p:nvPr/>
          </p:nvSpPr>
          <p:spPr bwMode="auto">
            <a:xfrm>
              <a:off x="7102475" y="3114675"/>
              <a:ext cx="19050" cy="26988"/>
            </a:xfrm>
            <a:custGeom>
              <a:avLst/>
              <a:gdLst/>
              <a:ahLst/>
              <a:cxnLst>
                <a:cxn ang="0">
                  <a:pos x="18" y="4"/>
                </a:cxn>
                <a:cxn ang="0">
                  <a:pos x="14" y="22"/>
                </a:cxn>
                <a:cxn ang="0">
                  <a:pos x="0" y="20"/>
                </a:cxn>
                <a:cxn ang="0">
                  <a:pos x="4" y="0"/>
                </a:cxn>
                <a:cxn ang="0">
                  <a:pos x="18" y="4"/>
                </a:cxn>
              </a:cxnLst>
              <a:rect l="0" t="0" r="r" b="b"/>
              <a:pathLst>
                <a:path w="18" h="22">
                  <a:moveTo>
                    <a:pt x="18" y="4"/>
                  </a:moveTo>
                  <a:lnTo>
                    <a:pt x="14" y="22"/>
                  </a:lnTo>
                  <a:lnTo>
                    <a:pt x="0" y="20"/>
                  </a:lnTo>
                  <a:lnTo>
                    <a:pt x="4" y="0"/>
                  </a:lnTo>
                  <a:lnTo>
                    <a:pt x="18" y="4"/>
                  </a:lnTo>
                  <a:close/>
                </a:path>
              </a:pathLst>
            </a:custGeom>
            <a:solidFill>
              <a:srgbClr val="339933"/>
            </a:solidFill>
            <a:ln w="9525">
              <a:noFill/>
              <a:round/>
              <a:headEnd/>
              <a:tailEnd/>
            </a:ln>
          </p:spPr>
          <p:txBody>
            <a:bodyPr/>
            <a:lstStyle/>
            <a:p>
              <a:endParaRPr lang="en-US" dirty="0"/>
            </a:p>
          </p:txBody>
        </p:sp>
        <p:sp>
          <p:nvSpPr>
            <p:cNvPr id="185" name="Freeform 244"/>
            <p:cNvSpPr>
              <a:spLocks/>
            </p:cNvSpPr>
            <p:nvPr/>
          </p:nvSpPr>
          <p:spPr bwMode="auto">
            <a:xfrm>
              <a:off x="7105650" y="3111500"/>
              <a:ext cx="15875" cy="9525"/>
            </a:xfrm>
            <a:custGeom>
              <a:avLst/>
              <a:gdLst/>
              <a:ahLst/>
              <a:cxnLst>
                <a:cxn ang="0">
                  <a:pos x="14" y="6"/>
                </a:cxn>
                <a:cxn ang="0">
                  <a:pos x="14" y="4"/>
                </a:cxn>
                <a:cxn ang="0">
                  <a:pos x="0" y="0"/>
                </a:cxn>
                <a:cxn ang="0">
                  <a:pos x="0" y="2"/>
                </a:cxn>
                <a:cxn ang="0">
                  <a:pos x="14" y="6"/>
                </a:cxn>
              </a:cxnLst>
              <a:rect l="0" t="0" r="r" b="b"/>
              <a:pathLst>
                <a:path w="14" h="6">
                  <a:moveTo>
                    <a:pt x="14" y="6"/>
                  </a:moveTo>
                  <a:lnTo>
                    <a:pt x="14" y="4"/>
                  </a:lnTo>
                  <a:lnTo>
                    <a:pt x="0" y="0"/>
                  </a:lnTo>
                  <a:lnTo>
                    <a:pt x="0" y="2"/>
                  </a:lnTo>
                  <a:lnTo>
                    <a:pt x="14" y="6"/>
                  </a:lnTo>
                  <a:close/>
                </a:path>
              </a:pathLst>
            </a:custGeom>
            <a:solidFill>
              <a:srgbClr val="339933"/>
            </a:solidFill>
            <a:ln w="9525">
              <a:noFill/>
              <a:round/>
              <a:headEnd/>
              <a:tailEnd/>
            </a:ln>
          </p:spPr>
          <p:txBody>
            <a:bodyPr/>
            <a:lstStyle/>
            <a:p>
              <a:endParaRPr lang="en-US" dirty="0"/>
            </a:p>
          </p:txBody>
        </p:sp>
        <p:sp>
          <p:nvSpPr>
            <p:cNvPr id="186" name="Freeform 245"/>
            <p:cNvSpPr>
              <a:spLocks/>
            </p:cNvSpPr>
            <p:nvPr/>
          </p:nvSpPr>
          <p:spPr bwMode="auto">
            <a:xfrm>
              <a:off x="7099300" y="3141663"/>
              <a:ext cx="17463" cy="26987"/>
            </a:xfrm>
            <a:custGeom>
              <a:avLst/>
              <a:gdLst/>
              <a:ahLst/>
              <a:cxnLst>
                <a:cxn ang="0">
                  <a:pos x="16" y="0"/>
                </a:cxn>
                <a:cxn ang="0">
                  <a:pos x="15" y="20"/>
                </a:cxn>
                <a:cxn ang="0">
                  <a:pos x="0" y="18"/>
                </a:cxn>
                <a:cxn ang="0">
                  <a:pos x="2" y="0"/>
                </a:cxn>
                <a:cxn ang="0">
                  <a:pos x="16" y="0"/>
                </a:cxn>
              </a:cxnLst>
              <a:rect l="0" t="0" r="r" b="b"/>
              <a:pathLst>
                <a:path w="16" h="20">
                  <a:moveTo>
                    <a:pt x="16" y="0"/>
                  </a:moveTo>
                  <a:lnTo>
                    <a:pt x="15" y="20"/>
                  </a:lnTo>
                  <a:lnTo>
                    <a:pt x="0" y="18"/>
                  </a:lnTo>
                  <a:lnTo>
                    <a:pt x="2" y="0"/>
                  </a:lnTo>
                  <a:lnTo>
                    <a:pt x="16" y="0"/>
                  </a:lnTo>
                  <a:close/>
                </a:path>
              </a:pathLst>
            </a:custGeom>
            <a:solidFill>
              <a:srgbClr val="339933"/>
            </a:solidFill>
            <a:ln w="9525">
              <a:noFill/>
              <a:round/>
              <a:headEnd/>
              <a:tailEnd/>
            </a:ln>
          </p:spPr>
          <p:txBody>
            <a:bodyPr/>
            <a:lstStyle/>
            <a:p>
              <a:endParaRPr lang="en-US" dirty="0"/>
            </a:p>
          </p:txBody>
        </p:sp>
        <p:sp>
          <p:nvSpPr>
            <p:cNvPr id="187" name="Freeform 246"/>
            <p:cNvSpPr>
              <a:spLocks/>
            </p:cNvSpPr>
            <p:nvPr/>
          </p:nvSpPr>
          <p:spPr bwMode="auto">
            <a:xfrm>
              <a:off x="7102475" y="3138488"/>
              <a:ext cx="14288" cy="3175"/>
            </a:xfrm>
            <a:custGeom>
              <a:avLst/>
              <a:gdLst/>
              <a:ahLst/>
              <a:cxnLst>
                <a:cxn ang="0">
                  <a:pos x="14" y="2"/>
                </a:cxn>
                <a:cxn ang="0">
                  <a:pos x="14" y="2"/>
                </a:cxn>
                <a:cxn ang="0">
                  <a:pos x="0" y="0"/>
                </a:cxn>
                <a:cxn ang="0">
                  <a:pos x="0" y="2"/>
                </a:cxn>
                <a:cxn ang="0">
                  <a:pos x="14" y="2"/>
                </a:cxn>
              </a:cxnLst>
              <a:rect l="0" t="0" r="r" b="b"/>
              <a:pathLst>
                <a:path w="14" h="2">
                  <a:moveTo>
                    <a:pt x="14" y="2"/>
                  </a:moveTo>
                  <a:lnTo>
                    <a:pt x="14" y="2"/>
                  </a:lnTo>
                  <a:lnTo>
                    <a:pt x="0" y="0"/>
                  </a:lnTo>
                  <a:lnTo>
                    <a:pt x="0" y="2"/>
                  </a:lnTo>
                  <a:lnTo>
                    <a:pt x="14" y="2"/>
                  </a:lnTo>
                  <a:close/>
                </a:path>
              </a:pathLst>
            </a:custGeom>
            <a:solidFill>
              <a:srgbClr val="339933"/>
            </a:solidFill>
            <a:ln w="9525">
              <a:noFill/>
              <a:round/>
              <a:headEnd/>
              <a:tailEnd/>
            </a:ln>
          </p:spPr>
          <p:txBody>
            <a:bodyPr/>
            <a:lstStyle/>
            <a:p>
              <a:endParaRPr lang="en-US" dirty="0"/>
            </a:p>
          </p:txBody>
        </p:sp>
        <p:sp>
          <p:nvSpPr>
            <p:cNvPr id="188" name="Freeform 247"/>
            <p:cNvSpPr>
              <a:spLocks/>
            </p:cNvSpPr>
            <p:nvPr/>
          </p:nvSpPr>
          <p:spPr bwMode="auto">
            <a:xfrm>
              <a:off x="7099300" y="3168650"/>
              <a:ext cx="15875" cy="9525"/>
            </a:xfrm>
            <a:custGeom>
              <a:avLst/>
              <a:gdLst/>
              <a:ahLst/>
              <a:cxnLst>
                <a:cxn ang="0">
                  <a:pos x="15" y="0"/>
                </a:cxn>
                <a:cxn ang="0">
                  <a:pos x="15" y="7"/>
                </a:cxn>
                <a:cxn ang="0">
                  <a:pos x="0" y="9"/>
                </a:cxn>
                <a:cxn ang="0">
                  <a:pos x="0" y="0"/>
                </a:cxn>
                <a:cxn ang="0">
                  <a:pos x="15" y="0"/>
                </a:cxn>
              </a:cxnLst>
              <a:rect l="0" t="0" r="r" b="b"/>
              <a:pathLst>
                <a:path w="15" h="9">
                  <a:moveTo>
                    <a:pt x="15" y="0"/>
                  </a:moveTo>
                  <a:lnTo>
                    <a:pt x="15" y="7"/>
                  </a:lnTo>
                  <a:lnTo>
                    <a:pt x="0" y="9"/>
                  </a:lnTo>
                  <a:lnTo>
                    <a:pt x="0" y="0"/>
                  </a:lnTo>
                  <a:lnTo>
                    <a:pt x="15" y="0"/>
                  </a:lnTo>
                  <a:close/>
                </a:path>
              </a:pathLst>
            </a:custGeom>
            <a:solidFill>
              <a:srgbClr val="339933"/>
            </a:solidFill>
            <a:ln w="9525">
              <a:noFill/>
              <a:round/>
              <a:headEnd/>
              <a:tailEnd/>
            </a:ln>
          </p:spPr>
          <p:txBody>
            <a:bodyPr/>
            <a:lstStyle/>
            <a:p>
              <a:endParaRPr lang="en-US" dirty="0"/>
            </a:p>
          </p:txBody>
        </p:sp>
        <p:sp>
          <p:nvSpPr>
            <p:cNvPr id="189" name="Freeform 248"/>
            <p:cNvSpPr>
              <a:spLocks/>
            </p:cNvSpPr>
            <p:nvPr/>
          </p:nvSpPr>
          <p:spPr bwMode="auto">
            <a:xfrm>
              <a:off x="7099300" y="3165475"/>
              <a:ext cx="15875" cy="3175"/>
            </a:xfrm>
            <a:custGeom>
              <a:avLst/>
              <a:gdLst/>
              <a:ahLst/>
              <a:cxnLst>
                <a:cxn ang="0">
                  <a:pos x="15" y="2"/>
                </a:cxn>
                <a:cxn ang="0">
                  <a:pos x="15" y="2"/>
                </a:cxn>
                <a:cxn ang="0">
                  <a:pos x="0" y="0"/>
                </a:cxn>
                <a:cxn ang="0">
                  <a:pos x="0" y="2"/>
                </a:cxn>
                <a:cxn ang="0">
                  <a:pos x="15" y="2"/>
                </a:cxn>
              </a:cxnLst>
              <a:rect l="0" t="0" r="r" b="b"/>
              <a:pathLst>
                <a:path w="15" h="2">
                  <a:moveTo>
                    <a:pt x="15" y="2"/>
                  </a:moveTo>
                  <a:lnTo>
                    <a:pt x="15" y="2"/>
                  </a:lnTo>
                  <a:lnTo>
                    <a:pt x="0" y="0"/>
                  </a:lnTo>
                  <a:lnTo>
                    <a:pt x="0" y="2"/>
                  </a:lnTo>
                  <a:lnTo>
                    <a:pt x="15" y="2"/>
                  </a:lnTo>
                  <a:close/>
                </a:path>
              </a:pathLst>
            </a:custGeom>
            <a:solidFill>
              <a:srgbClr val="339933"/>
            </a:solidFill>
            <a:ln w="9525">
              <a:noFill/>
              <a:round/>
              <a:headEnd/>
              <a:tailEnd/>
            </a:ln>
          </p:spPr>
          <p:txBody>
            <a:bodyPr/>
            <a:lstStyle/>
            <a:p>
              <a:endParaRPr lang="en-US" dirty="0"/>
            </a:p>
          </p:txBody>
        </p:sp>
        <p:sp>
          <p:nvSpPr>
            <p:cNvPr id="190" name="Freeform 249"/>
            <p:cNvSpPr>
              <a:spLocks/>
            </p:cNvSpPr>
            <p:nvPr/>
          </p:nvSpPr>
          <p:spPr bwMode="auto">
            <a:xfrm>
              <a:off x="7104063" y="3213100"/>
              <a:ext cx="15875" cy="4763"/>
            </a:xfrm>
            <a:custGeom>
              <a:avLst/>
              <a:gdLst/>
              <a:ahLst/>
              <a:cxnLst>
                <a:cxn ang="0">
                  <a:pos x="14" y="0"/>
                </a:cxn>
                <a:cxn ang="0">
                  <a:pos x="14" y="3"/>
                </a:cxn>
                <a:cxn ang="0">
                  <a:pos x="0" y="5"/>
                </a:cxn>
                <a:cxn ang="0">
                  <a:pos x="0" y="1"/>
                </a:cxn>
                <a:cxn ang="0">
                  <a:pos x="14" y="0"/>
                </a:cxn>
              </a:cxnLst>
              <a:rect l="0" t="0" r="r" b="b"/>
              <a:pathLst>
                <a:path w="14" h="5">
                  <a:moveTo>
                    <a:pt x="14" y="0"/>
                  </a:moveTo>
                  <a:lnTo>
                    <a:pt x="14" y="3"/>
                  </a:lnTo>
                  <a:lnTo>
                    <a:pt x="0" y="5"/>
                  </a:lnTo>
                  <a:lnTo>
                    <a:pt x="0" y="1"/>
                  </a:lnTo>
                  <a:lnTo>
                    <a:pt x="14" y="0"/>
                  </a:lnTo>
                  <a:close/>
                </a:path>
              </a:pathLst>
            </a:custGeom>
            <a:solidFill>
              <a:srgbClr val="339933"/>
            </a:solidFill>
            <a:ln w="9525">
              <a:noFill/>
              <a:round/>
              <a:headEnd/>
              <a:tailEnd/>
            </a:ln>
          </p:spPr>
          <p:txBody>
            <a:bodyPr/>
            <a:lstStyle/>
            <a:p>
              <a:endParaRPr lang="en-US" dirty="0"/>
            </a:p>
          </p:txBody>
        </p:sp>
        <p:sp>
          <p:nvSpPr>
            <p:cNvPr id="191" name="Freeform 250"/>
            <p:cNvSpPr>
              <a:spLocks/>
            </p:cNvSpPr>
            <p:nvPr/>
          </p:nvSpPr>
          <p:spPr bwMode="auto">
            <a:xfrm>
              <a:off x="7391400" y="2241550"/>
              <a:ext cx="26988" cy="31750"/>
            </a:xfrm>
            <a:custGeom>
              <a:avLst/>
              <a:gdLst/>
              <a:ahLst/>
              <a:cxnLst>
                <a:cxn ang="0">
                  <a:pos x="24" y="11"/>
                </a:cxn>
                <a:cxn ang="0">
                  <a:pos x="11" y="25"/>
                </a:cxn>
                <a:cxn ang="0">
                  <a:pos x="0" y="14"/>
                </a:cxn>
                <a:cxn ang="0">
                  <a:pos x="13" y="0"/>
                </a:cxn>
                <a:cxn ang="0">
                  <a:pos x="24" y="11"/>
                </a:cxn>
              </a:cxnLst>
              <a:rect l="0" t="0" r="r" b="b"/>
              <a:pathLst>
                <a:path w="24" h="25">
                  <a:moveTo>
                    <a:pt x="24" y="11"/>
                  </a:moveTo>
                  <a:lnTo>
                    <a:pt x="11" y="25"/>
                  </a:lnTo>
                  <a:lnTo>
                    <a:pt x="0" y="14"/>
                  </a:lnTo>
                  <a:lnTo>
                    <a:pt x="13" y="0"/>
                  </a:lnTo>
                  <a:lnTo>
                    <a:pt x="24" y="11"/>
                  </a:lnTo>
                  <a:close/>
                </a:path>
              </a:pathLst>
            </a:custGeom>
            <a:solidFill>
              <a:srgbClr val="339933"/>
            </a:solidFill>
            <a:ln w="9525">
              <a:noFill/>
              <a:round/>
              <a:headEnd/>
              <a:tailEnd/>
            </a:ln>
          </p:spPr>
          <p:txBody>
            <a:bodyPr/>
            <a:lstStyle/>
            <a:p>
              <a:endParaRPr lang="en-US" dirty="0"/>
            </a:p>
          </p:txBody>
        </p:sp>
        <p:sp>
          <p:nvSpPr>
            <p:cNvPr id="192" name="Freeform 251"/>
            <p:cNvSpPr>
              <a:spLocks/>
            </p:cNvSpPr>
            <p:nvPr/>
          </p:nvSpPr>
          <p:spPr bwMode="auto">
            <a:xfrm>
              <a:off x="7375525" y="2259013"/>
              <a:ext cx="26988" cy="30162"/>
            </a:xfrm>
            <a:custGeom>
              <a:avLst/>
              <a:gdLst/>
              <a:ahLst/>
              <a:cxnLst>
                <a:cxn ang="0">
                  <a:pos x="23" y="11"/>
                </a:cxn>
                <a:cxn ang="0">
                  <a:pos x="11" y="25"/>
                </a:cxn>
                <a:cxn ang="0">
                  <a:pos x="0" y="15"/>
                </a:cxn>
                <a:cxn ang="0">
                  <a:pos x="12" y="0"/>
                </a:cxn>
                <a:cxn ang="0">
                  <a:pos x="23" y="11"/>
                </a:cxn>
              </a:cxnLst>
              <a:rect l="0" t="0" r="r" b="b"/>
              <a:pathLst>
                <a:path w="23" h="25">
                  <a:moveTo>
                    <a:pt x="23" y="11"/>
                  </a:moveTo>
                  <a:lnTo>
                    <a:pt x="11" y="25"/>
                  </a:lnTo>
                  <a:lnTo>
                    <a:pt x="0" y="15"/>
                  </a:lnTo>
                  <a:lnTo>
                    <a:pt x="12" y="0"/>
                  </a:lnTo>
                  <a:lnTo>
                    <a:pt x="23" y="11"/>
                  </a:lnTo>
                  <a:close/>
                </a:path>
              </a:pathLst>
            </a:custGeom>
            <a:solidFill>
              <a:srgbClr val="339933"/>
            </a:solidFill>
            <a:ln w="9525">
              <a:noFill/>
              <a:round/>
              <a:headEnd/>
              <a:tailEnd/>
            </a:ln>
          </p:spPr>
          <p:txBody>
            <a:bodyPr/>
            <a:lstStyle/>
            <a:p>
              <a:endParaRPr lang="en-US" dirty="0"/>
            </a:p>
          </p:txBody>
        </p:sp>
        <p:sp>
          <p:nvSpPr>
            <p:cNvPr id="193" name="Freeform 252"/>
            <p:cNvSpPr>
              <a:spLocks/>
            </p:cNvSpPr>
            <p:nvPr/>
          </p:nvSpPr>
          <p:spPr bwMode="auto">
            <a:xfrm>
              <a:off x="7391400" y="2259013"/>
              <a:ext cx="11113" cy="14287"/>
            </a:xfrm>
            <a:custGeom>
              <a:avLst/>
              <a:gdLst/>
              <a:ahLst/>
              <a:cxnLst>
                <a:cxn ang="0">
                  <a:pos x="11" y="11"/>
                </a:cxn>
                <a:cxn ang="0">
                  <a:pos x="11" y="11"/>
                </a:cxn>
                <a:cxn ang="0">
                  <a:pos x="0" y="0"/>
                </a:cxn>
                <a:cxn ang="0">
                  <a:pos x="0" y="0"/>
                </a:cxn>
                <a:cxn ang="0">
                  <a:pos x="11" y="11"/>
                </a:cxn>
              </a:cxnLst>
              <a:rect l="0" t="0" r="r" b="b"/>
              <a:pathLst>
                <a:path w="11" h="11">
                  <a:moveTo>
                    <a:pt x="11" y="11"/>
                  </a:moveTo>
                  <a:lnTo>
                    <a:pt x="11" y="11"/>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194" name="Freeform 253"/>
            <p:cNvSpPr>
              <a:spLocks/>
            </p:cNvSpPr>
            <p:nvPr/>
          </p:nvSpPr>
          <p:spPr bwMode="auto">
            <a:xfrm>
              <a:off x="7362825" y="2278063"/>
              <a:ext cx="26988" cy="30162"/>
            </a:xfrm>
            <a:custGeom>
              <a:avLst/>
              <a:gdLst/>
              <a:ahLst/>
              <a:cxnLst>
                <a:cxn ang="0">
                  <a:pos x="22" y="8"/>
                </a:cxn>
                <a:cxn ang="0">
                  <a:pos x="11" y="24"/>
                </a:cxn>
                <a:cxn ang="0">
                  <a:pos x="0" y="17"/>
                </a:cxn>
                <a:cxn ang="0">
                  <a:pos x="11" y="0"/>
                </a:cxn>
                <a:cxn ang="0">
                  <a:pos x="22" y="8"/>
                </a:cxn>
              </a:cxnLst>
              <a:rect l="0" t="0" r="r" b="b"/>
              <a:pathLst>
                <a:path w="22" h="24">
                  <a:moveTo>
                    <a:pt x="22" y="8"/>
                  </a:moveTo>
                  <a:lnTo>
                    <a:pt x="11" y="24"/>
                  </a:lnTo>
                  <a:lnTo>
                    <a:pt x="0" y="17"/>
                  </a:lnTo>
                  <a:lnTo>
                    <a:pt x="11" y="0"/>
                  </a:lnTo>
                  <a:lnTo>
                    <a:pt x="22" y="8"/>
                  </a:lnTo>
                  <a:close/>
                </a:path>
              </a:pathLst>
            </a:custGeom>
            <a:solidFill>
              <a:srgbClr val="339933"/>
            </a:solidFill>
            <a:ln w="9525">
              <a:noFill/>
              <a:round/>
              <a:headEnd/>
              <a:tailEnd/>
            </a:ln>
          </p:spPr>
          <p:txBody>
            <a:bodyPr/>
            <a:lstStyle/>
            <a:p>
              <a:endParaRPr lang="en-US" dirty="0"/>
            </a:p>
          </p:txBody>
        </p:sp>
        <p:sp>
          <p:nvSpPr>
            <p:cNvPr id="195" name="Freeform 254"/>
            <p:cNvSpPr>
              <a:spLocks/>
            </p:cNvSpPr>
            <p:nvPr/>
          </p:nvSpPr>
          <p:spPr bwMode="auto">
            <a:xfrm>
              <a:off x="7375525" y="2276475"/>
              <a:ext cx="14288" cy="12700"/>
            </a:xfrm>
            <a:custGeom>
              <a:avLst/>
              <a:gdLst/>
              <a:ahLst/>
              <a:cxnLst>
                <a:cxn ang="0">
                  <a:pos x="11" y="9"/>
                </a:cxn>
                <a:cxn ang="0">
                  <a:pos x="11" y="10"/>
                </a:cxn>
                <a:cxn ang="0">
                  <a:pos x="0" y="0"/>
                </a:cxn>
                <a:cxn ang="0">
                  <a:pos x="0" y="1"/>
                </a:cxn>
                <a:cxn ang="0">
                  <a:pos x="11" y="9"/>
                </a:cxn>
              </a:cxnLst>
              <a:rect l="0" t="0" r="r" b="b"/>
              <a:pathLst>
                <a:path w="11" h="10">
                  <a:moveTo>
                    <a:pt x="11" y="9"/>
                  </a:moveTo>
                  <a:lnTo>
                    <a:pt x="11" y="10"/>
                  </a:lnTo>
                  <a:lnTo>
                    <a:pt x="0" y="0"/>
                  </a:lnTo>
                  <a:lnTo>
                    <a:pt x="0" y="1"/>
                  </a:lnTo>
                  <a:lnTo>
                    <a:pt x="11" y="9"/>
                  </a:lnTo>
                  <a:close/>
                </a:path>
              </a:pathLst>
            </a:custGeom>
            <a:solidFill>
              <a:srgbClr val="339933"/>
            </a:solidFill>
            <a:ln w="9525">
              <a:noFill/>
              <a:round/>
              <a:headEnd/>
              <a:tailEnd/>
            </a:ln>
          </p:spPr>
          <p:txBody>
            <a:bodyPr/>
            <a:lstStyle/>
            <a:p>
              <a:endParaRPr lang="en-US" dirty="0"/>
            </a:p>
          </p:txBody>
        </p:sp>
        <p:sp>
          <p:nvSpPr>
            <p:cNvPr id="196" name="Freeform 255"/>
            <p:cNvSpPr>
              <a:spLocks/>
            </p:cNvSpPr>
            <p:nvPr/>
          </p:nvSpPr>
          <p:spPr bwMode="auto">
            <a:xfrm>
              <a:off x="7353300" y="2300288"/>
              <a:ext cx="22225" cy="22225"/>
            </a:xfrm>
            <a:custGeom>
              <a:avLst/>
              <a:gdLst/>
              <a:ahLst/>
              <a:cxnLst>
                <a:cxn ang="0">
                  <a:pos x="20" y="7"/>
                </a:cxn>
                <a:cxn ang="0">
                  <a:pos x="13" y="19"/>
                </a:cxn>
                <a:cxn ang="0">
                  <a:pos x="0" y="12"/>
                </a:cxn>
                <a:cxn ang="0">
                  <a:pos x="9" y="0"/>
                </a:cxn>
                <a:cxn ang="0">
                  <a:pos x="20" y="7"/>
                </a:cxn>
              </a:cxnLst>
              <a:rect l="0" t="0" r="r" b="b"/>
              <a:pathLst>
                <a:path w="20" h="19">
                  <a:moveTo>
                    <a:pt x="20" y="7"/>
                  </a:moveTo>
                  <a:lnTo>
                    <a:pt x="13" y="19"/>
                  </a:lnTo>
                  <a:lnTo>
                    <a:pt x="0" y="12"/>
                  </a:lnTo>
                  <a:lnTo>
                    <a:pt x="9" y="0"/>
                  </a:lnTo>
                  <a:lnTo>
                    <a:pt x="20" y="7"/>
                  </a:lnTo>
                  <a:close/>
                </a:path>
              </a:pathLst>
            </a:custGeom>
            <a:solidFill>
              <a:srgbClr val="339933"/>
            </a:solidFill>
            <a:ln w="9525">
              <a:noFill/>
              <a:round/>
              <a:headEnd/>
              <a:tailEnd/>
            </a:ln>
          </p:spPr>
          <p:txBody>
            <a:bodyPr/>
            <a:lstStyle/>
            <a:p>
              <a:endParaRPr lang="en-US" dirty="0"/>
            </a:p>
          </p:txBody>
        </p:sp>
        <p:sp>
          <p:nvSpPr>
            <p:cNvPr id="197" name="Freeform 256"/>
            <p:cNvSpPr>
              <a:spLocks/>
            </p:cNvSpPr>
            <p:nvPr/>
          </p:nvSpPr>
          <p:spPr bwMode="auto">
            <a:xfrm>
              <a:off x="7362825" y="2300288"/>
              <a:ext cx="12700" cy="7937"/>
            </a:xfrm>
            <a:custGeom>
              <a:avLst/>
              <a:gdLst/>
              <a:ahLst/>
              <a:cxnLst>
                <a:cxn ang="0">
                  <a:pos x="11" y="7"/>
                </a:cxn>
                <a:cxn ang="0">
                  <a:pos x="11" y="7"/>
                </a:cxn>
                <a:cxn ang="0">
                  <a:pos x="0" y="0"/>
                </a:cxn>
                <a:cxn ang="0">
                  <a:pos x="0" y="0"/>
                </a:cxn>
                <a:cxn ang="0">
                  <a:pos x="11" y="7"/>
                </a:cxn>
              </a:cxnLst>
              <a:rect l="0" t="0" r="r" b="b"/>
              <a:pathLst>
                <a:path w="11" h="7">
                  <a:moveTo>
                    <a:pt x="11" y="7"/>
                  </a:moveTo>
                  <a:lnTo>
                    <a:pt x="11" y="7"/>
                  </a:lnTo>
                  <a:lnTo>
                    <a:pt x="0" y="0"/>
                  </a:lnTo>
                  <a:lnTo>
                    <a:pt x="0" y="0"/>
                  </a:lnTo>
                  <a:lnTo>
                    <a:pt x="11" y="7"/>
                  </a:lnTo>
                  <a:close/>
                </a:path>
              </a:pathLst>
            </a:custGeom>
            <a:solidFill>
              <a:srgbClr val="339933"/>
            </a:solidFill>
            <a:ln w="9525">
              <a:noFill/>
              <a:round/>
              <a:headEnd/>
              <a:tailEnd/>
            </a:ln>
          </p:spPr>
          <p:txBody>
            <a:bodyPr/>
            <a:lstStyle/>
            <a:p>
              <a:endParaRPr lang="en-US" dirty="0"/>
            </a:p>
          </p:txBody>
        </p:sp>
        <p:sp>
          <p:nvSpPr>
            <p:cNvPr id="198" name="Freeform 257"/>
            <p:cNvSpPr>
              <a:spLocks/>
            </p:cNvSpPr>
            <p:nvPr/>
          </p:nvSpPr>
          <p:spPr bwMode="auto">
            <a:xfrm>
              <a:off x="7335838" y="2352675"/>
              <a:ext cx="19050" cy="20638"/>
            </a:xfrm>
            <a:custGeom>
              <a:avLst/>
              <a:gdLst/>
              <a:ahLst/>
              <a:cxnLst>
                <a:cxn ang="0">
                  <a:pos x="18" y="5"/>
                </a:cxn>
                <a:cxn ang="0">
                  <a:pos x="14" y="18"/>
                </a:cxn>
                <a:cxn ang="0">
                  <a:pos x="0" y="13"/>
                </a:cxn>
                <a:cxn ang="0">
                  <a:pos x="5" y="0"/>
                </a:cxn>
                <a:cxn ang="0">
                  <a:pos x="18" y="5"/>
                </a:cxn>
              </a:cxnLst>
              <a:rect l="0" t="0" r="r" b="b"/>
              <a:pathLst>
                <a:path w="18" h="18">
                  <a:moveTo>
                    <a:pt x="18" y="5"/>
                  </a:moveTo>
                  <a:lnTo>
                    <a:pt x="14" y="18"/>
                  </a:lnTo>
                  <a:lnTo>
                    <a:pt x="0" y="13"/>
                  </a:lnTo>
                  <a:lnTo>
                    <a:pt x="5" y="0"/>
                  </a:lnTo>
                  <a:lnTo>
                    <a:pt x="18" y="5"/>
                  </a:lnTo>
                  <a:close/>
                </a:path>
              </a:pathLst>
            </a:custGeom>
            <a:solidFill>
              <a:srgbClr val="339933"/>
            </a:solidFill>
            <a:ln w="9525">
              <a:noFill/>
              <a:round/>
              <a:headEnd/>
              <a:tailEnd/>
            </a:ln>
          </p:spPr>
          <p:txBody>
            <a:bodyPr/>
            <a:lstStyle/>
            <a:p>
              <a:endParaRPr lang="en-US" dirty="0"/>
            </a:p>
          </p:txBody>
        </p:sp>
        <p:sp>
          <p:nvSpPr>
            <p:cNvPr id="199" name="Freeform 258"/>
            <p:cNvSpPr>
              <a:spLocks/>
            </p:cNvSpPr>
            <p:nvPr/>
          </p:nvSpPr>
          <p:spPr bwMode="auto">
            <a:xfrm>
              <a:off x="7327900" y="2368550"/>
              <a:ext cx="23813" cy="28575"/>
            </a:xfrm>
            <a:custGeom>
              <a:avLst/>
              <a:gdLst/>
              <a:ahLst/>
              <a:cxnLst>
                <a:cxn ang="0">
                  <a:pos x="20" y="4"/>
                </a:cxn>
                <a:cxn ang="0">
                  <a:pos x="15" y="22"/>
                </a:cxn>
                <a:cxn ang="0">
                  <a:pos x="0" y="18"/>
                </a:cxn>
                <a:cxn ang="0">
                  <a:pos x="6" y="0"/>
                </a:cxn>
                <a:cxn ang="0">
                  <a:pos x="20" y="4"/>
                </a:cxn>
              </a:cxnLst>
              <a:rect l="0" t="0" r="r" b="b"/>
              <a:pathLst>
                <a:path w="20" h="22">
                  <a:moveTo>
                    <a:pt x="20" y="4"/>
                  </a:moveTo>
                  <a:lnTo>
                    <a:pt x="15" y="22"/>
                  </a:lnTo>
                  <a:lnTo>
                    <a:pt x="0" y="18"/>
                  </a:lnTo>
                  <a:lnTo>
                    <a:pt x="6" y="0"/>
                  </a:lnTo>
                  <a:lnTo>
                    <a:pt x="20" y="4"/>
                  </a:lnTo>
                  <a:close/>
                </a:path>
              </a:pathLst>
            </a:custGeom>
            <a:solidFill>
              <a:srgbClr val="339933"/>
            </a:solidFill>
            <a:ln w="9525">
              <a:noFill/>
              <a:round/>
              <a:headEnd/>
              <a:tailEnd/>
            </a:ln>
          </p:spPr>
          <p:txBody>
            <a:bodyPr/>
            <a:lstStyle/>
            <a:p>
              <a:endParaRPr lang="en-US" dirty="0"/>
            </a:p>
          </p:txBody>
        </p:sp>
        <p:sp>
          <p:nvSpPr>
            <p:cNvPr id="200" name="Freeform 259"/>
            <p:cNvSpPr>
              <a:spLocks/>
            </p:cNvSpPr>
            <p:nvPr/>
          </p:nvSpPr>
          <p:spPr bwMode="auto">
            <a:xfrm>
              <a:off x="7335838" y="2368550"/>
              <a:ext cx="15875" cy="4763"/>
            </a:xfrm>
            <a:custGeom>
              <a:avLst/>
              <a:gdLst/>
              <a:ahLst/>
              <a:cxnLst>
                <a:cxn ang="0">
                  <a:pos x="14" y="5"/>
                </a:cxn>
                <a:cxn ang="0">
                  <a:pos x="14" y="5"/>
                </a:cxn>
                <a:cxn ang="0">
                  <a:pos x="0" y="0"/>
                </a:cxn>
                <a:cxn ang="0">
                  <a:pos x="0" y="1"/>
                </a:cxn>
                <a:cxn ang="0">
                  <a:pos x="14" y="5"/>
                </a:cxn>
              </a:cxnLst>
              <a:rect l="0" t="0" r="r" b="b"/>
              <a:pathLst>
                <a:path w="14" h="5">
                  <a:moveTo>
                    <a:pt x="14" y="5"/>
                  </a:moveTo>
                  <a:lnTo>
                    <a:pt x="14" y="5"/>
                  </a:lnTo>
                  <a:lnTo>
                    <a:pt x="0" y="0"/>
                  </a:lnTo>
                  <a:lnTo>
                    <a:pt x="0" y="1"/>
                  </a:lnTo>
                  <a:lnTo>
                    <a:pt x="14" y="5"/>
                  </a:lnTo>
                  <a:close/>
                </a:path>
              </a:pathLst>
            </a:custGeom>
            <a:solidFill>
              <a:srgbClr val="339933"/>
            </a:solidFill>
            <a:ln w="9525">
              <a:noFill/>
              <a:round/>
              <a:headEnd/>
              <a:tailEnd/>
            </a:ln>
          </p:spPr>
          <p:txBody>
            <a:bodyPr/>
            <a:lstStyle/>
            <a:p>
              <a:endParaRPr lang="en-US" dirty="0"/>
            </a:p>
          </p:txBody>
        </p:sp>
        <p:sp>
          <p:nvSpPr>
            <p:cNvPr id="201" name="Freeform 260"/>
            <p:cNvSpPr>
              <a:spLocks/>
            </p:cNvSpPr>
            <p:nvPr/>
          </p:nvSpPr>
          <p:spPr bwMode="auto">
            <a:xfrm>
              <a:off x="7324725" y="2393950"/>
              <a:ext cx="20638" cy="26988"/>
            </a:xfrm>
            <a:custGeom>
              <a:avLst/>
              <a:gdLst/>
              <a:ahLst/>
              <a:cxnLst>
                <a:cxn ang="0">
                  <a:pos x="18" y="4"/>
                </a:cxn>
                <a:cxn ang="0">
                  <a:pos x="14" y="22"/>
                </a:cxn>
                <a:cxn ang="0">
                  <a:pos x="0" y="20"/>
                </a:cxn>
                <a:cxn ang="0">
                  <a:pos x="3" y="0"/>
                </a:cxn>
                <a:cxn ang="0">
                  <a:pos x="18" y="4"/>
                </a:cxn>
              </a:cxnLst>
              <a:rect l="0" t="0" r="r" b="b"/>
              <a:pathLst>
                <a:path w="18" h="22">
                  <a:moveTo>
                    <a:pt x="18" y="4"/>
                  </a:moveTo>
                  <a:lnTo>
                    <a:pt x="14" y="22"/>
                  </a:lnTo>
                  <a:lnTo>
                    <a:pt x="0" y="20"/>
                  </a:lnTo>
                  <a:lnTo>
                    <a:pt x="3" y="0"/>
                  </a:lnTo>
                  <a:lnTo>
                    <a:pt x="18" y="4"/>
                  </a:lnTo>
                  <a:close/>
                </a:path>
              </a:pathLst>
            </a:custGeom>
            <a:solidFill>
              <a:srgbClr val="339933"/>
            </a:solidFill>
            <a:ln w="9525">
              <a:noFill/>
              <a:round/>
              <a:headEnd/>
              <a:tailEnd/>
            </a:ln>
          </p:spPr>
          <p:txBody>
            <a:bodyPr/>
            <a:lstStyle/>
            <a:p>
              <a:endParaRPr lang="en-US" dirty="0"/>
            </a:p>
          </p:txBody>
        </p:sp>
        <p:sp>
          <p:nvSpPr>
            <p:cNvPr id="202" name="Freeform 261"/>
            <p:cNvSpPr>
              <a:spLocks/>
            </p:cNvSpPr>
            <p:nvPr/>
          </p:nvSpPr>
          <p:spPr bwMode="auto">
            <a:xfrm>
              <a:off x="7327900" y="2390775"/>
              <a:ext cx="17463" cy="9525"/>
            </a:xfrm>
            <a:custGeom>
              <a:avLst/>
              <a:gdLst/>
              <a:ahLst/>
              <a:cxnLst>
                <a:cxn ang="0">
                  <a:pos x="15" y="6"/>
                </a:cxn>
                <a:cxn ang="0">
                  <a:pos x="15" y="4"/>
                </a:cxn>
                <a:cxn ang="0">
                  <a:pos x="0" y="0"/>
                </a:cxn>
                <a:cxn ang="0">
                  <a:pos x="0" y="2"/>
                </a:cxn>
                <a:cxn ang="0">
                  <a:pos x="15" y="6"/>
                </a:cxn>
              </a:cxnLst>
              <a:rect l="0" t="0" r="r" b="b"/>
              <a:pathLst>
                <a:path w="15" h="6">
                  <a:moveTo>
                    <a:pt x="15" y="6"/>
                  </a:moveTo>
                  <a:lnTo>
                    <a:pt x="15" y="4"/>
                  </a:lnTo>
                  <a:lnTo>
                    <a:pt x="0" y="0"/>
                  </a:lnTo>
                  <a:lnTo>
                    <a:pt x="0" y="2"/>
                  </a:lnTo>
                  <a:lnTo>
                    <a:pt x="15" y="6"/>
                  </a:lnTo>
                  <a:close/>
                </a:path>
              </a:pathLst>
            </a:custGeom>
            <a:solidFill>
              <a:srgbClr val="339933"/>
            </a:solidFill>
            <a:ln w="9525">
              <a:noFill/>
              <a:round/>
              <a:headEnd/>
              <a:tailEnd/>
            </a:ln>
          </p:spPr>
          <p:txBody>
            <a:bodyPr/>
            <a:lstStyle/>
            <a:p>
              <a:endParaRPr lang="en-US" dirty="0"/>
            </a:p>
          </p:txBody>
        </p:sp>
        <p:sp>
          <p:nvSpPr>
            <p:cNvPr id="203" name="Freeform 262"/>
            <p:cNvSpPr>
              <a:spLocks/>
            </p:cNvSpPr>
            <p:nvPr/>
          </p:nvSpPr>
          <p:spPr bwMode="auto">
            <a:xfrm>
              <a:off x="7321550" y="2420938"/>
              <a:ext cx="19050" cy="25400"/>
            </a:xfrm>
            <a:custGeom>
              <a:avLst/>
              <a:gdLst/>
              <a:ahLst/>
              <a:cxnLst>
                <a:cxn ang="0">
                  <a:pos x="16" y="0"/>
                </a:cxn>
                <a:cxn ang="0">
                  <a:pos x="14" y="20"/>
                </a:cxn>
                <a:cxn ang="0">
                  <a:pos x="0" y="18"/>
                </a:cxn>
                <a:cxn ang="0">
                  <a:pos x="2" y="0"/>
                </a:cxn>
                <a:cxn ang="0">
                  <a:pos x="16" y="0"/>
                </a:cxn>
              </a:cxnLst>
              <a:rect l="0" t="0" r="r" b="b"/>
              <a:pathLst>
                <a:path w="16" h="20">
                  <a:moveTo>
                    <a:pt x="16" y="0"/>
                  </a:moveTo>
                  <a:lnTo>
                    <a:pt x="14" y="20"/>
                  </a:lnTo>
                  <a:lnTo>
                    <a:pt x="0" y="18"/>
                  </a:lnTo>
                  <a:lnTo>
                    <a:pt x="2" y="0"/>
                  </a:lnTo>
                  <a:lnTo>
                    <a:pt x="16" y="0"/>
                  </a:lnTo>
                  <a:close/>
                </a:path>
              </a:pathLst>
            </a:custGeom>
            <a:solidFill>
              <a:srgbClr val="339933"/>
            </a:solidFill>
            <a:ln w="9525">
              <a:noFill/>
              <a:round/>
              <a:headEnd/>
              <a:tailEnd/>
            </a:ln>
          </p:spPr>
          <p:txBody>
            <a:bodyPr/>
            <a:lstStyle/>
            <a:p>
              <a:endParaRPr lang="en-US" dirty="0"/>
            </a:p>
          </p:txBody>
        </p:sp>
        <p:sp>
          <p:nvSpPr>
            <p:cNvPr id="204" name="Freeform 263"/>
            <p:cNvSpPr>
              <a:spLocks/>
            </p:cNvSpPr>
            <p:nvPr/>
          </p:nvSpPr>
          <p:spPr bwMode="auto">
            <a:xfrm>
              <a:off x="7324725" y="2419350"/>
              <a:ext cx="15875" cy="1588"/>
            </a:xfrm>
            <a:custGeom>
              <a:avLst/>
              <a:gdLst/>
              <a:ahLst/>
              <a:cxnLst>
                <a:cxn ang="0">
                  <a:pos x="14" y="2"/>
                </a:cxn>
                <a:cxn ang="0">
                  <a:pos x="14" y="2"/>
                </a:cxn>
                <a:cxn ang="0">
                  <a:pos x="0" y="0"/>
                </a:cxn>
                <a:cxn ang="0">
                  <a:pos x="0" y="2"/>
                </a:cxn>
                <a:cxn ang="0">
                  <a:pos x="14" y="2"/>
                </a:cxn>
              </a:cxnLst>
              <a:rect l="0" t="0" r="r" b="b"/>
              <a:pathLst>
                <a:path w="14" h="2">
                  <a:moveTo>
                    <a:pt x="14" y="2"/>
                  </a:moveTo>
                  <a:lnTo>
                    <a:pt x="14" y="2"/>
                  </a:lnTo>
                  <a:lnTo>
                    <a:pt x="0" y="0"/>
                  </a:lnTo>
                  <a:lnTo>
                    <a:pt x="0" y="2"/>
                  </a:lnTo>
                  <a:lnTo>
                    <a:pt x="14" y="2"/>
                  </a:lnTo>
                  <a:close/>
                </a:path>
              </a:pathLst>
            </a:custGeom>
            <a:solidFill>
              <a:srgbClr val="339933"/>
            </a:solidFill>
            <a:ln w="9525">
              <a:noFill/>
              <a:round/>
              <a:headEnd/>
              <a:tailEnd/>
            </a:ln>
          </p:spPr>
          <p:txBody>
            <a:bodyPr/>
            <a:lstStyle/>
            <a:p>
              <a:endParaRPr lang="en-US" dirty="0"/>
            </a:p>
          </p:txBody>
        </p:sp>
        <p:sp>
          <p:nvSpPr>
            <p:cNvPr id="205" name="Freeform 264"/>
            <p:cNvSpPr>
              <a:spLocks/>
            </p:cNvSpPr>
            <p:nvPr/>
          </p:nvSpPr>
          <p:spPr bwMode="auto">
            <a:xfrm>
              <a:off x="7321550" y="2444750"/>
              <a:ext cx="17463" cy="1588"/>
            </a:xfrm>
            <a:custGeom>
              <a:avLst/>
              <a:gdLst/>
              <a:ahLst/>
              <a:cxnLst>
                <a:cxn ang="0">
                  <a:pos x="14" y="2"/>
                </a:cxn>
                <a:cxn ang="0">
                  <a:pos x="14" y="2"/>
                </a:cxn>
                <a:cxn ang="0">
                  <a:pos x="0" y="0"/>
                </a:cxn>
                <a:cxn ang="0">
                  <a:pos x="0" y="2"/>
                </a:cxn>
                <a:cxn ang="0">
                  <a:pos x="14" y="2"/>
                </a:cxn>
              </a:cxnLst>
              <a:rect l="0" t="0" r="r" b="b"/>
              <a:pathLst>
                <a:path w="14" h="2">
                  <a:moveTo>
                    <a:pt x="14" y="2"/>
                  </a:moveTo>
                  <a:lnTo>
                    <a:pt x="14" y="2"/>
                  </a:lnTo>
                  <a:lnTo>
                    <a:pt x="0" y="0"/>
                  </a:lnTo>
                  <a:lnTo>
                    <a:pt x="0" y="2"/>
                  </a:lnTo>
                  <a:lnTo>
                    <a:pt x="14" y="2"/>
                  </a:lnTo>
                  <a:close/>
                </a:path>
              </a:pathLst>
            </a:custGeom>
            <a:solidFill>
              <a:srgbClr val="339933"/>
            </a:solidFill>
            <a:ln w="9525">
              <a:noFill/>
              <a:round/>
              <a:headEnd/>
              <a:tailEnd/>
            </a:ln>
          </p:spPr>
          <p:txBody>
            <a:bodyPr/>
            <a:lstStyle/>
            <a:p>
              <a:endParaRPr lang="en-US" dirty="0"/>
            </a:p>
          </p:txBody>
        </p:sp>
        <p:sp>
          <p:nvSpPr>
            <p:cNvPr id="206" name="Rectangle 265"/>
            <p:cNvSpPr>
              <a:spLocks noChangeArrowheads="1"/>
            </p:cNvSpPr>
            <p:nvPr/>
          </p:nvSpPr>
          <p:spPr bwMode="auto">
            <a:xfrm>
              <a:off x="7321550" y="2484438"/>
              <a:ext cx="17463" cy="11112"/>
            </a:xfrm>
            <a:prstGeom prst="rect">
              <a:avLst/>
            </a:prstGeom>
            <a:solidFill>
              <a:srgbClr val="339933"/>
            </a:solidFill>
            <a:ln w="9525">
              <a:noFill/>
              <a:miter lim="800000"/>
              <a:headEnd/>
              <a:tailEnd/>
            </a:ln>
          </p:spPr>
          <p:txBody>
            <a:bodyPr/>
            <a:lstStyle/>
            <a:p>
              <a:endParaRPr lang="en-US" dirty="0"/>
            </a:p>
          </p:txBody>
        </p:sp>
        <p:sp>
          <p:nvSpPr>
            <p:cNvPr id="207" name="Freeform 266"/>
            <p:cNvSpPr>
              <a:spLocks/>
            </p:cNvSpPr>
            <p:nvPr/>
          </p:nvSpPr>
          <p:spPr bwMode="auto">
            <a:xfrm>
              <a:off x="7321550" y="2495550"/>
              <a:ext cx="19050" cy="25400"/>
            </a:xfrm>
            <a:custGeom>
              <a:avLst/>
              <a:gdLst/>
              <a:ahLst/>
              <a:cxnLst>
                <a:cxn ang="0">
                  <a:pos x="14" y="0"/>
                </a:cxn>
                <a:cxn ang="0">
                  <a:pos x="16" y="18"/>
                </a:cxn>
                <a:cxn ang="0">
                  <a:pos x="2" y="20"/>
                </a:cxn>
                <a:cxn ang="0">
                  <a:pos x="0" y="0"/>
                </a:cxn>
                <a:cxn ang="0">
                  <a:pos x="14" y="0"/>
                </a:cxn>
              </a:cxnLst>
              <a:rect l="0" t="0" r="r" b="b"/>
              <a:pathLst>
                <a:path w="16" h="20">
                  <a:moveTo>
                    <a:pt x="14" y="0"/>
                  </a:moveTo>
                  <a:lnTo>
                    <a:pt x="16" y="18"/>
                  </a:lnTo>
                  <a:lnTo>
                    <a:pt x="2" y="20"/>
                  </a:lnTo>
                  <a:lnTo>
                    <a:pt x="0" y="0"/>
                  </a:lnTo>
                  <a:lnTo>
                    <a:pt x="14" y="0"/>
                  </a:lnTo>
                  <a:close/>
                </a:path>
              </a:pathLst>
            </a:custGeom>
            <a:solidFill>
              <a:srgbClr val="339933"/>
            </a:solidFill>
            <a:ln w="9525">
              <a:noFill/>
              <a:round/>
              <a:headEnd/>
              <a:tailEnd/>
            </a:ln>
          </p:spPr>
          <p:txBody>
            <a:bodyPr/>
            <a:lstStyle/>
            <a:p>
              <a:endParaRPr lang="en-US" dirty="0"/>
            </a:p>
          </p:txBody>
        </p:sp>
        <p:sp>
          <p:nvSpPr>
            <p:cNvPr id="208" name="Freeform 267"/>
            <p:cNvSpPr>
              <a:spLocks/>
            </p:cNvSpPr>
            <p:nvPr/>
          </p:nvSpPr>
          <p:spPr bwMode="auto">
            <a:xfrm>
              <a:off x="7324725" y="2517775"/>
              <a:ext cx="23813" cy="26988"/>
            </a:xfrm>
            <a:custGeom>
              <a:avLst/>
              <a:gdLst/>
              <a:ahLst/>
              <a:cxnLst>
                <a:cxn ang="0">
                  <a:pos x="14" y="0"/>
                </a:cxn>
                <a:cxn ang="0">
                  <a:pos x="20" y="18"/>
                </a:cxn>
                <a:cxn ang="0">
                  <a:pos x="5" y="22"/>
                </a:cxn>
                <a:cxn ang="0">
                  <a:pos x="0" y="4"/>
                </a:cxn>
                <a:cxn ang="0">
                  <a:pos x="14" y="0"/>
                </a:cxn>
              </a:cxnLst>
              <a:rect l="0" t="0" r="r" b="b"/>
              <a:pathLst>
                <a:path w="20" h="22">
                  <a:moveTo>
                    <a:pt x="14" y="0"/>
                  </a:moveTo>
                  <a:lnTo>
                    <a:pt x="20" y="18"/>
                  </a:lnTo>
                  <a:lnTo>
                    <a:pt x="5" y="22"/>
                  </a:lnTo>
                  <a:lnTo>
                    <a:pt x="0" y="4"/>
                  </a:lnTo>
                  <a:lnTo>
                    <a:pt x="14" y="0"/>
                  </a:lnTo>
                  <a:close/>
                </a:path>
              </a:pathLst>
            </a:custGeom>
            <a:solidFill>
              <a:srgbClr val="339933"/>
            </a:solidFill>
            <a:ln w="9525">
              <a:noFill/>
              <a:round/>
              <a:headEnd/>
              <a:tailEnd/>
            </a:ln>
          </p:spPr>
          <p:txBody>
            <a:bodyPr/>
            <a:lstStyle/>
            <a:p>
              <a:endParaRPr lang="en-US" dirty="0"/>
            </a:p>
          </p:txBody>
        </p:sp>
        <p:sp>
          <p:nvSpPr>
            <p:cNvPr id="209" name="Freeform 268"/>
            <p:cNvSpPr>
              <a:spLocks/>
            </p:cNvSpPr>
            <p:nvPr/>
          </p:nvSpPr>
          <p:spPr bwMode="auto">
            <a:xfrm>
              <a:off x="7324725" y="2517775"/>
              <a:ext cx="15875" cy="6350"/>
            </a:xfrm>
            <a:custGeom>
              <a:avLst/>
              <a:gdLst/>
              <a:ahLst/>
              <a:cxnLst>
                <a:cxn ang="0">
                  <a:pos x="14" y="0"/>
                </a:cxn>
                <a:cxn ang="0">
                  <a:pos x="14" y="0"/>
                </a:cxn>
                <a:cxn ang="0">
                  <a:pos x="0" y="2"/>
                </a:cxn>
                <a:cxn ang="0">
                  <a:pos x="0" y="4"/>
                </a:cxn>
                <a:cxn ang="0">
                  <a:pos x="14" y="0"/>
                </a:cxn>
              </a:cxnLst>
              <a:rect l="0" t="0" r="r" b="b"/>
              <a:pathLst>
                <a:path w="14" h="4">
                  <a:moveTo>
                    <a:pt x="14" y="0"/>
                  </a:moveTo>
                  <a:lnTo>
                    <a:pt x="14" y="0"/>
                  </a:lnTo>
                  <a:lnTo>
                    <a:pt x="0" y="2"/>
                  </a:lnTo>
                  <a:lnTo>
                    <a:pt x="0" y="4"/>
                  </a:lnTo>
                  <a:lnTo>
                    <a:pt x="14" y="0"/>
                  </a:lnTo>
                  <a:close/>
                </a:path>
              </a:pathLst>
            </a:custGeom>
            <a:solidFill>
              <a:srgbClr val="339933"/>
            </a:solidFill>
            <a:ln w="9525">
              <a:noFill/>
              <a:round/>
              <a:headEnd/>
              <a:tailEnd/>
            </a:ln>
          </p:spPr>
          <p:txBody>
            <a:bodyPr/>
            <a:lstStyle/>
            <a:p>
              <a:endParaRPr lang="en-US" dirty="0"/>
            </a:p>
          </p:txBody>
        </p:sp>
        <p:sp>
          <p:nvSpPr>
            <p:cNvPr id="210" name="Freeform 269"/>
            <p:cNvSpPr>
              <a:spLocks/>
            </p:cNvSpPr>
            <p:nvPr/>
          </p:nvSpPr>
          <p:spPr bwMode="auto">
            <a:xfrm>
              <a:off x="7329488" y="2543175"/>
              <a:ext cx="23812" cy="28575"/>
            </a:xfrm>
            <a:custGeom>
              <a:avLst/>
              <a:gdLst/>
              <a:ahLst/>
              <a:cxnLst>
                <a:cxn ang="0">
                  <a:pos x="15" y="0"/>
                </a:cxn>
                <a:cxn ang="0">
                  <a:pos x="20" y="18"/>
                </a:cxn>
                <a:cxn ang="0">
                  <a:pos x="6" y="22"/>
                </a:cxn>
                <a:cxn ang="0">
                  <a:pos x="0" y="4"/>
                </a:cxn>
                <a:cxn ang="0">
                  <a:pos x="15" y="0"/>
                </a:cxn>
              </a:cxnLst>
              <a:rect l="0" t="0" r="r" b="b"/>
              <a:pathLst>
                <a:path w="20" h="22">
                  <a:moveTo>
                    <a:pt x="15" y="0"/>
                  </a:moveTo>
                  <a:lnTo>
                    <a:pt x="20" y="18"/>
                  </a:lnTo>
                  <a:lnTo>
                    <a:pt x="6" y="22"/>
                  </a:lnTo>
                  <a:lnTo>
                    <a:pt x="0" y="4"/>
                  </a:lnTo>
                  <a:lnTo>
                    <a:pt x="15" y="0"/>
                  </a:lnTo>
                  <a:close/>
                </a:path>
              </a:pathLst>
            </a:custGeom>
            <a:solidFill>
              <a:srgbClr val="339933"/>
            </a:solidFill>
            <a:ln w="9525">
              <a:noFill/>
              <a:round/>
              <a:headEnd/>
              <a:tailEnd/>
            </a:ln>
          </p:spPr>
          <p:txBody>
            <a:bodyPr/>
            <a:lstStyle/>
            <a:p>
              <a:endParaRPr lang="en-US" dirty="0"/>
            </a:p>
          </p:txBody>
        </p:sp>
        <p:sp>
          <p:nvSpPr>
            <p:cNvPr id="211" name="Freeform 270"/>
            <p:cNvSpPr>
              <a:spLocks/>
            </p:cNvSpPr>
            <p:nvPr/>
          </p:nvSpPr>
          <p:spPr bwMode="auto">
            <a:xfrm>
              <a:off x="7329488" y="2541588"/>
              <a:ext cx="19050" cy="6350"/>
            </a:xfrm>
            <a:custGeom>
              <a:avLst/>
              <a:gdLst/>
              <a:ahLst/>
              <a:cxnLst>
                <a:cxn ang="0">
                  <a:pos x="15" y="2"/>
                </a:cxn>
                <a:cxn ang="0">
                  <a:pos x="15" y="0"/>
                </a:cxn>
                <a:cxn ang="0">
                  <a:pos x="0" y="4"/>
                </a:cxn>
                <a:cxn ang="0">
                  <a:pos x="0" y="6"/>
                </a:cxn>
                <a:cxn ang="0">
                  <a:pos x="15" y="2"/>
                </a:cxn>
              </a:cxnLst>
              <a:rect l="0" t="0" r="r" b="b"/>
              <a:pathLst>
                <a:path w="15" h="6">
                  <a:moveTo>
                    <a:pt x="15" y="2"/>
                  </a:moveTo>
                  <a:lnTo>
                    <a:pt x="15" y="0"/>
                  </a:lnTo>
                  <a:lnTo>
                    <a:pt x="0" y="4"/>
                  </a:lnTo>
                  <a:lnTo>
                    <a:pt x="0" y="6"/>
                  </a:lnTo>
                  <a:lnTo>
                    <a:pt x="15" y="2"/>
                  </a:lnTo>
                  <a:close/>
                </a:path>
              </a:pathLst>
            </a:custGeom>
            <a:solidFill>
              <a:srgbClr val="339933"/>
            </a:solidFill>
            <a:ln w="9525">
              <a:noFill/>
              <a:round/>
              <a:headEnd/>
              <a:tailEnd/>
            </a:ln>
          </p:spPr>
          <p:txBody>
            <a:bodyPr/>
            <a:lstStyle/>
            <a:p>
              <a:endParaRPr lang="en-US" dirty="0"/>
            </a:p>
          </p:txBody>
        </p:sp>
        <p:sp>
          <p:nvSpPr>
            <p:cNvPr id="212" name="Freeform 271"/>
            <p:cNvSpPr>
              <a:spLocks/>
            </p:cNvSpPr>
            <p:nvPr/>
          </p:nvSpPr>
          <p:spPr bwMode="auto">
            <a:xfrm>
              <a:off x="7337425" y="2568575"/>
              <a:ext cx="17463" cy="11113"/>
            </a:xfrm>
            <a:custGeom>
              <a:avLst/>
              <a:gdLst/>
              <a:ahLst/>
              <a:cxnLst>
                <a:cxn ang="0">
                  <a:pos x="14" y="0"/>
                </a:cxn>
                <a:cxn ang="0">
                  <a:pos x="16" y="4"/>
                </a:cxn>
                <a:cxn ang="0">
                  <a:pos x="1" y="9"/>
                </a:cxn>
                <a:cxn ang="0">
                  <a:pos x="0" y="4"/>
                </a:cxn>
                <a:cxn ang="0">
                  <a:pos x="14" y="0"/>
                </a:cxn>
              </a:cxnLst>
              <a:rect l="0" t="0" r="r" b="b"/>
              <a:pathLst>
                <a:path w="16" h="9">
                  <a:moveTo>
                    <a:pt x="14" y="0"/>
                  </a:moveTo>
                  <a:lnTo>
                    <a:pt x="16" y="4"/>
                  </a:lnTo>
                  <a:lnTo>
                    <a:pt x="1" y="9"/>
                  </a:lnTo>
                  <a:lnTo>
                    <a:pt x="0" y="4"/>
                  </a:lnTo>
                  <a:lnTo>
                    <a:pt x="14" y="0"/>
                  </a:lnTo>
                  <a:close/>
                </a:path>
              </a:pathLst>
            </a:custGeom>
            <a:solidFill>
              <a:srgbClr val="339933"/>
            </a:solidFill>
            <a:ln w="9525">
              <a:noFill/>
              <a:round/>
              <a:headEnd/>
              <a:tailEnd/>
            </a:ln>
          </p:spPr>
          <p:txBody>
            <a:bodyPr/>
            <a:lstStyle/>
            <a:p>
              <a:endParaRPr lang="en-US" dirty="0"/>
            </a:p>
          </p:txBody>
        </p:sp>
        <p:sp>
          <p:nvSpPr>
            <p:cNvPr id="213" name="Freeform 272"/>
            <p:cNvSpPr>
              <a:spLocks/>
            </p:cNvSpPr>
            <p:nvPr/>
          </p:nvSpPr>
          <p:spPr bwMode="auto">
            <a:xfrm>
              <a:off x="7337425" y="2565400"/>
              <a:ext cx="15875" cy="6350"/>
            </a:xfrm>
            <a:custGeom>
              <a:avLst/>
              <a:gdLst/>
              <a:ahLst/>
              <a:cxnLst>
                <a:cxn ang="0">
                  <a:pos x="14" y="2"/>
                </a:cxn>
                <a:cxn ang="0">
                  <a:pos x="14" y="0"/>
                </a:cxn>
                <a:cxn ang="0">
                  <a:pos x="0" y="4"/>
                </a:cxn>
                <a:cxn ang="0">
                  <a:pos x="0" y="6"/>
                </a:cxn>
                <a:cxn ang="0">
                  <a:pos x="14" y="2"/>
                </a:cxn>
              </a:cxnLst>
              <a:rect l="0" t="0" r="r" b="b"/>
              <a:pathLst>
                <a:path w="14" h="6">
                  <a:moveTo>
                    <a:pt x="14" y="2"/>
                  </a:moveTo>
                  <a:lnTo>
                    <a:pt x="14" y="0"/>
                  </a:lnTo>
                  <a:lnTo>
                    <a:pt x="0" y="4"/>
                  </a:lnTo>
                  <a:lnTo>
                    <a:pt x="0" y="6"/>
                  </a:lnTo>
                  <a:lnTo>
                    <a:pt x="14" y="2"/>
                  </a:lnTo>
                  <a:close/>
                </a:path>
              </a:pathLst>
            </a:custGeom>
            <a:solidFill>
              <a:srgbClr val="339933"/>
            </a:solidFill>
            <a:ln w="9525">
              <a:noFill/>
              <a:round/>
              <a:headEnd/>
              <a:tailEnd/>
            </a:ln>
          </p:spPr>
          <p:txBody>
            <a:bodyPr/>
            <a:lstStyle/>
            <a:p>
              <a:endParaRPr lang="en-US" dirty="0"/>
            </a:p>
          </p:txBody>
        </p:sp>
        <p:sp>
          <p:nvSpPr>
            <p:cNvPr id="214" name="Freeform 273"/>
            <p:cNvSpPr>
              <a:spLocks/>
            </p:cNvSpPr>
            <p:nvPr/>
          </p:nvSpPr>
          <p:spPr bwMode="auto">
            <a:xfrm>
              <a:off x="7353300" y="2606675"/>
              <a:ext cx="15875" cy="12700"/>
            </a:xfrm>
            <a:custGeom>
              <a:avLst/>
              <a:gdLst/>
              <a:ahLst/>
              <a:cxnLst>
                <a:cxn ang="0">
                  <a:pos x="13" y="0"/>
                </a:cxn>
                <a:cxn ang="0">
                  <a:pos x="14" y="3"/>
                </a:cxn>
                <a:cxn ang="0">
                  <a:pos x="2" y="9"/>
                </a:cxn>
                <a:cxn ang="0">
                  <a:pos x="0" y="5"/>
                </a:cxn>
                <a:cxn ang="0">
                  <a:pos x="13" y="0"/>
                </a:cxn>
              </a:cxnLst>
              <a:rect l="0" t="0" r="r" b="b"/>
              <a:pathLst>
                <a:path w="14" h="9">
                  <a:moveTo>
                    <a:pt x="13" y="0"/>
                  </a:moveTo>
                  <a:lnTo>
                    <a:pt x="14" y="3"/>
                  </a:lnTo>
                  <a:lnTo>
                    <a:pt x="2" y="9"/>
                  </a:lnTo>
                  <a:lnTo>
                    <a:pt x="0" y="5"/>
                  </a:lnTo>
                  <a:lnTo>
                    <a:pt x="13" y="0"/>
                  </a:lnTo>
                  <a:close/>
                </a:path>
              </a:pathLst>
            </a:custGeom>
            <a:solidFill>
              <a:srgbClr val="339933"/>
            </a:solidFill>
            <a:ln w="9525">
              <a:noFill/>
              <a:round/>
              <a:headEnd/>
              <a:tailEnd/>
            </a:ln>
          </p:spPr>
          <p:txBody>
            <a:bodyPr/>
            <a:lstStyle/>
            <a:p>
              <a:endParaRPr lang="en-US" dirty="0"/>
            </a:p>
          </p:txBody>
        </p:sp>
        <p:sp>
          <p:nvSpPr>
            <p:cNvPr id="215" name="Freeform 274"/>
            <p:cNvSpPr>
              <a:spLocks/>
            </p:cNvSpPr>
            <p:nvPr/>
          </p:nvSpPr>
          <p:spPr bwMode="auto">
            <a:xfrm>
              <a:off x="7126288" y="3362325"/>
              <a:ext cx="28575" cy="26988"/>
            </a:xfrm>
            <a:custGeom>
              <a:avLst/>
              <a:gdLst/>
              <a:ahLst/>
              <a:cxnLst>
                <a:cxn ang="0">
                  <a:pos x="24" y="15"/>
                </a:cxn>
                <a:cxn ang="0">
                  <a:pos x="8" y="22"/>
                </a:cxn>
                <a:cxn ang="0">
                  <a:pos x="0" y="7"/>
                </a:cxn>
                <a:cxn ang="0">
                  <a:pos x="17" y="0"/>
                </a:cxn>
                <a:cxn ang="0">
                  <a:pos x="24" y="15"/>
                </a:cxn>
              </a:cxnLst>
              <a:rect l="0" t="0" r="r" b="b"/>
              <a:pathLst>
                <a:path w="24" h="22">
                  <a:moveTo>
                    <a:pt x="24" y="15"/>
                  </a:moveTo>
                  <a:lnTo>
                    <a:pt x="8" y="22"/>
                  </a:lnTo>
                  <a:lnTo>
                    <a:pt x="0" y="7"/>
                  </a:lnTo>
                  <a:lnTo>
                    <a:pt x="17" y="0"/>
                  </a:lnTo>
                  <a:lnTo>
                    <a:pt x="24" y="15"/>
                  </a:lnTo>
                  <a:close/>
                </a:path>
              </a:pathLst>
            </a:custGeom>
            <a:solidFill>
              <a:srgbClr val="339933"/>
            </a:solidFill>
            <a:ln w="9525">
              <a:noFill/>
              <a:round/>
              <a:headEnd/>
              <a:tailEnd/>
            </a:ln>
          </p:spPr>
          <p:txBody>
            <a:bodyPr/>
            <a:lstStyle/>
            <a:p>
              <a:endParaRPr lang="en-US" dirty="0"/>
            </a:p>
          </p:txBody>
        </p:sp>
        <p:sp>
          <p:nvSpPr>
            <p:cNvPr id="216" name="Freeform 275"/>
            <p:cNvSpPr>
              <a:spLocks/>
            </p:cNvSpPr>
            <p:nvPr/>
          </p:nvSpPr>
          <p:spPr bwMode="auto">
            <a:xfrm>
              <a:off x="7108825" y="3373438"/>
              <a:ext cx="28575" cy="25400"/>
            </a:xfrm>
            <a:custGeom>
              <a:avLst/>
              <a:gdLst/>
              <a:ahLst/>
              <a:cxnLst>
                <a:cxn ang="0">
                  <a:pos x="24" y="11"/>
                </a:cxn>
                <a:cxn ang="0">
                  <a:pos x="7" y="20"/>
                </a:cxn>
                <a:cxn ang="0">
                  <a:pos x="0" y="7"/>
                </a:cxn>
                <a:cxn ang="0">
                  <a:pos x="16" y="0"/>
                </a:cxn>
                <a:cxn ang="0">
                  <a:pos x="24" y="11"/>
                </a:cxn>
              </a:cxnLst>
              <a:rect l="0" t="0" r="r" b="b"/>
              <a:pathLst>
                <a:path w="24" h="20">
                  <a:moveTo>
                    <a:pt x="24" y="11"/>
                  </a:moveTo>
                  <a:lnTo>
                    <a:pt x="7" y="20"/>
                  </a:lnTo>
                  <a:lnTo>
                    <a:pt x="0" y="7"/>
                  </a:lnTo>
                  <a:lnTo>
                    <a:pt x="16" y="0"/>
                  </a:lnTo>
                  <a:lnTo>
                    <a:pt x="24" y="11"/>
                  </a:lnTo>
                  <a:close/>
                </a:path>
              </a:pathLst>
            </a:custGeom>
            <a:solidFill>
              <a:srgbClr val="339933"/>
            </a:solidFill>
            <a:ln w="9525">
              <a:noFill/>
              <a:round/>
              <a:headEnd/>
              <a:tailEnd/>
            </a:ln>
          </p:spPr>
          <p:txBody>
            <a:bodyPr/>
            <a:lstStyle/>
            <a:p>
              <a:endParaRPr lang="en-US" dirty="0"/>
            </a:p>
          </p:txBody>
        </p:sp>
        <p:sp>
          <p:nvSpPr>
            <p:cNvPr id="217" name="Freeform 276"/>
            <p:cNvSpPr>
              <a:spLocks/>
            </p:cNvSpPr>
            <p:nvPr/>
          </p:nvSpPr>
          <p:spPr bwMode="auto">
            <a:xfrm>
              <a:off x="7126288" y="3371850"/>
              <a:ext cx="11112" cy="17463"/>
            </a:xfrm>
            <a:custGeom>
              <a:avLst/>
              <a:gdLst/>
              <a:ahLst/>
              <a:cxnLst>
                <a:cxn ang="0">
                  <a:pos x="8" y="13"/>
                </a:cxn>
                <a:cxn ang="0">
                  <a:pos x="8" y="15"/>
                </a:cxn>
                <a:cxn ang="0">
                  <a:pos x="0" y="0"/>
                </a:cxn>
                <a:cxn ang="0">
                  <a:pos x="0" y="2"/>
                </a:cxn>
                <a:cxn ang="0">
                  <a:pos x="8" y="13"/>
                </a:cxn>
              </a:cxnLst>
              <a:rect l="0" t="0" r="r" b="b"/>
              <a:pathLst>
                <a:path w="8" h="15">
                  <a:moveTo>
                    <a:pt x="8" y="13"/>
                  </a:moveTo>
                  <a:lnTo>
                    <a:pt x="8" y="15"/>
                  </a:lnTo>
                  <a:lnTo>
                    <a:pt x="0" y="0"/>
                  </a:lnTo>
                  <a:lnTo>
                    <a:pt x="0" y="2"/>
                  </a:lnTo>
                  <a:lnTo>
                    <a:pt x="8" y="13"/>
                  </a:lnTo>
                  <a:close/>
                </a:path>
              </a:pathLst>
            </a:custGeom>
            <a:solidFill>
              <a:srgbClr val="339933"/>
            </a:solidFill>
            <a:ln w="9525">
              <a:noFill/>
              <a:round/>
              <a:headEnd/>
              <a:tailEnd/>
            </a:ln>
          </p:spPr>
          <p:txBody>
            <a:bodyPr/>
            <a:lstStyle/>
            <a:p>
              <a:endParaRPr lang="en-US" dirty="0"/>
            </a:p>
          </p:txBody>
        </p:sp>
        <p:sp>
          <p:nvSpPr>
            <p:cNvPr id="218" name="Freeform 277"/>
            <p:cNvSpPr>
              <a:spLocks/>
            </p:cNvSpPr>
            <p:nvPr/>
          </p:nvSpPr>
          <p:spPr bwMode="auto">
            <a:xfrm>
              <a:off x="7089775" y="3386138"/>
              <a:ext cx="26988" cy="26987"/>
            </a:xfrm>
            <a:custGeom>
              <a:avLst/>
              <a:gdLst/>
              <a:ahLst/>
              <a:cxnLst>
                <a:cxn ang="0">
                  <a:pos x="23" y="11"/>
                </a:cxn>
                <a:cxn ang="0">
                  <a:pos x="7" y="22"/>
                </a:cxn>
                <a:cxn ang="0">
                  <a:pos x="0" y="11"/>
                </a:cxn>
                <a:cxn ang="0">
                  <a:pos x="16" y="0"/>
                </a:cxn>
                <a:cxn ang="0">
                  <a:pos x="23" y="11"/>
                </a:cxn>
              </a:cxnLst>
              <a:rect l="0" t="0" r="r" b="b"/>
              <a:pathLst>
                <a:path w="23" h="22">
                  <a:moveTo>
                    <a:pt x="23" y="11"/>
                  </a:moveTo>
                  <a:lnTo>
                    <a:pt x="7" y="22"/>
                  </a:lnTo>
                  <a:lnTo>
                    <a:pt x="0" y="11"/>
                  </a:lnTo>
                  <a:lnTo>
                    <a:pt x="16" y="0"/>
                  </a:lnTo>
                  <a:lnTo>
                    <a:pt x="23" y="11"/>
                  </a:lnTo>
                  <a:close/>
                </a:path>
              </a:pathLst>
            </a:custGeom>
            <a:solidFill>
              <a:srgbClr val="339933"/>
            </a:solidFill>
            <a:ln w="9525">
              <a:noFill/>
              <a:round/>
              <a:headEnd/>
              <a:tailEnd/>
            </a:ln>
          </p:spPr>
          <p:txBody>
            <a:bodyPr/>
            <a:lstStyle/>
            <a:p>
              <a:endParaRPr lang="en-US" dirty="0"/>
            </a:p>
          </p:txBody>
        </p:sp>
        <p:sp>
          <p:nvSpPr>
            <p:cNvPr id="219" name="Freeform 278"/>
            <p:cNvSpPr>
              <a:spLocks/>
            </p:cNvSpPr>
            <p:nvPr/>
          </p:nvSpPr>
          <p:spPr bwMode="auto">
            <a:xfrm>
              <a:off x="7108825" y="3382963"/>
              <a:ext cx="7938" cy="15875"/>
            </a:xfrm>
            <a:custGeom>
              <a:avLst/>
              <a:gdLst/>
              <a:ahLst/>
              <a:cxnLst>
                <a:cxn ang="0">
                  <a:pos x="7" y="13"/>
                </a:cxn>
                <a:cxn ang="0">
                  <a:pos x="7" y="13"/>
                </a:cxn>
                <a:cxn ang="0">
                  <a:pos x="0" y="0"/>
                </a:cxn>
                <a:cxn ang="0">
                  <a:pos x="0" y="2"/>
                </a:cxn>
                <a:cxn ang="0">
                  <a:pos x="7" y="13"/>
                </a:cxn>
              </a:cxnLst>
              <a:rect l="0" t="0" r="r" b="b"/>
              <a:pathLst>
                <a:path w="7" h="13">
                  <a:moveTo>
                    <a:pt x="7" y="13"/>
                  </a:moveTo>
                  <a:lnTo>
                    <a:pt x="7" y="13"/>
                  </a:lnTo>
                  <a:lnTo>
                    <a:pt x="0" y="0"/>
                  </a:lnTo>
                  <a:lnTo>
                    <a:pt x="0" y="2"/>
                  </a:lnTo>
                  <a:lnTo>
                    <a:pt x="7" y="13"/>
                  </a:lnTo>
                  <a:close/>
                </a:path>
              </a:pathLst>
            </a:custGeom>
            <a:solidFill>
              <a:srgbClr val="339933"/>
            </a:solidFill>
            <a:ln w="9525">
              <a:noFill/>
              <a:round/>
              <a:headEnd/>
              <a:tailEnd/>
            </a:ln>
          </p:spPr>
          <p:txBody>
            <a:bodyPr/>
            <a:lstStyle/>
            <a:p>
              <a:endParaRPr lang="en-US" dirty="0"/>
            </a:p>
          </p:txBody>
        </p:sp>
        <p:sp>
          <p:nvSpPr>
            <p:cNvPr id="220" name="Freeform 279"/>
            <p:cNvSpPr>
              <a:spLocks/>
            </p:cNvSpPr>
            <p:nvPr/>
          </p:nvSpPr>
          <p:spPr bwMode="auto">
            <a:xfrm>
              <a:off x="7072313" y="3398838"/>
              <a:ext cx="30162" cy="28575"/>
            </a:xfrm>
            <a:custGeom>
              <a:avLst/>
              <a:gdLst/>
              <a:ahLst/>
              <a:cxnLst>
                <a:cxn ang="0">
                  <a:pos x="24" y="11"/>
                </a:cxn>
                <a:cxn ang="0">
                  <a:pos x="10" y="22"/>
                </a:cxn>
                <a:cxn ang="0">
                  <a:pos x="0" y="11"/>
                </a:cxn>
                <a:cxn ang="0">
                  <a:pos x="13" y="0"/>
                </a:cxn>
                <a:cxn ang="0">
                  <a:pos x="24" y="11"/>
                </a:cxn>
              </a:cxnLst>
              <a:rect l="0" t="0" r="r" b="b"/>
              <a:pathLst>
                <a:path w="24" h="22">
                  <a:moveTo>
                    <a:pt x="24" y="11"/>
                  </a:moveTo>
                  <a:lnTo>
                    <a:pt x="10" y="22"/>
                  </a:lnTo>
                  <a:lnTo>
                    <a:pt x="0" y="11"/>
                  </a:lnTo>
                  <a:lnTo>
                    <a:pt x="13" y="0"/>
                  </a:lnTo>
                  <a:lnTo>
                    <a:pt x="24" y="11"/>
                  </a:lnTo>
                  <a:close/>
                </a:path>
              </a:pathLst>
            </a:custGeom>
            <a:solidFill>
              <a:srgbClr val="339933"/>
            </a:solidFill>
            <a:ln w="9525">
              <a:noFill/>
              <a:round/>
              <a:headEnd/>
              <a:tailEnd/>
            </a:ln>
          </p:spPr>
          <p:txBody>
            <a:bodyPr/>
            <a:lstStyle/>
            <a:p>
              <a:endParaRPr lang="en-US" dirty="0"/>
            </a:p>
          </p:txBody>
        </p:sp>
        <p:sp>
          <p:nvSpPr>
            <p:cNvPr id="221" name="Freeform 280"/>
            <p:cNvSpPr>
              <a:spLocks/>
            </p:cNvSpPr>
            <p:nvPr/>
          </p:nvSpPr>
          <p:spPr bwMode="auto">
            <a:xfrm>
              <a:off x="7088188" y="3398838"/>
              <a:ext cx="14287" cy="14287"/>
            </a:xfrm>
            <a:custGeom>
              <a:avLst/>
              <a:gdLst/>
              <a:ahLst/>
              <a:cxnLst>
                <a:cxn ang="0">
                  <a:pos x="11" y="11"/>
                </a:cxn>
                <a:cxn ang="0">
                  <a:pos x="9" y="11"/>
                </a:cxn>
                <a:cxn ang="0">
                  <a:pos x="2" y="0"/>
                </a:cxn>
                <a:cxn ang="0">
                  <a:pos x="0" y="0"/>
                </a:cxn>
                <a:cxn ang="0">
                  <a:pos x="11" y="11"/>
                </a:cxn>
              </a:cxnLst>
              <a:rect l="0" t="0" r="r" b="b"/>
              <a:pathLst>
                <a:path w="11" h="11">
                  <a:moveTo>
                    <a:pt x="11" y="11"/>
                  </a:moveTo>
                  <a:lnTo>
                    <a:pt x="9" y="11"/>
                  </a:lnTo>
                  <a:lnTo>
                    <a:pt x="2" y="0"/>
                  </a:lnTo>
                  <a:lnTo>
                    <a:pt x="0" y="0"/>
                  </a:lnTo>
                  <a:lnTo>
                    <a:pt x="11" y="11"/>
                  </a:lnTo>
                  <a:close/>
                </a:path>
              </a:pathLst>
            </a:custGeom>
            <a:solidFill>
              <a:srgbClr val="339933"/>
            </a:solidFill>
            <a:ln w="9525">
              <a:noFill/>
              <a:round/>
              <a:headEnd/>
              <a:tailEnd/>
            </a:ln>
          </p:spPr>
          <p:txBody>
            <a:bodyPr/>
            <a:lstStyle/>
            <a:p>
              <a:endParaRPr lang="en-US" dirty="0"/>
            </a:p>
          </p:txBody>
        </p:sp>
        <p:sp>
          <p:nvSpPr>
            <p:cNvPr id="222" name="Freeform 281"/>
            <p:cNvSpPr>
              <a:spLocks/>
            </p:cNvSpPr>
            <p:nvPr/>
          </p:nvSpPr>
          <p:spPr bwMode="auto">
            <a:xfrm>
              <a:off x="7040563" y="3440113"/>
              <a:ext cx="20637" cy="25400"/>
            </a:xfrm>
            <a:custGeom>
              <a:avLst/>
              <a:gdLst/>
              <a:ahLst/>
              <a:cxnLst>
                <a:cxn ang="0">
                  <a:pos x="18" y="10"/>
                </a:cxn>
                <a:cxn ang="0">
                  <a:pos x="10" y="19"/>
                </a:cxn>
                <a:cxn ang="0">
                  <a:pos x="0" y="9"/>
                </a:cxn>
                <a:cxn ang="0">
                  <a:pos x="9" y="0"/>
                </a:cxn>
                <a:cxn ang="0">
                  <a:pos x="18" y="10"/>
                </a:cxn>
              </a:cxnLst>
              <a:rect l="0" t="0" r="r" b="b"/>
              <a:pathLst>
                <a:path w="18" h="19">
                  <a:moveTo>
                    <a:pt x="18" y="10"/>
                  </a:moveTo>
                  <a:lnTo>
                    <a:pt x="10" y="19"/>
                  </a:lnTo>
                  <a:lnTo>
                    <a:pt x="0" y="9"/>
                  </a:lnTo>
                  <a:lnTo>
                    <a:pt x="9" y="0"/>
                  </a:lnTo>
                  <a:lnTo>
                    <a:pt x="18" y="10"/>
                  </a:lnTo>
                  <a:close/>
                </a:path>
              </a:pathLst>
            </a:custGeom>
            <a:solidFill>
              <a:srgbClr val="339933"/>
            </a:solidFill>
            <a:ln w="9525">
              <a:noFill/>
              <a:round/>
              <a:headEnd/>
              <a:tailEnd/>
            </a:ln>
          </p:spPr>
          <p:txBody>
            <a:bodyPr/>
            <a:lstStyle/>
            <a:p>
              <a:endParaRPr lang="en-US" dirty="0"/>
            </a:p>
          </p:txBody>
        </p:sp>
        <p:sp>
          <p:nvSpPr>
            <p:cNvPr id="223" name="Freeform 282"/>
            <p:cNvSpPr>
              <a:spLocks/>
            </p:cNvSpPr>
            <p:nvPr/>
          </p:nvSpPr>
          <p:spPr bwMode="auto">
            <a:xfrm>
              <a:off x="7015163" y="3452813"/>
              <a:ext cx="36512" cy="50800"/>
            </a:xfrm>
            <a:custGeom>
              <a:avLst/>
              <a:gdLst/>
              <a:ahLst/>
              <a:cxnLst>
                <a:cxn ang="0">
                  <a:pos x="32" y="8"/>
                </a:cxn>
                <a:cxn ang="0">
                  <a:pos x="11" y="40"/>
                </a:cxn>
                <a:cxn ang="0">
                  <a:pos x="0" y="33"/>
                </a:cxn>
                <a:cxn ang="0">
                  <a:pos x="22" y="0"/>
                </a:cxn>
                <a:cxn ang="0">
                  <a:pos x="32" y="8"/>
                </a:cxn>
              </a:cxnLst>
              <a:rect l="0" t="0" r="r" b="b"/>
              <a:pathLst>
                <a:path w="32" h="40">
                  <a:moveTo>
                    <a:pt x="32" y="8"/>
                  </a:moveTo>
                  <a:lnTo>
                    <a:pt x="11" y="40"/>
                  </a:lnTo>
                  <a:lnTo>
                    <a:pt x="0" y="33"/>
                  </a:lnTo>
                  <a:lnTo>
                    <a:pt x="22" y="0"/>
                  </a:lnTo>
                  <a:lnTo>
                    <a:pt x="32" y="8"/>
                  </a:lnTo>
                  <a:close/>
                </a:path>
              </a:pathLst>
            </a:custGeom>
            <a:solidFill>
              <a:srgbClr val="339933"/>
            </a:solidFill>
            <a:ln w="9525">
              <a:noFill/>
              <a:round/>
              <a:headEnd/>
              <a:tailEnd/>
            </a:ln>
          </p:spPr>
          <p:txBody>
            <a:bodyPr/>
            <a:lstStyle/>
            <a:p>
              <a:endParaRPr lang="en-US" dirty="0"/>
            </a:p>
          </p:txBody>
        </p:sp>
        <p:sp>
          <p:nvSpPr>
            <p:cNvPr id="224" name="Freeform 283"/>
            <p:cNvSpPr>
              <a:spLocks/>
            </p:cNvSpPr>
            <p:nvPr/>
          </p:nvSpPr>
          <p:spPr bwMode="auto">
            <a:xfrm>
              <a:off x="7040563" y="3451225"/>
              <a:ext cx="11112" cy="14288"/>
            </a:xfrm>
            <a:custGeom>
              <a:avLst/>
              <a:gdLst/>
              <a:ahLst/>
              <a:cxnLst>
                <a:cxn ang="0">
                  <a:pos x="10" y="9"/>
                </a:cxn>
                <a:cxn ang="0">
                  <a:pos x="10" y="10"/>
                </a:cxn>
                <a:cxn ang="0">
                  <a:pos x="0" y="0"/>
                </a:cxn>
                <a:cxn ang="0">
                  <a:pos x="0" y="1"/>
                </a:cxn>
                <a:cxn ang="0">
                  <a:pos x="10" y="9"/>
                </a:cxn>
              </a:cxnLst>
              <a:rect l="0" t="0" r="r" b="b"/>
              <a:pathLst>
                <a:path w="10" h="10">
                  <a:moveTo>
                    <a:pt x="10" y="9"/>
                  </a:moveTo>
                  <a:lnTo>
                    <a:pt x="10" y="10"/>
                  </a:lnTo>
                  <a:lnTo>
                    <a:pt x="0" y="0"/>
                  </a:lnTo>
                  <a:lnTo>
                    <a:pt x="0" y="1"/>
                  </a:lnTo>
                  <a:lnTo>
                    <a:pt x="10" y="9"/>
                  </a:lnTo>
                  <a:close/>
                </a:path>
              </a:pathLst>
            </a:custGeom>
            <a:solidFill>
              <a:srgbClr val="339933"/>
            </a:solidFill>
            <a:ln w="9525">
              <a:noFill/>
              <a:round/>
              <a:headEnd/>
              <a:tailEnd/>
            </a:ln>
          </p:spPr>
          <p:txBody>
            <a:bodyPr/>
            <a:lstStyle/>
            <a:p>
              <a:endParaRPr lang="en-US" dirty="0"/>
            </a:p>
          </p:txBody>
        </p:sp>
        <p:sp>
          <p:nvSpPr>
            <p:cNvPr id="225" name="Freeform 284"/>
            <p:cNvSpPr>
              <a:spLocks/>
            </p:cNvSpPr>
            <p:nvPr/>
          </p:nvSpPr>
          <p:spPr bwMode="auto">
            <a:xfrm>
              <a:off x="7004050" y="3495675"/>
              <a:ext cx="25400" cy="28575"/>
            </a:xfrm>
            <a:custGeom>
              <a:avLst/>
              <a:gdLst/>
              <a:ahLst/>
              <a:cxnLst>
                <a:cxn ang="0">
                  <a:pos x="22" y="7"/>
                </a:cxn>
                <a:cxn ang="0">
                  <a:pos x="13" y="23"/>
                </a:cxn>
                <a:cxn ang="0">
                  <a:pos x="0" y="18"/>
                </a:cxn>
                <a:cxn ang="0">
                  <a:pos x="7" y="0"/>
                </a:cxn>
                <a:cxn ang="0">
                  <a:pos x="22" y="7"/>
                </a:cxn>
              </a:cxnLst>
              <a:rect l="0" t="0" r="r" b="b"/>
              <a:pathLst>
                <a:path w="22" h="23">
                  <a:moveTo>
                    <a:pt x="22" y="7"/>
                  </a:moveTo>
                  <a:lnTo>
                    <a:pt x="13" y="23"/>
                  </a:lnTo>
                  <a:lnTo>
                    <a:pt x="0" y="18"/>
                  </a:lnTo>
                  <a:lnTo>
                    <a:pt x="7" y="0"/>
                  </a:lnTo>
                  <a:lnTo>
                    <a:pt x="22" y="7"/>
                  </a:lnTo>
                  <a:close/>
                </a:path>
              </a:pathLst>
            </a:custGeom>
            <a:solidFill>
              <a:srgbClr val="339933"/>
            </a:solidFill>
            <a:ln w="9525">
              <a:noFill/>
              <a:round/>
              <a:headEnd/>
              <a:tailEnd/>
            </a:ln>
          </p:spPr>
          <p:txBody>
            <a:bodyPr/>
            <a:lstStyle/>
            <a:p>
              <a:endParaRPr lang="en-US" dirty="0"/>
            </a:p>
          </p:txBody>
        </p:sp>
        <p:sp>
          <p:nvSpPr>
            <p:cNvPr id="226" name="Freeform 285"/>
            <p:cNvSpPr>
              <a:spLocks/>
            </p:cNvSpPr>
            <p:nvPr/>
          </p:nvSpPr>
          <p:spPr bwMode="auto">
            <a:xfrm>
              <a:off x="7013575" y="3495675"/>
              <a:ext cx="15875" cy="7938"/>
            </a:xfrm>
            <a:custGeom>
              <a:avLst/>
              <a:gdLst/>
              <a:ahLst/>
              <a:cxnLst>
                <a:cxn ang="0">
                  <a:pos x="15" y="7"/>
                </a:cxn>
                <a:cxn ang="0">
                  <a:pos x="13" y="7"/>
                </a:cxn>
                <a:cxn ang="0">
                  <a:pos x="2" y="0"/>
                </a:cxn>
                <a:cxn ang="0">
                  <a:pos x="0" y="0"/>
                </a:cxn>
                <a:cxn ang="0">
                  <a:pos x="15" y="7"/>
                </a:cxn>
              </a:cxnLst>
              <a:rect l="0" t="0" r="r" b="b"/>
              <a:pathLst>
                <a:path w="15" h="7">
                  <a:moveTo>
                    <a:pt x="15" y="7"/>
                  </a:moveTo>
                  <a:lnTo>
                    <a:pt x="13" y="7"/>
                  </a:lnTo>
                  <a:lnTo>
                    <a:pt x="2" y="0"/>
                  </a:lnTo>
                  <a:lnTo>
                    <a:pt x="0" y="0"/>
                  </a:lnTo>
                  <a:lnTo>
                    <a:pt x="15" y="7"/>
                  </a:lnTo>
                  <a:close/>
                </a:path>
              </a:pathLst>
            </a:custGeom>
            <a:solidFill>
              <a:srgbClr val="339933"/>
            </a:solidFill>
            <a:ln w="9525">
              <a:noFill/>
              <a:round/>
              <a:headEnd/>
              <a:tailEnd/>
            </a:ln>
          </p:spPr>
          <p:txBody>
            <a:bodyPr/>
            <a:lstStyle/>
            <a:p>
              <a:endParaRPr lang="en-US" dirty="0"/>
            </a:p>
          </p:txBody>
        </p:sp>
        <p:sp>
          <p:nvSpPr>
            <p:cNvPr id="227" name="Freeform 286"/>
            <p:cNvSpPr>
              <a:spLocks/>
            </p:cNvSpPr>
            <p:nvPr/>
          </p:nvSpPr>
          <p:spPr bwMode="auto">
            <a:xfrm>
              <a:off x="7002463" y="3516313"/>
              <a:ext cx="17462" cy="12700"/>
            </a:xfrm>
            <a:custGeom>
              <a:avLst/>
              <a:gdLst/>
              <a:ahLst/>
              <a:cxnLst>
                <a:cxn ang="0">
                  <a:pos x="15" y="7"/>
                </a:cxn>
                <a:cxn ang="0">
                  <a:pos x="13" y="9"/>
                </a:cxn>
                <a:cxn ang="0">
                  <a:pos x="0" y="2"/>
                </a:cxn>
                <a:cxn ang="0">
                  <a:pos x="0" y="0"/>
                </a:cxn>
                <a:cxn ang="0">
                  <a:pos x="15" y="7"/>
                </a:cxn>
              </a:cxnLst>
              <a:rect l="0" t="0" r="r" b="b"/>
              <a:pathLst>
                <a:path w="15" h="9">
                  <a:moveTo>
                    <a:pt x="15" y="7"/>
                  </a:moveTo>
                  <a:lnTo>
                    <a:pt x="13" y="9"/>
                  </a:lnTo>
                  <a:lnTo>
                    <a:pt x="0" y="2"/>
                  </a:lnTo>
                  <a:lnTo>
                    <a:pt x="0" y="0"/>
                  </a:lnTo>
                  <a:lnTo>
                    <a:pt x="15" y="7"/>
                  </a:lnTo>
                  <a:close/>
                </a:path>
              </a:pathLst>
            </a:custGeom>
            <a:solidFill>
              <a:srgbClr val="339933"/>
            </a:solidFill>
            <a:ln w="9525">
              <a:noFill/>
              <a:round/>
              <a:headEnd/>
              <a:tailEnd/>
            </a:ln>
          </p:spPr>
          <p:txBody>
            <a:bodyPr/>
            <a:lstStyle/>
            <a:p>
              <a:endParaRPr lang="en-US" dirty="0"/>
            </a:p>
          </p:txBody>
        </p:sp>
        <p:sp>
          <p:nvSpPr>
            <p:cNvPr id="228" name="Freeform 287"/>
            <p:cNvSpPr>
              <a:spLocks/>
            </p:cNvSpPr>
            <p:nvPr/>
          </p:nvSpPr>
          <p:spPr bwMode="auto">
            <a:xfrm>
              <a:off x="7002463" y="3516313"/>
              <a:ext cx="17462" cy="9525"/>
            </a:xfrm>
            <a:custGeom>
              <a:avLst/>
              <a:gdLst/>
              <a:ahLst/>
              <a:cxnLst>
                <a:cxn ang="0">
                  <a:pos x="15" y="7"/>
                </a:cxn>
                <a:cxn ang="0">
                  <a:pos x="15" y="5"/>
                </a:cxn>
                <a:cxn ang="0">
                  <a:pos x="2" y="0"/>
                </a:cxn>
                <a:cxn ang="0">
                  <a:pos x="0" y="0"/>
                </a:cxn>
                <a:cxn ang="0">
                  <a:pos x="15" y="7"/>
                </a:cxn>
              </a:cxnLst>
              <a:rect l="0" t="0" r="r" b="b"/>
              <a:pathLst>
                <a:path w="15" h="7">
                  <a:moveTo>
                    <a:pt x="15" y="7"/>
                  </a:moveTo>
                  <a:lnTo>
                    <a:pt x="15" y="5"/>
                  </a:lnTo>
                  <a:lnTo>
                    <a:pt x="2" y="0"/>
                  </a:lnTo>
                  <a:lnTo>
                    <a:pt x="0" y="0"/>
                  </a:lnTo>
                  <a:lnTo>
                    <a:pt x="15" y="7"/>
                  </a:lnTo>
                  <a:close/>
                </a:path>
              </a:pathLst>
            </a:custGeom>
            <a:solidFill>
              <a:srgbClr val="339933"/>
            </a:solidFill>
            <a:ln w="9525">
              <a:noFill/>
              <a:round/>
              <a:headEnd/>
              <a:tailEnd/>
            </a:ln>
          </p:spPr>
          <p:txBody>
            <a:bodyPr/>
            <a:lstStyle/>
            <a:p>
              <a:endParaRPr lang="en-US" dirty="0"/>
            </a:p>
          </p:txBody>
        </p:sp>
        <p:sp>
          <p:nvSpPr>
            <p:cNvPr id="229" name="Freeform 288"/>
            <p:cNvSpPr>
              <a:spLocks/>
            </p:cNvSpPr>
            <p:nvPr/>
          </p:nvSpPr>
          <p:spPr bwMode="auto">
            <a:xfrm>
              <a:off x="6986588" y="3554413"/>
              <a:ext cx="17462" cy="14287"/>
            </a:xfrm>
            <a:custGeom>
              <a:avLst/>
              <a:gdLst/>
              <a:ahLst/>
              <a:cxnLst>
                <a:cxn ang="0">
                  <a:pos x="16" y="4"/>
                </a:cxn>
                <a:cxn ang="0">
                  <a:pos x="14" y="11"/>
                </a:cxn>
                <a:cxn ang="0">
                  <a:pos x="0" y="8"/>
                </a:cxn>
                <a:cxn ang="0">
                  <a:pos x="2" y="0"/>
                </a:cxn>
                <a:cxn ang="0">
                  <a:pos x="16" y="4"/>
                </a:cxn>
              </a:cxnLst>
              <a:rect l="0" t="0" r="r" b="b"/>
              <a:pathLst>
                <a:path w="16" h="11">
                  <a:moveTo>
                    <a:pt x="16" y="4"/>
                  </a:moveTo>
                  <a:lnTo>
                    <a:pt x="14" y="11"/>
                  </a:lnTo>
                  <a:lnTo>
                    <a:pt x="0" y="8"/>
                  </a:lnTo>
                  <a:lnTo>
                    <a:pt x="2" y="0"/>
                  </a:lnTo>
                  <a:lnTo>
                    <a:pt x="16" y="4"/>
                  </a:lnTo>
                  <a:close/>
                </a:path>
              </a:pathLst>
            </a:custGeom>
            <a:solidFill>
              <a:srgbClr val="339933"/>
            </a:solidFill>
            <a:ln w="9525">
              <a:noFill/>
              <a:round/>
              <a:headEnd/>
              <a:tailEnd/>
            </a:ln>
          </p:spPr>
          <p:txBody>
            <a:bodyPr/>
            <a:lstStyle/>
            <a:p>
              <a:endParaRPr lang="en-US" dirty="0"/>
            </a:p>
          </p:txBody>
        </p:sp>
        <p:sp>
          <p:nvSpPr>
            <p:cNvPr id="230" name="Freeform 289"/>
            <p:cNvSpPr>
              <a:spLocks/>
            </p:cNvSpPr>
            <p:nvPr/>
          </p:nvSpPr>
          <p:spPr bwMode="auto">
            <a:xfrm>
              <a:off x="6978650" y="3565525"/>
              <a:ext cx="23813" cy="26988"/>
            </a:xfrm>
            <a:custGeom>
              <a:avLst/>
              <a:gdLst/>
              <a:ahLst/>
              <a:cxnLst>
                <a:cxn ang="0">
                  <a:pos x="20" y="4"/>
                </a:cxn>
                <a:cxn ang="0">
                  <a:pos x="15" y="22"/>
                </a:cxn>
                <a:cxn ang="0">
                  <a:pos x="0" y="18"/>
                </a:cxn>
                <a:cxn ang="0">
                  <a:pos x="6" y="0"/>
                </a:cxn>
                <a:cxn ang="0">
                  <a:pos x="20" y="4"/>
                </a:cxn>
              </a:cxnLst>
              <a:rect l="0" t="0" r="r" b="b"/>
              <a:pathLst>
                <a:path w="20" h="22">
                  <a:moveTo>
                    <a:pt x="20" y="4"/>
                  </a:moveTo>
                  <a:lnTo>
                    <a:pt x="15" y="22"/>
                  </a:lnTo>
                  <a:lnTo>
                    <a:pt x="0" y="18"/>
                  </a:lnTo>
                  <a:lnTo>
                    <a:pt x="6" y="0"/>
                  </a:lnTo>
                  <a:lnTo>
                    <a:pt x="20" y="4"/>
                  </a:lnTo>
                  <a:close/>
                </a:path>
              </a:pathLst>
            </a:custGeom>
            <a:solidFill>
              <a:srgbClr val="339933"/>
            </a:solidFill>
            <a:ln w="9525">
              <a:noFill/>
              <a:round/>
              <a:headEnd/>
              <a:tailEnd/>
            </a:ln>
          </p:spPr>
          <p:txBody>
            <a:bodyPr/>
            <a:lstStyle/>
            <a:p>
              <a:endParaRPr lang="en-US" dirty="0"/>
            </a:p>
          </p:txBody>
        </p:sp>
        <p:sp>
          <p:nvSpPr>
            <p:cNvPr id="231" name="Freeform 290"/>
            <p:cNvSpPr>
              <a:spLocks/>
            </p:cNvSpPr>
            <p:nvPr/>
          </p:nvSpPr>
          <p:spPr bwMode="auto">
            <a:xfrm>
              <a:off x="6986588" y="3563938"/>
              <a:ext cx="15875" cy="7937"/>
            </a:xfrm>
            <a:custGeom>
              <a:avLst/>
              <a:gdLst/>
              <a:ahLst/>
              <a:cxnLst>
                <a:cxn ang="0">
                  <a:pos x="14" y="5"/>
                </a:cxn>
                <a:cxn ang="0">
                  <a:pos x="14" y="3"/>
                </a:cxn>
                <a:cxn ang="0">
                  <a:pos x="0" y="0"/>
                </a:cxn>
                <a:cxn ang="0">
                  <a:pos x="0" y="1"/>
                </a:cxn>
                <a:cxn ang="0">
                  <a:pos x="14" y="5"/>
                </a:cxn>
              </a:cxnLst>
              <a:rect l="0" t="0" r="r" b="b"/>
              <a:pathLst>
                <a:path w="14" h="5">
                  <a:moveTo>
                    <a:pt x="14" y="5"/>
                  </a:moveTo>
                  <a:lnTo>
                    <a:pt x="14" y="3"/>
                  </a:lnTo>
                  <a:lnTo>
                    <a:pt x="0" y="0"/>
                  </a:lnTo>
                  <a:lnTo>
                    <a:pt x="0" y="1"/>
                  </a:lnTo>
                  <a:lnTo>
                    <a:pt x="14" y="5"/>
                  </a:lnTo>
                  <a:close/>
                </a:path>
              </a:pathLst>
            </a:custGeom>
            <a:solidFill>
              <a:srgbClr val="339933"/>
            </a:solidFill>
            <a:ln w="9525">
              <a:noFill/>
              <a:round/>
              <a:headEnd/>
              <a:tailEnd/>
            </a:ln>
          </p:spPr>
          <p:txBody>
            <a:bodyPr/>
            <a:lstStyle/>
            <a:p>
              <a:endParaRPr lang="en-US" dirty="0"/>
            </a:p>
          </p:txBody>
        </p:sp>
        <p:sp>
          <p:nvSpPr>
            <p:cNvPr id="232" name="Freeform 291"/>
            <p:cNvSpPr>
              <a:spLocks/>
            </p:cNvSpPr>
            <p:nvPr/>
          </p:nvSpPr>
          <p:spPr bwMode="auto">
            <a:xfrm>
              <a:off x="6978650" y="3592513"/>
              <a:ext cx="17463" cy="26987"/>
            </a:xfrm>
            <a:custGeom>
              <a:avLst/>
              <a:gdLst/>
              <a:ahLst/>
              <a:cxnLst>
                <a:cxn ang="0">
                  <a:pos x="16" y="0"/>
                </a:cxn>
                <a:cxn ang="0">
                  <a:pos x="14" y="20"/>
                </a:cxn>
                <a:cxn ang="0">
                  <a:pos x="0" y="18"/>
                </a:cxn>
                <a:cxn ang="0">
                  <a:pos x="1" y="0"/>
                </a:cxn>
                <a:cxn ang="0">
                  <a:pos x="16" y="0"/>
                </a:cxn>
              </a:cxnLst>
              <a:rect l="0" t="0" r="r" b="b"/>
              <a:pathLst>
                <a:path w="16" h="20">
                  <a:moveTo>
                    <a:pt x="16" y="0"/>
                  </a:moveTo>
                  <a:lnTo>
                    <a:pt x="14" y="20"/>
                  </a:lnTo>
                  <a:lnTo>
                    <a:pt x="0" y="18"/>
                  </a:lnTo>
                  <a:lnTo>
                    <a:pt x="1" y="0"/>
                  </a:lnTo>
                  <a:lnTo>
                    <a:pt x="16" y="0"/>
                  </a:lnTo>
                  <a:close/>
                </a:path>
              </a:pathLst>
            </a:custGeom>
            <a:solidFill>
              <a:srgbClr val="339933"/>
            </a:solidFill>
            <a:ln w="9525">
              <a:noFill/>
              <a:round/>
              <a:headEnd/>
              <a:tailEnd/>
            </a:ln>
          </p:spPr>
          <p:txBody>
            <a:bodyPr/>
            <a:lstStyle/>
            <a:p>
              <a:endParaRPr lang="en-US" dirty="0"/>
            </a:p>
          </p:txBody>
        </p:sp>
        <p:sp>
          <p:nvSpPr>
            <p:cNvPr id="233" name="Freeform 292"/>
            <p:cNvSpPr>
              <a:spLocks/>
            </p:cNvSpPr>
            <p:nvPr/>
          </p:nvSpPr>
          <p:spPr bwMode="auto">
            <a:xfrm>
              <a:off x="6978650" y="3589338"/>
              <a:ext cx="17463" cy="3175"/>
            </a:xfrm>
            <a:custGeom>
              <a:avLst/>
              <a:gdLst/>
              <a:ahLst/>
              <a:cxnLst>
                <a:cxn ang="0">
                  <a:pos x="15" y="4"/>
                </a:cxn>
                <a:cxn ang="0">
                  <a:pos x="15" y="4"/>
                </a:cxn>
                <a:cxn ang="0">
                  <a:pos x="0" y="0"/>
                </a:cxn>
                <a:cxn ang="0">
                  <a:pos x="0" y="4"/>
                </a:cxn>
                <a:cxn ang="0">
                  <a:pos x="15" y="4"/>
                </a:cxn>
              </a:cxnLst>
              <a:rect l="0" t="0" r="r" b="b"/>
              <a:pathLst>
                <a:path w="15" h="4">
                  <a:moveTo>
                    <a:pt x="15" y="4"/>
                  </a:moveTo>
                  <a:lnTo>
                    <a:pt x="15" y="4"/>
                  </a:lnTo>
                  <a:lnTo>
                    <a:pt x="0" y="0"/>
                  </a:lnTo>
                  <a:lnTo>
                    <a:pt x="0" y="4"/>
                  </a:lnTo>
                  <a:lnTo>
                    <a:pt x="15" y="4"/>
                  </a:lnTo>
                  <a:close/>
                </a:path>
              </a:pathLst>
            </a:custGeom>
            <a:solidFill>
              <a:srgbClr val="339933"/>
            </a:solidFill>
            <a:ln w="9525">
              <a:noFill/>
              <a:round/>
              <a:headEnd/>
              <a:tailEnd/>
            </a:ln>
          </p:spPr>
          <p:txBody>
            <a:bodyPr/>
            <a:lstStyle/>
            <a:p>
              <a:endParaRPr lang="en-US" dirty="0"/>
            </a:p>
          </p:txBody>
        </p:sp>
        <p:sp>
          <p:nvSpPr>
            <p:cNvPr id="234" name="Freeform 293"/>
            <p:cNvSpPr>
              <a:spLocks/>
            </p:cNvSpPr>
            <p:nvPr/>
          </p:nvSpPr>
          <p:spPr bwMode="auto">
            <a:xfrm>
              <a:off x="6975475" y="3619500"/>
              <a:ext cx="19050" cy="23813"/>
            </a:xfrm>
            <a:custGeom>
              <a:avLst/>
              <a:gdLst/>
              <a:ahLst/>
              <a:cxnLst>
                <a:cxn ang="0">
                  <a:pos x="16" y="0"/>
                </a:cxn>
                <a:cxn ang="0">
                  <a:pos x="14" y="20"/>
                </a:cxn>
                <a:cxn ang="0">
                  <a:pos x="0" y="18"/>
                </a:cxn>
                <a:cxn ang="0">
                  <a:pos x="2" y="0"/>
                </a:cxn>
                <a:cxn ang="0">
                  <a:pos x="16" y="0"/>
                </a:cxn>
              </a:cxnLst>
              <a:rect l="0" t="0" r="r" b="b"/>
              <a:pathLst>
                <a:path w="16" h="20">
                  <a:moveTo>
                    <a:pt x="16" y="0"/>
                  </a:moveTo>
                  <a:lnTo>
                    <a:pt x="14" y="20"/>
                  </a:lnTo>
                  <a:lnTo>
                    <a:pt x="0" y="18"/>
                  </a:lnTo>
                  <a:lnTo>
                    <a:pt x="2" y="0"/>
                  </a:lnTo>
                  <a:lnTo>
                    <a:pt x="16" y="0"/>
                  </a:lnTo>
                  <a:close/>
                </a:path>
              </a:pathLst>
            </a:custGeom>
            <a:solidFill>
              <a:srgbClr val="339933"/>
            </a:solidFill>
            <a:ln w="9525">
              <a:noFill/>
              <a:round/>
              <a:headEnd/>
              <a:tailEnd/>
            </a:ln>
          </p:spPr>
          <p:txBody>
            <a:bodyPr/>
            <a:lstStyle/>
            <a:p>
              <a:endParaRPr lang="en-US" dirty="0"/>
            </a:p>
          </p:txBody>
        </p:sp>
        <p:sp>
          <p:nvSpPr>
            <p:cNvPr id="235" name="Freeform 294"/>
            <p:cNvSpPr>
              <a:spLocks/>
            </p:cNvSpPr>
            <p:nvPr/>
          </p:nvSpPr>
          <p:spPr bwMode="auto">
            <a:xfrm>
              <a:off x="6978650" y="3616325"/>
              <a:ext cx="15875" cy="3175"/>
            </a:xfrm>
            <a:custGeom>
              <a:avLst/>
              <a:gdLst/>
              <a:ahLst/>
              <a:cxnLst>
                <a:cxn ang="0">
                  <a:pos x="14" y="2"/>
                </a:cxn>
                <a:cxn ang="0">
                  <a:pos x="14" y="2"/>
                </a:cxn>
                <a:cxn ang="0">
                  <a:pos x="0" y="0"/>
                </a:cxn>
                <a:cxn ang="0">
                  <a:pos x="0" y="2"/>
                </a:cxn>
                <a:cxn ang="0">
                  <a:pos x="14" y="2"/>
                </a:cxn>
              </a:cxnLst>
              <a:rect l="0" t="0" r="r" b="b"/>
              <a:pathLst>
                <a:path w="14" h="2">
                  <a:moveTo>
                    <a:pt x="14" y="2"/>
                  </a:moveTo>
                  <a:lnTo>
                    <a:pt x="14" y="2"/>
                  </a:lnTo>
                  <a:lnTo>
                    <a:pt x="0" y="0"/>
                  </a:lnTo>
                  <a:lnTo>
                    <a:pt x="0" y="2"/>
                  </a:lnTo>
                  <a:lnTo>
                    <a:pt x="14" y="2"/>
                  </a:lnTo>
                  <a:close/>
                </a:path>
              </a:pathLst>
            </a:custGeom>
            <a:solidFill>
              <a:srgbClr val="339933"/>
            </a:solidFill>
            <a:ln w="9525">
              <a:noFill/>
              <a:round/>
              <a:headEnd/>
              <a:tailEnd/>
            </a:ln>
          </p:spPr>
          <p:txBody>
            <a:bodyPr/>
            <a:lstStyle/>
            <a:p>
              <a:endParaRPr lang="en-US" dirty="0"/>
            </a:p>
          </p:txBody>
        </p:sp>
        <p:sp>
          <p:nvSpPr>
            <p:cNvPr id="236" name="Freeform 295"/>
            <p:cNvSpPr>
              <a:spLocks/>
            </p:cNvSpPr>
            <p:nvPr/>
          </p:nvSpPr>
          <p:spPr bwMode="auto">
            <a:xfrm>
              <a:off x="6975475" y="3643313"/>
              <a:ext cx="15875" cy="11112"/>
            </a:xfrm>
            <a:custGeom>
              <a:avLst/>
              <a:gdLst/>
              <a:ahLst/>
              <a:cxnLst>
                <a:cxn ang="0">
                  <a:pos x="14" y="0"/>
                </a:cxn>
                <a:cxn ang="0">
                  <a:pos x="14" y="7"/>
                </a:cxn>
                <a:cxn ang="0">
                  <a:pos x="0" y="9"/>
                </a:cxn>
                <a:cxn ang="0">
                  <a:pos x="0" y="0"/>
                </a:cxn>
                <a:cxn ang="0">
                  <a:pos x="14" y="0"/>
                </a:cxn>
              </a:cxnLst>
              <a:rect l="0" t="0" r="r" b="b"/>
              <a:pathLst>
                <a:path w="14" h="9">
                  <a:moveTo>
                    <a:pt x="14" y="0"/>
                  </a:moveTo>
                  <a:lnTo>
                    <a:pt x="14" y="7"/>
                  </a:lnTo>
                  <a:lnTo>
                    <a:pt x="0" y="9"/>
                  </a:lnTo>
                  <a:lnTo>
                    <a:pt x="0" y="0"/>
                  </a:lnTo>
                  <a:lnTo>
                    <a:pt x="14" y="0"/>
                  </a:lnTo>
                  <a:close/>
                </a:path>
              </a:pathLst>
            </a:custGeom>
            <a:solidFill>
              <a:srgbClr val="339933"/>
            </a:solidFill>
            <a:ln w="9525">
              <a:noFill/>
              <a:round/>
              <a:headEnd/>
              <a:tailEnd/>
            </a:ln>
          </p:spPr>
          <p:txBody>
            <a:bodyPr/>
            <a:lstStyle/>
            <a:p>
              <a:endParaRPr lang="en-US" dirty="0"/>
            </a:p>
          </p:txBody>
        </p:sp>
        <p:sp>
          <p:nvSpPr>
            <p:cNvPr id="237" name="Freeform 296"/>
            <p:cNvSpPr>
              <a:spLocks/>
            </p:cNvSpPr>
            <p:nvPr/>
          </p:nvSpPr>
          <p:spPr bwMode="auto">
            <a:xfrm>
              <a:off x="6975475" y="3640138"/>
              <a:ext cx="15875" cy="3175"/>
            </a:xfrm>
            <a:custGeom>
              <a:avLst/>
              <a:gdLst/>
              <a:ahLst/>
              <a:cxnLst>
                <a:cxn ang="0">
                  <a:pos x="14" y="2"/>
                </a:cxn>
                <a:cxn ang="0">
                  <a:pos x="14" y="2"/>
                </a:cxn>
                <a:cxn ang="0">
                  <a:pos x="0" y="0"/>
                </a:cxn>
                <a:cxn ang="0">
                  <a:pos x="0" y="2"/>
                </a:cxn>
                <a:cxn ang="0">
                  <a:pos x="14" y="2"/>
                </a:cxn>
              </a:cxnLst>
              <a:rect l="0" t="0" r="r" b="b"/>
              <a:pathLst>
                <a:path w="14" h="2">
                  <a:moveTo>
                    <a:pt x="14" y="2"/>
                  </a:moveTo>
                  <a:lnTo>
                    <a:pt x="14" y="2"/>
                  </a:lnTo>
                  <a:lnTo>
                    <a:pt x="0" y="0"/>
                  </a:lnTo>
                  <a:lnTo>
                    <a:pt x="0" y="2"/>
                  </a:lnTo>
                  <a:lnTo>
                    <a:pt x="14" y="2"/>
                  </a:lnTo>
                  <a:close/>
                </a:path>
              </a:pathLst>
            </a:custGeom>
            <a:solidFill>
              <a:srgbClr val="339933"/>
            </a:solidFill>
            <a:ln w="9525">
              <a:noFill/>
              <a:round/>
              <a:headEnd/>
              <a:tailEnd/>
            </a:ln>
          </p:spPr>
          <p:txBody>
            <a:bodyPr/>
            <a:lstStyle/>
            <a:p>
              <a:endParaRPr lang="en-US" dirty="0"/>
            </a:p>
          </p:txBody>
        </p:sp>
        <p:sp>
          <p:nvSpPr>
            <p:cNvPr id="238" name="Freeform 297"/>
            <p:cNvSpPr>
              <a:spLocks/>
            </p:cNvSpPr>
            <p:nvPr/>
          </p:nvSpPr>
          <p:spPr bwMode="auto">
            <a:xfrm>
              <a:off x="6978650" y="3687763"/>
              <a:ext cx="17463" cy="7937"/>
            </a:xfrm>
            <a:custGeom>
              <a:avLst/>
              <a:gdLst/>
              <a:ahLst/>
              <a:cxnLst>
                <a:cxn ang="0">
                  <a:pos x="15" y="0"/>
                </a:cxn>
                <a:cxn ang="0">
                  <a:pos x="15" y="3"/>
                </a:cxn>
                <a:cxn ang="0">
                  <a:pos x="0" y="5"/>
                </a:cxn>
                <a:cxn ang="0">
                  <a:pos x="0" y="2"/>
                </a:cxn>
                <a:cxn ang="0">
                  <a:pos x="15" y="0"/>
                </a:cxn>
              </a:cxnLst>
              <a:rect l="0" t="0" r="r" b="b"/>
              <a:pathLst>
                <a:path w="15" h="5">
                  <a:moveTo>
                    <a:pt x="15" y="0"/>
                  </a:moveTo>
                  <a:lnTo>
                    <a:pt x="15" y="3"/>
                  </a:lnTo>
                  <a:lnTo>
                    <a:pt x="0" y="5"/>
                  </a:lnTo>
                  <a:lnTo>
                    <a:pt x="0" y="2"/>
                  </a:lnTo>
                  <a:lnTo>
                    <a:pt x="15" y="0"/>
                  </a:lnTo>
                  <a:close/>
                </a:path>
              </a:pathLst>
            </a:custGeom>
            <a:solidFill>
              <a:srgbClr val="339933"/>
            </a:solidFill>
            <a:ln w="9525">
              <a:noFill/>
              <a:round/>
              <a:headEnd/>
              <a:tailEnd/>
            </a:ln>
          </p:spPr>
          <p:txBody>
            <a:bodyPr/>
            <a:lstStyle/>
            <a:p>
              <a:endParaRPr lang="en-US" dirty="0"/>
            </a:p>
          </p:txBody>
        </p:sp>
        <p:sp>
          <p:nvSpPr>
            <p:cNvPr id="239" name="Freeform 298"/>
            <p:cNvSpPr>
              <a:spLocks/>
            </p:cNvSpPr>
            <p:nvPr/>
          </p:nvSpPr>
          <p:spPr bwMode="auto">
            <a:xfrm>
              <a:off x="7650163" y="3089275"/>
              <a:ext cx="30162" cy="31750"/>
            </a:xfrm>
            <a:custGeom>
              <a:avLst/>
              <a:gdLst/>
              <a:ahLst/>
              <a:cxnLst>
                <a:cxn ang="0">
                  <a:pos x="27" y="11"/>
                </a:cxn>
                <a:cxn ang="0">
                  <a:pos x="9" y="25"/>
                </a:cxn>
                <a:cxn ang="0">
                  <a:pos x="0" y="15"/>
                </a:cxn>
                <a:cxn ang="0">
                  <a:pos x="20" y="0"/>
                </a:cxn>
                <a:cxn ang="0">
                  <a:pos x="27" y="11"/>
                </a:cxn>
              </a:cxnLst>
              <a:rect l="0" t="0" r="r" b="b"/>
              <a:pathLst>
                <a:path w="27" h="25">
                  <a:moveTo>
                    <a:pt x="27" y="11"/>
                  </a:moveTo>
                  <a:lnTo>
                    <a:pt x="9" y="25"/>
                  </a:lnTo>
                  <a:lnTo>
                    <a:pt x="0" y="15"/>
                  </a:lnTo>
                  <a:lnTo>
                    <a:pt x="20" y="0"/>
                  </a:lnTo>
                  <a:lnTo>
                    <a:pt x="27" y="11"/>
                  </a:lnTo>
                  <a:close/>
                </a:path>
              </a:pathLst>
            </a:custGeom>
            <a:solidFill>
              <a:srgbClr val="339933"/>
            </a:solidFill>
            <a:ln w="9525">
              <a:noFill/>
              <a:round/>
              <a:headEnd/>
              <a:tailEnd/>
            </a:ln>
          </p:spPr>
          <p:txBody>
            <a:bodyPr/>
            <a:lstStyle/>
            <a:p>
              <a:endParaRPr lang="en-US" dirty="0"/>
            </a:p>
          </p:txBody>
        </p:sp>
        <p:sp>
          <p:nvSpPr>
            <p:cNvPr id="240" name="Freeform 299"/>
            <p:cNvSpPr>
              <a:spLocks/>
            </p:cNvSpPr>
            <p:nvPr/>
          </p:nvSpPr>
          <p:spPr bwMode="auto">
            <a:xfrm>
              <a:off x="7629525" y="3108325"/>
              <a:ext cx="30163" cy="33338"/>
            </a:xfrm>
            <a:custGeom>
              <a:avLst/>
              <a:gdLst/>
              <a:ahLst/>
              <a:cxnLst>
                <a:cxn ang="0">
                  <a:pos x="27" y="10"/>
                </a:cxn>
                <a:cxn ang="0">
                  <a:pos x="11" y="27"/>
                </a:cxn>
                <a:cxn ang="0">
                  <a:pos x="0" y="16"/>
                </a:cxn>
                <a:cxn ang="0">
                  <a:pos x="16" y="0"/>
                </a:cxn>
                <a:cxn ang="0">
                  <a:pos x="27" y="10"/>
                </a:cxn>
              </a:cxnLst>
              <a:rect l="0" t="0" r="r" b="b"/>
              <a:pathLst>
                <a:path w="27" h="27">
                  <a:moveTo>
                    <a:pt x="27" y="10"/>
                  </a:moveTo>
                  <a:lnTo>
                    <a:pt x="11" y="27"/>
                  </a:lnTo>
                  <a:lnTo>
                    <a:pt x="0" y="16"/>
                  </a:lnTo>
                  <a:lnTo>
                    <a:pt x="16" y="0"/>
                  </a:lnTo>
                  <a:lnTo>
                    <a:pt x="27" y="10"/>
                  </a:lnTo>
                  <a:close/>
                </a:path>
              </a:pathLst>
            </a:custGeom>
            <a:solidFill>
              <a:srgbClr val="339933"/>
            </a:solidFill>
            <a:ln w="9525">
              <a:noFill/>
              <a:round/>
              <a:headEnd/>
              <a:tailEnd/>
            </a:ln>
          </p:spPr>
          <p:txBody>
            <a:bodyPr/>
            <a:lstStyle/>
            <a:p>
              <a:endParaRPr lang="en-US" dirty="0"/>
            </a:p>
          </p:txBody>
        </p:sp>
        <p:sp>
          <p:nvSpPr>
            <p:cNvPr id="241" name="Freeform 300"/>
            <p:cNvSpPr>
              <a:spLocks/>
            </p:cNvSpPr>
            <p:nvPr/>
          </p:nvSpPr>
          <p:spPr bwMode="auto">
            <a:xfrm>
              <a:off x="7646988" y="3108325"/>
              <a:ext cx="12700" cy="12700"/>
            </a:xfrm>
            <a:custGeom>
              <a:avLst/>
              <a:gdLst/>
              <a:ahLst/>
              <a:cxnLst>
                <a:cxn ang="0">
                  <a:pos x="11" y="10"/>
                </a:cxn>
                <a:cxn ang="0">
                  <a:pos x="11" y="10"/>
                </a:cxn>
                <a:cxn ang="0">
                  <a:pos x="2" y="0"/>
                </a:cxn>
                <a:cxn ang="0">
                  <a:pos x="0" y="0"/>
                </a:cxn>
                <a:cxn ang="0">
                  <a:pos x="11" y="10"/>
                </a:cxn>
              </a:cxnLst>
              <a:rect l="0" t="0" r="r" b="b"/>
              <a:pathLst>
                <a:path w="11" h="10">
                  <a:moveTo>
                    <a:pt x="11" y="10"/>
                  </a:moveTo>
                  <a:lnTo>
                    <a:pt x="11" y="10"/>
                  </a:lnTo>
                  <a:lnTo>
                    <a:pt x="2" y="0"/>
                  </a:lnTo>
                  <a:lnTo>
                    <a:pt x="0" y="0"/>
                  </a:lnTo>
                  <a:lnTo>
                    <a:pt x="11" y="10"/>
                  </a:lnTo>
                  <a:close/>
                </a:path>
              </a:pathLst>
            </a:custGeom>
            <a:solidFill>
              <a:srgbClr val="339933"/>
            </a:solidFill>
            <a:ln w="9525">
              <a:noFill/>
              <a:round/>
              <a:headEnd/>
              <a:tailEnd/>
            </a:ln>
          </p:spPr>
          <p:txBody>
            <a:bodyPr/>
            <a:lstStyle/>
            <a:p>
              <a:endParaRPr lang="en-US" dirty="0"/>
            </a:p>
          </p:txBody>
        </p:sp>
        <p:sp>
          <p:nvSpPr>
            <p:cNvPr id="242" name="Freeform 301"/>
            <p:cNvSpPr>
              <a:spLocks/>
            </p:cNvSpPr>
            <p:nvPr/>
          </p:nvSpPr>
          <p:spPr bwMode="auto">
            <a:xfrm>
              <a:off x="7612063" y="3128963"/>
              <a:ext cx="28575" cy="33337"/>
            </a:xfrm>
            <a:custGeom>
              <a:avLst/>
              <a:gdLst/>
              <a:ahLst/>
              <a:cxnLst>
                <a:cxn ang="0">
                  <a:pos x="26" y="11"/>
                </a:cxn>
                <a:cxn ang="0">
                  <a:pos x="11" y="27"/>
                </a:cxn>
                <a:cxn ang="0">
                  <a:pos x="0" y="16"/>
                </a:cxn>
                <a:cxn ang="0">
                  <a:pos x="15" y="0"/>
                </a:cxn>
                <a:cxn ang="0">
                  <a:pos x="26" y="11"/>
                </a:cxn>
              </a:cxnLst>
              <a:rect l="0" t="0" r="r" b="b"/>
              <a:pathLst>
                <a:path w="26" h="27">
                  <a:moveTo>
                    <a:pt x="26" y="11"/>
                  </a:moveTo>
                  <a:lnTo>
                    <a:pt x="11" y="27"/>
                  </a:lnTo>
                  <a:lnTo>
                    <a:pt x="0" y="16"/>
                  </a:lnTo>
                  <a:lnTo>
                    <a:pt x="15" y="0"/>
                  </a:lnTo>
                  <a:lnTo>
                    <a:pt x="26" y="11"/>
                  </a:lnTo>
                  <a:close/>
                </a:path>
              </a:pathLst>
            </a:custGeom>
            <a:solidFill>
              <a:srgbClr val="339933"/>
            </a:solidFill>
            <a:ln w="9525">
              <a:noFill/>
              <a:round/>
              <a:headEnd/>
              <a:tailEnd/>
            </a:ln>
          </p:spPr>
          <p:txBody>
            <a:bodyPr/>
            <a:lstStyle/>
            <a:p>
              <a:endParaRPr lang="en-US" dirty="0"/>
            </a:p>
          </p:txBody>
        </p:sp>
        <p:sp>
          <p:nvSpPr>
            <p:cNvPr id="243" name="Freeform 302"/>
            <p:cNvSpPr>
              <a:spLocks/>
            </p:cNvSpPr>
            <p:nvPr/>
          </p:nvSpPr>
          <p:spPr bwMode="auto">
            <a:xfrm>
              <a:off x="7629525" y="3128963"/>
              <a:ext cx="11113" cy="12700"/>
            </a:xfrm>
            <a:custGeom>
              <a:avLst/>
              <a:gdLst/>
              <a:ahLst/>
              <a:cxnLst>
                <a:cxn ang="0">
                  <a:pos x="11" y="11"/>
                </a:cxn>
                <a:cxn ang="0">
                  <a:pos x="11" y="11"/>
                </a:cxn>
                <a:cxn ang="0">
                  <a:pos x="0" y="0"/>
                </a:cxn>
                <a:cxn ang="0">
                  <a:pos x="0" y="0"/>
                </a:cxn>
                <a:cxn ang="0">
                  <a:pos x="11" y="11"/>
                </a:cxn>
              </a:cxnLst>
              <a:rect l="0" t="0" r="r" b="b"/>
              <a:pathLst>
                <a:path w="11" h="11">
                  <a:moveTo>
                    <a:pt x="11" y="11"/>
                  </a:moveTo>
                  <a:lnTo>
                    <a:pt x="11" y="11"/>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244" name="Freeform 303"/>
            <p:cNvSpPr>
              <a:spLocks/>
            </p:cNvSpPr>
            <p:nvPr/>
          </p:nvSpPr>
          <p:spPr bwMode="auto">
            <a:xfrm>
              <a:off x="7610475" y="3149600"/>
              <a:ext cx="14288" cy="15875"/>
            </a:xfrm>
            <a:custGeom>
              <a:avLst/>
              <a:gdLst/>
              <a:ahLst/>
              <a:cxnLst>
                <a:cxn ang="0">
                  <a:pos x="12" y="11"/>
                </a:cxn>
                <a:cxn ang="0">
                  <a:pos x="10" y="13"/>
                </a:cxn>
                <a:cxn ang="0">
                  <a:pos x="0" y="4"/>
                </a:cxn>
                <a:cxn ang="0">
                  <a:pos x="1" y="0"/>
                </a:cxn>
                <a:cxn ang="0">
                  <a:pos x="12" y="11"/>
                </a:cxn>
              </a:cxnLst>
              <a:rect l="0" t="0" r="r" b="b"/>
              <a:pathLst>
                <a:path w="12" h="13">
                  <a:moveTo>
                    <a:pt x="12" y="11"/>
                  </a:moveTo>
                  <a:lnTo>
                    <a:pt x="10" y="13"/>
                  </a:lnTo>
                  <a:lnTo>
                    <a:pt x="0" y="4"/>
                  </a:lnTo>
                  <a:lnTo>
                    <a:pt x="1" y="0"/>
                  </a:lnTo>
                  <a:lnTo>
                    <a:pt x="12" y="11"/>
                  </a:lnTo>
                  <a:close/>
                </a:path>
              </a:pathLst>
            </a:custGeom>
            <a:solidFill>
              <a:srgbClr val="339933"/>
            </a:solidFill>
            <a:ln w="9525">
              <a:noFill/>
              <a:round/>
              <a:headEnd/>
              <a:tailEnd/>
            </a:ln>
          </p:spPr>
          <p:txBody>
            <a:bodyPr/>
            <a:lstStyle/>
            <a:p>
              <a:endParaRPr lang="en-US" dirty="0"/>
            </a:p>
          </p:txBody>
        </p:sp>
        <p:sp>
          <p:nvSpPr>
            <p:cNvPr id="245" name="Freeform 304"/>
            <p:cNvSpPr>
              <a:spLocks/>
            </p:cNvSpPr>
            <p:nvPr/>
          </p:nvSpPr>
          <p:spPr bwMode="auto">
            <a:xfrm>
              <a:off x="7612063" y="3246438"/>
              <a:ext cx="12700" cy="14287"/>
            </a:xfrm>
            <a:custGeom>
              <a:avLst/>
              <a:gdLst/>
              <a:ahLst/>
              <a:cxnLst>
                <a:cxn ang="0">
                  <a:pos x="11" y="11"/>
                </a:cxn>
                <a:cxn ang="0">
                  <a:pos x="11" y="11"/>
                </a:cxn>
                <a:cxn ang="0">
                  <a:pos x="0" y="0"/>
                </a:cxn>
                <a:cxn ang="0">
                  <a:pos x="0" y="0"/>
                </a:cxn>
                <a:cxn ang="0">
                  <a:pos x="11" y="11"/>
                </a:cxn>
              </a:cxnLst>
              <a:rect l="0" t="0" r="r" b="b"/>
              <a:pathLst>
                <a:path w="11" h="11">
                  <a:moveTo>
                    <a:pt x="11" y="11"/>
                  </a:moveTo>
                  <a:lnTo>
                    <a:pt x="11" y="11"/>
                  </a:lnTo>
                  <a:lnTo>
                    <a:pt x="0" y="0"/>
                  </a:lnTo>
                  <a:lnTo>
                    <a:pt x="0" y="0"/>
                  </a:lnTo>
                  <a:lnTo>
                    <a:pt x="11" y="11"/>
                  </a:lnTo>
                  <a:close/>
                </a:path>
              </a:pathLst>
            </a:custGeom>
            <a:solidFill>
              <a:srgbClr val="339933"/>
            </a:solidFill>
            <a:ln w="9525">
              <a:noFill/>
              <a:round/>
              <a:headEnd/>
              <a:tailEnd/>
            </a:ln>
          </p:spPr>
          <p:txBody>
            <a:bodyPr/>
            <a:lstStyle/>
            <a:p>
              <a:endParaRPr lang="en-US" dirty="0"/>
            </a:p>
          </p:txBody>
        </p:sp>
        <p:sp>
          <p:nvSpPr>
            <p:cNvPr id="246" name="Freeform 305"/>
            <p:cNvSpPr>
              <a:spLocks/>
            </p:cNvSpPr>
            <p:nvPr/>
          </p:nvSpPr>
          <p:spPr bwMode="auto">
            <a:xfrm>
              <a:off x="7583488" y="3182938"/>
              <a:ext cx="17462" cy="19050"/>
            </a:xfrm>
            <a:custGeom>
              <a:avLst/>
              <a:gdLst/>
              <a:ahLst/>
              <a:cxnLst>
                <a:cxn ang="0">
                  <a:pos x="16" y="7"/>
                </a:cxn>
                <a:cxn ang="0">
                  <a:pos x="13" y="16"/>
                </a:cxn>
                <a:cxn ang="0">
                  <a:pos x="0" y="9"/>
                </a:cxn>
                <a:cxn ang="0">
                  <a:pos x="4" y="0"/>
                </a:cxn>
                <a:cxn ang="0">
                  <a:pos x="16" y="7"/>
                </a:cxn>
              </a:cxnLst>
              <a:rect l="0" t="0" r="r" b="b"/>
              <a:pathLst>
                <a:path w="16" h="16">
                  <a:moveTo>
                    <a:pt x="16" y="7"/>
                  </a:moveTo>
                  <a:lnTo>
                    <a:pt x="13" y="16"/>
                  </a:lnTo>
                  <a:lnTo>
                    <a:pt x="0" y="9"/>
                  </a:lnTo>
                  <a:lnTo>
                    <a:pt x="4" y="0"/>
                  </a:lnTo>
                  <a:lnTo>
                    <a:pt x="16" y="7"/>
                  </a:lnTo>
                  <a:close/>
                </a:path>
              </a:pathLst>
            </a:custGeom>
            <a:solidFill>
              <a:srgbClr val="339933"/>
            </a:solidFill>
            <a:ln w="9525">
              <a:noFill/>
              <a:round/>
              <a:headEnd/>
              <a:tailEnd/>
            </a:ln>
          </p:spPr>
          <p:txBody>
            <a:bodyPr/>
            <a:lstStyle/>
            <a:p>
              <a:endParaRPr lang="en-US" dirty="0"/>
            </a:p>
          </p:txBody>
        </p:sp>
        <p:sp>
          <p:nvSpPr>
            <p:cNvPr id="247" name="Freeform 306"/>
            <p:cNvSpPr>
              <a:spLocks/>
            </p:cNvSpPr>
            <p:nvPr/>
          </p:nvSpPr>
          <p:spPr bwMode="auto">
            <a:xfrm>
              <a:off x="7569200" y="3194050"/>
              <a:ext cx="26988" cy="31750"/>
            </a:xfrm>
            <a:custGeom>
              <a:avLst/>
              <a:gdLst/>
              <a:ahLst/>
              <a:cxnLst>
                <a:cxn ang="0">
                  <a:pos x="22" y="7"/>
                </a:cxn>
                <a:cxn ang="0">
                  <a:pos x="13" y="25"/>
                </a:cxn>
                <a:cxn ang="0">
                  <a:pos x="0" y="18"/>
                </a:cxn>
                <a:cxn ang="0">
                  <a:pos x="11" y="0"/>
                </a:cxn>
                <a:cxn ang="0">
                  <a:pos x="22" y="7"/>
                </a:cxn>
              </a:cxnLst>
              <a:rect l="0" t="0" r="r" b="b"/>
              <a:pathLst>
                <a:path w="22" h="25">
                  <a:moveTo>
                    <a:pt x="22" y="7"/>
                  </a:moveTo>
                  <a:lnTo>
                    <a:pt x="13" y="25"/>
                  </a:lnTo>
                  <a:lnTo>
                    <a:pt x="0" y="18"/>
                  </a:lnTo>
                  <a:lnTo>
                    <a:pt x="11" y="0"/>
                  </a:lnTo>
                  <a:lnTo>
                    <a:pt x="22" y="7"/>
                  </a:lnTo>
                  <a:close/>
                </a:path>
              </a:pathLst>
            </a:custGeom>
            <a:solidFill>
              <a:srgbClr val="339933"/>
            </a:solidFill>
            <a:ln w="9525">
              <a:noFill/>
              <a:round/>
              <a:headEnd/>
              <a:tailEnd/>
            </a:ln>
          </p:spPr>
          <p:txBody>
            <a:bodyPr/>
            <a:lstStyle/>
            <a:p>
              <a:endParaRPr lang="en-US" dirty="0"/>
            </a:p>
          </p:txBody>
        </p:sp>
        <p:sp>
          <p:nvSpPr>
            <p:cNvPr id="248" name="Freeform 307"/>
            <p:cNvSpPr>
              <a:spLocks/>
            </p:cNvSpPr>
            <p:nvPr/>
          </p:nvSpPr>
          <p:spPr bwMode="auto">
            <a:xfrm>
              <a:off x="7583488" y="3194050"/>
              <a:ext cx="12700" cy="7938"/>
            </a:xfrm>
            <a:custGeom>
              <a:avLst/>
              <a:gdLst/>
              <a:ahLst/>
              <a:cxnLst>
                <a:cxn ang="0">
                  <a:pos x="11" y="7"/>
                </a:cxn>
                <a:cxn ang="0">
                  <a:pos x="13" y="7"/>
                </a:cxn>
                <a:cxn ang="0">
                  <a:pos x="0" y="0"/>
                </a:cxn>
                <a:cxn ang="0">
                  <a:pos x="0" y="0"/>
                </a:cxn>
                <a:cxn ang="0">
                  <a:pos x="11" y="7"/>
                </a:cxn>
              </a:cxnLst>
              <a:rect l="0" t="0" r="r" b="b"/>
              <a:pathLst>
                <a:path w="13" h="7">
                  <a:moveTo>
                    <a:pt x="11" y="7"/>
                  </a:moveTo>
                  <a:lnTo>
                    <a:pt x="13" y="7"/>
                  </a:lnTo>
                  <a:lnTo>
                    <a:pt x="0" y="0"/>
                  </a:lnTo>
                  <a:lnTo>
                    <a:pt x="0" y="0"/>
                  </a:lnTo>
                  <a:lnTo>
                    <a:pt x="11" y="7"/>
                  </a:lnTo>
                  <a:close/>
                </a:path>
              </a:pathLst>
            </a:custGeom>
            <a:solidFill>
              <a:srgbClr val="339933"/>
            </a:solidFill>
            <a:ln w="9525">
              <a:noFill/>
              <a:round/>
              <a:headEnd/>
              <a:tailEnd/>
            </a:ln>
          </p:spPr>
          <p:txBody>
            <a:bodyPr/>
            <a:lstStyle/>
            <a:p>
              <a:endParaRPr lang="en-US" dirty="0"/>
            </a:p>
          </p:txBody>
        </p:sp>
        <p:sp>
          <p:nvSpPr>
            <p:cNvPr id="249" name="Freeform 308"/>
            <p:cNvSpPr>
              <a:spLocks/>
            </p:cNvSpPr>
            <p:nvPr/>
          </p:nvSpPr>
          <p:spPr bwMode="auto">
            <a:xfrm>
              <a:off x="7558088" y="3217863"/>
              <a:ext cx="26987" cy="28575"/>
            </a:xfrm>
            <a:custGeom>
              <a:avLst/>
              <a:gdLst/>
              <a:ahLst/>
              <a:cxnLst>
                <a:cxn ang="0">
                  <a:pos x="22" y="4"/>
                </a:cxn>
                <a:cxn ang="0">
                  <a:pos x="15" y="22"/>
                </a:cxn>
                <a:cxn ang="0">
                  <a:pos x="0" y="16"/>
                </a:cxn>
                <a:cxn ang="0">
                  <a:pos x="8" y="0"/>
                </a:cxn>
                <a:cxn ang="0">
                  <a:pos x="22" y="4"/>
                </a:cxn>
              </a:cxnLst>
              <a:rect l="0" t="0" r="r" b="b"/>
              <a:pathLst>
                <a:path w="22" h="22">
                  <a:moveTo>
                    <a:pt x="22" y="4"/>
                  </a:moveTo>
                  <a:lnTo>
                    <a:pt x="15" y="22"/>
                  </a:lnTo>
                  <a:lnTo>
                    <a:pt x="0" y="16"/>
                  </a:lnTo>
                  <a:lnTo>
                    <a:pt x="8" y="0"/>
                  </a:lnTo>
                  <a:lnTo>
                    <a:pt x="22" y="4"/>
                  </a:lnTo>
                  <a:close/>
                </a:path>
              </a:pathLst>
            </a:custGeom>
            <a:solidFill>
              <a:srgbClr val="339933"/>
            </a:solidFill>
            <a:ln w="9525">
              <a:noFill/>
              <a:round/>
              <a:headEnd/>
              <a:tailEnd/>
            </a:ln>
          </p:spPr>
          <p:txBody>
            <a:bodyPr/>
            <a:lstStyle/>
            <a:p>
              <a:endParaRPr lang="en-US" dirty="0"/>
            </a:p>
          </p:txBody>
        </p:sp>
        <p:sp>
          <p:nvSpPr>
            <p:cNvPr id="250" name="Freeform 309"/>
            <p:cNvSpPr>
              <a:spLocks/>
            </p:cNvSpPr>
            <p:nvPr/>
          </p:nvSpPr>
          <p:spPr bwMode="auto">
            <a:xfrm>
              <a:off x="7567613" y="3216275"/>
              <a:ext cx="17462" cy="9525"/>
            </a:xfrm>
            <a:custGeom>
              <a:avLst/>
              <a:gdLst/>
              <a:ahLst/>
              <a:cxnLst>
                <a:cxn ang="0">
                  <a:pos x="14" y="6"/>
                </a:cxn>
                <a:cxn ang="0">
                  <a:pos x="14" y="7"/>
                </a:cxn>
                <a:cxn ang="0">
                  <a:pos x="1" y="0"/>
                </a:cxn>
                <a:cxn ang="0">
                  <a:pos x="0" y="2"/>
                </a:cxn>
                <a:cxn ang="0">
                  <a:pos x="14" y="6"/>
                </a:cxn>
              </a:cxnLst>
              <a:rect l="0" t="0" r="r" b="b"/>
              <a:pathLst>
                <a:path w="14" h="7">
                  <a:moveTo>
                    <a:pt x="14" y="6"/>
                  </a:moveTo>
                  <a:lnTo>
                    <a:pt x="14" y="7"/>
                  </a:lnTo>
                  <a:lnTo>
                    <a:pt x="1" y="0"/>
                  </a:lnTo>
                  <a:lnTo>
                    <a:pt x="0" y="2"/>
                  </a:lnTo>
                  <a:lnTo>
                    <a:pt x="14" y="6"/>
                  </a:lnTo>
                  <a:close/>
                </a:path>
              </a:pathLst>
            </a:custGeom>
            <a:solidFill>
              <a:srgbClr val="339933"/>
            </a:solidFill>
            <a:ln w="9525">
              <a:noFill/>
              <a:round/>
              <a:headEnd/>
              <a:tailEnd/>
            </a:ln>
          </p:spPr>
          <p:txBody>
            <a:bodyPr/>
            <a:lstStyle/>
            <a:p>
              <a:endParaRPr lang="en-US" dirty="0"/>
            </a:p>
          </p:txBody>
        </p:sp>
        <p:sp>
          <p:nvSpPr>
            <p:cNvPr id="251" name="Freeform 310"/>
            <p:cNvSpPr>
              <a:spLocks/>
            </p:cNvSpPr>
            <p:nvPr/>
          </p:nvSpPr>
          <p:spPr bwMode="auto">
            <a:xfrm>
              <a:off x="7551738" y="3241675"/>
              <a:ext cx="25400" cy="28575"/>
            </a:xfrm>
            <a:custGeom>
              <a:avLst/>
              <a:gdLst/>
              <a:ahLst/>
              <a:cxnLst>
                <a:cxn ang="0">
                  <a:pos x="22" y="4"/>
                </a:cxn>
                <a:cxn ang="0">
                  <a:pos x="15" y="23"/>
                </a:cxn>
                <a:cxn ang="0">
                  <a:pos x="0" y="18"/>
                </a:cxn>
                <a:cxn ang="0">
                  <a:pos x="7" y="0"/>
                </a:cxn>
                <a:cxn ang="0">
                  <a:pos x="22" y="4"/>
                </a:cxn>
              </a:cxnLst>
              <a:rect l="0" t="0" r="r" b="b"/>
              <a:pathLst>
                <a:path w="22" h="23">
                  <a:moveTo>
                    <a:pt x="22" y="4"/>
                  </a:moveTo>
                  <a:lnTo>
                    <a:pt x="15" y="23"/>
                  </a:lnTo>
                  <a:lnTo>
                    <a:pt x="0" y="18"/>
                  </a:lnTo>
                  <a:lnTo>
                    <a:pt x="7" y="0"/>
                  </a:lnTo>
                  <a:lnTo>
                    <a:pt x="22" y="4"/>
                  </a:lnTo>
                  <a:close/>
                </a:path>
              </a:pathLst>
            </a:custGeom>
            <a:solidFill>
              <a:srgbClr val="339933"/>
            </a:solidFill>
            <a:ln w="9525">
              <a:noFill/>
              <a:round/>
              <a:headEnd/>
              <a:tailEnd/>
            </a:ln>
          </p:spPr>
          <p:txBody>
            <a:bodyPr/>
            <a:lstStyle/>
            <a:p>
              <a:endParaRPr lang="en-US" dirty="0"/>
            </a:p>
          </p:txBody>
        </p:sp>
        <p:sp>
          <p:nvSpPr>
            <p:cNvPr id="252" name="Freeform 311"/>
            <p:cNvSpPr>
              <a:spLocks/>
            </p:cNvSpPr>
            <p:nvPr/>
          </p:nvSpPr>
          <p:spPr bwMode="auto">
            <a:xfrm>
              <a:off x="7558088" y="3238500"/>
              <a:ext cx="19050" cy="7938"/>
            </a:xfrm>
            <a:custGeom>
              <a:avLst/>
              <a:gdLst/>
              <a:ahLst/>
              <a:cxnLst>
                <a:cxn ang="0">
                  <a:pos x="15" y="6"/>
                </a:cxn>
                <a:cxn ang="0">
                  <a:pos x="15" y="6"/>
                </a:cxn>
                <a:cxn ang="0">
                  <a:pos x="0" y="0"/>
                </a:cxn>
                <a:cxn ang="0">
                  <a:pos x="0" y="2"/>
                </a:cxn>
                <a:cxn ang="0">
                  <a:pos x="15" y="6"/>
                </a:cxn>
              </a:cxnLst>
              <a:rect l="0" t="0" r="r" b="b"/>
              <a:pathLst>
                <a:path w="15" h="6">
                  <a:moveTo>
                    <a:pt x="15" y="6"/>
                  </a:moveTo>
                  <a:lnTo>
                    <a:pt x="15" y="6"/>
                  </a:lnTo>
                  <a:lnTo>
                    <a:pt x="0" y="0"/>
                  </a:lnTo>
                  <a:lnTo>
                    <a:pt x="0" y="2"/>
                  </a:lnTo>
                  <a:lnTo>
                    <a:pt x="15" y="6"/>
                  </a:lnTo>
                  <a:close/>
                </a:path>
              </a:pathLst>
            </a:custGeom>
            <a:solidFill>
              <a:srgbClr val="339933"/>
            </a:solidFill>
            <a:ln w="9525">
              <a:noFill/>
              <a:round/>
              <a:headEnd/>
              <a:tailEnd/>
            </a:ln>
          </p:spPr>
          <p:txBody>
            <a:bodyPr/>
            <a:lstStyle/>
            <a:p>
              <a:endParaRPr lang="en-US" dirty="0"/>
            </a:p>
          </p:txBody>
        </p:sp>
        <p:sp>
          <p:nvSpPr>
            <p:cNvPr id="253" name="Freeform 312"/>
            <p:cNvSpPr>
              <a:spLocks/>
            </p:cNvSpPr>
            <p:nvPr/>
          </p:nvSpPr>
          <p:spPr bwMode="auto">
            <a:xfrm>
              <a:off x="7551738" y="3265488"/>
              <a:ext cx="15875" cy="9525"/>
            </a:xfrm>
            <a:custGeom>
              <a:avLst/>
              <a:gdLst/>
              <a:ahLst/>
              <a:cxnLst>
                <a:cxn ang="0">
                  <a:pos x="15" y="3"/>
                </a:cxn>
                <a:cxn ang="0">
                  <a:pos x="13" y="7"/>
                </a:cxn>
                <a:cxn ang="0">
                  <a:pos x="0" y="2"/>
                </a:cxn>
                <a:cxn ang="0">
                  <a:pos x="0" y="0"/>
                </a:cxn>
                <a:cxn ang="0">
                  <a:pos x="15" y="3"/>
                </a:cxn>
              </a:cxnLst>
              <a:rect l="0" t="0" r="r" b="b"/>
              <a:pathLst>
                <a:path w="15" h="7">
                  <a:moveTo>
                    <a:pt x="15" y="3"/>
                  </a:moveTo>
                  <a:lnTo>
                    <a:pt x="13" y="7"/>
                  </a:lnTo>
                  <a:lnTo>
                    <a:pt x="0" y="2"/>
                  </a:lnTo>
                  <a:lnTo>
                    <a:pt x="0" y="0"/>
                  </a:lnTo>
                  <a:lnTo>
                    <a:pt x="15" y="3"/>
                  </a:lnTo>
                  <a:close/>
                </a:path>
              </a:pathLst>
            </a:custGeom>
            <a:solidFill>
              <a:srgbClr val="339933"/>
            </a:solidFill>
            <a:ln w="9525">
              <a:noFill/>
              <a:round/>
              <a:headEnd/>
              <a:tailEnd/>
            </a:ln>
          </p:spPr>
          <p:txBody>
            <a:bodyPr/>
            <a:lstStyle/>
            <a:p>
              <a:endParaRPr lang="en-US" dirty="0"/>
            </a:p>
          </p:txBody>
        </p:sp>
        <p:sp>
          <p:nvSpPr>
            <p:cNvPr id="254" name="Freeform 313"/>
            <p:cNvSpPr>
              <a:spLocks/>
            </p:cNvSpPr>
            <p:nvPr/>
          </p:nvSpPr>
          <p:spPr bwMode="auto">
            <a:xfrm>
              <a:off x="7551738" y="3263900"/>
              <a:ext cx="15875" cy="6350"/>
            </a:xfrm>
            <a:custGeom>
              <a:avLst/>
              <a:gdLst/>
              <a:ahLst/>
              <a:cxnLst>
                <a:cxn ang="0">
                  <a:pos x="15" y="5"/>
                </a:cxn>
                <a:cxn ang="0">
                  <a:pos x="15" y="5"/>
                </a:cxn>
                <a:cxn ang="0">
                  <a:pos x="0" y="0"/>
                </a:cxn>
                <a:cxn ang="0">
                  <a:pos x="0" y="2"/>
                </a:cxn>
                <a:cxn ang="0">
                  <a:pos x="15" y="5"/>
                </a:cxn>
              </a:cxnLst>
              <a:rect l="0" t="0" r="r" b="b"/>
              <a:pathLst>
                <a:path w="15" h="5">
                  <a:moveTo>
                    <a:pt x="15" y="5"/>
                  </a:moveTo>
                  <a:lnTo>
                    <a:pt x="15" y="5"/>
                  </a:lnTo>
                  <a:lnTo>
                    <a:pt x="0" y="0"/>
                  </a:lnTo>
                  <a:lnTo>
                    <a:pt x="0" y="2"/>
                  </a:lnTo>
                  <a:lnTo>
                    <a:pt x="15" y="5"/>
                  </a:lnTo>
                  <a:close/>
                </a:path>
              </a:pathLst>
            </a:custGeom>
            <a:solidFill>
              <a:srgbClr val="339933"/>
            </a:solidFill>
            <a:ln w="9525">
              <a:noFill/>
              <a:round/>
              <a:headEnd/>
              <a:tailEnd/>
            </a:ln>
          </p:spPr>
          <p:txBody>
            <a:bodyPr/>
            <a:lstStyle/>
            <a:p>
              <a:endParaRPr lang="en-US" dirty="0"/>
            </a:p>
          </p:txBody>
        </p:sp>
        <p:sp>
          <p:nvSpPr>
            <p:cNvPr id="255" name="Freeform 314"/>
            <p:cNvSpPr>
              <a:spLocks/>
            </p:cNvSpPr>
            <p:nvPr/>
          </p:nvSpPr>
          <p:spPr bwMode="auto">
            <a:xfrm>
              <a:off x="7539038" y="3303588"/>
              <a:ext cx="19050" cy="17462"/>
            </a:xfrm>
            <a:custGeom>
              <a:avLst/>
              <a:gdLst/>
              <a:ahLst/>
              <a:cxnLst>
                <a:cxn ang="0">
                  <a:pos x="17" y="4"/>
                </a:cxn>
                <a:cxn ang="0">
                  <a:pos x="15" y="13"/>
                </a:cxn>
                <a:cxn ang="0">
                  <a:pos x="0" y="9"/>
                </a:cxn>
                <a:cxn ang="0">
                  <a:pos x="4" y="0"/>
                </a:cxn>
                <a:cxn ang="0">
                  <a:pos x="17" y="4"/>
                </a:cxn>
              </a:cxnLst>
              <a:rect l="0" t="0" r="r" b="b"/>
              <a:pathLst>
                <a:path w="17" h="13">
                  <a:moveTo>
                    <a:pt x="17" y="4"/>
                  </a:moveTo>
                  <a:lnTo>
                    <a:pt x="15" y="13"/>
                  </a:lnTo>
                  <a:lnTo>
                    <a:pt x="0" y="9"/>
                  </a:lnTo>
                  <a:lnTo>
                    <a:pt x="4" y="0"/>
                  </a:lnTo>
                  <a:lnTo>
                    <a:pt x="17" y="4"/>
                  </a:lnTo>
                  <a:close/>
                </a:path>
              </a:pathLst>
            </a:custGeom>
            <a:solidFill>
              <a:srgbClr val="339933"/>
            </a:solidFill>
            <a:ln w="9525">
              <a:noFill/>
              <a:round/>
              <a:headEnd/>
              <a:tailEnd/>
            </a:ln>
          </p:spPr>
          <p:txBody>
            <a:bodyPr/>
            <a:lstStyle/>
            <a:p>
              <a:endParaRPr lang="en-US" dirty="0"/>
            </a:p>
          </p:txBody>
        </p:sp>
        <p:sp>
          <p:nvSpPr>
            <p:cNvPr id="256" name="Freeform 315"/>
            <p:cNvSpPr>
              <a:spLocks/>
            </p:cNvSpPr>
            <p:nvPr/>
          </p:nvSpPr>
          <p:spPr bwMode="auto">
            <a:xfrm>
              <a:off x="7532688" y="3314700"/>
              <a:ext cx="23812" cy="53975"/>
            </a:xfrm>
            <a:custGeom>
              <a:avLst/>
              <a:gdLst/>
              <a:ahLst/>
              <a:cxnLst>
                <a:cxn ang="0">
                  <a:pos x="20" y="4"/>
                </a:cxn>
                <a:cxn ang="0">
                  <a:pos x="14" y="42"/>
                </a:cxn>
                <a:cxn ang="0">
                  <a:pos x="0" y="40"/>
                </a:cxn>
                <a:cxn ang="0">
                  <a:pos x="5" y="0"/>
                </a:cxn>
                <a:cxn ang="0">
                  <a:pos x="20" y="4"/>
                </a:cxn>
              </a:cxnLst>
              <a:rect l="0" t="0" r="r" b="b"/>
              <a:pathLst>
                <a:path w="20" h="42">
                  <a:moveTo>
                    <a:pt x="20" y="4"/>
                  </a:moveTo>
                  <a:lnTo>
                    <a:pt x="14" y="42"/>
                  </a:lnTo>
                  <a:lnTo>
                    <a:pt x="0" y="40"/>
                  </a:lnTo>
                  <a:lnTo>
                    <a:pt x="5" y="0"/>
                  </a:lnTo>
                  <a:lnTo>
                    <a:pt x="20" y="4"/>
                  </a:lnTo>
                  <a:close/>
                </a:path>
              </a:pathLst>
            </a:custGeom>
            <a:solidFill>
              <a:srgbClr val="339933"/>
            </a:solidFill>
            <a:ln w="9525">
              <a:noFill/>
              <a:round/>
              <a:headEnd/>
              <a:tailEnd/>
            </a:ln>
          </p:spPr>
          <p:txBody>
            <a:bodyPr/>
            <a:lstStyle/>
            <a:p>
              <a:endParaRPr lang="en-US" dirty="0"/>
            </a:p>
          </p:txBody>
        </p:sp>
        <p:sp>
          <p:nvSpPr>
            <p:cNvPr id="257" name="Freeform 316"/>
            <p:cNvSpPr>
              <a:spLocks/>
            </p:cNvSpPr>
            <p:nvPr/>
          </p:nvSpPr>
          <p:spPr bwMode="auto">
            <a:xfrm>
              <a:off x="7539038" y="3314700"/>
              <a:ext cx="17462" cy="6350"/>
            </a:xfrm>
            <a:custGeom>
              <a:avLst/>
              <a:gdLst/>
              <a:ahLst/>
              <a:cxnLst>
                <a:cxn ang="0">
                  <a:pos x="15" y="4"/>
                </a:cxn>
                <a:cxn ang="0">
                  <a:pos x="15" y="4"/>
                </a:cxn>
                <a:cxn ang="0">
                  <a:pos x="0" y="0"/>
                </a:cxn>
                <a:cxn ang="0">
                  <a:pos x="0" y="0"/>
                </a:cxn>
                <a:cxn ang="0">
                  <a:pos x="15" y="4"/>
                </a:cxn>
              </a:cxnLst>
              <a:rect l="0" t="0" r="r" b="b"/>
              <a:pathLst>
                <a:path w="15" h="4">
                  <a:moveTo>
                    <a:pt x="15" y="4"/>
                  </a:moveTo>
                  <a:lnTo>
                    <a:pt x="15" y="4"/>
                  </a:lnTo>
                  <a:lnTo>
                    <a:pt x="0" y="0"/>
                  </a:lnTo>
                  <a:lnTo>
                    <a:pt x="0" y="0"/>
                  </a:lnTo>
                  <a:lnTo>
                    <a:pt x="15" y="4"/>
                  </a:lnTo>
                  <a:close/>
                </a:path>
              </a:pathLst>
            </a:custGeom>
            <a:solidFill>
              <a:srgbClr val="339933"/>
            </a:solidFill>
            <a:ln w="9525">
              <a:noFill/>
              <a:round/>
              <a:headEnd/>
              <a:tailEnd/>
            </a:ln>
          </p:spPr>
          <p:txBody>
            <a:bodyPr/>
            <a:lstStyle/>
            <a:p>
              <a:endParaRPr lang="en-US" dirty="0"/>
            </a:p>
          </p:txBody>
        </p:sp>
        <p:sp>
          <p:nvSpPr>
            <p:cNvPr id="258" name="Freeform 317"/>
            <p:cNvSpPr>
              <a:spLocks/>
            </p:cNvSpPr>
            <p:nvPr/>
          </p:nvSpPr>
          <p:spPr bwMode="auto">
            <a:xfrm>
              <a:off x="7529513" y="3368675"/>
              <a:ext cx="20637" cy="28575"/>
            </a:xfrm>
            <a:custGeom>
              <a:avLst/>
              <a:gdLst/>
              <a:ahLst/>
              <a:cxnLst>
                <a:cxn ang="0">
                  <a:pos x="16" y="0"/>
                </a:cxn>
                <a:cxn ang="0">
                  <a:pos x="15" y="23"/>
                </a:cxn>
                <a:cxn ang="0">
                  <a:pos x="0" y="23"/>
                </a:cxn>
                <a:cxn ang="0">
                  <a:pos x="2" y="0"/>
                </a:cxn>
                <a:cxn ang="0">
                  <a:pos x="16" y="0"/>
                </a:cxn>
              </a:cxnLst>
              <a:rect l="0" t="0" r="r" b="b"/>
              <a:pathLst>
                <a:path w="16" h="23">
                  <a:moveTo>
                    <a:pt x="16" y="0"/>
                  </a:moveTo>
                  <a:lnTo>
                    <a:pt x="15" y="23"/>
                  </a:lnTo>
                  <a:lnTo>
                    <a:pt x="0" y="23"/>
                  </a:lnTo>
                  <a:lnTo>
                    <a:pt x="2" y="0"/>
                  </a:lnTo>
                  <a:lnTo>
                    <a:pt x="16" y="0"/>
                  </a:lnTo>
                  <a:close/>
                </a:path>
              </a:pathLst>
            </a:custGeom>
            <a:solidFill>
              <a:srgbClr val="339933"/>
            </a:solidFill>
            <a:ln w="9525">
              <a:noFill/>
              <a:round/>
              <a:headEnd/>
              <a:tailEnd/>
            </a:ln>
          </p:spPr>
          <p:txBody>
            <a:bodyPr/>
            <a:lstStyle/>
            <a:p>
              <a:endParaRPr lang="en-US" dirty="0"/>
            </a:p>
          </p:txBody>
        </p:sp>
        <p:sp>
          <p:nvSpPr>
            <p:cNvPr id="259" name="Freeform 318"/>
            <p:cNvSpPr>
              <a:spLocks/>
            </p:cNvSpPr>
            <p:nvPr/>
          </p:nvSpPr>
          <p:spPr bwMode="auto">
            <a:xfrm>
              <a:off x="7532688" y="3365500"/>
              <a:ext cx="17462" cy="3175"/>
            </a:xfrm>
            <a:custGeom>
              <a:avLst/>
              <a:gdLst/>
              <a:ahLst/>
              <a:cxnLst>
                <a:cxn ang="0">
                  <a:pos x="14" y="2"/>
                </a:cxn>
                <a:cxn ang="0">
                  <a:pos x="14" y="2"/>
                </a:cxn>
                <a:cxn ang="0">
                  <a:pos x="0" y="0"/>
                </a:cxn>
                <a:cxn ang="0">
                  <a:pos x="0" y="2"/>
                </a:cxn>
                <a:cxn ang="0">
                  <a:pos x="14" y="2"/>
                </a:cxn>
              </a:cxnLst>
              <a:rect l="0" t="0" r="r" b="b"/>
              <a:pathLst>
                <a:path w="14" h="2">
                  <a:moveTo>
                    <a:pt x="14" y="2"/>
                  </a:moveTo>
                  <a:lnTo>
                    <a:pt x="14" y="2"/>
                  </a:lnTo>
                  <a:lnTo>
                    <a:pt x="0" y="0"/>
                  </a:lnTo>
                  <a:lnTo>
                    <a:pt x="0" y="2"/>
                  </a:lnTo>
                  <a:lnTo>
                    <a:pt x="14" y="2"/>
                  </a:lnTo>
                  <a:close/>
                </a:path>
              </a:pathLst>
            </a:custGeom>
            <a:solidFill>
              <a:srgbClr val="339933"/>
            </a:solidFill>
            <a:ln w="9525">
              <a:noFill/>
              <a:round/>
              <a:headEnd/>
              <a:tailEnd/>
            </a:ln>
          </p:spPr>
          <p:txBody>
            <a:bodyPr/>
            <a:lstStyle/>
            <a:p>
              <a:endParaRPr lang="en-US" dirty="0"/>
            </a:p>
          </p:txBody>
        </p:sp>
        <p:sp>
          <p:nvSpPr>
            <p:cNvPr id="260" name="Rectangle 319"/>
            <p:cNvSpPr>
              <a:spLocks noChangeArrowheads="1"/>
            </p:cNvSpPr>
            <p:nvPr/>
          </p:nvSpPr>
          <p:spPr bwMode="auto">
            <a:xfrm>
              <a:off x="7529513" y="3433763"/>
              <a:ext cx="19050" cy="42862"/>
            </a:xfrm>
            <a:prstGeom prst="rect">
              <a:avLst/>
            </a:prstGeom>
            <a:solidFill>
              <a:srgbClr val="339933"/>
            </a:solidFill>
            <a:ln w="9525">
              <a:noFill/>
              <a:miter lim="800000"/>
              <a:headEnd/>
              <a:tailEnd/>
            </a:ln>
          </p:spPr>
          <p:txBody>
            <a:bodyPr/>
            <a:lstStyle/>
            <a:p>
              <a:endParaRPr lang="en-US" dirty="0"/>
            </a:p>
          </p:txBody>
        </p:sp>
        <p:sp>
          <p:nvSpPr>
            <p:cNvPr id="261" name="Freeform 320"/>
            <p:cNvSpPr>
              <a:spLocks/>
            </p:cNvSpPr>
            <p:nvPr/>
          </p:nvSpPr>
          <p:spPr bwMode="auto">
            <a:xfrm>
              <a:off x="7529513" y="3476625"/>
              <a:ext cx="20637" cy="47625"/>
            </a:xfrm>
            <a:custGeom>
              <a:avLst/>
              <a:gdLst/>
              <a:ahLst/>
              <a:cxnLst>
                <a:cxn ang="0">
                  <a:pos x="15" y="0"/>
                </a:cxn>
                <a:cxn ang="0">
                  <a:pos x="16" y="38"/>
                </a:cxn>
                <a:cxn ang="0">
                  <a:pos x="2" y="38"/>
                </a:cxn>
                <a:cxn ang="0">
                  <a:pos x="0" y="0"/>
                </a:cxn>
                <a:cxn ang="0">
                  <a:pos x="15" y="0"/>
                </a:cxn>
              </a:cxnLst>
              <a:rect l="0" t="0" r="r" b="b"/>
              <a:pathLst>
                <a:path w="16" h="38">
                  <a:moveTo>
                    <a:pt x="15" y="0"/>
                  </a:moveTo>
                  <a:lnTo>
                    <a:pt x="16" y="38"/>
                  </a:lnTo>
                  <a:lnTo>
                    <a:pt x="2" y="38"/>
                  </a:lnTo>
                  <a:lnTo>
                    <a:pt x="0" y="0"/>
                  </a:lnTo>
                  <a:lnTo>
                    <a:pt x="15" y="0"/>
                  </a:lnTo>
                  <a:close/>
                </a:path>
              </a:pathLst>
            </a:custGeom>
            <a:solidFill>
              <a:srgbClr val="339933"/>
            </a:solidFill>
            <a:ln w="9525">
              <a:noFill/>
              <a:round/>
              <a:headEnd/>
              <a:tailEnd/>
            </a:ln>
          </p:spPr>
          <p:txBody>
            <a:bodyPr/>
            <a:lstStyle/>
            <a:p>
              <a:endParaRPr lang="en-US" dirty="0"/>
            </a:p>
          </p:txBody>
        </p:sp>
        <p:sp>
          <p:nvSpPr>
            <p:cNvPr id="262" name="Rectangle 321"/>
            <p:cNvSpPr>
              <a:spLocks noChangeArrowheads="1"/>
            </p:cNvSpPr>
            <p:nvPr/>
          </p:nvSpPr>
          <p:spPr bwMode="auto">
            <a:xfrm>
              <a:off x="7534275" y="3560763"/>
              <a:ext cx="17463" cy="23812"/>
            </a:xfrm>
            <a:prstGeom prst="rect">
              <a:avLst/>
            </a:prstGeom>
            <a:solidFill>
              <a:srgbClr val="339933"/>
            </a:solidFill>
            <a:ln w="9525">
              <a:noFill/>
              <a:miter lim="800000"/>
              <a:headEnd/>
              <a:tailEnd/>
            </a:ln>
          </p:spPr>
          <p:txBody>
            <a:bodyPr/>
            <a:lstStyle/>
            <a:p>
              <a:endParaRPr lang="en-US" dirty="0"/>
            </a:p>
          </p:txBody>
        </p:sp>
        <p:sp>
          <p:nvSpPr>
            <p:cNvPr id="263" name="Freeform 322"/>
            <p:cNvSpPr>
              <a:spLocks/>
            </p:cNvSpPr>
            <p:nvPr/>
          </p:nvSpPr>
          <p:spPr bwMode="auto">
            <a:xfrm>
              <a:off x="7534275" y="3584575"/>
              <a:ext cx="22225" cy="55563"/>
            </a:xfrm>
            <a:custGeom>
              <a:avLst/>
              <a:gdLst/>
              <a:ahLst/>
              <a:cxnLst>
                <a:cxn ang="0">
                  <a:pos x="14" y="0"/>
                </a:cxn>
                <a:cxn ang="0">
                  <a:pos x="18" y="45"/>
                </a:cxn>
                <a:cxn ang="0">
                  <a:pos x="3" y="45"/>
                </a:cxn>
                <a:cxn ang="0">
                  <a:pos x="0" y="0"/>
                </a:cxn>
                <a:cxn ang="0">
                  <a:pos x="14" y="0"/>
                </a:cxn>
              </a:cxnLst>
              <a:rect l="0" t="0" r="r" b="b"/>
              <a:pathLst>
                <a:path w="18" h="45">
                  <a:moveTo>
                    <a:pt x="14" y="0"/>
                  </a:moveTo>
                  <a:lnTo>
                    <a:pt x="18" y="45"/>
                  </a:lnTo>
                  <a:lnTo>
                    <a:pt x="3" y="45"/>
                  </a:lnTo>
                  <a:lnTo>
                    <a:pt x="0" y="0"/>
                  </a:lnTo>
                  <a:lnTo>
                    <a:pt x="14" y="0"/>
                  </a:lnTo>
                  <a:close/>
                </a:path>
              </a:pathLst>
            </a:custGeom>
            <a:solidFill>
              <a:srgbClr val="339933"/>
            </a:solidFill>
            <a:ln w="9525">
              <a:noFill/>
              <a:round/>
              <a:headEnd/>
              <a:tailEnd/>
            </a:ln>
          </p:spPr>
          <p:txBody>
            <a:bodyPr/>
            <a:lstStyle/>
            <a:p>
              <a:endParaRPr lang="en-US" dirty="0"/>
            </a:p>
          </p:txBody>
        </p:sp>
        <p:sp>
          <p:nvSpPr>
            <p:cNvPr id="264" name="Rectangle 323"/>
            <p:cNvSpPr>
              <a:spLocks noChangeArrowheads="1"/>
            </p:cNvSpPr>
            <p:nvPr/>
          </p:nvSpPr>
          <p:spPr bwMode="auto">
            <a:xfrm>
              <a:off x="7539038" y="3783013"/>
              <a:ext cx="17462" cy="11112"/>
            </a:xfrm>
            <a:prstGeom prst="rect">
              <a:avLst/>
            </a:prstGeom>
            <a:solidFill>
              <a:srgbClr val="339933"/>
            </a:solidFill>
            <a:ln w="9525">
              <a:noFill/>
              <a:miter lim="800000"/>
              <a:headEnd/>
              <a:tailEnd/>
            </a:ln>
          </p:spPr>
          <p:txBody>
            <a:bodyPr/>
            <a:lstStyle/>
            <a:p>
              <a:endParaRPr lang="en-US" dirty="0"/>
            </a:p>
          </p:txBody>
        </p:sp>
        <p:sp>
          <p:nvSpPr>
            <p:cNvPr id="265" name="Freeform 324"/>
            <p:cNvSpPr>
              <a:spLocks/>
            </p:cNvSpPr>
            <p:nvPr/>
          </p:nvSpPr>
          <p:spPr bwMode="auto">
            <a:xfrm>
              <a:off x="7537450" y="3695700"/>
              <a:ext cx="19050" cy="53975"/>
            </a:xfrm>
            <a:custGeom>
              <a:avLst/>
              <a:gdLst/>
              <a:ahLst/>
              <a:cxnLst>
                <a:cxn ang="0">
                  <a:pos x="16" y="0"/>
                </a:cxn>
                <a:cxn ang="0">
                  <a:pos x="14" y="43"/>
                </a:cxn>
                <a:cxn ang="0">
                  <a:pos x="0" y="43"/>
                </a:cxn>
                <a:cxn ang="0">
                  <a:pos x="1" y="0"/>
                </a:cxn>
                <a:cxn ang="0">
                  <a:pos x="16" y="0"/>
                </a:cxn>
              </a:cxnLst>
              <a:rect l="0" t="0" r="r" b="b"/>
              <a:pathLst>
                <a:path w="16" h="43">
                  <a:moveTo>
                    <a:pt x="16" y="0"/>
                  </a:moveTo>
                  <a:lnTo>
                    <a:pt x="14" y="43"/>
                  </a:lnTo>
                  <a:lnTo>
                    <a:pt x="0" y="43"/>
                  </a:lnTo>
                  <a:lnTo>
                    <a:pt x="1" y="0"/>
                  </a:lnTo>
                  <a:lnTo>
                    <a:pt x="16" y="0"/>
                  </a:lnTo>
                  <a:close/>
                </a:path>
              </a:pathLst>
            </a:custGeom>
            <a:solidFill>
              <a:srgbClr val="339933"/>
            </a:solidFill>
            <a:ln w="9525">
              <a:noFill/>
              <a:round/>
              <a:headEnd/>
              <a:tailEnd/>
            </a:ln>
          </p:spPr>
          <p:txBody>
            <a:bodyPr/>
            <a:lstStyle/>
            <a:p>
              <a:endParaRPr lang="en-US" dirty="0"/>
            </a:p>
          </p:txBody>
        </p:sp>
        <p:sp>
          <p:nvSpPr>
            <p:cNvPr id="266" name="Freeform 325"/>
            <p:cNvSpPr>
              <a:spLocks/>
            </p:cNvSpPr>
            <p:nvPr/>
          </p:nvSpPr>
          <p:spPr bwMode="auto">
            <a:xfrm>
              <a:off x="7534275" y="3749675"/>
              <a:ext cx="19050" cy="26988"/>
            </a:xfrm>
            <a:custGeom>
              <a:avLst/>
              <a:gdLst/>
              <a:ahLst/>
              <a:cxnLst>
                <a:cxn ang="0">
                  <a:pos x="16" y="0"/>
                </a:cxn>
                <a:cxn ang="0">
                  <a:pos x="14" y="22"/>
                </a:cxn>
                <a:cxn ang="0">
                  <a:pos x="0" y="22"/>
                </a:cxn>
                <a:cxn ang="0">
                  <a:pos x="2" y="0"/>
                </a:cxn>
                <a:cxn ang="0">
                  <a:pos x="16" y="0"/>
                </a:cxn>
              </a:cxnLst>
              <a:rect l="0" t="0" r="r" b="b"/>
              <a:pathLst>
                <a:path w="16" h="22">
                  <a:moveTo>
                    <a:pt x="16" y="0"/>
                  </a:moveTo>
                  <a:lnTo>
                    <a:pt x="14" y="22"/>
                  </a:lnTo>
                  <a:lnTo>
                    <a:pt x="0" y="22"/>
                  </a:lnTo>
                  <a:lnTo>
                    <a:pt x="2" y="0"/>
                  </a:lnTo>
                  <a:lnTo>
                    <a:pt x="16" y="0"/>
                  </a:lnTo>
                  <a:close/>
                </a:path>
              </a:pathLst>
            </a:custGeom>
            <a:solidFill>
              <a:srgbClr val="339933"/>
            </a:solidFill>
            <a:ln w="9525">
              <a:noFill/>
              <a:round/>
              <a:headEnd/>
              <a:tailEnd/>
            </a:ln>
          </p:spPr>
          <p:txBody>
            <a:bodyPr/>
            <a:lstStyle/>
            <a:p>
              <a:endParaRPr lang="en-US" dirty="0"/>
            </a:p>
          </p:txBody>
        </p:sp>
        <p:sp>
          <p:nvSpPr>
            <p:cNvPr id="267" name="Freeform 326"/>
            <p:cNvSpPr>
              <a:spLocks/>
            </p:cNvSpPr>
            <p:nvPr/>
          </p:nvSpPr>
          <p:spPr bwMode="auto">
            <a:xfrm>
              <a:off x="7527925" y="3811588"/>
              <a:ext cx="20638" cy="19050"/>
            </a:xfrm>
            <a:custGeom>
              <a:avLst/>
              <a:gdLst/>
              <a:ahLst/>
              <a:cxnLst>
                <a:cxn ang="0">
                  <a:pos x="17" y="4"/>
                </a:cxn>
                <a:cxn ang="0">
                  <a:pos x="15" y="16"/>
                </a:cxn>
                <a:cxn ang="0">
                  <a:pos x="0" y="14"/>
                </a:cxn>
                <a:cxn ang="0">
                  <a:pos x="2" y="0"/>
                </a:cxn>
                <a:cxn ang="0">
                  <a:pos x="17" y="4"/>
                </a:cxn>
              </a:cxnLst>
              <a:rect l="0" t="0" r="r" b="b"/>
              <a:pathLst>
                <a:path w="17" h="16">
                  <a:moveTo>
                    <a:pt x="17" y="4"/>
                  </a:moveTo>
                  <a:lnTo>
                    <a:pt x="15" y="16"/>
                  </a:lnTo>
                  <a:lnTo>
                    <a:pt x="0" y="14"/>
                  </a:lnTo>
                  <a:lnTo>
                    <a:pt x="2" y="0"/>
                  </a:lnTo>
                  <a:lnTo>
                    <a:pt x="17" y="4"/>
                  </a:lnTo>
                  <a:close/>
                </a:path>
              </a:pathLst>
            </a:custGeom>
            <a:solidFill>
              <a:srgbClr val="339933"/>
            </a:solidFill>
            <a:ln w="9525">
              <a:noFill/>
              <a:round/>
              <a:headEnd/>
              <a:tailEnd/>
            </a:ln>
          </p:spPr>
          <p:txBody>
            <a:bodyPr/>
            <a:lstStyle/>
            <a:p>
              <a:endParaRPr lang="en-US" dirty="0"/>
            </a:p>
          </p:txBody>
        </p:sp>
        <p:sp>
          <p:nvSpPr>
            <p:cNvPr id="268" name="Freeform 327"/>
            <p:cNvSpPr>
              <a:spLocks/>
            </p:cNvSpPr>
            <p:nvPr/>
          </p:nvSpPr>
          <p:spPr bwMode="auto">
            <a:xfrm>
              <a:off x="7521575" y="3827463"/>
              <a:ext cx="25400" cy="28575"/>
            </a:xfrm>
            <a:custGeom>
              <a:avLst/>
              <a:gdLst/>
              <a:ahLst/>
              <a:cxnLst>
                <a:cxn ang="0">
                  <a:pos x="20" y="4"/>
                </a:cxn>
                <a:cxn ang="0">
                  <a:pos x="14" y="22"/>
                </a:cxn>
                <a:cxn ang="0">
                  <a:pos x="0" y="18"/>
                </a:cxn>
                <a:cxn ang="0">
                  <a:pos x="5" y="0"/>
                </a:cxn>
                <a:cxn ang="0">
                  <a:pos x="20" y="4"/>
                </a:cxn>
              </a:cxnLst>
              <a:rect l="0" t="0" r="r" b="b"/>
              <a:pathLst>
                <a:path w="20" h="22">
                  <a:moveTo>
                    <a:pt x="20" y="4"/>
                  </a:moveTo>
                  <a:lnTo>
                    <a:pt x="14" y="22"/>
                  </a:lnTo>
                  <a:lnTo>
                    <a:pt x="0" y="18"/>
                  </a:lnTo>
                  <a:lnTo>
                    <a:pt x="5" y="0"/>
                  </a:lnTo>
                  <a:lnTo>
                    <a:pt x="20" y="4"/>
                  </a:lnTo>
                  <a:close/>
                </a:path>
              </a:pathLst>
            </a:custGeom>
            <a:solidFill>
              <a:srgbClr val="339933"/>
            </a:solidFill>
            <a:ln w="9525">
              <a:noFill/>
              <a:round/>
              <a:headEnd/>
              <a:tailEnd/>
            </a:ln>
          </p:spPr>
          <p:txBody>
            <a:bodyPr/>
            <a:lstStyle/>
            <a:p>
              <a:endParaRPr lang="en-US" dirty="0"/>
            </a:p>
          </p:txBody>
        </p:sp>
        <p:sp>
          <p:nvSpPr>
            <p:cNvPr id="269" name="Freeform 328"/>
            <p:cNvSpPr>
              <a:spLocks/>
            </p:cNvSpPr>
            <p:nvPr/>
          </p:nvSpPr>
          <p:spPr bwMode="auto">
            <a:xfrm>
              <a:off x="7527925" y="3827463"/>
              <a:ext cx="19050" cy="4762"/>
            </a:xfrm>
            <a:custGeom>
              <a:avLst/>
              <a:gdLst/>
              <a:ahLst/>
              <a:cxnLst>
                <a:cxn ang="0">
                  <a:pos x="15" y="4"/>
                </a:cxn>
                <a:cxn ang="0">
                  <a:pos x="15" y="2"/>
                </a:cxn>
                <a:cxn ang="0">
                  <a:pos x="0" y="0"/>
                </a:cxn>
                <a:cxn ang="0">
                  <a:pos x="0" y="0"/>
                </a:cxn>
                <a:cxn ang="0">
                  <a:pos x="15" y="4"/>
                </a:cxn>
              </a:cxnLst>
              <a:rect l="0" t="0" r="r" b="b"/>
              <a:pathLst>
                <a:path w="15" h="4">
                  <a:moveTo>
                    <a:pt x="15" y="4"/>
                  </a:moveTo>
                  <a:lnTo>
                    <a:pt x="15" y="2"/>
                  </a:lnTo>
                  <a:lnTo>
                    <a:pt x="0" y="0"/>
                  </a:lnTo>
                  <a:lnTo>
                    <a:pt x="0" y="0"/>
                  </a:lnTo>
                  <a:lnTo>
                    <a:pt x="15" y="4"/>
                  </a:lnTo>
                  <a:close/>
                </a:path>
              </a:pathLst>
            </a:custGeom>
            <a:solidFill>
              <a:srgbClr val="339933"/>
            </a:solidFill>
            <a:ln w="9525">
              <a:noFill/>
              <a:round/>
              <a:headEnd/>
              <a:tailEnd/>
            </a:ln>
          </p:spPr>
          <p:txBody>
            <a:bodyPr/>
            <a:lstStyle/>
            <a:p>
              <a:endParaRPr lang="en-US" dirty="0"/>
            </a:p>
          </p:txBody>
        </p:sp>
        <p:sp>
          <p:nvSpPr>
            <p:cNvPr id="270" name="Freeform 329"/>
            <p:cNvSpPr>
              <a:spLocks/>
            </p:cNvSpPr>
            <p:nvPr/>
          </p:nvSpPr>
          <p:spPr bwMode="auto">
            <a:xfrm>
              <a:off x="7515225" y="3852863"/>
              <a:ext cx="23813" cy="31750"/>
            </a:xfrm>
            <a:custGeom>
              <a:avLst/>
              <a:gdLst/>
              <a:ahLst/>
              <a:cxnLst>
                <a:cxn ang="0">
                  <a:pos x="20" y="4"/>
                </a:cxn>
                <a:cxn ang="0">
                  <a:pos x="15" y="25"/>
                </a:cxn>
                <a:cxn ang="0">
                  <a:pos x="0" y="22"/>
                </a:cxn>
                <a:cxn ang="0">
                  <a:pos x="6" y="0"/>
                </a:cxn>
                <a:cxn ang="0">
                  <a:pos x="20" y="4"/>
                </a:cxn>
              </a:cxnLst>
              <a:rect l="0" t="0" r="r" b="b"/>
              <a:pathLst>
                <a:path w="20" h="25">
                  <a:moveTo>
                    <a:pt x="20" y="4"/>
                  </a:moveTo>
                  <a:lnTo>
                    <a:pt x="15" y="25"/>
                  </a:lnTo>
                  <a:lnTo>
                    <a:pt x="0" y="22"/>
                  </a:lnTo>
                  <a:lnTo>
                    <a:pt x="6" y="0"/>
                  </a:lnTo>
                  <a:lnTo>
                    <a:pt x="20" y="4"/>
                  </a:lnTo>
                  <a:close/>
                </a:path>
              </a:pathLst>
            </a:custGeom>
            <a:solidFill>
              <a:srgbClr val="339933"/>
            </a:solidFill>
            <a:ln w="9525">
              <a:noFill/>
              <a:round/>
              <a:headEnd/>
              <a:tailEnd/>
            </a:ln>
          </p:spPr>
          <p:txBody>
            <a:bodyPr/>
            <a:lstStyle/>
            <a:p>
              <a:endParaRPr lang="en-US" dirty="0"/>
            </a:p>
          </p:txBody>
        </p:sp>
        <p:sp>
          <p:nvSpPr>
            <p:cNvPr id="271" name="Freeform 330"/>
            <p:cNvSpPr>
              <a:spLocks/>
            </p:cNvSpPr>
            <p:nvPr/>
          </p:nvSpPr>
          <p:spPr bwMode="auto">
            <a:xfrm>
              <a:off x="7521575" y="3851275"/>
              <a:ext cx="17463" cy="7938"/>
            </a:xfrm>
            <a:custGeom>
              <a:avLst/>
              <a:gdLst/>
              <a:ahLst/>
              <a:cxnLst>
                <a:cxn ang="0">
                  <a:pos x="14" y="6"/>
                </a:cxn>
                <a:cxn ang="0">
                  <a:pos x="14" y="4"/>
                </a:cxn>
                <a:cxn ang="0">
                  <a:pos x="0" y="0"/>
                </a:cxn>
                <a:cxn ang="0">
                  <a:pos x="0" y="2"/>
                </a:cxn>
                <a:cxn ang="0">
                  <a:pos x="14" y="6"/>
                </a:cxn>
              </a:cxnLst>
              <a:rect l="0" t="0" r="r" b="b"/>
              <a:pathLst>
                <a:path w="14" h="6">
                  <a:moveTo>
                    <a:pt x="14" y="6"/>
                  </a:moveTo>
                  <a:lnTo>
                    <a:pt x="14" y="4"/>
                  </a:lnTo>
                  <a:lnTo>
                    <a:pt x="0" y="0"/>
                  </a:lnTo>
                  <a:lnTo>
                    <a:pt x="0" y="2"/>
                  </a:lnTo>
                  <a:lnTo>
                    <a:pt x="14" y="6"/>
                  </a:lnTo>
                  <a:close/>
                </a:path>
              </a:pathLst>
            </a:custGeom>
            <a:solidFill>
              <a:srgbClr val="339933"/>
            </a:solidFill>
            <a:ln w="9525">
              <a:noFill/>
              <a:round/>
              <a:headEnd/>
              <a:tailEnd/>
            </a:ln>
          </p:spPr>
          <p:txBody>
            <a:bodyPr/>
            <a:lstStyle/>
            <a:p>
              <a:endParaRPr lang="en-US" dirty="0"/>
            </a:p>
          </p:txBody>
        </p:sp>
        <p:sp>
          <p:nvSpPr>
            <p:cNvPr id="272" name="Freeform 331"/>
            <p:cNvSpPr>
              <a:spLocks/>
            </p:cNvSpPr>
            <p:nvPr/>
          </p:nvSpPr>
          <p:spPr bwMode="auto">
            <a:xfrm>
              <a:off x="7510463" y="3879850"/>
              <a:ext cx="22225" cy="25400"/>
            </a:xfrm>
            <a:custGeom>
              <a:avLst/>
              <a:gdLst/>
              <a:ahLst/>
              <a:cxnLst>
                <a:cxn ang="0">
                  <a:pos x="20" y="3"/>
                </a:cxn>
                <a:cxn ang="0">
                  <a:pos x="14" y="20"/>
                </a:cxn>
                <a:cxn ang="0">
                  <a:pos x="0" y="16"/>
                </a:cxn>
                <a:cxn ang="0">
                  <a:pos x="5" y="0"/>
                </a:cxn>
                <a:cxn ang="0">
                  <a:pos x="20" y="3"/>
                </a:cxn>
              </a:cxnLst>
              <a:rect l="0" t="0" r="r" b="b"/>
              <a:pathLst>
                <a:path w="20" h="20">
                  <a:moveTo>
                    <a:pt x="20" y="3"/>
                  </a:moveTo>
                  <a:lnTo>
                    <a:pt x="14" y="20"/>
                  </a:lnTo>
                  <a:lnTo>
                    <a:pt x="0" y="16"/>
                  </a:lnTo>
                  <a:lnTo>
                    <a:pt x="5" y="0"/>
                  </a:lnTo>
                  <a:lnTo>
                    <a:pt x="20" y="3"/>
                  </a:lnTo>
                  <a:close/>
                </a:path>
              </a:pathLst>
            </a:custGeom>
            <a:solidFill>
              <a:srgbClr val="339933"/>
            </a:solidFill>
            <a:ln w="9525">
              <a:noFill/>
              <a:round/>
              <a:headEnd/>
              <a:tailEnd/>
            </a:ln>
          </p:spPr>
          <p:txBody>
            <a:bodyPr/>
            <a:lstStyle/>
            <a:p>
              <a:endParaRPr lang="en-US" dirty="0"/>
            </a:p>
          </p:txBody>
        </p:sp>
        <p:sp>
          <p:nvSpPr>
            <p:cNvPr id="273" name="Freeform 332"/>
            <p:cNvSpPr>
              <a:spLocks/>
            </p:cNvSpPr>
            <p:nvPr/>
          </p:nvSpPr>
          <p:spPr bwMode="auto">
            <a:xfrm>
              <a:off x="7515225" y="3879850"/>
              <a:ext cx="17463" cy="4763"/>
            </a:xfrm>
            <a:custGeom>
              <a:avLst/>
              <a:gdLst/>
              <a:ahLst/>
              <a:cxnLst>
                <a:cxn ang="0">
                  <a:pos x="15" y="3"/>
                </a:cxn>
                <a:cxn ang="0">
                  <a:pos x="15" y="3"/>
                </a:cxn>
                <a:cxn ang="0">
                  <a:pos x="0" y="0"/>
                </a:cxn>
                <a:cxn ang="0">
                  <a:pos x="0" y="0"/>
                </a:cxn>
                <a:cxn ang="0">
                  <a:pos x="15" y="3"/>
                </a:cxn>
              </a:cxnLst>
              <a:rect l="0" t="0" r="r" b="b"/>
              <a:pathLst>
                <a:path w="15" h="3">
                  <a:moveTo>
                    <a:pt x="15" y="3"/>
                  </a:moveTo>
                  <a:lnTo>
                    <a:pt x="15" y="3"/>
                  </a:lnTo>
                  <a:lnTo>
                    <a:pt x="0" y="0"/>
                  </a:lnTo>
                  <a:lnTo>
                    <a:pt x="0" y="0"/>
                  </a:lnTo>
                  <a:lnTo>
                    <a:pt x="15" y="3"/>
                  </a:lnTo>
                  <a:close/>
                </a:path>
              </a:pathLst>
            </a:custGeom>
            <a:solidFill>
              <a:srgbClr val="339933"/>
            </a:solidFill>
            <a:ln w="9525">
              <a:noFill/>
              <a:round/>
              <a:headEnd/>
              <a:tailEnd/>
            </a:ln>
          </p:spPr>
          <p:txBody>
            <a:bodyPr/>
            <a:lstStyle/>
            <a:p>
              <a:endParaRPr lang="en-US" dirty="0"/>
            </a:p>
          </p:txBody>
        </p:sp>
        <p:sp>
          <p:nvSpPr>
            <p:cNvPr id="274" name="Line 333"/>
            <p:cNvSpPr>
              <a:spLocks noChangeShapeType="1"/>
            </p:cNvSpPr>
            <p:nvPr/>
          </p:nvSpPr>
          <p:spPr bwMode="auto">
            <a:xfrm>
              <a:off x="7339013" y="2400300"/>
              <a:ext cx="28575" cy="9525"/>
            </a:xfrm>
            <a:prstGeom prst="line">
              <a:avLst/>
            </a:prstGeom>
            <a:noFill/>
            <a:ln w="11113">
              <a:solidFill>
                <a:srgbClr val="38A038"/>
              </a:solidFill>
              <a:round/>
              <a:headEnd/>
              <a:tailEnd/>
            </a:ln>
          </p:spPr>
          <p:txBody>
            <a:bodyPr/>
            <a:lstStyle/>
            <a:p>
              <a:endParaRPr lang="en-US" dirty="0"/>
            </a:p>
          </p:txBody>
        </p:sp>
        <p:sp>
          <p:nvSpPr>
            <p:cNvPr id="275" name="Line 334"/>
            <p:cNvSpPr>
              <a:spLocks noChangeShapeType="1"/>
            </p:cNvSpPr>
            <p:nvPr/>
          </p:nvSpPr>
          <p:spPr bwMode="auto">
            <a:xfrm flipV="1">
              <a:off x="7451725" y="2468563"/>
              <a:ext cx="28575" cy="4762"/>
            </a:xfrm>
            <a:prstGeom prst="line">
              <a:avLst/>
            </a:prstGeom>
            <a:noFill/>
            <a:ln w="11113">
              <a:solidFill>
                <a:srgbClr val="38A038"/>
              </a:solidFill>
              <a:round/>
              <a:headEnd/>
              <a:tailEnd/>
            </a:ln>
          </p:spPr>
          <p:txBody>
            <a:bodyPr/>
            <a:lstStyle/>
            <a:p>
              <a:endParaRPr lang="en-US" dirty="0"/>
            </a:p>
          </p:txBody>
        </p:sp>
        <p:sp>
          <p:nvSpPr>
            <p:cNvPr id="276" name="Line 335"/>
            <p:cNvSpPr>
              <a:spLocks noChangeShapeType="1"/>
            </p:cNvSpPr>
            <p:nvPr/>
          </p:nvSpPr>
          <p:spPr bwMode="auto">
            <a:xfrm flipV="1">
              <a:off x="7715250" y="2492375"/>
              <a:ext cx="31750" cy="7938"/>
            </a:xfrm>
            <a:prstGeom prst="line">
              <a:avLst/>
            </a:prstGeom>
            <a:noFill/>
            <a:ln w="11113">
              <a:solidFill>
                <a:srgbClr val="38A038"/>
              </a:solidFill>
              <a:round/>
              <a:headEnd/>
              <a:tailEnd/>
            </a:ln>
          </p:spPr>
          <p:txBody>
            <a:bodyPr/>
            <a:lstStyle/>
            <a:p>
              <a:endParaRPr lang="en-US" dirty="0"/>
            </a:p>
          </p:txBody>
        </p:sp>
        <p:sp>
          <p:nvSpPr>
            <p:cNvPr id="277" name="Line 336"/>
            <p:cNvSpPr>
              <a:spLocks noChangeShapeType="1"/>
            </p:cNvSpPr>
            <p:nvPr/>
          </p:nvSpPr>
          <p:spPr bwMode="auto">
            <a:xfrm>
              <a:off x="7026275" y="3497263"/>
              <a:ext cx="25400" cy="23812"/>
            </a:xfrm>
            <a:prstGeom prst="line">
              <a:avLst/>
            </a:prstGeom>
            <a:noFill/>
            <a:ln w="11113">
              <a:solidFill>
                <a:srgbClr val="38A038"/>
              </a:solidFill>
              <a:round/>
              <a:headEnd/>
              <a:tailEnd/>
            </a:ln>
          </p:spPr>
          <p:txBody>
            <a:bodyPr/>
            <a:lstStyle/>
            <a:p>
              <a:endParaRPr lang="en-US" dirty="0"/>
            </a:p>
          </p:txBody>
        </p:sp>
        <p:sp>
          <p:nvSpPr>
            <p:cNvPr id="278" name="Line 337"/>
            <p:cNvSpPr>
              <a:spLocks noChangeShapeType="1"/>
            </p:cNvSpPr>
            <p:nvPr/>
          </p:nvSpPr>
          <p:spPr bwMode="auto">
            <a:xfrm>
              <a:off x="7143750" y="3421063"/>
              <a:ext cx="26988" cy="19050"/>
            </a:xfrm>
            <a:prstGeom prst="line">
              <a:avLst/>
            </a:prstGeom>
            <a:noFill/>
            <a:ln w="11113">
              <a:solidFill>
                <a:srgbClr val="38A038"/>
              </a:solidFill>
              <a:round/>
              <a:headEnd/>
              <a:tailEnd/>
            </a:ln>
          </p:spPr>
          <p:txBody>
            <a:bodyPr/>
            <a:lstStyle/>
            <a:p>
              <a:endParaRPr lang="en-US" dirty="0"/>
            </a:p>
          </p:txBody>
        </p:sp>
        <p:sp>
          <p:nvSpPr>
            <p:cNvPr id="279" name="Line 338"/>
            <p:cNvSpPr>
              <a:spLocks noChangeShapeType="1"/>
            </p:cNvSpPr>
            <p:nvPr/>
          </p:nvSpPr>
          <p:spPr bwMode="auto">
            <a:xfrm>
              <a:off x="7162800" y="3011488"/>
              <a:ext cx="26988" cy="22225"/>
            </a:xfrm>
            <a:prstGeom prst="line">
              <a:avLst/>
            </a:prstGeom>
            <a:noFill/>
            <a:ln w="11113">
              <a:solidFill>
                <a:srgbClr val="38A038"/>
              </a:solidFill>
              <a:round/>
              <a:headEnd/>
              <a:tailEnd/>
            </a:ln>
          </p:spPr>
          <p:txBody>
            <a:bodyPr/>
            <a:lstStyle/>
            <a:p>
              <a:endParaRPr lang="en-US" dirty="0"/>
            </a:p>
          </p:txBody>
        </p:sp>
        <p:sp>
          <p:nvSpPr>
            <p:cNvPr id="280" name="Line 339"/>
            <p:cNvSpPr>
              <a:spLocks noChangeShapeType="1"/>
            </p:cNvSpPr>
            <p:nvPr/>
          </p:nvSpPr>
          <p:spPr bwMode="auto">
            <a:xfrm flipV="1">
              <a:off x="7551738" y="3452813"/>
              <a:ext cx="42862" cy="11112"/>
            </a:xfrm>
            <a:prstGeom prst="line">
              <a:avLst/>
            </a:prstGeom>
            <a:noFill/>
            <a:ln w="11113">
              <a:solidFill>
                <a:srgbClr val="38A038"/>
              </a:solidFill>
              <a:round/>
              <a:headEnd/>
              <a:tailEnd/>
            </a:ln>
          </p:spPr>
          <p:txBody>
            <a:bodyPr/>
            <a:lstStyle/>
            <a:p>
              <a:endParaRPr lang="en-US" dirty="0"/>
            </a:p>
          </p:txBody>
        </p:sp>
        <p:sp>
          <p:nvSpPr>
            <p:cNvPr id="281" name="Freeform 340"/>
            <p:cNvSpPr>
              <a:spLocks/>
            </p:cNvSpPr>
            <p:nvPr/>
          </p:nvSpPr>
          <p:spPr bwMode="auto">
            <a:xfrm>
              <a:off x="7431088" y="2613025"/>
              <a:ext cx="400050" cy="903288"/>
            </a:xfrm>
            <a:custGeom>
              <a:avLst/>
              <a:gdLst/>
              <a:ahLst/>
              <a:cxnLst>
                <a:cxn ang="0">
                  <a:pos x="660" y="47"/>
                </a:cxn>
                <a:cxn ang="0">
                  <a:pos x="345" y="242"/>
                </a:cxn>
                <a:cxn ang="0">
                  <a:pos x="180" y="422"/>
                </a:cxn>
                <a:cxn ang="0">
                  <a:pos x="165" y="617"/>
                </a:cxn>
                <a:cxn ang="0">
                  <a:pos x="285" y="827"/>
                </a:cxn>
                <a:cxn ang="0">
                  <a:pos x="240" y="1037"/>
                </a:cxn>
                <a:cxn ang="0">
                  <a:pos x="60" y="1307"/>
                </a:cxn>
                <a:cxn ang="0">
                  <a:pos x="0" y="1577"/>
                </a:cxn>
                <a:cxn ang="0">
                  <a:pos x="105" y="1802"/>
                </a:cxn>
                <a:cxn ang="0">
                  <a:pos x="285" y="1772"/>
                </a:cxn>
                <a:cxn ang="0">
                  <a:pos x="345" y="1757"/>
                </a:cxn>
                <a:cxn ang="0">
                  <a:pos x="390" y="1667"/>
                </a:cxn>
                <a:cxn ang="0">
                  <a:pos x="435" y="1622"/>
                </a:cxn>
                <a:cxn ang="0">
                  <a:pos x="495" y="1487"/>
                </a:cxn>
                <a:cxn ang="0">
                  <a:pos x="600" y="962"/>
                </a:cxn>
                <a:cxn ang="0">
                  <a:pos x="675" y="782"/>
                </a:cxn>
                <a:cxn ang="0">
                  <a:pos x="780" y="407"/>
                </a:cxn>
                <a:cxn ang="0">
                  <a:pos x="810" y="362"/>
                </a:cxn>
                <a:cxn ang="0">
                  <a:pos x="855" y="197"/>
                </a:cxn>
                <a:cxn ang="0">
                  <a:pos x="675" y="32"/>
                </a:cxn>
                <a:cxn ang="0">
                  <a:pos x="660" y="47"/>
                </a:cxn>
              </a:cxnLst>
              <a:rect l="0" t="0" r="r" b="b"/>
              <a:pathLst>
                <a:path w="865" h="1802">
                  <a:moveTo>
                    <a:pt x="660" y="47"/>
                  </a:moveTo>
                  <a:lnTo>
                    <a:pt x="345" y="242"/>
                  </a:lnTo>
                  <a:lnTo>
                    <a:pt x="180" y="422"/>
                  </a:lnTo>
                  <a:lnTo>
                    <a:pt x="165" y="617"/>
                  </a:lnTo>
                  <a:lnTo>
                    <a:pt x="285" y="827"/>
                  </a:lnTo>
                  <a:lnTo>
                    <a:pt x="240" y="1037"/>
                  </a:lnTo>
                  <a:lnTo>
                    <a:pt x="60" y="1307"/>
                  </a:lnTo>
                  <a:lnTo>
                    <a:pt x="0" y="1577"/>
                  </a:lnTo>
                  <a:lnTo>
                    <a:pt x="105" y="1802"/>
                  </a:lnTo>
                  <a:cubicBezTo>
                    <a:pt x="165" y="1792"/>
                    <a:pt x="225" y="1783"/>
                    <a:pt x="285" y="1772"/>
                  </a:cubicBezTo>
                  <a:cubicBezTo>
                    <a:pt x="305" y="1768"/>
                    <a:pt x="328" y="1768"/>
                    <a:pt x="345" y="1757"/>
                  </a:cubicBezTo>
                  <a:cubicBezTo>
                    <a:pt x="387" y="1729"/>
                    <a:pt x="366" y="1703"/>
                    <a:pt x="390" y="1667"/>
                  </a:cubicBezTo>
                  <a:cubicBezTo>
                    <a:pt x="402" y="1649"/>
                    <a:pt x="420" y="1637"/>
                    <a:pt x="435" y="1622"/>
                  </a:cubicBezTo>
                  <a:cubicBezTo>
                    <a:pt x="451" y="1573"/>
                    <a:pt x="479" y="1536"/>
                    <a:pt x="495" y="1487"/>
                  </a:cubicBezTo>
                  <a:cubicBezTo>
                    <a:pt x="505" y="1229"/>
                    <a:pt x="446" y="1116"/>
                    <a:pt x="600" y="962"/>
                  </a:cubicBezTo>
                  <a:cubicBezTo>
                    <a:pt x="623" y="892"/>
                    <a:pt x="636" y="841"/>
                    <a:pt x="675" y="782"/>
                  </a:cubicBezTo>
                  <a:cubicBezTo>
                    <a:pt x="694" y="651"/>
                    <a:pt x="738" y="532"/>
                    <a:pt x="780" y="407"/>
                  </a:cubicBezTo>
                  <a:cubicBezTo>
                    <a:pt x="786" y="390"/>
                    <a:pt x="803" y="378"/>
                    <a:pt x="810" y="362"/>
                  </a:cubicBezTo>
                  <a:cubicBezTo>
                    <a:pt x="838" y="300"/>
                    <a:pt x="842" y="261"/>
                    <a:pt x="855" y="197"/>
                  </a:cubicBezTo>
                  <a:cubicBezTo>
                    <a:pt x="835" y="0"/>
                    <a:pt x="865" y="8"/>
                    <a:pt x="675" y="32"/>
                  </a:cubicBezTo>
                  <a:cubicBezTo>
                    <a:pt x="621" y="68"/>
                    <a:pt x="614" y="70"/>
                    <a:pt x="660" y="47"/>
                  </a:cubicBezTo>
                  <a:close/>
                </a:path>
              </a:pathLst>
            </a:custGeom>
            <a:solidFill>
              <a:srgbClr val="CCFFCC">
                <a:alpha val="50000"/>
              </a:srgbClr>
            </a:solidFill>
            <a:ln w="9525" cap="flat">
              <a:solidFill>
                <a:srgbClr val="000000"/>
              </a:solidFill>
              <a:prstDash val="sysDot"/>
              <a:round/>
              <a:headEnd/>
              <a:tailEnd/>
            </a:ln>
          </p:spPr>
          <p:txBody>
            <a:bodyPr/>
            <a:lstStyle/>
            <a:p>
              <a:endParaRPr lang="en-US" dirty="0"/>
            </a:p>
          </p:txBody>
        </p:sp>
        <p:sp>
          <p:nvSpPr>
            <p:cNvPr id="282" name="Freeform 341"/>
            <p:cNvSpPr>
              <a:spLocks/>
            </p:cNvSpPr>
            <p:nvPr/>
          </p:nvSpPr>
          <p:spPr bwMode="auto">
            <a:xfrm>
              <a:off x="6994525" y="2225675"/>
              <a:ext cx="574675" cy="1616075"/>
            </a:xfrm>
            <a:custGeom>
              <a:avLst/>
              <a:gdLst/>
              <a:ahLst/>
              <a:cxnLst>
                <a:cxn ang="0">
                  <a:pos x="972" y="0"/>
                </a:cxn>
                <a:cxn ang="0">
                  <a:pos x="942" y="45"/>
                </a:cxn>
                <a:cxn ang="0">
                  <a:pos x="897" y="75"/>
                </a:cxn>
                <a:cxn ang="0">
                  <a:pos x="792" y="195"/>
                </a:cxn>
                <a:cxn ang="0">
                  <a:pos x="717" y="375"/>
                </a:cxn>
                <a:cxn ang="0">
                  <a:pos x="702" y="420"/>
                </a:cxn>
                <a:cxn ang="0">
                  <a:pos x="687" y="465"/>
                </a:cxn>
                <a:cxn ang="0">
                  <a:pos x="732" y="900"/>
                </a:cxn>
                <a:cxn ang="0">
                  <a:pos x="657" y="1230"/>
                </a:cxn>
                <a:cxn ang="0">
                  <a:pos x="627" y="1275"/>
                </a:cxn>
                <a:cxn ang="0">
                  <a:pos x="537" y="1395"/>
                </a:cxn>
                <a:cxn ang="0">
                  <a:pos x="402" y="1575"/>
                </a:cxn>
                <a:cxn ang="0">
                  <a:pos x="372" y="1620"/>
                </a:cxn>
                <a:cxn ang="0">
                  <a:pos x="342" y="1665"/>
                </a:cxn>
                <a:cxn ang="0">
                  <a:pos x="357" y="1875"/>
                </a:cxn>
                <a:cxn ang="0">
                  <a:pos x="417" y="2010"/>
                </a:cxn>
                <a:cxn ang="0">
                  <a:pos x="402" y="2145"/>
                </a:cxn>
                <a:cxn ang="0">
                  <a:pos x="327" y="2235"/>
                </a:cxn>
                <a:cxn ang="0">
                  <a:pos x="252" y="2325"/>
                </a:cxn>
                <a:cxn ang="0">
                  <a:pos x="207" y="2415"/>
                </a:cxn>
                <a:cxn ang="0">
                  <a:pos x="132" y="2550"/>
                </a:cxn>
                <a:cxn ang="0">
                  <a:pos x="102" y="2640"/>
                </a:cxn>
                <a:cxn ang="0">
                  <a:pos x="72" y="2685"/>
                </a:cxn>
                <a:cxn ang="0">
                  <a:pos x="42" y="2775"/>
                </a:cxn>
                <a:cxn ang="0">
                  <a:pos x="27" y="2820"/>
                </a:cxn>
                <a:cxn ang="0">
                  <a:pos x="12" y="2865"/>
                </a:cxn>
                <a:cxn ang="0">
                  <a:pos x="72" y="3165"/>
                </a:cxn>
                <a:cxn ang="0">
                  <a:pos x="207" y="3225"/>
                </a:cxn>
                <a:cxn ang="0">
                  <a:pos x="267" y="3210"/>
                </a:cxn>
                <a:cxn ang="0">
                  <a:pos x="327" y="3075"/>
                </a:cxn>
                <a:cxn ang="0">
                  <a:pos x="477" y="2865"/>
                </a:cxn>
                <a:cxn ang="0">
                  <a:pos x="507" y="2775"/>
                </a:cxn>
                <a:cxn ang="0">
                  <a:pos x="522" y="2730"/>
                </a:cxn>
                <a:cxn ang="0">
                  <a:pos x="462" y="2295"/>
                </a:cxn>
                <a:cxn ang="0">
                  <a:pos x="522" y="2025"/>
                </a:cxn>
                <a:cxn ang="0">
                  <a:pos x="702" y="1710"/>
                </a:cxn>
                <a:cxn ang="0">
                  <a:pos x="732" y="1275"/>
                </a:cxn>
                <a:cxn ang="0">
                  <a:pos x="792" y="1050"/>
                </a:cxn>
                <a:cxn ang="0">
                  <a:pos x="822" y="930"/>
                </a:cxn>
                <a:cxn ang="0">
                  <a:pos x="1077" y="660"/>
                </a:cxn>
                <a:cxn ang="0">
                  <a:pos x="1137" y="525"/>
                </a:cxn>
                <a:cxn ang="0">
                  <a:pos x="1152" y="480"/>
                </a:cxn>
                <a:cxn ang="0">
                  <a:pos x="1107" y="15"/>
                </a:cxn>
                <a:cxn ang="0">
                  <a:pos x="972" y="0"/>
                </a:cxn>
              </a:cxnLst>
              <a:rect l="0" t="0" r="r" b="b"/>
              <a:pathLst>
                <a:path w="1240" h="3225">
                  <a:moveTo>
                    <a:pt x="972" y="0"/>
                  </a:moveTo>
                  <a:cubicBezTo>
                    <a:pt x="962" y="15"/>
                    <a:pt x="955" y="32"/>
                    <a:pt x="942" y="45"/>
                  </a:cubicBezTo>
                  <a:cubicBezTo>
                    <a:pt x="929" y="58"/>
                    <a:pt x="909" y="61"/>
                    <a:pt x="897" y="75"/>
                  </a:cubicBezTo>
                  <a:cubicBezTo>
                    <a:pt x="774" y="215"/>
                    <a:pt x="893" y="127"/>
                    <a:pt x="792" y="195"/>
                  </a:cubicBezTo>
                  <a:cubicBezTo>
                    <a:pt x="754" y="251"/>
                    <a:pt x="738" y="311"/>
                    <a:pt x="717" y="375"/>
                  </a:cubicBezTo>
                  <a:cubicBezTo>
                    <a:pt x="712" y="390"/>
                    <a:pt x="707" y="405"/>
                    <a:pt x="702" y="420"/>
                  </a:cubicBezTo>
                  <a:cubicBezTo>
                    <a:pt x="697" y="435"/>
                    <a:pt x="687" y="465"/>
                    <a:pt x="687" y="465"/>
                  </a:cubicBezTo>
                  <a:cubicBezTo>
                    <a:pt x="695" y="629"/>
                    <a:pt x="683" y="754"/>
                    <a:pt x="732" y="900"/>
                  </a:cubicBezTo>
                  <a:cubicBezTo>
                    <a:pt x="724" y="973"/>
                    <a:pt x="702" y="1163"/>
                    <a:pt x="657" y="1230"/>
                  </a:cubicBezTo>
                  <a:cubicBezTo>
                    <a:pt x="647" y="1245"/>
                    <a:pt x="635" y="1259"/>
                    <a:pt x="627" y="1275"/>
                  </a:cubicBezTo>
                  <a:cubicBezTo>
                    <a:pt x="598" y="1333"/>
                    <a:pt x="594" y="1357"/>
                    <a:pt x="537" y="1395"/>
                  </a:cubicBezTo>
                  <a:cubicBezTo>
                    <a:pt x="495" y="1459"/>
                    <a:pt x="445" y="1510"/>
                    <a:pt x="402" y="1575"/>
                  </a:cubicBezTo>
                  <a:cubicBezTo>
                    <a:pt x="392" y="1590"/>
                    <a:pt x="382" y="1605"/>
                    <a:pt x="372" y="1620"/>
                  </a:cubicBezTo>
                  <a:cubicBezTo>
                    <a:pt x="362" y="1635"/>
                    <a:pt x="342" y="1665"/>
                    <a:pt x="342" y="1665"/>
                  </a:cubicBezTo>
                  <a:cubicBezTo>
                    <a:pt x="347" y="1735"/>
                    <a:pt x="349" y="1805"/>
                    <a:pt x="357" y="1875"/>
                  </a:cubicBezTo>
                  <a:cubicBezTo>
                    <a:pt x="363" y="1924"/>
                    <a:pt x="402" y="1964"/>
                    <a:pt x="417" y="2010"/>
                  </a:cubicBezTo>
                  <a:cubicBezTo>
                    <a:pt x="412" y="2055"/>
                    <a:pt x="413" y="2101"/>
                    <a:pt x="402" y="2145"/>
                  </a:cubicBezTo>
                  <a:cubicBezTo>
                    <a:pt x="394" y="2177"/>
                    <a:pt x="345" y="2213"/>
                    <a:pt x="327" y="2235"/>
                  </a:cubicBezTo>
                  <a:cubicBezTo>
                    <a:pt x="322" y="2242"/>
                    <a:pt x="254" y="2323"/>
                    <a:pt x="252" y="2325"/>
                  </a:cubicBezTo>
                  <a:cubicBezTo>
                    <a:pt x="198" y="2389"/>
                    <a:pt x="241" y="2347"/>
                    <a:pt x="207" y="2415"/>
                  </a:cubicBezTo>
                  <a:cubicBezTo>
                    <a:pt x="184" y="2460"/>
                    <a:pt x="153" y="2504"/>
                    <a:pt x="132" y="2550"/>
                  </a:cubicBezTo>
                  <a:cubicBezTo>
                    <a:pt x="119" y="2579"/>
                    <a:pt x="112" y="2610"/>
                    <a:pt x="102" y="2640"/>
                  </a:cubicBezTo>
                  <a:cubicBezTo>
                    <a:pt x="96" y="2657"/>
                    <a:pt x="79" y="2669"/>
                    <a:pt x="72" y="2685"/>
                  </a:cubicBezTo>
                  <a:cubicBezTo>
                    <a:pt x="59" y="2714"/>
                    <a:pt x="52" y="2745"/>
                    <a:pt x="42" y="2775"/>
                  </a:cubicBezTo>
                  <a:cubicBezTo>
                    <a:pt x="37" y="2790"/>
                    <a:pt x="32" y="2805"/>
                    <a:pt x="27" y="2820"/>
                  </a:cubicBezTo>
                  <a:cubicBezTo>
                    <a:pt x="22" y="2835"/>
                    <a:pt x="12" y="2865"/>
                    <a:pt x="12" y="2865"/>
                  </a:cubicBezTo>
                  <a:cubicBezTo>
                    <a:pt x="17" y="2940"/>
                    <a:pt x="0" y="3093"/>
                    <a:pt x="72" y="3165"/>
                  </a:cubicBezTo>
                  <a:cubicBezTo>
                    <a:pt x="107" y="3200"/>
                    <a:pt x="207" y="3225"/>
                    <a:pt x="207" y="3225"/>
                  </a:cubicBezTo>
                  <a:cubicBezTo>
                    <a:pt x="227" y="3220"/>
                    <a:pt x="250" y="3221"/>
                    <a:pt x="267" y="3210"/>
                  </a:cubicBezTo>
                  <a:cubicBezTo>
                    <a:pt x="304" y="3186"/>
                    <a:pt x="310" y="3100"/>
                    <a:pt x="327" y="3075"/>
                  </a:cubicBezTo>
                  <a:cubicBezTo>
                    <a:pt x="378" y="2999"/>
                    <a:pt x="397" y="2918"/>
                    <a:pt x="477" y="2865"/>
                  </a:cubicBezTo>
                  <a:cubicBezTo>
                    <a:pt x="487" y="2835"/>
                    <a:pt x="497" y="2805"/>
                    <a:pt x="507" y="2775"/>
                  </a:cubicBezTo>
                  <a:cubicBezTo>
                    <a:pt x="512" y="2760"/>
                    <a:pt x="522" y="2730"/>
                    <a:pt x="522" y="2730"/>
                  </a:cubicBezTo>
                  <a:cubicBezTo>
                    <a:pt x="501" y="2585"/>
                    <a:pt x="480" y="2441"/>
                    <a:pt x="462" y="2295"/>
                  </a:cubicBezTo>
                  <a:cubicBezTo>
                    <a:pt x="470" y="2223"/>
                    <a:pt x="478" y="2091"/>
                    <a:pt x="522" y="2025"/>
                  </a:cubicBezTo>
                  <a:cubicBezTo>
                    <a:pt x="589" y="1924"/>
                    <a:pt x="664" y="1825"/>
                    <a:pt x="702" y="1710"/>
                  </a:cubicBezTo>
                  <a:cubicBezTo>
                    <a:pt x="741" y="1440"/>
                    <a:pt x="690" y="1815"/>
                    <a:pt x="732" y="1275"/>
                  </a:cubicBezTo>
                  <a:cubicBezTo>
                    <a:pt x="737" y="1205"/>
                    <a:pt x="779" y="1115"/>
                    <a:pt x="792" y="1050"/>
                  </a:cubicBezTo>
                  <a:cubicBezTo>
                    <a:pt x="798" y="1021"/>
                    <a:pt x="807" y="961"/>
                    <a:pt x="822" y="930"/>
                  </a:cubicBezTo>
                  <a:cubicBezTo>
                    <a:pt x="878" y="817"/>
                    <a:pt x="1009" y="762"/>
                    <a:pt x="1077" y="660"/>
                  </a:cubicBezTo>
                  <a:cubicBezTo>
                    <a:pt x="1125" y="589"/>
                    <a:pt x="1101" y="632"/>
                    <a:pt x="1137" y="525"/>
                  </a:cubicBezTo>
                  <a:cubicBezTo>
                    <a:pt x="1142" y="510"/>
                    <a:pt x="1152" y="480"/>
                    <a:pt x="1152" y="480"/>
                  </a:cubicBezTo>
                  <a:cubicBezTo>
                    <a:pt x="1137" y="31"/>
                    <a:pt x="1240" y="148"/>
                    <a:pt x="1107" y="15"/>
                  </a:cubicBezTo>
                  <a:lnTo>
                    <a:pt x="972" y="0"/>
                  </a:lnTo>
                  <a:close/>
                </a:path>
              </a:pathLst>
            </a:custGeom>
            <a:solidFill>
              <a:srgbClr val="CCFFCC">
                <a:alpha val="50000"/>
              </a:srgbClr>
            </a:solidFill>
            <a:ln w="9525" cap="flat">
              <a:solidFill>
                <a:srgbClr val="000000"/>
              </a:solidFill>
              <a:prstDash val="sysDot"/>
              <a:round/>
              <a:headEnd/>
              <a:tailEnd/>
            </a:ln>
          </p:spPr>
          <p:txBody>
            <a:bodyPr/>
            <a:lstStyle/>
            <a:p>
              <a:endParaRPr lang="en-US" dirty="0"/>
            </a:p>
          </p:txBody>
        </p:sp>
        <p:sp>
          <p:nvSpPr>
            <p:cNvPr id="295" name="Freeform 452" descr="75%"/>
            <p:cNvSpPr>
              <a:spLocks/>
            </p:cNvSpPr>
            <p:nvPr/>
          </p:nvSpPr>
          <p:spPr bwMode="auto">
            <a:xfrm>
              <a:off x="6070600" y="2065338"/>
              <a:ext cx="1009650" cy="2019300"/>
            </a:xfrm>
            <a:custGeom>
              <a:avLst/>
              <a:gdLst/>
              <a:ahLst/>
              <a:cxnLst>
                <a:cxn ang="0">
                  <a:pos x="636" y="22"/>
                </a:cxn>
                <a:cxn ang="0">
                  <a:pos x="600" y="181"/>
                </a:cxn>
                <a:cxn ang="0">
                  <a:pos x="528" y="311"/>
                </a:cxn>
                <a:cxn ang="0">
                  <a:pos x="340" y="427"/>
                </a:cxn>
                <a:cxn ang="0">
                  <a:pos x="260" y="557"/>
                </a:cxn>
                <a:cxn ang="0">
                  <a:pos x="267" y="709"/>
                </a:cxn>
                <a:cxn ang="0">
                  <a:pos x="376" y="1019"/>
                </a:cxn>
                <a:cxn ang="0">
                  <a:pos x="614" y="1244"/>
                </a:cxn>
                <a:cxn ang="0">
                  <a:pos x="0" y="1258"/>
                </a:cxn>
                <a:cxn ang="0">
                  <a:pos x="0" y="0"/>
                </a:cxn>
                <a:cxn ang="0">
                  <a:pos x="636" y="22"/>
                </a:cxn>
              </a:cxnLst>
              <a:rect l="0" t="0" r="r" b="b"/>
              <a:pathLst>
                <a:path w="636" h="1258">
                  <a:moveTo>
                    <a:pt x="636" y="22"/>
                  </a:moveTo>
                  <a:lnTo>
                    <a:pt x="600" y="181"/>
                  </a:lnTo>
                  <a:lnTo>
                    <a:pt x="528" y="311"/>
                  </a:lnTo>
                  <a:lnTo>
                    <a:pt x="340" y="427"/>
                  </a:lnTo>
                  <a:lnTo>
                    <a:pt x="260" y="557"/>
                  </a:lnTo>
                  <a:lnTo>
                    <a:pt x="267" y="709"/>
                  </a:lnTo>
                  <a:lnTo>
                    <a:pt x="376" y="1019"/>
                  </a:lnTo>
                  <a:lnTo>
                    <a:pt x="614" y="1244"/>
                  </a:lnTo>
                  <a:lnTo>
                    <a:pt x="0" y="1258"/>
                  </a:lnTo>
                  <a:lnTo>
                    <a:pt x="0" y="0"/>
                  </a:lnTo>
                  <a:lnTo>
                    <a:pt x="636" y="22"/>
                  </a:lnTo>
                  <a:close/>
                </a:path>
              </a:pathLst>
            </a:custGeom>
            <a:pattFill prst="pct75">
              <a:fgClr>
                <a:srgbClr val="FFCC66"/>
              </a:fgClr>
              <a:bgClr>
                <a:schemeClr val="bg2"/>
              </a:bgClr>
            </a:pattFill>
            <a:ln w="9525">
              <a:noFill/>
              <a:round/>
              <a:headEnd/>
              <a:tailEnd/>
            </a:ln>
            <a:effectLst/>
          </p:spPr>
          <p:txBody>
            <a:bodyPr wrap="none" anchor="ctr"/>
            <a:lstStyle/>
            <a:p>
              <a:endParaRPr lang="en-US" dirty="0"/>
            </a:p>
          </p:txBody>
        </p:sp>
        <p:sp>
          <p:nvSpPr>
            <p:cNvPr id="296" name="Rectangle 453"/>
            <p:cNvSpPr>
              <a:spLocks noChangeArrowheads="1"/>
            </p:cNvSpPr>
            <p:nvPr/>
          </p:nvSpPr>
          <p:spPr bwMode="auto">
            <a:xfrm>
              <a:off x="6059488" y="2089150"/>
              <a:ext cx="2444750" cy="1984375"/>
            </a:xfrm>
            <a:prstGeom prst="rect">
              <a:avLst/>
            </a:prstGeom>
            <a:noFill/>
            <a:ln w="28575">
              <a:solidFill>
                <a:srgbClr val="FF0000"/>
              </a:solidFill>
              <a:miter lim="800000"/>
              <a:headEnd/>
              <a:tailEnd/>
            </a:ln>
            <a:effectLst/>
          </p:spPr>
          <p:txBody>
            <a:bodyPr wrap="none" anchor="ctr"/>
            <a:lstStyle/>
            <a:p>
              <a:endParaRPr lang="en-US" dirty="0"/>
            </a:p>
          </p:txBody>
        </p:sp>
      </p:grpSp>
      <p:sp>
        <p:nvSpPr>
          <p:cNvPr id="289" name="TextBox 1"/>
          <p:cNvSpPr txBox="1">
            <a:spLocks noChangeArrowheads="1"/>
          </p:cNvSpPr>
          <p:nvPr/>
        </p:nvSpPr>
        <p:spPr bwMode="auto">
          <a:xfrm>
            <a:off x="84432" y="6194113"/>
            <a:ext cx="2351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ahoma" panose="020B0604030504040204" pitchFamily="34" charset="0"/>
              </a:defRPr>
            </a:lvl1pPr>
            <a:lvl2pPr marL="742950" indent="-285750">
              <a:spcBef>
                <a:spcPct val="20000"/>
              </a:spcBef>
              <a:buChar char="–"/>
              <a:defRPr sz="28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a:spcBef>
                <a:spcPct val="0"/>
              </a:spcBef>
              <a:buFontTx/>
              <a:buNone/>
            </a:pPr>
            <a:r>
              <a:rPr lang="en-US" altLang="en-US" sz="1200" dirty="0" smtClean="0">
                <a:latin typeface="Arial" panose="020B0604020202020204" pitchFamily="34" charset="0"/>
              </a:rPr>
              <a:t>Images </a:t>
            </a:r>
            <a:r>
              <a:rPr lang="en-US" altLang="en-US" sz="1200" dirty="0">
                <a:latin typeface="Arial" panose="020B0604020202020204" pitchFamily="34" charset="0"/>
              </a:rPr>
              <a:t>Courtesy of ExxonMobil</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dirty="0"/>
              <a:t>Well Samples: Cuttings</a:t>
            </a:r>
          </a:p>
        </p:txBody>
      </p:sp>
      <p:sp>
        <p:nvSpPr>
          <p:cNvPr id="208899" name="Rectangle 3"/>
          <p:cNvSpPr>
            <a:spLocks noGrp="1" noChangeArrowheads="1"/>
          </p:cNvSpPr>
          <p:nvPr>
            <p:ph type="body" idx="1"/>
          </p:nvPr>
        </p:nvSpPr>
        <p:spPr>
          <a:xfrm>
            <a:off x="569913" y="1166813"/>
            <a:ext cx="7772400" cy="4114800"/>
          </a:xfrm>
        </p:spPr>
        <p:txBody>
          <a:bodyPr/>
          <a:lstStyle/>
          <a:p>
            <a:pPr>
              <a:lnSpc>
                <a:spcPct val="90000"/>
              </a:lnSpc>
              <a:spcBef>
                <a:spcPts val="1600"/>
              </a:spcBef>
              <a:tabLst>
                <a:tab pos="569913" algn="l"/>
              </a:tabLst>
            </a:pPr>
            <a:r>
              <a:rPr lang="en-US" sz="2400" dirty="0"/>
              <a:t>The ‘rubble’ that comes up the sides of the well bore </a:t>
            </a:r>
            <a:r>
              <a:rPr lang="en-US" sz="2400" dirty="0" smtClean="0"/>
              <a:t>	with </a:t>
            </a:r>
            <a:r>
              <a:rPr lang="en-US" sz="2400" dirty="0"/>
              <a:t>the circulating fluid</a:t>
            </a:r>
          </a:p>
          <a:p>
            <a:pPr>
              <a:lnSpc>
                <a:spcPct val="90000"/>
              </a:lnSpc>
              <a:spcBef>
                <a:spcPts val="1600"/>
              </a:spcBef>
              <a:tabLst>
                <a:tab pos="569913" algn="l"/>
              </a:tabLst>
            </a:pPr>
            <a:r>
              <a:rPr lang="en-US" sz="2400" dirty="0"/>
              <a:t>Can provide samples for certain kinds of </a:t>
            </a:r>
            <a:r>
              <a:rPr lang="en-US" sz="2400" dirty="0" smtClean="0"/>
              <a:t>analysis, 	e.g</a:t>
            </a:r>
            <a:r>
              <a:rPr lang="en-US" sz="2400" dirty="0"/>
              <a:t>., lithology, </a:t>
            </a:r>
            <a:r>
              <a:rPr lang="en-US" sz="2400" dirty="0" smtClean="0"/>
              <a:t>paleontology</a:t>
            </a:r>
            <a:endParaRPr lang="en-US" sz="2400" dirty="0"/>
          </a:p>
          <a:p>
            <a:pPr>
              <a:lnSpc>
                <a:spcPct val="90000"/>
              </a:lnSpc>
              <a:spcBef>
                <a:spcPts val="1600"/>
              </a:spcBef>
              <a:tabLst>
                <a:tab pos="569913" algn="l"/>
              </a:tabLst>
            </a:pPr>
            <a:r>
              <a:rPr lang="en-US" sz="2400" dirty="0"/>
              <a:t>Not suitable for porosity, permeability, sedimentary </a:t>
            </a:r>
            <a:r>
              <a:rPr lang="en-US" sz="2400" dirty="0" smtClean="0"/>
              <a:t>	structures (rocks are pulverized</a:t>
            </a:r>
            <a:r>
              <a:rPr lang="en-US" sz="2400" dirty="0"/>
              <a:t>)</a:t>
            </a:r>
          </a:p>
          <a:p>
            <a:pPr>
              <a:lnSpc>
                <a:spcPct val="90000"/>
              </a:lnSpc>
              <a:spcBef>
                <a:spcPts val="1600"/>
              </a:spcBef>
              <a:tabLst>
                <a:tab pos="569913" algn="l"/>
              </a:tabLst>
            </a:pPr>
            <a:r>
              <a:rPr lang="en-US" sz="2400" dirty="0"/>
              <a:t>Very inexpensive – no lost rig time</a:t>
            </a:r>
          </a:p>
          <a:p>
            <a:pPr>
              <a:lnSpc>
                <a:spcPct val="90000"/>
              </a:lnSpc>
              <a:spcBef>
                <a:spcPts val="1600"/>
              </a:spcBef>
              <a:tabLst>
                <a:tab pos="569913" algn="l"/>
              </a:tabLst>
            </a:pPr>
            <a:r>
              <a:rPr lang="en-US" sz="2400" dirty="0"/>
              <a:t> </a:t>
            </a:r>
            <a:r>
              <a:rPr lang="en-US" sz="2400" dirty="0">
                <a:solidFill>
                  <a:srgbClr val="FF0000"/>
                </a:solidFill>
              </a:rPr>
              <a:t>PROBLEM</a:t>
            </a:r>
            <a:r>
              <a:rPr lang="en-US" sz="2400" dirty="0"/>
              <a:t> – no control on the depth from which the </a:t>
            </a:r>
            <a:r>
              <a:rPr lang="en-US" sz="2400" dirty="0" smtClean="0"/>
              <a:t>	samples </a:t>
            </a:r>
            <a:r>
              <a:rPr lang="en-US" sz="2400" dirty="0"/>
              <a:t>came </a:t>
            </a:r>
            <a:r>
              <a:rPr lang="en-US" sz="2400" dirty="0" smtClean="0"/>
              <a:t>from; could be from any </a:t>
            </a:r>
            <a:r>
              <a:rPr lang="en-US" sz="2400" dirty="0"/>
              <a:t>zone not </a:t>
            </a:r>
            <a:r>
              <a:rPr lang="en-US" sz="2400" dirty="0" smtClean="0"/>
              <a:t>  	cased (enclosed by cement)</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38" name="Picture 18"/>
          <p:cNvPicPr>
            <a:picLocks noChangeAspect="1" noChangeArrowheads="1"/>
          </p:cNvPicPr>
          <p:nvPr/>
        </p:nvPicPr>
        <p:blipFill>
          <a:blip r:embed="rId3" cstate="print"/>
          <a:srcRect/>
          <a:stretch>
            <a:fillRect/>
          </a:stretch>
        </p:blipFill>
        <p:spPr bwMode="auto">
          <a:xfrm>
            <a:off x="742950" y="2751138"/>
            <a:ext cx="4319588" cy="3248025"/>
          </a:xfrm>
          <a:prstGeom prst="rect">
            <a:avLst/>
          </a:prstGeom>
          <a:noFill/>
          <a:ln w="9525">
            <a:noFill/>
            <a:miter lim="800000"/>
            <a:headEnd/>
            <a:tailEnd/>
          </a:ln>
          <a:effectLst/>
        </p:spPr>
      </p:pic>
      <p:sp>
        <p:nvSpPr>
          <p:cNvPr id="209922" name="Rectangle 2"/>
          <p:cNvSpPr>
            <a:spLocks noGrp="1" noChangeArrowheads="1"/>
          </p:cNvSpPr>
          <p:nvPr>
            <p:ph type="title"/>
          </p:nvPr>
        </p:nvSpPr>
        <p:spPr/>
        <p:txBody>
          <a:bodyPr/>
          <a:lstStyle/>
          <a:p>
            <a:r>
              <a:rPr lang="en-US" dirty="0"/>
              <a:t>Well Measurements: Wire-line Logs</a:t>
            </a:r>
          </a:p>
        </p:txBody>
      </p:sp>
      <p:pic>
        <p:nvPicPr>
          <p:cNvPr id="209924" name="Picture 4"/>
          <p:cNvPicPr>
            <a:picLocks noChangeAspect="1" noChangeArrowheads="1"/>
          </p:cNvPicPr>
          <p:nvPr/>
        </p:nvPicPr>
        <p:blipFill>
          <a:blip r:embed="rId4" cstate="print"/>
          <a:srcRect/>
          <a:stretch>
            <a:fillRect/>
          </a:stretch>
        </p:blipFill>
        <p:spPr bwMode="auto">
          <a:xfrm>
            <a:off x="5945188" y="960438"/>
            <a:ext cx="2925762" cy="5219700"/>
          </a:xfrm>
          <a:prstGeom prst="rect">
            <a:avLst/>
          </a:prstGeom>
          <a:noFill/>
          <a:ln w="12700">
            <a:noFill/>
            <a:miter lim="800000"/>
            <a:headEnd/>
            <a:tailEnd/>
          </a:ln>
          <a:effectLst/>
        </p:spPr>
      </p:pic>
      <p:sp>
        <p:nvSpPr>
          <p:cNvPr id="209925" name="Rectangle 5"/>
          <p:cNvSpPr>
            <a:spLocks noGrp="1" noChangeArrowheads="1"/>
          </p:cNvSpPr>
          <p:nvPr>
            <p:ph type="body" idx="1"/>
          </p:nvPr>
        </p:nvSpPr>
        <p:spPr>
          <a:xfrm>
            <a:off x="266701" y="1003300"/>
            <a:ext cx="4767416" cy="1952625"/>
          </a:xfrm>
          <a:noFill/>
          <a:ln/>
          <a:effectLst/>
        </p:spPr>
        <p:txBody>
          <a:bodyPr lIns="90488" tIns="44450" rIns="90488" bIns="44450"/>
          <a:lstStyle/>
          <a:p>
            <a:pPr marL="285750" indent="-285750">
              <a:tabLst>
                <a:tab pos="511175" algn="l"/>
              </a:tabLst>
            </a:pPr>
            <a:r>
              <a:rPr lang="en-US" sz="2400" dirty="0"/>
              <a:t>A well log is a record of one or </a:t>
            </a:r>
            <a:r>
              <a:rPr lang="en-US" sz="2400" dirty="0" smtClean="0"/>
              <a:t>	more </a:t>
            </a:r>
            <a:r>
              <a:rPr lang="en-US" sz="2400" dirty="0"/>
              <a:t>physical measurements </a:t>
            </a:r>
            <a:r>
              <a:rPr lang="en-US" sz="2400" dirty="0" smtClean="0"/>
              <a:t>	as </a:t>
            </a:r>
            <a:r>
              <a:rPr lang="en-US" sz="2400" dirty="0"/>
              <a:t>a function of depth in a </a:t>
            </a:r>
            <a:r>
              <a:rPr lang="en-US" sz="2400" dirty="0" smtClean="0"/>
              <a:t>	borehole</a:t>
            </a:r>
            <a:endParaRPr lang="en-US" sz="2400" dirty="0"/>
          </a:p>
        </p:txBody>
      </p:sp>
      <p:sp>
        <p:nvSpPr>
          <p:cNvPr id="209930" name="Text Box 10"/>
          <p:cNvSpPr txBox="1">
            <a:spLocks noChangeArrowheads="1"/>
          </p:cNvSpPr>
          <p:nvPr/>
        </p:nvSpPr>
        <p:spPr bwMode="auto">
          <a:xfrm>
            <a:off x="5978525" y="1500188"/>
            <a:ext cx="844550" cy="228600"/>
          </a:xfrm>
          <a:prstGeom prst="rect">
            <a:avLst/>
          </a:prstGeom>
          <a:solidFill>
            <a:schemeClr val="bg1"/>
          </a:solidFill>
          <a:ln w="9525">
            <a:noFill/>
            <a:miter lim="800000"/>
            <a:headEnd/>
            <a:tailEnd/>
          </a:ln>
          <a:effectLst/>
        </p:spPr>
        <p:txBody>
          <a:bodyPr wrap="none">
            <a:spAutoFit/>
          </a:bodyPr>
          <a:lstStyle/>
          <a:p>
            <a:r>
              <a:rPr lang="en-US" sz="900" b="1" dirty="0">
                <a:latin typeface="Arial" charset="0"/>
              </a:rPr>
              <a:t>Gamma Ray</a:t>
            </a:r>
          </a:p>
        </p:txBody>
      </p:sp>
      <p:sp>
        <p:nvSpPr>
          <p:cNvPr id="209931" name="Text Box 11"/>
          <p:cNvSpPr txBox="1">
            <a:spLocks noChangeArrowheads="1"/>
          </p:cNvSpPr>
          <p:nvPr/>
        </p:nvSpPr>
        <p:spPr bwMode="auto">
          <a:xfrm>
            <a:off x="8131175" y="1500188"/>
            <a:ext cx="596900" cy="228600"/>
          </a:xfrm>
          <a:prstGeom prst="rect">
            <a:avLst/>
          </a:prstGeom>
          <a:solidFill>
            <a:schemeClr val="bg1"/>
          </a:solidFill>
          <a:ln w="9525">
            <a:noFill/>
            <a:miter lim="800000"/>
            <a:headEnd/>
            <a:tailEnd/>
          </a:ln>
          <a:effectLst/>
        </p:spPr>
        <p:txBody>
          <a:bodyPr wrap="none">
            <a:spAutoFit/>
          </a:bodyPr>
          <a:lstStyle/>
          <a:p>
            <a:r>
              <a:rPr lang="en-US" sz="900" b="1" dirty="0">
                <a:latin typeface="Arial" charset="0"/>
              </a:rPr>
              <a:t>Density</a:t>
            </a:r>
          </a:p>
        </p:txBody>
      </p:sp>
      <p:sp>
        <p:nvSpPr>
          <p:cNvPr id="209932" name="Text Box 12"/>
          <p:cNvSpPr txBox="1">
            <a:spLocks noChangeArrowheads="1"/>
          </p:cNvSpPr>
          <p:nvPr/>
        </p:nvSpPr>
        <p:spPr bwMode="auto">
          <a:xfrm>
            <a:off x="7172325" y="1500188"/>
            <a:ext cx="755650" cy="228600"/>
          </a:xfrm>
          <a:prstGeom prst="rect">
            <a:avLst/>
          </a:prstGeom>
          <a:solidFill>
            <a:schemeClr val="bg1"/>
          </a:solidFill>
          <a:ln w="9525">
            <a:noFill/>
            <a:miter lim="800000"/>
            <a:headEnd/>
            <a:tailEnd/>
          </a:ln>
          <a:effectLst/>
        </p:spPr>
        <p:txBody>
          <a:bodyPr wrap="none">
            <a:spAutoFit/>
          </a:bodyPr>
          <a:lstStyle/>
          <a:p>
            <a:r>
              <a:rPr lang="en-US" sz="900" b="1" dirty="0">
                <a:latin typeface="Arial" charset="0"/>
              </a:rPr>
              <a:t>Resistivity</a:t>
            </a:r>
          </a:p>
        </p:txBody>
      </p:sp>
      <p:sp>
        <p:nvSpPr>
          <p:cNvPr id="209933" name="Text Box 13"/>
          <p:cNvSpPr txBox="1">
            <a:spLocks noChangeArrowheads="1"/>
          </p:cNvSpPr>
          <p:nvPr/>
        </p:nvSpPr>
        <p:spPr bwMode="auto">
          <a:xfrm rot="5400000" flipH="1">
            <a:off x="5437188" y="1668463"/>
            <a:ext cx="685800" cy="304800"/>
          </a:xfrm>
          <a:prstGeom prst="rect">
            <a:avLst/>
          </a:prstGeom>
          <a:solidFill>
            <a:schemeClr val="bg1"/>
          </a:solidFill>
          <a:ln w="9525">
            <a:noFill/>
            <a:miter lim="800000"/>
            <a:headEnd/>
            <a:tailEnd/>
          </a:ln>
          <a:effectLst/>
        </p:spPr>
        <p:txBody>
          <a:bodyPr wrap="none">
            <a:spAutoFit/>
          </a:bodyPr>
          <a:lstStyle/>
          <a:p>
            <a:r>
              <a:rPr lang="en-US" sz="1400" b="1" dirty="0">
                <a:latin typeface="Arial" charset="0"/>
              </a:rPr>
              <a:t>Depth</a:t>
            </a:r>
          </a:p>
        </p:txBody>
      </p:sp>
      <p:sp>
        <p:nvSpPr>
          <p:cNvPr id="209934" name="Line 14"/>
          <p:cNvSpPr>
            <a:spLocks noChangeShapeType="1"/>
          </p:cNvSpPr>
          <p:nvPr/>
        </p:nvSpPr>
        <p:spPr bwMode="auto">
          <a:xfrm>
            <a:off x="5778500" y="2228850"/>
            <a:ext cx="0" cy="2254250"/>
          </a:xfrm>
          <a:prstGeom prst="line">
            <a:avLst/>
          </a:prstGeom>
          <a:noFill/>
          <a:ln w="57150">
            <a:solidFill>
              <a:schemeClr val="tx1"/>
            </a:solidFill>
            <a:round/>
            <a:headEnd/>
            <a:tailEnd type="triangle" w="med" len="med"/>
          </a:ln>
          <a:effectLst/>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en-US" dirty="0"/>
              <a:t>Examples of Logging Tools</a:t>
            </a:r>
          </a:p>
        </p:txBody>
      </p:sp>
      <p:pic>
        <p:nvPicPr>
          <p:cNvPr id="210954" name="Picture 10"/>
          <p:cNvPicPr>
            <a:picLocks noChangeAspect="1" noChangeArrowheads="1"/>
          </p:cNvPicPr>
          <p:nvPr/>
        </p:nvPicPr>
        <p:blipFill>
          <a:blip r:embed="rId3" cstate="print"/>
          <a:srcRect/>
          <a:stretch>
            <a:fillRect/>
          </a:stretch>
        </p:blipFill>
        <p:spPr bwMode="auto">
          <a:xfrm>
            <a:off x="779463" y="1392238"/>
            <a:ext cx="7572375" cy="414337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r>
              <a:rPr lang="en-US" dirty="0"/>
              <a:t>What Logs Measure</a:t>
            </a:r>
          </a:p>
        </p:txBody>
      </p:sp>
      <p:sp>
        <p:nvSpPr>
          <p:cNvPr id="218117" name="Text Box 5"/>
          <p:cNvSpPr txBox="1">
            <a:spLocks noChangeArrowheads="1"/>
          </p:cNvSpPr>
          <p:nvPr/>
        </p:nvSpPr>
        <p:spPr bwMode="auto">
          <a:xfrm>
            <a:off x="850900" y="2027238"/>
            <a:ext cx="3506088" cy="2862322"/>
          </a:xfrm>
          <a:prstGeom prst="rect">
            <a:avLst/>
          </a:prstGeom>
          <a:noFill/>
          <a:ln w="12700">
            <a:noFill/>
            <a:miter lim="800000"/>
            <a:headEnd/>
            <a:tailEnd/>
          </a:ln>
          <a:effectLst/>
        </p:spPr>
        <p:txBody>
          <a:bodyPr wrap="none">
            <a:spAutoFit/>
          </a:bodyPr>
          <a:lstStyle/>
          <a:p>
            <a:pPr marL="228600" indent="-228600">
              <a:lnSpc>
                <a:spcPct val="150000"/>
              </a:lnSpc>
              <a:buFontTx/>
              <a:buChar char="•"/>
            </a:pPr>
            <a:r>
              <a:rPr lang="en-US" b="1" dirty="0">
                <a:latin typeface="Arial" charset="0"/>
              </a:rPr>
              <a:t>Lithology/Mineralogy</a:t>
            </a:r>
          </a:p>
          <a:p>
            <a:pPr marL="228600" indent="-228600">
              <a:lnSpc>
                <a:spcPct val="150000"/>
              </a:lnSpc>
              <a:buFontTx/>
              <a:buChar char="•"/>
            </a:pPr>
            <a:r>
              <a:rPr lang="en-US" b="1" dirty="0">
                <a:latin typeface="Arial" charset="0"/>
              </a:rPr>
              <a:t>Porosity</a:t>
            </a:r>
          </a:p>
          <a:p>
            <a:pPr marL="228600" indent="-228600">
              <a:lnSpc>
                <a:spcPct val="150000"/>
              </a:lnSpc>
              <a:buFontTx/>
              <a:buChar char="•"/>
            </a:pPr>
            <a:r>
              <a:rPr lang="en-US" b="1" dirty="0">
                <a:latin typeface="Arial" charset="0"/>
              </a:rPr>
              <a:t>Fluid Type</a:t>
            </a:r>
          </a:p>
          <a:p>
            <a:pPr marL="228600" indent="-228600">
              <a:lnSpc>
                <a:spcPct val="150000"/>
              </a:lnSpc>
              <a:buFontTx/>
              <a:buChar char="•"/>
            </a:pPr>
            <a:r>
              <a:rPr lang="en-US" b="1" dirty="0">
                <a:latin typeface="Arial" charset="0"/>
              </a:rPr>
              <a:t>Fluid Saturation</a:t>
            </a:r>
          </a:p>
          <a:p>
            <a:pPr marL="228600" indent="-228600">
              <a:lnSpc>
                <a:spcPct val="150000"/>
              </a:lnSpc>
              <a:buFontTx/>
              <a:buChar char="•"/>
            </a:pPr>
            <a:r>
              <a:rPr lang="en-US" b="1" dirty="0">
                <a:latin typeface="Arial" charset="0"/>
              </a:rPr>
              <a:t>Permeability</a:t>
            </a:r>
          </a:p>
        </p:txBody>
      </p:sp>
      <p:sp>
        <p:nvSpPr>
          <p:cNvPr id="218191" name="Text Box 79"/>
          <p:cNvSpPr txBox="1">
            <a:spLocks noChangeArrowheads="1"/>
          </p:cNvSpPr>
          <p:nvPr/>
        </p:nvSpPr>
        <p:spPr bwMode="auto">
          <a:xfrm>
            <a:off x="809625" y="1241425"/>
            <a:ext cx="1970411" cy="584775"/>
          </a:xfrm>
          <a:prstGeom prst="rect">
            <a:avLst/>
          </a:prstGeom>
          <a:noFill/>
          <a:ln w="9525">
            <a:noFill/>
            <a:miter lim="800000"/>
            <a:headEnd/>
            <a:tailEnd/>
          </a:ln>
          <a:effectLst/>
        </p:spPr>
        <p:txBody>
          <a:bodyPr wrap="none">
            <a:spAutoFit/>
          </a:bodyPr>
          <a:lstStyle/>
          <a:p>
            <a:r>
              <a:rPr lang="en-US" sz="3200" b="1" i="1" dirty="0">
                <a:solidFill>
                  <a:srgbClr val="008000"/>
                </a:solidFill>
                <a:effectLst>
                  <a:outerShdw blurRad="38100" dist="38100" dir="2700000" algn="tl">
                    <a:srgbClr val="000000"/>
                  </a:outerShdw>
                </a:effectLst>
                <a:latin typeface="Tahoma" pitchFamily="34" charset="0"/>
              </a:rPr>
              <a:t>Property</a:t>
            </a:r>
          </a:p>
        </p:txBody>
      </p:sp>
      <p:sp>
        <p:nvSpPr>
          <p:cNvPr id="218192" name="Text Box 80"/>
          <p:cNvSpPr txBox="1">
            <a:spLocks noChangeArrowheads="1"/>
          </p:cNvSpPr>
          <p:nvPr/>
        </p:nvSpPr>
        <p:spPr bwMode="auto">
          <a:xfrm>
            <a:off x="4838700" y="2027238"/>
            <a:ext cx="3288080" cy="2308324"/>
          </a:xfrm>
          <a:prstGeom prst="rect">
            <a:avLst/>
          </a:prstGeom>
          <a:noFill/>
          <a:ln w="12700">
            <a:noFill/>
            <a:miter lim="800000"/>
            <a:headEnd/>
            <a:tailEnd/>
          </a:ln>
          <a:effectLst/>
        </p:spPr>
        <p:txBody>
          <a:bodyPr wrap="none">
            <a:spAutoFit/>
          </a:bodyPr>
          <a:lstStyle/>
          <a:p>
            <a:pPr marL="228600" indent="-228600">
              <a:lnSpc>
                <a:spcPct val="150000"/>
              </a:lnSpc>
              <a:buFontTx/>
              <a:buChar char="•"/>
            </a:pPr>
            <a:r>
              <a:rPr lang="en-US" b="1" dirty="0">
                <a:latin typeface="Arial" charset="0"/>
              </a:rPr>
              <a:t>Stratigraphy</a:t>
            </a:r>
          </a:p>
          <a:p>
            <a:pPr marL="228600" indent="-228600">
              <a:lnSpc>
                <a:spcPct val="150000"/>
              </a:lnSpc>
              <a:buFontTx/>
              <a:buChar char="•"/>
            </a:pPr>
            <a:r>
              <a:rPr lang="en-US" b="1" dirty="0">
                <a:latin typeface="Arial" charset="0"/>
              </a:rPr>
              <a:t>Downhole Pressure</a:t>
            </a:r>
          </a:p>
          <a:p>
            <a:pPr marL="228600" indent="-228600">
              <a:lnSpc>
                <a:spcPct val="150000"/>
              </a:lnSpc>
              <a:buFontTx/>
              <a:buChar char="•"/>
            </a:pPr>
            <a:r>
              <a:rPr lang="en-US" b="1" dirty="0">
                <a:latin typeface="Arial" charset="0"/>
              </a:rPr>
              <a:t>Density</a:t>
            </a:r>
          </a:p>
          <a:p>
            <a:pPr marL="228600" indent="-228600">
              <a:lnSpc>
                <a:spcPct val="150000"/>
              </a:lnSpc>
              <a:buFontTx/>
              <a:buChar char="•"/>
            </a:pPr>
            <a:r>
              <a:rPr lang="en-US" b="1" dirty="0">
                <a:latin typeface="Arial" charset="0"/>
              </a:rPr>
              <a:t>Acoustic Velocity</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dirty="0"/>
              <a:t>Geophysical Data</a:t>
            </a:r>
          </a:p>
        </p:txBody>
      </p:sp>
      <p:sp>
        <p:nvSpPr>
          <p:cNvPr id="224259" name="Rectangle 3"/>
          <p:cNvSpPr>
            <a:spLocks noGrp="1" noChangeArrowheads="1"/>
          </p:cNvSpPr>
          <p:nvPr>
            <p:ph type="body" idx="1"/>
          </p:nvPr>
        </p:nvSpPr>
        <p:spPr>
          <a:xfrm>
            <a:off x="644525" y="1230313"/>
            <a:ext cx="7772400" cy="4114800"/>
          </a:xfrm>
        </p:spPr>
        <p:txBody>
          <a:bodyPr/>
          <a:lstStyle/>
          <a:p>
            <a:pPr>
              <a:buFontTx/>
              <a:buNone/>
            </a:pPr>
            <a:r>
              <a:rPr lang="en-US" sz="2400" b="1" dirty="0"/>
              <a:t>Objective:</a:t>
            </a:r>
            <a:r>
              <a:rPr lang="en-US" dirty="0"/>
              <a:t>  </a:t>
            </a:r>
          </a:p>
          <a:p>
            <a:pPr>
              <a:buFontTx/>
              <a:buNone/>
            </a:pPr>
            <a:r>
              <a:rPr lang="en-US" sz="2800" dirty="0"/>
              <a:t>	</a:t>
            </a:r>
            <a:r>
              <a:rPr lang="en-US" sz="2400" dirty="0"/>
              <a:t>Take measurements at the surface that give us an image of the subsurface</a:t>
            </a:r>
            <a:endParaRPr lang="en-US" sz="2800" dirty="0"/>
          </a:p>
          <a:p>
            <a:pPr>
              <a:buFontTx/>
              <a:buNone/>
            </a:pPr>
            <a:endParaRPr lang="en-US" sz="2000" dirty="0"/>
          </a:p>
          <a:p>
            <a:pPr>
              <a:buFontTx/>
              <a:buNone/>
            </a:pPr>
            <a:r>
              <a:rPr lang="en-US" sz="2400" b="1" dirty="0"/>
              <a:t>Analogy:</a:t>
            </a:r>
          </a:p>
          <a:p>
            <a:pPr>
              <a:buFontTx/>
              <a:buNone/>
            </a:pPr>
            <a:r>
              <a:rPr lang="en-US" sz="2800" dirty="0"/>
              <a:t>	</a:t>
            </a:r>
            <a:r>
              <a:rPr lang="en-US" sz="2400" dirty="0"/>
              <a:t>A sonogram</a:t>
            </a:r>
            <a:endParaRPr lang="en-US" sz="2800" dirty="0"/>
          </a:p>
        </p:txBody>
      </p:sp>
      <p:pic>
        <p:nvPicPr>
          <p:cNvPr id="224260" name="Picture 4" descr="our beautiful boy"/>
          <p:cNvPicPr>
            <a:picLocks noChangeAspect="1" noChangeArrowheads="1"/>
          </p:cNvPicPr>
          <p:nvPr/>
        </p:nvPicPr>
        <p:blipFill>
          <a:blip r:embed="rId3" cstate="print"/>
          <a:srcRect l="10249" t="12881" r="16499" b="5780"/>
          <a:stretch>
            <a:fillRect/>
          </a:stretch>
        </p:blipFill>
        <p:spPr bwMode="auto">
          <a:xfrm>
            <a:off x="4573588" y="3128963"/>
            <a:ext cx="3738562" cy="3141662"/>
          </a:xfrm>
          <a:prstGeom prst="rect">
            <a:avLst/>
          </a:prstGeom>
          <a:noFill/>
        </p:spPr>
      </p:pic>
      <p:pic>
        <p:nvPicPr>
          <p:cNvPr id="224261" name="Picture 5" descr="our beautiful boy, with outline"/>
          <p:cNvPicPr>
            <a:picLocks noChangeAspect="1" noChangeArrowheads="1"/>
          </p:cNvPicPr>
          <p:nvPr/>
        </p:nvPicPr>
        <p:blipFill>
          <a:blip r:embed="rId4" cstate="print"/>
          <a:srcRect l="10374" t="13046" r="16624" b="5284"/>
          <a:stretch>
            <a:fillRect/>
          </a:stretch>
        </p:blipFill>
        <p:spPr bwMode="auto">
          <a:xfrm>
            <a:off x="4578350" y="3119438"/>
            <a:ext cx="3729038" cy="3157537"/>
          </a:xfrm>
          <a:prstGeom prst="rect">
            <a:avLst/>
          </a:prstGeom>
          <a:noFill/>
          <a:ln w="9525">
            <a:noFill/>
            <a:miter lim="800000"/>
            <a:headEnd/>
            <a:tailEnd/>
          </a:ln>
        </p:spPr>
      </p:pic>
      <p:sp>
        <p:nvSpPr>
          <p:cNvPr id="6" name="TextBox 5"/>
          <p:cNvSpPr txBox="1"/>
          <p:nvPr/>
        </p:nvSpPr>
        <p:spPr>
          <a:xfrm>
            <a:off x="644525" y="5021947"/>
            <a:ext cx="3370971" cy="646331"/>
          </a:xfrm>
          <a:prstGeom prst="rect">
            <a:avLst/>
          </a:prstGeom>
          <a:noFill/>
        </p:spPr>
        <p:txBody>
          <a:bodyPr wrap="square" rtlCol="0">
            <a:spAutoFit/>
          </a:bodyPr>
          <a:lstStyle/>
          <a:p>
            <a:pPr algn="ctr"/>
            <a:r>
              <a:rPr lang="en-US" sz="1800" dirty="0" smtClean="0">
                <a:solidFill>
                  <a:srgbClr val="0033CC"/>
                </a:solidFill>
                <a:latin typeface="Arial Rounded MT Bold" panose="020F0704030504030204" pitchFamily="34" charset="0"/>
              </a:rPr>
              <a:t>We’ll look at seismic data in more detail in Unit 5</a:t>
            </a:r>
            <a:endParaRPr lang="en-US" sz="1800" dirty="0">
              <a:solidFill>
                <a:srgbClr val="0033CC"/>
              </a:solidFill>
              <a:latin typeface="Arial Rounded MT Bold" panose="020F0704030504030204"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499"/>
                                          </p:stCondLst>
                                        </p:cTn>
                                        <p:tgtEl>
                                          <p:spTgt spid="224260"/>
                                        </p:tgtEl>
                                        <p:attrNameLst>
                                          <p:attrName>style.visibility</p:attrName>
                                        </p:attrNameLst>
                                      </p:cBhvr>
                                      <p:to>
                                        <p:strVal val="visible"/>
                                      </p:to>
                                    </p:set>
                                  </p:childTnLst>
                                </p:cTn>
                              </p:par>
                            </p:childTnLst>
                          </p:cTn>
                        </p:par>
                        <p:par>
                          <p:cTn id="7" fill="hold">
                            <p:stCondLst>
                              <p:cond delay="1500"/>
                            </p:stCondLst>
                            <p:childTnLst>
                              <p:par>
                                <p:cTn id="8" presetID="1" presetClass="entr" presetSubtype="0" fill="hold" nodeType="afterEffect">
                                  <p:stCondLst>
                                    <p:cond delay="2000"/>
                                  </p:stCondLst>
                                  <p:childTnLst>
                                    <p:set>
                                      <p:cBhvr>
                                        <p:cTn id="9" dur="1" fill="hold">
                                          <p:stCondLst>
                                            <p:cond delay="499"/>
                                          </p:stCondLst>
                                        </p:cTn>
                                        <p:tgtEl>
                                          <p:spTgt spid="2242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r>
              <a:rPr lang="en-US" dirty="0"/>
              <a:t>Seismic Data</a:t>
            </a:r>
          </a:p>
        </p:txBody>
      </p:sp>
      <p:sp>
        <p:nvSpPr>
          <p:cNvPr id="225284" name="Rectangle 4"/>
          <p:cNvSpPr>
            <a:spLocks noChangeArrowheads="1"/>
          </p:cNvSpPr>
          <p:nvPr/>
        </p:nvSpPr>
        <p:spPr bwMode="auto">
          <a:xfrm>
            <a:off x="776288" y="1455738"/>
            <a:ext cx="7470775" cy="4491037"/>
          </a:xfrm>
          <a:prstGeom prst="rect">
            <a:avLst/>
          </a:prstGeom>
          <a:solidFill>
            <a:schemeClr val="bg1"/>
          </a:solidFill>
          <a:ln w="9525">
            <a:solidFill>
              <a:schemeClr val="tx1"/>
            </a:solidFill>
            <a:miter lim="800000"/>
            <a:headEnd/>
            <a:tailEnd/>
          </a:ln>
          <a:effectLst/>
        </p:spPr>
        <p:txBody>
          <a:bodyPr wrap="none" anchor="ctr"/>
          <a:lstStyle/>
          <a:p>
            <a:endParaRPr lang="en-US" dirty="0"/>
          </a:p>
        </p:txBody>
      </p:sp>
      <p:sp>
        <p:nvSpPr>
          <p:cNvPr id="225285" name="Freeform 5"/>
          <p:cNvSpPr>
            <a:spLocks/>
          </p:cNvSpPr>
          <p:nvPr/>
        </p:nvSpPr>
        <p:spPr bwMode="auto">
          <a:xfrm>
            <a:off x="776288" y="2014538"/>
            <a:ext cx="7456487" cy="3905250"/>
          </a:xfrm>
          <a:custGeom>
            <a:avLst/>
            <a:gdLst/>
            <a:ahLst/>
            <a:cxnLst>
              <a:cxn ang="0">
                <a:pos x="0" y="17"/>
              </a:cxn>
              <a:cxn ang="0">
                <a:pos x="0" y="2460"/>
              </a:cxn>
              <a:cxn ang="0">
                <a:pos x="4697" y="2460"/>
              </a:cxn>
              <a:cxn ang="0">
                <a:pos x="4697" y="145"/>
              </a:cxn>
              <a:cxn ang="0">
                <a:pos x="4294" y="94"/>
              </a:cxn>
              <a:cxn ang="0">
                <a:pos x="3951" y="94"/>
              </a:cxn>
              <a:cxn ang="0">
                <a:pos x="3342" y="120"/>
              </a:cxn>
              <a:cxn ang="0">
                <a:pos x="2965" y="197"/>
              </a:cxn>
              <a:cxn ang="0">
                <a:pos x="2605" y="197"/>
              </a:cxn>
              <a:cxn ang="0">
                <a:pos x="2117" y="120"/>
              </a:cxn>
              <a:cxn ang="0">
                <a:pos x="1894" y="68"/>
              </a:cxn>
              <a:cxn ang="0">
                <a:pos x="1542" y="68"/>
              </a:cxn>
              <a:cxn ang="0">
                <a:pos x="848" y="77"/>
              </a:cxn>
              <a:cxn ang="0">
                <a:pos x="462" y="68"/>
              </a:cxn>
              <a:cxn ang="0">
                <a:pos x="274" y="0"/>
              </a:cxn>
              <a:cxn ang="0">
                <a:pos x="0" y="17"/>
              </a:cxn>
            </a:cxnLst>
            <a:rect l="0" t="0" r="r" b="b"/>
            <a:pathLst>
              <a:path w="4697" h="2460">
                <a:moveTo>
                  <a:pt x="0" y="17"/>
                </a:moveTo>
                <a:lnTo>
                  <a:pt x="0" y="2460"/>
                </a:lnTo>
                <a:lnTo>
                  <a:pt x="4697" y="2460"/>
                </a:lnTo>
                <a:lnTo>
                  <a:pt x="4697" y="145"/>
                </a:lnTo>
                <a:lnTo>
                  <a:pt x="4294" y="94"/>
                </a:lnTo>
                <a:lnTo>
                  <a:pt x="3951" y="94"/>
                </a:lnTo>
                <a:lnTo>
                  <a:pt x="3342" y="120"/>
                </a:lnTo>
                <a:lnTo>
                  <a:pt x="2965" y="197"/>
                </a:lnTo>
                <a:lnTo>
                  <a:pt x="2605" y="197"/>
                </a:lnTo>
                <a:lnTo>
                  <a:pt x="2117" y="120"/>
                </a:lnTo>
                <a:lnTo>
                  <a:pt x="1894" y="68"/>
                </a:lnTo>
                <a:lnTo>
                  <a:pt x="1542" y="68"/>
                </a:lnTo>
                <a:lnTo>
                  <a:pt x="848" y="77"/>
                </a:lnTo>
                <a:lnTo>
                  <a:pt x="462" y="68"/>
                </a:lnTo>
                <a:lnTo>
                  <a:pt x="274" y="0"/>
                </a:lnTo>
                <a:lnTo>
                  <a:pt x="0" y="17"/>
                </a:lnTo>
                <a:close/>
              </a:path>
            </a:pathLst>
          </a:custGeom>
          <a:solidFill>
            <a:srgbClr val="FFFF99"/>
          </a:solidFill>
          <a:ln w="9525">
            <a:solidFill>
              <a:schemeClr val="tx1"/>
            </a:solidFill>
            <a:round/>
            <a:headEnd/>
            <a:tailEnd/>
          </a:ln>
          <a:effectLst/>
        </p:spPr>
        <p:txBody>
          <a:bodyPr wrap="none" anchor="ctr"/>
          <a:lstStyle/>
          <a:p>
            <a:endParaRPr lang="en-US" dirty="0"/>
          </a:p>
        </p:txBody>
      </p:sp>
      <p:sp>
        <p:nvSpPr>
          <p:cNvPr id="225286" name="Freeform 6"/>
          <p:cNvSpPr>
            <a:spLocks/>
          </p:cNvSpPr>
          <p:nvPr/>
        </p:nvSpPr>
        <p:spPr bwMode="auto">
          <a:xfrm>
            <a:off x="776288" y="3089275"/>
            <a:ext cx="7469187" cy="2843213"/>
          </a:xfrm>
          <a:custGeom>
            <a:avLst/>
            <a:gdLst/>
            <a:ahLst/>
            <a:cxnLst>
              <a:cxn ang="0">
                <a:pos x="0" y="25"/>
              </a:cxn>
              <a:cxn ang="0">
                <a:pos x="0" y="1791"/>
              </a:cxn>
              <a:cxn ang="0">
                <a:pos x="4705" y="1791"/>
              </a:cxn>
              <a:cxn ang="0">
                <a:pos x="4705" y="68"/>
              </a:cxn>
              <a:cxn ang="0">
                <a:pos x="4191" y="103"/>
              </a:cxn>
              <a:cxn ang="0">
                <a:pos x="3797" y="163"/>
              </a:cxn>
              <a:cxn ang="0">
                <a:pos x="3282" y="188"/>
              </a:cxn>
              <a:cxn ang="0">
                <a:pos x="2682" y="197"/>
              </a:cxn>
              <a:cxn ang="0">
                <a:pos x="2288" y="197"/>
              </a:cxn>
              <a:cxn ang="0">
                <a:pos x="1971" y="94"/>
              </a:cxn>
              <a:cxn ang="0">
                <a:pos x="1534" y="85"/>
              </a:cxn>
              <a:cxn ang="0">
                <a:pos x="1234" y="51"/>
              </a:cxn>
              <a:cxn ang="0">
                <a:pos x="814" y="34"/>
              </a:cxn>
              <a:cxn ang="0">
                <a:pos x="488" y="0"/>
              </a:cxn>
              <a:cxn ang="0">
                <a:pos x="137" y="8"/>
              </a:cxn>
              <a:cxn ang="0">
                <a:pos x="0" y="25"/>
              </a:cxn>
            </a:cxnLst>
            <a:rect l="0" t="0" r="r" b="b"/>
            <a:pathLst>
              <a:path w="4705" h="1791">
                <a:moveTo>
                  <a:pt x="0" y="25"/>
                </a:moveTo>
                <a:lnTo>
                  <a:pt x="0" y="1791"/>
                </a:lnTo>
                <a:lnTo>
                  <a:pt x="4705" y="1791"/>
                </a:lnTo>
                <a:lnTo>
                  <a:pt x="4705" y="68"/>
                </a:lnTo>
                <a:lnTo>
                  <a:pt x="4191" y="103"/>
                </a:lnTo>
                <a:lnTo>
                  <a:pt x="3797" y="163"/>
                </a:lnTo>
                <a:lnTo>
                  <a:pt x="3282" y="188"/>
                </a:lnTo>
                <a:lnTo>
                  <a:pt x="2682" y="197"/>
                </a:lnTo>
                <a:lnTo>
                  <a:pt x="2288" y="197"/>
                </a:lnTo>
                <a:lnTo>
                  <a:pt x="1971" y="94"/>
                </a:lnTo>
                <a:lnTo>
                  <a:pt x="1534" y="85"/>
                </a:lnTo>
                <a:lnTo>
                  <a:pt x="1234" y="51"/>
                </a:lnTo>
                <a:lnTo>
                  <a:pt x="814" y="34"/>
                </a:lnTo>
                <a:lnTo>
                  <a:pt x="488" y="0"/>
                </a:lnTo>
                <a:lnTo>
                  <a:pt x="137" y="8"/>
                </a:lnTo>
                <a:lnTo>
                  <a:pt x="0" y="25"/>
                </a:lnTo>
                <a:close/>
              </a:path>
            </a:pathLst>
          </a:custGeom>
          <a:solidFill>
            <a:srgbClr val="FFCC66"/>
          </a:solidFill>
          <a:ln w="9525">
            <a:solidFill>
              <a:schemeClr val="tx1"/>
            </a:solidFill>
            <a:round/>
            <a:headEnd/>
            <a:tailEnd/>
          </a:ln>
          <a:effectLst/>
        </p:spPr>
        <p:txBody>
          <a:bodyPr wrap="none" anchor="ctr"/>
          <a:lstStyle/>
          <a:p>
            <a:endParaRPr lang="en-US" dirty="0"/>
          </a:p>
        </p:txBody>
      </p:sp>
      <p:sp>
        <p:nvSpPr>
          <p:cNvPr id="225287" name="Freeform 7"/>
          <p:cNvSpPr>
            <a:spLocks/>
          </p:cNvSpPr>
          <p:nvPr/>
        </p:nvSpPr>
        <p:spPr bwMode="auto">
          <a:xfrm>
            <a:off x="776288" y="4205288"/>
            <a:ext cx="7456487" cy="1727200"/>
          </a:xfrm>
          <a:custGeom>
            <a:avLst/>
            <a:gdLst/>
            <a:ahLst/>
            <a:cxnLst>
              <a:cxn ang="0">
                <a:pos x="8" y="0"/>
              </a:cxn>
              <a:cxn ang="0">
                <a:pos x="265" y="51"/>
              </a:cxn>
              <a:cxn ang="0">
                <a:pos x="660" y="128"/>
              </a:cxn>
              <a:cxn ang="0">
                <a:pos x="960" y="128"/>
              </a:cxn>
              <a:cxn ang="0">
                <a:pos x="1320" y="128"/>
              </a:cxn>
              <a:cxn ang="0">
                <a:pos x="1620" y="77"/>
              </a:cxn>
              <a:cxn ang="0">
                <a:pos x="1825" y="77"/>
              </a:cxn>
              <a:cxn ang="0">
                <a:pos x="2151" y="180"/>
              </a:cxn>
              <a:cxn ang="0">
                <a:pos x="2494" y="257"/>
              </a:cxn>
              <a:cxn ang="0">
                <a:pos x="2897" y="334"/>
              </a:cxn>
              <a:cxn ang="0">
                <a:pos x="3205" y="360"/>
              </a:cxn>
              <a:cxn ang="0">
                <a:pos x="3617" y="377"/>
              </a:cxn>
              <a:cxn ang="0">
                <a:pos x="4268" y="471"/>
              </a:cxn>
              <a:cxn ang="0">
                <a:pos x="4697" y="600"/>
              </a:cxn>
              <a:cxn ang="0">
                <a:pos x="4697" y="1088"/>
              </a:cxn>
              <a:cxn ang="0">
                <a:pos x="0" y="1088"/>
              </a:cxn>
              <a:cxn ang="0">
                <a:pos x="8" y="0"/>
              </a:cxn>
            </a:cxnLst>
            <a:rect l="0" t="0" r="r" b="b"/>
            <a:pathLst>
              <a:path w="4697" h="1088">
                <a:moveTo>
                  <a:pt x="8" y="0"/>
                </a:moveTo>
                <a:lnTo>
                  <a:pt x="265" y="51"/>
                </a:lnTo>
                <a:lnTo>
                  <a:pt x="660" y="128"/>
                </a:lnTo>
                <a:lnTo>
                  <a:pt x="960" y="128"/>
                </a:lnTo>
                <a:lnTo>
                  <a:pt x="1320" y="128"/>
                </a:lnTo>
                <a:lnTo>
                  <a:pt x="1620" y="77"/>
                </a:lnTo>
                <a:lnTo>
                  <a:pt x="1825" y="77"/>
                </a:lnTo>
                <a:lnTo>
                  <a:pt x="2151" y="180"/>
                </a:lnTo>
                <a:lnTo>
                  <a:pt x="2494" y="257"/>
                </a:lnTo>
                <a:lnTo>
                  <a:pt x="2897" y="334"/>
                </a:lnTo>
                <a:lnTo>
                  <a:pt x="3205" y="360"/>
                </a:lnTo>
                <a:lnTo>
                  <a:pt x="3617" y="377"/>
                </a:lnTo>
                <a:lnTo>
                  <a:pt x="4268" y="471"/>
                </a:lnTo>
                <a:lnTo>
                  <a:pt x="4697" y="600"/>
                </a:lnTo>
                <a:lnTo>
                  <a:pt x="4697" y="1088"/>
                </a:lnTo>
                <a:lnTo>
                  <a:pt x="0" y="1088"/>
                </a:lnTo>
                <a:lnTo>
                  <a:pt x="8" y="0"/>
                </a:lnTo>
                <a:close/>
              </a:path>
            </a:pathLst>
          </a:custGeom>
          <a:solidFill>
            <a:srgbClr val="CC9900"/>
          </a:solidFill>
          <a:ln w="9525">
            <a:solidFill>
              <a:schemeClr val="tx1"/>
            </a:solidFill>
            <a:round/>
            <a:headEnd/>
            <a:tailEnd/>
          </a:ln>
          <a:effectLst/>
        </p:spPr>
        <p:txBody>
          <a:bodyPr wrap="none" anchor="ctr"/>
          <a:lstStyle/>
          <a:p>
            <a:endParaRPr lang="en-US" dirty="0"/>
          </a:p>
        </p:txBody>
      </p:sp>
      <p:sp>
        <p:nvSpPr>
          <p:cNvPr id="225288" name="AutoShape 8"/>
          <p:cNvSpPr>
            <a:spLocks noChangeArrowheads="1"/>
          </p:cNvSpPr>
          <p:nvPr/>
        </p:nvSpPr>
        <p:spPr bwMode="auto">
          <a:xfrm flipV="1">
            <a:off x="3722688" y="1935163"/>
            <a:ext cx="177800" cy="171450"/>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en-US" dirty="0"/>
          </a:p>
        </p:txBody>
      </p:sp>
      <p:sp>
        <p:nvSpPr>
          <p:cNvPr id="225289" name="AutoShape 9"/>
          <p:cNvSpPr>
            <a:spLocks noChangeArrowheads="1"/>
          </p:cNvSpPr>
          <p:nvPr/>
        </p:nvSpPr>
        <p:spPr bwMode="auto">
          <a:xfrm flipV="1">
            <a:off x="6094413" y="2001838"/>
            <a:ext cx="177800" cy="171450"/>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en-US" dirty="0"/>
          </a:p>
        </p:txBody>
      </p:sp>
      <p:sp>
        <p:nvSpPr>
          <p:cNvPr id="225290" name="Text Box 10"/>
          <p:cNvSpPr txBox="1">
            <a:spLocks noChangeArrowheads="1"/>
          </p:cNvSpPr>
          <p:nvPr/>
        </p:nvSpPr>
        <p:spPr bwMode="auto">
          <a:xfrm>
            <a:off x="4076700" y="1541463"/>
            <a:ext cx="1970088" cy="336550"/>
          </a:xfrm>
          <a:prstGeom prst="rect">
            <a:avLst/>
          </a:prstGeom>
          <a:noFill/>
          <a:ln w="9525">
            <a:noFill/>
            <a:miter lim="800000"/>
            <a:headEnd/>
            <a:tailEnd/>
          </a:ln>
          <a:effectLst/>
        </p:spPr>
        <p:txBody>
          <a:bodyPr wrap="none">
            <a:spAutoFit/>
          </a:bodyPr>
          <a:lstStyle/>
          <a:p>
            <a:r>
              <a:rPr lang="en-US" sz="1600" b="1" dirty="0">
                <a:latin typeface="Tahoma" pitchFamily="34" charset="0"/>
              </a:rPr>
              <a:t>Listening Devices</a:t>
            </a:r>
            <a:endParaRPr lang="en-US" sz="2000" b="1" dirty="0">
              <a:latin typeface="Tahoma" pitchFamily="34" charset="0"/>
            </a:endParaRPr>
          </a:p>
        </p:txBody>
      </p:sp>
      <p:sp>
        <p:nvSpPr>
          <p:cNvPr id="225291" name="Text Box 11"/>
          <p:cNvSpPr txBox="1">
            <a:spLocks noChangeArrowheads="1"/>
          </p:cNvSpPr>
          <p:nvPr/>
        </p:nvSpPr>
        <p:spPr bwMode="auto">
          <a:xfrm>
            <a:off x="7523163" y="1504950"/>
            <a:ext cx="623887" cy="457200"/>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0 s</a:t>
            </a:r>
          </a:p>
        </p:txBody>
      </p:sp>
      <p:grpSp>
        <p:nvGrpSpPr>
          <p:cNvPr id="2" name="Group 12"/>
          <p:cNvGrpSpPr>
            <a:grpSpLocks/>
          </p:cNvGrpSpPr>
          <p:nvPr/>
        </p:nvGrpSpPr>
        <p:grpSpPr bwMode="auto">
          <a:xfrm>
            <a:off x="1403350" y="1482725"/>
            <a:ext cx="6784975" cy="895350"/>
            <a:chOff x="884" y="934"/>
            <a:chExt cx="4274" cy="564"/>
          </a:xfrm>
        </p:grpSpPr>
        <p:grpSp>
          <p:nvGrpSpPr>
            <p:cNvPr id="3" name="Group 13"/>
            <p:cNvGrpSpPr>
              <a:grpSpLocks/>
            </p:cNvGrpSpPr>
            <p:nvPr/>
          </p:nvGrpSpPr>
          <p:grpSpPr bwMode="auto">
            <a:xfrm>
              <a:off x="884" y="934"/>
              <a:ext cx="1232" cy="564"/>
              <a:chOff x="884" y="934"/>
              <a:chExt cx="1232" cy="564"/>
            </a:xfrm>
          </p:grpSpPr>
          <p:sp>
            <p:nvSpPr>
              <p:cNvPr id="225294" name="Text Box 14"/>
              <p:cNvSpPr txBox="1">
                <a:spLocks noChangeArrowheads="1"/>
              </p:cNvSpPr>
              <p:nvPr/>
            </p:nvSpPr>
            <p:spPr bwMode="auto">
              <a:xfrm>
                <a:off x="884" y="1056"/>
                <a:ext cx="407" cy="442"/>
              </a:xfrm>
              <a:prstGeom prst="rect">
                <a:avLst/>
              </a:prstGeom>
              <a:noFill/>
              <a:ln w="9525">
                <a:noFill/>
                <a:miter lim="800000"/>
                <a:headEnd/>
                <a:tailEnd/>
              </a:ln>
              <a:effectLst/>
            </p:spPr>
            <p:txBody>
              <a:bodyPr>
                <a:spAutoFit/>
              </a:bodyPr>
              <a:lstStyle/>
              <a:p>
                <a:r>
                  <a:rPr lang="en-US" sz="4000" dirty="0">
                    <a:sym typeface="Wingdings 2" pitchFamily="18" charset="2"/>
                  </a:rPr>
                  <a:t></a:t>
                </a:r>
                <a:endParaRPr lang="en-US" sz="4000" dirty="0"/>
              </a:p>
            </p:txBody>
          </p:sp>
          <p:sp>
            <p:nvSpPr>
              <p:cNvPr id="225295" name="Text Box 15"/>
              <p:cNvSpPr txBox="1">
                <a:spLocks noChangeArrowheads="1"/>
              </p:cNvSpPr>
              <p:nvPr/>
            </p:nvSpPr>
            <p:spPr bwMode="auto">
              <a:xfrm>
                <a:off x="1116" y="934"/>
                <a:ext cx="1000" cy="250"/>
              </a:xfrm>
              <a:prstGeom prst="rect">
                <a:avLst/>
              </a:prstGeom>
              <a:noFill/>
              <a:ln w="9525">
                <a:noFill/>
                <a:miter lim="800000"/>
                <a:headEnd/>
                <a:tailEnd/>
              </a:ln>
              <a:effectLst/>
            </p:spPr>
            <p:txBody>
              <a:bodyPr wrap="none">
                <a:spAutoFit/>
              </a:bodyPr>
              <a:lstStyle/>
              <a:p>
                <a:r>
                  <a:rPr lang="en-US" sz="1600" b="1" dirty="0">
                    <a:latin typeface="Tahoma" pitchFamily="34" charset="0"/>
                  </a:rPr>
                  <a:t>An Explosion</a:t>
                </a:r>
                <a:r>
                  <a:rPr lang="en-US" sz="2000" b="1" dirty="0">
                    <a:latin typeface="Tahoma" pitchFamily="34" charset="0"/>
                  </a:rPr>
                  <a:t>!</a:t>
                </a:r>
              </a:p>
            </p:txBody>
          </p:sp>
        </p:grpSp>
        <p:sp>
          <p:nvSpPr>
            <p:cNvPr id="225296" name="Text Box 16"/>
            <p:cNvSpPr txBox="1">
              <a:spLocks noChangeArrowheads="1"/>
            </p:cNvSpPr>
            <p:nvPr/>
          </p:nvSpPr>
          <p:spPr bwMode="auto">
            <a:xfrm>
              <a:off x="4709" y="948"/>
              <a:ext cx="449"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 0 s</a:t>
              </a:r>
            </a:p>
          </p:txBody>
        </p:sp>
      </p:grpSp>
      <p:sp>
        <p:nvSpPr>
          <p:cNvPr id="225297" name="Line 17"/>
          <p:cNvSpPr>
            <a:spLocks noChangeShapeType="1"/>
          </p:cNvSpPr>
          <p:nvPr/>
        </p:nvSpPr>
        <p:spPr bwMode="auto">
          <a:xfrm>
            <a:off x="1722438" y="1947863"/>
            <a:ext cx="0" cy="176212"/>
          </a:xfrm>
          <a:prstGeom prst="line">
            <a:avLst/>
          </a:prstGeom>
          <a:noFill/>
          <a:ln w="57150">
            <a:solidFill>
              <a:schemeClr val="tx1"/>
            </a:solidFill>
            <a:round/>
            <a:headEnd/>
            <a:tailEnd/>
          </a:ln>
          <a:effectLst/>
        </p:spPr>
        <p:txBody>
          <a:bodyPr wrap="none" anchor="ctr"/>
          <a:lstStyle/>
          <a:p>
            <a:endParaRPr lang="en-US" dirty="0"/>
          </a:p>
        </p:txBody>
      </p:sp>
      <p:sp>
        <p:nvSpPr>
          <p:cNvPr id="225298" name="Text Box 18"/>
          <p:cNvSpPr txBox="1">
            <a:spLocks noChangeArrowheads="1"/>
          </p:cNvSpPr>
          <p:nvPr/>
        </p:nvSpPr>
        <p:spPr bwMode="auto">
          <a:xfrm>
            <a:off x="746125" y="1449388"/>
            <a:ext cx="895350" cy="581025"/>
          </a:xfrm>
          <a:prstGeom prst="rect">
            <a:avLst/>
          </a:prstGeom>
          <a:noFill/>
          <a:ln w="9525">
            <a:noFill/>
            <a:miter lim="800000"/>
            <a:headEnd/>
            <a:tailEnd/>
          </a:ln>
          <a:effectLst/>
        </p:spPr>
        <p:txBody>
          <a:bodyPr wrap="none">
            <a:spAutoFit/>
          </a:bodyPr>
          <a:lstStyle/>
          <a:p>
            <a:r>
              <a:rPr lang="en-US" sz="1600" b="1" dirty="0">
                <a:latin typeface="Tahoma" pitchFamily="34" charset="0"/>
              </a:rPr>
              <a:t>Energy</a:t>
            </a:r>
          </a:p>
          <a:p>
            <a:r>
              <a:rPr lang="en-US" sz="1600" b="1" dirty="0">
                <a:latin typeface="Tahoma" pitchFamily="34" charset="0"/>
              </a:rPr>
              <a:t>Source</a:t>
            </a:r>
            <a:endParaRPr lang="en-US" sz="2000" b="1" dirty="0">
              <a:latin typeface="Tahoma" pitchFamily="34" charset="0"/>
            </a:endParaRPr>
          </a:p>
        </p:txBody>
      </p:sp>
      <p:grpSp>
        <p:nvGrpSpPr>
          <p:cNvPr id="4" name="Group 19"/>
          <p:cNvGrpSpPr>
            <a:grpSpLocks/>
          </p:cNvGrpSpPr>
          <p:nvPr/>
        </p:nvGrpSpPr>
        <p:grpSpPr bwMode="auto">
          <a:xfrm>
            <a:off x="993775" y="1504950"/>
            <a:ext cx="7200900" cy="1312863"/>
            <a:chOff x="626" y="948"/>
            <a:chExt cx="4536" cy="827"/>
          </a:xfrm>
        </p:grpSpPr>
        <p:sp>
          <p:nvSpPr>
            <p:cNvPr id="225300" name="Line 20"/>
            <p:cNvSpPr>
              <a:spLocks noChangeShapeType="1"/>
            </p:cNvSpPr>
            <p:nvPr/>
          </p:nvSpPr>
          <p:spPr bwMode="auto">
            <a:xfrm>
              <a:off x="1123" y="1346"/>
              <a:ext cx="291" cy="308"/>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01" name="Freeform 21"/>
            <p:cNvSpPr>
              <a:spLocks/>
            </p:cNvSpPr>
            <p:nvPr/>
          </p:nvSpPr>
          <p:spPr bwMode="auto">
            <a:xfrm>
              <a:off x="1226" y="1457"/>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38100" cap="flat" cmpd="sng">
              <a:solidFill>
                <a:schemeClr val="tx1"/>
              </a:solidFill>
              <a:prstDash val="sysDot"/>
              <a:round/>
              <a:headEnd/>
              <a:tailEnd/>
            </a:ln>
            <a:effectLst/>
          </p:spPr>
          <p:txBody>
            <a:bodyPr wrap="none" anchor="ctr"/>
            <a:lstStyle/>
            <a:p>
              <a:endParaRPr lang="en-US" dirty="0"/>
            </a:p>
          </p:txBody>
        </p:sp>
        <p:sp>
          <p:nvSpPr>
            <p:cNvPr id="225302" name="Text Box 22"/>
            <p:cNvSpPr txBox="1">
              <a:spLocks noChangeArrowheads="1"/>
            </p:cNvSpPr>
            <p:nvPr/>
          </p:nvSpPr>
          <p:spPr bwMode="auto">
            <a:xfrm>
              <a:off x="470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.1 s</a:t>
              </a:r>
            </a:p>
          </p:txBody>
        </p:sp>
        <p:sp>
          <p:nvSpPr>
            <p:cNvPr id="225303" name="Freeform 23"/>
            <p:cNvSpPr>
              <a:spLocks/>
            </p:cNvSpPr>
            <p:nvPr/>
          </p:nvSpPr>
          <p:spPr bwMode="auto">
            <a:xfrm>
              <a:off x="626" y="1277"/>
              <a:ext cx="943" cy="498"/>
            </a:xfrm>
            <a:custGeom>
              <a:avLst/>
              <a:gdLst/>
              <a:ahLst/>
              <a:cxnLst>
                <a:cxn ang="0">
                  <a:pos x="0" y="0"/>
                </a:cxn>
                <a:cxn ang="0">
                  <a:pos x="34" y="154"/>
                </a:cxn>
                <a:cxn ang="0">
                  <a:pos x="154" y="369"/>
                </a:cxn>
                <a:cxn ang="0">
                  <a:pos x="343" y="480"/>
                </a:cxn>
                <a:cxn ang="0">
                  <a:pos x="557" y="480"/>
                </a:cxn>
                <a:cxn ang="0">
                  <a:pos x="745" y="429"/>
                </a:cxn>
                <a:cxn ang="0">
                  <a:pos x="891" y="266"/>
                </a:cxn>
                <a:cxn ang="0">
                  <a:pos x="934" y="137"/>
                </a:cxn>
                <a:cxn ang="0">
                  <a:pos x="943" y="77"/>
                </a:cxn>
              </a:cxnLst>
              <a:rect l="0" t="0" r="r" b="b"/>
              <a:pathLst>
                <a:path w="943" h="498">
                  <a:moveTo>
                    <a:pt x="0" y="0"/>
                  </a:moveTo>
                  <a:cubicBezTo>
                    <a:pt x="4" y="46"/>
                    <a:pt x="8" y="93"/>
                    <a:pt x="34" y="154"/>
                  </a:cubicBezTo>
                  <a:cubicBezTo>
                    <a:pt x="60" y="215"/>
                    <a:pt x="103" y="315"/>
                    <a:pt x="154" y="369"/>
                  </a:cubicBezTo>
                  <a:cubicBezTo>
                    <a:pt x="205" y="423"/>
                    <a:pt x="276" y="462"/>
                    <a:pt x="343" y="480"/>
                  </a:cubicBezTo>
                  <a:cubicBezTo>
                    <a:pt x="410" y="498"/>
                    <a:pt x="490" y="488"/>
                    <a:pt x="557" y="480"/>
                  </a:cubicBezTo>
                  <a:cubicBezTo>
                    <a:pt x="624" y="472"/>
                    <a:pt x="689" y="465"/>
                    <a:pt x="745" y="429"/>
                  </a:cubicBezTo>
                  <a:cubicBezTo>
                    <a:pt x="801" y="393"/>
                    <a:pt x="860" y="315"/>
                    <a:pt x="891" y="266"/>
                  </a:cubicBezTo>
                  <a:cubicBezTo>
                    <a:pt x="922" y="217"/>
                    <a:pt x="925" y="168"/>
                    <a:pt x="934" y="137"/>
                  </a:cubicBezTo>
                  <a:cubicBezTo>
                    <a:pt x="943" y="106"/>
                    <a:pt x="943" y="91"/>
                    <a:pt x="943" y="77"/>
                  </a:cubicBezTo>
                </a:path>
              </a:pathLst>
            </a:custGeom>
            <a:noFill/>
            <a:ln w="19050" cap="flat" cmpd="sng">
              <a:solidFill>
                <a:schemeClr val="accent2"/>
              </a:solidFill>
              <a:prstDash val="sysDot"/>
              <a:round/>
              <a:headEnd/>
              <a:tailEnd/>
            </a:ln>
            <a:effectLst/>
          </p:spPr>
          <p:txBody>
            <a:bodyPr wrap="none" anchor="ctr"/>
            <a:lstStyle/>
            <a:p>
              <a:endParaRPr lang="en-US" dirty="0"/>
            </a:p>
          </p:txBody>
        </p:sp>
      </p:grpSp>
      <p:grpSp>
        <p:nvGrpSpPr>
          <p:cNvPr id="5" name="Group 24"/>
          <p:cNvGrpSpPr>
            <a:grpSpLocks/>
          </p:cNvGrpSpPr>
          <p:nvPr/>
        </p:nvGrpSpPr>
        <p:grpSpPr bwMode="auto">
          <a:xfrm>
            <a:off x="2273300" y="1504950"/>
            <a:ext cx="5921375" cy="1844675"/>
            <a:chOff x="1432" y="948"/>
            <a:chExt cx="3730" cy="1162"/>
          </a:xfrm>
        </p:grpSpPr>
        <p:sp>
          <p:nvSpPr>
            <p:cNvPr id="225305" name="Freeform 25"/>
            <p:cNvSpPr>
              <a:spLocks/>
            </p:cNvSpPr>
            <p:nvPr/>
          </p:nvSpPr>
          <p:spPr bwMode="auto">
            <a:xfrm>
              <a:off x="1553" y="1801"/>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06" name="Text Box 26"/>
            <p:cNvSpPr txBox="1">
              <a:spLocks noChangeArrowheads="1"/>
            </p:cNvSpPr>
            <p:nvPr/>
          </p:nvSpPr>
          <p:spPr bwMode="auto">
            <a:xfrm>
              <a:off x="470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.2 s</a:t>
              </a:r>
            </a:p>
          </p:txBody>
        </p:sp>
        <p:sp>
          <p:nvSpPr>
            <p:cNvPr id="225307" name="Line 27"/>
            <p:cNvSpPr>
              <a:spLocks noChangeShapeType="1"/>
            </p:cNvSpPr>
            <p:nvPr/>
          </p:nvSpPr>
          <p:spPr bwMode="auto">
            <a:xfrm>
              <a:off x="1432" y="1681"/>
              <a:ext cx="326" cy="317"/>
            </a:xfrm>
            <a:prstGeom prst="line">
              <a:avLst/>
            </a:prstGeom>
            <a:noFill/>
            <a:ln w="38100">
              <a:solidFill>
                <a:schemeClr val="tx1"/>
              </a:solidFill>
              <a:round/>
              <a:headEnd/>
              <a:tailEnd type="triangle" w="med" len="med"/>
            </a:ln>
            <a:effectLst/>
          </p:spPr>
          <p:txBody>
            <a:bodyPr wrap="none" anchor="ctr"/>
            <a:lstStyle/>
            <a:p>
              <a:endParaRPr lang="en-US" dirty="0"/>
            </a:p>
          </p:txBody>
        </p:sp>
      </p:grpSp>
      <p:grpSp>
        <p:nvGrpSpPr>
          <p:cNvPr id="6" name="Group 28"/>
          <p:cNvGrpSpPr>
            <a:grpSpLocks/>
          </p:cNvGrpSpPr>
          <p:nvPr/>
        </p:nvGrpSpPr>
        <p:grpSpPr bwMode="auto">
          <a:xfrm>
            <a:off x="311150" y="1504950"/>
            <a:ext cx="7931150" cy="2352675"/>
            <a:chOff x="196" y="948"/>
            <a:chExt cx="4996" cy="1482"/>
          </a:xfrm>
        </p:grpSpPr>
        <p:sp>
          <p:nvSpPr>
            <p:cNvPr id="225309" name="Freeform 29"/>
            <p:cNvSpPr>
              <a:spLocks/>
            </p:cNvSpPr>
            <p:nvPr/>
          </p:nvSpPr>
          <p:spPr bwMode="auto">
            <a:xfrm>
              <a:off x="1874" y="2121"/>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10" name="Freeform 30"/>
            <p:cNvSpPr>
              <a:spLocks/>
            </p:cNvSpPr>
            <p:nvPr/>
          </p:nvSpPr>
          <p:spPr bwMode="auto">
            <a:xfrm rot="10800000" flipH="1">
              <a:off x="1882" y="1592"/>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11" name="Text Box 31"/>
            <p:cNvSpPr txBox="1">
              <a:spLocks noChangeArrowheads="1"/>
            </p:cNvSpPr>
            <p:nvPr/>
          </p:nvSpPr>
          <p:spPr bwMode="auto">
            <a:xfrm>
              <a:off x="473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.3 s</a:t>
              </a:r>
            </a:p>
          </p:txBody>
        </p:sp>
        <p:sp>
          <p:nvSpPr>
            <p:cNvPr id="225312" name="Line 32"/>
            <p:cNvSpPr>
              <a:spLocks noChangeShapeType="1"/>
            </p:cNvSpPr>
            <p:nvPr/>
          </p:nvSpPr>
          <p:spPr bwMode="auto">
            <a:xfrm>
              <a:off x="1793" y="2016"/>
              <a:ext cx="291" cy="308"/>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13" name="Line 33"/>
            <p:cNvSpPr>
              <a:spLocks noChangeShapeType="1"/>
            </p:cNvSpPr>
            <p:nvPr/>
          </p:nvSpPr>
          <p:spPr bwMode="auto">
            <a:xfrm rot="10800000" flipH="1">
              <a:off x="1759" y="1674"/>
              <a:ext cx="326" cy="317"/>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14" name="Text Box 34"/>
            <p:cNvSpPr txBox="1">
              <a:spLocks noChangeArrowheads="1"/>
            </p:cNvSpPr>
            <p:nvPr/>
          </p:nvSpPr>
          <p:spPr bwMode="auto">
            <a:xfrm>
              <a:off x="196" y="1778"/>
              <a:ext cx="1339" cy="173"/>
            </a:xfrm>
            <a:prstGeom prst="rect">
              <a:avLst/>
            </a:prstGeom>
            <a:solidFill>
              <a:srgbClr val="FFFFFF"/>
            </a:solidFill>
            <a:ln w="9525">
              <a:noFill/>
              <a:miter lim="800000"/>
              <a:headEnd/>
              <a:tailEnd/>
            </a:ln>
            <a:effectLst/>
          </p:spPr>
          <p:txBody>
            <a:bodyPr wrap="none">
              <a:spAutoFit/>
            </a:bodyPr>
            <a:lstStyle/>
            <a:p>
              <a:r>
                <a:rPr lang="en-US" sz="1200" b="1" dirty="0">
                  <a:latin typeface="Tahoma" pitchFamily="34" charset="0"/>
                </a:rPr>
                <a:t>Some Energy is Reflected</a:t>
              </a:r>
            </a:p>
          </p:txBody>
        </p:sp>
        <p:sp>
          <p:nvSpPr>
            <p:cNvPr id="225315" name="Text Box 35"/>
            <p:cNvSpPr txBox="1">
              <a:spLocks noChangeArrowheads="1"/>
            </p:cNvSpPr>
            <p:nvPr/>
          </p:nvSpPr>
          <p:spPr bwMode="auto">
            <a:xfrm>
              <a:off x="196" y="2140"/>
              <a:ext cx="1432" cy="173"/>
            </a:xfrm>
            <a:prstGeom prst="rect">
              <a:avLst/>
            </a:prstGeom>
            <a:solidFill>
              <a:srgbClr val="FFFFFF"/>
            </a:solidFill>
            <a:ln w="9525">
              <a:noFill/>
              <a:miter lim="800000"/>
              <a:headEnd/>
              <a:tailEnd/>
            </a:ln>
            <a:effectLst/>
          </p:spPr>
          <p:txBody>
            <a:bodyPr wrap="none">
              <a:spAutoFit/>
            </a:bodyPr>
            <a:lstStyle/>
            <a:p>
              <a:r>
                <a:rPr lang="en-US" sz="1200" b="1" dirty="0">
                  <a:latin typeface="Tahoma" pitchFamily="34" charset="0"/>
                </a:rPr>
                <a:t>Most Energy is Transmitted</a:t>
              </a:r>
            </a:p>
          </p:txBody>
        </p:sp>
      </p:grpSp>
      <p:grpSp>
        <p:nvGrpSpPr>
          <p:cNvPr id="7" name="Group 36"/>
          <p:cNvGrpSpPr>
            <a:grpSpLocks/>
          </p:cNvGrpSpPr>
          <p:nvPr/>
        </p:nvGrpSpPr>
        <p:grpSpPr bwMode="auto">
          <a:xfrm>
            <a:off x="3297238" y="1504950"/>
            <a:ext cx="4945062" cy="2870200"/>
            <a:chOff x="2077" y="948"/>
            <a:chExt cx="3115" cy="1808"/>
          </a:xfrm>
        </p:grpSpPr>
        <p:sp>
          <p:nvSpPr>
            <p:cNvPr id="225317" name="Freeform 37"/>
            <p:cNvSpPr>
              <a:spLocks/>
            </p:cNvSpPr>
            <p:nvPr/>
          </p:nvSpPr>
          <p:spPr bwMode="auto">
            <a:xfrm>
              <a:off x="2206" y="2447"/>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18" name="Freeform 38"/>
            <p:cNvSpPr>
              <a:spLocks/>
            </p:cNvSpPr>
            <p:nvPr/>
          </p:nvSpPr>
          <p:spPr bwMode="auto">
            <a:xfrm rot="10800000" flipH="1">
              <a:off x="2192" y="1234"/>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19" name="Text Box 39"/>
            <p:cNvSpPr txBox="1">
              <a:spLocks noChangeArrowheads="1"/>
            </p:cNvSpPr>
            <p:nvPr/>
          </p:nvSpPr>
          <p:spPr bwMode="auto">
            <a:xfrm>
              <a:off x="473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.4 s</a:t>
              </a:r>
            </a:p>
          </p:txBody>
        </p:sp>
        <p:sp>
          <p:nvSpPr>
            <p:cNvPr id="225320" name="Line 40"/>
            <p:cNvSpPr>
              <a:spLocks noChangeShapeType="1"/>
            </p:cNvSpPr>
            <p:nvPr/>
          </p:nvSpPr>
          <p:spPr bwMode="auto">
            <a:xfrm>
              <a:off x="2111" y="2344"/>
              <a:ext cx="291" cy="308"/>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21" name="Line 41"/>
            <p:cNvSpPr>
              <a:spLocks noChangeShapeType="1"/>
            </p:cNvSpPr>
            <p:nvPr/>
          </p:nvSpPr>
          <p:spPr bwMode="auto">
            <a:xfrm rot="10800000" flipH="1">
              <a:off x="2077" y="1350"/>
              <a:ext cx="326" cy="317"/>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22" name="Text Box 42"/>
            <p:cNvSpPr txBox="1">
              <a:spLocks noChangeArrowheads="1"/>
            </p:cNvSpPr>
            <p:nvPr/>
          </p:nvSpPr>
          <p:spPr bwMode="auto">
            <a:xfrm>
              <a:off x="2246" y="1045"/>
              <a:ext cx="284" cy="173"/>
            </a:xfrm>
            <a:prstGeom prst="rect">
              <a:avLst/>
            </a:prstGeom>
            <a:solidFill>
              <a:schemeClr val="bg1"/>
            </a:solidFill>
            <a:ln w="9525">
              <a:noFill/>
              <a:miter lim="800000"/>
              <a:headEnd/>
              <a:tailEnd/>
            </a:ln>
            <a:effectLst/>
          </p:spPr>
          <p:txBody>
            <a:bodyPr wrap="none">
              <a:spAutoFit/>
            </a:bodyPr>
            <a:lstStyle/>
            <a:p>
              <a:r>
                <a:rPr lang="en-US" sz="1200" b="1" dirty="0">
                  <a:latin typeface="Tahoma" pitchFamily="34" charset="0"/>
                </a:rPr>
                <a:t>.4 s</a:t>
              </a:r>
            </a:p>
          </p:txBody>
        </p:sp>
      </p:grpSp>
      <p:grpSp>
        <p:nvGrpSpPr>
          <p:cNvPr id="8" name="Group 43"/>
          <p:cNvGrpSpPr>
            <a:grpSpLocks/>
          </p:cNvGrpSpPr>
          <p:nvPr/>
        </p:nvGrpSpPr>
        <p:grpSpPr bwMode="auto">
          <a:xfrm>
            <a:off x="1155700" y="1504950"/>
            <a:ext cx="7086600" cy="3390900"/>
            <a:chOff x="728" y="948"/>
            <a:chExt cx="4464" cy="2136"/>
          </a:xfrm>
        </p:grpSpPr>
        <p:sp>
          <p:nvSpPr>
            <p:cNvPr id="225324" name="Freeform 44"/>
            <p:cNvSpPr>
              <a:spLocks/>
            </p:cNvSpPr>
            <p:nvPr/>
          </p:nvSpPr>
          <p:spPr bwMode="auto">
            <a:xfrm rot="10800000" flipH="1">
              <a:off x="2577" y="2467"/>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25" name="Text Box 45"/>
            <p:cNvSpPr txBox="1">
              <a:spLocks noChangeArrowheads="1"/>
            </p:cNvSpPr>
            <p:nvPr/>
          </p:nvSpPr>
          <p:spPr bwMode="auto">
            <a:xfrm>
              <a:off x="473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.5 s</a:t>
              </a:r>
            </a:p>
          </p:txBody>
        </p:sp>
        <p:sp>
          <p:nvSpPr>
            <p:cNvPr id="225326" name="Line 46"/>
            <p:cNvSpPr>
              <a:spLocks noChangeShapeType="1"/>
            </p:cNvSpPr>
            <p:nvPr/>
          </p:nvSpPr>
          <p:spPr bwMode="auto">
            <a:xfrm>
              <a:off x="2430" y="2663"/>
              <a:ext cx="291" cy="308"/>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27" name="Line 47"/>
            <p:cNvSpPr>
              <a:spLocks noChangeShapeType="1"/>
            </p:cNvSpPr>
            <p:nvPr/>
          </p:nvSpPr>
          <p:spPr bwMode="auto">
            <a:xfrm rot="-5400000">
              <a:off x="2546" y="2566"/>
              <a:ext cx="205" cy="214"/>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28" name="Freeform 48"/>
            <p:cNvSpPr>
              <a:spLocks/>
            </p:cNvSpPr>
            <p:nvPr/>
          </p:nvSpPr>
          <p:spPr bwMode="auto">
            <a:xfrm>
              <a:off x="2536" y="2774"/>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29" name="Text Box 49"/>
            <p:cNvSpPr txBox="1">
              <a:spLocks noChangeArrowheads="1"/>
            </p:cNvSpPr>
            <p:nvPr/>
          </p:nvSpPr>
          <p:spPr bwMode="auto">
            <a:xfrm>
              <a:off x="728" y="2549"/>
              <a:ext cx="1339" cy="173"/>
            </a:xfrm>
            <a:prstGeom prst="rect">
              <a:avLst/>
            </a:prstGeom>
            <a:solidFill>
              <a:srgbClr val="FFFFFF"/>
            </a:solidFill>
            <a:ln w="9525">
              <a:noFill/>
              <a:miter lim="800000"/>
              <a:headEnd/>
              <a:tailEnd/>
            </a:ln>
            <a:effectLst/>
          </p:spPr>
          <p:txBody>
            <a:bodyPr wrap="none">
              <a:spAutoFit/>
            </a:bodyPr>
            <a:lstStyle/>
            <a:p>
              <a:r>
                <a:rPr lang="en-US" sz="1200" b="1" dirty="0">
                  <a:latin typeface="Tahoma" pitchFamily="34" charset="0"/>
                </a:rPr>
                <a:t>Some Energy is Reflected</a:t>
              </a:r>
            </a:p>
          </p:txBody>
        </p:sp>
        <p:sp>
          <p:nvSpPr>
            <p:cNvPr id="225330" name="Text Box 50"/>
            <p:cNvSpPr txBox="1">
              <a:spLocks noChangeArrowheads="1"/>
            </p:cNvSpPr>
            <p:nvPr/>
          </p:nvSpPr>
          <p:spPr bwMode="auto">
            <a:xfrm>
              <a:off x="728" y="2911"/>
              <a:ext cx="1432" cy="173"/>
            </a:xfrm>
            <a:prstGeom prst="rect">
              <a:avLst/>
            </a:prstGeom>
            <a:solidFill>
              <a:srgbClr val="FFFFFF"/>
            </a:solidFill>
            <a:ln w="9525">
              <a:noFill/>
              <a:miter lim="800000"/>
              <a:headEnd/>
              <a:tailEnd/>
            </a:ln>
            <a:effectLst/>
          </p:spPr>
          <p:txBody>
            <a:bodyPr wrap="none">
              <a:spAutoFit/>
            </a:bodyPr>
            <a:lstStyle/>
            <a:p>
              <a:r>
                <a:rPr lang="en-US" sz="1200" b="1" dirty="0">
                  <a:latin typeface="Tahoma" pitchFamily="34" charset="0"/>
                </a:rPr>
                <a:t>Most Energy is Transmitted</a:t>
              </a:r>
            </a:p>
          </p:txBody>
        </p:sp>
      </p:grpSp>
      <p:grpSp>
        <p:nvGrpSpPr>
          <p:cNvPr id="9" name="Group 51"/>
          <p:cNvGrpSpPr>
            <a:grpSpLocks/>
          </p:cNvGrpSpPr>
          <p:nvPr/>
        </p:nvGrpSpPr>
        <p:grpSpPr bwMode="auto">
          <a:xfrm>
            <a:off x="4378325" y="1504950"/>
            <a:ext cx="3863975" cy="3922713"/>
            <a:chOff x="2758" y="948"/>
            <a:chExt cx="2434" cy="2471"/>
          </a:xfrm>
        </p:grpSpPr>
        <p:sp>
          <p:nvSpPr>
            <p:cNvPr id="225332" name="Freeform 52"/>
            <p:cNvSpPr>
              <a:spLocks/>
            </p:cNvSpPr>
            <p:nvPr/>
          </p:nvSpPr>
          <p:spPr bwMode="auto">
            <a:xfrm rot="10800000" flipH="1">
              <a:off x="2906" y="2135"/>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33" name="Text Box 53"/>
            <p:cNvSpPr txBox="1">
              <a:spLocks noChangeArrowheads="1"/>
            </p:cNvSpPr>
            <p:nvPr/>
          </p:nvSpPr>
          <p:spPr bwMode="auto">
            <a:xfrm>
              <a:off x="473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.6 s</a:t>
              </a:r>
            </a:p>
          </p:txBody>
        </p:sp>
        <p:sp>
          <p:nvSpPr>
            <p:cNvPr id="225334" name="Line 54"/>
            <p:cNvSpPr>
              <a:spLocks noChangeShapeType="1"/>
            </p:cNvSpPr>
            <p:nvPr/>
          </p:nvSpPr>
          <p:spPr bwMode="auto">
            <a:xfrm rot="10800000" flipH="1">
              <a:off x="2765" y="2226"/>
              <a:ext cx="326" cy="317"/>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35" name="Line 55"/>
            <p:cNvSpPr>
              <a:spLocks noChangeShapeType="1"/>
            </p:cNvSpPr>
            <p:nvPr/>
          </p:nvSpPr>
          <p:spPr bwMode="auto">
            <a:xfrm>
              <a:off x="2758" y="2999"/>
              <a:ext cx="291" cy="308"/>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36" name="Freeform 56"/>
            <p:cNvSpPr>
              <a:spLocks/>
            </p:cNvSpPr>
            <p:nvPr/>
          </p:nvSpPr>
          <p:spPr bwMode="auto">
            <a:xfrm>
              <a:off x="2863" y="3110"/>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grpSp>
      <p:grpSp>
        <p:nvGrpSpPr>
          <p:cNvPr id="10" name="Group 57"/>
          <p:cNvGrpSpPr>
            <a:grpSpLocks/>
          </p:cNvGrpSpPr>
          <p:nvPr/>
        </p:nvGrpSpPr>
        <p:grpSpPr bwMode="auto">
          <a:xfrm>
            <a:off x="4872038" y="1504950"/>
            <a:ext cx="3370262" cy="4440238"/>
            <a:chOff x="3069" y="948"/>
            <a:chExt cx="2123" cy="2797"/>
          </a:xfrm>
        </p:grpSpPr>
        <p:sp>
          <p:nvSpPr>
            <p:cNvPr id="225338" name="Text Box 58"/>
            <p:cNvSpPr txBox="1">
              <a:spLocks noChangeArrowheads="1"/>
            </p:cNvSpPr>
            <p:nvPr/>
          </p:nvSpPr>
          <p:spPr bwMode="auto">
            <a:xfrm>
              <a:off x="473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.7 s</a:t>
              </a:r>
            </a:p>
          </p:txBody>
        </p:sp>
        <p:sp>
          <p:nvSpPr>
            <p:cNvPr id="225339" name="Freeform 59"/>
            <p:cNvSpPr>
              <a:spLocks/>
            </p:cNvSpPr>
            <p:nvPr/>
          </p:nvSpPr>
          <p:spPr bwMode="auto">
            <a:xfrm rot="10800000" flipH="1">
              <a:off x="3282" y="1697"/>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40" name="Line 60"/>
            <p:cNvSpPr>
              <a:spLocks noChangeShapeType="1"/>
            </p:cNvSpPr>
            <p:nvPr/>
          </p:nvSpPr>
          <p:spPr bwMode="auto">
            <a:xfrm rot="10800000" flipH="1">
              <a:off x="3110" y="1823"/>
              <a:ext cx="361" cy="352"/>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41" name="Line 61"/>
            <p:cNvSpPr>
              <a:spLocks noChangeShapeType="1"/>
            </p:cNvSpPr>
            <p:nvPr/>
          </p:nvSpPr>
          <p:spPr bwMode="auto">
            <a:xfrm>
              <a:off x="3069" y="3325"/>
              <a:ext cx="291" cy="308"/>
            </a:xfrm>
            <a:prstGeom prst="line">
              <a:avLst/>
            </a:prstGeom>
            <a:noFill/>
            <a:ln w="38100">
              <a:solidFill>
                <a:schemeClr val="tx1"/>
              </a:solidFill>
              <a:round/>
              <a:headEnd/>
              <a:tailEnd type="triangle" w="med" len="med"/>
            </a:ln>
            <a:effectLst/>
          </p:spPr>
          <p:txBody>
            <a:bodyPr wrap="none" anchor="ctr"/>
            <a:lstStyle/>
            <a:p>
              <a:endParaRPr lang="en-US" dirty="0"/>
            </a:p>
          </p:txBody>
        </p:sp>
        <p:sp>
          <p:nvSpPr>
            <p:cNvPr id="225342" name="Freeform 62"/>
            <p:cNvSpPr>
              <a:spLocks/>
            </p:cNvSpPr>
            <p:nvPr/>
          </p:nvSpPr>
          <p:spPr bwMode="auto">
            <a:xfrm>
              <a:off x="3174" y="3436"/>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grpSp>
      <p:grpSp>
        <p:nvGrpSpPr>
          <p:cNvPr id="11" name="Group 63"/>
          <p:cNvGrpSpPr>
            <a:grpSpLocks/>
          </p:cNvGrpSpPr>
          <p:nvPr/>
        </p:nvGrpSpPr>
        <p:grpSpPr bwMode="auto">
          <a:xfrm>
            <a:off x="5565775" y="1504950"/>
            <a:ext cx="2676525" cy="1338263"/>
            <a:chOff x="3506" y="948"/>
            <a:chExt cx="1686" cy="843"/>
          </a:xfrm>
        </p:grpSpPr>
        <p:sp>
          <p:nvSpPr>
            <p:cNvPr id="225344" name="Freeform 64"/>
            <p:cNvSpPr>
              <a:spLocks/>
            </p:cNvSpPr>
            <p:nvPr/>
          </p:nvSpPr>
          <p:spPr bwMode="auto">
            <a:xfrm rot="10800000" flipH="1">
              <a:off x="3676" y="1285"/>
              <a:ext cx="317" cy="309"/>
            </a:xfrm>
            <a:custGeom>
              <a:avLst/>
              <a:gdLst/>
              <a:ahLst/>
              <a:cxnLst>
                <a:cxn ang="0">
                  <a:pos x="0" y="309"/>
                </a:cxn>
                <a:cxn ang="0">
                  <a:pos x="154" y="232"/>
                </a:cxn>
                <a:cxn ang="0">
                  <a:pos x="257" y="112"/>
                </a:cxn>
                <a:cxn ang="0">
                  <a:pos x="317" y="0"/>
                </a:cxn>
              </a:cxnLst>
              <a:rect l="0" t="0" r="r" b="b"/>
              <a:pathLst>
                <a:path w="317" h="309">
                  <a:moveTo>
                    <a:pt x="0" y="309"/>
                  </a:moveTo>
                  <a:cubicBezTo>
                    <a:pt x="55" y="287"/>
                    <a:pt x="111" y="265"/>
                    <a:pt x="154" y="232"/>
                  </a:cubicBezTo>
                  <a:cubicBezTo>
                    <a:pt x="197" y="199"/>
                    <a:pt x="230" y="151"/>
                    <a:pt x="257" y="112"/>
                  </a:cubicBezTo>
                  <a:cubicBezTo>
                    <a:pt x="284" y="73"/>
                    <a:pt x="300" y="36"/>
                    <a:pt x="317" y="0"/>
                  </a:cubicBezTo>
                </a:path>
              </a:pathLst>
            </a:custGeom>
            <a:noFill/>
            <a:ln w="28575" cap="flat" cmpd="sng">
              <a:solidFill>
                <a:schemeClr val="tx1"/>
              </a:solidFill>
              <a:prstDash val="sysDot"/>
              <a:round/>
              <a:headEnd/>
              <a:tailEnd/>
            </a:ln>
            <a:effectLst/>
          </p:spPr>
          <p:txBody>
            <a:bodyPr wrap="none" anchor="ctr"/>
            <a:lstStyle/>
            <a:p>
              <a:endParaRPr lang="en-US" dirty="0"/>
            </a:p>
          </p:txBody>
        </p:sp>
        <p:sp>
          <p:nvSpPr>
            <p:cNvPr id="225345" name="Text Box 65"/>
            <p:cNvSpPr txBox="1">
              <a:spLocks noChangeArrowheads="1"/>
            </p:cNvSpPr>
            <p:nvPr/>
          </p:nvSpPr>
          <p:spPr bwMode="auto">
            <a:xfrm>
              <a:off x="4739" y="948"/>
              <a:ext cx="453" cy="288"/>
            </a:xfrm>
            <a:prstGeom prst="rect">
              <a:avLst/>
            </a:prstGeom>
            <a:solidFill>
              <a:schemeClr val="bg1"/>
            </a:solidFill>
            <a:ln w="9525">
              <a:noFill/>
              <a:miter lim="800000"/>
              <a:headEnd/>
              <a:tailEnd/>
            </a:ln>
            <a:effectLst/>
          </p:spPr>
          <p:txBody>
            <a:bodyPr wrap="none">
              <a:spAutoFit/>
            </a:bodyPr>
            <a:lstStyle/>
            <a:p>
              <a:r>
                <a:rPr lang="en-US" b="1" dirty="0">
                  <a:latin typeface="Tahoma" pitchFamily="34" charset="0"/>
                </a:rPr>
                <a:t>.8 s</a:t>
              </a:r>
            </a:p>
          </p:txBody>
        </p:sp>
        <p:sp>
          <p:nvSpPr>
            <p:cNvPr id="225346" name="Text Box 66"/>
            <p:cNvSpPr txBox="1">
              <a:spLocks noChangeArrowheads="1"/>
            </p:cNvSpPr>
            <p:nvPr/>
          </p:nvSpPr>
          <p:spPr bwMode="auto">
            <a:xfrm>
              <a:off x="3773" y="1090"/>
              <a:ext cx="284" cy="173"/>
            </a:xfrm>
            <a:prstGeom prst="rect">
              <a:avLst/>
            </a:prstGeom>
            <a:solidFill>
              <a:schemeClr val="bg1"/>
            </a:solidFill>
            <a:ln w="9525">
              <a:noFill/>
              <a:miter lim="800000"/>
              <a:headEnd/>
              <a:tailEnd/>
            </a:ln>
            <a:effectLst/>
          </p:spPr>
          <p:txBody>
            <a:bodyPr wrap="none">
              <a:spAutoFit/>
            </a:bodyPr>
            <a:lstStyle/>
            <a:p>
              <a:r>
                <a:rPr lang="en-US" sz="1200" b="1" dirty="0">
                  <a:latin typeface="Tahoma" pitchFamily="34" charset="0"/>
                </a:rPr>
                <a:t>.8 s</a:t>
              </a:r>
            </a:p>
          </p:txBody>
        </p:sp>
        <p:sp>
          <p:nvSpPr>
            <p:cNvPr id="225347" name="Line 67"/>
            <p:cNvSpPr>
              <a:spLocks noChangeShapeType="1"/>
            </p:cNvSpPr>
            <p:nvPr/>
          </p:nvSpPr>
          <p:spPr bwMode="auto">
            <a:xfrm rot="10800000" flipH="1">
              <a:off x="3506" y="1439"/>
              <a:ext cx="361" cy="352"/>
            </a:xfrm>
            <a:prstGeom prst="line">
              <a:avLst/>
            </a:prstGeom>
            <a:noFill/>
            <a:ln w="38100">
              <a:solidFill>
                <a:schemeClr val="tx1"/>
              </a:solidFill>
              <a:round/>
              <a:headEnd/>
              <a:tailEnd type="triangle" w="med" len="med"/>
            </a:ln>
            <a:effectLst/>
          </p:spPr>
          <p:txBody>
            <a:bodyPr wrap="none" anchor="ctr"/>
            <a:lstStyle/>
            <a:p>
              <a:endParaRPr lang="en-US"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000"/>
                            </p:stCondLst>
                            <p:childTnLst>
                              <p:par>
                                <p:cTn id="13" presetID="22" presetClass="entr" presetSubtype="8"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500"/>
                            </p:stCondLst>
                            <p:childTnLst>
                              <p:par>
                                <p:cTn id="17" presetID="22" presetClass="entr" presetSubtype="8" fill="hold"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5000"/>
                            </p:stCondLst>
                            <p:childTnLst>
                              <p:par>
                                <p:cTn id="21" presetID="22" presetClass="entr" presetSubtype="8" fill="hold" nodeType="after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6500"/>
                            </p:stCondLst>
                            <p:childTnLst>
                              <p:par>
                                <p:cTn id="25" presetID="22" presetClass="entr" presetSubtype="8" fill="hold" nodeType="afterEffect">
                                  <p:stCondLst>
                                    <p:cond delay="10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8000"/>
                            </p:stCondLst>
                            <p:childTnLst>
                              <p:par>
                                <p:cTn id="29" presetID="22" presetClass="entr" presetSubtype="8" fill="hold" nodeType="afterEffect">
                                  <p:stCondLst>
                                    <p:cond delay="10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9500"/>
                            </p:stCondLst>
                            <p:childTnLst>
                              <p:par>
                                <p:cTn id="33" presetID="22" presetClass="entr" presetSubtype="8" fill="hold" nodeType="afterEffect">
                                  <p:stCondLst>
                                    <p:cond delay="100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11000"/>
                            </p:stCondLst>
                            <p:childTnLst>
                              <p:par>
                                <p:cTn id="37" presetID="22" presetClass="entr" presetSubtype="8" fill="hold" nodeType="after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en-US" dirty="0"/>
              <a:t>Raw Seismic Data</a:t>
            </a:r>
          </a:p>
        </p:txBody>
      </p:sp>
      <p:sp>
        <p:nvSpPr>
          <p:cNvPr id="226308" name="Rectangle 4"/>
          <p:cNvSpPr>
            <a:spLocks noChangeArrowheads="1"/>
          </p:cNvSpPr>
          <p:nvPr/>
        </p:nvSpPr>
        <p:spPr bwMode="auto">
          <a:xfrm>
            <a:off x="365125" y="1141413"/>
            <a:ext cx="2925763" cy="3905250"/>
          </a:xfrm>
          <a:prstGeom prst="rect">
            <a:avLst/>
          </a:prstGeom>
          <a:solidFill>
            <a:srgbClr val="EAEAEA"/>
          </a:solidFill>
          <a:ln w="9525">
            <a:solidFill>
              <a:schemeClr val="tx1"/>
            </a:solidFill>
            <a:miter lim="800000"/>
            <a:headEnd/>
            <a:tailEnd/>
          </a:ln>
          <a:effectLst/>
        </p:spPr>
        <p:txBody>
          <a:bodyPr wrap="none" anchor="ctr"/>
          <a:lstStyle/>
          <a:p>
            <a:endParaRPr lang="en-US" dirty="0"/>
          </a:p>
        </p:txBody>
      </p:sp>
      <p:sp>
        <p:nvSpPr>
          <p:cNvPr id="226309" name="AutoShape 5"/>
          <p:cNvSpPr>
            <a:spLocks noChangeArrowheads="1"/>
          </p:cNvSpPr>
          <p:nvPr/>
        </p:nvSpPr>
        <p:spPr bwMode="auto">
          <a:xfrm flipV="1">
            <a:off x="1560513" y="1717675"/>
            <a:ext cx="177800" cy="147638"/>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en-US" dirty="0"/>
          </a:p>
        </p:txBody>
      </p:sp>
      <p:sp>
        <p:nvSpPr>
          <p:cNvPr id="226310" name="AutoShape 6"/>
          <p:cNvSpPr>
            <a:spLocks noChangeArrowheads="1"/>
          </p:cNvSpPr>
          <p:nvPr/>
        </p:nvSpPr>
        <p:spPr bwMode="auto">
          <a:xfrm flipV="1">
            <a:off x="2692400" y="1717675"/>
            <a:ext cx="177800" cy="147638"/>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en-US" dirty="0"/>
          </a:p>
        </p:txBody>
      </p:sp>
      <p:sp>
        <p:nvSpPr>
          <p:cNvPr id="226311" name="Text Box 7"/>
          <p:cNvSpPr txBox="1">
            <a:spLocks noChangeArrowheads="1"/>
          </p:cNvSpPr>
          <p:nvPr/>
        </p:nvSpPr>
        <p:spPr bwMode="auto">
          <a:xfrm>
            <a:off x="1260475" y="1173163"/>
            <a:ext cx="866775" cy="581025"/>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Device</a:t>
            </a:r>
          </a:p>
          <a:p>
            <a:pPr algn="ctr"/>
            <a:r>
              <a:rPr lang="en-US" sz="1600" b="1" dirty="0">
                <a:latin typeface="Tahoma" pitchFamily="34" charset="0"/>
              </a:rPr>
              <a:t>#1</a:t>
            </a:r>
            <a:endParaRPr lang="en-US" sz="2000" b="1" dirty="0">
              <a:latin typeface="Tahoma" pitchFamily="34" charset="0"/>
            </a:endParaRPr>
          </a:p>
        </p:txBody>
      </p:sp>
      <p:sp>
        <p:nvSpPr>
          <p:cNvPr id="226312" name="Text Box 8"/>
          <p:cNvSpPr txBox="1">
            <a:spLocks noChangeArrowheads="1"/>
          </p:cNvSpPr>
          <p:nvPr/>
        </p:nvSpPr>
        <p:spPr bwMode="auto">
          <a:xfrm>
            <a:off x="2352675" y="1173163"/>
            <a:ext cx="866775" cy="581025"/>
          </a:xfrm>
          <a:prstGeom prst="rect">
            <a:avLst/>
          </a:prstGeom>
          <a:noFill/>
          <a:ln w="9525">
            <a:noFill/>
            <a:miter lim="800000"/>
            <a:headEnd/>
            <a:tailEnd/>
          </a:ln>
          <a:effectLst/>
        </p:spPr>
        <p:txBody>
          <a:bodyPr wrap="none">
            <a:spAutoFit/>
          </a:bodyPr>
          <a:lstStyle/>
          <a:p>
            <a:pPr algn="ctr"/>
            <a:r>
              <a:rPr lang="en-US" sz="1600" b="1" dirty="0">
                <a:latin typeface="Tahoma" pitchFamily="34" charset="0"/>
              </a:rPr>
              <a:t>Device</a:t>
            </a:r>
          </a:p>
          <a:p>
            <a:pPr algn="ctr"/>
            <a:r>
              <a:rPr lang="en-US" sz="1600" b="1" dirty="0">
                <a:latin typeface="Tahoma" pitchFamily="34" charset="0"/>
              </a:rPr>
              <a:t>#2</a:t>
            </a:r>
            <a:endParaRPr lang="en-US" sz="2000" b="1" dirty="0">
              <a:latin typeface="Tahoma" pitchFamily="34" charset="0"/>
            </a:endParaRPr>
          </a:p>
        </p:txBody>
      </p:sp>
      <p:grpSp>
        <p:nvGrpSpPr>
          <p:cNvPr id="2" name="Group 9"/>
          <p:cNvGrpSpPr>
            <a:grpSpLocks/>
          </p:cNvGrpSpPr>
          <p:nvPr/>
        </p:nvGrpSpPr>
        <p:grpSpPr bwMode="auto">
          <a:xfrm>
            <a:off x="1471613" y="2076450"/>
            <a:ext cx="1511300" cy="2698750"/>
            <a:chOff x="1407" y="1534"/>
            <a:chExt cx="952" cy="1978"/>
          </a:xfrm>
        </p:grpSpPr>
        <p:sp>
          <p:nvSpPr>
            <p:cNvPr id="226314" name="Line 10"/>
            <p:cNvSpPr>
              <a:spLocks noChangeShapeType="1"/>
            </p:cNvSpPr>
            <p:nvPr/>
          </p:nvSpPr>
          <p:spPr bwMode="auto">
            <a:xfrm>
              <a:off x="1526" y="1534"/>
              <a:ext cx="0" cy="1877"/>
            </a:xfrm>
            <a:prstGeom prst="line">
              <a:avLst/>
            </a:prstGeom>
            <a:noFill/>
            <a:ln w="9525">
              <a:solidFill>
                <a:schemeClr val="tx1"/>
              </a:solidFill>
              <a:round/>
              <a:headEnd/>
              <a:tailEnd/>
            </a:ln>
            <a:effectLst/>
          </p:spPr>
          <p:txBody>
            <a:bodyPr wrap="none" anchor="ctr"/>
            <a:lstStyle/>
            <a:p>
              <a:endParaRPr lang="en-US" dirty="0"/>
            </a:p>
          </p:txBody>
        </p:sp>
        <p:sp>
          <p:nvSpPr>
            <p:cNvPr id="226315" name="Line 11"/>
            <p:cNvSpPr>
              <a:spLocks noChangeShapeType="1"/>
            </p:cNvSpPr>
            <p:nvPr/>
          </p:nvSpPr>
          <p:spPr bwMode="auto">
            <a:xfrm>
              <a:off x="2222" y="1536"/>
              <a:ext cx="0" cy="1877"/>
            </a:xfrm>
            <a:prstGeom prst="line">
              <a:avLst/>
            </a:prstGeom>
            <a:noFill/>
            <a:ln w="9525">
              <a:solidFill>
                <a:schemeClr val="tx1"/>
              </a:solidFill>
              <a:round/>
              <a:headEnd/>
              <a:tailEnd/>
            </a:ln>
            <a:effectLst/>
          </p:spPr>
          <p:txBody>
            <a:bodyPr wrap="none" anchor="ctr"/>
            <a:lstStyle/>
            <a:p>
              <a:endParaRPr lang="en-US" dirty="0"/>
            </a:p>
          </p:txBody>
        </p:sp>
        <p:grpSp>
          <p:nvGrpSpPr>
            <p:cNvPr id="3" name="Group 12"/>
            <p:cNvGrpSpPr>
              <a:grpSpLocks/>
            </p:cNvGrpSpPr>
            <p:nvPr/>
          </p:nvGrpSpPr>
          <p:grpSpPr bwMode="auto">
            <a:xfrm>
              <a:off x="1407" y="2249"/>
              <a:ext cx="256" cy="404"/>
              <a:chOff x="1827" y="1820"/>
              <a:chExt cx="393" cy="773"/>
            </a:xfrm>
          </p:grpSpPr>
          <p:grpSp>
            <p:nvGrpSpPr>
              <p:cNvPr id="4" name="Group 13"/>
              <p:cNvGrpSpPr>
                <a:grpSpLocks/>
              </p:cNvGrpSpPr>
              <p:nvPr/>
            </p:nvGrpSpPr>
            <p:grpSpPr bwMode="auto">
              <a:xfrm flipH="1">
                <a:off x="1827" y="1820"/>
                <a:ext cx="393" cy="758"/>
                <a:chOff x="3938" y="1984"/>
                <a:chExt cx="707" cy="1048"/>
              </a:xfrm>
            </p:grpSpPr>
            <p:sp>
              <p:nvSpPr>
                <p:cNvPr id="226318" name="Freeform 14"/>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accent2"/>
                  </a:solidFill>
                  <a:round/>
                  <a:headEnd/>
                  <a:tailEnd/>
                </a:ln>
                <a:effectLst/>
              </p:spPr>
              <p:txBody>
                <a:bodyPr/>
                <a:lstStyle/>
                <a:p>
                  <a:endParaRPr lang="en-US" dirty="0"/>
                </a:p>
              </p:txBody>
            </p:sp>
            <p:sp>
              <p:nvSpPr>
                <p:cNvPr id="226319" name="Freeform 15"/>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accent2"/>
                  </a:solidFill>
                  <a:round/>
                  <a:headEnd/>
                  <a:tailEnd/>
                </a:ln>
                <a:effectLst/>
              </p:spPr>
              <p:txBody>
                <a:bodyPr/>
                <a:lstStyle/>
                <a:p>
                  <a:endParaRPr lang="en-US" dirty="0"/>
                </a:p>
              </p:txBody>
            </p:sp>
          </p:grpSp>
          <p:sp>
            <p:nvSpPr>
              <p:cNvPr id="226320" name="Line 16"/>
              <p:cNvSpPr>
                <a:spLocks noChangeShapeType="1"/>
              </p:cNvSpPr>
              <p:nvPr/>
            </p:nvSpPr>
            <p:spPr bwMode="auto">
              <a:xfrm>
                <a:off x="2022" y="1820"/>
                <a:ext cx="0" cy="773"/>
              </a:xfrm>
              <a:prstGeom prst="line">
                <a:avLst/>
              </a:prstGeom>
              <a:noFill/>
              <a:ln w="9525">
                <a:solidFill>
                  <a:schemeClr val="accent2"/>
                </a:solidFill>
                <a:round/>
                <a:headEnd/>
                <a:tailEnd/>
              </a:ln>
              <a:effectLst/>
            </p:spPr>
            <p:txBody>
              <a:bodyPr/>
              <a:lstStyle/>
              <a:p>
                <a:endParaRPr lang="en-US" dirty="0"/>
              </a:p>
            </p:txBody>
          </p:sp>
          <p:sp>
            <p:nvSpPr>
              <p:cNvPr id="226321" name="Freeform 17"/>
              <p:cNvSpPr>
                <a:spLocks/>
              </p:cNvSpPr>
              <p:nvPr/>
            </p:nvSpPr>
            <p:spPr bwMode="auto">
              <a:xfrm>
                <a:off x="2025" y="1820"/>
                <a:ext cx="190" cy="379"/>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accent2"/>
              </a:solidFill>
              <a:ln w="9525">
                <a:solidFill>
                  <a:schemeClr val="accent2"/>
                </a:solidFill>
                <a:round/>
                <a:headEnd/>
                <a:tailEnd/>
              </a:ln>
              <a:effectLst/>
            </p:spPr>
            <p:txBody>
              <a:bodyPr/>
              <a:lstStyle/>
              <a:p>
                <a:endParaRPr lang="en-US" dirty="0"/>
              </a:p>
            </p:txBody>
          </p:sp>
        </p:grpSp>
        <p:grpSp>
          <p:nvGrpSpPr>
            <p:cNvPr id="5" name="Group 18"/>
            <p:cNvGrpSpPr>
              <a:grpSpLocks/>
            </p:cNvGrpSpPr>
            <p:nvPr/>
          </p:nvGrpSpPr>
          <p:grpSpPr bwMode="auto">
            <a:xfrm>
              <a:off x="2103" y="3108"/>
              <a:ext cx="256" cy="404"/>
              <a:chOff x="1827" y="1820"/>
              <a:chExt cx="393" cy="773"/>
            </a:xfrm>
          </p:grpSpPr>
          <p:grpSp>
            <p:nvGrpSpPr>
              <p:cNvPr id="6" name="Group 19"/>
              <p:cNvGrpSpPr>
                <a:grpSpLocks/>
              </p:cNvGrpSpPr>
              <p:nvPr/>
            </p:nvGrpSpPr>
            <p:grpSpPr bwMode="auto">
              <a:xfrm flipH="1">
                <a:off x="1827" y="1820"/>
                <a:ext cx="393" cy="758"/>
                <a:chOff x="3938" y="1984"/>
                <a:chExt cx="707" cy="1048"/>
              </a:xfrm>
            </p:grpSpPr>
            <p:sp>
              <p:nvSpPr>
                <p:cNvPr id="226324" name="Freeform 20"/>
                <p:cNvSpPr>
                  <a:spLocks/>
                </p:cNvSpPr>
                <p:nvPr/>
              </p:nvSpPr>
              <p:spPr bwMode="auto">
                <a:xfrm>
                  <a:off x="4294" y="2508"/>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accent2"/>
                  </a:solidFill>
                  <a:round/>
                  <a:headEnd/>
                  <a:tailEnd/>
                </a:ln>
                <a:effectLst/>
              </p:spPr>
              <p:txBody>
                <a:bodyPr/>
                <a:lstStyle/>
                <a:p>
                  <a:endParaRPr lang="en-US" dirty="0"/>
                </a:p>
              </p:txBody>
            </p:sp>
            <p:sp>
              <p:nvSpPr>
                <p:cNvPr id="226325" name="Freeform 21"/>
                <p:cNvSpPr>
                  <a:spLocks/>
                </p:cNvSpPr>
                <p:nvPr/>
              </p:nvSpPr>
              <p:spPr bwMode="auto">
                <a:xfrm flipH="1">
                  <a:off x="3938" y="1984"/>
                  <a:ext cx="351" cy="524"/>
                </a:xfrm>
                <a:custGeom>
                  <a:avLst/>
                  <a:gdLst/>
                  <a:ahLst/>
                  <a:cxnLst>
                    <a:cxn ang="0">
                      <a:pos x="0" y="524"/>
                    </a:cxn>
                    <a:cxn ang="0">
                      <a:pos x="249" y="367"/>
                    </a:cxn>
                    <a:cxn ang="0">
                      <a:pos x="340" y="249"/>
                    </a:cxn>
                    <a:cxn ang="0">
                      <a:pos x="314" y="144"/>
                    </a:cxn>
                    <a:cxn ang="0">
                      <a:pos x="209" y="79"/>
                    </a:cxn>
                    <a:cxn ang="0">
                      <a:pos x="0" y="0"/>
                    </a:cxn>
                  </a:cxnLst>
                  <a:rect l="0" t="0" r="r" b="b"/>
                  <a:pathLst>
                    <a:path w="351" h="524">
                      <a:moveTo>
                        <a:pt x="0" y="524"/>
                      </a:moveTo>
                      <a:cubicBezTo>
                        <a:pt x="96" y="468"/>
                        <a:pt x="192" y="413"/>
                        <a:pt x="249" y="367"/>
                      </a:cubicBezTo>
                      <a:cubicBezTo>
                        <a:pt x="306" y="321"/>
                        <a:pt x="329" y="286"/>
                        <a:pt x="340" y="249"/>
                      </a:cubicBezTo>
                      <a:cubicBezTo>
                        <a:pt x="351" y="212"/>
                        <a:pt x="336" y="172"/>
                        <a:pt x="314" y="144"/>
                      </a:cubicBezTo>
                      <a:cubicBezTo>
                        <a:pt x="292" y="116"/>
                        <a:pt x="261" y="103"/>
                        <a:pt x="209" y="79"/>
                      </a:cubicBezTo>
                      <a:cubicBezTo>
                        <a:pt x="157" y="55"/>
                        <a:pt x="78" y="27"/>
                        <a:pt x="0" y="0"/>
                      </a:cubicBezTo>
                    </a:path>
                  </a:pathLst>
                </a:custGeom>
                <a:noFill/>
                <a:ln w="38100" cmpd="sng">
                  <a:solidFill>
                    <a:schemeClr val="accent2"/>
                  </a:solidFill>
                  <a:round/>
                  <a:headEnd/>
                  <a:tailEnd/>
                </a:ln>
                <a:effectLst/>
              </p:spPr>
              <p:txBody>
                <a:bodyPr/>
                <a:lstStyle/>
                <a:p>
                  <a:endParaRPr lang="en-US" dirty="0"/>
                </a:p>
              </p:txBody>
            </p:sp>
          </p:grpSp>
          <p:sp>
            <p:nvSpPr>
              <p:cNvPr id="226326" name="Line 22"/>
              <p:cNvSpPr>
                <a:spLocks noChangeShapeType="1"/>
              </p:cNvSpPr>
              <p:nvPr/>
            </p:nvSpPr>
            <p:spPr bwMode="auto">
              <a:xfrm>
                <a:off x="2022" y="1820"/>
                <a:ext cx="0" cy="773"/>
              </a:xfrm>
              <a:prstGeom prst="line">
                <a:avLst/>
              </a:prstGeom>
              <a:noFill/>
              <a:ln w="9525">
                <a:solidFill>
                  <a:schemeClr val="accent2"/>
                </a:solidFill>
                <a:round/>
                <a:headEnd/>
                <a:tailEnd/>
              </a:ln>
              <a:effectLst/>
            </p:spPr>
            <p:txBody>
              <a:bodyPr/>
              <a:lstStyle/>
              <a:p>
                <a:endParaRPr lang="en-US" dirty="0"/>
              </a:p>
            </p:txBody>
          </p:sp>
          <p:sp>
            <p:nvSpPr>
              <p:cNvPr id="226327" name="Freeform 23"/>
              <p:cNvSpPr>
                <a:spLocks/>
              </p:cNvSpPr>
              <p:nvPr/>
            </p:nvSpPr>
            <p:spPr bwMode="auto">
              <a:xfrm>
                <a:off x="2025" y="1820"/>
                <a:ext cx="190" cy="379"/>
              </a:xfrm>
              <a:custGeom>
                <a:avLst/>
                <a:gdLst/>
                <a:ahLst/>
                <a:cxnLst>
                  <a:cxn ang="0">
                    <a:pos x="0" y="0"/>
                  </a:cxn>
                  <a:cxn ang="0">
                    <a:pos x="0" y="220"/>
                  </a:cxn>
                  <a:cxn ang="0">
                    <a:pos x="56" y="182"/>
                  </a:cxn>
                  <a:cxn ang="0">
                    <a:pos x="100" y="140"/>
                  </a:cxn>
                  <a:cxn ang="0">
                    <a:pos x="120" y="96"/>
                  </a:cxn>
                  <a:cxn ang="0">
                    <a:pos x="114" y="62"/>
                  </a:cxn>
                  <a:cxn ang="0">
                    <a:pos x="86" y="42"/>
                  </a:cxn>
                  <a:cxn ang="0">
                    <a:pos x="50" y="20"/>
                  </a:cxn>
                  <a:cxn ang="0">
                    <a:pos x="0" y="0"/>
                  </a:cxn>
                </a:cxnLst>
                <a:rect l="0" t="0" r="r" b="b"/>
                <a:pathLst>
                  <a:path w="120" h="220">
                    <a:moveTo>
                      <a:pt x="0" y="0"/>
                    </a:moveTo>
                    <a:lnTo>
                      <a:pt x="0" y="220"/>
                    </a:lnTo>
                    <a:lnTo>
                      <a:pt x="56" y="182"/>
                    </a:lnTo>
                    <a:lnTo>
                      <a:pt x="100" y="140"/>
                    </a:lnTo>
                    <a:lnTo>
                      <a:pt x="120" y="96"/>
                    </a:lnTo>
                    <a:lnTo>
                      <a:pt x="114" y="62"/>
                    </a:lnTo>
                    <a:lnTo>
                      <a:pt x="86" y="42"/>
                    </a:lnTo>
                    <a:lnTo>
                      <a:pt x="50" y="20"/>
                    </a:lnTo>
                    <a:lnTo>
                      <a:pt x="0" y="0"/>
                    </a:lnTo>
                    <a:close/>
                  </a:path>
                </a:pathLst>
              </a:custGeom>
              <a:solidFill>
                <a:schemeClr val="accent2"/>
              </a:solidFill>
              <a:ln w="9525">
                <a:solidFill>
                  <a:schemeClr val="accent2"/>
                </a:solidFill>
                <a:round/>
                <a:headEnd/>
                <a:tailEnd/>
              </a:ln>
              <a:effectLst/>
            </p:spPr>
            <p:txBody>
              <a:bodyPr/>
              <a:lstStyle/>
              <a:p>
                <a:endParaRPr lang="en-US" dirty="0"/>
              </a:p>
            </p:txBody>
          </p:sp>
        </p:grpSp>
      </p:grpSp>
      <p:sp>
        <p:nvSpPr>
          <p:cNvPr id="226328" name="Line 24"/>
          <p:cNvSpPr>
            <a:spLocks noChangeShapeType="1"/>
          </p:cNvSpPr>
          <p:nvPr/>
        </p:nvSpPr>
        <p:spPr bwMode="auto">
          <a:xfrm>
            <a:off x="1101725" y="1879600"/>
            <a:ext cx="0" cy="2817813"/>
          </a:xfrm>
          <a:prstGeom prst="line">
            <a:avLst/>
          </a:prstGeom>
          <a:noFill/>
          <a:ln w="9525">
            <a:solidFill>
              <a:schemeClr val="tx1"/>
            </a:solidFill>
            <a:round/>
            <a:headEnd/>
            <a:tailEnd/>
          </a:ln>
          <a:effectLst/>
        </p:spPr>
        <p:txBody>
          <a:bodyPr wrap="none" anchor="ctr"/>
          <a:lstStyle/>
          <a:p>
            <a:endParaRPr lang="en-US" dirty="0"/>
          </a:p>
        </p:txBody>
      </p:sp>
      <p:sp>
        <p:nvSpPr>
          <p:cNvPr id="226329" name="Line 25"/>
          <p:cNvSpPr>
            <a:spLocks noChangeShapeType="1"/>
          </p:cNvSpPr>
          <p:nvPr/>
        </p:nvSpPr>
        <p:spPr bwMode="auto">
          <a:xfrm rot="-5400000">
            <a:off x="2079626" y="915987"/>
            <a:ext cx="0" cy="1933575"/>
          </a:xfrm>
          <a:prstGeom prst="line">
            <a:avLst/>
          </a:prstGeom>
          <a:noFill/>
          <a:ln w="9525">
            <a:solidFill>
              <a:schemeClr val="tx1"/>
            </a:solidFill>
            <a:round/>
            <a:headEnd/>
            <a:tailEnd/>
          </a:ln>
          <a:effectLst/>
        </p:spPr>
        <p:txBody>
          <a:bodyPr wrap="none" anchor="ctr"/>
          <a:lstStyle/>
          <a:p>
            <a:endParaRPr lang="en-US" dirty="0"/>
          </a:p>
        </p:txBody>
      </p:sp>
      <p:sp>
        <p:nvSpPr>
          <p:cNvPr id="226330" name="Text Box 26"/>
          <p:cNvSpPr txBox="1">
            <a:spLocks noChangeArrowheads="1"/>
          </p:cNvSpPr>
          <p:nvPr/>
        </p:nvSpPr>
        <p:spPr bwMode="auto">
          <a:xfrm>
            <a:off x="698500" y="1779588"/>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0.0</a:t>
            </a:r>
          </a:p>
        </p:txBody>
      </p:sp>
      <p:sp>
        <p:nvSpPr>
          <p:cNvPr id="226331" name="Text Box 27"/>
          <p:cNvSpPr txBox="1">
            <a:spLocks noChangeArrowheads="1"/>
          </p:cNvSpPr>
          <p:nvPr/>
        </p:nvSpPr>
        <p:spPr bwMode="auto">
          <a:xfrm>
            <a:off x="698500" y="2647950"/>
            <a:ext cx="412750" cy="274638"/>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0.3</a:t>
            </a:r>
          </a:p>
        </p:txBody>
      </p:sp>
      <p:sp>
        <p:nvSpPr>
          <p:cNvPr id="226332" name="Text Box 28"/>
          <p:cNvSpPr txBox="1">
            <a:spLocks noChangeArrowheads="1"/>
          </p:cNvSpPr>
          <p:nvPr/>
        </p:nvSpPr>
        <p:spPr bwMode="auto">
          <a:xfrm>
            <a:off x="698500" y="2938463"/>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0.4</a:t>
            </a:r>
          </a:p>
        </p:txBody>
      </p:sp>
      <p:sp>
        <p:nvSpPr>
          <p:cNvPr id="226333" name="Text Box 29"/>
          <p:cNvSpPr txBox="1">
            <a:spLocks noChangeArrowheads="1"/>
          </p:cNvSpPr>
          <p:nvPr/>
        </p:nvSpPr>
        <p:spPr bwMode="auto">
          <a:xfrm>
            <a:off x="698500" y="3227388"/>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0.5</a:t>
            </a:r>
          </a:p>
        </p:txBody>
      </p:sp>
      <p:sp>
        <p:nvSpPr>
          <p:cNvPr id="226334" name="Text Box 30"/>
          <p:cNvSpPr txBox="1">
            <a:spLocks noChangeArrowheads="1"/>
          </p:cNvSpPr>
          <p:nvPr/>
        </p:nvSpPr>
        <p:spPr bwMode="auto">
          <a:xfrm>
            <a:off x="698500" y="3516313"/>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0.6</a:t>
            </a:r>
          </a:p>
        </p:txBody>
      </p:sp>
      <p:sp>
        <p:nvSpPr>
          <p:cNvPr id="226335" name="Text Box 31"/>
          <p:cNvSpPr txBox="1">
            <a:spLocks noChangeArrowheads="1"/>
          </p:cNvSpPr>
          <p:nvPr/>
        </p:nvSpPr>
        <p:spPr bwMode="auto">
          <a:xfrm>
            <a:off x="698500" y="3805238"/>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0.7</a:t>
            </a:r>
          </a:p>
        </p:txBody>
      </p:sp>
      <p:sp>
        <p:nvSpPr>
          <p:cNvPr id="226336" name="Text Box 32"/>
          <p:cNvSpPr txBox="1">
            <a:spLocks noChangeArrowheads="1"/>
          </p:cNvSpPr>
          <p:nvPr/>
        </p:nvSpPr>
        <p:spPr bwMode="auto">
          <a:xfrm>
            <a:off x="698500" y="4095750"/>
            <a:ext cx="412750" cy="274638"/>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0.8</a:t>
            </a:r>
          </a:p>
        </p:txBody>
      </p:sp>
      <p:sp>
        <p:nvSpPr>
          <p:cNvPr id="226337" name="Text Box 33"/>
          <p:cNvSpPr txBox="1">
            <a:spLocks noChangeArrowheads="1"/>
          </p:cNvSpPr>
          <p:nvPr/>
        </p:nvSpPr>
        <p:spPr bwMode="auto">
          <a:xfrm>
            <a:off x="698500" y="2068513"/>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0.1</a:t>
            </a:r>
          </a:p>
        </p:txBody>
      </p:sp>
      <p:sp>
        <p:nvSpPr>
          <p:cNvPr id="226338" name="Text Box 34"/>
          <p:cNvSpPr txBox="1">
            <a:spLocks noChangeArrowheads="1"/>
          </p:cNvSpPr>
          <p:nvPr/>
        </p:nvSpPr>
        <p:spPr bwMode="auto">
          <a:xfrm>
            <a:off x="698500" y="2357438"/>
            <a:ext cx="412750" cy="274637"/>
          </a:xfrm>
          <a:prstGeom prst="rect">
            <a:avLst/>
          </a:prstGeom>
          <a:noFill/>
          <a:ln w="9525">
            <a:noFill/>
            <a:miter lim="800000"/>
            <a:headEnd/>
            <a:tailEnd/>
          </a:ln>
          <a:effectLst/>
        </p:spPr>
        <p:txBody>
          <a:bodyPr wrap="none">
            <a:spAutoFit/>
          </a:bodyPr>
          <a:lstStyle/>
          <a:p>
            <a:r>
              <a:rPr lang="en-US" sz="1200" b="1" dirty="0">
                <a:latin typeface="Arial Rounded MT Bold" pitchFamily="34" charset="0"/>
              </a:rPr>
              <a:t>0.2</a:t>
            </a:r>
          </a:p>
        </p:txBody>
      </p:sp>
      <p:sp>
        <p:nvSpPr>
          <p:cNvPr id="226339" name="Line 35"/>
          <p:cNvSpPr>
            <a:spLocks noChangeShapeType="1"/>
          </p:cNvSpPr>
          <p:nvPr/>
        </p:nvSpPr>
        <p:spPr bwMode="auto">
          <a:xfrm rot="-5400000">
            <a:off x="2079626" y="1497012"/>
            <a:ext cx="0" cy="1933575"/>
          </a:xfrm>
          <a:prstGeom prst="line">
            <a:avLst/>
          </a:prstGeom>
          <a:noFill/>
          <a:ln w="9525">
            <a:solidFill>
              <a:schemeClr val="tx1"/>
            </a:solidFill>
            <a:prstDash val="sysDot"/>
            <a:round/>
            <a:headEnd/>
            <a:tailEnd/>
          </a:ln>
          <a:effectLst/>
        </p:spPr>
        <p:txBody>
          <a:bodyPr wrap="none" anchor="ctr"/>
          <a:lstStyle/>
          <a:p>
            <a:endParaRPr lang="en-US" dirty="0"/>
          </a:p>
        </p:txBody>
      </p:sp>
      <p:sp>
        <p:nvSpPr>
          <p:cNvPr id="226340" name="Line 36"/>
          <p:cNvSpPr>
            <a:spLocks noChangeShapeType="1"/>
          </p:cNvSpPr>
          <p:nvPr/>
        </p:nvSpPr>
        <p:spPr bwMode="auto">
          <a:xfrm rot="-5400000">
            <a:off x="2079626" y="2081212"/>
            <a:ext cx="0" cy="1933575"/>
          </a:xfrm>
          <a:prstGeom prst="line">
            <a:avLst/>
          </a:prstGeom>
          <a:noFill/>
          <a:ln w="9525">
            <a:solidFill>
              <a:schemeClr val="tx1"/>
            </a:solidFill>
            <a:prstDash val="sysDot"/>
            <a:round/>
            <a:headEnd/>
            <a:tailEnd/>
          </a:ln>
          <a:effectLst/>
        </p:spPr>
        <p:txBody>
          <a:bodyPr wrap="none" anchor="ctr"/>
          <a:lstStyle/>
          <a:p>
            <a:endParaRPr lang="en-US" dirty="0"/>
          </a:p>
        </p:txBody>
      </p:sp>
      <p:sp>
        <p:nvSpPr>
          <p:cNvPr id="226341" name="Line 37"/>
          <p:cNvSpPr>
            <a:spLocks noChangeShapeType="1"/>
          </p:cNvSpPr>
          <p:nvPr/>
        </p:nvSpPr>
        <p:spPr bwMode="auto">
          <a:xfrm rot="-5400000">
            <a:off x="2079626" y="2663825"/>
            <a:ext cx="0" cy="1933575"/>
          </a:xfrm>
          <a:prstGeom prst="line">
            <a:avLst/>
          </a:prstGeom>
          <a:noFill/>
          <a:ln w="9525">
            <a:solidFill>
              <a:schemeClr val="tx1"/>
            </a:solidFill>
            <a:prstDash val="sysDot"/>
            <a:round/>
            <a:headEnd/>
            <a:tailEnd/>
          </a:ln>
          <a:effectLst/>
        </p:spPr>
        <p:txBody>
          <a:bodyPr wrap="none" anchor="ctr"/>
          <a:lstStyle/>
          <a:p>
            <a:endParaRPr lang="en-US" dirty="0"/>
          </a:p>
        </p:txBody>
      </p:sp>
      <p:sp>
        <p:nvSpPr>
          <p:cNvPr id="226342" name="Line 38"/>
          <p:cNvSpPr>
            <a:spLocks noChangeShapeType="1"/>
          </p:cNvSpPr>
          <p:nvPr/>
        </p:nvSpPr>
        <p:spPr bwMode="auto">
          <a:xfrm rot="-5400000">
            <a:off x="2079626" y="3248025"/>
            <a:ext cx="0" cy="1933575"/>
          </a:xfrm>
          <a:prstGeom prst="line">
            <a:avLst/>
          </a:prstGeom>
          <a:noFill/>
          <a:ln w="9525">
            <a:solidFill>
              <a:schemeClr val="tx1"/>
            </a:solidFill>
            <a:prstDash val="sysDot"/>
            <a:round/>
            <a:headEnd/>
            <a:tailEnd/>
          </a:ln>
          <a:effectLst/>
        </p:spPr>
        <p:txBody>
          <a:bodyPr wrap="none" anchor="ctr"/>
          <a:lstStyle/>
          <a:p>
            <a:endParaRPr lang="en-US" dirty="0"/>
          </a:p>
        </p:txBody>
      </p:sp>
      <p:sp>
        <p:nvSpPr>
          <p:cNvPr id="226343" name="Text Box 39"/>
          <p:cNvSpPr txBox="1">
            <a:spLocks noChangeArrowheads="1"/>
          </p:cNvSpPr>
          <p:nvPr/>
        </p:nvSpPr>
        <p:spPr bwMode="auto">
          <a:xfrm>
            <a:off x="3554413" y="1287463"/>
            <a:ext cx="4633833" cy="400110"/>
          </a:xfrm>
          <a:prstGeom prst="rect">
            <a:avLst/>
          </a:prstGeom>
          <a:noFill/>
          <a:ln w="9525">
            <a:noFill/>
            <a:miter lim="800000"/>
            <a:headEnd/>
            <a:tailEnd/>
          </a:ln>
          <a:effectLst/>
        </p:spPr>
        <p:txBody>
          <a:bodyPr wrap="none">
            <a:spAutoFit/>
          </a:bodyPr>
          <a:lstStyle/>
          <a:p>
            <a:r>
              <a:rPr lang="en-US" sz="2000" dirty="0">
                <a:latin typeface="Tahoma" pitchFamily="34" charset="0"/>
              </a:rPr>
              <a:t>For the explosion we just considered ...</a:t>
            </a:r>
          </a:p>
        </p:txBody>
      </p:sp>
      <p:grpSp>
        <p:nvGrpSpPr>
          <p:cNvPr id="7" name="Group 40"/>
          <p:cNvGrpSpPr>
            <a:grpSpLocks/>
          </p:cNvGrpSpPr>
          <p:nvPr/>
        </p:nvGrpSpPr>
        <p:grpSpPr bwMode="auto">
          <a:xfrm>
            <a:off x="3417888" y="2816288"/>
            <a:ext cx="4992686" cy="1811360"/>
            <a:chOff x="2153" y="1947"/>
            <a:chExt cx="3145" cy="1328"/>
          </a:xfrm>
        </p:grpSpPr>
        <p:sp>
          <p:nvSpPr>
            <p:cNvPr id="226345" name="Text Box 41"/>
            <p:cNvSpPr txBox="1">
              <a:spLocks noChangeArrowheads="1"/>
            </p:cNvSpPr>
            <p:nvPr/>
          </p:nvSpPr>
          <p:spPr bwMode="auto">
            <a:xfrm>
              <a:off x="2445" y="1947"/>
              <a:ext cx="2834" cy="470"/>
            </a:xfrm>
            <a:prstGeom prst="rect">
              <a:avLst/>
            </a:prstGeom>
            <a:noFill/>
            <a:ln w="9525">
              <a:noFill/>
              <a:miter lim="800000"/>
              <a:headEnd/>
              <a:tailEnd/>
            </a:ln>
            <a:effectLst/>
          </p:spPr>
          <p:txBody>
            <a:bodyPr>
              <a:spAutoFit/>
            </a:bodyPr>
            <a:lstStyle/>
            <a:p>
              <a:pPr marL="231775" indent="-231775"/>
              <a:r>
                <a:rPr lang="en-US" sz="1800" dirty="0">
                  <a:latin typeface="Tahoma" pitchFamily="34" charset="0"/>
                </a:rPr>
                <a:t>Listening device #1 records a reflection starting at 0.4 seconds</a:t>
              </a:r>
            </a:p>
          </p:txBody>
        </p:sp>
        <p:sp>
          <p:nvSpPr>
            <p:cNvPr id="226346" name="Text Box 42"/>
            <p:cNvSpPr txBox="1">
              <a:spLocks noChangeArrowheads="1"/>
            </p:cNvSpPr>
            <p:nvPr/>
          </p:nvSpPr>
          <p:spPr bwMode="auto">
            <a:xfrm>
              <a:off x="2464" y="2805"/>
              <a:ext cx="2834" cy="470"/>
            </a:xfrm>
            <a:prstGeom prst="rect">
              <a:avLst/>
            </a:prstGeom>
            <a:noFill/>
            <a:ln w="9525">
              <a:noFill/>
              <a:miter lim="800000"/>
              <a:headEnd/>
              <a:tailEnd/>
            </a:ln>
            <a:effectLst/>
          </p:spPr>
          <p:txBody>
            <a:bodyPr>
              <a:spAutoFit/>
            </a:bodyPr>
            <a:lstStyle/>
            <a:p>
              <a:pPr marL="231775" indent="-231775"/>
              <a:r>
                <a:rPr lang="en-US" sz="1800" dirty="0">
                  <a:latin typeface="Tahoma" pitchFamily="34" charset="0"/>
                </a:rPr>
                <a:t>Listening device #2 records a reflection starting at 0.8 seconds</a:t>
              </a:r>
            </a:p>
          </p:txBody>
        </p:sp>
        <p:sp>
          <p:nvSpPr>
            <p:cNvPr id="226347" name="AutoShape 43"/>
            <p:cNvSpPr>
              <a:spLocks noChangeArrowheads="1"/>
            </p:cNvSpPr>
            <p:nvPr/>
          </p:nvSpPr>
          <p:spPr bwMode="auto">
            <a:xfrm>
              <a:off x="2169" y="2040"/>
              <a:ext cx="249" cy="145"/>
            </a:xfrm>
            <a:prstGeom prst="leftArrow">
              <a:avLst>
                <a:gd name="adj1" fmla="val 50000"/>
                <a:gd name="adj2" fmla="val 42931"/>
              </a:avLst>
            </a:prstGeom>
            <a:solidFill>
              <a:srgbClr val="0033CC"/>
            </a:solidFill>
            <a:ln w="9525">
              <a:solidFill>
                <a:srgbClr val="C00000"/>
              </a:solidFill>
              <a:miter lim="800000"/>
              <a:headEnd/>
              <a:tailEnd/>
            </a:ln>
            <a:effectLst/>
          </p:spPr>
          <p:txBody>
            <a:bodyPr wrap="none" anchor="ctr"/>
            <a:lstStyle/>
            <a:p>
              <a:endParaRPr lang="en-US" dirty="0"/>
            </a:p>
          </p:txBody>
        </p:sp>
        <p:sp>
          <p:nvSpPr>
            <p:cNvPr id="226348" name="AutoShape 44"/>
            <p:cNvSpPr>
              <a:spLocks noChangeArrowheads="1"/>
            </p:cNvSpPr>
            <p:nvPr/>
          </p:nvSpPr>
          <p:spPr bwMode="auto">
            <a:xfrm>
              <a:off x="2153" y="2890"/>
              <a:ext cx="249" cy="145"/>
            </a:xfrm>
            <a:prstGeom prst="leftArrow">
              <a:avLst>
                <a:gd name="adj1" fmla="val 50000"/>
                <a:gd name="adj2" fmla="val 42931"/>
              </a:avLst>
            </a:prstGeom>
            <a:solidFill>
              <a:srgbClr val="0033CC"/>
            </a:solidFill>
            <a:ln w="9525">
              <a:solidFill>
                <a:srgbClr val="C00000"/>
              </a:solidFill>
              <a:miter lim="800000"/>
              <a:headEnd/>
              <a:tailEnd/>
            </a:ln>
            <a:effectLst/>
          </p:spPr>
          <p:txBody>
            <a:bodyPr wrap="none" anchor="ctr"/>
            <a:lstStyle/>
            <a:p>
              <a:endParaRPr lang="en-US" dirty="0"/>
            </a:p>
          </p:txBody>
        </p:sp>
      </p:grpSp>
      <p:sp>
        <p:nvSpPr>
          <p:cNvPr id="226349" name="Text Box 45"/>
          <p:cNvSpPr txBox="1">
            <a:spLocks noChangeArrowheads="1"/>
          </p:cNvSpPr>
          <p:nvPr/>
        </p:nvSpPr>
        <p:spPr bwMode="auto">
          <a:xfrm>
            <a:off x="582429" y="5148263"/>
            <a:ext cx="8073891" cy="1200329"/>
          </a:xfrm>
          <a:prstGeom prst="rect">
            <a:avLst/>
          </a:prstGeom>
          <a:noFill/>
          <a:ln w="9525">
            <a:noFill/>
            <a:miter lim="800000"/>
            <a:headEnd/>
            <a:tailEnd/>
          </a:ln>
          <a:effectLst/>
        </p:spPr>
        <p:txBody>
          <a:bodyPr wrap="square">
            <a:spAutoFit/>
          </a:bodyPr>
          <a:lstStyle/>
          <a:p>
            <a:pPr marL="403225" indent="-236538">
              <a:lnSpc>
                <a:spcPct val="120000"/>
              </a:lnSpc>
              <a:tabLst>
                <a:tab pos="166688" algn="l"/>
              </a:tabLst>
            </a:pPr>
            <a:r>
              <a:rPr lang="en-US" sz="2000" b="1" dirty="0" smtClean="0">
                <a:solidFill>
                  <a:srgbClr val="0033CC"/>
                </a:solidFill>
                <a:latin typeface="Tahoma" pitchFamily="34" charset="0"/>
              </a:rPr>
              <a:t>To image the subsurface, we use many shots (explosions)</a:t>
            </a:r>
          </a:p>
          <a:p>
            <a:pPr marL="403225" indent="-236538">
              <a:lnSpc>
                <a:spcPct val="120000"/>
              </a:lnSpc>
              <a:tabLst>
                <a:tab pos="166688" algn="l"/>
              </a:tabLst>
            </a:pPr>
            <a:r>
              <a:rPr lang="en-US" sz="2000" b="1" dirty="0" smtClean="0">
                <a:solidFill>
                  <a:srgbClr val="0033CC"/>
                </a:solidFill>
                <a:latin typeface="Tahoma" pitchFamily="34" charset="0"/>
              </a:rPr>
              <a:t>		and many receivers (listening devices) arranged in lines either on land or offshore</a:t>
            </a:r>
            <a:endParaRPr lang="en-US" sz="2000" b="1" dirty="0">
              <a:solidFill>
                <a:srgbClr val="0033CC"/>
              </a:solidFill>
              <a:latin typeface="Tahoma" pitchFamily="34" charset="0"/>
            </a:endParaRPr>
          </a:p>
        </p:txBody>
      </p:sp>
      <p:sp>
        <p:nvSpPr>
          <p:cNvPr id="226350" name="Text Box 46"/>
          <p:cNvSpPr txBox="1">
            <a:spLocks noChangeArrowheads="1"/>
          </p:cNvSpPr>
          <p:nvPr/>
        </p:nvSpPr>
        <p:spPr bwMode="auto">
          <a:xfrm rot="-16200000">
            <a:off x="194469" y="1685131"/>
            <a:ext cx="746125" cy="366713"/>
          </a:xfrm>
          <a:prstGeom prst="rect">
            <a:avLst/>
          </a:prstGeom>
          <a:noFill/>
          <a:ln w="9525">
            <a:noFill/>
            <a:miter lim="800000"/>
            <a:headEnd/>
            <a:tailEnd/>
          </a:ln>
          <a:effectLst/>
        </p:spPr>
        <p:txBody>
          <a:bodyPr wrap="none">
            <a:spAutoFit/>
          </a:bodyPr>
          <a:lstStyle/>
          <a:p>
            <a:r>
              <a:rPr lang="en-US" sz="1800" b="1" dirty="0">
                <a:latin typeface="Tahoma" pitchFamily="34" charset="0"/>
              </a:rPr>
              <a:t>Time</a:t>
            </a:r>
          </a:p>
        </p:txBody>
      </p:sp>
      <p:sp>
        <p:nvSpPr>
          <p:cNvPr id="226351" name="Line 47"/>
          <p:cNvSpPr>
            <a:spLocks noChangeShapeType="1"/>
          </p:cNvSpPr>
          <p:nvPr/>
        </p:nvSpPr>
        <p:spPr bwMode="auto">
          <a:xfrm>
            <a:off x="530225" y="2232025"/>
            <a:ext cx="0" cy="2027238"/>
          </a:xfrm>
          <a:prstGeom prst="line">
            <a:avLst/>
          </a:prstGeom>
          <a:noFill/>
          <a:ln w="9525">
            <a:solidFill>
              <a:schemeClr val="tx1"/>
            </a:solidFill>
            <a:round/>
            <a:headEnd/>
            <a:tailEnd type="triangle" w="med" len="med"/>
          </a:ln>
          <a:effectLst/>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226349"/>
                                        </p:tgtEl>
                                        <p:attrNameLst>
                                          <p:attrName>style.visibility</p:attrName>
                                        </p:attrNameLst>
                                      </p:cBhvr>
                                      <p:to>
                                        <p:strVal val="visible"/>
                                      </p:to>
                                    </p:set>
                                    <p:anim calcmode="lin" valueType="num">
                                      <p:cBhvr>
                                        <p:cTn id="16" dur="1000" fill="hold"/>
                                        <p:tgtEl>
                                          <p:spTgt spid="226349"/>
                                        </p:tgtEl>
                                        <p:attrNameLst>
                                          <p:attrName>ppt_w</p:attrName>
                                        </p:attrNameLst>
                                      </p:cBhvr>
                                      <p:tavLst>
                                        <p:tav tm="0">
                                          <p:val>
                                            <p:fltVal val="0"/>
                                          </p:val>
                                        </p:tav>
                                        <p:tav tm="100000">
                                          <p:val>
                                            <p:strVal val="#ppt_w"/>
                                          </p:val>
                                        </p:tav>
                                      </p:tavLst>
                                    </p:anim>
                                    <p:anim calcmode="lin" valueType="num">
                                      <p:cBhvr>
                                        <p:cTn id="17" dur="1000" fill="hold"/>
                                        <p:tgtEl>
                                          <p:spTgt spid="226349"/>
                                        </p:tgtEl>
                                        <p:attrNameLst>
                                          <p:attrName>ppt_h</p:attrName>
                                        </p:attrNameLst>
                                      </p:cBhvr>
                                      <p:tavLst>
                                        <p:tav tm="0">
                                          <p:val>
                                            <p:fltVal val="0"/>
                                          </p:val>
                                        </p:tav>
                                        <p:tav tm="100000">
                                          <p:val>
                                            <p:strVal val="#ppt_h"/>
                                          </p:val>
                                        </p:tav>
                                      </p:tavLst>
                                    </p:anim>
                                    <p:anim calcmode="lin" valueType="num">
                                      <p:cBhvr>
                                        <p:cTn id="18" dur="1000" fill="hold"/>
                                        <p:tgtEl>
                                          <p:spTgt spid="226349"/>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2634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4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40" name="Picture 12"/>
          <p:cNvPicPr>
            <a:picLocks noChangeAspect="1" noChangeArrowheads="1"/>
          </p:cNvPicPr>
          <p:nvPr/>
        </p:nvPicPr>
        <p:blipFill>
          <a:blip r:embed="rId3" cstate="print"/>
          <a:srcRect l="8488" t="2661" b="55537"/>
          <a:stretch>
            <a:fillRect/>
          </a:stretch>
        </p:blipFill>
        <p:spPr bwMode="auto">
          <a:xfrm>
            <a:off x="5168900" y="4184650"/>
            <a:ext cx="3421063" cy="2111375"/>
          </a:xfrm>
          <a:prstGeom prst="rect">
            <a:avLst/>
          </a:prstGeom>
          <a:noFill/>
          <a:ln w="9525">
            <a:noFill/>
            <a:miter lim="800000"/>
            <a:headEnd/>
            <a:tailEnd/>
          </a:ln>
          <a:effectLst/>
        </p:spPr>
      </p:pic>
      <p:sp>
        <p:nvSpPr>
          <p:cNvPr id="227330" name="Rectangle 2"/>
          <p:cNvSpPr>
            <a:spLocks noGrp="1" noChangeArrowheads="1"/>
          </p:cNvSpPr>
          <p:nvPr>
            <p:ph type="title"/>
          </p:nvPr>
        </p:nvSpPr>
        <p:spPr/>
        <p:txBody>
          <a:bodyPr/>
          <a:lstStyle/>
          <a:p>
            <a:r>
              <a:rPr lang="en-US" dirty="0"/>
              <a:t>From Raw Data to an Image</a:t>
            </a:r>
          </a:p>
        </p:txBody>
      </p:sp>
      <p:sp>
        <p:nvSpPr>
          <p:cNvPr id="227338" name="Rectangle 10"/>
          <p:cNvSpPr>
            <a:spLocks noChangeArrowheads="1"/>
          </p:cNvSpPr>
          <p:nvPr/>
        </p:nvSpPr>
        <p:spPr bwMode="auto">
          <a:xfrm>
            <a:off x="3495675" y="5611813"/>
            <a:ext cx="1908175" cy="709612"/>
          </a:xfrm>
          <a:prstGeom prst="rect">
            <a:avLst/>
          </a:prstGeom>
          <a:noFill/>
          <a:ln w="9525">
            <a:noFill/>
            <a:miter lim="800000"/>
            <a:headEnd/>
            <a:tailEnd/>
          </a:ln>
          <a:effectLst/>
        </p:spPr>
        <p:txBody>
          <a:bodyPr/>
          <a:lstStyle/>
          <a:p>
            <a:pPr marL="609600" indent="-609600" algn="ctr">
              <a:spcBef>
                <a:spcPct val="20000"/>
              </a:spcBef>
            </a:pPr>
            <a:r>
              <a:rPr lang="en-US" sz="1800" b="1" dirty="0">
                <a:latin typeface="Tahoma" pitchFamily="34" charset="0"/>
              </a:rPr>
              <a:t>Subsurface</a:t>
            </a:r>
          </a:p>
          <a:p>
            <a:pPr marL="609600" indent="-609600" algn="ctr">
              <a:spcBef>
                <a:spcPct val="20000"/>
              </a:spcBef>
            </a:pPr>
            <a:r>
              <a:rPr lang="en-US" sz="1800" b="1" dirty="0">
                <a:latin typeface="Tahoma" pitchFamily="34" charset="0"/>
              </a:rPr>
              <a:t>‘Image’</a:t>
            </a:r>
          </a:p>
        </p:txBody>
      </p:sp>
      <p:sp>
        <p:nvSpPr>
          <p:cNvPr id="227341" name="Rectangle 13"/>
          <p:cNvSpPr>
            <a:spLocks noChangeArrowheads="1"/>
          </p:cNvSpPr>
          <p:nvPr/>
        </p:nvSpPr>
        <p:spPr bwMode="auto">
          <a:xfrm>
            <a:off x="5289550" y="1662113"/>
            <a:ext cx="3040063" cy="930275"/>
          </a:xfrm>
          <a:prstGeom prst="rect">
            <a:avLst/>
          </a:prstGeom>
          <a:solidFill>
            <a:schemeClr val="accent1">
              <a:lumMod val="40000"/>
              <a:lumOff val="60000"/>
            </a:schemeClr>
          </a:solidFill>
          <a:ln w="38100">
            <a:solidFill>
              <a:srgbClr val="FF0000"/>
            </a:solidFill>
            <a:miter lim="800000"/>
            <a:headEnd/>
            <a:tailEnd/>
          </a:ln>
          <a:effectLst/>
        </p:spPr>
        <p:txBody>
          <a:bodyPr/>
          <a:lstStyle/>
          <a:p>
            <a:pPr marL="609600" indent="-609600" algn="ctr">
              <a:spcBef>
                <a:spcPct val="20000"/>
              </a:spcBef>
            </a:pPr>
            <a:r>
              <a:rPr lang="en-US" b="1" dirty="0">
                <a:latin typeface="Tahoma" pitchFamily="34" charset="0"/>
              </a:rPr>
              <a:t>Data Processing</a:t>
            </a:r>
          </a:p>
          <a:p>
            <a:pPr marL="609600" indent="-609600" algn="ctr">
              <a:spcBef>
                <a:spcPct val="20000"/>
              </a:spcBef>
            </a:pPr>
            <a:r>
              <a:rPr lang="en-US" b="1" dirty="0">
                <a:latin typeface="Tahoma" pitchFamily="34" charset="0"/>
              </a:rPr>
              <a:t>Stream</a:t>
            </a:r>
          </a:p>
        </p:txBody>
      </p:sp>
      <p:sp>
        <p:nvSpPr>
          <p:cNvPr id="227342" name="AutoShape 14"/>
          <p:cNvSpPr>
            <a:spLocks noChangeArrowheads="1"/>
          </p:cNvSpPr>
          <p:nvPr/>
        </p:nvSpPr>
        <p:spPr bwMode="auto">
          <a:xfrm rot="-16200000">
            <a:off x="6323013" y="2941638"/>
            <a:ext cx="974725" cy="536575"/>
          </a:xfrm>
          <a:prstGeom prst="rightArrow">
            <a:avLst>
              <a:gd name="adj1" fmla="val 50000"/>
              <a:gd name="adj2" fmla="val 45414"/>
            </a:avLst>
          </a:prstGeom>
          <a:solidFill>
            <a:srgbClr val="0033CC"/>
          </a:solidFill>
          <a:ln w="28575">
            <a:solidFill>
              <a:srgbClr val="C00000"/>
            </a:solidFill>
            <a:miter lim="800000"/>
            <a:headEnd/>
            <a:tailEnd/>
          </a:ln>
          <a:effectLst/>
        </p:spPr>
        <p:txBody>
          <a:bodyPr wrap="none" anchor="ctr"/>
          <a:lstStyle/>
          <a:p>
            <a:endParaRPr lang="en-US" dirty="0"/>
          </a:p>
        </p:txBody>
      </p:sp>
      <p:sp>
        <p:nvSpPr>
          <p:cNvPr id="227343" name="AutoShape 15"/>
          <p:cNvSpPr>
            <a:spLocks noChangeArrowheads="1"/>
          </p:cNvSpPr>
          <p:nvPr/>
        </p:nvSpPr>
        <p:spPr bwMode="auto">
          <a:xfrm rot="-21600000">
            <a:off x="4038600" y="1858963"/>
            <a:ext cx="1073150" cy="536575"/>
          </a:xfrm>
          <a:prstGeom prst="rightArrow">
            <a:avLst>
              <a:gd name="adj1" fmla="val 50000"/>
              <a:gd name="adj2" fmla="val 50000"/>
            </a:avLst>
          </a:prstGeom>
          <a:solidFill>
            <a:srgbClr val="0033CC"/>
          </a:solidFill>
          <a:ln w="28575">
            <a:solidFill>
              <a:srgbClr val="C00000"/>
            </a:solidFill>
            <a:miter lim="800000"/>
            <a:headEnd/>
            <a:tailEnd/>
          </a:ln>
          <a:effectLst/>
        </p:spPr>
        <p:txBody>
          <a:bodyPr wrap="none" anchor="ctr"/>
          <a:lstStyle/>
          <a:p>
            <a:endParaRPr lang="en-US" dirty="0"/>
          </a:p>
        </p:txBody>
      </p:sp>
      <p:sp>
        <p:nvSpPr>
          <p:cNvPr id="227345" name="Rectangle 17"/>
          <p:cNvSpPr>
            <a:spLocks noGrp="1" noChangeArrowheads="1"/>
          </p:cNvSpPr>
          <p:nvPr>
            <p:ph type="body" idx="1"/>
          </p:nvPr>
        </p:nvSpPr>
        <p:spPr>
          <a:xfrm>
            <a:off x="855663" y="5243513"/>
            <a:ext cx="2643187" cy="709612"/>
          </a:xfrm>
          <a:noFill/>
          <a:ln/>
        </p:spPr>
        <p:txBody>
          <a:bodyPr/>
          <a:lstStyle/>
          <a:p>
            <a:pPr marL="609600" indent="-609600" algn="ctr">
              <a:buFontTx/>
              <a:buNone/>
            </a:pPr>
            <a:r>
              <a:rPr lang="en-US" sz="1800" b="1" dirty="0"/>
              <a:t>Field Record</a:t>
            </a:r>
          </a:p>
          <a:p>
            <a:pPr marL="609600" indent="-609600" algn="ctr">
              <a:buFontTx/>
              <a:buNone/>
            </a:pPr>
            <a:r>
              <a:rPr lang="en-US" sz="1800" b="1" dirty="0"/>
              <a:t>(marine)</a:t>
            </a:r>
          </a:p>
        </p:txBody>
      </p:sp>
      <p:pic>
        <p:nvPicPr>
          <p:cNvPr id="227351" name="Picture 23"/>
          <p:cNvPicPr>
            <a:picLocks noChangeAspect="1" noChangeArrowheads="1"/>
          </p:cNvPicPr>
          <p:nvPr/>
        </p:nvPicPr>
        <p:blipFill>
          <a:blip r:embed="rId4" cstate="print"/>
          <a:srcRect t="4080" r="15239" b="37418"/>
          <a:stretch>
            <a:fillRect/>
          </a:stretch>
        </p:blipFill>
        <p:spPr bwMode="auto">
          <a:xfrm>
            <a:off x="457200" y="1281113"/>
            <a:ext cx="3440113" cy="3924300"/>
          </a:xfrm>
          <a:prstGeom prst="rect">
            <a:avLst/>
          </a:prstGeom>
          <a:noFill/>
          <a:ln w="9525">
            <a:noFill/>
            <a:miter lim="800000"/>
            <a:headEnd/>
            <a:tailEnd/>
          </a:ln>
          <a:effectLst/>
        </p:spPr>
      </p:pic>
      <p:sp>
        <p:nvSpPr>
          <p:cNvPr id="227352" name="Text Box 24"/>
          <p:cNvSpPr txBox="1">
            <a:spLocks noChangeArrowheads="1"/>
          </p:cNvSpPr>
          <p:nvPr/>
        </p:nvSpPr>
        <p:spPr bwMode="auto">
          <a:xfrm>
            <a:off x="1793875" y="1463675"/>
            <a:ext cx="1878013" cy="304800"/>
          </a:xfrm>
          <a:prstGeom prst="rect">
            <a:avLst/>
          </a:prstGeom>
          <a:noFill/>
          <a:ln w="9525">
            <a:noFill/>
            <a:miter lim="800000"/>
            <a:headEnd/>
            <a:tailEnd/>
          </a:ln>
          <a:effectLst/>
        </p:spPr>
        <p:txBody>
          <a:bodyPr wrap="none">
            <a:spAutoFit/>
          </a:bodyPr>
          <a:lstStyle/>
          <a:p>
            <a:r>
              <a:rPr lang="en-US" sz="1400" dirty="0">
                <a:solidFill>
                  <a:srgbClr val="FFFF00"/>
                </a:solidFill>
                <a:effectLst>
                  <a:outerShdw blurRad="38100" dist="38100" dir="2700000" algn="tl">
                    <a:srgbClr val="000000"/>
                  </a:outerShdw>
                </a:effectLst>
                <a:latin typeface="Tahoma" pitchFamily="34" charset="0"/>
              </a:rPr>
              <a:t>Data Courtesy of TGS</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r>
              <a:rPr lang="en-US" dirty="0"/>
              <a:t>Gravity &amp; Magnetic Data</a:t>
            </a:r>
          </a:p>
        </p:txBody>
      </p:sp>
      <p:sp>
        <p:nvSpPr>
          <p:cNvPr id="228355" name="Rectangle 3"/>
          <p:cNvSpPr>
            <a:spLocks noGrp="1" noChangeArrowheads="1"/>
          </p:cNvSpPr>
          <p:nvPr>
            <p:ph type="body" idx="1"/>
          </p:nvPr>
        </p:nvSpPr>
        <p:spPr>
          <a:xfrm>
            <a:off x="342900" y="960438"/>
            <a:ext cx="7772400" cy="4114800"/>
          </a:xfrm>
        </p:spPr>
        <p:txBody>
          <a:bodyPr/>
          <a:lstStyle/>
          <a:p>
            <a:pPr>
              <a:lnSpc>
                <a:spcPct val="90000"/>
              </a:lnSpc>
              <a:spcBef>
                <a:spcPts val="1500"/>
              </a:spcBef>
              <a:tabLst>
                <a:tab pos="569913" algn="l"/>
              </a:tabLst>
            </a:pPr>
            <a:r>
              <a:rPr lang="en-US" sz="2400" dirty="0"/>
              <a:t>Instruments measure the local gravity and magnetic </a:t>
            </a:r>
            <a:r>
              <a:rPr lang="en-US" sz="2400" dirty="0" smtClean="0"/>
              <a:t>	fields</a:t>
            </a:r>
            <a:endParaRPr lang="en-US" sz="2400" dirty="0"/>
          </a:p>
          <a:p>
            <a:pPr>
              <a:lnSpc>
                <a:spcPct val="90000"/>
              </a:lnSpc>
              <a:spcBef>
                <a:spcPts val="1500"/>
              </a:spcBef>
              <a:tabLst>
                <a:tab pos="569913" algn="l"/>
              </a:tabLst>
            </a:pPr>
            <a:r>
              <a:rPr lang="en-US" sz="2400" dirty="0"/>
              <a:t>Data are processed to highlight local anomalies </a:t>
            </a:r>
            <a:r>
              <a:rPr lang="en-US" sz="2400" dirty="0" smtClean="0"/>
              <a:t>	(</a:t>
            </a:r>
            <a:r>
              <a:rPr lang="en-US" sz="2400" dirty="0"/>
              <a:t>residual maps)</a:t>
            </a:r>
          </a:p>
          <a:p>
            <a:pPr>
              <a:lnSpc>
                <a:spcPct val="90000"/>
              </a:lnSpc>
              <a:spcBef>
                <a:spcPts val="1500"/>
              </a:spcBef>
              <a:tabLst>
                <a:tab pos="569913" algn="l"/>
              </a:tabLst>
            </a:pPr>
            <a:r>
              <a:rPr lang="en-US" sz="2400" dirty="0"/>
              <a:t>Bodies with anomalous density or magnetic </a:t>
            </a:r>
            <a:r>
              <a:rPr lang="en-US" sz="2400" dirty="0" smtClean="0"/>
              <a:t>	susceptibility </a:t>
            </a:r>
            <a:r>
              <a:rPr lang="en-US" sz="2400" dirty="0"/>
              <a:t>are modeled/interpreted</a:t>
            </a:r>
          </a:p>
        </p:txBody>
      </p:sp>
      <p:grpSp>
        <p:nvGrpSpPr>
          <p:cNvPr id="2" name="Group 24"/>
          <p:cNvGrpSpPr>
            <a:grpSpLocks/>
          </p:cNvGrpSpPr>
          <p:nvPr/>
        </p:nvGrpSpPr>
        <p:grpSpPr bwMode="auto">
          <a:xfrm>
            <a:off x="528638" y="3518948"/>
            <a:ext cx="3892550" cy="2644774"/>
            <a:chOff x="515" y="2266"/>
            <a:chExt cx="2452" cy="1666"/>
          </a:xfrm>
        </p:grpSpPr>
        <p:pic>
          <p:nvPicPr>
            <p:cNvPr id="228373" name="Picture 21" descr="magnet-1"/>
            <p:cNvPicPr>
              <a:picLocks noChangeAspect="1" noChangeArrowheads="1"/>
            </p:cNvPicPr>
            <p:nvPr/>
          </p:nvPicPr>
          <p:blipFill>
            <a:blip r:embed="rId3" cstate="print">
              <a:lum bright="20000" contrast="6000"/>
            </a:blip>
            <a:srcRect l="39334" t="50845" r="4385" b="1993"/>
            <a:stretch>
              <a:fillRect/>
            </a:stretch>
          </p:blipFill>
          <p:spPr bwMode="auto">
            <a:xfrm>
              <a:off x="515" y="2266"/>
              <a:ext cx="2452" cy="1665"/>
            </a:xfrm>
            <a:prstGeom prst="rect">
              <a:avLst/>
            </a:prstGeom>
            <a:noFill/>
          </p:spPr>
        </p:pic>
        <p:sp>
          <p:nvSpPr>
            <p:cNvPr id="228366" name="Text Box 14"/>
            <p:cNvSpPr txBox="1">
              <a:spLocks noChangeArrowheads="1"/>
            </p:cNvSpPr>
            <p:nvPr/>
          </p:nvSpPr>
          <p:spPr bwMode="auto">
            <a:xfrm>
              <a:off x="1705" y="3738"/>
              <a:ext cx="1256" cy="194"/>
            </a:xfrm>
            <a:prstGeom prst="rect">
              <a:avLst/>
            </a:prstGeom>
            <a:solidFill>
              <a:schemeClr val="bg1"/>
            </a:solidFill>
            <a:ln w="9525">
              <a:noFill/>
              <a:miter lim="800000"/>
              <a:headEnd/>
              <a:tailEnd/>
            </a:ln>
            <a:effectLst/>
          </p:spPr>
          <p:txBody>
            <a:bodyPr wrap="none">
              <a:spAutoFit/>
            </a:bodyPr>
            <a:lstStyle/>
            <a:p>
              <a:r>
                <a:rPr lang="en-US" sz="1400" b="1" dirty="0">
                  <a:latin typeface="Arial" charset="0"/>
                </a:rPr>
                <a:t>Bouguer Gravity Map</a:t>
              </a:r>
            </a:p>
          </p:txBody>
        </p:sp>
      </p:grpSp>
      <p:grpSp>
        <p:nvGrpSpPr>
          <p:cNvPr id="3" name="Group 23"/>
          <p:cNvGrpSpPr>
            <a:grpSpLocks/>
          </p:cNvGrpSpPr>
          <p:nvPr/>
        </p:nvGrpSpPr>
        <p:grpSpPr bwMode="auto">
          <a:xfrm>
            <a:off x="4772025" y="3496724"/>
            <a:ext cx="3867150" cy="2665412"/>
            <a:chOff x="3188" y="2252"/>
            <a:chExt cx="2436" cy="1679"/>
          </a:xfrm>
        </p:grpSpPr>
        <p:pic>
          <p:nvPicPr>
            <p:cNvPr id="228374" name="Picture 22" descr="grav-1"/>
            <p:cNvPicPr>
              <a:picLocks noChangeAspect="1" noChangeArrowheads="1"/>
            </p:cNvPicPr>
            <p:nvPr/>
          </p:nvPicPr>
          <p:blipFill>
            <a:blip r:embed="rId4" cstate="print">
              <a:lum bright="8000"/>
            </a:blip>
            <a:srcRect l="42847" t="49762" r="1160" b="2603"/>
            <a:stretch>
              <a:fillRect/>
            </a:stretch>
          </p:blipFill>
          <p:spPr bwMode="auto">
            <a:xfrm>
              <a:off x="3188" y="2252"/>
              <a:ext cx="2436" cy="1679"/>
            </a:xfrm>
            <a:prstGeom prst="rect">
              <a:avLst/>
            </a:prstGeom>
            <a:noFill/>
          </p:spPr>
        </p:pic>
        <p:sp>
          <p:nvSpPr>
            <p:cNvPr id="228367" name="Text Box 15"/>
            <p:cNvSpPr txBox="1">
              <a:spLocks noChangeArrowheads="1"/>
            </p:cNvSpPr>
            <p:nvPr/>
          </p:nvSpPr>
          <p:spPr bwMode="auto">
            <a:xfrm>
              <a:off x="4221" y="3731"/>
              <a:ext cx="1389" cy="194"/>
            </a:xfrm>
            <a:prstGeom prst="rect">
              <a:avLst/>
            </a:prstGeom>
            <a:solidFill>
              <a:schemeClr val="bg1"/>
            </a:solidFill>
            <a:ln w="9525">
              <a:noFill/>
              <a:miter lim="800000"/>
              <a:headEnd/>
              <a:tailEnd/>
            </a:ln>
            <a:effectLst/>
          </p:spPr>
          <p:txBody>
            <a:bodyPr wrap="none">
              <a:spAutoFit/>
            </a:bodyPr>
            <a:lstStyle/>
            <a:p>
              <a:r>
                <a:rPr lang="en-US" sz="1400" b="1" dirty="0">
                  <a:latin typeface="Arial" charset="0"/>
                </a:rPr>
                <a:t>Total Magnetic Intensity</a:t>
              </a:r>
            </a:p>
          </p:txBody>
        </p:sp>
      </p:grpSp>
      <p:sp>
        <p:nvSpPr>
          <p:cNvPr id="10" name="TextBox 1"/>
          <p:cNvSpPr txBox="1">
            <a:spLocks noChangeArrowheads="1"/>
          </p:cNvSpPr>
          <p:nvPr/>
        </p:nvSpPr>
        <p:spPr bwMode="auto">
          <a:xfrm>
            <a:off x="6316663" y="6171406"/>
            <a:ext cx="25266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ahoma" panose="020B0604030504040204" pitchFamily="34" charset="0"/>
              </a:defRPr>
            </a:lvl1pPr>
            <a:lvl2pPr marL="742950" indent="-285750">
              <a:spcBef>
                <a:spcPct val="20000"/>
              </a:spcBef>
              <a:buChar char="–"/>
              <a:defRPr sz="28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a:spcBef>
                <a:spcPct val="0"/>
              </a:spcBef>
              <a:buFontTx/>
              <a:buNone/>
            </a:pPr>
            <a:r>
              <a:rPr lang="en-US" altLang="en-US" sz="1200" dirty="0" smtClean="0">
                <a:latin typeface="Arial" panose="020B0604020202020204" pitchFamily="34" charset="0"/>
              </a:rPr>
              <a:t>       Maps Courtesy </a:t>
            </a:r>
            <a:r>
              <a:rPr lang="en-US" altLang="en-US" sz="1200" dirty="0">
                <a:latin typeface="Arial" panose="020B0604020202020204" pitchFamily="34" charset="0"/>
              </a:rPr>
              <a:t>of ExxonMobil</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6" name="Rectangle 4"/>
          <p:cNvSpPr>
            <a:spLocks noGrp="1" noChangeArrowheads="1"/>
          </p:cNvSpPr>
          <p:nvPr>
            <p:ph type="title"/>
          </p:nvPr>
        </p:nvSpPr>
        <p:spPr/>
        <p:txBody>
          <a:bodyPr/>
          <a:lstStyle/>
          <a:p>
            <a:r>
              <a:rPr lang="en-US" sz="2400" dirty="0" smtClean="0"/>
              <a:t>Back to the Bonanza Basin</a:t>
            </a:r>
            <a:endParaRPr lang="en-US" sz="2400" dirty="0"/>
          </a:p>
        </p:txBody>
      </p:sp>
      <p:sp>
        <p:nvSpPr>
          <p:cNvPr id="202757" name="Text Box 5"/>
          <p:cNvSpPr txBox="1">
            <a:spLocks noChangeArrowheads="1"/>
          </p:cNvSpPr>
          <p:nvPr/>
        </p:nvSpPr>
        <p:spPr bwMode="auto">
          <a:xfrm>
            <a:off x="368300" y="3705698"/>
            <a:ext cx="7727950" cy="2077492"/>
          </a:xfrm>
          <a:prstGeom prst="rect">
            <a:avLst/>
          </a:prstGeom>
          <a:noFill/>
          <a:ln w="9525">
            <a:noFill/>
            <a:miter lim="800000"/>
            <a:headEnd/>
            <a:tailEnd/>
          </a:ln>
          <a:effectLst/>
        </p:spPr>
        <p:txBody>
          <a:bodyPr>
            <a:spAutoFit/>
          </a:bodyPr>
          <a:lstStyle/>
          <a:p>
            <a:pPr>
              <a:lnSpc>
                <a:spcPct val="95000"/>
              </a:lnSpc>
              <a:spcBef>
                <a:spcPct val="30000"/>
              </a:spcBef>
            </a:pPr>
            <a:r>
              <a:rPr lang="en-US" sz="2000" b="1" dirty="0">
                <a:solidFill>
                  <a:srgbClr val="0033CC"/>
                </a:solidFill>
                <a:latin typeface="Verdana" pitchFamily="34" charset="0"/>
              </a:rPr>
              <a:t>Your Task:</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sz="2000" dirty="0" smtClean="0">
                <a:latin typeface="Verdana" pitchFamily="34" charset="0"/>
              </a:rPr>
              <a:t>Use the play element maps to determine:</a:t>
            </a:r>
          </a:p>
          <a:p>
            <a:pPr marL="1147763" lvl="2" indent="-233363">
              <a:lnSpc>
                <a:spcPct val="95000"/>
              </a:lnSpc>
              <a:spcBef>
                <a:spcPct val="30000"/>
              </a:spcBef>
              <a:buFontTx/>
              <a:buChar char="•"/>
            </a:pPr>
            <a:r>
              <a:rPr lang="en-US" sz="2000" dirty="0" smtClean="0">
                <a:latin typeface="Verdana" pitchFamily="34" charset="0"/>
              </a:rPr>
              <a:t>Which </a:t>
            </a:r>
            <a:r>
              <a:rPr lang="en-US" sz="2000" dirty="0">
                <a:latin typeface="Verdana" pitchFamily="34" charset="0"/>
              </a:rPr>
              <a:t>blocks </a:t>
            </a:r>
            <a:r>
              <a:rPr lang="en-US" sz="2000" dirty="0" smtClean="0">
                <a:latin typeface="Verdana" pitchFamily="34" charset="0"/>
              </a:rPr>
              <a:t>have favorable conditions</a:t>
            </a:r>
            <a:endParaRPr lang="en-US" sz="2000" dirty="0">
              <a:latin typeface="Verdana" pitchFamily="34" charset="0"/>
            </a:endParaRPr>
          </a:p>
          <a:p>
            <a:pPr marL="1147763" lvl="2" indent="-233363">
              <a:lnSpc>
                <a:spcPct val="95000"/>
              </a:lnSpc>
              <a:spcBef>
                <a:spcPct val="30000"/>
              </a:spcBef>
              <a:buFontTx/>
              <a:buChar char="•"/>
            </a:pPr>
            <a:r>
              <a:rPr lang="en-US" sz="2000" dirty="0" smtClean="0">
                <a:latin typeface="Verdana" pitchFamily="34" charset="0"/>
              </a:rPr>
              <a:t>Which blocks don’t have much hope</a:t>
            </a:r>
            <a:endParaRPr lang="en-US" sz="2000" dirty="0">
              <a:latin typeface="Verdana" pitchFamily="34" charset="0"/>
            </a:endParaRPr>
          </a:p>
          <a:p>
            <a:pPr marL="1147763" lvl="2" indent="-233363">
              <a:lnSpc>
                <a:spcPct val="95000"/>
              </a:lnSpc>
              <a:spcBef>
                <a:spcPct val="30000"/>
              </a:spcBef>
              <a:buFontTx/>
              <a:buChar char="•"/>
            </a:pPr>
            <a:r>
              <a:rPr lang="en-US" sz="2000" dirty="0" smtClean="0">
                <a:latin typeface="Verdana" pitchFamily="34" charset="0"/>
              </a:rPr>
              <a:t>Which blocks are in the ‘maybe’ category</a:t>
            </a:r>
            <a:endParaRPr lang="en-US" sz="2000" dirty="0">
              <a:latin typeface="Verdana" pitchFamily="34" charset="0"/>
            </a:endParaRPr>
          </a:p>
        </p:txBody>
      </p:sp>
      <p:sp>
        <p:nvSpPr>
          <p:cNvPr id="202759" name="Rectangle 7"/>
          <p:cNvSpPr>
            <a:spLocks noChangeArrowheads="1"/>
          </p:cNvSpPr>
          <p:nvPr/>
        </p:nvSpPr>
        <p:spPr bwMode="auto">
          <a:xfrm>
            <a:off x="5400675" y="1147763"/>
            <a:ext cx="3365500" cy="2460625"/>
          </a:xfrm>
          <a:prstGeom prst="rect">
            <a:avLst/>
          </a:prstGeom>
          <a:solidFill>
            <a:srgbClr val="7DCAFF"/>
          </a:solidFill>
          <a:ln w="9525">
            <a:solidFill>
              <a:schemeClr val="tx1"/>
            </a:solidFill>
            <a:miter lim="800000"/>
            <a:headEnd/>
            <a:tailEnd/>
          </a:ln>
          <a:effectLst/>
        </p:spPr>
        <p:txBody>
          <a:bodyPr wrap="none" anchor="ctr"/>
          <a:lstStyle/>
          <a:p>
            <a:endParaRPr lang="en-US" dirty="0"/>
          </a:p>
        </p:txBody>
      </p:sp>
      <p:sp>
        <p:nvSpPr>
          <p:cNvPr id="202760" name="Freeform 8"/>
          <p:cNvSpPr>
            <a:spLocks/>
          </p:cNvSpPr>
          <p:nvPr/>
        </p:nvSpPr>
        <p:spPr bwMode="auto">
          <a:xfrm>
            <a:off x="5407025" y="2959100"/>
            <a:ext cx="3354388" cy="673100"/>
          </a:xfrm>
          <a:custGeom>
            <a:avLst/>
            <a:gdLst/>
            <a:ahLst/>
            <a:cxnLst>
              <a:cxn ang="0">
                <a:pos x="1771" y="311"/>
              </a:cxn>
              <a:cxn ang="0">
                <a:pos x="1771" y="391"/>
              </a:cxn>
              <a:cxn ang="0">
                <a:pos x="0" y="391"/>
              </a:cxn>
              <a:cxn ang="0">
                <a:pos x="0" y="0"/>
              </a:cxn>
              <a:cxn ang="0">
                <a:pos x="116" y="29"/>
              </a:cxn>
              <a:cxn ang="0">
                <a:pos x="159" y="102"/>
              </a:cxn>
              <a:cxn ang="0">
                <a:pos x="376" y="152"/>
              </a:cxn>
              <a:cxn ang="0">
                <a:pos x="564" y="131"/>
              </a:cxn>
              <a:cxn ang="0">
                <a:pos x="702" y="66"/>
              </a:cxn>
              <a:cxn ang="0">
                <a:pos x="824" y="37"/>
              </a:cxn>
              <a:cxn ang="0">
                <a:pos x="940" y="29"/>
              </a:cxn>
              <a:cxn ang="0">
                <a:pos x="1070" y="29"/>
              </a:cxn>
              <a:cxn ang="0">
                <a:pos x="1186" y="51"/>
              </a:cxn>
              <a:cxn ang="0">
                <a:pos x="1359" y="109"/>
              </a:cxn>
              <a:cxn ang="0">
                <a:pos x="1526" y="174"/>
              </a:cxn>
              <a:cxn ang="0">
                <a:pos x="1692" y="253"/>
              </a:cxn>
            </a:cxnLst>
            <a:rect l="0" t="0" r="r" b="b"/>
            <a:pathLst>
              <a:path w="1771" h="391">
                <a:moveTo>
                  <a:pt x="1771" y="311"/>
                </a:moveTo>
                <a:lnTo>
                  <a:pt x="1771" y="391"/>
                </a:lnTo>
                <a:lnTo>
                  <a:pt x="0" y="391"/>
                </a:lnTo>
                <a:lnTo>
                  <a:pt x="0" y="0"/>
                </a:lnTo>
                <a:lnTo>
                  <a:pt x="116" y="29"/>
                </a:lnTo>
                <a:lnTo>
                  <a:pt x="159" y="102"/>
                </a:lnTo>
                <a:lnTo>
                  <a:pt x="376" y="152"/>
                </a:lnTo>
                <a:lnTo>
                  <a:pt x="564" y="131"/>
                </a:lnTo>
                <a:lnTo>
                  <a:pt x="702" y="66"/>
                </a:lnTo>
                <a:lnTo>
                  <a:pt x="824" y="37"/>
                </a:lnTo>
                <a:lnTo>
                  <a:pt x="940" y="29"/>
                </a:lnTo>
                <a:lnTo>
                  <a:pt x="1070" y="29"/>
                </a:lnTo>
                <a:lnTo>
                  <a:pt x="1186" y="51"/>
                </a:lnTo>
                <a:lnTo>
                  <a:pt x="1359" y="109"/>
                </a:lnTo>
                <a:lnTo>
                  <a:pt x="1526" y="174"/>
                </a:lnTo>
                <a:lnTo>
                  <a:pt x="1692" y="253"/>
                </a:lnTo>
              </a:path>
            </a:pathLst>
          </a:custGeom>
          <a:solidFill>
            <a:srgbClr val="CC9900"/>
          </a:solidFill>
          <a:ln w="9525">
            <a:solidFill>
              <a:schemeClr val="tx1"/>
            </a:solidFill>
            <a:round/>
            <a:headEnd/>
            <a:tailEnd/>
          </a:ln>
          <a:effectLst/>
        </p:spPr>
        <p:txBody>
          <a:bodyPr wrap="none" anchor="ctr"/>
          <a:lstStyle/>
          <a:p>
            <a:endParaRPr lang="en-US" dirty="0"/>
          </a:p>
        </p:txBody>
      </p:sp>
      <p:sp>
        <p:nvSpPr>
          <p:cNvPr id="202761" name="Freeform 9"/>
          <p:cNvSpPr>
            <a:spLocks/>
          </p:cNvSpPr>
          <p:nvPr/>
        </p:nvSpPr>
        <p:spPr bwMode="auto">
          <a:xfrm>
            <a:off x="5545138" y="1349375"/>
            <a:ext cx="3095625" cy="1758950"/>
          </a:xfrm>
          <a:custGeom>
            <a:avLst/>
            <a:gdLst/>
            <a:ahLst/>
            <a:cxnLst>
              <a:cxn ang="0">
                <a:pos x="29" y="0"/>
              </a:cxn>
              <a:cxn ang="0">
                <a:pos x="405" y="79"/>
              </a:cxn>
              <a:cxn ang="0">
                <a:pos x="809" y="94"/>
              </a:cxn>
              <a:cxn ang="0">
                <a:pos x="1207" y="50"/>
              </a:cxn>
              <a:cxn ang="0">
                <a:pos x="1518" y="58"/>
              </a:cxn>
              <a:cxn ang="0">
                <a:pos x="1670" y="79"/>
              </a:cxn>
              <a:cxn ang="0">
                <a:pos x="1670" y="571"/>
              </a:cxn>
              <a:cxn ang="0">
                <a:pos x="1214" y="477"/>
              </a:cxn>
              <a:cxn ang="0">
                <a:pos x="780" y="441"/>
              </a:cxn>
              <a:cxn ang="0">
                <a:pos x="383" y="542"/>
              </a:cxn>
              <a:cxn ang="0">
                <a:pos x="0" y="470"/>
              </a:cxn>
              <a:cxn ang="0">
                <a:pos x="0" y="65"/>
              </a:cxn>
            </a:cxnLst>
            <a:rect l="0" t="0" r="r" b="b"/>
            <a:pathLst>
              <a:path w="1670" h="571">
                <a:moveTo>
                  <a:pt x="29" y="0"/>
                </a:moveTo>
                <a:lnTo>
                  <a:pt x="405" y="79"/>
                </a:lnTo>
                <a:lnTo>
                  <a:pt x="809" y="94"/>
                </a:lnTo>
                <a:lnTo>
                  <a:pt x="1207" y="50"/>
                </a:lnTo>
                <a:lnTo>
                  <a:pt x="1518" y="58"/>
                </a:lnTo>
                <a:lnTo>
                  <a:pt x="1670" y="79"/>
                </a:lnTo>
                <a:lnTo>
                  <a:pt x="1670" y="571"/>
                </a:lnTo>
                <a:lnTo>
                  <a:pt x="1214" y="477"/>
                </a:lnTo>
                <a:lnTo>
                  <a:pt x="780" y="441"/>
                </a:lnTo>
                <a:lnTo>
                  <a:pt x="383" y="542"/>
                </a:lnTo>
                <a:lnTo>
                  <a:pt x="0" y="470"/>
                </a:lnTo>
                <a:lnTo>
                  <a:pt x="0" y="65"/>
                </a:lnTo>
              </a:path>
            </a:pathLst>
          </a:custGeom>
          <a:noFill/>
          <a:ln w="9525">
            <a:solidFill>
              <a:schemeClr val="tx1"/>
            </a:solidFill>
            <a:round/>
            <a:headEnd/>
            <a:tailEnd/>
          </a:ln>
          <a:effectLst/>
        </p:spPr>
        <p:txBody>
          <a:bodyPr wrap="none" anchor="ctr"/>
          <a:lstStyle/>
          <a:p>
            <a:endParaRPr lang="en-US" dirty="0"/>
          </a:p>
        </p:txBody>
      </p:sp>
      <p:sp>
        <p:nvSpPr>
          <p:cNvPr id="202762" name="Line 10"/>
          <p:cNvSpPr>
            <a:spLocks noChangeShapeType="1"/>
          </p:cNvSpPr>
          <p:nvPr/>
        </p:nvSpPr>
        <p:spPr bwMode="auto">
          <a:xfrm>
            <a:off x="6238875" y="1579563"/>
            <a:ext cx="0" cy="1430337"/>
          </a:xfrm>
          <a:prstGeom prst="line">
            <a:avLst/>
          </a:prstGeom>
          <a:noFill/>
          <a:ln w="9525">
            <a:solidFill>
              <a:schemeClr val="tx1"/>
            </a:solidFill>
            <a:round/>
            <a:headEnd/>
            <a:tailEnd/>
          </a:ln>
          <a:effectLst/>
        </p:spPr>
        <p:txBody>
          <a:bodyPr wrap="none" anchor="ctr"/>
          <a:lstStyle/>
          <a:p>
            <a:endParaRPr lang="en-US" dirty="0"/>
          </a:p>
        </p:txBody>
      </p:sp>
      <p:sp>
        <p:nvSpPr>
          <p:cNvPr id="202763" name="Line 11"/>
          <p:cNvSpPr>
            <a:spLocks noChangeShapeType="1"/>
          </p:cNvSpPr>
          <p:nvPr/>
        </p:nvSpPr>
        <p:spPr bwMode="auto">
          <a:xfrm>
            <a:off x="7000875" y="1652588"/>
            <a:ext cx="0" cy="1066800"/>
          </a:xfrm>
          <a:prstGeom prst="line">
            <a:avLst/>
          </a:prstGeom>
          <a:noFill/>
          <a:ln w="9525">
            <a:solidFill>
              <a:schemeClr val="tx1"/>
            </a:solidFill>
            <a:round/>
            <a:headEnd/>
            <a:tailEnd/>
          </a:ln>
          <a:effectLst/>
        </p:spPr>
        <p:txBody>
          <a:bodyPr wrap="none" anchor="ctr"/>
          <a:lstStyle/>
          <a:p>
            <a:endParaRPr lang="en-US" dirty="0"/>
          </a:p>
        </p:txBody>
      </p:sp>
      <p:sp>
        <p:nvSpPr>
          <p:cNvPr id="202764" name="Line 12"/>
          <p:cNvSpPr>
            <a:spLocks noChangeShapeType="1"/>
          </p:cNvSpPr>
          <p:nvPr/>
        </p:nvSpPr>
        <p:spPr bwMode="auto">
          <a:xfrm>
            <a:off x="7780338" y="1514475"/>
            <a:ext cx="0" cy="1328738"/>
          </a:xfrm>
          <a:prstGeom prst="line">
            <a:avLst/>
          </a:prstGeom>
          <a:noFill/>
          <a:ln w="9525">
            <a:solidFill>
              <a:schemeClr val="tx1"/>
            </a:solidFill>
            <a:round/>
            <a:headEnd/>
            <a:tailEnd/>
          </a:ln>
          <a:effectLst/>
        </p:spPr>
        <p:txBody>
          <a:bodyPr wrap="none" anchor="ctr"/>
          <a:lstStyle/>
          <a:p>
            <a:endParaRPr lang="en-US" dirty="0"/>
          </a:p>
        </p:txBody>
      </p:sp>
      <p:sp>
        <p:nvSpPr>
          <p:cNvPr id="202765" name="Line 13"/>
          <p:cNvSpPr>
            <a:spLocks noChangeShapeType="1"/>
          </p:cNvSpPr>
          <p:nvPr/>
        </p:nvSpPr>
        <p:spPr bwMode="auto">
          <a:xfrm flipH="1">
            <a:off x="5546725" y="1335088"/>
            <a:ext cx="3175" cy="214312"/>
          </a:xfrm>
          <a:prstGeom prst="line">
            <a:avLst/>
          </a:prstGeom>
          <a:noFill/>
          <a:ln w="9525">
            <a:solidFill>
              <a:schemeClr val="tx1"/>
            </a:solidFill>
            <a:round/>
            <a:headEnd/>
            <a:tailEnd/>
          </a:ln>
          <a:effectLst/>
        </p:spPr>
        <p:txBody>
          <a:bodyPr wrap="none" anchor="ctr"/>
          <a:lstStyle/>
          <a:p>
            <a:endParaRPr lang="en-US" dirty="0"/>
          </a:p>
        </p:txBody>
      </p:sp>
      <p:sp>
        <p:nvSpPr>
          <p:cNvPr id="202766" name="Freeform 14"/>
          <p:cNvSpPr>
            <a:spLocks/>
          </p:cNvSpPr>
          <p:nvPr/>
        </p:nvSpPr>
        <p:spPr bwMode="auto">
          <a:xfrm>
            <a:off x="5530850" y="2124075"/>
            <a:ext cx="3108325" cy="474663"/>
          </a:xfrm>
          <a:custGeom>
            <a:avLst/>
            <a:gdLst/>
            <a:ahLst/>
            <a:cxnLst>
              <a:cxn ang="0">
                <a:pos x="0" y="0"/>
              </a:cxn>
              <a:cxn ang="0">
                <a:pos x="369" y="130"/>
              </a:cxn>
              <a:cxn ang="0">
                <a:pos x="781" y="44"/>
              </a:cxn>
              <a:cxn ang="0">
                <a:pos x="1186" y="203"/>
              </a:cxn>
              <a:cxn ang="0">
                <a:pos x="1453" y="51"/>
              </a:cxn>
              <a:cxn ang="0">
                <a:pos x="1641" y="58"/>
              </a:cxn>
            </a:cxnLst>
            <a:rect l="0" t="0" r="r" b="b"/>
            <a:pathLst>
              <a:path w="1641" h="203">
                <a:moveTo>
                  <a:pt x="0" y="0"/>
                </a:moveTo>
                <a:lnTo>
                  <a:pt x="369" y="130"/>
                </a:lnTo>
                <a:lnTo>
                  <a:pt x="781" y="44"/>
                </a:lnTo>
                <a:lnTo>
                  <a:pt x="1186" y="203"/>
                </a:lnTo>
                <a:lnTo>
                  <a:pt x="1453" y="51"/>
                </a:lnTo>
                <a:lnTo>
                  <a:pt x="1641" y="58"/>
                </a:lnTo>
              </a:path>
            </a:pathLst>
          </a:custGeom>
          <a:noFill/>
          <a:ln w="9525">
            <a:solidFill>
              <a:schemeClr val="tx1"/>
            </a:solidFill>
            <a:round/>
            <a:headEnd/>
            <a:tailEnd/>
          </a:ln>
          <a:effectLst/>
        </p:spPr>
        <p:txBody>
          <a:bodyPr wrap="none" anchor="ctr"/>
          <a:lstStyle/>
          <a:p>
            <a:endParaRPr lang="en-US" dirty="0"/>
          </a:p>
        </p:txBody>
      </p:sp>
      <p:sp>
        <p:nvSpPr>
          <p:cNvPr id="202767" name="Text Box 15"/>
          <p:cNvSpPr txBox="1">
            <a:spLocks noChangeArrowheads="1"/>
          </p:cNvSpPr>
          <p:nvPr/>
        </p:nvSpPr>
        <p:spPr bwMode="auto">
          <a:xfrm>
            <a:off x="5657850" y="2455863"/>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1</a:t>
            </a:r>
          </a:p>
        </p:txBody>
      </p:sp>
      <p:sp>
        <p:nvSpPr>
          <p:cNvPr id="202768" name="Text Box 16"/>
          <p:cNvSpPr txBox="1">
            <a:spLocks noChangeArrowheads="1"/>
          </p:cNvSpPr>
          <p:nvPr/>
        </p:nvSpPr>
        <p:spPr bwMode="auto">
          <a:xfrm>
            <a:off x="5661025" y="1692275"/>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5</a:t>
            </a:r>
          </a:p>
        </p:txBody>
      </p:sp>
      <p:sp>
        <p:nvSpPr>
          <p:cNvPr id="202769" name="Text Box 17"/>
          <p:cNvSpPr txBox="1">
            <a:spLocks noChangeArrowheads="1"/>
          </p:cNvSpPr>
          <p:nvPr/>
        </p:nvSpPr>
        <p:spPr bwMode="auto">
          <a:xfrm>
            <a:off x="8061325" y="2460625"/>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4</a:t>
            </a:r>
          </a:p>
        </p:txBody>
      </p:sp>
      <p:sp>
        <p:nvSpPr>
          <p:cNvPr id="202770" name="Text Box 18"/>
          <p:cNvSpPr txBox="1">
            <a:spLocks noChangeArrowheads="1"/>
          </p:cNvSpPr>
          <p:nvPr/>
        </p:nvSpPr>
        <p:spPr bwMode="auto">
          <a:xfrm>
            <a:off x="7070725" y="2432050"/>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3</a:t>
            </a:r>
          </a:p>
        </p:txBody>
      </p:sp>
      <p:sp>
        <p:nvSpPr>
          <p:cNvPr id="202771" name="Text Box 19"/>
          <p:cNvSpPr txBox="1">
            <a:spLocks noChangeArrowheads="1"/>
          </p:cNvSpPr>
          <p:nvPr/>
        </p:nvSpPr>
        <p:spPr bwMode="auto">
          <a:xfrm>
            <a:off x="6397625" y="2444750"/>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2</a:t>
            </a:r>
          </a:p>
        </p:txBody>
      </p:sp>
      <p:sp>
        <p:nvSpPr>
          <p:cNvPr id="202772" name="Text Box 20"/>
          <p:cNvSpPr txBox="1">
            <a:spLocks noChangeArrowheads="1"/>
          </p:cNvSpPr>
          <p:nvPr/>
        </p:nvSpPr>
        <p:spPr bwMode="auto">
          <a:xfrm>
            <a:off x="7937500" y="1816100"/>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8</a:t>
            </a:r>
          </a:p>
        </p:txBody>
      </p:sp>
      <p:sp>
        <p:nvSpPr>
          <p:cNvPr id="202773" name="Text Box 21"/>
          <p:cNvSpPr txBox="1">
            <a:spLocks noChangeArrowheads="1"/>
          </p:cNvSpPr>
          <p:nvPr/>
        </p:nvSpPr>
        <p:spPr bwMode="auto">
          <a:xfrm>
            <a:off x="7200900" y="1789113"/>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7</a:t>
            </a:r>
          </a:p>
        </p:txBody>
      </p:sp>
      <p:sp>
        <p:nvSpPr>
          <p:cNvPr id="202774" name="Text Box 22"/>
          <p:cNvSpPr txBox="1">
            <a:spLocks noChangeArrowheads="1"/>
          </p:cNvSpPr>
          <p:nvPr/>
        </p:nvSpPr>
        <p:spPr bwMode="auto">
          <a:xfrm>
            <a:off x="6397625" y="1800225"/>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6</a:t>
            </a:r>
          </a:p>
        </p:txBody>
      </p:sp>
      <p:sp>
        <p:nvSpPr>
          <p:cNvPr id="202775" name="Text Box 23"/>
          <p:cNvSpPr txBox="1">
            <a:spLocks noChangeArrowheads="1"/>
          </p:cNvSpPr>
          <p:nvPr/>
        </p:nvSpPr>
        <p:spPr bwMode="auto">
          <a:xfrm>
            <a:off x="6116638" y="3225800"/>
            <a:ext cx="1749425" cy="365125"/>
          </a:xfrm>
          <a:prstGeom prst="rect">
            <a:avLst/>
          </a:prstGeom>
          <a:noFill/>
          <a:ln w="9525">
            <a:noFill/>
            <a:miter lim="800000"/>
            <a:headEnd/>
            <a:tailEnd/>
          </a:ln>
          <a:effectLst/>
        </p:spPr>
        <p:txBody>
          <a:bodyPr wrap="none">
            <a:spAutoFit/>
          </a:bodyPr>
          <a:lstStyle/>
          <a:p>
            <a:r>
              <a:rPr lang="en-US" sz="1800" b="1" i="1" dirty="0">
                <a:solidFill>
                  <a:srgbClr val="000000"/>
                </a:solidFill>
                <a:latin typeface="Tahoma" pitchFamily="34" charset="0"/>
              </a:rPr>
              <a:t>Somewhereia</a:t>
            </a:r>
          </a:p>
        </p:txBody>
      </p:sp>
      <p:sp>
        <p:nvSpPr>
          <p:cNvPr id="202776" name="Text Box 24"/>
          <p:cNvSpPr txBox="1">
            <a:spLocks noChangeArrowheads="1"/>
          </p:cNvSpPr>
          <p:nvPr/>
        </p:nvSpPr>
        <p:spPr bwMode="auto">
          <a:xfrm>
            <a:off x="6170613" y="1179513"/>
            <a:ext cx="1825625" cy="366712"/>
          </a:xfrm>
          <a:prstGeom prst="rect">
            <a:avLst/>
          </a:prstGeom>
          <a:noFill/>
          <a:ln w="9525">
            <a:noFill/>
            <a:miter lim="800000"/>
            <a:headEnd/>
            <a:tailEnd/>
          </a:ln>
          <a:effectLst/>
        </p:spPr>
        <p:txBody>
          <a:bodyPr wrap="none">
            <a:spAutoFit/>
          </a:bodyPr>
          <a:lstStyle/>
          <a:p>
            <a:r>
              <a:rPr lang="en-US" sz="1800" b="1" dirty="0">
                <a:solidFill>
                  <a:srgbClr val="FF0000"/>
                </a:solidFill>
                <a:latin typeface="Comic Sans MS" pitchFamily="66" charset="0"/>
              </a:rPr>
              <a:t>Bonanza Basin </a:t>
            </a:r>
          </a:p>
        </p:txBody>
      </p:sp>
      <p:sp>
        <p:nvSpPr>
          <p:cNvPr id="202777" name="Line 25"/>
          <p:cNvSpPr>
            <a:spLocks noChangeShapeType="1"/>
          </p:cNvSpPr>
          <p:nvPr/>
        </p:nvSpPr>
        <p:spPr bwMode="auto">
          <a:xfrm rot="16200000" flipH="1">
            <a:off x="5572919" y="1312069"/>
            <a:ext cx="15875" cy="68263"/>
          </a:xfrm>
          <a:prstGeom prst="line">
            <a:avLst/>
          </a:prstGeom>
          <a:noFill/>
          <a:ln w="9525">
            <a:solidFill>
              <a:schemeClr val="tx1"/>
            </a:solidFill>
            <a:round/>
            <a:headEnd/>
            <a:tailEnd/>
          </a:ln>
          <a:effectLst/>
        </p:spPr>
        <p:txBody>
          <a:bodyPr wrap="none" anchor="ctr"/>
          <a:lstStyle/>
          <a:p>
            <a:endParaRPr lang="en-US" dirty="0"/>
          </a:p>
        </p:txBody>
      </p:sp>
      <p:sp>
        <p:nvSpPr>
          <p:cNvPr id="202778" name="Rectangle 26"/>
          <p:cNvSpPr>
            <a:spLocks noChangeArrowheads="1"/>
          </p:cNvSpPr>
          <p:nvPr/>
        </p:nvSpPr>
        <p:spPr bwMode="auto">
          <a:xfrm>
            <a:off x="5411788" y="1138238"/>
            <a:ext cx="3351212" cy="2487612"/>
          </a:xfrm>
          <a:prstGeom prst="rect">
            <a:avLst/>
          </a:prstGeom>
          <a:noFill/>
          <a:ln w="28575">
            <a:solidFill>
              <a:schemeClr val="tx1"/>
            </a:solidFill>
            <a:miter lim="800000"/>
            <a:headEnd/>
            <a:tailEnd/>
          </a:ln>
          <a:effectLst/>
        </p:spPr>
        <p:txBody>
          <a:bodyPr wrap="none" anchor="ctr"/>
          <a:lstStyle/>
          <a:p>
            <a:endParaRPr lang="en-US" dirty="0"/>
          </a:p>
        </p:txBody>
      </p:sp>
      <p:sp>
        <p:nvSpPr>
          <p:cNvPr id="202801" name="Text Box 49"/>
          <p:cNvSpPr txBox="1">
            <a:spLocks noChangeArrowheads="1"/>
          </p:cNvSpPr>
          <p:nvPr/>
        </p:nvSpPr>
        <p:spPr bwMode="auto">
          <a:xfrm>
            <a:off x="368300" y="1090613"/>
            <a:ext cx="5110163" cy="1962076"/>
          </a:xfrm>
          <a:prstGeom prst="rect">
            <a:avLst/>
          </a:prstGeom>
          <a:noFill/>
          <a:ln w="9525">
            <a:noFill/>
            <a:miter lim="800000"/>
            <a:headEnd/>
            <a:tailEnd/>
          </a:ln>
          <a:effectLst/>
        </p:spPr>
        <p:txBody>
          <a:bodyPr>
            <a:spAutoFit/>
          </a:bodyPr>
          <a:lstStyle/>
          <a:p>
            <a:pPr>
              <a:lnSpc>
                <a:spcPct val="95000"/>
              </a:lnSpc>
              <a:spcBef>
                <a:spcPct val="30000"/>
              </a:spcBef>
            </a:pPr>
            <a:r>
              <a:rPr lang="en-US" sz="2000" b="1" dirty="0">
                <a:latin typeface="Verdana" pitchFamily="34" charset="0"/>
              </a:rPr>
              <a:t>Exercise </a:t>
            </a:r>
            <a:r>
              <a:rPr lang="en-US" sz="2000" b="1" dirty="0" smtClean="0">
                <a:latin typeface="Verdana" pitchFamily="34" charset="0"/>
              </a:rPr>
              <a:t>3</a:t>
            </a:r>
            <a:endParaRPr lang="en-US" sz="2000" b="1" dirty="0">
              <a:latin typeface="Verdana" pitchFamily="34" charset="0"/>
            </a:endParaRPr>
          </a:p>
          <a:p>
            <a:pPr>
              <a:lnSpc>
                <a:spcPct val="95000"/>
              </a:lnSpc>
              <a:spcBef>
                <a:spcPct val="30000"/>
              </a:spcBef>
            </a:pPr>
            <a:endParaRPr lang="en-US" sz="1400" b="1" dirty="0">
              <a:latin typeface="Verdana" pitchFamily="34" charset="0"/>
            </a:endParaRPr>
          </a:p>
          <a:p>
            <a:pPr>
              <a:lnSpc>
                <a:spcPct val="95000"/>
              </a:lnSpc>
              <a:spcBef>
                <a:spcPct val="30000"/>
              </a:spcBef>
            </a:pPr>
            <a:r>
              <a:rPr lang="en-US" sz="2000" b="1" dirty="0">
                <a:solidFill>
                  <a:srgbClr val="0033CC"/>
                </a:solidFill>
                <a:latin typeface="Verdana" pitchFamily="34" charset="0"/>
              </a:rPr>
              <a:t>Given:</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sz="2000" dirty="0" smtClean="0">
                <a:latin typeface="Verdana" pitchFamily="34" charset="0"/>
              </a:rPr>
              <a:t>A </a:t>
            </a:r>
            <a:r>
              <a:rPr lang="en-US" sz="2000" dirty="0">
                <a:latin typeface="Verdana" pitchFamily="34" charset="0"/>
              </a:rPr>
              <a:t>set of play element maps</a:t>
            </a:r>
          </a:p>
          <a:p>
            <a:pPr marL="690563" lvl="1" indent="-233363">
              <a:lnSpc>
                <a:spcPct val="95000"/>
              </a:lnSpc>
              <a:spcBef>
                <a:spcPct val="30000"/>
              </a:spcBef>
              <a:buFontTx/>
              <a:buChar char="•"/>
            </a:pPr>
            <a:r>
              <a:rPr lang="en-US" sz="2000" dirty="0">
                <a:latin typeface="Verdana" pitchFamily="34" charset="0"/>
              </a:rPr>
              <a:t>A piece of tracing paper</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2757"/>
                                        </p:tgtEl>
                                        <p:attrNameLst>
                                          <p:attrName>style.visibility</p:attrName>
                                        </p:attrNameLst>
                                      </p:cBhvr>
                                      <p:to>
                                        <p:strVal val="visible"/>
                                      </p:to>
                                    </p:set>
                                    <p:animEffect transition="in" filter="fade">
                                      <p:cBhvr>
                                        <p:cTn id="7" dur="1000"/>
                                        <p:tgtEl>
                                          <p:spTgt spid="202757"/>
                                        </p:tgtEl>
                                      </p:cBhvr>
                                    </p:animEffect>
                                    <p:anim calcmode="lin" valueType="num">
                                      <p:cBhvr>
                                        <p:cTn id="8" dur="1000" fill="hold"/>
                                        <p:tgtEl>
                                          <p:spTgt spid="202757"/>
                                        </p:tgtEl>
                                        <p:attrNameLst>
                                          <p:attrName>ppt_x</p:attrName>
                                        </p:attrNameLst>
                                      </p:cBhvr>
                                      <p:tavLst>
                                        <p:tav tm="0">
                                          <p:val>
                                            <p:strVal val="#ppt_x"/>
                                          </p:val>
                                        </p:tav>
                                        <p:tav tm="100000">
                                          <p:val>
                                            <p:strVal val="#ppt_x"/>
                                          </p:val>
                                        </p:tav>
                                      </p:tavLst>
                                    </p:anim>
                                    <p:anim calcmode="lin" valueType="num">
                                      <p:cBhvr>
                                        <p:cTn id="9" dur="1000" fill="hold"/>
                                        <p:tgtEl>
                                          <p:spTgt spid="2027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dirty="0"/>
              <a:t>Data Types Vary with Scale</a:t>
            </a:r>
          </a:p>
        </p:txBody>
      </p:sp>
      <p:sp>
        <p:nvSpPr>
          <p:cNvPr id="161795" name="Rectangle 3"/>
          <p:cNvSpPr>
            <a:spLocks noGrp="1" noChangeArrowheads="1"/>
          </p:cNvSpPr>
          <p:nvPr>
            <p:ph type="body" idx="1"/>
          </p:nvPr>
        </p:nvSpPr>
        <p:spPr>
          <a:xfrm>
            <a:off x="593725" y="1104900"/>
            <a:ext cx="7772400" cy="4114800"/>
          </a:xfrm>
        </p:spPr>
        <p:txBody>
          <a:bodyPr/>
          <a:lstStyle/>
          <a:p>
            <a:pPr>
              <a:buFontTx/>
              <a:buNone/>
            </a:pPr>
            <a:r>
              <a:rPr lang="en-US" sz="2400" dirty="0"/>
              <a:t>From a </a:t>
            </a:r>
            <a:r>
              <a:rPr lang="en-US" sz="2400" dirty="0" smtClean="0"/>
              <a:t>basin-wide scale </a:t>
            </a:r>
            <a:r>
              <a:rPr lang="en-US" sz="2400" dirty="0"/>
              <a:t>analysis to a field-depletion </a:t>
            </a:r>
            <a:r>
              <a:rPr lang="en-US" sz="2400" dirty="0" smtClean="0"/>
              <a:t>scale study</a:t>
            </a:r>
            <a:r>
              <a:rPr lang="en-US" sz="2400" dirty="0"/>
              <a:t>, we want to integrate </a:t>
            </a:r>
            <a:r>
              <a:rPr lang="en-US" sz="2400" dirty="0" smtClean="0"/>
              <a:t>all available information </a:t>
            </a:r>
            <a:r>
              <a:rPr lang="en-US" sz="2400" dirty="0"/>
              <a:t>from </a:t>
            </a:r>
            <a:r>
              <a:rPr lang="en-US" sz="2400" dirty="0" smtClean="0"/>
              <a:t>as many data sources as possible</a:t>
            </a:r>
          </a:p>
          <a:p>
            <a:pPr>
              <a:buFontTx/>
              <a:buNone/>
            </a:pPr>
            <a:endParaRPr lang="en-US" sz="1600" b="1" dirty="0" smtClean="0"/>
          </a:p>
          <a:p>
            <a:pPr>
              <a:buFontTx/>
              <a:buNone/>
            </a:pPr>
            <a:r>
              <a:rPr lang="en-US" sz="2000" b="1" dirty="0" smtClean="0"/>
              <a:t>    </a:t>
            </a:r>
            <a:r>
              <a:rPr lang="en-US" sz="2000" b="1" dirty="0"/>
              <a:t>Regional Analysis</a:t>
            </a:r>
          </a:p>
          <a:p>
            <a:pPr>
              <a:buFontTx/>
              <a:buNone/>
            </a:pPr>
            <a:endParaRPr lang="en-US" sz="1200" b="1" dirty="0"/>
          </a:p>
          <a:p>
            <a:pPr>
              <a:buFontTx/>
              <a:buNone/>
            </a:pPr>
            <a:r>
              <a:rPr lang="en-US" sz="2000" b="1" dirty="0"/>
              <a:t>        Basin Analysis</a:t>
            </a:r>
          </a:p>
          <a:p>
            <a:pPr>
              <a:buFontTx/>
              <a:buNone/>
            </a:pPr>
            <a:endParaRPr lang="en-US" sz="1200" b="1" dirty="0"/>
          </a:p>
          <a:p>
            <a:pPr>
              <a:buFontTx/>
              <a:buNone/>
            </a:pPr>
            <a:r>
              <a:rPr lang="en-US" sz="2000" b="1" dirty="0"/>
              <a:t>            Block Analysis</a:t>
            </a:r>
          </a:p>
          <a:p>
            <a:pPr>
              <a:buFontTx/>
              <a:buNone/>
            </a:pPr>
            <a:endParaRPr lang="en-US" sz="1200" b="1" dirty="0"/>
          </a:p>
          <a:p>
            <a:pPr>
              <a:buFontTx/>
              <a:buNone/>
            </a:pPr>
            <a:r>
              <a:rPr lang="en-US" sz="2000" b="1" dirty="0"/>
              <a:t>                Prospect Analysis</a:t>
            </a:r>
          </a:p>
          <a:p>
            <a:pPr>
              <a:buFontTx/>
              <a:buNone/>
            </a:pPr>
            <a:endParaRPr lang="en-US" sz="1200" b="1" dirty="0"/>
          </a:p>
          <a:p>
            <a:pPr>
              <a:buFontTx/>
              <a:buNone/>
            </a:pPr>
            <a:r>
              <a:rPr lang="en-US" sz="2000" b="1" dirty="0"/>
              <a:t>                    Field Analysis</a:t>
            </a:r>
          </a:p>
          <a:p>
            <a:pPr>
              <a:buFontTx/>
              <a:buNone/>
            </a:pPr>
            <a:endParaRPr lang="en-US" sz="1200" b="1" dirty="0"/>
          </a:p>
          <a:p>
            <a:pPr>
              <a:buFontTx/>
              <a:buNone/>
            </a:pPr>
            <a:r>
              <a:rPr lang="en-US" sz="2000" b="1" dirty="0"/>
              <a:t>                        Compartment Analysis</a:t>
            </a:r>
          </a:p>
        </p:txBody>
      </p:sp>
      <p:sp>
        <p:nvSpPr>
          <p:cNvPr id="161796" name="Oval 4"/>
          <p:cNvSpPr>
            <a:spLocks noChangeAspect="1" noChangeArrowheads="1"/>
          </p:cNvSpPr>
          <p:nvPr/>
        </p:nvSpPr>
        <p:spPr bwMode="auto">
          <a:xfrm>
            <a:off x="809625" y="2711450"/>
            <a:ext cx="95250" cy="95250"/>
          </a:xfrm>
          <a:prstGeom prst="ellipse">
            <a:avLst/>
          </a:prstGeom>
          <a:solidFill>
            <a:schemeClr val="tx1"/>
          </a:solidFill>
          <a:ln w="9525">
            <a:solidFill>
              <a:schemeClr val="tx1"/>
            </a:solidFill>
            <a:round/>
            <a:headEnd/>
            <a:tailEnd/>
          </a:ln>
          <a:effectLst/>
        </p:spPr>
        <p:txBody>
          <a:bodyPr wrap="none" anchor="ctr"/>
          <a:lstStyle/>
          <a:p>
            <a:endParaRPr lang="en-US" dirty="0"/>
          </a:p>
        </p:txBody>
      </p:sp>
      <p:sp>
        <p:nvSpPr>
          <p:cNvPr id="161797" name="Oval 5"/>
          <p:cNvSpPr>
            <a:spLocks noChangeAspect="1" noChangeArrowheads="1"/>
          </p:cNvSpPr>
          <p:nvPr/>
        </p:nvSpPr>
        <p:spPr bwMode="auto">
          <a:xfrm>
            <a:off x="1706563" y="4457700"/>
            <a:ext cx="95250" cy="95250"/>
          </a:xfrm>
          <a:prstGeom prst="ellipse">
            <a:avLst/>
          </a:prstGeom>
          <a:solidFill>
            <a:schemeClr val="tx1"/>
          </a:solidFill>
          <a:ln w="9525">
            <a:solidFill>
              <a:schemeClr val="tx1"/>
            </a:solidFill>
            <a:round/>
            <a:headEnd/>
            <a:tailEnd/>
          </a:ln>
          <a:effectLst/>
        </p:spPr>
        <p:txBody>
          <a:bodyPr wrap="none" anchor="ctr"/>
          <a:lstStyle/>
          <a:p>
            <a:endParaRPr lang="en-US" dirty="0"/>
          </a:p>
        </p:txBody>
      </p:sp>
      <p:sp>
        <p:nvSpPr>
          <p:cNvPr id="161798" name="Oval 6"/>
          <p:cNvSpPr>
            <a:spLocks noChangeAspect="1" noChangeArrowheads="1"/>
          </p:cNvSpPr>
          <p:nvPr/>
        </p:nvSpPr>
        <p:spPr bwMode="auto">
          <a:xfrm>
            <a:off x="1108075" y="3292475"/>
            <a:ext cx="95250" cy="95250"/>
          </a:xfrm>
          <a:prstGeom prst="ellipse">
            <a:avLst/>
          </a:prstGeom>
          <a:solidFill>
            <a:schemeClr val="tx1"/>
          </a:solidFill>
          <a:ln w="9525">
            <a:solidFill>
              <a:schemeClr val="tx1"/>
            </a:solidFill>
            <a:round/>
            <a:headEnd/>
            <a:tailEnd/>
          </a:ln>
          <a:effectLst/>
        </p:spPr>
        <p:txBody>
          <a:bodyPr wrap="none" anchor="ctr"/>
          <a:lstStyle/>
          <a:p>
            <a:endParaRPr lang="en-US" dirty="0"/>
          </a:p>
        </p:txBody>
      </p:sp>
      <p:sp>
        <p:nvSpPr>
          <p:cNvPr id="161799" name="Oval 7"/>
          <p:cNvSpPr>
            <a:spLocks noChangeAspect="1" noChangeArrowheads="1"/>
          </p:cNvSpPr>
          <p:nvPr/>
        </p:nvSpPr>
        <p:spPr bwMode="auto">
          <a:xfrm>
            <a:off x="1406525" y="3875088"/>
            <a:ext cx="95250" cy="95250"/>
          </a:xfrm>
          <a:prstGeom prst="ellipse">
            <a:avLst/>
          </a:prstGeom>
          <a:solidFill>
            <a:schemeClr val="tx1"/>
          </a:solidFill>
          <a:ln w="9525">
            <a:solidFill>
              <a:schemeClr val="tx1"/>
            </a:solidFill>
            <a:round/>
            <a:headEnd/>
            <a:tailEnd/>
          </a:ln>
          <a:effectLst/>
        </p:spPr>
        <p:txBody>
          <a:bodyPr wrap="none" anchor="ctr"/>
          <a:lstStyle/>
          <a:p>
            <a:endParaRPr lang="en-US" dirty="0"/>
          </a:p>
        </p:txBody>
      </p:sp>
      <p:sp>
        <p:nvSpPr>
          <p:cNvPr id="161800" name="Oval 8"/>
          <p:cNvSpPr>
            <a:spLocks noChangeAspect="1" noChangeArrowheads="1"/>
          </p:cNvSpPr>
          <p:nvPr/>
        </p:nvSpPr>
        <p:spPr bwMode="auto">
          <a:xfrm>
            <a:off x="2005013" y="5040313"/>
            <a:ext cx="95250" cy="95250"/>
          </a:xfrm>
          <a:prstGeom prst="ellipse">
            <a:avLst/>
          </a:prstGeom>
          <a:solidFill>
            <a:schemeClr val="tx1"/>
          </a:solidFill>
          <a:ln w="9525">
            <a:solidFill>
              <a:schemeClr val="tx1"/>
            </a:solidFill>
            <a:round/>
            <a:headEnd/>
            <a:tailEnd/>
          </a:ln>
          <a:effectLst/>
        </p:spPr>
        <p:txBody>
          <a:bodyPr wrap="none" anchor="ctr"/>
          <a:lstStyle/>
          <a:p>
            <a:endParaRPr lang="en-US" dirty="0"/>
          </a:p>
        </p:txBody>
      </p:sp>
      <p:sp>
        <p:nvSpPr>
          <p:cNvPr id="161801" name="Oval 9"/>
          <p:cNvSpPr>
            <a:spLocks noChangeAspect="1" noChangeArrowheads="1"/>
          </p:cNvSpPr>
          <p:nvPr/>
        </p:nvSpPr>
        <p:spPr bwMode="auto">
          <a:xfrm>
            <a:off x="2305050" y="5622925"/>
            <a:ext cx="95250" cy="95250"/>
          </a:xfrm>
          <a:prstGeom prst="ellipse">
            <a:avLst/>
          </a:prstGeom>
          <a:solidFill>
            <a:schemeClr val="tx1"/>
          </a:solidFill>
          <a:ln w="9525">
            <a:solidFill>
              <a:schemeClr val="tx1"/>
            </a:solidFill>
            <a:round/>
            <a:headEnd/>
            <a:tailEnd/>
          </a:ln>
          <a:effectLst/>
        </p:spPr>
        <p:txBody>
          <a:bodyPr wrap="none" anchor="ctr"/>
          <a:lstStyle/>
          <a:p>
            <a:endParaRPr lang="en-US" dirty="0"/>
          </a:p>
        </p:txBody>
      </p:sp>
      <p:sp>
        <p:nvSpPr>
          <p:cNvPr id="161802" name="Text Box 10"/>
          <p:cNvSpPr txBox="1">
            <a:spLocks noChangeArrowheads="1"/>
          </p:cNvSpPr>
          <p:nvPr/>
        </p:nvSpPr>
        <p:spPr bwMode="auto">
          <a:xfrm>
            <a:off x="5145088" y="2533650"/>
            <a:ext cx="1997075" cy="396875"/>
          </a:xfrm>
          <a:prstGeom prst="rect">
            <a:avLst/>
          </a:prstGeom>
          <a:noFill/>
          <a:ln w="9525">
            <a:noFill/>
            <a:miter lim="800000"/>
            <a:headEnd/>
            <a:tailEnd/>
          </a:ln>
          <a:effectLst/>
        </p:spPr>
        <p:txBody>
          <a:bodyPr wrap="none">
            <a:spAutoFit/>
          </a:bodyPr>
          <a:lstStyle/>
          <a:p>
            <a:r>
              <a:rPr lang="en-US" sz="2000" b="1" dirty="0">
                <a:solidFill>
                  <a:srgbClr val="C00000"/>
                </a:solidFill>
                <a:latin typeface="VAGRounded BT" pitchFamily="34" charset="0"/>
              </a:rPr>
              <a:t>Mega-Regional</a:t>
            </a:r>
          </a:p>
        </p:txBody>
      </p:sp>
      <p:sp>
        <p:nvSpPr>
          <p:cNvPr id="161803" name="Text Box 11"/>
          <p:cNvSpPr txBox="1">
            <a:spLocks noChangeArrowheads="1"/>
          </p:cNvSpPr>
          <p:nvPr/>
        </p:nvSpPr>
        <p:spPr bwMode="auto">
          <a:xfrm>
            <a:off x="6337300" y="5429250"/>
            <a:ext cx="1467068" cy="400110"/>
          </a:xfrm>
          <a:prstGeom prst="rect">
            <a:avLst/>
          </a:prstGeom>
          <a:noFill/>
          <a:ln w="9525">
            <a:noFill/>
            <a:miter lim="800000"/>
            <a:headEnd/>
            <a:tailEnd/>
          </a:ln>
          <a:effectLst/>
        </p:spPr>
        <p:txBody>
          <a:bodyPr wrap="none">
            <a:spAutoFit/>
          </a:bodyPr>
          <a:lstStyle/>
          <a:p>
            <a:r>
              <a:rPr lang="en-US" sz="2000" b="1" dirty="0">
                <a:solidFill>
                  <a:srgbClr val="C00000"/>
                </a:solidFill>
                <a:latin typeface="VAGRounded BT" pitchFamily="34" charset="0"/>
              </a:rPr>
              <a:t>Fine-Scale</a:t>
            </a:r>
          </a:p>
        </p:txBody>
      </p:sp>
      <p:sp>
        <p:nvSpPr>
          <p:cNvPr id="161804" name="Line 12"/>
          <p:cNvSpPr>
            <a:spLocks noChangeShapeType="1"/>
          </p:cNvSpPr>
          <p:nvPr/>
        </p:nvSpPr>
        <p:spPr bwMode="auto">
          <a:xfrm>
            <a:off x="5984875" y="2951163"/>
            <a:ext cx="1017588" cy="2325687"/>
          </a:xfrm>
          <a:prstGeom prst="line">
            <a:avLst/>
          </a:prstGeom>
          <a:noFill/>
          <a:ln w="76200">
            <a:solidFill>
              <a:srgbClr val="C00000"/>
            </a:solidFill>
            <a:round/>
            <a:headEnd/>
            <a:tailEnd type="triangle" w="med" len="med"/>
          </a:ln>
          <a:effectLst/>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406"/>
            <a:ext cx="9144000" cy="5604388"/>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WordArt 2"/>
          <p:cNvSpPr>
            <a:spLocks noChangeArrowheads="1" noChangeShapeType="1" noTextEdit="1"/>
          </p:cNvSpPr>
          <p:nvPr/>
        </p:nvSpPr>
        <p:spPr bwMode="auto">
          <a:xfrm>
            <a:off x="1442162" y="2427544"/>
            <a:ext cx="6888163" cy="2119313"/>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r>
              <a:rPr lang="en-US" dirty="0"/>
              <a:t>Mega-Regional Data</a:t>
            </a:r>
          </a:p>
        </p:txBody>
      </p:sp>
      <p:pic>
        <p:nvPicPr>
          <p:cNvPr id="203780" name="Picture 4"/>
          <p:cNvPicPr>
            <a:picLocks noGrp="1" noChangeAspect="1" noChangeArrowheads="1"/>
          </p:cNvPicPr>
          <p:nvPr>
            <p:ph type="body" idx="1"/>
          </p:nvPr>
        </p:nvPicPr>
        <p:blipFill>
          <a:blip r:embed="rId3" cstate="print"/>
          <a:srcRect/>
          <a:stretch>
            <a:fillRect/>
          </a:stretch>
        </p:blipFill>
        <p:spPr>
          <a:xfrm>
            <a:off x="4127500" y="1098550"/>
            <a:ext cx="2009775" cy="2743200"/>
          </a:xfrm>
          <a:noFill/>
          <a:ln w="38100">
            <a:solidFill>
              <a:srgbClr val="FF0000"/>
            </a:solidFill>
          </a:ln>
        </p:spPr>
      </p:pic>
      <p:grpSp>
        <p:nvGrpSpPr>
          <p:cNvPr id="2" name="Group 41"/>
          <p:cNvGrpSpPr>
            <a:grpSpLocks/>
          </p:cNvGrpSpPr>
          <p:nvPr/>
        </p:nvGrpSpPr>
        <p:grpSpPr bwMode="auto">
          <a:xfrm>
            <a:off x="6324600" y="1354138"/>
            <a:ext cx="2422525" cy="223837"/>
            <a:chOff x="3081" y="4162"/>
            <a:chExt cx="1724" cy="158"/>
          </a:xfrm>
        </p:grpSpPr>
        <p:sp>
          <p:nvSpPr>
            <p:cNvPr id="203818" name="Rectangle 42"/>
            <p:cNvSpPr>
              <a:spLocks noChangeAspect="1" noChangeArrowheads="1"/>
            </p:cNvSpPr>
            <p:nvPr/>
          </p:nvSpPr>
          <p:spPr bwMode="auto">
            <a:xfrm>
              <a:off x="3081" y="4162"/>
              <a:ext cx="1724" cy="158"/>
            </a:xfrm>
            <a:prstGeom prst="rect">
              <a:avLst/>
            </a:prstGeom>
            <a:solidFill>
              <a:srgbClr val="FFFFFF"/>
            </a:solidFill>
            <a:ln w="22225">
              <a:solidFill>
                <a:srgbClr val="000000"/>
              </a:solidFill>
              <a:miter lim="800000"/>
              <a:headEnd/>
              <a:tailEnd/>
            </a:ln>
          </p:spPr>
          <p:txBody>
            <a:bodyPr/>
            <a:lstStyle/>
            <a:p>
              <a:endParaRPr lang="en-US" dirty="0"/>
            </a:p>
          </p:txBody>
        </p:sp>
        <p:sp>
          <p:nvSpPr>
            <p:cNvPr id="203819" name="Rectangle 43"/>
            <p:cNvSpPr>
              <a:spLocks noChangeAspect="1" noChangeArrowheads="1"/>
            </p:cNvSpPr>
            <p:nvPr/>
          </p:nvSpPr>
          <p:spPr bwMode="auto">
            <a:xfrm>
              <a:off x="4123" y="4162"/>
              <a:ext cx="673" cy="158"/>
            </a:xfrm>
            <a:prstGeom prst="rect">
              <a:avLst/>
            </a:prstGeom>
            <a:solidFill>
              <a:srgbClr val="FFCC99"/>
            </a:solidFill>
            <a:ln w="22225">
              <a:solidFill>
                <a:srgbClr val="000000"/>
              </a:solidFill>
              <a:miter lim="800000"/>
              <a:headEnd/>
              <a:tailEnd/>
            </a:ln>
          </p:spPr>
          <p:txBody>
            <a:bodyPr/>
            <a:lstStyle/>
            <a:p>
              <a:endParaRPr lang="en-US" dirty="0"/>
            </a:p>
          </p:txBody>
        </p:sp>
      </p:grpSp>
      <p:pic>
        <p:nvPicPr>
          <p:cNvPr id="203820" name="Picture 44"/>
          <p:cNvPicPr preferRelativeResize="0">
            <a:picLocks noChangeAspect="1" noChangeArrowheads="1"/>
          </p:cNvPicPr>
          <p:nvPr/>
        </p:nvPicPr>
        <p:blipFill>
          <a:blip r:embed="rId4" cstate="print"/>
          <a:srcRect t="18561" b="62450"/>
          <a:stretch>
            <a:fillRect/>
          </a:stretch>
        </p:blipFill>
        <p:spPr bwMode="auto">
          <a:xfrm>
            <a:off x="6345238" y="1570038"/>
            <a:ext cx="2411412" cy="985837"/>
          </a:xfrm>
          <a:prstGeom prst="rect">
            <a:avLst/>
          </a:prstGeom>
          <a:noFill/>
          <a:ln w="9525">
            <a:noFill/>
            <a:miter lim="800000"/>
            <a:headEnd/>
            <a:tailEnd/>
          </a:ln>
        </p:spPr>
      </p:pic>
      <p:sp>
        <p:nvSpPr>
          <p:cNvPr id="203821" name="Text Box 45"/>
          <p:cNvSpPr txBox="1">
            <a:spLocks noChangeArrowheads="1"/>
          </p:cNvSpPr>
          <p:nvPr/>
        </p:nvSpPr>
        <p:spPr bwMode="auto">
          <a:xfrm>
            <a:off x="6256338" y="1524000"/>
            <a:ext cx="1398587" cy="244475"/>
          </a:xfrm>
          <a:prstGeom prst="rect">
            <a:avLst/>
          </a:prstGeom>
          <a:noFill/>
          <a:ln w="28575">
            <a:noFill/>
            <a:miter lim="800000"/>
            <a:headEnd/>
            <a:tailEnd type="none" w="sm" len="med"/>
          </a:ln>
          <a:effectLst/>
        </p:spPr>
        <p:txBody>
          <a:bodyPr wrap="none" anchor="ctr">
            <a:spAutoFit/>
          </a:bodyPr>
          <a:lstStyle/>
          <a:p>
            <a:pPr algn="ctr">
              <a:buFontTx/>
              <a:buChar char="•"/>
            </a:pPr>
            <a:r>
              <a:rPr lang="en-US" sz="1000" dirty="0">
                <a:latin typeface="Tahoma" pitchFamily="34" charset="0"/>
              </a:rPr>
              <a:t> Cen. to Maastrictian</a:t>
            </a:r>
          </a:p>
        </p:txBody>
      </p:sp>
      <p:sp>
        <p:nvSpPr>
          <p:cNvPr id="203822" name="Rectangle 46"/>
          <p:cNvSpPr>
            <a:spLocks noChangeAspect="1" noChangeArrowheads="1"/>
          </p:cNvSpPr>
          <p:nvPr/>
        </p:nvSpPr>
        <p:spPr bwMode="auto">
          <a:xfrm>
            <a:off x="7818438" y="1563688"/>
            <a:ext cx="265112" cy="962025"/>
          </a:xfrm>
          <a:prstGeom prst="rect">
            <a:avLst/>
          </a:prstGeom>
          <a:solidFill>
            <a:srgbClr val="FF66FF"/>
          </a:solidFill>
          <a:ln w="22225">
            <a:solidFill>
              <a:srgbClr val="000000"/>
            </a:solidFill>
            <a:miter lim="800000"/>
            <a:headEnd/>
            <a:tailEnd/>
          </a:ln>
        </p:spPr>
        <p:txBody>
          <a:bodyPr/>
          <a:lstStyle/>
          <a:p>
            <a:endParaRPr lang="en-US" dirty="0"/>
          </a:p>
        </p:txBody>
      </p:sp>
      <p:sp>
        <p:nvSpPr>
          <p:cNvPr id="203823" name="Rectangle 47"/>
          <p:cNvSpPr>
            <a:spLocks noChangeArrowheads="1"/>
          </p:cNvSpPr>
          <p:nvPr/>
        </p:nvSpPr>
        <p:spPr bwMode="auto">
          <a:xfrm>
            <a:off x="6437331" y="1374775"/>
            <a:ext cx="981038" cy="138499"/>
          </a:xfrm>
          <a:prstGeom prst="rect">
            <a:avLst/>
          </a:prstGeom>
          <a:noFill/>
          <a:ln w="9525">
            <a:noFill/>
            <a:miter lim="800000"/>
            <a:headEnd/>
            <a:tailEnd/>
          </a:ln>
        </p:spPr>
        <p:txBody>
          <a:bodyPr wrap="none" lIns="0" tIns="0" rIns="0" bIns="0">
            <a:spAutoFit/>
          </a:bodyPr>
          <a:lstStyle/>
          <a:p>
            <a:pPr algn="ctr"/>
            <a:r>
              <a:rPr lang="en-US" sz="900" dirty="0">
                <a:latin typeface="Tahoma" pitchFamily="34" charset="0"/>
              </a:rPr>
              <a:t>• Maast. to Present</a:t>
            </a:r>
          </a:p>
        </p:txBody>
      </p:sp>
      <p:sp>
        <p:nvSpPr>
          <p:cNvPr id="203824" name="Rectangle 48"/>
          <p:cNvSpPr>
            <a:spLocks noChangeAspect="1" noChangeArrowheads="1"/>
          </p:cNvSpPr>
          <p:nvPr/>
        </p:nvSpPr>
        <p:spPr bwMode="auto">
          <a:xfrm>
            <a:off x="6329363" y="1563688"/>
            <a:ext cx="2422525" cy="963612"/>
          </a:xfrm>
          <a:prstGeom prst="rect">
            <a:avLst/>
          </a:prstGeom>
          <a:noFill/>
          <a:ln w="22225">
            <a:solidFill>
              <a:srgbClr val="000000"/>
            </a:solidFill>
            <a:miter lim="800000"/>
            <a:headEnd/>
            <a:tailEnd/>
          </a:ln>
        </p:spPr>
        <p:txBody>
          <a:bodyPr/>
          <a:lstStyle/>
          <a:p>
            <a:endParaRPr lang="en-US" dirty="0"/>
          </a:p>
        </p:txBody>
      </p:sp>
      <p:sp>
        <p:nvSpPr>
          <p:cNvPr id="203825" name="Rectangle 49"/>
          <p:cNvSpPr>
            <a:spLocks noChangeArrowheads="1"/>
          </p:cNvSpPr>
          <p:nvPr/>
        </p:nvSpPr>
        <p:spPr bwMode="auto">
          <a:xfrm>
            <a:off x="7942260" y="1387475"/>
            <a:ext cx="657231" cy="138499"/>
          </a:xfrm>
          <a:prstGeom prst="rect">
            <a:avLst/>
          </a:prstGeom>
          <a:noFill/>
          <a:ln w="9525">
            <a:noFill/>
            <a:miter lim="800000"/>
            <a:headEnd/>
            <a:tailEnd/>
          </a:ln>
        </p:spPr>
        <p:txBody>
          <a:bodyPr wrap="none" lIns="0" tIns="0" rIns="0" bIns="0">
            <a:spAutoFit/>
          </a:bodyPr>
          <a:lstStyle/>
          <a:p>
            <a:pPr algn="ctr"/>
            <a:r>
              <a:rPr lang="en-US" sz="900" i="1" dirty="0">
                <a:latin typeface="Tahoma" pitchFamily="34" charset="0"/>
              </a:rPr>
              <a:t>Open marine</a:t>
            </a:r>
          </a:p>
        </p:txBody>
      </p:sp>
      <p:pic>
        <p:nvPicPr>
          <p:cNvPr id="203826" name="Picture 50"/>
          <p:cNvPicPr>
            <a:picLocks noChangeAspect="1" noChangeArrowheads="1"/>
          </p:cNvPicPr>
          <p:nvPr/>
        </p:nvPicPr>
        <p:blipFill>
          <a:blip r:embed="rId4" cstate="print"/>
          <a:srcRect t="37273"/>
          <a:stretch>
            <a:fillRect/>
          </a:stretch>
        </p:blipFill>
        <p:spPr bwMode="auto">
          <a:xfrm>
            <a:off x="6338888" y="2538413"/>
            <a:ext cx="2422525" cy="3268662"/>
          </a:xfrm>
          <a:prstGeom prst="rect">
            <a:avLst/>
          </a:prstGeom>
          <a:noFill/>
          <a:ln w="9525">
            <a:noFill/>
            <a:miter lim="800000"/>
            <a:headEnd/>
            <a:tailEnd/>
          </a:ln>
        </p:spPr>
      </p:pic>
      <p:sp>
        <p:nvSpPr>
          <p:cNvPr id="203827" name="Rectangle 51"/>
          <p:cNvSpPr>
            <a:spLocks noChangeArrowheads="1"/>
          </p:cNvSpPr>
          <p:nvPr/>
        </p:nvSpPr>
        <p:spPr bwMode="auto">
          <a:xfrm>
            <a:off x="6332538" y="2554288"/>
            <a:ext cx="2427287" cy="3243262"/>
          </a:xfrm>
          <a:prstGeom prst="rect">
            <a:avLst/>
          </a:prstGeom>
          <a:noFill/>
          <a:ln w="22225">
            <a:solidFill>
              <a:srgbClr val="000000"/>
            </a:solidFill>
            <a:miter lim="800000"/>
            <a:headEnd/>
            <a:tailEnd/>
          </a:ln>
        </p:spPr>
        <p:txBody>
          <a:bodyPr/>
          <a:lstStyle/>
          <a:p>
            <a:endParaRPr lang="en-US" dirty="0"/>
          </a:p>
        </p:txBody>
      </p:sp>
      <p:sp>
        <p:nvSpPr>
          <p:cNvPr id="203828" name="Rectangle 52"/>
          <p:cNvSpPr>
            <a:spLocks noChangeArrowheads="1"/>
          </p:cNvSpPr>
          <p:nvPr/>
        </p:nvSpPr>
        <p:spPr bwMode="auto">
          <a:xfrm>
            <a:off x="6330950" y="2562225"/>
            <a:ext cx="2428875" cy="971550"/>
          </a:xfrm>
          <a:prstGeom prst="rect">
            <a:avLst/>
          </a:prstGeom>
          <a:noFill/>
          <a:ln w="22225">
            <a:solidFill>
              <a:srgbClr val="000000"/>
            </a:solidFill>
            <a:miter lim="800000"/>
            <a:headEnd/>
            <a:tailEnd/>
          </a:ln>
        </p:spPr>
        <p:txBody>
          <a:bodyPr/>
          <a:lstStyle/>
          <a:p>
            <a:endParaRPr lang="en-US" dirty="0"/>
          </a:p>
        </p:txBody>
      </p:sp>
      <p:sp>
        <p:nvSpPr>
          <p:cNvPr id="203829" name="Rectangle 53"/>
          <p:cNvSpPr>
            <a:spLocks noChangeArrowheads="1"/>
          </p:cNvSpPr>
          <p:nvPr/>
        </p:nvSpPr>
        <p:spPr bwMode="auto">
          <a:xfrm>
            <a:off x="6329363" y="4532313"/>
            <a:ext cx="2436812" cy="946150"/>
          </a:xfrm>
          <a:prstGeom prst="rect">
            <a:avLst/>
          </a:prstGeom>
          <a:noFill/>
          <a:ln w="22225">
            <a:solidFill>
              <a:srgbClr val="000000"/>
            </a:solidFill>
            <a:miter lim="800000"/>
            <a:headEnd/>
            <a:tailEnd/>
          </a:ln>
        </p:spPr>
        <p:txBody>
          <a:bodyPr/>
          <a:lstStyle/>
          <a:p>
            <a:endParaRPr lang="en-US" dirty="0"/>
          </a:p>
        </p:txBody>
      </p:sp>
      <p:sp>
        <p:nvSpPr>
          <p:cNvPr id="203830" name="Rectangle 54"/>
          <p:cNvSpPr>
            <a:spLocks noChangeArrowheads="1"/>
          </p:cNvSpPr>
          <p:nvPr/>
        </p:nvSpPr>
        <p:spPr bwMode="auto">
          <a:xfrm>
            <a:off x="6330950" y="3565525"/>
            <a:ext cx="2435225" cy="933450"/>
          </a:xfrm>
          <a:prstGeom prst="rect">
            <a:avLst/>
          </a:prstGeom>
          <a:noFill/>
          <a:ln w="22225">
            <a:solidFill>
              <a:srgbClr val="000000"/>
            </a:solidFill>
            <a:miter lim="800000"/>
            <a:headEnd/>
            <a:tailEnd/>
          </a:ln>
        </p:spPr>
        <p:txBody>
          <a:bodyPr/>
          <a:lstStyle/>
          <a:p>
            <a:endParaRPr lang="en-US" dirty="0"/>
          </a:p>
        </p:txBody>
      </p:sp>
      <p:sp>
        <p:nvSpPr>
          <p:cNvPr id="203831" name="Rectangle 55"/>
          <p:cNvSpPr>
            <a:spLocks noChangeArrowheads="1"/>
          </p:cNvSpPr>
          <p:nvPr/>
        </p:nvSpPr>
        <p:spPr bwMode="auto">
          <a:xfrm>
            <a:off x="7813675" y="2562225"/>
            <a:ext cx="282575" cy="969963"/>
          </a:xfrm>
          <a:prstGeom prst="rect">
            <a:avLst/>
          </a:prstGeom>
          <a:solidFill>
            <a:srgbClr val="6699FF"/>
          </a:solidFill>
          <a:ln w="22225">
            <a:solidFill>
              <a:srgbClr val="000000"/>
            </a:solidFill>
            <a:miter lim="800000"/>
            <a:headEnd/>
            <a:tailEnd/>
          </a:ln>
        </p:spPr>
        <p:txBody>
          <a:bodyPr/>
          <a:lstStyle/>
          <a:p>
            <a:endParaRPr lang="en-US" dirty="0"/>
          </a:p>
        </p:txBody>
      </p:sp>
      <p:sp>
        <p:nvSpPr>
          <p:cNvPr id="203832" name="Rectangle 56"/>
          <p:cNvSpPr>
            <a:spLocks noChangeArrowheads="1"/>
          </p:cNvSpPr>
          <p:nvPr/>
        </p:nvSpPr>
        <p:spPr bwMode="auto">
          <a:xfrm>
            <a:off x="7821613" y="3570288"/>
            <a:ext cx="282575" cy="935037"/>
          </a:xfrm>
          <a:prstGeom prst="rect">
            <a:avLst/>
          </a:prstGeom>
          <a:solidFill>
            <a:srgbClr val="FF9999"/>
          </a:solidFill>
          <a:ln w="22225">
            <a:solidFill>
              <a:srgbClr val="000000"/>
            </a:solidFill>
            <a:miter lim="800000"/>
            <a:headEnd/>
            <a:tailEnd/>
          </a:ln>
        </p:spPr>
        <p:txBody>
          <a:bodyPr/>
          <a:lstStyle/>
          <a:p>
            <a:endParaRPr lang="en-US" dirty="0"/>
          </a:p>
        </p:txBody>
      </p:sp>
      <p:sp>
        <p:nvSpPr>
          <p:cNvPr id="203833" name="Text Box 57"/>
          <p:cNvSpPr txBox="1">
            <a:spLocks noChangeArrowheads="1"/>
          </p:cNvSpPr>
          <p:nvPr/>
        </p:nvSpPr>
        <p:spPr bwMode="auto">
          <a:xfrm>
            <a:off x="6323013" y="2551113"/>
            <a:ext cx="1506537" cy="244475"/>
          </a:xfrm>
          <a:prstGeom prst="rect">
            <a:avLst/>
          </a:prstGeom>
          <a:noFill/>
          <a:ln w="28575">
            <a:noFill/>
            <a:miter lim="800000"/>
            <a:headEnd/>
            <a:tailEnd type="none" w="sm" len="med"/>
          </a:ln>
          <a:effectLst/>
        </p:spPr>
        <p:txBody>
          <a:bodyPr wrap="none" anchor="ctr">
            <a:spAutoFit/>
          </a:bodyPr>
          <a:lstStyle/>
          <a:p>
            <a:pPr algn="ctr">
              <a:buFontTx/>
              <a:buChar char="•"/>
            </a:pPr>
            <a:r>
              <a:rPr lang="en-US" sz="1000" dirty="0">
                <a:latin typeface="Tahoma" pitchFamily="34" charset="0"/>
              </a:rPr>
              <a:t> Albian to Cenomanian</a:t>
            </a:r>
          </a:p>
        </p:txBody>
      </p:sp>
      <p:sp>
        <p:nvSpPr>
          <p:cNvPr id="203834" name="Text Box 58"/>
          <p:cNvSpPr txBox="1">
            <a:spLocks noChangeArrowheads="1"/>
          </p:cNvSpPr>
          <p:nvPr/>
        </p:nvSpPr>
        <p:spPr bwMode="auto">
          <a:xfrm>
            <a:off x="6307138" y="3562350"/>
            <a:ext cx="636587" cy="244475"/>
          </a:xfrm>
          <a:prstGeom prst="rect">
            <a:avLst/>
          </a:prstGeom>
          <a:noFill/>
          <a:ln w="28575">
            <a:noFill/>
            <a:miter lim="800000"/>
            <a:headEnd/>
            <a:tailEnd type="none" w="sm" len="med"/>
          </a:ln>
          <a:effectLst/>
        </p:spPr>
        <p:txBody>
          <a:bodyPr wrap="none" anchor="ctr">
            <a:spAutoFit/>
          </a:bodyPr>
          <a:lstStyle/>
          <a:p>
            <a:pPr algn="ctr">
              <a:buFontTx/>
              <a:buChar char="•"/>
            </a:pPr>
            <a:r>
              <a:rPr lang="en-US" sz="1000" dirty="0">
                <a:latin typeface="Tahoma" pitchFamily="34" charset="0"/>
              </a:rPr>
              <a:t> Aptian</a:t>
            </a:r>
          </a:p>
        </p:txBody>
      </p:sp>
      <p:sp>
        <p:nvSpPr>
          <p:cNvPr id="203835" name="Text Box 59"/>
          <p:cNvSpPr txBox="1">
            <a:spLocks noChangeArrowheads="1"/>
          </p:cNvSpPr>
          <p:nvPr/>
        </p:nvSpPr>
        <p:spPr bwMode="auto">
          <a:xfrm>
            <a:off x="6261100" y="4529138"/>
            <a:ext cx="1544638" cy="244475"/>
          </a:xfrm>
          <a:prstGeom prst="rect">
            <a:avLst/>
          </a:prstGeom>
          <a:noFill/>
          <a:ln w="28575">
            <a:noFill/>
            <a:miter lim="800000"/>
            <a:headEnd/>
            <a:tailEnd type="none" w="sm" len="med"/>
          </a:ln>
          <a:effectLst/>
        </p:spPr>
        <p:txBody>
          <a:bodyPr wrap="none" anchor="ctr">
            <a:spAutoFit/>
          </a:bodyPr>
          <a:lstStyle/>
          <a:p>
            <a:pPr algn="ctr">
              <a:buFontTx/>
              <a:buChar char="•"/>
            </a:pPr>
            <a:r>
              <a:rPr lang="en-US" sz="1000" dirty="0">
                <a:latin typeface="Tahoma" pitchFamily="34" charset="0"/>
              </a:rPr>
              <a:t> Late Jurassic to Aptian</a:t>
            </a:r>
          </a:p>
        </p:txBody>
      </p:sp>
      <p:sp>
        <p:nvSpPr>
          <p:cNvPr id="203836" name="Rectangle 60"/>
          <p:cNvSpPr>
            <a:spLocks noChangeArrowheads="1"/>
          </p:cNvSpPr>
          <p:nvPr/>
        </p:nvSpPr>
        <p:spPr bwMode="auto">
          <a:xfrm>
            <a:off x="7813675" y="4535488"/>
            <a:ext cx="282575" cy="495300"/>
          </a:xfrm>
          <a:prstGeom prst="rect">
            <a:avLst/>
          </a:prstGeom>
          <a:solidFill>
            <a:srgbClr val="00CC00"/>
          </a:solidFill>
          <a:ln w="6350">
            <a:noFill/>
            <a:miter lim="800000"/>
            <a:headEnd/>
            <a:tailEnd/>
          </a:ln>
        </p:spPr>
        <p:txBody>
          <a:bodyPr/>
          <a:lstStyle/>
          <a:p>
            <a:endParaRPr lang="en-US" dirty="0"/>
          </a:p>
        </p:txBody>
      </p:sp>
      <p:sp>
        <p:nvSpPr>
          <p:cNvPr id="203837" name="Rectangle 61"/>
          <p:cNvSpPr>
            <a:spLocks noChangeArrowheads="1"/>
          </p:cNvSpPr>
          <p:nvPr/>
        </p:nvSpPr>
        <p:spPr bwMode="auto">
          <a:xfrm>
            <a:off x="7813675" y="5029200"/>
            <a:ext cx="282575" cy="450850"/>
          </a:xfrm>
          <a:prstGeom prst="rect">
            <a:avLst/>
          </a:prstGeom>
          <a:solidFill>
            <a:srgbClr val="FFFF00"/>
          </a:solidFill>
          <a:ln w="6350">
            <a:noFill/>
            <a:miter lim="800000"/>
            <a:headEnd/>
            <a:tailEnd/>
          </a:ln>
        </p:spPr>
        <p:txBody>
          <a:bodyPr/>
          <a:lstStyle/>
          <a:p>
            <a:endParaRPr lang="en-US" dirty="0"/>
          </a:p>
        </p:txBody>
      </p:sp>
      <p:sp>
        <p:nvSpPr>
          <p:cNvPr id="203838" name="Rectangle 62"/>
          <p:cNvSpPr>
            <a:spLocks noChangeArrowheads="1"/>
          </p:cNvSpPr>
          <p:nvPr/>
        </p:nvSpPr>
        <p:spPr bwMode="auto">
          <a:xfrm>
            <a:off x="7813675" y="4532313"/>
            <a:ext cx="282575" cy="942975"/>
          </a:xfrm>
          <a:prstGeom prst="rect">
            <a:avLst/>
          </a:prstGeom>
          <a:noFill/>
          <a:ln w="22225">
            <a:solidFill>
              <a:srgbClr val="000000"/>
            </a:solidFill>
            <a:miter lim="800000"/>
            <a:headEnd/>
            <a:tailEnd/>
          </a:ln>
        </p:spPr>
        <p:txBody>
          <a:bodyPr/>
          <a:lstStyle/>
          <a:p>
            <a:endParaRPr lang="en-US" dirty="0"/>
          </a:p>
        </p:txBody>
      </p:sp>
      <p:sp>
        <p:nvSpPr>
          <p:cNvPr id="203839" name="Text Box 63"/>
          <p:cNvSpPr txBox="1">
            <a:spLocks noChangeArrowheads="1"/>
          </p:cNvSpPr>
          <p:nvPr/>
        </p:nvSpPr>
        <p:spPr bwMode="auto">
          <a:xfrm>
            <a:off x="7833714" y="3792538"/>
            <a:ext cx="255198" cy="523220"/>
          </a:xfrm>
          <a:prstGeom prst="rect">
            <a:avLst/>
          </a:prstGeom>
          <a:noFill/>
          <a:ln w="28575">
            <a:noFill/>
            <a:miter lim="800000"/>
            <a:headEnd type="none" w="sm" len="med"/>
            <a:tailEnd/>
          </a:ln>
          <a:effectLst/>
        </p:spPr>
        <p:txBody>
          <a:bodyPr wrap="none">
            <a:spAutoFit/>
          </a:bodyPr>
          <a:lstStyle/>
          <a:p>
            <a:pPr algn="ctr"/>
            <a:r>
              <a:rPr lang="en-US" sz="700" dirty="0">
                <a:latin typeface="Helvetica" charset="0"/>
              </a:rPr>
              <a:t>G</a:t>
            </a:r>
          </a:p>
          <a:p>
            <a:pPr algn="ctr"/>
            <a:r>
              <a:rPr lang="en-US" sz="700" dirty="0">
                <a:latin typeface="Helvetica" charset="0"/>
              </a:rPr>
              <a:t>U</a:t>
            </a:r>
          </a:p>
          <a:p>
            <a:pPr algn="ctr"/>
            <a:r>
              <a:rPr lang="en-US" sz="700" dirty="0">
                <a:latin typeface="Helvetica" charset="0"/>
              </a:rPr>
              <a:t>L</a:t>
            </a:r>
          </a:p>
          <a:p>
            <a:pPr algn="ctr"/>
            <a:r>
              <a:rPr lang="en-US" sz="700" dirty="0">
                <a:latin typeface="Helvetica" charset="0"/>
              </a:rPr>
              <a:t>F</a:t>
            </a:r>
          </a:p>
        </p:txBody>
      </p:sp>
      <p:sp>
        <p:nvSpPr>
          <p:cNvPr id="203840" name="Text Box 64"/>
          <p:cNvSpPr txBox="1">
            <a:spLocks noChangeArrowheads="1"/>
          </p:cNvSpPr>
          <p:nvPr/>
        </p:nvSpPr>
        <p:spPr bwMode="auto">
          <a:xfrm>
            <a:off x="7765428" y="2670175"/>
            <a:ext cx="260008" cy="846386"/>
          </a:xfrm>
          <a:prstGeom prst="rect">
            <a:avLst/>
          </a:prstGeom>
          <a:noFill/>
          <a:ln w="28575">
            <a:noFill/>
            <a:miter lim="800000"/>
            <a:headEnd type="none" w="sm" len="med"/>
            <a:tailEnd/>
          </a:ln>
          <a:effectLst/>
        </p:spPr>
        <p:txBody>
          <a:bodyPr wrap="none">
            <a:spAutoFit/>
          </a:bodyPr>
          <a:lstStyle/>
          <a:p>
            <a:pPr algn="ctr"/>
            <a:r>
              <a:rPr lang="en-US" sz="700" dirty="0">
                <a:latin typeface="Helvetica" charset="0"/>
              </a:rPr>
              <a:t>M</a:t>
            </a:r>
          </a:p>
          <a:p>
            <a:pPr algn="ctr"/>
            <a:r>
              <a:rPr lang="en-US" sz="700" dirty="0">
                <a:latin typeface="Helvetica" charset="0"/>
              </a:rPr>
              <a:t>A</a:t>
            </a:r>
          </a:p>
          <a:p>
            <a:pPr algn="ctr"/>
            <a:r>
              <a:rPr lang="en-US" sz="700" dirty="0">
                <a:latin typeface="Helvetica" charset="0"/>
              </a:rPr>
              <a:t>R</a:t>
            </a:r>
          </a:p>
          <a:p>
            <a:pPr algn="ctr"/>
            <a:r>
              <a:rPr lang="en-US" sz="700" dirty="0">
                <a:latin typeface="Helvetica" charset="0"/>
              </a:rPr>
              <a:t>I</a:t>
            </a:r>
          </a:p>
          <a:p>
            <a:pPr algn="ctr"/>
            <a:r>
              <a:rPr lang="en-US" sz="700" dirty="0">
                <a:latin typeface="Helvetica" charset="0"/>
              </a:rPr>
              <a:t>N</a:t>
            </a:r>
          </a:p>
          <a:p>
            <a:pPr algn="ctr"/>
            <a:r>
              <a:rPr lang="en-US" sz="700" dirty="0">
                <a:latin typeface="Helvetica" charset="0"/>
              </a:rPr>
              <a:t>E</a:t>
            </a:r>
          </a:p>
          <a:p>
            <a:pPr algn="ctr"/>
            <a:endParaRPr lang="en-US" sz="700" dirty="0">
              <a:latin typeface="Helvetica" charset="0"/>
            </a:endParaRPr>
          </a:p>
        </p:txBody>
      </p:sp>
      <p:sp>
        <p:nvSpPr>
          <p:cNvPr id="203841" name="Text Box 65"/>
          <p:cNvSpPr txBox="1">
            <a:spLocks noChangeArrowheads="1"/>
          </p:cNvSpPr>
          <p:nvPr/>
        </p:nvSpPr>
        <p:spPr bwMode="auto">
          <a:xfrm>
            <a:off x="7892451" y="2525713"/>
            <a:ext cx="255198" cy="1169551"/>
          </a:xfrm>
          <a:prstGeom prst="rect">
            <a:avLst/>
          </a:prstGeom>
          <a:noFill/>
          <a:ln w="28575">
            <a:noFill/>
            <a:miter lim="800000"/>
            <a:headEnd type="none" w="sm" len="med"/>
            <a:tailEnd/>
          </a:ln>
          <a:effectLst/>
        </p:spPr>
        <p:txBody>
          <a:bodyPr wrap="none">
            <a:spAutoFit/>
          </a:bodyPr>
          <a:lstStyle/>
          <a:p>
            <a:pPr algn="ctr"/>
            <a:r>
              <a:rPr lang="en-US" sz="700" dirty="0">
                <a:latin typeface="Helvetica" charset="0"/>
              </a:rPr>
              <a:t>C</a:t>
            </a:r>
          </a:p>
          <a:p>
            <a:pPr algn="ctr"/>
            <a:r>
              <a:rPr lang="en-US" sz="700" dirty="0">
                <a:latin typeface="Helvetica" charset="0"/>
              </a:rPr>
              <a:t>A</a:t>
            </a:r>
          </a:p>
          <a:p>
            <a:pPr algn="ctr"/>
            <a:r>
              <a:rPr lang="en-US" sz="700" dirty="0">
                <a:latin typeface="Helvetica" charset="0"/>
              </a:rPr>
              <a:t>R</a:t>
            </a:r>
          </a:p>
          <a:p>
            <a:pPr algn="ctr"/>
            <a:r>
              <a:rPr lang="en-US" sz="700" dirty="0">
                <a:latin typeface="Helvetica" charset="0"/>
              </a:rPr>
              <a:t>B</a:t>
            </a:r>
          </a:p>
          <a:p>
            <a:pPr algn="ctr"/>
            <a:r>
              <a:rPr lang="en-US" sz="700" dirty="0">
                <a:latin typeface="Helvetica" charset="0"/>
              </a:rPr>
              <a:t>O</a:t>
            </a:r>
          </a:p>
          <a:p>
            <a:pPr algn="ctr"/>
            <a:r>
              <a:rPr lang="en-US" sz="700" dirty="0">
                <a:latin typeface="Helvetica" charset="0"/>
              </a:rPr>
              <a:t>N</a:t>
            </a:r>
          </a:p>
          <a:p>
            <a:pPr algn="ctr"/>
            <a:r>
              <a:rPr lang="en-US" sz="700" dirty="0">
                <a:latin typeface="Helvetica" charset="0"/>
              </a:rPr>
              <a:t>A</a:t>
            </a:r>
          </a:p>
          <a:p>
            <a:pPr algn="ctr"/>
            <a:r>
              <a:rPr lang="en-US" sz="700" dirty="0">
                <a:latin typeface="Helvetica" charset="0"/>
              </a:rPr>
              <a:t>T</a:t>
            </a:r>
          </a:p>
          <a:p>
            <a:pPr algn="ctr"/>
            <a:r>
              <a:rPr lang="en-US" sz="700" dirty="0">
                <a:latin typeface="Helvetica" charset="0"/>
              </a:rPr>
              <a:t>E</a:t>
            </a:r>
          </a:p>
          <a:p>
            <a:pPr algn="ctr"/>
            <a:endParaRPr lang="en-US" sz="700" dirty="0">
              <a:latin typeface="Helvetica" charset="0"/>
            </a:endParaRPr>
          </a:p>
        </p:txBody>
      </p:sp>
      <p:sp>
        <p:nvSpPr>
          <p:cNvPr id="203842" name="Text Box 66"/>
          <p:cNvSpPr txBox="1">
            <a:spLocks noChangeArrowheads="1"/>
          </p:cNvSpPr>
          <p:nvPr/>
        </p:nvSpPr>
        <p:spPr bwMode="auto">
          <a:xfrm>
            <a:off x="7782097" y="1568450"/>
            <a:ext cx="260008" cy="846386"/>
          </a:xfrm>
          <a:prstGeom prst="rect">
            <a:avLst/>
          </a:prstGeom>
          <a:noFill/>
          <a:ln w="28575">
            <a:noFill/>
            <a:miter lim="800000"/>
            <a:headEnd type="none" w="sm" len="med"/>
            <a:tailEnd/>
          </a:ln>
          <a:effectLst/>
        </p:spPr>
        <p:txBody>
          <a:bodyPr wrap="none">
            <a:spAutoFit/>
          </a:bodyPr>
          <a:lstStyle/>
          <a:p>
            <a:pPr algn="ctr"/>
            <a:r>
              <a:rPr lang="en-US" sz="700" dirty="0">
                <a:latin typeface="Helvetica" charset="0"/>
              </a:rPr>
              <a:t>M</a:t>
            </a:r>
          </a:p>
          <a:p>
            <a:pPr algn="ctr"/>
            <a:r>
              <a:rPr lang="en-US" sz="700" dirty="0">
                <a:latin typeface="Helvetica" charset="0"/>
              </a:rPr>
              <a:t>A</a:t>
            </a:r>
          </a:p>
          <a:p>
            <a:pPr algn="ctr"/>
            <a:r>
              <a:rPr lang="en-US" sz="700" dirty="0">
                <a:latin typeface="Helvetica" charset="0"/>
              </a:rPr>
              <a:t>R</a:t>
            </a:r>
          </a:p>
          <a:p>
            <a:pPr algn="ctr"/>
            <a:r>
              <a:rPr lang="en-US" sz="700" dirty="0">
                <a:latin typeface="Helvetica" charset="0"/>
              </a:rPr>
              <a:t>I</a:t>
            </a:r>
          </a:p>
          <a:p>
            <a:pPr algn="ctr"/>
            <a:r>
              <a:rPr lang="en-US" sz="700" dirty="0">
                <a:latin typeface="Helvetica" charset="0"/>
              </a:rPr>
              <a:t>N</a:t>
            </a:r>
          </a:p>
          <a:p>
            <a:pPr algn="ctr"/>
            <a:r>
              <a:rPr lang="en-US" sz="700" dirty="0">
                <a:latin typeface="Helvetica" charset="0"/>
              </a:rPr>
              <a:t>E</a:t>
            </a:r>
          </a:p>
          <a:p>
            <a:pPr algn="ctr"/>
            <a:endParaRPr lang="en-US" sz="700" dirty="0">
              <a:latin typeface="Helvetica" charset="0"/>
            </a:endParaRPr>
          </a:p>
        </p:txBody>
      </p:sp>
      <p:sp>
        <p:nvSpPr>
          <p:cNvPr id="203843" name="Text Box 67"/>
          <p:cNvSpPr txBox="1">
            <a:spLocks noChangeArrowheads="1"/>
          </p:cNvSpPr>
          <p:nvPr/>
        </p:nvSpPr>
        <p:spPr bwMode="auto">
          <a:xfrm>
            <a:off x="7892451" y="1814513"/>
            <a:ext cx="255198" cy="846386"/>
          </a:xfrm>
          <a:prstGeom prst="rect">
            <a:avLst/>
          </a:prstGeom>
          <a:noFill/>
          <a:ln w="28575">
            <a:noFill/>
            <a:miter lim="800000"/>
            <a:headEnd type="none" w="sm" len="med"/>
            <a:tailEnd/>
          </a:ln>
          <a:effectLst/>
        </p:spPr>
        <p:txBody>
          <a:bodyPr wrap="none">
            <a:spAutoFit/>
          </a:bodyPr>
          <a:lstStyle/>
          <a:p>
            <a:pPr algn="ctr"/>
            <a:r>
              <a:rPr lang="en-US" sz="700" dirty="0">
                <a:latin typeface="Helvetica" charset="0"/>
              </a:rPr>
              <a:t>A</a:t>
            </a:r>
          </a:p>
          <a:p>
            <a:pPr algn="ctr"/>
            <a:r>
              <a:rPr lang="en-US" sz="700" dirty="0">
                <a:latin typeface="Helvetica" charset="0"/>
              </a:rPr>
              <a:t>N</a:t>
            </a:r>
          </a:p>
          <a:p>
            <a:pPr algn="ctr"/>
            <a:r>
              <a:rPr lang="en-US" sz="700" dirty="0">
                <a:latin typeface="Helvetica" charset="0"/>
              </a:rPr>
              <a:t>O</a:t>
            </a:r>
          </a:p>
          <a:p>
            <a:pPr algn="ctr"/>
            <a:r>
              <a:rPr lang="en-US" sz="700" dirty="0">
                <a:latin typeface="Helvetica" charset="0"/>
              </a:rPr>
              <a:t>X</a:t>
            </a:r>
          </a:p>
          <a:p>
            <a:pPr algn="ctr"/>
            <a:r>
              <a:rPr lang="en-US" sz="700" dirty="0">
                <a:latin typeface="Helvetica" charset="0"/>
              </a:rPr>
              <a:t>I</a:t>
            </a:r>
          </a:p>
          <a:p>
            <a:pPr algn="ctr"/>
            <a:r>
              <a:rPr lang="en-US" sz="700" dirty="0">
                <a:latin typeface="Helvetica" charset="0"/>
              </a:rPr>
              <a:t>C</a:t>
            </a:r>
          </a:p>
          <a:p>
            <a:pPr algn="ctr"/>
            <a:endParaRPr lang="en-US" sz="700" dirty="0">
              <a:latin typeface="Helvetica" charset="0"/>
            </a:endParaRPr>
          </a:p>
        </p:txBody>
      </p:sp>
      <p:sp>
        <p:nvSpPr>
          <p:cNvPr id="203844" name="Text Box 68"/>
          <p:cNvSpPr txBox="1">
            <a:spLocks noChangeArrowheads="1"/>
          </p:cNvSpPr>
          <p:nvPr/>
        </p:nvSpPr>
        <p:spPr bwMode="auto">
          <a:xfrm>
            <a:off x="7835255" y="4776788"/>
            <a:ext cx="264816" cy="630942"/>
          </a:xfrm>
          <a:prstGeom prst="rect">
            <a:avLst/>
          </a:prstGeom>
          <a:noFill/>
          <a:ln w="28575">
            <a:noFill/>
            <a:miter lim="800000"/>
            <a:headEnd type="none" w="sm" len="med"/>
            <a:tailEnd/>
          </a:ln>
          <a:effectLst/>
        </p:spPr>
        <p:txBody>
          <a:bodyPr wrap="none">
            <a:spAutoFit/>
          </a:bodyPr>
          <a:lstStyle/>
          <a:p>
            <a:pPr algn="ctr"/>
            <a:r>
              <a:rPr lang="en-US" sz="700" dirty="0">
                <a:latin typeface="Helvetica" charset="0"/>
              </a:rPr>
              <a:t>R</a:t>
            </a:r>
          </a:p>
          <a:p>
            <a:pPr algn="ctr"/>
            <a:r>
              <a:rPr lang="en-US" sz="700" dirty="0">
                <a:latin typeface="Helvetica" charset="0"/>
              </a:rPr>
              <a:t>I</a:t>
            </a:r>
          </a:p>
          <a:p>
            <a:pPr algn="ctr"/>
            <a:r>
              <a:rPr lang="en-US" sz="700" dirty="0">
                <a:latin typeface="Helvetica" charset="0"/>
              </a:rPr>
              <a:t>F</a:t>
            </a:r>
          </a:p>
          <a:p>
            <a:pPr algn="ctr"/>
            <a:r>
              <a:rPr lang="en-US" sz="700" dirty="0">
                <a:latin typeface="Helvetica" charset="0"/>
              </a:rPr>
              <a:t>T </a:t>
            </a:r>
          </a:p>
          <a:p>
            <a:pPr algn="ctr"/>
            <a:endParaRPr lang="en-US" sz="700" dirty="0">
              <a:latin typeface="Helvetica" charset="0"/>
            </a:endParaRPr>
          </a:p>
        </p:txBody>
      </p:sp>
      <p:sp>
        <p:nvSpPr>
          <p:cNvPr id="203845" name="Text Box 69"/>
          <p:cNvSpPr txBox="1">
            <a:spLocks noChangeArrowheads="1"/>
          </p:cNvSpPr>
          <p:nvPr/>
        </p:nvSpPr>
        <p:spPr bwMode="auto">
          <a:xfrm>
            <a:off x="385763" y="1143000"/>
            <a:ext cx="3373039" cy="2890022"/>
          </a:xfrm>
          <a:prstGeom prst="rect">
            <a:avLst/>
          </a:prstGeom>
          <a:noFill/>
          <a:ln w="9525">
            <a:noFill/>
            <a:miter lim="800000"/>
            <a:headEnd/>
            <a:tailEnd/>
          </a:ln>
          <a:effectLst/>
        </p:spPr>
        <p:txBody>
          <a:bodyPr wrap="none">
            <a:spAutoFit/>
          </a:bodyPr>
          <a:lstStyle/>
          <a:p>
            <a:pPr marL="225425" indent="-225425">
              <a:spcBef>
                <a:spcPct val="30000"/>
              </a:spcBef>
              <a:buFontTx/>
              <a:buChar char="•"/>
            </a:pPr>
            <a:r>
              <a:rPr lang="en-US" sz="1800" b="1" dirty="0">
                <a:latin typeface="Verdana" pitchFamily="34" charset="0"/>
              </a:rPr>
              <a:t>Geologic Maps</a:t>
            </a:r>
          </a:p>
          <a:p>
            <a:pPr marL="225425" indent="-225425">
              <a:spcBef>
                <a:spcPct val="30000"/>
              </a:spcBef>
              <a:buFontTx/>
              <a:buChar char="•"/>
            </a:pPr>
            <a:r>
              <a:rPr lang="en-US" sz="1800" b="1" dirty="0">
                <a:latin typeface="Verdana" pitchFamily="34" charset="0"/>
              </a:rPr>
              <a:t>Plate Tectonics</a:t>
            </a:r>
          </a:p>
          <a:p>
            <a:pPr marL="225425" indent="-225425">
              <a:spcBef>
                <a:spcPct val="30000"/>
              </a:spcBef>
              <a:buFontTx/>
              <a:buChar char="•"/>
            </a:pPr>
            <a:r>
              <a:rPr lang="en-US" sz="1800" b="1" dirty="0">
                <a:latin typeface="Verdana" pitchFamily="34" charset="0"/>
              </a:rPr>
              <a:t>Gravity &amp; Magnetics</a:t>
            </a:r>
          </a:p>
          <a:p>
            <a:pPr marL="225425" indent="-225425">
              <a:spcBef>
                <a:spcPct val="30000"/>
              </a:spcBef>
              <a:buFontTx/>
              <a:buChar char="•"/>
            </a:pPr>
            <a:r>
              <a:rPr lang="en-US" sz="1800" b="1" dirty="0">
                <a:latin typeface="Verdana" pitchFamily="34" charset="0"/>
              </a:rPr>
              <a:t>Regional Seismic Lines</a:t>
            </a:r>
          </a:p>
          <a:p>
            <a:pPr marL="225425" indent="-225425">
              <a:spcBef>
                <a:spcPct val="30000"/>
              </a:spcBef>
              <a:buFontTx/>
              <a:buChar char="•"/>
            </a:pPr>
            <a:r>
              <a:rPr lang="en-US" sz="1800" b="1" dirty="0">
                <a:latin typeface="Verdana" pitchFamily="34" charset="0"/>
              </a:rPr>
              <a:t>Tectonic Evolution</a:t>
            </a:r>
          </a:p>
          <a:p>
            <a:pPr marL="225425" indent="-225425">
              <a:spcBef>
                <a:spcPct val="30000"/>
              </a:spcBef>
              <a:buFontTx/>
              <a:buChar char="•"/>
            </a:pPr>
            <a:r>
              <a:rPr lang="en-US" sz="1800" b="1" dirty="0">
                <a:latin typeface="Verdana" pitchFamily="34" charset="0"/>
              </a:rPr>
              <a:t>Stratigraphic Charts</a:t>
            </a:r>
          </a:p>
          <a:p>
            <a:pPr marL="225425" indent="-225425">
              <a:spcBef>
                <a:spcPct val="30000"/>
              </a:spcBef>
              <a:buFontTx/>
              <a:buChar char="•"/>
            </a:pPr>
            <a:r>
              <a:rPr lang="en-US" sz="1800" b="1" dirty="0">
                <a:latin typeface="Verdana" pitchFamily="34" charset="0"/>
              </a:rPr>
              <a:t>Paleogeographic Maps</a:t>
            </a:r>
          </a:p>
          <a:p>
            <a:pPr marL="225425" indent="-225425">
              <a:spcBef>
                <a:spcPct val="30000"/>
              </a:spcBef>
              <a:buFontTx/>
              <a:buChar char="•"/>
            </a:pPr>
            <a:r>
              <a:rPr lang="en-US" sz="1800" b="1" dirty="0">
                <a:latin typeface="Verdana" pitchFamily="34" charset="0"/>
              </a:rPr>
              <a:t>Etc.</a:t>
            </a:r>
          </a:p>
        </p:txBody>
      </p:sp>
      <p:sp>
        <p:nvSpPr>
          <p:cNvPr id="203846" name="Rectangle 70"/>
          <p:cNvSpPr>
            <a:spLocks noChangeArrowheads="1"/>
          </p:cNvSpPr>
          <p:nvPr/>
        </p:nvSpPr>
        <p:spPr bwMode="auto">
          <a:xfrm>
            <a:off x="6316663" y="1362075"/>
            <a:ext cx="2436812" cy="4438650"/>
          </a:xfrm>
          <a:prstGeom prst="rect">
            <a:avLst/>
          </a:prstGeom>
          <a:noFill/>
          <a:ln w="38100">
            <a:solidFill>
              <a:srgbClr val="FF0000"/>
            </a:solidFill>
            <a:miter lim="800000"/>
            <a:headEnd/>
            <a:tailEnd/>
          </a:ln>
          <a:effectLst/>
        </p:spPr>
        <p:txBody>
          <a:bodyPr wrap="none" anchor="ctr"/>
          <a:lstStyle/>
          <a:p>
            <a:endParaRPr lang="en-US" dirty="0"/>
          </a:p>
        </p:txBody>
      </p:sp>
      <p:pic>
        <p:nvPicPr>
          <p:cNvPr id="203848" name="Picture 72"/>
          <p:cNvPicPr>
            <a:picLocks noChangeAspect="1" noChangeArrowheads="1"/>
          </p:cNvPicPr>
          <p:nvPr/>
        </p:nvPicPr>
        <p:blipFill>
          <a:blip r:embed="rId5" cstate="print"/>
          <a:srcRect l="52219" t="16069" r="15796" b="29597"/>
          <a:stretch>
            <a:fillRect/>
          </a:stretch>
        </p:blipFill>
        <p:spPr bwMode="auto">
          <a:xfrm>
            <a:off x="4165600" y="4137025"/>
            <a:ext cx="1922463" cy="2259013"/>
          </a:xfrm>
          <a:prstGeom prst="rect">
            <a:avLst/>
          </a:prstGeom>
          <a:noFill/>
          <a:ln w="38100">
            <a:solidFill>
              <a:srgbClr val="FF0000"/>
            </a:solidFill>
            <a:miter lim="800000"/>
            <a:headEnd/>
            <a:tailEnd/>
          </a:ln>
          <a:effectLst/>
        </p:spPr>
      </p:pic>
      <p:pic>
        <p:nvPicPr>
          <p:cNvPr id="203849" name="Picture 73" descr="OffshoreWestAfricaSeismic_interp"/>
          <p:cNvPicPr>
            <a:picLocks noChangeAspect="1" noChangeArrowheads="1"/>
          </p:cNvPicPr>
          <p:nvPr/>
        </p:nvPicPr>
        <p:blipFill>
          <a:blip r:embed="rId6" cstate="print"/>
          <a:srcRect l="61270" b="46147"/>
          <a:stretch>
            <a:fillRect/>
          </a:stretch>
        </p:blipFill>
        <p:spPr bwMode="auto">
          <a:xfrm>
            <a:off x="628650" y="4349750"/>
            <a:ext cx="2943225" cy="1651000"/>
          </a:xfrm>
          <a:prstGeom prst="rect">
            <a:avLst/>
          </a:prstGeom>
          <a:noFill/>
          <a:ln w="38100">
            <a:solidFill>
              <a:srgbClr val="FF0000"/>
            </a:solidFill>
            <a:miter lim="800000"/>
            <a:headEnd/>
            <a:tailEnd/>
          </a:ln>
        </p:spPr>
      </p:pic>
      <p:sp>
        <p:nvSpPr>
          <p:cNvPr id="203850" name="Text Box 74"/>
          <p:cNvSpPr txBox="1">
            <a:spLocks noChangeArrowheads="1"/>
          </p:cNvSpPr>
          <p:nvPr/>
        </p:nvSpPr>
        <p:spPr bwMode="auto">
          <a:xfrm>
            <a:off x="2044700" y="4065588"/>
            <a:ext cx="1584325" cy="260350"/>
          </a:xfrm>
          <a:prstGeom prst="rect">
            <a:avLst/>
          </a:prstGeom>
          <a:noFill/>
          <a:ln w="9525">
            <a:noFill/>
            <a:miter lim="800000"/>
            <a:headEnd/>
            <a:tailEnd/>
          </a:ln>
          <a:effectLst/>
        </p:spPr>
        <p:txBody>
          <a:bodyPr wrap="none">
            <a:spAutoFit/>
          </a:bodyPr>
          <a:lstStyle/>
          <a:p>
            <a:r>
              <a:rPr lang="en-US" sz="1100" b="1" dirty="0">
                <a:latin typeface="Arial" charset="0"/>
              </a:rPr>
              <a:t>Mitchum et al., 1977b</a:t>
            </a:r>
          </a:p>
        </p:txBody>
      </p:sp>
      <p:sp>
        <p:nvSpPr>
          <p:cNvPr id="203851" name="Text Box 75"/>
          <p:cNvSpPr txBox="1">
            <a:spLocks noChangeArrowheads="1"/>
          </p:cNvSpPr>
          <p:nvPr/>
        </p:nvSpPr>
        <p:spPr bwMode="auto">
          <a:xfrm>
            <a:off x="628650" y="6035675"/>
            <a:ext cx="2730500" cy="336550"/>
          </a:xfrm>
          <a:prstGeom prst="rect">
            <a:avLst/>
          </a:prstGeom>
          <a:noFill/>
          <a:ln w="9525">
            <a:noFill/>
            <a:miter lim="800000"/>
            <a:headEnd/>
            <a:tailEnd/>
          </a:ln>
          <a:effectLst/>
        </p:spPr>
        <p:txBody>
          <a:bodyPr>
            <a:spAutoFit/>
          </a:bodyPr>
          <a:lstStyle/>
          <a:p>
            <a:r>
              <a:rPr lang="en-US" sz="800" b="1" dirty="0">
                <a:latin typeface="Arial" charset="0"/>
                <a:cs typeface="Arial" charset="0"/>
              </a:rPr>
              <a:t>AAPG©</a:t>
            </a:r>
            <a:r>
              <a:rPr lang="en-US" sz="800" b="1" dirty="0">
                <a:latin typeface="Arial" charset="0"/>
              </a:rPr>
              <a:t>1977 reprinted with permission of the AAPG whose permission is required for further use.</a:t>
            </a:r>
          </a:p>
        </p:txBody>
      </p:sp>
      <p:sp>
        <p:nvSpPr>
          <p:cNvPr id="38" name="TextBox 1"/>
          <p:cNvSpPr txBox="1">
            <a:spLocks noChangeArrowheads="1"/>
          </p:cNvSpPr>
          <p:nvPr/>
        </p:nvSpPr>
        <p:spPr bwMode="auto">
          <a:xfrm>
            <a:off x="6316663" y="6171406"/>
            <a:ext cx="27289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ahoma" panose="020B0604030504040204" pitchFamily="34" charset="0"/>
              </a:defRPr>
            </a:lvl1pPr>
            <a:lvl2pPr marL="742950" indent="-285750">
              <a:spcBef>
                <a:spcPct val="20000"/>
              </a:spcBef>
              <a:buChar char="–"/>
              <a:defRPr sz="28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a:spcBef>
                <a:spcPct val="0"/>
              </a:spcBef>
              <a:buFontTx/>
              <a:buNone/>
            </a:pPr>
            <a:r>
              <a:rPr lang="en-US" altLang="en-US" sz="1200" dirty="0">
                <a:latin typeface="Arial" panose="020B0604020202020204" pitchFamily="34" charset="0"/>
              </a:rPr>
              <a:t>Most Images Courtesy of ExxonMobil</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US" dirty="0"/>
              <a:t>Mega-Regional Analysis</a:t>
            </a:r>
          </a:p>
        </p:txBody>
      </p:sp>
      <p:sp>
        <p:nvSpPr>
          <p:cNvPr id="223235" name="Rectangle 3"/>
          <p:cNvSpPr>
            <a:spLocks noGrp="1" noChangeArrowheads="1"/>
          </p:cNvSpPr>
          <p:nvPr>
            <p:ph type="body" idx="1"/>
          </p:nvPr>
        </p:nvSpPr>
        <p:spPr>
          <a:xfrm>
            <a:off x="438610" y="1324180"/>
            <a:ext cx="8036795" cy="4585007"/>
          </a:xfrm>
        </p:spPr>
        <p:txBody>
          <a:bodyPr/>
          <a:lstStyle/>
          <a:p>
            <a:pPr>
              <a:lnSpc>
                <a:spcPct val="90000"/>
              </a:lnSpc>
              <a:spcBef>
                <a:spcPts val="1800"/>
              </a:spcBef>
              <a:buFontTx/>
              <a:buNone/>
            </a:pPr>
            <a:r>
              <a:rPr lang="en-US" sz="2400" b="1" dirty="0"/>
              <a:t>Usually mega-regional </a:t>
            </a:r>
            <a:r>
              <a:rPr lang="en-US" sz="2400" b="1" dirty="0" smtClean="0"/>
              <a:t>analyses are </a:t>
            </a:r>
            <a:r>
              <a:rPr lang="en-US" sz="2400" b="1" dirty="0"/>
              <a:t>performed </a:t>
            </a:r>
            <a:r>
              <a:rPr lang="en-US" sz="2400" b="1" dirty="0" smtClean="0"/>
              <a:t>to:</a:t>
            </a:r>
            <a:endParaRPr lang="en-US" sz="2400" b="1" dirty="0"/>
          </a:p>
          <a:p>
            <a:pPr lvl="1">
              <a:lnSpc>
                <a:spcPct val="90000"/>
              </a:lnSpc>
              <a:spcBef>
                <a:spcPts val="1800"/>
              </a:spcBef>
            </a:pPr>
            <a:r>
              <a:rPr lang="en-US" sz="2000" dirty="0"/>
              <a:t>Decide which basins hold </a:t>
            </a:r>
            <a:r>
              <a:rPr lang="en-US" sz="2000" dirty="0" smtClean="0"/>
              <a:t>the highest potential for discovery &amp; production of oil or natural gas</a:t>
            </a:r>
            <a:endParaRPr lang="en-US" sz="2000" dirty="0"/>
          </a:p>
          <a:p>
            <a:pPr lvl="1">
              <a:lnSpc>
                <a:spcPct val="90000"/>
              </a:lnSpc>
              <a:spcBef>
                <a:spcPts val="1800"/>
              </a:spcBef>
            </a:pPr>
            <a:r>
              <a:rPr lang="en-US" sz="2000" dirty="0"/>
              <a:t>Determine how much to bid for </a:t>
            </a:r>
            <a:r>
              <a:rPr lang="en-US" sz="2000" dirty="0" smtClean="0"/>
              <a:t>blocks that are open (or will be open) for lease</a:t>
            </a:r>
            <a:endParaRPr lang="en-US" sz="2000" dirty="0"/>
          </a:p>
          <a:p>
            <a:pPr lvl="1">
              <a:lnSpc>
                <a:spcPct val="90000"/>
              </a:lnSpc>
              <a:spcBef>
                <a:spcPts val="1800"/>
              </a:spcBef>
            </a:pPr>
            <a:r>
              <a:rPr lang="en-US" sz="2000" dirty="0"/>
              <a:t>Provide </a:t>
            </a:r>
            <a:r>
              <a:rPr lang="en-US" sz="2000" dirty="0" smtClean="0"/>
              <a:t>the regional setting of a basin or sub-basin to </a:t>
            </a:r>
            <a:r>
              <a:rPr lang="en-US" sz="2000" dirty="0"/>
              <a:t>help understand the characteristics of </a:t>
            </a:r>
            <a:r>
              <a:rPr lang="en-US" sz="2000" dirty="0" smtClean="0"/>
              <a:t>the region</a:t>
            </a:r>
            <a:endParaRPr lang="en-US" sz="2000" dirty="0"/>
          </a:p>
          <a:p>
            <a:pPr lvl="1">
              <a:lnSpc>
                <a:spcPct val="90000"/>
              </a:lnSpc>
              <a:spcBef>
                <a:spcPts val="1800"/>
              </a:spcBef>
            </a:pPr>
            <a:r>
              <a:rPr lang="en-US" sz="2000" dirty="0"/>
              <a:t>To guide step-out wells, i.e</a:t>
            </a:r>
            <a:r>
              <a:rPr lang="en-US" sz="2000" dirty="0" smtClean="0"/>
              <a:t>. </a:t>
            </a:r>
            <a:r>
              <a:rPr lang="en-US" sz="2000" dirty="0"/>
              <a:t>those that extend beyond a known field in search of a similar HC accumulation</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en-US" dirty="0"/>
              <a:t>Local Data - Surface</a:t>
            </a:r>
          </a:p>
        </p:txBody>
      </p:sp>
      <p:grpSp>
        <p:nvGrpSpPr>
          <p:cNvPr id="2" name="Group 13"/>
          <p:cNvGrpSpPr>
            <a:grpSpLocks/>
          </p:cNvGrpSpPr>
          <p:nvPr/>
        </p:nvGrpSpPr>
        <p:grpSpPr bwMode="auto">
          <a:xfrm>
            <a:off x="6958018" y="1227138"/>
            <a:ext cx="1830388" cy="5175250"/>
            <a:chOff x="5103" y="760"/>
            <a:chExt cx="1153" cy="3260"/>
          </a:xfrm>
        </p:grpSpPr>
        <p:sp>
          <p:nvSpPr>
            <p:cNvPr id="204806" name="Text Box 6"/>
            <p:cNvSpPr txBox="1">
              <a:spLocks noChangeArrowheads="1"/>
            </p:cNvSpPr>
            <p:nvPr/>
          </p:nvSpPr>
          <p:spPr bwMode="auto">
            <a:xfrm>
              <a:off x="5467" y="760"/>
              <a:ext cx="672" cy="330"/>
            </a:xfrm>
            <a:prstGeom prst="rect">
              <a:avLst/>
            </a:prstGeom>
            <a:noFill/>
            <a:ln w="9525">
              <a:noFill/>
              <a:miter lim="800000"/>
              <a:headEnd/>
              <a:tailEnd/>
            </a:ln>
            <a:effectLst/>
          </p:spPr>
          <p:txBody>
            <a:bodyPr wrap="none">
              <a:spAutoFit/>
            </a:bodyPr>
            <a:lstStyle/>
            <a:p>
              <a:pPr algn="ctr"/>
              <a:r>
                <a:rPr lang="en-US" sz="1400" b="1" dirty="0">
                  <a:latin typeface="Tahoma" pitchFamily="34" charset="0"/>
                </a:rPr>
                <a:t>Measured</a:t>
              </a:r>
            </a:p>
            <a:p>
              <a:pPr algn="ctr"/>
              <a:r>
                <a:rPr lang="en-US" sz="1400" b="1" dirty="0">
                  <a:latin typeface="Tahoma" pitchFamily="34" charset="0"/>
                </a:rPr>
                <a:t>Sections</a:t>
              </a:r>
            </a:p>
          </p:txBody>
        </p:sp>
        <p:graphicFrame>
          <p:nvGraphicFramePr>
            <p:cNvPr id="204807" name="Object 7"/>
            <p:cNvGraphicFramePr>
              <a:graphicFrameLocks noChangeAspect="1"/>
            </p:cNvGraphicFramePr>
            <p:nvPr/>
          </p:nvGraphicFramePr>
          <p:xfrm>
            <a:off x="5351" y="1102"/>
            <a:ext cx="905" cy="2918"/>
          </p:xfrm>
          <a:graphic>
            <a:graphicData uri="http://schemas.openxmlformats.org/presentationml/2006/ole">
              <mc:AlternateContent xmlns:mc="http://schemas.openxmlformats.org/markup-compatibility/2006">
                <mc:Choice xmlns:v="urn:schemas-microsoft-com:vml" Requires="v">
                  <p:oleObj spid="_x0000_s39968" name="Slide" r:id="rId4" imgW="4533840" imgH="3390840" progId="PowerPoint.Slide.8">
                    <p:embed/>
                  </p:oleObj>
                </mc:Choice>
                <mc:Fallback>
                  <p:oleObj name="Slide" r:id="rId4" imgW="4533840" imgH="3390840" progId="PowerPoint.Slide.8">
                    <p:embed/>
                    <p:pic>
                      <p:nvPicPr>
                        <p:cNvPr id="0" name="Picture 7"/>
                        <p:cNvPicPr>
                          <a:picLocks noChangeAspect="1" noChangeArrowheads="1"/>
                        </p:cNvPicPr>
                        <p:nvPr/>
                      </p:nvPicPr>
                      <p:blipFill>
                        <a:blip r:embed="rId5">
                          <a:extLst>
                            <a:ext uri="{28A0092B-C50C-407E-A947-70E740481C1C}">
                              <a14:useLocalDpi xmlns:a14="http://schemas.microsoft.com/office/drawing/2010/main" val="0"/>
                            </a:ext>
                          </a:extLst>
                        </a:blip>
                        <a:srcRect l="25592" t="30579" r="63034" b="16425"/>
                        <a:stretch>
                          <a:fillRect/>
                        </a:stretch>
                      </p:blipFill>
                      <p:spPr bwMode="auto">
                        <a:xfrm>
                          <a:off x="5351" y="1102"/>
                          <a:ext cx="905" cy="2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808" name="Rectangle 8"/>
            <p:cNvSpPr>
              <a:spLocks noChangeArrowheads="1"/>
            </p:cNvSpPr>
            <p:nvPr/>
          </p:nvSpPr>
          <p:spPr bwMode="auto">
            <a:xfrm>
              <a:off x="5511" y="3186"/>
              <a:ext cx="87" cy="448"/>
            </a:xfrm>
            <a:prstGeom prst="rect">
              <a:avLst/>
            </a:prstGeom>
            <a:solidFill>
              <a:schemeClr val="accent2">
                <a:lumMod val="20000"/>
                <a:lumOff val="80000"/>
              </a:schemeClr>
            </a:solidFill>
            <a:ln w="9525">
              <a:solidFill>
                <a:srgbClr val="C00000"/>
              </a:solidFill>
              <a:miter lim="800000"/>
              <a:headEnd/>
              <a:tailEnd/>
            </a:ln>
            <a:effectLst/>
          </p:spPr>
          <p:txBody>
            <a:bodyPr wrap="none" anchor="ctr"/>
            <a:lstStyle/>
            <a:p>
              <a:endParaRPr lang="en-US" dirty="0"/>
            </a:p>
          </p:txBody>
        </p:sp>
        <p:sp>
          <p:nvSpPr>
            <p:cNvPr id="204809" name="Text Box 9"/>
            <p:cNvSpPr txBox="1">
              <a:spLocks noChangeArrowheads="1"/>
            </p:cNvSpPr>
            <p:nvPr/>
          </p:nvSpPr>
          <p:spPr bwMode="auto">
            <a:xfrm>
              <a:off x="5103" y="3306"/>
              <a:ext cx="381" cy="192"/>
            </a:xfrm>
            <a:prstGeom prst="rect">
              <a:avLst/>
            </a:prstGeom>
            <a:solidFill>
              <a:schemeClr val="tx1"/>
            </a:solidFill>
            <a:ln w="9525">
              <a:noFill/>
              <a:miter lim="800000"/>
              <a:headEnd/>
              <a:tailEnd/>
            </a:ln>
            <a:effectLst/>
          </p:spPr>
          <p:txBody>
            <a:bodyPr wrap="none">
              <a:spAutoFit/>
            </a:bodyPr>
            <a:lstStyle/>
            <a:p>
              <a:pPr algn="ctr"/>
              <a:r>
                <a:rPr lang="en-US" sz="1400" b="1" dirty="0">
                  <a:solidFill>
                    <a:srgbClr val="FFFF99"/>
                  </a:solidFill>
                  <a:latin typeface="Tahoma" pitchFamily="34" charset="0"/>
                </a:rPr>
                <a:t>20 ft</a:t>
              </a:r>
            </a:p>
          </p:txBody>
        </p:sp>
      </p:grpSp>
      <p:sp>
        <p:nvSpPr>
          <p:cNvPr id="204810" name="Rectangle 10"/>
          <p:cNvSpPr>
            <a:spLocks noChangeArrowheads="1"/>
          </p:cNvSpPr>
          <p:nvPr/>
        </p:nvSpPr>
        <p:spPr bwMode="auto">
          <a:xfrm>
            <a:off x="342900" y="960438"/>
            <a:ext cx="6451190" cy="3355923"/>
          </a:xfrm>
          <a:prstGeom prst="rect">
            <a:avLst/>
          </a:prstGeom>
          <a:noFill/>
          <a:ln w="9525">
            <a:noFill/>
            <a:miter lim="800000"/>
            <a:headEnd/>
            <a:tailEnd/>
          </a:ln>
          <a:effectLst/>
        </p:spPr>
        <p:txBody>
          <a:bodyPr/>
          <a:lstStyle/>
          <a:p>
            <a:pPr marL="342900" indent="-342900">
              <a:spcBef>
                <a:spcPts val="1200"/>
              </a:spcBef>
            </a:pPr>
            <a:r>
              <a:rPr lang="en-US" b="1" dirty="0">
                <a:latin typeface="Tahoma" pitchFamily="34" charset="0"/>
              </a:rPr>
              <a:t>Surface Measurements/Observations</a:t>
            </a:r>
            <a:endParaRPr lang="en-US" sz="2800" b="1" dirty="0">
              <a:latin typeface="Tahoma" pitchFamily="34" charset="0"/>
            </a:endParaRPr>
          </a:p>
          <a:p>
            <a:pPr marL="742950" lvl="1" indent="-285750">
              <a:spcBef>
                <a:spcPts val="1200"/>
              </a:spcBef>
              <a:buFontTx/>
              <a:buChar char="–"/>
            </a:pPr>
            <a:r>
              <a:rPr lang="en-US" sz="2000" dirty="0">
                <a:latin typeface="Tahoma" pitchFamily="34" charset="0"/>
              </a:rPr>
              <a:t>Topographic/Bathymetric maps</a:t>
            </a:r>
          </a:p>
          <a:p>
            <a:pPr marL="742950" lvl="1" indent="-285750">
              <a:spcBef>
                <a:spcPts val="1200"/>
              </a:spcBef>
              <a:buFontTx/>
              <a:buChar char="–"/>
            </a:pPr>
            <a:r>
              <a:rPr lang="en-US" sz="2000" dirty="0">
                <a:latin typeface="Tahoma" pitchFamily="34" charset="0"/>
              </a:rPr>
              <a:t>Surface geology (structure &amp; stratigraphy)</a:t>
            </a:r>
          </a:p>
          <a:p>
            <a:pPr marL="742950" lvl="1" indent="-285750">
              <a:spcBef>
                <a:spcPts val="1200"/>
              </a:spcBef>
              <a:buFontTx/>
              <a:buChar char="–"/>
            </a:pPr>
            <a:r>
              <a:rPr lang="en-US" sz="2000" dirty="0">
                <a:latin typeface="Tahoma" pitchFamily="34" charset="0"/>
              </a:rPr>
              <a:t>Nearby outcrops (or analogs)</a:t>
            </a:r>
          </a:p>
          <a:p>
            <a:pPr marL="742950" lvl="1" indent="-285750">
              <a:spcBef>
                <a:spcPts val="1200"/>
              </a:spcBef>
              <a:buFontTx/>
              <a:buChar char="–"/>
            </a:pPr>
            <a:r>
              <a:rPr lang="en-US" sz="2000" dirty="0">
                <a:latin typeface="Tahoma" pitchFamily="34" charset="0"/>
              </a:rPr>
              <a:t>Heat flow measurements</a:t>
            </a:r>
          </a:p>
          <a:p>
            <a:pPr marL="742950" lvl="1" indent="-285750">
              <a:spcBef>
                <a:spcPts val="1200"/>
              </a:spcBef>
              <a:buFontTx/>
              <a:buChar char="–"/>
            </a:pPr>
            <a:r>
              <a:rPr lang="en-US" sz="2000" dirty="0">
                <a:latin typeface="Tahoma" pitchFamily="34" charset="0"/>
              </a:rPr>
              <a:t>HC seeps</a:t>
            </a:r>
          </a:p>
          <a:p>
            <a:pPr marL="742950" lvl="1" indent="-285750">
              <a:spcBef>
                <a:spcPts val="1200"/>
              </a:spcBef>
              <a:buFontTx/>
              <a:buChar char="–"/>
            </a:pPr>
            <a:r>
              <a:rPr lang="en-US" sz="2000" dirty="0">
                <a:latin typeface="Tahoma" pitchFamily="34" charset="0"/>
              </a:rPr>
              <a:t>Etc.</a:t>
            </a:r>
          </a:p>
        </p:txBody>
      </p:sp>
      <p:pic>
        <p:nvPicPr>
          <p:cNvPr id="204804" name="Picture 4" descr="brushy3"/>
          <p:cNvPicPr>
            <a:picLocks noChangeAspect="1" noChangeArrowheads="1"/>
          </p:cNvPicPr>
          <p:nvPr/>
        </p:nvPicPr>
        <p:blipFill>
          <a:blip r:embed="rId6" cstate="print">
            <a:lum bright="-10000" contrast="10000"/>
          </a:blip>
          <a:srcRect l="8632" t="8185"/>
          <a:stretch>
            <a:fillRect/>
          </a:stretch>
        </p:blipFill>
        <p:spPr bwMode="auto">
          <a:xfrm>
            <a:off x="2288711" y="4192181"/>
            <a:ext cx="3812918" cy="1820244"/>
          </a:xfrm>
          <a:prstGeom prst="rect">
            <a:avLst/>
          </a:prstGeom>
          <a:solidFill>
            <a:schemeClr val="tx1"/>
          </a:solidFill>
          <a:ln w="38100">
            <a:solidFill>
              <a:schemeClr val="tx1"/>
            </a:solidFill>
            <a:miter lim="800000"/>
            <a:headEnd/>
            <a:tailEnd/>
          </a:ln>
        </p:spPr>
      </p:pic>
      <p:sp>
        <p:nvSpPr>
          <p:cNvPr id="204812" name="Text Box 12"/>
          <p:cNvSpPr txBox="1">
            <a:spLocks noChangeArrowheads="1"/>
          </p:cNvSpPr>
          <p:nvPr/>
        </p:nvSpPr>
        <p:spPr bwMode="auto">
          <a:xfrm>
            <a:off x="657786" y="5265936"/>
            <a:ext cx="1686680" cy="307777"/>
          </a:xfrm>
          <a:prstGeom prst="rect">
            <a:avLst/>
          </a:prstGeom>
          <a:noFill/>
          <a:ln w="9525">
            <a:noFill/>
            <a:miter lim="800000"/>
            <a:headEnd/>
            <a:tailEnd/>
          </a:ln>
          <a:effectLst/>
        </p:spPr>
        <p:txBody>
          <a:bodyPr wrap="none">
            <a:spAutoFit/>
          </a:bodyPr>
          <a:lstStyle/>
          <a:p>
            <a:r>
              <a:rPr lang="en-US" sz="1400" b="1" dirty="0">
                <a:latin typeface="Tahoma" pitchFamily="34" charset="0"/>
              </a:rPr>
              <a:t>Outcrop Studies </a:t>
            </a:r>
          </a:p>
        </p:txBody>
      </p:sp>
      <p:sp>
        <p:nvSpPr>
          <p:cNvPr id="11" name="TextBox 1"/>
          <p:cNvSpPr txBox="1">
            <a:spLocks noChangeArrowheads="1"/>
          </p:cNvSpPr>
          <p:nvPr/>
        </p:nvSpPr>
        <p:spPr bwMode="auto">
          <a:xfrm>
            <a:off x="58753" y="6171406"/>
            <a:ext cx="24384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ahoma" panose="020B0604030504040204" pitchFamily="34" charset="0"/>
              </a:defRPr>
            </a:lvl1pPr>
            <a:lvl2pPr marL="742950" indent="-285750">
              <a:spcBef>
                <a:spcPct val="20000"/>
              </a:spcBef>
              <a:buChar char="–"/>
              <a:defRPr sz="28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a:spcBef>
                <a:spcPct val="0"/>
              </a:spcBef>
              <a:buFontTx/>
              <a:buNone/>
            </a:pPr>
            <a:r>
              <a:rPr lang="en-US" altLang="en-US" sz="1200" dirty="0" smtClean="0">
                <a:latin typeface="Arial" panose="020B0604020202020204" pitchFamily="34" charset="0"/>
              </a:rPr>
              <a:t>Images </a:t>
            </a:r>
            <a:r>
              <a:rPr lang="en-US" altLang="en-US" sz="1200" dirty="0">
                <a:latin typeface="Arial" panose="020B0604020202020204" pitchFamily="34" charset="0"/>
              </a:rPr>
              <a:t>Courtesy of ExxonMobil</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r>
              <a:rPr lang="en-US" dirty="0"/>
              <a:t>Local Data - Subsurface</a:t>
            </a:r>
          </a:p>
        </p:txBody>
      </p:sp>
      <p:sp>
        <p:nvSpPr>
          <p:cNvPr id="202755" name="Rectangle 3"/>
          <p:cNvSpPr>
            <a:spLocks noGrp="1" noChangeArrowheads="1"/>
          </p:cNvSpPr>
          <p:nvPr>
            <p:ph type="body" idx="1"/>
          </p:nvPr>
        </p:nvSpPr>
        <p:spPr>
          <a:xfrm>
            <a:off x="342900" y="960438"/>
            <a:ext cx="7772400" cy="4114800"/>
          </a:xfrm>
        </p:spPr>
        <p:txBody>
          <a:bodyPr/>
          <a:lstStyle/>
          <a:p>
            <a:pPr>
              <a:spcBef>
                <a:spcPts val="1000"/>
              </a:spcBef>
              <a:buNone/>
            </a:pPr>
            <a:r>
              <a:rPr lang="en-US" sz="2400" b="1" dirty="0"/>
              <a:t>Subsurface Measurements/Observations</a:t>
            </a:r>
          </a:p>
          <a:p>
            <a:pPr lvl="1">
              <a:spcBef>
                <a:spcPts val="1000"/>
              </a:spcBef>
            </a:pPr>
            <a:r>
              <a:rPr lang="en-US" sz="2000" b="1" dirty="0"/>
              <a:t>Data from Wells </a:t>
            </a:r>
          </a:p>
          <a:p>
            <a:pPr lvl="2">
              <a:spcBef>
                <a:spcPts val="1000"/>
              </a:spcBef>
            </a:pPr>
            <a:r>
              <a:rPr lang="en-US" sz="1800" dirty="0"/>
              <a:t>cores, cuttings, logs</a:t>
            </a:r>
          </a:p>
          <a:p>
            <a:pPr lvl="2">
              <a:spcBef>
                <a:spcPts val="1000"/>
              </a:spcBef>
            </a:pPr>
            <a:r>
              <a:rPr lang="en-US" sz="1800" dirty="0"/>
              <a:t>lithology, ages, geochem, </a:t>
            </a:r>
            <a:r>
              <a:rPr lang="en-US" sz="1800" dirty="0" smtClean="0"/>
              <a:t>etc.</a:t>
            </a:r>
            <a:endParaRPr lang="en-US" sz="1800" dirty="0"/>
          </a:p>
          <a:p>
            <a:pPr lvl="1">
              <a:spcBef>
                <a:spcPts val="1000"/>
              </a:spcBef>
            </a:pPr>
            <a:r>
              <a:rPr lang="en-US" sz="2000" b="1" dirty="0"/>
              <a:t>Geophysical Data</a:t>
            </a:r>
          </a:p>
          <a:p>
            <a:pPr lvl="2">
              <a:spcBef>
                <a:spcPts val="1000"/>
              </a:spcBef>
            </a:pPr>
            <a:r>
              <a:rPr lang="en-US" sz="1800" dirty="0"/>
              <a:t>Seismic (2D, 3D, 4D)</a:t>
            </a:r>
          </a:p>
          <a:p>
            <a:pPr lvl="2">
              <a:spcBef>
                <a:spcPts val="1000"/>
              </a:spcBef>
            </a:pPr>
            <a:r>
              <a:rPr lang="en-US" sz="1800" dirty="0"/>
              <a:t>Gravity &amp; Magnetics</a:t>
            </a:r>
          </a:p>
        </p:txBody>
      </p:sp>
      <p:pic>
        <p:nvPicPr>
          <p:cNvPr id="202785" name="Picture 33" descr="VIBELINE"/>
          <p:cNvPicPr>
            <a:picLocks noChangeAspect="1" noChangeArrowheads="1"/>
          </p:cNvPicPr>
          <p:nvPr/>
        </p:nvPicPr>
        <p:blipFill>
          <a:blip r:embed="rId3" cstate="print"/>
          <a:srcRect l="15076" t="27443" b="10733"/>
          <a:stretch>
            <a:fillRect/>
          </a:stretch>
        </p:blipFill>
        <p:spPr bwMode="auto">
          <a:xfrm>
            <a:off x="684213" y="4093391"/>
            <a:ext cx="3983037" cy="1933575"/>
          </a:xfrm>
          <a:prstGeom prst="rect">
            <a:avLst/>
          </a:prstGeom>
          <a:noFill/>
          <a:ln w="38100">
            <a:solidFill>
              <a:srgbClr val="FF0000"/>
            </a:solidFill>
            <a:miter lim="800000"/>
            <a:headEnd/>
            <a:tailEnd/>
          </a:ln>
        </p:spPr>
      </p:pic>
      <p:grpSp>
        <p:nvGrpSpPr>
          <p:cNvPr id="2" name="Group 38"/>
          <p:cNvGrpSpPr>
            <a:grpSpLocks/>
          </p:cNvGrpSpPr>
          <p:nvPr/>
        </p:nvGrpSpPr>
        <p:grpSpPr bwMode="auto">
          <a:xfrm>
            <a:off x="5619750" y="1708053"/>
            <a:ext cx="2938463" cy="3810000"/>
            <a:chOff x="3498" y="1336"/>
            <a:chExt cx="1851" cy="2400"/>
          </a:xfrm>
        </p:grpSpPr>
        <p:pic>
          <p:nvPicPr>
            <p:cNvPr id="202786" name="Picture 34"/>
            <p:cNvPicPr>
              <a:picLocks noChangeArrowheads="1"/>
            </p:cNvPicPr>
            <p:nvPr/>
          </p:nvPicPr>
          <p:blipFill>
            <a:blip r:embed="rId4" cstate="print"/>
            <a:srcRect l="10368" t="21381"/>
            <a:stretch>
              <a:fillRect/>
            </a:stretch>
          </p:blipFill>
          <p:spPr bwMode="auto">
            <a:xfrm>
              <a:off x="3498" y="1336"/>
              <a:ext cx="1851" cy="2400"/>
            </a:xfrm>
            <a:prstGeom prst="rect">
              <a:avLst/>
            </a:prstGeom>
            <a:noFill/>
            <a:ln w="9525">
              <a:noFill/>
              <a:miter lim="800000"/>
              <a:headEnd/>
              <a:tailEnd/>
            </a:ln>
            <a:effectLst/>
          </p:spPr>
        </p:pic>
        <p:sp>
          <p:nvSpPr>
            <p:cNvPr id="202787" name="Rectangle 35"/>
            <p:cNvSpPr>
              <a:spLocks noChangeArrowheads="1"/>
            </p:cNvSpPr>
            <p:nvPr/>
          </p:nvSpPr>
          <p:spPr bwMode="auto">
            <a:xfrm>
              <a:off x="3498" y="1336"/>
              <a:ext cx="1766" cy="2329"/>
            </a:xfrm>
            <a:prstGeom prst="rect">
              <a:avLst/>
            </a:prstGeom>
            <a:noFill/>
            <a:ln w="38100">
              <a:solidFill>
                <a:srgbClr val="FF0000"/>
              </a:solidFill>
              <a:miter lim="800000"/>
              <a:headEnd/>
              <a:tailEnd/>
            </a:ln>
            <a:effectLst/>
          </p:spPr>
          <p:txBody>
            <a:bodyPr wrap="none" anchor="ctr"/>
            <a:lstStyle/>
            <a:p>
              <a:endParaRPr lang="en-US" dirty="0"/>
            </a:p>
          </p:txBody>
        </p:sp>
      </p:grpSp>
      <p:sp>
        <p:nvSpPr>
          <p:cNvPr id="202788" name="Text Box 36"/>
          <p:cNvSpPr txBox="1">
            <a:spLocks noChangeArrowheads="1"/>
          </p:cNvSpPr>
          <p:nvPr/>
        </p:nvSpPr>
        <p:spPr bwMode="auto">
          <a:xfrm>
            <a:off x="616932" y="6069829"/>
            <a:ext cx="2626377" cy="307777"/>
          </a:xfrm>
          <a:prstGeom prst="rect">
            <a:avLst/>
          </a:prstGeom>
          <a:noFill/>
          <a:ln w="9525">
            <a:noFill/>
            <a:miter lim="800000"/>
            <a:headEnd/>
            <a:tailEnd/>
          </a:ln>
          <a:effectLst/>
        </p:spPr>
        <p:txBody>
          <a:bodyPr wrap="none">
            <a:spAutoFit/>
          </a:bodyPr>
          <a:lstStyle/>
          <a:p>
            <a:r>
              <a:rPr lang="en-US" sz="1400" b="1" dirty="0" err="1" smtClean="0">
                <a:latin typeface="Arial" charset="0"/>
              </a:rPr>
              <a:t>Vibroseis</a:t>
            </a:r>
            <a:r>
              <a:rPr lang="en-US" sz="1400" b="1" dirty="0" smtClean="0">
                <a:latin typeface="Arial" charset="0"/>
              </a:rPr>
              <a:t> </a:t>
            </a:r>
            <a:r>
              <a:rPr lang="en-US" sz="1400" b="1" dirty="0">
                <a:latin typeface="Arial" charset="0"/>
              </a:rPr>
              <a:t>– Seismic Sources</a:t>
            </a:r>
          </a:p>
        </p:txBody>
      </p:sp>
      <p:sp>
        <p:nvSpPr>
          <p:cNvPr id="202789" name="Text Box 37"/>
          <p:cNvSpPr txBox="1">
            <a:spLocks noChangeArrowheads="1"/>
          </p:cNvSpPr>
          <p:nvPr/>
        </p:nvSpPr>
        <p:spPr bwMode="auto">
          <a:xfrm>
            <a:off x="5581556" y="5472016"/>
            <a:ext cx="1452577" cy="307777"/>
          </a:xfrm>
          <a:prstGeom prst="rect">
            <a:avLst/>
          </a:prstGeom>
          <a:noFill/>
          <a:ln w="9525">
            <a:noFill/>
            <a:miter lim="800000"/>
            <a:headEnd/>
            <a:tailEnd/>
          </a:ln>
          <a:effectLst/>
        </p:spPr>
        <p:txBody>
          <a:bodyPr wrap="none">
            <a:spAutoFit/>
          </a:bodyPr>
          <a:lstStyle/>
          <a:p>
            <a:r>
              <a:rPr lang="en-US" sz="1400" b="1" dirty="0">
                <a:latin typeface="Arial" charset="0"/>
              </a:rPr>
              <a:t>Logging a Well</a:t>
            </a:r>
          </a:p>
        </p:txBody>
      </p:sp>
      <p:sp>
        <p:nvSpPr>
          <p:cNvPr id="10" name="TextBox 1"/>
          <p:cNvSpPr txBox="1">
            <a:spLocks noChangeArrowheads="1"/>
          </p:cNvSpPr>
          <p:nvPr/>
        </p:nvSpPr>
        <p:spPr bwMode="auto">
          <a:xfrm>
            <a:off x="6428175" y="6171406"/>
            <a:ext cx="2351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ahoma" panose="020B0604030504040204" pitchFamily="34" charset="0"/>
              </a:defRPr>
            </a:lvl1pPr>
            <a:lvl2pPr marL="742950" indent="-285750">
              <a:spcBef>
                <a:spcPct val="20000"/>
              </a:spcBef>
              <a:buChar char="–"/>
              <a:defRPr sz="2800">
                <a:solidFill>
                  <a:schemeClr val="tx1"/>
                </a:solidFill>
                <a:latin typeface="Tahoma" panose="020B0604030504040204" pitchFamily="34" charset="0"/>
              </a:defRPr>
            </a:lvl2pPr>
            <a:lvl3pPr marL="1143000" indent="-228600">
              <a:spcBef>
                <a:spcPct val="20000"/>
              </a:spcBef>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Tahoma" panose="020B0604030504040204" pitchFamily="34" charset="0"/>
              </a:defRPr>
            </a:lvl9pPr>
          </a:lstStyle>
          <a:p>
            <a:pPr>
              <a:spcBef>
                <a:spcPct val="0"/>
              </a:spcBef>
              <a:buFontTx/>
              <a:buNone/>
            </a:pPr>
            <a:r>
              <a:rPr lang="en-US" altLang="en-US" sz="1200" dirty="0" smtClean="0">
                <a:latin typeface="Arial" panose="020B0604020202020204" pitchFamily="34" charset="0"/>
              </a:rPr>
              <a:t>Images </a:t>
            </a:r>
            <a:r>
              <a:rPr lang="en-US" altLang="en-US" sz="1200" dirty="0">
                <a:latin typeface="Arial" panose="020B0604020202020204" pitchFamily="34" charset="0"/>
              </a:rPr>
              <a:t>Courtesy of ExxonMobil</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en-US" dirty="0"/>
              <a:t>Data from Wells</a:t>
            </a:r>
          </a:p>
        </p:txBody>
      </p:sp>
      <p:sp>
        <p:nvSpPr>
          <p:cNvPr id="205827" name="Rectangle 3"/>
          <p:cNvSpPr>
            <a:spLocks noGrp="1" noChangeArrowheads="1"/>
          </p:cNvSpPr>
          <p:nvPr>
            <p:ph type="body" idx="1"/>
          </p:nvPr>
        </p:nvSpPr>
        <p:spPr>
          <a:xfrm>
            <a:off x="342900" y="896430"/>
            <a:ext cx="5448300" cy="4114800"/>
          </a:xfrm>
        </p:spPr>
        <p:txBody>
          <a:bodyPr/>
          <a:lstStyle/>
          <a:p>
            <a:pPr>
              <a:spcBef>
                <a:spcPts val="1100"/>
              </a:spcBef>
            </a:pPr>
            <a:r>
              <a:rPr lang="en-US" sz="2400" b="1" dirty="0"/>
              <a:t>Samples</a:t>
            </a:r>
          </a:p>
          <a:p>
            <a:pPr lvl="1">
              <a:spcBef>
                <a:spcPts val="1100"/>
              </a:spcBef>
            </a:pPr>
            <a:r>
              <a:rPr lang="en-US" sz="2000" dirty="0"/>
              <a:t>Conventional Cores</a:t>
            </a:r>
          </a:p>
          <a:p>
            <a:pPr lvl="1">
              <a:spcBef>
                <a:spcPts val="1100"/>
              </a:spcBef>
            </a:pPr>
            <a:r>
              <a:rPr lang="en-US" sz="2000" dirty="0"/>
              <a:t>Sidewall Cores</a:t>
            </a:r>
          </a:p>
          <a:p>
            <a:pPr lvl="1">
              <a:spcBef>
                <a:spcPts val="1100"/>
              </a:spcBef>
            </a:pPr>
            <a:r>
              <a:rPr lang="en-US" sz="2000" dirty="0"/>
              <a:t>Cuttings</a:t>
            </a:r>
          </a:p>
          <a:p>
            <a:pPr>
              <a:spcBef>
                <a:spcPts val="1100"/>
              </a:spcBef>
            </a:pPr>
            <a:r>
              <a:rPr lang="en-US" sz="2400" b="1" dirty="0"/>
              <a:t>Measurements</a:t>
            </a:r>
          </a:p>
          <a:p>
            <a:pPr lvl="1">
              <a:spcBef>
                <a:spcPts val="1100"/>
              </a:spcBef>
            </a:pPr>
            <a:r>
              <a:rPr lang="en-US" sz="2000" dirty="0"/>
              <a:t>Wire-line Logs</a:t>
            </a:r>
          </a:p>
          <a:p>
            <a:pPr lvl="1">
              <a:spcBef>
                <a:spcPts val="1100"/>
              </a:spcBef>
            </a:pPr>
            <a:r>
              <a:rPr lang="en-US" sz="2000" dirty="0"/>
              <a:t>Pressure</a:t>
            </a:r>
          </a:p>
          <a:p>
            <a:pPr lvl="1">
              <a:spcBef>
                <a:spcPts val="1100"/>
              </a:spcBef>
            </a:pPr>
            <a:r>
              <a:rPr lang="en-US" sz="2000" dirty="0"/>
              <a:t>Temperature</a:t>
            </a:r>
          </a:p>
          <a:p>
            <a:pPr lvl="1">
              <a:spcBef>
                <a:spcPts val="1100"/>
              </a:spcBef>
            </a:pPr>
            <a:r>
              <a:rPr lang="en-US" sz="2000" dirty="0"/>
              <a:t>Fluid samples</a:t>
            </a:r>
          </a:p>
          <a:p>
            <a:pPr lvl="1">
              <a:spcBef>
                <a:spcPts val="1100"/>
              </a:spcBef>
            </a:pPr>
            <a:r>
              <a:rPr lang="en-US" sz="2000" dirty="0"/>
              <a:t>Flow Properties</a:t>
            </a:r>
          </a:p>
          <a:p>
            <a:pPr lvl="1">
              <a:spcBef>
                <a:spcPts val="1100"/>
              </a:spcBef>
            </a:pPr>
            <a:r>
              <a:rPr lang="en-US" sz="2000" dirty="0"/>
              <a:t>Vertical Seismic Profiles (VSP)</a:t>
            </a:r>
          </a:p>
        </p:txBody>
      </p:sp>
      <p:pic>
        <p:nvPicPr>
          <p:cNvPr id="205831" name="Picture 7" descr="CMR with metallic debris"/>
          <p:cNvPicPr>
            <a:picLocks noChangeArrowheads="1"/>
          </p:cNvPicPr>
          <p:nvPr/>
        </p:nvPicPr>
        <p:blipFill>
          <a:blip r:embed="rId3" cstate="print"/>
          <a:srcRect t="22502"/>
          <a:stretch>
            <a:fillRect/>
          </a:stretch>
        </p:blipFill>
        <p:spPr bwMode="auto">
          <a:xfrm>
            <a:off x="5633105" y="3451123"/>
            <a:ext cx="2966383" cy="2790927"/>
          </a:xfrm>
          <a:prstGeom prst="rect">
            <a:avLst/>
          </a:prstGeom>
          <a:noFill/>
          <a:ln w="28575">
            <a:solidFill>
              <a:srgbClr val="FF0000"/>
            </a:solidFill>
            <a:miter lim="800000"/>
            <a:headEnd/>
            <a:tailEnd/>
          </a:ln>
        </p:spPr>
      </p:pic>
      <p:pic>
        <p:nvPicPr>
          <p:cNvPr id="205833" name="Picture 9"/>
          <p:cNvPicPr>
            <a:picLocks noChangeAspect="1" noChangeArrowheads="1"/>
          </p:cNvPicPr>
          <p:nvPr/>
        </p:nvPicPr>
        <p:blipFill>
          <a:blip r:embed="rId4" cstate="print"/>
          <a:srcRect l="31723" t="42502" r="37148" b="30534"/>
          <a:stretch>
            <a:fillRect/>
          </a:stretch>
        </p:blipFill>
        <p:spPr bwMode="auto">
          <a:xfrm>
            <a:off x="5643716" y="1116214"/>
            <a:ext cx="2984347" cy="1938135"/>
          </a:xfrm>
          <a:prstGeom prst="rect">
            <a:avLst/>
          </a:prstGeom>
          <a:noFill/>
          <a:ln w="28575">
            <a:solidFill>
              <a:srgbClr val="FF0000"/>
            </a:solidFill>
            <a:miter lim="800000"/>
            <a:headEnd/>
            <a:tailEnd/>
          </a:ln>
          <a:effectLst/>
        </p:spPr>
      </p:pic>
      <p:sp>
        <p:nvSpPr>
          <p:cNvPr id="2" name="TextBox 1"/>
          <p:cNvSpPr txBox="1"/>
          <p:nvPr/>
        </p:nvSpPr>
        <p:spPr>
          <a:xfrm>
            <a:off x="137160" y="5947656"/>
            <a:ext cx="4758675" cy="369332"/>
          </a:xfrm>
          <a:prstGeom prst="rect">
            <a:avLst/>
          </a:prstGeom>
          <a:noFill/>
        </p:spPr>
        <p:txBody>
          <a:bodyPr wrap="none" rtlCol="0">
            <a:spAutoFit/>
          </a:bodyPr>
          <a:lstStyle/>
          <a:p>
            <a:r>
              <a:rPr lang="en-US" sz="1800" dirty="0" smtClean="0">
                <a:solidFill>
                  <a:srgbClr val="0033CC"/>
                </a:solidFill>
                <a:latin typeface="Arial Rounded MT Bold" panose="020F0704030504030204" pitchFamily="34" charset="0"/>
              </a:rPr>
              <a:t>We’ll look at well data in more detail in Unit 4</a:t>
            </a:r>
            <a:endParaRPr lang="en-US" sz="1800" dirty="0">
              <a:solidFill>
                <a:srgbClr val="0033CC"/>
              </a:solidFill>
              <a:latin typeface="Arial Rounded MT Bold" panose="020F0704030504030204"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dirty="0"/>
              <a:t>Well Samples: Conventional Cores</a:t>
            </a:r>
          </a:p>
        </p:txBody>
      </p:sp>
      <p:sp>
        <p:nvSpPr>
          <p:cNvPr id="206851" name="Rectangle 3"/>
          <p:cNvSpPr>
            <a:spLocks noGrp="1" noChangeArrowheads="1"/>
          </p:cNvSpPr>
          <p:nvPr>
            <p:ph type="body" idx="1"/>
          </p:nvPr>
        </p:nvSpPr>
        <p:spPr>
          <a:xfrm>
            <a:off x="384174" y="1104900"/>
            <a:ext cx="5751293" cy="4114800"/>
          </a:xfrm>
        </p:spPr>
        <p:txBody>
          <a:bodyPr/>
          <a:lstStyle/>
          <a:p>
            <a:pPr marL="285750" indent="-285750">
              <a:lnSpc>
                <a:spcPct val="90000"/>
              </a:lnSpc>
              <a:spcBef>
                <a:spcPts val="1200"/>
              </a:spcBef>
              <a:tabLst>
                <a:tab pos="511175" algn="l"/>
              </a:tabLst>
            </a:pPr>
            <a:r>
              <a:rPr lang="en-US" sz="2400" dirty="0"/>
              <a:t>Coring apparatus positioned at the </a:t>
            </a:r>
            <a:r>
              <a:rPr lang="en-US" sz="2400" dirty="0" smtClean="0"/>
              <a:t>	bottom </a:t>
            </a:r>
            <a:r>
              <a:rPr lang="en-US" sz="2400" dirty="0"/>
              <a:t>of the drill stem</a:t>
            </a:r>
          </a:p>
          <a:p>
            <a:pPr marL="285750" indent="-285750">
              <a:lnSpc>
                <a:spcPct val="90000"/>
              </a:lnSpc>
              <a:spcBef>
                <a:spcPts val="1200"/>
              </a:spcBef>
              <a:tabLst>
                <a:tab pos="511175" algn="l"/>
              </a:tabLst>
            </a:pPr>
            <a:r>
              <a:rPr lang="en-US" sz="2400" dirty="0"/>
              <a:t>Often gets intact samples of </a:t>
            </a:r>
            <a:r>
              <a:rPr lang="en-US" sz="2400" dirty="0" smtClean="0"/>
              <a:t>&gt;1 </a:t>
            </a:r>
            <a:r>
              <a:rPr lang="en-US" sz="2400" dirty="0"/>
              <a:t>meter </a:t>
            </a:r>
            <a:endParaRPr lang="en-US" sz="2400" dirty="0" smtClean="0"/>
          </a:p>
          <a:p>
            <a:pPr marL="285750" indent="-285750">
              <a:lnSpc>
                <a:spcPct val="90000"/>
              </a:lnSpc>
              <a:spcBef>
                <a:spcPts val="1200"/>
              </a:spcBef>
              <a:tabLst>
                <a:tab pos="511175" algn="l"/>
              </a:tabLst>
            </a:pPr>
            <a:r>
              <a:rPr lang="en-US" sz="2400" dirty="0" smtClean="0"/>
              <a:t>Good </a:t>
            </a:r>
            <a:r>
              <a:rPr lang="en-US" sz="2400" dirty="0"/>
              <a:t>for analyzing lithology, </a:t>
            </a:r>
            <a:r>
              <a:rPr lang="en-US" sz="2400" dirty="0" smtClean="0"/>
              <a:t>	sedimentary </a:t>
            </a:r>
            <a:r>
              <a:rPr lang="en-US" sz="2400" dirty="0"/>
              <a:t>features, porosity, </a:t>
            </a:r>
            <a:r>
              <a:rPr lang="en-US" sz="2400" dirty="0" smtClean="0"/>
              <a:t>	permeability</a:t>
            </a:r>
            <a:r>
              <a:rPr lang="en-US" sz="2400" dirty="0"/>
              <a:t>, paleontology (ages, </a:t>
            </a:r>
            <a:r>
              <a:rPr lang="en-US" sz="2400" dirty="0" smtClean="0"/>
              <a:t>	environments</a:t>
            </a:r>
            <a:r>
              <a:rPr lang="en-US" sz="2400" dirty="0"/>
              <a:t>) </a:t>
            </a:r>
          </a:p>
          <a:p>
            <a:pPr marL="285750" indent="-285750">
              <a:lnSpc>
                <a:spcPct val="90000"/>
              </a:lnSpc>
              <a:spcBef>
                <a:spcPts val="1200"/>
              </a:spcBef>
              <a:tabLst>
                <a:tab pos="511175" algn="l"/>
              </a:tabLst>
            </a:pPr>
            <a:r>
              <a:rPr lang="en-US" sz="2400" dirty="0"/>
              <a:t>Interval is cored ‘blind,’ i.e., before </a:t>
            </a:r>
            <a:r>
              <a:rPr lang="en-US" sz="2400" dirty="0" smtClean="0"/>
              <a:t>	the </a:t>
            </a:r>
            <a:r>
              <a:rPr lang="en-US" sz="2400" dirty="0"/>
              <a:t>interval is logged </a:t>
            </a:r>
          </a:p>
          <a:p>
            <a:pPr marL="285750" indent="-285750">
              <a:lnSpc>
                <a:spcPct val="90000"/>
              </a:lnSpc>
              <a:spcBef>
                <a:spcPts val="1200"/>
              </a:spcBef>
              <a:tabLst>
                <a:tab pos="511175" algn="l"/>
              </a:tabLst>
            </a:pPr>
            <a:r>
              <a:rPr lang="en-US" sz="2400" dirty="0"/>
              <a:t>Expensive (2 round trips for the drill </a:t>
            </a:r>
            <a:r>
              <a:rPr lang="en-US" sz="2400" dirty="0" smtClean="0"/>
              <a:t>	stem </a:t>
            </a:r>
            <a:r>
              <a:rPr lang="en-US" sz="2400" dirty="0"/>
              <a:t>= lots of rig time)</a:t>
            </a:r>
          </a:p>
        </p:txBody>
      </p:sp>
      <p:pic>
        <p:nvPicPr>
          <p:cNvPr id="206853" name="Picture 5"/>
          <p:cNvPicPr>
            <a:picLocks noChangeAspect="1" noChangeArrowheads="1"/>
          </p:cNvPicPr>
          <p:nvPr/>
        </p:nvPicPr>
        <p:blipFill>
          <a:blip r:embed="rId3" cstate="print"/>
          <a:srcRect l="31760" b="3076"/>
          <a:stretch>
            <a:fillRect/>
          </a:stretch>
        </p:blipFill>
        <p:spPr bwMode="auto">
          <a:xfrm>
            <a:off x="6470650" y="1068388"/>
            <a:ext cx="2265363" cy="534987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bwMode="auto">
          <a:xfrm>
            <a:off x="6548282" y="845575"/>
            <a:ext cx="1848465" cy="5614219"/>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07874" name="Rectangle 2"/>
          <p:cNvSpPr>
            <a:spLocks noGrp="1" noChangeArrowheads="1"/>
          </p:cNvSpPr>
          <p:nvPr>
            <p:ph type="title"/>
          </p:nvPr>
        </p:nvSpPr>
        <p:spPr/>
        <p:txBody>
          <a:bodyPr/>
          <a:lstStyle/>
          <a:p>
            <a:r>
              <a:rPr lang="en-US" dirty="0"/>
              <a:t>Well Samples: Sidewall Cores</a:t>
            </a:r>
          </a:p>
        </p:txBody>
      </p:sp>
      <p:sp>
        <p:nvSpPr>
          <p:cNvPr id="207876" name="Rectangle 4"/>
          <p:cNvSpPr>
            <a:spLocks noGrp="1" noChangeArrowheads="1"/>
          </p:cNvSpPr>
          <p:nvPr>
            <p:ph type="body" idx="1"/>
          </p:nvPr>
        </p:nvSpPr>
        <p:spPr>
          <a:xfrm>
            <a:off x="342900" y="960438"/>
            <a:ext cx="7772400" cy="4114800"/>
          </a:xfrm>
          <a:noFill/>
          <a:ln/>
        </p:spPr>
        <p:txBody>
          <a:bodyPr/>
          <a:lstStyle/>
          <a:p>
            <a:r>
              <a:rPr lang="en-US" sz="2400" dirty="0"/>
              <a:t>Small samples </a:t>
            </a:r>
            <a:r>
              <a:rPr lang="en-US" sz="2000" dirty="0" smtClean="0"/>
              <a:t>(</a:t>
            </a:r>
            <a:r>
              <a:rPr lang="en-US" sz="2000" dirty="0"/>
              <a:t>1 x 2.5 inches)</a:t>
            </a:r>
          </a:p>
          <a:p>
            <a:r>
              <a:rPr lang="en-US" sz="2400" dirty="0"/>
              <a:t>30 samples per run</a:t>
            </a:r>
          </a:p>
          <a:p>
            <a:r>
              <a:rPr lang="en-US" sz="2400" dirty="0"/>
              <a:t>Sampling based on logs</a:t>
            </a:r>
          </a:p>
        </p:txBody>
      </p:sp>
      <p:grpSp>
        <p:nvGrpSpPr>
          <p:cNvPr id="2" name="Group 89"/>
          <p:cNvGrpSpPr>
            <a:grpSpLocks/>
          </p:cNvGrpSpPr>
          <p:nvPr/>
        </p:nvGrpSpPr>
        <p:grpSpPr bwMode="auto">
          <a:xfrm>
            <a:off x="1133475" y="2781300"/>
            <a:ext cx="2279650" cy="3606800"/>
            <a:chOff x="558" y="1752"/>
            <a:chExt cx="1436" cy="2272"/>
          </a:xfrm>
        </p:grpSpPr>
        <p:sp>
          <p:nvSpPr>
            <p:cNvPr id="207878" name="Rectangle 6"/>
            <p:cNvSpPr>
              <a:spLocks noChangeArrowheads="1"/>
            </p:cNvSpPr>
            <p:nvPr/>
          </p:nvSpPr>
          <p:spPr bwMode="auto">
            <a:xfrm>
              <a:off x="558" y="1752"/>
              <a:ext cx="1436" cy="2272"/>
            </a:xfrm>
            <a:prstGeom prst="rect">
              <a:avLst/>
            </a:prstGeom>
            <a:solidFill>
              <a:srgbClr val="DDDDDD"/>
            </a:solidFill>
            <a:ln w="12700">
              <a:solidFill>
                <a:schemeClr val="tx1"/>
              </a:solidFill>
              <a:miter lim="800000"/>
              <a:headEnd/>
              <a:tailEnd/>
            </a:ln>
            <a:effectLst/>
          </p:spPr>
          <p:txBody>
            <a:bodyPr wrap="none" anchor="ctr"/>
            <a:lstStyle/>
            <a:p>
              <a:endParaRPr lang="en-US" dirty="0"/>
            </a:p>
          </p:txBody>
        </p:sp>
        <p:pic>
          <p:nvPicPr>
            <p:cNvPr id="207879" name="Picture 7"/>
            <p:cNvPicPr>
              <a:picLocks noChangeAspect="1" noChangeArrowheads="1"/>
            </p:cNvPicPr>
            <p:nvPr/>
          </p:nvPicPr>
          <p:blipFill>
            <a:blip r:embed="rId3" cstate="print">
              <a:lum bright="-14000" contrast="24000"/>
            </a:blip>
            <a:srcRect l="17880" t="42220" r="58580" b="4431"/>
            <a:stretch>
              <a:fillRect/>
            </a:stretch>
          </p:blipFill>
          <p:spPr bwMode="auto">
            <a:xfrm>
              <a:off x="734" y="1798"/>
              <a:ext cx="538" cy="2217"/>
            </a:xfrm>
            <a:prstGeom prst="rect">
              <a:avLst/>
            </a:prstGeom>
            <a:noFill/>
            <a:ln w="12700">
              <a:noFill/>
              <a:miter lim="800000"/>
              <a:headEnd/>
              <a:tailEnd/>
            </a:ln>
            <a:effectLst/>
          </p:spPr>
        </p:pic>
        <p:grpSp>
          <p:nvGrpSpPr>
            <p:cNvPr id="3" name="Group 84"/>
            <p:cNvGrpSpPr>
              <a:grpSpLocks/>
            </p:cNvGrpSpPr>
            <p:nvPr/>
          </p:nvGrpSpPr>
          <p:grpSpPr bwMode="auto">
            <a:xfrm>
              <a:off x="1099" y="3710"/>
              <a:ext cx="738" cy="173"/>
              <a:chOff x="1155" y="3653"/>
              <a:chExt cx="495" cy="190"/>
            </a:xfrm>
          </p:grpSpPr>
          <p:sp>
            <p:nvSpPr>
              <p:cNvPr id="207881" name="Text Box 9"/>
              <p:cNvSpPr txBox="1">
                <a:spLocks noChangeArrowheads="1"/>
              </p:cNvSpPr>
              <p:nvPr/>
            </p:nvSpPr>
            <p:spPr bwMode="auto">
              <a:xfrm>
                <a:off x="1308" y="3653"/>
                <a:ext cx="342" cy="190"/>
              </a:xfrm>
              <a:prstGeom prst="rect">
                <a:avLst/>
              </a:prstGeom>
              <a:solidFill>
                <a:schemeClr val="tx1"/>
              </a:solidFill>
              <a:ln w="12700">
                <a:noFill/>
                <a:miter lim="800000"/>
                <a:headEnd/>
                <a:tailEnd/>
              </a:ln>
              <a:effectLst/>
            </p:spPr>
            <p:txBody>
              <a:bodyPr wrap="none">
                <a:spAutoFit/>
              </a:bodyPr>
              <a:lstStyle/>
              <a:p>
                <a:r>
                  <a:rPr lang="en-US" sz="1200" dirty="0">
                    <a:solidFill>
                      <a:srgbClr val="FFFF99"/>
                    </a:solidFill>
                    <a:latin typeface="Arial" charset="0"/>
                  </a:rPr>
                  <a:t>Stabilizer</a:t>
                </a:r>
              </a:p>
            </p:txBody>
          </p:sp>
          <p:sp>
            <p:nvSpPr>
              <p:cNvPr id="207884" name="Line 12"/>
              <p:cNvSpPr>
                <a:spLocks noChangeShapeType="1"/>
              </p:cNvSpPr>
              <p:nvPr/>
            </p:nvSpPr>
            <p:spPr bwMode="auto">
              <a:xfrm>
                <a:off x="1155" y="3739"/>
                <a:ext cx="160" cy="0"/>
              </a:xfrm>
              <a:prstGeom prst="line">
                <a:avLst/>
              </a:prstGeom>
              <a:noFill/>
              <a:ln w="28575">
                <a:solidFill>
                  <a:schemeClr val="tx1"/>
                </a:solidFill>
                <a:round/>
                <a:headEnd type="triangle" w="med" len="med"/>
                <a:tailEnd/>
              </a:ln>
              <a:effectLst/>
            </p:spPr>
            <p:txBody>
              <a:bodyPr wrap="none" anchor="ctr"/>
              <a:lstStyle/>
              <a:p>
                <a:endParaRPr lang="en-US" dirty="0"/>
              </a:p>
            </p:txBody>
          </p:sp>
        </p:grpSp>
        <p:grpSp>
          <p:nvGrpSpPr>
            <p:cNvPr id="4" name="Group 86"/>
            <p:cNvGrpSpPr>
              <a:grpSpLocks/>
            </p:cNvGrpSpPr>
            <p:nvPr/>
          </p:nvGrpSpPr>
          <p:grpSpPr bwMode="auto">
            <a:xfrm>
              <a:off x="1099" y="2136"/>
              <a:ext cx="777" cy="173"/>
              <a:chOff x="1030" y="2149"/>
              <a:chExt cx="521" cy="190"/>
            </a:xfrm>
          </p:grpSpPr>
          <p:sp>
            <p:nvSpPr>
              <p:cNvPr id="207883" name="Text Box 11"/>
              <p:cNvSpPr txBox="1">
                <a:spLocks noChangeArrowheads="1"/>
              </p:cNvSpPr>
              <p:nvPr/>
            </p:nvSpPr>
            <p:spPr bwMode="auto">
              <a:xfrm>
                <a:off x="1188" y="2149"/>
                <a:ext cx="363" cy="190"/>
              </a:xfrm>
              <a:prstGeom prst="rect">
                <a:avLst/>
              </a:prstGeom>
              <a:solidFill>
                <a:schemeClr val="tx1"/>
              </a:solidFill>
              <a:ln w="12700">
                <a:noFill/>
                <a:miter lim="800000"/>
                <a:headEnd/>
                <a:tailEnd/>
              </a:ln>
              <a:effectLst/>
            </p:spPr>
            <p:txBody>
              <a:bodyPr wrap="none">
                <a:spAutoFit/>
              </a:bodyPr>
              <a:lstStyle/>
              <a:p>
                <a:r>
                  <a:rPr lang="en-US" sz="1200" dirty="0">
                    <a:solidFill>
                      <a:srgbClr val="FFFF99"/>
                    </a:solidFill>
                    <a:latin typeface="Arial" charset="0"/>
                  </a:rPr>
                  <a:t>Gun Body</a:t>
                </a:r>
              </a:p>
            </p:txBody>
          </p:sp>
          <p:sp>
            <p:nvSpPr>
              <p:cNvPr id="207888" name="Line 16"/>
              <p:cNvSpPr>
                <a:spLocks noChangeShapeType="1"/>
              </p:cNvSpPr>
              <p:nvPr/>
            </p:nvSpPr>
            <p:spPr bwMode="auto">
              <a:xfrm>
                <a:off x="1030" y="2235"/>
                <a:ext cx="161" cy="0"/>
              </a:xfrm>
              <a:prstGeom prst="line">
                <a:avLst/>
              </a:prstGeom>
              <a:noFill/>
              <a:ln w="28575">
                <a:solidFill>
                  <a:schemeClr val="tx1"/>
                </a:solidFill>
                <a:round/>
                <a:headEnd type="triangle" w="med" len="med"/>
                <a:tailEnd/>
              </a:ln>
              <a:effectLst/>
            </p:spPr>
            <p:txBody>
              <a:bodyPr wrap="none" anchor="ctr"/>
              <a:lstStyle/>
              <a:p>
                <a:endParaRPr lang="en-US" dirty="0"/>
              </a:p>
            </p:txBody>
          </p:sp>
        </p:grpSp>
        <p:grpSp>
          <p:nvGrpSpPr>
            <p:cNvPr id="5" name="Group 85"/>
            <p:cNvGrpSpPr>
              <a:grpSpLocks/>
            </p:cNvGrpSpPr>
            <p:nvPr/>
          </p:nvGrpSpPr>
          <p:grpSpPr bwMode="auto">
            <a:xfrm>
              <a:off x="1099" y="2922"/>
              <a:ext cx="842" cy="173"/>
              <a:chOff x="1061" y="3004"/>
              <a:chExt cx="565" cy="190"/>
            </a:xfrm>
          </p:grpSpPr>
          <p:sp>
            <p:nvSpPr>
              <p:cNvPr id="207880" name="Text Box 8"/>
              <p:cNvSpPr txBox="1">
                <a:spLocks noChangeArrowheads="1"/>
              </p:cNvSpPr>
              <p:nvPr/>
            </p:nvSpPr>
            <p:spPr bwMode="auto">
              <a:xfrm>
                <a:off x="1188" y="3004"/>
                <a:ext cx="438" cy="190"/>
              </a:xfrm>
              <a:prstGeom prst="rect">
                <a:avLst/>
              </a:prstGeom>
              <a:solidFill>
                <a:schemeClr val="tx1"/>
              </a:solidFill>
              <a:ln w="12700">
                <a:noFill/>
                <a:miter lim="800000"/>
                <a:headEnd/>
                <a:tailEnd/>
              </a:ln>
              <a:effectLst/>
            </p:spPr>
            <p:txBody>
              <a:bodyPr wrap="none">
                <a:spAutoFit/>
              </a:bodyPr>
              <a:lstStyle/>
              <a:p>
                <a:r>
                  <a:rPr lang="en-US" sz="1200" dirty="0">
                    <a:solidFill>
                      <a:srgbClr val="FFFF99"/>
                    </a:solidFill>
                    <a:latin typeface="Arial" charset="0"/>
                  </a:rPr>
                  <a:t>Core Barrels</a:t>
                </a:r>
              </a:p>
            </p:txBody>
          </p:sp>
          <p:sp>
            <p:nvSpPr>
              <p:cNvPr id="207889" name="Line 17"/>
              <p:cNvSpPr>
                <a:spLocks noChangeShapeType="1"/>
              </p:cNvSpPr>
              <p:nvPr/>
            </p:nvSpPr>
            <p:spPr bwMode="auto">
              <a:xfrm>
                <a:off x="1061" y="3090"/>
                <a:ext cx="160" cy="0"/>
              </a:xfrm>
              <a:prstGeom prst="line">
                <a:avLst/>
              </a:prstGeom>
              <a:noFill/>
              <a:ln w="28575">
                <a:solidFill>
                  <a:schemeClr val="tx1"/>
                </a:solidFill>
                <a:round/>
                <a:headEnd type="triangle" w="med" len="med"/>
                <a:tailEnd/>
              </a:ln>
              <a:effectLst/>
            </p:spPr>
            <p:txBody>
              <a:bodyPr wrap="none" anchor="ctr"/>
              <a:lstStyle/>
              <a:p>
                <a:endParaRPr lang="en-US" dirty="0"/>
              </a:p>
            </p:txBody>
          </p:sp>
        </p:grpSp>
      </p:grpSp>
      <p:grpSp>
        <p:nvGrpSpPr>
          <p:cNvPr id="6" name="Group 83"/>
          <p:cNvGrpSpPr>
            <a:grpSpLocks/>
          </p:cNvGrpSpPr>
          <p:nvPr/>
        </p:nvGrpSpPr>
        <p:grpSpPr bwMode="auto">
          <a:xfrm>
            <a:off x="6694488" y="960438"/>
            <a:ext cx="1649412" cy="5429250"/>
            <a:chOff x="4557" y="896"/>
            <a:chExt cx="928" cy="3182"/>
          </a:xfrm>
        </p:grpSpPr>
        <p:pic>
          <p:nvPicPr>
            <p:cNvPr id="207923" name="Picture 51"/>
            <p:cNvPicPr>
              <a:picLocks noChangeAspect="1" noChangeArrowheads="1"/>
            </p:cNvPicPr>
            <p:nvPr/>
          </p:nvPicPr>
          <p:blipFill>
            <a:blip r:embed="rId4" cstate="print"/>
            <a:srcRect l="11966" t="31969" r="9544" b="38727"/>
            <a:stretch>
              <a:fillRect/>
            </a:stretch>
          </p:blipFill>
          <p:spPr bwMode="auto">
            <a:xfrm>
              <a:off x="4557" y="1916"/>
              <a:ext cx="872" cy="933"/>
            </a:xfrm>
            <a:prstGeom prst="rect">
              <a:avLst/>
            </a:prstGeom>
            <a:noFill/>
            <a:ln w="12700">
              <a:noFill/>
              <a:miter lim="800000"/>
              <a:headEnd/>
              <a:tailEnd/>
            </a:ln>
            <a:effectLst/>
          </p:spPr>
        </p:pic>
        <p:sp>
          <p:nvSpPr>
            <p:cNvPr id="207924" name="Rectangle 52"/>
            <p:cNvSpPr>
              <a:spLocks noChangeArrowheads="1"/>
            </p:cNvSpPr>
            <p:nvPr/>
          </p:nvSpPr>
          <p:spPr bwMode="auto">
            <a:xfrm>
              <a:off x="4557" y="1916"/>
              <a:ext cx="90" cy="919"/>
            </a:xfrm>
            <a:prstGeom prst="rect">
              <a:avLst/>
            </a:prstGeom>
            <a:solidFill>
              <a:srgbClr val="DDDDDD"/>
            </a:solidFill>
            <a:ln w="12700">
              <a:noFill/>
              <a:miter lim="800000"/>
              <a:headEnd/>
              <a:tailEnd/>
            </a:ln>
            <a:effectLst/>
          </p:spPr>
          <p:txBody>
            <a:bodyPr wrap="none" anchor="ctr"/>
            <a:lstStyle/>
            <a:p>
              <a:endParaRPr lang="en-US" dirty="0"/>
            </a:p>
          </p:txBody>
        </p:sp>
        <p:sp>
          <p:nvSpPr>
            <p:cNvPr id="207925" name="Rectangle 53"/>
            <p:cNvSpPr>
              <a:spLocks noChangeArrowheads="1"/>
            </p:cNvSpPr>
            <p:nvPr/>
          </p:nvSpPr>
          <p:spPr bwMode="auto">
            <a:xfrm>
              <a:off x="4557" y="1917"/>
              <a:ext cx="233" cy="236"/>
            </a:xfrm>
            <a:prstGeom prst="rect">
              <a:avLst/>
            </a:prstGeom>
            <a:solidFill>
              <a:srgbClr val="DDDDDD"/>
            </a:solidFill>
            <a:ln w="12700">
              <a:noFill/>
              <a:miter lim="800000"/>
              <a:headEnd/>
              <a:tailEnd/>
            </a:ln>
            <a:effectLst/>
          </p:spPr>
          <p:txBody>
            <a:bodyPr wrap="none" anchor="ctr"/>
            <a:lstStyle/>
            <a:p>
              <a:endParaRPr lang="en-US" dirty="0"/>
            </a:p>
          </p:txBody>
        </p:sp>
        <p:sp>
          <p:nvSpPr>
            <p:cNvPr id="207926" name="Rectangle 54"/>
            <p:cNvSpPr>
              <a:spLocks noChangeArrowheads="1"/>
            </p:cNvSpPr>
            <p:nvPr/>
          </p:nvSpPr>
          <p:spPr bwMode="auto">
            <a:xfrm>
              <a:off x="4557" y="2608"/>
              <a:ext cx="239" cy="230"/>
            </a:xfrm>
            <a:prstGeom prst="rect">
              <a:avLst/>
            </a:prstGeom>
            <a:solidFill>
              <a:srgbClr val="DDDDDD"/>
            </a:solidFill>
            <a:ln w="12700">
              <a:noFill/>
              <a:miter lim="800000"/>
              <a:headEnd/>
              <a:tailEnd/>
            </a:ln>
            <a:effectLst/>
          </p:spPr>
          <p:txBody>
            <a:bodyPr wrap="none" anchor="ctr"/>
            <a:lstStyle/>
            <a:p>
              <a:endParaRPr lang="en-US" dirty="0"/>
            </a:p>
          </p:txBody>
        </p:sp>
        <p:sp>
          <p:nvSpPr>
            <p:cNvPr id="207927" name="Rectangle 55"/>
            <p:cNvSpPr>
              <a:spLocks noChangeArrowheads="1"/>
            </p:cNvSpPr>
            <p:nvPr/>
          </p:nvSpPr>
          <p:spPr bwMode="auto">
            <a:xfrm>
              <a:off x="5218" y="1916"/>
              <a:ext cx="225" cy="919"/>
            </a:xfrm>
            <a:prstGeom prst="rect">
              <a:avLst/>
            </a:prstGeom>
            <a:solidFill>
              <a:srgbClr val="DDDDDD"/>
            </a:solidFill>
            <a:ln w="12700">
              <a:noFill/>
              <a:miter lim="800000"/>
              <a:headEnd/>
              <a:tailEnd/>
            </a:ln>
            <a:effectLst/>
          </p:spPr>
          <p:txBody>
            <a:bodyPr wrap="none" anchor="ctr"/>
            <a:lstStyle/>
            <a:p>
              <a:endParaRPr lang="en-US" dirty="0"/>
            </a:p>
          </p:txBody>
        </p:sp>
        <p:sp>
          <p:nvSpPr>
            <p:cNvPr id="207928" name="Freeform 56" descr="Large confetti"/>
            <p:cNvSpPr>
              <a:spLocks/>
            </p:cNvSpPr>
            <p:nvPr/>
          </p:nvSpPr>
          <p:spPr bwMode="auto">
            <a:xfrm>
              <a:off x="5201" y="2006"/>
              <a:ext cx="220" cy="674"/>
            </a:xfrm>
            <a:custGeom>
              <a:avLst/>
              <a:gdLst/>
              <a:ahLst/>
              <a:cxnLst>
                <a:cxn ang="0">
                  <a:pos x="8" y="16"/>
                </a:cxn>
                <a:cxn ang="0">
                  <a:pos x="44" y="20"/>
                </a:cxn>
                <a:cxn ang="0">
                  <a:pos x="56" y="4"/>
                </a:cxn>
                <a:cxn ang="0">
                  <a:pos x="96" y="0"/>
                </a:cxn>
                <a:cxn ang="0">
                  <a:pos x="124" y="24"/>
                </a:cxn>
                <a:cxn ang="0">
                  <a:pos x="182" y="10"/>
                </a:cxn>
                <a:cxn ang="0">
                  <a:pos x="226" y="0"/>
                </a:cxn>
                <a:cxn ang="0">
                  <a:pos x="228" y="74"/>
                </a:cxn>
                <a:cxn ang="0">
                  <a:pos x="228" y="180"/>
                </a:cxn>
                <a:cxn ang="0">
                  <a:pos x="240" y="226"/>
                </a:cxn>
                <a:cxn ang="0">
                  <a:pos x="222" y="258"/>
                </a:cxn>
                <a:cxn ang="0">
                  <a:pos x="228" y="282"/>
                </a:cxn>
                <a:cxn ang="0">
                  <a:pos x="236" y="316"/>
                </a:cxn>
                <a:cxn ang="0">
                  <a:pos x="224" y="388"/>
                </a:cxn>
                <a:cxn ang="0">
                  <a:pos x="226" y="418"/>
                </a:cxn>
                <a:cxn ang="0">
                  <a:pos x="230" y="452"/>
                </a:cxn>
                <a:cxn ang="0">
                  <a:pos x="236" y="498"/>
                </a:cxn>
                <a:cxn ang="0">
                  <a:pos x="212" y="562"/>
                </a:cxn>
                <a:cxn ang="0">
                  <a:pos x="228" y="630"/>
                </a:cxn>
                <a:cxn ang="0">
                  <a:pos x="200" y="650"/>
                </a:cxn>
                <a:cxn ang="0">
                  <a:pos x="164" y="640"/>
                </a:cxn>
                <a:cxn ang="0">
                  <a:pos x="112" y="650"/>
                </a:cxn>
                <a:cxn ang="0">
                  <a:pos x="92" y="638"/>
                </a:cxn>
                <a:cxn ang="0">
                  <a:pos x="64" y="652"/>
                </a:cxn>
                <a:cxn ang="0">
                  <a:pos x="32" y="636"/>
                </a:cxn>
                <a:cxn ang="0">
                  <a:pos x="6" y="626"/>
                </a:cxn>
                <a:cxn ang="0">
                  <a:pos x="2" y="492"/>
                </a:cxn>
                <a:cxn ang="0">
                  <a:pos x="20" y="394"/>
                </a:cxn>
                <a:cxn ang="0">
                  <a:pos x="8" y="290"/>
                </a:cxn>
                <a:cxn ang="0">
                  <a:pos x="0" y="236"/>
                </a:cxn>
                <a:cxn ang="0">
                  <a:pos x="12" y="98"/>
                </a:cxn>
                <a:cxn ang="0">
                  <a:pos x="8" y="16"/>
                </a:cxn>
              </a:cxnLst>
              <a:rect l="0" t="0" r="r" b="b"/>
              <a:pathLst>
                <a:path w="240" h="652">
                  <a:moveTo>
                    <a:pt x="8" y="16"/>
                  </a:moveTo>
                  <a:lnTo>
                    <a:pt x="44" y="20"/>
                  </a:lnTo>
                  <a:lnTo>
                    <a:pt x="56" y="4"/>
                  </a:lnTo>
                  <a:lnTo>
                    <a:pt x="96" y="0"/>
                  </a:lnTo>
                  <a:lnTo>
                    <a:pt x="124" y="24"/>
                  </a:lnTo>
                  <a:lnTo>
                    <a:pt x="182" y="10"/>
                  </a:lnTo>
                  <a:lnTo>
                    <a:pt x="226" y="0"/>
                  </a:lnTo>
                  <a:lnTo>
                    <a:pt x="228" y="74"/>
                  </a:lnTo>
                  <a:lnTo>
                    <a:pt x="228" y="180"/>
                  </a:lnTo>
                  <a:lnTo>
                    <a:pt x="240" y="226"/>
                  </a:lnTo>
                  <a:lnTo>
                    <a:pt x="222" y="258"/>
                  </a:lnTo>
                  <a:lnTo>
                    <a:pt x="228" y="282"/>
                  </a:lnTo>
                  <a:lnTo>
                    <a:pt x="236" y="316"/>
                  </a:lnTo>
                  <a:lnTo>
                    <a:pt x="224" y="388"/>
                  </a:lnTo>
                  <a:lnTo>
                    <a:pt x="226" y="418"/>
                  </a:lnTo>
                  <a:lnTo>
                    <a:pt x="230" y="452"/>
                  </a:lnTo>
                  <a:lnTo>
                    <a:pt x="236" y="498"/>
                  </a:lnTo>
                  <a:lnTo>
                    <a:pt x="212" y="562"/>
                  </a:lnTo>
                  <a:lnTo>
                    <a:pt x="228" y="630"/>
                  </a:lnTo>
                  <a:lnTo>
                    <a:pt x="200" y="650"/>
                  </a:lnTo>
                  <a:lnTo>
                    <a:pt x="164" y="640"/>
                  </a:lnTo>
                  <a:lnTo>
                    <a:pt x="112" y="650"/>
                  </a:lnTo>
                  <a:lnTo>
                    <a:pt x="92" y="638"/>
                  </a:lnTo>
                  <a:lnTo>
                    <a:pt x="64" y="652"/>
                  </a:lnTo>
                  <a:lnTo>
                    <a:pt x="32" y="636"/>
                  </a:lnTo>
                  <a:lnTo>
                    <a:pt x="6" y="626"/>
                  </a:lnTo>
                  <a:lnTo>
                    <a:pt x="2" y="492"/>
                  </a:lnTo>
                  <a:lnTo>
                    <a:pt x="20" y="394"/>
                  </a:lnTo>
                  <a:lnTo>
                    <a:pt x="8" y="290"/>
                  </a:lnTo>
                  <a:lnTo>
                    <a:pt x="0" y="236"/>
                  </a:lnTo>
                  <a:lnTo>
                    <a:pt x="12" y="98"/>
                  </a:lnTo>
                  <a:lnTo>
                    <a:pt x="8" y="16"/>
                  </a:lnTo>
                  <a:close/>
                </a:path>
              </a:pathLst>
            </a:custGeom>
            <a:pattFill prst="lgConfetti">
              <a:fgClr>
                <a:schemeClr val="tx1"/>
              </a:fgClr>
              <a:bgClr>
                <a:srgbClr val="FFFF00"/>
              </a:bgClr>
            </a:pattFill>
            <a:ln w="12700" cap="flat" cmpd="sng">
              <a:solidFill>
                <a:schemeClr val="bg2"/>
              </a:solidFill>
              <a:prstDash val="solid"/>
              <a:round/>
              <a:headEnd/>
              <a:tailEnd/>
            </a:ln>
            <a:effectLst/>
          </p:spPr>
          <p:txBody>
            <a:bodyPr wrap="none" anchor="ctr"/>
            <a:lstStyle/>
            <a:p>
              <a:endParaRPr lang="en-US" dirty="0"/>
            </a:p>
          </p:txBody>
        </p:sp>
        <p:sp>
          <p:nvSpPr>
            <p:cNvPr id="207929" name="Freeform 57" descr="Large confetti"/>
            <p:cNvSpPr>
              <a:spLocks/>
            </p:cNvSpPr>
            <p:nvPr/>
          </p:nvSpPr>
          <p:spPr bwMode="auto">
            <a:xfrm>
              <a:off x="4578" y="2031"/>
              <a:ext cx="216" cy="649"/>
            </a:xfrm>
            <a:custGeom>
              <a:avLst/>
              <a:gdLst/>
              <a:ahLst/>
              <a:cxnLst>
                <a:cxn ang="0">
                  <a:pos x="32" y="8"/>
                </a:cxn>
                <a:cxn ang="0">
                  <a:pos x="0" y="92"/>
                </a:cxn>
                <a:cxn ang="0">
                  <a:pos x="26" y="140"/>
                </a:cxn>
                <a:cxn ang="0">
                  <a:pos x="36" y="196"/>
                </a:cxn>
                <a:cxn ang="0">
                  <a:pos x="16" y="240"/>
                </a:cxn>
                <a:cxn ang="0">
                  <a:pos x="2" y="284"/>
                </a:cxn>
                <a:cxn ang="0">
                  <a:pos x="18" y="338"/>
                </a:cxn>
                <a:cxn ang="0">
                  <a:pos x="4" y="380"/>
                </a:cxn>
                <a:cxn ang="0">
                  <a:pos x="6" y="428"/>
                </a:cxn>
                <a:cxn ang="0">
                  <a:pos x="18" y="488"/>
                </a:cxn>
                <a:cxn ang="0">
                  <a:pos x="10" y="528"/>
                </a:cxn>
                <a:cxn ang="0">
                  <a:pos x="10" y="576"/>
                </a:cxn>
                <a:cxn ang="0">
                  <a:pos x="20" y="628"/>
                </a:cxn>
                <a:cxn ang="0">
                  <a:pos x="64" y="608"/>
                </a:cxn>
                <a:cxn ang="0">
                  <a:pos x="136" y="622"/>
                </a:cxn>
                <a:cxn ang="0">
                  <a:pos x="178" y="610"/>
                </a:cxn>
                <a:cxn ang="0">
                  <a:pos x="214" y="624"/>
                </a:cxn>
                <a:cxn ang="0">
                  <a:pos x="274" y="620"/>
                </a:cxn>
                <a:cxn ang="0">
                  <a:pos x="274" y="564"/>
                </a:cxn>
                <a:cxn ang="0">
                  <a:pos x="272" y="468"/>
                </a:cxn>
                <a:cxn ang="0">
                  <a:pos x="274" y="366"/>
                </a:cxn>
                <a:cxn ang="0">
                  <a:pos x="200" y="368"/>
                </a:cxn>
                <a:cxn ang="0">
                  <a:pos x="146" y="344"/>
                </a:cxn>
                <a:cxn ang="0">
                  <a:pos x="96" y="322"/>
                </a:cxn>
                <a:cxn ang="0">
                  <a:pos x="168" y="312"/>
                </a:cxn>
                <a:cxn ang="0">
                  <a:pos x="258" y="310"/>
                </a:cxn>
                <a:cxn ang="0">
                  <a:pos x="260" y="258"/>
                </a:cxn>
                <a:cxn ang="0">
                  <a:pos x="84" y="260"/>
                </a:cxn>
                <a:cxn ang="0">
                  <a:pos x="118" y="240"/>
                </a:cxn>
                <a:cxn ang="0">
                  <a:pos x="176" y="214"/>
                </a:cxn>
                <a:cxn ang="0">
                  <a:pos x="236" y="216"/>
                </a:cxn>
                <a:cxn ang="0">
                  <a:pos x="266" y="210"/>
                </a:cxn>
                <a:cxn ang="0">
                  <a:pos x="270" y="160"/>
                </a:cxn>
                <a:cxn ang="0">
                  <a:pos x="262" y="118"/>
                </a:cxn>
                <a:cxn ang="0">
                  <a:pos x="272" y="46"/>
                </a:cxn>
                <a:cxn ang="0">
                  <a:pos x="268" y="20"/>
                </a:cxn>
                <a:cxn ang="0">
                  <a:pos x="236" y="0"/>
                </a:cxn>
                <a:cxn ang="0">
                  <a:pos x="202" y="28"/>
                </a:cxn>
                <a:cxn ang="0">
                  <a:pos x="182" y="10"/>
                </a:cxn>
                <a:cxn ang="0">
                  <a:pos x="148" y="24"/>
                </a:cxn>
                <a:cxn ang="0">
                  <a:pos x="110" y="28"/>
                </a:cxn>
                <a:cxn ang="0">
                  <a:pos x="80" y="20"/>
                </a:cxn>
                <a:cxn ang="0">
                  <a:pos x="64" y="8"/>
                </a:cxn>
                <a:cxn ang="0">
                  <a:pos x="32" y="8"/>
                </a:cxn>
              </a:cxnLst>
              <a:rect l="0" t="0" r="r" b="b"/>
              <a:pathLst>
                <a:path w="274" h="628">
                  <a:moveTo>
                    <a:pt x="32" y="8"/>
                  </a:moveTo>
                  <a:lnTo>
                    <a:pt x="0" y="92"/>
                  </a:lnTo>
                  <a:lnTo>
                    <a:pt x="26" y="140"/>
                  </a:lnTo>
                  <a:lnTo>
                    <a:pt x="36" y="196"/>
                  </a:lnTo>
                  <a:lnTo>
                    <a:pt x="16" y="240"/>
                  </a:lnTo>
                  <a:lnTo>
                    <a:pt x="2" y="284"/>
                  </a:lnTo>
                  <a:lnTo>
                    <a:pt x="18" y="338"/>
                  </a:lnTo>
                  <a:lnTo>
                    <a:pt x="4" y="380"/>
                  </a:lnTo>
                  <a:lnTo>
                    <a:pt x="6" y="428"/>
                  </a:lnTo>
                  <a:lnTo>
                    <a:pt x="18" y="488"/>
                  </a:lnTo>
                  <a:lnTo>
                    <a:pt x="10" y="528"/>
                  </a:lnTo>
                  <a:lnTo>
                    <a:pt x="10" y="576"/>
                  </a:lnTo>
                  <a:lnTo>
                    <a:pt x="20" y="628"/>
                  </a:lnTo>
                  <a:lnTo>
                    <a:pt x="64" y="608"/>
                  </a:lnTo>
                  <a:lnTo>
                    <a:pt x="136" y="622"/>
                  </a:lnTo>
                  <a:lnTo>
                    <a:pt x="178" y="610"/>
                  </a:lnTo>
                  <a:lnTo>
                    <a:pt x="214" y="624"/>
                  </a:lnTo>
                  <a:lnTo>
                    <a:pt x="274" y="620"/>
                  </a:lnTo>
                  <a:lnTo>
                    <a:pt x="274" y="564"/>
                  </a:lnTo>
                  <a:lnTo>
                    <a:pt x="272" y="468"/>
                  </a:lnTo>
                  <a:lnTo>
                    <a:pt x="274" y="366"/>
                  </a:lnTo>
                  <a:lnTo>
                    <a:pt x="200" y="368"/>
                  </a:lnTo>
                  <a:lnTo>
                    <a:pt x="146" y="344"/>
                  </a:lnTo>
                  <a:lnTo>
                    <a:pt x="96" y="322"/>
                  </a:lnTo>
                  <a:lnTo>
                    <a:pt x="168" y="312"/>
                  </a:lnTo>
                  <a:lnTo>
                    <a:pt x="258" y="310"/>
                  </a:lnTo>
                  <a:lnTo>
                    <a:pt x="260" y="258"/>
                  </a:lnTo>
                  <a:lnTo>
                    <a:pt x="84" y="260"/>
                  </a:lnTo>
                  <a:lnTo>
                    <a:pt x="118" y="240"/>
                  </a:lnTo>
                  <a:lnTo>
                    <a:pt x="176" y="214"/>
                  </a:lnTo>
                  <a:lnTo>
                    <a:pt x="236" y="216"/>
                  </a:lnTo>
                  <a:lnTo>
                    <a:pt x="266" y="210"/>
                  </a:lnTo>
                  <a:lnTo>
                    <a:pt x="270" y="160"/>
                  </a:lnTo>
                  <a:lnTo>
                    <a:pt x="262" y="118"/>
                  </a:lnTo>
                  <a:lnTo>
                    <a:pt x="272" y="46"/>
                  </a:lnTo>
                  <a:lnTo>
                    <a:pt x="268" y="20"/>
                  </a:lnTo>
                  <a:lnTo>
                    <a:pt x="236" y="0"/>
                  </a:lnTo>
                  <a:lnTo>
                    <a:pt x="202" y="28"/>
                  </a:lnTo>
                  <a:lnTo>
                    <a:pt x="182" y="10"/>
                  </a:lnTo>
                  <a:lnTo>
                    <a:pt x="148" y="24"/>
                  </a:lnTo>
                  <a:lnTo>
                    <a:pt x="110" y="28"/>
                  </a:lnTo>
                  <a:lnTo>
                    <a:pt x="80" y="20"/>
                  </a:lnTo>
                  <a:lnTo>
                    <a:pt x="64" y="8"/>
                  </a:lnTo>
                  <a:lnTo>
                    <a:pt x="32" y="8"/>
                  </a:lnTo>
                  <a:close/>
                </a:path>
              </a:pathLst>
            </a:custGeom>
            <a:pattFill prst="lgConfetti">
              <a:fgClr>
                <a:schemeClr val="tx1"/>
              </a:fgClr>
              <a:bgClr>
                <a:srgbClr val="FFFF00"/>
              </a:bgClr>
            </a:pattFill>
            <a:ln w="12700" cap="flat" cmpd="sng">
              <a:solidFill>
                <a:schemeClr val="bg2"/>
              </a:solidFill>
              <a:prstDash val="solid"/>
              <a:round/>
              <a:headEnd/>
              <a:tailEnd/>
            </a:ln>
            <a:effectLst/>
          </p:spPr>
          <p:txBody>
            <a:bodyPr wrap="none" anchor="ctr"/>
            <a:lstStyle/>
            <a:p>
              <a:endParaRPr lang="en-US" dirty="0"/>
            </a:p>
          </p:txBody>
        </p:sp>
        <p:sp>
          <p:nvSpPr>
            <p:cNvPr id="207930" name="Rectangle 58"/>
            <p:cNvSpPr>
              <a:spLocks noChangeArrowheads="1"/>
            </p:cNvSpPr>
            <p:nvPr/>
          </p:nvSpPr>
          <p:spPr bwMode="auto">
            <a:xfrm>
              <a:off x="4938" y="2753"/>
              <a:ext cx="117" cy="80"/>
            </a:xfrm>
            <a:prstGeom prst="rect">
              <a:avLst/>
            </a:prstGeom>
            <a:solidFill>
              <a:schemeClr val="bg1"/>
            </a:solidFill>
            <a:ln w="12700">
              <a:noFill/>
              <a:miter lim="800000"/>
              <a:headEnd/>
              <a:tailEnd/>
            </a:ln>
            <a:effectLst/>
          </p:spPr>
          <p:txBody>
            <a:bodyPr wrap="none" anchor="ctr"/>
            <a:lstStyle/>
            <a:p>
              <a:endParaRPr lang="en-US" dirty="0"/>
            </a:p>
          </p:txBody>
        </p:sp>
        <p:sp>
          <p:nvSpPr>
            <p:cNvPr id="207931" name="Freeform 59"/>
            <p:cNvSpPr>
              <a:spLocks/>
            </p:cNvSpPr>
            <p:nvPr/>
          </p:nvSpPr>
          <p:spPr bwMode="auto">
            <a:xfrm>
              <a:off x="4930" y="2020"/>
              <a:ext cx="149" cy="631"/>
            </a:xfrm>
            <a:custGeom>
              <a:avLst/>
              <a:gdLst/>
              <a:ahLst/>
              <a:cxnLst>
                <a:cxn ang="0">
                  <a:pos x="0" y="236"/>
                </a:cxn>
                <a:cxn ang="0">
                  <a:pos x="0" y="202"/>
                </a:cxn>
                <a:cxn ang="0">
                  <a:pos x="28" y="196"/>
                </a:cxn>
                <a:cxn ang="0">
                  <a:pos x="60" y="196"/>
                </a:cxn>
                <a:cxn ang="0">
                  <a:pos x="62" y="168"/>
                </a:cxn>
                <a:cxn ang="0">
                  <a:pos x="2" y="166"/>
                </a:cxn>
                <a:cxn ang="0">
                  <a:pos x="0" y="0"/>
                </a:cxn>
                <a:cxn ang="0">
                  <a:pos x="38" y="22"/>
                </a:cxn>
                <a:cxn ang="0">
                  <a:pos x="90" y="10"/>
                </a:cxn>
                <a:cxn ang="0">
                  <a:pos x="108" y="20"/>
                </a:cxn>
                <a:cxn ang="0">
                  <a:pos x="130" y="0"/>
                </a:cxn>
                <a:cxn ang="0">
                  <a:pos x="154" y="10"/>
                </a:cxn>
                <a:cxn ang="0">
                  <a:pos x="188" y="0"/>
                </a:cxn>
                <a:cxn ang="0">
                  <a:pos x="188" y="604"/>
                </a:cxn>
                <a:cxn ang="0">
                  <a:pos x="164" y="610"/>
                </a:cxn>
                <a:cxn ang="0">
                  <a:pos x="136" y="596"/>
                </a:cxn>
                <a:cxn ang="0">
                  <a:pos x="106" y="606"/>
                </a:cxn>
                <a:cxn ang="0">
                  <a:pos x="86" y="588"/>
                </a:cxn>
                <a:cxn ang="0">
                  <a:pos x="16" y="602"/>
                </a:cxn>
                <a:cxn ang="0">
                  <a:pos x="8" y="416"/>
                </a:cxn>
                <a:cxn ang="0">
                  <a:pos x="56" y="418"/>
                </a:cxn>
                <a:cxn ang="0">
                  <a:pos x="64" y="396"/>
                </a:cxn>
                <a:cxn ang="0">
                  <a:pos x="48" y="392"/>
                </a:cxn>
                <a:cxn ang="0">
                  <a:pos x="8" y="388"/>
                </a:cxn>
                <a:cxn ang="0">
                  <a:pos x="8" y="348"/>
                </a:cxn>
                <a:cxn ang="0">
                  <a:pos x="114" y="348"/>
                </a:cxn>
                <a:cxn ang="0">
                  <a:pos x="114" y="234"/>
                </a:cxn>
                <a:cxn ang="0">
                  <a:pos x="0" y="236"/>
                </a:cxn>
              </a:cxnLst>
              <a:rect l="0" t="0" r="r" b="b"/>
              <a:pathLst>
                <a:path w="188" h="610">
                  <a:moveTo>
                    <a:pt x="0" y="236"/>
                  </a:moveTo>
                  <a:lnTo>
                    <a:pt x="0" y="202"/>
                  </a:lnTo>
                  <a:lnTo>
                    <a:pt x="28" y="196"/>
                  </a:lnTo>
                  <a:lnTo>
                    <a:pt x="60" y="196"/>
                  </a:lnTo>
                  <a:lnTo>
                    <a:pt x="62" y="168"/>
                  </a:lnTo>
                  <a:lnTo>
                    <a:pt x="2" y="166"/>
                  </a:lnTo>
                  <a:lnTo>
                    <a:pt x="0" y="0"/>
                  </a:lnTo>
                  <a:lnTo>
                    <a:pt x="38" y="22"/>
                  </a:lnTo>
                  <a:lnTo>
                    <a:pt x="90" y="10"/>
                  </a:lnTo>
                  <a:lnTo>
                    <a:pt x="108" y="20"/>
                  </a:lnTo>
                  <a:lnTo>
                    <a:pt x="130" y="0"/>
                  </a:lnTo>
                  <a:lnTo>
                    <a:pt x="154" y="10"/>
                  </a:lnTo>
                  <a:lnTo>
                    <a:pt x="188" y="0"/>
                  </a:lnTo>
                  <a:lnTo>
                    <a:pt x="188" y="604"/>
                  </a:lnTo>
                  <a:lnTo>
                    <a:pt x="164" y="610"/>
                  </a:lnTo>
                  <a:lnTo>
                    <a:pt x="136" y="596"/>
                  </a:lnTo>
                  <a:lnTo>
                    <a:pt x="106" y="606"/>
                  </a:lnTo>
                  <a:lnTo>
                    <a:pt x="86" y="588"/>
                  </a:lnTo>
                  <a:lnTo>
                    <a:pt x="16" y="602"/>
                  </a:lnTo>
                  <a:lnTo>
                    <a:pt x="8" y="416"/>
                  </a:lnTo>
                  <a:lnTo>
                    <a:pt x="56" y="418"/>
                  </a:lnTo>
                  <a:lnTo>
                    <a:pt x="64" y="396"/>
                  </a:lnTo>
                  <a:lnTo>
                    <a:pt x="48" y="392"/>
                  </a:lnTo>
                  <a:lnTo>
                    <a:pt x="8" y="388"/>
                  </a:lnTo>
                  <a:lnTo>
                    <a:pt x="8" y="348"/>
                  </a:lnTo>
                  <a:lnTo>
                    <a:pt x="114" y="348"/>
                  </a:lnTo>
                  <a:lnTo>
                    <a:pt x="114" y="234"/>
                  </a:lnTo>
                  <a:lnTo>
                    <a:pt x="0" y="236"/>
                  </a:lnTo>
                  <a:close/>
                </a:path>
              </a:pathLst>
            </a:custGeom>
            <a:solidFill>
              <a:schemeClr val="accent1"/>
            </a:solidFill>
            <a:ln w="12700" cap="flat" cmpd="sng">
              <a:solidFill>
                <a:schemeClr val="bg2"/>
              </a:solidFill>
              <a:prstDash val="solid"/>
              <a:round/>
              <a:headEnd/>
              <a:tailEnd/>
            </a:ln>
            <a:effectLst/>
          </p:spPr>
          <p:txBody>
            <a:bodyPr wrap="none" anchor="ctr"/>
            <a:lstStyle/>
            <a:p>
              <a:endParaRPr lang="en-US" dirty="0"/>
            </a:p>
          </p:txBody>
        </p:sp>
        <p:pic>
          <p:nvPicPr>
            <p:cNvPr id="207933" name="Picture 61"/>
            <p:cNvPicPr>
              <a:picLocks noChangeAspect="1" noChangeArrowheads="1"/>
            </p:cNvPicPr>
            <p:nvPr/>
          </p:nvPicPr>
          <p:blipFill>
            <a:blip r:embed="rId4" cstate="print"/>
            <a:srcRect l="11966" t="61339" r="4558" b="2014"/>
            <a:stretch>
              <a:fillRect/>
            </a:stretch>
          </p:blipFill>
          <p:spPr bwMode="auto">
            <a:xfrm>
              <a:off x="4558" y="2946"/>
              <a:ext cx="927" cy="1132"/>
            </a:xfrm>
            <a:prstGeom prst="rect">
              <a:avLst/>
            </a:prstGeom>
            <a:noFill/>
            <a:ln w="12700">
              <a:noFill/>
              <a:miter lim="800000"/>
              <a:headEnd/>
              <a:tailEnd/>
            </a:ln>
            <a:effectLst/>
          </p:spPr>
        </p:pic>
        <p:sp>
          <p:nvSpPr>
            <p:cNvPr id="207934" name="Rectangle 62"/>
            <p:cNvSpPr>
              <a:spLocks noChangeArrowheads="1"/>
            </p:cNvSpPr>
            <p:nvPr/>
          </p:nvSpPr>
          <p:spPr bwMode="auto">
            <a:xfrm>
              <a:off x="5229" y="2946"/>
              <a:ext cx="248" cy="1132"/>
            </a:xfrm>
            <a:prstGeom prst="rect">
              <a:avLst/>
            </a:prstGeom>
            <a:solidFill>
              <a:srgbClr val="DDDDDD"/>
            </a:solidFill>
            <a:ln w="12700">
              <a:noFill/>
              <a:miter lim="800000"/>
              <a:headEnd/>
              <a:tailEnd/>
            </a:ln>
            <a:effectLst/>
          </p:spPr>
          <p:txBody>
            <a:bodyPr wrap="none" anchor="ctr"/>
            <a:lstStyle/>
            <a:p>
              <a:endParaRPr lang="en-US" dirty="0"/>
            </a:p>
          </p:txBody>
        </p:sp>
        <p:sp>
          <p:nvSpPr>
            <p:cNvPr id="207935" name="Rectangle 63"/>
            <p:cNvSpPr>
              <a:spLocks noChangeArrowheads="1"/>
            </p:cNvSpPr>
            <p:nvPr/>
          </p:nvSpPr>
          <p:spPr bwMode="auto">
            <a:xfrm>
              <a:off x="4557" y="2946"/>
              <a:ext cx="107" cy="1132"/>
            </a:xfrm>
            <a:prstGeom prst="rect">
              <a:avLst/>
            </a:prstGeom>
            <a:solidFill>
              <a:srgbClr val="DDDDDD"/>
            </a:solidFill>
            <a:ln w="12700">
              <a:noFill/>
              <a:miter lim="800000"/>
              <a:headEnd/>
              <a:tailEnd/>
            </a:ln>
            <a:effectLst/>
          </p:spPr>
          <p:txBody>
            <a:bodyPr wrap="none" anchor="ctr"/>
            <a:lstStyle/>
            <a:p>
              <a:endParaRPr lang="en-US" dirty="0"/>
            </a:p>
          </p:txBody>
        </p:sp>
        <p:sp>
          <p:nvSpPr>
            <p:cNvPr id="207936" name="Rectangle 64"/>
            <p:cNvSpPr>
              <a:spLocks noChangeArrowheads="1"/>
            </p:cNvSpPr>
            <p:nvPr/>
          </p:nvSpPr>
          <p:spPr bwMode="auto">
            <a:xfrm>
              <a:off x="4557" y="2944"/>
              <a:ext cx="245" cy="294"/>
            </a:xfrm>
            <a:prstGeom prst="rect">
              <a:avLst/>
            </a:prstGeom>
            <a:solidFill>
              <a:srgbClr val="DDDDDD"/>
            </a:solidFill>
            <a:ln w="12700">
              <a:noFill/>
              <a:miter lim="800000"/>
              <a:headEnd/>
              <a:tailEnd/>
            </a:ln>
            <a:effectLst/>
          </p:spPr>
          <p:txBody>
            <a:bodyPr wrap="none" anchor="ctr"/>
            <a:lstStyle/>
            <a:p>
              <a:endParaRPr lang="en-US" dirty="0"/>
            </a:p>
          </p:txBody>
        </p:sp>
        <p:sp>
          <p:nvSpPr>
            <p:cNvPr id="207937" name="Rectangle 65"/>
            <p:cNvSpPr>
              <a:spLocks noChangeArrowheads="1"/>
            </p:cNvSpPr>
            <p:nvPr/>
          </p:nvSpPr>
          <p:spPr bwMode="auto">
            <a:xfrm>
              <a:off x="4572" y="3859"/>
              <a:ext cx="242" cy="219"/>
            </a:xfrm>
            <a:prstGeom prst="rect">
              <a:avLst/>
            </a:prstGeom>
            <a:solidFill>
              <a:srgbClr val="DDDDDD"/>
            </a:solidFill>
            <a:ln w="12700">
              <a:noFill/>
              <a:miter lim="800000"/>
              <a:headEnd/>
              <a:tailEnd/>
            </a:ln>
            <a:effectLst/>
          </p:spPr>
          <p:txBody>
            <a:bodyPr wrap="none" anchor="ctr"/>
            <a:lstStyle/>
            <a:p>
              <a:endParaRPr lang="en-US" dirty="0"/>
            </a:p>
          </p:txBody>
        </p:sp>
        <p:sp>
          <p:nvSpPr>
            <p:cNvPr id="207938" name="Freeform 66" descr="Large confetti"/>
            <p:cNvSpPr>
              <a:spLocks/>
            </p:cNvSpPr>
            <p:nvPr/>
          </p:nvSpPr>
          <p:spPr bwMode="auto">
            <a:xfrm>
              <a:off x="4847" y="3567"/>
              <a:ext cx="78" cy="185"/>
            </a:xfrm>
            <a:custGeom>
              <a:avLst/>
              <a:gdLst/>
              <a:ahLst/>
              <a:cxnLst>
                <a:cxn ang="0">
                  <a:pos x="0" y="164"/>
                </a:cxn>
                <a:cxn ang="0">
                  <a:pos x="26" y="180"/>
                </a:cxn>
                <a:cxn ang="0">
                  <a:pos x="48" y="184"/>
                </a:cxn>
                <a:cxn ang="0">
                  <a:pos x="98" y="22"/>
                </a:cxn>
                <a:cxn ang="0">
                  <a:pos x="42" y="0"/>
                </a:cxn>
                <a:cxn ang="0">
                  <a:pos x="0" y="164"/>
                </a:cxn>
              </a:cxnLst>
              <a:rect l="0" t="0" r="r" b="b"/>
              <a:pathLst>
                <a:path w="98" h="184">
                  <a:moveTo>
                    <a:pt x="0" y="164"/>
                  </a:moveTo>
                  <a:lnTo>
                    <a:pt x="26" y="180"/>
                  </a:lnTo>
                  <a:lnTo>
                    <a:pt x="48" y="184"/>
                  </a:lnTo>
                  <a:lnTo>
                    <a:pt x="98" y="22"/>
                  </a:lnTo>
                  <a:lnTo>
                    <a:pt x="42" y="0"/>
                  </a:lnTo>
                  <a:lnTo>
                    <a:pt x="0" y="164"/>
                  </a:lnTo>
                  <a:close/>
                </a:path>
              </a:pathLst>
            </a:custGeom>
            <a:pattFill prst="lgConfetti">
              <a:fgClr>
                <a:schemeClr val="tx1"/>
              </a:fgClr>
              <a:bgClr>
                <a:srgbClr val="FFFF00"/>
              </a:bgClr>
            </a:pattFill>
            <a:ln w="12700" cap="flat" cmpd="sng">
              <a:solidFill>
                <a:schemeClr val="bg2"/>
              </a:solidFill>
              <a:prstDash val="solid"/>
              <a:round/>
              <a:headEnd/>
              <a:tailEnd/>
            </a:ln>
            <a:effectLst/>
          </p:spPr>
          <p:txBody>
            <a:bodyPr wrap="none" anchor="ctr"/>
            <a:lstStyle/>
            <a:p>
              <a:endParaRPr lang="en-US" dirty="0"/>
            </a:p>
          </p:txBody>
        </p:sp>
        <p:sp>
          <p:nvSpPr>
            <p:cNvPr id="207939" name="Freeform 67" descr="Large confetti"/>
            <p:cNvSpPr>
              <a:spLocks/>
            </p:cNvSpPr>
            <p:nvPr/>
          </p:nvSpPr>
          <p:spPr bwMode="auto">
            <a:xfrm>
              <a:off x="4588" y="3029"/>
              <a:ext cx="228" cy="958"/>
            </a:xfrm>
            <a:custGeom>
              <a:avLst/>
              <a:gdLst/>
              <a:ahLst/>
              <a:cxnLst>
                <a:cxn ang="0">
                  <a:pos x="18" y="4"/>
                </a:cxn>
                <a:cxn ang="0">
                  <a:pos x="60" y="16"/>
                </a:cxn>
                <a:cxn ang="0">
                  <a:pos x="110" y="2"/>
                </a:cxn>
                <a:cxn ang="0">
                  <a:pos x="142" y="2"/>
                </a:cxn>
                <a:cxn ang="0">
                  <a:pos x="164" y="12"/>
                </a:cxn>
                <a:cxn ang="0">
                  <a:pos x="206" y="2"/>
                </a:cxn>
                <a:cxn ang="0">
                  <a:pos x="250" y="0"/>
                </a:cxn>
                <a:cxn ang="0">
                  <a:pos x="274" y="8"/>
                </a:cxn>
                <a:cxn ang="0">
                  <a:pos x="280" y="208"/>
                </a:cxn>
                <a:cxn ang="0">
                  <a:pos x="278" y="400"/>
                </a:cxn>
                <a:cxn ang="0">
                  <a:pos x="288" y="428"/>
                </a:cxn>
                <a:cxn ang="0">
                  <a:pos x="282" y="664"/>
                </a:cxn>
                <a:cxn ang="0">
                  <a:pos x="192" y="678"/>
                </a:cxn>
                <a:cxn ang="0">
                  <a:pos x="118" y="696"/>
                </a:cxn>
                <a:cxn ang="0">
                  <a:pos x="116" y="742"/>
                </a:cxn>
                <a:cxn ang="0">
                  <a:pos x="132" y="804"/>
                </a:cxn>
                <a:cxn ang="0">
                  <a:pos x="186" y="812"/>
                </a:cxn>
                <a:cxn ang="0">
                  <a:pos x="246" y="816"/>
                </a:cxn>
                <a:cxn ang="0">
                  <a:pos x="270" y="816"/>
                </a:cxn>
                <a:cxn ang="0">
                  <a:pos x="286" y="884"/>
                </a:cxn>
                <a:cxn ang="0">
                  <a:pos x="286" y="944"/>
                </a:cxn>
                <a:cxn ang="0">
                  <a:pos x="212" y="948"/>
                </a:cxn>
                <a:cxn ang="0">
                  <a:pos x="162" y="946"/>
                </a:cxn>
                <a:cxn ang="0">
                  <a:pos x="132" y="932"/>
                </a:cxn>
                <a:cxn ang="0">
                  <a:pos x="82" y="954"/>
                </a:cxn>
                <a:cxn ang="0">
                  <a:pos x="58" y="942"/>
                </a:cxn>
                <a:cxn ang="0">
                  <a:pos x="22" y="944"/>
                </a:cxn>
                <a:cxn ang="0">
                  <a:pos x="2" y="842"/>
                </a:cxn>
                <a:cxn ang="0">
                  <a:pos x="0" y="770"/>
                </a:cxn>
                <a:cxn ang="0">
                  <a:pos x="8" y="648"/>
                </a:cxn>
                <a:cxn ang="0">
                  <a:pos x="12" y="570"/>
                </a:cxn>
                <a:cxn ang="0">
                  <a:pos x="26" y="504"/>
                </a:cxn>
                <a:cxn ang="0">
                  <a:pos x="22" y="432"/>
                </a:cxn>
                <a:cxn ang="0">
                  <a:pos x="22" y="362"/>
                </a:cxn>
                <a:cxn ang="0">
                  <a:pos x="20" y="314"/>
                </a:cxn>
                <a:cxn ang="0">
                  <a:pos x="24" y="170"/>
                </a:cxn>
                <a:cxn ang="0">
                  <a:pos x="10" y="100"/>
                </a:cxn>
                <a:cxn ang="0">
                  <a:pos x="6" y="58"/>
                </a:cxn>
                <a:cxn ang="0">
                  <a:pos x="18" y="4"/>
                </a:cxn>
              </a:cxnLst>
              <a:rect l="0" t="0" r="r" b="b"/>
              <a:pathLst>
                <a:path w="288" h="954">
                  <a:moveTo>
                    <a:pt x="18" y="4"/>
                  </a:moveTo>
                  <a:lnTo>
                    <a:pt x="60" y="16"/>
                  </a:lnTo>
                  <a:lnTo>
                    <a:pt x="110" y="2"/>
                  </a:lnTo>
                  <a:lnTo>
                    <a:pt x="142" y="2"/>
                  </a:lnTo>
                  <a:lnTo>
                    <a:pt x="164" y="12"/>
                  </a:lnTo>
                  <a:lnTo>
                    <a:pt x="206" y="2"/>
                  </a:lnTo>
                  <a:lnTo>
                    <a:pt x="250" y="0"/>
                  </a:lnTo>
                  <a:lnTo>
                    <a:pt x="274" y="8"/>
                  </a:lnTo>
                  <a:lnTo>
                    <a:pt x="280" y="208"/>
                  </a:lnTo>
                  <a:lnTo>
                    <a:pt x="278" y="400"/>
                  </a:lnTo>
                  <a:lnTo>
                    <a:pt x="288" y="428"/>
                  </a:lnTo>
                  <a:lnTo>
                    <a:pt x="282" y="664"/>
                  </a:lnTo>
                  <a:lnTo>
                    <a:pt x="192" y="678"/>
                  </a:lnTo>
                  <a:lnTo>
                    <a:pt x="118" y="696"/>
                  </a:lnTo>
                  <a:lnTo>
                    <a:pt x="116" y="742"/>
                  </a:lnTo>
                  <a:lnTo>
                    <a:pt x="132" y="804"/>
                  </a:lnTo>
                  <a:lnTo>
                    <a:pt x="186" y="812"/>
                  </a:lnTo>
                  <a:lnTo>
                    <a:pt x="246" y="816"/>
                  </a:lnTo>
                  <a:lnTo>
                    <a:pt x="270" y="816"/>
                  </a:lnTo>
                  <a:lnTo>
                    <a:pt x="286" y="884"/>
                  </a:lnTo>
                  <a:lnTo>
                    <a:pt x="286" y="944"/>
                  </a:lnTo>
                  <a:lnTo>
                    <a:pt x="212" y="948"/>
                  </a:lnTo>
                  <a:lnTo>
                    <a:pt x="162" y="946"/>
                  </a:lnTo>
                  <a:lnTo>
                    <a:pt x="132" y="932"/>
                  </a:lnTo>
                  <a:lnTo>
                    <a:pt x="82" y="954"/>
                  </a:lnTo>
                  <a:lnTo>
                    <a:pt x="58" y="942"/>
                  </a:lnTo>
                  <a:lnTo>
                    <a:pt x="22" y="944"/>
                  </a:lnTo>
                  <a:lnTo>
                    <a:pt x="2" y="842"/>
                  </a:lnTo>
                  <a:lnTo>
                    <a:pt x="0" y="770"/>
                  </a:lnTo>
                  <a:lnTo>
                    <a:pt x="8" y="648"/>
                  </a:lnTo>
                  <a:lnTo>
                    <a:pt x="12" y="570"/>
                  </a:lnTo>
                  <a:lnTo>
                    <a:pt x="26" y="504"/>
                  </a:lnTo>
                  <a:lnTo>
                    <a:pt x="22" y="432"/>
                  </a:lnTo>
                  <a:lnTo>
                    <a:pt x="22" y="362"/>
                  </a:lnTo>
                  <a:lnTo>
                    <a:pt x="20" y="314"/>
                  </a:lnTo>
                  <a:lnTo>
                    <a:pt x="24" y="170"/>
                  </a:lnTo>
                  <a:lnTo>
                    <a:pt x="10" y="100"/>
                  </a:lnTo>
                  <a:lnTo>
                    <a:pt x="6" y="58"/>
                  </a:lnTo>
                  <a:lnTo>
                    <a:pt x="18" y="4"/>
                  </a:lnTo>
                  <a:close/>
                </a:path>
              </a:pathLst>
            </a:custGeom>
            <a:pattFill prst="lgConfetti">
              <a:fgClr>
                <a:schemeClr val="tx1"/>
              </a:fgClr>
              <a:bgClr>
                <a:srgbClr val="FFFF00"/>
              </a:bgClr>
            </a:pattFill>
            <a:ln w="12700" cap="flat" cmpd="sng">
              <a:solidFill>
                <a:schemeClr val="bg2"/>
              </a:solidFill>
              <a:prstDash val="solid"/>
              <a:round/>
              <a:headEnd/>
              <a:tailEnd/>
            </a:ln>
            <a:effectLst/>
          </p:spPr>
          <p:txBody>
            <a:bodyPr wrap="none" anchor="ctr"/>
            <a:lstStyle/>
            <a:p>
              <a:endParaRPr lang="en-US" dirty="0"/>
            </a:p>
          </p:txBody>
        </p:sp>
        <p:sp>
          <p:nvSpPr>
            <p:cNvPr id="207940" name="Freeform 68" descr="Large confetti"/>
            <p:cNvSpPr>
              <a:spLocks/>
            </p:cNvSpPr>
            <p:nvPr/>
          </p:nvSpPr>
          <p:spPr bwMode="auto">
            <a:xfrm>
              <a:off x="5224" y="2997"/>
              <a:ext cx="207" cy="980"/>
            </a:xfrm>
            <a:custGeom>
              <a:avLst/>
              <a:gdLst/>
              <a:ahLst/>
              <a:cxnLst>
                <a:cxn ang="0">
                  <a:pos x="0" y="6"/>
                </a:cxn>
                <a:cxn ang="0">
                  <a:pos x="56" y="14"/>
                </a:cxn>
                <a:cxn ang="0">
                  <a:pos x="96" y="0"/>
                </a:cxn>
                <a:cxn ang="0">
                  <a:pos x="142" y="4"/>
                </a:cxn>
                <a:cxn ang="0">
                  <a:pos x="206" y="8"/>
                </a:cxn>
                <a:cxn ang="0">
                  <a:pos x="230" y="8"/>
                </a:cxn>
                <a:cxn ang="0">
                  <a:pos x="236" y="80"/>
                </a:cxn>
                <a:cxn ang="0">
                  <a:pos x="244" y="148"/>
                </a:cxn>
                <a:cxn ang="0">
                  <a:pos x="246" y="194"/>
                </a:cxn>
                <a:cxn ang="0">
                  <a:pos x="242" y="264"/>
                </a:cxn>
                <a:cxn ang="0">
                  <a:pos x="242" y="330"/>
                </a:cxn>
                <a:cxn ang="0">
                  <a:pos x="256" y="386"/>
                </a:cxn>
                <a:cxn ang="0">
                  <a:pos x="258" y="442"/>
                </a:cxn>
                <a:cxn ang="0">
                  <a:pos x="252" y="588"/>
                </a:cxn>
                <a:cxn ang="0">
                  <a:pos x="258" y="664"/>
                </a:cxn>
                <a:cxn ang="0">
                  <a:pos x="250" y="758"/>
                </a:cxn>
                <a:cxn ang="0">
                  <a:pos x="246" y="838"/>
                </a:cxn>
                <a:cxn ang="0">
                  <a:pos x="252" y="920"/>
                </a:cxn>
                <a:cxn ang="0">
                  <a:pos x="262" y="964"/>
                </a:cxn>
                <a:cxn ang="0">
                  <a:pos x="234" y="960"/>
                </a:cxn>
                <a:cxn ang="0">
                  <a:pos x="208" y="954"/>
                </a:cxn>
                <a:cxn ang="0">
                  <a:pos x="180" y="972"/>
                </a:cxn>
                <a:cxn ang="0">
                  <a:pos x="148" y="964"/>
                </a:cxn>
                <a:cxn ang="0">
                  <a:pos x="118" y="966"/>
                </a:cxn>
                <a:cxn ang="0">
                  <a:pos x="96" y="976"/>
                </a:cxn>
                <a:cxn ang="0">
                  <a:pos x="74" y="966"/>
                </a:cxn>
                <a:cxn ang="0">
                  <a:pos x="22" y="958"/>
                </a:cxn>
                <a:cxn ang="0">
                  <a:pos x="8" y="886"/>
                </a:cxn>
                <a:cxn ang="0">
                  <a:pos x="8" y="804"/>
                </a:cxn>
                <a:cxn ang="0">
                  <a:pos x="8" y="712"/>
                </a:cxn>
                <a:cxn ang="0">
                  <a:pos x="8" y="610"/>
                </a:cxn>
                <a:cxn ang="0">
                  <a:pos x="8" y="518"/>
                </a:cxn>
                <a:cxn ang="0">
                  <a:pos x="6" y="438"/>
                </a:cxn>
                <a:cxn ang="0">
                  <a:pos x="8" y="342"/>
                </a:cxn>
                <a:cxn ang="0">
                  <a:pos x="8" y="200"/>
                </a:cxn>
                <a:cxn ang="0">
                  <a:pos x="4" y="124"/>
                </a:cxn>
                <a:cxn ang="0">
                  <a:pos x="0" y="6"/>
                </a:cxn>
              </a:cxnLst>
              <a:rect l="0" t="0" r="r" b="b"/>
              <a:pathLst>
                <a:path w="262" h="976">
                  <a:moveTo>
                    <a:pt x="0" y="6"/>
                  </a:moveTo>
                  <a:lnTo>
                    <a:pt x="56" y="14"/>
                  </a:lnTo>
                  <a:lnTo>
                    <a:pt x="96" y="0"/>
                  </a:lnTo>
                  <a:lnTo>
                    <a:pt x="142" y="4"/>
                  </a:lnTo>
                  <a:lnTo>
                    <a:pt x="206" y="8"/>
                  </a:lnTo>
                  <a:lnTo>
                    <a:pt x="230" y="8"/>
                  </a:lnTo>
                  <a:lnTo>
                    <a:pt x="236" y="80"/>
                  </a:lnTo>
                  <a:lnTo>
                    <a:pt x="244" y="148"/>
                  </a:lnTo>
                  <a:lnTo>
                    <a:pt x="246" y="194"/>
                  </a:lnTo>
                  <a:lnTo>
                    <a:pt x="242" y="264"/>
                  </a:lnTo>
                  <a:lnTo>
                    <a:pt x="242" y="330"/>
                  </a:lnTo>
                  <a:lnTo>
                    <a:pt x="256" y="386"/>
                  </a:lnTo>
                  <a:lnTo>
                    <a:pt x="258" y="442"/>
                  </a:lnTo>
                  <a:lnTo>
                    <a:pt x="252" y="588"/>
                  </a:lnTo>
                  <a:lnTo>
                    <a:pt x="258" y="664"/>
                  </a:lnTo>
                  <a:lnTo>
                    <a:pt x="250" y="758"/>
                  </a:lnTo>
                  <a:lnTo>
                    <a:pt x="246" y="838"/>
                  </a:lnTo>
                  <a:lnTo>
                    <a:pt x="252" y="920"/>
                  </a:lnTo>
                  <a:lnTo>
                    <a:pt x="262" y="964"/>
                  </a:lnTo>
                  <a:lnTo>
                    <a:pt x="234" y="960"/>
                  </a:lnTo>
                  <a:lnTo>
                    <a:pt x="208" y="954"/>
                  </a:lnTo>
                  <a:lnTo>
                    <a:pt x="180" y="972"/>
                  </a:lnTo>
                  <a:lnTo>
                    <a:pt x="148" y="964"/>
                  </a:lnTo>
                  <a:lnTo>
                    <a:pt x="118" y="966"/>
                  </a:lnTo>
                  <a:lnTo>
                    <a:pt x="96" y="976"/>
                  </a:lnTo>
                  <a:lnTo>
                    <a:pt x="74" y="966"/>
                  </a:lnTo>
                  <a:lnTo>
                    <a:pt x="22" y="958"/>
                  </a:lnTo>
                  <a:lnTo>
                    <a:pt x="8" y="886"/>
                  </a:lnTo>
                  <a:lnTo>
                    <a:pt x="8" y="804"/>
                  </a:lnTo>
                  <a:lnTo>
                    <a:pt x="8" y="712"/>
                  </a:lnTo>
                  <a:lnTo>
                    <a:pt x="8" y="610"/>
                  </a:lnTo>
                  <a:lnTo>
                    <a:pt x="8" y="518"/>
                  </a:lnTo>
                  <a:lnTo>
                    <a:pt x="6" y="438"/>
                  </a:lnTo>
                  <a:lnTo>
                    <a:pt x="8" y="342"/>
                  </a:lnTo>
                  <a:lnTo>
                    <a:pt x="8" y="200"/>
                  </a:lnTo>
                  <a:lnTo>
                    <a:pt x="4" y="124"/>
                  </a:lnTo>
                  <a:lnTo>
                    <a:pt x="0" y="6"/>
                  </a:lnTo>
                  <a:close/>
                </a:path>
              </a:pathLst>
            </a:custGeom>
            <a:pattFill prst="lgConfetti">
              <a:fgClr>
                <a:schemeClr val="tx1"/>
              </a:fgClr>
              <a:bgClr>
                <a:srgbClr val="FFFF00"/>
              </a:bgClr>
            </a:pattFill>
            <a:ln w="12700" cap="flat" cmpd="sng">
              <a:solidFill>
                <a:schemeClr val="bg2"/>
              </a:solidFill>
              <a:prstDash val="solid"/>
              <a:round/>
              <a:headEnd/>
              <a:tailEnd/>
            </a:ln>
            <a:effectLst/>
          </p:spPr>
          <p:txBody>
            <a:bodyPr wrap="none" anchor="ctr"/>
            <a:lstStyle/>
            <a:p>
              <a:endParaRPr lang="en-US" dirty="0"/>
            </a:p>
          </p:txBody>
        </p:sp>
        <p:sp>
          <p:nvSpPr>
            <p:cNvPr id="207941" name="Freeform 69"/>
            <p:cNvSpPr>
              <a:spLocks/>
            </p:cNvSpPr>
            <p:nvPr/>
          </p:nvSpPr>
          <p:spPr bwMode="auto">
            <a:xfrm>
              <a:off x="4941" y="3021"/>
              <a:ext cx="161" cy="675"/>
            </a:xfrm>
            <a:custGeom>
              <a:avLst/>
              <a:gdLst/>
              <a:ahLst/>
              <a:cxnLst>
                <a:cxn ang="0">
                  <a:pos x="0" y="0"/>
                </a:cxn>
                <a:cxn ang="0">
                  <a:pos x="0" y="136"/>
                </a:cxn>
                <a:cxn ang="0">
                  <a:pos x="42" y="122"/>
                </a:cxn>
                <a:cxn ang="0">
                  <a:pos x="54" y="124"/>
                </a:cxn>
                <a:cxn ang="0">
                  <a:pos x="54" y="156"/>
                </a:cxn>
                <a:cxn ang="0">
                  <a:pos x="20" y="166"/>
                </a:cxn>
                <a:cxn ang="0">
                  <a:pos x="6" y="180"/>
                </a:cxn>
                <a:cxn ang="0">
                  <a:pos x="8" y="206"/>
                </a:cxn>
                <a:cxn ang="0">
                  <a:pos x="118" y="206"/>
                </a:cxn>
                <a:cxn ang="0">
                  <a:pos x="118" y="308"/>
                </a:cxn>
                <a:cxn ang="0">
                  <a:pos x="44" y="308"/>
                </a:cxn>
                <a:cxn ang="0">
                  <a:pos x="8" y="308"/>
                </a:cxn>
                <a:cxn ang="0">
                  <a:pos x="8" y="358"/>
                </a:cxn>
                <a:cxn ang="0">
                  <a:pos x="54" y="352"/>
                </a:cxn>
                <a:cxn ang="0">
                  <a:pos x="72" y="354"/>
                </a:cxn>
                <a:cxn ang="0">
                  <a:pos x="68" y="378"/>
                </a:cxn>
                <a:cxn ang="0">
                  <a:pos x="28" y="382"/>
                </a:cxn>
                <a:cxn ang="0">
                  <a:pos x="8" y="388"/>
                </a:cxn>
                <a:cxn ang="0">
                  <a:pos x="8" y="672"/>
                </a:cxn>
                <a:cxn ang="0">
                  <a:pos x="204" y="672"/>
                </a:cxn>
                <a:cxn ang="0">
                  <a:pos x="186" y="2"/>
                </a:cxn>
                <a:cxn ang="0">
                  <a:pos x="154" y="10"/>
                </a:cxn>
                <a:cxn ang="0">
                  <a:pos x="140" y="2"/>
                </a:cxn>
                <a:cxn ang="0">
                  <a:pos x="112" y="10"/>
                </a:cxn>
                <a:cxn ang="0">
                  <a:pos x="92" y="0"/>
                </a:cxn>
                <a:cxn ang="0">
                  <a:pos x="54" y="10"/>
                </a:cxn>
                <a:cxn ang="0">
                  <a:pos x="36" y="12"/>
                </a:cxn>
                <a:cxn ang="0">
                  <a:pos x="12" y="0"/>
                </a:cxn>
                <a:cxn ang="0">
                  <a:pos x="0" y="0"/>
                </a:cxn>
              </a:cxnLst>
              <a:rect l="0" t="0" r="r" b="b"/>
              <a:pathLst>
                <a:path w="204" h="672">
                  <a:moveTo>
                    <a:pt x="0" y="0"/>
                  </a:moveTo>
                  <a:lnTo>
                    <a:pt x="0" y="136"/>
                  </a:lnTo>
                  <a:lnTo>
                    <a:pt x="42" y="122"/>
                  </a:lnTo>
                  <a:lnTo>
                    <a:pt x="54" y="124"/>
                  </a:lnTo>
                  <a:lnTo>
                    <a:pt x="54" y="156"/>
                  </a:lnTo>
                  <a:lnTo>
                    <a:pt x="20" y="166"/>
                  </a:lnTo>
                  <a:lnTo>
                    <a:pt x="6" y="180"/>
                  </a:lnTo>
                  <a:lnTo>
                    <a:pt x="8" y="206"/>
                  </a:lnTo>
                  <a:lnTo>
                    <a:pt x="118" y="206"/>
                  </a:lnTo>
                  <a:lnTo>
                    <a:pt x="118" y="308"/>
                  </a:lnTo>
                  <a:lnTo>
                    <a:pt x="44" y="308"/>
                  </a:lnTo>
                  <a:lnTo>
                    <a:pt x="8" y="308"/>
                  </a:lnTo>
                  <a:lnTo>
                    <a:pt x="8" y="358"/>
                  </a:lnTo>
                  <a:lnTo>
                    <a:pt x="54" y="352"/>
                  </a:lnTo>
                  <a:lnTo>
                    <a:pt x="72" y="354"/>
                  </a:lnTo>
                  <a:lnTo>
                    <a:pt x="68" y="378"/>
                  </a:lnTo>
                  <a:lnTo>
                    <a:pt x="28" y="382"/>
                  </a:lnTo>
                  <a:lnTo>
                    <a:pt x="8" y="388"/>
                  </a:lnTo>
                  <a:lnTo>
                    <a:pt x="8" y="672"/>
                  </a:lnTo>
                  <a:lnTo>
                    <a:pt x="204" y="672"/>
                  </a:lnTo>
                  <a:lnTo>
                    <a:pt x="186" y="2"/>
                  </a:lnTo>
                  <a:lnTo>
                    <a:pt x="154" y="10"/>
                  </a:lnTo>
                  <a:lnTo>
                    <a:pt x="140" y="2"/>
                  </a:lnTo>
                  <a:lnTo>
                    <a:pt x="112" y="10"/>
                  </a:lnTo>
                  <a:lnTo>
                    <a:pt x="92" y="0"/>
                  </a:lnTo>
                  <a:lnTo>
                    <a:pt x="54" y="10"/>
                  </a:lnTo>
                  <a:lnTo>
                    <a:pt x="36" y="12"/>
                  </a:lnTo>
                  <a:lnTo>
                    <a:pt x="12" y="0"/>
                  </a:lnTo>
                  <a:lnTo>
                    <a:pt x="0" y="0"/>
                  </a:lnTo>
                  <a:close/>
                </a:path>
              </a:pathLst>
            </a:custGeom>
            <a:solidFill>
              <a:schemeClr val="accent1"/>
            </a:solidFill>
            <a:ln w="12700" cap="flat" cmpd="sng">
              <a:solidFill>
                <a:schemeClr val="bg2"/>
              </a:solidFill>
              <a:prstDash val="solid"/>
              <a:round/>
              <a:headEnd/>
              <a:tailEnd/>
            </a:ln>
            <a:effectLst/>
          </p:spPr>
          <p:txBody>
            <a:bodyPr wrap="none" anchor="ctr"/>
            <a:lstStyle/>
            <a:p>
              <a:endParaRPr lang="en-US" dirty="0"/>
            </a:p>
          </p:txBody>
        </p:sp>
        <p:sp>
          <p:nvSpPr>
            <p:cNvPr id="207942" name="Rectangle 70"/>
            <p:cNvSpPr>
              <a:spLocks noChangeArrowheads="1"/>
            </p:cNvSpPr>
            <p:nvPr/>
          </p:nvSpPr>
          <p:spPr bwMode="auto">
            <a:xfrm>
              <a:off x="4966" y="3974"/>
              <a:ext cx="107" cy="96"/>
            </a:xfrm>
            <a:prstGeom prst="rect">
              <a:avLst/>
            </a:prstGeom>
            <a:solidFill>
              <a:schemeClr val="bg1"/>
            </a:solidFill>
            <a:ln w="12700">
              <a:noFill/>
              <a:miter lim="800000"/>
              <a:headEnd/>
              <a:tailEnd/>
            </a:ln>
            <a:effectLst/>
          </p:spPr>
          <p:txBody>
            <a:bodyPr wrap="none" anchor="ctr"/>
            <a:lstStyle/>
            <a:p>
              <a:endParaRPr lang="en-US" dirty="0"/>
            </a:p>
          </p:txBody>
        </p:sp>
        <p:pic>
          <p:nvPicPr>
            <p:cNvPr id="207944" name="Picture 72"/>
            <p:cNvPicPr>
              <a:picLocks noChangeAspect="1" noChangeArrowheads="1"/>
            </p:cNvPicPr>
            <p:nvPr/>
          </p:nvPicPr>
          <p:blipFill>
            <a:blip r:embed="rId4" cstate="print"/>
            <a:srcRect l="11966" t="3119" r="5698" b="68097"/>
            <a:stretch>
              <a:fillRect/>
            </a:stretch>
          </p:blipFill>
          <p:spPr bwMode="auto">
            <a:xfrm>
              <a:off x="4559" y="896"/>
              <a:ext cx="914" cy="931"/>
            </a:xfrm>
            <a:prstGeom prst="rect">
              <a:avLst/>
            </a:prstGeom>
            <a:noFill/>
            <a:ln w="12700">
              <a:noFill/>
              <a:miter lim="800000"/>
              <a:headEnd/>
              <a:tailEnd/>
            </a:ln>
            <a:effectLst/>
          </p:spPr>
        </p:pic>
        <p:sp>
          <p:nvSpPr>
            <p:cNvPr id="207945" name="Rectangle 73"/>
            <p:cNvSpPr>
              <a:spLocks noChangeArrowheads="1"/>
            </p:cNvSpPr>
            <p:nvPr/>
          </p:nvSpPr>
          <p:spPr bwMode="auto">
            <a:xfrm>
              <a:off x="5223" y="896"/>
              <a:ext cx="248" cy="933"/>
            </a:xfrm>
            <a:prstGeom prst="rect">
              <a:avLst/>
            </a:prstGeom>
            <a:solidFill>
              <a:srgbClr val="DDDDDD"/>
            </a:solidFill>
            <a:ln w="12700">
              <a:noFill/>
              <a:miter lim="800000"/>
              <a:headEnd/>
              <a:tailEnd/>
            </a:ln>
            <a:effectLst/>
          </p:spPr>
          <p:txBody>
            <a:bodyPr wrap="none" anchor="ctr"/>
            <a:lstStyle/>
            <a:p>
              <a:endParaRPr lang="en-US" dirty="0"/>
            </a:p>
          </p:txBody>
        </p:sp>
        <p:sp>
          <p:nvSpPr>
            <p:cNvPr id="207946" name="Rectangle 74"/>
            <p:cNvSpPr>
              <a:spLocks noChangeArrowheads="1"/>
            </p:cNvSpPr>
            <p:nvPr/>
          </p:nvSpPr>
          <p:spPr bwMode="auto">
            <a:xfrm>
              <a:off x="4557" y="896"/>
              <a:ext cx="239" cy="933"/>
            </a:xfrm>
            <a:prstGeom prst="rect">
              <a:avLst/>
            </a:prstGeom>
            <a:solidFill>
              <a:srgbClr val="DDDDDD"/>
            </a:solidFill>
            <a:ln w="12700">
              <a:noFill/>
              <a:miter lim="800000"/>
              <a:headEnd/>
              <a:tailEnd/>
            </a:ln>
            <a:effectLst/>
          </p:spPr>
          <p:txBody>
            <a:bodyPr wrap="none" anchor="ctr"/>
            <a:lstStyle/>
            <a:p>
              <a:endParaRPr lang="en-US" dirty="0"/>
            </a:p>
          </p:txBody>
        </p:sp>
        <p:sp>
          <p:nvSpPr>
            <p:cNvPr id="207947" name="Freeform 75" descr="Large confetti"/>
            <p:cNvSpPr>
              <a:spLocks/>
            </p:cNvSpPr>
            <p:nvPr/>
          </p:nvSpPr>
          <p:spPr bwMode="auto">
            <a:xfrm>
              <a:off x="4593" y="957"/>
              <a:ext cx="203" cy="729"/>
            </a:xfrm>
            <a:custGeom>
              <a:avLst/>
              <a:gdLst/>
              <a:ahLst/>
              <a:cxnLst>
                <a:cxn ang="0">
                  <a:pos x="34" y="4"/>
                </a:cxn>
                <a:cxn ang="0">
                  <a:pos x="62" y="14"/>
                </a:cxn>
                <a:cxn ang="0">
                  <a:pos x="120" y="0"/>
                </a:cxn>
                <a:cxn ang="0">
                  <a:pos x="166" y="6"/>
                </a:cxn>
                <a:cxn ang="0">
                  <a:pos x="206" y="12"/>
                </a:cxn>
                <a:cxn ang="0">
                  <a:pos x="248" y="4"/>
                </a:cxn>
                <a:cxn ang="0">
                  <a:pos x="256" y="38"/>
                </a:cxn>
                <a:cxn ang="0">
                  <a:pos x="242" y="694"/>
                </a:cxn>
                <a:cxn ang="0">
                  <a:pos x="202" y="682"/>
                </a:cxn>
                <a:cxn ang="0">
                  <a:pos x="154" y="688"/>
                </a:cxn>
                <a:cxn ang="0">
                  <a:pos x="124" y="690"/>
                </a:cxn>
                <a:cxn ang="0">
                  <a:pos x="96" y="692"/>
                </a:cxn>
                <a:cxn ang="0">
                  <a:pos x="14" y="688"/>
                </a:cxn>
                <a:cxn ang="0">
                  <a:pos x="16" y="598"/>
                </a:cxn>
                <a:cxn ang="0">
                  <a:pos x="28" y="564"/>
                </a:cxn>
                <a:cxn ang="0">
                  <a:pos x="18" y="508"/>
                </a:cxn>
                <a:cxn ang="0">
                  <a:pos x="20" y="474"/>
                </a:cxn>
                <a:cxn ang="0">
                  <a:pos x="30" y="440"/>
                </a:cxn>
                <a:cxn ang="0">
                  <a:pos x="8" y="334"/>
                </a:cxn>
                <a:cxn ang="0">
                  <a:pos x="0" y="290"/>
                </a:cxn>
                <a:cxn ang="0">
                  <a:pos x="12" y="262"/>
                </a:cxn>
                <a:cxn ang="0">
                  <a:pos x="10" y="230"/>
                </a:cxn>
                <a:cxn ang="0">
                  <a:pos x="24" y="192"/>
                </a:cxn>
                <a:cxn ang="0">
                  <a:pos x="20" y="128"/>
                </a:cxn>
                <a:cxn ang="0">
                  <a:pos x="12" y="86"/>
                </a:cxn>
                <a:cxn ang="0">
                  <a:pos x="40" y="16"/>
                </a:cxn>
                <a:cxn ang="0">
                  <a:pos x="74" y="12"/>
                </a:cxn>
              </a:cxnLst>
              <a:rect l="0" t="0" r="r" b="b"/>
              <a:pathLst>
                <a:path w="256" h="694">
                  <a:moveTo>
                    <a:pt x="34" y="4"/>
                  </a:moveTo>
                  <a:lnTo>
                    <a:pt x="62" y="14"/>
                  </a:lnTo>
                  <a:lnTo>
                    <a:pt x="120" y="0"/>
                  </a:lnTo>
                  <a:lnTo>
                    <a:pt x="166" y="6"/>
                  </a:lnTo>
                  <a:lnTo>
                    <a:pt x="206" y="12"/>
                  </a:lnTo>
                  <a:lnTo>
                    <a:pt x="248" y="4"/>
                  </a:lnTo>
                  <a:lnTo>
                    <a:pt x="256" y="38"/>
                  </a:lnTo>
                  <a:lnTo>
                    <a:pt x="242" y="694"/>
                  </a:lnTo>
                  <a:lnTo>
                    <a:pt x="202" y="682"/>
                  </a:lnTo>
                  <a:lnTo>
                    <a:pt x="154" y="688"/>
                  </a:lnTo>
                  <a:lnTo>
                    <a:pt x="124" y="690"/>
                  </a:lnTo>
                  <a:lnTo>
                    <a:pt x="96" y="692"/>
                  </a:lnTo>
                  <a:lnTo>
                    <a:pt x="14" y="688"/>
                  </a:lnTo>
                  <a:lnTo>
                    <a:pt x="16" y="598"/>
                  </a:lnTo>
                  <a:lnTo>
                    <a:pt x="28" y="564"/>
                  </a:lnTo>
                  <a:lnTo>
                    <a:pt x="18" y="508"/>
                  </a:lnTo>
                  <a:lnTo>
                    <a:pt x="20" y="474"/>
                  </a:lnTo>
                  <a:lnTo>
                    <a:pt x="30" y="440"/>
                  </a:lnTo>
                  <a:lnTo>
                    <a:pt x="8" y="334"/>
                  </a:lnTo>
                  <a:lnTo>
                    <a:pt x="0" y="290"/>
                  </a:lnTo>
                  <a:lnTo>
                    <a:pt x="12" y="262"/>
                  </a:lnTo>
                  <a:lnTo>
                    <a:pt x="10" y="230"/>
                  </a:lnTo>
                  <a:lnTo>
                    <a:pt x="24" y="192"/>
                  </a:lnTo>
                  <a:lnTo>
                    <a:pt x="20" y="128"/>
                  </a:lnTo>
                  <a:lnTo>
                    <a:pt x="12" y="86"/>
                  </a:lnTo>
                  <a:lnTo>
                    <a:pt x="40" y="16"/>
                  </a:lnTo>
                  <a:lnTo>
                    <a:pt x="74" y="12"/>
                  </a:lnTo>
                </a:path>
              </a:pathLst>
            </a:custGeom>
            <a:pattFill prst="lgConfetti">
              <a:fgClr>
                <a:schemeClr val="tx1"/>
              </a:fgClr>
              <a:bgClr>
                <a:srgbClr val="FFFF00"/>
              </a:bgClr>
            </a:pattFill>
            <a:ln w="12700" cap="flat" cmpd="sng">
              <a:solidFill>
                <a:schemeClr val="bg2"/>
              </a:solidFill>
              <a:prstDash val="solid"/>
              <a:round/>
              <a:headEnd type="none" w="med" len="med"/>
              <a:tailEnd type="none" w="med" len="med"/>
            </a:ln>
            <a:effectLst/>
          </p:spPr>
          <p:txBody>
            <a:bodyPr wrap="none" anchor="ctr"/>
            <a:lstStyle/>
            <a:p>
              <a:endParaRPr lang="en-US" dirty="0"/>
            </a:p>
          </p:txBody>
        </p:sp>
        <p:sp>
          <p:nvSpPr>
            <p:cNvPr id="207948" name="Freeform 76" descr="Large confetti"/>
            <p:cNvSpPr>
              <a:spLocks/>
            </p:cNvSpPr>
            <p:nvPr/>
          </p:nvSpPr>
          <p:spPr bwMode="auto">
            <a:xfrm>
              <a:off x="5212" y="999"/>
              <a:ext cx="190" cy="685"/>
            </a:xfrm>
            <a:custGeom>
              <a:avLst/>
              <a:gdLst/>
              <a:ahLst/>
              <a:cxnLst>
                <a:cxn ang="0">
                  <a:pos x="8" y="16"/>
                </a:cxn>
                <a:cxn ang="0">
                  <a:pos x="44" y="20"/>
                </a:cxn>
                <a:cxn ang="0">
                  <a:pos x="56" y="4"/>
                </a:cxn>
                <a:cxn ang="0">
                  <a:pos x="96" y="0"/>
                </a:cxn>
                <a:cxn ang="0">
                  <a:pos x="124" y="24"/>
                </a:cxn>
                <a:cxn ang="0">
                  <a:pos x="182" y="10"/>
                </a:cxn>
                <a:cxn ang="0">
                  <a:pos x="226" y="0"/>
                </a:cxn>
                <a:cxn ang="0">
                  <a:pos x="228" y="74"/>
                </a:cxn>
                <a:cxn ang="0">
                  <a:pos x="228" y="180"/>
                </a:cxn>
                <a:cxn ang="0">
                  <a:pos x="240" y="226"/>
                </a:cxn>
                <a:cxn ang="0">
                  <a:pos x="222" y="258"/>
                </a:cxn>
                <a:cxn ang="0">
                  <a:pos x="228" y="282"/>
                </a:cxn>
                <a:cxn ang="0">
                  <a:pos x="236" y="316"/>
                </a:cxn>
                <a:cxn ang="0">
                  <a:pos x="224" y="388"/>
                </a:cxn>
                <a:cxn ang="0">
                  <a:pos x="226" y="418"/>
                </a:cxn>
                <a:cxn ang="0">
                  <a:pos x="230" y="452"/>
                </a:cxn>
                <a:cxn ang="0">
                  <a:pos x="236" y="498"/>
                </a:cxn>
                <a:cxn ang="0">
                  <a:pos x="212" y="562"/>
                </a:cxn>
                <a:cxn ang="0">
                  <a:pos x="228" y="630"/>
                </a:cxn>
                <a:cxn ang="0">
                  <a:pos x="200" y="650"/>
                </a:cxn>
                <a:cxn ang="0">
                  <a:pos x="164" y="640"/>
                </a:cxn>
                <a:cxn ang="0">
                  <a:pos x="112" y="650"/>
                </a:cxn>
                <a:cxn ang="0">
                  <a:pos x="92" y="638"/>
                </a:cxn>
                <a:cxn ang="0">
                  <a:pos x="64" y="652"/>
                </a:cxn>
                <a:cxn ang="0">
                  <a:pos x="32" y="636"/>
                </a:cxn>
                <a:cxn ang="0">
                  <a:pos x="6" y="626"/>
                </a:cxn>
                <a:cxn ang="0">
                  <a:pos x="2" y="492"/>
                </a:cxn>
                <a:cxn ang="0">
                  <a:pos x="20" y="394"/>
                </a:cxn>
                <a:cxn ang="0">
                  <a:pos x="8" y="290"/>
                </a:cxn>
                <a:cxn ang="0">
                  <a:pos x="0" y="236"/>
                </a:cxn>
                <a:cxn ang="0">
                  <a:pos x="12" y="98"/>
                </a:cxn>
                <a:cxn ang="0">
                  <a:pos x="8" y="16"/>
                </a:cxn>
              </a:cxnLst>
              <a:rect l="0" t="0" r="r" b="b"/>
              <a:pathLst>
                <a:path w="240" h="652">
                  <a:moveTo>
                    <a:pt x="8" y="16"/>
                  </a:moveTo>
                  <a:lnTo>
                    <a:pt x="44" y="20"/>
                  </a:lnTo>
                  <a:lnTo>
                    <a:pt x="56" y="4"/>
                  </a:lnTo>
                  <a:lnTo>
                    <a:pt x="96" y="0"/>
                  </a:lnTo>
                  <a:lnTo>
                    <a:pt x="124" y="24"/>
                  </a:lnTo>
                  <a:lnTo>
                    <a:pt x="182" y="10"/>
                  </a:lnTo>
                  <a:lnTo>
                    <a:pt x="226" y="0"/>
                  </a:lnTo>
                  <a:lnTo>
                    <a:pt x="228" y="74"/>
                  </a:lnTo>
                  <a:lnTo>
                    <a:pt x="228" y="180"/>
                  </a:lnTo>
                  <a:lnTo>
                    <a:pt x="240" y="226"/>
                  </a:lnTo>
                  <a:lnTo>
                    <a:pt x="222" y="258"/>
                  </a:lnTo>
                  <a:lnTo>
                    <a:pt x="228" y="282"/>
                  </a:lnTo>
                  <a:lnTo>
                    <a:pt x="236" y="316"/>
                  </a:lnTo>
                  <a:lnTo>
                    <a:pt x="224" y="388"/>
                  </a:lnTo>
                  <a:lnTo>
                    <a:pt x="226" y="418"/>
                  </a:lnTo>
                  <a:lnTo>
                    <a:pt x="230" y="452"/>
                  </a:lnTo>
                  <a:lnTo>
                    <a:pt x="236" y="498"/>
                  </a:lnTo>
                  <a:lnTo>
                    <a:pt x="212" y="562"/>
                  </a:lnTo>
                  <a:lnTo>
                    <a:pt x="228" y="630"/>
                  </a:lnTo>
                  <a:lnTo>
                    <a:pt x="200" y="650"/>
                  </a:lnTo>
                  <a:lnTo>
                    <a:pt x="164" y="640"/>
                  </a:lnTo>
                  <a:lnTo>
                    <a:pt x="112" y="650"/>
                  </a:lnTo>
                  <a:lnTo>
                    <a:pt x="92" y="638"/>
                  </a:lnTo>
                  <a:lnTo>
                    <a:pt x="64" y="652"/>
                  </a:lnTo>
                  <a:lnTo>
                    <a:pt x="32" y="636"/>
                  </a:lnTo>
                  <a:lnTo>
                    <a:pt x="6" y="626"/>
                  </a:lnTo>
                  <a:lnTo>
                    <a:pt x="2" y="492"/>
                  </a:lnTo>
                  <a:lnTo>
                    <a:pt x="20" y="394"/>
                  </a:lnTo>
                  <a:lnTo>
                    <a:pt x="8" y="290"/>
                  </a:lnTo>
                  <a:lnTo>
                    <a:pt x="0" y="236"/>
                  </a:lnTo>
                  <a:lnTo>
                    <a:pt x="12" y="98"/>
                  </a:lnTo>
                  <a:lnTo>
                    <a:pt x="8" y="16"/>
                  </a:lnTo>
                  <a:close/>
                </a:path>
              </a:pathLst>
            </a:custGeom>
            <a:pattFill prst="lgConfetti">
              <a:fgClr>
                <a:schemeClr val="tx1"/>
              </a:fgClr>
              <a:bgClr>
                <a:srgbClr val="FFFF00"/>
              </a:bgClr>
            </a:pattFill>
            <a:ln w="12700" cap="flat" cmpd="sng">
              <a:solidFill>
                <a:schemeClr val="bg2"/>
              </a:solidFill>
              <a:prstDash val="solid"/>
              <a:round/>
              <a:headEnd/>
              <a:tailEnd/>
            </a:ln>
            <a:effectLst/>
          </p:spPr>
          <p:txBody>
            <a:bodyPr wrap="none" anchor="ctr"/>
            <a:lstStyle/>
            <a:p>
              <a:endParaRPr lang="en-US" dirty="0"/>
            </a:p>
          </p:txBody>
        </p:sp>
        <p:sp>
          <p:nvSpPr>
            <p:cNvPr id="207949" name="Freeform 77"/>
            <p:cNvSpPr>
              <a:spLocks/>
            </p:cNvSpPr>
            <p:nvPr/>
          </p:nvSpPr>
          <p:spPr bwMode="auto">
            <a:xfrm>
              <a:off x="4926" y="995"/>
              <a:ext cx="156" cy="689"/>
            </a:xfrm>
            <a:custGeom>
              <a:avLst/>
              <a:gdLst/>
              <a:ahLst/>
              <a:cxnLst>
                <a:cxn ang="0">
                  <a:pos x="2" y="192"/>
                </a:cxn>
                <a:cxn ang="0">
                  <a:pos x="2" y="0"/>
                </a:cxn>
                <a:cxn ang="0">
                  <a:pos x="40" y="22"/>
                </a:cxn>
                <a:cxn ang="0">
                  <a:pos x="64" y="14"/>
                </a:cxn>
                <a:cxn ang="0">
                  <a:pos x="100" y="26"/>
                </a:cxn>
                <a:cxn ang="0">
                  <a:pos x="116" y="12"/>
                </a:cxn>
                <a:cxn ang="0">
                  <a:pos x="156" y="4"/>
                </a:cxn>
                <a:cxn ang="0">
                  <a:pos x="166" y="14"/>
                </a:cxn>
                <a:cxn ang="0">
                  <a:pos x="194" y="16"/>
                </a:cxn>
                <a:cxn ang="0">
                  <a:pos x="198" y="310"/>
                </a:cxn>
                <a:cxn ang="0">
                  <a:pos x="192" y="652"/>
                </a:cxn>
                <a:cxn ang="0">
                  <a:pos x="164" y="646"/>
                </a:cxn>
                <a:cxn ang="0">
                  <a:pos x="120" y="656"/>
                </a:cxn>
                <a:cxn ang="0">
                  <a:pos x="94" y="644"/>
                </a:cxn>
                <a:cxn ang="0">
                  <a:pos x="58" y="642"/>
                </a:cxn>
                <a:cxn ang="0">
                  <a:pos x="2" y="646"/>
                </a:cxn>
                <a:cxn ang="0">
                  <a:pos x="2" y="458"/>
                </a:cxn>
                <a:cxn ang="0">
                  <a:pos x="28" y="456"/>
                </a:cxn>
                <a:cxn ang="0">
                  <a:pos x="66" y="456"/>
                </a:cxn>
                <a:cxn ang="0">
                  <a:pos x="64" y="432"/>
                </a:cxn>
                <a:cxn ang="0">
                  <a:pos x="28" y="426"/>
                </a:cxn>
                <a:cxn ang="0">
                  <a:pos x="6" y="418"/>
                </a:cxn>
                <a:cxn ang="0">
                  <a:pos x="0" y="402"/>
                </a:cxn>
                <a:cxn ang="0">
                  <a:pos x="24" y="386"/>
                </a:cxn>
                <a:cxn ang="0">
                  <a:pos x="48" y="382"/>
                </a:cxn>
                <a:cxn ang="0">
                  <a:pos x="122" y="382"/>
                </a:cxn>
                <a:cxn ang="0">
                  <a:pos x="122" y="264"/>
                </a:cxn>
                <a:cxn ang="0">
                  <a:pos x="30" y="264"/>
                </a:cxn>
                <a:cxn ang="0">
                  <a:pos x="14" y="254"/>
                </a:cxn>
                <a:cxn ang="0">
                  <a:pos x="10" y="238"/>
                </a:cxn>
                <a:cxn ang="0">
                  <a:pos x="18" y="218"/>
                </a:cxn>
                <a:cxn ang="0">
                  <a:pos x="50" y="218"/>
                </a:cxn>
                <a:cxn ang="0">
                  <a:pos x="70" y="226"/>
                </a:cxn>
                <a:cxn ang="0">
                  <a:pos x="80" y="208"/>
                </a:cxn>
                <a:cxn ang="0">
                  <a:pos x="52" y="196"/>
                </a:cxn>
                <a:cxn ang="0">
                  <a:pos x="20" y="192"/>
                </a:cxn>
                <a:cxn ang="0">
                  <a:pos x="2" y="192"/>
                </a:cxn>
              </a:cxnLst>
              <a:rect l="0" t="0" r="r" b="b"/>
              <a:pathLst>
                <a:path w="198" h="656">
                  <a:moveTo>
                    <a:pt x="2" y="192"/>
                  </a:moveTo>
                  <a:lnTo>
                    <a:pt x="2" y="0"/>
                  </a:lnTo>
                  <a:lnTo>
                    <a:pt x="40" y="22"/>
                  </a:lnTo>
                  <a:lnTo>
                    <a:pt x="64" y="14"/>
                  </a:lnTo>
                  <a:lnTo>
                    <a:pt x="100" y="26"/>
                  </a:lnTo>
                  <a:lnTo>
                    <a:pt x="116" y="12"/>
                  </a:lnTo>
                  <a:lnTo>
                    <a:pt x="156" y="4"/>
                  </a:lnTo>
                  <a:lnTo>
                    <a:pt x="166" y="14"/>
                  </a:lnTo>
                  <a:lnTo>
                    <a:pt x="194" y="16"/>
                  </a:lnTo>
                  <a:lnTo>
                    <a:pt x="198" y="310"/>
                  </a:lnTo>
                  <a:lnTo>
                    <a:pt x="192" y="652"/>
                  </a:lnTo>
                  <a:lnTo>
                    <a:pt x="164" y="646"/>
                  </a:lnTo>
                  <a:lnTo>
                    <a:pt x="120" y="656"/>
                  </a:lnTo>
                  <a:lnTo>
                    <a:pt x="94" y="644"/>
                  </a:lnTo>
                  <a:lnTo>
                    <a:pt x="58" y="642"/>
                  </a:lnTo>
                  <a:lnTo>
                    <a:pt x="2" y="646"/>
                  </a:lnTo>
                  <a:lnTo>
                    <a:pt x="2" y="458"/>
                  </a:lnTo>
                  <a:lnTo>
                    <a:pt x="28" y="456"/>
                  </a:lnTo>
                  <a:lnTo>
                    <a:pt x="66" y="456"/>
                  </a:lnTo>
                  <a:lnTo>
                    <a:pt x="64" y="432"/>
                  </a:lnTo>
                  <a:lnTo>
                    <a:pt x="28" y="426"/>
                  </a:lnTo>
                  <a:lnTo>
                    <a:pt x="6" y="418"/>
                  </a:lnTo>
                  <a:lnTo>
                    <a:pt x="0" y="402"/>
                  </a:lnTo>
                  <a:lnTo>
                    <a:pt x="24" y="386"/>
                  </a:lnTo>
                  <a:lnTo>
                    <a:pt x="48" y="382"/>
                  </a:lnTo>
                  <a:lnTo>
                    <a:pt x="122" y="382"/>
                  </a:lnTo>
                  <a:lnTo>
                    <a:pt x="122" y="264"/>
                  </a:lnTo>
                  <a:lnTo>
                    <a:pt x="30" y="264"/>
                  </a:lnTo>
                  <a:lnTo>
                    <a:pt x="14" y="254"/>
                  </a:lnTo>
                  <a:lnTo>
                    <a:pt x="10" y="238"/>
                  </a:lnTo>
                  <a:lnTo>
                    <a:pt x="18" y="218"/>
                  </a:lnTo>
                  <a:lnTo>
                    <a:pt x="50" y="218"/>
                  </a:lnTo>
                  <a:lnTo>
                    <a:pt x="70" y="226"/>
                  </a:lnTo>
                  <a:lnTo>
                    <a:pt x="80" y="208"/>
                  </a:lnTo>
                  <a:lnTo>
                    <a:pt x="52" y="196"/>
                  </a:lnTo>
                  <a:lnTo>
                    <a:pt x="20" y="192"/>
                  </a:lnTo>
                  <a:lnTo>
                    <a:pt x="2" y="192"/>
                  </a:lnTo>
                  <a:close/>
                </a:path>
              </a:pathLst>
            </a:custGeom>
            <a:solidFill>
              <a:schemeClr val="accent1"/>
            </a:solidFill>
            <a:ln w="12700" cap="flat" cmpd="sng">
              <a:solidFill>
                <a:schemeClr val="bg2"/>
              </a:solidFill>
              <a:prstDash val="solid"/>
              <a:round/>
              <a:headEnd/>
              <a:tailEnd/>
            </a:ln>
            <a:effectLst/>
          </p:spPr>
          <p:txBody>
            <a:bodyPr wrap="none" anchor="ctr"/>
            <a:lstStyle/>
            <a:p>
              <a:endParaRPr lang="en-US" dirty="0"/>
            </a:p>
          </p:txBody>
        </p:sp>
        <p:sp>
          <p:nvSpPr>
            <p:cNvPr id="207950" name="Rectangle 78"/>
            <p:cNvSpPr>
              <a:spLocks noChangeArrowheads="1"/>
            </p:cNvSpPr>
            <p:nvPr/>
          </p:nvSpPr>
          <p:spPr bwMode="auto">
            <a:xfrm>
              <a:off x="4943" y="1739"/>
              <a:ext cx="119" cy="84"/>
            </a:xfrm>
            <a:prstGeom prst="rect">
              <a:avLst/>
            </a:prstGeom>
            <a:solidFill>
              <a:schemeClr val="bg1"/>
            </a:solidFill>
            <a:ln w="12700">
              <a:noFill/>
              <a:miter lim="800000"/>
              <a:headEnd/>
              <a:tailEnd/>
            </a:ln>
            <a:effectLst/>
          </p:spPr>
          <p:txBody>
            <a:bodyPr wrap="none" anchor="ctr"/>
            <a:lstStyle/>
            <a:p>
              <a:endParaRPr lang="en-US" dirty="0"/>
            </a:p>
          </p:txBody>
        </p:sp>
      </p:grpSp>
      <p:sp>
        <p:nvSpPr>
          <p:cNvPr id="207951" name="Text Box 79"/>
          <p:cNvSpPr txBox="1">
            <a:spLocks noChangeArrowheads="1"/>
          </p:cNvSpPr>
          <p:nvPr/>
        </p:nvSpPr>
        <p:spPr bwMode="auto">
          <a:xfrm>
            <a:off x="4727575" y="960438"/>
            <a:ext cx="1847850" cy="581025"/>
          </a:xfrm>
          <a:prstGeom prst="rect">
            <a:avLst/>
          </a:prstGeom>
          <a:noFill/>
          <a:ln w="12700">
            <a:noFill/>
            <a:miter lim="800000"/>
            <a:headEnd/>
            <a:tailEnd/>
          </a:ln>
          <a:effectLst/>
        </p:spPr>
        <p:txBody>
          <a:bodyPr wrap="none">
            <a:spAutoFit/>
          </a:bodyPr>
          <a:lstStyle/>
          <a:p>
            <a:pPr algn="r"/>
            <a:r>
              <a:rPr lang="en-US" sz="1600" b="1" dirty="0">
                <a:latin typeface="Arial" charset="0"/>
              </a:rPr>
              <a:t>Step 1:</a:t>
            </a:r>
          </a:p>
          <a:p>
            <a:pPr algn="r"/>
            <a:r>
              <a:rPr lang="en-US" sz="1600" b="1" dirty="0">
                <a:latin typeface="Arial" charset="0"/>
              </a:rPr>
              <a:t>   Gun in position</a:t>
            </a:r>
          </a:p>
        </p:txBody>
      </p:sp>
      <p:sp>
        <p:nvSpPr>
          <p:cNvPr id="207952" name="Text Box 80"/>
          <p:cNvSpPr txBox="1">
            <a:spLocks noChangeArrowheads="1"/>
          </p:cNvSpPr>
          <p:nvPr/>
        </p:nvSpPr>
        <p:spPr bwMode="auto">
          <a:xfrm>
            <a:off x="5270500" y="2657475"/>
            <a:ext cx="1304925" cy="581025"/>
          </a:xfrm>
          <a:prstGeom prst="rect">
            <a:avLst/>
          </a:prstGeom>
          <a:noFill/>
          <a:ln w="12700">
            <a:noFill/>
            <a:miter lim="800000"/>
            <a:headEnd/>
            <a:tailEnd/>
          </a:ln>
          <a:effectLst/>
        </p:spPr>
        <p:txBody>
          <a:bodyPr wrap="none">
            <a:spAutoFit/>
          </a:bodyPr>
          <a:lstStyle/>
          <a:p>
            <a:pPr algn="r"/>
            <a:r>
              <a:rPr lang="en-US" sz="1600" b="1" dirty="0">
                <a:latin typeface="Arial" charset="0"/>
              </a:rPr>
              <a:t>Step 2:</a:t>
            </a:r>
          </a:p>
          <a:p>
            <a:pPr algn="r"/>
            <a:r>
              <a:rPr lang="en-US" sz="1600" b="1" dirty="0">
                <a:latin typeface="Arial" charset="0"/>
              </a:rPr>
              <a:t>   Shot fired</a:t>
            </a:r>
          </a:p>
        </p:txBody>
      </p:sp>
      <p:sp>
        <p:nvSpPr>
          <p:cNvPr id="207953" name="Text Box 81"/>
          <p:cNvSpPr txBox="1">
            <a:spLocks noChangeArrowheads="1"/>
          </p:cNvSpPr>
          <p:nvPr/>
        </p:nvSpPr>
        <p:spPr bwMode="auto">
          <a:xfrm>
            <a:off x="4841875" y="4402138"/>
            <a:ext cx="1733550" cy="581025"/>
          </a:xfrm>
          <a:prstGeom prst="rect">
            <a:avLst/>
          </a:prstGeom>
          <a:noFill/>
          <a:ln w="12700">
            <a:noFill/>
            <a:miter lim="800000"/>
            <a:headEnd/>
            <a:tailEnd/>
          </a:ln>
          <a:effectLst/>
        </p:spPr>
        <p:txBody>
          <a:bodyPr wrap="none">
            <a:spAutoFit/>
          </a:bodyPr>
          <a:lstStyle/>
          <a:p>
            <a:pPr algn="r"/>
            <a:r>
              <a:rPr lang="en-US" sz="1600" b="1" dirty="0">
                <a:latin typeface="Arial" charset="0"/>
              </a:rPr>
              <a:t>Step 3:</a:t>
            </a:r>
          </a:p>
          <a:p>
            <a:pPr algn="r"/>
            <a:r>
              <a:rPr lang="en-US" sz="1600" b="1" dirty="0">
                <a:latin typeface="Arial" charset="0"/>
              </a:rPr>
              <a:t>   Core retrieved</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26589</TotalTime>
  <Words>1752</Words>
  <Application>Microsoft Macintosh PowerPoint</Application>
  <PresentationFormat>On-screen Show (4:3)</PresentationFormat>
  <Paragraphs>301</Paragraphs>
  <Slides>20</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Default Design</vt:lpstr>
      <vt:lpstr>Slide</vt:lpstr>
      <vt:lpstr>Petroleum Geology &amp; Geophysics</vt:lpstr>
      <vt:lpstr>Data Types Vary with Scale</vt:lpstr>
      <vt:lpstr>Mega-Regional Data</vt:lpstr>
      <vt:lpstr>Mega-Regional Analysis</vt:lpstr>
      <vt:lpstr>Local Data - Surface</vt:lpstr>
      <vt:lpstr>Local Data - Subsurface</vt:lpstr>
      <vt:lpstr>Data from Wells</vt:lpstr>
      <vt:lpstr>Well Samples: Conventional Cores</vt:lpstr>
      <vt:lpstr>Well Samples: Sidewall Cores</vt:lpstr>
      <vt:lpstr>Well Samples: Cuttings</vt:lpstr>
      <vt:lpstr>Well Measurements: Wire-line Logs</vt:lpstr>
      <vt:lpstr>Examples of Logging Tools</vt:lpstr>
      <vt:lpstr>What Logs Measure</vt:lpstr>
      <vt:lpstr>Geophysical Data</vt:lpstr>
      <vt:lpstr>Seismic Data</vt:lpstr>
      <vt:lpstr>Raw Seismic Data</vt:lpstr>
      <vt:lpstr>From Raw Data to an Image</vt:lpstr>
      <vt:lpstr>Gravity &amp; Magnetic Data</vt:lpstr>
      <vt:lpstr>Back to the Bonanza Basin</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179</cp:revision>
  <cp:lastPrinted>2001-11-26T19:56:19Z</cp:lastPrinted>
  <dcterms:created xsi:type="dcterms:W3CDTF">2001-11-20T13:29:42Z</dcterms:created>
  <dcterms:modified xsi:type="dcterms:W3CDTF">2015-03-20T17:07:03Z</dcterms:modified>
</cp:coreProperties>
</file>